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9" r:id="rId2"/>
    <p:sldId id="290" r:id="rId3"/>
    <p:sldId id="325" r:id="rId4"/>
    <p:sldId id="315" r:id="rId5"/>
    <p:sldId id="326" r:id="rId6"/>
    <p:sldId id="320" r:id="rId7"/>
    <p:sldId id="321" r:id="rId8"/>
    <p:sldId id="341" r:id="rId9"/>
    <p:sldId id="322" r:id="rId10"/>
    <p:sldId id="323" r:id="rId11"/>
    <p:sldId id="340" r:id="rId12"/>
    <p:sldId id="344" r:id="rId13"/>
    <p:sldId id="327" r:id="rId14"/>
    <p:sldId id="324" r:id="rId15"/>
    <p:sldId id="331" r:id="rId16"/>
    <p:sldId id="328" r:id="rId17"/>
    <p:sldId id="336" r:id="rId18"/>
    <p:sldId id="342" r:id="rId19"/>
    <p:sldId id="337" r:id="rId20"/>
    <p:sldId id="343" r:id="rId21"/>
    <p:sldId id="335" r:id="rId22"/>
    <p:sldId id="339" r:id="rId23"/>
    <p:sldId id="329" r:id="rId24"/>
    <p:sldId id="333" r:id="rId25"/>
    <p:sldId id="334" r:id="rId26"/>
    <p:sldId id="338" r:id="rId27"/>
    <p:sldId id="33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2" autoAdjust="0"/>
    <p:restoredTop sz="88776" autoAdjust="0"/>
  </p:normalViewPr>
  <p:slideViewPr>
    <p:cSldViewPr showGuides="1">
      <p:cViewPr varScale="1">
        <p:scale>
          <a:sx n="109" d="100"/>
          <a:sy n="109" d="100"/>
        </p:scale>
        <p:origin x="108" y="270"/>
      </p:cViewPr>
      <p:guideLst>
        <p:guide orient="horz" pos="1026"/>
        <p:guide pos="2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8D054-A494-4775-A833-EBCE2ECEE79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DE"/>
        </a:p>
      </dgm:t>
    </dgm:pt>
    <dgm:pt modelId="{65C0BF32-8AA2-4DCC-89B6-91565F4A2976}">
      <dgm:prSet phldrT="[Text]"/>
      <dgm:spPr/>
      <dgm:t>
        <a:bodyPr/>
        <a:lstStyle/>
        <a:p>
          <a:pPr>
            <a:spcAft>
              <a:spcPts val="1200"/>
            </a:spcAft>
          </a:pPr>
          <a:r>
            <a:rPr lang="de-DE" dirty="0" err="1"/>
            <a:t>Good</a:t>
          </a:r>
          <a:r>
            <a:rPr lang="de-DE" dirty="0"/>
            <a:t> </a:t>
          </a:r>
          <a:r>
            <a:rPr lang="de-DE" dirty="0" err="1"/>
            <a:t>tool</a:t>
          </a:r>
          <a:r>
            <a:rPr lang="de-DE" dirty="0"/>
            <a:t> </a:t>
          </a:r>
          <a:r>
            <a:rPr lang="de-DE" dirty="0" err="1"/>
            <a:t>to</a:t>
          </a:r>
          <a:r>
            <a:rPr lang="de-DE" dirty="0"/>
            <a:t> </a:t>
          </a:r>
          <a:r>
            <a:rPr lang="de-DE" dirty="0" err="1"/>
            <a:t>distinguish</a:t>
          </a:r>
          <a:r>
            <a:rPr lang="de-DE" dirty="0"/>
            <a:t> </a:t>
          </a:r>
          <a:r>
            <a:rPr lang="de-DE" dirty="0" err="1"/>
            <a:t>one</a:t>
          </a:r>
          <a:r>
            <a:rPr lang="de-DE" dirty="0"/>
            <a:t> </a:t>
          </a:r>
          <a:r>
            <a:rPr lang="de-DE" dirty="0" err="1"/>
            <a:t>journal</a:t>
          </a:r>
          <a:r>
            <a:rPr lang="de-DE" dirty="0"/>
            <a:t> </a:t>
          </a:r>
          <a:r>
            <a:rPr lang="de-DE" dirty="0" err="1"/>
            <a:t>from</a:t>
          </a:r>
          <a:r>
            <a:rPr lang="de-DE" dirty="0"/>
            <a:t> </a:t>
          </a:r>
          <a:r>
            <a:rPr lang="de-DE" dirty="0" err="1"/>
            <a:t>another</a:t>
          </a:r>
          <a:r>
            <a:rPr lang="de-DE" dirty="0"/>
            <a:t>.</a:t>
          </a:r>
        </a:p>
        <a:p>
          <a:pPr>
            <a:spcAft>
              <a:spcPts val="1200"/>
            </a:spcAft>
          </a:pPr>
          <a:r>
            <a:rPr lang="en-US" dirty="0"/>
            <a:t>A high IF is usually a good indicator for high quality services.</a:t>
          </a:r>
        </a:p>
        <a:p>
          <a:pPr>
            <a:spcAft>
              <a:spcPts val="1200"/>
            </a:spcAft>
          </a:pPr>
          <a:r>
            <a:rPr lang="en-US" dirty="0"/>
            <a:t>A publication in a high IF journal will most likely generate more traction in the scientific community. </a:t>
          </a:r>
        </a:p>
      </dgm:t>
    </dgm:pt>
    <dgm:pt modelId="{8FBE6D93-C388-4760-B9EA-89A794311B72}" type="parTrans" cxnId="{99BCD786-712B-4D86-8552-11D391634D3F}">
      <dgm:prSet/>
      <dgm:spPr/>
      <dgm:t>
        <a:bodyPr/>
        <a:lstStyle/>
        <a:p>
          <a:endParaRPr lang="de-DE"/>
        </a:p>
      </dgm:t>
    </dgm:pt>
    <dgm:pt modelId="{99C9E53F-4975-42FC-95EA-4CED8ED6C3D4}" type="sibTrans" cxnId="{99BCD786-712B-4D86-8552-11D391634D3F}">
      <dgm:prSet/>
      <dgm:spPr/>
      <dgm:t>
        <a:bodyPr/>
        <a:lstStyle/>
        <a:p>
          <a:endParaRPr lang="de-DE"/>
        </a:p>
      </dgm:t>
    </dgm:pt>
    <dgm:pt modelId="{E88E7EB3-1F78-4DC8-99D0-21526DD612A2}">
      <dgm:prSet phldrT="[Text]"/>
      <dgm:spPr/>
      <dgm:t>
        <a:bodyPr/>
        <a:lstStyle/>
        <a:p>
          <a:pPr>
            <a:spcAft>
              <a:spcPts val="1200"/>
            </a:spcAft>
          </a:pPr>
          <a:r>
            <a:rPr lang="de-DE" dirty="0"/>
            <a:t>IF </a:t>
          </a:r>
          <a:r>
            <a:rPr lang="de-DE" dirty="0" err="1"/>
            <a:t>reinforce</a:t>
          </a:r>
          <a:r>
            <a:rPr lang="de-DE" dirty="0"/>
            <a:t> </a:t>
          </a:r>
          <a:r>
            <a:rPr lang="de-DE" dirty="0" err="1"/>
            <a:t>the</a:t>
          </a:r>
          <a:r>
            <a:rPr lang="de-DE" dirty="0"/>
            <a:t> </a:t>
          </a:r>
          <a:r>
            <a:rPr lang="de-DE" dirty="0" err="1"/>
            <a:t>reputation</a:t>
          </a:r>
          <a:r>
            <a:rPr lang="de-DE" dirty="0"/>
            <a:t> </a:t>
          </a:r>
          <a:r>
            <a:rPr lang="de-DE" dirty="0" err="1"/>
            <a:t>system</a:t>
          </a:r>
          <a:r>
            <a:rPr lang="de-DE" dirty="0"/>
            <a:t> in </a:t>
          </a:r>
          <a:r>
            <a:rPr lang="de-DE" dirty="0" err="1"/>
            <a:t>academia</a:t>
          </a:r>
          <a:r>
            <a:rPr lang="de-DE" dirty="0"/>
            <a:t> </a:t>
          </a:r>
          <a:r>
            <a:rPr lang="de-DE" dirty="0" err="1"/>
            <a:t>which</a:t>
          </a:r>
          <a:r>
            <a:rPr lang="de-DE" dirty="0"/>
            <a:t> </a:t>
          </a:r>
          <a:r>
            <a:rPr lang="de-DE" dirty="0" err="1"/>
            <a:t>puts</a:t>
          </a:r>
          <a:r>
            <a:rPr lang="de-DE" dirty="0"/>
            <a:t> </a:t>
          </a:r>
          <a:r>
            <a:rPr lang="de-DE" dirty="0" err="1"/>
            <a:t>young</a:t>
          </a:r>
          <a:r>
            <a:rPr lang="de-DE" dirty="0"/>
            <a:t> </a:t>
          </a:r>
          <a:r>
            <a:rPr lang="de-DE" dirty="0" err="1"/>
            <a:t>researchers</a:t>
          </a:r>
          <a:r>
            <a:rPr lang="de-DE" dirty="0"/>
            <a:t>, </a:t>
          </a:r>
          <a:r>
            <a:rPr lang="de-DE" dirty="0" err="1"/>
            <a:t>reseachers</a:t>
          </a:r>
          <a:r>
            <a:rPr lang="de-DE" dirty="0"/>
            <a:t> </a:t>
          </a:r>
          <a:r>
            <a:rPr lang="de-DE" dirty="0" err="1"/>
            <a:t>from</a:t>
          </a:r>
          <a:r>
            <a:rPr lang="de-DE" dirty="0"/>
            <a:t> </a:t>
          </a:r>
          <a:r>
            <a:rPr lang="de-DE" dirty="0" err="1"/>
            <a:t>institutions</a:t>
          </a:r>
          <a:r>
            <a:rPr lang="de-DE" dirty="0"/>
            <a:t> </a:t>
          </a:r>
          <a:r>
            <a:rPr lang="de-DE" dirty="0" err="1"/>
            <a:t>that</a:t>
          </a:r>
          <a:r>
            <a:rPr lang="de-DE" dirty="0"/>
            <a:t> </a:t>
          </a:r>
          <a:r>
            <a:rPr lang="de-DE" dirty="0" err="1"/>
            <a:t>are</a:t>
          </a:r>
          <a:r>
            <a:rPr lang="de-DE" dirty="0"/>
            <a:t> not </a:t>
          </a:r>
          <a:r>
            <a:rPr lang="de-DE" dirty="0" err="1"/>
            <a:t>well</a:t>
          </a:r>
          <a:r>
            <a:rPr lang="de-DE" dirty="0"/>
            <a:t> </a:t>
          </a:r>
          <a:r>
            <a:rPr lang="de-DE" dirty="0" err="1"/>
            <a:t>funded</a:t>
          </a:r>
          <a:r>
            <a:rPr lang="de-DE" dirty="0"/>
            <a:t>, </a:t>
          </a:r>
          <a:r>
            <a:rPr lang="de-DE" dirty="0" err="1"/>
            <a:t>researchers</a:t>
          </a:r>
          <a:r>
            <a:rPr lang="de-DE" dirty="0"/>
            <a:t> </a:t>
          </a:r>
          <a:r>
            <a:rPr lang="de-DE" dirty="0" err="1"/>
            <a:t>from</a:t>
          </a:r>
          <a:r>
            <a:rPr lang="de-DE" dirty="0"/>
            <a:t> </a:t>
          </a:r>
          <a:r>
            <a:rPr lang="de-DE" dirty="0" err="1"/>
            <a:t>the</a:t>
          </a:r>
          <a:r>
            <a:rPr lang="de-DE" dirty="0"/>
            <a:t> global </a:t>
          </a:r>
          <a:r>
            <a:rPr lang="de-DE" dirty="0" err="1"/>
            <a:t>south</a:t>
          </a:r>
          <a:r>
            <a:rPr lang="de-DE" dirty="0"/>
            <a:t> at a </a:t>
          </a:r>
          <a:r>
            <a:rPr lang="de-DE" dirty="0" err="1"/>
            <a:t>disadvantage</a:t>
          </a:r>
          <a:r>
            <a:rPr lang="de-DE" dirty="0"/>
            <a:t>.</a:t>
          </a:r>
          <a:endParaRPr lang="en-US" dirty="0"/>
        </a:p>
        <a:p>
          <a:pPr>
            <a:spcAft>
              <a:spcPts val="1200"/>
            </a:spcAft>
          </a:pPr>
          <a:r>
            <a:rPr lang="en-US" dirty="0"/>
            <a:t>The calculation of impact factor doesn’t say anything about the citations on an article level.</a:t>
          </a:r>
        </a:p>
        <a:p>
          <a:pPr>
            <a:spcAft>
              <a:spcPts val="1200"/>
            </a:spcAft>
          </a:pPr>
          <a:r>
            <a:rPr lang="en-US" dirty="0"/>
            <a:t>IF are self-reinforcing: if a journal has a good IF it will attract more high quality papers which in turn will be receive more citations</a:t>
          </a:r>
          <a:endParaRPr lang="de-DE" dirty="0"/>
        </a:p>
      </dgm:t>
    </dgm:pt>
    <dgm:pt modelId="{FC2DCE64-89DB-4D9B-BD2A-73B0AEFD3796}" type="parTrans" cxnId="{6E0EEF17-ACDF-43A7-9EB2-4B7817CBD8BC}">
      <dgm:prSet/>
      <dgm:spPr/>
      <dgm:t>
        <a:bodyPr/>
        <a:lstStyle/>
        <a:p>
          <a:endParaRPr lang="de-DE"/>
        </a:p>
      </dgm:t>
    </dgm:pt>
    <dgm:pt modelId="{DC15044E-6744-4F6F-8EAF-4EACD3586623}" type="sibTrans" cxnId="{6E0EEF17-ACDF-43A7-9EB2-4B7817CBD8BC}">
      <dgm:prSet/>
      <dgm:spPr/>
      <dgm:t>
        <a:bodyPr/>
        <a:lstStyle/>
        <a:p>
          <a:endParaRPr lang="de-DE"/>
        </a:p>
      </dgm:t>
    </dgm:pt>
    <dgm:pt modelId="{98F72AF0-EB96-4EEB-AE65-C06FB013B13F}" type="pres">
      <dgm:prSet presAssocID="{4848D054-A494-4775-A833-EBCE2ECEE79B}" presName="Name0" presStyleCnt="0">
        <dgm:presLayoutVars>
          <dgm:chMax val="2"/>
          <dgm:chPref val="2"/>
          <dgm:dir/>
          <dgm:animOne/>
          <dgm:resizeHandles val="exact"/>
        </dgm:presLayoutVars>
      </dgm:prSet>
      <dgm:spPr/>
      <dgm:t>
        <a:bodyPr/>
        <a:lstStyle/>
        <a:p>
          <a:endParaRPr lang="de-DE"/>
        </a:p>
      </dgm:t>
    </dgm:pt>
    <dgm:pt modelId="{15B748D0-9EDC-4361-8D32-FC063DC161EA}" type="pres">
      <dgm:prSet presAssocID="{4848D054-A494-4775-A833-EBCE2ECEE79B}" presName="Background" presStyleLbl="bgImgPlace1" presStyleIdx="0" presStyleCnt="1" custScaleX="151847"/>
      <dgm:spPr/>
    </dgm:pt>
    <dgm:pt modelId="{429BA7A4-0159-485E-BBA1-64503FD3B04C}" type="pres">
      <dgm:prSet presAssocID="{4848D054-A494-4775-A833-EBCE2ECEE79B}" presName="ParentText1" presStyleLbl="revTx" presStyleIdx="0" presStyleCnt="2" custScaleX="144609" custLinFactNeighborX="-31511">
        <dgm:presLayoutVars>
          <dgm:chMax val="0"/>
          <dgm:chPref val="0"/>
          <dgm:bulletEnabled val="1"/>
        </dgm:presLayoutVars>
      </dgm:prSet>
      <dgm:spPr/>
      <dgm:t>
        <a:bodyPr/>
        <a:lstStyle/>
        <a:p>
          <a:endParaRPr lang="de-DE"/>
        </a:p>
      </dgm:t>
    </dgm:pt>
    <dgm:pt modelId="{AEECD1A7-6612-489F-96A8-972E4998D5D5}" type="pres">
      <dgm:prSet presAssocID="{4848D054-A494-4775-A833-EBCE2ECEE79B}" presName="ParentText2" presStyleLbl="revTx" presStyleIdx="1" presStyleCnt="2" custScaleX="144609" custLinFactNeighborX="33271">
        <dgm:presLayoutVars>
          <dgm:chMax val="0"/>
          <dgm:chPref val="0"/>
          <dgm:bulletEnabled val="1"/>
        </dgm:presLayoutVars>
      </dgm:prSet>
      <dgm:spPr/>
      <dgm:t>
        <a:bodyPr/>
        <a:lstStyle/>
        <a:p>
          <a:endParaRPr lang="de-DE"/>
        </a:p>
      </dgm:t>
    </dgm:pt>
    <dgm:pt modelId="{1958F5B6-3F94-4564-9B0D-605FA9BF3BEC}" type="pres">
      <dgm:prSet presAssocID="{4848D054-A494-4775-A833-EBCE2ECEE79B}" presName="Plus" presStyleLbl="alignNode1" presStyleIdx="0" presStyleCnt="2" custLinFactX="-31317" custLinFactNeighborX="-100000"/>
      <dgm:spPr/>
    </dgm:pt>
    <dgm:pt modelId="{93BC161D-602E-46D3-9DFF-ADB37959393C}" type="pres">
      <dgm:prSet presAssocID="{4848D054-A494-4775-A833-EBCE2ECEE79B}" presName="Minus" presStyleLbl="alignNode1" presStyleIdx="1" presStyleCnt="2" custLinFactX="72582" custLinFactNeighborX="100000"/>
      <dgm:spPr/>
    </dgm:pt>
    <dgm:pt modelId="{859529C9-BA35-467D-8034-540F91DCD329}" type="pres">
      <dgm:prSet presAssocID="{4848D054-A494-4775-A833-EBCE2ECEE79B}" presName="Divider" presStyleLbl="parChTrans1D1" presStyleIdx="0" presStyleCnt="1"/>
      <dgm:spPr/>
    </dgm:pt>
  </dgm:ptLst>
  <dgm:cxnLst>
    <dgm:cxn modelId="{A2DCC3DF-C0B8-4362-9DDC-D75B333F86DD}" type="presOf" srcId="{65C0BF32-8AA2-4DCC-89B6-91565F4A2976}" destId="{429BA7A4-0159-485E-BBA1-64503FD3B04C}" srcOrd="0" destOrd="0" presId="urn:microsoft.com/office/officeart/2009/3/layout/PlusandMinus"/>
    <dgm:cxn modelId="{6E0EEF17-ACDF-43A7-9EB2-4B7817CBD8BC}" srcId="{4848D054-A494-4775-A833-EBCE2ECEE79B}" destId="{E88E7EB3-1F78-4DC8-99D0-21526DD612A2}" srcOrd="1" destOrd="0" parTransId="{FC2DCE64-89DB-4D9B-BD2A-73B0AEFD3796}" sibTransId="{DC15044E-6744-4F6F-8EAF-4EACD3586623}"/>
    <dgm:cxn modelId="{25817F92-8F8B-44D2-A8A6-86CE986C1F9C}" type="presOf" srcId="{4848D054-A494-4775-A833-EBCE2ECEE79B}" destId="{98F72AF0-EB96-4EEB-AE65-C06FB013B13F}" srcOrd="0" destOrd="0" presId="urn:microsoft.com/office/officeart/2009/3/layout/PlusandMinus"/>
    <dgm:cxn modelId="{99BCD786-712B-4D86-8552-11D391634D3F}" srcId="{4848D054-A494-4775-A833-EBCE2ECEE79B}" destId="{65C0BF32-8AA2-4DCC-89B6-91565F4A2976}" srcOrd="0" destOrd="0" parTransId="{8FBE6D93-C388-4760-B9EA-89A794311B72}" sibTransId="{99C9E53F-4975-42FC-95EA-4CED8ED6C3D4}"/>
    <dgm:cxn modelId="{0FD9DA3F-78EA-4F55-B2EF-10D1124B92A7}" type="presOf" srcId="{E88E7EB3-1F78-4DC8-99D0-21526DD612A2}" destId="{AEECD1A7-6612-489F-96A8-972E4998D5D5}" srcOrd="0" destOrd="0" presId="urn:microsoft.com/office/officeart/2009/3/layout/PlusandMinus"/>
    <dgm:cxn modelId="{CA93A0E3-B9F8-4F5F-B818-20E8E95B647C}" type="presParOf" srcId="{98F72AF0-EB96-4EEB-AE65-C06FB013B13F}" destId="{15B748D0-9EDC-4361-8D32-FC063DC161EA}" srcOrd="0" destOrd="0" presId="urn:microsoft.com/office/officeart/2009/3/layout/PlusandMinus"/>
    <dgm:cxn modelId="{223F32BD-2B82-4EE0-857C-8EE53EFFF75F}" type="presParOf" srcId="{98F72AF0-EB96-4EEB-AE65-C06FB013B13F}" destId="{429BA7A4-0159-485E-BBA1-64503FD3B04C}" srcOrd="1" destOrd="0" presId="urn:microsoft.com/office/officeart/2009/3/layout/PlusandMinus"/>
    <dgm:cxn modelId="{3B5555A2-020F-4547-8E7B-93C0D228609D}" type="presParOf" srcId="{98F72AF0-EB96-4EEB-AE65-C06FB013B13F}" destId="{AEECD1A7-6612-489F-96A8-972E4998D5D5}" srcOrd="2" destOrd="0" presId="urn:microsoft.com/office/officeart/2009/3/layout/PlusandMinus"/>
    <dgm:cxn modelId="{93003F2B-E827-4CAC-B011-615107A31C80}" type="presParOf" srcId="{98F72AF0-EB96-4EEB-AE65-C06FB013B13F}" destId="{1958F5B6-3F94-4564-9B0D-605FA9BF3BEC}" srcOrd="3" destOrd="0" presId="urn:microsoft.com/office/officeart/2009/3/layout/PlusandMinus"/>
    <dgm:cxn modelId="{1D85665A-B3F1-4D32-833B-1138DA493B45}" type="presParOf" srcId="{98F72AF0-EB96-4EEB-AE65-C06FB013B13F}" destId="{93BC161D-602E-46D3-9DFF-ADB37959393C}" srcOrd="4" destOrd="0" presId="urn:microsoft.com/office/officeart/2009/3/layout/PlusandMinus"/>
    <dgm:cxn modelId="{A7AE4A08-1C58-4268-BD65-69845C489F7F}" type="presParOf" srcId="{98F72AF0-EB96-4EEB-AE65-C06FB013B13F}" destId="{859529C9-BA35-467D-8034-540F91DCD329}"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D33CA-1EB2-440C-B506-5CA6D7DA744F}" type="doc">
      <dgm:prSet loTypeId="urn:microsoft.com/office/officeart/2005/8/layout/venn1" loCatId="relationship" qsTypeId="urn:microsoft.com/office/officeart/2005/8/quickstyle/simple1" qsCatId="simple" csTypeId="urn:microsoft.com/office/officeart/2005/8/colors/accent2_2" csCatId="accent2" phldr="1"/>
      <dgm:spPr/>
    </dgm:pt>
    <dgm:pt modelId="{B0558618-C670-4708-B103-E3B3F488EF65}">
      <dgm:prSet phldrT="[Text]"/>
      <dgm:spPr/>
      <dgm:t>
        <a:bodyPr/>
        <a:lstStyle/>
        <a:p>
          <a:r>
            <a:rPr lang="en-US" dirty="0"/>
            <a:t>Predatory Conferences</a:t>
          </a:r>
          <a:endParaRPr lang="de-DE" dirty="0"/>
        </a:p>
      </dgm:t>
    </dgm:pt>
    <dgm:pt modelId="{7A959232-BD11-4FE9-ACFB-759CB391A916}" type="parTrans" cxnId="{2B9119EA-9306-4269-BD56-0F9069D97ADD}">
      <dgm:prSet/>
      <dgm:spPr/>
      <dgm:t>
        <a:bodyPr/>
        <a:lstStyle/>
        <a:p>
          <a:endParaRPr lang="de-DE"/>
        </a:p>
      </dgm:t>
    </dgm:pt>
    <dgm:pt modelId="{FC21AB00-8C09-469F-946B-47E3D3D0B4C8}" type="sibTrans" cxnId="{2B9119EA-9306-4269-BD56-0F9069D97ADD}">
      <dgm:prSet/>
      <dgm:spPr/>
      <dgm:t>
        <a:bodyPr/>
        <a:lstStyle/>
        <a:p>
          <a:endParaRPr lang="de-DE"/>
        </a:p>
      </dgm:t>
    </dgm:pt>
    <dgm:pt modelId="{B50F97BE-224E-4B33-831E-E76B6CE06EB3}">
      <dgm:prSet phldrT="[Text]"/>
      <dgm:spPr/>
      <dgm:t>
        <a:bodyPr/>
        <a:lstStyle/>
        <a:p>
          <a:r>
            <a:rPr lang="en-US"/>
            <a:t>Predatory Journals</a:t>
          </a:r>
          <a:endParaRPr lang="de-DE" dirty="0"/>
        </a:p>
      </dgm:t>
    </dgm:pt>
    <dgm:pt modelId="{73EC6E71-5E9D-494B-A9BC-27DE97984BAA}" type="parTrans" cxnId="{DF6ED563-20A7-4A74-90D3-10D185B0BD12}">
      <dgm:prSet/>
      <dgm:spPr/>
      <dgm:t>
        <a:bodyPr/>
        <a:lstStyle/>
        <a:p>
          <a:endParaRPr lang="de-DE"/>
        </a:p>
      </dgm:t>
    </dgm:pt>
    <dgm:pt modelId="{8C505906-584F-4495-8E4B-993A1D2F2D1C}" type="sibTrans" cxnId="{DF6ED563-20A7-4A74-90D3-10D185B0BD12}">
      <dgm:prSet/>
      <dgm:spPr/>
      <dgm:t>
        <a:bodyPr/>
        <a:lstStyle/>
        <a:p>
          <a:endParaRPr lang="de-DE"/>
        </a:p>
      </dgm:t>
    </dgm:pt>
    <dgm:pt modelId="{D5674A02-CFA2-4AD8-94DB-0A110AD4CFC4}" type="pres">
      <dgm:prSet presAssocID="{496D33CA-1EB2-440C-B506-5CA6D7DA744F}" presName="compositeShape" presStyleCnt="0">
        <dgm:presLayoutVars>
          <dgm:chMax val="7"/>
          <dgm:dir/>
          <dgm:resizeHandles val="exact"/>
        </dgm:presLayoutVars>
      </dgm:prSet>
      <dgm:spPr/>
    </dgm:pt>
    <dgm:pt modelId="{E5D41EDE-7447-4462-A00E-A8C52CD765C7}" type="pres">
      <dgm:prSet presAssocID="{B0558618-C670-4708-B103-E3B3F488EF65}" presName="circ1" presStyleLbl="vennNode1" presStyleIdx="0" presStyleCnt="2"/>
      <dgm:spPr/>
      <dgm:t>
        <a:bodyPr/>
        <a:lstStyle/>
        <a:p>
          <a:endParaRPr lang="de-DE"/>
        </a:p>
      </dgm:t>
    </dgm:pt>
    <dgm:pt modelId="{16DD331F-7B75-46C2-8198-BC7B618EFA38}" type="pres">
      <dgm:prSet presAssocID="{B0558618-C670-4708-B103-E3B3F488EF65}" presName="circ1Tx" presStyleLbl="revTx" presStyleIdx="0" presStyleCnt="0">
        <dgm:presLayoutVars>
          <dgm:chMax val="0"/>
          <dgm:chPref val="0"/>
          <dgm:bulletEnabled val="1"/>
        </dgm:presLayoutVars>
      </dgm:prSet>
      <dgm:spPr/>
      <dgm:t>
        <a:bodyPr/>
        <a:lstStyle/>
        <a:p>
          <a:endParaRPr lang="de-DE"/>
        </a:p>
      </dgm:t>
    </dgm:pt>
    <dgm:pt modelId="{4617DEED-396B-44CC-9A0E-C6F8B435FB16}" type="pres">
      <dgm:prSet presAssocID="{B50F97BE-224E-4B33-831E-E76B6CE06EB3}" presName="circ2" presStyleLbl="vennNode1" presStyleIdx="1" presStyleCnt="2"/>
      <dgm:spPr/>
      <dgm:t>
        <a:bodyPr/>
        <a:lstStyle/>
        <a:p>
          <a:endParaRPr lang="de-DE"/>
        </a:p>
      </dgm:t>
    </dgm:pt>
    <dgm:pt modelId="{79E57E4C-244A-4EE8-876D-A75964E546E8}" type="pres">
      <dgm:prSet presAssocID="{B50F97BE-224E-4B33-831E-E76B6CE06EB3}" presName="circ2Tx" presStyleLbl="revTx" presStyleIdx="0" presStyleCnt="0">
        <dgm:presLayoutVars>
          <dgm:chMax val="0"/>
          <dgm:chPref val="0"/>
          <dgm:bulletEnabled val="1"/>
        </dgm:presLayoutVars>
      </dgm:prSet>
      <dgm:spPr/>
      <dgm:t>
        <a:bodyPr/>
        <a:lstStyle/>
        <a:p>
          <a:endParaRPr lang="de-DE"/>
        </a:p>
      </dgm:t>
    </dgm:pt>
  </dgm:ptLst>
  <dgm:cxnLst>
    <dgm:cxn modelId="{4AF41DA9-EC5C-415D-8D6F-72BB00754471}" type="presOf" srcId="{B50F97BE-224E-4B33-831E-E76B6CE06EB3}" destId="{4617DEED-396B-44CC-9A0E-C6F8B435FB16}" srcOrd="0" destOrd="0" presId="urn:microsoft.com/office/officeart/2005/8/layout/venn1"/>
    <dgm:cxn modelId="{DF6ED563-20A7-4A74-90D3-10D185B0BD12}" srcId="{496D33CA-1EB2-440C-B506-5CA6D7DA744F}" destId="{B50F97BE-224E-4B33-831E-E76B6CE06EB3}" srcOrd="1" destOrd="0" parTransId="{73EC6E71-5E9D-494B-A9BC-27DE97984BAA}" sibTransId="{8C505906-584F-4495-8E4B-993A1D2F2D1C}"/>
    <dgm:cxn modelId="{2B9119EA-9306-4269-BD56-0F9069D97ADD}" srcId="{496D33CA-1EB2-440C-B506-5CA6D7DA744F}" destId="{B0558618-C670-4708-B103-E3B3F488EF65}" srcOrd="0" destOrd="0" parTransId="{7A959232-BD11-4FE9-ACFB-759CB391A916}" sibTransId="{FC21AB00-8C09-469F-946B-47E3D3D0B4C8}"/>
    <dgm:cxn modelId="{627AE5B4-0C89-4D9D-A0BF-D22EA53298AD}" type="presOf" srcId="{B50F97BE-224E-4B33-831E-E76B6CE06EB3}" destId="{79E57E4C-244A-4EE8-876D-A75964E546E8}" srcOrd="1" destOrd="0" presId="urn:microsoft.com/office/officeart/2005/8/layout/venn1"/>
    <dgm:cxn modelId="{D7EEE412-5AC9-4D05-8781-7799A07B5CF8}" type="presOf" srcId="{B0558618-C670-4708-B103-E3B3F488EF65}" destId="{16DD331F-7B75-46C2-8198-BC7B618EFA38}" srcOrd="1" destOrd="0" presId="urn:microsoft.com/office/officeart/2005/8/layout/venn1"/>
    <dgm:cxn modelId="{5DC048C7-128E-47B9-AA48-BB01A137FF3A}" type="presOf" srcId="{B0558618-C670-4708-B103-E3B3F488EF65}" destId="{E5D41EDE-7447-4462-A00E-A8C52CD765C7}" srcOrd="0" destOrd="0" presId="urn:microsoft.com/office/officeart/2005/8/layout/venn1"/>
    <dgm:cxn modelId="{AD8F775D-5719-4A45-8490-955562933D48}" type="presOf" srcId="{496D33CA-1EB2-440C-B506-5CA6D7DA744F}" destId="{D5674A02-CFA2-4AD8-94DB-0A110AD4CFC4}" srcOrd="0" destOrd="0" presId="urn:microsoft.com/office/officeart/2005/8/layout/venn1"/>
    <dgm:cxn modelId="{E355A46B-FEED-4EF8-8097-14331A8A76F6}" type="presParOf" srcId="{D5674A02-CFA2-4AD8-94DB-0A110AD4CFC4}" destId="{E5D41EDE-7447-4462-A00E-A8C52CD765C7}" srcOrd="0" destOrd="0" presId="urn:microsoft.com/office/officeart/2005/8/layout/venn1"/>
    <dgm:cxn modelId="{400B132E-8EE2-4341-A565-BCC0C57B8295}" type="presParOf" srcId="{D5674A02-CFA2-4AD8-94DB-0A110AD4CFC4}" destId="{16DD331F-7B75-46C2-8198-BC7B618EFA38}" srcOrd="1" destOrd="0" presId="urn:microsoft.com/office/officeart/2005/8/layout/venn1"/>
    <dgm:cxn modelId="{C07A0243-63C1-479E-965E-BA716743B3AC}" type="presParOf" srcId="{D5674A02-CFA2-4AD8-94DB-0A110AD4CFC4}" destId="{4617DEED-396B-44CC-9A0E-C6F8B435FB16}" srcOrd="2" destOrd="0" presId="urn:microsoft.com/office/officeart/2005/8/layout/venn1"/>
    <dgm:cxn modelId="{B4884799-3C1D-43AA-ADC3-79D16DE2CC7A}" type="presParOf" srcId="{D5674A02-CFA2-4AD8-94DB-0A110AD4CFC4}" destId="{79E57E4C-244A-4EE8-876D-A75964E546E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748D0-9EDC-4361-8D32-FC063DC161EA}">
      <dsp:nvSpPr>
        <dsp:cNvPr id="0" name=""/>
        <dsp:cNvSpPr/>
      </dsp:nvSpPr>
      <dsp:spPr>
        <a:xfrm>
          <a:off x="648925" y="724885"/>
          <a:ext cx="10151198" cy="345484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BA7A4-0159-485E-BBA1-64503FD3B04C}">
      <dsp:nvSpPr>
        <dsp:cNvPr id="0" name=""/>
        <dsp:cNvSpPr/>
      </dsp:nvSpPr>
      <dsp:spPr>
        <a:xfrm>
          <a:off x="911105" y="1128933"/>
          <a:ext cx="4489195" cy="2955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lvl="0" algn="l" defTabSz="755650">
            <a:lnSpc>
              <a:spcPct val="90000"/>
            </a:lnSpc>
            <a:spcBef>
              <a:spcPct val="0"/>
            </a:spcBef>
            <a:spcAft>
              <a:spcPts val="1200"/>
            </a:spcAft>
          </a:pPr>
          <a:r>
            <a:rPr lang="de-DE" sz="1700" kern="1200" dirty="0" err="1"/>
            <a:t>Good</a:t>
          </a:r>
          <a:r>
            <a:rPr lang="de-DE" sz="1700" kern="1200" dirty="0"/>
            <a:t> </a:t>
          </a:r>
          <a:r>
            <a:rPr lang="de-DE" sz="1700" kern="1200" dirty="0" err="1"/>
            <a:t>tool</a:t>
          </a:r>
          <a:r>
            <a:rPr lang="de-DE" sz="1700" kern="1200" dirty="0"/>
            <a:t> </a:t>
          </a:r>
          <a:r>
            <a:rPr lang="de-DE" sz="1700" kern="1200" dirty="0" err="1"/>
            <a:t>to</a:t>
          </a:r>
          <a:r>
            <a:rPr lang="de-DE" sz="1700" kern="1200" dirty="0"/>
            <a:t> </a:t>
          </a:r>
          <a:r>
            <a:rPr lang="de-DE" sz="1700" kern="1200" dirty="0" err="1"/>
            <a:t>distinguish</a:t>
          </a:r>
          <a:r>
            <a:rPr lang="de-DE" sz="1700" kern="1200" dirty="0"/>
            <a:t> </a:t>
          </a:r>
          <a:r>
            <a:rPr lang="de-DE" sz="1700" kern="1200" dirty="0" err="1"/>
            <a:t>one</a:t>
          </a:r>
          <a:r>
            <a:rPr lang="de-DE" sz="1700" kern="1200" dirty="0"/>
            <a:t> </a:t>
          </a:r>
          <a:r>
            <a:rPr lang="de-DE" sz="1700" kern="1200" dirty="0" err="1"/>
            <a:t>journal</a:t>
          </a:r>
          <a:r>
            <a:rPr lang="de-DE" sz="1700" kern="1200" dirty="0"/>
            <a:t> </a:t>
          </a:r>
          <a:r>
            <a:rPr lang="de-DE" sz="1700" kern="1200" dirty="0" err="1"/>
            <a:t>from</a:t>
          </a:r>
          <a:r>
            <a:rPr lang="de-DE" sz="1700" kern="1200" dirty="0"/>
            <a:t> </a:t>
          </a:r>
          <a:r>
            <a:rPr lang="de-DE" sz="1700" kern="1200" dirty="0" err="1"/>
            <a:t>another</a:t>
          </a:r>
          <a:r>
            <a:rPr lang="de-DE" sz="1700" kern="1200" dirty="0"/>
            <a:t>.</a:t>
          </a:r>
        </a:p>
        <a:p>
          <a:pPr lvl="0" algn="l" defTabSz="755650">
            <a:lnSpc>
              <a:spcPct val="90000"/>
            </a:lnSpc>
            <a:spcBef>
              <a:spcPct val="0"/>
            </a:spcBef>
            <a:spcAft>
              <a:spcPts val="1200"/>
            </a:spcAft>
          </a:pPr>
          <a:r>
            <a:rPr lang="en-US" sz="1700" kern="1200" dirty="0"/>
            <a:t>A high IF is usually a good indicator for high quality services.</a:t>
          </a:r>
        </a:p>
        <a:p>
          <a:pPr lvl="0" algn="l" defTabSz="755650">
            <a:lnSpc>
              <a:spcPct val="90000"/>
            </a:lnSpc>
            <a:spcBef>
              <a:spcPct val="0"/>
            </a:spcBef>
            <a:spcAft>
              <a:spcPts val="1200"/>
            </a:spcAft>
          </a:pPr>
          <a:r>
            <a:rPr lang="en-US" sz="1700" kern="1200" dirty="0"/>
            <a:t>A publication in a high IF journal will most likely generate more traction in the scientific community. </a:t>
          </a:r>
        </a:p>
      </dsp:txBody>
      <dsp:txXfrm>
        <a:off x="911105" y="1128933"/>
        <a:ext cx="4489195" cy="2955577"/>
      </dsp:txXfrm>
    </dsp:sp>
    <dsp:sp modelId="{AEECD1A7-6612-489F-96A8-972E4998D5D5}">
      <dsp:nvSpPr>
        <dsp:cNvPr id="0" name=""/>
        <dsp:cNvSpPr/>
      </dsp:nvSpPr>
      <dsp:spPr>
        <a:xfrm>
          <a:off x="6095701" y="1128933"/>
          <a:ext cx="4489195" cy="2955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lvl="0" algn="l" defTabSz="755650">
            <a:lnSpc>
              <a:spcPct val="90000"/>
            </a:lnSpc>
            <a:spcBef>
              <a:spcPct val="0"/>
            </a:spcBef>
            <a:spcAft>
              <a:spcPts val="1200"/>
            </a:spcAft>
          </a:pPr>
          <a:r>
            <a:rPr lang="de-DE" sz="1700" kern="1200" dirty="0"/>
            <a:t>IF </a:t>
          </a:r>
          <a:r>
            <a:rPr lang="de-DE" sz="1700" kern="1200" dirty="0" err="1"/>
            <a:t>reinforce</a:t>
          </a:r>
          <a:r>
            <a:rPr lang="de-DE" sz="1700" kern="1200" dirty="0"/>
            <a:t> </a:t>
          </a:r>
          <a:r>
            <a:rPr lang="de-DE" sz="1700" kern="1200" dirty="0" err="1"/>
            <a:t>the</a:t>
          </a:r>
          <a:r>
            <a:rPr lang="de-DE" sz="1700" kern="1200" dirty="0"/>
            <a:t> </a:t>
          </a:r>
          <a:r>
            <a:rPr lang="de-DE" sz="1700" kern="1200" dirty="0" err="1"/>
            <a:t>reputation</a:t>
          </a:r>
          <a:r>
            <a:rPr lang="de-DE" sz="1700" kern="1200" dirty="0"/>
            <a:t> </a:t>
          </a:r>
          <a:r>
            <a:rPr lang="de-DE" sz="1700" kern="1200" dirty="0" err="1"/>
            <a:t>system</a:t>
          </a:r>
          <a:r>
            <a:rPr lang="de-DE" sz="1700" kern="1200" dirty="0"/>
            <a:t> in </a:t>
          </a:r>
          <a:r>
            <a:rPr lang="de-DE" sz="1700" kern="1200" dirty="0" err="1"/>
            <a:t>academia</a:t>
          </a:r>
          <a:r>
            <a:rPr lang="de-DE" sz="1700" kern="1200" dirty="0"/>
            <a:t> </a:t>
          </a:r>
          <a:r>
            <a:rPr lang="de-DE" sz="1700" kern="1200" dirty="0" err="1"/>
            <a:t>which</a:t>
          </a:r>
          <a:r>
            <a:rPr lang="de-DE" sz="1700" kern="1200" dirty="0"/>
            <a:t> </a:t>
          </a:r>
          <a:r>
            <a:rPr lang="de-DE" sz="1700" kern="1200" dirty="0" err="1"/>
            <a:t>puts</a:t>
          </a:r>
          <a:r>
            <a:rPr lang="de-DE" sz="1700" kern="1200" dirty="0"/>
            <a:t> </a:t>
          </a:r>
          <a:r>
            <a:rPr lang="de-DE" sz="1700" kern="1200" dirty="0" err="1"/>
            <a:t>young</a:t>
          </a:r>
          <a:r>
            <a:rPr lang="de-DE" sz="1700" kern="1200" dirty="0"/>
            <a:t> </a:t>
          </a:r>
          <a:r>
            <a:rPr lang="de-DE" sz="1700" kern="1200" dirty="0" err="1"/>
            <a:t>researchers</a:t>
          </a:r>
          <a:r>
            <a:rPr lang="de-DE" sz="1700" kern="1200" dirty="0"/>
            <a:t>, </a:t>
          </a:r>
          <a:r>
            <a:rPr lang="de-DE" sz="1700" kern="1200" dirty="0" err="1"/>
            <a:t>reseachers</a:t>
          </a:r>
          <a:r>
            <a:rPr lang="de-DE" sz="1700" kern="1200" dirty="0"/>
            <a:t> </a:t>
          </a:r>
          <a:r>
            <a:rPr lang="de-DE" sz="1700" kern="1200" dirty="0" err="1"/>
            <a:t>from</a:t>
          </a:r>
          <a:r>
            <a:rPr lang="de-DE" sz="1700" kern="1200" dirty="0"/>
            <a:t> </a:t>
          </a:r>
          <a:r>
            <a:rPr lang="de-DE" sz="1700" kern="1200" dirty="0" err="1"/>
            <a:t>institutions</a:t>
          </a:r>
          <a:r>
            <a:rPr lang="de-DE" sz="1700" kern="1200" dirty="0"/>
            <a:t> </a:t>
          </a:r>
          <a:r>
            <a:rPr lang="de-DE" sz="1700" kern="1200" dirty="0" err="1"/>
            <a:t>that</a:t>
          </a:r>
          <a:r>
            <a:rPr lang="de-DE" sz="1700" kern="1200" dirty="0"/>
            <a:t> </a:t>
          </a:r>
          <a:r>
            <a:rPr lang="de-DE" sz="1700" kern="1200" dirty="0" err="1"/>
            <a:t>are</a:t>
          </a:r>
          <a:r>
            <a:rPr lang="de-DE" sz="1700" kern="1200" dirty="0"/>
            <a:t> not </a:t>
          </a:r>
          <a:r>
            <a:rPr lang="de-DE" sz="1700" kern="1200" dirty="0" err="1"/>
            <a:t>well</a:t>
          </a:r>
          <a:r>
            <a:rPr lang="de-DE" sz="1700" kern="1200" dirty="0"/>
            <a:t> </a:t>
          </a:r>
          <a:r>
            <a:rPr lang="de-DE" sz="1700" kern="1200" dirty="0" err="1"/>
            <a:t>funded</a:t>
          </a:r>
          <a:r>
            <a:rPr lang="de-DE" sz="1700" kern="1200" dirty="0"/>
            <a:t>, </a:t>
          </a:r>
          <a:r>
            <a:rPr lang="de-DE" sz="1700" kern="1200" dirty="0" err="1"/>
            <a:t>researchers</a:t>
          </a:r>
          <a:r>
            <a:rPr lang="de-DE" sz="1700" kern="1200" dirty="0"/>
            <a:t> </a:t>
          </a:r>
          <a:r>
            <a:rPr lang="de-DE" sz="1700" kern="1200" dirty="0" err="1"/>
            <a:t>from</a:t>
          </a:r>
          <a:r>
            <a:rPr lang="de-DE" sz="1700" kern="1200" dirty="0"/>
            <a:t> </a:t>
          </a:r>
          <a:r>
            <a:rPr lang="de-DE" sz="1700" kern="1200" dirty="0" err="1"/>
            <a:t>the</a:t>
          </a:r>
          <a:r>
            <a:rPr lang="de-DE" sz="1700" kern="1200" dirty="0"/>
            <a:t> global </a:t>
          </a:r>
          <a:r>
            <a:rPr lang="de-DE" sz="1700" kern="1200" dirty="0" err="1"/>
            <a:t>south</a:t>
          </a:r>
          <a:r>
            <a:rPr lang="de-DE" sz="1700" kern="1200" dirty="0"/>
            <a:t> at a </a:t>
          </a:r>
          <a:r>
            <a:rPr lang="de-DE" sz="1700" kern="1200" dirty="0" err="1"/>
            <a:t>disadvantage</a:t>
          </a:r>
          <a:r>
            <a:rPr lang="de-DE" sz="1700" kern="1200" dirty="0"/>
            <a:t>.</a:t>
          </a:r>
          <a:endParaRPr lang="en-US" sz="1700" kern="1200" dirty="0"/>
        </a:p>
        <a:p>
          <a:pPr lvl="0" algn="l" defTabSz="755650">
            <a:lnSpc>
              <a:spcPct val="90000"/>
            </a:lnSpc>
            <a:spcBef>
              <a:spcPct val="0"/>
            </a:spcBef>
            <a:spcAft>
              <a:spcPts val="1200"/>
            </a:spcAft>
          </a:pPr>
          <a:r>
            <a:rPr lang="en-US" sz="1700" kern="1200" dirty="0"/>
            <a:t>The calculation of impact factor doesn’t say anything about the citations on an article level.</a:t>
          </a:r>
        </a:p>
        <a:p>
          <a:pPr lvl="0" algn="l" defTabSz="755650">
            <a:lnSpc>
              <a:spcPct val="90000"/>
            </a:lnSpc>
            <a:spcBef>
              <a:spcPct val="0"/>
            </a:spcBef>
            <a:spcAft>
              <a:spcPts val="1200"/>
            </a:spcAft>
          </a:pPr>
          <a:r>
            <a:rPr lang="en-US" sz="1700" kern="1200" dirty="0"/>
            <a:t>IF are self-reinforcing: if a journal has a good IF it will attract more high quality papers which in turn will be receive more citations</a:t>
          </a:r>
          <a:endParaRPr lang="de-DE" sz="1700" kern="1200" dirty="0"/>
        </a:p>
      </dsp:txBody>
      <dsp:txXfrm>
        <a:off x="6095701" y="1128933"/>
        <a:ext cx="4489195" cy="2955577"/>
      </dsp:txXfrm>
    </dsp:sp>
    <dsp:sp modelId="{1958F5B6-3F94-4564-9B0D-605FA9BF3BEC}">
      <dsp:nvSpPr>
        <dsp:cNvPr id="0" name=""/>
        <dsp:cNvSpPr/>
      </dsp:nvSpPr>
      <dsp:spPr>
        <a:xfrm>
          <a:off x="0" y="33495"/>
          <a:ext cx="1306293" cy="1306293"/>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C161D-602E-46D3-9DFF-ADB37959393C}">
      <dsp:nvSpPr>
        <dsp:cNvPr id="0" name=""/>
        <dsp:cNvSpPr/>
      </dsp:nvSpPr>
      <dsp:spPr>
        <a:xfrm>
          <a:off x="10219597" y="503269"/>
          <a:ext cx="1229452" cy="4213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529C9-BA35-467D-8034-540F91DCD329}">
      <dsp:nvSpPr>
        <dsp:cNvPr id="0" name=""/>
        <dsp:cNvSpPr/>
      </dsp:nvSpPr>
      <dsp:spPr>
        <a:xfrm>
          <a:off x="5724524" y="1135253"/>
          <a:ext cx="768" cy="282286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1EDE-7447-4462-A00E-A8C52CD765C7}">
      <dsp:nvSpPr>
        <dsp:cNvPr id="0" name=""/>
        <dsp:cNvSpPr/>
      </dsp:nvSpPr>
      <dsp:spPr>
        <a:xfrm>
          <a:off x="2240463" y="8403"/>
          <a:ext cx="3072641" cy="307264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t>Predatory Conferences</a:t>
          </a:r>
          <a:endParaRPr lang="de-DE" sz="2400" kern="1200" dirty="0"/>
        </a:p>
      </dsp:txBody>
      <dsp:txXfrm>
        <a:off x="2669526" y="370733"/>
        <a:ext cx="1771613" cy="2347980"/>
      </dsp:txXfrm>
    </dsp:sp>
    <dsp:sp modelId="{4617DEED-396B-44CC-9A0E-C6F8B435FB16}">
      <dsp:nvSpPr>
        <dsp:cNvPr id="0" name=""/>
        <dsp:cNvSpPr/>
      </dsp:nvSpPr>
      <dsp:spPr>
        <a:xfrm>
          <a:off x="4454979" y="8403"/>
          <a:ext cx="3072641" cy="307264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a:t>Predatory Journals</a:t>
          </a:r>
          <a:endParaRPr lang="de-DE" sz="2400" kern="1200" dirty="0"/>
        </a:p>
      </dsp:txBody>
      <dsp:txXfrm>
        <a:off x="5326945" y="370733"/>
        <a:ext cx="1771613" cy="2347980"/>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9E86A-6679-4EC8-847C-9F954F45BF68}" type="datetimeFigureOut">
              <a:rPr lang="de-DE" smtClean="0"/>
              <a:t>21.08.2023</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C419-10E8-4216-A6CC-B7C8A23909AD}" type="datetimeFigureOut">
              <a:rPr lang="de-DE" smtClean="0"/>
              <a:t>21.08.2023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o.fzj.de/OAjourna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dirty="0"/>
              <a:t>1. Diamond open access</a:t>
            </a:r>
          </a:p>
          <a:p>
            <a:pPr marL="228600" indent="-228600">
              <a:buFont typeface="+mj-lt"/>
              <a:buAutoNum type="alphaLcParenR"/>
            </a:pPr>
            <a:r>
              <a:rPr lang="en-US" dirty="0" err="1"/>
              <a:t>Forschungszentrum</a:t>
            </a:r>
            <a:r>
              <a:rPr lang="en-US" dirty="0"/>
              <a:t> </a:t>
            </a:r>
            <a:r>
              <a:rPr lang="en-US" dirty="0" err="1"/>
              <a:t>Jülich</a:t>
            </a:r>
            <a:r>
              <a:rPr lang="en-US" dirty="0"/>
              <a:t> offers the option of publishing journal articles and monographs through its publishing house free of charge with the diamond open access model.</a:t>
            </a:r>
          </a:p>
          <a:p>
            <a:pPr marL="228600" indent="-228600">
              <a:buFont typeface="+mj-lt"/>
              <a:buAutoNum type="alphaLcParenR"/>
            </a:pPr>
            <a:r>
              <a:rPr lang="en-US" dirty="0"/>
              <a:t>The publication of the scientific findings of </a:t>
            </a:r>
            <a:r>
              <a:rPr lang="en-US" dirty="0" err="1"/>
              <a:t>Forschungszentrum</a:t>
            </a:r>
            <a:r>
              <a:rPr lang="en-US" dirty="0"/>
              <a:t> </a:t>
            </a:r>
            <a:r>
              <a:rPr lang="en-US" dirty="0" err="1"/>
              <a:t>Jülich</a:t>
            </a:r>
            <a:r>
              <a:rPr lang="en-US" dirty="0"/>
              <a:t> using the diamond open access model is explicitly encouraged. </a:t>
            </a:r>
            <a:r>
              <a:rPr lang="en-US" dirty="0" err="1"/>
              <a:t>Forschungszentrum</a:t>
            </a:r>
            <a:r>
              <a:rPr lang="en-US" dirty="0"/>
              <a:t> </a:t>
            </a:r>
            <a:r>
              <a:rPr lang="en-US" dirty="0" err="1"/>
              <a:t>Jülich</a:t>
            </a:r>
            <a:r>
              <a:rPr lang="en-US" dirty="0"/>
              <a:t> can contribute within the scope of the library budget to funding publisher-independent publication options in line with the principle of diamond open access.</a:t>
            </a:r>
          </a:p>
          <a:p>
            <a:pPr marL="0" indent="0">
              <a:buNone/>
            </a:pPr>
            <a:r>
              <a:rPr lang="en-US" b="1" dirty="0"/>
              <a:t>2. Gold open access</a:t>
            </a:r>
          </a:p>
          <a:p>
            <a:pPr marL="228600" indent="-228600">
              <a:buFont typeface="+mj-lt"/>
              <a:buAutoNum type="alphaLcParenR"/>
            </a:pPr>
            <a:r>
              <a:rPr lang="en-US" dirty="0"/>
              <a:t>Article processing charges (APCs) for gold open access journals are covered up to the amount of € 3,000 by the publication fund managed by the Central Library (ZB) when the corresponding author is from </a:t>
            </a:r>
            <a:r>
              <a:rPr lang="en-US" dirty="0" err="1"/>
              <a:t>Forschungszentrum</a:t>
            </a:r>
            <a:r>
              <a:rPr lang="en-US" dirty="0"/>
              <a:t> </a:t>
            </a:r>
            <a:r>
              <a:rPr lang="en-US" dirty="0" err="1"/>
              <a:t>Jülich</a:t>
            </a:r>
            <a:r>
              <a:rPr lang="en-US" dirty="0"/>
              <a:t>. *1</a:t>
            </a:r>
          </a:p>
          <a:p>
            <a:pPr marL="228600" indent="-228600">
              <a:buFont typeface="+mj-lt"/>
              <a:buAutoNum type="alphaLcParenR"/>
            </a:pPr>
            <a:r>
              <a:rPr lang="en-US" dirty="0"/>
              <a:t>APCs for gold open access monographs are covered up to the amount of € 5,000 by the publication fund managed by ZB when the corresponding author or editor is from </a:t>
            </a:r>
            <a:r>
              <a:rPr lang="en-US" dirty="0" err="1"/>
              <a:t>Forschungszentrum</a:t>
            </a:r>
            <a:r>
              <a:rPr lang="en-US" dirty="0"/>
              <a:t> </a:t>
            </a:r>
            <a:r>
              <a:rPr lang="en-US" dirty="0" err="1"/>
              <a:t>Jülich</a:t>
            </a:r>
            <a:r>
              <a:rPr lang="en-US" dirty="0"/>
              <a:t>. If several authors or editors from different institutions are involved, the costs should ideally be shared between the various institutions.</a:t>
            </a:r>
          </a:p>
          <a:p>
            <a:pPr marL="0" indent="0">
              <a:buNone/>
            </a:pPr>
            <a:r>
              <a:rPr lang="en-US" b="1" dirty="0"/>
              <a:t>3. Green open access</a:t>
            </a:r>
          </a:p>
          <a:p>
            <a:pPr marL="228600" indent="-228600">
              <a:buFont typeface="+mj-lt"/>
              <a:buAutoNum type="alphaLcParenR"/>
            </a:pPr>
            <a:r>
              <a:rPr lang="en-US" dirty="0"/>
              <a:t>ZB completes – as far as possible – the data sets in </a:t>
            </a:r>
            <a:r>
              <a:rPr lang="en-US" dirty="0" err="1"/>
              <a:t>JuSER</a:t>
            </a:r>
            <a:r>
              <a:rPr lang="en-US" dirty="0"/>
              <a:t> by adding the publishers’ versions of publications.</a:t>
            </a:r>
          </a:p>
          <a:p>
            <a:pPr marL="228600" indent="-228600">
              <a:buFont typeface="+mj-lt"/>
              <a:buAutoNum type="alphaLcParenR"/>
            </a:pPr>
            <a:r>
              <a:rPr lang="en-US" dirty="0"/>
              <a:t>The authors or the organizational units send the “Final Draft Post Referee” version of publications to ZB. ZB clarifies secondary-use copyright issues and uploads the publications to </a:t>
            </a:r>
            <a:r>
              <a:rPr lang="en-US" dirty="0" err="1"/>
              <a:t>Forschungszentrum</a:t>
            </a:r>
            <a:r>
              <a:rPr lang="en-US" dirty="0"/>
              <a:t> </a:t>
            </a:r>
            <a:r>
              <a:rPr lang="en-US" dirty="0" err="1"/>
              <a:t>Jülich’s</a:t>
            </a:r>
            <a:r>
              <a:rPr lang="en-US" dirty="0"/>
              <a:t> repository accordingly (cf. Directive No. 2/2020 “Publications by </a:t>
            </a:r>
            <a:r>
              <a:rPr lang="en-US" dirty="0" err="1"/>
              <a:t>Forschungszentrum</a:t>
            </a:r>
            <a:r>
              <a:rPr lang="en-US" dirty="0"/>
              <a:t> </a:t>
            </a:r>
            <a:r>
              <a:rPr lang="en-US" dirty="0" err="1"/>
              <a:t>Jülich</a:t>
            </a:r>
            <a:r>
              <a:rPr lang="en-US" dirty="0"/>
              <a:t> GmbH”).</a:t>
            </a:r>
          </a:p>
          <a:p>
            <a:pPr marL="0" indent="0">
              <a:buNone/>
            </a:pPr>
            <a:r>
              <a:rPr lang="en-US" b="1" dirty="0"/>
              <a:t>4. Subscription journals</a:t>
            </a:r>
          </a:p>
          <a:p>
            <a:pPr marL="228600" indent="-228600">
              <a:buFont typeface="+mj-lt"/>
              <a:buAutoNum type="alphaLcParenR"/>
            </a:pPr>
            <a:r>
              <a:rPr lang="en-US" dirty="0"/>
              <a:t>Through active collection management of subscription journals, ZB ensures that the increasing financial requirements of the publication fund are covered where possible by procurement resources that become available due to subscription cancellations.</a:t>
            </a:r>
          </a:p>
          <a:p>
            <a:pPr marL="228600" indent="-228600">
              <a:buFont typeface="+mj-lt"/>
              <a:buAutoNum type="alphaLcParenR"/>
            </a:pPr>
            <a:r>
              <a:rPr lang="en-US" dirty="0"/>
              <a:t>Hybrid open access APCs are only covered by the publication fund when the publication appears in a journal that is part of a transformative agreement concluded by ZB. In the </a:t>
            </a:r>
            <a:r>
              <a:rPr lang="en-US" dirty="0" err="1"/>
              <a:t>JuLib</a:t>
            </a:r>
            <a:r>
              <a:rPr lang="en-US" dirty="0"/>
              <a:t> </a:t>
            </a:r>
            <a:r>
              <a:rPr lang="en-US" dirty="0" err="1"/>
              <a:t>eXtended</a:t>
            </a:r>
            <a:r>
              <a:rPr lang="en-US" dirty="0"/>
              <a:t> information portal, ZB maintains a list of journals for which open access fees are covered (</a:t>
            </a:r>
            <a:r>
              <a:rPr lang="en-US" dirty="0">
                <a:hlinkClick r:id="rId3"/>
              </a:rPr>
              <a:t>https://go.fzj.de/OAjournals</a:t>
            </a:r>
            <a:r>
              <a:rPr lang="en-US" dirty="0"/>
              <a:t>).</a:t>
            </a:r>
          </a:p>
          <a:p>
            <a:pPr marL="228600" indent="-228600">
              <a:buFont typeface="+mj-lt"/>
              <a:buAutoNum type="alphaLcParenR"/>
            </a:pPr>
            <a:r>
              <a:rPr lang="en-US" dirty="0"/>
              <a:t>Other APCs for subscription journals are not covered by the publication fund.</a:t>
            </a:r>
          </a:p>
          <a:p>
            <a:pPr marL="0" indent="0">
              <a:buNone/>
            </a:pPr>
            <a:r>
              <a:rPr lang="en-US" b="1" dirty="0"/>
              <a:t>5. Limiting costs</a:t>
            </a:r>
          </a:p>
          <a:p>
            <a:pPr marL="0" indent="0">
              <a:buNone/>
            </a:pPr>
            <a:r>
              <a:rPr lang="en-US" dirty="0" err="1"/>
              <a:t>Forschungszentrum</a:t>
            </a:r>
            <a:r>
              <a:rPr lang="en-US" dirty="0"/>
              <a:t> </a:t>
            </a:r>
            <a:r>
              <a:rPr lang="en-US" dirty="0" err="1"/>
              <a:t>Jülich</a:t>
            </a:r>
            <a:r>
              <a:rPr lang="en-US" dirty="0"/>
              <a:t> strives for an average expenditure of no more than € 2,000 per journal publication. ZB will monitor the development of costs and make adjustments if required.</a:t>
            </a:r>
          </a:p>
          <a:p>
            <a:pPr marL="0" indent="0">
              <a:buNone/>
            </a:pPr>
            <a:endParaRPr lang="en-US" b="1" dirty="0"/>
          </a:p>
          <a:p>
            <a:pPr marL="0" indent="0">
              <a:buNone/>
            </a:pPr>
            <a:r>
              <a:rPr lang="en-US" b="1" dirty="0"/>
              <a:t>*1 The following applies to publications to be paid for by </a:t>
            </a:r>
            <a:r>
              <a:rPr lang="en-US" b="1" dirty="0" err="1"/>
              <a:t>Forschungszentrum</a:t>
            </a:r>
            <a:r>
              <a:rPr lang="en-US" b="1" dirty="0"/>
              <a:t> </a:t>
            </a:r>
            <a:r>
              <a:rPr lang="en-US" b="1" dirty="0" err="1"/>
              <a:t>Jülich</a:t>
            </a:r>
            <a:r>
              <a:rPr lang="en-US" b="1" dirty="0"/>
              <a:t>:</a:t>
            </a:r>
            <a:endParaRPr lang="en-US" dirty="0"/>
          </a:p>
          <a:p>
            <a:pPr marL="0" indent="0">
              <a:buNone/>
            </a:pPr>
            <a:r>
              <a:rPr lang="en-US" dirty="0"/>
              <a:t>The corresponding author must be from </a:t>
            </a:r>
            <a:r>
              <a:rPr lang="en-US" dirty="0" err="1"/>
              <a:t>Forschungszentrum</a:t>
            </a:r>
            <a:r>
              <a:rPr lang="en-US" dirty="0"/>
              <a:t> </a:t>
            </a:r>
            <a:r>
              <a:rPr lang="en-US" dirty="0" err="1"/>
              <a:t>Jülich</a:t>
            </a:r>
            <a:r>
              <a:rPr lang="en-US" dirty="0"/>
              <a:t>. If there are several corresponding authors, the costs should ideally be shared between the institutions involved. If this is not possible or can only be achieved with great difficulty, </a:t>
            </a:r>
            <a:r>
              <a:rPr lang="en-US" dirty="0" err="1"/>
              <a:t>Forschungszentrum</a:t>
            </a:r>
            <a:r>
              <a:rPr lang="en-US" dirty="0"/>
              <a:t> </a:t>
            </a:r>
            <a:r>
              <a:rPr lang="en-US" dirty="0" err="1"/>
              <a:t>Jülich</a:t>
            </a:r>
            <a:r>
              <a:rPr lang="en-US" dirty="0"/>
              <a:t> will bear the full costs.</a:t>
            </a:r>
          </a:p>
          <a:p>
            <a:pPr marL="0" indent="0">
              <a:buNone/>
            </a:pPr>
            <a:r>
              <a:rPr lang="en-US" dirty="0"/>
              <a:t>If the corresponding author has several affiliations, </a:t>
            </a:r>
            <a:r>
              <a:rPr lang="en-US" dirty="0" err="1"/>
              <a:t>Forschungszentrum</a:t>
            </a:r>
            <a:r>
              <a:rPr lang="en-US" dirty="0"/>
              <a:t> </a:t>
            </a:r>
            <a:r>
              <a:rPr lang="en-US" dirty="0" err="1"/>
              <a:t>Jülich</a:t>
            </a:r>
            <a:r>
              <a:rPr lang="en-US" dirty="0"/>
              <a:t> must be listed as the first affiliation.</a:t>
            </a:r>
          </a:p>
          <a:p>
            <a:pPr marL="0" indent="0">
              <a:buNone/>
            </a:pPr>
            <a:r>
              <a:rPr lang="en-US" dirty="0"/>
              <a:t>The email address provided must be a </a:t>
            </a:r>
            <a:r>
              <a:rPr lang="en-US" dirty="0" err="1"/>
              <a:t>Forschungszentrum</a:t>
            </a:r>
            <a:r>
              <a:rPr lang="en-US" dirty="0"/>
              <a:t> </a:t>
            </a:r>
            <a:r>
              <a:rPr lang="en-US" dirty="0" err="1"/>
              <a:t>Jülich</a:t>
            </a:r>
            <a:r>
              <a:rPr lang="en-US" dirty="0"/>
              <a:t> email address.</a:t>
            </a:r>
          </a:p>
          <a:p>
            <a:pPr marL="0" indent="0">
              <a:buNone/>
            </a:pPr>
            <a:endParaRPr lang="de-DE" dirty="0"/>
          </a:p>
        </p:txBody>
      </p:sp>
      <p:sp>
        <p:nvSpPr>
          <p:cNvPr id="4" name="Foliennummernplatzhalter 3"/>
          <p:cNvSpPr>
            <a:spLocks noGrp="1"/>
          </p:cNvSpPr>
          <p:nvPr>
            <p:ph type="sldNum" sz="quarter" idx="10"/>
          </p:nvPr>
        </p:nvSpPr>
        <p:spPr/>
        <p:txBody>
          <a:bodyPr/>
          <a:lstStyle/>
          <a:p>
            <a:fld id="{FF66CAD1-FD47-46B0-9C16-1B81F4E690E0}" type="slidenum">
              <a:rPr lang="de-DE" smtClean="0"/>
              <a:t>15</a:t>
            </a:fld>
            <a:endParaRPr lang="de-DE"/>
          </a:p>
        </p:txBody>
      </p:sp>
    </p:spTree>
    <p:extLst>
      <p:ext uri="{BB962C8B-B14F-4D97-AF65-F5344CB8AC3E}">
        <p14:creationId xmlns:p14="http://schemas.microsoft.com/office/powerpoint/2010/main" val="147343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F66CAD1-FD47-46B0-9C16-1B81F4E690E0}" type="slidenum">
              <a:rPr lang="de-DE" smtClean="0"/>
              <a:t>21</a:t>
            </a:fld>
            <a:endParaRPr lang="de-DE"/>
          </a:p>
        </p:txBody>
      </p:sp>
    </p:spTree>
    <p:extLst>
      <p:ext uri="{BB962C8B-B14F-4D97-AF65-F5344CB8AC3E}">
        <p14:creationId xmlns:p14="http://schemas.microsoft.com/office/powerpoint/2010/main" val="2254910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Bild 9"/>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5" name="Textplatzhalter 4">
            <a:extLst>
              <a:ext uri="{FF2B5EF4-FFF2-40B4-BE49-F238E27FC236}">
                <a16:creationId xmlns:a16="http://schemas.microsoft.com/office/drawing/2014/main" id="{57CEB1C7-3CEB-41C0-967D-A5811A09D937}"/>
              </a:ext>
            </a:extLst>
          </p:cNvPr>
          <p:cNvSpPr>
            <a:spLocks noGrp="1"/>
          </p:cNvSpPr>
          <p:nvPr>
            <p:ph type="body" sz="quarter" idx="13" hasCustomPrompt="1"/>
          </p:nvPr>
        </p:nvSpPr>
        <p:spPr>
          <a:xfrm>
            <a:off x="371620" y="6423285"/>
            <a:ext cx="2304000" cy="90000"/>
          </a:xfrm>
          <a:blipFill>
            <a:blip r:embed="rId3"/>
            <a:stretch>
              <a:fillRect/>
            </a:stretch>
          </a:blipFill>
        </p:spPr>
        <p:txBody>
          <a:bodyPr/>
          <a:lstStyle>
            <a:lvl1pPr marL="0" indent="0">
              <a:buNone/>
              <a:defRPr sz="200">
                <a:solidFill>
                  <a:schemeClr val="bg1"/>
                </a:solidFill>
              </a:defRPr>
            </a:lvl1pPr>
          </a:lstStyle>
          <a:p>
            <a:pPr lvl="0"/>
            <a:r>
              <a:rPr lang="en-US" noProof="0"/>
              <a:t> </a:t>
            </a:r>
          </a:p>
        </p:txBody>
      </p:sp>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7390AF7B-9835-4AEF-ADBF-224AF53FB41E}"/>
              </a:ext>
            </a:extLst>
          </p:cNvPr>
          <p:cNvSpPr>
            <a:spLocks noGrp="1"/>
          </p:cNvSpPr>
          <p:nvPr>
            <p:ph type="body" sz="quarter" idx="13"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8" name="Bild 9"/>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02F77179-7DE6-490F-AFDB-836C5B895F0C}"/>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1"/>
                </a:solidFill>
              </a:defRPr>
            </a:lvl1pPr>
          </a:lstStyle>
          <a:p>
            <a:pPr marL="228600" lvl="0" indent="-228600">
              <a:lnSpc>
                <a:spcPct val="100000"/>
              </a:lnSpc>
              <a:spcBef>
                <a:spcPts val="0"/>
              </a:spcBef>
            </a:pPr>
            <a:r>
              <a:rPr lang="en-US" noProof="0" dirty="0"/>
              <a:t>Subline</a:t>
            </a:r>
          </a:p>
        </p:txBody>
      </p:sp>
      <p:sp>
        <p:nvSpPr>
          <p:cNvPr id="10" name="Textplatzhalter 4">
            <a:extLst>
              <a:ext uri="{FF2B5EF4-FFF2-40B4-BE49-F238E27FC236}">
                <a16:creationId xmlns:a16="http://schemas.microsoft.com/office/drawing/2014/main" id="{1F0FB68E-EE59-46F0-A3EA-690446700A77}"/>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59693" y="5920791"/>
            <a:ext cx="1872337" cy="545340"/>
          </a:xfrm>
          <a:prstGeom prst="rect">
            <a:avLst/>
          </a:prstGeom>
        </p:spPr>
      </p:pic>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63143"/>
            <a:ext cx="11449050" cy="4214255"/>
          </a:xfrm>
        </p:spPr>
        <p:txBody>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endParaRPr lang="en-US" noProof="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4" name="Foliennummernplatzhalter 3">
            <a:extLst>
              <a:ext uri="{FF2B5EF4-FFF2-40B4-BE49-F238E27FC236}">
                <a16:creationId xmlns:a16="http://schemas.microsoft.com/office/drawing/2014/main" id="{4F581D6B-1739-4E95-A7A3-5B7B04BE533F}"/>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endParaRPr lang="en-US" noProof="0"/>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4" name="Foliennummernplatzhalter 3">
            <a:extLst>
              <a:ext uri="{FF2B5EF4-FFF2-40B4-BE49-F238E27FC236}">
                <a16:creationId xmlns:a16="http://schemas.microsoft.com/office/drawing/2014/main" id="{94D65862-E64A-4E5F-8934-CBE2F43FDC99}"/>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endParaRPr lang="en-US" noProof="0"/>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60000"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60000" y="4900254"/>
            <a:ext cx="5437187" cy="868722"/>
          </a:xfrm>
        </p:spPr>
        <p:txBody>
          <a:bodyPr/>
          <a:lstStyle>
            <a:lvl1pPr marL="0" indent="0">
              <a:spcAft>
                <a:spcPts val="0"/>
              </a:spcAft>
              <a:buNone/>
              <a:defRPr sz="1800"/>
            </a:lvl1pPr>
          </a:lstStyle>
          <a:p>
            <a:pPr lvl="0"/>
            <a:r>
              <a:rPr lang="en-US" noProof="0" dirty="0"/>
              <a:t>Caption</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en-US" noProof="0" dirty="0"/>
              <a:t>Caption</a:t>
            </a:r>
          </a:p>
        </p:txBody>
      </p:sp>
      <p:sp>
        <p:nvSpPr>
          <p:cNvPr id="13" name="Textplatzhalter 10">
            <a:extLst>
              <a:ext uri="{FF2B5EF4-FFF2-40B4-BE49-F238E27FC236}">
                <a16:creationId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3" name="Foliennummernplatzhalter 2">
            <a:extLst>
              <a:ext uri="{FF2B5EF4-FFF2-40B4-BE49-F238E27FC236}">
                <a16:creationId xmlns:a16="http://schemas.microsoft.com/office/drawing/2014/main" id="{2F566AD1-91A5-4D6F-BE6D-62150997CE1F}"/>
              </a:ext>
            </a:extLst>
          </p:cNvPr>
          <p:cNvSpPr>
            <a:spLocks noGrp="1"/>
          </p:cNvSpPr>
          <p:nvPr>
            <p:ph type="sldNum" sz="quarter" idx="18"/>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endParaRPr lang="en-US" noProof="0"/>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3" name="Foliennummernplatzhalter 2">
            <a:extLst>
              <a:ext uri="{FF2B5EF4-FFF2-40B4-BE49-F238E27FC236}">
                <a16:creationId xmlns:a16="http://schemas.microsoft.com/office/drawing/2014/main" id="{1C9A4D5F-2E35-47CB-9ECC-6BDDA4543523}"/>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A9D9CA0-0D3A-430F-A273-E4F9DC8D4FCA}"/>
              </a:ext>
            </a:extLst>
          </p:cNvPr>
          <p:cNvSpPr>
            <a:spLocks noGrp="1"/>
          </p:cNvSpPr>
          <p:nvPr>
            <p:ph type="dt" sz="half" idx="10"/>
          </p:nvPr>
        </p:nvSpPr>
        <p:spPr/>
        <p:txBody>
          <a:bodyPr/>
          <a:lstStyle/>
          <a:p>
            <a:endParaRPr lang="en-US" noProof="0"/>
          </a:p>
        </p:txBody>
      </p:sp>
      <p:sp>
        <p:nvSpPr>
          <p:cNvPr id="2" name="Foliennummernplatzhalter 1">
            <a:extLst>
              <a:ext uri="{FF2B5EF4-FFF2-40B4-BE49-F238E27FC236}">
                <a16:creationId xmlns:a16="http://schemas.microsoft.com/office/drawing/2014/main" id="{FBEB74CF-3CEB-49F7-B847-0E316736F21A}"/>
              </a:ext>
            </a:extLst>
          </p:cNvPr>
          <p:cNvSpPr>
            <a:spLocks noGrp="1"/>
          </p:cNvSpPr>
          <p:nvPr>
            <p:ph type="sldNum" sz="quarter" idx="11"/>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 name="Date Placeholder 3"/>
          <p:cNvSpPr>
            <a:spLocks noGrp="1"/>
          </p:cNvSpPr>
          <p:nvPr>
            <p:ph type="dt" sz="half" idx="2"/>
          </p:nvPr>
        </p:nvSpPr>
        <p:spPr>
          <a:xfrm>
            <a:off x="3776105" y="6381328"/>
            <a:ext cx="1600508" cy="221109"/>
          </a:xfrm>
          <a:prstGeom prst="rect">
            <a:avLst/>
          </a:prstGeom>
        </p:spPr>
        <p:txBody>
          <a:bodyPr vert="horz" lIns="0" tIns="0" rIns="0" bIns="0" rtlCol="0" anchor="t" anchorCtr="0">
            <a:noAutofit/>
          </a:bodyPr>
          <a:lstStyle>
            <a:lvl1pPr algn="l">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5818290" y="6381328"/>
            <a:ext cx="720000" cy="221109"/>
          </a:xfrm>
          <a:prstGeom prst="rect">
            <a:avLst/>
          </a:prstGeom>
        </p:spPr>
        <p:txBody>
          <a:bodyPr vert="horz" lIns="0" tIns="0" rIns="0" bIns="0" rtlCol="0" anchor="t" anchorCtr="0">
            <a:noAutofit/>
          </a:bodyPr>
          <a:lstStyle>
            <a:lvl1pPr algn="l">
              <a:defRPr sz="1200">
                <a:solidFill>
                  <a:schemeClr val="tx2"/>
                </a:solidFill>
              </a:defRPr>
            </a:lvl1pPr>
          </a:lstStyle>
          <a:p>
            <a:r>
              <a:rPr lang="en-US" dirty="0"/>
              <a:t>Page </a:t>
            </a:r>
            <a:fld id="{A52F4D17-1AD6-42D9-B93A-EB002C62F438}" type="slidenum">
              <a:rPr lang="en-US" smtClean="0"/>
              <a:pPr/>
              <a:t>‹Nr.›</a:t>
            </a:fld>
            <a:endParaRPr lang="en-US"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en-US" noProof="0"/>
              <a:t>Mastertitelformat bearbeiten</a:t>
            </a:r>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8" name="Grafik 7">
            <a:extLst>
              <a:ext uri="{FF2B5EF4-FFF2-40B4-BE49-F238E27FC236}">
                <a16:creationId xmlns:a16="http://schemas.microsoft.com/office/drawing/2014/main" id="{EF6C8115-8683-472F-BE9F-3E719023445D}"/>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72067" y="6424763"/>
            <a:ext cx="2303553" cy="91462"/>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Lst>
  <p:hf sldNum="0" hdr="0" ftr="0" dt="0"/>
  <p:txStyles>
    <p:title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CC_License_Freedom_Scale_Chart.png"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CC_License_Freedom_Scale_Chart.png"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hyperlink" Target="https://intranet.fz-juelich.de/en/organization/zb/expertise/open_access/oa-publication-charges-cooperation" TargetMode="External"/><Relationship Id="rId4" Type="http://schemas.openxmlformats.org/officeDocument/2006/relationships/hyperlink" Target="https://doaj.org/"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hyperlink" Target="https://finder.open-access.network/" TargetMode="External"/><Relationship Id="rId5" Type="http://schemas.openxmlformats.org/officeDocument/2006/relationships/image" Target="../media/image17.png"/><Relationship Id="rId4" Type="http://schemas.openxmlformats.org/officeDocument/2006/relationships/hyperlink" Target="https://service.tib.eu/bis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ntranet.fz-juelich.de/en/media/news/2023/dora-a-different-way-of-evaluating-scientific-outpu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intranet.fz-juelich.de/en/organization/zb/expertise/scientific_publishing/predatory_publishers/predatory_journals" TargetMode="External"/><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hyperlink" Target="https://thinkchecksubmit.org/" TargetMode="External"/><Relationship Id="rId5" Type="http://schemas.openxmlformats.org/officeDocument/2006/relationships/hyperlink" Target="https://doaj.org/" TargetMode="Externa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FEFFBE9B-CD90-40DF-A947-B2CFD616F58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 r="26"/>
          <a:stretch>
            <a:fillRect/>
          </a:stretch>
        </p:blipFill>
        <p:spPr/>
      </p:pic>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p:txBody>
          <a:bodyPr/>
          <a:lstStyle/>
          <a:p>
            <a:r>
              <a:rPr lang="en-US" noProof="0" dirty="0"/>
              <a:t>Open Access</a:t>
            </a:r>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p:txBody>
          <a:bodyPr/>
          <a:lstStyle/>
          <a:p>
            <a:r>
              <a:rPr lang="en-US" noProof="0" dirty="0"/>
              <a:t>2023  I  </a:t>
            </a:r>
            <a:r>
              <a:rPr lang="en-US" noProof="0" dirty="0" err="1"/>
              <a:t>linda</a:t>
            </a:r>
            <a:r>
              <a:rPr lang="en-US" noProof="0" dirty="0"/>
              <a:t> McGrath</a:t>
            </a:r>
          </a:p>
        </p:txBody>
      </p:sp>
      <p:sp>
        <p:nvSpPr>
          <p:cNvPr id="4" name="Textplatzhalter 3">
            <a:extLst>
              <a:ext uri="{FF2B5EF4-FFF2-40B4-BE49-F238E27FC236}">
                <a16:creationId xmlns:a16="http://schemas.microsoft.com/office/drawing/2014/main" id="{75FFF684-B650-40AA-89A0-80D31734A2EF}"/>
              </a:ext>
            </a:extLst>
          </p:cNvPr>
          <p:cNvSpPr>
            <a:spLocks noGrp="1"/>
          </p:cNvSpPr>
          <p:nvPr>
            <p:ph type="body" sz="quarter" idx="12"/>
          </p:nvPr>
        </p:nvSpPr>
        <p:spPr/>
        <p:txBody>
          <a:bodyPr/>
          <a:lstStyle/>
          <a:p>
            <a:r>
              <a:rPr lang="en-US" noProof="0" dirty="0"/>
              <a:t>An </a:t>
            </a:r>
            <a:r>
              <a:rPr lang="en-US" noProof="0" dirty="0" err="1"/>
              <a:t>Introdcution</a:t>
            </a:r>
            <a:endParaRPr lang="en-US" noProof="0" dirty="0"/>
          </a:p>
        </p:txBody>
      </p:sp>
      <p:sp>
        <p:nvSpPr>
          <p:cNvPr id="11" name="Textplatzhalter 10">
            <a:extLst>
              <a:ext uri="{FF2B5EF4-FFF2-40B4-BE49-F238E27FC236}">
                <a16:creationId xmlns:a16="http://schemas.microsoft.com/office/drawing/2014/main" id="{A5F65145-80CE-4F50-8C39-4EEE42342892}"/>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123131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63352" y="332656"/>
            <a:ext cx="5688632" cy="54726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t>SUBSCRIPTION JOURNALS</a:t>
            </a:r>
          </a:p>
        </p:txBody>
      </p:sp>
      <p:sp>
        <p:nvSpPr>
          <p:cNvPr id="4" name="Rechteck 3"/>
          <p:cNvSpPr/>
          <p:nvPr/>
        </p:nvSpPr>
        <p:spPr>
          <a:xfrm>
            <a:off x="6240016" y="332656"/>
            <a:ext cx="5688632" cy="54726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solidFill>
                  <a:schemeClr val="tx1"/>
                </a:solidFill>
              </a:rPr>
              <a:t>OPEN ACCESS JOURNALS</a:t>
            </a:r>
          </a:p>
        </p:txBody>
      </p:sp>
      <p:sp>
        <p:nvSpPr>
          <p:cNvPr id="5" name="Rechteck 4"/>
          <p:cNvSpPr/>
          <p:nvPr/>
        </p:nvSpPr>
        <p:spPr>
          <a:xfrm>
            <a:off x="479376" y="1124744"/>
            <a:ext cx="5256584"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err="1"/>
              <a:t>Closed</a:t>
            </a:r>
            <a:r>
              <a:rPr lang="de-DE" sz="1200" b="1" dirty="0"/>
              <a:t> Access</a:t>
            </a:r>
          </a:p>
          <a:p>
            <a:pPr marL="285750" indent="-285750">
              <a:buFont typeface="Arial" panose="020B0604020202020204" pitchFamily="34" charset="0"/>
              <a:buChar char="•"/>
            </a:pPr>
            <a:r>
              <a:rPr lang="de-DE" sz="1050" dirty="0" err="1">
                <a:solidFill>
                  <a:schemeClr val="bg1"/>
                </a:solidFill>
              </a:rPr>
              <a:t>Publisher‘s</a:t>
            </a:r>
            <a:r>
              <a:rPr lang="de-DE" sz="1050" dirty="0">
                <a:solidFill>
                  <a:schemeClr val="bg1"/>
                </a:solidFill>
              </a:rPr>
              <a:t> </a:t>
            </a:r>
            <a:r>
              <a:rPr lang="de-DE" sz="1050" dirty="0" err="1">
                <a:solidFill>
                  <a:schemeClr val="bg1"/>
                </a:solidFill>
              </a:rPr>
              <a:t>version</a:t>
            </a:r>
            <a:r>
              <a:rPr lang="de-DE" sz="1050" dirty="0">
                <a:solidFill>
                  <a:schemeClr val="bg1"/>
                </a:solidFill>
              </a:rPr>
              <a:t> </a:t>
            </a:r>
            <a:r>
              <a:rPr lang="de-DE" sz="1050" dirty="0" err="1">
                <a:solidFill>
                  <a:schemeClr val="bg1"/>
                </a:solidFill>
              </a:rPr>
              <a:t>immediately</a:t>
            </a:r>
            <a:r>
              <a:rPr lang="de-DE" sz="1050" dirty="0">
                <a:solidFill>
                  <a:schemeClr val="bg1"/>
                </a:solidFill>
              </a:rPr>
              <a:t> </a:t>
            </a:r>
            <a:r>
              <a:rPr lang="de-DE" sz="1050" dirty="0" err="1">
                <a:solidFill>
                  <a:schemeClr val="bg1"/>
                </a:solidFill>
              </a:rPr>
              <a:t>available</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subscribers</a:t>
            </a:r>
            <a:r>
              <a:rPr lang="de-DE" sz="1050" dirty="0">
                <a:solidFill>
                  <a:schemeClr val="bg1"/>
                </a:solidFill>
              </a:rPr>
              <a:t> on </a:t>
            </a:r>
            <a:r>
              <a:rPr lang="de-DE" sz="1050" dirty="0" err="1">
                <a:solidFill>
                  <a:schemeClr val="bg1"/>
                </a:solidFill>
              </a:rPr>
              <a:t>publisher‘s</a:t>
            </a:r>
            <a:r>
              <a:rPr lang="de-DE" sz="1050" dirty="0">
                <a:solidFill>
                  <a:schemeClr val="bg1"/>
                </a:solidFill>
              </a:rPr>
              <a:t> </a:t>
            </a:r>
            <a:r>
              <a:rPr lang="de-DE" sz="1050" dirty="0" err="1">
                <a:solidFill>
                  <a:schemeClr val="bg1"/>
                </a:solidFill>
              </a:rPr>
              <a:t>website</a:t>
            </a:r>
            <a:endParaRPr lang="de-DE" sz="1050" dirty="0">
              <a:solidFill>
                <a:schemeClr val="bg1"/>
              </a:solidFill>
            </a:endParaRPr>
          </a:p>
          <a:p>
            <a:pPr marL="285750" indent="-285750">
              <a:buFont typeface="Arial" panose="020B0604020202020204" pitchFamily="34" charset="0"/>
              <a:buChar char="•"/>
            </a:pPr>
            <a:r>
              <a:rPr lang="de-DE" sz="1050" dirty="0" err="1">
                <a:solidFill>
                  <a:schemeClr val="bg1"/>
                </a:solidFill>
              </a:rPr>
              <a:t>Possibly</a:t>
            </a:r>
            <a:r>
              <a:rPr lang="de-DE" sz="1050" dirty="0">
                <a:solidFill>
                  <a:schemeClr val="bg1"/>
                </a:solidFill>
              </a:rPr>
              <a:t> </a:t>
            </a:r>
            <a:r>
              <a:rPr lang="de-DE" sz="1050" dirty="0" err="1">
                <a:solidFill>
                  <a:schemeClr val="bg1"/>
                </a:solidFill>
              </a:rPr>
              <a:t>publication</a:t>
            </a:r>
            <a:r>
              <a:rPr lang="de-DE" sz="1050" dirty="0">
                <a:solidFill>
                  <a:schemeClr val="bg1"/>
                </a:solidFill>
              </a:rPr>
              <a:t> </a:t>
            </a:r>
            <a:r>
              <a:rPr lang="de-DE" sz="1050" dirty="0" err="1">
                <a:solidFill>
                  <a:schemeClr val="bg1"/>
                </a:solidFill>
              </a:rPr>
              <a:t>fees</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No</a:t>
            </a:r>
            <a:r>
              <a:rPr lang="de-DE" sz="1050" dirty="0">
                <a:solidFill>
                  <a:schemeClr val="bg1"/>
                </a:solidFill>
              </a:rPr>
              <a:t> additional </a:t>
            </a:r>
            <a:r>
              <a:rPr lang="de-DE" sz="1050" dirty="0" err="1">
                <a:solidFill>
                  <a:schemeClr val="bg1"/>
                </a:solidFill>
              </a:rPr>
              <a:t>charge</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Author</a:t>
            </a:r>
            <a:r>
              <a:rPr lang="de-DE" sz="1050" dirty="0">
                <a:solidFill>
                  <a:schemeClr val="bg1"/>
                </a:solidFill>
              </a:rPr>
              <a:t> </a:t>
            </a:r>
            <a:r>
              <a:rPr lang="de-DE" sz="1050" dirty="0" err="1">
                <a:solidFill>
                  <a:schemeClr val="bg1"/>
                </a:solidFill>
              </a:rPr>
              <a:t>transfers</a:t>
            </a:r>
            <a:r>
              <a:rPr lang="de-DE" sz="1050" dirty="0">
                <a:solidFill>
                  <a:schemeClr val="bg1"/>
                </a:solidFill>
              </a:rPr>
              <a:t> </a:t>
            </a:r>
            <a:r>
              <a:rPr lang="de-DE" sz="1050" dirty="0" err="1">
                <a:solidFill>
                  <a:schemeClr val="bg1"/>
                </a:solidFill>
              </a:rPr>
              <a:t>the</a:t>
            </a:r>
            <a:r>
              <a:rPr lang="de-DE" sz="1050" dirty="0">
                <a:solidFill>
                  <a:schemeClr val="bg1"/>
                </a:solidFill>
              </a:rPr>
              <a:t> </a:t>
            </a:r>
            <a:r>
              <a:rPr lang="de-DE" sz="1050" dirty="0" err="1">
                <a:solidFill>
                  <a:schemeClr val="bg1"/>
                </a:solidFill>
              </a:rPr>
              <a:t>copyright</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Permissions</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re-use</a:t>
            </a:r>
            <a:r>
              <a:rPr lang="de-DE" sz="1050" dirty="0">
                <a:solidFill>
                  <a:schemeClr val="bg1"/>
                </a:solidFill>
              </a:rPr>
              <a:t> </a:t>
            </a:r>
            <a:r>
              <a:rPr lang="de-DE" sz="1050" dirty="0" err="1">
                <a:solidFill>
                  <a:schemeClr val="bg1"/>
                </a:solidFill>
              </a:rPr>
              <a:t>necessary</a:t>
            </a:r>
            <a:endParaRPr lang="de-DE" sz="1050" dirty="0">
              <a:solidFill>
                <a:schemeClr val="bg1"/>
              </a:solidFill>
            </a:endParaRPr>
          </a:p>
          <a:p>
            <a:pPr>
              <a:lnSpc>
                <a:spcPct val="95000"/>
              </a:lnSpc>
            </a:pPr>
            <a:endParaRPr lang="de-DE" sz="1050" b="1" dirty="0"/>
          </a:p>
        </p:txBody>
      </p:sp>
      <p:sp>
        <p:nvSpPr>
          <p:cNvPr id="11" name="Rechteck 10"/>
          <p:cNvSpPr/>
          <p:nvPr/>
        </p:nvSpPr>
        <p:spPr>
          <a:xfrm>
            <a:off x="479376" y="2600908"/>
            <a:ext cx="5256584" cy="136815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t>Hybrid Open Access</a:t>
            </a:r>
          </a:p>
          <a:p>
            <a:pPr marL="285750" indent="-285750">
              <a:buFont typeface="Arial" panose="020B0604020202020204" pitchFamily="34" charset="0"/>
              <a:buChar char="•"/>
            </a:pPr>
            <a:r>
              <a:rPr lang="en-US" sz="1050" dirty="0">
                <a:solidFill>
                  <a:schemeClr val="bg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bg1"/>
                </a:solidFill>
              </a:rPr>
              <a:t>Possibly publication fees</a:t>
            </a:r>
          </a:p>
          <a:p>
            <a:pPr marL="285750" indent="-285750">
              <a:buFont typeface="Arial" panose="020B0604020202020204" pitchFamily="34" charset="0"/>
              <a:buChar char="•"/>
            </a:pPr>
            <a:r>
              <a:rPr lang="en-US" sz="1050" dirty="0">
                <a:solidFill>
                  <a:schemeClr val="bg1"/>
                </a:solidFill>
              </a:rPr>
              <a:t>Additional charge</a:t>
            </a:r>
          </a:p>
          <a:p>
            <a:pPr marL="285750" indent="-285750">
              <a:buFont typeface="Arial" panose="020B0604020202020204" pitchFamily="34" charset="0"/>
              <a:buChar char="•"/>
            </a:pPr>
            <a:r>
              <a:rPr lang="en-US" sz="1050" dirty="0">
                <a:solidFill>
                  <a:schemeClr val="bg1"/>
                </a:solidFill>
              </a:rPr>
              <a:t>Author might transfer the copyright</a:t>
            </a:r>
          </a:p>
          <a:p>
            <a:pPr>
              <a:lnSpc>
                <a:spcPct val="95000"/>
              </a:lnSpc>
            </a:pPr>
            <a:endParaRPr lang="de-DE" sz="1050" b="1" dirty="0"/>
          </a:p>
        </p:txBody>
      </p:sp>
      <p:sp>
        <p:nvSpPr>
          <p:cNvPr id="12" name="Rechteck 11"/>
          <p:cNvSpPr/>
          <p:nvPr/>
        </p:nvSpPr>
        <p:spPr>
          <a:xfrm>
            <a:off x="484974" y="4077072"/>
            <a:ext cx="5256584" cy="13681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t>Green Open Access</a:t>
            </a:r>
          </a:p>
          <a:p>
            <a:pPr marL="285750" indent="-285750">
              <a:buFont typeface="Arial" panose="020B0604020202020204" pitchFamily="34" charset="0"/>
              <a:buChar char="•"/>
            </a:pPr>
            <a:r>
              <a:rPr lang="en-US" sz="1050" dirty="0">
                <a:solidFill>
                  <a:schemeClr val="bg1"/>
                </a:solidFill>
              </a:rPr>
              <a:t>Post-Print immediately or after embargo available without restrictions in repository</a:t>
            </a:r>
          </a:p>
          <a:p>
            <a:pPr marL="285750" indent="-285750">
              <a:buFont typeface="Arial" panose="020B0604020202020204" pitchFamily="34" charset="0"/>
              <a:buChar char="•"/>
            </a:pPr>
            <a:r>
              <a:rPr lang="en-US" sz="1050" dirty="0">
                <a:solidFill>
                  <a:schemeClr val="bg1"/>
                </a:solidFill>
              </a:rPr>
              <a:t>Possibly publication fees</a:t>
            </a:r>
          </a:p>
          <a:p>
            <a:pPr marL="285750" indent="-285750">
              <a:buFont typeface="Arial" panose="020B0604020202020204" pitchFamily="34" charset="0"/>
              <a:buChar char="•"/>
            </a:pPr>
            <a:r>
              <a:rPr lang="en-US" sz="1050" dirty="0">
                <a:solidFill>
                  <a:schemeClr val="bg1"/>
                </a:solidFill>
              </a:rPr>
              <a:t>No additional charge</a:t>
            </a:r>
          </a:p>
          <a:p>
            <a:pPr marL="285750" indent="-285750">
              <a:buFont typeface="Arial" panose="020B0604020202020204" pitchFamily="34" charset="0"/>
              <a:buChar char="•"/>
            </a:pPr>
            <a:r>
              <a:rPr lang="en-US" sz="1050" dirty="0">
                <a:solidFill>
                  <a:schemeClr val="bg1"/>
                </a:solidFill>
              </a:rPr>
              <a:t>Author transfers the copyright, Permissions</a:t>
            </a:r>
          </a:p>
          <a:p>
            <a:pPr>
              <a:lnSpc>
                <a:spcPct val="95000"/>
              </a:lnSpc>
            </a:pPr>
            <a:endParaRPr lang="de-DE" sz="1050" b="1" dirty="0"/>
          </a:p>
        </p:txBody>
      </p:sp>
      <p:sp>
        <p:nvSpPr>
          <p:cNvPr id="13" name="Rechteck 12"/>
          <p:cNvSpPr/>
          <p:nvPr/>
        </p:nvSpPr>
        <p:spPr>
          <a:xfrm>
            <a:off x="6456040" y="1124744"/>
            <a:ext cx="5256584" cy="1368152"/>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Gold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
        <p:nvSpPr>
          <p:cNvPr id="14" name="Rechteck 13"/>
          <p:cNvSpPr/>
          <p:nvPr/>
        </p:nvSpPr>
        <p:spPr>
          <a:xfrm>
            <a:off x="6456040" y="2599293"/>
            <a:ext cx="5256584" cy="1368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Diamond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No 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Tree>
    <p:extLst>
      <p:ext uri="{BB962C8B-B14F-4D97-AF65-F5344CB8AC3E}">
        <p14:creationId xmlns:p14="http://schemas.microsoft.com/office/powerpoint/2010/main" val="325253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2E07E-0DB3-47AD-8D1E-1F737EBD125C}"/>
              </a:ext>
            </a:extLst>
          </p:cNvPr>
          <p:cNvSpPr>
            <a:spLocks noGrp="1"/>
          </p:cNvSpPr>
          <p:nvPr>
            <p:ph type="title"/>
          </p:nvPr>
        </p:nvSpPr>
        <p:spPr/>
        <p:txBody>
          <a:bodyPr/>
          <a:lstStyle/>
          <a:p>
            <a:r>
              <a:rPr lang="de-DE" dirty="0"/>
              <a:t>Creative Commons </a:t>
            </a:r>
            <a:r>
              <a:rPr lang="de-DE" dirty="0" err="1"/>
              <a:t>Licences</a:t>
            </a:r>
            <a:endParaRPr lang="de-DE" dirty="0"/>
          </a:p>
        </p:txBody>
      </p:sp>
      <p:sp>
        <p:nvSpPr>
          <p:cNvPr id="4" name="Textplatzhalter 3">
            <a:extLst>
              <a:ext uri="{FF2B5EF4-FFF2-40B4-BE49-F238E27FC236}">
                <a16:creationId xmlns:a16="http://schemas.microsoft.com/office/drawing/2014/main" id="{DA3AE0E5-7360-457A-8768-028B4E454D9E}"/>
              </a:ext>
            </a:extLst>
          </p:cNvPr>
          <p:cNvSpPr>
            <a:spLocks noGrp="1"/>
          </p:cNvSpPr>
          <p:nvPr>
            <p:ph type="body" sz="quarter" idx="15"/>
          </p:nvPr>
        </p:nvSpPr>
        <p:spPr/>
        <p:txBody>
          <a:bodyPr/>
          <a:lstStyle/>
          <a:p>
            <a:r>
              <a:rPr lang="de-DE" dirty="0"/>
              <a:t>Six </a:t>
            </a:r>
            <a:r>
              <a:rPr lang="de-DE" dirty="0" err="1"/>
              <a:t>flavors</a:t>
            </a:r>
            <a:r>
              <a:rPr lang="de-DE" dirty="0"/>
              <a:t>, </a:t>
            </a:r>
            <a:r>
              <a:rPr lang="de-DE" dirty="0" err="1"/>
              <a:t>one</a:t>
            </a:r>
            <a:r>
              <a:rPr lang="de-DE" dirty="0"/>
              <a:t> </a:t>
            </a:r>
            <a:r>
              <a:rPr lang="de-DE" dirty="0" err="1"/>
              <a:t>preference</a:t>
            </a:r>
            <a:r>
              <a:rPr lang="de-DE" dirty="0"/>
              <a:t>.</a:t>
            </a:r>
          </a:p>
        </p:txBody>
      </p:sp>
      <p:pic>
        <p:nvPicPr>
          <p:cNvPr id="6" name="Grafik 5">
            <a:extLst>
              <a:ext uri="{FF2B5EF4-FFF2-40B4-BE49-F238E27FC236}">
                <a16:creationId xmlns:a16="http://schemas.microsoft.com/office/drawing/2014/main" id="{04600312-4FDE-45B5-8365-171C74D7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5815" y="1679681"/>
            <a:ext cx="838200" cy="295275"/>
          </a:xfrm>
          <a:prstGeom prst="rect">
            <a:avLst/>
          </a:prstGeom>
        </p:spPr>
      </p:pic>
      <p:pic>
        <p:nvPicPr>
          <p:cNvPr id="9" name="Grafik 8">
            <a:extLst>
              <a:ext uri="{FF2B5EF4-FFF2-40B4-BE49-F238E27FC236}">
                <a16:creationId xmlns:a16="http://schemas.microsoft.com/office/drawing/2014/main" id="{127130D3-510D-4AD8-B28C-9F95C56E6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2464" y="2335045"/>
            <a:ext cx="838200" cy="295275"/>
          </a:xfrm>
          <a:prstGeom prst="rect">
            <a:avLst/>
          </a:prstGeom>
        </p:spPr>
      </p:pic>
      <p:pic>
        <p:nvPicPr>
          <p:cNvPr id="11" name="Grafik 10">
            <a:extLst>
              <a:ext uri="{FF2B5EF4-FFF2-40B4-BE49-F238E27FC236}">
                <a16:creationId xmlns:a16="http://schemas.microsoft.com/office/drawing/2014/main" id="{4BB1B18B-1A8E-4FF7-93E8-762AB4200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464" y="2988315"/>
            <a:ext cx="838200" cy="295275"/>
          </a:xfrm>
          <a:prstGeom prst="rect">
            <a:avLst/>
          </a:prstGeom>
        </p:spPr>
      </p:pic>
      <p:pic>
        <p:nvPicPr>
          <p:cNvPr id="13" name="Grafik 12">
            <a:extLst>
              <a:ext uri="{FF2B5EF4-FFF2-40B4-BE49-F238E27FC236}">
                <a16:creationId xmlns:a16="http://schemas.microsoft.com/office/drawing/2014/main" id="{59A77899-253B-4525-9F19-120D276EE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2464" y="3641769"/>
            <a:ext cx="838200" cy="295275"/>
          </a:xfrm>
          <a:prstGeom prst="rect">
            <a:avLst/>
          </a:prstGeom>
        </p:spPr>
      </p:pic>
      <p:pic>
        <p:nvPicPr>
          <p:cNvPr id="15" name="Grafik 14">
            <a:extLst>
              <a:ext uri="{FF2B5EF4-FFF2-40B4-BE49-F238E27FC236}">
                <a16:creationId xmlns:a16="http://schemas.microsoft.com/office/drawing/2014/main" id="{47BD9529-A21A-4F26-A5CA-F4B61EC9D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5815" y="4291689"/>
            <a:ext cx="838200" cy="295275"/>
          </a:xfrm>
          <a:prstGeom prst="rect">
            <a:avLst/>
          </a:prstGeom>
        </p:spPr>
      </p:pic>
      <p:pic>
        <p:nvPicPr>
          <p:cNvPr id="17" name="Grafik 16">
            <a:extLst>
              <a:ext uri="{FF2B5EF4-FFF2-40B4-BE49-F238E27FC236}">
                <a16:creationId xmlns:a16="http://schemas.microsoft.com/office/drawing/2014/main" id="{3D5B48EE-3AE2-4584-9F81-F6EFB3053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2464" y="4941609"/>
            <a:ext cx="838200" cy="295275"/>
          </a:xfrm>
          <a:prstGeom prst="rect">
            <a:avLst/>
          </a:prstGeom>
        </p:spPr>
      </p:pic>
      <p:sp>
        <p:nvSpPr>
          <p:cNvPr id="18" name="Textfeld 17">
            <a:extLst>
              <a:ext uri="{FF2B5EF4-FFF2-40B4-BE49-F238E27FC236}">
                <a16:creationId xmlns:a16="http://schemas.microsoft.com/office/drawing/2014/main" id="{EDAC6C38-56AA-4BC8-AEED-AC9A58EF7CF5}"/>
              </a:ext>
            </a:extLst>
          </p:cNvPr>
          <p:cNvSpPr txBox="1"/>
          <p:nvPr/>
        </p:nvSpPr>
        <p:spPr>
          <a:xfrm>
            <a:off x="263352" y="5970230"/>
            <a:ext cx="9125769" cy="413959"/>
          </a:xfrm>
          <a:prstGeom prst="rect">
            <a:avLst/>
          </a:prstGeom>
          <a:noFill/>
        </p:spPr>
        <p:txBody>
          <a:bodyPr wrap="square" rtlCol="0">
            <a:spAutoFit/>
          </a:bodyPr>
          <a:lstStyle/>
          <a:p>
            <a:pPr>
              <a:lnSpc>
                <a:spcPct val="95000"/>
              </a:lnSpc>
            </a:pPr>
            <a:r>
              <a:rPr lang="de-DE" sz="1100" dirty="0" err="1"/>
              <a:t>Infographic</a:t>
            </a:r>
            <a:r>
              <a:rPr lang="de-DE" sz="1100" dirty="0"/>
              <a:t> </a:t>
            </a:r>
            <a:r>
              <a:rPr lang="de-DE" sz="1100" dirty="0">
                <a:hlinkClick r:id="rId8"/>
              </a:rPr>
              <a:t>https://commons.wikimedia.org/wiki/File:CC_License_Freedom_Scale_Chart.png</a:t>
            </a:r>
            <a:r>
              <a:rPr lang="de-DE" sz="1100" dirty="0"/>
              <a:t/>
            </a:r>
            <a:br>
              <a:rPr lang="de-DE" sz="1100" dirty="0"/>
            </a:br>
            <a:r>
              <a:rPr lang="de-DE" sz="1100" dirty="0"/>
              <a:t>Icons and </a:t>
            </a:r>
            <a:r>
              <a:rPr lang="de-DE" sz="1100" dirty="0" err="1"/>
              <a:t>information</a:t>
            </a:r>
            <a:r>
              <a:rPr lang="de-DE" sz="1100" dirty="0"/>
              <a:t> © Creative Commons</a:t>
            </a:r>
          </a:p>
        </p:txBody>
      </p:sp>
      <p:pic>
        <p:nvPicPr>
          <p:cNvPr id="8" name="Grafik 7">
            <a:extLst>
              <a:ext uri="{FF2B5EF4-FFF2-40B4-BE49-F238E27FC236}">
                <a16:creationId xmlns:a16="http://schemas.microsoft.com/office/drawing/2014/main" id="{7A928323-0C42-416F-A94A-9CC22FF453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547" y="1448780"/>
            <a:ext cx="5826584" cy="4147194"/>
          </a:xfrm>
          <a:prstGeom prst="rect">
            <a:avLst/>
          </a:prstGeom>
        </p:spPr>
      </p:pic>
      <p:sp>
        <p:nvSpPr>
          <p:cNvPr id="10" name="Pfeil: nach rechts 9">
            <a:extLst>
              <a:ext uri="{FF2B5EF4-FFF2-40B4-BE49-F238E27FC236}">
                <a16:creationId xmlns:a16="http://schemas.microsoft.com/office/drawing/2014/main" id="{B7331E3C-DD99-4FA0-BB69-324982F7225C}"/>
              </a:ext>
            </a:extLst>
          </p:cNvPr>
          <p:cNvSpPr/>
          <p:nvPr/>
        </p:nvSpPr>
        <p:spPr>
          <a:xfrm>
            <a:off x="6744072" y="2988315"/>
            <a:ext cx="3096344" cy="1159087"/>
          </a:xfrm>
          <a:prstGeom prst="rightArrow">
            <a:avLst/>
          </a:prstGeom>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5000"/>
              </a:lnSpc>
            </a:pPr>
            <a:r>
              <a:rPr lang="de-DE" sz="1600" dirty="0"/>
              <a:t>Different </a:t>
            </a:r>
            <a:r>
              <a:rPr lang="de-DE" sz="1600" dirty="0" err="1"/>
              <a:t>licenses</a:t>
            </a:r>
            <a:r>
              <a:rPr lang="de-DE" sz="1600" dirty="0"/>
              <a:t> </a:t>
            </a:r>
            <a:br>
              <a:rPr lang="de-DE" sz="1600" dirty="0"/>
            </a:br>
            <a:r>
              <a:rPr lang="de-DE" sz="1600" dirty="0" err="1"/>
              <a:t>translate</a:t>
            </a:r>
            <a:r>
              <a:rPr lang="de-DE" sz="1600" dirty="0"/>
              <a:t> </a:t>
            </a:r>
            <a:r>
              <a:rPr lang="de-DE" sz="1600" dirty="0" err="1"/>
              <a:t>to</a:t>
            </a:r>
            <a:r>
              <a:rPr lang="de-DE" sz="1600" dirty="0"/>
              <a:t> </a:t>
            </a:r>
            <a:r>
              <a:rPr lang="de-DE" sz="1600" dirty="0" err="1"/>
              <a:t>icons</a:t>
            </a:r>
            <a:endParaRPr lang="de-DE" sz="1600" dirty="0"/>
          </a:p>
        </p:txBody>
      </p:sp>
    </p:spTree>
    <p:extLst>
      <p:ext uri="{BB962C8B-B14F-4D97-AF65-F5344CB8AC3E}">
        <p14:creationId xmlns:p14="http://schemas.microsoft.com/office/powerpoint/2010/main" val="376558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0177884" y="1620995"/>
            <a:ext cx="1027359" cy="4126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de-DE" sz="2400" dirty="0" err="1" smtClean="0"/>
          </a:p>
        </p:txBody>
      </p:sp>
      <p:sp>
        <p:nvSpPr>
          <p:cNvPr id="2" name="Titel 1">
            <a:extLst>
              <a:ext uri="{FF2B5EF4-FFF2-40B4-BE49-F238E27FC236}">
                <a16:creationId xmlns:a16="http://schemas.microsoft.com/office/drawing/2014/main" id="{6B12E07E-0DB3-47AD-8D1E-1F737EBD125C}"/>
              </a:ext>
            </a:extLst>
          </p:cNvPr>
          <p:cNvSpPr>
            <a:spLocks noGrp="1"/>
          </p:cNvSpPr>
          <p:nvPr>
            <p:ph type="title"/>
          </p:nvPr>
        </p:nvSpPr>
        <p:spPr/>
        <p:txBody>
          <a:bodyPr/>
          <a:lstStyle/>
          <a:p>
            <a:r>
              <a:rPr lang="de-DE" dirty="0"/>
              <a:t>Creative Commons </a:t>
            </a:r>
            <a:r>
              <a:rPr lang="de-DE" dirty="0" err="1"/>
              <a:t>Licences</a:t>
            </a:r>
            <a:endParaRPr lang="de-DE" dirty="0"/>
          </a:p>
        </p:txBody>
      </p:sp>
      <p:sp>
        <p:nvSpPr>
          <p:cNvPr id="4" name="Textplatzhalter 3">
            <a:extLst>
              <a:ext uri="{FF2B5EF4-FFF2-40B4-BE49-F238E27FC236}">
                <a16:creationId xmlns:a16="http://schemas.microsoft.com/office/drawing/2014/main" id="{DA3AE0E5-7360-457A-8768-028B4E454D9E}"/>
              </a:ext>
            </a:extLst>
          </p:cNvPr>
          <p:cNvSpPr>
            <a:spLocks noGrp="1"/>
          </p:cNvSpPr>
          <p:nvPr>
            <p:ph type="body" sz="quarter" idx="15"/>
          </p:nvPr>
        </p:nvSpPr>
        <p:spPr/>
        <p:txBody>
          <a:bodyPr/>
          <a:lstStyle/>
          <a:p>
            <a:r>
              <a:rPr lang="de-DE" dirty="0"/>
              <a:t>Six </a:t>
            </a:r>
            <a:r>
              <a:rPr lang="de-DE" dirty="0" err="1"/>
              <a:t>flavors</a:t>
            </a:r>
            <a:r>
              <a:rPr lang="de-DE" dirty="0"/>
              <a:t>, </a:t>
            </a:r>
            <a:r>
              <a:rPr lang="de-DE" dirty="0" err="1"/>
              <a:t>one</a:t>
            </a:r>
            <a:r>
              <a:rPr lang="de-DE" dirty="0"/>
              <a:t> </a:t>
            </a:r>
            <a:r>
              <a:rPr lang="de-DE" dirty="0" err="1"/>
              <a:t>preference</a:t>
            </a:r>
            <a:r>
              <a:rPr lang="de-DE" dirty="0"/>
              <a:t>.</a:t>
            </a:r>
          </a:p>
        </p:txBody>
      </p:sp>
      <p:pic>
        <p:nvPicPr>
          <p:cNvPr id="6" name="Grafik 5">
            <a:extLst>
              <a:ext uri="{FF2B5EF4-FFF2-40B4-BE49-F238E27FC236}">
                <a16:creationId xmlns:a16="http://schemas.microsoft.com/office/drawing/2014/main" id="{04600312-4FDE-45B5-8365-171C74D7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5815" y="1679681"/>
            <a:ext cx="838200" cy="295275"/>
          </a:xfrm>
          <a:prstGeom prst="rect">
            <a:avLst/>
          </a:prstGeom>
        </p:spPr>
      </p:pic>
      <p:pic>
        <p:nvPicPr>
          <p:cNvPr id="9" name="Grafik 8">
            <a:extLst>
              <a:ext uri="{FF2B5EF4-FFF2-40B4-BE49-F238E27FC236}">
                <a16:creationId xmlns:a16="http://schemas.microsoft.com/office/drawing/2014/main" id="{127130D3-510D-4AD8-B28C-9F95C56E6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2464" y="2335045"/>
            <a:ext cx="838200" cy="295275"/>
          </a:xfrm>
          <a:prstGeom prst="rect">
            <a:avLst/>
          </a:prstGeom>
        </p:spPr>
      </p:pic>
      <p:pic>
        <p:nvPicPr>
          <p:cNvPr id="11" name="Grafik 10">
            <a:extLst>
              <a:ext uri="{FF2B5EF4-FFF2-40B4-BE49-F238E27FC236}">
                <a16:creationId xmlns:a16="http://schemas.microsoft.com/office/drawing/2014/main" id="{4BB1B18B-1A8E-4FF7-93E8-762AB4200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464" y="2988315"/>
            <a:ext cx="838200" cy="295275"/>
          </a:xfrm>
          <a:prstGeom prst="rect">
            <a:avLst/>
          </a:prstGeom>
        </p:spPr>
      </p:pic>
      <p:pic>
        <p:nvPicPr>
          <p:cNvPr id="13" name="Grafik 12">
            <a:extLst>
              <a:ext uri="{FF2B5EF4-FFF2-40B4-BE49-F238E27FC236}">
                <a16:creationId xmlns:a16="http://schemas.microsoft.com/office/drawing/2014/main" id="{59A77899-253B-4525-9F19-120D276EE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2464" y="3641769"/>
            <a:ext cx="838200" cy="295275"/>
          </a:xfrm>
          <a:prstGeom prst="rect">
            <a:avLst/>
          </a:prstGeom>
        </p:spPr>
      </p:pic>
      <p:pic>
        <p:nvPicPr>
          <p:cNvPr id="15" name="Grafik 14">
            <a:extLst>
              <a:ext uri="{FF2B5EF4-FFF2-40B4-BE49-F238E27FC236}">
                <a16:creationId xmlns:a16="http://schemas.microsoft.com/office/drawing/2014/main" id="{47BD9529-A21A-4F26-A5CA-F4B61EC9D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5815" y="4291689"/>
            <a:ext cx="838200" cy="295275"/>
          </a:xfrm>
          <a:prstGeom prst="rect">
            <a:avLst/>
          </a:prstGeom>
        </p:spPr>
      </p:pic>
      <p:pic>
        <p:nvPicPr>
          <p:cNvPr id="17" name="Grafik 16">
            <a:extLst>
              <a:ext uri="{FF2B5EF4-FFF2-40B4-BE49-F238E27FC236}">
                <a16:creationId xmlns:a16="http://schemas.microsoft.com/office/drawing/2014/main" id="{3D5B48EE-3AE2-4584-9F81-F6EFB3053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2464" y="4941609"/>
            <a:ext cx="838200" cy="295275"/>
          </a:xfrm>
          <a:prstGeom prst="rect">
            <a:avLst/>
          </a:prstGeom>
        </p:spPr>
      </p:pic>
      <p:sp>
        <p:nvSpPr>
          <p:cNvPr id="18" name="Textfeld 17">
            <a:extLst>
              <a:ext uri="{FF2B5EF4-FFF2-40B4-BE49-F238E27FC236}">
                <a16:creationId xmlns:a16="http://schemas.microsoft.com/office/drawing/2014/main" id="{EDAC6C38-56AA-4BC8-AEED-AC9A58EF7CF5}"/>
              </a:ext>
            </a:extLst>
          </p:cNvPr>
          <p:cNvSpPr txBox="1"/>
          <p:nvPr/>
        </p:nvSpPr>
        <p:spPr>
          <a:xfrm>
            <a:off x="263352" y="5970230"/>
            <a:ext cx="9125769" cy="413959"/>
          </a:xfrm>
          <a:prstGeom prst="rect">
            <a:avLst/>
          </a:prstGeom>
          <a:noFill/>
        </p:spPr>
        <p:txBody>
          <a:bodyPr wrap="square" rtlCol="0">
            <a:spAutoFit/>
          </a:bodyPr>
          <a:lstStyle/>
          <a:p>
            <a:pPr>
              <a:lnSpc>
                <a:spcPct val="95000"/>
              </a:lnSpc>
            </a:pPr>
            <a:r>
              <a:rPr lang="de-DE" sz="1100" dirty="0" err="1"/>
              <a:t>Infographic</a:t>
            </a:r>
            <a:r>
              <a:rPr lang="de-DE" sz="1100" dirty="0"/>
              <a:t> </a:t>
            </a:r>
            <a:r>
              <a:rPr lang="de-DE" sz="1100" dirty="0">
                <a:hlinkClick r:id="rId8"/>
              </a:rPr>
              <a:t>https://commons.wikimedia.org/wiki/File:CC_License_Freedom_Scale_Chart.png</a:t>
            </a:r>
            <a:r>
              <a:rPr lang="de-DE" sz="1100" dirty="0"/>
              <a:t/>
            </a:r>
            <a:br>
              <a:rPr lang="de-DE" sz="1100" dirty="0"/>
            </a:br>
            <a:r>
              <a:rPr lang="de-DE" sz="1100" dirty="0"/>
              <a:t>Icons and </a:t>
            </a:r>
            <a:r>
              <a:rPr lang="de-DE" sz="1100" dirty="0" err="1"/>
              <a:t>information</a:t>
            </a:r>
            <a:r>
              <a:rPr lang="de-DE" sz="1100" dirty="0"/>
              <a:t> © Creative Commons</a:t>
            </a:r>
          </a:p>
        </p:txBody>
      </p:sp>
      <p:pic>
        <p:nvPicPr>
          <p:cNvPr id="8" name="Grafik 7">
            <a:extLst>
              <a:ext uri="{FF2B5EF4-FFF2-40B4-BE49-F238E27FC236}">
                <a16:creationId xmlns:a16="http://schemas.microsoft.com/office/drawing/2014/main" id="{7A928323-0C42-416F-A94A-9CC22FF453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547" y="1448780"/>
            <a:ext cx="5826584" cy="4147194"/>
          </a:xfrm>
          <a:prstGeom prst="rect">
            <a:avLst/>
          </a:prstGeom>
        </p:spPr>
      </p:pic>
      <p:sp>
        <p:nvSpPr>
          <p:cNvPr id="10" name="Pfeil: nach rechts 9">
            <a:extLst>
              <a:ext uri="{FF2B5EF4-FFF2-40B4-BE49-F238E27FC236}">
                <a16:creationId xmlns:a16="http://schemas.microsoft.com/office/drawing/2014/main" id="{B7331E3C-DD99-4FA0-BB69-324982F7225C}"/>
              </a:ext>
            </a:extLst>
          </p:cNvPr>
          <p:cNvSpPr/>
          <p:nvPr/>
        </p:nvSpPr>
        <p:spPr>
          <a:xfrm>
            <a:off x="6744072" y="2988315"/>
            <a:ext cx="3096344" cy="1159087"/>
          </a:xfrm>
          <a:prstGeom prst="rightArrow">
            <a:avLst/>
          </a:prstGeom>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5000"/>
              </a:lnSpc>
            </a:pPr>
            <a:r>
              <a:rPr lang="de-DE" sz="1600" dirty="0"/>
              <a:t>Different </a:t>
            </a:r>
            <a:r>
              <a:rPr lang="de-DE" sz="1600" dirty="0" err="1"/>
              <a:t>licenses</a:t>
            </a:r>
            <a:r>
              <a:rPr lang="de-DE" sz="1600" dirty="0"/>
              <a:t> </a:t>
            </a:r>
            <a:br>
              <a:rPr lang="de-DE" sz="1600" dirty="0"/>
            </a:br>
            <a:r>
              <a:rPr lang="de-DE" sz="1600" dirty="0" err="1"/>
              <a:t>translate</a:t>
            </a:r>
            <a:r>
              <a:rPr lang="de-DE" sz="1600" dirty="0"/>
              <a:t> </a:t>
            </a:r>
            <a:r>
              <a:rPr lang="de-DE" sz="1600" dirty="0" err="1"/>
              <a:t>to</a:t>
            </a:r>
            <a:r>
              <a:rPr lang="de-DE" sz="1600" dirty="0"/>
              <a:t> </a:t>
            </a:r>
            <a:r>
              <a:rPr lang="de-DE" sz="1600" dirty="0" err="1"/>
              <a:t>icons</a:t>
            </a:r>
            <a:endParaRPr lang="de-DE" sz="1600" dirty="0"/>
          </a:p>
        </p:txBody>
      </p:sp>
    </p:spTree>
    <p:extLst>
      <p:ext uri="{BB962C8B-B14F-4D97-AF65-F5344CB8AC3E}">
        <p14:creationId xmlns:p14="http://schemas.microsoft.com/office/powerpoint/2010/main" val="296753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31839" y="2229532"/>
            <a:ext cx="10728323" cy="623404"/>
          </a:xfrm>
        </p:spPr>
        <p:txBody>
          <a:bodyPr/>
          <a:lstStyle/>
          <a:p>
            <a:pPr algn="ctr"/>
            <a:r>
              <a:rPr lang="en-US" dirty="0"/>
              <a:t>Funding OA Publications at </a:t>
            </a:r>
            <a:r>
              <a:rPr lang="en-US" dirty="0" err="1"/>
              <a:t>Forschungszentrum</a:t>
            </a:r>
            <a:r>
              <a:rPr lang="en-US" dirty="0"/>
              <a:t> </a:t>
            </a:r>
            <a:r>
              <a:rPr lang="en-US" dirty="0" err="1"/>
              <a:t>Jülich</a:t>
            </a:r>
            <a:endParaRPr lang="en-US" dirty="0"/>
          </a:p>
        </p:txBody>
      </p:sp>
      <p:sp>
        <p:nvSpPr>
          <p:cNvPr id="9" name="Textplatzhalter 8"/>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6136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521" y="1052736"/>
            <a:ext cx="4132966" cy="527862"/>
          </a:xfrm>
          <a:prstGeom prst="rect">
            <a:avLst/>
          </a:prstGeom>
        </p:spPr>
      </p:pic>
      <p:sp>
        <p:nvSpPr>
          <p:cNvPr id="3" name="Textfeld 2"/>
          <p:cNvSpPr txBox="1"/>
          <p:nvPr/>
        </p:nvSpPr>
        <p:spPr>
          <a:xfrm>
            <a:off x="1451484" y="2204864"/>
            <a:ext cx="9361040" cy="3293209"/>
          </a:xfrm>
          <a:prstGeom prst="rect">
            <a:avLst/>
          </a:prstGeom>
          <a:noFill/>
        </p:spPr>
        <p:txBody>
          <a:bodyPr wrap="square" rtlCol="0">
            <a:spAutoFit/>
          </a:bodyPr>
          <a:lstStyle/>
          <a:p>
            <a:pPr algn="ctr"/>
            <a:r>
              <a:rPr lang="en-US" dirty="0"/>
              <a:t>“The DFG </a:t>
            </a:r>
            <a:r>
              <a:rPr lang="en-US" b="1" dirty="0">
                <a:solidFill>
                  <a:schemeClr val="accent1"/>
                </a:solidFill>
              </a:rPr>
              <a:t>expects</a:t>
            </a:r>
            <a:r>
              <a:rPr lang="en-US" dirty="0"/>
              <a:t> the research results funded by it to be published and to be made available, where possible, digitally and on the internet via open access. To achieve this, the contributions involved should either be deposited in </a:t>
            </a:r>
            <a:r>
              <a:rPr lang="en-US" b="1" dirty="0">
                <a:solidFill>
                  <a:srgbClr val="00B050"/>
                </a:solidFill>
              </a:rPr>
              <a:t>discipline-specific or institutional electronic archives (repositories)</a:t>
            </a:r>
            <a:r>
              <a:rPr lang="en-US" dirty="0"/>
              <a:t> following conventional publication, or should be published in a </a:t>
            </a:r>
            <a:r>
              <a:rPr lang="en-US" dirty="0" err="1"/>
              <a:t>recognised</a:t>
            </a:r>
            <a:r>
              <a:rPr lang="en-US" dirty="0"/>
              <a:t> peer-reviewed </a:t>
            </a:r>
            <a:r>
              <a:rPr lang="en-US" b="1" dirty="0">
                <a:solidFill>
                  <a:srgbClr val="FFC000"/>
                </a:solidFill>
              </a:rPr>
              <a:t>open access journal</a:t>
            </a:r>
            <a:r>
              <a:rPr lang="en-US" dirty="0"/>
              <a:t>.”</a:t>
            </a:r>
            <a:endParaRPr lang="de-DE" dirty="0"/>
          </a:p>
          <a:p>
            <a:pPr algn="ctr"/>
            <a:endParaRPr lang="de-DE" dirty="0"/>
          </a:p>
          <a:p>
            <a:pPr algn="ctr"/>
            <a:r>
              <a:rPr lang="en-US" dirty="0"/>
              <a:t>In this </a:t>
            </a:r>
            <a:r>
              <a:rPr lang="en-US" dirty="0" err="1"/>
              <a:t>programme</a:t>
            </a:r>
            <a:r>
              <a:rPr lang="en-US" dirty="0"/>
              <a:t>, the </a:t>
            </a:r>
            <a:r>
              <a:rPr lang="en-US" b="1" dirty="0">
                <a:solidFill>
                  <a:srgbClr val="FFC000"/>
                </a:solidFill>
              </a:rPr>
              <a:t>approved funds are available exclusively for </a:t>
            </a:r>
            <a:r>
              <a:rPr lang="en-US" dirty="0"/>
              <a:t>the financing of publications of articles in </a:t>
            </a:r>
            <a:r>
              <a:rPr lang="en-US" b="1" dirty="0">
                <a:solidFill>
                  <a:srgbClr val="FFC000"/>
                </a:solidFill>
              </a:rPr>
              <a:t>Gold Open Access Journals</a:t>
            </a:r>
            <a:r>
              <a:rPr lang="en-US" dirty="0"/>
              <a:t>.</a:t>
            </a:r>
          </a:p>
          <a:p>
            <a:pPr algn="ctr"/>
            <a:endParaRPr lang="en-US" dirty="0"/>
          </a:p>
          <a:p>
            <a:pPr algn="ctr"/>
            <a:r>
              <a:rPr lang="de-DE" sz="1400" b="1" i="1" dirty="0">
                <a:solidFill>
                  <a:schemeClr val="accent1"/>
                </a:solidFill>
              </a:rPr>
              <a:t>DFG: </a:t>
            </a:r>
            <a:r>
              <a:rPr lang="en-US" sz="1400" i="1" dirty="0">
                <a:solidFill>
                  <a:schemeClr val="accent1"/>
                </a:solidFill>
              </a:rPr>
              <a:t>Guidelines for the Use of Funds</a:t>
            </a:r>
            <a:endParaRPr lang="en-US" sz="1400" dirty="0"/>
          </a:p>
          <a:p>
            <a:pPr algn="ctr"/>
            <a:r>
              <a:rPr lang="de-DE" sz="1400" b="1" i="1" dirty="0">
                <a:solidFill>
                  <a:schemeClr val="accent1"/>
                </a:solidFill>
              </a:rPr>
              <a:t>DFG: </a:t>
            </a:r>
            <a:r>
              <a:rPr lang="de-DE" sz="1400" i="1" dirty="0">
                <a:solidFill>
                  <a:schemeClr val="accent1"/>
                </a:solidFill>
              </a:rPr>
              <a:t>Verwendungsrichtlinien Allgemeine Bedingungen für Förderverträge mit der DFG</a:t>
            </a:r>
          </a:p>
          <a:p>
            <a:pPr algn="ctr"/>
            <a:endParaRPr lang="de-DE" dirty="0"/>
          </a:p>
        </p:txBody>
      </p:sp>
    </p:spTree>
    <p:extLst>
      <p:ext uri="{BB962C8B-B14F-4D97-AF65-F5344CB8AC3E}">
        <p14:creationId xmlns:p14="http://schemas.microsoft.com/office/powerpoint/2010/main" val="231879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F5B86-D3F0-4335-8A70-5777B3F3B193}"/>
              </a:ext>
            </a:extLst>
          </p:cNvPr>
          <p:cNvSpPr>
            <a:spLocks noGrp="1"/>
          </p:cNvSpPr>
          <p:nvPr>
            <p:ph type="title"/>
          </p:nvPr>
        </p:nvSpPr>
        <p:spPr/>
        <p:txBody>
          <a:bodyPr/>
          <a:lstStyle/>
          <a:p>
            <a:r>
              <a:rPr lang="en-US" dirty="0"/>
              <a:t>Conditions to receive funding through ZB</a:t>
            </a:r>
            <a:endParaRPr lang="de-DE" dirty="0"/>
          </a:p>
        </p:txBody>
      </p:sp>
      <p:sp>
        <p:nvSpPr>
          <p:cNvPr id="6" name="Textplatzhalter 5"/>
          <p:cNvSpPr>
            <a:spLocks noGrp="1"/>
          </p:cNvSpPr>
          <p:nvPr>
            <p:ph type="body" sz="quarter" idx="15"/>
          </p:nvPr>
        </p:nvSpPr>
        <p:spPr/>
        <p:txBody>
          <a:bodyPr/>
          <a:lstStyle/>
          <a:p>
            <a:r>
              <a:rPr lang="en-US" dirty="0"/>
              <a:t>Open Access Strategy of </a:t>
            </a:r>
            <a:r>
              <a:rPr lang="en-US" dirty="0" err="1"/>
              <a:t>Forschungszentrum</a:t>
            </a:r>
            <a:r>
              <a:rPr lang="en-US" dirty="0"/>
              <a:t> </a:t>
            </a:r>
            <a:r>
              <a:rPr lang="en-US" dirty="0" err="1"/>
              <a:t>Jülich</a:t>
            </a:r>
            <a:r>
              <a:rPr lang="en-US" dirty="0"/>
              <a:t>, effective as of January 1, 2023</a:t>
            </a:r>
            <a:endParaRPr lang="de-DE" dirty="0"/>
          </a:p>
        </p:txBody>
      </p:sp>
      <p:pic>
        <p:nvPicPr>
          <p:cNvPr id="15" name="Grafik 14">
            <a:extLst>
              <a:ext uri="{FF2B5EF4-FFF2-40B4-BE49-F238E27FC236}">
                <a16:creationId xmlns:a16="http://schemas.microsoft.com/office/drawing/2014/main" id="{E11E3344-1AAD-4AA4-A359-058C31950E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91745" y="1628800"/>
            <a:ext cx="360040" cy="864121"/>
          </a:xfrm>
          <a:prstGeom prst="rect">
            <a:avLst/>
          </a:prstGeom>
        </p:spPr>
      </p:pic>
      <p:pic>
        <p:nvPicPr>
          <p:cNvPr id="18" name="Grafik 17">
            <a:extLst>
              <a:ext uri="{FF2B5EF4-FFF2-40B4-BE49-F238E27FC236}">
                <a16:creationId xmlns:a16="http://schemas.microsoft.com/office/drawing/2014/main" id="{A4B35113-F9E8-4A0F-811E-6828B65AD6C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91745" y="2684899"/>
            <a:ext cx="360040" cy="864121"/>
          </a:xfrm>
          <a:prstGeom prst="rect">
            <a:avLst/>
          </a:prstGeom>
        </p:spPr>
      </p:pic>
      <p:pic>
        <p:nvPicPr>
          <p:cNvPr id="21" name="Grafik 20">
            <a:extLst>
              <a:ext uri="{FF2B5EF4-FFF2-40B4-BE49-F238E27FC236}">
                <a16:creationId xmlns:a16="http://schemas.microsoft.com/office/drawing/2014/main" id="{7C669E2C-AFB9-413E-8413-A030B6A5998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91745" y="3741025"/>
            <a:ext cx="360040" cy="864121"/>
          </a:xfrm>
          <a:prstGeom prst="rect">
            <a:avLst/>
          </a:prstGeom>
        </p:spPr>
      </p:pic>
      <p:pic>
        <p:nvPicPr>
          <p:cNvPr id="22" name="Grafik 21">
            <a:extLst>
              <a:ext uri="{FF2B5EF4-FFF2-40B4-BE49-F238E27FC236}">
                <a16:creationId xmlns:a16="http://schemas.microsoft.com/office/drawing/2014/main" id="{FBC0F829-D278-4C09-A1B2-3D9015F39F0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91745" y="4797151"/>
            <a:ext cx="360040" cy="864121"/>
          </a:xfrm>
          <a:prstGeom prst="rect">
            <a:avLst/>
          </a:prstGeom>
        </p:spPr>
      </p:pic>
      <p:sp>
        <p:nvSpPr>
          <p:cNvPr id="23" name="Rechteck 22">
            <a:extLst>
              <a:ext uri="{FF2B5EF4-FFF2-40B4-BE49-F238E27FC236}">
                <a16:creationId xmlns:a16="http://schemas.microsoft.com/office/drawing/2014/main" id="{222848C4-47E0-4C09-B3BF-E25962F2B2A6}"/>
              </a:ext>
            </a:extLst>
          </p:cNvPr>
          <p:cNvSpPr/>
          <p:nvPr/>
        </p:nvSpPr>
        <p:spPr>
          <a:xfrm>
            <a:off x="371475" y="1628801"/>
            <a:ext cx="3204245"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de-DE" sz="1600" b="1" dirty="0">
                <a:solidFill>
                  <a:schemeClr val="tx1"/>
                </a:solidFill>
              </a:rPr>
              <a:t>Diamond open </a:t>
            </a:r>
            <a:r>
              <a:rPr lang="de-DE" sz="1600" b="1" dirty="0" err="1">
                <a:solidFill>
                  <a:schemeClr val="tx1"/>
                </a:solidFill>
              </a:rPr>
              <a:t>access</a:t>
            </a:r>
            <a:endParaRPr lang="pt-BR" sz="1600" b="1" dirty="0">
              <a:solidFill>
                <a:schemeClr val="tx1"/>
              </a:solidFill>
            </a:endParaRPr>
          </a:p>
        </p:txBody>
      </p:sp>
      <p:sp>
        <p:nvSpPr>
          <p:cNvPr id="24" name="Rechteck 23">
            <a:extLst>
              <a:ext uri="{FF2B5EF4-FFF2-40B4-BE49-F238E27FC236}">
                <a16:creationId xmlns:a16="http://schemas.microsoft.com/office/drawing/2014/main" id="{36E24FB9-7D51-40B1-ABBC-D3F4A938C0EA}"/>
              </a:ext>
            </a:extLst>
          </p:cNvPr>
          <p:cNvSpPr/>
          <p:nvPr/>
        </p:nvSpPr>
        <p:spPr>
          <a:xfrm>
            <a:off x="371475" y="2684900"/>
            <a:ext cx="3204245"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de-DE" sz="1600" b="1" dirty="0" err="1">
                <a:solidFill>
                  <a:schemeClr val="tx1"/>
                </a:solidFill>
              </a:rPr>
              <a:t>Corresponding</a:t>
            </a:r>
            <a:r>
              <a:rPr lang="de-DE" sz="1600" b="1" dirty="0">
                <a:solidFill>
                  <a:schemeClr val="tx1"/>
                </a:solidFill>
              </a:rPr>
              <a:t> </a:t>
            </a:r>
            <a:r>
              <a:rPr lang="de-DE" sz="1600" b="1" dirty="0" err="1">
                <a:solidFill>
                  <a:schemeClr val="tx1"/>
                </a:solidFill>
              </a:rPr>
              <a:t>author</a:t>
            </a:r>
            <a:r>
              <a:rPr lang="de-DE" sz="1600" b="1" dirty="0">
                <a:solidFill>
                  <a:schemeClr val="tx1"/>
                </a:solidFill>
              </a:rPr>
              <a:t> </a:t>
            </a:r>
            <a:r>
              <a:rPr lang="de-DE" sz="1600" b="1" dirty="0" err="1">
                <a:solidFill>
                  <a:schemeClr val="tx1"/>
                </a:solidFill>
              </a:rPr>
              <a:t>from</a:t>
            </a:r>
            <a:r>
              <a:rPr lang="de-DE" sz="1600" b="1" dirty="0">
                <a:solidFill>
                  <a:schemeClr val="tx1"/>
                </a:solidFill>
              </a:rPr>
              <a:t> FZJ</a:t>
            </a:r>
            <a:endParaRPr lang="pt-BR" sz="1600" b="1" dirty="0">
              <a:solidFill>
                <a:schemeClr val="tx1"/>
              </a:solidFill>
            </a:endParaRPr>
          </a:p>
        </p:txBody>
      </p:sp>
      <p:sp>
        <p:nvSpPr>
          <p:cNvPr id="25" name="Rechteck 24">
            <a:extLst>
              <a:ext uri="{FF2B5EF4-FFF2-40B4-BE49-F238E27FC236}">
                <a16:creationId xmlns:a16="http://schemas.microsoft.com/office/drawing/2014/main" id="{9B937034-E5D0-4A6F-B828-7F4961FA1624}"/>
              </a:ext>
            </a:extLst>
          </p:cNvPr>
          <p:cNvSpPr/>
          <p:nvPr/>
        </p:nvSpPr>
        <p:spPr>
          <a:xfrm>
            <a:off x="371475" y="3741026"/>
            <a:ext cx="3204245"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pt-BR" sz="1600" b="1" dirty="0">
                <a:solidFill>
                  <a:schemeClr val="tx1"/>
                </a:solidFill>
              </a:rPr>
              <a:t>Cap at  </a:t>
            </a:r>
            <a:r>
              <a:rPr lang="de-DE" sz="1600" b="1" dirty="0">
                <a:solidFill>
                  <a:schemeClr val="tx1"/>
                </a:solidFill>
              </a:rPr>
              <a:t>€ </a:t>
            </a:r>
            <a:r>
              <a:rPr lang="pt-BR" sz="1600" b="1" dirty="0">
                <a:solidFill>
                  <a:schemeClr val="tx1"/>
                </a:solidFill>
              </a:rPr>
              <a:t>3,000 / OA article or € 5,000 / OA monograph</a:t>
            </a:r>
          </a:p>
        </p:txBody>
      </p:sp>
      <p:sp>
        <p:nvSpPr>
          <p:cNvPr id="26" name="Rechteck 25">
            <a:extLst>
              <a:ext uri="{FF2B5EF4-FFF2-40B4-BE49-F238E27FC236}">
                <a16:creationId xmlns:a16="http://schemas.microsoft.com/office/drawing/2014/main" id="{13EC5479-99C9-40EA-9599-CCDB5C090522}"/>
              </a:ext>
            </a:extLst>
          </p:cNvPr>
          <p:cNvSpPr/>
          <p:nvPr/>
        </p:nvSpPr>
        <p:spPr>
          <a:xfrm>
            <a:off x="371475" y="4797152"/>
            <a:ext cx="3204245"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pt-BR" sz="1600" b="1" dirty="0">
                <a:solidFill>
                  <a:schemeClr val="tx1"/>
                </a:solidFill>
              </a:rPr>
              <a:t>Restricted funding of hybrid OA publications </a:t>
            </a:r>
            <a:endParaRPr lang="pt-BR" sz="1600" dirty="0">
              <a:solidFill>
                <a:schemeClr val="tx1"/>
              </a:solidFill>
            </a:endParaRPr>
          </a:p>
        </p:txBody>
      </p:sp>
      <p:sp>
        <p:nvSpPr>
          <p:cNvPr id="27" name="Rechteck 26">
            <a:extLst>
              <a:ext uri="{FF2B5EF4-FFF2-40B4-BE49-F238E27FC236}">
                <a16:creationId xmlns:a16="http://schemas.microsoft.com/office/drawing/2014/main" id="{F9D419A1-1892-4771-9B05-EA568D1CB0F1}"/>
              </a:ext>
            </a:extLst>
          </p:cNvPr>
          <p:cNvSpPr/>
          <p:nvPr/>
        </p:nvSpPr>
        <p:spPr>
          <a:xfrm>
            <a:off x="4295801" y="1628801"/>
            <a:ext cx="7524724"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en-US" sz="1600" dirty="0">
                <a:solidFill>
                  <a:schemeClr val="tx1"/>
                </a:solidFill>
              </a:rPr>
              <a:t>The publication of the scientific findings of </a:t>
            </a:r>
            <a:r>
              <a:rPr lang="en-US" sz="1600" dirty="0" err="1">
                <a:solidFill>
                  <a:schemeClr val="tx1"/>
                </a:solidFill>
              </a:rPr>
              <a:t>Forschungszentrum</a:t>
            </a:r>
            <a:r>
              <a:rPr lang="en-US" sz="1600" dirty="0">
                <a:solidFill>
                  <a:schemeClr val="tx1"/>
                </a:solidFill>
              </a:rPr>
              <a:t> </a:t>
            </a:r>
            <a:r>
              <a:rPr lang="en-US" sz="1600" dirty="0" err="1">
                <a:solidFill>
                  <a:schemeClr val="tx1"/>
                </a:solidFill>
              </a:rPr>
              <a:t>Jülich</a:t>
            </a:r>
            <a:r>
              <a:rPr lang="en-US" sz="1600" dirty="0">
                <a:solidFill>
                  <a:schemeClr val="tx1"/>
                </a:solidFill>
              </a:rPr>
              <a:t> using the diamond open access model is explicitly encouraged. </a:t>
            </a:r>
            <a:endParaRPr lang="pt-BR" sz="1600" dirty="0">
              <a:solidFill>
                <a:schemeClr val="tx1"/>
              </a:solidFill>
            </a:endParaRPr>
          </a:p>
        </p:txBody>
      </p:sp>
      <p:sp>
        <p:nvSpPr>
          <p:cNvPr id="28" name="Rechteck 27">
            <a:extLst>
              <a:ext uri="{FF2B5EF4-FFF2-40B4-BE49-F238E27FC236}">
                <a16:creationId xmlns:a16="http://schemas.microsoft.com/office/drawing/2014/main" id="{FDE8D1FF-D414-41AE-8CB5-881D7062629A}"/>
              </a:ext>
            </a:extLst>
          </p:cNvPr>
          <p:cNvSpPr/>
          <p:nvPr/>
        </p:nvSpPr>
        <p:spPr>
          <a:xfrm>
            <a:off x="4295801" y="2684900"/>
            <a:ext cx="7524724"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en-US" sz="1600" dirty="0">
                <a:solidFill>
                  <a:schemeClr val="tx1"/>
                </a:solidFill>
              </a:rPr>
              <a:t>The corresponding author must be from FZJ. If there are several corresponding authors, the costs should ideally be shared between the institutions involved. </a:t>
            </a:r>
            <a:endParaRPr lang="pt-BR" sz="1600" dirty="0">
              <a:solidFill>
                <a:schemeClr val="tx1"/>
              </a:solidFill>
            </a:endParaRPr>
          </a:p>
        </p:txBody>
      </p:sp>
      <p:sp>
        <p:nvSpPr>
          <p:cNvPr id="29" name="Rechteck 28">
            <a:extLst>
              <a:ext uri="{FF2B5EF4-FFF2-40B4-BE49-F238E27FC236}">
                <a16:creationId xmlns:a16="http://schemas.microsoft.com/office/drawing/2014/main" id="{51B632DE-2EB6-46B3-B9D8-F884D991BDE5}"/>
              </a:ext>
            </a:extLst>
          </p:cNvPr>
          <p:cNvSpPr/>
          <p:nvPr/>
        </p:nvSpPr>
        <p:spPr>
          <a:xfrm>
            <a:off x="4295801" y="3741026"/>
            <a:ext cx="7524724"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en-US" sz="1600" dirty="0">
                <a:solidFill>
                  <a:schemeClr val="tx1"/>
                </a:solidFill>
              </a:rPr>
              <a:t>Gold open access costs are covered by the Central Library (ZB) when the corresponding author is from </a:t>
            </a:r>
            <a:r>
              <a:rPr lang="en-US" sz="1600" dirty="0" err="1">
                <a:solidFill>
                  <a:schemeClr val="tx1"/>
                </a:solidFill>
              </a:rPr>
              <a:t>Forschungszentrum</a:t>
            </a:r>
            <a:r>
              <a:rPr lang="en-US" sz="1600" dirty="0">
                <a:solidFill>
                  <a:schemeClr val="tx1"/>
                </a:solidFill>
              </a:rPr>
              <a:t> </a:t>
            </a:r>
            <a:r>
              <a:rPr lang="en-US" sz="1600" dirty="0" err="1">
                <a:solidFill>
                  <a:schemeClr val="tx1"/>
                </a:solidFill>
              </a:rPr>
              <a:t>Jülich</a:t>
            </a:r>
            <a:r>
              <a:rPr lang="en-US" sz="1600" dirty="0">
                <a:solidFill>
                  <a:schemeClr val="tx1"/>
                </a:solidFill>
              </a:rPr>
              <a:t>. </a:t>
            </a:r>
            <a:endParaRPr lang="pt-BR" sz="1600" dirty="0">
              <a:solidFill>
                <a:schemeClr val="tx1"/>
              </a:solidFill>
            </a:endParaRPr>
          </a:p>
        </p:txBody>
      </p:sp>
      <p:sp>
        <p:nvSpPr>
          <p:cNvPr id="30" name="Rechteck 29">
            <a:extLst>
              <a:ext uri="{FF2B5EF4-FFF2-40B4-BE49-F238E27FC236}">
                <a16:creationId xmlns:a16="http://schemas.microsoft.com/office/drawing/2014/main" id="{3DDE8FC9-BDE7-4D52-9019-93AAEC68CBDA}"/>
              </a:ext>
            </a:extLst>
          </p:cNvPr>
          <p:cNvSpPr/>
          <p:nvPr/>
        </p:nvSpPr>
        <p:spPr>
          <a:xfrm>
            <a:off x="4295801" y="4797152"/>
            <a:ext cx="7524724" cy="864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bIns="144000" rtlCol="0" anchor="t"/>
          <a:lstStyle/>
          <a:p>
            <a:pPr>
              <a:lnSpc>
                <a:spcPct val="110000"/>
              </a:lnSpc>
            </a:pPr>
            <a:r>
              <a:rPr lang="en-US" sz="1600" dirty="0">
                <a:solidFill>
                  <a:schemeClr val="tx1"/>
                </a:solidFill>
              </a:rPr>
              <a:t>Hybrid OA APCs are only covered by the publication fund when the publication appears in a journal that is part of a transformative agreement concluded by ZB.</a:t>
            </a:r>
            <a:endParaRPr lang="pt-BR" sz="1600" dirty="0">
              <a:solidFill>
                <a:schemeClr val="tx1"/>
              </a:solidFill>
            </a:endParaRPr>
          </a:p>
        </p:txBody>
      </p:sp>
    </p:spTree>
    <p:extLst>
      <p:ext uri="{BB962C8B-B14F-4D97-AF65-F5344CB8AC3E}">
        <p14:creationId xmlns:p14="http://schemas.microsoft.com/office/powerpoint/2010/main" val="1429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31839" y="2229532"/>
            <a:ext cx="10728323" cy="623404"/>
          </a:xfrm>
        </p:spPr>
        <p:txBody>
          <a:bodyPr/>
          <a:lstStyle/>
          <a:p>
            <a:pPr algn="ctr"/>
            <a:r>
              <a:rPr lang="en-US" dirty="0"/>
              <a:t>Finding the right OA outlet for your publication</a:t>
            </a:r>
          </a:p>
        </p:txBody>
      </p:sp>
      <p:sp>
        <p:nvSpPr>
          <p:cNvPr id="9" name="Textplatzhalter 8"/>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416648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E2AE8EC-3D1B-413C-B001-FCC2814C9300}"/>
              </a:ext>
            </a:extLst>
          </p:cNvPr>
          <p:cNvPicPr>
            <a:picLocks noChangeAspect="1"/>
          </p:cNvPicPr>
          <p:nvPr/>
        </p:nvPicPr>
        <p:blipFill>
          <a:blip r:embed="rId2"/>
          <a:stretch>
            <a:fillRect/>
          </a:stretch>
        </p:blipFill>
        <p:spPr>
          <a:xfrm>
            <a:off x="461004" y="1630790"/>
            <a:ext cx="1980850" cy="972739"/>
          </a:xfrm>
          <a:prstGeom prst="rect">
            <a:avLst/>
          </a:prstGeom>
        </p:spPr>
      </p:pic>
      <p:pic>
        <p:nvPicPr>
          <p:cNvPr id="12" name="Grafik 11">
            <a:extLst>
              <a:ext uri="{FF2B5EF4-FFF2-40B4-BE49-F238E27FC236}">
                <a16:creationId xmlns:a16="http://schemas.microsoft.com/office/drawing/2014/main" id="{0AE0E62E-C16D-463C-9C00-BE987B088B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751" y="3832183"/>
            <a:ext cx="2394025" cy="1347886"/>
          </a:xfrm>
          <a:prstGeom prst="rect">
            <a:avLst/>
          </a:prstGeom>
        </p:spPr>
      </p:pic>
      <p:sp>
        <p:nvSpPr>
          <p:cNvPr id="2" name="Titel 1"/>
          <p:cNvSpPr>
            <a:spLocks noGrp="1"/>
          </p:cNvSpPr>
          <p:nvPr>
            <p:ph type="title"/>
          </p:nvPr>
        </p:nvSpPr>
        <p:spPr/>
        <p:txBody>
          <a:bodyPr/>
          <a:lstStyle/>
          <a:p>
            <a:r>
              <a:rPr lang="de-DE" dirty="0"/>
              <a:t>Tools</a:t>
            </a:r>
          </a:p>
        </p:txBody>
      </p:sp>
      <p:sp>
        <p:nvSpPr>
          <p:cNvPr id="3" name="Inhaltsplatzhalter 2"/>
          <p:cNvSpPr>
            <a:spLocks noGrp="1"/>
          </p:cNvSpPr>
          <p:nvPr>
            <p:ph idx="1"/>
          </p:nvPr>
        </p:nvSpPr>
        <p:spPr>
          <a:xfrm>
            <a:off x="2567608" y="1628800"/>
            <a:ext cx="9240215" cy="4148598"/>
          </a:xfrm>
        </p:spPr>
        <p:txBody>
          <a:bodyPr/>
          <a:lstStyle/>
          <a:p>
            <a:r>
              <a:rPr lang="en-US" sz="2000" dirty="0"/>
              <a:t>The intranet gives you an overview over all the publishers the FZJ has agreements with</a:t>
            </a:r>
          </a:p>
          <a:p>
            <a:r>
              <a:rPr lang="en-US" sz="2000" dirty="0"/>
              <a:t>For several publishers, further links to find out what journals are supported OA journals are included</a:t>
            </a:r>
          </a:p>
          <a:p>
            <a:endParaRPr lang="en-US" sz="2000" dirty="0"/>
          </a:p>
          <a:p>
            <a:pPr marL="0" indent="0">
              <a:buNone/>
            </a:pPr>
            <a:endParaRPr lang="de-DE" sz="2000" dirty="0"/>
          </a:p>
          <a:p>
            <a:r>
              <a:rPr lang="en-US" sz="2000" dirty="0"/>
              <a:t>DOAJ is an independent database for open access journals from around the world</a:t>
            </a:r>
          </a:p>
          <a:p>
            <a:r>
              <a:rPr lang="en-US" sz="2000" dirty="0"/>
              <a:t>In order to be listed, journals have to comply to quality standard</a:t>
            </a:r>
          </a:p>
          <a:p>
            <a:r>
              <a:rPr lang="en-US" sz="2000" dirty="0"/>
              <a:t>The central library will fund APC for Gold OA journals listed in DOAJ with up to EUR 3,000</a:t>
            </a:r>
          </a:p>
        </p:txBody>
      </p:sp>
      <p:sp>
        <p:nvSpPr>
          <p:cNvPr id="4" name="Textplatzhalter 3"/>
          <p:cNvSpPr>
            <a:spLocks noGrp="1"/>
          </p:cNvSpPr>
          <p:nvPr>
            <p:ph type="body" sz="quarter" idx="15"/>
          </p:nvPr>
        </p:nvSpPr>
        <p:spPr/>
        <p:txBody>
          <a:bodyPr/>
          <a:lstStyle/>
          <a:p>
            <a:r>
              <a:rPr lang="de-DE" dirty="0" err="1"/>
              <a:t>Where</a:t>
            </a:r>
            <a:r>
              <a:rPr lang="de-DE" dirty="0"/>
              <a:t> </a:t>
            </a:r>
            <a:r>
              <a:rPr lang="de-DE" dirty="0" err="1"/>
              <a:t>to</a:t>
            </a:r>
            <a:r>
              <a:rPr lang="de-DE" dirty="0"/>
              <a:t> </a:t>
            </a:r>
            <a:r>
              <a:rPr lang="de-DE" dirty="0" err="1"/>
              <a:t>start</a:t>
            </a:r>
            <a:r>
              <a:rPr lang="de-DE" dirty="0"/>
              <a:t> </a:t>
            </a:r>
            <a:r>
              <a:rPr lang="de-DE" dirty="0" err="1"/>
              <a:t>to</a:t>
            </a:r>
            <a:r>
              <a:rPr lang="de-DE" dirty="0"/>
              <a:t> find an open </a:t>
            </a:r>
            <a:r>
              <a:rPr lang="de-DE" dirty="0" err="1"/>
              <a:t>access</a:t>
            </a:r>
            <a:r>
              <a:rPr lang="de-DE" dirty="0"/>
              <a:t> </a:t>
            </a:r>
            <a:r>
              <a:rPr lang="de-DE" dirty="0" err="1"/>
              <a:t>journal</a:t>
            </a:r>
            <a:r>
              <a:rPr lang="de-DE" dirty="0"/>
              <a:t> </a:t>
            </a:r>
            <a:r>
              <a:rPr lang="en-US" dirty="0"/>
              <a:t>for your paper</a:t>
            </a:r>
            <a:endParaRPr lang="de-DE" dirty="0"/>
          </a:p>
        </p:txBody>
      </p:sp>
      <p:sp>
        <p:nvSpPr>
          <p:cNvPr id="7" name="Textfeld 6">
            <a:extLst>
              <a:ext uri="{FF2B5EF4-FFF2-40B4-BE49-F238E27FC236}">
                <a16:creationId xmlns:a16="http://schemas.microsoft.com/office/drawing/2014/main" id="{8F992B88-EB34-41CD-8B45-CBE1DAB1A4B5}"/>
              </a:ext>
            </a:extLst>
          </p:cNvPr>
          <p:cNvSpPr txBox="1"/>
          <p:nvPr/>
        </p:nvSpPr>
        <p:spPr>
          <a:xfrm>
            <a:off x="437778" y="4817418"/>
            <a:ext cx="1244251" cy="267766"/>
          </a:xfrm>
          <a:prstGeom prst="rect">
            <a:avLst/>
          </a:prstGeom>
          <a:noFill/>
        </p:spPr>
        <p:txBody>
          <a:bodyPr wrap="none" rtlCol="0">
            <a:spAutoFit/>
          </a:bodyPr>
          <a:lstStyle/>
          <a:p>
            <a:pPr>
              <a:lnSpc>
                <a:spcPct val="95000"/>
              </a:lnSpc>
            </a:pPr>
            <a:r>
              <a:rPr lang="de-DE" sz="1200" dirty="0">
                <a:hlinkClick r:id="rId4">
                  <a:extLst>
                    <a:ext uri="{A12FA001-AC4F-418D-AE19-62706E023703}">
                      <ahyp:hlinkClr xmlns:ahyp="http://schemas.microsoft.com/office/drawing/2018/hyperlinkcolor" xmlns="" val="tx"/>
                    </a:ext>
                  </a:extLst>
                </a:hlinkClick>
              </a:rPr>
              <a:t>https://doaj.org/</a:t>
            </a:r>
            <a:endParaRPr lang="de-DE" sz="1200" dirty="0"/>
          </a:p>
        </p:txBody>
      </p:sp>
      <p:sp>
        <p:nvSpPr>
          <p:cNvPr id="10" name="Textfeld 9">
            <a:extLst>
              <a:ext uri="{FF2B5EF4-FFF2-40B4-BE49-F238E27FC236}">
                <a16:creationId xmlns:a16="http://schemas.microsoft.com/office/drawing/2014/main" id="{6D77F198-53CA-4F81-BD91-BC211F7B533F}"/>
              </a:ext>
            </a:extLst>
          </p:cNvPr>
          <p:cNvSpPr txBox="1"/>
          <p:nvPr/>
        </p:nvSpPr>
        <p:spPr>
          <a:xfrm>
            <a:off x="384177" y="2508893"/>
            <a:ext cx="1931922" cy="969496"/>
          </a:xfrm>
          <a:prstGeom prst="rect">
            <a:avLst/>
          </a:prstGeom>
          <a:noFill/>
        </p:spPr>
        <p:txBody>
          <a:bodyPr wrap="square" rtlCol="0">
            <a:spAutoFit/>
          </a:bodyPr>
          <a:lstStyle/>
          <a:p>
            <a:pPr>
              <a:lnSpc>
                <a:spcPct val="95000"/>
              </a:lnSpc>
            </a:pPr>
            <a:r>
              <a:rPr lang="de-DE" sz="1200" dirty="0">
                <a:hlinkClick r:id="rId5"/>
              </a:rPr>
              <a:t>https://intranet.fz-juelich.de/en/organization/zb/expertise/open_access/oa-publication-charges-cooperation</a:t>
            </a:r>
            <a:endParaRPr lang="de-DE" sz="1200" dirty="0"/>
          </a:p>
        </p:txBody>
      </p:sp>
    </p:spTree>
    <p:extLst>
      <p:ext uri="{BB962C8B-B14F-4D97-AF65-F5344CB8AC3E}">
        <p14:creationId xmlns:p14="http://schemas.microsoft.com/office/powerpoint/2010/main" val="4001705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Tools</a:t>
            </a:r>
          </a:p>
        </p:txBody>
      </p:sp>
      <p:sp>
        <p:nvSpPr>
          <p:cNvPr id="3" name="Inhaltsplatzhalter 2"/>
          <p:cNvSpPr>
            <a:spLocks noGrp="1"/>
          </p:cNvSpPr>
          <p:nvPr>
            <p:ph idx="1"/>
          </p:nvPr>
        </p:nvSpPr>
        <p:spPr>
          <a:xfrm>
            <a:off x="2567608" y="1628800"/>
            <a:ext cx="9240215" cy="4148598"/>
          </a:xfrm>
        </p:spPr>
        <p:txBody>
          <a:bodyPr/>
          <a:lstStyle/>
          <a:p>
            <a:r>
              <a:rPr lang="en-US" sz="2000" dirty="0"/>
              <a:t>Search for suitable Open Access journals for the publication of a paper</a:t>
            </a:r>
          </a:p>
          <a:p>
            <a:r>
              <a:rPr lang="en-US" sz="2000" dirty="0"/>
              <a:t>Results are based on a keyword search/browse and can be narrowed down by various filters</a:t>
            </a:r>
          </a:p>
          <a:p>
            <a:r>
              <a:rPr lang="en-US" sz="2000" dirty="0"/>
              <a:t>Tool focuses on APC costs and funding availabilities through the author's institution</a:t>
            </a:r>
          </a:p>
          <a:p>
            <a:pPr marL="0" indent="0">
              <a:buNone/>
            </a:pPr>
            <a:endParaRPr lang="de-DE" sz="2000" dirty="0"/>
          </a:p>
          <a:p>
            <a:r>
              <a:rPr lang="en-US" sz="2000" dirty="0"/>
              <a:t>Search for suitable Open Access journals for the publication of a paper</a:t>
            </a:r>
          </a:p>
          <a:p>
            <a:r>
              <a:rPr lang="en-US" sz="2000" dirty="0"/>
              <a:t>Results are shown after entering metadata information or article abstract in the search bar</a:t>
            </a:r>
          </a:p>
          <a:p>
            <a:r>
              <a:rPr lang="en-US" sz="2000" dirty="0"/>
              <a:t>Tool focuses on matching results by subject</a:t>
            </a:r>
            <a:endParaRPr lang="en-US" dirty="0"/>
          </a:p>
        </p:txBody>
      </p:sp>
      <p:sp>
        <p:nvSpPr>
          <p:cNvPr id="4" name="Textplatzhalter 3"/>
          <p:cNvSpPr>
            <a:spLocks noGrp="1"/>
          </p:cNvSpPr>
          <p:nvPr>
            <p:ph type="body" sz="quarter" idx="15"/>
          </p:nvPr>
        </p:nvSpPr>
        <p:spPr/>
        <p:txBody>
          <a:bodyPr/>
          <a:lstStyle/>
          <a:p>
            <a:r>
              <a:rPr lang="de-DE" dirty="0" err="1"/>
              <a:t>Where</a:t>
            </a:r>
            <a:r>
              <a:rPr lang="de-DE" dirty="0"/>
              <a:t> </a:t>
            </a:r>
            <a:r>
              <a:rPr lang="de-DE" dirty="0" err="1"/>
              <a:t>to</a:t>
            </a:r>
            <a:r>
              <a:rPr lang="de-DE" dirty="0"/>
              <a:t> </a:t>
            </a:r>
            <a:r>
              <a:rPr lang="de-DE" dirty="0" err="1"/>
              <a:t>start</a:t>
            </a:r>
            <a:r>
              <a:rPr lang="de-DE" dirty="0"/>
              <a:t> </a:t>
            </a:r>
            <a:r>
              <a:rPr lang="de-DE" dirty="0" err="1"/>
              <a:t>to</a:t>
            </a:r>
            <a:r>
              <a:rPr lang="de-DE" dirty="0"/>
              <a:t> find an open </a:t>
            </a:r>
            <a:r>
              <a:rPr lang="de-DE" dirty="0" err="1"/>
              <a:t>access</a:t>
            </a:r>
            <a:r>
              <a:rPr lang="de-DE" dirty="0"/>
              <a:t> </a:t>
            </a:r>
            <a:r>
              <a:rPr lang="de-DE" dirty="0" err="1"/>
              <a:t>journal</a:t>
            </a:r>
            <a:r>
              <a:rPr lang="de-DE" dirty="0"/>
              <a:t> </a:t>
            </a:r>
            <a:r>
              <a:rPr lang="en-US" dirty="0"/>
              <a:t>for your paper</a:t>
            </a:r>
            <a:endParaRPr lang="de-DE" dirty="0"/>
          </a:p>
        </p:txBody>
      </p:sp>
      <p:pic>
        <p:nvPicPr>
          <p:cNvPr id="6" name="Grafik 5">
            <a:extLst>
              <a:ext uri="{FF2B5EF4-FFF2-40B4-BE49-F238E27FC236}">
                <a16:creationId xmlns:a16="http://schemas.microsoft.com/office/drawing/2014/main" id="{ADBA8FC5-A4FA-4D4C-A452-358E6171E6A2}"/>
              </a:ext>
            </a:extLst>
          </p:cNvPr>
          <p:cNvPicPr>
            <a:picLocks noChangeAspect="1"/>
          </p:cNvPicPr>
          <p:nvPr/>
        </p:nvPicPr>
        <p:blipFill>
          <a:blip r:embed="rId2">
            <a:clrChange>
              <a:clrFrom>
                <a:srgbClr val="010101">
                  <a:alpha val="392"/>
                </a:srgbClr>
              </a:clrFrom>
              <a:clrTo>
                <a:srgbClr val="010101">
                  <a:alpha val="0"/>
                </a:srgbClr>
              </a:clrTo>
            </a:clrChang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384177" y="3933056"/>
            <a:ext cx="1931922" cy="792088"/>
          </a:xfrm>
          <a:prstGeom prst="rect">
            <a:avLst/>
          </a:prstGeom>
          <a:noFill/>
        </p:spPr>
      </p:pic>
      <p:sp>
        <p:nvSpPr>
          <p:cNvPr id="7" name="Textfeld 6">
            <a:extLst>
              <a:ext uri="{FF2B5EF4-FFF2-40B4-BE49-F238E27FC236}">
                <a16:creationId xmlns:a16="http://schemas.microsoft.com/office/drawing/2014/main" id="{8F992B88-EB34-41CD-8B45-CBE1DAB1A4B5}"/>
              </a:ext>
            </a:extLst>
          </p:cNvPr>
          <p:cNvSpPr txBox="1"/>
          <p:nvPr/>
        </p:nvSpPr>
        <p:spPr>
          <a:xfrm>
            <a:off x="437778" y="4869160"/>
            <a:ext cx="2004075" cy="267766"/>
          </a:xfrm>
          <a:prstGeom prst="rect">
            <a:avLst/>
          </a:prstGeom>
          <a:noFill/>
        </p:spPr>
        <p:txBody>
          <a:bodyPr wrap="none" rtlCol="0">
            <a:spAutoFit/>
          </a:bodyPr>
          <a:lstStyle/>
          <a:p>
            <a:pPr>
              <a:lnSpc>
                <a:spcPct val="95000"/>
              </a:lnSpc>
            </a:pPr>
            <a:r>
              <a:rPr lang="de-DE" sz="1200" dirty="0">
                <a:hlinkClick r:id="rId4">
                  <a:extLst>
                    <a:ext uri="{A12FA001-AC4F-418D-AE19-62706E023703}">
                      <ahyp:hlinkClr xmlns:ahyp="http://schemas.microsoft.com/office/drawing/2018/hyperlinkcolor" xmlns="" val="tx"/>
                    </a:ext>
                  </a:extLst>
                </a:hlinkClick>
              </a:rPr>
              <a:t>https://service.tib.eu/bison/</a:t>
            </a:r>
            <a:endParaRPr lang="de-DE" sz="1200" dirty="0"/>
          </a:p>
        </p:txBody>
      </p:sp>
      <p:pic>
        <p:nvPicPr>
          <p:cNvPr id="9" name="Grafik 8">
            <a:extLst>
              <a:ext uri="{FF2B5EF4-FFF2-40B4-BE49-F238E27FC236}">
                <a16:creationId xmlns:a16="http://schemas.microsoft.com/office/drawing/2014/main" id="{46852BEE-5A5F-47C8-AE25-08967F836743}"/>
              </a:ext>
            </a:extLst>
          </p:cNvPr>
          <p:cNvPicPr>
            <a:picLocks noChangeAspect="1"/>
          </p:cNvPicPr>
          <p:nvPr/>
        </p:nvPicPr>
        <p:blipFill>
          <a:blip r:embed="rId5"/>
          <a:stretch>
            <a:fillRect/>
          </a:stretch>
        </p:blipFill>
        <p:spPr>
          <a:xfrm>
            <a:off x="358774" y="1502374"/>
            <a:ext cx="1933788" cy="561192"/>
          </a:xfrm>
          <a:prstGeom prst="rect">
            <a:avLst/>
          </a:prstGeom>
        </p:spPr>
      </p:pic>
      <p:sp>
        <p:nvSpPr>
          <p:cNvPr id="10" name="Textfeld 9">
            <a:extLst>
              <a:ext uri="{FF2B5EF4-FFF2-40B4-BE49-F238E27FC236}">
                <a16:creationId xmlns:a16="http://schemas.microsoft.com/office/drawing/2014/main" id="{6D77F198-53CA-4F81-BD91-BC211F7B533F}"/>
              </a:ext>
            </a:extLst>
          </p:cNvPr>
          <p:cNvSpPr txBox="1"/>
          <p:nvPr/>
        </p:nvSpPr>
        <p:spPr>
          <a:xfrm>
            <a:off x="384177" y="2117160"/>
            <a:ext cx="1931922" cy="443198"/>
          </a:xfrm>
          <a:prstGeom prst="rect">
            <a:avLst/>
          </a:prstGeom>
          <a:noFill/>
        </p:spPr>
        <p:txBody>
          <a:bodyPr wrap="square" rtlCol="0">
            <a:spAutoFit/>
          </a:bodyPr>
          <a:lstStyle/>
          <a:p>
            <a:pPr>
              <a:lnSpc>
                <a:spcPct val="95000"/>
              </a:lnSpc>
            </a:pPr>
            <a:r>
              <a:rPr lang="de-DE" sz="1200" dirty="0">
                <a:hlinkClick r:id="rId6">
                  <a:extLst>
                    <a:ext uri="{A12FA001-AC4F-418D-AE19-62706E023703}">
                      <ahyp:hlinkClr xmlns:ahyp="http://schemas.microsoft.com/office/drawing/2018/hyperlinkcolor" xmlns="" val="tx"/>
                    </a:ext>
                  </a:extLst>
                </a:hlinkClick>
              </a:rPr>
              <a:t>https://finder.open-access.network/</a:t>
            </a:r>
            <a:endParaRPr lang="de-DE" sz="1200" dirty="0"/>
          </a:p>
        </p:txBody>
      </p:sp>
    </p:spTree>
    <p:extLst>
      <p:ext uri="{BB962C8B-B14F-4D97-AF65-F5344CB8AC3E}">
        <p14:creationId xmlns:p14="http://schemas.microsoft.com/office/powerpoint/2010/main" val="317306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Impact factor Journals</a:t>
            </a:r>
            <a:endParaRPr lang="de-DE" dirty="0"/>
          </a:p>
        </p:txBody>
      </p:sp>
      <p:sp>
        <p:nvSpPr>
          <p:cNvPr id="12" name="Textplatzhalter 11">
            <a:extLst>
              <a:ext uri="{FF2B5EF4-FFF2-40B4-BE49-F238E27FC236}">
                <a16:creationId xmlns:a16="http://schemas.microsoft.com/office/drawing/2014/main" id="{BBA1D9A9-9C8F-499F-9623-C04D2066161B}"/>
              </a:ext>
            </a:extLst>
          </p:cNvPr>
          <p:cNvSpPr>
            <a:spLocks noGrp="1"/>
          </p:cNvSpPr>
          <p:nvPr>
            <p:ph type="body" sz="quarter" idx="15"/>
          </p:nvPr>
        </p:nvSpPr>
        <p:spPr/>
        <p:txBody>
          <a:bodyPr/>
          <a:lstStyle/>
          <a:p>
            <a:r>
              <a:rPr lang="de-DE" dirty="0">
                <a:hlinkClick r:id="rId2">
                  <a:extLst>
                    <a:ext uri="{A12FA001-AC4F-418D-AE19-62706E023703}">
                      <ahyp:hlinkClr xmlns:ahyp="http://schemas.microsoft.com/office/drawing/2018/hyperlinkcolor" xmlns="" val="tx"/>
                    </a:ext>
                  </a:extLst>
                </a:hlinkClick>
              </a:rPr>
              <a:t>https://intranet.fz-juelich.de/en/media/news/2023/dora-a-different-way-of-evaluating-scientific-output</a:t>
            </a:r>
            <a:endParaRPr lang="de-DE" dirty="0"/>
          </a:p>
        </p:txBody>
      </p:sp>
      <p:pic>
        <p:nvPicPr>
          <p:cNvPr id="13" name="Grafik 12">
            <a:extLst>
              <a:ext uri="{FF2B5EF4-FFF2-40B4-BE49-F238E27FC236}">
                <a16:creationId xmlns:a16="http://schemas.microsoft.com/office/drawing/2014/main" id="{ADC416AE-5001-4DDC-B562-923A22B04A90}"/>
              </a:ext>
            </a:extLst>
          </p:cNvPr>
          <p:cNvPicPr>
            <a:picLocks noChangeAspect="1"/>
          </p:cNvPicPr>
          <p:nvPr/>
        </p:nvPicPr>
        <p:blipFill>
          <a:blip r:embed="rId3"/>
          <a:stretch>
            <a:fillRect/>
          </a:stretch>
        </p:blipFill>
        <p:spPr>
          <a:xfrm>
            <a:off x="330203" y="2276872"/>
            <a:ext cx="11336160" cy="2886258"/>
          </a:xfrm>
          <a:prstGeom prst="rect">
            <a:avLst/>
          </a:prstGeom>
        </p:spPr>
      </p:pic>
    </p:spTree>
    <p:extLst>
      <p:ext uri="{BB962C8B-B14F-4D97-AF65-F5344CB8AC3E}">
        <p14:creationId xmlns:p14="http://schemas.microsoft.com/office/powerpoint/2010/main" val="382294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2D2BF8-4BD4-4CC1-8855-8E8EEB54653F}"/>
              </a:ext>
            </a:extLst>
          </p:cNvPr>
          <p:cNvSpPr>
            <a:spLocks noGrp="1"/>
          </p:cNvSpPr>
          <p:nvPr>
            <p:ph type="title"/>
          </p:nvPr>
        </p:nvSpPr>
        <p:spPr>
          <a:xfrm>
            <a:off x="360000" y="324000"/>
            <a:ext cx="11449050" cy="1124780"/>
          </a:xfrm>
        </p:spPr>
        <p:txBody>
          <a:bodyPr/>
          <a:lstStyle/>
          <a:p>
            <a:r>
              <a:rPr lang="de-DE" dirty="0"/>
              <a:t>Agenda</a:t>
            </a:r>
          </a:p>
        </p:txBody>
      </p:sp>
      <p:sp>
        <p:nvSpPr>
          <p:cNvPr id="7" name="Rechteck 6">
            <a:extLst>
              <a:ext uri="{FF2B5EF4-FFF2-40B4-BE49-F238E27FC236}">
                <a16:creationId xmlns:a16="http://schemas.microsoft.com/office/drawing/2014/main" id="{BAEE7E99-450A-46FC-AD92-4E2307A1ACC7}"/>
              </a:ext>
            </a:extLst>
          </p:cNvPr>
          <p:cNvSpPr/>
          <p:nvPr/>
        </p:nvSpPr>
        <p:spPr>
          <a:xfrm>
            <a:off x="371475" y="1628775"/>
            <a:ext cx="11449050"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nSpc>
                <a:spcPct val="95000"/>
              </a:lnSpc>
            </a:pPr>
            <a:r>
              <a:rPr lang="pt-BR" b="1" dirty="0">
                <a:solidFill>
                  <a:schemeClr val="tx1"/>
                </a:solidFill>
              </a:rPr>
              <a:t>What is Open Access?</a:t>
            </a:r>
          </a:p>
        </p:txBody>
      </p:sp>
      <p:sp>
        <p:nvSpPr>
          <p:cNvPr id="8" name="Grafik 6">
            <a:extLst>
              <a:ext uri="{FF2B5EF4-FFF2-40B4-BE49-F238E27FC236}">
                <a16:creationId xmlns:a16="http://schemas.microsoft.com/office/drawing/2014/main" id="{32703803-21CA-4FAD-A6D8-469CF9707724}"/>
              </a:ext>
            </a:extLst>
          </p:cNvPr>
          <p:cNvSpPr/>
          <p:nvPr/>
        </p:nvSpPr>
        <p:spPr>
          <a:xfrm>
            <a:off x="489505" y="1711302"/>
            <a:ext cx="170101" cy="339002"/>
          </a:xfrm>
          <a:custGeom>
            <a:avLst/>
            <a:gdLst>
              <a:gd name="connsiteX0" fmla="*/ -194 w 658120"/>
              <a:gd name="connsiteY0" fmla="*/ 1190768 h 1311598"/>
              <a:gd name="connsiteX1" fmla="*/ 163827 w 658120"/>
              <a:gd name="connsiteY1" fmla="*/ 1257443 h 1311598"/>
              <a:gd name="connsiteX2" fmla="*/ 589975 w 658120"/>
              <a:gd name="connsiteY2" fmla="*/ 822722 h 1311598"/>
              <a:gd name="connsiteX3" fmla="*/ 589975 w 658120"/>
              <a:gd name="connsiteY3" fmla="*/ 488109 h 1311598"/>
              <a:gd name="connsiteX4" fmla="*/ 163827 w 658120"/>
              <a:gd name="connsiteY4" fmla="*/ 53388 h 1311598"/>
              <a:gd name="connsiteX5" fmla="*/ -194 w 658120"/>
              <a:gd name="connsiteY5" fmla="*/ 120063 h 13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20" h="1311598">
                <a:moveTo>
                  <a:pt x="-194" y="1190768"/>
                </a:moveTo>
                <a:cubicBezTo>
                  <a:pt x="-194" y="1320213"/>
                  <a:pt x="73244" y="1350217"/>
                  <a:pt x="163827" y="1257443"/>
                </a:cubicBezTo>
                <a:lnTo>
                  <a:pt x="589975" y="822722"/>
                </a:lnTo>
                <a:cubicBezTo>
                  <a:pt x="680577" y="729587"/>
                  <a:pt x="680577" y="581244"/>
                  <a:pt x="589975" y="488109"/>
                </a:cubicBezTo>
                <a:lnTo>
                  <a:pt x="163827" y="53388"/>
                </a:lnTo>
                <a:cubicBezTo>
                  <a:pt x="73244" y="-39004"/>
                  <a:pt x="-194" y="-9001"/>
                  <a:pt x="-194" y="120063"/>
                </a:cubicBezTo>
                <a:close/>
              </a:path>
            </a:pathLst>
          </a:custGeom>
          <a:solidFill>
            <a:schemeClr val="tx2"/>
          </a:solidFill>
          <a:ln w="9525" cap="flat">
            <a:noFill/>
            <a:prstDash val="solid"/>
            <a:miter/>
          </a:ln>
        </p:spPr>
        <p:txBody>
          <a:bodyPr rtlCol="0" anchor="ctr"/>
          <a:lstStyle/>
          <a:p>
            <a:endParaRPr lang="de-DE"/>
          </a:p>
        </p:txBody>
      </p:sp>
      <p:sp>
        <p:nvSpPr>
          <p:cNvPr id="10" name="Rechteck 9">
            <a:extLst>
              <a:ext uri="{FF2B5EF4-FFF2-40B4-BE49-F238E27FC236}">
                <a16:creationId xmlns:a16="http://schemas.microsoft.com/office/drawing/2014/main" id="{B6CD24DB-EBB6-4446-895D-FD49AB3BC9C5}"/>
              </a:ext>
            </a:extLst>
          </p:cNvPr>
          <p:cNvSpPr/>
          <p:nvPr/>
        </p:nvSpPr>
        <p:spPr>
          <a:xfrm>
            <a:off x="371475" y="2390580"/>
            <a:ext cx="11449050"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nSpc>
                <a:spcPct val="95000"/>
              </a:lnSpc>
            </a:pPr>
            <a:r>
              <a:rPr lang="pt-BR" b="1" dirty="0">
                <a:solidFill>
                  <a:schemeClr val="tx1"/>
                </a:solidFill>
              </a:rPr>
              <a:t>What kinds of Open Access are there?</a:t>
            </a:r>
          </a:p>
        </p:txBody>
      </p:sp>
      <p:sp>
        <p:nvSpPr>
          <p:cNvPr id="11" name="Grafik 6">
            <a:extLst>
              <a:ext uri="{FF2B5EF4-FFF2-40B4-BE49-F238E27FC236}">
                <a16:creationId xmlns:a16="http://schemas.microsoft.com/office/drawing/2014/main" id="{55B4FC3C-8271-4B89-801A-05F50F009BEE}"/>
              </a:ext>
            </a:extLst>
          </p:cNvPr>
          <p:cNvSpPr/>
          <p:nvPr/>
        </p:nvSpPr>
        <p:spPr>
          <a:xfrm>
            <a:off x="489505" y="2473107"/>
            <a:ext cx="170101" cy="339002"/>
          </a:xfrm>
          <a:custGeom>
            <a:avLst/>
            <a:gdLst>
              <a:gd name="connsiteX0" fmla="*/ -194 w 658120"/>
              <a:gd name="connsiteY0" fmla="*/ 1190768 h 1311598"/>
              <a:gd name="connsiteX1" fmla="*/ 163827 w 658120"/>
              <a:gd name="connsiteY1" fmla="*/ 1257443 h 1311598"/>
              <a:gd name="connsiteX2" fmla="*/ 589975 w 658120"/>
              <a:gd name="connsiteY2" fmla="*/ 822722 h 1311598"/>
              <a:gd name="connsiteX3" fmla="*/ 589975 w 658120"/>
              <a:gd name="connsiteY3" fmla="*/ 488109 h 1311598"/>
              <a:gd name="connsiteX4" fmla="*/ 163827 w 658120"/>
              <a:gd name="connsiteY4" fmla="*/ 53388 h 1311598"/>
              <a:gd name="connsiteX5" fmla="*/ -194 w 658120"/>
              <a:gd name="connsiteY5" fmla="*/ 120063 h 13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20" h="1311598">
                <a:moveTo>
                  <a:pt x="-194" y="1190768"/>
                </a:moveTo>
                <a:cubicBezTo>
                  <a:pt x="-194" y="1320213"/>
                  <a:pt x="73244" y="1350217"/>
                  <a:pt x="163827" y="1257443"/>
                </a:cubicBezTo>
                <a:lnTo>
                  <a:pt x="589975" y="822722"/>
                </a:lnTo>
                <a:cubicBezTo>
                  <a:pt x="680577" y="729587"/>
                  <a:pt x="680577" y="581244"/>
                  <a:pt x="589975" y="488109"/>
                </a:cubicBezTo>
                <a:lnTo>
                  <a:pt x="163827" y="53388"/>
                </a:lnTo>
                <a:cubicBezTo>
                  <a:pt x="73244" y="-39004"/>
                  <a:pt x="-194" y="-9001"/>
                  <a:pt x="-194" y="120063"/>
                </a:cubicBezTo>
                <a:close/>
              </a:path>
            </a:pathLst>
          </a:custGeom>
          <a:solidFill>
            <a:schemeClr val="tx2"/>
          </a:solidFill>
          <a:ln w="9525" cap="flat">
            <a:noFill/>
            <a:prstDash val="solid"/>
            <a:miter/>
          </a:ln>
        </p:spPr>
        <p:txBody>
          <a:bodyPr rtlCol="0" anchor="ctr"/>
          <a:lstStyle/>
          <a:p>
            <a:endParaRPr lang="de-DE"/>
          </a:p>
        </p:txBody>
      </p:sp>
      <p:sp>
        <p:nvSpPr>
          <p:cNvPr id="13" name="Rechteck 12">
            <a:extLst>
              <a:ext uri="{FF2B5EF4-FFF2-40B4-BE49-F238E27FC236}">
                <a16:creationId xmlns:a16="http://schemas.microsoft.com/office/drawing/2014/main" id="{27EE2AE9-3924-4812-99F6-F2AFB43CD6C9}"/>
              </a:ext>
            </a:extLst>
          </p:cNvPr>
          <p:cNvSpPr/>
          <p:nvPr/>
        </p:nvSpPr>
        <p:spPr>
          <a:xfrm>
            <a:off x="371475" y="3152385"/>
            <a:ext cx="11449050"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nSpc>
                <a:spcPct val="95000"/>
              </a:lnSpc>
            </a:pPr>
            <a:r>
              <a:rPr lang="pt-BR" b="1" dirty="0">
                <a:solidFill>
                  <a:schemeClr val="tx1"/>
                </a:solidFill>
              </a:rPr>
              <a:t>Funding OA publications at Forschungszentrum Jülich</a:t>
            </a:r>
          </a:p>
        </p:txBody>
      </p:sp>
      <p:sp>
        <p:nvSpPr>
          <p:cNvPr id="14" name="Grafik 6">
            <a:extLst>
              <a:ext uri="{FF2B5EF4-FFF2-40B4-BE49-F238E27FC236}">
                <a16:creationId xmlns:a16="http://schemas.microsoft.com/office/drawing/2014/main" id="{7A29A741-3984-46F4-AAC1-C0B2C76B4C6F}"/>
              </a:ext>
            </a:extLst>
          </p:cNvPr>
          <p:cNvSpPr/>
          <p:nvPr/>
        </p:nvSpPr>
        <p:spPr>
          <a:xfrm>
            <a:off x="489505" y="3234912"/>
            <a:ext cx="170101" cy="339002"/>
          </a:xfrm>
          <a:custGeom>
            <a:avLst/>
            <a:gdLst>
              <a:gd name="connsiteX0" fmla="*/ -194 w 658120"/>
              <a:gd name="connsiteY0" fmla="*/ 1190768 h 1311598"/>
              <a:gd name="connsiteX1" fmla="*/ 163827 w 658120"/>
              <a:gd name="connsiteY1" fmla="*/ 1257443 h 1311598"/>
              <a:gd name="connsiteX2" fmla="*/ 589975 w 658120"/>
              <a:gd name="connsiteY2" fmla="*/ 822722 h 1311598"/>
              <a:gd name="connsiteX3" fmla="*/ 589975 w 658120"/>
              <a:gd name="connsiteY3" fmla="*/ 488109 h 1311598"/>
              <a:gd name="connsiteX4" fmla="*/ 163827 w 658120"/>
              <a:gd name="connsiteY4" fmla="*/ 53388 h 1311598"/>
              <a:gd name="connsiteX5" fmla="*/ -194 w 658120"/>
              <a:gd name="connsiteY5" fmla="*/ 120063 h 13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20" h="1311598">
                <a:moveTo>
                  <a:pt x="-194" y="1190768"/>
                </a:moveTo>
                <a:cubicBezTo>
                  <a:pt x="-194" y="1320213"/>
                  <a:pt x="73244" y="1350217"/>
                  <a:pt x="163827" y="1257443"/>
                </a:cubicBezTo>
                <a:lnTo>
                  <a:pt x="589975" y="822722"/>
                </a:lnTo>
                <a:cubicBezTo>
                  <a:pt x="680577" y="729587"/>
                  <a:pt x="680577" y="581244"/>
                  <a:pt x="589975" y="488109"/>
                </a:cubicBezTo>
                <a:lnTo>
                  <a:pt x="163827" y="53388"/>
                </a:lnTo>
                <a:cubicBezTo>
                  <a:pt x="73244" y="-39004"/>
                  <a:pt x="-194" y="-9001"/>
                  <a:pt x="-194" y="120063"/>
                </a:cubicBezTo>
                <a:close/>
              </a:path>
            </a:pathLst>
          </a:custGeom>
          <a:solidFill>
            <a:schemeClr val="tx2"/>
          </a:solidFill>
          <a:ln w="9525" cap="flat">
            <a:noFill/>
            <a:prstDash val="solid"/>
            <a:miter/>
          </a:ln>
        </p:spPr>
        <p:txBody>
          <a:bodyPr rtlCol="0" anchor="ctr"/>
          <a:lstStyle/>
          <a:p>
            <a:endParaRPr lang="de-DE"/>
          </a:p>
        </p:txBody>
      </p:sp>
      <p:sp>
        <p:nvSpPr>
          <p:cNvPr id="16" name="Rechteck 15">
            <a:extLst>
              <a:ext uri="{FF2B5EF4-FFF2-40B4-BE49-F238E27FC236}">
                <a16:creationId xmlns:a16="http://schemas.microsoft.com/office/drawing/2014/main" id="{B0B1A2C0-C9A1-47CD-B0F8-9D01F95078FD}"/>
              </a:ext>
            </a:extLst>
          </p:cNvPr>
          <p:cNvSpPr/>
          <p:nvPr/>
        </p:nvSpPr>
        <p:spPr>
          <a:xfrm>
            <a:off x="371475" y="3914190"/>
            <a:ext cx="11449050"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nSpc>
                <a:spcPct val="95000"/>
              </a:lnSpc>
            </a:pPr>
            <a:r>
              <a:rPr lang="pt-BR" b="1" dirty="0">
                <a:solidFill>
                  <a:schemeClr val="tx1"/>
                </a:solidFill>
              </a:rPr>
              <a:t>Finding the right OA outlet for your publication</a:t>
            </a:r>
          </a:p>
        </p:txBody>
      </p:sp>
      <p:sp>
        <p:nvSpPr>
          <p:cNvPr id="17" name="Grafik 6">
            <a:extLst>
              <a:ext uri="{FF2B5EF4-FFF2-40B4-BE49-F238E27FC236}">
                <a16:creationId xmlns:a16="http://schemas.microsoft.com/office/drawing/2014/main" id="{78710907-16FB-4C32-9BDD-1E0421632695}"/>
              </a:ext>
            </a:extLst>
          </p:cNvPr>
          <p:cNvSpPr/>
          <p:nvPr/>
        </p:nvSpPr>
        <p:spPr>
          <a:xfrm>
            <a:off x="489505" y="3996717"/>
            <a:ext cx="170101" cy="339002"/>
          </a:xfrm>
          <a:custGeom>
            <a:avLst/>
            <a:gdLst>
              <a:gd name="connsiteX0" fmla="*/ -194 w 658120"/>
              <a:gd name="connsiteY0" fmla="*/ 1190768 h 1311598"/>
              <a:gd name="connsiteX1" fmla="*/ 163827 w 658120"/>
              <a:gd name="connsiteY1" fmla="*/ 1257443 h 1311598"/>
              <a:gd name="connsiteX2" fmla="*/ 589975 w 658120"/>
              <a:gd name="connsiteY2" fmla="*/ 822722 h 1311598"/>
              <a:gd name="connsiteX3" fmla="*/ 589975 w 658120"/>
              <a:gd name="connsiteY3" fmla="*/ 488109 h 1311598"/>
              <a:gd name="connsiteX4" fmla="*/ 163827 w 658120"/>
              <a:gd name="connsiteY4" fmla="*/ 53388 h 1311598"/>
              <a:gd name="connsiteX5" fmla="*/ -194 w 658120"/>
              <a:gd name="connsiteY5" fmla="*/ 120063 h 13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20" h="1311598">
                <a:moveTo>
                  <a:pt x="-194" y="1190768"/>
                </a:moveTo>
                <a:cubicBezTo>
                  <a:pt x="-194" y="1320213"/>
                  <a:pt x="73244" y="1350217"/>
                  <a:pt x="163827" y="1257443"/>
                </a:cubicBezTo>
                <a:lnTo>
                  <a:pt x="589975" y="822722"/>
                </a:lnTo>
                <a:cubicBezTo>
                  <a:pt x="680577" y="729587"/>
                  <a:pt x="680577" y="581244"/>
                  <a:pt x="589975" y="488109"/>
                </a:cubicBezTo>
                <a:lnTo>
                  <a:pt x="163827" y="53388"/>
                </a:lnTo>
                <a:cubicBezTo>
                  <a:pt x="73244" y="-39004"/>
                  <a:pt x="-194" y="-9001"/>
                  <a:pt x="-194" y="120063"/>
                </a:cubicBezTo>
                <a:close/>
              </a:path>
            </a:pathLst>
          </a:custGeom>
          <a:solidFill>
            <a:schemeClr val="tx2"/>
          </a:solidFill>
          <a:ln w="9525" cap="flat">
            <a:noFill/>
            <a:prstDash val="solid"/>
            <a:miter/>
          </a:ln>
        </p:spPr>
        <p:txBody>
          <a:bodyPr rtlCol="0" anchor="ctr"/>
          <a:lstStyle/>
          <a:p>
            <a:endParaRPr lang="de-DE"/>
          </a:p>
        </p:txBody>
      </p:sp>
      <p:sp>
        <p:nvSpPr>
          <p:cNvPr id="19" name="Rechteck 18">
            <a:extLst>
              <a:ext uri="{FF2B5EF4-FFF2-40B4-BE49-F238E27FC236}">
                <a16:creationId xmlns:a16="http://schemas.microsoft.com/office/drawing/2014/main" id="{BBD4B1A4-64D3-4D06-A7BC-C375E43BF6F9}"/>
              </a:ext>
            </a:extLst>
          </p:cNvPr>
          <p:cNvSpPr/>
          <p:nvPr/>
        </p:nvSpPr>
        <p:spPr>
          <a:xfrm>
            <a:off x="371475" y="4675996"/>
            <a:ext cx="11449050" cy="5040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nSpc>
                <a:spcPct val="95000"/>
              </a:lnSpc>
            </a:pPr>
            <a:r>
              <a:rPr lang="pt-BR" b="1" dirty="0">
                <a:solidFill>
                  <a:schemeClr val="tx1"/>
                </a:solidFill>
              </a:rPr>
              <a:t>Your publication in JuSER</a:t>
            </a:r>
          </a:p>
        </p:txBody>
      </p:sp>
      <p:sp>
        <p:nvSpPr>
          <p:cNvPr id="20" name="Grafik 6">
            <a:extLst>
              <a:ext uri="{FF2B5EF4-FFF2-40B4-BE49-F238E27FC236}">
                <a16:creationId xmlns:a16="http://schemas.microsoft.com/office/drawing/2014/main" id="{515D34B7-F48C-4DB9-8018-0C85B3228BEA}"/>
              </a:ext>
            </a:extLst>
          </p:cNvPr>
          <p:cNvSpPr/>
          <p:nvPr/>
        </p:nvSpPr>
        <p:spPr>
          <a:xfrm>
            <a:off x="489505" y="4758523"/>
            <a:ext cx="170101" cy="339002"/>
          </a:xfrm>
          <a:custGeom>
            <a:avLst/>
            <a:gdLst>
              <a:gd name="connsiteX0" fmla="*/ -194 w 658120"/>
              <a:gd name="connsiteY0" fmla="*/ 1190768 h 1311598"/>
              <a:gd name="connsiteX1" fmla="*/ 163827 w 658120"/>
              <a:gd name="connsiteY1" fmla="*/ 1257443 h 1311598"/>
              <a:gd name="connsiteX2" fmla="*/ 589975 w 658120"/>
              <a:gd name="connsiteY2" fmla="*/ 822722 h 1311598"/>
              <a:gd name="connsiteX3" fmla="*/ 589975 w 658120"/>
              <a:gd name="connsiteY3" fmla="*/ 488109 h 1311598"/>
              <a:gd name="connsiteX4" fmla="*/ 163827 w 658120"/>
              <a:gd name="connsiteY4" fmla="*/ 53388 h 1311598"/>
              <a:gd name="connsiteX5" fmla="*/ -194 w 658120"/>
              <a:gd name="connsiteY5" fmla="*/ 120063 h 131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120" h="1311598">
                <a:moveTo>
                  <a:pt x="-194" y="1190768"/>
                </a:moveTo>
                <a:cubicBezTo>
                  <a:pt x="-194" y="1320213"/>
                  <a:pt x="73244" y="1350217"/>
                  <a:pt x="163827" y="1257443"/>
                </a:cubicBezTo>
                <a:lnTo>
                  <a:pt x="589975" y="822722"/>
                </a:lnTo>
                <a:cubicBezTo>
                  <a:pt x="680577" y="729587"/>
                  <a:pt x="680577" y="581244"/>
                  <a:pt x="589975" y="488109"/>
                </a:cubicBezTo>
                <a:lnTo>
                  <a:pt x="163827" y="53388"/>
                </a:lnTo>
                <a:cubicBezTo>
                  <a:pt x="73244" y="-39004"/>
                  <a:pt x="-194" y="-9001"/>
                  <a:pt x="-194" y="120063"/>
                </a:cubicBezTo>
                <a:close/>
              </a:path>
            </a:pathLst>
          </a:custGeom>
          <a:solidFill>
            <a:schemeClr val="tx2"/>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470693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Impact factor Journals</a:t>
            </a:r>
            <a:endParaRPr lang="de-DE" dirty="0"/>
          </a:p>
        </p:txBody>
      </p:sp>
      <p:graphicFrame>
        <p:nvGraphicFramePr>
          <p:cNvPr id="9" name="Inhaltsplatzhalter 8">
            <a:extLst>
              <a:ext uri="{FF2B5EF4-FFF2-40B4-BE49-F238E27FC236}">
                <a16:creationId xmlns:a16="http://schemas.microsoft.com/office/drawing/2014/main" id="{0800DBFB-935D-4BA2-B3F5-82719C410914}"/>
              </a:ext>
            </a:extLst>
          </p:cNvPr>
          <p:cNvGraphicFramePr>
            <a:graphicFrameLocks noGrp="1"/>
          </p:cNvGraphicFramePr>
          <p:nvPr>
            <p:ph idx="1"/>
          </p:nvPr>
        </p:nvGraphicFramePr>
        <p:xfrm>
          <a:off x="360363" y="1563688"/>
          <a:ext cx="11449050" cy="42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p:cNvSpPr>
            <a:spLocks noGrp="1"/>
          </p:cNvSpPr>
          <p:nvPr>
            <p:ph type="body" sz="quarter" idx="15"/>
          </p:nvPr>
        </p:nvSpPr>
        <p:spPr/>
        <p:txBody>
          <a:bodyPr/>
          <a:lstStyle/>
          <a:p>
            <a:r>
              <a:rPr lang="de-DE"/>
              <a:t>… both useful and problematic at the same time</a:t>
            </a:r>
          </a:p>
          <a:p>
            <a:endParaRPr lang="de-DE" dirty="0"/>
          </a:p>
        </p:txBody>
      </p:sp>
    </p:spTree>
    <p:extLst>
      <p:ext uri="{BB962C8B-B14F-4D97-AF65-F5344CB8AC3E}">
        <p14:creationId xmlns:p14="http://schemas.microsoft.com/office/powerpoint/2010/main" val="141892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Predatory</a:t>
            </a:r>
            <a:r>
              <a:rPr lang="de-DE" dirty="0"/>
              <a:t> Publishing</a:t>
            </a:r>
          </a:p>
        </p:txBody>
      </p:sp>
      <p:graphicFrame>
        <p:nvGraphicFramePr>
          <p:cNvPr id="7" name="Inhaltsplatzhalter 6">
            <a:extLst>
              <a:ext uri="{FF2B5EF4-FFF2-40B4-BE49-F238E27FC236}">
                <a16:creationId xmlns:a16="http://schemas.microsoft.com/office/drawing/2014/main" id="{48FDBD4B-84A3-4A12-9B49-545AF41C1DCE}"/>
              </a:ext>
            </a:extLst>
          </p:cNvPr>
          <p:cNvGraphicFramePr>
            <a:graphicFrameLocks noGrp="1"/>
          </p:cNvGraphicFramePr>
          <p:nvPr>
            <p:ph idx="1"/>
            <p:extLst>
              <p:ext uri="{D42A27DB-BD31-4B8C-83A1-F6EECF244321}">
                <p14:modId xmlns:p14="http://schemas.microsoft.com/office/powerpoint/2010/main" val="2395112640"/>
              </p:ext>
            </p:extLst>
          </p:nvPr>
        </p:nvGraphicFramePr>
        <p:xfrm>
          <a:off x="1211957" y="2204864"/>
          <a:ext cx="9768085" cy="3089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Gerade Verbindung mit Pfeil 9">
            <a:extLst>
              <a:ext uri="{FF2B5EF4-FFF2-40B4-BE49-F238E27FC236}">
                <a16:creationId xmlns:a16="http://schemas.microsoft.com/office/drawing/2014/main" id="{03CFB5A6-8457-4421-BB0C-DB7F6D9458B8}"/>
              </a:ext>
            </a:extLst>
          </p:cNvPr>
          <p:cNvCxnSpPr>
            <a:cxnSpLocks/>
          </p:cNvCxnSpPr>
          <p:nvPr/>
        </p:nvCxnSpPr>
        <p:spPr>
          <a:xfrm>
            <a:off x="8616280" y="3167286"/>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FC1D469F-9A19-4295-8D4C-9C0166DC4336}"/>
              </a:ext>
            </a:extLst>
          </p:cNvPr>
          <p:cNvSpPr txBox="1"/>
          <p:nvPr/>
        </p:nvSpPr>
        <p:spPr>
          <a:xfrm>
            <a:off x="9480376" y="1837395"/>
            <a:ext cx="2571880" cy="794064"/>
          </a:xfrm>
          <a:prstGeom prst="rect">
            <a:avLst/>
          </a:prstGeom>
          <a:noFill/>
        </p:spPr>
        <p:txBody>
          <a:bodyPr wrap="square" rtlCol="0">
            <a:spAutoFit/>
          </a:bodyPr>
          <a:lstStyle/>
          <a:p>
            <a:pPr>
              <a:lnSpc>
                <a:spcPct val="95000"/>
              </a:lnSpc>
            </a:pPr>
            <a:r>
              <a:rPr lang="en-US" sz="1600" dirty="0"/>
              <a:t>Charge authors a high fee for publication without providing quality services</a:t>
            </a:r>
            <a:endParaRPr lang="de-DE" sz="1600" dirty="0" err="1"/>
          </a:p>
        </p:txBody>
      </p:sp>
      <p:sp>
        <p:nvSpPr>
          <p:cNvPr id="14" name="Textfeld 13">
            <a:extLst>
              <a:ext uri="{FF2B5EF4-FFF2-40B4-BE49-F238E27FC236}">
                <a16:creationId xmlns:a16="http://schemas.microsoft.com/office/drawing/2014/main" id="{84FCE861-045C-44A7-BDBB-027777B02762}"/>
              </a:ext>
            </a:extLst>
          </p:cNvPr>
          <p:cNvSpPr txBox="1"/>
          <p:nvPr/>
        </p:nvSpPr>
        <p:spPr>
          <a:xfrm>
            <a:off x="9480376" y="2770254"/>
            <a:ext cx="2571880" cy="794064"/>
          </a:xfrm>
          <a:prstGeom prst="rect">
            <a:avLst/>
          </a:prstGeom>
          <a:noFill/>
        </p:spPr>
        <p:txBody>
          <a:bodyPr wrap="square" rtlCol="0">
            <a:spAutoFit/>
          </a:bodyPr>
          <a:lstStyle/>
          <a:p>
            <a:pPr>
              <a:lnSpc>
                <a:spcPct val="95000"/>
              </a:lnSpc>
            </a:pPr>
            <a:r>
              <a:rPr lang="en-US" sz="1600" dirty="0"/>
              <a:t>Pretend to be trustworthy by listing false information on the journal website</a:t>
            </a:r>
            <a:endParaRPr lang="de-DE" sz="1600" dirty="0" err="1"/>
          </a:p>
        </p:txBody>
      </p:sp>
      <p:sp>
        <p:nvSpPr>
          <p:cNvPr id="15" name="Textfeld 14">
            <a:extLst>
              <a:ext uri="{FF2B5EF4-FFF2-40B4-BE49-F238E27FC236}">
                <a16:creationId xmlns:a16="http://schemas.microsoft.com/office/drawing/2014/main" id="{BDC09F39-8C30-4CDA-B801-39FCCC27AFDC}"/>
              </a:ext>
            </a:extLst>
          </p:cNvPr>
          <p:cNvSpPr txBox="1"/>
          <p:nvPr/>
        </p:nvSpPr>
        <p:spPr>
          <a:xfrm>
            <a:off x="9480376" y="3660935"/>
            <a:ext cx="2571880" cy="560153"/>
          </a:xfrm>
          <a:prstGeom prst="rect">
            <a:avLst/>
          </a:prstGeom>
          <a:noFill/>
        </p:spPr>
        <p:txBody>
          <a:bodyPr wrap="square" rtlCol="0">
            <a:spAutoFit/>
          </a:bodyPr>
          <a:lstStyle/>
          <a:p>
            <a:pPr>
              <a:lnSpc>
                <a:spcPct val="95000"/>
              </a:lnSpc>
            </a:pPr>
            <a:r>
              <a:rPr lang="en-US" sz="1600" dirty="0"/>
              <a:t>Imitate existing journals to receive submissions</a:t>
            </a:r>
            <a:endParaRPr lang="de-DE" sz="1600" dirty="0" err="1"/>
          </a:p>
        </p:txBody>
      </p:sp>
      <p:cxnSp>
        <p:nvCxnSpPr>
          <p:cNvPr id="16" name="Gerade Verbindung mit Pfeil 15">
            <a:extLst>
              <a:ext uri="{FF2B5EF4-FFF2-40B4-BE49-F238E27FC236}">
                <a16:creationId xmlns:a16="http://schemas.microsoft.com/office/drawing/2014/main" id="{46966E4C-EB8F-4D29-9E68-81F44570336F}"/>
              </a:ext>
            </a:extLst>
          </p:cNvPr>
          <p:cNvCxnSpPr>
            <a:cxnSpLocks/>
          </p:cNvCxnSpPr>
          <p:nvPr/>
        </p:nvCxnSpPr>
        <p:spPr>
          <a:xfrm>
            <a:off x="8760296" y="3941011"/>
            <a:ext cx="64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Gerade Verbindung mit Pfeil 17">
            <a:extLst>
              <a:ext uri="{FF2B5EF4-FFF2-40B4-BE49-F238E27FC236}">
                <a16:creationId xmlns:a16="http://schemas.microsoft.com/office/drawing/2014/main" id="{93345D18-1E20-49EC-8161-1EF6A77F4538}"/>
              </a:ext>
            </a:extLst>
          </p:cNvPr>
          <p:cNvCxnSpPr>
            <a:cxnSpLocks/>
          </p:cNvCxnSpPr>
          <p:nvPr/>
        </p:nvCxnSpPr>
        <p:spPr>
          <a:xfrm>
            <a:off x="8040216" y="2420888"/>
            <a:ext cx="1368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Gerade Verbindung mit Pfeil 24">
            <a:extLst>
              <a:ext uri="{FF2B5EF4-FFF2-40B4-BE49-F238E27FC236}">
                <a16:creationId xmlns:a16="http://schemas.microsoft.com/office/drawing/2014/main" id="{A82A154C-6ACC-4C68-B0EE-773697236F4E}"/>
              </a:ext>
            </a:extLst>
          </p:cNvPr>
          <p:cNvCxnSpPr>
            <a:cxnSpLocks/>
          </p:cNvCxnSpPr>
          <p:nvPr/>
        </p:nvCxnSpPr>
        <p:spPr>
          <a:xfrm>
            <a:off x="8436260" y="4725144"/>
            <a:ext cx="9721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feld 27">
            <a:extLst>
              <a:ext uri="{FF2B5EF4-FFF2-40B4-BE49-F238E27FC236}">
                <a16:creationId xmlns:a16="http://schemas.microsoft.com/office/drawing/2014/main" id="{CC84D12E-9A92-4A71-BCE0-B08451BE6225}"/>
              </a:ext>
            </a:extLst>
          </p:cNvPr>
          <p:cNvSpPr txBox="1"/>
          <p:nvPr/>
        </p:nvSpPr>
        <p:spPr>
          <a:xfrm>
            <a:off x="9480376" y="4477623"/>
            <a:ext cx="2571880" cy="560153"/>
          </a:xfrm>
          <a:prstGeom prst="rect">
            <a:avLst/>
          </a:prstGeom>
          <a:noFill/>
        </p:spPr>
        <p:txBody>
          <a:bodyPr wrap="square" rtlCol="0">
            <a:spAutoFit/>
          </a:bodyPr>
          <a:lstStyle/>
          <a:p>
            <a:pPr>
              <a:lnSpc>
                <a:spcPct val="95000"/>
              </a:lnSpc>
            </a:pPr>
            <a:r>
              <a:rPr lang="en-US" sz="1600" dirty="0"/>
              <a:t>Publish nonsense articles, articles with no editing</a:t>
            </a:r>
            <a:endParaRPr lang="de-DE" sz="1600" dirty="0" err="1"/>
          </a:p>
        </p:txBody>
      </p:sp>
      <p:sp>
        <p:nvSpPr>
          <p:cNvPr id="33" name="Textfeld 32">
            <a:extLst>
              <a:ext uri="{FF2B5EF4-FFF2-40B4-BE49-F238E27FC236}">
                <a16:creationId xmlns:a16="http://schemas.microsoft.com/office/drawing/2014/main" id="{28D13B68-B85A-4F22-9579-DAE4D841F170}"/>
              </a:ext>
            </a:extLst>
          </p:cNvPr>
          <p:cNvSpPr txBox="1"/>
          <p:nvPr/>
        </p:nvSpPr>
        <p:spPr>
          <a:xfrm>
            <a:off x="139743" y="2132856"/>
            <a:ext cx="2571880" cy="560153"/>
          </a:xfrm>
          <a:prstGeom prst="rect">
            <a:avLst/>
          </a:prstGeom>
          <a:noFill/>
        </p:spPr>
        <p:txBody>
          <a:bodyPr wrap="square" rtlCol="0">
            <a:spAutoFit/>
          </a:bodyPr>
          <a:lstStyle/>
          <a:p>
            <a:pPr algn="r">
              <a:lnSpc>
                <a:spcPct val="95000"/>
              </a:lnSpc>
            </a:pPr>
            <a:r>
              <a:rPr lang="en-US" sz="1600" dirty="0"/>
              <a:t>Charge high costs for attending</a:t>
            </a:r>
            <a:endParaRPr lang="de-DE" sz="1600" dirty="0" err="1"/>
          </a:p>
        </p:txBody>
      </p:sp>
      <p:sp>
        <p:nvSpPr>
          <p:cNvPr id="34" name="Textfeld 33">
            <a:extLst>
              <a:ext uri="{FF2B5EF4-FFF2-40B4-BE49-F238E27FC236}">
                <a16:creationId xmlns:a16="http://schemas.microsoft.com/office/drawing/2014/main" id="{C636EBB3-6A01-4FC4-B578-1615A5CFF451}"/>
              </a:ext>
            </a:extLst>
          </p:cNvPr>
          <p:cNvSpPr txBox="1"/>
          <p:nvPr/>
        </p:nvSpPr>
        <p:spPr>
          <a:xfrm>
            <a:off x="139743" y="2868847"/>
            <a:ext cx="2571880" cy="560153"/>
          </a:xfrm>
          <a:prstGeom prst="rect">
            <a:avLst/>
          </a:prstGeom>
          <a:noFill/>
        </p:spPr>
        <p:txBody>
          <a:bodyPr wrap="square" rtlCol="0">
            <a:spAutoFit/>
          </a:bodyPr>
          <a:lstStyle/>
          <a:p>
            <a:pPr algn="r">
              <a:lnSpc>
                <a:spcPct val="95000"/>
              </a:lnSpc>
            </a:pPr>
            <a:r>
              <a:rPr lang="en-US" sz="1600" dirty="0"/>
              <a:t>Do not offer waivers for speakers</a:t>
            </a:r>
            <a:endParaRPr lang="de-DE" sz="1600" dirty="0" err="1"/>
          </a:p>
        </p:txBody>
      </p:sp>
      <p:cxnSp>
        <p:nvCxnSpPr>
          <p:cNvPr id="35" name="Gerade Verbindung mit Pfeil 34">
            <a:extLst>
              <a:ext uri="{FF2B5EF4-FFF2-40B4-BE49-F238E27FC236}">
                <a16:creationId xmlns:a16="http://schemas.microsoft.com/office/drawing/2014/main" id="{6FB543CC-484F-4EA5-9EF4-EED6A8FF63EC}"/>
              </a:ext>
            </a:extLst>
          </p:cNvPr>
          <p:cNvCxnSpPr>
            <a:cxnSpLocks/>
          </p:cNvCxnSpPr>
          <p:nvPr/>
        </p:nvCxnSpPr>
        <p:spPr>
          <a:xfrm flipH="1">
            <a:off x="2783632" y="2416572"/>
            <a:ext cx="1368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a:extLst>
              <a:ext uri="{FF2B5EF4-FFF2-40B4-BE49-F238E27FC236}">
                <a16:creationId xmlns:a16="http://schemas.microsoft.com/office/drawing/2014/main" id="{CBE6192B-01C5-4145-871B-3CF79B9C4EB6}"/>
              </a:ext>
            </a:extLst>
          </p:cNvPr>
          <p:cNvCxnSpPr>
            <a:cxnSpLocks/>
          </p:cNvCxnSpPr>
          <p:nvPr/>
        </p:nvCxnSpPr>
        <p:spPr>
          <a:xfrm rot="10800000">
            <a:off x="2783633" y="3165128"/>
            <a:ext cx="7920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Gerade Verbindung mit Pfeil 37">
            <a:extLst>
              <a:ext uri="{FF2B5EF4-FFF2-40B4-BE49-F238E27FC236}">
                <a16:creationId xmlns:a16="http://schemas.microsoft.com/office/drawing/2014/main" id="{958232F1-F4AE-44EE-A3D5-58E7E89E816A}"/>
              </a:ext>
            </a:extLst>
          </p:cNvPr>
          <p:cNvCxnSpPr>
            <a:cxnSpLocks/>
          </p:cNvCxnSpPr>
          <p:nvPr/>
        </p:nvCxnSpPr>
        <p:spPr>
          <a:xfrm rot="10800000">
            <a:off x="2783633" y="3938853"/>
            <a:ext cx="64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feld 38">
            <a:extLst>
              <a:ext uri="{FF2B5EF4-FFF2-40B4-BE49-F238E27FC236}">
                <a16:creationId xmlns:a16="http://schemas.microsoft.com/office/drawing/2014/main" id="{E1BA1074-8C76-4608-A72E-F70315A760C4}"/>
              </a:ext>
            </a:extLst>
          </p:cNvPr>
          <p:cNvSpPr txBox="1"/>
          <p:nvPr/>
        </p:nvSpPr>
        <p:spPr>
          <a:xfrm>
            <a:off x="211752" y="3645024"/>
            <a:ext cx="2571880" cy="560153"/>
          </a:xfrm>
          <a:prstGeom prst="rect">
            <a:avLst/>
          </a:prstGeom>
          <a:noFill/>
        </p:spPr>
        <p:txBody>
          <a:bodyPr wrap="square" rtlCol="0">
            <a:spAutoFit/>
          </a:bodyPr>
          <a:lstStyle/>
          <a:p>
            <a:pPr algn="r">
              <a:lnSpc>
                <a:spcPct val="95000"/>
              </a:lnSpc>
            </a:pPr>
            <a:r>
              <a:rPr lang="en-US" sz="1600" dirty="0"/>
              <a:t>Do not have any sponsors or official society affiliation</a:t>
            </a:r>
            <a:endParaRPr lang="de-DE" sz="1600" dirty="0" err="1"/>
          </a:p>
        </p:txBody>
      </p:sp>
      <p:cxnSp>
        <p:nvCxnSpPr>
          <p:cNvPr id="44" name="Gerade Verbindung mit Pfeil 43">
            <a:extLst>
              <a:ext uri="{FF2B5EF4-FFF2-40B4-BE49-F238E27FC236}">
                <a16:creationId xmlns:a16="http://schemas.microsoft.com/office/drawing/2014/main" id="{04DEF80E-6CD2-4ACA-88D3-C3301D9EFFD0}"/>
              </a:ext>
            </a:extLst>
          </p:cNvPr>
          <p:cNvCxnSpPr>
            <a:cxnSpLocks/>
          </p:cNvCxnSpPr>
          <p:nvPr/>
        </p:nvCxnSpPr>
        <p:spPr>
          <a:xfrm rot="10800000">
            <a:off x="2783633" y="4725144"/>
            <a:ext cx="9721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feld 44">
            <a:extLst>
              <a:ext uri="{FF2B5EF4-FFF2-40B4-BE49-F238E27FC236}">
                <a16:creationId xmlns:a16="http://schemas.microsoft.com/office/drawing/2014/main" id="{52EF6912-A302-44A7-8D43-AAF54AF109CD}"/>
              </a:ext>
            </a:extLst>
          </p:cNvPr>
          <p:cNvSpPr txBox="1"/>
          <p:nvPr/>
        </p:nvSpPr>
        <p:spPr>
          <a:xfrm>
            <a:off x="211752" y="4469668"/>
            <a:ext cx="2571880" cy="560153"/>
          </a:xfrm>
          <a:prstGeom prst="rect">
            <a:avLst/>
          </a:prstGeom>
          <a:noFill/>
        </p:spPr>
        <p:txBody>
          <a:bodyPr wrap="square" rtlCol="0">
            <a:spAutoFit/>
          </a:bodyPr>
          <a:lstStyle/>
          <a:p>
            <a:pPr algn="r">
              <a:lnSpc>
                <a:spcPct val="95000"/>
              </a:lnSpc>
            </a:pPr>
            <a:r>
              <a:rPr lang="en-US" sz="1600" dirty="0"/>
              <a:t>Invite keynote speakers out of the blue</a:t>
            </a:r>
            <a:endParaRPr lang="de-DE" sz="1600" dirty="0" err="1"/>
          </a:p>
        </p:txBody>
      </p:sp>
    </p:spTree>
    <p:extLst>
      <p:ext uri="{BB962C8B-B14F-4D97-AF65-F5344CB8AC3E}">
        <p14:creationId xmlns:p14="http://schemas.microsoft.com/office/powerpoint/2010/main" val="220688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92935BA-72EA-4F3E-9116-D164257F52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1384" y="2875926"/>
            <a:ext cx="2772875" cy="1561186"/>
          </a:xfrm>
          <a:prstGeom prst="rect">
            <a:avLst/>
          </a:prstGeom>
        </p:spPr>
      </p:pic>
      <p:sp>
        <p:nvSpPr>
          <p:cNvPr id="2" name="Titel 1"/>
          <p:cNvSpPr>
            <a:spLocks noGrp="1"/>
          </p:cNvSpPr>
          <p:nvPr>
            <p:ph type="title"/>
          </p:nvPr>
        </p:nvSpPr>
        <p:spPr/>
        <p:txBody>
          <a:bodyPr/>
          <a:lstStyle/>
          <a:p>
            <a:r>
              <a:rPr lang="de-DE" dirty="0" err="1"/>
              <a:t>Predatory</a:t>
            </a:r>
            <a:r>
              <a:rPr lang="de-DE" dirty="0"/>
              <a:t> Journals</a:t>
            </a:r>
          </a:p>
        </p:txBody>
      </p:sp>
      <p:sp>
        <p:nvSpPr>
          <p:cNvPr id="4" name="Textplatzhalter 3"/>
          <p:cNvSpPr>
            <a:spLocks noGrp="1"/>
          </p:cNvSpPr>
          <p:nvPr>
            <p:ph type="body" sz="quarter" idx="15"/>
          </p:nvPr>
        </p:nvSpPr>
        <p:spPr>
          <a:xfrm>
            <a:off x="358774" y="938786"/>
            <a:ext cx="11449049" cy="509994"/>
          </a:xfrm>
        </p:spPr>
        <p:txBody>
          <a:bodyPr/>
          <a:lstStyle/>
          <a:p>
            <a:r>
              <a:rPr lang="de-DE" dirty="0"/>
              <a:t>… </a:t>
            </a:r>
            <a:r>
              <a:rPr lang="de-DE" dirty="0" err="1"/>
              <a:t>and</a:t>
            </a:r>
            <a:r>
              <a:rPr lang="de-DE" dirty="0"/>
              <a:t> </a:t>
            </a:r>
            <a:r>
              <a:rPr lang="de-DE" dirty="0" err="1"/>
              <a:t>how</a:t>
            </a:r>
            <a:r>
              <a:rPr lang="de-DE" dirty="0"/>
              <a:t> </a:t>
            </a:r>
            <a:r>
              <a:rPr lang="de-DE" dirty="0" err="1"/>
              <a:t>to</a:t>
            </a:r>
            <a:r>
              <a:rPr lang="de-DE" dirty="0"/>
              <a:t> </a:t>
            </a:r>
            <a:r>
              <a:rPr lang="de-DE" dirty="0" err="1"/>
              <a:t>identify</a:t>
            </a:r>
            <a:r>
              <a:rPr lang="de-DE" dirty="0"/>
              <a:t> </a:t>
            </a:r>
            <a:r>
              <a:rPr lang="de-DE" dirty="0" err="1"/>
              <a:t>them</a:t>
            </a:r>
            <a:endParaRPr lang="de-DE" dirty="0"/>
          </a:p>
        </p:txBody>
      </p:sp>
      <p:pic>
        <p:nvPicPr>
          <p:cNvPr id="8" name="Inhaltsplatzhalter 7">
            <a:extLst>
              <a:ext uri="{FF2B5EF4-FFF2-40B4-BE49-F238E27FC236}">
                <a16:creationId xmlns:a16="http://schemas.microsoft.com/office/drawing/2014/main" id="{C5114737-D274-44A4-9E4E-EB8D56024A0C}"/>
              </a:ext>
            </a:extLst>
          </p:cNvPr>
          <p:cNvPicPr>
            <a:picLocks noGrp="1" noChangeAspect="1"/>
          </p:cNvPicPr>
          <p:nvPr>
            <p:ph idx="1"/>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9416" y="4834144"/>
            <a:ext cx="4022799" cy="334239"/>
          </a:xfrm>
        </p:spPr>
      </p:pic>
      <p:sp>
        <p:nvSpPr>
          <p:cNvPr id="11" name="Textfeld 10">
            <a:extLst>
              <a:ext uri="{FF2B5EF4-FFF2-40B4-BE49-F238E27FC236}">
                <a16:creationId xmlns:a16="http://schemas.microsoft.com/office/drawing/2014/main" id="{0BE0A784-6AA8-4508-AA54-D93405E24A80}"/>
              </a:ext>
            </a:extLst>
          </p:cNvPr>
          <p:cNvSpPr txBox="1"/>
          <p:nvPr/>
        </p:nvSpPr>
        <p:spPr>
          <a:xfrm>
            <a:off x="5303912" y="3327956"/>
            <a:ext cx="5904656" cy="677108"/>
          </a:xfrm>
          <a:prstGeom prst="rect">
            <a:avLst/>
          </a:prstGeom>
          <a:noFill/>
        </p:spPr>
        <p:txBody>
          <a:bodyPr wrap="square" rtlCol="0">
            <a:spAutoFit/>
          </a:bodyPr>
          <a:lstStyle/>
          <a:p>
            <a:pPr>
              <a:lnSpc>
                <a:spcPct val="95000"/>
              </a:lnSpc>
            </a:pPr>
            <a:r>
              <a:rPr lang="en-US" sz="2000" dirty="0"/>
              <a:t>Any journal listed on </a:t>
            </a:r>
            <a:r>
              <a:rPr lang="en-US" sz="2000" dirty="0">
                <a:solidFill>
                  <a:schemeClr val="tx2"/>
                </a:solidFill>
                <a:hlinkClick r:id="rId5">
                  <a:extLst>
                    <a:ext uri="{A12FA001-AC4F-418D-AE19-62706E023703}">
                      <ahyp:hlinkClr xmlns:ahyp="http://schemas.microsoft.com/office/drawing/2018/hyperlinkcolor" xmlns="" val="tx"/>
                    </a:ext>
                  </a:extLst>
                </a:hlinkClick>
              </a:rPr>
              <a:t>https://doaj.org/</a:t>
            </a:r>
            <a:r>
              <a:rPr lang="en-US" sz="2000" dirty="0">
                <a:solidFill>
                  <a:schemeClr val="tx2"/>
                </a:solidFill>
              </a:rPr>
              <a:t> </a:t>
            </a:r>
            <a:r>
              <a:rPr lang="en-US" sz="2000" dirty="0"/>
              <a:t>can be considered legit.</a:t>
            </a:r>
            <a:endParaRPr lang="de-DE" sz="2000" dirty="0" err="1"/>
          </a:p>
        </p:txBody>
      </p:sp>
      <p:sp>
        <p:nvSpPr>
          <p:cNvPr id="12" name="Textfeld 11">
            <a:extLst>
              <a:ext uri="{FF2B5EF4-FFF2-40B4-BE49-F238E27FC236}">
                <a16:creationId xmlns:a16="http://schemas.microsoft.com/office/drawing/2014/main" id="{41C9FE69-5D60-4ACA-92DF-B5D783B49BFC}"/>
              </a:ext>
            </a:extLst>
          </p:cNvPr>
          <p:cNvSpPr txBox="1"/>
          <p:nvPr/>
        </p:nvSpPr>
        <p:spPr>
          <a:xfrm>
            <a:off x="5303912" y="4624100"/>
            <a:ext cx="5904656" cy="677108"/>
          </a:xfrm>
          <a:prstGeom prst="rect">
            <a:avLst/>
          </a:prstGeom>
          <a:noFill/>
        </p:spPr>
        <p:txBody>
          <a:bodyPr wrap="square" rtlCol="0">
            <a:spAutoFit/>
          </a:bodyPr>
          <a:lstStyle/>
          <a:p>
            <a:pPr>
              <a:lnSpc>
                <a:spcPct val="95000"/>
              </a:lnSpc>
            </a:pPr>
            <a:r>
              <a:rPr lang="en-US" sz="2000" dirty="0">
                <a:solidFill>
                  <a:schemeClr val="tx2"/>
                </a:solidFill>
                <a:hlinkClick r:id="rId6">
                  <a:extLst>
                    <a:ext uri="{A12FA001-AC4F-418D-AE19-62706E023703}">
                      <ahyp:hlinkClr xmlns:ahyp="http://schemas.microsoft.com/office/drawing/2018/hyperlinkcolor" xmlns="" val="tx"/>
                    </a:ext>
                  </a:extLst>
                </a:hlinkClick>
              </a:rPr>
              <a:t>https://thinkchecksubmit.org/</a:t>
            </a:r>
            <a:r>
              <a:rPr lang="en-US" sz="2000" dirty="0">
                <a:solidFill>
                  <a:schemeClr val="tx2"/>
                </a:solidFill>
              </a:rPr>
              <a:t> </a:t>
            </a:r>
            <a:r>
              <a:rPr lang="en-US" sz="2000" dirty="0"/>
              <a:t>gives you advice on how to tell if a journal is trustworthy</a:t>
            </a:r>
            <a:endParaRPr lang="de-DE" sz="2000" dirty="0" err="1"/>
          </a:p>
        </p:txBody>
      </p:sp>
      <p:pic>
        <p:nvPicPr>
          <p:cNvPr id="15" name="Grafik 14">
            <a:extLst>
              <a:ext uri="{FF2B5EF4-FFF2-40B4-BE49-F238E27FC236}">
                <a16:creationId xmlns:a16="http://schemas.microsoft.com/office/drawing/2014/main" id="{A9255BD6-77CC-4C53-AA12-A5C66BE8678C}"/>
              </a:ext>
            </a:extLst>
          </p:cNvPr>
          <p:cNvPicPr>
            <a:picLocks noChangeAspect="1"/>
          </p:cNvPicPr>
          <p:nvPr/>
        </p:nvPicPr>
        <p:blipFill>
          <a:blip r:embed="rId7"/>
          <a:stretch>
            <a:fillRect/>
          </a:stretch>
        </p:blipFill>
        <p:spPr>
          <a:xfrm>
            <a:off x="947396" y="1806372"/>
            <a:ext cx="1980850" cy="972739"/>
          </a:xfrm>
          <a:prstGeom prst="rect">
            <a:avLst/>
          </a:prstGeom>
        </p:spPr>
      </p:pic>
      <p:sp>
        <p:nvSpPr>
          <p:cNvPr id="16" name="Textfeld 15">
            <a:extLst>
              <a:ext uri="{FF2B5EF4-FFF2-40B4-BE49-F238E27FC236}">
                <a16:creationId xmlns:a16="http://schemas.microsoft.com/office/drawing/2014/main" id="{EA6CCDD9-5EF4-4556-B26F-BC1B26F7DB66}"/>
              </a:ext>
            </a:extLst>
          </p:cNvPr>
          <p:cNvSpPr txBox="1"/>
          <p:nvPr/>
        </p:nvSpPr>
        <p:spPr>
          <a:xfrm>
            <a:off x="5303912" y="1791472"/>
            <a:ext cx="5904656" cy="969496"/>
          </a:xfrm>
          <a:prstGeom prst="rect">
            <a:avLst/>
          </a:prstGeom>
          <a:noFill/>
        </p:spPr>
        <p:txBody>
          <a:bodyPr wrap="square" rtlCol="0">
            <a:spAutoFit/>
          </a:bodyPr>
          <a:lstStyle/>
          <a:p>
            <a:pPr>
              <a:lnSpc>
                <a:spcPct val="95000"/>
              </a:lnSpc>
            </a:pPr>
            <a:r>
              <a:rPr lang="en-US" sz="2000" dirty="0"/>
              <a:t>On the </a:t>
            </a:r>
            <a:r>
              <a:rPr lang="en-US" sz="2000" dirty="0">
                <a:solidFill>
                  <a:schemeClr val="tx2"/>
                </a:solidFill>
                <a:hlinkClick r:id="rId8">
                  <a:extLst>
                    <a:ext uri="{A12FA001-AC4F-418D-AE19-62706E023703}">
                      <ahyp:hlinkClr xmlns:ahyp="http://schemas.microsoft.com/office/drawing/2018/hyperlinkcolor" xmlns="" val="tx"/>
                    </a:ext>
                  </a:extLst>
                </a:hlinkClick>
              </a:rPr>
              <a:t>intranet</a:t>
            </a:r>
            <a:r>
              <a:rPr lang="en-US" sz="2000" dirty="0"/>
              <a:t> you find a blacklist of predatory journals, a check list of how to identify them as well as additional information</a:t>
            </a:r>
            <a:endParaRPr lang="de-DE" sz="2000" dirty="0" err="1"/>
          </a:p>
        </p:txBody>
      </p:sp>
    </p:spTree>
    <p:extLst>
      <p:ext uri="{BB962C8B-B14F-4D97-AF65-F5344CB8AC3E}">
        <p14:creationId xmlns:p14="http://schemas.microsoft.com/office/powerpoint/2010/main" val="332627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31839" y="2373548"/>
            <a:ext cx="10728323" cy="623404"/>
          </a:xfrm>
        </p:spPr>
        <p:txBody>
          <a:bodyPr/>
          <a:lstStyle/>
          <a:p>
            <a:pPr algn="ctr"/>
            <a:r>
              <a:rPr lang="en-US" dirty="0"/>
              <a:t>Your publication in </a:t>
            </a:r>
            <a:r>
              <a:rPr lang="en-US" dirty="0" err="1"/>
              <a:t>JuSER</a:t>
            </a:r>
            <a:endParaRPr lang="en-US" dirty="0"/>
          </a:p>
        </p:txBody>
      </p:sp>
      <p:sp>
        <p:nvSpPr>
          <p:cNvPr id="9" name="Textplatzhalter 8"/>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83995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Create a </a:t>
            </a:r>
            <a:r>
              <a:rPr lang="de-DE" dirty="0" err="1"/>
              <a:t>new</a:t>
            </a:r>
            <a:r>
              <a:rPr lang="de-DE" dirty="0"/>
              <a:t> </a:t>
            </a:r>
            <a:r>
              <a:rPr lang="de-DE" dirty="0" err="1"/>
              <a:t>JuSER</a:t>
            </a:r>
            <a:r>
              <a:rPr lang="de-DE" dirty="0"/>
              <a:t> </a:t>
            </a:r>
            <a:r>
              <a:rPr lang="de-DE" dirty="0" err="1"/>
              <a:t>entry</a:t>
            </a:r>
            <a:endParaRPr lang="de-DE" dirty="0"/>
          </a:p>
        </p:txBody>
      </p:sp>
      <p:pic>
        <p:nvPicPr>
          <p:cNvPr id="10" name="Grafik 9"/>
          <p:cNvPicPr>
            <a:picLocks noChangeAspect="1"/>
          </p:cNvPicPr>
          <p:nvPr/>
        </p:nvPicPr>
        <p:blipFill>
          <a:blip r:embed="rId2"/>
          <a:stretch>
            <a:fillRect/>
          </a:stretch>
        </p:blipFill>
        <p:spPr>
          <a:xfrm>
            <a:off x="541299" y="1268760"/>
            <a:ext cx="11086452" cy="4167884"/>
          </a:xfrm>
          <a:prstGeom prst="rect">
            <a:avLst/>
          </a:prstGeom>
        </p:spPr>
      </p:pic>
      <p:sp>
        <p:nvSpPr>
          <p:cNvPr id="11" name="Rechteck 10"/>
          <p:cNvSpPr/>
          <p:nvPr/>
        </p:nvSpPr>
        <p:spPr>
          <a:xfrm>
            <a:off x="1127448" y="3284984"/>
            <a:ext cx="792088" cy="144016"/>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95000"/>
              </a:lnSpc>
            </a:pPr>
            <a:endParaRPr lang="de-DE" sz="2400" dirty="0" err="1"/>
          </a:p>
        </p:txBody>
      </p:sp>
    </p:spTree>
    <p:extLst>
      <p:ext uri="{BB962C8B-B14F-4D97-AF65-F5344CB8AC3E}">
        <p14:creationId xmlns:p14="http://schemas.microsoft.com/office/powerpoint/2010/main" val="55999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60000" y="1127890"/>
            <a:ext cx="11482150" cy="4458204"/>
          </a:xfrm>
          <a:prstGeom prst="rect">
            <a:avLst/>
          </a:prstGeom>
        </p:spPr>
      </p:pic>
      <p:sp>
        <p:nvSpPr>
          <p:cNvPr id="6" name="Titel 5"/>
          <p:cNvSpPr>
            <a:spLocks noGrp="1"/>
          </p:cNvSpPr>
          <p:nvPr>
            <p:ph type="title"/>
          </p:nvPr>
        </p:nvSpPr>
        <p:spPr/>
        <p:txBody>
          <a:bodyPr/>
          <a:lstStyle/>
          <a:p>
            <a:r>
              <a:rPr lang="de-DE" dirty="0"/>
              <a:t>Create a </a:t>
            </a:r>
            <a:r>
              <a:rPr lang="de-DE" dirty="0" err="1"/>
              <a:t>new</a:t>
            </a:r>
            <a:r>
              <a:rPr lang="de-DE" dirty="0"/>
              <a:t> </a:t>
            </a:r>
            <a:r>
              <a:rPr lang="de-DE" dirty="0" err="1"/>
              <a:t>JuSER</a:t>
            </a:r>
            <a:r>
              <a:rPr lang="de-DE" dirty="0"/>
              <a:t> </a:t>
            </a:r>
            <a:r>
              <a:rPr lang="de-DE" dirty="0" err="1"/>
              <a:t>entry</a:t>
            </a:r>
            <a:endParaRPr lang="de-DE" dirty="0"/>
          </a:p>
        </p:txBody>
      </p:sp>
    </p:spTree>
    <p:extLst>
      <p:ext uri="{BB962C8B-B14F-4D97-AF65-F5344CB8AC3E}">
        <p14:creationId xmlns:p14="http://schemas.microsoft.com/office/powerpoint/2010/main" val="2637135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60000" y="1127890"/>
            <a:ext cx="11482150" cy="4458204"/>
          </a:xfrm>
          <a:prstGeom prst="rect">
            <a:avLst/>
          </a:prstGeom>
        </p:spPr>
      </p:pic>
      <p:sp>
        <p:nvSpPr>
          <p:cNvPr id="6" name="Titel 5"/>
          <p:cNvSpPr>
            <a:spLocks noGrp="1"/>
          </p:cNvSpPr>
          <p:nvPr>
            <p:ph type="title"/>
          </p:nvPr>
        </p:nvSpPr>
        <p:spPr/>
        <p:txBody>
          <a:bodyPr/>
          <a:lstStyle/>
          <a:p>
            <a:r>
              <a:rPr lang="de-DE" dirty="0"/>
              <a:t>Create a </a:t>
            </a:r>
            <a:r>
              <a:rPr lang="de-DE" dirty="0" err="1"/>
              <a:t>new</a:t>
            </a:r>
            <a:r>
              <a:rPr lang="de-DE" dirty="0"/>
              <a:t> </a:t>
            </a:r>
            <a:r>
              <a:rPr lang="de-DE" dirty="0" err="1"/>
              <a:t>JuSER</a:t>
            </a:r>
            <a:r>
              <a:rPr lang="de-DE" dirty="0"/>
              <a:t> </a:t>
            </a:r>
            <a:r>
              <a:rPr lang="de-DE" dirty="0" err="1"/>
              <a:t>entry</a:t>
            </a:r>
            <a:endParaRPr lang="de-DE" dirty="0"/>
          </a:p>
        </p:txBody>
      </p:sp>
      <p:sp>
        <p:nvSpPr>
          <p:cNvPr id="4" name="Legende: mit Pfeil nach links 3">
            <a:extLst>
              <a:ext uri="{FF2B5EF4-FFF2-40B4-BE49-F238E27FC236}">
                <a16:creationId xmlns:a16="http://schemas.microsoft.com/office/drawing/2014/main" id="{B7A665DA-8893-4661-A542-C820CE24D409}"/>
              </a:ext>
            </a:extLst>
          </p:cNvPr>
          <p:cNvSpPr/>
          <p:nvPr/>
        </p:nvSpPr>
        <p:spPr>
          <a:xfrm>
            <a:off x="3204204" y="3861048"/>
            <a:ext cx="4908019" cy="1080120"/>
          </a:xfrm>
          <a:prstGeom prst="leftArrowCallout">
            <a:avLst>
              <a:gd name="adj1" fmla="val 25000"/>
              <a:gd name="adj2" fmla="val 25000"/>
              <a:gd name="adj3" fmla="val 25000"/>
              <a:gd name="adj4" fmla="val 7833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95000"/>
              </a:lnSpc>
            </a:pPr>
            <a:r>
              <a:rPr lang="de-DE" sz="2400" dirty="0"/>
              <a:t>Enter DFG </a:t>
            </a:r>
            <a:r>
              <a:rPr lang="de-DE" sz="2400" dirty="0" err="1"/>
              <a:t>grant</a:t>
            </a:r>
            <a:r>
              <a:rPr lang="de-DE" sz="2400" dirty="0"/>
              <a:t> </a:t>
            </a:r>
            <a:r>
              <a:rPr lang="de-DE" sz="2400" dirty="0" err="1"/>
              <a:t>number</a:t>
            </a:r>
            <a:r>
              <a:rPr lang="de-DE" sz="2400" dirty="0"/>
              <a:t>!</a:t>
            </a:r>
          </a:p>
        </p:txBody>
      </p:sp>
    </p:spTree>
    <p:extLst>
      <p:ext uri="{BB962C8B-B14F-4D97-AF65-F5344CB8AC3E}">
        <p14:creationId xmlns:p14="http://schemas.microsoft.com/office/powerpoint/2010/main" val="2990627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4B51-375F-4305-A00A-8D3090EA9ABC}"/>
              </a:ext>
            </a:extLst>
          </p:cNvPr>
          <p:cNvSpPr>
            <a:spLocks noGrp="1"/>
          </p:cNvSpPr>
          <p:nvPr>
            <p:ph type="ctrTitle"/>
          </p:nvPr>
        </p:nvSpPr>
        <p:spPr/>
        <p:txBody>
          <a:bodyPr/>
          <a:lstStyle/>
          <a:p>
            <a:r>
              <a:rPr lang="en-US" dirty="0"/>
              <a:t>Contact information</a:t>
            </a:r>
            <a:endParaRPr lang="de-DE" dirty="0"/>
          </a:p>
        </p:txBody>
      </p:sp>
      <p:sp>
        <p:nvSpPr>
          <p:cNvPr id="5" name="Textplatzhalter 4">
            <a:extLst>
              <a:ext uri="{FF2B5EF4-FFF2-40B4-BE49-F238E27FC236}">
                <a16:creationId xmlns:a16="http://schemas.microsoft.com/office/drawing/2014/main" id="{88BFD657-4BA2-49A0-B137-CB97BBACBB82}"/>
              </a:ext>
            </a:extLst>
          </p:cNvPr>
          <p:cNvSpPr>
            <a:spLocks noGrp="1"/>
          </p:cNvSpPr>
          <p:nvPr>
            <p:ph type="body" sz="quarter" idx="13"/>
          </p:nvPr>
        </p:nvSpPr>
        <p:spPr/>
        <p:txBody>
          <a:bodyPr/>
          <a:lstStyle/>
          <a:p>
            <a:endParaRPr lang="de-DE"/>
          </a:p>
        </p:txBody>
      </p:sp>
      <p:sp>
        <p:nvSpPr>
          <p:cNvPr id="6" name="Textfeld 5">
            <a:extLst>
              <a:ext uri="{FF2B5EF4-FFF2-40B4-BE49-F238E27FC236}">
                <a16:creationId xmlns:a16="http://schemas.microsoft.com/office/drawing/2014/main" id="{997CA337-5BEB-4004-8C33-D2B6C963D923}"/>
              </a:ext>
            </a:extLst>
          </p:cNvPr>
          <p:cNvSpPr txBox="1"/>
          <p:nvPr/>
        </p:nvSpPr>
        <p:spPr>
          <a:xfrm>
            <a:off x="678919" y="1844824"/>
            <a:ext cx="3993401" cy="2597634"/>
          </a:xfrm>
          <a:prstGeom prst="rect">
            <a:avLst/>
          </a:prstGeom>
          <a:noFill/>
        </p:spPr>
        <p:txBody>
          <a:bodyPr wrap="none" rtlCol="0">
            <a:spAutoFit/>
          </a:bodyPr>
          <a:lstStyle/>
          <a:p>
            <a:pPr>
              <a:lnSpc>
                <a:spcPts val="2800"/>
              </a:lnSpc>
            </a:pPr>
            <a:r>
              <a:rPr lang="de-DE" sz="2000" b="1" dirty="0">
                <a:solidFill>
                  <a:schemeClr val="bg1"/>
                </a:solidFill>
              </a:rPr>
              <a:t>Linda McGrath</a:t>
            </a:r>
          </a:p>
          <a:p>
            <a:pPr>
              <a:lnSpc>
                <a:spcPts val="2800"/>
              </a:lnSpc>
            </a:pPr>
            <a:r>
              <a:rPr lang="de-DE" sz="2000" dirty="0">
                <a:solidFill>
                  <a:schemeClr val="bg1"/>
                </a:solidFill>
              </a:rPr>
              <a:t>Forschungszentrum Jülich GmbH</a:t>
            </a:r>
          </a:p>
          <a:p>
            <a:pPr>
              <a:lnSpc>
                <a:spcPts val="2800"/>
              </a:lnSpc>
            </a:pPr>
            <a:r>
              <a:rPr lang="de-DE" sz="2000" dirty="0">
                <a:solidFill>
                  <a:schemeClr val="bg1"/>
                </a:solidFill>
              </a:rPr>
              <a:t>Zentralbibliothek / Central Library</a:t>
            </a:r>
          </a:p>
          <a:p>
            <a:pPr>
              <a:lnSpc>
                <a:spcPts val="2800"/>
              </a:lnSpc>
            </a:pPr>
            <a:r>
              <a:rPr lang="de-DE" sz="2000" dirty="0">
                <a:solidFill>
                  <a:schemeClr val="bg1"/>
                </a:solidFill>
              </a:rPr>
              <a:t>52425 Jülich</a:t>
            </a:r>
          </a:p>
          <a:p>
            <a:pPr>
              <a:lnSpc>
                <a:spcPts val="2800"/>
              </a:lnSpc>
            </a:pPr>
            <a:r>
              <a:rPr lang="de-DE" sz="2000" dirty="0">
                <a:solidFill>
                  <a:schemeClr val="bg1"/>
                </a:solidFill>
              </a:rPr>
              <a:t>Tel: +49 (0) 2461 61-6123</a:t>
            </a:r>
          </a:p>
          <a:p>
            <a:pPr>
              <a:lnSpc>
                <a:spcPts val="2800"/>
              </a:lnSpc>
            </a:pPr>
            <a:r>
              <a:rPr lang="de-DE" sz="2000" dirty="0">
                <a:solidFill>
                  <a:schemeClr val="bg1"/>
                </a:solidFill>
              </a:rPr>
              <a:t>Email: zb-copyright@fz-juelich.de</a:t>
            </a:r>
          </a:p>
          <a:p>
            <a:pPr algn="l">
              <a:lnSpc>
                <a:spcPct val="95000"/>
              </a:lnSpc>
            </a:pPr>
            <a:endParaRPr lang="de-DE" sz="2400" dirty="0" err="1"/>
          </a:p>
        </p:txBody>
      </p:sp>
      <p:sp>
        <p:nvSpPr>
          <p:cNvPr id="7" name="Textfeld 6">
            <a:extLst>
              <a:ext uri="{FF2B5EF4-FFF2-40B4-BE49-F238E27FC236}">
                <a16:creationId xmlns:a16="http://schemas.microsoft.com/office/drawing/2014/main" id="{997CA337-5BEB-4004-8C33-D2B6C963D923}"/>
              </a:ext>
            </a:extLst>
          </p:cNvPr>
          <p:cNvSpPr txBox="1"/>
          <p:nvPr/>
        </p:nvSpPr>
        <p:spPr>
          <a:xfrm>
            <a:off x="6168008" y="1844824"/>
            <a:ext cx="3993401" cy="2597634"/>
          </a:xfrm>
          <a:prstGeom prst="rect">
            <a:avLst/>
          </a:prstGeom>
          <a:noFill/>
        </p:spPr>
        <p:txBody>
          <a:bodyPr wrap="none" rtlCol="0">
            <a:spAutoFit/>
          </a:bodyPr>
          <a:lstStyle/>
          <a:p>
            <a:pPr>
              <a:lnSpc>
                <a:spcPts val="2800"/>
              </a:lnSpc>
            </a:pPr>
            <a:r>
              <a:rPr lang="de-DE" sz="2000" b="1" dirty="0">
                <a:solidFill>
                  <a:schemeClr val="bg1"/>
                </a:solidFill>
              </a:rPr>
              <a:t>Heike Lexis</a:t>
            </a:r>
          </a:p>
          <a:p>
            <a:pPr>
              <a:lnSpc>
                <a:spcPts val="2800"/>
              </a:lnSpc>
            </a:pPr>
            <a:r>
              <a:rPr lang="de-DE" sz="2000" dirty="0">
                <a:solidFill>
                  <a:schemeClr val="bg1"/>
                </a:solidFill>
              </a:rPr>
              <a:t>Forschungszentrum Jülich GmbH</a:t>
            </a:r>
          </a:p>
          <a:p>
            <a:pPr>
              <a:lnSpc>
                <a:spcPts val="2800"/>
              </a:lnSpc>
            </a:pPr>
            <a:r>
              <a:rPr lang="de-DE" sz="2000" dirty="0">
                <a:solidFill>
                  <a:schemeClr val="bg1"/>
                </a:solidFill>
              </a:rPr>
              <a:t>Zentralbibliothek / Central Library</a:t>
            </a:r>
          </a:p>
          <a:p>
            <a:pPr>
              <a:lnSpc>
                <a:spcPts val="2800"/>
              </a:lnSpc>
            </a:pPr>
            <a:r>
              <a:rPr lang="de-DE" sz="2000" dirty="0">
                <a:solidFill>
                  <a:schemeClr val="bg1"/>
                </a:solidFill>
              </a:rPr>
              <a:t>52425 Jülich</a:t>
            </a:r>
          </a:p>
          <a:p>
            <a:pPr>
              <a:lnSpc>
                <a:spcPts val="2800"/>
              </a:lnSpc>
            </a:pPr>
            <a:r>
              <a:rPr lang="de-DE" sz="2000" dirty="0">
                <a:solidFill>
                  <a:schemeClr val="bg1"/>
                </a:solidFill>
              </a:rPr>
              <a:t>Tel: +49 (0) 2461 61-5367</a:t>
            </a:r>
          </a:p>
          <a:p>
            <a:pPr>
              <a:lnSpc>
                <a:spcPts val="2800"/>
              </a:lnSpc>
            </a:pPr>
            <a:r>
              <a:rPr lang="de-DE" sz="2000" dirty="0">
                <a:solidFill>
                  <a:schemeClr val="bg1"/>
                </a:solidFill>
              </a:rPr>
              <a:t>Email: zb-copyright@fz-juelich.de</a:t>
            </a:r>
          </a:p>
          <a:p>
            <a:pPr algn="l">
              <a:lnSpc>
                <a:spcPct val="95000"/>
              </a:lnSpc>
            </a:pPr>
            <a:endParaRPr lang="de-DE" sz="2400" dirty="0" err="1"/>
          </a:p>
        </p:txBody>
      </p:sp>
    </p:spTree>
    <p:extLst>
      <p:ext uri="{BB962C8B-B14F-4D97-AF65-F5344CB8AC3E}">
        <p14:creationId xmlns:p14="http://schemas.microsoft.com/office/powerpoint/2010/main" val="305042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31839" y="2373548"/>
            <a:ext cx="10728323" cy="623404"/>
          </a:xfrm>
        </p:spPr>
        <p:txBody>
          <a:bodyPr/>
          <a:lstStyle/>
          <a:p>
            <a:pPr algn="ctr"/>
            <a:r>
              <a:rPr lang="en-US" dirty="0"/>
              <a:t>What is open Access?</a:t>
            </a:r>
            <a:endParaRPr lang="de-DE" dirty="0"/>
          </a:p>
        </p:txBody>
      </p:sp>
      <p:sp>
        <p:nvSpPr>
          <p:cNvPr id="9" name="Textplatzhalter 8"/>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89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23392" y="2276872"/>
            <a:ext cx="10729192" cy="20928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prstClr val="black"/>
                </a:solidFill>
                <a:effectLst/>
                <a:uLnTx/>
                <a:uFillTx/>
                <a:ea typeface="Linux Libertine G" panose="02000503000000000000" pitchFamily="2" charset="0"/>
                <a:cs typeface="Linux Libertine G" panose="02000503000000000000" pitchFamily="2" charset="0"/>
              </a:rPr>
              <a:t>“</a:t>
            </a:r>
            <a:r>
              <a:rPr kumimoji="0" lang="en-US" sz="2800" b="1" i="1" u="none" strike="noStrike" kern="0" cap="none" spc="0" normalizeH="0" baseline="0" noProof="0" dirty="0">
                <a:ln>
                  <a:noFill/>
                </a:ln>
                <a:solidFill>
                  <a:srgbClr val="023D6B"/>
                </a:solidFill>
                <a:effectLst/>
                <a:uLnTx/>
                <a:uFillTx/>
                <a:ea typeface="Linux Libertine G" panose="02000503000000000000" pitchFamily="2" charset="0"/>
                <a:cs typeface="Linux Libertine G" panose="02000503000000000000" pitchFamily="2" charset="0"/>
              </a:rPr>
              <a:t>Open Access </a:t>
            </a:r>
            <a:r>
              <a:rPr kumimoji="0" lang="en-US" sz="2800" b="0" i="1" u="none" strike="noStrike" kern="0" cap="none" spc="0" normalizeH="0" baseline="0" noProof="0" dirty="0">
                <a:ln>
                  <a:noFill/>
                </a:ln>
                <a:solidFill>
                  <a:prstClr val="black"/>
                </a:solidFill>
                <a:effectLst/>
                <a:uLnTx/>
                <a:uFillTx/>
                <a:ea typeface="Linux Libertine G" panose="02000503000000000000" pitchFamily="2" charset="0"/>
                <a:cs typeface="Linux Libertine G" panose="02000503000000000000" pitchFamily="2" charset="0"/>
              </a:rPr>
              <a:t>describes the goal of making global knowledge </a:t>
            </a:r>
            <a:r>
              <a:rPr kumimoji="0" lang="en-US" sz="2800" b="1" i="1" u="none" strike="noStrike" kern="0" cap="none" spc="0" normalizeH="0" baseline="0" noProof="0" dirty="0">
                <a:ln>
                  <a:noFill/>
                </a:ln>
                <a:solidFill>
                  <a:srgbClr val="023D6B"/>
                </a:solidFill>
                <a:effectLst/>
                <a:uLnTx/>
                <a:uFillTx/>
                <a:ea typeface="Linux Libertine G" panose="02000503000000000000" pitchFamily="2" charset="0"/>
                <a:cs typeface="Linux Libertine G" panose="02000503000000000000" pitchFamily="2" charset="0"/>
              </a:rPr>
              <a:t>accessible</a:t>
            </a:r>
            <a:r>
              <a:rPr kumimoji="0" lang="en-US" sz="2800" b="0" i="1" u="none" strike="noStrike" kern="0" cap="none" spc="0" normalizeH="0" baseline="0" noProof="0" dirty="0">
                <a:ln>
                  <a:noFill/>
                </a:ln>
                <a:solidFill>
                  <a:srgbClr val="023D6B"/>
                </a:solidFill>
                <a:effectLst/>
                <a:uLnTx/>
                <a:uFillTx/>
                <a:ea typeface="Linux Libertine G" panose="02000503000000000000" pitchFamily="2" charset="0"/>
                <a:cs typeface="Linux Libertine G" panose="02000503000000000000" pitchFamily="2" charset="0"/>
              </a:rPr>
              <a:t> </a:t>
            </a:r>
            <a:r>
              <a:rPr kumimoji="0" lang="en-US" sz="2800" b="0" i="1" u="none" strike="noStrike" kern="0" cap="none" spc="0" normalizeH="0" baseline="0" noProof="0" dirty="0">
                <a:ln>
                  <a:noFill/>
                </a:ln>
                <a:solidFill>
                  <a:prstClr val="black"/>
                </a:solidFill>
                <a:effectLst/>
                <a:uLnTx/>
                <a:uFillTx/>
                <a:ea typeface="Linux Libertine G" panose="02000503000000000000" pitchFamily="2" charset="0"/>
                <a:cs typeface="Linux Libertine G" panose="02000503000000000000" pitchFamily="2" charset="0"/>
              </a:rPr>
              <a:t>and </a:t>
            </a:r>
            <a:r>
              <a:rPr kumimoji="0" lang="en-US" sz="2800" b="1" i="1" u="none" strike="noStrike" kern="0" cap="none" spc="0" normalizeH="0" baseline="0" noProof="0" dirty="0">
                <a:ln>
                  <a:noFill/>
                </a:ln>
                <a:solidFill>
                  <a:srgbClr val="023D6B"/>
                </a:solidFill>
                <a:effectLst/>
                <a:uLnTx/>
                <a:uFillTx/>
                <a:ea typeface="Linux Libertine G" panose="02000503000000000000" pitchFamily="2" charset="0"/>
                <a:cs typeface="Linux Libertine G" panose="02000503000000000000" pitchFamily="2" charset="0"/>
              </a:rPr>
              <a:t>re-usable</a:t>
            </a:r>
            <a:r>
              <a:rPr kumimoji="0" lang="en-US" sz="2800" b="0" i="1" u="none" strike="noStrike" kern="0" cap="none" spc="0" normalizeH="0" baseline="0" noProof="0" dirty="0">
                <a:ln>
                  <a:noFill/>
                </a:ln>
                <a:solidFill>
                  <a:srgbClr val="023D6B"/>
                </a:solidFill>
                <a:effectLst/>
                <a:uLnTx/>
                <a:uFillTx/>
                <a:ea typeface="Linux Libertine G" panose="02000503000000000000" pitchFamily="2" charset="0"/>
                <a:cs typeface="Linux Libertine G" panose="02000503000000000000" pitchFamily="2" charset="0"/>
              </a:rPr>
              <a:t> </a:t>
            </a:r>
            <a:r>
              <a:rPr kumimoji="0" lang="en-US" sz="2800" b="0" i="1" u="none" strike="noStrike" kern="0" cap="none" spc="0" normalizeH="0" baseline="0" noProof="0" dirty="0">
                <a:ln>
                  <a:noFill/>
                </a:ln>
                <a:solidFill>
                  <a:prstClr val="black"/>
                </a:solidFill>
                <a:effectLst/>
                <a:uLnTx/>
                <a:uFillTx/>
                <a:ea typeface="Linux Libertine G" panose="02000503000000000000" pitchFamily="2" charset="0"/>
                <a:cs typeface="Linux Libertine G" panose="02000503000000000000" pitchFamily="2" charset="0"/>
              </a:rPr>
              <a:t>in digital form without financial, technical or legal barriers.” </a:t>
            </a:r>
            <a:endParaRPr kumimoji="0" lang="de-DE" sz="2800" b="0" i="0" u="none" strike="noStrike" kern="0" cap="none" spc="0" normalizeH="0" baseline="0" noProof="0" dirty="0">
              <a:ln>
                <a:noFill/>
              </a:ln>
              <a:solidFill>
                <a:prstClr val="black"/>
              </a:solidFill>
              <a:effectLst/>
              <a:uLnTx/>
              <a:uFillTx/>
              <a:ea typeface="Linux Libertine G" panose="02000503000000000000" pitchFamily="2" charset="0"/>
              <a:cs typeface="Linux Libertine G" panose="02000503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black"/>
                </a:solidFill>
                <a:effectLst/>
                <a:uLnTx/>
                <a:uFillTx/>
              </a:rPr>
              <a:t>Allianz der deutschen Wissenschaftsorganisationen</a:t>
            </a:r>
            <a:endParaRPr kumimoji="0" lang="en-US" sz="16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6876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731839" y="2373548"/>
            <a:ext cx="10728323" cy="623404"/>
          </a:xfrm>
        </p:spPr>
        <p:txBody>
          <a:bodyPr/>
          <a:lstStyle/>
          <a:p>
            <a:pPr algn="ctr"/>
            <a:r>
              <a:rPr lang="en-US" dirty="0"/>
              <a:t>What kinds of Open Access are there?</a:t>
            </a:r>
          </a:p>
        </p:txBody>
      </p:sp>
      <p:sp>
        <p:nvSpPr>
          <p:cNvPr id="9" name="Textplatzhalter 8"/>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493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63352" y="332656"/>
            <a:ext cx="5688632" cy="54726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t>SUBSCRIPTION JOURNALS</a:t>
            </a:r>
          </a:p>
        </p:txBody>
      </p:sp>
      <p:sp>
        <p:nvSpPr>
          <p:cNvPr id="5" name="Rechteck 4"/>
          <p:cNvSpPr/>
          <p:nvPr/>
        </p:nvSpPr>
        <p:spPr>
          <a:xfrm>
            <a:off x="479376" y="1124744"/>
            <a:ext cx="5256584"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err="1"/>
              <a:t>Closed</a:t>
            </a:r>
            <a:r>
              <a:rPr lang="de-DE" sz="1200" b="1" dirty="0"/>
              <a:t> Access</a:t>
            </a:r>
          </a:p>
          <a:p>
            <a:pPr marL="285750" indent="-285750">
              <a:buFont typeface="Arial" panose="020B0604020202020204" pitchFamily="34" charset="0"/>
              <a:buChar char="•"/>
            </a:pPr>
            <a:r>
              <a:rPr lang="de-DE" sz="1050" dirty="0" err="1">
                <a:solidFill>
                  <a:schemeClr val="bg1"/>
                </a:solidFill>
              </a:rPr>
              <a:t>Publisher‘s</a:t>
            </a:r>
            <a:r>
              <a:rPr lang="de-DE" sz="1050" dirty="0">
                <a:solidFill>
                  <a:schemeClr val="bg1"/>
                </a:solidFill>
              </a:rPr>
              <a:t> </a:t>
            </a:r>
            <a:r>
              <a:rPr lang="de-DE" sz="1050" dirty="0" err="1">
                <a:solidFill>
                  <a:schemeClr val="bg1"/>
                </a:solidFill>
              </a:rPr>
              <a:t>version</a:t>
            </a:r>
            <a:r>
              <a:rPr lang="de-DE" sz="1050" dirty="0">
                <a:solidFill>
                  <a:schemeClr val="bg1"/>
                </a:solidFill>
              </a:rPr>
              <a:t> </a:t>
            </a:r>
            <a:r>
              <a:rPr lang="de-DE" sz="1050" dirty="0" err="1">
                <a:solidFill>
                  <a:schemeClr val="bg1"/>
                </a:solidFill>
              </a:rPr>
              <a:t>immediately</a:t>
            </a:r>
            <a:r>
              <a:rPr lang="de-DE" sz="1050" dirty="0">
                <a:solidFill>
                  <a:schemeClr val="bg1"/>
                </a:solidFill>
              </a:rPr>
              <a:t> </a:t>
            </a:r>
            <a:r>
              <a:rPr lang="de-DE" sz="1050" dirty="0" err="1">
                <a:solidFill>
                  <a:schemeClr val="bg1"/>
                </a:solidFill>
              </a:rPr>
              <a:t>available</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subscribers</a:t>
            </a:r>
            <a:r>
              <a:rPr lang="de-DE" sz="1050" dirty="0">
                <a:solidFill>
                  <a:schemeClr val="bg1"/>
                </a:solidFill>
              </a:rPr>
              <a:t> on </a:t>
            </a:r>
            <a:r>
              <a:rPr lang="de-DE" sz="1050" dirty="0" err="1">
                <a:solidFill>
                  <a:schemeClr val="bg1"/>
                </a:solidFill>
              </a:rPr>
              <a:t>publisher‘s</a:t>
            </a:r>
            <a:r>
              <a:rPr lang="de-DE" sz="1050" dirty="0">
                <a:solidFill>
                  <a:schemeClr val="bg1"/>
                </a:solidFill>
              </a:rPr>
              <a:t> </a:t>
            </a:r>
            <a:r>
              <a:rPr lang="de-DE" sz="1050" dirty="0" err="1">
                <a:solidFill>
                  <a:schemeClr val="bg1"/>
                </a:solidFill>
              </a:rPr>
              <a:t>website</a:t>
            </a:r>
            <a:endParaRPr lang="de-DE" sz="1050" dirty="0">
              <a:solidFill>
                <a:schemeClr val="bg1"/>
              </a:solidFill>
            </a:endParaRPr>
          </a:p>
          <a:p>
            <a:pPr marL="285750" indent="-285750">
              <a:buFont typeface="Arial" panose="020B0604020202020204" pitchFamily="34" charset="0"/>
              <a:buChar char="•"/>
            </a:pPr>
            <a:r>
              <a:rPr lang="de-DE" sz="1050" dirty="0" err="1">
                <a:solidFill>
                  <a:schemeClr val="bg1"/>
                </a:solidFill>
              </a:rPr>
              <a:t>Possibly</a:t>
            </a:r>
            <a:r>
              <a:rPr lang="de-DE" sz="1050" dirty="0">
                <a:solidFill>
                  <a:schemeClr val="bg1"/>
                </a:solidFill>
              </a:rPr>
              <a:t> </a:t>
            </a:r>
            <a:r>
              <a:rPr lang="de-DE" sz="1050" dirty="0" err="1">
                <a:solidFill>
                  <a:schemeClr val="bg1"/>
                </a:solidFill>
              </a:rPr>
              <a:t>publication</a:t>
            </a:r>
            <a:r>
              <a:rPr lang="de-DE" sz="1050" dirty="0">
                <a:solidFill>
                  <a:schemeClr val="bg1"/>
                </a:solidFill>
              </a:rPr>
              <a:t> </a:t>
            </a:r>
            <a:r>
              <a:rPr lang="de-DE" sz="1050" dirty="0" err="1">
                <a:solidFill>
                  <a:schemeClr val="bg1"/>
                </a:solidFill>
              </a:rPr>
              <a:t>fees</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No</a:t>
            </a:r>
            <a:r>
              <a:rPr lang="de-DE" sz="1050" dirty="0">
                <a:solidFill>
                  <a:schemeClr val="bg1"/>
                </a:solidFill>
              </a:rPr>
              <a:t> additional </a:t>
            </a:r>
            <a:r>
              <a:rPr lang="de-DE" sz="1050" dirty="0" err="1">
                <a:solidFill>
                  <a:schemeClr val="bg1"/>
                </a:solidFill>
              </a:rPr>
              <a:t>charge</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Author</a:t>
            </a:r>
            <a:r>
              <a:rPr lang="de-DE" sz="1050" dirty="0">
                <a:solidFill>
                  <a:schemeClr val="bg1"/>
                </a:solidFill>
              </a:rPr>
              <a:t> </a:t>
            </a:r>
            <a:r>
              <a:rPr lang="de-DE" sz="1050" dirty="0" err="1">
                <a:solidFill>
                  <a:schemeClr val="bg1"/>
                </a:solidFill>
              </a:rPr>
              <a:t>transfers</a:t>
            </a:r>
            <a:r>
              <a:rPr lang="de-DE" sz="1050" dirty="0">
                <a:solidFill>
                  <a:schemeClr val="bg1"/>
                </a:solidFill>
              </a:rPr>
              <a:t> </a:t>
            </a:r>
            <a:r>
              <a:rPr lang="de-DE" sz="1050" dirty="0" err="1">
                <a:solidFill>
                  <a:schemeClr val="bg1"/>
                </a:solidFill>
              </a:rPr>
              <a:t>the</a:t>
            </a:r>
            <a:r>
              <a:rPr lang="de-DE" sz="1050" dirty="0">
                <a:solidFill>
                  <a:schemeClr val="bg1"/>
                </a:solidFill>
              </a:rPr>
              <a:t> </a:t>
            </a:r>
            <a:r>
              <a:rPr lang="de-DE" sz="1050" dirty="0" err="1">
                <a:solidFill>
                  <a:schemeClr val="bg1"/>
                </a:solidFill>
              </a:rPr>
              <a:t>copyright</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Permissions</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re-use</a:t>
            </a:r>
            <a:r>
              <a:rPr lang="de-DE" sz="1050" dirty="0">
                <a:solidFill>
                  <a:schemeClr val="bg1"/>
                </a:solidFill>
              </a:rPr>
              <a:t> </a:t>
            </a:r>
            <a:r>
              <a:rPr lang="de-DE" sz="1050" dirty="0" err="1">
                <a:solidFill>
                  <a:schemeClr val="bg1"/>
                </a:solidFill>
              </a:rPr>
              <a:t>necessary</a:t>
            </a:r>
            <a:endParaRPr lang="de-DE" sz="1050" dirty="0">
              <a:solidFill>
                <a:schemeClr val="bg1"/>
              </a:solidFill>
            </a:endParaRPr>
          </a:p>
          <a:p>
            <a:pPr>
              <a:lnSpc>
                <a:spcPct val="95000"/>
              </a:lnSpc>
            </a:pPr>
            <a:endParaRPr lang="de-DE" sz="1050" b="1" dirty="0"/>
          </a:p>
        </p:txBody>
      </p:sp>
    </p:spTree>
    <p:extLst>
      <p:ext uri="{BB962C8B-B14F-4D97-AF65-F5344CB8AC3E}">
        <p14:creationId xmlns:p14="http://schemas.microsoft.com/office/powerpoint/2010/main" val="2916416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63352" y="332656"/>
            <a:ext cx="5688632" cy="54726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t>SUBSCRIPTION JOURNALS</a:t>
            </a:r>
          </a:p>
        </p:txBody>
      </p:sp>
      <p:sp>
        <p:nvSpPr>
          <p:cNvPr id="4" name="Rechteck 3"/>
          <p:cNvSpPr/>
          <p:nvPr/>
        </p:nvSpPr>
        <p:spPr>
          <a:xfrm>
            <a:off x="6240016" y="332656"/>
            <a:ext cx="5688632" cy="54726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solidFill>
                  <a:schemeClr val="tx1"/>
                </a:solidFill>
              </a:rPr>
              <a:t>OPEN ACCESS JOURNALS</a:t>
            </a:r>
          </a:p>
        </p:txBody>
      </p:sp>
      <p:sp>
        <p:nvSpPr>
          <p:cNvPr id="5" name="Rechteck 4"/>
          <p:cNvSpPr/>
          <p:nvPr/>
        </p:nvSpPr>
        <p:spPr>
          <a:xfrm>
            <a:off x="479376" y="1124744"/>
            <a:ext cx="5256584"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err="1"/>
              <a:t>Closed</a:t>
            </a:r>
            <a:r>
              <a:rPr lang="de-DE" sz="1200" b="1" dirty="0"/>
              <a:t> Access</a:t>
            </a:r>
          </a:p>
          <a:p>
            <a:pPr marL="285750" indent="-285750">
              <a:buFont typeface="Arial" panose="020B0604020202020204" pitchFamily="34" charset="0"/>
              <a:buChar char="•"/>
            </a:pPr>
            <a:r>
              <a:rPr lang="de-DE" sz="1050" dirty="0" err="1">
                <a:solidFill>
                  <a:schemeClr val="bg1"/>
                </a:solidFill>
              </a:rPr>
              <a:t>Publisher‘s</a:t>
            </a:r>
            <a:r>
              <a:rPr lang="de-DE" sz="1050" dirty="0">
                <a:solidFill>
                  <a:schemeClr val="bg1"/>
                </a:solidFill>
              </a:rPr>
              <a:t> </a:t>
            </a:r>
            <a:r>
              <a:rPr lang="de-DE" sz="1050" dirty="0" err="1">
                <a:solidFill>
                  <a:schemeClr val="bg1"/>
                </a:solidFill>
              </a:rPr>
              <a:t>version</a:t>
            </a:r>
            <a:r>
              <a:rPr lang="de-DE" sz="1050" dirty="0">
                <a:solidFill>
                  <a:schemeClr val="bg1"/>
                </a:solidFill>
              </a:rPr>
              <a:t> </a:t>
            </a:r>
            <a:r>
              <a:rPr lang="de-DE" sz="1050" dirty="0" err="1">
                <a:solidFill>
                  <a:schemeClr val="bg1"/>
                </a:solidFill>
              </a:rPr>
              <a:t>immediately</a:t>
            </a:r>
            <a:r>
              <a:rPr lang="de-DE" sz="1050" dirty="0">
                <a:solidFill>
                  <a:schemeClr val="bg1"/>
                </a:solidFill>
              </a:rPr>
              <a:t> </a:t>
            </a:r>
            <a:r>
              <a:rPr lang="de-DE" sz="1050" dirty="0" err="1">
                <a:solidFill>
                  <a:schemeClr val="bg1"/>
                </a:solidFill>
              </a:rPr>
              <a:t>available</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subscribers</a:t>
            </a:r>
            <a:r>
              <a:rPr lang="de-DE" sz="1050" dirty="0">
                <a:solidFill>
                  <a:schemeClr val="bg1"/>
                </a:solidFill>
              </a:rPr>
              <a:t> on </a:t>
            </a:r>
            <a:r>
              <a:rPr lang="de-DE" sz="1050" dirty="0" err="1">
                <a:solidFill>
                  <a:schemeClr val="bg1"/>
                </a:solidFill>
              </a:rPr>
              <a:t>publisher‘s</a:t>
            </a:r>
            <a:r>
              <a:rPr lang="de-DE" sz="1050" dirty="0">
                <a:solidFill>
                  <a:schemeClr val="bg1"/>
                </a:solidFill>
              </a:rPr>
              <a:t> </a:t>
            </a:r>
            <a:r>
              <a:rPr lang="de-DE" sz="1050" dirty="0" err="1">
                <a:solidFill>
                  <a:schemeClr val="bg1"/>
                </a:solidFill>
              </a:rPr>
              <a:t>website</a:t>
            </a:r>
            <a:endParaRPr lang="de-DE" sz="1050" dirty="0">
              <a:solidFill>
                <a:schemeClr val="bg1"/>
              </a:solidFill>
            </a:endParaRPr>
          </a:p>
          <a:p>
            <a:pPr marL="285750" indent="-285750">
              <a:buFont typeface="Arial" panose="020B0604020202020204" pitchFamily="34" charset="0"/>
              <a:buChar char="•"/>
            </a:pPr>
            <a:r>
              <a:rPr lang="de-DE" sz="1050" dirty="0" err="1">
                <a:solidFill>
                  <a:schemeClr val="bg1"/>
                </a:solidFill>
              </a:rPr>
              <a:t>Possibly</a:t>
            </a:r>
            <a:r>
              <a:rPr lang="de-DE" sz="1050" dirty="0">
                <a:solidFill>
                  <a:schemeClr val="bg1"/>
                </a:solidFill>
              </a:rPr>
              <a:t> </a:t>
            </a:r>
            <a:r>
              <a:rPr lang="de-DE" sz="1050" dirty="0" err="1">
                <a:solidFill>
                  <a:schemeClr val="bg1"/>
                </a:solidFill>
              </a:rPr>
              <a:t>publication</a:t>
            </a:r>
            <a:r>
              <a:rPr lang="de-DE" sz="1050" dirty="0">
                <a:solidFill>
                  <a:schemeClr val="bg1"/>
                </a:solidFill>
              </a:rPr>
              <a:t> </a:t>
            </a:r>
            <a:r>
              <a:rPr lang="de-DE" sz="1050" dirty="0" err="1">
                <a:solidFill>
                  <a:schemeClr val="bg1"/>
                </a:solidFill>
              </a:rPr>
              <a:t>fees</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No</a:t>
            </a:r>
            <a:r>
              <a:rPr lang="de-DE" sz="1050" dirty="0">
                <a:solidFill>
                  <a:schemeClr val="bg1"/>
                </a:solidFill>
              </a:rPr>
              <a:t> additional </a:t>
            </a:r>
            <a:r>
              <a:rPr lang="de-DE" sz="1050" dirty="0" err="1">
                <a:solidFill>
                  <a:schemeClr val="bg1"/>
                </a:solidFill>
              </a:rPr>
              <a:t>charge</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Author</a:t>
            </a:r>
            <a:r>
              <a:rPr lang="de-DE" sz="1050" dirty="0">
                <a:solidFill>
                  <a:schemeClr val="bg1"/>
                </a:solidFill>
              </a:rPr>
              <a:t> </a:t>
            </a:r>
            <a:r>
              <a:rPr lang="de-DE" sz="1050" dirty="0" err="1">
                <a:solidFill>
                  <a:schemeClr val="bg1"/>
                </a:solidFill>
              </a:rPr>
              <a:t>transfers</a:t>
            </a:r>
            <a:r>
              <a:rPr lang="de-DE" sz="1050" dirty="0">
                <a:solidFill>
                  <a:schemeClr val="bg1"/>
                </a:solidFill>
              </a:rPr>
              <a:t> </a:t>
            </a:r>
            <a:r>
              <a:rPr lang="de-DE" sz="1050" dirty="0" err="1">
                <a:solidFill>
                  <a:schemeClr val="bg1"/>
                </a:solidFill>
              </a:rPr>
              <a:t>the</a:t>
            </a:r>
            <a:r>
              <a:rPr lang="de-DE" sz="1050" dirty="0">
                <a:solidFill>
                  <a:schemeClr val="bg1"/>
                </a:solidFill>
              </a:rPr>
              <a:t> </a:t>
            </a:r>
            <a:r>
              <a:rPr lang="de-DE" sz="1050" dirty="0" err="1">
                <a:solidFill>
                  <a:schemeClr val="bg1"/>
                </a:solidFill>
              </a:rPr>
              <a:t>copyright</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Permissions</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re-use</a:t>
            </a:r>
            <a:r>
              <a:rPr lang="de-DE" sz="1050" dirty="0">
                <a:solidFill>
                  <a:schemeClr val="bg1"/>
                </a:solidFill>
              </a:rPr>
              <a:t> </a:t>
            </a:r>
            <a:r>
              <a:rPr lang="de-DE" sz="1050" dirty="0" err="1">
                <a:solidFill>
                  <a:schemeClr val="bg1"/>
                </a:solidFill>
              </a:rPr>
              <a:t>necessary</a:t>
            </a:r>
            <a:endParaRPr lang="de-DE" sz="1050" dirty="0">
              <a:solidFill>
                <a:schemeClr val="bg1"/>
              </a:solidFill>
            </a:endParaRPr>
          </a:p>
          <a:p>
            <a:pPr>
              <a:lnSpc>
                <a:spcPct val="95000"/>
              </a:lnSpc>
            </a:pPr>
            <a:endParaRPr lang="de-DE" sz="1050" b="1" dirty="0"/>
          </a:p>
        </p:txBody>
      </p:sp>
      <p:sp>
        <p:nvSpPr>
          <p:cNvPr id="13" name="Rechteck 12"/>
          <p:cNvSpPr/>
          <p:nvPr/>
        </p:nvSpPr>
        <p:spPr>
          <a:xfrm>
            <a:off x="6456040" y="1124744"/>
            <a:ext cx="5256584" cy="1368152"/>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Gold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Tree>
    <p:extLst>
      <p:ext uri="{BB962C8B-B14F-4D97-AF65-F5344CB8AC3E}">
        <p14:creationId xmlns:p14="http://schemas.microsoft.com/office/powerpoint/2010/main" val="14854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63352" y="332656"/>
            <a:ext cx="5688632" cy="54726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t>SUBSCRIPTION JOURNALS</a:t>
            </a:r>
          </a:p>
        </p:txBody>
      </p:sp>
      <p:sp>
        <p:nvSpPr>
          <p:cNvPr id="4" name="Rechteck 3"/>
          <p:cNvSpPr/>
          <p:nvPr/>
        </p:nvSpPr>
        <p:spPr>
          <a:xfrm>
            <a:off x="6240016" y="332656"/>
            <a:ext cx="5688632" cy="54726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solidFill>
                  <a:schemeClr val="tx1"/>
                </a:solidFill>
              </a:rPr>
              <a:t>OPEN ACCESS JOURNALS</a:t>
            </a:r>
          </a:p>
        </p:txBody>
      </p:sp>
      <p:sp>
        <p:nvSpPr>
          <p:cNvPr id="5" name="Rechteck 4"/>
          <p:cNvSpPr/>
          <p:nvPr/>
        </p:nvSpPr>
        <p:spPr>
          <a:xfrm>
            <a:off x="479376" y="1124744"/>
            <a:ext cx="5256584"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err="1"/>
              <a:t>Closed</a:t>
            </a:r>
            <a:r>
              <a:rPr lang="de-DE" sz="1200" b="1" dirty="0"/>
              <a:t> Access</a:t>
            </a:r>
          </a:p>
          <a:p>
            <a:pPr marL="285750" indent="-285750">
              <a:buFont typeface="Arial" panose="020B0604020202020204" pitchFamily="34" charset="0"/>
              <a:buChar char="•"/>
            </a:pPr>
            <a:r>
              <a:rPr lang="de-DE" sz="1050" dirty="0" err="1">
                <a:solidFill>
                  <a:schemeClr val="bg1"/>
                </a:solidFill>
              </a:rPr>
              <a:t>Publisher‘s</a:t>
            </a:r>
            <a:r>
              <a:rPr lang="de-DE" sz="1050" dirty="0">
                <a:solidFill>
                  <a:schemeClr val="bg1"/>
                </a:solidFill>
              </a:rPr>
              <a:t> </a:t>
            </a:r>
            <a:r>
              <a:rPr lang="de-DE" sz="1050" dirty="0" err="1">
                <a:solidFill>
                  <a:schemeClr val="bg1"/>
                </a:solidFill>
              </a:rPr>
              <a:t>version</a:t>
            </a:r>
            <a:r>
              <a:rPr lang="de-DE" sz="1050" dirty="0">
                <a:solidFill>
                  <a:schemeClr val="bg1"/>
                </a:solidFill>
              </a:rPr>
              <a:t> </a:t>
            </a:r>
            <a:r>
              <a:rPr lang="de-DE" sz="1050" dirty="0" err="1">
                <a:solidFill>
                  <a:schemeClr val="bg1"/>
                </a:solidFill>
              </a:rPr>
              <a:t>immediately</a:t>
            </a:r>
            <a:r>
              <a:rPr lang="de-DE" sz="1050" dirty="0">
                <a:solidFill>
                  <a:schemeClr val="bg1"/>
                </a:solidFill>
              </a:rPr>
              <a:t> </a:t>
            </a:r>
            <a:r>
              <a:rPr lang="de-DE" sz="1050" dirty="0" err="1">
                <a:solidFill>
                  <a:schemeClr val="bg1"/>
                </a:solidFill>
              </a:rPr>
              <a:t>available</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subscribers</a:t>
            </a:r>
            <a:r>
              <a:rPr lang="de-DE" sz="1050" dirty="0">
                <a:solidFill>
                  <a:schemeClr val="bg1"/>
                </a:solidFill>
              </a:rPr>
              <a:t> on </a:t>
            </a:r>
            <a:r>
              <a:rPr lang="de-DE" sz="1050" dirty="0" err="1">
                <a:solidFill>
                  <a:schemeClr val="bg1"/>
                </a:solidFill>
              </a:rPr>
              <a:t>publisher‘s</a:t>
            </a:r>
            <a:r>
              <a:rPr lang="de-DE" sz="1050" dirty="0">
                <a:solidFill>
                  <a:schemeClr val="bg1"/>
                </a:solidFill>
              </a:rPr>
              <a:t> </a:t>
            </a:r>
            <a:r>
              <a:rPr lang="de-DE" sz="1050" dirty="0" err="1">
                <a:solidFill>
                  <a:schemeClr val="bg1"/>
                </a:solidFill>
              </a:rPr>
              <a:t>website</a:t>
            </a:r>
            <a:endParaRPr lang="de-DE" sz="1050" dirty="0">
              <a:solidFill>
                <a:schemeClr val="bg1"/>
              </a:solidFill>
            </a:endParaRPr>
          </a:p>
          <a:p>
            <a:pPr marL="285750" indent="-285750">
              <a:buFont typeface="Arial" panose="020B0604020202020204" pitchFamily="34" charset="0"/>
              <a:buChar char="•"/>
            </a:pPr>
            <a:r>
              <a:rPr lang="de-DE" sz="1050" dirty="0" err="1">
                <a:solidFill>
                  <a:schemeClr val="bg1"/>
                </a:solidFill>
              </a:rPr>
              <a:t>Possibly</a:t>
            </a:r>
            <a:r>
              <a:rPr lang="de-DE" sz="1050" dirty="0">
                <a:solidFill>
                  <a:schemeClr val="bg1"/>
                </a:solidFill>
              </a:rPr>
              <a:t> </a:t>
            </a:r>
            <a:r>
              <a:rPr lang="de-DE" sz="1050" dirty="0" err="1">
                <a:solidFill>
                  <a:schemeClr val="bg1"/>
                </a:solidFill>
              </a:rPr>
              <a:t>publication</a:t>
            </a:r>
            <a:r>
              <a:rPr lang="de-DE" sz="1050" dirty="0">
                <a:solidFill>
                  <a:schemeClr val="bg1"/>
                </a:solidFill>
              </a:rPr>
              <a:t> </a:t>
            </a:r>
            <a:r>
              <a:rPr lang="de-DE" sz="1050" dirty="0" err="1">
                <a:solidFill>
                  <a:schemeClr val="bg1"/>
                </a:solidFill>
              </a:rPr>
              <a:t>fees</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No</a:t>
            </a:r>
            <a:r>
              <a:rPr lang="de-DE" sz="1050" dirty="0">
                <a:solidFill>
                  <a:schemeClr val="bg1"/>
                </a:solidFill>
              </a:rPr>
              <a:t> additional </a:t>
            </a:r>
            <a:r>
              <a:rPr lang="de-DE" sz="1050" dirty="0" err="1">
                <a:solidFill>
                  <a:schemeClr val="bg1"/>
                </a:solidFill>
              </a:rPr>
              <a:t>charge</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Author</a:t>
            </a:r>
            <a:r>
              <a:rPr lang="de-DE" sz="1050" dirty="0">
                <a:solidFill>
                  <a:schemeClr val="bg1"/>
                </a:solidFill>
              </a:rPr>
              <a:t> </a:t>
            </a:r>
            <a:r>
              <a:rPr lang="de-DE" sz="1050" dirty="0" err="1">
                <a:solidFill>
                  <a:schemeClr val="bg1"/>
                </a:solidFill>
              </a:rPr>
              <a:t>transfers</a:t>
            </a:r>
            <a:r>
              <a:rPr lang="de-DE" sz="1050" dirty="0">
                <a:solidFill>
                  <a:schemeClr val="bg1"/>
                </a:solidFill>
              </a:rPr>
              <a:t> </a:t>
            </a:r>
            <a:r>
              <a:rPr lang="de-DE" sz="1050" dirty="0" err="1">
                <a:solidFill>
                  <a:schemeClr val="bg1"/>
                </a:solidFill>
              </a:rPr>
              <a:t>the</a:t>
            </a:r>
            <a:r>
              <a:rPr lang="de-DE" sz="1050" dirty="0">
                <a:solidFill>
                  <a:schemeClr val="bg1"/>
                </a:solidFill>
              </a:rPr>
              <a:t> </a:t>
            </a:r>
            <a:r>
              <a:rPr lang="de-DE" sz="1050" dirty="0" err="1">
                <a:solidFill>
                  <a:schemeClr val="bg1"/>
                </a:solidFill>
              </a:rPr>
              <a:t>copyright</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Permissions</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re-use</a:t>
            </a:r>
            <a:r>
              <a:rPr lang="de-DE" sz="1050" dirty="0">
                <a:solidFill>
                  <a:schemeClr val="bg1"/>
                </a:solidFill>
              </a:rPr>
              <a:t> </a:t>
            </a:r>
            <a:r>
              <a:rPr lang="de-DE" sz="1050" dirty="0" err="1">
                <a:solidFill>
                  <a:schemeClr val="bg1"/>
                </a:solidFill>
              </a:rPr>
              <a:t>necessary</a:t>
            </a:r>
            <a:endParaRPr lang="de-DE" sz="1050" dirty="0">
              <a:solidFill>
                <a:schemeClr val="bg1"/>
              </a:solidFill>
            </a:endParaRPr>
          </a:p>
          <a:p>
            <a:pPr>
              <a:lnSpc>
                <a:spcPct val="95000"/>
              </a:lnSpc>
            </a:pPr>
            <a:endParaRPr lang="de-DE" sz="1050" b="1" dirty="0"/>
          </a:p>
        </p:txBody>
      </p:sp>
      <p:sp>
        <p:nvSpPr>
          <p:cNvPr id="13" name="Rechteck 12"/>
          <p:cNvSpPr/>
          <p:nvPr/>
        </p:nvSpPr>
        <p:spPr>
          <a:xfrm>
            <a:off x="6456040" y="1124744"/>
            <a:ext cx="5256584" cy="1368152"/>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Gold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
        <p:nvSpPr>
          <p:cNvPr id="14" name="Rechteck 13"/>
          <p:cNvSpPr/>
          <p:nvPr/>
        </p:nvSpPr>
        <p:spPr>
          <a:xfrm>
            <a:off x="6456040" y="2599293"/>
            <a:ext cx="5256584" cy="1368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Diamond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No 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Tree>
    <p:extLst>
      <p:ext uri="{BB962C8B-B14F-4D97-AF65-F5344CB8AC3E}">
        <p14:creationId xmlns:p14="http://schemas.microsoft.com/office/powerpoint/2010/main" val="195961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63352" y="332656"/>
            <a:ext cx="5688632" cy="54726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t>SUBSCRIPTION JOURNALS</a:t>
            </a:r>
          </a:p>
        </p:txBody>
      </p:sp>
      <p:sp>
        <p:nvSpPr>
          <p:cNvPr id="4" name="Rechteck 3"/>
          <p:cNvSpPr/>
          <p:nvPr/>
        </p:nvSpPr>
        <p:spPr>
          <a:xfrm>
            <a:off x="6240016" y="332656"/>
            <a:ext cx="5688632" cy="54726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nSpc>
                <a:spcPct val="95000"/>
              </a:lnSpc>
            </a:pPr>
            <a:r>
              <a:rPr lang="de-DE" sz="2400" b="1" dirty="0">
                <a:solidFill>
                  <a:schemeClr val="tx1"/>
                </a:solidFill>
              </a:rPr>
              <a:t>OPEN ACCESS JOURNALS</a:t>
            </a:r>
          </a:p>
        </p:txBody>
      </p:sp>
      <p:sp>
        <p:nvSpPr>
          <p:cNvPr id="5" name="Rechteck 4"/>
          <p:cNvSpPr/>
          <p:nvPr/>
        </p:nvSpPr>
        <p:spPr>
          <a:xfrm>
            <a:off x="479376" y="1124744"/>
            <a:ext cx="5256584" cy="13681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err="1"/>
              <a:t>Closed</a:t>
            </a:r>
            <a:r>
              <a:rPr lang="de-DE" sz="1200" b="1" dirty="0"/>
              <a:t> Access</a:t>
            </a:r>
          </a:p>
          <a:p>
            <a:pPr marL="285750" indent="-285750">
              <a:buFont typeface="Arial" panose="020B0604020202020204" pitchFamily="34" charset="0"/>
              <a:buChar char="•"/>
            </a:pPr>
            <a:r>
              <a:rPr lang="de-DE" sz="1050" dirty="0" err="1">
                <a:solidFill>
                  <a:schemeClr val="bg1"/>
                </a:solidFill>
              </a:rPr>
              <a:t>Publisher‘s</a:t>
            </a:r>
            <a:r>
              <a:rPr lang="de-DE" sz="1050" dirty="0">
                <a:solidFill>
                  <a:schemeClr val="bg1"/>
                </a:solidFill>
              </a:rPr>
              <a:t> </a:t>
            </a:r>
            <a:r>
              <a:rPr lang="de-DE" sz="1050" dirty="0" err="1">
                <a:solidFill>
                  <a:schemeClr val="bg1"/>
                </a:solidFill>
              </a:rPr>
              <a:t>version</a:t>
            </a:r>
            <a:r>
              <a:rPr lang="de-DE" sz="1050" dirty="0">
                <a:solidFill>
                  <a:schemeClr val="bg1"/>
                </a:solidFill>
              </a:rPr>
              <a:t> </a:t>
            </a:r>
            <a:r>
              <a:rPr lang="de-DE" sz="1050" dirty="0" err="1">
                <a:solidFill>
                  <a:schemeClr val="bg1"/>
                </a:solidFill>
              </a:rPr>
              <a:t>immediately</a:t>
            </a:r>
            <a:r>
              <a:rPr lang="de-DE" sz="1050" dirty="0">
                <a:solidFill>
                  <a:schemeClr val="bg1"/>
                </a:solidFill>
              </a:rPr>
              <a:t> </a:t>
            </a:r>
            <a:r>
              <a:rPr lang="de-DE" sz="1050" dirty="0" err="1">
                <a:solidFill>
                  <a:schemeClr val="bg1"/>
                </a:solidFill>
              </a:rPr>
              <a:t>available</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subscribers</a:t>
            </a:r>
            <a:r>
              <a:rPr lang="de-DE" sz="1050" dirty="0">
                <a:solidFill>
                  <a:schemeClr val="bg1"/>
                </a:solidFill>
              </a:rPr>
              <a:t> on </a:t>
            </a:r>
            <a:r>
              <a:rPr lang="de-DE" sz="1050" dirty="0" err="1">
                <a:solidFill>
                  <a:schemeClr val="bg1"/>
                </a:solidFill>
              </a:rPr>
              <a:t>publisher‘s</a:t>
            </a:r>
            <a:r>
              <a:rPr lang="de-DE" sz="1050" dirty="0">
                <a:solidFill>
                  <a:schemeClr val="bg1"/>
                </a:solidFill>
              </a:rPr>
              <a:t> </a:t>
            </a:r>
            <a:r>
              <a:rPr lang="de-DE" sz="1050" dirty="0" err="1">
                <a:solidFill>
                  <a:schemeClr val="bg1"/>
                </a:solidFill>
              </a:rPr>
              <a:t>website</a:t>
            </a:r>
            <a:endParaRPr lang="de-DE" sz="1050" dirty="0">
              <a:solidFill>
                <a:schemeClr val="bg1"/>
              </a:solidFill>
            </a:endParaRPr>
          </a:p>
          <a:p>
            <a:pPr marL="285750" indent="-285750">
              <a:buFont typeface="Arial" panose="020B0604020202020204" pitchFamily="34" charset="0"/>
              <a:buChar char="•"/>
            </a:pPr>
            <a:r>
              <a:rPr lang="de-DE" sz="1050" dirty="0" err="1">
                <a:solidFill>
                  <a:schemeClr val="bg1"/>
                </a:solidFill>
              </a:rPr>
              <a:t>Possibly</a:t>
            </a:r>
            <a:r>
              <a:rPr lang="de-DE" sz="1050" dirty="0">
                <a:solidFill>
                  <a:schemeClr val="bg1"/>
                </a:solidFill>
              </a:rPr>
              <a:t> </a:t>
            </a:r>
            <a:r>
              <a:rPr lang="de-DE" sz="1050" dirty="0" err="1">
                <a:solidFill>
                  <a:schemeClr val="bg1"/>
                </a:solidFill>
              </a:rPr>
              <a:t>publication</a:t>
            </a:r>
            <a:r>
              <a:rPr lang="de-DE" sz="1050" dirty="0">
                <a:solidFill>
                  <a:schemeClr val="bg1"/>
                </a:solidFill>
              </a:rPr>
              <a:t> </a:t>
            </a:r>
            <a:r>
              <a:rPr lang="de-DE" sz="1050" dirty="0" err="1">
                <a:solidFill>
                  <a:schemeClr val="bg1"/>
                </a:solidFill>
              </a:rPr>
              <a:t>fees</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No</a:t>
            </a:r>
            <a:r>
              <a:rPr lang="de-DE" sz="1050" dirty="0">
                <a:solidFill>
                  <a:schemeClr val="bg1"/>
                </a:solidFill>
              </a:rPr>
              <a:t> additional </a:t>
            </a:r>
            <a:r>
              <a:rPr lang="de-DE" sz="1050" dirty="0" err="1">
                <a:solidFill>
                  <a:schemeClr val="bg1"/>
                </a:solidFill>
              </a:rPr>
              <a:t>charge</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Author</a:t>
            </a:r>
            <a:r>
              <a:rPr lang="de-DE" sz="1050" dirty="0">
                <a:solidFill>
                  <a:schemeClr val="bg1"/>
                </a:solidFill>
              </a:rPr>
              <a:t> </a:t>
            </a:r>
            <a:r>
              <a:rPr lang="de-DE" sz="1050" dirty="0" err="1">
                <a:solidFill>
                  <a:schemeClr val="bg1"/>
                </a:solidFill>
              </a:rPr>
              <a:t>transfers</a:t>
            </a:r>
            <a:r>
              <a:rPr lang="de-DE" sz="1050" dirty="0">
                <a:solidFill>
                  <a:schemeClr val="bg1"/>
                </a:solidFill>
              </a:rPr>
              <a:t> </a:t>
            </a:r>
            <a:r>
              <a:rPr lang="de-DE" sz="1050" dirty="0" err="1">
                <a:solidFill>
                  <a:schemeClr val="bg1"/>
                </a:solidFill>
              </a:rPr>
              <a:t>the</a:t>
            </a:r>
            <a:r>
              <a:rPr lang="de-DE" sz="1050" dirty="0">
                <a:solidFill>
                  <a:schemeClr val="bg1"/>
                </a:solidFill>
              </a:rPr>
              <a:t> </a:t>
            </a:r>
            <a:r>
              <a:rPr lang="de-DE" sz="1050" dirty="0" err="1">
                <a:solidFill>
                  <a:schemeClr val="bg1"/>
                </a:solidFill>
              </a:rPr>
              <a:t>copyright</a:t>
            </a:r>
            <a:endParaRPr lang="de-DE" sz="1050" dirty="0">
              <a:solidFill>
                <a:schemeClr val="bg1"/>
              </a:solidFill>
            </a:endParaRPr>
          </a:p>
          <a:p>
            <a:pPr marL="285750" lvl="0" indent="-285750" defTabSz="914400">
              <a:buFont typeface="Arial" panose="020B0604020202020204" pitchFamily="34" charset="0"/>
              <a:buChar char="•"/>
              <a:defRPr/>
            </a:pPr>
            <a:r>
              <a:rPr lang="de-DE" sz="1050" dirty="0" err="1">
                <a:solidFill>
                  <a:schemeClr val="bg1"/>
                </a:solidFill>
              </a:rPr>
              <a:t>Permissions</a:t>
            </a:r>
            <a:r>
              <a:rPr lang="de-DE" sz="1050" dirty="0">
                <a:solidFill>
                  <a:schemeClr val="bg1"/>
                </a:solidFill>
              </a:rPr>
              <a:t> </a:t>
            </a:r>
            <a:r>
              <a:rPr lang="de-DE" sz="1050" dirty="0" err="1">
                <a:solidFill>
                  <a:schemeClr val="bg1"/>
                </a:solidFill>
              </a:rPr>
              <a:t>for</a:t>
            </a:r>
            <a:r>
              <a:rPr lang="de-DE" sz="1050" dirty="0">
                <a:solidFill>
                  <a:schemeClr val="bg1"/>
                </a:solidFill>
              </a:rPr>
              <a:t> </a:t>
            </a:r>
            <a:r>
              <a:rPr lang="de-DE" sz="1050" dirty="0" err="1">
                <a:solidFill>
                  <a:schemeClr val="bg1"/>
                </a:solidFill>
              </a:rPr>
              <a:t>re-use</a:t>
            </a:r>
            <a:r>
              <a:rPr lang="de-DE" sz="1050" dirty="0">
                <a:solidFill>
                  <a:schemeClr val="bg1"/>
                </a:solidFill>
              </a:rPr>
              <a:t> </a:t>
            </a:r>
            <a:r>
              <a:rPr lang="de-DE" sz="1050" dirty="0" err="1">
                <a:solidFill>
                  <a:schemeClr val="bg1"/>
                </a:solidFill>
              </a:rPr>
              <a:t>necessary</a:t>
            </a:r>
            <a:endParaRPr lang="de-DE" sz="1050" dirty="0">
              <a:solidFill>
                <a:schemeClr val="bg1"/>
              </a:solidFill>
            </a:endParaRPr>
          </a:p>
          <a:p>
            <a:pPr>
              <a:lnSpc>
                <a:spcPct val="95000"/>
              </a:lnSpc>
            </a:pPr>
            <a:endParaRPr lang="de-DE" sz="1050" b="1" dirty="0"/>
          </a:p>
        </p:txBody>
      </p:sp>
      <p:sp>
        <p:nvSpPr>
          <p:cNvPr id="11" name="Rechteck 10"/>
          <p:cNvSpPr/>
          <p:nvPr/>
        </p:nvSpPr>
        <p:spPr>
          <a:xfrm>
            <a:off x="479376" y="2600908"/>
            <a:ext cx="5256584" cy="136815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t>Hybrid Open Access</a:t>
            </a:r>
          </a:p>
          <a:p>
            <a:pPr marL="285750" indent="-285750">
              <a:buFont typeface="Arial" panose="020B0604020202020204" pitchFamily="34" charset="0"/>
              <a:buChar char="•"/>
            </a:pPr>
            <a:r>
              <a:rPr lang="en-US" sz="1050" dirty="0">
                <a:solidFill>
                  <a:schemeClr val="bg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bg1"/>
                </a:solidFill>
              </a:rPr>
              <a:t>Possibly publication fees</a:t>
            </a:r>
          </a:p>
          <a:p>
            <a:pPr marL="285750" indent="-285750">
              <a:buFont typeface="Arial" panose="020B0604020202020204" pitchFamily="34" charset="0"/>
              <a:buChar char="•"/>
            </a:pPr>
            <a:r>
              <a:rPr lang="en-US" sz="1050" dirty="0">
                <a:solidFill>
                  <a:schemeClr val="bg1"/>
                </a:solidFill>
              </a:rPr>
              <a:t>Additional charge</a:t>
            </a:r>
          </a:p>
          <a:p>
            <a:pPr marL="285750" indent="-285750">
              <a:buFont typeface="Arial" panose="020B0604020202020204" pitchFamily="34" charset="0"/>
              <a:buChar char="•"/>
            </a:pPr>
            <a:r>
              <a:rPr lang="en-US" sz="1050" dirty="0">
                <a:solidFill>
                  <a:schemeClr val="bg1"/>
                </a:solidFill>
              </a:rPr>
              <a:t>Author might transfer the copyright</a:t>
            </a:r>
          </a:p>
          <a:p>
            <a:pPr>
              <a:lnSpc>
                <a:spcPct val="95000"/>
              </a:lnSpc>
            </a:pPr>
            <a:endParaRPr lang="de-DE" sz="1050" b="1" dirty="0"/>
          </a:p>
        </p:txBody>
      </p:sp>
      <p:sp>
        <p:nvSpPr>
          <p:cNvPr id="13" name="Rechteck 12"/>
          <p:cNvSpPr/>
          <p:nvPr/>
        </p:nvSpPr>
        <p:spPr>
          <a:xfrm>
            <a:off x="6456040" y="1124744"/>
            <a:ext cx="5256584" cy="1368152"/>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Gold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
        <p:nvSpPr>
          <p:cNvPr id="14" name="Rechteck 13"/>
          <p:cNvSpPr/>
          <p:nvPr/>
        </p:nvSpPr>
        <p:spPr>
          <a:xfrm>
            <a:off x="6456040" y="2599293"/>
            <a:ext cx="5256584" cy="13681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rtlCol="0" anchor="t"/>
          <a:lstStyle/>
          <a:p>
            <a:pPr>
              <a:lnSpc>
                <a:spcPct val="95000"/>
              </a:lnSpc>
              <a:spcAft>
                <a:spcPts val="600"/>
              </a:spcAft>
            </a:pPr>
            <a:r>
              <a:rPr lang="de-DE" sz="1200" b="1" dirty="0">
                <a:solidFill>
                  <a:schemeClr val="tx1"/>
                </a:solidFill>
              </a:rPr>
              <a:t>Diamond Open Access</a:t>
            </a:r>
          </a:p>
          <a:p>
            <a:pPr marL="285750" indent="-285750">
              <a:buFont typeface="Arial" panose="020B0604020202020204" pitchFamily="34" charset="0"/>
              <a:buChar char="•"/>
            </a:pPr>
            <a:r>
              <a:rPr lang="en-US" sz="1050" dirty="0">
                <a:solidFill>
                  <a:schemeClr val="tx1"/>
                </a:solidFill>
              </a:rPr>
              <a:t>Publisher‘s version immediately available without restrictions on publisher‘s website</a:t>
            </a:r>
          </a:p>
          <a:p>
            <a:pPr marL="285750" indent="-285750">
              <a:buFont typeface="Arial" panose="020B0604020202020204" pitchFamily="34" charset="0"/>
              <a:buChar char="•"/>
            </a:pPr>
            <a:r>
              <a:rPr lang="en-US" sz="1050" dirty="0">
                <a:solidFill>
                  <a:schemeClr val="tx1"/>
                </a:solidFill>
              </a:rPr>
              <a:t>No Article Processing Charge</a:t>
            </a:r>
          </a:p>
          <a:p>
            <a:pPr marL="285750" indent="-285750">
              <a:buFont typeface="Arial" panose="020B0604020202020204" pitchFamily="34" charset="0"/>
              <a:buChar char="•"/>
            </a:pPr>
            <a:r>
              <a:rPr lang="en-US" sz="1050" dirty="0">
                <a:solidFill>
                  <a:schemeClr val="tx1"/>
                </a:solidFill>
              </a:rPr>
              <a:t>No additional charge</a:t>
            </a:r>
          </a:p>
          <a:p>
            <a:pPr marL="285750" indent="-285750">
              <a:buFont typeface="Arial" panose="020B0604020202020204" pitchFamily="34" charset="0"/>
              <a:buChar char="•"/>
            </a:pPr>
            <a:r>
              <a:rPr lang="en-US" sz="1050" dirty="0">
                <a:solidFill>
                  <a:schemeClr val="tx1"/>
                </a:solidFill>
              </a:rPr>
              <a:t>Author retains the copyright</a:t>
            </a:r>
          </a:p>
          <a:p>
            <a:pPr>
              <a:lnSpc>
                <a:spcPct val="95000"/>
              </a:lnSpc>
            </a:pPr>
            <a:endParaRPr lang="de-DE" sz="1050" b="1" dirty="0"/>
          </a:p>
        </p:txBody>
      </p:sp>
    </p:spTree>
    <p:extLst>
      <p:ext uri="{BB962C8B-B14F-4D97-AF65-F5344CB8AC3E}">
        <p14:creationId xmlns:p14="http://schemas.microsoft.com/office/powerpoint/2010/main" val="1908402522"/>
      </p:ext>
    </p:extLst>
  </p:cSld>
  <p:clrMapOvr>
    <a:masterClrMapping/>
  </p:clrMapOvr>
</p:sld>
</file>

<file path=ppt/theme/theme1.xml><?xml version="1.0" encoding="utf-8"?>
<a:theme xmlns:a="http://schemas.openxmlformats.org/drawingml/2006/main" name="Jülich">
  <a:themeElements>
    <a:clrScheme name="CD-Farben Forschungszentrum Jülich">
      <a:dk1>
        <a:srgbClr val="000000"/>
      </a:dk1>
      <a:lt1>
        <a:srgbClr val="FFFFFF"/>
      </a:lt1>
      <a:dk2>
        <a:srgbClr val="023D6B"/>
      </a:dk2>
      <a:lt2>
        <a:srgbClr val="EBEBEB"/>
      </a:lt2>
      <a:accent1>
        <a:srgbClr val="ADBDE3"/>
      </a:accent1>
      <a:accent2>
        <a:srgbClr val="EB5F73"/>
      </a:accent2>
      <a:accent3>
        <a:srgbClr val="AF82B9"/>
      </a:accent3>
      <a:accent4>
        <a:srgbClr val="FAB45A"/>
      </a:accent4>
      <a:accent5>
        <a:srgbClr val="FAEB5A"/>
      </a:accent5>
      <a:accent6>
        <a:srgbClr val="B9D25F"/>
      </a:accent6>
      <a:hlink>
        <a:srgbClr val="ADBDE3"/>
      </a:hlink>
      <a:folHlink>
        <a:srgbClr val="023D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uelich_PowerPoint_16x9_en.potx" id="{29595BB3-892E-4A2B-BFFC-905C8F8D5303}" vid="{E1FF22B7-866D-4E77-AF2B-40B5522CEB0B}"/>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2018-02-28_ppt_16x9</Template>
  <TotalTime>0</TotalTime>
  <Words>1779</Words>
  <Application>Microsoft Office PowerPoint</Application>
  <PresentationFormat>Breitbild</PresentationFormat>
  <Paragraphs>217</Paragraphs>
  <Slides>27</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Linux Libertine G</vt:lpstr>
      <vt:lpstr>Jülich</vt:lpstr>
      <vt:lpstr>Open Access</vt:lpstr>
      <vt:lpstr>Agenda</vt:lpstr>
      <vt:lpstr>What is open Access?</vt:lpstr>
      <vt:lpstr>PowerPoint-Präsentation</vt:lpstr>
      <vt:lpstr>What kinds of Open Access are there?</vt:lpstr>
      <vt:lpstr>PowerPoint-Präsentation</vt:lpstr>
      <vt:lpstr>PowerPoint-Präsentation</vt:lpstr>
      <vt:lpstr>PowerPoint-Präsentation</vt:lpstr>
      <vt:lpstr>PowerPoint-Präsentation</vt:lpstr>
      <vt:lpstr>PowerPoint-Präsentation</vt:lpstr>
      <vt:lpstr>Creative Commons Licences</vt:lpstr>
      <vt:lpstr>Creative Commons Licences</vt:lpstr>
      <vt:lpstr>Funding OA Publications at Forschungszentrum Jülich</vt:lpstr>
      <vt:lpstr>PowerPoint-Präsentation</vt:lpstr>
      <vt:lpstr>Conditions to receive funding through ZB</vt:lpstr>
      <vt:lpstr>Finding the right OA outlet for your publication</vt:lpstr>
      <vt:lpstr>Tools</vt:lpstr>
      <vt:lpstr>Tools</vt:lpstr>
      <vt:lpstr>Impact factor Journals</vt:lpstr>
      <vt:lpstr>Impact factor Journals</vt:lpstr>
      <vt:lpstr>Predatory Publishing</vt:lpstr>
      <vt:lpstr>Predatory Journals</vt:lpstr>
      <vt:lpstr>Your publication in JuSER</vt:lpstr>
      <vt:lpstr>Create a new JuSER entry</vt:lpstr>
      <vt:lpstr>Create a new JuSER entry</vt:lpstr>
      <vt:lpstr>Create a new JuSER entry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of presentation</dc:title>
  <dc:creator>Linda McGrath</dc:creator>
  <cp:lastModifiedBy>Linda McGrath</cp:lastModifiedBy>
  <cp:revision>40</cp:revision>
  <dcterms:created xsi:type="dcterms:W3CDTF">2019-11-11T19:50:09Z</dcterms:created>
  <dcterms:modified xsi:type="dcterms:W3CDTF">2023-08-21T08:42:59Z</dcterms:modified>
</cp:coreProperties>
</file>