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1" r:id="rId2"/>
    <p:sldMasterId id="2147483653" r:id="rId3"/>
    <p:sldMasterId id="2147483657" r:id="rId4"/>
    <p:sldMasterId id="2147483659" r:id="rId5"/>
    <p:sldMasterId id="2147483661" r:id="rId6"/>
    <p:sldMasterId id="2147483674" r:id="rId7"/>
  </p:sldMasterIdLst>
  <p:notesMasterIdLst>
    <p:notesMasterId r:id="rId50"/>
  </p:notesMasterIdLst>
  <p:sldIdLst>
    <p:sldId id="296" r:id="rId8"/>
    <p:sldId id="263" r:id="rId9"/>
    <p:sldId id="264" r:id="rId10"/>
    <p:sldId id="291" r:id="rId11"/>
    <p:sldId id="292" r:id="rId12"/>
    <p:sldId id="293" r:id="rId13"/>
    <p:sldId id="312" r:id="rId14"/>
    <p:sldId id="266" r:id="rId15"/>
    <p:sldId id="306" r:id="rId16"/>
    <p:sldId id="279" r:id="rId17"/>
    <p:sldId id="314" r:id="rId18"/>
    <p:sldId id="304" r:id="rId19"/>
    <p:sldId id="305" r:id="rId20"/>
    <p:sldId id="271" r:id="rId21"/>
    <p:sldId id="307" r:id="rId22"/>
    <p:sldId id="267" r:id="rId23"/>
    <p:sldId id="315" r:id="rId24"/>
    <p:sldId id="301" r:id="rId25"/>
    <p:sldId id="283" r:id="rId26"/>
    <p:sldId id="308" r:id="rId27"/>
    <p:sldId id="284" r:id="rId28"/>
    <p:sldId id="316" r:id="rId29"/>
    <p:sldId id="300" r:id="rId30"/>
    <p:sldId id="285" r:id="rId31"/>
    <p:sldId id="309" r:id="rId32"/>
    <p:sldId id="286" r:id="rId33"/>
    <p:sldId id="317" r:id="rId34"/>
    <p:sldId id="302" r:id="rId35"/>
    <p:sldId id="287" r:id="rId36"/>
    <p:sldId id="310" r:id="rId37"/>
    <p:sldId id="288" r:id="rId38"/>
    <p:sldId id="318" r:id="rId39"/>
    <p:sldId id="289" r:id="rId40"/>
    <p:sldId id="311" r:id="rId41"/>
    <p:sldId id="290" r:id="rId42"/>
    <p:sldId id="319" r:id="rId43"/>
    <p:sldId id="303" r:id="rId44"/>
    <p:sldId id="280" r:id="rId45"/>
    <p:sldId id="282" r:id="rId46"/>
    <p:sldId id="274" r:id="rId47"/>
    <p:sldId id="275" r:id="rId48"/>
    <p:sldId id="295" r:id="rId49"/>
  </p:sldIdLst>
  <p:sldSz cx="9144000" cy="5143500" type="screen16x9"/>
  <p:notesSz cx="9144000" cy="51435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974" autoAdjust="0"/>
  </p:normalViewPr>
  <p:slideViewPr>
    <p:cSldViewPr>
      <p:cViewPr varScale="1">
        <p:scale>
          <a:sx n="119" d="100"/>
          <a:sy n="119" d="100"/>
        </p:scale>
        <p:origin x="13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9EA3B-FC47-450B-87FB-48D6B78BFDFB}" type="datetimeFigureOut">
              <a:rPr lang="de-DE" smtClean="0"/>
              <a:t>25.09.2023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97712-32AD-43F6-B480-143AFC3E58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067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:notes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287c7dc7e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2287c7dc7ee_0_211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277" name="Google Shape;277;g2287c7dc7ee_0_211:notes"/>
          <p:cNvSpPr txBox="1">
            <a:spLocks noGrp="1"/>
          </p:cNvSpPr>
          <p:nvPr>
            <p:ph type="sldNum" idx="12"/>
          </p:nvPr>
        </p:nvSpPr>
        <p:spPr>
          <a:xfrm>
            <a:off x="3850836" y="943029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7055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287c7dc7e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2287c7dc7ee_0_211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277" name="Google Shape;277;g2287c7dc7ee_0_211:notes"/>
          <p:cNvSpPr txBox="1">
            <a:spLocks noGrp="1"/>
          </p:cNvSpPr>
          <p:nvPr>
            <p:ph type="sldNum" idx="12"/>
          </p:nvPr>
        </p:nvSpPr>
        <p:spPr>
          <a:xfrm>
            <a:off x="3850836" y="943029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5016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287c7dc7e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2287c7dc7ee_0_211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277" name="Google Shape;277;g2287c7dc7ee_0_211:notes"/>
          <p:cNvSpPr txBox="1">
            <a:spLocks noGrp="1"/>
          </p:cNvSpPr>
          <p:nvPr>
            <p:ph type="sldNum" idx="12"/>
          </p:nvPr>
        </p:nvSpPr>
        <p:spPr>
          <a:xfrm>
            <a:off x="3850836" y="943029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2720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287c7dc7e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2287c7dc7ee_0_211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277" name="Google Shape;277;g2287c7dc7ee_0_211:notes"/>
          <p:cNvSpPr txBox="1">
            <a:spLocks noGrp="1"/>
          </p:cNvSpPr>
          <p:nvPr>
            <p:ph type="sldNum" idx="12"/>
          </p:nvPr>
        </p:nvSpPr>
        <p:spPr>
          <a:xfrm>
            <a:off x="3850836" y="943029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1603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287c7dc7ee_0_219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326" name="Google Shape;326;g2287c7dc7ee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287c7dc7ee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2287c7dc7ee_0_136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36" name="Google Shape;236;g2287c7dc7ee_0_136:notes"/>
          <p:cNvSpPr txBox="1">
            <a:spLocks noGrp="1"/>
          </p:cNvSpPr>
          <p:nvPr>
            <p:ph type="sldNum" idx="12"/>
          </p:nvPr>
        </p:nvSpPr>
        <p:spPr>
          <a:xfrm>
            <a:off x="3850836" y="943029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4003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287c7dc7e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2287c7dc7ee_0_211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277" name="Google Shape;277;g2287c7dc7ee_0_211:notes"/>
          <p:cNvSpPr txBox="1">
            <a:spLocks noGrp="1"/>
          </p:cNvSpPr>
          <p:nvPr>
            <p:ph type="sldNum" idx="12"/>
          </p:nvPr>
        </p:nvSpPr>
        <p:spPr>
          <a:xfrm>
            <a:off x="3850836" y="943029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287c7dc7e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2287c7dc7ee_0_211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277" name="Google Shape;277;g2287c7dc7ee_0_211:notes"/>
          <p:cNvSpPr txBox="1">
            <a:spLocks noGrp="1"/>
          </p:cNvSpPr>
          <p:nvPr>
            <p:ph type="sldNum" idx="12"/>
          </p:nvPr>
        </p:nvSpPr>
        <p:spPr>
          <a:xfrm>
            <a:off x="3850836" y="943029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6788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287c7dc7e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2287c7dc7ee_0_211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/>
              <a:t> </a:t>
            </a:r>
            <a:endParaRPr dirty="0"/>
          </a:p>
        </p:txBody>
      </p:sp>
      <p:sp>
        <p:nvSpPr>
          <p:cNvPr id="277" name="Google Shape;277;g2287c7dc7ee_0_211:notes"/>
          <p:cNvSpPr txBox="1">
            <a:spLocks noGrp="1"/>
          </p:cNvSpPr>
          <p:nvPr>
            <p:ph type="sldNum" idx="12"/>
          </p:nvPr>
        </p:nvSpPr>
        <p:spPr>
          <a:xfrm>
            <a:off x="3850836" y="943029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2762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287c7dc7ee_0_219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326" name="Google Shape;326;g2287c7dc7ee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514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287c7dc7ee_0_53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g2287c7dc7e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287c7dc7ee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2287c7dc7ee_0_136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36" name="Google Shape;236;g2287c7dc7ee_0_136:notes"/>
          <p:cNvSpPr txBox="1">
            <a:spLocks noGrp="1"/>
          </p:cNvSpPr>
          <p:nvPr>
            <p:ph type="sldNum" idx="12"/>
          </p:nvPr>
        </p:nvSpPr>
        <p:spPr>
          <a:xfrm>
            <a:off x="3850836" y="943029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7488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287c7dc7e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2287c7dc7ee_0_211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277" name="Google Shape;277;g2287c7dc7ee_0_211:notes"/>
          <p:cNvSpPr txBox="1">
            <a:spLocks noGrp="1"/>
          </p:cNvSpPr>
          <p:nvPr>
            <p:ph type="sldNum" idx="12"/>
          </p:nvPr>
        </p:nvSpPr>
        <p:spPr>
          <a:xfrm>
            <a:off x="3850836" y="943029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7096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287c7dc7e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2287c7dc7ee_0_211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277" name="Google Shape;277;g2287c7dc7ee_0_211:notes"/>
          <p:cNvSpPr txBox="1">
            <a:spLocks noGrp="1"/>
          </p:cNvSpPr>
          <p:nvPr>
            <p:ph type="sldNum" idx="12"/>
          </p:nvPr>
        </p:nvSpPr>
        <p:spPr>
          <a:xfrm>
            <a:off x="3850836" y="943029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26285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287c7dc7e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2287c7dc7ee_0_211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277" name="Google Shape;277;g2287c7dc7ee_0_211:notes"/>
          <p:cNvSpPr txBox="1">
            <a:spLocks noGrp="1"/>
          </p:cNvSpPr>
          <p:nvPr>
            <p:ph type="sldNum" idx="12"/>
          </p:nvPr>
        </p:nvSpPr>
        <p:spPr>
          <a:xfrm>
            <a:off x="3850836" y="943029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7447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287c7dc7ee_0_219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326" name="Google Shape;326;g2287c7dc7ee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63633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287c7dc7ee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2287c7dc7ee_0_136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36" name="Google Shape;236;g2287c7dc7ee_0_136:notes"/>
          <p:cNvSpPr txBox="1">
            <a:spLocks noGrp="1"/>
          </p:cNvSpPr>
          <p:nvPr>
            <p:ph type="sldNum" idx="12"/>
          </p:nvPr>
        </p:nvSpPr>
        <p:spPr>
          <a:xfrm>
            <a:off x="3850836" y="943029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143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287c7dc7e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2287c7dc7ee_0_211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277" name="Google Shape;277;g2287c7dc7ee_0_211:notes"/>
          <p:cNvSpPr txBox="1">
            <a:spLocks noGrp="1"/>
          </p:cNvSpPr>
          <p:nvPr>
            <p:ph type="sldNum" idx="12"/>
          </p:nvPr>
        </p:nvSpPr>
        <p:spPr>
          <a:xfrm>
            <a:off x="3850836" y="943029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4108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287c7dc7e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2287c7dc7ee_0_211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277" name="Google Shape;277;g2287c7dc7ee_0_211:notes"/>
          <p:cNvSpPr txBox="1">
            <a:spLocks noGrp="1"/>
          </p:cNvSpPr>
          <p:nvPr>
            <p:ph type="sldNum" idx="12"/>
          </p:nvPr>
        </p:nvSpPr>
        <p:spPr>
          <a:xfrm>
            <a:off x="3850836" y="943029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05784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287c7dc7e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2287c7dc7ee_0_211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de-DE" dirty="0"/>
          </a:p>
        </p:txBody>
      </p:sp>
      <p:sp>
        <p:nvSpPr>
          <p:cNvPr id="277" name="Google Shape;277;g2287c7dc7ee_0_211:notes"/>
          <p:cNvSpPr txBox="1">
            <a:spLocks noGrp="1"/>
          </p:cNvSpPr>
          <p:nvPr>
            <p:ph type="sldNum" idx="12"/>
          </p:nvPr>
        </p:nvSpPr>
        <p:spPr>
          <a:xfrm>
            <a:off x="3850836" y="943029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02487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287c7dc7ee_0_219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326" name="Google Shape;326;g2287c7dc7ee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398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287c7dc7ee_0_80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99" name="Google Shape;199;g2287c7dc7ee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287c7dc7ee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2287c7dc7ee_0_136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36" name="Google Shape;236;g2287c7dc7ee_0_136:notes"/>
          <p:cNvSpPr txBox="1">
            <a:spLocks noGrp="1"/>
          </p:cNvSpPr>
          <p:nvPr>
            <p:ph type="sldNum" idx="12"/>
          </p:nvPr>
        </p:nvSpPr>
        <p:spPr>
          <a:xfrm>
            <a:off x="3850836" y="943029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61781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287c7dc7e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2287c7dc7ee_0_211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277" name="Google Shape;277;g2287c7dc7ee_0_211:notes"/>
          <p:cNvSpPr txBox="1">
            <a:spLocks noGrp="1"/>
          </p:cNvSpPr>
          <p:nvPr>
            <p:ph type="sldNum" idx="12"/>
          </p:nvPr>
        </p:nvSpPr>
        <p:spPr>
          <a:xfrm>
            <a:off x="3850836" y="943029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39886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287c7dc7e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2287c7dc7ee_0_211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277" name="Google Shape;277;g2287c7dc7ee_0_211:notes"/>
          <p:cNvSpPr txBox="1">
            <a:spLocks noGrp="1"/>
          </p:cNvSpPr>
          <p:nvPr>
            <p:ph type="sldNum" idx="12"/>
          </p:nvPr>
        </p:nvSpPr>
        <p:spPr>
          <a:xfrm>
            <a:off x="3850836" y="943029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1443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287c7dc7ee_0_219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326" name="Google Shape;326;g2287c7dc7ee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8631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287c7dc7ee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2287c7dc7ee_0_136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36" name="Google Shape;236;g2287c7dc7ee_0_136:notes"/>
          <p:cNvSpPr txBox="1">
            <a:spLocks noGrp="1"/>
          </p:cNvSpPr>
          <p:nvPr>
            <p:ph type="sldNum" idx="12"/>
          </p:nvPr>
        </p:nvSpPr>
        <p:spPr>
          <a:xfrm>
            <a:off x="3850836" y="943029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3027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287c7dc7e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2287c7dc7ee_0_211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277" name="Google Shape;277;g2287c7dc7ee_0_211:notes"/>
          <p:cNvSpPr txBox="1">
            <a:spLocks noGrp="1"/>
          </p:cNvSpPr>
          <p:nvPr>
            <p:ph type="sldNum" idx="12"/>
          </p:nvPr>
        </p:nvSpPr>
        <p:spPr>
          <a:xfrm>
            <a:off x="3850836" y="943029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45774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287c7dc7e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2287c7dc7ee_0_211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277" name="Google Shape;277;g2287c7dc7ee_0_211:notes"/>
          <p:cNvSpPr txBox="1">
            <a:spLocks noGrp="1"/>
          </p:cNvSpPr>
          <p:nvPr>
            <p:ph type="sldNum" idx="12"/>
          </p:nvPr>
        </p:nvSpPr>
        <p:spPr>
          <a:xfrm>
            <a:off x="3850836" y="943029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08867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287c7dc7e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2287c7dc7ee_0_211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277" name="Google Shape;277;g2287c7dc7ee_0_211:notes"/>
          <p:cNvSpPr txBox="1">
            <a:spLocks noGrp="1"/>
          </p:cNvSpPr>
          <p:nvPr>
            <p:ph type="sldNum" idx="12"/>
          </p:nvPr>
        </p:nvSpPr>
        <p:spPr>
          <a:xfrm>
            <a:off x="3850836" y="943029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47634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287c7dc7ee_0_219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326" name="Google Shape;326;g2287c7dc7ee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83986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287c7dc7e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2287c7dc7ee_0_211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277" name="Google Shape;277;g2287c7dc7ee_0_211:notes"/>
          <p:cNvSpPr txBox="1">
            <a:spLocks noGrp="1"/>
          </p:cNvSpPr>
          <p:nvPr>
            <p:ph type="sldNum" idx="12"/>
          </p:nvPr>
        </p:nvSpPr>
        <p:spPr>
          <a:xfrm>
            <a:off x="3850836" y="943029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8571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287c7dc7e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2287c7dc7ee_0_211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277" name="Google Shape;277;g2287c7dc7ee_0_211:notes"/>
          <p:cNvSpPr txBox="1">
            <a:spLocks noGrp="1"/>
          </p:cNvSpPr>
          <p:nvPr>
            <p:ph type="sldNum" idx="12"/>
          </p:nvPr>
        </p:nvSpPr>
        <p:spPr>
          <a:xfrm>
            <a:off x="3850836" y="943029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61061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7" name="Google Shape;347;p5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  <a:tabLst/>
                <a:defRPr/>
              </a:pPr>
              <a:t>40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4" name="Google Shape;354;p6:notes"/>
          <p:cNvSpPr txBox="1">
            <a:spLocks noGrp="1"/>
          </p:cNvSpPr>
          <p:nvPr>
            <p:ph type="body" idx="1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6:notes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  <a:tabLst/>
                <a:defRPr/>
              </a:pPr>
              <a:t>41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287c7dc7e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2287c7dc7ee_0_211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277" name="Google Shape;277;g2287c7dc7ee_0_211:notes"/>
          <p:cNvSpPr txBox="1">
            <a:spLocks noGrp="1"/>
          </p:cNvSpPr>
          <p:nvPr>
            <p:ph type="sldNum" idx="12"/>
          </p:nvPr>
        </p:nvSpPr>
        <p:spPr>
          <a:xfrm>
            <a:off x="3850836" y="943029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047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287c7dc7e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2287c7dc7ee_0_211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277" name="Google Shape;277;g2287c7dc7ee_0_211:notes"/>
          <p:cNvSpPr txBox="1">
            <a:spLocks noGrp="1"/>
          </p:cNvSpPr>
          <p:nvPr>
            <p:ph type="sldNum" idx="12"/>
          </p:nvPr>
        </p:nvSpPr>
        <p:spPr>
          <a:xfrm>
            <a:off x="3850836" y="943029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4028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287c7dc7ee_0_130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>
                <a:solidFill>
                  <a:schemeClr val="dk1"/>
                </a:solidFill>
              </a:rPr>
              <a:t>Lea</a:t>
            </a:r>
            <a:endParaRPr/>
          </a:p>
        </p:txBody>
      </p:sp>
      <p:sp>
        <p:nvSpPr>
          <p:cNvPr id="228" name="Google Shape;228;g2287c7dc7ee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287c7dc7ee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2287c7dc7ee_0_136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36" name="Google Shape;236;g2287c7dc7ee_0_136:notes"/>
          <p:cNvSpPr txBox="1">
            <a:spLocks noGrp="1"/>
          </p:cNvSpPr>
          <p:nvPr>
            <p:ph type="sldNum" idx="12"/>
          </p:nvPr>
        </p:nvSpPr>
        <p:spPr>
          <a:xfrm>
            <a:off x="3850836" y="943029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46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287c7dc7ee_0_205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>
                <a:solidFill>
                  <a:schemeClr val="dk1"/>
                </a:solidFill>
              </a:rPr>
              <a:t>Margit</a:t>
            </a:r>
            <a:endParaRPr/>
          </a:p>
        </p:txBody>
      </p:sp>
      <p:sp>
        <p:nvSpPr>
          <p:cNvPr id="269" name="Google Shape;269;g2287c7dc7ee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287c7dc7ee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2287c7dc7ee_0_136:notes"/>
          <p:cNvSpPr txBox="1">
            <a:spLocks noGrp="1"/>
          </p:cNvSpPr>
          <p:nvPr>
            <p:ph type="body" idx="1"/>
          </p:nvPr>
        </p:nvSpPr>
        <p:spPr>
          <a:xfrm>
            <a:off x="679768" y="4776423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36" name="Google Shape;236;g2287c7dc7ee_0_136:notes"/>
          <p:cNvSpPr txBox="1">
            <a:spLocks noGrp="1"/>
          </p:cNvSpPr>
          <p:nvPr>
            <p:ph type="sldNum" idx="12"/>
          </p:nvPr>
        </p:nvSpPr>
        <p:spPr>
          <a:xfrm>
            <a:off x="3850836" y="943029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3135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itle, 2 Conten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0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722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9673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Centered 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2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3390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itle, 2 Content and Conten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5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3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3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1986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Title Content and 2 Conte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4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4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1989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itle, 2 Content over Conten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55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5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5115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Title, Content over Conte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6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7574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Title, 4 Conte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7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57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7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0769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5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58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8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58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58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58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133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62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 userDrawn="1"/>
        </p:nvSpPr>
        <p:spPr bwMode="auto">
          <a:xfrm>
            <a:off x="2016125" y="1465200"/>
            <a:ext cx="5939875" cy="69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de-DE" sz="3200" b="0" strike="noStrike" spc="-1">
                <a:solidFill>
                  <a:srgbClr val="FFFFFF"/>
                </a:solidFill>
                <a:latin typeface="Helmholtz Halvar Mittel Rg"/>
              </a:rPr>
              <a:t>Titel</a:t>
            </a: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Shape 2"/>
          <p:cNvSpPr txBox="1"/>
          <p:nvPr userDrawn="1"/>
        </p:nvSpPr>
        <p:spPr bwMode="auto">
          <a:xfrm>
            <a:off x="2016125" y="2599200"/>
            <a:ext cx="5921155" cy="1576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  <a:tabLst>
                <a:tab pos="0" algn="l"/>
              </a:tabLst>
              <a:defRPr/>
            </a:pPr>
            <a:r>
              <a:rPr lang="de-DE" sz="2000" b="0" strike="noStrike" spc="-1">
                <a:solidFill>
                  <a:srgbClr val="FFFFFF"/>
                </a:solidFill>
                <a:latin typeface="Helmholtz Halvar Mittel Rg"/>
              </a:rPr>
              <a:t>Vorname Nachname</a:t>
            </a:r>
            <a:endParaRPr lang="de-DE" sz="2000" b="0" strike="noStrike" spc="-1">
              <a:latin typeface="Arial"/>
            </a:endParaRPr>
          </a:p>
          <a:p>
            <a:pPr>
              <a:lnSpc>
                <a:spcPts val="1800"/>
              </a:lnSpc>
              <a:spcAft>
                <a:spcPts val="600"/>
              </a:spcAft>
              <a:tabLst>
                <a:tab pos="0" algn="l"/>
              </a:tabLst>
              <a:defRPr/>
            </a:pPr>
            <a:r>
              <a:rPr lang="de-DE" sz="1600" b="0" strike="noStrike" spc="-1">
                <a:solidFill>
                  <a:srgbClr val="FFFFFF"/>
                </a:solidFill>
                <a:latin typeface="Helmholtz Halvar Mittel Rg"/>
              </a:rPr>
              <a:t>Helmholtz-Gemeinschaft, </a:t>
            </a:r>
            <a:br>
              <a:rPr lang="de-DE" sz="1600" b="0" strike="noStrike" spc="-1">
                <a:solidFill>
                  <a:srgbClr val="FFFFFF"/>
                </a:solidFill>
                <a:latin typeface="Helmholtz Halvar Mittel Rg"/>
              </a:rPr>
            </a:br>
            <a:r>
              <a:rPr lang="de-DE" sz="1600" b="0" strike="noStrike" spc="-1">
                <a:solidFill>
                  <a:srgbClr val="FFFFFF"/>
                </a:solidFill>
                <a:latin typeface="Helmholtz Halvar Mittel Rg"/>
              </a:rPr>
              <a:t>Helmholtz Open Science Office</a:t>
            </a:r>
            <a:endParaRPr/>
          </a:p>
          <a:p>
            <a:pPr>
              <a:lnSpc>
                <a:spcPts val="1800"/>
              </a:lnSpc>
              <a:spcAft>
                <a:spcPts val="600"/>
              </a:spcAft>
              <a:tabLst>
                <a:tab pos="0" algn="l"/>
              </a:tabLst>
              <a:defRPr/>
            </a:pPr>
            <a:endParaRPr lang="de-DE" sz="1600" spc="-1">
              <a:solidFill>
                <a:srgbClr val="FFFFFF"/>
              </a:solidFill>
              <a:latin typeface="Helmholtz Halvar Mittel Rg"/>
            </a:endParaRPr>
          </a:p>
          <a:p>
            <a:pPr>
              <a:lnSpc>
                <a:spcPts val="1800"/>
              </a:lnSpc>
              <a:spcAft>
                <a:spcPts val="600"/>
              </a:spcAft>
              <a:tabLst>
                <a:tab pos="0" algn="l"/>
              </a:tabLst>
              <a:defRPr/>
            </a:pPr>
            <a:r>
              <a:rPr lang="de-DE" sz="1000" b="0" strike="noStrike" spc="-1">
                <a:solidFill>
                  <a:srgbClr val="FFFFFF"/>
                </a:solidFill>
                <a:latin typeface="Helmholtz Halvar Mittel Rg"/>
              </a:rPr>
              <a:t>Ort, Datum</a:t>
            </a:r>
            <a:endParaRPr lang="de-DE" sz="10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404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Title,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291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itle, 2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1086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3058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Centered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6408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itle, 2 Content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1917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Title Content and 2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6540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itle, 2 Content over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9478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Title, Content over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862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Title, 4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22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187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2"/>
          <p:cNvSpPr>
            <a:spLocks noGrp="1"/>
          </p:cNvSpPr>
          <p:nvPr>
            <p:ph type="title"/>
          </p:nvPr>
        </p:nvSpPr>
        <p:spPr bwMode="auto">
          <a:xfrm>
            <a:off x="360000" y="219600"/>
            <a:ext cx="8423640" cy="3715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de-DE" sz="2000" b="0" strike="noStrike" spc="-1">
                <a:solidFill>
                  <a:srgbClr val="002864"/>
                </a:solidFill>
                <a:latin typeface="Helmholtz Halvar Mittel Rg"/>
              </a:rPr>
              <a:t>Folientitel, insgesamt zweizeilig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idx="10"/>
          </p:nvPr>
        </p:nvSpPr>
        <p:spPr bwMode="auto">
          <a:xfrm>
            <a:off x="358920" y="691200"/>
            <a:ext cx="8423640" cy="266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rgbClr val="2F5597"/>
                </a:solidFill>
                <a:latin typeface="Helmholtz Halvar Mittel Rg"/>
              </a:defRPr>
            </a:lvl1pPr>
          </a:lstStyle>
          <a:p>
            <a:pPr>
              <a:lnSpc>
                <a:spcPts val="1800"/>
              </a:lnSpc>
              <a:spcBef>
                <a:spcPts val="1100"/>
              </a:spcBef>
              <a:tabLst>
                <a:tab pos="0" algn="l"/>
              </a:tabLst>
              <a:defRPr/>
            </a:pPr>
            <a:r>
              <a:rPr lang="de-DE" sz="2400" b="0" strike="noStrike" spc="-1">
                <a:solidFill>
                  <a:srgbClr val="002864"/>
                </a:solidFill>
                <a:latin typeface="Arial"/>
              </a:rPr>
              <a:t>Entweder zweizeiliger Titel oder Titel mit Subheader</a:t>
            </a:r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idx="11"/>
          </p:nvPr>
        </p:nvSpPr>
        <p:spPr bwMode="auto">
          <a:xfrm>
            <a:off x="360000" y="1311120"/>
            <a:ext cx="4103640" cy="34221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6110" indent="-285750">
              <a:buFont typeface="Wingdings"/>
              <a:buChar char="§"/>
              <a:defRPr/>
            </a:lvl1pPr>
            <a:lvl2pPr marL="467189" indent="-285750">
              <a:buFont typeface="Wingdings"/>
              <a:buChar char="§"/>
              <a:defRPr/>
            </a:lvl2pPr>
            <a:lvl3pPr marL="646470" indent="-285750">
              <a:buFont typeface="Wingdings"/>
              <a:buChar char="§"/>
              <a:defRPr/>
            </a:lvl3pPr>
            <a:lvl4pPr marL="825750" indent="-285750">
              <a:buFont typeface="Wingdings"/>
              <a:buChar char="§"/>
              <a:defRPr/>
            </a:lvl4pPr>
            <a:lvl5pPr marL="1000350" indent="-285750">
              <a:lnSpc>
                <a:spcPts val="1800"/>
              </a:lnSpc>
              <a:spcBef>
                <a:spcPts val="600"/>
              </a:spcBef>
              <a:buClr>
                <a:srgbClr val="F68212"/>
              </a:buClr>
              <a:buFont typeface="Wingdings"/>
              <a:buChar char="§"/>
              <a:defRPr/>
            </a:lvl5pPr>
          </a:lstStyle>
          <a:p>
            <a:pPr marL="181080" indent="-180719">
              <a:lnSpc>
                <a:spcPts val="1800"/>
              </a:lnSpc>
              <a:spcBef>
                <a:spcPts val="1100"/>
              </a:spcBef>
              <a:buClr>
                <a:srgbClr val="002864"/>
              </a:buClr>
              <a:buFont typeface="Arial"/>
              <a:buChar char="•"/>
              <a:tabLst>
                <a:tab pos="180000" algn="l"/>
                <a:tab pos="360000" algn="l"/>
              </a:tabLst>
              <a:defRPr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Textmasterformat bearbeiten</a:t>
            </a:r>
            <a:endParaRPr/>
          </a:p>
          <a:p>
            <a:pPr marL="360360" lvl="1" indent="-178920">
              <a:lnSpc>
                <a:spcPct val="100000"/>
              </a:lnSpc>
              <a:spcBef>
                <a:spcPts val="320"/>
              </a:spcBef>
              <a:buClr>
                <a:srgbClr val="002864"/>
              </a:buClr>
              <a:buFont typeface="Arial"/>
              <a:buChar char="•"/>
              <a:tabLst>
                <a:tab pos="180000" algn="l"/>
                <a:tab pos="360000" algn="l"/>
              </a:tabLst>
              <a:defRPr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Zweite Ebene</a:t>
            </a:r>
            <a:endParaRPr lang="de-DE" sz="1600" b="0" strike="noStrike" spc="-1">
              <a:solidFill>
                <a:srgbClr val="000000"/>
              </a:solidFill>
              <a:latin typeface="Helmholtz Halvar Mittel Rg"/>
            </a:endParaRPr>
          </a:p>
          <a:p>
            <a:pPr marL="541440" lvl="2" indent="-180719">
              <a:lnSpc>
                <a:spcPct val="100000"/>
              </a:lnSpc>
              <a:spcBef>
                <a:spcPts val="320"/>
              </a:spcBef>
              <a:buClr>
                <a:srgbClr val="002864"/>
              </a:buClr>
              <a:buFont typeface="Arial"/>
              <a:buChar char="•"/>
              <a:tabLst>
                <a:tab pos="180000" algn="l"/>
                <a:tab pos="360000" algn="l"/>
              </a:tabLst>
              <a:defRPr/>
            </a:pPr>
            <a:r>
              <a:rPr lang="de-DE" sz="1600" b="0" strike="noStrike" spc="-1">
                <a:solidFill>
                  <a:srgbClr val="000000"/>
                </a:solidFill>
                <a:latin typeface="Helmholtz Halvar Mittel Rg"/>
              </a:rPr>
              <a:t>Dritte Ebene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  <a:p>
            <a:pPr marL="714240" lvl="3" indent="-174240">
              <a:lnSpc>
                <a:spcPct val="100000"/>
              </a:lnSpc>
              <a:spcBef>
                <a:spcPts val="320"/>
              </a:spcBef>
              <a:buClr>
                <a:srgbClr val="002864"/>
              </a:buClr>
              <a:buFont typeface="Arial"/>
              <a:buChar char="•"/>
              <a:tabLst>
                <a:tab pos="180000" algn="l"/>
                <a:tab pos="360000" algn="l"/>
              </a:tabLst>
              <a:defRPr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Vierte Ebene</a:t>
            </a:r>
            <a:endParaRPr/>
          </a:p>
          <a:p>
            <a:pPr marL="1000080" lvl="4" indent="-285480">
              <a:lnSpc>
                <a:spcPct val="100000"/>
              </a:lnSpc>
              <a:spcBef>
                <a:spcPts val="320"/>
              </a:spcBef>
              <a:buClr>
                <a:srgbClr val="002864"/>
              </a:buClr>
              <a:buFont typeface="Arial"/>
              <a:buChar char="•"/>
              <a:tabLst>
                <a:tab pos="180000" algn="l"/>
                <a:tab pos="360000" algn="l"/>
              </a:tabLst>
              <a:defRPr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287c7dc7ee_0_240"/>
          <p:cNvSpPr txBox="1">
            <a:spLocks noGrp="1"/>
          </p:cNvSpPr>
          <p:nvPr>
            <p:ph type="title"/>
          </p:nvPr>
        </p:nvSpPr>
        <p:spPr>
          <a:xfrm>
            <a:off x="360000" y="219600"/>
            <a:ext cx="8423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1" name="Google Shape;181;g2287c7dc7ee_0_240"/>
          <p:cNvSpPr txBox="1">
            <a:spLocks noGrp="1"/>
          </p:cNvSpPr>
          <p:nvPr>
            <p:ph type="body" idx="1"/>
          </p:nvPr>
        </p:nvSpPr>
        <p:spPr>
          <a:xfrm>
            <a:off x="358920" y="691200"/>
            <a:ext cx="84237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597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g2287c7dc7ee_0_240"/>
          <p:cNvSpPr txBox="1">
            <a:spLocks noGrp="1"/>
          </p:cNvSpPr>
          <p:nvPr>
            <p:ph type="body" idx="2"/>
          </p:nvPr>
        </p:nvSpPr>
        <p:spPr>
          <a:xfrm>
            <a:off x="360000" y="1311120"/>
            <a:ext cx="4103700" cy="3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907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84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63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 Slid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8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960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Title, Conten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383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2880" y="879480"/>
            <a:ext cx="9143640" cy="406800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30629" y="196020"/>
            <a:ext cx="3461657" cy="5838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F559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 bwMode="auto">
          <a:xfrm>
            <a:off x="360" y="0"/>
            <a:ext cx="9143640" cy="514332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 bwMode="auto">
          <a:xfrm>
            <a:off x="984960" y="2459160"/>
            <a:ext cx="7776360" cy="539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3600" b="0" strike="noStrike" spc="-1">
                <a:solidFill>
                  <a:srgbClr val="FFFFFF"/>
                </a:solidFill>
                <a:latin typeface="Helmholtz Halvar Mittel Rg"/>
              </a:rPr>
              <a:t>Zwischenfolie Titel</a:t>
            </a:r>
            <a:endParaRPr lang="de-DE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 bwMode="auto">
          <a:xfrm>
            <a:off x="984960" y="3012840"/>
            <a:ext cx="7799039" cy="10443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de-DE" sz="2800" b="0" strike="noStrike" spc="-1">
                <a:solidFill>
                  <a:srgbClr val="22B0F8"/>
                </a:solidFill>
                <a:latin typeface="Helmholtz Halvar Mittel Rg"/>
              </a:rPr>
              <a:t>Unterzeile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90000"/>
        </a:lnSpc>
        <a:spcBef>
          <a:spcPts val="1000"/>
        </a:spcBef>
        <a:buFont typeface="Arial"/>
        <a:buNone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 bwMode="auto">
          <a:xfrm>
            <a:off x="7062651" y="4839840"/>
            <a:ext cx="1661965" cy="229378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l">
              <a:lnSpc>
                <a:spcPct val="100000"/>
              </a:lnSpc>
              <a:tabLst>
                <a:tab pos="0" algn="l"/>
              </a:tabLst>
              <a:defRPr/>
            </a:pPr>
            <a:r>
              <a:rPr lang="de-DE" sz="900" b="0" strike="noStrike" spc="-1">
                <a:solidFill>
                  <a:srgbClr val="2F5597"/>
                </a:solidFill>
                <a:latin typeface="Helmholtz Halvar Mittel Rg"/>
                <a:ea typeface="Arial"/>
              </a:rPr>
              <a:t>https://transform2open.de/ </a:t>
            </a:r>
            <a:endParaRPr lang="de-DE" sz="900" b="0" strike="noStrike" spc="-1">
              <a:solidFill>
                <a:srgbClr val="2F5597"/>
              </a:solidFill>
              <a:latin typeface="Arial"/>
            </a:endParaRPr>
          </a:p>
        </p:txBody>
      </p:sp>
      <p:sp>
        <p:nvSpPr>
          <p:cNvPr id="83" name="Line 5"/>
          <p:cNvSpPr/>
          <p:nvPr/>
        </p:nvSpPr>
        <p:spPr bwMode="auto">
          <a:xfrm>
            <a:off x="0" y="1095480"/>
            <a:ext cx="9144000" cy="0"/>
          </a:xfrm>
          <a:prstGeom prst="line">
            <a:avLst/>
          </a:prstGeom>
          <a:ln>
            <a:solidFill>
              <a:srgbClr val="14C8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echteck 1"/>
          <p:cNvSpPr/>
          <p:nvPr userDrawn="1"/>
        </p:nvSpPr>
        <p:spPr bwMode="auto">
          <a:xfrm>
            <a:off x="8731491" y="4830937"/>
            <a:ext cx="41966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C440D48B-0F69-4C5B-B46F-85406CA1BD3E}" type="slidenum">
              <a:rPr lang="de-DE" sz="900" b="0" strike="noStrike" spc="-1">
                <a:solidFill>
                  <a:srgbClr val="2F5597"/>
                </a:solidFill>
                <a:latin typeface="Helmholtz Halvar Mittel Rg"/>
              </a:rPr>
              <a:t>‹Nr.›</a:t>
            </a:fld>
            <a:endParaRPr lang="de-DE" sz="900">
              <a:solidFill>
                <a:srgbClr val="2F559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2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287c7dc7ee_0_236"/>
          <p:cNvSpPr/>
          <p:nvPr/>
        </p:nvSpPr>
        <p:spPr>
          <a:xfrm>
            <a:off x="7062651" y="4839840"/>
            <a:ext cx="16620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 b="0" i="0" u="none" strike="noStrike" cap="none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https://transform2open.de/ </a:t>
            </a:r>
            <a:endParaRPr sz="900" b="0" i="0" u="none" strike="noStrike" cap="none">
              <a:solidFill>
                <a:srgbClr val="2F55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g2287c7dc7ee_0_236"/>
          <p:cNvCxnSpPr/>
          <p:nvPr/>
        </p:nvCxnSpPr>
        <p:spPr>
          <a:xfrm>
            <a:off x="0" y="109548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14C8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8" name="Google Shape;178;g2287c7dc7ee_0_236"/>
          <p:cNvSpPr/>
          <p:nvPr/>
        </p:nvSpPr>
        <p:spPr>
          <a:xfrm>
            <a:off x="8731491" y="4830937"/>
            <a:ext cx="419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900" b="0" i="0" u="none" strike="noStrike" cap="none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900" b="0" i="0" u="none" strike="noStrike" cap="none">
              <a:solidFill>
                <a:srgbClr val="2F55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76959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597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287c7dc7ee_0_231"/>
          <p:cNvSpPr/>
          <p:nvPr/>
        </p:nvSpPr>
        <p:spPr>
          <a:xfrm>
            <a:off x="360" y="0"/>
            <a:ext cx="9143700" cy="514320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2287c7dc7ee_0_231"/>
          <p:cNvSpPr txBox="1">
            <a:spLocks noGrp="1"/>
          </p:cNvSpPr>
          <p:nvPr>
            <p:ph type="title"/>
          </p:nvPr>
        </p:nvSpPr>
        <p:spPr>
          <a:xfrm>
            <a:off x="984960" y="2459160"/>
            <a:ext cx="77763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g2287c7dc7ee_0_231"/>
          <p:cNvSpPr txBox="1">
            <a:spLocks noGrp="1"/>
          </p:cNvSpPr>
          <p:nvPr>
            <p:ph type="body" idx="1"/>
          </p:nvPr>
        </p:nvSpPr>
        <p:spPr>
          <a:xfrm>
            <a:off x="984960" y="3012840"/>
            <a:ext cx="7799100" cy="10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10117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/>
          <p:nvPr/>
        </p:nvSpPr>
        <p:spPr>
          <a:xfrm>
            <a:off x="2880" y="879480"/>
            <a:ext cx="9143280" cy="406764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30680" y="196200"/>
            <a:ext cx="3461400" cy="58356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91554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/>
          <p:nvPr/>
        </p:nvSpPr>
        <p:spPr>
          <a:xfrm>
            <a:off x="2880" y="879480"/>
            <a:ext cx="9143280" cy="406764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30680" y="196200"/>
            <a:ext cx="3461400" cy="5835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18253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hyperlink" Target="https://doi.org/10.48440/allianzoa.048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hyperlink" Target="https://doi.org/10.48440/allianzoa.046" TargetMode="External"/><Relationship Id="rId5" Type="http://schemas.openxmlformats.org/officeDocument/2006/relationships/image" Target="../media/image29.png"/><Relationship Id="rId10" Type="http://schemas.openxmlformats.org/officeDocument/2006/relationships/hyperlink" Target="https://doi.org/10.48440/allianzoa.045" TargetMode="External"/><Relationship Id="rId4" Type="http://schemas.openxmlformats.org/officeDocument/2006/relationships/image" Target="../media/image28.png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26.pn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oi.org/10.5281/zenodo.818938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os.helmholtz.de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uni-potsdam.de/d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z-juelich.de/d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.transform2open@listserv.dfn.de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ransform2open.de/" TargetMode="External"/><Relationship Id="rId5" Type="http://schemas.openxmlformats.org/officeDocument/2006/relationships/hyperlink" Target="https://openbiblio.social/@Transform2Open" TargetMode="External"/><Relationship Id="rId4" Type="http://schemas.openxmlformats.org/officeDocument/2006/relationships/hyperlink" Target="https://twitter.com/Transform2Open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hyperlink" Target="mailto:marcel.meistring@os.helmholtz.de" TargetMode="External"/><Relationship Id="rId4" Type="http://schemas.openxmlformats.org/officeDocument/2006/relationships/hyperlink" Target="https://creativecommons.org/licenses/by/4.0/deed.de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5281/zenodo.7993721" TargetMode="External"/><Relationship Id="rId3" Type="http://schemas.openxmlformats.org/officeDocument/2006/relationships/hyperlink" Target="https://doi.org/10.5281/zenodo.8004357" TargetMode="External"/><Relationship Id="rId7" Type="http://schemas.openxmlformats.org/officeDocument/2006/relationships/hyperlink" Target="https://doi.org/10.3204/DESY-PROC-2023-01/08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i.org/10.5281/zenodo.8020608" TargetMode="External"/><Relationship Id="rId5" Type="http://schemas.openxmlformats.org/officeDocument/2006/relationships/hyperlink" Target="https://www.kobv.de/wp-content/uploads/2023/07/kobv_forum_2023.pdf" TargetMode="External"/><Relationship Id="rId4" Type="http://schemas.openxmlformats.org/officeDocument/2006/relationships/hyperlink" Target="https://nbn-resolving.org/urn:nbn:de:0290-opus4-184914" TargetMode="External"/><Relationship Id="rId9" Type="http://schemas.openxmlformats.org/officeDocument/2006/relationships/hyperlink" Target="https://doi.org/10.5281/zenodo.818938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"/>
          <p:cNvSpPr/>
          <p:nvPr/>
        </p:nvSpPr>
        <p:spPr>
          <a:xfrm>
            <a:off x="1552608" y="1014698"/>
            <a:ext cx="7591392" cy="111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rtl="0">
              <a:buClr>
                <a:srgbClr val="F68212"/>
              </a:buClr>
              <a:buSzPts val="3200"/>
              <a:defRPr/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F6821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Transform2Open </a:t>
            </a:r>
            <a:b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F6821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lang="de-DE" sz="2000" dirty="0">
                <a:solidFill>
                  <a:srgbClr val="F68212"/>
                </a:solidFill>
                <a:latin typeface="Arial"/>
                <a:cs typeface="Arial"/>
              </a:rPr>
              <a:t>Budgets, Kriterien und Kompetenzen – die finanziellen Dimensionen der Open-Access-Transformation gestalten</a:t>
            </a:r>
            <a:endParaRPr lang="de-DE" sz="3200" dirty="0">
              <a:solidFill>
                <a:srgbClr val="F68212"/>
              </a:solidFill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32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9" name="Google Shape;189;p1"/>
          <p:cNvSpPr/>
          <p:nvPr/>
        </p:nvSpPr>
        <p:spPr>
          <a:xfrm>
            <a:off x="1603260" y="2042266"/>
            <a:ext cx="7471751" cy="2864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600" b="0" i="0" u="none" strike="noStrike" kern="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Calibri" panose="020F0502020204030204" pitchFamily="34" charset="0"/>
              <a:sym typeface="Arial"/>
            </a:endParaRPr>
          </a:p>
          <a:p>
            <a:pPr lvl="0" rtl="0">
              <a:buClr>
                <a:srgbClr val="000000"/>
              </a:buClr>
              <a:defRPr/>
            </a:pPr>
            <a:r>
              <a:rPr kumimoji="0" lang="de-DE" sz="16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panose="020F0502020204030204" pitchFamily="34" charset="0"/>
                <a:sym typeface="Arial"/>
              </a:rPr>
              <a:t>Marcel Meistring</a:t>
            </a:r>
            <a:r>
              <a:rPr lang="de-DE" sz="1400" baseline="30000" dirty="0">
                <a:solidFill>
                  <a:srgbClr val="FFFFFF"/>
                </a:solidFill>
                <a:cs typeface="Arial"/>
                <a:sym typeface="Arial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3</a:t>
            </a:r>
            <a:endParaRPr kumimoji="0" lang="de-DE" sz="1400" b="0" i="0" u="none" strike="noStrike" kern="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800" b="0" i="0" u="none" strike="noStrike" kern="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Calibri" panose="020F0502020204030204" pitchFamily="34" charset="0"/>
              <a:sym typeface="Arial"/>
            </a:endParaRPr>
          </a:p>
          <a:p>
            <a:pPr lvl="0" rtl="0">
              <a:buClr>
                <a:srgbClr val="000000"/>
              </a:buClr>
              <a:defRPr/>
            </a:pPr>
            <a:r>
              <a:rPr kumimoji="0" lang="de-DE" sz="16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panose="020F0502020204030204" pitchFamily="34" charset="0"/>
                <a:sym typeface="Arial"/>
              </a:rPr>
              <a:t>Irene Barbers</a:t>
            </a:r>
            <a:r>
              <a:rPr lang="de-DE" sz="1400" baseline="30000" dirty="0">
                <a:solidFill>
                  <a:srgbClr val="FFFFFF"/>
                </a:solidFill>
                <a:cs typeface="Arial"/>
                <a:sym typeface="Arial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1</a:t>
            </a:r>
            <a:r>
              <a:rPr kumimoji="0" lang="de-DE" sz="16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panose="020F0502020204030204" pitchFamily="34" charset="0"/>
                <a:sym typeface="Arial"/>
              </a:rPr>
              <a:t>, Roland Bertelmann</a:t>
            </a:r>
            <a:r>
              <a:rPr lang="de-DE" sz="1400" baseline="30000" dirty="0">
                <a:solidFill>
                  <a:srgbClr val="FFFFFF"/>
                </a:solidFill>
                <a:cs typeface="Arial"/>
                <a:sym typeface="Arial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3</a:t>
            </a:r>
            <a:r>
              <a:rPr kumimoji="0" lang="de-DE" sz="16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panose="020F0502020204030204" pitchFamily="34" charset="0"/>
                <a:sym typeface="Arial"/>
              </a:rPr>
              <a:t>,</a:t>
            </a:r>
            <a:r>
              <a:rPr kumimoji="0" lang="en-GB" sz="16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panose="020F0502020204030204" pitchFamily="34" charset="0"/>
                <a:sym typeface="Arial"/>
              </a:rPr>
              <a:t> Lea Maria Ferguson</a:t>
            </a:r>
            <a:r>
              <a:rPr lang="de-DE" sz="1400" baseline="30000" dirty="0">
                <a:solidFill>
                  <a:srgbClr val="FFFFFF"/>
                </a:solidFill>
                <a:cs typeface="Arial"/>
                <a:sym typeface="Arial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3</a:t>
            </a:r>
            <a:r>
              <a:rPr kumimoji="0" lang="en-GB" sz="16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panose="020F0502020204030204" pitchFamily="34" charset="0"/>
                <a:sym typeface="Arial"/>
              </a:rPr>
              <a:t>, </a:t>
            </a:r>
            <a:r>
              <a:rPr kumimoji="0" lang="de-DE" sz="16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panose="020F0502020204030204" pitchFamily="34" charset="0"/>
                <a:sym typeface="Arial"/>
              </a:rPr>
              <a:t>Tobias </a:t>
            </a:r>
            <a:r>
              <a:rPr kumimoji="0" lang="de-DE" sz="1600" b="0" i="0" u="none" strike="noStrike" kern="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panose="020F0502020204030204" pitchFamily="34" charset="0"/>
                <a:sym typeface="Arial"/>
              </a:rPr>
              <a:t>Höhnow</a:t>
            </a:r>
            <a:r>
              <a:rPr lang="de-DE" sz="1400" baseline="30000" dirty="0">
                <a:solidFill>
                  <a:srgbClr val="FFFFFF"/>
                </a:solidFill>
                <a:cs typeface="Arial"/>
                <a:sym typeface="Arial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2</a:t>
            </a:r>
            <a:r>
              <a:rPr kumimoji="0" lang="de-DE" sz="16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panose="020F0502020204030204" pitchFamily="34" charset="0"/>
                <a:sym typeface="Arial"/>
              </a:rPr>
              <a:t>, Peter </a:t>
            </a:r>
            <a:r>
              <a:rPr kumimoji="0" lang="de-DE" sz="1600" b="0" i="0" u="none" strike="noStrike" kern="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panose="020F0502020204030204" pitchFamily="34" charset="0"/>
                <a:sym typeface="Arial"/>
              </a:rPr>
              <a:t>Kostädt</a:t>
            </a:r>
            <a:r>
              <a:rPr lang="de-DE" sz="1400" baseline="30000" dirty="0">
                <a:solidFill>
                  <a:srgbClr val="FFFFFF"/>
                </a:solidFill>
                <a:cs typeface="Arial"/>
                <a:sym typeface="Arial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2</a:t>
            </a:r>
            <a:r>
              <a:rPr kumimoji="0" lang="en-GB" sz="16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panose="020F0502020204030204" pitchFamily="34" charset="0"/>
                <a:sym typeface="Arial"/>
              </a:rPr>
              <a:t>, </a:t>
            </a:r>
            <a:r>
              <a:rPr kumimoji="0" lang="de-DE" sz="16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panose="020F0502020204030204" pitchFamily="34" charset="0"/>
                <a:sym typeface="Arial"/>
              </a:rPr>
              <a:t>Bernhard Mittermaier</a:t>
            </a:r>
            <a:r>
              <a:rPr lang="de-DE" sz="1400" baseline="30000" dirty="0">
                <a:solidFill>
                  <a:srgbClr val="FFFFFF"/>
                </a:solidFill>
                <a:cs typeface="Arial"/>
                <a:sym typeface="Arial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1</a:t>
            </a:r>
            <a:r>
              <a:rPr kumimoji="0" lang="de-DE" sz="16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panose="020F0502020204030204" pitchFamily="34" charset="0"/>
                <a:sym typeface="Arial"/>
              </a:rPr>
              <a:t>, Heinz Pampel</a:t>
            </a:r>
            <a:r>
              <a:rPr lang="de-DE" sz="1400" baseline="30000" dirty="0">
                <a:solidFill>
                  <a:srgbClr val="FFFFFF"/>
                </a:solidFill>
                <a:cs typeface="Arial"/>
                <a:sym typeface="Arial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3</a:t>
            </a:r>
            <a:r>
              <a:rPr kumimoji="0" lang="de-DE" sz="16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panose="020F0502020204030204" pitchFamily="34" charset="0"/>
                <a:sym typeface="Arial"/>
              </a:rPr>
              <a:t>, Margit Schön</a:t>
            </a:r>
            <a:r>
              <a:rPr lang="de-DE" sz="1400" baseline="30000" dirty="0">
                <a:solidFill>
                  <a:srgbClr val="FFFFFF"/>
                </a:solidFill>
                <a:cs typeface="Arial"/>
                <a:sym typeface="Arial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1</a:t>
            </a:r>
            <a:r>
              <a:rPr kumimoji="0" lang="de-DE" sz="16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panose="020F0502020204030204" pitchFamily="34" charset="0"/>
                <a:sym typeface="Arial"/>
              </a:rPr>
              <a:t>, Joshua Shelly</a:t>
            </a:r>
            <a:r>
              <a:rPr lang="de-DE" sz="1400" baseline="30000" dirty="0">
                <a:solidFill>
                  <a:srgbClr val="FFFFFF"/>
                </a:solidFill>
                <a:cs typeface="Arial"/>
                <a:sym typeface="Arial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Open-Access-Tage 2023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</a:ext>
              </a:extLs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29.09.2023│Berlin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 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</a:ext>
              </a:extLs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  <a:extLst>
                <a:ext uri="http://customooxmlschemas.google.com/">
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9"/>
                </a:ext>
              </a:extLs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9"/>
                  </a:ext>
                </a:extLst>
              </a:rPr>
              <a:t>Projektpartner </a:t>
            </a: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9"/>
                  </a:ext>
                </a:extLst>
              </a:rPr>
              <a:t>von </a:t>
            </a: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9"/>
                  </a:ext>
                </a:extLst>
              </a:rPr>
              <a:t>Transform2Open sind die Zentralbibliothek des Forschungszentrums Jülich</a:t>
            </a:r>
            <a:r>
              <a:rPr kumimoji="0" lang="de-DE" sz="11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9"/>
                  </a:ext>
                </a:extLst>
              </a:rPr>
              <a:t>1</a:t>
            </a: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9"/>
                  </a:ext>
                </a:extLst>
              </a:rPr>
              <a:t>, die Universitätsbibliothek der Universität Potsdam</a:t>
            </a:r>
            <a:r>
              <a:rPr kumimoji="0" lang="de-DE" sz="11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9"/>
                  </a:ext>
                </a:extLst>
              </a:rPr>
              <a:t>2</a:t>
            </a: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9"/>
                  </a:ext>
                </a:extLst>
              </a:rPr>
              <a:t> und das Helmholtz Open Science </a:t>
            </a: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9"/>
                  </a:ext>
                </a:extLst>
              </a:rPr>
              <a:t>Office</a:t>
            </a:r>
            <a:r>
              <a:rPr kumimoji="0" lang="de-DE" sz="11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9"/>
                  </a:ext>
                </a:extLst>
              </a:rPr>
              <a:t>3</a:t>
            </a: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9"/>
                  </a:ext>
                </a:extLst>
              </a:rPr>
              <a:t>. 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287c7dc7ee_0_211"/>
          <p:cNvSpPr txBox="1"/>
          <p:nvPr/>
        </p:nvSpPr>
        <p:spPr>
          <a:xfrm>
            <a:off x="360000" y="239644"/>
            <a:ext cx="8423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Arbeitspaket 1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2287c7dc7ee_0_211"/>
          <p:cNvSpPr txBox="1"/>
          <p:nvPr/>
        </p:nvSpPr>
        <p:spPr>
          <a:xfrm>
            <a:off x="360000" y="694966"/>
            <a:ext cx="84237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Kostenmonitoring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2287c7dc7ee_0_211"/>
          <p:cNvSpPr txBox="1"/>
          <p:nvPr/>
        </p:nvSpPr>
        <p:spPr>
          <a:xfrm>
            <a:off x="2952590" y="1315954"/>
            <a:ext cx="6148210" cy="3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66110" indent="-285750"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 sz="1800"/>
            </a:lvl1pPr>
            <a:lvl2pPr marL="923310" indent="-28575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</a:lvl2pPr>
          </a:lstStyle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Ausgangslage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Publikationskosten werden an verschiedenen Stellen verausgabt: Bibliotheksetat, Publikationsfonds, Organisationseinheiten der Forschenden, Drittmittelkonten, …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Ein umfassender Überblick über alle Kosten (auch dezentrale) für das wissenschaftliche Publizieren fehlt an vielen Einrichtungen.</a:t>
            </a:r>
          </a:p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Ziele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Problemfelder und Handlungsbedarfe herausarbeiten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aktuelle Verfahren des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Kostenmonitorings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dokumentieren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operationalisierbare Empfehlungen (Report und Handreichung) zur Gestaltung des institutionellen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Kostenmonitorings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formulieren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1875004"/>
            <a:ext cx="2671789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45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287c7dc7ee_0_211"/>
          <p:cNvSpPr txBox="1"/>
          <p:nvPr/>
        </p:nvSpPr>
        <p:spPr>
          <a:xfrm>
            <a:off x="360000" y="239644"/>
            <a:ext cx="8423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Arbeitspaket 1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2287c7dc7ee_0_211"/>
          <p:cNvSpPr txBox="1"/>
          <p:nvPr/>
        </p:nvSpPr>
        <p:spPr>
          <a:xfrm>
            <a:off x="360000" y="694966"/>
            <a:ext cx="84237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Kostenmonitoring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2287c7dc7ee_0_211"/>
          <p:cNvSpPr txBox="1"/>
          <p:nvPr/>
        </p:nvSpPr>
        <p:spPr>
          <a:xfrm>
            <a:off x="2952590" y="1315954"/>
            <a:ext cx="6148210" cy="3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66110" indent="-285750"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 sz="1800"/>
            </a:lvl1pPr>
            <a:lvl2pPr marL="923310" indent="-28575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</a:lvl2pPr>
          </a:lstStyle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Ausgangslage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Publikationskosten werden an verschiedenen Stellen verausgabt: Bibliotheksetat, Publikationsfonds, Organisationseinheiten der Forschenden, Drittmittelkonten, …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Ein umfassender Überblick über alle Kosten (auch dezentrale) für das wissenschaftliche Publizieren fehlt an vielen Einrichtungen.</a:t>
            </a:r>
          </a:p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Ziele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Problemfelder und Handlungsbedarfe herausarbeiten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aktuelle Verfahren des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Kostenmonitorings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dokumentieren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operationalisierbare Empfehlungen (Report und Handreichung) zur Gestaltung des institutionellen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Kostenmonitorings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formulieren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1875004"/>
            <a:ext cx="2671789" cy="2304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97F6F60-8CD2-4ED8-A282-2E089108256F}"/>
              </a:ext>
            </a:extLst>
          </p:cNvPr>
          <p:cNvSpPr/>
          <p:nvPr/>
        </p:nvSpPr>
        <p:spPr>
          <a:xfrm>
            <a:off x="1317234" y="1455868"/>
            <a:ext cx="6509231" cy="3142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Google Shape;337;g2287c7dc7ee_0_225">
            <a:extLst>
              <a:ext uri="{FF2B5EF4-FFF2-40B4-BE49-F238E27FC236}">
                <a16:creationId xmlns:a16="http://schemas.microsoft.com/office/drawing/2014/main" id="{88E10C5A-DE88-4E74-9A75-574E952FED08}"/>
              </a:ext>
            </a:extLst>
          </p:cNvPr>
          <p:cNvSpPr txBox="1"/>
          <p:nvPr/>
        </p:nvSpPr>
        <p:spPr>
          <a:xfrm>
            <a:off x="1331641" y="1735090"/>
            <a:ext cx="6494824" cy="1908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66110" indent="-285750"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 sz="1800"/>
            </a:lvl1pPr>
            <a:lvl2pPr marL="923310" indent="-28575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</a:lvl2pPr>
          </a:lstStyle>
          <a:p>
            <a:pPr marL="637560" lvl="1" indent="0" rtl="0">
              <a:lnSpc>
                <a:spcPct val="100000"/>
              </a:lnSpc>
              <a:buNone/>
              <a:defRPr/>
            </a:pPr>
            <a:r>
              <a:rPr lang="de-DE" dirty="0">
                <a:solidFill>
                  <a:srgbClr val="002864"/>
                </a:solidFill>
                <a:cs typeface="Arial"/>
                <a:sym typeface="Arial"/>
              </a:rPr>
              <a:t>Geplanter Output</a:t>
            </a:r>
          </a:p>
          <a:p>
            <a:pPr marL="637560" lvl="1" indent="0" rtl="0">
              <a:lnSpc>
                <a:spcPct val="100000"/>
              </a:lnSpc>
              <a:buNone/>
              <a:defRPr/>
            </a:pPr>
            <a:endParaRPr lang="de-DE" b="1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marL="92331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Report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zu Verfahren des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Kostenmonitorings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2331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2331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Handreichung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für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Entscheider:innen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an wissenschaftlichen Einrichtungen mit Empfehlungen zur Gestaltung von Prozessen des institutionellen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Kostenmonitorings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2331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endParaRPr kumimoji="0" lang="de-DE" sz="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6737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287c7dc7ee_0_211"/>
          <p:cNvSpPr txBox="1"/>
          <p:nvPr/>
        </p:nvSpPr>
        <p:spPr>
          <a:xfrm>
            <a:off x="360000" y="239644"/>
            <a:ext cx="8423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rtl="0">
              <a:buClr>
                <a:srgbClr val="000000"/>
              </a:buClr>
              <a:defRPr/>
            </a:pPr>
            <a:r>
              <a:rPr lang="de-DE" sz="2000" dirty="0">
                <a:solidFill>
                  <a:srgbClr val="002864"/>
                </a:solidFill>
                <a:latin typeface="Arial"/>
                <a:cs typeface="Arial"/>
                <a:sym typeface="Arial"/>
              </a:rPr>
              <a:t>Erste Aktivitäten und Erkenntnisse</a:t>
            </a:r>
            <a:endParaRPr lang="de-DE" sz="2000" dirty="0">
              <a:solidFill>
                <a:srgbClr val="002864"/>
              </a:solidFill>
              <a:latin typeface="Arial"/>
              <a:cs typeface="Arial"/>
              <a:sym typeface="Calibri"/>
            </a:endParaRPr>
          </a:p>
        </p:txBody>
      </p:sp>
      <p:sp>
        <p:nvSpPr>
          <p:cNvPr id="281" name="Google Shape;281;g2287c7dc7ee_0_211"/>
          <p:cNvSpPr txBox="1"/>
          <p:nvPr/>
        </p:nvSpPr>
        <p:spPr>
          <a:xfrm>
            <a:off x="2952590" y="1315954"/>
            <a:ext cx="6148210" cy="3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66110" indent="-285750"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 sz="1800"/>
            </a:lvl1pPr>
            <a:lvl2pPr marL="923310" indent="-28575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</a:lvl2pPr>
          </a:lstStyle>
          <a:p>
            <a:pPr lvl="0" rtl="0"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Workshop AP1 - </a:t>
            </a:r>
            <a:r>
              <a:rPr lang="de-DE" dirty="0" err="1"/>
              <a:t>Kostenmonitoring</a:t>
            </a:r>
            <a:r>
              <a:rPr lang="de-DE" dirty="0"/>
              <a:t> - Problemfelder und Handlungsbedarfe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lang="de-DE" sz="14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Fokus: Werkzeuge, Workflows, Probleme und Best-Practices</a:t>
            </a:r>
          </a:p>
          <a:p>
            <a:pPr lvl="2" indent="-285750" rtl="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de-DE" sz="14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Hohe Relevanz </a:t>
            </a:r>
          </a:p>
          <a:p>
            <a:pPr lvl="3" indent="-285750" rtl="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de-DE" sz="14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ca. 230 </a:t>
            </a:r>
            <a:r>
              <a:rPr lang="de-DE" sz="14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Teilnehmer:innen</a:t>
            </a:r>
            <a:endParaRPr lang="de-DE" sz="14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3" indent="-285750" rtl="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de-DE" sz="1400" dirty="0">
                <a:solidFill>
                  <a:srgbClr val="000000"/>
                </a:solidFill>
                <a:latin typeface="Arial"/>
                <a:cs typeface="Arial"/>
              </a:rPr>
              <a:t>Universitätsbibliotheken (51%), Hochschulbibliotheken (16%) und Bibliotheken außeruniversitärer Forschungseinrichtungen (31%)</a:t>
            </a:r>
          </a:p>
          <a:p>
            <a:pPr lvl="2" indent="-285750" rtl="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de-DE" sz="14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436 Beiträge in Form von Notizzetteln als Ertrag der Breakout-Sessions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71411"/>
            <a:ext cx="918529" cy="792088"/>
          </a:xfrm>
          <a:prstGeom prst="rect">
            <a:avLst/>
          </a:prstGeom>
        </p:spPr>
      </p:pic>
      <p:pic>
        <p:nvPicPr>
          <p:cNvPr id="6" name="Google Shape;283;g2287c7dc7ee_0_211">
            <a:extLst>
              <a:ext uri="{FF2B5EF4-FFF2-40B4-BE49-F238E27FC236}">
                <a16:creationId xmlns:a16="http://schemas.microsoft.com/office/drawing/2014/main" id="{73DDF302-D1DA-4E88-892F-67507E9E047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520" y="2067694"/>
            <a:ext cx="2651841" cy="16569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F16EC7A-A254-4120-BDA6-9F66434988D1}"/>
              </a:ext>
            </a:extLst>
          </p:cNvPr>
          <p:cNvSpPr txBox="1"/>
          <p:nvPr/>
        </p:nvSpPr>
        <p:spPr>
          <a:xfrm>
            <a:off x="251520" y="646871"/>
            <a:ext cx="4823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2400" dirty="0">
                <a:solidFill>
                  <a:srgbClr val="002864"/>
                </a:solidFill>
                <a:ea typeface="Arial"/>
                <a:cs typeface="Arial"/>
                <a:sym typeface="Arial"/>
              </a:rPr>
              <a:t>Arbeitspaket 1 - </a:t>
            </a:r>
            <a:r>
              <a:rPr lang="de-DE" sz="2400" dirty="0" err="1">
                <a:solidFill>
                  <a:srgbClr val="002864"/>
                </a:solidFill>
                <a:ea typeface="Arial"/>
                <a:cs typeface="Arial"/>
                <a:sym typeface="Arial"/>
              </a:rPr>
              <a:t>Kostenmonitoring</a:t>
            </a:r>
            <a:endParaRPr lang="de-DE" sz="2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5559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287c7dc7ee_0_211"/>
          <p:cNvSpPr txBox="1"/>
          <p:nvPr/>
        </p:nvSpPr>
        <p:spPr>
          <a:xfrm>
            <a:off x="2952590" y="1315954"/>
            <a:ext cx="6148210" cy="3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66110" indent="-285750"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 sz="1800"/>
            </a:lvl1pPr>
            <a:lvl2pPr marL="923310" indent="-28575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</a:lvl2pPr>
          </a:lstStyle>
          <a:p>
            <a:pPr lvl="0" rtl="0"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Workshop AP1 - </a:t>
            </a:r>
            <a:r>
              <a:rPr lang="de-DE" dirty="0" err="1"/>
              <a:t>Kostenmonitoring</a:t>
            </a:r>
            <a:r>
              <a:rPr lang="de-DE" dirty="0"/>
              <a:t> - Problemfelder und Handlungsbedarfe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lvl="2" indent="-285750" rtl="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de-DE" sz="14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436 Beiträge in Form von Notizzetteln als Ertrag der Diskussionen in den Breakout-Sessions</a:t>
            </a:r>
          </a:p>
          <a:p>
            <a:pPr lvl="2" indent="-285750" rtl="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de-DE" sz="14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Werkzeuge: 116</a:t>
            </a:r>
          </a:p>
          <a:p>
            <a:pPr lvl="2" indent="-285750" rtl="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de-DE" sz="14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Workflows: 92</a:t>
            </a:r>
          </a:p>
          <a:p>
            <a:pPr lvl="2" indent="-285750" rtl="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de-DE" sz="14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Probleme: 119</a:t>
            </a:r>
          </a:p>
          <a:p>
            <a:pPr lvl="2" indent="-285750" rtl="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de-DE" sz="14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Lösungen (</a:t>
            </a:r>
            <a:r>
              <a:rPr lang="de-DE" sz="14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Good</a:t>
            </a:r>
            <a:r>
              <a:rPr lang="de-DE" sz="14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/ Best Practice): 42</a:t>
            </a:r>
          </a:p>
          <a:p>
            <a:pPr lvl="2" indent="-285750" rtl="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de-DE" sz="14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[Feedback DFG-</a:t>
            </a:r>
            <a:r>
              <a:rPr lang="de-DE" sz="14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Kostenmonitoring</a:t>
            </a:r>
            <a:r>
              <a:rPr lang="de-DE" sz="14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67]</a:t>
            </a:r>
          </a:p>
          <a:p>
            <a:pPr marL="637560" marR="0" lvl="1" indent="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547DBAA-E9B4-4AF1-838F-7DBDBB73E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067694"/>
            <a:ext cx="2699832" cy="1704149"/>
          </a:xfrm>
          <a:prstGeom prst="rect">
            <a:avLst/>
          </a:prstGeom>
        </p:spPr>
      </p:pic>
      <p:sp>
        <p:nvSpPr>
          <p:cNvPr id="8" name="Google Shape;279;g2287c7dc7ee_0_211">
            <a:extLst>
              <a:ext uri="{FF2B5EF4-FFF2-40B4-BE49-F238E27FC236}">
                <a16:creationId xmlns:a16="http://schemas.microsoft.com/office/drawing/2014/main" id="{3F6C313A-737D-41D4-BF86-E4B59B319178}"/>
              </a:ext>
            </a:extLst>
          </p:cNvPr>
          <p:cNvSpPr txBox="1"/>
          <p:nvPr/>
        </p:nvSpPr>
        <p:spPr>
          <a:xfrm>
            <a:off x="360000" y="239644"/>
            <a:ext cx="8423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rtl="0">
              <a:buClr>
                <a:srgbClr val="000000"/>
              </a:buClr>
              <a:defRPr/>
            </a:pPr>
            <a:r>
              <a:rPr lang="de-DE" sz="2000" dirty="0">
                <a:solidFill>
                  <a:srgbClr val="002864"/>
                </a:solidFill>
                <a:latin typeface="Arial"/>
                <a:cs typeface="Arial"/>
                <a:sym typeface="Arial"/>
              </a:rPr>
              <a:t>Erste Aktivitäten und Erkenntnisse</a:t>
            </a:r>
            <a:endParaRPr lang="de-DE" sz="2000" dirty="0">
              <a:solidFill>
                <a:srgbClr val="002864"/>
              </a:solidFill>
              <a:latin typeface="Arial"/>
              <a:cs typeface="Arial"/>
              <a:sym typeface="Calibri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E62446D-6D63-4523-9648-9390AAA72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71411"/>
            <a:ext cx="918529" cy="79208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B4055A0-FB20-4F56-B85F-70BECC62DE79}"/>
              </a:ext>
            </a:extLst>
          </p:cNvPr>
          <p:cNvSpPr txBox="1"/>
          <p:nvPr/>
        </p:nvSpPr>
        <p:spPr>
          <a:xfrm>
            <a:off x="251520" y="646871"/>
            <a:ext cx="4823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2400" dirty="0">
                <a:solidFill>
                  <a:srgbClr val="002864"/>
                </a:solidFill>
                <a:ea typeface="Arial"/>
                <a:cs typeface="Arial"/>
                <a:sym typeface="Arial"/>
              </a:rPr>
              <a:t>Arbeitspaket 1 - </a:t>
            </a:r>
            <a:r>
              <a:rPr lang="de-DE" sz="2400" dirty="0" err="1">
                <a:solidFill>
                  <a:srgbClr val="002864"/>
                </a:solidFill>
                <a:ea typeface="Arial"/>
                <a:cs typeface="Arial"/>
                <a:sym typeface="Arial"/>
              </a:rPr>
              <a:t>Kostenmonitoring</a:t>
            </a:r>
            <a:endParaRPr lang="de-DE" sz="2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678F771-48D9-4707-A406-C947916F8880}"/>
              </a:ext>
            </a:extLst>
          </p:cNvPr>
          <p:cNvSpPr/>
          <p:nvPr/>
        </p:nvSpPr>
        <p:spPr>
          <a:xfrm>
            <a:off x="3779912" y="3219822"/>
            <a:ext cx="3096344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03256C3-C971-4FDB-BB04-EBB343802436}"/>
              </a:ext>
            </a:extLst>
          </p:cNvPr>
          <p:cNvSpPr/>
          <p:nvPr/>
        </p:nvSpPr>
        <p:spPr>
          <a:xfrm>
            <a:off x="3779912" y="2571750"/>
            <a:ext cx="1584176" cy="57606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5917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287c7dc7ee_0_219"/>
          <p:cNvSpPr txBox="1"/>
          <p:nvPr/>
        </p:nvSpPr>
        <p:spPr>
          <a:xfrm>
            <a:off x="984960" y="2459160"/>
            <a:ext cx="77763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Arbeitspaket 2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2287c7dc7ee_0_219"/>
          <p:cNvSpPr txBox="1"/>
          <p:nvPr/>
        </p:nvSpPr>
        <p:spPr>
          <a:xfrm>
            <a:off x="984960" y="3012840"/>
            <a:ext cx="7799100" cy="10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14C8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Informationsbudget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552" y="404970"/>
            <a:ext cx="2182055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287c7dc7ee_0_136"/>
          <p:cNvSpPr txBox="1"/>
          <p:nvPr/>
        </p:nvSpPr>
        <p:spPr>
          <a:xfrm>
            <a:off x="360000" y="231480"/>
            <a:ext cx="8423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Transform2Open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2287c7dc7ee_0_136"/>
          <p:cNvSpPr txBox="1"/>
          <p:nvPr/>
        </p:nvSpPr>
        <p:spPr>
          <a:xfrm>
            <a:off x="360000" y="692790"/>
            <a:ext cx="84237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Die 6 Arbeitspakete im Überblick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2287c7dc7ee_0_136"/>
          <p:cNvSpPr txBox="1"/>
          <p:nvPr/>
        </p:nvSpPr>
        <p:spPr>
          <a:xfrm>
            <a:off x="3130627" y="1414714"/>
            <a:ext cx="5942616" cy="3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66110" indent="-285750"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 sz="1800"/>
            </a:lvl1pPr>
            <a:lvl2pPr marL="923310" indent="-28575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</a:lvl2pPr>
          </a:lstStyle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Monitoring der gesamten Kosten für das Publizieren an wissenschaftlichen Einrichtungen</a:t>
            </a: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Zusammenspiel von verschiedenen Finanzmitteln (Bibliotheksetat, Drittmittel und weitere Finanzmittel)</a:t>
            </a: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Kriterien für Verträge mit kommerziellen Publikations-dienstleistern (Weiterentwicklung Allianz-Mindeststandard)</a:t>
            </a:r>
            <a:endParaRPr kumimoji="0" sz="1600" b="0" i="0" u="none" strike="noStrike" kern="0" cap="none" spc="0" normalizeH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Arbeitsabläufe rund um den Umgang mit Publikationen im Zusammenspiel mit Verlagen und wissenschaftlichen Einrichtungen (Metadaten und Rechnungsabwicklung)</a:t>
            </a: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Förderung von Transparenz (Offenlegung von Kosten zu Subskriptions-, Transformations- und OA-Verträgen)</a:t>
            </a:r>
            <a:endParaRPr kumimoji="0" sz="1600" b="0" i="0" u="none" strike="noStrike" kern="0" cap="none" spc="0" normalizeH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Organisatorische Aspekte der OA-Transformation in Bibliotheken (Kompetenzen und Strukturen)</a:t>
            </a:r>
            <a:endParaRPr kumimoji="0" sz="1600" b="0" i="0" u="none" strike="noStrike" kern="0" cap="none" spc="0" normalizeH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1841315"/>
            <a:ext cx="2436623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41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287c7dc7ee_0_211"/>
          <p:cNvSpPr txBox="1"/>
          <p:nvPr/>
        </p:nvSpPr>
        <p:spPr>
          <a:xfrm>
            <a:off x="360000" y="231480"/>
            <a:ext cx="8423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Arbeitspaket 2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2287c7dc7ee_0_211"/>
          <p:cNvSpPr txBox="1"/>
          <p:nvPr/>
        </p:nvSpPr>
        <p:spPr>
          <a:xfrm>
            <a:off x="360000" y="694966"/>
            <a:ext cx="84237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Informationsbudget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2287c7dc7ee_0_211"/>
          <p:cNvSpPr txBox="1"/>
          <p:nvPr/>
        </p:nvSpPr>
        <p:spPr>
          <a:xfrm>
            <a:off x="2915816" y="1264241"/>
            <a:ext cx="6072898" cy="3729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66110" indent="-285750"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 sz="1800"/>
            </a:lvl1pPr>
            <a:lvl2pPr marL="923310" indent="-28575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</a:lvl2pPr>
          </a:lstStyle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Ausgangslage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Ausgaben für die Informationsversorgung (Subskriptionen etc.) und Ausgaben für das Publizieren (APC etc.) und weitere Infrastrukturkosten werden vielerorts nicht zusammengeführt.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verteilte Mittelflüsse werden nicht gemeinsam betrachtet.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Besonders publikationsstarke Einrichtungen sind mit einer erhöhten finanziellen Belastung konfrontiert (DEAL).</a:t>
            </a:r>
          </a:p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Ziele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Überblick über bisherige Praktiken der Mittelzusammenführung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Best Practices bei Mittelzusammenführung herausarbeiten 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Leitfaden für die Zentralisierung von Finanzmitteln formulieren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064464F-848D-42C8-9A7B-FB10C66AC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97" y="1977028"/>
            <a:ext cx="2614241" cy="2304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287c7dc7ee_0_211"/>
          <p:cNvSpPr txBox="1"/>
          <p:nvPr/>
        </p:nvSpPr>
        <p:spPr>
          <a:xfrm>
            <a:off x="360000" y="231480"/>
            <a:ext cx="8423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Arbeitspaket 2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2287c7dc7ee_0_211"/>
          <p:cNvSpPr txBox="1"/>
          <p:nvPr/>
        </p:nvSpPr>
        <p:spPr>
          <a:xfrm>
            <a:off x="360000" y="694966"/>
            <a:ext cx="84237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Informationsbudget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2287c7dc7ee_0_211"/>
          <p:cNvSpPr txBox="1"/>
          <p:nvPr/>
        </p:nvSpPr>
        <p:spPr>
          <a:xfrm>
            <a:off x="2915816" y="1264241"/>
            <a:ext cx="6072898" cy="3729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66110" indent="-285750"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 sz="1800"/>
            </a:lvl1pPr>
            <a:lvl2pPr marL="923310" indent="-28575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</a:lvl2pPr>
          </a:lstStyle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Ausgangslage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Ausgaben für die Informationsversorgung (Subskriptionen etc.) und Ausgaben für das Publizieren (APC etc.) und weitere Infrastrukturkosten werden vielerorts nicht zusammengeführt.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verteilte Mittelflüsse werden nicht gemeinsam betrachtet.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Besonders publikationsstarke Einrichtungen sind mit einer erhöhten finanziellen Belastung konfrontiert (DEAL).</a:t>
            </a:r>
          </a:p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Ziele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Überblick über bisherige Praktiken der Mittelzusammenführung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Best Practices bei Mittelzusammenführung herausarbeiten 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Leitfaden für die Zentralisierung von Finanzmitteln formulieren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064464F-848D-42C8-9A7B-FB10C66AC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97" y="1977028"/>
            <a:ext cx="2614241" cy="2304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DC96496-0232-4710-B239-8BEF17E93AF2}"/>
              </a:ext>
            </a:extLst>
          </p:cNvPr>
          <p:cNvSpPr/>
          <p:nvPr/>
        </p:nvSpPr>
        <p:spPr>
          <a:xfrm>
            <a:off x="1317234" y="1455868"/>
            <a:ext cx="6509231" cy="3142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Google Shape;337;g2287c7dc7ee_0_225">
            <a:extLst>
              <a:ext uri="{FF2B5EF4-FFF2-40B4-BE49-F238E27FC236}">
                <a16:creationId xmlns:a16="http://schemas.microsoft.com/office/drawing/2014/main" id="{56BE1BC2-75DA-4413-85CC-C605C4F051AC}"/>
              </a:ext>
            </a:extLst>
          </p:cNvPr>
          <p:cNvSpPr txBox="1"/>
          <p:nvPr/>
        </p:nvSpPr>
        <p:spPr>
          <a:xfrm>
            <a:off x="1331641" y="1735090"/>
            <a:ext cx="6494824" cy="1908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66110" indent="-285750"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 sz="1800"/>
            </a:lvl1pPr>
            <a:lvl2pPr marL="923310" indent="-28575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</a:lvl2pPr>
          </a:lstStyle>
          <a:p>
            <a:pPr marL="637560" lvl="1" indent="0" rtl="0">
              <a:lnSpc>
                <a:spcPct val="100000"/>
              </a:lnSpc>
              <a:buNone/>
              <a:defRPr/>
            </a:pPr>
            <a:r>
              <a:rPr lang="de-DE" dirty="0">
                <a:solidFill>
                  <a:srgbClr val="002864"/>
                </a:solidFill>
                <a:cs typeface="Arial"/>
                <a:sym typeface="Arial"/>
              </a:rPr>
              <a:t>Geplanter Output</a:t>
            </a:r>
          </a:p>
          <a:p>
            <a:pPr marL="637560" lvl="1" indent="0" rtl="0">
              <a:lnSpc>
                <a:spcPct val="100000"/>
              </a:lnSpc>
              <a:buNone/>
              <a:defRPr/>
            </a:pPr>
            <a:endParaRPr lang="de-DE" b="1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lvl="1" rtl="0">
              <a:lnSpc>
                <a:spcPct val="100000"/>
              </a:lnSpc>
              <a:defRPr/>
            </a:pPr>
            <a:r>
              <a:rPr lang="de-DE" sz="1400" b="1" dirty="0">
                <a:solidFill>
                  <a:srgbClr val="00B0F0"/>
                </a:solidFill>
                <a:cs typeface="Arial"/>
                <a:sym typeface="Arial"/>
              </a:rPr>
              <a:t>Handreichung</a:t>
            </a:r>
            <a:r>
              <a:rPr lang="de-DE" sz="1400" dirty="0">
                <a:solidFill>
                  <a:srgbClr val="000000"/>
                </a:solidFill>
                <a:cs typeface="Arial"/>
                <a:sym typeface="Arial"/>
              </a:rPr>
              <a:t> als Leitfaden für die Zentralisierung von Finanzmitteln</a:t>
            </a:r>
          </a:p>
          <a:p>
            <a:pPr marL="92331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endParaRPr kumimoji="0" lang="de-DE" sz="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2269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287c7dc7ee_0_211"/>
          <p:cNvSpPr txBox="1"/>
          <p:nvPr/>
        </p:nvSpPr>
        <p:spPr>
          <a:xfrm>
            <a:off x="2952590" y="1315954"/>
            <a:ext cx="6148210" cy="3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66110" indent="-285750"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 sz="1800"/>
            </a:lvl1pPr>
            <a:lvl2pPr marL="923310" indent="-28575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</a:lvl2pPr>
          </a:lstStyle>
          <a:p>
            <a:pPr rtl="0"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Workshop AP2 - </a:t>
            </a:r>
            <a:r>
              <a:rPr lang="de-DE" dirty="0"/>
              <a:t>“Erste Schritte für ein Referenzmodell für das Informationsbudget”</a:t>
            </a:r>
          </a:p>
          <a:p>
            <a:pPr lvl="1" rtl="0">
              <a:defRPr/>
            </a:pPr>
            <a:r>
              <a:rPr lang="de-DE" sz="1600" dirty="0"/>
              <a:t>Fokus: Best Practices bei der Sicherstellung eines gemeinsamen Blickes auf Bibliotheksetat, Drittmittel und weitere Finanzmittel rund um das Publizieren und Lesen</a:t>
            </a:r>
          </a:p>
          <a:p>
            <a:pPr lvl="1" rtl="0">
              <a:defRPr/>
            </a:pPr>
            <a:r>
              <a:rPr lang="de-DE" sz="1600" dirty="0" err="1">
                <a:solidFill>
                  <a:srgbClr val="000000"/>
                </a:solidFill>
                <a:cs typeface="Arial"/>
                <a:sym typeface="Arial"/>
              </a:rPr>
              <a:t>Teilnehmer:innen</a:t>
            </a:r>
            <a:r>
              <a:rPr lang="de-DE" sz="1600" dirty="0">
                <a:solidFill>
                  <a:srgbClr val="000000"/>
                </a:solidFill>
                <a:cs typeface="Arial"/>
                <a:sym typeface="Arial"/>
              </a:rPr>
              <a:t>: </a:t>
            </a:r>
            <a:r>
              <a:rPr lang="de-DE" sz="1600" dirty="0" err="1">
                <a:solidFill>
                  <a:srgbClr val="000000"/>
                </a:solidFill>
                <a:cs typeface="Arial"/>
                <a:sym typeface="Arial"/>
              </a:rPr>
              <a:t>Expert:innen</a:t>
            </a:r>
            <a:r>
              <a:rPr lang="de-DE" sz="1600" dirty="0">
                <a:solidFill>
                  <a:srgbClr val="000000"/>
                </a:solidFill>
                <a:cs typeface="Arial"/>
                <a:sym typeface="Arial"/>
              </a:rPr>
              <a:t> aus Universitäten, Hochschulen, außeruniversitären Forschungseinrichtungen ; auf Einladung)</a:t>
            </a:r>
            <a:endParaRPr lang="de-DE" sz="1600" dirty="0"/>
          </a:p>
          <a:p>
            <a:pPr lvl="1" rtl="0">
              <a:defRPr/>
            </a:pPr>
            <a:r>
              <a:rPr lang="de-DE" sz="1600" dirty="0"/>
              <a:t>Ergebnis: Diskussionspapier, Request </a:t>
            </a:r>
            <a:r>
              <a:rPr lang="de-DE" sz="1600" dirty="0" err="1"/>
              <a:t>for</a:t>
            </a:r>
            <a:r>
              <a:rPr lang="de-DE" sz="1600" dirty="0"/>
              <a:t> Comments-Phase</a:t>
            </a:r>
          </a:p>
          <a:p>
            <a:pPr lvl="1" rtl="0">
              <a:defRPr/>
            </a:pPr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279;g2287c7dc7ee_0_211">
            <a:extLst>
              <a:ext uri="{FF2B5EF4-FFF2-40B4-BE49-F238E27FC236}">
                <a16:creationId xmlns:a16="http://schemas.microsoft.com/office/drawing/2014/main" id="{3F6C313A-737D-41D4-BF86-E4B59B319178}"/>
              </a:ext>
            </a:extLst>
          </p:cNvPr>
          <p:cNvSpPr txBox="1"/>
          <p:nvPr/>
        </p:nvSpPr>
        <p:spPr>
          <a:xfrm>
            <a:off x="360000" y="239644"/>
            <a:ext cx="8423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rtl="0">
              <a:buClr>
                <a:srgbClr val="000000"/>
              </a:buClr>
              <a:defRPr/>
            </a:pPr>
            <a:r>
              <a:rPr lang="de-DE" sz="2000" dirty="0">
                <a:solidFill>
                  <a:srgbClr val="002864"/>
                </a:solidFill>
                <a:latin typeface="Arial"/>
                <a:cs typeface="Arial"/>
                <a:sym typeface="Arial"/>
              </a:rPr>
              <a:t>Erste Aktivitäten und Erkenntnisse</a:t>
            </a:r>
            <a:endParaRPr lang="de-DE" sz="2000" dirty="0">
              <a:solidFill>
                <a:srgbClr val="002864"/>
              </a:solidFill>
              <a:latin typeface="Arial"/>
              <a:cs typeface="Arial"/>
              <a:sym typeface="Calibri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B4055A0-FB20-4F56-B85F-70BECC62DE79}"/>
              </a:ext>
            </a:extLst>
          </p:cNvPr>
          <p:cNvSpPr txBox="1"/>
          <p:nvPr/>
        </p:nvSpPr>
        <p:spPr>
          <a:xfrm>
            <a:off x="251520" y="646871"/>
            <a:ext cx="5147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2400" dirty="0">
                <a:solidFill>
                  <a:srgbClr val="002864"/>
                </a:solidFill>
                <a:ea typeface="Arial"/>
                <a:cs typeface="Arial"/>
                <a:sym typeface="Arial"/>
              </a:rPr>
              <a:t>Arbeitspaket 2 - Informationsbudget </a:t>
            </a:r>
            <a:endParaRPr lang="de-DE" sz="2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03023CAE-44BB-4053-A72C-C630BEA13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132023"/>
            <a:ext cx="936104" cy="825013"/>
          </a:xfrm>
          <a:prstGeom prst="rect">
            <a:avLst/>
          </a:prstGeom>
        </p:spPr>
      </p:pic>
      <p:pic>
        <p:nvPicPr>
          <p:cNvPr id="7" name="Grafik 6" descr="Euro">
            <a:extLst>
              <a:ext uri="{FF2B5EF4-FFF2-40B4-BE49-F238E27FC236}">
                <a16:creationId xmlns:a16="http://schemas.microsoft.com/office/drawing/2014/main" id="{3E15B914-CFD9-4DDA-BF8E-A3A937460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3769" y="2207298"/>
            <a:ext cx="1342602" cy="1255005"/>
          </a:xfrm>
          <a:prstGeom prst="rect">
            <a:avLst/>
          </a:prstGeom>
        </p:spPr>
      </p:pic>
      <p:pic>
        <p:nvPicPr>
          <p:cNvPr id="16" name="Grafik 15" descr="Pfeil: Kurve im Uhrzeigersinn">
            <a:extLst>
              <a:ext uri="{FF2B5EF4-FFF2-40B4-BE49-F238E27FC236}">
                <a16:creationId xmlns:a16="http://schemas.microsoft.com/office/drawing/2014/main" id="{00F9569F-24BB-4971-9898-4D9CA7892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5487" y="3420217"/>
            <a:ext cx="1088101" cy="1217373"/>
          </a:xfrm>
          <a:prstGeom prst="rect">
            <a:avLst/>
          </a:prstGeom>
        </p:spPr>
      </p:pic>
      <p:pic>
        <p:nvPicPr>
          <p:cNvPr id="22" name="Grafik 21" descr="Pfeil: Kurve im Uhrzeigersinn">
            <a:extLst>
              <a:ext uri="{FF2B5EF4-FFF2-40B4-BE49-F238E27FC236}">
                <a16:creationId xmlns:a16="http://schemas.microsoft.com/office/drawing/2014/main" id="{318E21AE-E9A8-40B1-A566-2FE9A55C62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128929">
            <a:off x="1529512" y="1275606"/>
            <a:ext cx="926060" cy="865640"/>
          </a:xfrm>
          <a:prstGeom prst="rect">
            <a:avLst/>
          </a:prstGeom>
        </p:spPr>
      </p:pic>
      <p:pic>
        <p:nvPicPr>
          <p:cNvPr id="23" name="Grafik 22" descr="Pfeil: Kurve im Uhrzeigersinn">
            <a:extLst>
              <a:ext uri="{FF2B5EF4-FFF2-40B4-BE49-F238E27FC236}">
                <a16:creationId xmlns:a16="http://schemas.microsoft.com/office/drawing/2014/main" id="{648E5203-5D6E-43D6-9BEE-49406874F3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442314">
            <a:off x="1972237" y="3364431"/>
            <a:ext cx="1015449" cy="1230496"/>
          </a:xfrm>
          <a:prstGeom prst="rect">
            <a:avLst/>
          </a:prstGeom>
        </p:spPr>
      </p:pic>
      <p:pic>
        <p:nvPicPr>
          <p:cNvPr id="24" name="Grafik 23" descr="Pfeil: Kurve im Uhrzeigersinn">
            <a:extLst>
              <a:ext uri="{FF2B5EF4-FFF2-40B4-BE49-F238E27FC236}">
                <a16:creationId xmlns:a16="http://schemas.microsoft.com/office/drawing/2014/main" id="{5B2E698B-D593-4DCC-BCB6-9492794EAC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854898">
            <a:off x="634011" y="1478570"/>
            <a:ext cx="926060" cy="865640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2886F9A3-F601-430A-ADEF-08B3F6BED733}"/>
              </a:ext>
            </a:extLst>
          </p:cNvPr>
          <p:cNvGrpSpPr/>
          <p:nvPr/>
        </p:nvGrpSpPr>
        <p:grpSpPr>
          <a:xfrm>
            <a:off x="1571003" y="3650973"/>
            <a:ext cx="778749" cy="727940"/>
            <a:chOff x="1910901" y="3852570"/>
            <a:chExt cx="914400" cy="914400"/>
          </a:xfrm>
        </p:grpSpPr>
        <p:pic>
          <p:nvPicPr>
            <p:cNvPr id="25" name="Grafik 24" descr="Datenbank">
              <a:extLst>
                <a:ext uri="{FF2B5EF4-FFF2-40B4-BE49-F238E27FC236}">
                  <a16:creationId xmlns:a16="http://schemas.microsoft.com/office/drawing/2014/main" id="{05A63BD1-AF90-47E8-9E3B-FF8E2785C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10901" y="3852570"/>
              <a:ext cx="914400" cy="914400"/>
            </a:xfrm>
            <a:prstGeom prst="rect">
              <a:avLst/>
            </a:prstGeom>
          </p:spPr>
        </p:pic>
        <p:pic>
          <p:nvPicPr>
            <p:cNvPr id="28" name="Grafik 27" descr="Euro">
              <a:extLst>
                <a:ext uri="{FF2B5EF4-FFF2-40B4-BE49-F238E27FC236}">
                  <a16:creationId xmlns:a16="http://schemas.microsoft.com/office/drawing/2014/main" id="{5CD9024E-3DDA-43BF-94CC-50CE30E22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104802" y="4105213"/>
              <a:ext cx="458753" cy="458753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2DAD0FCB-93C5-4832-A63D-5A1B83973C56}"/>
              </a:ext>
            </a:extLst>
          </p:cNvPr>
          <p:cNvGrpSpPr/>
          <p:nvPr/>
        </p:nvGrpSpPr>
        <p:grpSpPr>
          <a:xfrm>
            <a:off x="1207360" y="1450288"/>
            <a:ext cx="594685" cy="555885"/>
            <a:chOff x="1353875" y="1157384"/>
            <a:chExt cx="698274" cy="698274"/>
          </a:xfrm>
        </p:grpSpPr>
        <p:pic>
          <p:nvPicPr>
            <p:cNvPr id="27" name="Grafik 26" descr="Datenbank">
              <a:extLst>
                <a:ext uri="{FF2B5EF4-FFF2-40B4-BE49-F238E27FC236}">
                  <a16:creationId xmlns:a16="http://schemas.microsoft.com/office/drawing/2014/main" id="{187623FE-EB58-4A7E-981D-4F41885B3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353875" y="1157384"/>
              <a:ext cx="698274" cy="698274"/>
            </a:xfrm>
            <a:prstGeom prst="rect">
              <a:avLst/>
            </a:prstGeom>
          </p:spPr>
        </p:pic>
        <p:pic>
          <p:nvPicPr>
            <p:cNvPr id="29" name="Grafik 28" descr="Euro">
              <a:extLst>
                <a:ext uri="{FF2B5EF4-FFF2-40B4-BE49-F238E27FC236}">
                  <a16:creationId xmlns:a16="http://schemas.microsoft.com/office/drawing/2014/main" id="{6D4223C0-42D9-4063-89A0-B1E3747AF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467612" y="1304490"/>
              <a:ext cx="458753" cy="458753"/>
            </a:xfrm>
            <a:prstGeom prst="rect">
              <a:avLst/>
            </a:prstGeom>
          </p:spPr>
        </p:pic>
      </p:grpSp>
      <p:pic>
        <p:nvPicPr>
          <p:cNvPr id="32" name="Grafik 31" descr="Pfeil: Kurve im Uhrzeigersinn">
            <a:extLst>
              <a:ext uri="{FF2B5EF4-FFF2-40B4-BE49-F238E27FC236}">
                <a16:creationId xmlns:a16="http://schemas.microsoft.com/office/drawing/2014/main" id="{02599A18-0EA5-4D3C-8B70-8C1BFD4C65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583413">
            <a:off x="340976" y="1787653"/>
            <a:ext cx="865640" cy="1199070"/>
          </a:xfrm>
          <a:prstGeom prst="rect">
            <a:avLst/>
          </a:prstGeom>
        </p:spPr>
      </p:pic>
      <p:pic>
        <p:nvPicPr>
          <p:cNvPr id="33" name="Grafik 32" descr="Pfeil: Kurve im Uhrzeigersinn">
            <a:extLst>
              <a:ext uri="{FF2B5EF4-FFF2-40B4-BE49-F238E27FC236}">
                <a16:creationId xmlns:a16="http://schemas.microsoft.com/office/drawing/2014/main" id="{144DB213-CFCE-41F3-8627-8D2FE06CDD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267279">
            <a:off x="161004" y="2666941"/>
            <a:ext cx="865640" cy="1179499"/>
          </a:xfrm>
          <a:prstGeom prst="rect">
            <a:avLst/>
          </a:prstGeom>
        </p:spPr>
      </p:pic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6634D08A-B8DB-458B-884B-4BBD7B4F5836}"/>
              </a:ext>
            </a:extLst>
          </p:cNvPr>
          <p:cNvGrpSpPr/>
          <p:nvPr/>
        </p:nvGrpSpPr>
        <p:grpSpPr>
          <a:xfrm>
            <a:off x="449621" y="2565301"/>
            <a:ext cx="594685" cy="555885"/>
            <a:chOff x="1353875" y="1157384"/>
            <a:chExt cx="698274" cy="698274"/>
          </a:xfrm>
        </p:grpSpPr>
        <p:pic>
          <p:nvPicPr>
            <p:cNvPr id="35" name="Grafik 34" descr="Datenbank">
              <a:extLst>
                <a:ext uri="{FF2B5EF4-FFF2-40B4-BE49-F238E27FC236}">
                  <a16:creationId xmlns:a16="http://schemas.microsoft.com/office/drawing/2014/main" id="{F9719D6C-A74E-49BA-956C-5ED71998F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353875" y="1157384"/>
              <a:ext cx="698274" cy="698274"/>
            </a:xfrm>
            <a:prstGeom prst="rect">
              <a:avLst/>
            </a:prstGeom>
          </p:spPr>
        </p:pic>
        <p:pic>
          <p:nvPicPr>
            <p:cNvPr id="36" name="Grafik 35" descr="Euro">
              <a:extLst>
                <a:ext uri="{FF2B5EF4-FFF2-40B4-BE49-F238E27FC236}">
                  <a16:creationId xmlns:a16="http://schemas.microsoft.com/office/drawing/2014/main" id="{A229A44C-E1A0-469F-9EBD-576B88173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467612" y="1304490"/>
              <a:ext cx="458753" cy="458753"/>
            </a:xfrm>
            <a:prstGeom prst="rect">
              <a:avLst/>
            </a:prstGeom>
          </p:spPr>
        </p:pic>
      </p:grpSp>
      <p:pic>
        <p:nvPicPr>
          <p:cNvPr id="37" name="Grafik 36" descr="Pfeil: Kurve im Uhrzeigersinn">
            <a:extLst>
              <a:ext uri="{FF2B5EF4-FFF2-40B4-BE49-F238E27FC236}">
                <a16:creationId xmlns:a16="http://schemas.microsoft.com/office/drawing/2014/main" id="{CE169952-E32F-4D85-AE9A-0E2A063690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495574">
            <a:off x="2253538" y="2654501"/>
            <a:ext cx="865640" cy="1199070"/>
          </a:xfrm>
          <a:prstGeom prst="rect">
            <a:avLst/>
          </a:prstGeom>
        </p:spPr>
      </p:pic>
      <p:pic>
        <p:nvPicPr>
          <p:cNvPr id="38" name="Grafik 37" descr="Pfeil: Kurve im Uhrzeigersinn">
            <a:extLst>
              <a:ext uri="{FF2B5EF4-FFF2-40B4-BE49-F238E27FC236}">
                <a16:creationId xmlns:a16="http://schemas.microsoft.com/office/drawing/2014/main" id="{18863E0C-6EB7-4650-A8ED-A332968D31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6003573">
            <a:off x="2183841" y="1720345"/>
            <a:ext cx="865640" cy="1179499"/>
          </a:xfrm>
          <a:prstGeom prst="rect">
            <a:avLst/>
          </a:prstGeom>
        </p:spPr>
      </p:pic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1986988D-494E-4C6A-9250-88FCB618AF0F}"/>
              </a:ext>
            </a:extLst>
          </p:cNvPr>
          <p:cNvGrpSpPr/>
          <p:nvPr/>
        </p:nvGrpSpPr>
        <p:grpSpPr>
          <a:xfrm>
            <a:off x="2297434" y="2528426"/>
            <a:ext cx="594685" cy="555885"/>
            <a:chOff x="1353875" y="1157384"/>
            <a:chExt cx="698274" cy="698274"/>
          </a:xfrm>
        </p:grpSpPr>
        <p:pic>
          <p:nvPicPr>
            <p:cNvPr id="40" name="Grafik 39" descr="Datenbank">
              <a:extLst>
                <a:ext uri="{FF2B5EF4-FFF2-40B4-BE49-F238E27FC236}">
                  <a16:creationId xmlns:a16="http://schemas.microsoft.com/office/drawing/2014/main" id="{2F59AC65-E1B1-4220-A56E-6D00BE8E5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353875" y="1157384"/>
              <a:ext cx="698274" cy="698274"/>
            </a:xfrm>
            <a:prstGeom prst="rect">
              <a:avLst/>
            </a:prstGeom>
          </p:spPr>
        </p:pic>
        <p:pic>
          <p:nvPicPr>
            <p:cNvPr id="41" name="Grafik 40" descr="Euro">
              <a:extLst>
                <a:ext uri="{FF2B5EF4-FFF2-40B4-BE49-F238E27FC236}">
                  <a16:creationId xmlns:a16="http://schemas.microsoft.com/office/drawing/2014/main" id="{A16EEDF5-4016-40A5-94FE-537EE4E76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467612" y="1304490"/>
              <a:ext cx="458753" cy="4587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0855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287c7dc7ee_0_219"/>
          <p:cNvSpPr txBox="1"/>
          <p:nvPr/>
        </p:nvSpPr>
        <p:spPr>
          <a:xfrm>
            <a:off x="984960" y="2459160"/>
            <a:ext cx="77763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Arbeitspaket 3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2287c7dc7ee_0_219"/>
          <p:cNvSpPr txBox="1"/>
          <p:nvPr/>
        </p:nvSpPr>
        <p:spPr>
          <a:xfrm>
            <a:off x="984960" y="3012840"/>
            <a:ext cx="7799100" cy="10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14C8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Kriterienkatalog Verträge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49" y="422970"/>
            <a:ext cx="218205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5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287c7dc7ee_0_53"/>
          <p:cNvSpPr txBox="1"/>
          <p:nvPr/>
        </p:nvSpPr>
        <p:spPr>
          <a:xfrm>
            <a:off x="2895291" y="2236605"/>
            <a:ext cx="5421153" cy="2667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Allgemeine Informationen zum Projekt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6 Arbeitspakete im Überblick</a:t>
            </a:r>
          </a:p>
          <a:p>
            <a:pPr marL="923310" lvl="1" indent="-285750" rtl="0">
              <a:spcBef>
                <a:spcPts val="601"/>
              </a:spcBef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/>
            </a:pP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Detail</a:t>
            </a:r>
          </a:p>
          <a:p>
            <a:pPr marL="923310" lvl="1" indent="-285750" rtl="0">
              <a:spcBef>
                <a:spcPts val="601"/>
              </a:spcBef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Geplante Outputs</a:t>
            </a:r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923310" lvl="1" indent="-285750" rtl="0">
              <a:spcBef>
                <a:spcPts val="601"/>
              </a:spcBef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erste Aktivitäten / Erkenntnisse</a:t>
            </a:r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Vernetzung und Zusammenarbeit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80360" marR="0" lvl="0" algn="l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800"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39;g2287c7dc7ee_0_136">
            <a:extLst>
              <a:ext uri="{FF2B5EF4-FFF2-40B4-BE49-F238E27FC236}">
                <a16:creationId xmlns:a16="http://schemas.microsoft.com/office/drawing/2014/main" id="{D9331E4B-1A4D-4371-9F11-EA95A0BED72C}"/>
              </a:ext>
            </a:extLst>
          </p:cNvPr>
          <p:cNvSpPr txBox="1"/>
          <p:nvPr/>
        </p:nvSpPr>
        <p:spPr>
          <a:xfrm>
            <a:off x="1074458" y="3232397"/>
            <a:ext cx="1164889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Agenda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6" t="13545" r="24636" b="17225"/>
          <a:stretch/>
        </p:blipFill>
        <p:spPr>
          <a:xfrm>
            <a:off x="567992" y="2003483"/>
            <a:ext cx="2257851" cy="282758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09" y="419238"/>
            <a:ext cx="3216871" cy="544594"/>
          </a:xfrm>
          <a:prstGeom prst="rect">
            <a:avLst/>
          </a:prstGeom>
        </p:spPr>
      </p:pic>
      <p:sp>
        <p:nvSpPr>
          <p:cNvPr id="7" name="Google Shape;212;p4"/>
          <p:cNvSpPr/>
          <p:nvPr/>
        </p:nvSpPr>
        <p:spPr>
          <a:xfrm>
            <a:off x="403350" y="1449675"/>
            <a:ext cx="8686800" cy="5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rtl="0">
              <a:lnSpc>
                <a:spcPct val="75000"/>
              </a:lnSpc>
              <a:buClr>
                <a:srgbClr val="002864"/>
              </a:buClr>
              <a:buSzPts val="2400"/>
              <a:defRPr/>
            </a:pPr>
            <a:r>
              <a:rPr lang="de-DE" sz="2400" dirty="0">
                <a:solidFill>
                  <a:srgbClr val="002864"/>
                </a:solidFill>
                <a:latin typeface="Arial"/>
                <a:cs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Budgets, Kriterien und Kompetenzen – die finanziellen Dimensionen der Open-Access-Transformation gestalten</a:t>
            </a:r>
            <a:endParaRPr sz="2400" dirty="0">
              <a:solidFill>
                <a:srgbClr val="002864"/>
              </a:solidFill>
              <a:latin typeface="Arial"/>
              <a:cs typeface="Arial"/>
              <a:sym typeface="Arial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</a:ext>
              </a:ex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287c7dc7ee_0_136"/>
          <p:cNvSpPr txBox="1"/>
          <p:nvPr/>
        </p:nvSpPr>
        <p:spPr>
          <a:xfrm>
            <a:off x="360000" y="231480"/>
            <a:ext cx="8423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Transform2Open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2287c7dc7ee_0_136"/>
          <p:cNvSpPr txBox="1"/>
          <p:nvPr/>
        </p:nvSpPr>
        <p:spPr>
          <a:xfrm>
            <a:off x="360000" y="692790"/>
            <a:ext cx="84237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Die 6 Arbeitspakete im Überblick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2287c7dc7ee_0_136"/>
          <p:cNvSpPr txBox="1"/>
          <p:nvPr/>
        </p:nvSpPr>
        <p:spPr>
          <a:xfrm>
            <a:off x="3130627" y="1414714"/>
            <a:ext cx="5942616" cy="3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66110" indent="-285750"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 sz="1800"/>
            </a:lvl1pPr>
            <a:lvl2pPr marL="923310" indent="-28575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</a:lvl2pPr>
          </a:lstStyle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Monitoring der gesamten Kosten für das Publizieren an wissenschaftlichen Einrichtungen</a:t>
            </a: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Zusammenspiel von verschiedenen Finanzmitteln (Bibliotheksetat, Drittmittel und weitere Finanzmittel)</a:t>
            </a: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Kriterien für Verträge mit kommerziellen Publikations-dienstleistern (Weiterentwicklung Allianz-Mindeststandard)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Arbeitsabläufe rund um den Umgang mit Publikationen im Zusammenspiel mit Verlagen und wissenschaftlichen Einrichtungen (Metadaten und Rechnungsabwicklung)</a:t>
            </a: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Förderung von Transparenz (Offenlegung von Kosten zu Subskriptions-, Transformations- und OA-Verträgen)</a:t>
            </a:r>
            <a:endParaRPr kumimoji="0" sz="1600" b="0" i="0" u="none" strike="noStrike" kern="0" cap="none" spc="0" normalizeH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Organisatorische Aspekte der OA-Transformation in Bibliotheken (Kompetenzen und Strukturen)</a:t>
            </a:r>
            <a:endParaRPr kumimoji="0" sz="1600" b="0" i="0" u="none" strike="noStrike" kern="0" cap="none" spc="0" normalizeH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1841315"/>
            <a:ext cx="2436623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66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287c7dc7ee_0_211"/>
          <p:cNvSpPr txBox="1"/>
          <p:nvPr/>
        </p:nvSpPr>
        <p:spPr>
          <a:xfrm>
            <a:off x="360000" y="231480"/>
            <a:ext cx="8423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Arbeitspaket 3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2287c7dc7ee_0_211"/>
          <p:cNvSpPr txBox="1"/>
          <p:nvPr/>
        </p:nvSpPr>
        <p:spPr>
          <a:xfrm>
            <a:off x="360000" y="694966"/>
            <a:ext cx="84237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Kriterienkatalog für Verträge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2287c7dc7ee_0_211"/>
          <p:cNvSpPr txBox="1"/>
          <p:nvPr/>
        </p:nvSpPr>
        <p:spPr>
          <a:xfrm>
            <a:off x="2915816" y="1264241"/>
            <a:ext cx="6072898" cy="3729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66110" indent="-285750"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 sz="1800"/>
            </a:lvl1pPr>
            <a:lvl2pPr marL="923310" indent="-28575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</a:lvl2pPr>
          </a:lstStyle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Ausgangslage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Vertragsverhandlungen mit Wissenschaftsverlagen werden in Deutschland wenig abgestimmt (abgesehen von Aktivitäten rund um </a:t>
            </a:r>
            <a:r>
              <a:rPr lang="de-DE" sz="14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DEAL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und im Rahmen des Forum 13+). 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Diese Praxis schwächt die Position der wissenschaftlichen Einrichtungen im Kontext kommerzieller Marktstrukturen. </a:t>
            </a:r>
          </a:p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Ziele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Praktiken zur Implementierung des Mindeststandards aufzeigen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Allianz-Mindeststandard übersetzen (englisch / französisch) und in relevanten Kreisen bewerben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Internationalisierung des Mindeststandards in der Interaktion mit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Expert:innen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vorantreiben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77028"/>
            <a:ext cx="2614240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65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287c7dc7ee_0_211"/>
          <p:cNvSpPr txBox="1"/>
          <p:nvPr/>
        </p:nvSpPr>
        <p:spPr>
          <a:xfrm>
            <a:off x="360000" y="231480"/>
            <a:ext cx="8423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Arbeitspaket 3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2287c7dc7ee_0_211"/>
          <p:cNvSpPr txBox="1"/>
          <p:nvPr/>
        </p:nvSpPr>
        <p:spPr>
          <a:xfrm>
            <a:off x="360000" y="694966"/>
            <a:ext cx="84237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Kriterienkatalog für Verträge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2287c7dc7ee_0_211"/>
          <p:cNvSpPr txBox="1"/>
          <p:nvPr/>
        </p:nvSpPr>
        <p:spPr>
          <a:xfrm>
            <a:off x="2915816" y="1264241"/>
            <a:ext cx="6072898" cy="3729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66110" indent="-285750"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 sz="1800"/>
            </a:lvl1pPr>
            <a:lvl2pPr marL="923310" indent="-28575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</a:lvl2pPr>
          </a:lstStyle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Ausgangslage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Vertragsverhandlungen mit Wissenschaftsverlagen werden in Deutschland wenig abgestimmt (abgesehen von Aktivitäten rund um Projekt DEAL und im Rahmen des Forum 13+). 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Diese Praxis schwächt die Position der wissenschaftlichen Einrichtungen im Kontext kommerzieller Marktstrukturen. </a:t>
            </a:r>
          </a:p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Ziele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Praktiken zur Implementierung des Mindeststandards aufzeigen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Allianz-Mindeststandard übersetzen (englisch / französisch) und in relevanten Kreisen bewerben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Internationalisierung des Mindeststandards in der Interaktion mit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Expert:innen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vorantreiben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77028"/>
            <a:ext cx="2614240" cy="2304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87493A2-D424-42A2-A75E-A999FC5B3979}"/>
              </a:ext>
            </a:extLst>
          </p:cNvPr>
          <p:cNvSpPr/>
          <p:nvPr/>
        </p:nvSpPr>
        <p:spPr>
          <a:xfrm>
            <a:off x="1317234" y="1455868"/>
            <a:ext cx="6509231" cy="3142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Google Shape;337;g2287c7dc7ee_0_225">
            <a:extLst>
              <a:ext uri="{FF2B5EF4-FFF2-40B4-BE49-F238E27FC236}">
                <a16:creationId xmlns:a16="http://schemas.microsoft.com/office/drawing/2014/main" id="{4922F5FD-7FB0-4014-8E8A-99BD119837EA}"/>
              </a:ext>
            </a:extLst>
          </p:cNvPr>
          <p:cNvSpPr txBox="1"/>
          <p:nvPr/>
        </p:nvSpPr>
        <p:spPr>
          <a:xfrm>
            <a:off x="1331641" y="1735090"/>
            <a:ext cx="6494824" cy="1908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66110" indent="-285750"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 sz="1800"/>
            </a:lvl1pPr>
            <a:lvl2pPr marL="923310" indent="-28575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</a:lvl2pPr>
          </a:lstStyle>
          <a:p>
            <a:pPr marL="637560" lvl="1" indent="0" rtl="0">
              <a:lnSpc>
                <a:spcPct val="100000"/>
              </a:lnSpc>
              <a:buNone/>
              <a:defRPr/>
            </a:pPr>
            <a:r>
              <a:rPr lang="de-DE" dirty="0">
                <a:solidFill>
                  <a:srgbClr val="002864"/>
                </a:solidFill>
                <a:cs typeface="Arial"/>
                <a:sym typeface="Arial"/>
              </a:rPr>
              <a:t>Geplanter Output</a:t>
            </a:r>
          </a:p>
          <a:p>
            <a:pPr marL="637560" lvl="1" indent="0" rtl="0">
              <a:lnSpc>
                <a:spcPct val="100000"/>
              </a:lnSpc>
              <a:buNone/>
              <a:defRPr/>
            </a:pPr>
            <a:endParaRPr lang="de-DE" b="1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lvl="1" rtl="0">
              <a:lnSpc>
                <a:spcPct val="100000"/>
              </a:lnSpc>
              <a:defRPr/>
            </a:pPr>
            <a:r>
              <a:rPr lang="de-DE" sz="1400" dirty="0">
                <a:solidFill>
                  <a:srgbClr val="000000"/>
                </a:solidFill>
                <a:cs typeface="Arial"/>
                <a:sym typeface="Arial"/>
              </a:rPr>
              <a:t>Mehrsprachige </a:t>
            </a:r>
            <a:r>
              <a:rPr lang="de-DE" sz="1400" b="1" dirty="0">
                <a:solidFill>
                  <a:srgbClr val="00B0F0"/>
                </a:solidFill>
                <a:cs typeface="Arial"/>
                <a:sym typeface="Arial"/>
              </a:rPr>
              <a:t>Website</a:t>
            </a:r>
            <a:r>
              <a:rPr lang="de-DE" sz="1400" dirty="0">
                <a:solidFill>
                  <a:srgbClr val="000000"/>
                </a:solidFill>
                <a:cs typeface="Arial"/>
                <a:sym typeface="Arial"/>
              </a:rPr>
              <a:t> zur Verbreitung des Mindeststandards und der assoziierten Best Practices</a:t>
            </a:r>
          </a:p>
          <a:p>
            <a:pPr marL="92331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endParaRPr kumimoji="0" lang="de-DE" sz="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1275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287c7dc7ee_0_211"/>
          <p:cNvSpPr txBox="1"/>
          <p:nvPr/>
        </p:nvSpPr>
        <p:spPr>
          <a:xfrm>
            <a:off x="2952590" y="1059582"/>
            <a:ext cx="6148210" cy="3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66110" indent="-285750"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 sz="1800"/>
            </a:lvl1pPr>
            <a:lvl2pPr marL="923310" indent="-28575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</a:lvl2pPr>
          </a:lstStyle>
          <a:p>
            <a:pPr rtl="0">
              <a:lnSpc>
                <a:spcPct val="128571"/>
              </a:lnSpc>
              <a:spcBef>
                <a:spcPts val="601"/>
              </a:spcBef>
              <a:defRPr/>
            </a:pPr>
            <a:r>
              <a:rPr lang="de-D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Allianz-Mindeststandard</a:t>
            </a:r>
            <a:r>
              <a:rPr lang="de-DE" baseline="30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  <a:r>
              <a:rPr lang="de-D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übersetzen (englisch</a:t>
            </a:r>
            <a:r>
              <a:rPr lang="de-DE" baseline="30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</a:t>
            </a:r>
            <a:r>
              <a:rPr lang="de-D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/ französisch</a:t>
            </a:r>
            <a:r>
              <a:rPr lang="de-DE" baseline="30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  <a:r>
              <a:rPr lang="de-D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 und in relevanten Kreisen bewerben</a:t>
            </a:r>
          </a:p>
          <a:p>
            <a:pPr lvl="2" indent="-285750" rtl="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de-DE" sz="14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Professionelle Übersetzung in Rücksprache mit </a:t>
            </a:r>
            <a:r>
              <a:rPr lang="de-DE" sz="14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Autor:innen</a:t>
            </a:r>
            <a:r>
              <a:rPr lang="de-DE" sz="14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ist erfolgt</a:t>
            </a:r>
          </a:p>
          <a:p>
            <a:pPr lvl="2" indent="-285750" rtl="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de-DE" sz="14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Zitierfähige Publikation mit DOI und Verweis der Versionen aufeinander in Metadaten</a:t>
            </a:r>
          </a:p>
          <a:p>
            <a:pPr lvl="2" indent="-285750" rtl="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de-DE" sz="14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Bewerbung bei frz. Kontakten erfolgt (u.a. via CNRS)</a:t>
            </a:r>
          </a:p>
          <a:p>
            <a:pPr lvl="2" indent="-285750" rtl="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de-DE" sz="14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Aufbereitung in trilingualer Form (in Arbeit)</a:t>
            </a:r>
            <a:br>
              <a:rPr lang="de-DE" sz="14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de-DE" sz="14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37560" lvl="1" rtl="0">
              <a:defRPr/>
            </a:pPr>
            <a:r>
              <a:rPr lang="de-DE" sz="14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Weiterentwicklung: </a:t>
            </a:r>
            <a:br>
              <a:rPr lang="de-DE" sz="14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de-DE" sz="14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1. </a:t>
            </a:r>
            <a:r>
              <a:rPr lang="de-DE" sz="14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Stakeholder:innen-Workshop</a:t>
            </a:r>
            <a:endParaRPr lang="de-DE" sz="14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279;g2287c7dc7ee_0_211">
            <a:extLst>
              <a:ext uri="{FF2B5EF4-FFF2-40B4-BE49-F238E27FC236}">
                <a16:creationId xmlns:a16="http://schemas.microsoft.com/office/drawing/2014/main" id="{3F6C313A-737D-41D4-BF86-E4B59B319178}"/>
              </a:ext>
            </a:extLst>
          </p:cNvPr>
          <p:cNvSpPr txBox="1"/>
          <p:nvPr/>
        </p:nvSpPr>
        <p:spPr>
          <a:xfrm>
            <a:off x="360000" y="239644"/>
            <a:ext cx="8423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rtl="0">
              <a:buClr>
                <a:srgbClr val="000000"/>
              </a:buClr>
              <a:defRPr/>
            </a:pPr>
            <a:r>
              <a:rPr lang="de-DE" sz="2000" dirty="0">
                <a:solidFill>
                  <a:srgbClr val="002864"/>
                </a:solidFill>
                <a:latin typeface="Arial"/>
                <a:cs typeface="Arial"/>
                <a:sym typeface="Arial"/>
              </a:rPr>
              <a:t>Erste Aktivitäten und Erkenntnisse</a:t>
            </a:r>
            <a:endParaRPr lang="de-DE" sz="2000" dirty="0">
              <a:solidFill>
                <a:srgbClr val="002864"/>
              </a:solidFill>
              <a:latin typeface="Arial"/>
              <a:cs typeface="Arial"/>
              <a:sym typeface="Calibri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B4055A0-FB20-4F56-B85F-70BECC62DE79}"/>
              </a:ext>
            </a:extLst>
          </p:cNvPr>
          <p:cNvSpPr txBox="1"/>
          <p:nvPr/>
        </p:nvSpPr>
        <p:spPr>
          <a:xfrm>
            <a:off x="251520" y="646871"/>
            <a:ext cx="5902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2400" dirty="0">
                <a:solidFill>
                  <a:srgbClr val="002864"/>
                </a:solidFill>
                <a:ea typeface="Arial"/>
                <a:cs typeface="Arial"/>
                <a:sym typeface="Arial"/>
              </a:rPr>
              <a:t>Arbeitspaket 3 – Kriterienkatalog Verträge</a:t>
            </a:r>
            <a:endParaRPr lang="de-DE" sz="2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E3A585B-095A-4CC9-A9A8-0A3994818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3" y="1381877"/>
            <a:ext cx="2975048" cy="6707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FD61476-BF0E-4919-98C6-85DADBED5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883551"/>
            <a:ext cx="2975046" cy="57916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4D8325F-A817-4299-923F-A71F78014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08" y="2380551"/>
            <a:ext cx="3130914" cy="64519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895978E-2C23-4E72-B3AA-384634789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09" y="2919434"/>
            <a:ext cx="2968349" cy="2030835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86CFD4A-2F3D-4398-908C-F6F201901B80}"/>
              </a:ext>
            </a:extLst>
          </p:cNvPr>
          <p:cNvGrpSpPr/>
          <p:nvPr/>
        </p:nvGrpSpPr>
        <p:grpSpPr>
          <a:xfrm>
            <a:off x="7020272" y="3723878"/>
            <a:ext cx="1598509" cy="1296144"/>
            <a:chOff x="6645899" y="3219822"/>
            <a:chExt cx="1526501" cy="1526501"/>
          </a:xfrm>
        </p:grpSpPr>
        <p:pic>
          <p:nvPicPr>
            <p:cNvPr id="7" name="Grafik 6" descr="Flip-Kalender">
              <a:extLst>
                <a:ext uri="{FF2B5EF4-FFF2-40B4-BE49-F238E27FC236}">
                  <a16:creationId xmlns:a16="http://schemas.microsoft.com/office/drawing/2014/main" id="{7541D906-F27A-4AFE-BD50-E2AA44D45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45899" y="3219822"/>
              <a:ext cx="1526501" cy="1526501"/>
            </a:xfrm>
            <a:prstGeom prst="rect">
              <a:avLst/>
            </a:prstGeom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4CD519BA-9169-4B37-BD29-78A01CB84CA1}"/>
                </a:ext>
              </a:extLst>
            </p:cNvPr>
            <p:cNvSpPr txBox="1"/>
            <p:nvPr/>
          </p:nvSpPr>
          <p:spPr>
            <a:xfrm>
              <a:off x="7006124" y="3847595"/>
              <a:ext cx="765703" cy="616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  <a:br>
                <a:rPr lang="de-DE" sz="1400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Oktober</a:t>
              </a:r>
            </a:p>
          </p:txBody>
        </p:sp>
      </p:grp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8400F02E-F88A-48C6-AF2E-2B9443EE5891}"/>
              </a:ext>
            </a:extLst>
          </p:cNvPr>
          <p:cNvSpPr/>
          <p:nvPr/>
        </p:nvSpPr>
        <p:spPr>
          <a:xfrm>
            <a:off x="6405315" y="4309406"/>
            <a:ext cx="514174" cy="29308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119096D-2442-4F78-B182-FB986085BB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401" y="123478"/>
            <a:ext cx="950063" cy="837316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9B26CA3-FC4B-4C95-9BC9-CD96E368A3C4}"/>
              </a:ext>
            </a:extLst>
          </p:cNvPr>
          <p:cNvSpPr txBox="1"/>
          <p:nvPr/>
        </p:nvSpPr>
        <p:spPr>
          <a:xfrm>
            <a:off x="2051720" y="4849653"/>
            <a:ext cx="51793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1: </a:t>
            </a:r>
            <a:r>
              <a:rPr lang="de-DE" sz="700" dirty="0">
                <a:hlinkClick r:id="rId10"/>
              </a:rPr>
              <a:t>https://doi.org/10.48440/allianzoa.045</a:t>
            </a:r>
            <a:r>
              <a:rPr lang="de-DE" sz="700" dirty="0"/>
              <a:t> ; 2: </a:t>
            </a:r>
            <a:r>
              <a:rPr lang="de-DE" sz="700" dirty="0">
                <a:hlinkClick r:id="rId11"/>
              </a:rPr>
              <a:t>https://doi.org/10.48440/allianzoa.046</a:t>
            </a:r>
            <a:r>
              <a:rPr lang="de-DE" sz="700" dirty="0"/>
              <a:t> ; 3: </a:t>
            </a:r>
            <a:r>
              <a:rPr lang="de-DE" sz="700" dirty="0">
                <a:hlinkClick r:id="rId12"/>
              </a:rPr>
              <a:t>https://doi.org/10.48440/allianzoa.048</a:t>
            </a:r>
            <a:r>
              <a:rPr lang="de-DE" sz="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4665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287c7dc7ee_0_219"/>
          <p:cNvSpPr txBox="1"/>
          <p:nvPr/>
        </p:nvSpPr>
        <p:spPr>
          <a:xfrm>
            <a:off x="984960" y="2459160"/>
            <a:ext cx="77763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Arbeitspaket 4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2287c7dc7ee_0_219"/>
          <p:cNvSpPr txBox="1"/>
          <p:nvPr/>
        </p:nvSpPr>
        <p:spPr>
          <a:xfrm>
            <a:off x="984960" y="3012840"/>
            <a:ext cx="7799100" cy="10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14C8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Prozessoptimierung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49" y="412170"/>
            <a:ext cx="218205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12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287c7dc7ee_0_136"/>
          <p:cNvSpPr txBox="1"/>
          <p:nvPr/>
        </p:nvSpPr>
        <p:spPr>
          <a:xfrm>
            <a:off x="360000" y="231480"/>
            <a:ext cx="8423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Transform2Open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2287c7dc7ee_0_136"/>
          <p:cNvSpPr txBox="1"/>
          <p:nvPr/>
        </p:nvSpPr>
        <p:spPr>
          <a:xfrm>
            <a:off x="360000" y="692790"/>
            <a:ext cx="84237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Die 6 Arbeitspakete im Überblick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2287c7dc7ee_0_136"/>
          <p:cNvSpPr txBox="1"/>
          <p:nvPr/>
        </p:nvSpPr>
        <p:spPr>
          <a:xfrm>
            <a:off x="3130627" y="1414714"/>
            <a:ext cx="5942616" cy="3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66110" indent="-285750"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 sz="1800"/>
            </a:lvl1pPr>
            <a:lvl2pPr marL="923310" indent="-28575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</a:lvl2pPr>
          </a:lstStyle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Monitoring der gesamten Kosten für das Publizieren an wissenschaftlichen Einrichtungen</a:t>
            </a: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Zusammenspiel von verschiedenen Finanzmitteln (Bibliotheksetat, Drittmittel und weitere Finanzmittel)</a:t>
            </a: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Kriterien für Verträge mit kommerziellen Publikations-dienstleistern (Weiterentwicklung Allianz-Mindeststandard)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Arbeitsabläufe rund um den Umgang mit Publikationen im Zusammenspiel mit Verlagen und wissenschaftlichen Einrichtungen (Metadaten und Rechnungsabwicklung)</a:t>
            </a: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Förderung von Transparenz (Offenlegung von Kosten zu Subskriptions-, Transformations- und OA-Verträgen)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Organisatorische Aspekte der OA-Transformation in Bibliotheken (Kompetenzen und Strukturen)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1841315"/>
            <a:ext cx="2436623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96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287c7dc7ee_0_211"/>
          <p:cNvSpPr txBox="1"/>
          <p:nvPr/>
        </p:nvSpPr>
        <p:spPr>
          <a:xfrm>
            <a:off x="360000" y="231480"/>
            <a:ext cx="8423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Arbeitspaket 4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2287c7dc7ee_0_211"/>
          <p:cNvSpPr txBox="1"/>
          <p:nvPr/>
        </p:nvSpPr>
        <p:spPr>
          <a:xfrm>
            <a:off x="360000" y="694966"/>
            <a:ext cx="84237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Prozessoptimierung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2287c7dc7ee_0_211"/>
          <p:cNvSpPr txBox="1"/>
          <p:nvPr/>
        </p:nvSpPr>
        <p:spPr>
          <a:xfrm>
            <a:off x="2915816" y="1131590"/>
            <a:ext cx="6116441" cy="3729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66110" indent="-285750"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 sz="1800"/>
            </a:lvl1pPr>
            <a:lvl2pPr marL="923310" indent="-28575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</a:lvl2pPr>
          </a:lstStyle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Ausgangslage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Abwicklung von OA-Rechnungen zwischen Verlagen und wissen-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schaftlichen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Einrichtungen wird vielerorts manuell durchgeführt. 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Metadaten werden aus vorhandenen Drittsystemen (z. B.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Crossref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 per Schnittstelle übernommen oder ebenfalls manuell eingearbeitet.</a:t>
            </a:r>
          </a:p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Ziele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Empfehlungen zu Arbeitsabläufen entwerfen (Prozessoptimierung an Best-Practice-Verfahren)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Dialog mit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Expert:innen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aus Verlagen, intermediären sowie wissenschaftlichen Einrichtungen führen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Praxisnahe Handlungsempfehlungen formulieren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77028"/>
            <a:ext cx="2614242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28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287c7dc7ee_0_211"/>
          <p:cNvSpPr txBox="1"/>
          <p:nvPr/>
        </p:nvSpPr>
        <p:spPr>
          <a:xfrm>
            <a:off x="360000" y="231480"/>
            <a:ext cx="8423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Arbeitspaket 4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2287c7dc7ee_0_211"/>
          <p:cNvSpPr txBox="1"/>
          <p:nvPr/>
        </p:nvSpPr>
        <p:spPr>
          <a:xfrm>
            <a:off x="360000" y="694966"/>
            <a:ext cx="84237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Prozessoptimierung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2287c7dc7ee_0_211"/>
          <p:cNvSpPr txBox="1"/>
          <p:nvPr/>
        </p:nvSpPr>
        <p:spPr>
          <a:xfrm>
            <a:off x="2915816" y="1131590"/>
            <a:ext cx="6116441" cy="3729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66110" indent="-285750"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 sz="1800"/>
            </a:lvl1pPr>
            <a:lvl2pPr marL="923310" indent="-28575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</a:lvl2pPr>
          </a:lstStyle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Ausgangslage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Abwicklung von OA-Rechnungen zwischen Verlagen und wissen-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schaftlichen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Einrichtungen wird vielerorts manuell durchgeführt. 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Metadaten werden aus vorhandenen Drittsystemen (z. B.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Crossref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 per Schnittstelle übernommen oder ebenfalls manuell eingearbeitet.</a:t>
            </a:r>
          </a:p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Ziele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Empfehlungen zu Arbeitsabläufen entwerfen (Prozessoptimierung an Best-Practice-Verfahren)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Dialog mit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Expert:innen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aus Verlagen, intermediären sowie wissenschaftlichen Einrichtungen führen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Praxisnahe Handlungsempfehlungen formulieren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77028"/>
            <a:ext cx="2614242" cy="2304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E1C155E7-656B-432E-8051-B146F61C9C29}"/>
              </a:ext>
            </a:extLst>
          </p:cNvPr>
          <p:cNvSpPr/>
          <p:nvPr/>
        </p:nvSpPr>
        <p:spPr>
          <a:xfrm>
            <a:off x="1317234" y="1455868"/>
            <a:ext cx="6509231" cy="3142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Google Shape;337;g2287c7dc7ee_0_225">
            <a:extLst>
              <a:ext uri="{FF2B5EF4-FFF2-40B4-BE49-F238E27FC236}">
                <a16:creationId xmlns:a16="http://schemas.microsoft.com/office/drawing/2014/main" id="{8D52BCE5-7336-4984-9F1C-A5DD8E2C5D83}"/>
              </a:ext>
            </a:extLst>
          </p:cNvPr>
          <p:cNvSpPr txBox="1"/>
          <p:nvPr/>
        </p:nvSpPr>
        <p:spPr>
          <a:xfrm>
            <a:off x="1331641" y="1735090"/>
            <a:ext cx="6494824" cy="1908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66110" indent="-285750"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 sz="1800"/>
            </a:lvl1pPr>
            <a:lvl2pPr marL="923310" indent="-28575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</a:lvl2pPr>
          </a:lstStyle>
          <a:p>
            <a:pPr marL="637560" lvl="1" indent="0" rtl="0">
              <a:lnSpc>
                <a:spcPct val="100000"/>
              </a:lnSpc>
              <a:buNone/>
              <a:defRPr/>
            </a:pPr>
            <a:r>
              <a:rPr lang="de-DE" dirty="0">
                <a:solidFill>
                  <a:srgbClr val="002864"/>
                </a:solidFill>
                <a:cs typeface="Arial"/>
                <a:sym typeface="Arial"/>
              </a:rPr>
              <a:t>Geplanter Output</a:t>
            </a:r>
          </a:p>
          <a:p>
            <a:pPr marL="637560" lvl="1" indent="0" rtl="0">
              <a:lnSpc>
                <a:spcPct val="100000"/>
              </a:lnSpc>
              <a:buNone/>
              <a:defRPr/>
            </a:pPr>
            <a:endParaRPr lang="de-DE" b="1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lvl="1" rtl="0">
              <a:lnSpc>
                <a:spcPct val="100000"/>
              </a:lnSpc>
              <a:defRPr/>
            </a:pPr>
            <a:r>
              <a:rPr lang="de-DE" sz="1400" dirty="0">
                <a:solidFill>
                  <a:srgbClr val="000000"/>
                </a:solidFill>
                <a:cs typeface="Arial"/>
                <a:sym typeface="Arial"/>
              </a:rPr>
              <a:t>Publikation von </a:t>
            </a:r>
            <a:r>
              <a:rPr lang="de-DE" sz="1400" b="1" dirty="0">
                <a:solidFill>
                  <a:srgbClr val="00B0F0"/>
                </a:solidFill>
                <a:cs typeface="Arial"/>
                <a:sym typeface="Arial"/>
              </a:rPr>
              <a:t>Handlungsempfehlungen</a:t>
            </a:r>
            <a:r>
              <a:rPr lang="de-DE" sz="1400" dirty="0">
                <a:solidFill>
                  <a:srgbClr val="000000"/>
                </a:solidFill>
                <a:cs typeface="Arial"/>
                <a:sym typeface="Arial"/>
              </a:rPr>
              <a:t> in deutscher und englischer Sprache für ein verbessertes Zusammenspiel </a:t>
            </a:r>
            <a:br>
              <a:rPr lang="de-DE" sz="140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de-DE" sz="1400" dirty="0">
                <a:solidFill>
                  <a:srgbClr val="000000"/>
                </a:solidFill>
                <a:cs typeface="Arial"/>
                <a:sym typeface="Arial"/>
              </a:rPr>
              <a:t>von Verlagen und wissenschaftlichen Einrichtungen</a:t>
            </a:r>
          </a:p>
          <a:p>
            <a:pPr marL="92331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endParaRPr kumimoji="0" lang="de-DE" sz="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3619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287c7dc7ee_0_211"/>
          <p:cNvSpPr txBox="1"/>
          <p:nvPr/>
        </p:nvSpPr>
        <p:spPr>
          <a:xfrm>
            <a:off x="2952590" y="1315954"/>
            <a:ext cx="6148210" cy="3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66110" indent="-285750"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 sz="1800"/>
            </a:lvl1pPr>
            <a:lvl2pPr marL="923310" indent="-28575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</a:lvl2pPr>
          </a:lstStyle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279;g2287c7dc7ee_0_211">
            <a:extLst>
              <a:ext uri="{FF2B5EF4-FFF2-40B4-BE49-F238E27FC236}">
                <a16:creationId xmlns:a16="http://schemas.microsoft.com/office/drawing/2014/main" id="{3F6C313A-737D-41D4-BF86-E4B59B319178}"/>
              </a:ext>
            </a:extLst>
          </p:cNvPr>
          <p:cNvSpPr txBox="1"/>
          <p:nvPr/>
        </p:nvSpPr>
        <p:spPr>
          <a:xfrm>
            <a:off x="360000" y="239644"/>
            <a:ext cx="8423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rtl="0">
              <a:buClr>
                <a:srgbClr val="000000"/>
              </a:buClr>
              <a:defRPr/>
            </a:pPr>
            <a:r>
              <a:rPr lang="de-DE" sz="2000" dirty="0">
                <a:solidFill>
                  <a:srgbClr val="002864"/>
                </a:solidFill>
                <a:latin typeface="Arial"/>
                <a:cs typeface="Arial"/>
                <a:sym typeface="Arial"/>
              </a:rPr>
              <a:t>Erste Aktivitäten und Erkenntnisse</a:t>
            </a:r>
            <a:endParaRPr lang="de-DE" sz="2000" dirty="0">
              <a:solidFill>
                <a:srgbClr val="002864"/>
              </a:solidFill>
              <a:latin typeface="Arial"/>
              <a:cs typeface="Arial"/>
              <a:sym typeface="Calibri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B4055A0-FB20-4F56-B85F-70BECC62DE79}"/>
              </a:ext>
            </a:extLst>
          </p:cNvPr>
          <p:cNvSpPr txBox="1"/>
          <p:nvPr/>
        </p:nvSpPr>
        <p:spPr>
          <a:xfrm>
            <a:off x="251520" y="646871"/>
            <a:ext cx="52180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2400" dirty="0">
                <a:solidFill>
                  <a:srgbClr val="002864"/>
                </a:solidFill>
                <a:ea typeface="Arial"/>
                <a:cs typeface="Arial"/>
                <a:sym typeface="Arial"/>
              </a:rPr>
              <a:t>Arbeitspaket 4 – </a:t>
            </a:r>
            <a:r>
              <a:rPr lang="de-DE" sz="2400" dirty="0">
                <a:solidFill>
                  <a:srgbClr val="002864"/>
                </a:solidFill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9"/>
                  </a:ext>
                </a:extLst>
              </a:rPr>
              <a:t>Prozessoptimierung</a:t>
            </a:r>
            <a:endParaRPr lang="de-DE" sz="2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rtl="0"/>
            <a:endParaRPr lang="de-DE" sz="2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119096D-2442-4F78-B182-FB986085B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123478"/>
            <a:ext cx="1008112" cy="888476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4DA82573-F875-4499-B00C-D29F350BDFAA}"/>
              </a:ext>
            </a:extLst>
          </p:cNvPr>
          <p:cNvGrpSpPr/>
          <p:nvPr/>
        </p:nvGrpSpPr>
        <p:grpSpPr>
          <a:xfrm>
            <a:off x="577880" y="1513695"/>
            <a:ext cx="2048351" cy="2803920"/>
            <a:chOff x="465137" y="1695339"/>
            <a:chExt cx="2048351" cy="2803920"/>
          </a:xfrm>
        </p:grpSpPr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B9DEDAB0-CDFD-4D2F-A93A-7210D29B3C50}"/>
                </a:ext>
              </a:extLst>
            </p:cNvPr>
            <p:cNvGrpSpPr/>
            <p:nvPr/>
          </p:nvGrpSpPr>
          <p:grpSpPr>
            <a:xfrm>
              <a:off x="898668" y="3074784"/>
              <a:ext cx="1550884" cy="1424475"/>
              <a:chOff x="845430" y="2563540"/>
              <a:chExt cx="1165371" cy="1129780"/>
            </a:xfrm>
          </p:grpSpPr>
          <p:pic>
            <p:nvPicPr>
              <p:cNvPr id="13" name="Grafik 12" descr="Geöffnetes Buch">
                <a:extLst>
                  <a:ext uri="{FF2B5EF4-FFF2-40B4-BE49-F238E27FC236}">
                    <a16:creationId xmlns:a16="http://schemas.microsoft.com/office/drawing/2014/main" id="{F169FC44-D648-4C1C-BA7E-E790F7E673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45430" y="277892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9" name="Grafik 18" descr="Bleistift">
                <a:extLst>
                  <a:ext uri="{FF2B5EF4-FFF2-40B4-BE49-F238E27FC236}">
                    <a16:creationId xmlns:a16="http://schemas.microsoft.com/office/drawing/2014/main" id="{399E22D6-D681-47D8-B1A4-01B10F4CD0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434737" y="2563540"/>
                <a:ext cx="576064" cy="576064"/>
              </a:xfrm>
              <a:prstGeom prst="rect">
                <a:avLst/>
              </a:prstGeom>
            </p:spPr>
          </p:pic>
        </p:grpSp>
        <p:pic>
          <p:nvPicPr>
            <p:cNvPr id="21" name="Grafik 20" descr="Chat">
              <a:extLst>
                <a:ext uri="{FF2B5EF4-FFF2-40B4-BE49-F238E27FC236}">
                  <a16:creationId xmlns:a16="http://schemas.microsoft.com/office/drawing/2014/main" id="{0D425ACE-6A9E-435D-A0D3-24100F35B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32113" y="1695339"/>
              <a:ext cx="914400" cy="914400"/>
            </a:xfrm>
            <a:prstGeom prst="rect">
              <a:avLst/>
            </a:prstGeom>
          </p:spPr>
        </p:pic>
        <p:pic>
          <p:nvPicPr>
            <p:cNvPr id="24" name="Grafik 23" descr="Männliches Profil">
              <a:extLst>
                <a:ext uri="{FF2B5EF4-FFF2-40B4-BE49-F238E27FC236}">
                  <a16:creationId xmlns:a16="http://schemas.microsoft.com/office/drawing/2014/main" id="{3E946713-2348-4BBD-A905-DD514DDA0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65137" y="2241601"/>
              <a:ext cx="914400" cy="914400"/>
            </a:xfrm>
            <a:prstGeom prst="rect">
              <a:avLst/>
            </a:prstGeom>
          </p:spPr>
        </p:pic>
        <p:pic>
          <p:nvPicPr>
            <p:cNvPr id="26" name="Grafik 25" descr="Weibliches Profil">
              <a:extLst>
                <a:ext uri="{FF2B5EF4-FFF2-40B4-BE49-F238E27FC236}">
                  <a16:creationId xmlns:a16="http://schemas.microsoft.com/office/drawing/2014/main" id="{DE75C948-19F5-4A10-888E-6602F4D60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99088" y="2241601"/>
              <a:ext cx="914400" cy="914400"/>
            </a:xfrm>
            <a:prstGeom prst="rect">
              <a:avLst/>
            </a:prstGeom>
          </p:spPr>
        </p:pic>
      </p:grpSp>
      <p:sp>
        <p:nvSpPr>
          <p:cNvPr id="28" name="Google Shape;281;g2287c7dc7ee_0_211">
            <a:extLst>
              <a:ext uri="{FF2B5EF4-FFF2-40B4-BE49-F238E27FC236}">
                <a16:creationId xmlns:a16="http://schemas.microsoft.com/office/drawing/2014/main" id="{F64E5F30-E9D9-4906-8739-94B15BDCA507}"/>
              </a:ext>
            </a:extLst>
          </p:cNvPr>
          <p:cNvSpPr txBox="1"/>
          <p:nvPr/>
        </p:nvSpPr>
        <p:spPr>
          <a:xfrm>
            <a:off x="3104990" y="1468354"/>
            <a:ext cx="6148210" cy="3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66110" indent="-285750"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 sz="1800"/>
            </a:lvl1pPr>
            <a:lvl2pPr marL="923310" indent="-28575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</a:lvl2pPr>
          </a:lstStyle>
          <a:p>
            <a:pPr lvl="0" rtl="0">
              <a:defRPr/>
            </a:pPr>
            <a:r>
              <a:rPr lang="de-DE" dirty="0"/>
              <a:t>Literatursichtung ist erfolgt </a:t>
            </a:r>
            <a:br>
              <a:rPr lang="de-DE" dirty="0"/>
            </a:br>
            <a:endParaRPr lang="de-DE" dirty="0"/>
          </a:p>
          <a:p>
            <a:pPr lvl="0" rtl="0">
              <a:defRPr/>
            </a:pPr>
            <a:r>
              <a:rPr lang="de-DE" dirty="0"/>
              <a:t>Leitfaden-gestützte Interviews zu Workflows</a:t>
            </a:r>
          </a:p>
          <a:p>
            <a:pPr lvl="1" rtl="0">
              <a:defRPr/>
            </a:pPr>
            <a:r>
              <a:rPr lang="de-DE" dirty="0"/>
              <a:t>Identifikation potentieller Interviewpartner</a:t>
            </a:r>
          </a:p>
          <a:p>
            <a:pPr lvl="1" rtl="0">
              <a:defRPr/>
            </a:pPr>
            <a:r>
              <a:rPr lang="de-DE" dirty="0"/>
              <a:t>diverse Einrichtungsformen, -größen und Publikationsvolumina</a:t>
            </a:r>
          </a:p>
          <a:p>
            <a:pPr lvl="1" rtl="0">
              <a:defRPr/>
            </a:pPr>
            <a:r>
              <a:rPr lang="de-DE" dirty="0"/>
              <a:t>Interviews: September-November 2023</a:t>
            </a:r>
          </a:p>
          <a:p>
            <a:pPr lvl="1" rtl="0">
              <a:defRPr/>
            </a:pPr>
            <a:r>
              <a:rPr lang="de-DE" dirty="0"/>
              <a:t>Best-Practices vs. Hindernisse</a:t>
            </a:r>
          </a:p>
          <a:p>
            <a:pPr lvl="1" rtl="0">
              <a:defRPr/>
            </a:pPr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087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287c7dc7ee_0_219"/>
          <p:cNvSpPr txBox="1"/>
          <p:nvPr/>
        </p:nvSpPr>
        <p:spPr>
          <a:xfrm>
            <a:off x="984960" y="2459160"/>
            <a:ext cx="77763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Arbeitspaket 5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2287c7dc7ee_0_219"/>
          <p:cNvSpPr txBox="1"/>
          <p:nvPr/>
        </p:nvSpPr>
        <p:spPr>
          <a:xfrm>
            <a:off x="984960" y="3012840"/>
            <a:ext cx="7799100" cy="10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14C8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Transparenzinitiative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49" y="390570"/>
            <a:ext cx="218205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52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287c7dc7ee_0_80"/>
          <p:cNvSpPr txBox="1"/>
          <p:nvPr/>
        </p:nvSpPr>
        <p:spPr>
          <a:xfrm>
            <a:off x="984960" y="2459160"/>
            <a:ext cx="77763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Transform2Open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2287c7dc7ee_0_80"/>
          <p:cNvSpPr txBox="1"/>
          <p:nvPr/>
        </p:nvSpPr>
        <p:spPr>
          <a:xfrm>
            <a:off x="984960" y="3012840"/>
            <a:ext cx="7799100" cy="10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14C8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Allgemeine Informationen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g2287c7dc7ee_0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7997" y="425336"/>
            <a:ext cx="2054530" cy="737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828DE4F-29E6-4DCB-A130-F7F13EF5ABB7}"/>
              </a:ext>
            </a:extLst>
          </p:cNvPr>
          <p:cNvSpPr txBox="1"/>
          <p:nvPr/>
        </p:nvSpPr>
        <p:spPr>
          <a:xfrm>
            <a:off x="6876256" y="947970"/>
            <a:ext cx="108308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Image:  https://flic.kr/p/2kHp7wc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287c7dc7ee_0_136"/>
          <p:cNvSpPr txBox="1"/>
          <p:nvPr/>
        </p:nvSpPr>
        <p:spPr>
          <a:xfrm>
            <a:off x="360000" y="231480"/>
            <a:ext cx="8423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Transform2Open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2287c7dc7ee_0_136"/>
          <p:cNvSpPr txBox="1"/>
          <p:nvPr/>
        </p:nvSpPr>
        <p:spPr>
          <a:xfrm>
            <a:off x="360000" y="692790"/>
            <a:ext cx="84237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Die 6 Arbeitspakete im Überblick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2287c7dc7ee_0_136"/>
          <p:cNvSpPr txBox="1"/>
          <p:nvPr/>
        </p:nvSpPr>
        <p:spPr>
          <a:xfrm>
            <a:off x="3130627" y="1414714"/>
            <a:ext cx="5942616" cy="3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66110" indent="-285750"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 sz="1800"/>
            </a:lvl1pPr>
            <a:lvl2pPr marL="923310" indent="-28575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</a:lvl2pPr>
          </a:lstStyle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Monitoring der gesamten Kosten für das Publizieren an wissenschaftlichen Einrichtungen</a:t>
            </a: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Zusammenspiel von verschiedenen Finanzmitteln (Bibliotheksetat, Drittmittel und weitere Finanzmittel)</a:t>
            </a: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Kriterien für Verträge mit kommerziellen Publikations-dienstleistern (Weiterentwicklung Allianz-Mindeststandard)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Arbeitsabläufe rund um den Umgang mit Publikationen im Zusammenspiel mit Verlagen und wissenschaftlichen Einrichtungen (Metadaten und Rechnungsabwicklung)</a:t>
            </a: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Förderung von Transparenz (Offenlegung von Kosten zu Subskriptions-, Transformations- und OA-Verträgen)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Organisatorische Aspekte der OA-Transformation in Bibliotheken (Kompetenzen und Strukturen)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1841315"/>
            <a:ext cx="2436623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38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287c7dc7ee_0_211"/>
          <p:cNvSpPr txBox="1"/>
          <p:nvPr/>
        </p:nvSpPr>
        <p:spPr>
          <a:xfrm>
            <a:off x="360000" y="231480"/>
            <a:ext cx="8423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Arbeitspaket 5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2287c7dc7ee_0_211"/>
          <p:cNvSpPr txBox="1"/>
          <p:nvPr/>
        </p:nvSpPr>
        <p:spPr>
          <a:xfrm>
            <a:off x="360000" y="694966"/>
            <a:ext cx="84237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Transparenzinitiative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2287c7dc7ee_0_211"/>
          <p:cNvSpPr txBox="1"/>
          <p:nvPr/>
        </p:nvSpPr>
        <p:spPr>
          <a:xfrm>
            <a:off x="2915816" y="1206641"/>
            <a:ext cx="6116441" cy="3729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66110" indent="-285750"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 sz="1800"/>
            </a:lvl1pPr>
            <a:lvl2pPr marL="923310" indent="-28575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</a:lvl2pPr>
          </a:lstStyle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Ausgangslage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Das BMBF, die Europäischen Kommission und weitere Akteure fordern wissenschaftliche Einrichtungen zur Transparenz rund um vertragliche Vereinbarungen mit Verlagen auf.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 der Praxis wird diese Forderung jedoch bis auf wenige Ausnahmen (z.B. DEAL-Verträge) nicht umgesetzt.</a:t>
            </a:r>
          </a:p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Ziele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Konzept für eine nationale Transparenzinitiative erarbeiten –</a:t>
            </a:r>
            <a:b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für Subskriptions-, Transformations- und OA-Verträge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Herausforderungen mit relevanten Stakeholdern diskutieren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Prototypische Implementierung an den Einrichtungen der Projektpartner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19428"/>
            <a:ext cx="2614242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43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287c7dc7ee_0_211"/>
          <p:cNvSpPr txBox="1"/>
          <p:nvPr/>
        </p:nvSpPr>
        <p:spPr>
          <a:xfrm>
            <a:off x="360000" y="231480"/>
            <a:ext cx="8423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Arbeitspaket 5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2287c7dc7ee_0_211"/>
          <p:cNvSpPr txBox="1"/>
          <p:nvPr/>
        </p:nvSpPr>
        <p:spPr>
          <a:xfrm>
            <a:off x="360000" y="694966"/>
            <a:ext cx="84237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Transparenzinitiative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2287c7dc7ee_0_211"/>
          <p:cNvSpPr txBox="1"/>
          <p:nvPr/>
        </p:nvSpPr>
        <p:spPr>
          <a:xfrm>
            <a:off x="2915816" y="1206641"/>
            <a:ext cx="6116441" cy="3729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66110" indent="-285750"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 sz="1800"/>
            </a:lvl1pPr>
            <a:lvl2pPr marL="923310" indent="-28575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</a:lvl2pPr>
          </a:lstStyle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Ausgangslage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Das BMBF, die Europäischen Kommission und weitere Akteure fordern wissenschaftliche Einrichtungen zur Transparenz rund um vertragliche Vereinbarungen mit Verlagen auf.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 der Praxis wird diese Forderung jedoch bis auf wenige Ausnahmen (z.B. DEAL-Verträge) nicht umgesetzt.</a:t>
            </a:r>
          </a:p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Ziele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Konzept für eine nationale Transparenzinitiative erarbeiten –</a:t>
            </a:r>
            <a:b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für Subskriptions-, Transformations- und OA-Verträge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Herausforderungen mit relevanten Stakeholdern diskutieren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Prototypische Implementierung an den Einrichtungen der Projektpartner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19428"/>
            <a:ext cx="2614242" cy="2304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CBE7DDD-5C99-4617-BB3B-5FEC0217EDB1}"/>
              </a:ext>
            </a:extLst>
          </p:cNvPr>
          <p:cNvSpPr/>
          <p:nvPr/>
        </p:nvSpPr>
        <p:spPr>
          <a:xfrm>
            <a:off x="1317234" y="1455868"/>
            <a:ext cx="6509231" cy="3142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Google Shape;337;g2287c7dc7ee_0_225">
            <a:extLst>
              <a:ext uri="{FF2B5EF4-FFF2-40B4-BE49-F238E27FC236}">
                <a16:creationId xmlns:a16="http://schemas.microsoft.com/office/drawing/2014/main" id="{A112B632-8361-4328-9EB6-3F9DA760D6BE}"/>
              </a:ext>
            </a:extLst>
          </p:cNvPr>
          <p:cNvSpPr txBox="1"/>
          <p:nvPr/>
        </p:nvSpPr>
        <p:spPr>
          <a:xfrm>
            <a:off x="1331641" y="1735090"/>
            <a:ext cx="6494824" cy="1908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66110" indent="-285750"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 sz="1800"/>
            </a:lvl1pPr>
            <a:lvl2pPr marL="923310" indent="-28575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</a:lvl2pPr>
          </a:lstStyle>
          <a:p>
            <a:pPr marL="637560" lvl="1" indent="0" rtl="0">
              <a:lnSpc>
                <a:spcPct val="100000"/>
              </a:lnSpc>
              <a:buNone/>
              <a:defRPr/>
            </a:pPr>
            <a:r>
              <a:rPr lang="de-DE" dirty="0">
                <a:solidFill>
                  <a:srgbClr val="002864"/>
                </a:solidFill>
                <a:cs typeface="Arial"/>
                <a:sym typeface="Arial"/>
              </a:rPr>
              <a:t>Geplanter Output</a:t>
            </a:r>
          </a:p>
          <a:p>
            <a:pPr marL="637560" lvl="1" indent="0" rtl="0">
              <a:lnSpc>
                <a:spcPct val="100000"/>
              </a:lnSpc>
              <a:buNone/>
              <a:defRPr/>
            </a:pPr>
            <a:endParaRPr lang="de-DE" b="1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lvl="1" rtl="0">
              <a:lnSpc>
                <a:spcPct val="100000"/>
              </a:lnSpc>
              <a:defRPr/>
            </a:pPr>
            <a:r>
              <a:rPr lang="de-DE" sz="1400" b="1" dirty="0">
                <a:solidFill>
                  <a:srgbClr val="00B0F0"/>
                </a:solidFill>
                <a:cs typeface="Arial"/>
                <a:sym typeface="Arial"/>
              </a:rPr>
              <a:t>Konzept </a:t>
            </a:r>
            <a:r>
              <a:rPr lang="de-DE" sz="1400" dirty="0">
                <a:solidFill>
                  <a:srgbClr val="000000"/>
                </a:solidFill>
                <a:cs typeface="Arial"/>
                <a:sym typeface="Arial"/>
              </a:rPr>
              <a:t>für eine nationale Transparenzinitiative zur Offenlegung von Kosten (Subskriptions-, Transformations- und OA-Verträge)</a:t>
            </a:r>
          </a:p>
          <a:p>
            <a:pPr marL="92331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endParaRPr kumimoji="0" lang="de-DE" sz="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3673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287c7dc7ee_0_219"/>
          <p:cNvSpPr txBox="1"/>
          <p:nvPr/>
        </p:nvSpPr>
        <p:spPr>
          <a:xfrm>
            <a:off x="984960" y="2459160"/>
            <a:ext cx="77763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Arbeitspaket 6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2287c7dc7ee_0_219"/>
          <p:cNvSpPr txBox="1"/>
          <p:nvPr/>
        </p:nvSpPr>
        <p:spPr>
          <a:xfrm>
            <a:off x="984960" y="3012840"/>
            <a:ext cx="7799100" cy="10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14C8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Kompetenzprofile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50" y="401370"/>
            <a:ext cx="218205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58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287c7dc7ee_0_136"/>
          <p:cNvSpPr txBox="1"/>
          <p:nvPr/>
        </p:nvSpPr>
        <p:spPr>
          <a:xfrm>
            <a:off x="360000" y="231480"/>
            <a:ext cx="8423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Transform2Open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2287c7dc7ee_0_136"/>
          <p:cNvSpPr txBox="1"/>
          <p:nvPr/>
        </p:nvSpPr>
        <p:spPr>
          <a:xfrm>
            <a:off x="360000" y="692790"/>
            <a:ext cx="84237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Die 6 Arbeitspakete im Überblick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2287c7dc7ee_0_136"/>
          <p:cNvSpPr txBox="1"/>
          <p:nvPr/>
        </p:nvSpPr>
        <p:spPr>
          <a:xfrm>
            <a:off x="3130627" y="1414714"/>
            <a:ext cx="5942616" cy="3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66110" indent="-285750"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 sz="1800"/>
            </a:lvl1pPr>
            <a:lvl2pPr marL="923310" indent="-28575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</a:lvl2pPr>
          </a:lstStyle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Monitoring der gesamten Kosten für das Publizieren an wissenschaftlichen Einrichtungen</a:t>
            </a: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Zusammenspiel von verschiedenen Finanzmitteln (Bibliotheksetat, Drittmittel und weitere Finanzmittel)</a:t>
            </a: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Kriterien für Verträge mit kommerziellen Publikations-dienstleistern (Weiterentwicklung Allianz-Mindeststandard)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Arbeitsabläufe rund um den Umgang mit Publikationen im Zusammenspiel mit Verlagen und wissenschaftlichen Einrichtungen (Metadaten und Rechnungsabwicklung)</a:t>
            </a: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Förderung von Transparenz (Offenlegung von Kosten zu Subskriptions-, Transformations- und OA-Verträgen)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Organisatorische Aspekte der OA-Transformation in Bibliotheken (Kompetenzen und Strukturen)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1841315"/>
            <a:ext cx="2436623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08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287c7dc7ee_0_211"/>
          <p:cNvSpPr txBox="1"/>
          <p:nvPr/>
        </p:nvSpPr>
        <p:spPr>
          <a:xfrm>
            <a:off x="360000" y="231480"/>
            <a:ext cx="8423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Arbeitspaket 6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2287c7dc7ee_0_211"/>
          <p:cNvSpPr txBox="1"/>
          <p:nvPr/>
        </p:nvSpPr>
        <p:spPr>
          <a:xfrm>
            <a:off x="360000" y="694966"/>
            <a:ext cx="84237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Kompetenzprofile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2287c7dc7ee_0_211"/>
          <p:cNvSpPr txBox="1"/>
          <p:nvPr/>
        </p:nvSpPr>
        <p:spPr>
          <a:xfrm>
            <a:off x="2912358" y="1131590"/>
            <a:ext cx="6199242" cy="3729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66110" indent="-285750"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 sz="1800"/>
            </a:lvl1pPr>
            <a:lvl2pPr marL="923310" indent="-28575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</a:lvl2pPr>
          </a:lstStyle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Ausgangslage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Aktuell wird die OA-Thematik in Bibliotheken häufig in den Abteilungen zum elektronischen Publizieren oder innerhalb der Medienbearbeitung verortet.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Mit wachsender Bedeutung und Komplexität besteht die Notwendigkeit das Aufgabenfeld integrativer zu betrachten und flexibler in die Organisationsstruktur einzugliedern.</a:t>
            </a:r>
          </a:p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Ziele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Anforderungen für die Bearbeitung von OA-Aufgaben formulieren, die der Transformationsthematik gerecht werden 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Kompetenzprofile mit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Expert:innen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diskutieren und erweitern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Veröffentlichung für Integration in Studium, Aus- und Weiterbildung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79828"/>
            <a:ext cx="2614240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40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287c7dc7ee_0_211"/>
          <p:cNvSpPr txBox="1"/>
          <p:nvPr/>
        </p:nvSpPr>
        <p:spPr>
          <a:xfrm>
            <a:off x="360000" y="231480"/>
            <a:ext cx="8423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Arbeitspaket 6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2287c7dc7ee_0_211"/>
          <p:cNvSpPr txBox="1"/>
          <p:nvPr/>
        </p:nvSpPr>
        <p:spPr>
          <a:xfrm>
            <a:off x="360000" y="694966"/>
            <a:ext cx="84237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Kompetenzprofile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2287c7dc7ee_0_211"/>
          <p:cNvSpPr txBox="1"/>
          <p:nvPr/>
        </p:nvSpPr>
        <p:spPr>
          <a:xfrm>
            <a:off x="2912358" y="1131590"/>
            <a:ext cx="6199242" cy="3729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66110" indent="-285750"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 sz="1800"/>
            </a:lvl1pPr>
            <a:lvl2pPr marL="923310" indent="-28575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</a:lvl2pPr>
          </a:lstStyle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Ausgangslage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Aktuell wird die OA-Thematik in Bibliotheken häufig in den Abteilungen zum elektronischen Publizieren oder innerhalb der Medienbearbeitung verortet.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Mit wachsender Bedeutung und Komplexität besteht die Notwendigkeit das Aufgabenfeld integrativer zu betrachten und flexibler in die Organisationsstruktur einzugliedern.</a:t>
            </a:r>
          </a:p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Ziele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Anforderungen für die Bearbeitung von OA-Aufgaben formulieren, die der Transformationsthematik gerecht werden 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Kompetenzprofile mit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Expert:innen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diskutieren und erweitern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Veröffentlichung für Integration in Studium, Aus- und Weiterbildung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79828"/>
            <a:ext cx="2614240" cy="2304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88BF62D-A678-4604-8BB9-99AC91F97B94}"/>
              </a:ext>
            </a:extLst>
          </p:cNvPr>
          <p:cNvSpPr/>
          <p:nvPr/>
        </p:nvSpPr>
        <p:spPr>
          <a:xfrm>
            <a:off x="1317234" y="1455868"/>
            <a:ext cx="6509231" cy="3142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Google Shape;337;g2287c7dc7ee_0_225">
            <a:extLst>
              <a:ext uri="{FF2B5EF4-FFF2-40B4-BE49-F238E27FC236}">
                <a16:creationId xmlns:a16="http://schemas.microsoft.com/office/drawing/2014/main" id="{C009394C-E37E-41E9-921D-6B7D1CA72873}"/>
              </a:ext>
            </a:extLst>
          </p:cNvPr>
          <p:cNvSpPr txBox="1"/>
          <p:nvPr/>
        </p:nvSpPr>
        <p:spPr>
          <a:xfrm>
            <a:off x="1331641" y="1735090"/>
            <a:ext cx="6494824" cy="1908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66110" indent="-285750"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 sz="1800"/>
            </a:lvl1pPr>
            <a:lvl2pPr marL="923310" indent="-28575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</a:lvl2pPr>
          </a:lstStyle>
          <a:p>
            <a:pPr marL="637560" lvl="1" indent="0" rtl="0">
              <a:lnSpc>
                <a:spcPct val="100000"/>
              </a:lnSpc>
              <a:buNone/>
              <a:defRPr/>
            </a:pPr>
            <a:r>
              <a:rPr lang="de-DE" dirty="0">
                <a:solidFill>
                  <a:srgbClr val="002864"/>
                </a:solidFill>
                <a:cs typeface="Arial"/>
                <a:sym typeface="Arial"/>
              </a:rPr>
              <a:t>Geplanter Output</a:t>
            </a:r>
          </a:p>
          <a:p>
            <a:pPr marL="637560" lvl="1" indent="0" rtl="0">
              <a:lnSpc>
                <a:spcPct val="100000"/>
              </a:lnSpc>
              <a:buNone/>
              <a:defRPr/>
            </a:pPr>
            <a:endParaRPr lang="de-DE" b="1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lvl="1" rtl="0">
              <a:lnSpc>
                <a:spcPct val="100000"/>
              </a:lnSpc>
              <a:defRPr/>
            </a:pPr>
            <a:r>
              <a:rPr lang="de-DE" sz="1400" dirty="0">
                <a:solidFill>
                  <a:srgbClr val="000000"/>
                </a:solidFill>
                <a:cs typeface="Arial"/>
                <a:sym typeface="Arial"/>
              </a:rPr>
              <a:t>Formulierung von Anforderungen und </a:t>
            </a:r>
            <a:r>
              <a:rPr lang="de-DE" sz="1400" b="1" dirty="0">
                <a:solidFill>
                  <a:srgbClr val="00B0F0"/>
                </a:solidFill>
                <a:cs typeface="Arial"/>
                <a:sym typeface="Arial"/>
              </a:rPr>
              <a:t>Profilen </a:t>
            </a:r>
            <a:r>
              <a:rPr lang="de-DE" sz="1400" dirty="0">
                <a:solidFill>
                  <a:srgbClr val="000000"/>
                </a:solidFill>
                <a:cs typeface="Arial"/>
                <a:sym typeface="Arial"/>
              </a:rPr>
              <a:t>aus der Praxis, zur Integration in Studium und qualifizierende Weiterbildung auf verschiedenen Stufen</a:t>
            </a:r>
          </a:p>
          <a:p>
            <a:pPr marL="92331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endParaRPr kumimoji="0" lang="de-DE" sz="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3520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287c7dc7ee_0_211"/>
          <p:cNvSpPr txBox="1"/>
          <p:nvPr/>
        </p:nvSpPr>
        <p:spPr>
          <a:xfrm>
            <a:off x="2952590" y="1315954"/>
            <a:ext cx="6148210" cy="3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66110" indent="-285750"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 sz="1800"/>
            </a:lvl1pPr>
            <a:lvl2pPr marL="923310" indent="-28575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</a:lvl2pPr>
          </a:lstStyle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279;g2287c7dc7ee_0_211">
            <a:extLst>
              <a:ext uri="{FF2B5EF4-FFF2-40B4-BE49-F238E27FC236}">
                <a16:creationId xmlns:a16="http://schemas.microsoft.com/office/drawing/2014/main" id="{3F6C313A-737D-41D4-BF86-E4B59B319178}"/>
              </a:ext>
            </a:extLst>
          </p:cNvPr>
          <p:cNvSpPr txBox="1"/>
          <p:nvPr/>
        </p:nvSpPr>
        <p:spPr>
          <a:xfrm>
            <a:off x="360000" y="239644"/>
            <a:ext cx="8423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rtl="0">
              <a:buClr>
                <a:srgbClr val="000000"/>
              </a:buClr>
              <a:defRPr/>
            </a:pPr>
            <a:r>
              <a:rPr lang="de-DE" sz="2000" dirty="0">
                <a:solidFill>
                  <a:srgbClr val="002864"/>
                </a:solidFill>
                <a:latin typeface="Arial"/>
                <a:cs typeface="Arial"/>
                <a:sym typeface="Arial"/>
              </a:rPr>
              <a:t>Erste Aktivitäten und Erkenntnisse</a:t>
            </a:r>
            <a:endParaRPr lang="de-DE" sz="2000" dirty="0">
              <a:solidFill>
                <a:srgbClr val="002864"/>
              </a:solidFill>
              <a:latin typeface="Arial"/>
              <a:cs typeface="Arial"/>
              <a:sym typeface="Calibri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B4055A0-FB20-4F56-B85F-70BECC62DE79}"/>
              </a:ext>
            </a:extLst>
          </p:cNvPr>
          <p:cNvSpPr txBox="1"/>
          <p:nvPr/>
        </p:nvSpPr>
        <p:spPr>
          <a:xfrm>
            <a:off x="251520" y="646871"/>
            <a:ext cx="4892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2400" dirty="0">
                <a:solidFill>
                  <a:srgbClr val="002864"/>
                </a:solidFill>
                <a:ea typeface="Arial"/>
                <a:cs typeface="Arial"/>
                <a:sym typeface="Arial"/>
              </a:rPr>
              <a:t>Arbeitspaket 6 – </a:t>
            </a:r>
            <a:r>
              <a:rPr lang="de-DE" sz="2400" dirty="0">
                <a:solidFill>
                  <a:srgbClr val="002864"/>
                </a:solidFill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9"/>
                  </a:ext>
                </a:extLst>
              </a:rPr>
              <a:t>Kompetenzprofile</a:t>
            </a:r>
            <a:endParaRPr lang="de-DE" sz="2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rtl="0"/>
            <a:endParaRPr lang="de-DE" sz="2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rtl="0"/>
            <a:endParaRPr lang="de-DE" sz="2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" name="Google Shape;281;g2287c7dc7ee_0_211">
            <a:extLst>
              <a:ext uri="{FF2B5EF4-FFF2-40B4-BE49-F238E27FC236}">
                <a16:creationId xmlns:a16="http://schemas.microsoft.com/office/drawing/2014/main" id="{F64E5F30-E9D9-4906-8739-94B15BDCA507}"/>
              </a:ext>
            </a:extLst>
          </p:cNvPr>
          <p:cNvSpPr txBox="1"/>
          <p:nvPr/>
        </p:nvSpPr>
        <p:spPr>
          <a:xfrm>
            <a:off x="3104990" y="1468354"/>
            <a:ext cx="6148210" cy="3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66110" indent="-285750"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 sz="1800"/>
            </a:lvl1pPr>
            <a:lvl2pPr marL="923310" indent="-28575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</a:lvl2pPr>
          </a:lstStyle>
          <a:p>
            <a:pPr lvl="0" rtl="0">
              <a:defRPr/>
            </a:pPr>
            <a:r>
              <a:rPr lang="de-DE" dirty="0"/>
              <a:t>Literatursichtung ist erfolgt </a:t>
            </a:r>
          </a:p>
          <a:p>
            <a:pPr lvl="0" rtl="0">
              <a:defRPr/>
            </a:pPr>
            <a:endParaRPr lang="de-DE" dirty="0"/>
          </a:p>
          <a:p>
            <a:pPr lvl="0" rtl="0">
              <a:defRPr/>
            </a:pPr>
            <a:r>
              <a:rPr lang="de-DE" dirty="0"/>
              <a:t>Screening von Curricula dt. Hochschulen ist erfolgt</a:t>
            </a:r>
          </a:p>
          <a:p>
            <a:pPr lvl="0" rtl="0">
              <a:defRPr/>
            </a:pPr>
            <a:endParaRPr lang="de-DE" dirty="0"/>
          </a:p>
          <a:p>
            <a:pPr lvl="0" rtl="0">
              <a:defRPr/>
            </a:pPr>
            <a:r>
              <a:rPr lang="de-DE" dirty="0"/>
              <a:t>Sammlung Stellenausschreibungen und Auswertung nach OA-Aspekten läuft</a:t>
            </a:r>
          </a:p>
          <a:p>
            <a:pPr lvl="0" rtl="0">
              <a:defRPr/>
            </a:pPr>
            <a:endParaRPr lang="de-DE" dirty="0"/>
          </a:p>
          <a:p>
            <a:pPr lvl="0" rtl="0">
              <a:defRPr/>
            </a:pPr>
            <a:r>
              <a:rPr lang="de-DE" dirty="0"/>
              <a:t>Leitfaden-gestützte Interviews in Vorbereitung</a:t>
            </a:r>
          </a:p>
          <a:p>
            <a:pPr lvl="1" rtl="0">
              <a:defRPr/>
            </a:pPr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E6688D5-7EBD-48B3-A5B5-DD8C63FE8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592" y="123478"/>
            <a:ext cx="978872" cy="86270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2EFFD57-8D28-40D9-9780-A18F89BFB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3778529"/>
            <a:ext cx="2953816" cy="128929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61EB952-B76D-4107-AD7D-A0EA4AD7D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8" y="1152870"/>
            <a:ext cx="2638620" cy="138866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40E544D-C557-46B3-B73E-DA2489373A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383" y="1601376"/>
            <a:ext cx="1350535" cy="16067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08A88AA-1FC3-4AED-B319-BC40099D53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98" y="2837532"/>
            <a:ext cx="3286281" cy="91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261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287c7dc7ee_0_219"/>
          <p:cNvSpPr txBox="1"/>
          <p:nvPr/>
        </p:nvSpPr>
        <p:spPr>
          <a:xfrm>
            <a:off x="984960" y="2459160"/>
            <a:ext cx="77763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Vernetzung und Zusammenarbeit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2287c7dc7ee_0_219"/>
          <p:cNvSpPr txBox="1"/>
          <p:nvPr/>
        </p:nvSpPr>
        <p:spPr>
          <a:xfrm>
            <a:off x="984960" y="3012840"/>
            <a:ext cx="7799100" cy="10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14C8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mit weiteren Projekten und Initiativen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029" y="180656"/>
            <a:ext cx="217837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24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287c7dc7ee_0_211"/>
          <p:cNvSpPr txBox="1"/>
          <p:nvPr/>
        </p:nvSpPr>
        <p:spPr>
          <a:xfrm>
            <a:off x="360000" y="231480"/>
            <a:ext cx="8423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de-DE" sz="2000" dirty="0">
                <a:solidFill>
                  <a:srgbClr val="002864"/>
                </a:solidFill>
                <a:latin typeface="Arial"/>
                <a:ea typeface="Arial"/>
                <a:cs typeface="Arial"/>
                <a:sym typeface="Arial"/>
              </a:rPr>
              <a:t>Vernetzung und Zusammenarbeit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2287c7dc7ee_0_211"/>
          <p:cNvSpPr txBox="1"/>
          <p:nvPr/>
        </p:nvSpPr>
        <p:spPr>
          <a:xfrm>
            <a:off x="360000" y="694966"/>
            <a:ext cx="8637043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Partner-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Projekte und -Initiativen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599057"/>
            <a:ext cx="2868371" cy="2880000"/>
          </a:xfrm>
          <a:prstGeom prst="rect">
            <a:avLst/>
          </a:prstGeom>
        </p:spPr>
      </p:pic>
      <p:sp>
        <p:nvSpPr>
          <p:cNvPr id="7" name="TextShape 3">
            <a:extLst>
              <a:ext uri="{FF2B5EF4-FFF2-40B4-BE49-F238E27FC236}">
                <a16:creationId xmlns:a16="http://schemas.microsoft.com/office/drawing/2014/main" id="{7A2BB7A9-0C6B-4ADB-ACEC-62E326987120}"/>
              </a:ext>
            </a:extLst>
          </p:cNvPr>
          <p:cNvSpPr txBox="1"/>
          <p:nvPr/>
        </p:nvSpPr>
        <p:spPr bwMode="auto">
          <a:xfrm>
            <a:off x="3635896" y="1275606"/>
            <a:ext cx="5147804" cy="342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66110" indent="-285750">
              <a:lnSpc>
                <a:spcPts val="1800"/>
              </a:lnSpc>
              <a:spcBef>
                <a:spcPts val="601"/>
              </a:spcBef>
              <a:buClr>
                <a:srgbClr val="F68212"/>
              </a:buClr>
              <a:buFont typeface="Wingdings"/>
              <a:buChar char="§"/>
              <a:tabLst>
                <a:tab pos="180000" algn="l"/>
                <a:tab pos="360000" algn="l"/>
              </a:tabLst>
              <a:defRPr/>
            </a:pPr>
            <a:r>
              <a:rPr lang="de-DE" sz="1400" b="0" strike="noStrike" spc="-1" dirty="0">
                <a:solidFill>
                  <a:srgbClr val="000000"/>
                </a:solidFill>
              </a:rPr>
              <a:t>Zahlreiche Akteure beim Informationsbudget</a:t>
            </a:r>
          </a:p>
          <a:p>
            <a:pPr marL="466110" indent="-285750">
              <a:lnSpc>
                <a:spcPts val="1800"/>
              </a:lnSpc>
              <a:spcBef>
                <a:spcPts val="601"/>
              </a:spcBef>
              <a:buClr>
                <a:srgbClr val="F68212"/>
              </a:buClr>
              <a:buFont typeface="Wingdings"/>
              <a:buChar char="§"/>
              <a:tabLst>
                <a:tab pos="180000" algn="l"/>
                <a:tab pos="360000" algn="l"/>
              </a:tabLst>
              <a:defRPr/>
            </a:pPr>
            <a:r>
              <a:rPr lang="de-DE" sz="1400" b="0" strike="noStrike" spc="-1" dirty="0">
                <a:solidFill>
                  <a:srgbClr val="000000"/>
                </a:solidFill>
              </a:rPr>
              <a:t>Enge Abstimmung, insbesondere mit:</a:t>
            </a:r>
          </a:p>
          <a:p>
            <a:pPr marL="923310" lvl="1" indent="-285750">
              <a:lnSpc>
                <a:spcPts val="1800"/>
              </a:lnSpc>
              <a:spcBef>
                <a:spcPts val="601"/>
              </a:spcBef>
              <a:buClr>
                <a:srgbClr val="F68212"/>
              </a:buClr>
              <a:buFont typeface="Wingdings"/>
              <a:buChar char="§"/>
              <a:tabLst>
                <a:tab pos="180000" algn="l"/>
                <a:tab pos="360000" algn="l"/>
              </a:tabLst>
              <a:defRPr/>
            </a:pPr>
            <a:r>
              <a:rPr lang="de-DE" sz="1400" spc="-1" dirty="0">
                <a:solidFill>
                  <a:srgbClr val="000000"/>
                </a:solidFill>
              </a:rPr>
              <a:t>open-</a:t>
            </a:r>
            <a:r>
              <a:rPr lang="de-DE" sz="1400" spc="-1" dirty="0" err="1">
                <a:solidFill>
                  <a:srgbClr val="000000"/>
                </a:solidFill>
              </a:rPr>
              <a:t>access.network</a:t>
            </a:r>
            <a:r>
              <a:rPr lang="de-DE" sz="1400" spc="-1" dirty="0">
                <a:solidFill>
                  <a:srgbClr val="000000"/>
                </a:solidFill>
              </a:rPr>
              <a:t>, </a:t>
            </a:r>
            <a:r>
              <a:rPr lang="de-DE" sz="1400" b="0" strike="noStrike" spc="-1" dirty="0" err="1">
                <a:solidFill>
                  <a:srgbClr val="000000"/>
                </a:solidFill>
              </a:rPr>
              <a:t>openCost</a:t>
            </a:r>
            <a:r>
              <a:rPr lang="de-DE" sz="1400" b="0" strike="noStrike" spc="-1" dirty="0">
                <a:solidFill>
                  <a:srgbClr val="000000"/>
                </a:solidFill>
              </a:rPr>
              <a:t>, Open Access-Monitor </a:t>
            </a:r>
          </a:p>
          <a:p>
            <a:pPr marL="923310" lvl="1" indent="-285750">
              <a:lnSpc>
                <a:spcPts val="1800"/>
              </a:lnSpc>
              <a:spcBef>
                <a:spcPts val="601"/>
              </a:spcBef>
              <a:buClr>
                <a:srgbClr val="F68212"/>
              </a:buClr>
              <a:buFont typeface="Wingdings"/>
              <a:buChar char="§"/>
              <a:tabLst>
                <a:tab pos="180000" algn="l"/>
                <a:tab pos="360000" algn="l"/>
              </a:tabLst>
              <a:defRPr/>
            </a:pPr>
            <a:r>
              <a:rPr lang="de-DE" sz="1400" spc="-1" dirty="0">
                <a:solidFill>
                  <a:srgbClr val="000000"/>
                </a:solidFill>
              </a:rPr>
              <a:t>Überschneidungen der </a:t>
            </a:r>
            <a:r>
              <a:rPr lang="de-DE" sz="1400" spc="-1" dirty="0" err="1">
                <a:solidFill>
                  <a:srgbClr val="000000"/>
                </a:solidFill>
              </a:rPr>
              <a:t>Projektpartner:innen</a:t>
            </a:r>
            <a:endParaRPr lang="de-DE" sz="1400" spc="-1" dirty="0">
              <a:solidFill>
                <a:srgbClr val="000000"/>
              </a:solidFill>
            </a:endParaRPr>
          </a:p>
          <a:p>
            <a:pPr marL="1380510" lvl="2" indent="-285750">
              <a:lnSpc>
                <a:spcPts val="1800"/>
              </a:lnSpc>
              <a:spcBef>
                <a:spcPts val="601"/>
              </a:spcBef>
              <a:buClr>
                <a:srgbClr val="F68212"/>
              </a:buClr>
              <a:buFont typeface="Wingdings"/>
              <a:buChar char="§"/>
              <a:tabLst>
                <a:tab pos="180000" algn="l"/>
                <a:tab pos="360000" algn="l"/>
              </a:tabLst>
              <a:defRPr/>
            </a:pPr>
            <a:r>
              <a:rPr lang="de-DE" sz="1400" spc="-1" dirty="0">
                <a:solidFill>
                  <a:srgbClr val="000000"/>
                </a:solidFill>
              </a:rPr>
              <a:t>gemeinsame Projekte</a:t>
            </a:r>
          </a:p>
          <a:p>
            <a:pPr marL="1380510" lvl="2" indent="-285750">
              <a:lnSpc>
                <a:spcPts val="1800"/>
              </a:lnSpc>
              <a:spcBef>
                <a:spcPts val="601"/>
              </a:spcBef>
              <a:buClr>
                <a:srgbClr val="F68212"/>
              </a:buClr>
              <a:buFont typeface="Wingdings"/>
              <a:buChar char="§"/>
              <a:tabLst>
                <a:tab pos="180000" algn="l"/>
                <a:tab pos="360000" algn="l"/>
              </a:tabLst>
              <a:defRPr/>
            </a:pPr>
            <a:r>
              <a:rPr lang="de-DE" sz="1400" spc="-1" dirty="0">
                <a:solidFill>
                  <a:srgbClr val="000000"/>
                </a:solidFill>
                <a:sym typeface="Wingdings" panose="05000000000000000000" pitchFamily="2" charset="2"/>
              </a:rPr>
              <a:t>kontinuierlicher Austausch, nach Bedarf Teilnahme an Meetings/ VK</a:t>
            </a:r>
            <a:endParaRPr lang="de-DE" sz="1400" spc="-1" dirty="0">
              <a:solidFill>
                <a:srgbClr val="000000"/>
              </a:solidFill>
            </a:endParaRPr>
          </a:p>
          <a:p>
            <a:pPr marL="923310" lvl="1" indent="-285750">
              <a:lnSpc>
                <a:spcPts val="1800"/>
              </a:lnSpc>
              <a:spcBef>
                <a:spcPts val="601"/>
              </a:spcBef>
              <a:buClr>
                <a:srgbClr val="F68212"/>
              </a:buClr>
              <a:buFont typeface="Wingdings"/>
              <a:buChar char="§"/>
              <a:tabLst>
                <a:tab pos="180000" algn="l"/>
                <a:tab pos="360000" algn="l"/>
              </a:tabLst>
              <a:defRPr/>
            </a:pPr>
            <a:r>
              <a:rPr lang="de-DE" sz="1400" spc="-1" dirty="0">
                <a:solidFill>
                  <a:srgbClr val="000000"/>
                </a:solidFill>
              </a:rPr>
              <a:t>aktive Mitarbeit in Fokusgruppe Informationsbudget</a:t>
            </a:r>
          </a:p>
          <a:p>
            <a:pPr marL="923310" lvl="1" indent="-285750">
              <a:lnSpc>
                <a:spcPts val="1800"/>
              </a:lnSpc>
              <a:spcBef>
                <a:spcPts val="601"/>
              </a:spcBef>
              <a:buClr>
                <a:srgbClr val="F68212"/>
              </a:buClr>
              <a:buFont typeface="Wingdings"/>
              <a:buChar char="§"/>
              <a:tabLst>
                <a:tab pos="180000" algn="l"/>
                <a:tab pos="360000" algn="l"/>
              </a:tabLst>
              <a:defRPr/>
            </a:pPr>
            <a:endParaRPr lang="de-DE" sz="1400" spc="-1" dirty="0">
              <a:solidFill>
                <a:srgbClr val="000000"/>
              </a:solidFill>
            </a:endParaRPr>
          </a:p>
          <a:p>
            <a:pPr marL="923310" lvl="1" indent="-285750">
              <a:lnSpc>
                <a:spcPts val="1800"/>
              </a:lnSpc>
              <a:spcBef>
                <a:spcPts val="601"/>
              </a:spcBef>
              <a:buClr>
                <a:srgbClr val="F68212"/>
              </a:buClr>
              <a:buFont typeface="Wingdings"/>
              <a:buChar char="§"/>
              <a:tabLst>
                <a:tab pos="180000" algn="l"/>
                <a:tab pos="360000" algn="l"/>
              </a:tabLst>
              <a:defRPr/>
            </a:pPr>
            <a:r>
              <a:rPr lang="de-DE" sz="1400" spc="-1" dirty="0">
                <a:solidFill>
                  <a:srgbClr val="000000"/>
                </a:solidFill>
              </a:rPr>
              <a:t>Poster: Kostentransparenz und Informationsbudget</a:t>
            </a:r>
            <a:br>
              <a:rPr lang="de-DE" sz="1400" spc="-1" dirty="0">
                <a:solidFill>
                  <a:srgbClr val="000000"/>
                </a:solidFill>
              </a:rPr>
            </a:br>
            <a:r>
              <a:rPr lang="de-DE" sz="1400" spc="-1" dirty="0">
                <a:solidFill>
                  <a:srgbClr val="000000"/>
                </a:solidFill>
                <a:hlinkClick r:id="rId4"/>
              </a:rPr>
              <a:t>https://doi.org/10.5281/zenodo.8189381</a:t>
            </a:r>
            <a:r>
              <a:rPr lang="de-DE" sz="1400" spc="-1" dirty="0">
                <a:solidFill>
                  <a:srgbClr val="000000"/>
                </a:solidFill>
              </a:rPr>
              <a:t> </a:t>
            </a:r>
          </a:p>
          <a:p>
            <a:pPr marL="637560" lvl="1">
              <a:lnSpc>
                <a:spcPts val="1800"/>
              </a:lnSpc>
              <a:spcBef>
                <a:spcPts val="601"/>
              </a:spcBef>
              <a:buClr>
                <a:srgbClr val="F68212"/>
              </a:buClr>
              <a:tabLst>
                <a:tab pos="180000" algn="l"/>
                <a:tab pos="360000" algn="l"/>
              </a:tabLst>
              <a:defRPr/>
            </a:pPr>
            <a:endParaRPr lang="de-DE" dirty="0"/>
          </a:p>
          <a:p>
            <a:pPr marL="180360">
              <a:lnSpc>
                <a:spcPts val="1800"/>
              </a:lnSpc>
              <a:spcBef>
                <a:spcPts val="601"/>
              </a:spcBef>
              <a:buClr>
                <a:srgbClr val="F68212"/>
              </a:buClr>
              <a:tabLst>
                <a:tab pos="180000" algn="l"/>
                <a:tab pos="360000" algn="l"/>
              </a:tabLst>
              <a:defRPr/>
            </a:pPr>
            <a:endParaRPr lang="de-DE" dirty="0"/>
          </a:p>
          <a:p>
            <a:pPr>
              <a:lnSpc>
                <a:spcPts val="1800"/>
              </a:lnSpc>
              <a:spcBef>
                <a:spcPts val="1100"/>
              </a:spcBef>
              <a:tabLst>
                <a:tab pos="0" algn="l"/>
              </a:tabLst>
              <a:defRPr/>
            </a:pPr>
            <a:endParaRPr lang="de-DE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6000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287c7dc7ee_0_211"/>
          <p:cNvSpPr txBox="1"/>
          <p:nvPr/>
        </p:nvSpPr>
        <p:spPr>
          <a:xfrm>
            <a:off x="360000" y="231480"/>
            <a:ext cx="8423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Transform2Open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2287c7dc7ee_0_211"/>
          <p:cNvSpPr txBox="1"/>
          <p:nvPr/>
        </p:nvSpPr>
        <p:spPr>
          <a:xfrm>
            <a:off x="360000" y="694966"/>
            <a:ext cx="8637043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2864"/>
              </a:buClr>
              <a:buSzPts val="2400"/>
              <a:buFont typeface="Arial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cs typeface="Arial"/>
                <a:sym typeface="Arial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Projektpartner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-team und -laufzeit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Google Shape;209;p4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4338" y="2483710"/>
            <a:ext cx="3237658" cy="70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10;p4"/>
          <p:cNvPicPr preferRelativeResize="0"/>
          <p:nvPr/>
        </p:nvPicPr>
        <p:blipFill rotWithShape="1">
          <a:blip r:embed="rId4">
            <a:alphaModFix/>
          </a:blip>
          <a:srcRect l="9221" t="22686" r="14819" b="5746"/>
          <a:stretch/>
        </p:blipFill>
        <p:spPr>
          <a:xfrm rot="21583160">
            <a:off x="6084235" y="581758"/>
            <a:ext cx="2360379" cy="1667565"/>
          </a:xfrm>
          <a:prstGeom prst="rect">
            <a:avLst/>
          </a:prstGeom>
          <a:noFill/>
          <a:ln>
            <a:noFill/>
          </a:ln>
          <a:effectLst>
            <a:outerShdw blurRad="57150" dist="19050" dir="12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Grafik 7" descr="Kostenlose Illustration: Rahmen, Bilderrahmen, Umrandung - Kostenloses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">
            <a:off x="5859094" y="399087"/>
            <a:ext cx="2855972" cy="2017030"/>
          </a:xfrm>
          <a:prstGeom prst="rect">
            <a:avLst/>
          </a:prstGeom>
        </p:spPr>
      </p:pic>
      <p:sp>
        <p:nvSpPr>
          <p:cNvPr id="9" name="Google Shape;213;p4"/>
          <p:cNvSpPr/>
          <p:nvPr/>
        </p:nvSpPr>
        <p:spPr>
          <a:xfrm>
            <a:off x="178551" y="1311124"/>
            <a:ext cx="8549069" cy="352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Aus dem 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6"/>
              </a:rPr>
              <a:t>Forschungszentrum Jülich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Irene Barbers, Bernhard Mittermaier, Margit Schön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Aus der 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7"/>
              </a:rPr>
              <a:t>Universität Potsdam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Tobias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Höhnow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Peter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Kostädt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Joshua Shelly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Aus dem 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8"/>
              </a:rPr>
              <a:t>Helmholtz Open Science Office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Roland Bertelmann, Lea Maria Ferguson, Marcel Meistring, Heinz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Pampel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661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Transform2Open ist DFG-gefördert und hat eine Laufzeit von 3 Jahren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Projektnummer 505575192</a:t>
            </a:r>
          </a:p>
        </p:txBody>
      </p:sp>
    </p:spTree>
    <p:extLst>
      <p:ext uri="{BB962C8B-B14F-4D97-AF65-F5344CB8AC3E}">
        <p14:creationId xmlns:p14="http://schemas.microsoft.com/office/powerpoint/2010/main" val="107321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"/>
          <p:cNvSpPr/>
          <p:nvPr/>
        </p:nvSpPr>
        <p:spPr>
          <a:xfrm>
            <a:off x="71640" y="1671479"/>
            <a:ext cx="8676720" cy="3274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0" tIns="45000" rIns="90000" bIns="45000" anchor="t" anchorCtr="0">
            <a:noAutofit/>
          </a:bodyPr>
          <a:lstStyle/>
          <a:p>
            <a:pPr marL="3600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500"/>
              <a:buFont typeface="Noto Sans Symbols"/>
              <a:buChar char="▪"/>
              <a:tabLst/>
              <a:defRPr/>
            </a:pP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E-Mail: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de-DE" sz="15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info.transform2open@listserv.dfn.de</a:t>
            </a:r>
            <a:r>
              <a:rPr kumimoji="0" lang="de-DE" sz="15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60000" marR="0" lvl="0" indent="-285750" algn="l" defTabSz="914400" rtl="0" eaLnBrk="1" fontAlgn="auto" latinLnBrk="0" hangingPunct="1">
              <a:lnSpc>
                <a:spcPct val="120000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500"/>
              <a:buFont typeface="Noto Sans Symbols"/>
              <a:buChar char="▪"/>
              <a:tabLst/>
              <a:defRPr/>
            </a:pP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Twitter: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de-DE" sz="15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@Transform2Open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60000" marR="0" lvl="0" indent="-285750" algn="l" defTabSz="914400" rtl="0" eaLnBrk="1" fontAlgn="auto" latinLnBrk="0" hangingPunct="1">
              <a:lnSpc>
                <a:spcPct val="120000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500"/>
              <a:buFont typeface="Noto Sans Symbols"/>
              <a:buChar char="▪"/>
              <a:tabLst/>
              <a:defRPr/>
            </a:pP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Mastodon: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de-DE" sz="15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@Transform2Open@openbiblio.social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600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500"/>
              <a:buFont typeface="Noto Sans Symbols"/>
              <a:buChar char="▪"/>
              <a:tabLst/>
              <a:defRPr/>
            </a:pP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Website: </a:t>
            </a:r>
            <a:r>
              <a:rPr kumimoji="0" lang="de-DE" sz="15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https://transform2open.de/</a:t>
            </a:r>
            <a:endParaRPr kumimoji="0" lang="de-DE" sz="1500" b="0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600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500"/>
              <a:buFont typeface="Noto Sans Symbols"/>
              <a:buChar char="▪"/>
              <a:tabLst/>
              <a:defRPr/>
            </a:pP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DFG-Projektnummer: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505575192</a:t>
            </a:r>
            <a:b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Projektpartner:innen</a:t>
            </a: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 von Transform2Open sind die Zentralbibliothek des Forschungszentrums Jülich, die Universitätsbibliothek der Universität Potsdam und das Helmholtz Open Science Office. 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</a:ext>
              </a:extLst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1"/>
                  </a:ext>
                </a:extLst>
              </a:rPr>
              <a:t>Unser </a:t>
            </a: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2"/>
                  </a:ext>
                </a:extLst>
              </a:rPr>
              <a:t>Team</a:t>
            </a: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3"/>
                  </a:ext>
                </a:extLst>
              </a:rPr>
              <a:t> besteht aus folgenden Kolleginnen und Kollegen: 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</a:ext>
              </a:extLst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  <a:tabLst/>
              <a:defRPr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5"/>
                  </a:ext>
                </a:extLst>
              </a:rPr>
              <a:t>Aus dem Forschungszentrum Jülich: Irene Barbers, Bernhard Mittermaier, Margit Schön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6"/>
                </a:ext>
              </a:extLst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  <a:tabLst/>
              <a:defRPr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7"/>
                  </a:ext>
                </a:extLst>
              </a:rPr>
              <a:t>Aus der Universität Potsdam: Tobias </a:t>
            </a:r>
            <a:r>
              <a:rPr kumimoji="0" lang="de-DE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7"/>
                  </a:ext>
                </a:extLst>
              </a:rPr>
              <a:t>Höhnow</a:t>
            </a: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7"/>
                  </a:ext>
                </a:extLst>
              </a:rPr>
              <a:t>, Peter </a:t>
            </a:r>
            <a:r>
              <a:rPr kumimoji="0" lang="de-DE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7"/>
                  </a:ext>
                </a:extLst>
              </a:rPr>
              <a:t>Kostädt</a:t>
            </a: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7"/>
                  </a:ext>
                </a:extLst>
              </a:rPr>
              <a:t>, Joshua Shelly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</a:ext>
              </a:extLst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  <a:tabLst/>
              <a:defRPr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9"/>
                  </a:ext>
                </a:extLst>
              </a:rPr>
              <a:t>Aus dem Helmholtz Open Science Office: Roland Bertelmann, Lea Maria Ferguson, Marcel Meistring, Heinz Pampel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5"/>
          <p:cNvSpPr/>
          <p:nvPr/>
        </p:nvSpPr>
        <p:spPr>
          <a:xfrm>
            <a:off x="251640" y="1059480"/>
            <a:ext cx="7203240" cy="44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Kontakt</a:t>
            </a:r>
            <a:r>
              <a:rPr kumimoji="0" lang="de-DE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"/>
          <p:cNvSpPr/>
          <p:nvPr/>
        </p:nvSpPr>
        <p:spPr>
          <a:xfrm>
            <a:off x="274665" y="966455"/>
            <a:ext cx="72033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Vielen Dank für Ihre Aufmerksamkeit!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271" y="3529085"/>
            <a:ext cx="1076040" cy="3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6"/>
          <p:cNvSpPr/>
          <p:nvPr/>
        </p:nvSpPr>
        <p:spPr>
          <a:xfrm>
            <a:off x="451884" y="3905285"/>
            <a:ext cx="4571400" cy="552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Alle Texte dieser Präsentation, ausgenommen Zitate, </a:t>
            </a:r>
            <a:b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sind unter einem Namensnennung 4.0 International Lizenzvertrag lizenziert: </a:t>
            </a: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/>
              </a:rPr>
              <a:t>https://creativecommons.org/licenses/by/4.0/deed.de</a:t>
            </a: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6"/>
          <p:cNvSpPr txBox="1"/>
          <p:nvPr/>
        </p:nvSpPr>
        <p:spPr>
          <a:xfrm>
            <a:off x="446916" y="1386564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Marcel Meistring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6"/>
          <p:cNvSpPr/>
          <p:nvPr/>
        </p:nvSpPr>
        <p:spPr>
          <a:xfrm>
            <a:off x="734591" y="1378868"/>
            <a:ext cx="4114200" cy="1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br>
              <a:rPr kumimoji="0" lang="de-DE" sz="10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sz="1000" b="0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tabLst/>
              <a:defRPr/>
            </a:pPr>
            <a:r>
              <a:rPr lang="de-DE" sz="1000" u="sng" dirty="0">
                <a:solidFill>
                  <a:srgbClr val="FFFFFF"/>
                </a:solidFill>
                <a:latin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marcel.meistring@os.helmholtz.de</a:t>
            </a:r>
            <a:r>
              <a:rPr kumimoji="0" lang="de-DE" sz="10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000" b="0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lvl="0" rtl="0">
              <a:lnSpc>
                <a:spcPct val="150000"/>
              </a:lnSpc>
              <a:buClr>
                <a:srgbClr val="FFFFFF"/>
              </a:buClr>
              <a:buSzPts val="1000"/>
              <a:defRPr/>
            </a:pPr>
            <a:r>
              <a:rPr lang="de-DE" sz="1000" u="sng" dirty="0">
                <a:solidFill>
                  <a:srgbClr val="FFFFFF"/>
                </a:solidFill>
                <a:cs typeface="Arial"/>
                <a:sym typeface="Arial"/>
              </a:rPr>
              <a:t>https://orcid.org/0000-0001-6347-9926</a:t>
            </a:r>
            <a:endParaRPr kumimoji="0" sz="1000" b="0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68" name="Google Shape;368;p6"/>
          <p:cNvGrpSpPr/>
          <p:nvPr/>
        </p:nvGrpSpPr>
        <p:grpSpPr>
          <a:xfrm>
            <a:off x="559271" y="1787729"/>
            <a:ext cx="175320" cy="410040"/>
            <a:chOff x="292680" y="2210040"/>
            <a:chExt cx="175320" cy="410040"/>
          </a:xfrm>
        </p:grpSpPr>
        <p:pic>
          <p:nvPicPr>
            <p:cNvPr id="369" name="Google Shape;369;p6"/>
            <p:cNvPicPr preferRelativeResize="0"/>
            <p:nvPr/>
          </p:nvPicPr>
          <p:blipFill rotWithShape="1">
            <a:blip r:embed="rId6">
              <a:alphaModFix/>
            </a:blip>
            <a:srcRect l="31022" t="14763" r="30255" b="12970"/>
            <a:stretch/>
          </p:blipFill>
          <p:spPr>
            <a:xfrm>
              <a:off x="299520" y="2447640"/>
              <a:ext cx="168480" cy="172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Google Shape;370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92680" y="2210040"/>
              <a:ext cx="169201" cy="1692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287c7dc7ee_0_211"/>
          <p:cNvSpPr txBox="1"/>
          <p:nvPr/>
        </p:nvSpPr>
        <p:spPr>
          <a:xfrm>
            <a:off x="360000" y="231480"/>
            <a:ext cx="8423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Transform2Open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2287c7dc7ee_0_211"/>
          <p:cNvSpPr txBox="1"/>
          <p:nvPr/>
        </p:nvSpPr>
        <p:spPr>
          <a:xfrm>
            <a:off x="360000" y="694966"/>
            <a:ext cx="8637043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Literatur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78;g2287c7dc7ee_0_246"/>
          <p:cNvSpPr/>
          <p:nvPr/>
        </p:nvSpPr>
        <p:spPr>
          <a:xfrm>
            <a:off x="178560" y="1311120"/>
            <a:ext cx="86046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66199" lvl="0" indent="-285838" rtl="0">
              <a:lnSpc>
                <a:spcPct val="128571"/>
              </a:lnSpc>
              <a:buClr>
                <a:srgbClr val="F68212"/>
              </a:buClr>
              <a:buSzPts val="1400"/>
              <a:buFont typeface="Noto Sans Symbols"/>
              <a:buChar char="▪"/>
              <a:defRPr/>
            </a:pP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Ferguson, L. M., Schön, M., Barbers, I., Bertelmann, R., </a:t>
            </a:r>
            <a:r>
              <a:rPr lang="de-DE" sz="900" dirty="0" err="1">
                <a:solidFill>
                  <a:srgbClr val="000000"/>
                </a:solidFill>
                <a:cs typeface="Arial"/>
                <a:sym typeface="Arial"/>
              </a:rPr>
              <a:t>Höhnow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, T., </a:t>
            </a:r>
            <a:r>
              <a:rPr lang="de-DE" sz="900" dirty="0" err="1">
                <a:solidFill>
                  <a:srgbClr val="000000"/>
                </a:solidFill>
                <a:cs typeface="Arial"/>
                <a:sym typeface="Arial"/>
              </a:rPr>
              <a:t>Kostädt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, P., Meistring, M., Mittermaier, B., Pampel, H., &amp; Shelly, J. (2023). Transform2Open - Vernetzung in der Open-Access-Transformation. 111. </a:t>
            </a:r>
            <a:r>
              <a:rPr lang="de-DE" sz="900" dirty="0" err="1">
                <a:solidFill>
                  <a:srgbClr val="000000"/>
                </a:solidFill>
                <a:cs typeface="Arial"/>
                <a:sym typeface="Arial"/>
              </a:rPr>
              <a:t>BiblioCon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, 24. Mai 2023, Hannover. </a:t>
            </a:r>
            <a:r>
              <a:rPr lang="de-DE" sz="900" dirty="0" err="1">
                <a:solidFill>
                  <a:srgbClr val="000000"/>
                </a:solidFill>
                <a:cs typeface="Arial"/>
                <a:sym typeface="Arial"/>
              </a:rPr>
              <a:t>Zenodo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: 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  <a:hlinkClick r:id="rId3"/>
              </a:rPr>
              <a:t>https://doi.org/10.5281/zenodo.8004357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  ; BIB-OPUS-Server: 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  <a:hlinkClick r:id="rId4"/>
              </a:rPr>
              <a:t>https://nbn-resolving.org/urn:nbn:de:0290-opus4-184914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</a:p>
          <a:p>
            <a:pPr marL="466199" lvl="0" indent="-285838" rtl="0">
              <a:lnSpc>
                <a:spcPct val="128571"/>
              </a:lnSpc>
              <a:buClr>
                <a:srgbClr val="F68212"/>
              </a:buClr>
              <a:buSzPts val="1400"/>
              <a:buFont typeface="Noto Sans Symbols"/>
              <a:buChar char="▪"/>
              <a:defRPr/>
            </a:pPr>
            <a:endParaRPr lang="de-DE" sz="900" dirty="0">
              <a:solidFill>
                <a:srgbClr val="000000"/>
              </a:solidFill>
              <a:cs typeface="Arial"/>
              <a:sym typeface="Arial"/>
            </a:endParaRPr>
          </a:p>
          <a:p>
            <a:pPr marL="466199" lvl="0" indent="-285838" rtl="0">
              <a:lnSpc>
                <a:spcPct val="128571"/>
              </a:lnSpc>
              <a:buClr>
                <a:srgbClr val="F68212"/>
              </a:buClr>
              <a:buSzPts val="1400"/>
              <a:buFont typeface="Noto Sans Symbols"/>
              <a:buChar char="▪"/>
              <a:defRPr/>
            </a:pPr>
            <a:r>
              <a:rPr lang="de-DE" sz="900" dirty="0" err="1">
                <a:solidFill>
                  <a:srgbClr val="000000"/>
                </a:solidFill>
                <a:cs typeface="Arial"/>
                <a:sym typeface="Arial"/>
              </a:rPr>
              <a:t>Höhnow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, T. (2023). DFG-Projekt Transform2Open. </a:t>
            </a:r>
            <a:r>
              <a:rPr lang="de-DE" sz="900" dirty="0" err="1">
                <a:solidFill>
                  <a:srgbClr val="000000"/>
                </a:solidFill>
                <a:cs typeface="Arial"/>
                <a:sym typeface="Arial"/>
              </a:rPr>
              <a:t>Kostenmonitoring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, Kriterien, Kompetenzen und Prozesse der Open-Access-Transformation. 21. KOBV-Forum, 4. Juli 2023, Berlin. 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  <a:hlinkClick r:id="rId5"/>
              </a:rPr>
              <a:t>https://www.kobv.de/wp-content/uploads/2023/07/kobv_forum_2023.pdf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</a:p>
          <a:p>
            <a:pPr marL="466199" lvl="0" indent="-285838" rtl="0">
              <a:lnSpc>
                <a:spcPct val="128571"/>
              </a:lnSpc>
              <a:buClr>
                <a:srgbClr val="F68212"/>
              </a:buClr>
              <a:buSzPts val="1400"/>
              <a:buFont typeface="Noto Sans Symbols"/>
              <a:buChar char="▪"/>
              <a:defRPr/>
            </a:pPr>
            <a:endParaRPr lang="de-DE" sz="900" dirty="0">
              <a:solidFill>
                <a:srgbClr val="000000"/>
              </a:solidFill>
              <a:cs typeface="Arial"/>
              <a:sym typeface="Arial"/>
            </a:endParaRPr>
          </a:p>
          <a:p>
            <a:pPr marL="466199" lvl="0" indent="-285838" rtl="0">
              <a:lnSpc>
                <a:spcPct val="128571"/>
              </a:lnSpc>
              <a:buClr>
                <a:srgbClr val="F68212"/>
              </a:buClr>
              <a:buSzPts val="1400"/>
              <a:buFont typeface="Noto Sans Symbols"/>
              <a:buChar char="▪"/>
              <a:defRPr/>
            </a:pPr>
            <a:r>
              <a:rPr lang="de-DE" sz="900" dirty="0" err="1">
                <a:solidFill>
                  <a:srgbClr val="000000"/>
                </a:solidFill>
                <a:cs typeface="Arial"/>
                <a:sym typeface="Arial"/>
              </a:rPr>
              <a:t>Höhnow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, T., Shelly, J., Barbers, I., Bertelmann, R., Ferguson, L. M., </a:t>
            </a:r>
            <a:r>
              <a:rPr lang="de-DE" sz="900" dirty="0" err="1">
                <a:solidFill>
                  <a:srgbClr val="000000"/>
                </a:solidFill>
                <a:cs typeface="Arial"/>
                <a:sym typeface="Arial"/>
              </a:rPr>
              <a:t>Kostädt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, P., Meistring, M., Mittermaier, B., Pampel, H., &amp; Schön, M. (2023). Stellenprofile in der Open-Access-Administration. 111. </a:t>
            </a:r>
            <a:r>
              <a:rPr lang="de-DE" sz="900" dirty="0" err="1">
                <a:solidFill>
                  <a:srgbClr val="000000"/>
                </a:solidFill>
                <a:cs typeface="Arial"/>
                <a:sym typeface="Arial"/>
              </a:rPr>
              <a:t>BiblioCon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, 24. Mai 2023, Hannover. </a:t>
            </a:r>
            <a:r>
              <a:rPr lang="de-DE" sz="900" dirty="0" err="1">
                <a:solidFill>
                  <a:srgbClr val="000000"/>
                </a:solidFill>
                <a:cs typeface="Arial"/>
                <a:sym typeface="Arial"/>
              </a:rPr>
              <a:t>Zenodo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: 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  <a:hlinkClick r:id="rId6"/>
              </a:rPr>
              <a:t>https://doi.org/10.5281/zenodo.8020608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</a:p>
          <a:p>
            <a:pPr marL="466199" lvl="0" indent="-285838" rtl="0">
              <a:lnSpc>
                <a:spcPct val="128571"/>
              </a:lnSpc>
              <a:buClr>
                <a:srgbClr val="F68212"/>
              </a:buClr>
              <a:buSzPts val="1400"/>
              <a:buFont typeface="Noto Sans Symbols"/>
              <a:buChar char="▪"/>
              <a:defRPr/>
            </a:pPr>
            <a:endParaRPr lang="de-DE" sz="900" dirty="0">
              <a:solidFill>
                <a:srgbClr val="000000"/>
              </a:solidFill>
              <a:cs typeface="Arial"/>
              <a:sym typeface="Arial"/>
            </a:endParaRPr>
          </a:p>
          <a:p>
            <a:pPr marL="466199" lvl="0" indent="-285838" rtl="0">
              <a:lnSpc>
                <a:spcPct val="128571"/>
              </a:lnSpc>
              <a:buClr>
                <a:srgbClr val="F68212"/>
              </a:buClr>
              <a:buSzPts val="1400"/>
              <a:buFont typeface="Noto Sans Symbols"/>
              <a:buChar char="▪"/>
              <a:defRPr/>
            </a:pP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Pampel, H., </a:t>
            </a:r>
            <a:r>
              <a:rPr lang="de-DE" sz="900" dirty="0" err="1">
                <a:solidFill>
                  <a:srgbClr val="000000"/>
                </a:solidFill>
                <a:cs typeface="Arial"/>
                <a:sym typeface="Arial"/>
              </a:rPr>
              <a:t>Höhnow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, T., Ferguson, L. M., Mittermaier, B., &amp; Barbers, I. (2023). Transform2Open - </a:t>
            </a:r>
            <a:r>
              <a:rPr lang="de-DE" sz="900" dirty="0" err="1">
                <a:solidFill>
                  <a:srgbClr val="000000"/>
                </a:solidFill>
                <a:cs typeface="Arial"/>
                <a:sym typeface="Arial"/>
              </a:rPr>
              <a:t>Cost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de-DE" sz="900" dirty="0" err="1">
                <a:solidFill>
                  <a:srgbClr val="000000"/>
                </a:solidFill>
                <a:cs typeface="Arial"/>
                <a:sym typeface="Arial"/>
              </a:rPr>
              <a:t>monitoring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, </a:t>
            </a:r>
            <a:r>
              <a:rPr lang="de-DE" sz="900" dirty="0" err="1">
                <a:solidFill>
                  <a:srgbClr val="000000"/>
                </a:solidFill>
                <a:cs typeface="Arial"/>
                <a:sym typeface="Arial"/>
              </a:rPr>
              <a:t>criteria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, </a:t>
            </a:r>
            <a:r>
              <a:rPr lang="de-DE" sz="900" dirty="0" err="1">
                <a:solidFill>
                  <a:srgbClr val="000000"/>
                </a:solidFill>
                <a:cs typeface="Arial"/>
                <a:sym typeface="Arial"/>
              </a:rPr>
              <a:t>competencies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, and </a:t>
            </a:r>
            <a:r>
              <a:rPr lang="de-DE" sz="900" dirty="0" err="1">
                <a:solidFill>
                  <a:srgbClr val="000000"/>
                </a:solidFill>
                <a:cs typeface="Arial"/>
                <a:sym typeface="Arial"/>
              </a:rPr>
              <a:t>processes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de-DE" sz="900" dirty="0" err="1">
                <a:solidFill>
                  <a:srgbClr val="000000"/>
                </a:solidFill>
                <a:cs typeface="Arial"/>
                <a:sym typeface="Arial"/>
              </a:rPr>
              <a:t>of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de-DE" sz="900" dirty="0" err="1">
                <a:solidFill>
                  <a:srgbClr val="000000"/>
                </a:solidFill>
                <a:cs typeface="Arial"/>
                <a:sym typeface="Arial"/>
              </a:rPr>
              <a:t>the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 Open Access </a:t>
            </a:r>
            <a:r>
              <a:rPr lang="de-DE" sz="900" dirty="0" err="1">
                <a:solidFill>
                  <a:srgbClr val="000000"/>
                </a:solidFill>
                <a:cs typeface="Arial"/>
                <a:sym typeface="Arial"/>
              </a:rPr>
              <a:t>transformation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. In B. Schweighofer &amp; A. Wagner (Eds.), The Road </a:t>
            </a:r>
            <a:r>
              <a:rPr lang="de-DE" sz="900" dirty="0" err="1">
                <a:solidFill>
                  <a:srgbClr val="000000"/>
                </a:solidFill>
                <a:cs typeface="Arial"/>
                <a:sym typeface="Arial"/>
              </a:rPr>
              <a:t>to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de-DE" sz="900" dirty="0" err="1">
                <a:solidFill>
                  <a:srgbClr val="000000"/>
                </a:solidFill>
                <a:cs typeface="Arial"/>
                <a:sym typeface="Arial"/>
              </a:rPr>
              <a:t>Publication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de-DE" sz="900" dirty="0" err="1">
                <a:solidFill>
                  <a:srgbClr val="000000"/>
                </a:solidFill>
                <a:cs typeface="Arial"/>
                <a:sym typeface="Arial"/>
              </a:rPr>
              <a:t>Cost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 Transparency. Proceedings </a:t>
            </a:r>
            <a:r>
              <a:rPr lang="de-DE" sz="900" dirty="0" err="1">
                <a:solidFill>
                  <a:srgbClr val="000000"/>
                </a:solidFill>
                <a:cs typeface="Arial"/>
                <a:sym typeface="Arial"/>
              </a:rPr>
              <a:t>of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de-DE" sz="900" dirty="0" err="1">
                <a:solidFill>
                  <a:srgbClr val="000000"/>
                </a:solidFill>
                <a:cs typeface="Arial"/>
                <a:sym typeface="Arial"/>
              </a:rPr>
              <a:t>the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de-DE" sz="900" dirty="0" err="1">
                <a:solidFill>
                  <a:srgbClr val="000000"/>
                </a:solidFill>
                <a:cs typeface="Arial"/>
                <a:sym typeface="Arial"/>
              </a:rPr>
              <a:t>openCost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 Expert Workshop (pp. 95–101). Verlag Deutsches Elektronen-Synchrotron DESY. 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  <a:hlinkClick r:id="rId7"/>
              </a:rPr>
              <a:t>https://doi.org/10.3204/DESY-PROC-2023-01/08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</a:p>
          <a:p>
            <a:pPr marL="466199" lvl="0" indent="-285838" rtl="0">
              <a:lnSpc>
                <a:spcPct val="128571"/>
              </a:lnSpc>
              <a:buClr>
                <a:srgbClr val="F68212"/>
              </a:buClr>
              <a:buSzPts val="1400"/>
              <a:buFont typeface="Noto Sans Symbols"/>
              <a:buChar char="▪"/>
              <a:defRPr/>
            </a:pPr>
            <a:endParaRPr lang="de-DE" sz="900" dirty="0">
              <a:solidFill>
                <a:srgbClr val="000000"/>
              </a:solidFill>
              <a:cs typeface="Arial"/>
              <a:sym typeface="Arial"/>
            </a:endParaRPr>
          </a:p>
          <a:p>
            <a:pPr marL="466199" lvl="0" indent="-285838" rtl="0">
              <a:lnSpc>
                <a:spcPct val="128571"/>
              </a:lnSpc>
              <a:buClr>
                <a:srgbClr val="F68212"/>
              </a:buClr>
              <a:buSzPts val="1400"/>
              <a:buFont typeface="Noto Sans Symbols"/>
              <a:buChar char="▪"/>
              <a:defRPr/>
            </a:pP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Schön, M., Barbers, I., Bertelmann, R., Ferguson, L. M., </a:t>
            </a:r>
            <a:r>
              <a:rPr lang="de-DE" sz="900" dirty="0" err="1">
                <a:solidFill>
                  <a:srgbClr val="000000"/>
                </a:solidFill>
                <a:cs typeface="Arial"/>
                <a:sym typeface="Arial"/>
              </a:rPr>
              <a:t>Höhnow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, T., </a:t>
            </a:r>
            <a:r>
              <a:rPr lang="de-DE" sz="900" dirty="0" err="1">
                <a:solidFill>
                  <a:srgbClr val="000000"/>
                </a:solidFill>
                <a:cs typeface="Arial"/>
                <a:sym typeface="Arial"/>
              </a:rPr>
              <a:t>Kostädt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, P., Meistring, M., Mittermaier, B., Pampel, H., &amp; Shelly, J. (2023). </a:t>
            </a:r>
            <a:r>
              <a:rPr lang="de-DE" sz="900" dirty="0" err="1">
                <a:solidFill>
                  <a:srgbClr val="000000"/>
                </a:solidFill>
                <a:cs typeface="Arial"/>
                <a:sym typeface="Arial"/>
              </a:rPr>
              <a:t>Kostenmonitoring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 - Problemfelder und Handlungsbedarfe. Workshop, 10. Mai 2023, Online. 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  <a:hlinkClick r:id="rId8"/>
              </a:rPr>
              <a:t>https://doi.org/10.5281/zenodo.7993721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</a:p>
          <a:p>
            <a:pPr marL="180361" lvl="0" rtl="0">
              <a:lnSpc>
                <a:spcPct val="128571"/>
              </a:lnSpc>
              <a:buClr>
                <a:srgbClr val="F68212"/>
              </a:buClr>
              <a:buSzPts val="1400"/>
              <a:defRPr/>
            </a:pPr>
            <a:endParaRPr lang="de-DE" sz="900" dirty="0">
              <a:solidFill>
                <a:srgbClr val="000000"/>
              </a:solidFill>
              <a:cs typeface="Arial"/>
              <a:sym typeface="Arial"/>
            </a:endParaRPr>
          </a:p>
          <a:p>
            <a:pPr marL="466199" lvl="0" indent="-285838" rtl="0">
              <a:lnSpc>
                <a:spcPct val="128571"/>
              </a:lnSpc>
              <a:buClr>
                <a:srgbClr val="F68212"/>
              </a:buClr>
              <a:buSzPts val="1400"/>
              <a:buFont typeface="Noto Sans Symbols"/>
              <a:buChar char="▪"/>
              <a:defRPr/>
            </a:pP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Schön, M., Barbers, I., Ferguson, L. M., Meistring, M., &amp; Schultze-Motel, P. (2023). Kostentransparenz und Informationsbudget: Projekte, Initiativen und Infrastrukturen, die die finanzielle Dimension der OA-Transformation in den Blick nehmen. Open-Access-Tage 2023, 27.-29. September 2023, Berlin. </a:t>
            </a:r>
            <a:r>
              <a:rPr lang="de-DE" sz="900" dirty="0" err="1">
                <a:solidFill>
                  <a:srgbClr val="000000"/>
                </a:solidFill>
                <a:cs typeface="Arial"/>
                <a:sym typeface="Arial"/>
              </a:rPr>
              <a:t>Zenodo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: 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  <a:hlinkClick r:id="rId9"/>
              </a:rPr>
              <a:t>https://doi.org/10.5281/zenodo.8189382</a:t>
            </a:r>
            <a:r>
              <a:rPr lang="de-DE" sz="90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endParaRPr kumimoji="0" lang="de-DE" sz="900" b="0" i="0" u="sng" strike="noStrike" kern="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cs typeface="Arial"/>
              <a:sym typeface="Arial"/>
            </a:endParaRPr>
          </a:p>
          <a:p>
            <a:pPr marL="180361" lvl="0" rtl="0">
              <a:lnSpc>
                <a:spcPct val="128571"/>
              </a:lnSpc>
              <a:buClr>
                <a:srgbClr val="F68212"/>
              </a:buClr>
              <a:buSzPts val="1400"/>
              <a:defRPr/>
            </a:pPr>
            <a:r>
              <a:rPr lang="de-DE" sz="800" dirty="0">
                <a:solidFill>
                  <a:srgbClr val="000000"/>
                </a:solidFill>
                <a:cs typeface="Arial"/>
                <a:sym typeface="Arial"/>
              </a:rPr>
              <a:t>  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  <a:p>
            <a:pPr marL="466199" marR="0" lvl="0" indent="-285838" algn="l" defTabSz="914400" rtl="0" eaLnBrk="1" fontAlgn="auto" latinLnBrk="0" hangingPunct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Noto Sans Symbols"/>
              <a:buChar char="▪"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3394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287c7dc7ee_0_211"/>
          <p:cNvSpPr txBox="1"/>
          <p:nvPr/>
        </p:nvSpPr>
        <p:spPr>
          <a:xfrm>
            <a:off x="360000" y="231480"/>
            <a:ext cx="8423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Transform2Open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2287c7dc7ee_0_211"/>
          <p:cNvSpPr txBox="1"/>
          <p:nvPr/>
        </p:nvSpPr>
        <p:spPr>
          <a:xfrm>
            <a:off x="360000" y="694966"/>
            <a:ext cx="8637043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2864"/>
              </a:buClr>
              <a:buSzPts val="2400"/>
              <a:buFont typeface="Arial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cs typeface="Arial"/>
                <a:sym typeface="Arial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Projektziele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221;p3"/>
          <p:cNvSpPr/>
          <p:nvPr/>
        </p:nvSpPr>
        <p:spPr>
          <a:xfrm>
            <a:off x="186992" y="1279578"/>
            <a:ext cx="8711746" cy="161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6611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Ausgangslage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Die finanzielle Dimension der OA-Transformation hat eine zentrale Bedeutung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Bei Umsetzungsmaßnahmen auf den lokalen Ebenen wird eine starke Fragmentierung sichtbar 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endParaRPr kumimoji="0" lang="de-DE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6611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Projektziele </a:t>
            </a:r>
          </a:p>
        </p:txBody>
      </p:sp>
      <p:sp>
        <p:nvSpPr>
          <p:cNvPr id="11" name="Google Shape;221;p3"/>
          <p:cNvSpPr/>
          <p:nvPr/>
        </p:nvSpPr>
        <p:spPr>
          <a:xfrm>
            <a:off x="1733414" y="2785406"/>
            <a:ext cx="7343950" cy="225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Weiterentwicklung von Budgets, Kriterien und Kompetenzen</a:t>
            </a: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Förderung der Kostentransparenz (National &amp; International)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Förderung der Strukturbildung in der OA-Transformation (Fokus Deutschland)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Modellentwicklung und Standardisierung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Transfer der erzielten Erkenntnisse auf internationale Ebene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23310" marR="0" lvl="1" indent="-285750" algn="l" defTabSz="914400" rtl="0" eaLnBrk="1" fontAlgn="auto" latinLnBrk="0" hangingPunct="1">
              <a:lnSpc>
                <a:spcPct val="128571"/>
              </a:lnSpc>
              <a:spcBef>
                <a:spcPts val="601"/>
              </a:spcBef>
              <a:spcAft>
                <a:spcPts val="0"/>
              </a:spcAft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Beitrag für nachhaltige Wissenschaftsinfrastrukturen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82" y="3174746"/>
            <a:ext cx="1804572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3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287c7dc7ee_0_130"/>
          <p:cNvSpPr txBox="1"/>
          <p:nvPr/>
        </p:nvSpPr>
        <p:spPr>
          <a:xfrm>
            <a:off x="984960" y="2459160"/>
            <a:ext cx="77763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Transform2Open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2287c7dc7ee_0_130"/>
          <p:cNvSpPr txBox="1"/>
          <p:nvPr/>
        </p:nvSpPr>
        <p:spPr>
          <a:xfrm>
            <a:off x="984960" y="3012840"/>
            <a:ext cx="7799100" cy="10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>
                <a:ln>
                  <a:noFill/>
                </a:ln>
                <a:solidFill>
                  <a:srgbClr val="14C8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Die 6 Arbeitspakete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g2287c7dc7ee_0_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0655" y="526030"/>
            <a:ext cx="2054530" cy="7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287c7dc7ee_0_136"/>
          <p:cNvSpPr txBox="1"/>
          <p:nvPr/>
        </p:nvSpPr>
        <p:spPr>
          <a:xfrm>
            <a:off x="360000" y="231480"/>
            <a:ext cx="8423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Transform2Open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2287c7dc7ee_0_136"/>
          <p:cNvSpPr txBox="1"/>
          <p:nvPr/>
        </p:nvSpPr>
        <p:spPr>
          <a:xfrm>
            <a:off x="360000" y="692790"/>
            <a:ext cx="84237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Die 6 Arbeitspakete im Überblick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2287c7dc7ee_0_136"/>
          <p:cNvSpPr txBox="1"/>
          <p:nvPr/>
        </p:nvSpPr>
        <p:spPr>
          <a:xfrm>
            <a:off x="3130627" y="1414714"/>
            <a:ext cx="5942616" cy="3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66110" indent="-285750"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 sz="1800"/>
            </a:lvl1pPr>
            <a:lvl2pPr marL="923310" indent="-28575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</a:lvl2pPr>
          </a:lstStyle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Monitoring der gesamten Kosten für das Publizieren an wissenschaftlichen Einrichtungen</a:t>
            </a: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Zusammenspiel von verschiedenen Finanzmitteln (Bibliotheksetat, Drittmittel und weitere Finanzmittel)</a:t>
            </a: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Kriterien für Verträge mit kommerziellen Publikations-dienstleistern (Weiterentwicklung Allianz-Mindeststandard)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Arbeitsabläufe rund um den Umgang mit Publikationen im Zusammenspiel mit Verlagen und wissenschaftlichen Einrichtungen (Metadaten und Rechnungsabwicklung)</a:t>
            </a: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Förderung von Transparenz (Offenlegung von Kosten zu Subskriptions-, Transformations- und OA-Verträgen)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Organisatorische Aspekte der OA-Transformation in Bibliotheken (Kompetenzen und Strukturen)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1841315"/>
            <a:ext cx="2436623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78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287c7dc7ee_0_205"/>
          <p:cNvSpPr txBox="1"/>
          <p:nvPr/>
        </p:nvSpPr>
        <p:spPr>
          <a:xfrm>
            <a:off x="984960" y="2459160"/>
            <a:ext cx="77763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Arbeitspaket 1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2287c7dc7ee_0_205"/>
          <p:cNvSpPr txBox="1"/>
          <p:nvPr/>
        </p:nvSpPr>
        <p:spPr>
          <a:xfrm>
            <a:off x="984960" y="3012840"/>
            <a:ext cx="7799100" cy="10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14C8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Kostenmonitoring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349" y="361770"/>
            <a:ext cx="2182050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287c7dc7ee_0_136"/>
          <p:cNvSpPr txBox="1"/>
          <p:nvPr/>
        </p:nvSpPr>
        <p:spPr>
          <a:xfrm>
            <a:off x="360000" y="231480"/>
            <a:ext cx="8423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Transform2Open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2287c7dc7ee_0_136"/>
          <p:cNvSpPr txBox="1"/>
          <p:nvPr/>
        </p:nvSpPr>
        <p:spPr>
          <a:xfrm>
            <a:off x="360000" y="692790"/>
            <a:ext cx="84237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286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Die 6 Arbeitspakete im Überblick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2287c7dc7ee_0_136"/>
          <p:cNvSpPr txBox="1"/>
          <p:nvPr/>
        </p:nvSpPr>
        <p:spPr>
          <a:xfrm>
            <a:off x="3130627" y="1414714"/>
            <a:ext cx="5942616" cy="3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66110" indent="-285750">
              <a:buClr>
                <a:srgbClr val="F68212"/>
              </a:buClr>
              <a:buSzPts val="1800"/>
              <a:buFont typeface="Wingdings" panose="05000000000000000000" pitchFamily="2" charset="2"/>
              <a:buChar char="§"/>
              <a:defRPr sz="1800"/>
            </a:lvl1pPr>
            <a:lvl2pPr marL="923310" indent="-285750">
              <a:lnSpc>
                <a:spcPct val="128571"/>
              </a:lnSpc>
              <a:spcBef>
                <a:spcPts val="601"/>
              </a:spcBef>
              <a:buClr>
                <a:srgbClr val="F68212"/>
              </a:buClr>
              <a:buSzPts val="1400"/>
              <a:buFont typeface="Wingdings" panose="05000000000000000000" pitchFamily="2" charset="2"/>
              <a:buChar char="§"/>
            </a:lvl2pPr>
          </a:lstStyle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Monitoring der gesamten Kosten für das Publizieren an wissenschaftlichen Einrichtungen</a:t>
            </a: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Zusammenspiel von verschiedenen Finanzmitteln (Bibliotheksetat, Drittmittel und weitere Finanzmittel)</a:t>
            </a: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Kriterien für Verträge mit kommerziellen Publikations-dienstleistern (Weiterentwicklung Allianz-Mindeststandard)</a:t>
            </a:r>
            <a:endParaRPr kumimoji="0" sz="1600" b="0" i="0" u="none" strike="noStrike" kern="0" cap="none" spc="0" normalizeH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Arbeitsabläufe rund um den Umgang mit Publikationen im Zusammenspiel mit Verlagen und wissenschaftlichen Einrichtungen (Metadaten und Rechnungsabwicklung)</a:t>
            </a: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Förderung von Transparenz (Offenlegung von Kosten zu Subskriptions-, Transformations- und OA-Verträgen)</a:t>
            </a:r>
            <a:endParaRPr kumimoji="0" sz="1600" b="0" i="0" u="none" strike="noStrike" kern="0" cap="none" spc="0" normalizeH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2326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21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Organisatorische Aspekte der OA-Transformation in Bibliotheken (Kompetenzen und Strukturen)</a:t>
            </a:r>
            <a:endParaRPr kumimoji="0" sz="1600" b="0" i="0" u="none" strike="noStrike" kern="0" cap="none" spc="0" normalizeH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1841315"/>
            <a:ext cx="2436623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52822"/>
      </p:ext>
    </p:extLst>
  </p:cSld>
  <p:clrMapOvr>
    <a:masterClrMapping/>
  </p:clrMapOvr>
</p:sld>
</file>

<file path=ppt/theme/theme1.xml><?xml version="1.0" encoding="utf-8"?>
<a:theme xmlns:a="http://schemas.openxmlformats.org/drawingml/2006/main" name="Deckblat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wischen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halts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elmholtz Halvar">
      <a:majorFont>
        <a:latin typeface="Helmholtz Halvar Mittel Rg"/>
        <a:ea typeface="DejaVu Sans"/>
        <a:cs typeface="DejaVu Sans"/>
      </a:majorFont>
      <a:minorFont>
        <a:latin typeface="Helmholtz Halvar Mittel Rg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nhaltsfolie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Zwischenfolie">
  <a:themeElements>
    <a:clrScheme name="Benutzerdefiniert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Rückentitel">
  <a:themeElements>
    <a:clrScheme name="Benutzerdefiniert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Deckblat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2870</Words>
  <Application>Microsoft Office PowerPoint</Application>
  <DocSecurity>0</DocSecurity>
  <PresentationFormat>Bildschirmpräsentation (16:9)</PresentationFormat>
  <Paragraphs>381</Paragraphs>
  <Slides>42</Slides>
  <Notes>42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42</vt:i4>
      </vt:variant>
    </vt:vector>
  </HeadingPairs>
  <TitlesOfParts>
    <vt:vector size="56" baseType="lpstr">
      <vt:lpstr>Arial</vt:lpstr>
      <vt:lpstr>Calibri</vt:lpstr>
      <vt:lpstr>DejaVu Sans</vt:lpstr>
      <vt:lpstr>Helmholtz Halvar Mittel Rg</vt:lpstr>
      <vt:lpstr>Noto Sans Symbols</vt:lpstr>
      <vt:lpstr>Times New Roman</vt:lpstr>
      <vt:lpstr>Wingdings</vt:lpstr>
      <vt:lpstr>Deckblatt</vt:lpstr>
      <vt:lpstr>Zwischenfolie</vt:lpstr>
      <vt:lpstr>Inhaltsfolien</vt:lpstr>
      <vt:lpstr>1_Inhaltsfolien</vt:lpstr>
      <vt:lpstr>1_Zwischenfolie</vt:lpstr>
      <vt:lpstr>1_Rückentitel</vt:lpstr>
      <vt:lpstr>1_Deckblatt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Helmholtz Open Science Office</dc:creator>
  <cp:keywords/>
  <dc:description/>
  <cp:lastModifiedBy>Marcel Meistring</cp:lastModifiedBy>
  <cp:revision>926</cp:revision>
  <dcterms:created xsi:type="dcterms:W3CDTF">2017-08-27T12:31:56Z</dcterms:created>
  <dcterms:modified xsi:type="dcterms:W3CDTF">2023-09-25T13:08:08Z</dcterms:modified>
  <cp:category/>
  <dc:identifier/>
  <cp:contentStatus/>
  <dc:language>de-DE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Bildschirmpräsentation (16:9)</vt:lpwstr>
  </property>
  <property fmtid="{D5CDD505-2E9C-101B-9397-08002B2CF9AE}" pid="4" name="Slides">
    <vt:i4>8</vt:i4>
  </property>
</Properties>
</file>