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9"/>
  </p:notesMasterIdLst>
  <p:sldIdLst>
    <p:sldId id="259" r:id="rId3"/>
    <p:sldId id="295" r:id="rId4"/>
    <p:sldId id="313" r:id="rId5"/>
    <p:sldId id="311" r:id="rId6"/>
    <p:sldId id="335" r:id="rId7"/>
    <p:sldId id="342" r:id="rId8"/>
    <p:sldId id="341" r:id="rId9"/>
    <p:sldId id="291" r:id="rId10"/>
    <p:sldId id="328" r:id="rId11"/>
    <p:sldId id="281" r:id="rId12"/>
    <p:sldId id="329" r:id="rId13"/>
    <p:sldId id="315" r:id="rId14"/>
    <p:sldId id="317" r:id="rId15"/>
    <p:sldId id="337" r:id="rId16"/>
    <p:sldId id="27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D6B"/>
    <a:srgbClr val="0F8F83"/>
    <a:srgbClr val="FFC1C1"/>
    <a:srgbClr val="FF4B4B"/>
    <a:srgbClr val="ADBDE3"/>
    <a:srgbClr val="B7EBBC"/>
    <a:srgbClr val="D6BBEB"/>
    <a:srgbClr val="BF95DF"/>
    <a:srgbClr val="A66BD3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82826" autoAdjust="0"/>
  </p:normalViewPr>
  <p:slideViewPr>
    <p:cSldViewPr snapToGrid="0">
      <p:cViewPr varScale="1">
        <p:scale>
          <a:sx n="80" d="100"/>
          <a:sy n="80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1FBE-933A-4298-AEAB-F875B669B07E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27EFF-B76E-4884-8F09-889A72A77A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46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9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737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500" b="0" dirty="0"/>
          </a:p>
          <a:p>
            <a:pPr marL="0" indent="0">
              <a:buFontTx/>
              <a:buNone/>
            </a:pPr>
            <a:endParaRPr lang="en-US" sz="1500" b="0" dirty="0"/>
          </a:p>
          <a:p>
            <a:pPr marL="0" indent="0">
              <a:buFontTx/>
              <a:buNone/>
            </a:pPr>
            <a:endParaRPr lang="en-US" sz="1500" b="0" dirty="0"/>
          </a:p>
          <a:p>
            <a:pPr marL="0" indent="0">
              <a:buFontTx/>
              <a:buNone/>
            </a:pPr>
            <a:endParaRPr lang="en-US" sz="15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26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500" b="0" dirty="0"/>
          </a:p>
          <a:p>
            <a:pPr marL="0" indent="0">
              <a:buFontTx/>
              <a:buNone/>
            </a:pPr>
            <a:endParaRPr lang="en-US" sz="15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88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83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>
                <a:solidFill>
                  <a:prstClr val="black"/>
                </a:solidFill>
                <a:latin typeface="Arial"/>
              </a:rPr>
              <a:pPr/>
              <a:t>16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92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9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Y-Axis = Sum of all LSCF components</a:t>
            </a:r>
          </a:p>
          <a:p>
            <a:r>
              <a:rPr lang="en-US" sz="1400" dirty="0"/>
              <a:t>X-axis = different acid types</a:t>
            </a:r>
          </a:p>
          <a:p>
            <a:r>
              <a:rPr lang="en-US" sz="1400" dirty="0"/>
              <a:t>Cell powder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18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5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67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>
                <a:solidFill>
                  <a:prstClr val="black"/>
                </a:solidFill>
                <a:latin typeface="Arial"/>
              </a:rPr>
              <a:pPr/>
              <a:t>8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30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500" b="0" dirty="0"/>
          </a:p>
          <a:p>
            <a:pPr marL="0" indent="0">
              <a:buFontTx/>
              <a:buNone/>
            </a:pPr>
            <a:endParaRPr lang="en-US" sz="15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>
                <a:solidFill>
                  <a:prstClr val="black"/>
                </a:solidFill>
                <a:latin typeface="Arial"/>
              </a:rPr>
              <a:pPr/>
              <a:t>9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51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500" b="0" dirty="0"/>
          </a:p>
          <a:p>
            <a:pPr marL="0" indent="0">
              <a:buFontTx/>
              <a:buNone/>
            </a:pPr>
            <a:endParaRPr lang="en-US" sz="15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87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8" y="5778742"/>
            <a:ext cx="1895302" cy="847898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85854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778188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847184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83646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AA59093-A686-4A81-9A42-4D4BC7752EAE}" type="datetime1">
              <a:rPr lang="de-DE" smtClean="0">
                <a:solidFill>
                  <a:srgbClr val="023D6B"/>
                </a:solidFill>
              </a:rPr>
              <a:pPr/>
              <a:t>09.10.2023</a:t>
            </a:fld>
            <a:endParaRPr lang="de-DE">
              <a:solidFill>
                <a:srgbClr val="023D6B"/>
              </a:solidFill>
            </a:endParaRP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8E78AB-4E6D-4B6E-8769-1CBDFC869D5D}" type="slidenum">
              <a:rPr lang="de-DE" smtClean="0">
                <a:solidFill>
                  <a:srgbClr val="023D6B"/>
                </a:solidFill>
              </a:rPr>
              <a:pPr/>
              <a:t>‹Nr.›</a:t>
            </a:fld>
            <a:endParaRPr lang="de-DE">
              <a:solidFill>
                <a:srgbClr val="023D6B"/>
              </a:solidFill>
            </a:endParaRP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cxnSp>
        <p:nvCxnSpPr>
          <p:cNvPr id="8" name="Gerade Verbindung 2">
            <a:extLst>
              <a:ext uri="{FF2B5EF4-FFF2-40B4-BE49-F238E27FC236}">
                <a16:creationId xmlns:a16="http://schemas.microsoft.com/office/drawing/2014/main" id="{EED7EB2C-F0A2-460E-853E-98792D00DA8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4785" y="925064"/>
            <a:ext cx="117465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065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cxnSp>
    </p:spTree>
    <p:extLst>
      <p:ext uri="{BB962C8B-B14F-4D97-AF65-F5344CB8AC3E}">
        <p14:creationId xmlns:p14="http://schemas.microsoft.com/office/powerpoint/2010/main" val="172667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C0FADC6-AC9B-4FB7-A5C0-34F91905D00C}" type="datetime1">
              <a:rPr lang="de-DE" smtClean="0">
                <a:solidFill>
                  <a:srgbClr val="023D6B"/>
                </a:solidFill>
              </a:rPr>
              <a:pPr/>
              <a:t>09.10.2023</a:t>
            </a:fld>
            <a:endParaRPr lang="de-DE">
              <a:solidFill>
                <a:srgbClr val="023D6B"/>
              </a:solidFill>
            </a:endParaRP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8E78AB-4E6D-4B6E-8769-1CBDFC869D5D}" type="slidenum">
              <a:rPr lang="de-DE" smtClean="0">
                <a:solidFill>
                  <a:srgbClr val="023D6B"/>
                </a:solidFill>
              </a:rPr>
              <a:pPr/>
              <a:t>‹Nr.›</a:t>
            </a:fld>
            <a:endParaRPr lang="de-DE">
              <a:solidFill>
                <a:srgbClr val="023D6B"/>
              </a:solidFill>
            </a:endParaRP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3633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E795-E04A-494B-9A5C-2F0D5B712C46}" type="datetime1">
              <a:rPr lang="de-DE" smtClean="0">
                <a:solidFill>
                  <a:srgbClr val="023D6B"/>
                </a:solidFill>
              </a:rPr>
              <a:pPr/>
              <a:t>09.10.2023</a:t>
            </a:fld>
            <a:endParaRPr lang="de-DE">
              <a:solidFill>
                <a:srgbClr val="023D6B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E78AB-4E6D-4B6E-8769-1CBDFC869D5D}" type="slidenum">
              <a:rPr lang="de-DE" smtClean="0">
                <a:solidFill>
                  <a:srgbClr val="023D6B"/>
                </a:solidFill>
              </a:rPr>
              <a:pPr/>
              <a:t>‹Nr.›</a:t>
            </a:fld>
            <a:endParaRPr lang="de-DE">
              <a:solidFill>
                <a:srgbClr val="023D6B"/>
              </a:solidFill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959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BB7-03A2-4412-8CD7-FF6B1802BF65}" type="datetime1">
              <a:rPr lang="de-DE" smtClean="0">
                <a:solidFill>
                  <a:srgbClr val="023D6B"/>
                </a:solidFill>
              </a:rPr>
              <a:pPr/>
              <a:t>09.10.2023</a:t>
            </a:fld>
            <a:endParaRPr lang="de-DE">
              <a:solidFill>
                <a:srgbClr val="023D6B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E78AB-4E6D-4B6E-8769-1CBDFC869D5D}" type="slidenum">
              <a:rPr lang="de-DE" smtClean="0">
                <a:solidFill>
                  <a:srgbClr val="023D6B"/>
                </a:solidFill>
              </a:rPr>
              <a:pPr/>
              <a:t>‹Nr.›</a:t>
            </a:fld>
            <a:endParaRPr lang="de-DE">
              <a:solidFill>
                <a:srgbClr val="023D6B"/>
              </a:solidFill>
            </a:endParaRP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242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B917-AEC1-4AE5-9588-59D06CF5B0A7}" type="datetime1">
              <a:rPr lang="de-DE" smtClean="0">
                <a:solidFill>
                  <a:srgbClr val="023D6B"/>
                </a:solidFill>
              </a:rPr>
              <a:pPr/>
              <a:t>09.10.2023</a:t>
            </a:fld>
            <a:endParaRPr lang="de-DE">
              <a:solidFill>
                <a:srgbClr val="023D6B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E78AB-4E6D-4B6E-8769-1CBDFC869D5D}" type="slidenum">
              <a:rPr lang="de-DE" smtClean="0">
                <a:solidFill>
                  <a:srgbClr val="023D6B"/>
                </a:solidFill>
              </a:rPr>
              <a:pPr/>
              <a:t>‹Nr.›</a:t>
            </a:fld>
            <a:endParaRPr lang="de-DE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0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5D0-33E1-4295-8F13-752CA2EF306A}" type="datetime1">
              <a:rPr lang="de-DE" smtClean="0">
                <a:solidFill>
                  <a:srgbClr val="023D6B"/>
                </a:solidFill>
              </a:rPr>
              <a:pPr/>
              <a:t>09.10.2023</a:t>
            </a:fld>
            <a:endParaRPr lang="de-DE">
              <a:solidFill>
                <a:srgbClr val="023D6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8AB-4E6D-4B6E-8769-1CBDFC869D5D}" type="slidenum">
              <a:rPr lang="de-DE" smtClean="0">
                <a:solidFill>
                  <a:srgbClr val="023D6B"/>
                </a:solidFill>
              </a:rPr>
              <a:pPr/>
              <a:t>‹Nr.›</a:t>
            </a:fld>
            <a:endParaRPr lang="de-DE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7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8" y="5778742"/>
            <a:ext cx="1895302" cy="8478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8" y="5778742"/>
            <a:ext cx="1895302" cy="8478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8" y="5778742"/>
            <a:ext cx="1895302" cy="8478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>
                <a:solidFill>
                  <a:srgbClr val="023D6B"/>
                </a:solidFill>
              </a:rPr>
              <a:t>27 April 2022 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23D6B"/>
                </a:solidFill>
              </a:rPr>
              <a:t>Page </a:t>
            </a:r>
            <a:fld id="{A52F4D17-1AD6-42D9-B93A-EB002C62F438}" type="slidenum">
              <a:rPr lang="en-US" smtClean="0">
                <a:solidFill>
                  <a:srgbClr val="023D6B"/>
                </a:solidFill>
              </a:rPr>
              <a:pPr/>
              <a:t>‹Nr.›</a:t>
            </a:fld>
            <a:endParaRPr lang="en-US" dirty="0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>
                <a:solidFill>
                  <a:srgbClr val="023D6B"/>
                </a:solidFill>
              </a:rPr>
              <a:t>27 April 2022 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23D6B"/>
                </a:solidFill>
              </a:rPr>
              <a:t>Page </a:t>
            </a:r>
            <a:fld id="{A52F4D17-1AD6-42D9-B93A-EB002C62F438}" type="slidenum">
              <a:rPr lang="en-US" smtClean="0">
                <a:solidFill>
                  <a:srgbClr val="023D6B"/>
                </a:solidFill>
              </a:rPr>
              <a:pPr/>
              <a:t>‹Nr.›</a:t>
            </a:fld>
            <a:endParaRPr lang="en-US" dirty="0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23D6B"/>
                </a:solidFill>
              </a:rPr>
              <a:t>27 April 2022 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566AD1-91A5-4D6F-BE6D-62150997CE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23D6B"/>
                </a:solidFill>
              </a:rPr>
              <a:t>Page </a:t>
            </a:r>
            <a:fld id="{A52F4D17-1AD6-42D9-B93A-EB002C62F438}" type="slidenum">
              <a:rPr lang="en-US" smtClean="0">
                <a:solidFill>
                  <a:srgbClr val="023D6B"/>
                </a:solidFill>
              </a:rPr>
              <a:pPr/>
              <a:t>‹Nr.›</a:t>
            </a:fld>
            <a:endParaRPr lang="en-US" dirty="0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23D6B"/>
                </a:solidFill>
              </a:rPr>
              <a:t>27 April 2022 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23D6B"/>
                </a:solidFill>
              </a:rPr>
              <a:t>Page </a:t>
            </a:r>
            <a:fld id="{A52F4D17-1AD6-42D9-B93A-EB002C62F438}" type="slidenum">
              <a:rPr lang="en-US" smtClean="0">
                <a:solidFill>
                  <a:srgbClr val="023D6B"/>
                </a:solidFill>
              </a:rPr>
              <a:pPr/>
              <a:t>‹Nr.›</a:t>
            </a:fld>
            <a:endParaRPr lang="en-US" dirty="0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23D6B"/>
                </a:solidFill>
              </a:rPr>
              <a:t>27 April 2022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B74CF-3CEB-49F7-B847-0E316736F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23D6B"/>
                </a:solidFill>
              </a:rPr>
              <a:t>Page </a:t>
            </a:r>
            <a:fld id="{A52F4D17-1AD6-42D9-B93A-EB002C62F438}" type="slidenum">
              <a:rPr lang="en-US" smtClean="0">
                <a:solidFill>
                  <a:srgbClr val="023D6B"/>
                </a:solidFill>
              </a:rPr>
              <a:pPr/>
              <a:t>‹Nr.›</a:t>
            </a:fld>
            <a:endParaRPr lang="en-US" dirty="0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023D6B"/>
                </a:solidFill>
              </a:rPr>
              <a:t>27 April 2022 </a:t>
            </a:r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en-US" dirty="0">
                <a:solidFill>
                  <a:srgbClr val="023D6B"/>
                </a:solidFill>
              </a:rPr>
              <a:t>Page </a:t>
            </a:r>
            <a:fld id="{A52F4D17-1AD6-42D9-B93A-EB002C62F438}" type="slidenum">
              <a:rPr lang="en-US" smtClean="0">
                <a:solidFill>
                  <a:srgbClr val="023D6B"/>
                </a:solidFill>
              </a:rPr>
              <a:pPr defTabSz="457200"/>
              <a:t>‹Nr.›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6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278">
          <p15:clr>
            <a:srgbClr val="F26B43"/>
          </p15:clr>
        </p15:guide>
        <p15:guide id="5" pos="3659">
          <p15:clr>
            <a:srgbClr val="F26B43"/>
          </p15:clr>
        </p15:guide>
        <p15:guide id="6" pos="4021">
          <p15:clr>
            <a:srgbClr val="F26B43"/>
          </p15:clr>
        </p15:guide>
        <p15:guide id="7" orient="horz" pos="363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CD0E1ED-8791-49C5-817A-7A31EA50E825}" type="datetime1">
              <a:rPr lang="de-DE" smtClean="0">
                <a:solidFill>
                  <a:srgbClr val="023D6B"/>
                </a:solidFill>
              </a:rPr>
              <a:pPr/>
              <a:t>09.10.2023</a:t>
            </a:fld>
            <a:endParaRPr lang="de-DE">
              <a:solidFill>
                <a:srgbClr val="023D6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F8E78AB-4E6D-4B6E-8769-1CBDFC869D5D}" type="slidenum">
              <a:rPr lang="de-DE" smtClean="0">
                <a:solidFill>
                  <a:srgbClr val="023D6B"/>
                </a:solidFill>
              </a:rPr>
              <a:pPr/>
              <a:t>‹Nr.›</a:t>
            </a:fld>
            <a:endParaRPr lang="de-DE">
              <a:solidFill>
                <a:srgbClr val="023D6B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8AF006-3416-44FA-BBD1-BCE9F27A19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7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278">
          <p15:clr>
            <a:srgbClr val="F26B43"/>
          </p15:clr>
        </p15:guide>
        <p15:guide id="5" pos="3659">
          <p15:clr>
            <a:srgbClr val="F26B43"/>
          </p15:clr>
        </p15:guide>
        <p15:guide id="6" pos="4021">
          <p15:clr>
            <a:srgbClr val="F26B43"/>
          </p15:clr>
        </p15:guide>
        <p15:guide id="7" orient="horz" pos="36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731839" y="537343"/>
            <a:ext cx="10728323" cy="2704621"/>
          </a:xfrm>
        </p:spPr>
        <p:txBody>
          <a:bodyPr/>
          <a:lstStyle/>
          <a:p>
            <a:r>
              <a:rPr lang="de-DE" dirty="0"/>
              <a:t>(Semi-)</a:t>
            </a:r>
            <a:r>
              <a:rPr lang="de-DE" dirty="0" err="1"/>
              <a:t>Closed</a:t>
            </a:r>
            <a:r>
              <a:rPr lang="de-DE" dirty="0"/>
              <a:t> loop recycling </a:t>
            </a:r>
            <a:r>
              <a:rPr lang="de-DE" dirty="0" err="1"/>
              <a:t>of</a:t>
            </a:r>
            <a:r>
              <a:rPr lang="de-DE" dirty="0"/>
              <a:t> solid </a:t>
            </a:r>
            <a:r>
              <a:rPr lang="de-DE" dirty="0" err="1"/>
              <a:t>oxide</a:t>
            </a:r>
            <a:r>
              <a:rPr lang="de-DE" dirty="0"/>
              <a:t> </a:t>
            </a:r>
            <a:r>
              <a:rPr lang="de-DE" dirty="0" err="1"/>
              <a:t>cells</a:t>
            </a:r>
            <a:br>
              <a:rPr lang="de-DE" dirty="0"/>
            </a:br>
            <a:br>
              <a:rPr lang="de-DE" sz="2400" dirty="0"/>
            </a:br>
            <a:r>
              <a:rPr lang="en-GB" sz="1800" b="0" dirty="0">
                <a:latin typeface="+mn-lt"/>
              </a:rPr>
              <a:t>9</a:t>
            </a:r>
            <a:r>
              <a:rPr lang="en-GB" sz="1800" b="0" baseline="30000" dirty="0">
                <a:latin typeface="+mn-lt"/>
              </a:rPr>
              <a:t>th</a:t>
            </a:r>
            <a:r>
              <a:rPr lang="en-GB" sz="1800" b="0" dirty="0">
                <a:latin typeface="+mn-lt"/>
              </a:rPr>
              <a:t> International Conference on Fundamentals &amp; Development of Fuel Cells</a:t>
            </a:r>
            <a:br>
              <a:rPr lang="en-GB" sz="1800" b="0" dirty="0">
                <a:latin typeface="+mn-lt"/>
              </a:rPr>
            </a:br>
            <a:r>
              <a:rPr lang="en-GB" sz="1800" dirty="0">
                <a:latin typeface="+mn-lt"/>
              </a:rPr>
              <a:t>FDFC 2023</a:t>
            </a:r>
            <a:endParaRPr lang="de-DE" sz="2400" dirty="0">
              <a:latin typeface="+mn-lt"/>
            </a:endParaRP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796386" y="2912244"/>
            <a:ext cx="10728324" cy="516756"/>
          </a:xfrm>
        </p:spPr>
        <p:txBody>
          <a:bodyPr/>
          <a:lstStyle/>
          <a:p>
            <a:r>
              <a:rPr lang="de-DE" dirty="0"/>
              <a:t>SEP 25</a:t>
            </a:r>
            <a:r>
              <a:rPr lang="de-DE" baseline="30000" dirty="0"/>
              <a:t>th</a:t>
            </a:r>
            <a:r>
              <a:rPr lang="de-DE" dirty="0"/>
              <a:t> 2023 | </a:t>
            </a:r>
            <a:r>
              <a:rPr lang="de-DE" u="sng" dirty="0"/>
              <a:t>S. Sarner</a:t>
            </a:r>
            <a:r>
              <a:rPr lang="de-DE" dirty="0"/>
              <a:t> | N.H. Menzler | O. </a:t>
            </a:r>
            <a:r>
              <a:rPr lang="de-DE" dirty="0" err="1"/>
              <a:t>Guillon</a:t>
            </a:r>
            <a:endParaRPr lang="de-DE" dirty="0"/>
          </a:p>
          <a:p>
            <a:r>
              <a:rPr lang="de-DE" dirty="0"/>
              <a:t>Forschungszentrum Jülich | Materials </a:t>
            </a:r>
            <a:r>
              <a:rPr lang="de-DE" dirty="0" err="1"/>
              <a:t>synthesis</a:t>
            </a:r>
            <a:r>
              <a:rPr lang="de-DE" dirty="0"/>
              <a:t> &amp; Processing (IEK-1)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DBE9FBD-911E-4D03-A63B-91E47A66C203}"/>
              </a:ext>
            </a:extLst>
          </p:cNvPr>
          <p:cNvSpPr/>
          <p:nvPr/>
        </p:nvSpPr>
        <p:spPr>
          <a:xfrm>
            <a:off x="195651" y="6115050"/>
            <a:ext cx="2638425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>
              <a:solidFill>
                <a:srgbClr val="FFFF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EAFBC9-5CCB-4EA6-889A-D3615DE9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20" y="6421370"/>
            <a:ext cx="2304488" cy="9144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3117E5F-3329-32DF-6DF5-E6B0A6FB6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6542084" y="5731343"/>
            <a:ext cx="2959485" cy="10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9670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8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615456"/>
          </a:xfrm>
        </p:spPr>
        <p:txBody>
          <a:bodyPr/>
          <a:lstStyle/>
          <a:p>
            <a:r>
              <a:rPr lang="de-DE" dirty="0"/>
              <a:t>Powder </a:t>
            </a:r>
            <a:r>
              <a:rPr lang="de-DE" dirty="0" err="1"/>
              <a:t>preparation</a:t>
            </a:r>
            <a:endParaRPr lang="en-US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0FAA96E-13DB-489D-A47C-654C854E2C7F}"/>
              </a:ext>
            </a:extLst>
          </p:cNvPr>
          <p:cNvGrpSpPr/>
          <p:nvPr/>
        </p:nvGrpSpPr>
        <p:grpSpPr>
          <a:xfrm>
            <a:off x="360000" y="939456"/>
            <a:ext cx="5526190" cy="4966044"/>
            <a:chOff x="360000" y="939456"/>
            <a:chExt cx="5526190" cy="4966044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FAF8BFB6-C990-4C9F-A29B-B77A9D62FB61}"/>
                </a:ext>
              </a:extLst>
            </p:cNvPr>
            <p:cNvGrpSpPr/>
            <p:nvPr/>
          </p:nvGrpSpPr>
          <p:grpSpPr>
            <a:xfrm>
              <a:off x="360000" y="939456"/>
              <a:ext cx="5526190" cy="4966044"/>
              <a:chOff x="360000" y="939456"/>
              <a:chExt cx="5526190" cy="4966044"/>
            </a:xfrm>
          </p:grpSpPr>
          <p:grpSp>
            <p:nvGrpSpPr>
              <p:cNvPr id="2" name="Gruppieren 1">
                <a:extLst>
                  <a:ext uri="{FF2B5EF4-FFF2-40B4-BE49-F238E27FC236}">
                    <a16:creationId xmlns:a16="http://schemas.microsoft.com/office/drawing/2014/main" id="{A16219F4-51F9-4392-A2F7-09242186EAD2}"/>
                  </a:ext>
                </a:extLst>
              </p:cNvPr>
              <p:cNvGrpSpPr/>
              <p:nvPr/>
            </p:nvGrpSpPr>
            <p:grpSpPr>
              <a:xfrm>
                <a:off x="427900" y="1657461"/>
                <a:ext cx="5304542" cy="4005861"/>
                <a:chOff x="487522" y="1086422"/>
                <a:chExt cx="5304542" cy="4005861"/>
              </a:xfrm>
            </p:grpSpPr>
            <p:pic>
              <p:nvPicPr>
                <p:cNvPr id="12" name="Grafik 11">
                  <a:extLst>
                    <a:ext uri="{FF2B5EF4-FFF2-40B4-BE49-F238E27FC236}">
                      <a16:creationId xmlns:a16="http://schemas.microsoft.com/office/drawing/2014/main" id="{DDF98430-E62C-4470-AE36-B66F4DFDF6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797" r="4481" b="7246"/>
                <a:stretch/>
              </p:blipFill>
              <p:spPr>
                <a:xfrm>
                  <a:off x="813765" y="1086422"/>
                  <a:ext cx="4720630" cy="3679618"/>
                </a:xfrm>
                <a:prstGeom prst="rect">
                  <a:avLst/>
                </a:prstGeom>
              </p:spPr>
            </p:pic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C7FE348F-8B19-4D31-825A-27E6462C5972}"/>
                    </a:ext>
                  </a:extLst>
                </p:cNvPr>
                <p:cNvSpPr txBox="1"/>
                <p:nvPr/>
              </p:nvSpPr>
              <p:spPr>
                <a:xfrm rot="16200000">
                  <a:off x="4396906" y="2763109"/>
                  <a:ext cx="2464073" cy="326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Cumulative</a:t>
                  </a: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  <a:r>
                    <a:rPr kumimoji="0" lang="de-DE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fraction</a:t>
                  </a: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[%]</a:t>
                  </a:r>
                  <a:endParaRPr kumimoji="0" lang="en-GB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5902932E-DFBA-4BC5-93C5-5DED8019E909}"/>
                    </a:ext>
                  </a:extLst>
                </p:cNvPr>
                <p:cNvSpPr txBox="1"/>
                <p:nvPr/>
              </p:nvSpPr>
              <p:spPr>
                <a:xfrm>
                  <a:off x="2408874" y="4766040"/>
                  <a:ext cx="1530412" cy="326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Diameter [µm]</a:t>
                  </a:r>
                  <a:endParaRPr kumimoji="0" lang="en-GB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A2AC975E-9DAF-4D00-8D4B-2A51B124FFAA}"/>
                    </a:ext>
                  </a:extLst>
                </p:cNvPr>
                <p:cNvSpPr txBox="1"/>
                <p:nvPr/>
              </p:nvSpPr>
              <p:spPr>
                <a:xfrm rot="16200000">
                  <a:off x="-475772" y="2763110"/>
                  <a:ext cx="2252832" cy="326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Relative </a:t>
                  </a:r>
                  <a:r>
                    <a:rPr kumimoji="0" lang="de-DE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fraction</a:t>
                  </a:r>
                  <a:r>
                    <a: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[%]</a:t>
                  </a:r>
                  <a:endParaRPr kumimoji="0" lang="en-GB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EE3A7CF8-3F5B-4EC2-9E9B-394829261CAE}"/>
                  </a:ext>
                </a:extLst>
              </p:cNvPr>
              <p:cNvSpPr/>
              <p:nvPr/>
            </p:nvSpPr>
            <p:spPr>
              <a:xfrm>
                <a:off x="360000" y="939456"/>
                <a:ext cx="5526190" cy="4966044"/>
              </a:xfrm>
              <a:prstGeom prst="rect">
                <a:avLst/>
              </a:prstGeom>
              <a:noFill/>
              <a:ln>
                <a:solidFill>
                  <a:schemeClr val="dk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C04BCE97-B0D7-494C-BFAB-221AB2E6B1D1}"/>
                </a:ext>
              </a:extLst>
            </p:cNvPr>
            <p:cNvSpPr txBox="1"/>
            <p:nvPr/>
          </p:nvSpPr>
          <p:spPr>
            <a:xfrm>
              <a:off x="1022113" y="1153477"/>
              <a:ext cx="4184690" cy="35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Milling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study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via </a:t>
              </a: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tumble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mixing</a:t>
              </a:r>
              <a:endPara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55C7E290-9066-A7DA-095D-7305EBF3695C}"/>
              </a:ext>
            </a:extLst>
          </p:cNvPr>
          <p:cNvSpPr txBox="1"/>
          <p:nvPr/>
        </p:nvSpPr>
        <p:spPr>
          <a:xfrm>
            <a:off x="360000" y="5965673"/>
            <a:ext cx="803216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End-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-Life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DFAF1B-A01C-2C65-74F2-0873DC11FFA7}"/>
              </a:ext>
            </a:extLst>
          </p:cNvPr>
          <p:cNvSpPr txBox="1"/>
          <p:nvPr/>
        </p:nvSpPr>
        <p:spPr>
          <a:xfrm>
            <a:off x="6237910" y="5965673"/>
            <a:ext cx="803216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**CT/J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CeramTec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/Jülich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C8B3418-7F3D-0708-815B-3302695E7372}"/>
              </a:ext>
            </a:extLst>
          </p:cNvPr>
          <p:cNvSpPr txBox="1"/>
          <p:nvPr/>
        </p:nvSpPr>
        <p:spPr>
          <a:xfrm>
            <a:off x="1743561" y="2306097"/>
            <a:ext cx="32624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9505F9-A38B-0025-47CF-6A711CE4F797}"/>
              </a:ext>
            </a:extLst>
          </p:cNvPr>
          <p:cNvSpPr txBox="1"/>
          <p:nvPr/>
        </p:nvSpPr>
        <p:spPr>
          <a:xfrm>
            <a:off x="1753721" y="1960657"/>
            <a:ext cx="32624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A6E110A-7CCC-2412-C568-F9E79DDA66AD}"/>
              </a:ext>
            </a:extLst>
          </p:cNvPr>
          <p:cNvSpPr txBox="1"/>
          <p:nvPr/>
        </p:nvSpPr>
        <p:spPr>
          <a:xfrm>
            <a:off x="6467961" y="4429537"/>
            <a:ext cx="837079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F5D9E5DE-C6D7-11AC-2D93-C2DA8BA860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8973312" y="158881"/>
            <a:ext cx="2959485" cy="1045685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021957C-8435-48E7-BD72-ED3B3E5CB2DA}"/>
              </a:ext>
            </a:extLst>
          </p:cNvPr>
          <p:cNvGrpSpPr/>
          <p:nvPr/>
        </p:nvGrpSpPr>
        <p:grpSpPr>
          <a:xfrm>
            <a:off x="6237910" y="939456"/>
            <a:ext cx="5526190" cy="4966044"/>
            <a:chOff x="5979567" y="939456"/>
            <a:chExt cx="5526190" cy="4966044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F8E720B-7146-44CD-931A-E197EA0CC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64"/>
            <a:stretch/>
          </p:blipFill>
          <p:spPr>
            <a:xfrm>
              <a:off x="6255492" y="1028403"/>
              <a:ext cx="4951775" cy="3441942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86C82AB-668E-4BC8-9190-0BF9F09AA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6774" y="4633239"/>
              <a:ext cx="4951775" cy="1113259"/>
            </a:xfrm>
            <a:prstGeom prst="rect">
              <a:avLst/>
            </a:prstGeom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A74B51D1-DD72-40DD-A665-073AE54A9F50}"/>
                </a:ext>
              </a:extLst>
            </p:cNvPr>
            <p:cNvSpPr/>
            <p:nvPr/>
          </p:nvSpPr>
          <p:spPr>
            <a:xfrm>
              <a:off x="5979567" y="939456"/>
              <a:ext cx="5526190" cy="4966044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813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DB3387E-4BFE-BB1B-2669-429DB0EFDD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8973312" y="158881"/>
            <a:ext cx="2959485" cy="104568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2F99D16-465B-4824-BEFC-E91467852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66" b="7556"/>
          <a:stretch/>
        </p:blipFill>
        <p:spPr>
          <a:xfrm>
            <a:off x="360000" y="1334814"/>
            <a:ext cx="11449051" cy="4627837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r>
              <a:rPr lang="en-US" dirty="0">
                <a:solidFill>
                  <a:srgbClr val="023D6B"/>
                </a:solidFill>
                <a:latin typeface="Arial"/>
              </a:rPr>
              <a:t>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562408"/>
          </a:xfrm>
        </p:spPr>
        <p:txBody>
          <a:bodyPr/>
          <a:lstStyle/>
          <a:p>
            <a:r>
              <a:rPr lang="de-DE" dirty="0"/>
              <a:t>Tape </a:t>
            </a:r>
            <a:r>
              <a:rPr lang="de-DE" dirty="0" err="1"/>
              <a:t>casting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481890-67AC-4291-AC0F-08F5D8BED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412" y="5971592"/>
            <a:ext cx="1438275" cy="3143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30106CE-4EF5-4568-B2AC-B92A47B9E105}"/>
              </a:ext>
            </a:extLst>
          </p:cNvPr>
          <p:cNvSpPr txBox="1"/>
          <p:nvPr/>
        </p:nvSpPr>
        <p:spPr>
          <a:xfrm>
            <a:off x="2917770" y="952063"/>
            <a:ext cx="14399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/>
              <a:t>Viscosity</a:t>
            </a:r>
            <a:endParaRPr lang="en-GB" sz="2000" b="1" dirty="0" err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0185DCA-BFCD-4478-BCAD-5A356017021D}"/>
              </a:ext>
            </a:extLst>
          </p:cNvPr>
          <p:cNvSpPr txBox="1"/>
          <p:nvPr/>
        </p:nvSpPr>
        <p:spPr>
          <a:xfrm>
            <a:off x="8217940" y="952062"/>
            <a:ext cx="17773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/>
              <a:t>Green </a:t>
            </a:r>
            <a:r>
              <a:rPr lang="de-DE" sz="2000" b="1" dirty="0" err="1"/>
              <a:t>tapes</a:t>
            </a:r>
            <a:endParaRPr lang="en-GB" sz="2000" b="1" dirty="0" err="1"/>
          </a:p>
        </p:txBody>
      </p:sp>
    </p:spTree>
    <p:extLst>
      <p:ext uri="{BB962C8B-B14F-4D97-AF65-F5344CB8AC3E}">
        <p14:creationId xmlns:p14="http://schemas.microsoft.com/office/powerpoint/2010/main" val="301796847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10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615456"/>
          </a:xfrm>
        </p:spPr>
        <p:txBody>
          <a:bodyPr/>
          <a:lstStyle/>
          <a:p>
            <a:r>
              <a:rPr lang="de-DE" dirty="0"/>
              <a:t>Substrate </a:t>
            </a:r>
            <a:r>
              <a:rPr lang="de-DE" dirty="0" err="1"/>
              <a:t>shrinkage</a:t>
            </a:r>
            <a:r>
              <a:rPr lang="de-DE" dirty="0"/>
              <a:t> &amp; </a:t>
            </a:r>
            <a:r>
              <a:rPr lang="de-DE" dirty="0" err="1"/>
              <a:t>Porosity</a:t>
            </a:r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C574440-9D70-4932-8512-BEF6494C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011" y="5283794"/>
            <a:ext cx="180020" cy="35737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986D139-327B-4E1D-AA18-367C09D2C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011" y="5752675"/>
            <a:ext cx="180020" cy="35737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F610AEAF-2B86-4356-B090-E0632C5C12C5}"/>
              </a:ext>
            </a:extLst>
          </p:cNvPr>
          <p:cNvSpPr txBox="1"/>
          <p:nvPr/>
        </p:nvSpPr>
        <p:spPr>
          <a:xfrm>
            <a:off x="676669" y="5285685"/>
            <a:ext cx="10356331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Shrinkage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decreasing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(linear) ↓ ;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Porosity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increasing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(non-linear, max.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Δφ = 9.6%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) ↑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6C506F7-FF7E-4C62-BD73-F2B5C5877628}"/>
              </a:ext>
            </a:extLst>
          </p:cNvPr>
          <p:cNvSpPr txBox="1"/>
          <p:nvPr/>
        </p:nvSpPr>
        <p:spPr>
          <a:xfrm>
            <a:off x="676669" y="5754566"/>
            <a:ext cx="10356331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Grain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shape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&amp;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nickel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distribution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comparable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standard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no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visible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defects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E662CC1-F32B-4C18-8EAC-AFCE076DB790}"/>
              </a:ext>
            </a:extLst>
          </p:cNvPr>
          <p:cNvGrpSpPr/>
          <p:nvPr/>
        </p:nvGrpSpPr>
        <p:grpSpPr>
          <a:xfrm>
            <a:off x="450010" y="1050964"/>
            <a:ext cx="4940306" cy="4121322"/>
            <a:chOff x="450010" y="1050964"/>
            <a:chExt cx="4940306" cy="4121322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7C4B586-1438-4128-B322-9DC800AA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409" y="1395373"/>
              <a:ext cx="4738907" cy="3643803"/>
            </a:xfrm>
            <a:prstGeom prst="rect">
              <a:avLst/>
            </a:prstGeom>
          </p:spPr>
        </p:pic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22B8223A-8094-47EB-937E-CEC857F67337}"/>
                </a:ext>
              </a:extLst>
            </p:cNvPr>
            <p:cNvGrpSpPr/>
            <p:nvPr/>
          </p:nvGrpSpPr>
          <p:grpSpPr>
            <a:xfrm>
              <a:off x="450010" y="1050964"/>
              <a:ext cx="4826000" cy="4121322"/>
              <a:chOff x="450010" y="1050964"/>
              <a:chExt cx="4826000" cy="4121322"/>
            </a:xfrm>
          </p:grpSpPr>
          <p:grpSp>
            <p:nvGrpSpPr>
              <p:cNvPr id="2" name="Gruppieren 1">
                <a:extLst>
                  <a:ext uri="{FF2B5EF4-FFF2-40B4-BE49-F238E27FC236}">
                    <a16:creationId xmlns:a16="http://schemas.microsoft.com/office/drawing/2014/main" id="{11D40991-EDA5-4722-B3A1-089D21594733}"/>
                  </a:ext>
                </a:extLst>
              </p:cNvPr>
              <p:cNvGrpSpPr/>
              <p:nvPr/>
            </p:nvGrpSpPr>
            <p:grpSpPr>
              <a:xfrm>
                <a:off x="450010" y="1050964"/>
                <a:ext cx="4826000" cy="4121322"/>
                <a:chOff x="292100" y="945978"/>
                <a:chExt cx="4826000" cy="4121322"/>
              </a:xfrm>
            </p:grpSpPr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42214353-C494-4682-879E-4451907DCDB6}"/>
                    </a:ext>
                  </a:extLst>
                </p:cNvPr>
                <p:cNvSpPr txBox="1"/>
                <p:nvPr/>
              </p:nvSpPr>
              <p:spPr>
                <a:xfrm>
                  <a:off x="1058900" y="1003512"/>
                  <a:ext cx="3297639" cy="355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Shrinkage</a:t>
                  </a:r>
                  <a:endParaRPr kumimoji="0" lang="en-GB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CB3206CE-FD0E-43DB-BE2C-D5F3272439B2}"/>
                    </a:ext>
                  </a:extLst>
                </p:cNvPr>
                <p:cNvSpPr/>
                <p:nvPr/>
              </p:nvSpPr>
              <p:spPr>
                <a:xfrm>
                  <a:off x="292100" y="945978"/>
                  <a:ext cx="4826000" cy="4121322"/>
                </a:xfrm>
                <a:prstGeom prst="rect">
                  <a:avLst/>
                </a:prstGeom>
                <a:noFill/>
                <a:ln>
                  <a:solidFill>
                    <a:schemeClr val="dk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F045788-B14C-4C12-B53D-E0CB7B8B8635}"/>
                  </a:ext>
                </a:extLst>
              </p:cNvPr>
              <p:cNvSpPr txBox="1"/>
              <p:nvPr/>
            </p:nvSpPr>
            <p:spPr>
              <a:xfrm>
                <a:off x="4545798" y="3852479"/>
                <a:ext cx="29429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*</a:t>
                </a:r>
                <a:endParaRPr kumimoji="0" lang="en-GB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9B584328-9899-4829-B9EA-36F31EA56AB8}"/>
              </a:ext>
            </a:extLst>
          </p:cNvPr>
          <p:cNvSpPr txBox="1"/>
          <p:nvPr/>
        </p:nvSpPr>
        <p:spPr>
          <a:xfrm>
            <a:off x="360000" y="6150496"/>
            <a:ext cx="11487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pre-study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M. Hilger (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master‘s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thesis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2022)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3E8842-4917-E691-9316-8F1C482580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8973312" y="158881"/>
            <a:ext cx="2959485" cy="104568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36E8FA9-02D6-4C8C-96D3-E5A868404318}"/>
              </a:ext>
            </a:extLst>
          </p:cNvPr>
          <p:cNvGrpSpPr/>
          <p:nvPr/>
        </p:nvGrpSpPr>
        <p:grpSpPr>
          <a:xfrm>
            <a:off x="5545397" y="1050964"/>
            <a:ext cx="5487603" cy="4121322"/>
            <a:chOff x="5370896" y="1048846"/>
            <a:chExt cx="5487603" cy="412132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37CEE62-4C56-43D9-B8F2-020465534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56" t="6550" r="34513" b="1217"/>
            <a:stretch/>
          </p:blipFill>
          <p:spPr>
            <a:xfrm>
              <a:off x="5586802" y="1478133"/>
              <a:ext cx="5018616" cy="3483103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9D4EDC5-93B4-4BF1-97E9-1737F4B13F20}"/>
                </a:ext>
              </a:extLst>
            </p:cNvPr>
            <p:cNvSpPr txBox="1"/>
            <p:nvPr/>
          </p:nvSpPr>
          <p:spPr>
            <a:xfrm>
              <a:off x="6465877" y="1111376"/>
              <a:ext cx="3297639" cy="35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Porosity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</a:t>
              </a: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ox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substrates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endPara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B50C064-BF52-4CC0-9514-30C055FCAFB9}"/>
                </a:ext>
              </a:extLst>
            </p:cNvPr>
            <p:cNvSpPr/>
            <p:nvPr/>
          </p:nvSpPr>
          <p:spPr>
            <a:xfrm>
              <a:off x="5370896" y="1048846"/>
              <a:ext cx="5487603" cy="4121322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525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E33ED4-DA9E-5FDC-EB5B-B4441407DB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8973312" y="158881"/>
            <a:ext cx="2959485" cy="1045685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11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615456"/>
          </a:xfrm>
        </p:spPr>
        <p:txBody>
          <a:bodyPr/>
          <a:lstStyle/>
          <a:p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substrate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2060C9C-997C-43D0-8F35-C20AF6FCE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77780"/>
            <a:ext cx="4684966" cy="370244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76091B7-EAF8-4DA2-B2E8-50BA9900B7D9}"/>
              </a:ext>
            </a:extLst>
          </p:cNvPr>
          <p:cNvSpPr/>
          <p:nvPr/>
        </p:nvSpPr>
        <p:spPr>
          <a:xfrm>
            <a:off x="2219325" y="2495550"/>
            <a:ext cx="2924175" cy="225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CD2A05D-E0AA-48A1-8392-2089131C25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15"/>
          <a:stretch/>
        </p:blipFill>
        <p:spPr>
          <a:xfrm>
            <a:off x="3704361" y="1246730"/>
            <a:ext cx="8127639" cy="467403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EA8D23F-1CAC-46C0-94A3-DCB650D085CC}"/>
              </a:ext>
            </a:extLst>
          </p:cNvPr>
          <p:cNvSpPr txBox="1"/>
          <p:nvPr/>
        </p:nvSpPr>
        <p:spPr>
          <a:xfrm>
            <a:off x="360000" y="4772224"/>
            <a:ext cx="40963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Ring-on-ring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set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up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FZJ, IEK-2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):</a:t>
            </a:r>
            <a:endParaRPr kumimoji="0" lang="de-DE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Room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temperature</a:t>
            </a: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100 N min</a:t>
            </a:r>
            <a:r>
              <a:rPr kumimoji="0" lang="de-DE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-1</a:t>
            </a: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20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samples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per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series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64912C-8748-46EC-8AA5-6D7F231B979B}"/>
              </a:ext>
            </a:extLst>
          </p:cNvPr>
          <p:cNvSpPr txBox="1"/>
          <p:nvPr/>
        </p:nvSpPr>
        <p:spPr>
          <a:xfrm>
            <a:off x="9575529" y="1526438"/>
            <a:ext cx="2256471" cy="146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Results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Fracture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strength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B5F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Ox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EB5F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&gt;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ADBDE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Red.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700" b="1" i="0" u="none" strike="noStrike" kern="1200" cap="none" spc="0" normalizeH="0" baseline="0" noProof="0" dirty="0">
              <a:ln>
                <a:noFill/>
              </a:ln>
              <a:solidFill>
                <a:srgbClr val="ADBDE3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Weibull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modulus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5.8–8.5</a:t>
            </a:r>
          </a:p>
        </p:txBody>
      </p:sp>
    </p:spTree>
    <p:extLst>
      <p:ext uri="{BB962C8B-B14F-4D97-AF65-F5344CB8AC3E}">
        <p14:creationId xmlns:p14="http://schemas.microsoft.com/office/powerpoint/2010/main" val="1339467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r>
              <a:rPr lang="en-US" dirty="0">
                <a:solidFill>
                  <a:srgbClr val="023D6B"/>
                </a:solidFill>
                <a:latin typeface="Arial"/>
              </a:rPr>
              <a:t>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562408"/>
          </a:xfrm>
        </p:spPr>
        <p:txBody>
          <a:bodyPr/>
          <a:lstStyle/>
          <a:p>
            <a:r>
              <a:rPr lang="de-DE" dirty="0"/>
              <a:t>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messages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952C5B5-5378-A966-F1F7-6D05720CFFD8}"/>
              </a:ext>
            </a:extLst>
          </p:cNvPr>
          <p:cNvSpPr txBox="1"/>
          <p:nvPr/>
        </p:nvSpPr>
        <p:spPr>
          <a:xfrm>
            <a:off x="359999" y="956738"/>
            <a:ext cx="11449049" cy="246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dirty="0"/>
              <a:t>Separation </a:t>
            </a:r>
            <a:r>
              <a:rPr lang="de-DE" dirty="0" err="1"/>
              <a:t>of</a:t>
            </a:r>
            <a:r>
              <a:rPr lang="de-DE" dirty="0"/>
              <a:t> oxygen-</a:t>
            </a:r>
            <a:r>
              <a:rPr lang="de-DE" dirty="0" err="1"/>
              <a:t>electrode</a:t>
            </a:r>
            <a:r>
              <a:rPr lang="de-DE" dirty="0"/>
              <a:t> via </a:t>
            </a:r>
            <a:r>
              <a:rPr lang="de-DE" dirty="0" err="1"/>
              <a:t>mineral</a:t>
            </a:r>
            <a:r>
              <a:rPr lang="de-DE" dirty="0"/>
              <a:t> </a:t>
            </a:r>
            <a:r>
              <a:rPr lang="de-DE" dirty="0" err="1"/>
              <a:t>acids</a:t>
            </a:r>
            <a:r>
              <a:rPr lang="de-DE" dirty="0"/>
              <a:t> (HCl/HNO</a:t>
            </a:r>
            <a:r>
              <a:rPr lang="de-DE" baseline="-25000" dirty="0"/>
              <a:t>3</a:t>
            </a:r>
            <a:r>
              <a:rPr lang="de-DE" dirty="0"/>
              <a:t>)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dirty="0" err="1"/>
              <a:t>Reprocessing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substrate</a:t>
            </a:r>
            <a:r>
              <a:rPr lang="de-DE" dirty="0"/>
              <a:t> possible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adjusting</a:t>
            </a:r>
            <a:r>
              <a:rPr lang="de-DE" dirty="0"/>
              <a:t>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&amp;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dirty="0" err="1"/>
              <a:t>Predictable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in </a:t>
            </a:r>
            <a:r>
              <a:rPr lang="de-DE" dirty="0" err="1"/>
              <a:t>shrinkage</a:t>
            </a:r>
            <a:r>
              <a:rPr lang="de-DE" dirty="0"/>
              <a:t> &amp; </a:t>
            </a:r>
            <a:r>
              <a:rPr lang="de-DE" dirty="0" err="1"/>
              <a:t>porosity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recycled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slightly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recycled</a:t>
            </a:r>
            <a:r>
              <a:rPr lang="de-DE" dirty="0"/>
              <a:t> </a:t>
            </a:r>
            <a:r>
              <a:rPr lang="de-DE" dirty="0" err="1"/>
              <a:t>samples</a:t>
            </a:r>
            <a:endParaRPr lang="de-DE" dirty="0"/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dirty="0"/>
              <a:t>(LSCF </a:t>
            </a:r>
            <a:r>
              <a:rPr lang="de-DE" dirty="0" err="1"/>
              <a:t>precursor</a:t>
            </a:r>
            <a:r>
              <a:rPr lang="de-DE" dirty="0"/>
              <a:t> </a:t>
            </a:r>
            <a:r>
              <a:rPr lang="de-DE" dirty="0" err="1"/>
              <a:t>recovery</a:t>
            </a:r>
            <a:r>
              <a:rPr lang="de-DE" dirty="0"/>
              <a:t> via </a:t>
            </a:r>
            <a:r>
              <a:rPr lang="de-DE" dirty="0" err="1"/>
              <a:t>oxalate</a:t>
            </a:r>
            <a:r>
              <a:rPr lang="de-DE" dirty="0"/>
              <a:t> </a:t>
            </a:r>
            <a:r>
              <a:rPr lang="de-DE" dirty="0" err="1"/>
              <a:t>precipitation</a:t>
            </a:r>
            <a:r>
              <a:rPr lang="de-DE" dirty="0"/>
              <a:t>)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EFFF0F9-2C83-5665-1A5E-D0D1752AB192}"/>
              </a:ext>
            </a:extLst>
          </p:cNvPr>
          <p:cNvGrpSpPr/>
          <p:nvPr/>
        </p:nvGrpSpPr>
        <p:grpSpPr>
          <a:xfrm>
            <a:off x="359999" y="3609356"/>
            <a:ext cx="11449049" cy="2291906"/>
            <a:chOff x="359999" y="3060716"/>
            <a:chExt cx="11449049" cy="2291906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5F3D3907-5F11-31E3-E746-D0CDFD49E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"/>
                      </a14:imgEffect>
                      <a14:imgEffect>
                        <a14:brightnessContrast bright="7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8" t="2188" r="13849" b="4325"/>
            <a:stretch/>
          </p:blipFill>
          <p:spPr>
            <a:xfrm>
              <a:off x="491445" y="3498953"/>
              <a:ext cx="1865228" cy="1853669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076692F-33E1-E0F9-D99D-3640321644A1}"/>
                </a:ext>
              </a:extLst>
            </p:cNvPr>
            <p:cNvSpPr txBox="1"/>
            <p:nvPr/>
          </p:nvSpPr>
          <p:spPr>
            <a:xfrm>
              <a:off x="359999" y="3060716"/>
              <a:ext cx="11449049" cy="35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b="1" dirty="0">
                  <a:solidFill>
                    <a:srgbClr val="023D6B"/>
                  </a:solidFill>
                </a:rPr>
                <a:t>OUTLOOK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2262C7F-E41E-6CCF-E196-7FC74F478A79}"/>
                </a:ext>
              </a:extLst>
            </p:cNvPr>
            <p:cNvSpPr txBox="1"/>
            <p:nvPr/>
          </p:nvSpPr>
          <p:spPr>
            <a:xfrm>
              <a:off x="2726792" y="3498952"/>
              <a:ext cx="5857875" cy="88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dirty="0"/>
                <a:t>11/12 </a:t>
              </a:r>
              <a:r>
                <a:rPr lang="de-DE" dirty="0" err="1"/>
                <a:t>manufactured</a:t>
              </a:r>
              <a:r>
                <a:rPr lang="de-DE" dirty="0"/>
                <a:t> </a:t>
              </a:r>
              <a:r>
                <a:rPr lang="de-DE" dirty="0" err="1"/>
                <a:t>full</a:t>
              </a:r>
              <a:r>
                <a:rPr lang="de-DE" dirty="0"/>
                <a:t> </a:t>
              </a:r>
              <a:r>
                <a:rPr lang="de-DE" dirty="0" err="1"/>
                <a:t>cells</a:t>
              </a:r>
              <a:r>
                <a:rPr lang="de-DE" dirty="0"/>
                <a:t> </a:t>
              </a:r>
              <a:r>
                <a:rPr lang="de-DE" dirty="0" err="1"/>
                <a:t>survived</a:t>
              </a:r>
              <a:r>
                <a:rPr lang="de-DE" dirty="0"/>
                <a:t> </a:t>
              </a:r>
              <a:r>
                <a:rPr lang="de-DE" dirty="0" err="1"/>
                <a:t>without</a:t>
              </a:r>
              <a:r>
                <a:rPr lang="de-DE" dirty="0"/>
                <a:t> </a:t>
              </a:r>
              <a:r>
                <a:rPr lang="de-DE" dirty="0" err="1"/>
                <a:t>defects</a:t>
              </a:r>
              <a:r>
                <a:rPr lang="de-DE" dirty="0"/>
                <a:t>!</a:t>
              </a:r>
            </a:p>
            <a:p>
              <a:pPr algn="l">
                <a:lnSpc>
                  <a:spcPct val="95000"/>
                </a:lnSpc>
              </a:pPr>
              <a:r>
                <a:rPr lang="de-DE" dirty="0" err="1"/>
                <a:t>Leakage</a:t>
              </a:r>
              <a:r>
                <a:rPr lang="de-DE" dirty="0"/>
                <a:t> </a:t>
              </a:r>
              <a:r>
                <a:rPr lang="de-DE" dirty="0" err="1"/>
                <a:t>test</a:t>
              </a:r>
              <a:r>
                <a:rPr lang="de-DE" dirty="0"/>
                <a:t> </a:t>
              </a:r>
              <a:r>
                <a:rPr lang="de-DE" dirty="0" err="1"/>
                <a:t>succesful</a:t>
              </a:r>
              <a:endParaRPr lang="de-DE" dirty="0"/>
            </a:p>
            <a:p>
              <a:pPr algn="l">
                <a:lnSpc>
                  <a:spcPct val="95000"/>
                </a:lnSpc>
              </a:pPr>
              <a:r>
                <a:rPr lang="de-DE" dirty="0"/>
                <a:t>Single </a:t>
              </a:r>
              <a:r>
                <a:rPr lang="de-DE" dirty="0" err="1"/>
                <a:t>cell</a:t>
              </a:r>
              <a:r>
                <a:rPr lang="de-DE" dirty="0"/>
                <a:t> </a:t>
              </a:r>
              <a:r>
                <a:rPr lang="de-DE" dirty="0" err="1"/>
                <a:t>testing</a:t>
              </a:r>
              <a:r>
                <a:rPr lang="de-DE" dirty="0"/>
                <a:t> @FZJ; IEK-9 (</a:t>
              </a:r>
              <a:r>
                <a:rPr lang="de-DE" dirty="0" err="1"/>
                <a:t>currently</a:t>
              </a:r>
              <a:r>
                <a:rPr lang="de-DE" dirty="0"/>
                <a:t> </a:t>
              </a:r>
              <a:r>
                <a:rPr lang="de-DE" dirty="0" err="1"/>
                <a:t>performed</a:t>
              </a:r>
              <a:r>
                <a:rPr lang="de-DE" dirty="0"/>
                <a:t>)</a:t>
              </a:r>
            </a:p>
          </p:txBody>
        </p:sp>
        <p:pic>
          <p:nvPicPr>
            <p:cNvPr id="7" name="Picture 2" descr="Grüner Haken Haken Vektor Icon Für Kontrollkästchen Markersymbol Stock  Vektor Art und mehr Bilder von Häkchen - Schriftsymbol - iStock">
              <a:extLst>
                <a:ext uri="{FF2B5EF4-FFF2-40B4-BE49-F238E27FC236}">
                  <a16:creationId xmlns:a16="http://schemas.microsoft.com/office/drawing/2014/main" id="{47DF5E4B-C964-B8FD-DB95-8DF004BE70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2" t="25071" r="28546" b="25175"/>
            <a:stretch/>
          </p:blipFill>
          <p:spPr bwMode="auto">
            <a:xfrm>
              <a:off x="2530298" y="3543127"/>
              <a:ext cx="218270" cy="250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Grüner Haken Haken Vektor Icon Für Kontrollkästchen Markersymbol Stock  Vektor Art und mehr Bilder von Häkchen - Schriftsymbol - iStock">
              <a:extLst>
                <a:ext uri="{FF2B5EF4-FFF2-40B4-BE49-F238E27FC236}">
                  <a16:creationId xmlns:a16="http://schemas.microsoft.com/office/drawing/2014/main" id="{25DB7BE5-0DD6-D8C6-6376-2DEFC2D9C6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2" t="25071" r="28546" b="25175"/>
            <a:stretch/>
          </p:blipFill>
          <p:spPr bwMode="auto">
            <a:xfrm>
              <a:off x="2530298" y="3793339"/>
              <a:ext cx="218270" cy="250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DE315E12-CA63-90C3-90DE-D8CD1C9721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8973312" y="158881"/>
            <a:ext cx="2959485" cy="10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721328" y="345182"/>
            <a:ext cx="10728323" cy="2704621"/>
          </a:xfrm>
        </p:spPr>
        <p:txBody>
          <a:bodyPr/>
          <a:lstStyle/>
          <a:p>
            <a:br>
              <a:rPr lang="de-DE" dirty="0"/>
            </a:br>
            <a:br>
              <a:rPr lang="de-DE" dirty="0"/>
            </a:b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br>
              <a:rPr lang="de-DE" dirty="0"/>
            </a:br>
            <a:r>
              <a:rPr lang="en-US" sz="1600" dirty="0"/>
              <a:t>9</a:t>
            </a:r>
            <a:r>
              <a:rPr lang="en-US" sz="1600" baseline="30000" dirty="0"/>
              <a:t>th</a:t>
            </a:r>
            <a:r>
              <a:rPr lang="en-US" sz="1600" dirty="0"/>
              <a:t> International Conference on Fundamentals &amp; Development of Fuel Cells</a:t>
            </a:r>
            <a:endParaRPr lang="de-DE" sz="2400" b="0" dirty="0">
              <a:latin typeface="+mn-lt"/>
            </a:endParaRP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721327" y="2899316"/>
            <a:ext cx="10728324" cy="516756"/>
          </a:xfrm>
        </p:spPr>
        <p:txBody>
          <a:bodyPr/>
          <a:lstStyle/>
          <a:p>
            <a:r>
              <a:rPr lang="de-DE" dirty="0"/>
              <a:t>SEP 25</a:t>
            </a:r>
            <a:r>
              <a:rPr lang="de-DE" baseline="30000" dirty="0"/>
              <a:t>th</a:t>
            </a:r>
            <a:r>
              <a:rPr lang="de-DE" dirty="0"/>
              <a:t> 2023 | </a:t>
            </a:r>
            <a:r>
              <a:rPr lang="de-DE" u="sng" dirty="0"/>
              <a:t>S. Sarner</a:t>
            </a:r>
            <a:r>
              <a:rPr lang="de-DE" dirty="0"/>
              <a:t> | N.H. Menzler | O. </a:t>
            </a:r>
            <a:r>
              <a:rPr lang="de-DE" dirty="0" err="1"/>
              <a:t>Guillon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DBE9FBD-911E-4D03-A63B-91E47A66C203}"/>
              </a:ext>
            </a:extLst>
          </p:cNvPr>
          <p:cNvSpPr/>
          <p:nvPr/>
        </p:nvSpPr>
        <p:spPr>
          <a:xfrm>
            <a:off x="195651" y="6115050"/>
            <a:ext cx="2638425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EAFBC9-5CCB-4EA6-889A-D3615DE9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20" y="6421370"/>
            <a:ext cx="2304488" cy="91448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92270A1-EBF7-B668-6C93-8A022FB4B817}"/>
              </a:ext>
            </a:extLst>
          </p:cNvPr>
          <p:cNvGrpSpPr/>
          <p:nvPr/>
        </p:nvGrpSpPr>
        <p:grpSpPr>
          <a:xfrm>
            <a:off x="640215" y="3413760"/>
            <a:ext cx="3390765" cy="1305320"/>
            <a:chOff x="632595" y="3560435"/>
            <a:chExt cx="3390765" cy="1305320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CAD48F6-2CEB-455B-8973-F9382B0521E8}"/>
                </a:ext>
              </a:extLst>
            </p:cNvPr>
            <p:cNvSpPr txBox="1"/>
            <p:nvPr/>
          </p:nvSpPr>
          <p:spPr>
            <a:xfrm>
              <a:off x="632596" y="3873176"/>
              <a:ext cx="1813424" cy="9925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Collaboration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>
                <a:defRPr/>
              </a:pPr>
              <a:r>
                <a:rPr kumimoji="0" lang="de-DE" sz="105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N. Wettengl (ZEA-3, FZJ)</a:t>
              </a:r>
            </a:p>
            <a:p>
              <a:pPr>
                <a:defRPr/>
              </a:pPr>
              <a:r>
                <a:rPr lang="de-DE" sz="1050" dirty="0">
                  <a:solidFill>
                    <a:srgbClr val="FFFFFF"/>
                  </a:solidFill>
                  <a:latin typeface="Arial"/>
                </a:rPr>
                <a:t>T. Osipova (IEK-2, FZJ)</a:t>
              </a:r>
            </a:p>
            <a:p>
              <a:pPr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J. </a:t>
              </a:r>
              <a:r>
                <a:rPr kumimoji="0" lang="de-DE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Malzbender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(IEK-2, FZJ</a:t>
              </a:r>
              <a:r>
                <a:rPr lang="de-DE" sz="1050" dirty="0">
                  <a:solidFill>
                    <a:srgbClr val="FFFFFF"/>
                  </a:solidFill>
                  <a:latin typeface="Arial"/>
                </a:rPr>
                <a:t>)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7D14E22-8145-43A7-95B3-A11290416B44}"/>
                </a:ext>
              </a:extLst>
            </p:cNvPr>
            <p:cNvSpPr txBox="1"/>
            <p:nvPr/>
          </p:nvSpPr>
          <p:spPr>
            <a:xfrm>
              <a:off x="632595" y="3560435"/>
              <a:ext cx="28649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ACKNOWLEDGEMENTS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396FB7E-997D-4AA6-ADE1-C9B6E1F78FA0}"/>
                </a:ext>
              </a:extLst>
            </p:cNvPr>
            <p:cNvSpPr txBox="1"/>
            <p:nvPr/>
          </p:nvSpPr>
          <p:spPr>
            <a:xfrm>
              <a:off x="2410947" y="3874633"/>
              <a:ext cx="161241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Supervision: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>
                <a:defRPr/>
              </a:pPr>
              <a:r>
                <a:rPr lang="de-DE" sz="1050" dirty="0">
                  <a:solidFill>
                    <a:srgbClr val="FFFFFF"/>
                  </a:solidFill>
                  <a:latin typeface="Arial"/>
                </a:rPr>
                <a:t>O. Guillon</a:t>
              </a:r>
            </a:p>
            <a:p>
              <a:pPr>
                <a:defRPr/>
              </a:pPr>
              <a:r>
                <a:rPr lang="de-DE" sz="1050" dirty="0">
                  <a:solidFill>
                    <a:srgbClr val="FFFFFF"/>
                  </a:solidFill>
                  <a:latin typeface="Arial"/>
                </a:rPr>
                <a:t>N.H. </a:t>
              </a:r>
              <a:r>
                <a:rPr lang="de-DE" sz="1050" dirty="0" err="1">
                  <a:solidFill>
                    <a:srgbClr val="FFFFFF"/>
                  </a:solidFill>
                  <a:latin typeface="Arial"/>
                </a:rPr>
                <a:t>Menzler</a:t>
              </a:r>
              <a:endParaRPr lang="de-DE" sz="1050" dirty="0">
                <a:solidFill>
                  <a:srgbClr val="FFFFFF"/>
                </a:solidFill>
                <a:latin typeface="Arial"/>
              </a:endParaRPr>
            </a:p>
            <a:p>
              <a:pPr>
                <a:defRPr/>
              </a:pP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" name="Grafik 5" descr="Ein Bild, das Muster, Grafiken, Quadrat, Pixel enthält.">
            <a:extLst>
              <a:ext uri="{FF2B5EF4-FFF2-40B4-BE49-F238E27FC236}">
                <a16:creationId xmlns:a16="http://schemas.microsoft.com/office/drawing/2014/main" id="{3EEA3C44-B09C-4611-98E2-73576D6A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82" y="2955851"/>
            <a:ext cx="2143274" cy="2143274"/>
          </a:xfrm>
          <a:prstGeom prst="rect">
            <a:avLst/>
          </a:prstGeom>
        </p:spPr>
      </p:pic>
      <p:pic>
        <p:nvPicPr>
          <p:cNvPr id="11" name="Grafik 10" descr="Ein Bild, das Muster, Grafiken, Quadrat, Design enthält.">
            <a:extLst>
              <a:ext uri="{FF2B5EF4-FFF2-40B4-BE49-F238E27FC236}">
                <a16:creationId xmlns:a16="http://schemas.microsoft.com/office/drawing/2014/main" id="{DFD066CA-3450-D17A-6D1A-4D278DE356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563" y="2955851"/>
            <a:ext cx="2143274" cy="214327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F81AB68-E8C7-2BB9-53C3-E3F15F6BEA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6600795" y="5777016"/>
            <a:ext cx="2959485" cy="10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723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23D6B"/>
                </a:solidFill>
              </a:rPr>
              <a:t>Page </a:t>
            </a:r>
            <a:fld id="{A52F4D17-1AD6-42D9-B93A-EB002C62F438}" type="slidenum">
              <a:rPr lang="en-US" smtClean="0">
                <a:solidFill>
                  <a:srgbClr val="023D6B"/>
                </a:solidFill>
              </a:rPr>
              <a:pPr/>
              <a:t>16</a:t>
            </a:fld>
            <a:endParaRPr lang="en-US" dirty="0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744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23D6B"/>
                </a:solidFill>
              </a:rPr>
              <a:t>Page 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562408"/>
          </a:xfrm>
        </p:spPr>
        <p:txBody>
          <a:bodyPr/>
          <a:lstStyle/>
          <a:p>
            <a:r>
              <a:rPr lang="de-DE" dirty="0"/>
              <a:t>H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electrolyser</a:t>
            </a:r>
            <a:r>
              <a:rPr lang="de-DE" dirty="0"/>
              <a:t> </a:t>
            </a:r>
            <a:r>
              <a:rPr lang="de-DE" dirty="0" err="1"/>
              <a:t>development</a:t>
            </a:r>
            <a:endParaRPr lang="en-US" dirty="0"/>
          </a:p>
        </p:txBody>
      </p:sp>
      <p:sp>
        <p:nvSpPr>
          <p:cNvPr id="60" name="Textfeld 59"/>
          <p:cNvSpPr txBox="1"/>
          <p:nvPr/>
        </p:nvSpPr>
        <p:spPr>
          <a:xfrm>
            <a:off x="359999" y="6090370"/>
            <a:ext cx="11487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[1]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Hydrogen Insights Report September, Hydrogen Council, McKinsey &amp; Company (2022).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8905"/>
          <a:stretch/>
        </p:blipFill>
        <p:spPr>
          <a:xfrm>
            <a:off x="359999" y="982575"/>
            <a:ext cx="5918172" cy="398011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49825" y="4738786"/>
            <a:ext cx="414216" cy="22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[1]</a:t>
            </a:r>
            <a:endParaRPr kumimoji="0" lang="en-GB" sz="900" b="0" i="0" u="none" strike="noStrike" kern="1200" cap="none" spc="0" normalizeH="0" baseline="0" noProof="0" dirty="0" err="1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0001" y="5297254"/>
            <a:ext cx="11449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Recycling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de-DE" sz="2000" b="1" dirty="0">
                <a:solidFill>
                  <a:srgbClr val="000000"/>
                </a:solidFill>
                <a:latin typeface="Arial"/>
              </a:rPr>
              <a:t>c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reduction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material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preservation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decrease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</a:t>
            </a:r>
            <a:r>
              <a:rPr kumimoji="0" lang="de-DE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-emissions</a:t>
            </a:r>
            <a:endParaRPr kumimoji="0" lang="en-GB" sz="20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8" name="Gerader Verbinder 47"/>
          <p:cNvCxnSpPr/>
          <p:nvPr/>
        </p:nvCxnSpPr>
        <p:spPr>
          <a:xfrm>
            <a:off x="360000" y="5121039"/>
            <a:ext cx="11449051" cy="343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>
            <a:off x="359999" y="5854084"/>
            <a:ext cx="11449051" cy="343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206345DF-CE2D-4BF4-A56E-A919E163F796}"/>
              </a:ext>
            </a:extLst>
          </p:cNvPr>
          <p:cNvSpPr txBox="1"/>
          <p:nvPr/>
        </p:nvSpPr>
        <p:spPr>
          <a:xfrm>
            <a:off x="2238772" y="945182"/>
            <a:ext cx="19138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</a:t>
            </a:r>
            <a:endParaRPr kumimoji="0" lang="en-GB" sz="20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EB3955B-D146-7FA3-AC75-CA659CC49938}"/>
              </a:ext>
            </a:extLst>
          </p:cNvPr>
          <p:cNvSpPr txBox="1"/>
          <p:nvPr/>
        </p:nvSpPr>
        <p:spPr>
          <a:xfrm>
            <a:off x="6533540" y="1285350"/>
            <a:ext cx="5270760" cy="342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>
                <a:solidFill>
                  <a:srgbClr val="023D6B"/>
                </a:solidFill>
              </a:rPr>
              <a:t>H</a:t>
            </a:r>
            <a:r>
              <a:rPr lang="de-DE" sz="2000" b="1" baseline="-25000" dirty="0">
                <a:solidFill>
                  <a:srgbClr val="023D6B"/>
                </a:solidFill>
              </a:rPr>
              <a:t>2</a:t>
            </a:r>
            <a:r>
              <a:rPr lang="de-DE" sz="2000" b="1" dirty="0">
                <a:solidFill>
                  <a:srgbClr val="023D6B"/>
                </a:solidFill>
              </a:rPr>
              <a:t> </a:t>
            </a:r>
            <a:r>
              <a:rPr lang="de-DE" sz="2000" b="1" dirty="0" err="1">
                <a:solidFill>
                  <a:srgbClr val="023D6B"/>
                </a:solidFill>
              </a:rPr>
              <a:t>policy</a:t>
            </a:r>
            <a:r>
              <a:rPr lang="de-DE" sz="2000" b="1" dirty="0">
                <a:solidFill>
                  <a:srgbClr val="023D6B"/>
                </a:solidFill>
              </a:rPr>
              <a:t> </a:t>
            </a:r>
            <a:r>
              <a:rPr lang="de-DE" sz="2000" b="1" dirty="0" err="1">
                <a:solidFill>
                  <a:srgbClr val="023D6B"/>
                </a:solidFill>
              </a:rPr>
              <a:t>agreements</a:t>
            </a:r>
            <a:r>
              <a:rPr lang="de-DE" sz="2000" b="1" dirty="0">
                <a:solidFill>
                  <a:srgbClr val="023D6B"/>
                </a:solidFill>
              </a:rPr>
              <a:t> Germany:</a:t>
            </a:r>
          </a:p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b="1" dirty="0"/>
              <a:t>10 GW </a:t>
            </a:r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electrolyser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in </a:t>
            </a:r>
            <a:r>
              <a:rPr lang="de-DE" b="1" dirty="0"/>
              <a:t>2030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dirty="0"/>
              <a:t>H</a:t>
            </a:r>
            <a:r>
              <a:rPr lang="de-DE" baseline="-25000" dirty="0"/>
              <a:t>2</a:t>
            </a:r>
            <a:r>
              <a:rPr lang="de-DE" dirty="0"/>
              <a:t>Giga </a:t>
            </a:r>
            <a:r>
              <a:rPr lang="de-DE" dirty="0" err="1"/>
              <a:t>flagship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: Scale-up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electrolyser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endParaRPr lang="de-DE" dirty="0"/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endParaRPr lang="de-DE" sz="2000" b="1" dirty="0"/>
          </a:p>
          <a:p>
            <a:pPr algn="l">
              <a:lnSpc>
                <a:spcPct val="95000"/>
              </a:lnSpc>
            </a:pPr>
            <a:r>
              <a:rPr lang="de-DE" sz="2000" b="1" dirty="0">
                <a:solidFill>
                  <a:srgbClr val="023D6B"/>
                </a:solidFill>
              </a:rPr>
              <a:t>SOC </a:t>
            </a:r>
            <a:r>
              <a:rPr lang="de-DE" sz="2000" b="1" dirty="0" err="1">
                <a:solidFill>
                  <a:srgbClr val="023D6B"/>
                </a:solidFill>
              </a:rPr>
              <a:t>market</a:t>
            </a:r>
            <a:r>
              <a:rPr lang="de-DE" sz="2000" b="1" dirty="0">
                <a:solidFill>
                  <a:srgbClr val="023D6B"/>
                </a:solidFill>
              </a:rPr>
              <a:t> </a:t>
            </a:r>
            <a:r>
              <a:rPr lang="de-DE" sz="2000" b="1" dirty="0" err="1">
                <a:solidFill>
                  <a:srgbClr val="023D6B"/>
                </a:solidFill>
              </a:rPr>
              <a:t>development</a:t>
            </a:r>
            <a:r>
              <a:rPr lang="de-DE" sz="2000" b="1" dirty="0">
                <a:solidFill>
                  <a:srgbClr val="023D6B"/>
                </a:solidFill>
              </a:rPr>
              <a:t>: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dirty="0"/>
              <a:t>SOC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2030 </a:t>
            </a:r>
            <a:r>
              <a:rPr lang="de-DE" sz="1400" dirty="0"/>
              <a:t>(~5%)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dirty="0"/>
              <a:t>5% </a:t>
            </a:r>
            <a:r>
              <a:rPr lang="de-DE" dirty="0" err="1"/>
              <a:t>refers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/>
              <a:t>12 </a:t>
            </a:r>
            <a:r>
              <a:rPr lang="de-DE" b="1" dirty="0" err="1"/>
              <a:t>million</a:t>
            </a:r>
            <a:r>
              <a:rPr lang="de-DE" dirty="0"/>
              <a:t> SOC </a:t>
            </a:r>
            <a:r>
              <a:rPr lang="de-DE" sz="1400" dirty="0"/>
              <a:t>(10x10 Jülich design)</a:t>
            </a:r>
            <a:endParaRPr lang="de-DE" sz="2000" dirty="0"/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endParaRPr lang="de-DE" sz="2000" dirty="0"/>
          </a:p>
          <a:p>
            <a:pPr algn="l">
              <a:lnSpc>
                <a:spcPct val="95000"/>
              </a:lnSpc>
            </a:pPr>
            <a:r>
              <a:rPr lang="de-DE" sz="2000" b="1" dirty="0">
                <a:solidFill>
                  <a:srgbClr val="023D6B"/>
                </a:solidFill>
              </a:rPr>
              <a:t>Critical </a:t>
            </a:r>
            <a:r>
              <a:rPr lang="de-DE" sz="2000" b="1" dirty="0" err="1">
                <a:solidFill>
                  <a:srgbClr val="023D6B"/>
                </a:solidFill>
              </a:rPr>
              <a:t>raw</a:t>
            </a:r>
            <a:r>
              <a:rPr lang="de-DE" sz="2000" b="1" dirty="0">
                <a:solidFill>
                  <a:srgbClr val="023D6B"/>
                </a:solidFill>
              </a:rPr>
              <a:t> </a:t>
            </a:r>
            <a:r>
              <a:rPr lang="de-DE" sz="2000" b="1" dirty="0" err="1">
                <a:solidFill>
                  <a:srgbClr val="023D6B"/>
                </a:solidFill>
              </a:rPr>
              <a:t>materials</a:t>
            </a:r>
            <a:r>
              <a:rPr lang="de-DE" sz="2000" b="1" dirty="0">
                <a:solidFill>
                  <a:srgbClr val="023D6B"/>
                </a:solidFill>
              </a:rPr>
              <a:t> in SOCs: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C00000"/>
                </a:solidFill>
              </a:rPr>
              <a:t>REEs, Nickel, Cobalt, Strontium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4EF680-D7DB-20DD-307A-3F52789ED3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8973312" y="158881"/>
            <a:ext cx="2959485" cy="10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10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/>
          <p:cNvSpPr txBox="1"/>
          <p:nvPr/>
        </p:nvSpPr>
        <p:spPr>
          <a:xfrm rot="16200000">
            <a:off x="1795826" y="1813880"/>
            <a:ext cx="163532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DBL, FE, (CL)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23D6B"/>
                </a:solidFill>
              </a:rPr>
              <a:t>Page 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562408"/>
          </a:xfrm>
        </p:spPr>
        <p:txBody>
          <a:bodyPr/>
          <a:lstStyle/>
          <a:p>
            <a:r>
              <a:rPr lang="de-DE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de-DE" dirty="0" err="1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designs</a:t>
            </a:r>
            <a:r>
              <a:rPr lang="de-DE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Challenges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F4022FE-03E9-420D-B881-84AD19A09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28" t="7551" b="11490"/>
          <a:stretch/>
        </p:blipFill>
        <p:spPr>
          <a:xfrm>
            <a:off x="3940468" y="1436627"/>
            <a:ext cx="1584704" cy="3432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CEC96F-83E8-4CA2-9B8F-56F6DF6988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93" r="12083" b="23261"/>
          <a:stretch/>
        </p:blipFill>
        <p:spPr>
          <a:xfrm>
            <a:off x="731419" y="1436419"/>
            <a:ext cx="1584704" cy="3428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AAEDC16-85AB-4E1D-8B2F-13CC550E4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3" t="16675" r="15132" b="8208"/>
          <a:stretch/>
        </p:blipFill>
        <p:spPr bwMode="auto">
          <a:xfrm>
            <a:off x="7162094" y="1432362"/>
            <a:ext cx="1587820" cy="3432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770302" y="931251"/>
            <a:ext cx="23315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471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Metal-supported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74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85338" y="936430"/>
            <a:ext cx="29977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Fuel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electrode-supported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9295" y="937822"/>
            <a:ext cx="23366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BC5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Electrolyte-supported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BC50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685796" y="3468805"/>
            <a:ext cx="5404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7471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4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74042" y="3474563"/>
            <a:ext cx="5445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nde Klammer rechts 1"/>
          <p:cNvSpPr/>
          <p:nvPr/>
        </p:nvSpPr>
        <p:spPr>
          <a:xfrm>
            <a:off x="2324639" y="1436419"/>
            <a:ext cx="87546" cy="91155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unde Klammer rechts 14"/>
          <p:cNvSpPr/>
          <p:nvPr/>
        </p:nvSpPr>
        <p:spPr>
          <a:xfrm>
            <a:off x="2314575" y="4065071"/>
            <a:ext cx="99952" cy="787917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unde Klammer rechts 15"/>
          <p:cNvSpPr/>
          <p:nvPr/>
        </p:nvSpPr>
        <p:spPr>
          <a:xfrm>
            <a:off x="5840381" y="1433843"/>
            <a:ext cx="108554" cy="1003373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unde Klammer rechts 16"/>
          <p:cNvSpPr/>
          <p:nvPr/>
        </p:nvSpPr>
        <p:spPr>
          <a:xfrm>
            <a:off x="8766550" y="1512093"/>
            <a:ext cx="116282" cy="930963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1978951" y="4274362"/>
            <a:ext cx="12723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(CL), AE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8530306" y="1675433"/>
            <a:ext cx="138715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AE, DBL, E, FE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0C87A1C1-B8F6-417C-9962-7A60C5D51B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0794"/>
          <a:stretch/>
        </p:blipFill>
        <p:spPr>
          <a:xfrm>
            <a:off x="328860" y="5082633"/>
            <a:ext cx="2269560" cy="130717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3B4C2CC-C6B4-4DAC-A724-846048A2DF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472"/>
          <a:stretch/>
        </p:blipFill>
        <p:spPr>
          <a:xfrm>
            <a:off x="3585179" y="5081382"/>
            <a:ext cx="2269560" cy="131120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70149E0-3BAC-4633-86C1-B9BE90AA2A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6993"/>
          <a:stretch/>
        </p:blipFill>
        <p:spPr>
          <a:xfrm>
            <a:off x="6770303" y="5078605"/>
            <a:ext cx="2223430" cy="1311200"/>
          </a:xfrm>
          <a:prstGeom prst="rect">
            <a:avLst/>
          </a:prstGeom>
        </p:spPr>
      </p:pic>
      <p:sp>
        <p:nvSpPr>
          <p:cNvPr id="29" name="Runde Klammer rechts 15">
            <a:extLst>
              <a:ext uri="{FF2B5EF4-FFF2-40B4-BE49-F238E27FC236}">
                <a16:creationId xmlns:a16="http://schemas.microsoft.com/office/drawing/2014/main" id="{BFDEDD98-E29D-48D9-856D-84B7ED4E2A00}"/>
              </a:ext>
            </a:extLst>
          </p:cNvPr>
          <p:cNvSpPr/>
          <p:nvPr/>
        </p:nvSpPr>
        <p:spPr>
          <a:xfrm>
            <a:off x="5535868" y="1443037"/>
            <a:ext cx="108554" cy="1111125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7A0DF49-50F4-40D1-9B16-1A3A155D1B25}"/>
              </a:ext>
            </a:extLst>
          </p:cNvPr>
          <p:cNvSpPr txBox="1"/>
          <p:nvPr/>
        </p:nvSpPr>
        <p:spPr>
          <a:xfrm rot="16200000">
            <a:off x="5303390" y="1569029"/>
            <a:ext cx="139655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FE, E, DBL, AE, (CL)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9949F45-0DA7-498B-81DA-61F7C0F87AD9}"/>
              </a:ext>
            </a:extLst>
          </p:cNvPr>
          <p:cNvSpPr txBox="1"/>
          <p:nvPr/>
        </p:nvSpPr>
        <p:spPr>
          <a:xfrm>
            <a:off x="1225389" y="3468805"/>
            <a:ext cx="5445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BC5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BC50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D09D8B6-803C-45E2-A135-1FEA5A0D8576}"/>
              </a:ext>
            </a:extLst>
          </p:cNvPr>
          <p:cNvSpPr/>
          <p:nvPr/>
        </p:nvSpPr>
        <p:spPr>
          <a:xfrm>
            <a:off x="3285338" y="886408"/>
            <a:ext cx="3135095" cy="54949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05668F8-D9C5-413C-B41B-DCFC8A68AB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8190" y="3148423"/>
            <a:ext cx="2450860" cy="173973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48B76DE-CB14-4FA8-8515-8FC40B5B2389}"/>
              </a:ext>
            </a:extLst>
          </p:cNvPr>
          <p:cNvSpPr txBox="1"/>
          <p:nvPr/>
        </p:nvSpPr>
        <p:spPr>
          <a:xfrm rot="16200000">
            <a:off x="-104109" y="5464896"/>
            <a:ext cx="844129" cy="2970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dirty="0" err="1"/>
              <a:t>wt</a:t>
            </a:r>
            <a:r>
              <a:rPr lang="de-DE" sz="1400" dirty="0"/>
              <a:t>%</a:t>
            </a:r>
            <a:endParaRPr lang="en-GB" sz="1400" dirty="0" err="1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549A302-BF16-4EC6-B631-BBE5F4DFEFF2}"/>
              </a:ext>
            </a:extLst>
          </p:cNvPr>
          <p:cNvSpPr txBox="1"/>
          <p:nvPr/>
        </p:nvSpPr>
        <p:spPr>
          <a:xfrm rot="16200000">
            <a:off x="3120172" y="5464895"/>
            <a:ext cx="844129" cy="2970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dirty="0" err="1"/>
              <a:t>wt</a:t>
            </a:r>
            <a:r>
              <a:rPr lang="de-DE" sz="1400" dirty="0"/>
              <a:t>%</a:t>
            </a:r>
            <a:endParaRPr lang="en-GB" sz="1400" dirty="0" err="1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349F3F3-6415-4CE3-B70A-F12E359F5EBC}"/>
              </a:ext>
            </a:extLst>
          </p:cNvPr>
          <p:cNvSpPr txBox="1"/>
          <p:nvPr/>
        </p:nvSpPr>
        <p:spPr>
          <a:xfrm rot="16200000">
            <a:off x="6318899" y="5477594"/>
            <a:ext cx="844129" cy="2970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dirty="0" err="1"/>
              <a:t>wt</a:t>
            </a:r>
            <a:r>
              <a:rPr lang="de-DE" sz="1400" dirty="0"/>
              <a:t>%</a:t>
            </a:r>
            <a:endParaRPr lang="en-GB" sz="1400" dirty="0" err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B2E5C2-E18D-6709-6BC0-EB458EB743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8973312" y="158881"/>
            <a:ext cx="2959485" cy="10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58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38985A1-3200-4699-AC76-91DB22258A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24167" r="2644" b="44377"/>
          <a:stretch/>
        </p:blipFill>
        <p:spPr>
          <a:xfrm>
            <a:off x="1616321" y="2022954"/>
            <a:ext cx="10192729" cy="2496494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r>
              <a:rPr lang="en-US" dirty="0">
                <a:solidFill>
                  <a:srgbClr val="023D6B"/>
                </a:solidFill>
                <a:latin typeface="Arial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562408"/>
          </a:xfrm>
        </p:spPr>
        <p:txBody>
          <a:bodyPr/>
          <a:lstStyle/>
          <a:p>
            <a:r>
              <a:rPr lang="de-DE" dirty="0"/>
              <a:t>FESC recycling </a:t>
            </a:r>
            <a:r>
              <a:rPr lang="de-DE" dirty="0" err="1"/>
              <a:t>concept</a:t>
            </a:r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3500729-C9E6-4C34-B424-2ABF58127197}"/>
              </a:ext>
            </a:extLst>
          </p:cNvPr>
          <p:cNvSpPr txBox="1"/>
          <p:nvPr/>
        </p:nvSpPr>
        <p:spPr>
          <a:xfrm>
            <a:off x="144765" y="3346983"/>
            <a:ext cx="1334814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Fuel-side recycling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52A850E-907B-4C7E-BB43-347162F753AB}"/>
              </a:ext>
            </a:extLst>
          </p:cNvPr>
          <p:cNvSpPr txBox="1"/>
          <p:nvPr/>
        </p:nvSpPr>
        <p:spPr>
          <a:xfrm>
            <a:off x="2849911" y="2293815"/>
            <a:ext cx="1334814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Air-side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recycling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3430EE09-452F-4A6A-95A3-115D73F19BB5}"/>
              </a:ext>
            </a:extLst>
          </p:cNvPr>
          <p:cNvSpPr/>
          <p:nvPr/>
        </p:nvSpPr>
        <p:spPr>
          <a:xfrm>
            <a:off x="1342836" y="3452485"/>
            <a:ext cx="410767" cy="382927"/>
          </a:xfrm>
          <a:prstGeom prst="rightArrow">
            <a:avLst>
              <a:gd name="adj1" fmla="val 50000"/>
              <a:gd name="adj2" fmla="val 4741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7A36F01A-9488-4D29-888E-49A7771B6315}"/>
              </a:ext>
            </a:extLst>
          </p:cNvPr>
          <p:cNvSpPr/>
          <p:nvPr/>
        </p:nvSpPr>
        <p:spPr>
          <a:xfrm>
            <a:off x="4099000" y="2402012"/>
            <a:ext cx="410767" cy="382927"/>
          </a:xfrm>
          <a:prstGeom prst="rightArrow">
            <a:avLst>
              <a:gd name="adj1" fmla="val 50000"/>
              <a:gd name="adj2" fmla="val 4741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3F8F8C9-1B97-4ED9-B4B0-A649A629AA41}"/>
              </a:ext>
            </a:extLst>
          </p:cNvPr>
          <p:cNvSpPr/>
          <p:nvPr/>
        </p:nvSpPr>
        <p:spPr>
          <a:xfrm>
            <a:off x="292399" y="1883330"/>
            <a:ext cx="11661146" cy="1064541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2F4A60A-9671-4506-AA97-993380CA440B}"/>
              </a:ext>
            </a:extLst>
          </p:cNvPr>
          <p:cNvSpPr/>
          <p:nvPr/>
        </p:nvSpPr>
        <p:spPr>
          <a:xfrm>
            <a:off x="292399" y="2970732"/>
            <a:ext cx="11516651" cy="166548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B43EAF-9440-947C-6885-3C64BE03B4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8973312" y="158881"/>
            <a:ext cx="2959485" cy="10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55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4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562408"/>
          </a:xfrm>
        </p:spPr>
        <p:txBody>
          <a:bodyPr/>
          <a:lstStyle/>
          <a:p>
            <a:r>
              <a:rPr lang="de-DE" dirty="0"/>
              <a:t>LSCF </a:t>
            </a:r>
            <a:r>
              <a:rPr lang="de-DE" dirty="0" err="1"/>
              <a:t>leaching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01AA42-5BA4-436C-8725-4053B3209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60" y="2157160"/>
            <a:ext cx="11464279" cy="2936837"/>
          </a:xfrm>
          <a:prstGeom prst="rect">
            <a:avLst/>
          </a:prstGeom>
        </p:spPr>
      </p:pic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93C49DDB-BA57-811E-8E41-2F04CB2F7B46}"/>
              </a:ext>
            </a:extLst>
          </p:cNvPr>
          <p:cNvCxnSpPr>
            <a:cxnSpLocks/>
          </p:cNvCxnSpPr>
          <p:nvPr/>
        </p:nvCxnSpPr>
        <p:spPr>
          <a:xfrm flipV="1">
            <a:off x="1778782" y="5093997"/>
            <a:ext cx="0" cy="430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E46A92C9-A16D-DD3C-E9DA-C6ECB5CD2937}"/>
              </a:ext>
            </a:extLst>
          </p:cNvPr>
          <p:cNvSpPr txBox="1"/>
          <p:nvPr/>
        </p:nvSpPr>
        <p:spPr>
          <a:xfrm>
            <a:off x="1133324" y="5524303"/>
            <a:ext cx="129091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/>
              <a:t>Acid type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2C01E74-F29F-2ABE-C2EB-A0057B4E2DAF}"/>
              </a:ext>
            </a:extLst>
          </p:cNvPr>
          <p:cNvCxnSpPr>
            <a:cxnSpLocks/>
          </p:cNvCxnSpPr>
          <p:nvPr/>
        </p:nvCxnSpPr>
        <p:spPr>
          <a:xfrm flipH="1">
            <a:off x="2640740" y="2967120"/>
            <a:ext cx="3550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DE3E8112-0AE1-1606-2D8F-9280BB458A77}"/>
              </a:ext>
            </a:extLst>
          </p:cNvPr>
          <p:cNvSpPr txBox="1"/>
          <p:nvPr/>
        </p:nvSpPr>
        <p:spPr>
          <a:xfrm>
            <a:off x="2795381" y="2796999"/>
            <a:ext cx="129091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/>
              <a:t>Additive H</a:t>
            </a:r>
            <a:r>
              <a:rPr lang="de-DE" baseline="-25000" dirty="0"/>
              <a:t>2</a:t>
            </a:r>
            <a:r>
              <a:rPr lang="de-DE" dirty="0"/>
              <a:t>O</a:t>
            </a:r>
            <a:r>
              <a:rPr lang="de-DE" baseline="-25000" dirty="0"/>
              <a:t>2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ECD0651-A7F6-E0F0-5037-AC3B97B36F18}"/>
              </a:ext>
            </a:extLst>
          </p:cNvPr>
          <p:cNvSpPr txBox="1"/>
          <p:nvPr/>
        </p:nvSpPr>
        <p:spPr>
          <a:xfrm>
            <a:off x="691365" y="1644257"/>
            <a:ext cx="1532672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err="1"/>
              <a:t>Temperature</a:t>
            </a:r>
            <a:endParaRPr lang="de-DE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BC9C976-1E03-CEA6-EB2B-BAD7E2FFA487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340110" y="1999739"/>
            <a:ext cx="117591" cy="5022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0F79BC9-E857-35AB-55FF-B1714272E3F0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457701" y="1999739"/>
            <a:ext cx="0" cy="797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9C3B1E8-3AC4-2A7F-AC60-B8ACA105816D}"/>
              </a:ext>
            </a:extLst>
          </p:cNvPr>
          <p:cNvCxnSpPr>
            <a:cxnSpLocks/>
          </p:cNvCxnSpPr>
          <p:nvPr/>
        </p:nvCxnSpPr>
        <p:spPr>
          <a:xfrm>
            <a:off x="6025662" y="3415630"/>
            <a:ext cx="0" cy="5196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4F675C38-BE44-077E-08A4-514A55C2DBDC}"/>
              </a:ext>
            </a:extLst>
          </p:cNvPr>
          <p:cNvCxnSpPr>
            <a:cxnSpLocks/>
          </p:cNvCxnSpPr>
          <p:nvPr/>
        </p:nvCxnSpPr>
        <p:spPr>
          <a:xfrm flipH="1">
            <a:off x="5812302" y="3415630"/>
            <a:ext cx="201408" cy="9666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22599A3E-7E98-4996-FC19-B1A3AD602972}"/>
              </a:ext>
            </a:extLst>
          </p:cNvPr>
          <p:cNvSpPr txBox="1"/>
          <p:nvPr/>
        </p:nvSpPr>
        <p:spPr>
          <a:xfrm>
            <a:off x="5356777" y="3016286"/>
            <a:ext cx="129091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/>
              <a:t>Time</a:t>
            </a:r>
            <a:endParaRPr lang="de-DE" baseline="-25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48597F8-BD1D-7A7F-24CE-78B4F610E757}"/>
              </a:ext>
            </a:extLst>
          </p:cNvPr>
          <p:cNvSpPr/>
          <p:nvPr/>
        </p:nvSpPr>
        <p:spPr>
          <a:xfrm>
            <a:off x="2995743" y="1644257"/>
            <a:ext cx="2033458" cy="17609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068F588-8CB0-DD9A-4DA3-D62EA626C644}"/>
              </a:ext>
            </a:extLst>
          </p:cNvPr>
          <p:cNvSpPr txBox="1"/>
          <p:nvPr/>
        </p:nvSpPr>
        <p:spPr>
          <a:xfrm>
            <a:off x="2968513" y="1652070"/>
            <a:ext cx="2163374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b="1" dirty="0" err="1">
                <a:solidFill>
                  <a:srgbClr val="C00000"/>
                </a:solidFill>
              </a:rPr>
              <a:t>Why</a:t>
            </a:r>
            <a:r>
              <a:rPr lang="de-DE" b="1" dirty="0">
                <a:solidFill>
                  <a:srgbClr val="C00000"/>
                </a:solidFill>
              </a:rPr>
              <a:t> H</a:t>
            </a:r>
            <a:r>
              <a:rPr lang="de-DE" b="1" baseline="-25000" dirty="0">
                <a:solidFill>
                  <a:srgbClr val="C00000"/>
                </a:solidFill>
              </a:rPr>
              <a:t>2</a:t>
            </a:r>
            <a:r>
              <a:rPr lang="de-DE" b="1" dirty="0">
                <a:solidFill>
                  <a:srgbClr val="C00000"/>
                </a:solidFill>
              </a:rPr>
              <a:t>O</a:t>
            </a:r>
            <a:r>
              <a:rPr lang="de-DE" b="1" baseline="-25000" dirty="0">
                <a:solidFill>
                  <a:srgbClr val="C00000"/>
                </a:solidFill>
              </a:rPr>
              <a:t>2</a:t>
            </a:r>
            <a:r>
              <a:rPr lang="de-DE" b="1" dirty="0">
                <a:solidFill>
                  <a:srgbClr val="C00000"/>
                </a:solidFill>
              </a:rPr>
              <a:t>?</a:t>
            </a:r>
          </a:p>
          <a:p>
            <a:pPr>
              <a:lnSpc>
                <a:spcPct val="95000"/>
              </a:lnSpc>
            </a:pPr>
            <a:r>
              <a:rPr lang="de-DE" dirty="0" err="1"/>
              <a:t>increases</a:t>
            </a:r>
            <a:r>
              <a:rPr lang="de-DE" dirty="0"/>
              <a:t> </a:t>
            </a:r>
            <a:r>
              <a:rPr lang="de-DE" dirty="0" err="1"/>
              <a:t>solubility</a:t>
            </a:r>
            <a:endParaRPr lang="de-DE" dirty="0"/>
          </a:p>
          <a:p>
            <a:pPr>
              <a:lnSpc>
                <a:spcPct val="95000"/>
              </a:lnSpc>
            </a:pPr>
            <a:r>
              <a:rPr lang="de-DE" dirty="0" err="1"/>
              <a:t>reducing</a:t>
            </a:r>
            <a:r>
              <a:rPr lang="de-DE" dirty="0"/>
              <a:t> </a:t>
            </a:r>
            <a:r>
              <a:rPr lang="de-DE" dirty="0" err="1"/>
              <a:t>agent</a:t>
            </a:r>
            <a:endParaRPr lang="de-DE" dirty="0"/>
          </a:p>
          <a:p>
            <a:pPr>
              <a:lnSpc>
                <a:spcPct val="95000"/>
              </a:lnSpc>
            </a:pPr>
            <a:r>
              <a:rPr lang="de-DE" dirty="0" err="1"/>
              <a:t>oxidizing</a:t>
            </a:r>
            <a:r>
              <a:rPr lang="de-DE" dirty="0"/>
              <a:t> </a:t>
            </a:r>
            <a:r>
              <a:rPr lang="de-DE" dirty="0" err="1"/>
              <a:t>agent</a:t>
            </a:r>
            <a:endParaRPr lang="de-DE" dirty="0"/>
          </a:p>
        </p:txBody>
      </p:sp>
      <p:pic>
        <p:nvPicPr>
          <p:cNvPr id="1026" name="Picture 2" descr="Piranha - Der Raubfisch Aus Südamerika / Dokumentation - YouTube">
            <a:extLst>
              <a:ext uri="{FF2B5EF4-FFF2-40B4-BE49-F238E27FC236}">
                <a16:creationId xmlns:a16="http://schemas.microsoft.com/office/drawing/2014/main" id="{01898AE8-8867-CA11-926A-969E93927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4" b="94444" l="10000" r="97734">
                        <a14:foregroundMark x1="39453" y1="25139" x2="45469" y2="17917"/>
                        <a14:foregroundMark x1="45469" y1="17917" x2="69375" y2="11667"/>
                        <a14:foregroundMark x1="69375" y1="11667" x2="85625" y2="16111"/>
                        <a14:foregroundMark x1="85625" y1="16111" x2="88984" y2="31806"/>
                        <a14:foregroundMark x1="88984" y1="31806" x2="88750" y2="75000"/>
                        <a14:foregroundMark x1="88750" y1="75000" x2="73047" y2="85000"/>
                        <a14:foregroundMark x1="73047" y1="85000" x2="31094" y2="89306"/>
                        <a14:foregroundMark x1="23125" y1="73333" x2="34688" y2="89861"/>
                        <a14:foregroundMark x1="34688" y1="89861" x2="54531" y2="94861"/>
                        <a14:foregroundMark x1="54531" y1="94861" x2="96328" y2="92361"/>
                        <a14:foregroundMark x1="96641" y1="85972" x2="93516" y2="10556"/>
                        <a14:foregroundMark x1="96172" y1="9167" x2="67266" y2="417"/>
                        <a14:foregroundMark x1="67266" y1="417" x2="42500" y2="9028"/>
                        <a14:foregroundMark x1="42500" y1="9028" x2="38281" y2="14722"/>
                        <a14:foregroundMark x1="38281" y1="14722" x2="35938" y2="16111"/>
                        <a14:foregroundMark x1="47578" y1="2778" x2="52266" y2="1528"/>
                        <a14:foregroundMark x1="52266" y1="1528" x2="79141" y2="4167"/>
                        <a14:foregroundMark x1="79141" y1="4167" x2="97734" y2="3194"/>
                        <a14:foregroundMark x1="34688" y1="12917" x2="28203" y2="39722"/>
                        <a14:foregroundMark x1="33984" y1="13194" x2="33047" y2="17639"/>
                        <a14:foregroundMark x1="20703" y1="75833" x2="21875" y2="80833"/>
                        <a14:foregroundMark x1="20703" y1="77222" x2="21016" y2="85000"/>
                        <a14:foregroundMark x1="21016" y1="85000" x2="21172" y2="85278"/>
                        <a14:foregroundMark x1="21016" y1="73333" x2="19922" y2="81111"/>
                        <a14:foregroundMark x1="19922" y1="81111" x2="20391" y2="83611"/>
                        <a14:foregroundMark x1="20859" y1="72500" x2="20313" y2="75556"/>
                        <a14:foregroundMark x1="20469" y1="72500" x2="20313" y2="76944"/>
                        <a14:foregroundMark x1="27500" y1="43889" x2="28750" y2="36250"/>
                        <a14:foregroundMark x1="28750" y1="36250" x2="28750" y2="36250"/>
                        <a14:foregroundMark x1="29219" y1="32778" x2="30156" y2="28333"/>
                        <a14:foregroundMark x1="27344" y1="45972" x2="27500" y2="43472"/>
                        <a14:foregroundMark x1="27109" y1="45556" x2="27109" y2="50139"/>
                        <a14:foregroundMark x1="30547" y1="26806" x2="31328" y2="24306"/>
                        <a14:foregroundMark x1="32500" y1="18056" x2="34844" y2="11389"/>
                        <a14:foregroundMark x1="34844" y1="11389" x2="35547" y2="10972"/>
                        <a14:foregroundMark x1="33828" y1="13889" x2="37422" y2="6528"/>
                        <a14:foregroundMark x1="37422" y1="6528" x2="40781" y2="4028"/>
                        <a14:foregroundMark x1="28906" y1="34306" x2="28984" y2="32639"/>
                        <a14:foregroundMark x1="28906" y1="34583" x2="27891" y2="39167"/>
                        <a14:foregroundMark x1="31172" y1="23750" x2="31875" y2="22639"/>
                        <a14:foregroundMark x1="34063" y1="12639" x2="34531" y2="11806"/>
                        <a14:foregroundMark x1="34531" y1="11806" x2="34609" y2="10972"/>
                        <a14:foregroundMark x1="34141" y1="12639" x2="34141" y2="11528"/>
                        <a14:foregroundMark x1="36641" y1="7500" x2="37656" y2="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8"/>
          <a:stretch/>
        </p:blipFill>
        <p:spPr bwMode="auto">
          <a:xfrm>
            <a:off x="10607837" y="5120960"/>
            <a:ext cx="1103262" cy="758826"/>
          </a:xfrm>
          <a:prstGeom prst="ellipse">
            <a:avLst/>
          </a:prstGeom>
          <a:noFill/>
          <a:ln w="63500" cap="rnd">
            <a:noFill/>
          </a:ln>
          <a:effectLst>
            <a:innerShdw blurRad="114300">
              <a:prstClr val="black"/>
            </a:innerShdw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C859BDA-0923-3DDE-2C68-D73CDFD9102B}"/>
              </a:ext>
            </a:extLst>
          </p:cNvPr>
          <p:cNvGrpSpPr/>
          <p:nvPr/>
        </p:nvGrpSpPr>
        <p:grpSpPr>
          <a:xfrm>
            <a:off x="5159117" y="688992"/>
            <a:ext cx="4326748" cy="1310747"/>
            <a:chOff x="5031210" y="608965"/>
            <a:chExt cx="4326748" cy="1310747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C7A1E02C-3525-E2C2-0542-8E50882D1B20}"/>
                </a:ext>
              </a:extLst>
            </p:cNvPr>
            <p:cNvGrpSpPr/>
            <p:nvPr/>
          </p:nvGrpSpPr>
          <p:grpSpPr>
            <a:xfrm>
              <a:off x="5136627" y="608966"/>
              <a:ext cx="4221331" cy="1310746"/>
              <a:chOff x="5136627" y="608966"/>
              <a:chExt cx="4221331" cy="1310746"/>
            </a:xfrm>
          </p:grpSpPr>
          <p:pic>
            <p:nvPicPr>
              <p:cNvPr id="11" name="Picture 2" descr="Ein Bild, das Mischung, Pfefferkorn, draußen, Gemüse enthält.&#10;&#10;Automatisch generierte Beschreibung">
                <a:extLst>
                  <a:ext uri="{FF2B5EF4-FFF2-40B4-BE49-F238E27FC236}">
                    <a16:creationId xmlns:a16="http://schemas.microsoft.com/office/drawing/2014/main" id="{FD9C22CF-BEF1-1DD2-7B0D-7CDD102357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627" y="872702"/>
                <a:ext cx="1351350" cy="1013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AAB3905A-2B85-6B72-649F-81D13BEA2196}"/>
                  </a:ext>
                </a:extLst>
              </p:cNvPr>
              <p:cNvGrpSpPr/>
              <p:nvPr/>
            </p:nvGrpSpPr>
            <p:grpSpPr>
              <a:xfrm>
                <a:off x="6452093" y="608966"/>
                <a:ext cx="2905865" cy="1310746"/>
                <a:chOff x="6452093" y="608966"/>
                <a:chExt cx="2905865" cy="1310746"/>
              </a:xfrm>
            </p:grpSpPr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E1BCA697-3075-DEBB-40DD-B0730CA3870E}"/>
                    </a:ext>
                  </a:extLst>
                </p:cNvPr>
                <p:cNvSpPr txBox="1"/>
                <p:nvPr/>
              </p:nvSpPr>
              <p:spPr>
                <a:xfrm>
                  <a:off x="6452093" y="891738"/>
                  <a:ext cx="2163374" cy="10279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5000"/>
                    </a:lnSpc>
                  </a:pPr>
                  <a:r>
                    <a:rPr lang="de-DE" sz="1600" dirty="0" err="1"/>
                    <a:t>NiO</a:t>
                  </a:r>
                  <a:r>
                    <a:rPr lang="de-DE" sz="1600" dirty="0"/>
                    <a:t>: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sz="1600" dirty="0"/>
                    <a:t>YSZ: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sz="1600" b="1" dirty="0"/>
                    <a:t>LSCF: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sz="1600" dirty="0"/>
                    <a:t>GDC:</a:t>
                  </a:r>
                </a:p>
              </p:txBody>
            </p:sp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D9C2C774-7034-A501-70D5-6679A04BDC55}"/>
                    </a:ext>
                  </a:extLst>
                </p:cNvPr>
                <p:cNvSpPr txBox="1"/>
                <p:nvPr/>
              </p:nvSpPr>
              <p:spPr>
                <a:xfrm>
                  <a:off x="7194584" y="882224"/>
                  <a:ext cx="2163374" cy="10279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5000"/>
                    </a:lnSpc>
                  </a:pPr>
                  <a:r>
                    <a:rPr lang="de-DE" sz="1600" dirty="0"/>
                    <a:t>53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sz="1600" dirty="0"/>
                    <a:t>39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sz="1600" b="1" dirty="0"/>
                    <a:t>6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sz="1600" dirty="0"/>
                    <a:t>1</a:t>
                  </a:r>
                </a:p>
              </p:txBody>
            </p:sp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44E89148-89E3-846B-927C-E95ADB1BBFC9}"/>
                    </a:ext>
                  </a:extLst>
                </p:cNvPr>
                <p:cNvSpPr txBox="1"/>
                <p:nvPr/>
              </p:nvSpPr>
              <p:spPr>
                <a:xfrm>
                  <a:off x="7158700" y="608966"/>
                  <a:ext cx="2163374" cy="326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5000"/>
                    </a:lnSpc>
                  </a:pPr>
                  <a:r>
                    <a:rPr lang="de-DE" sz="1600" dirty="0" err="1"/>
                    <a:t>wt</a:t>
                  </a:r>
                  <a:r>
                    <a:rPr lang="de-DE" sz="1600" dirty="0"/>
                    <a:t>%</a:t>
                  </a:r>
                </a:p>
              </p:txBody>
            </p:sp>
          </p:grp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E18E40E8-61EF-ED62-9833-3C3AF8C5938B}"/>
                </a:ext>
              </a:extLst>
            </p:cNvPr>
            <p:cNvSpPr txBox="1"/>
            <p:nvPr/>
          </p:nvSpPr>
          <p:spPr>
            <a:xfrm>
              <a:off x="5031210" y="608965"/>
              <a:ext cx="2163374" cy="32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600" b="1" dirty="0" err="1"/>
                <a:t>Cell</a:t>
              </a:r>
              <a:r>
                <a:rPr lang="de-DE" sz="1600" b="1" dirty="0"/>
                <a:t> </a:t>
              </a:r>
              <a:r>
                <a:rPr lang="de-DE" sz="1600" b="1" dirty="0" err="1"/>
                <a:t>powder</a:t>
              </a:r>
              <a:endParaRPr lang="de-DE" sz="1600" b="1" dirty="0"/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F9D01B63-895C-5909-A542-5EA330A1F0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8973312" y="158881"/>
            <a:ext cx="2959485" cy="1045685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87E96AC0-A841-28C4-4B9F-DE5F0D12F1DF}"/>
              </a:ext>
            </a:extLst>
          </p:cNvPr>
          <p:cNvSpPr txBox="1"/>
          <p:nvPr/>
        </p:nvSpPr>
        <p:spPr>
          <a:xfrm>
            <a:off x="7311340" y="1202670"/>
            <a:ext cx="4516799" cy="129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de-DE" b="1" dirty="0" err="1"/>
              <a:t>Concentration</a:t>
            </a:r>
            <a:r>
              <a:rPr lang="de-DE" b="1" dirty="0"/>
              <a:t>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2M (org.) 6M (</a:t>
            </a:r>
            <a:r>
              <a:rPr lang="de-DE" dirty="0" err="1"/>
              <a:t>inorg</a:t>
            </a:r>
            <a:r>
              <a:rPr lang="de-DE" dirty="0"/>
              <a:t>.) </a:t>
            </a:r>
          </a:p>
          <a:p>
            <a:pPr algn="r">
              <a:lnSpc>
                <a:spcPct val="95000"/>
              </a:lnSpc>
            </a:pPr>
            <a:endParaRPr lang="de-DE" sz="700" dirty="0"/>
          </a:p>
          <a:p>
            <a:pPr algn="r">
              <a:lnSpc>
                <a:spcPct val="95000"/>
              </a:lnSpc>
            </a:pPr>
            <a:r>
              <a:rPr lang="de-DE" b="1" dirty="0"/>
              <a:t>Solid </a:t>
            </a:r>
            <a:r>
              <a:rPr lang="de-DE" b="1" dirty="0" err="1"/>
              <a:t>to</a:t>
            </a:r>
            <a:r>
              <a:rPr lang="de-DE" b="1" dirty="0"/>
              <a:t> Liquid: </a:t>
            </a:r>
          </a:p>
          <a:p>
            <a:pPr algn="r">
              <a:lnSpc>
                <a:spcPct val="95000"/>
              </a:lnSpc>
            </a:pPr>
            <a:r>
              <a:rPr lang="de-DE" dirty="0"/>
              <a:t>1g/L</a:t>
            </a:r>
          </a:p>
        </p:txBody>
      </p:sp>
    </p:spTree>
    <p:extLst>
      <p:ext uri="{BB962C8B-B14F-4D97-AF65-F5344CB8AC3E}">
        <p14:creationId xmlns:p14="http://schemas.microsoft.com/office/powerpoint/2010/main" val="1871836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32" grpId="0"/>
      <p:bldP spid="2" grpId="0" animBg="1"/>
      <p:bldP spid="5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4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562408"/>
          </a:xfrm>
        </p:spPr>
        <p:txBody>
          <a:bodyPr/>
          <a:lstStyle/>
          <a:p>
            <a:r>
              <a:rPr lang="de-DE" dirty="0"/>
              <a:t>LSCF </a:t>
            </a:r>
            <a:r>
              <a:rPr lang="de-DE" dirty="0" err="1"/>
              <a:t>leaching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01AA42-5BA4-436C-8725-4053B3209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60" y="2157160"/>
            <a:ext cx="11464279" cy="2936837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D3D0232-BD63-F0AA-DAC0-4A247502958B}"/>
              </a:ext>
            </a:extLst>
          </p:cNvPr>
          <p:cNvCxnSpPr>
            <a:cxnSpLocks/>
          </p:cNvCxnSpPr>
          <p:nvPr/>
        </p:nvCxnSpPr>
        <p:spPr>
          <a:xfrm flipV="1">
            <a:off x="2197882" y="3429000"/>
            <a:ext cx="316718" cy="1712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3F143B66-959C-078C-7D43-907D1DB84D7F}"/>
              </a:ext>
            </a:extLst>
          </p:cNvPr>
          <p:cNvSpPr txBox="1"/>
          <p:nvPr/>
        </p:nvSpPr>
        <p:spPr>
          <a:xfrm>
            <a:off x="2514600" y="3216746"/>
            <a:ext cx="81915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b="1" dirty="0"/>
              <a:t>&lt;48%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ADB6CB8-2622-9380-2F4F-347EFB155762}"/>
              </a:ext>
            </a:extLst>
          </p:cNvPr>
          <p:cNvSpPr txBox="1"/>
          <p:nvPr/>
        </p:nvSpPr>
        <p:spPr>
          <a:xfrm>
            <a:off x="6483833" y="1854246"/>
            <a:ext cx="102331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b="1" dirty="0"/>
              <a:t>~100%</a:t>
            </a:r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B2F70E7-181F-A25B-82DB-1E5205E32060}"/>
              </a:ext>
            </a:extLst>
          </p:cNvPr>
          <p:cNvSpPr/>
          <p:nvPr/>
        </p:nvSpPr>
        <p:spPr>
          <a:xfrm>
            <a:off x="7780679" y="2178478"/>
            <a:ext cx="1243244" cy="608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DB027D8-9418-906A-ED2B-1A6C370C51D4}"/>
              </a:ext>
            </a:extLst>
          </p:cNvPr>
          <p:cNvSpPr txBox="1"/>
          <p:nvPr/>
        </p:nvSpPr>
        <p:spPr>
          <a:xfrm>
            <a:off x="7837106" y="1854246"/>
            <a:ext cx="113616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b="1" dirty="0"/>
              <a:t>~100%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15691C9-037E-D9B3-9512-8C7426E18804}"/>
              </a:ext>
            </a:extLst>
          </p:cNvPr>
          <p:cNvSpPr txBox="1"/>
          <p:nvPr/>
        </p:nvSpPr>
        <p:spPr>
          <a:xfrm>
            <a:off x="9188902" y="1985576"/>
            <a:ext cx="113616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b="1" dirty="0"/>
              <a:t>&lt;95%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EE97A2E-7D01-C279-F90F-7B052DE3DB83}"/>
              </a:ext>
            </a:extLst>
          </p:cNvPr>
          <p:cNvSpPr txBox="1"/>
          <p:nvPr/>
        </p:nvSpPr>
        <p:spPr>
          <a:xfrm>
            <a:off x="10522009" y="2121257"/>
            <a:ext cx="113616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b="1" dirty="0"/>
              <a:t>&lt;89%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6BF9F13-7CE0-D2EA-8723-746727DFD4FC}"/>
              </a:ext>
            </a:extLst>
          </p:cNvPr>
          <p:cNvSpPr/>
          <p:nvPr/>
        </p:nvSpPr>
        <p:spPr>
          <a:xfrm>
            <a:off x="6425994" y="2178478"/>
            <a:ext cx="1243244" cy="608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38D07AD-9413-34F8-EAF6-F3154D70E743}"/>
              </a:ext>
            </a:extLst>
          </p:cNvPr>
          <p:cNvSpPr/>
          <p:nvPr/>
        </p:nvSpPr>
        <p:spPr>
          <a:xfrm>
            <a:off x="9135364" y="2334506"/>
            <a:ext cx="1243244" cy="608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F9BAE85E-8D38-3B60-5A30-5D70B9902C66}"/>
              </a:ext>
            </a:extLst>
          </p:cNvPr>
          <p:cNvSpPr/>
          <p:nvPr/>
        </p:nvSpPr>
        <p:spPr>
          <a:xfrm>
            <a:off x="10468471" y="2476739"/>
            <a:ext cx="1243244" cy="608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pic>
        <p:nvPicPr>
          <p:cNvPr id="35" name="Picture 2" descr="Grüner Haken Haken Vektor Icon Für Kontrollkästchen Markersymbol Stock  Vektor Art und mehr Bilder von Häkchen - Schriftsymbol - iStock">
            <a:extLst>
              <a:ext uri="{FF2B5EF4-FFF2-40B4-BE49-F238E27FC236}">
                <a16:creationId xmlns:a16="http://schemas.microsoft.com/office/drawing/2014/main" id="{79D8B7F2-3FFA-AFA7-020E-13CD2DE9A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25071" r="28546" b="25175"/>
          <a:stretch/>
        </p:blipFill>
        <p:spPr bwMode="auto">
          <a:xfrm>
            <a:off x="7578715" y="1391207"/>
            <a:ext cx="403927" cy="4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13,394 Rotes X Vektorgrafiken, Cliparts und Illustrationen Kaufen - 123RF">
            <a:extLst>
              <a:ext uri="{FF2B5EF4-FFF2-40B4-BE49-F238E27FC236}">
                <a16:creationId xmlns:a16="http://schemas.microsoft.com/office/drawing/2014/main" id="{B92161AD-063A-2CAA-1139-0AFCA5D69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12080" r="12161" b="11529"/>
          <a:stretch/>
        </p:blipFill>
        <p:spPr bwMode="auto">
          <a:xfrm>
            <a:off x="3539360" y="2867582"/>
            <a:ext cx="461482" cy="4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60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 animBg="1"/>
      <p:bldP spid="21" grpId="0"/>
      <p:bldP spid="24" grpId="0"/>
      <p:bldP spid="25" grpId="0"/>
      <p:bldP spid="26" grpId="0" animBg="1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5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562408"/>
          </a:xfrm>
        </p:spPr>
        <p:txBody>
          <a:bodyPr/>
          <a:lstStyle/>
          <a:p>
            <a:r>
              <a:rPr lang="de-DE" dirty="0"/>
              <a:t>Nickel </a:t>
            </a:r>
            <a:r>
              <a:rPr lang="de-DE" dirty="0" err="1"/>
              <a:t>leaching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E41A1A-B5E2-4DE3-8537-0FC9F9D70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12" y="1602516"/>
            <a:ext cx="11474975" cy="3652968"/>
          </a:xfrm>
          <a:prstGeom prst="rect">
            <a:avLst/>
          </a:prstGeom>
        </p:spPr>
      </p:pic>
      <p:pic>
        <p:nvPicPr>
          <p:cNvPr id="2" name="Picture 2" descr="Grüner Haken Haken Vektor Icon Für Kontrollkästchen Markersymbol Stock  Vektor Art und mehr Bilder von Häkchen - Schriftsymbol - iStock">
            <a:extLst>
              <a:ext uri="{FF2B5EF4-FFF2-40B4-BE49-F238E27FC236}">
                <a16:creationId xmlns:a16="http://schemas.microsoft.com/office/drawing/2014/main" id="{C49C961F-589D-C404-078D-69AE854C3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25071" r="28546" b="25175"/>
          <a:stretch/>
        </p:blipFill>
        <p:spPr bwMode="auto">
          <a:xfrm>
            <a:off x="3559165" y="3762932"/>
            <a:ext cx="403927" cy="4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üner Haken Haken Vektor Icon Für Kontrollkästchen Markersymbol Stock  Vektor Art und mehr Bilder von Häkchen - Schriftsymbol - iStock">
            <a:extLst>
              <a:ext uri="{FF2B5EF4-FFF2-40B4-BE49-F238E27FC236}">
                <a16:creationId xmlns:a16="http://schemas.microsoft.com/office/drawing/2014/main" id="{3A431352-DED6-6FBF-5CB6-7AD4C8E84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25071" r="28546" b="25175"/>
          <a:stretch/>
        </p:blipFill>
        <p:spPr bwMode="auto">
          <a:xfrm>
            <a:off x="6586607" y="3762931"/>
            <a:ext cx="403927" cy="4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13,394 Rotes X Vektorgrafiken, Cliparts und Illustrationen Kaufen - 123RF">
            <a:extLst>
              <a:ext uri="{FF2B5EF4-FFF2-40B4-BE49-F238E27FC236}">
                <a16:creationId xmlns:a16="http://schemas.microsoft.com/office/drawing/2014/main" id="{EAB42504-8265-097F-DEE4-686943F61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12080" r="12161" b="11529"/>
          <a:stretch/>
        </p:blipFill>
        <p:spPr bwMode="auto">
          <a:xfrm>
            <a:off x="7073135" y="1602516"/>
            <a:ext cx="461482" cy="4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9168C61-6034-7DAA-E8A3-6C0F95774691}"/>
              </a:ext>
            </a:extLst>
          </p:cNvPr>
          <p:cNvSpPr txBox="1"/>
          <p:nvPr/>
        </p:nvSpPr>
        <p:spPr>
          <a:xfrm>
            <a:off x="7801316" y="1817659"/>
            <a:ext cx="1685583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b="1" dirty="0"/>
              <a:t>~34%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14695DC-7DF7-7BD8-90F3-3B1203179650}"/>
              </a:ext>
            </a:extLst>
          </p:cNvPr>
          <p:cNvCxnSpPr>
            <a:cxnSpLocks/>
          </p:cNvCxnSpPr>
          <p:nvPr/>
        </p:nvCxnSpPr>
        <p:spPr>
          <a:xfrm flipV="1">
            <a:off x="7589032" y="2124075"/>
            <a:ext cx="316718" cy="1712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E22388CE-6964-1F16-82EC-D88CCBD5B2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8973312" y="158881"/>
            <a:ext cx="2959485" cy="10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50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-1403350" y="-584201"/>
            <a:ext cx="8800592" cy="7227894"/>
            <a:chOff x="-2032000" y="-369894"/>
            <a:chExt cx="8800592" cy="722789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4969" y="0"/>
              <a:ext cx="8773561" cy="6858000"/>
            </a:xfrm>
            <a:prstGeom prst="rect">
              <a:avLst/>
            </a:prstGeom>
          </p:spPr>
        </p:pic>
        <p:grpSp>
          <p:nvGrpSpPr>
            <p:cNvPr id="7" name="Gruppieren 6"/>
            <p:cNvGrpSpPr/>
            <p:nvPr/>
          </p:nvGrpSpPr>
          <p:grpSpPr>
            <a:xfrm>
              <a:off x="-2032000" y="-369894"/>
              <a:ext cx="8245591" cy="6899896"/>
              <a:chOff x="-2032000" y="-369894"/>
              <a:chExt cx="8245591" cy="6899896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-2032000" y="0"/>
                <a:ext cx="2975429" cy="627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hteck 25"/>
              <p:cNvSpPr/>
              <p:nvPr/>
            </p:nvSpPr>
            <p:spPr>
              <a:xfrm rot="2416656">
                <a:off x="-37080" y="5060287"/>
                <a:ext cx="2864242" cy="897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hteck 26"/>
              <p:cNvSpPr/>
              <p:nvPr/>
            </p:nvSpPr>
            <p:spPr>
              <a:xfrm rot="20819885">
                <a:off x="2741107" y="5632110"/>
                <a:ext cx="3472484" cy="897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hteck 27"/>
              <p:cNvSpPr/>
              <p:nvPr/>
            </p:nvSpPr>
            <p:spPr>
              <a:xfrm rot="16049093">
                <a:off x="-986154" y="2694193"/>
                <a:ext cx="3472484" cy="897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1581150" y="-369894"/>
                <a:ext cx="4273145" cy="156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Textfeld 7"/>
            <p:cNvSpPr txBox="1"/>
            <p:nvPr/>
          </p:nvSpPr>
          <p:spPr>
            <a:xfrm>
              <a:off x="-59081" y="5397631"/>
              <a:ext cx="19731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Concentration</a:t>
              </a:r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[%]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 rot="16200000">
              <a:off x="-465429" y="3169332"/>
              <a:ext cx="2153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LSCF [</a:t>
              </a:r>
              <a:r>
                <a:rPr lang="de-DE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wt</a:t>
              </a:r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%]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827906" y="3878394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95887" y="3078921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74246" y="2270145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37920" y="1493602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809885" y="5468440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44438" y="5047615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68707" y="4657229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527769" y="6018672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036948" y="5905023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555784" y="5784616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074620" y="5672454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593456" y="5523006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108346" y="5398867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613519" y="5303249"/>
              <a:ext cx="4110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4087643" y="5743477"/>
            <a:ext cx="2153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[°C]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Gerader Verbinder 30"/>
          <p:cNvCxnSpPr/>
          <p:nvPr/>
        </p:nvCxnSpPr>
        <p:spPr>
          <a:xfrm flipV="1">
            <a:off x="1813913" y="1438275"/>
            <a:ext cx="2929537" cy="435269"/>
          </a:xfrm>
          <a:prstGeom prst="line">
            <a:avLst/>
          </a:prstGeom>
          <a:ln w="38100">
            <a:solidFill>
              <a:srgbClr val="9E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 flipH="1" flipV="1">
            <a:off x="4724400" y="1447800"/>
            <a:ext cx="1863327" cy="606708"/>
          </a:xfrm>
          <a:prstGeom prst="line">
            <a:avLst/>
          </a:prstGeom>
          <a:ln w="38100">
            <a:solidFill>
              <a:srgbClr val="9E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 flipH="1">
            <a:off x="3695700" y="2057400"/>
            <a:ext cx="2876551" cy="438150"/>
          </a:xfrm>
          <a:prstGeom prst="line">
            <a:avLst/>
          </a:prstGeom>
          <a:ln w="38100">
            <a:solidFill>
              <a:srgbClr val="9E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 flipH="1" flipV="1">
            <a:off x="1837362" y="1883891"/>
            <a:ext cx="1863327" cy="606708"/>
          </a:xfrm>
          <a:prstGeom prst="line">
            <a:avLst/>
          </a:prstGeom>
          <a:ln w="38100">
            <a:solidFill>
              <a:srgbClr val="9E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0116" y="1569531"/>
            <a:ext cx="16044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dissolved</a:t>
            </a:r>
            <a:b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>
          <a:xfrm>
            <a:off x="1590675" y="1733550"/>
            <a:ext cx="227556" cy="1233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23D6B"/>
                </a:solidFill>
              </a:rPr>
              <a:t>Page 6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562408"/>
          </a:xfrm>
        </p:spPr>
        <p:txBody>
          <a:bodyPr/>
          <a:lstStyle/>
          <a:p>
            <a:r>
              <a:rPr lang="de-DE" dirty="0"/>
              <a:t>Response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Methodology</a:t>
            </a:r>
            <a:endParaRPr lang="en-US" dirty="0"/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315" y="1835077"/>
            <a:ext cx="1452558" cy="53204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53844FC-887E-2942-5727-32DF41F20656}"/>
              </a:ext>
            </a:extLst>
          </p:cNvPr>
          <p:cNvSpPr txBox="1"/>
          <p:nvPr/>
        </p:nvSpPr>
        <p:spPr>
          <a:xfrm>
            <a:off x="7362446" y="2490599"/>
            <a:ext cx="4985233" cy="261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b="1" dirty="0"/>
              <a:t>Sweet </a:t>
            </a:r>
            <a:r>
              <a:rPr lang="de-DE" b="1" dirty="0" err="1"/>
              <a:t>spot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LSCF </a:t>
            </a:r>
            <a:r>
              <a:rPr lang="de-DE" b="1" dirty="0" err="1"/>
              <a:t>leaching</a:t>
            </a:r>
            <a:r>
              <a:rPr lang="de-DE" b="1" dirty="0"/>
              <a:t>:</a:t>
            </a:r>
          </a:p>
          <a:p>
            <a:pPr algn="l">
              <a:lnSpc>
                <a:spcPct val="95000"/>
              </a:lnSpc>
            </a:pPr>
            <a:endParaRPr lang="de-DE" sz="700" dirty="0"/>
          </a:p>
          <a:p>
            <a:pPr algn="l">
              <a:lnSpc>
                <a:spcPct val="95000"/>
              </a:lnSpc>
            </a:pPr>
            <a:r>
              <a:rPr lang="de-DE" dirty="0" err="1"/>
              <a:t>Leaching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:	HCl</a:t>
            </a:r>
          </a:p>
          <a:p>
            <a:pPr algn="l">
              <a:lnSpc>
                <a:spcPct val="95000"/>
              </a:lnSpc>
            </a:pPr>
            <a:r>
              <a:rPr lang="de-DE" dirty="0" err="1"/>
              <a:t>Concentration</a:t>
            </a:r>
            <a:r>
              <a:rPr lang="de-DE" dirty="0"/>
              <a:t>:	6M/~20%</a:t>
            </a:r>
          </a:p>
          <a:p>
            <a:pPr algn="l">
              <a:lnSpc>
                <a:spcPct val="95000"/>
              </a:lnSpc>
            </a:pPr>
            <a:r>
              <a:rPr lang="de-DE" dirty="0"/>
              <a:t>Contact time:	2h</a:t>
            </a:r>
          </a:p>
          <a:p>
            <a:pPr algn="l">
              <a:lnSpc>
                <a:spcPct val="95000"/>
              </a:lnSpc>
            </a:pPr>
            <a:r>
              <a:rPr lang="de-DE" dirty="0"/>
              <a:t>Solid/Liquid </a:t>
            </a:r>
            <a:r>
              <a:rPr lang="de-DE" sz="1600" dirty="0"/>
              <a:t>(S/L)</a:t>
            </a:r>
            <a:r>
              <a:rPr lang="de-DE" dirty="0"/>
              <a:t>:	50g/L</a:t>
            </a:r>
          </a:p>
          <a:p>
            <a:pPr algn="l">
              <a:lnSpc>
                <a:spcPct val="95000"/>
              </a:lnSpc>
            </a:pPr>
            <a:r>
              <a:rPr lang="de-DE" dirty="0"/>
              <a:t>US-</a:t>
            </a:r>
            <a:r>
              <a:rPr lang="de-DE" dirty="0" err="1"/>
              <a:t>stirred</a:t>
            </a:r>
            <a:endParaRPr lang="de-DE" dirty="0"/>
          </a:p>
          <a:p>
            <a:pPr algn="l">
              <a:lnSpc>
                <a:spcPct val="95000"/>
              </a:lnSpc>
            </a:pPr>
            <a:endParaRPr lang="de-DE" dirty="0"/>
          </a:p>
          <a:p>
            <a:pPr algn="l">
              <a:lnSpc>
                <a:spcPct val="95000"/>
              </a:lnSpc>
            </a:pPr>
            <a:endParaRPr lang="de-DE" dirty="0"/>
          </a:p>
          <a:p>
            <a:pPr algn="l">
              <a:lnSpc>
                <a:spcPct val="95000"/>
              </a:lnSpc>
            </a:pPr>
            <a:r>
              <a:rPr lang="de-DE" dirty="0"/>
              <a:t>	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9376EB-BF14-94EB-7BEA-954A366B71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8973312" y="158881"/>
            <a:ext cx="2959485" cy="1045685"/>
          </a:xfrm>
          <a:prstGeom prst="rect">
            <a:avLst/>
          </a:prstGeom>
        </p:spPr>
      </p:pic>
      <p:grpSp>
        <p:nvGrpSpPr>
          <p:cNvPr id="37" name="Gruppieren 36"/>
          <p:cNvGrpSpPr/>
          <p:nvPr/>
        </p:nvGrpSpPr>
        <p:grpSpPr>
          <a:xfrm>
            <a:off x="7372013" y="1291544"/>
            <a:ext cx="4145055" cy="1028966"/>
            <a:chOff x="6669117" y="929412"/>
            <a:chExt cx="4145055" cy="1028966"/>
          </a:xfrm>
        </p:grpSpPr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93800" y="981611"/>
              <a:ext cx="1911195" cy="451388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8804995" y="981611"/>
              <a:ext cx="1629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LSCF [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wt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%]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6795427" y="1535603"/>
              <a:ext cx="4018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Contact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time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6669117" y="1485874"/>
              <a:ext cx="4141814" cy="472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6669117" y="929412"/>
              <a:ext cx="4141814" cy="472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2672000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C46AC7A9-9163-48F1-83DA-AF18A5EC0523}"/>
              </a:ext>
            </a:extLst>
          </p:cNvPr>
          <p:cNvSpPr txBox="1"/>
          <p:nvPr/>
        </p:nvSpPr>
        <p:spPr>
          <a:xfrm>
            <a:off x="7478185" y="1299214"/>
            <a:ext cx="186179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electrolyte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fuel electrode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barrier layer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air electrode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contact layer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23D6B"/>
                </a:solidFill>
              </a:rPr>
              <a:t>Page 7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615456"/>
          </a:xfrm>
        </p:spPr>
        <p:txBody>
          <a:bodyPr/>
          <a:lstStyle/>
          <a:p>
            <a:r>
              <a:rPr lang="de-DE" dirty="0" err="1"/>
              <a:t>Bulk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material </a:t>
            </a:r>
            <a:r>
              <a:rPr lang="de-DE" dirty="0" err="1"/>
              <a:t>investigated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FF66D24-0FA6-4F3A-802B-BA606927C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39456"/>
            <a:ext cx="5636002" cy="466720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7A8F7A9-1A52-41E5-9889-E3EC3EE3CDD9}"/>
              </a:ext>
            </a:extLst>
          </p:cNvPr>
          <p:cNvSpPr txBox="1"/>
          <p:nvPr/>
        </p:nvSpPr>
        <p:spPr>
          <a:xfrm>
            <a:off x="360000" y="6150496"/>
            <a:ext cx="11487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[5] European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Commission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Study on the Critical Raw Materials for the EU 2023,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Publications Office of the European Union, DOI: </a:t>
            </a: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10.2873/725585.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8F4110D-28BC-4497-92FA-82D2FF710355}"/>
              </a:ext>
            </a:extLst>
          </p:cNvPr>
          <p:cNvSpPr txBox="1"/>
          <p:nvPr/>
        </p:nvSpPr>
        <p:spPr>
          <a:xfrm>
            <a:off x="6196000" y="939456"/>
            <a:ext cx="3940920" cy="177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  <a:endParaRPr kumimoji="0" lang="de-DE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70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YSZ</a:t>
            </a: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Ni-YSZ</a:t>
            </a: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GDC</a:t>
            </a: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LSCF</a:t>
            </a: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LCC10*</a:t>
            </a:r>
            <a:endParaRPr lang="en-GB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Eckige Klammer rechts 6">
            <a:extLst>
              <a:ext uri="{FF2B5EF4-FFF2-40B4-BE49-F238E27FC236}">
                <a16:creationId xmlns:a16="http://schemas.microsoft.com/office/drawing/2014/main" id="{C72BD6F8-11DB-40E6-8925-227A11C5084B}"/>
              </a:ext>
            </a:extLst>
          </p:cNvPr>
          <p:cNvSpPr/>
          <p:nvPr/>
        </p:nvSpPr>
        <p:spPr>
          <a:xfrm>
            <a:off x="8996693" y="1383554"/>
            <a:ext cx="121186" cy="709612"/>
          </a:xfrm>
          <a:prstGeom prst="rightBracket">
            <a:avLst>
              <a:gd name="adj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ED1EC65-7C6F-4251-97C7-209007A335EB}"/>
              </a:ext>
            </a:extLst>
          </p:cNvPr>
          <p:cNvSpPr txBox="1"/>
          <p:nvPr/>
        </p:nvSpPr>
        <p:spPr>
          <a:xfrm>
            <a:off x="9117879" y="1472902"/>
            <a:ext cx="167347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b="1" dirty="0"/>
              <a:t>&gt;85wt%</a:t>
            </a:r>
          </a:p>
          <a:p>
            <a:pPr algn="l">
              <a:lnSpc>
                <a:spcPct val="95000"/>
              </a:lnSpc>
            </a:pPr>
            <a:r>
              <a:rPr lang="de-DE" sz="1200" dirty="0"/>
              <a:t>(</a:t>
            </a:r>
            <a:r>
              <a:rPr lang="de-DE" sz="1200" dirty="0" err="1"/>
              <a:t>fuel-side</a:t>
            </a:r>
            <a:r>
              <a:rPr lang="de-DE" sz="1200" dirty="0"/>
              <a:t> recycling)</a:t>
            </a:r>
            <a:endParaRPr lang="en-GB" sz="1200" dirty="0" err="1"/>
          </a:p>
        </p:txBody>
      </p:sp>
      <p:sp>
        <p:nvSpPr>
          <p:cNvPr id="12" name="Eckige Klammer rechts 11">
            <a:extLst>
              <a:ext uri="{FF2B5EF4-FFF2-40B4-BE49-F238E27FC236}">
                <a16:creationId xmlns:a16="http://schemas.microsoft.com/office/drawing/2014/main" id="{8E606F8C-8EE4-480D-82C9-205F2DF87AD0}"/>
              </a:ext>
            </a:extLst>
          </p:cNvPr>
          <p:cNvSpPr/>
          <p:nvPr/>
        </p:nvSpPr>
        <p:spPr>
          <a:xfrm>
            <a:off x="8996693" y="2177817"/>
            <a:ext cx="121186" cy="450411"/>
          </a:xfrm>
          <a:prstGeom prst="rightBracket">
            <a:avLst>
              <a:gd name="adj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DEC0634-AD5D-41F7-8F58-7CD71EE28071}"/>
              </a:ext>
            </a:extLst>
          </p:cNvPr>
          <p:cNvSpPr txBox="1"/>
          <p:nvPr/>
        </p:nvSpPr>
        <p:spPr>
          <a:xfrm>
            <a:off x="9117879" y="2137564"/>
            <a:ext cx="167347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b="1" dirty="0"/>
              <a:t>&lt;15wt%</a:t>
            </a:r>
          </a:p>
          <a:p>
            <a:pPr algn="l">
              <a:lnSpc>
                <a:spcPct val="95000"/>
              </a:lnSpc>
            </a:pPr>
            <a:r>
              <a:rPr lang="de-DE" sz="1200" dirty="0"/>
              <a:t>(</a:t>
            </a:r>
            <a:r>
              <a:rPr lang="de-DE" sz="1200" dirty="0" err="1"/>
              <a:t>air-side</a:t>
            </a:r>
            <a:r>
              <a:rPr lang="de-DE" sz="1200" dirty="0"/>
              <a:t> recycling)</a:t>
            </a:r>
            <a:endParaRPr lang="en-GB" sz="1200" dirty="0" err="1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903D20F-DA59-4B7B-AAF2-DE2EA809614C}"/>
              </a:ext>
            </a:extLst>
          </p:cNvPr>
          <p:cNvSpPr txBox="1"/>
          <p:nvPr/>
        </p:nvSpPr>
        <p:spPr>
          <a:xfrm>
            <a:off x="360000" y="5830872"/>
            <a:ext cx="408940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/>
              <a:t>*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 La</a:t>
            </a:r>
            <a:r>
              <a:rPr lang="en-GB" sz="1600" baseline="-2500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Mn</a:t>
            </a:r>
            <a:r>
              <a:rPr lang="en-GB" sz="1600" baseline="-25000" dirty="0">
                <a:solidFill>
                  <a:srgbClr val="000000"/>
                </a:solidFill>
                <a:latin typeface="Arial"/>
              </a:rPr>
              <a:t>0.45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Co</a:t>
            </a:r>
            <a:r>
              <a:rPr lang="en-GB" sz="1600" baseline="-25000" dirty="0">
                <a:solidFill>
                  <a:srgbClr val="000000"/>
                </a:solidFill>
                <a:latin typeface="Arial"/>
              </a:rPr>
              <a:t>0.35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Cu</a:t>
            </a:r>
            <a:r>
              <a:rPr lang="en-GB" sz="1600" baseline="-25000" dirty="0">
                <a:solidFill>
                  <a:srgbClr val="000000"/>
                </a:solidFill>
                <a:latin typeface="Arial"/>
              </a:rPr>
              <a:t>0.2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GB" sz="1600" baseline="-25000" dirty="0">
                <a:solidFill>
                  <a:srgbClr val="000000"/>
                </a:solidFill>
                <a:latin typeface="Arial"/>
              </a:rPr>
              <a:t>3-</a:t>
            </a:r>
            <a:r>
              <a:rPr lang="el-GR" sz="1600" baseline="-25000" dirty="0">
                <a:solidFill>
                  <a:srgbClr val="000000"/>
                </a:solidFill>
                <a:latin typeface="Arial"/>
              </a:rPr>
              <a:t>δ</a:t>
            </a:r>
            <a:endParaRPr lang="en-GB" sz="1600" dirty="0" err="1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E93471F-12F3-9C45-99EC-4F05195AFF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t="36210" r="18437" b="1896"/>
          <a:stretch/>
        </p:blipFill>
        <p:spPr>
          <a:xfrm rot="5400000" flipH="1">
            <a:off x="6823149" y="2784993"/>
            <a:ext cx="1476453" cy="1722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3C48617-4086-1DB4-5114-D42E252C76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6" r="29291" b="16586"/>
          <a:stretch/>
        </p:blipFill>
        <p:spPr>
          <a:xfrm>
            <a:off x="8636221" y="2902304"/>
            <a:ext cx="1153779" cy="14746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0460985-9125-7DDB-FB59-2070E46760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680" r="8492" b="17559"/>
          <a:stretch/>
        </p:blipFill>
        <p:spPr>
          <a:xfrm>
            <a:off x="8973312" y="158881"/>
            <a:ext cx="2959485" cy="10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95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Jülich">
  <a:themeElements>
    <a:clrScheme name="CD-Farben Forschungszentrum Jülich">
      <a:dk1>
        <a:srgbClr val="000000"/>
      </a:dk1>
      <a:lt1>
        <a:srgbClr val="FFFFFF"/>
      </a:lt1>
      <a:dk2>
        <a:srgbClr val="023D6B"/>
      </a:dk2>
      <a:lt2>
        <a:srgbClr val="EBEBEB"/>
      </a:lt2>
      <a:accent1>
        <a:srgbClr val="ADBDE3"/>
      </a:accent1>
      <a:accent2>
        <a:srgbClr val="EB5F73"/>
      </a:accent2>
      <a:accent3>
        <a:srgbClr val="AF82B9"/>
      </a:accent3>
      <a:accent4>
        <a:srgbClr val="FAB45A"/>
      </a:accent4>
      <a:accent5>
        <a:srgbClr val="FAEB5A"/>
      </a:accent5>
      <a:accent6>
        <a:srgbClr val="B9D25F"/>
      </a:accent6>
      <a:hlink>
        <a:srgbClr val="ADBDE3"/>
      </a:hlink>
      <a:folHlink>
        <a:srgbClr val="023D6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1_Jülich">
  <a:themeElements>
    <a:clrScheme name="CD-Farben Forschungszentrum Jülich">
      <a:dk1>
        <a:srgbClr val="000000"/>
      </a:dk1>
      <a:lt1>
        <a:srgbClr val="FFFFFF"/>
      </a:lt1>
      <a:dk2>
        <a:srgbClr val="023D6B"/>
      </a:dk2>
      <a:lt2>
        <a:srgbClr val="EBEBEB"/>
      </a:lt2>
      <a:accent1>
        <a:srgbClr val="ADBDE3"/>
      </a:accent1>
      <a:accent2>
        <a:srgbClr val="EB5F73"/>
      </a:accent2>
      <a:accent3>
        <a:srgbClr val="AF82B9"/>
      </a:accent3>
      <a:accent4>
        <a:srgbClr val="FAB45A"/>
      </a:accent4>
      <a:accent5>
        <a:srgbClr val="FAEB5A"/>
      </a:accent5>
      <a:accent6>
        <a:srgbClr val="B9D25F"/>
      </a:accent6>
      <a:hlink>
        <a:srgbClr val="ADBDE3"/>
      </a:hlink>
      <a:folHlink>
        <a:srgbClr val="023D6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Breitbild</PresentationFormat>
  <Paragraphs>206</Paragraphs>
  <Slides>16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Jülich</vt:lpstr>
      <vt:lpstr>1_Jülich</vt:lpstr>
      <vt:lpstr>(Semi-)Closed loop recycling of solid oxide cells  9th International Conference on Fundamentals &amp; Development of Fuel Cells FDFC 2023</vt:lpstr>
      <vt:lpstr>H2 electrolyser development</vt:lpstr>
      <vt:lpstr>SOC designs &amp; Challenges</vt:lpstr>
      <vt:lpstr>FESC recycling concept</vt:lpstr>
      <vt:lpstr>LSCF leaching</vt:lpstr>
      <vt:lpstr>LSCF leaching</vt:lpstr>
      <vt:lpstr>Nickel leaching</vt:lpstr>
      <vt:lpstr>Response surface Methodology</vt:lpstr>
      <vt:lpstr>Bulk cell material investigated</vt:lpstr>
      <vt:lpstr>Powder preparation</vt:lpstr>
      <vt:lpstr>Tape casting</vt:lpstr>
      <vt:lpstr>Substrate shrinkage &amp; Porosity</vt:lpstr>
      <vt:lpstr>Mechanical stability of substrate</vt:lpstr>
      <vt:lpstr>Take home messages</vt:lpstr>
      <vt:lpstr>  Thank you for your attention 9th International Conference on Fundamentals &amp; Development of Fuel Cells</vt:lpstr>
      <vt:lpstr>PowerPoint-Präsentation</vt:lpstr>
    </vt:vector>
  </TitlesOfParts>
  <Company>Forschungszentrum Jülich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 and reuse strategies for ceramic components of solid oxidE cells  h2giga – Renare</dc:title>
  <dc:creator>Sarner, Stephan</dc:creator>
  <cp:lastModifiedBy>Sarner, Stephan</cp:lastModifiedBy>
  <cp:revision>211</cp:revision>
  <dcterms:created xsi:type="dcterms:W3CDTF">2022-09-13T07:54:39Z</dcterms:created>
  <dcterms:modified xsi:type="dcterms:W3CDTF">2023-10-09T08:32:28Z</dcterms:modified>
</cp:coreProperties>
</file>