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67" r:id="rId4"/>
    <p:sldId id="268" r:id="rId5"/>
    <p:sldId id="260" r:id="rId6"/>
    <p:sldId id="261" r:id="rId7"/>
    <p:sldId id="262" r:id="rId8"/>
    <p:sldId id="270" r:id="rId9"/>
    <p:sldId id="271" r:id="rId10"/>
    <p:sldId id="275" r:id="rId11"/>
    <p:sldId id="272" r:id="rId12"/>
    <p:sldId id="273" r:id="rId13"/>
    <p:sldId id="269" r:id="rId14"/>
    <p:sldId id="278" r:id="rId15"/>
    <p:sldId id="277" r:id="rId16"/>
    <p:sldId id="279" r:id="rId17"/>
    <p:sldId id="263" r:id="rId18"/>
    <p:sldId id="257" r:id="rId19"/>
    <p:sldId id="264" r:id="rId20"/>
    <p:sldId id="265" r:id="rId21"/>
    <p:sldId id="258" r:id="rId22"/>
    <p:sldId id="25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7F036-E2E3-4EC7-878B-9292F29655F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8610-C627-4EE4-A8A6-F3308939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3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5B4A-0511-4914-B523-6B9D7024C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010B2-8EB4-432B-8449-BA018F18C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4B7E-2D55-4440-AAFD-F5BF1D92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E61-9237-4072-8C87-D87120A757C4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944B2-10C4-4DE9-87D9-ED04314D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5675" y="6356350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pPr/>
              <a:t>‹#›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5708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809E-8B1C-483C-BC9F-54553290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CF077-7EBA-40C6-9A29-D85585DC5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27139-7871-4BDE-9A6F-127EC279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9433-D1CF-4DC0-B8B1-916F0C98706C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FED9-E1B2-4DB8-9337-E11246F5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A3A2-9A07-42E6-9876-AC077D4C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BB938-A98D-4D8E-96EB-35F05646F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D1F2E-8373-432F-B8C0-6E3235AB2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72C7-0684-4BC1-ACCD-8599E688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F585-11C8-4DCD-A593-6F0508679C05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B077-26C3-40A8-AFB7-093815BB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EA815-B42D-46F8-90D8-A453E880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FD0C-A2C6-48DA-9EC4-8A8AF6FF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02F6-6545-4C1A-A254-46F537DD1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55F38-21EF-4748-B203-AA28EF39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48D6-5D27-40BF-8D05-33A35A98B171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899A6-C8E9-43B9-A9A6-518CD92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5675" y="6356350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pPr/>
              <a:t>‹#›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5611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0EDB-BE6F-4EA8-A9BA-3DAC8216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E05E-2C79-498E-BA2C-60D257B44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EBFFB-7DB2-4021-BFB1-E8F1CB48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21B7-F3A2-45E9-9020-105E6BBBB088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13C7-0879-4211-80B9-4440ED25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5675" y="6356349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pPr/>
              <a:t>‹#›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68417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4B57-CB5A-414C-A504-CEF31724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B3016-0579-41C3-BAF1-8D3B945D2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B1348-9DAF-46F4-8BA7-0B961C719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23FA-06EF-48E4-842D-04929A8D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73FA-12C3-4CCE-A520-DE25969E3150}" type="datetime1">
              <a:rPr lang="en-US" smtClean="0"/>
              <a:t>12/13/2023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AC59A-6997-4190-8D17-7B62381C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5675" y="6356350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pPr/>
              <a:t>‹#›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4447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21B6-96E8-4E37-9CE0-3B942146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702CB-403F-44D3-8FDE-09C35D1B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A24BA-A5F8-4C35-840C-91E75C05F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E96CE-9CBA-4CA8-9E01-8A6531186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2E3C8-7E31-41DF-9ACD-72EEFC4F0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58BFC-C11E-40F4-8DDD-835C0CAD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F349-5755-480E-87DA-2EAE772AB7B8}" type="datetime1">
              <a:rPr lang="en-US" smtClean="0"/>
              <a:t>12/13/2023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8BA96-FD65-4EBB-96C3-DADC55E3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6625" y="6356350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pPr/>
              <a:t>‹#›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925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43E0-133B-46C1-9271-7B934650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BC459-0F3E-4C32-B9C1-C9092A33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DF1-E730-4FB4-8A1C-66BBE644EFBC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EA402-5B27-4B6E-9B06-DEE16E9A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pPr/>
              <a:t>‹#›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22974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D1915-F9C3-4013-8602-86AE1E1C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95DC-CCA0-4638-B099-68338CF84592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D61AE-9C0C-4E1B-ADE7-7CCD908A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57BA0-EA74-4703-8A63-23695465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6625" y="6356349"/>
            <a:ext cx="2743200" cy="365125"/>
          </a:xfrm>
        </p:spPr>
        <p:txBody>
          <a:bodyPr/>
          <a:lstStyle/>
          <a:p>
            <a:fld id="{1446CC88-23C9-4424-93B7-6E2207AE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5313-8FA2-4960-90DC-D6361811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56C91-DE0D-420E-ADA7-1F1F4B43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BCC33-B2DF-4C54-A6BB-553E668A7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A593A-9B30-4372-AA63-8EF43093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DE73-5A33-4814-8C25-42131F7FCD06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A5A5D-40B2-4B7E-B4A4-1202D5D8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EE4CD-6F11-41D1-8150-22063862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6A6E-BABC-40F4-9E0A-4E2BF78A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1C9F9-869D-4EA3-AA1B-6A4D9D63A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CAA5-1DEF-47C8-A658-A7E523EF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AE66-CB5F-4211-A15D-F9A5F519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2535-55C3-4465-ACBB-727326870C76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F84FB-5565-452A-810D-8E78E030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20E4-3902-426B-B7E9-F363A808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C20EE-3CDB-4DF9-A295-549E2DBF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7D617-B417-4E21-BBC5-A74685D0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D35D-0939-473F-B736-237F09570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EA6F-097C-4A18-85C5-9E4571F5945F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5BC54-88A1-4F00-99B7-5BAB910CD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94D6-0DE6-4C2C-B6F6-032E0588C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CC88-23C9-4424-93B7-6E2207AE5F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136DB-393A-4EE2-8D7E-CF38890E1A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49" y="5958586"/>
            <a:ext cx="2737104" cy="79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F323E-A58D-4CDF-B5F3-B6935801C5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49" y="5958587"/>
            <a:ext cx="1563265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36EE-63A9-4FB6-9947-34BA374CC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Measurement of the refractive index increment with temperature of aqueous </a:t>
            </a:r>
            <a:r>
              <a:rPr lang="en-US" sz="4000" dirty="0" err="1"/>
              <a:t>guandinium</a:t>
            </a:r>
            <a:r>
              <a:rPr lang="en-US" sz="4000" dirty="0"/>
              <a:t> salts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93C4F-F24A-422F-A3D5-582D7EA9D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 Jakubowski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834F5-54B9-4423-9D9F-1DA2E650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02876-9B55-4477-9FB0-FFF18B7687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Constant temperature oscillation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02876-9B55-4477-9FB0-FFF18B768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DCF757D-F66B-46F9-87D7-A3A2F681F394}"/>
              </a:ext>
            </a:extLst>
          </p:cNvPr>
          <p:cNvSpPr txBox="1"/>
          <p:nvPr/>
        </p:nvSpPr>
        <p:spPr>
          <a:xfrm>
            <a:off x="1565890" y="5336922"/>
            <a:ext cx="272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Gnd</a:t>
            </a:r>
            <a:r>
              <a:rPr lang="en-US" dirty="0"/>
              <a:t> Carbonate 0.8mol/kg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5722E-B859-469E-9BE9-63CA02AC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DDC87-5F3C-4BF2-B6AF-CDF4C9B92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27" y="1396110"/>
            <a:ext cx="5266073" cy="4029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F1EEF3-59B7-4E57-8F91-DA5C6040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6" y="1396110"/>
            <a:ext cx="5265537" cy="40293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01150F-61A8-4FA3-B45E-07996A443088}"/>
              </a:ext>
            </a:extLst>
          </p:cNvPr>
          <p:cNvSpPr txBox="1"/>
          <p:nvPr/>
        </p:nvSpPr>
        <p:spPr>
          <a:xfrm>
            <a:off x="7443041" y="5337423"/>
            <a:ext cx="255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Gnd</a:t>
            </a:r>
            <a:r>
              <a:rPr lang="en-US" dirty="0"/>
              <a:t> Chloride 1.3mol/kg</a:t>
            </a:r>
          </a:p>
        </p:txBody>
      </p:sp>
    </p:spTree>
    <p:extLst>
      <p:ext uri="{BB962C8B-B14F-4D97-AF65-F5344CB8AC3E}">
        <p14:creationId xmlns:p14="http://schemas.microsoft.com/office/powerpoint/2010/main" val="369235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D02C-A77A-47B1-B079-6E139F51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Light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9363D-2399-4DD0-9C06-9CA85489F6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Average displacement of an particle in diluted solution: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Dt</m:t>
                    </m:r>
                  </m:oMath>
                </a14:m>
                <a:r>
                  <a:rPr lang="en-US" dirty="0"/>
                  <a:t> , 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 i="1" baseline="-2500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Scattering vector </a:t>
                </a:r>
                <a:r>
                  <a:rPr lang="en-US" i="1" dirty="0"/>
                  <a:t>Q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9363D-2399-4DD0-9C06-9CA85489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060D7D-8C45-4298-ABEE-13240B1D6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31" y="4001294"/>
            <a:ext cx="3971925" cy="1381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798FD-A672-4F17-B800-D301BA7D45C9}"/>
              </a:ext>
            </a:extLst>
          </p:cNvPr>
          <p:cNvSpPr txBox="1"/>
          <p:nvPr/>
        </p:nvSpPr>
        <p:spPr>
          <a:xfrm>
            <a:off x="6172202" y="5271288"/>
            <a:ext cx="545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</a:t>
            </a:r>
            <a:r>
              <a:rPr lang="en-US" sz="1600" i="1" dirty="0"/>
              <a:t>http://www.soft-matter.uni-tuebingen.de/dls.html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BA545-BEDE-493C-BF74-BEF43DB5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11</a:t>
            </a:fld>
            <a:endParaRPr lang="en-US"/>
          </a:p>
        </p:txBody>
      </p:sp>
      <p:pic>
        <p:nvPicPr>
          <p:cNvPr id="6" name="DLS">
            <a:hlinkClick r:id="" action="ppaction://media"/>
            <a:extLst>
              <a:ext uri="{FF2B5EF4-FFF2-40B4-BE49-F238E27FC236}">
                <a16:creationId xmlns:a16="http://schemas.microsoft.com/office/drawing/2014/main" id="{5AB30857-7D52-4A9A-AEBF-57B367132B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8695" y="1423974"/>
            <a:ext cx="4112320" cy="23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5BEA-AD04-4F58-B5B1-8C8A0C2E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Light Scattering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3E093-1F81-4635-B293-62F084EE8D3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033248" cy="1603375"/>
              </a:xfrm>
            </p:spPr>
            <p:txBody>
              <a:bodyPr/>
              <a:lstStyle/>
              <a:p>
                <a:r>
                  <a:rPr lang="en-US" dirty="0"/>
                  <a:t> Motion of particles is analyzed by auto correlation function: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3E093-1F81-4635-B293-62F084EE8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033248" cy="1603375"/>
              </a:xfrm>
              <a:blipFill>
                <a:blip r:embed="rId2"/>
                <a:stretch>
                  <a:fillRect l="-1820" t="-6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>
            <a:extLst>
              <a:ext uri="{FF2B5EF4-FFF2-40B4-BE49-F238E27FC236}">
                <a16:creationId xmlns:a16="http://schemas.microsoft.com/office/drawing/2014/main" id="{D30ED227-DDE7-4576-A8B7-6ED01D7C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22" y="1196578"/>
            <a:ext cx="4754708" cy="50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27D742-DD86-4296-8782-7473E75C28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12" y="1343801"/>
            <a:ext cx="5181600" cy="23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6A549-C6DD-4FDB-9301-0EFBDAA52EE3}"/>
                  </a:ext>
                </a:extLst>
              </p:cNvPr>
              <p:cNvSpPr txBox="1"/>
              <p:nvPr/>
            </p:nvSpPr>
            <p:spPr>
              <a:xfrm>
                <a:off x="591670" y="3563937"/>
                <a:ext cx="12124765" cy="1055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monodisperse systems: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β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6A549-C6DD-4FDB-9301-0EFBDAA5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0" y="3563937"/>
                <a:ext cx="12124765" cy="1055674"/>
              </a:xfrm>
              <a:prstGeom prst="rect">
                <a:avLst/>
              </a:prstGeom>
              <a:blipFill>
                <a:blip r:embed="rId5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F7FE-022A-422E-A24D-C095F1B3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205AC3-9C87-4AF7-AC9D-562F4A74E720}"/>
                  </a:ext>
                </a:extLst>
              </p:cNvPr>
              <p:cNvSpPr/>
              <p:nvPr/>
            </p:nvSpPr>
            <p:spPr>
              <a:xfrm>
                <a:off x="3610989" y="4434945"/>
                <a:ext cx="8933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205AC3-9C87-4AF7-AC9D-562F4A74E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89" y="4434945"/>
                <a:ext cx="8933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EB7C28-A3D1-401D-8D3F-0AD51FBA4B9F}"/>
                  </a:ext>
                </a:extLst>
              </p:cNvPr>
              <p:cNvSpPr/>
              <p:nvPr/>
            </p:nvSpPr>
            <p:spPr>
              <a:xfrm>
                <a:off x="7563572" y="5451064"/>
                <a:ext cx="874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EB7C28-A3D1-401D-8D3F-0AD51FBA4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72" y="5451064"/>
                <a:ext cx="8748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4A79EC-1F86-463D-B917-74D3CFD56F7A}"/>
              </a:ext>
            </a:extLst>
          </p:cNvPr>
          <p:cNvSpPr txBox="1"/>
          <p:nvPr/>
        </p:nvSpPr>
        <p:spPr>
          <a:xfrm>
            <a:off x="5800726" y="60615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4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EC2E-CF13-486A-870E-0014916D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Light Scattering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4D2DD1-4B75-4D2B-A03A-F59D624A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54" y="1705926"/>
            <a:ext cx="4163569" cy="3186114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8D39BA2-B5F8-4204-929D-E4F72D30E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12" y="1690686"/>
            <a:ext cx="4163570" cy="3186115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E4F7F1-08AB-4511-8245-DE722F633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4163569" cy="3186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67705B-2FA9-4A5F-84A4-D872EEEAB712}"/>
              </a:ext>
            </a:extLst>
          </p:cNvPr>
          <p:cNvSpPr txBox="1"/>
          <p:nvPr/>
        </p:nvSpPr>
        <p:spPr>
          <a:xfrm>
            <a:off x="3358038" y="4982647"/>
            <a:ext cx="645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Guanidine Chloride 3mol/kg measured at scattering angle of 30°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DFF49-B2C6-4A32-A31E-D7FF7FD6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EBB1A4-E952-4F6B-A3D8-2F912BB959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DLS </a:t>
                </a:r>
                <a:r>
                  <a:rPr lang="en-US" dirty="0" err="1"/>
                  <a:t>Gnd</a:t>
                </a:r>
                <a:r>
                  <a:rPr lang="en-US" dirty="0"/>
                  <a:t> Chloride 3mol/kg   20℃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EBB1A4-E952-4F6B-A3D8-2F912BB9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BB6CE-E62C-42AA-810B-70BA2B13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402A3-EC90-4D88-AB19-881F19705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2" y="1229885"/>
            <a:ext cx="5892037" cy="4508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FB9C45-7F73-4A0A-BA47-D3C5A8265C1A}"/>
                  </a:ext>
                </a:extLst>
              </p:cNvPr>
              <p:cNvSpPr txBox="1"/>
              <p:nvPr/>
            </p:nvSpPr>
            <p:spPr>
              <a:xfrm>
                <a:off x="1688586" y="1498310"/>
                <a:ext cx="2922788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Correlation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FB9C45-7F73-4A0A-BA47-D3C5A826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86" y="1498310"/>
                <a:ext cx="2922788" cy="387927"/>
              </a:xfrm>
              <a:prstGeom prst="rect">
                <a:avLst/>
              </a:prstGeom>
              <a:blipFill>
                <a:blip r:embed="rId4"/>
                <a:stretch>
                  <a:fillRect l="-1879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6BED23B-EF5E-46C1-BAC2-F72443D68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9885"/>
            <a:ext cx="5892038" cy="4508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B4F9B6-0F7A-4A1F-9643-B4025231FE66}"/>
              </a:ext>
            </a:extLst>
          </p:cNvPr>
          <p:cNvSpPr txBox="1"/>
          <p:nvPr/>
        </p:nvSpPr>
        <p:spPr>
          <a:xfrm>
            <a:off x="8204642" y="1516905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 analysis</a:t>
            </a:r>
          </a:p>
        </p:txBody>
      </p:sp>
    </p:spTree>
    <p:extLst>
      <p:ext uri="{BB962C8B-B14F-4D97-AF65-F5344CB8AC3E}">
        <p14:creationId xmlns:p14="http://schemas.microsoft.com/office/powerpoint/2010/main" val="89466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EBB1A4-E952-4F6B-A3D8-2F912BB959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DLS </a:t>
                </a:r>
                <a:r>
                  <a:rPr lang="en-US" dirty="0" err="1"/>
                  <a:t>Gnd</a:t>
                </a:r>
                <a:r>
                  <a:rPr lang="en-US" dirty="0"/>
                  <a:t> Chloride 3mol/kg   45℃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EBB1A4-E952-4F6B-A3D8-2F912BB9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AD467-5076-4569-9359-CF98861F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C7C6A-341D-450F-8663-0B0748CB5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6" y="1366092"/>
            <a:ext cx="5697705" cy="4360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2498B0-08BB-43C5-9D98-EEE6AAB83000}"/>
                  </a:ext>
                </a:extLst>
              </p:cNvPr>
              <p:cNvSpPr txBox="1"/>
              <p:nvPr/>
            </p:nvSpPr>
            <p:spPr>
              <a:xfrm>
                <a:off x="1702154" y="1690688"/>
                <a:ext cx="2922788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Correlation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2498B0-08BB-43C5-9D98-EEE6AAB83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54" y="1690688"/>
                <a:ext cx="2922788" cy="387927"/>
              </a:xfrm>
              <a:prstGeom prst="rect">
                <a:avLst/>
              </a:prstGeom>
              <a:blipFill>
                <a:blip r:embed="rId4"/>
                <a:stretch>
                  <a:fillRect l="-1667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C25F52F-74DC-4467-A93D-C665A050C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6091"/>
            <a:ext cx="5697706" cy="4360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7741C-3CF1-410A-9670-157F9807EFA3}"/>
              </a:ext>
            </a:extLst>
          </p:cNvPr>
          <p:cNvSpPr txBox="1"/>
          <p:nvPr/>
        </p:nvSpPr>
        <p:spPr>
          <a:xfrm>
            <a:off x="8107476" y="1709283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 analysis</a:t>
            </a:r>
          </a:p>
        </p:txBody>
      </p:sp>
    </p:spTree>
    <p:extLst>
      <p:ext uri="{BB962C8B-B14F-4D97-AF65-F5344CB8AC3E}">
        <p14:creationId xmlns:p14="http://schemas.microsoft.com/office/powerpoint/2010/main" val="192145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D64B-5290-469A-9107-9C06A9D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44" y="87368"/>
            <a:ext cx="10515600" cy="1325563"/>
          </a:xfrm>
        </p:spPr>
        <p:txBody>
          <a:bodyPr/>
          <a:lstStyle/>
          <a:p>
            <a:r>
              <a:rPr lang="en-US" dirty="0"/>
              <a:t>Summary and next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8638E-DE9E-400E-9B3E-98DE6E76C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Clarification of constant </a:t>
                </a:r>
                <a:r>
                  <a:rPr lang="en-US" i="1" dirty="0"/>
                  <a:t>T </a:t>
                </a:r>
                <a:r>
                  <a:rPr lang="en-US" dirty="0"/>
                  <a:t>oscillations at in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interferometer</a:t>
                </a:r>
              </a:p>
              <a:p>
                <a:pPr lvl="1"/>
                <a:r>
                  <a:rPr lang="en-US" dirty="0"/>
                  <a:t>Quantification of concentration changes associated with oscillations at constant </a:t>
                </a:r>
                <a:r>
                  <a:rPr lang="en-US" i="1" dirty="0"/>
                  <a:t>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More systematic DLS measurements</a:t>
                </a:r>
              </a:p>
              <a:p>
                <a:pPr lvl="1"/>
                <a:r>
                  <a:rPr lang="en-US" dirty="0"/>
                  <a:t>as function of </a:t>
                </a:r>
                <a:r>
                  <a:rPr lang="en-US" i="1" dirty="0"/>
                  <a:t>c</a:t>
                </a:r>
                <a:r>
                  <a:rPr lang="en-US" dirty="0"/>
                  <a:t> &amp; </a:t>
                </a:r>
                <a:r>
                  <a:rPr lang="en-US" i="1" dirty="0"/>
                  <a:t>T</a:t>
                </a:r>
                <a:r>
                  <a:rPr lang="en-US" dirty="0"/>
                  <a:t>, reproducibility, sample history, </a:t>
                </a:r>
              </a:p>
              <a:p>
                <a:pPr lvl="1"/>
                <a:r>
                  <a:rPr lang="en-US" dirty="0"/>
                  <a:t>estimation of cluster sizes</a:t>
                </a:r>
              </a:p>
              <a:p>
                <a:pPr lvl="1"/>
                <a:r>
                  <a:rPr lang="en-US" dirty="0"/>
                  <a:t>Quantifying of concentration change due to cluster formation and comparing to the values from the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-measurement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8638E-DE9E-400E-9B3E-98DE6E76C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8590A-42C1-4545-875D-951AB106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pPr/>
              <a:t>16</a:t>
            </a:fld>
            <a:r>
              <a:rPr lang="en-US"/>
              <a:t>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C6AA-1574-49D8-8F19-32EDBC1D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stuff</a:t>
            </a:r>
            <a:r>
              <a:rPr lang="de-DE" dirty="0"/>
              <a:t>_?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B59F-2B6D-4EDE-8AD3-ACE31C9A5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Guanidine</a:t>
            </a:r>
            <a:r>
              <a:rPr lang="de-DE" dirty="0"/>
              <a:t> </a:t>
            </a:r>
            <a:r>
              <a:rPr lang="de-DE" dirty="0" err="1"/>
              <a:t>salts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studied</a:t>
            </a:r>
            <a:r>
              <a:rPr lang="de-DE" dirty="0"/>
              <a:t> </a:t>
            </a:r>
            <a:r>
              <a:rPr lang="de-DE" dirty="0" err="1"/>
              <a:t>inorganic</a:t>
            </a:r>
            <a:r>
              <a:rPr lang="de-DE" dirty="0"/>
              <a:t> </a:t>
            </a:r>
            <a:r>
              <a:rPr lang="de-DE" dirty="0" err="1"/>
              <a:t>salts</a:t>
            </a:r>
            <a:r>
              <a:rPr lang="de-DE" dirty="0"/>
              <a:t>(</a:t>
            </a:r>
            <a:r>
              <a:rPr lang="de-DE" dirty="0" err="1"/>
              <a:t>Shilpa</a:t>
            </a:r>
            <a:r>
              <a:rPr lang="de-DE" dirty="0"/>
              <a:t> )</a:t>
            </a:r>
          </a:p>
          <a:p>
            <a:r>
              <a:rPr lang="de-DE" dirty="0" err="1"/>
              <a:t>Have</a:t>
            </a:r>
            <a:r>
              <a:rPr lang="de-DE" dirty="0"/>
              <a:t> a simple rigid </a:t>
            </a:r>
            <a:r>
              <a:rPr lang="de-DE" dirty="0" err="1"/>
              <a:t>structure</a:t>
            </a:r>
            <a:endParaRPr lang="de-DE" dirty="0"/>
          </a:p>
          <a:p>
            <a:r>
              <a:rPr lang="de-DE" dirty="0" err="1"/>
              <a:t>Have</a:t>
            </a:r>
            <a:r>
              <a:rPr lang="de-DE" dirty="0"/>
              <a:t> a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39BBC-44DC-4BEE-8A8E-6F5E4CA6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8F25-0133-4DB0-BBF6-EBAE2A70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Phenomenology of </a:t>
            </a:r>
            <a:r>
              <a:rPr lang="en-US" dirty="0" err="1"/>
              <a:t>Thermodiffusion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31D23-69C2-4D83-BDB2-27004969B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Soret-effect: in multicomponent system a mass flow occurs due to a thermal gradient</a:t>
                </a:r>
              </a:p>
              <a:p>
                <a:r>
                  <a:rPr lang="en-US" dirty="0"/>
                  <a:t>Extension of diffusion eq.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ρ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solidFill>
                              <a:srgbClr val="FF0000"/>
                            </a:solidFill>
                          </a:rPr>
                          <m:t>T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</a:p>
              <a:p>
                <a:r>
                  <a:rPr lang="en-US" dirty="0"/>
                  <a:t>At stationary equilibrium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we find Soret-coefficant:</a:t>
                </a: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Assuming local equilibrium conditions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31D23-69C2-4D83-BDB2-27004969B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ABDDF-4636-424E-B27B-A8DAB590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8F25-0133-4DB0-BBF6-EBAE2A70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Nonequilibrium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31D23-69C2-4D83-BDB2-27004969B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System close to equilibrium: fluctuations very small</a:t>
                </a:r>
              </a:p>
              <a:p>
                <a:r>
                  <a:rPr lang="en-US" dirty="0"/>
                  <a:t>Interaction of heat and matter flow: heat-flow drives matter-flow(</a:t>
                </a:r>
                <a:r>
                  <a:rPr lang="en-US" b="1" dirty="0" err="1"/>
                  <a:t>Soret</a:t>
                </a:r>
                <a:r>
                  <a:rPr lang="en-US" b="1" dirty="0"/>
                  <a:t>-effect) -- </a:t>
                </a:r>
                <a:r>
                  <a:rPr lang="en-US" dirty="0"/>
                  <a:t>matter flow drives heat-flow(</a:t>
                </a:r>
                <a:r>
                  <a:rPr lang="en-US" b="1" dirty="0"/>
                  <a:t>Dufour effect)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In binary system with concentrations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leads to the expression: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ρ∇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ρ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D31D23-69C2-4D83-BDB2-27004969B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04A7F024-BA6B-43E0-853D-DD75AF595EDF}"/>
              </a:ext>
            </a:extLst>
          </p:cNvPr>
          <p:cNvSpPr/>
          <p:nvPr/>
        </p:nvSpPr>
        <p:spPr>
          <a:xfrm rot="16200000">
            <a:off x="2464909" y="4393097"/>
            <a:ext cx="258417" cy="57647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2B65E02-796F-42D2-8117-1387EB0F990E}"/>
              </a:ext>
            </a:extLst>
          </p:cNvPr>
          <p:cNvSpPr/>
          <p:nvPr/>
        </p:nvSpPr>
        <p:spPr>
          <a:xfrm rot="16200000">
            <a:off x="4542186" y="3836505"/>
            <a:ext cx="258417" cy="1689654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801EBF6-F7A4-4DB9-BFEC-DA741A5AB316}"/>
              </a:ext>
            </a:extLst>
          </p:cNvPr>
          <p:cNvSpPr/>
          <p:nvPr/>
        </p:nvSpPr>
        <p:spPr>
          <a:xfrm rot="16200000">
            <a:off x="7769089" y="2879036"/>
            <a:ext cx="258417" cy="360459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72EF9-EDB8-4F61-A674-2BEFDEF44468}"/>
              </a:ext>
            </a:extLst>
          </p:cNvPr>
          <p:cNvSpPr txBox="1"/>
          <p:nvPr/>
        </p:nvSpPr>
        <p:spPr>
          <a:xfrm>
            <a:off x="1812235" y="4760812"/>
            <a:ext cx="168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matter-flow of component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05D75-75BF-4543-97B5-680308C62809}"/>
              </a:ext>
            </a:extLst>
          </p:cNvPr>
          <p:cNvSpPr txBox="1"/>
          <p:nvPr/>
        </p:nvSpPr>
        <p:spPr>
          <a:xfrm>
            <a:off x="4171128" y="4810541"/>
            <a:ext cx="112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FDE8C-AEB2-4574-AAA8-F86B87224706}"/>
              </a:ext>
            </a:extLst>
          </p:cNvPr>
          <p:cNvSpPr txBox="1"/>
          <p:nvPr/>
        </p:nvSpPr>
        <p:spPr>
          <a:xfrm>
            <a:off x="6911488" y="4810541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Diffusion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AEE41-031E-4E39-AFD6-4C9876AA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62A7-C273-4AC6-AFE2-22DC93B2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Guanidinium Salts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7C8C-B05C-4EA3-89C8-DA2D3D441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560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Important role in protein folding, protein denaturation and hydration of biological molecules.</a:t>
            </a:r>
          </a:p>
          <a:p>
            <a:r>
              <a:rPr lang="en-US" sz="2400" dirty="0"/>
              <a:t>Guanidine Salts on the whole Hofmeister Series with the anions: carbonate, chloride, </a:t>
            </a:r>
            <a:r>
              <a:rPr lang="en-US" sz="2400" dirty="0" err="1"/>
              <a:t>iodid</a:t>
            </a:r>
            <a:r>
              <a:rPr lang="en-US" sz="2400" dirty="0"/>
              <a:t>, </a:t>
            </a:r>
            <a:r>
              <a:rPr lang="en-US" sz="2400" dirty="0" err="1"/>
              <a:t>thiocyanat</a:t>
            </a:r>
            <a:endParaRPr lang="en-US" sz="2400" dirty="0"/>
          </a:p>
          <a:p>
            <a:r>
              <a:rPr lang="en-US" sz="2400" dirty="0"/>
              <a:t>Concentrations: [0.5 , 3]mol/kg</a:t>
            </a:r>
          </a:p>
          <a:p>
            <a:r>
              <a:rPr lang="en-US" sz="2400" dirty="0"/>
              <a:t>Temperatures: [15 , 45]℃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78E5C8-8C1D-4F1E-B6F3-0357E4188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89" y="1181794"/>
            <a:ext cx="2944011" cy="169165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64497E-C971-4C06-98D5-E09786322A73}"/>
              </a:ext>
            </a:extLst>
          </p:cNvPr>
          <p:cNvSpPr txBox="1"/>
          <p:nvPr/>
        </p:nvSpPr>
        <p:spPr>
          <a:xfrm>
            <a:off x="8913525" y="2973769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(From Wikipedia user: </a:t>
            </a:r>
            <a:r>
              <a:rPr lang="en-US" sz="1400" dirty="0" err="1"/>
              <a:t>NEUROtiker</a:t>
            </a:r>
            <a:r>
              <a:rPr lang="en-US" sz="1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08052-CEA6-4736-B184-918335EE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0CFAD-DCF2-4975-B47E-9C8823A22550}"/>
              </a:ext>
            </a:extLst>
          </p:cNvPr>
          <p:cNvSpPr txBox="1"/>
          <p:nvPr/>
        </p:nvSpPr>
        <p:spPr>
          <a:xfrm>
            <a:off x="7448550" y="1483827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Guanidinium cation: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68F0C-E228-4CC8-A084-51621D1FA843}"/>
              </a:ext>
            </a:extLst>
          </p:cNvPr>
          <p:cNvSpPr/>
          <p:nvPr/>
        </p:nvSpPr>
        <p:spPr>
          <a:xfrm>
            <a:off x="9689769" y="785484"/>
            <a:ext cx="384048" cy="384048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BC811816-286F-4934-A43A-754E5A1F70E3}"/>
              </a:ext>
            </a:extLst>
          </p:cNvPr>
          <p:cNvSpPr/>
          <p:nvPr/>
        </p:nvSpPr>
        <p:spPr>
          <a:xfrm>
            <a:off x="9745255" y="840348"/>
            <a:ext cx="273077" cy="27432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68C5FC-95B3-4E6A-A7F9-8797BA587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43" y="4001294"/>
            <a:ext cx="5407163" cy="12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E0ED-F00F-4256-ADAA-6EF6BD47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Soret</a:t>
            </a:r>
            <a:r>
              <a:rPr lang="en-US" dirty="0"/>
              <a:t>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E33F63-E3FB-41B6-8246-790DCE1B70B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Stationary state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Effect determined by:</a:t>
                </a:r>
              </a:p>
              <a:p>
                <a:pPr lvl="1"/>
                <a:r>
                  <a:rPr lang="en-US" dirty="0"/>
                  <a:t>mass, size, momentum </a:t>
                </a:r>
              </a:p>
              <a:p>
                <a:pPr lvl="1"/>
                <a:r>
                  <a:rPr lang="en-US" dirty="0"/>
                  <a:t>Electric and entropic interactions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E33F63-E3FB-41B6-8246-790DCE1B7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178A9F-EA90-4CAB-9C04-8CE92E0E0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345682"/>
            <a:ext cx="3952875" cy="197167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9E75B1-AC7B-4A8B-A780-09017926C7C3}"/>
              </a:ext>
            </a:extLst>
          </p:cNvPr>
          <p:cNvSpPr/>
          <p:nvPr/>
        </p:nvSpPr>
        <p:spPr>
          <a:xfrm>
            <a:off x="8179904" y="2613991"/>
            <a:ext cx="298174" cy="248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366595-AFA4-47A2-BFD5-3714F5A1D7B4}"/>
                  </a:ext>
                </a:extLst>
              </p:cNvPr>
              <p:cNvSpPr txBox="1"/>
              <p:nvPr/>
            </p:nvSpPr>
            <p:spPr>
              <a:xfrm>
                <a:off x="8209721" y="2550179"/>
                <a:ext cx="1888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366595-AFA4-47A2-BFD5-3714F5A1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21" y="2550179"/>
                <a:ext cx="188843" cy="369332"/>
              </a:xfrm>
              <a:prstGeom prst="rect">
                <a:avLst/>
              </a:prstGeom>
              <a:blipFill>
                <a:blip r:embed="rId4"/>
                <a:stretch>
                  <a:fillRect r="-7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11D3634-DA3A-4B4C-9988-8D5993D86490}"/>
              </a:ext>
            </a:extLst>
          </p:cNvPr>
          <p:cNvSpPr txBox="1"/>
          <p:nvPr/>
        </p:nvSpPr>
        <p:spPr>
          <a:xfrm>
            <a:off x="5436706" y="3313968"/>
            <a:ext cx="688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</a:t>
            </a:r>
            <a:r>
              <a:rPr lang="en-US" sz="1200" dirty="0" err="1"/>
              <a:t>Kondepudi</a:t>
            </a:r>
            <a:r>
              <a:rPr lang="en-US" sz="1200" dirty="0"/>
              <a:t>, D., &amp; Prigogine, I. (2014).</a:t>
            </a:r>
          </a:p>
          <a:p>
            <a:r>
              <a:rPr lang="en-US" sz="1200" dirty="0"/>
              <a:t> </a:t>
            </a:r>
            <a:r>
              <a:rPr lang="en-US" sz="1200" i="1" dirty="0"/>
              <a:t>Modern thermodynamics : From heat engines to dissipative structures</a:t>
            </a:r>
            <a:r>
              <a:rPr lang="en-US" sz="1200" dirty="0"/>
              <a:t>. John Wiley &amp; Sons, Incorporated.</a:t>
            </a:r>
            <a:endParaRPr lang="en-US" sz="12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EA494-8AC5-4E75-87A1-71AD31E6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3B00-CA32-4B46-84C3-4059FF37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determining the effect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B89B06-4AD0-4B25-8A52-F736D95B9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81" y="987425"/>
            <a:ext cx="3836413" cy="4873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17ABD-9B60-408E-8B51-A9AA0E942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Mass, momentum, size of the species play fundamental role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liquid systems specific inter-molecular interactions play a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Especially the boundary area between the solute and solvent play a crucial role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48282-08CD-44B4-94F7-261A1D49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7F74DA-7856-4603-AB7D-D5930B93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method: TDFRS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BA4AC-2627-413A-B723-4D25449BF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" y="1481523"/>
            <a:ext cx="4163006" cy="225774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BBA282E-DF80-43B4-B686-DA14EF359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9" y="2028031"/>
            <a:ext cx="2715004" cy="600159"/>
          </a:xfr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D95C8D37-93B5-4A07-AA83-F7D9787B30E9}"/>
              </a:ext>
            </a:extLst>
          </p:cNvPr>
          <p:cNvSpPr/>
          <p:nvPr/>
        </p:nvSpPr>
        <p:spPr>
          <a:xfrm rot="16200000">
            <a:off x="4473859" y="2247001"/>
            <a:ext cx="297084" cy="317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2CA1B-4858-454B-9FAD-5742CA7F3FC5}"/>
              </a:ext>
            </a:extLst>
          </p:cNvPr>
          <p:cNvSpPr txBox="1"/>
          <p:nvPr/>
        </p:nvSpPr>
        <p:spPr>
          <a:xfrm>
            <a:off x="440802" y="4150179"/>
            <a:ext cx="462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gradient leads to additional concentration gradient.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ACF563B-4B03-4F4E-9B9E-B1937FD38B23}"/>
              </a:ext>
            </a:extLst>
          </p:cNvPr>
          <p:cNvSpPr/>
          <p:nvPr/>
        </p:nvSpPr>
        <p:spPr>
          <a:xfrm rot="16200000">
            <a:off x="4922133" y="4173469"/>
            <a:ext cx="297084" cy="317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BC4EE-E54F-4208-B67A-4818E6A746F4}"/>
              </a:ext>
            </a:extLst>
          </p:cNvPr>
          <p:cNvSpPr txBox="1"/>
          <p:nvPr/>
        </p:nvSpPr>
        <p:spPr>
          <a:xfrm>
            <a:off x="5370653" y="4130124"/>
            <a:ext cx="508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Bragg diffraction occurs with the beam intensity: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C3E5FA-B930-4985-9555-936234AA16AA}"/>
                  </a:ext>
                </a:extLst>
              </p:cNvPr>
              <p:cNvSpPr/>
              <p:nvPr/>
            </p:nvSpPr>
            <p:spPr>
              <a:xfrm>
                <a:off x="4623705" y="3071915"/>
                <a:ext cx="2944589" cy="714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C3E5FA-B930-4985-9555-936234AA1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705" y="3071915"/>
                <a:ext cx="2944589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CA0EE-B177-4836-B011-975FF6F7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8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D02C-A77A-47B1-B079-6E139F51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Light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9363D-2399-4DD0-9C06-9CA85489F6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Average displacement of an particle in diluted solution: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Dt</m:t>
                    </m:r>
                  </m:oMath>
                </a14:m>
                <a:r>
                  <a:rPr lang="en-US" dirty="0"/>
                  <a:t> , 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 Motion of particles is analyzed by auto correlation function: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For monodisperse system  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9363D-2399-4DD0-9C06-9CA85489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381" r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3B0C85DD-3F89-489F-8D56-F58D334449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5181600" cy="23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4D241E-C468-4098-B891-E7DEFA53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1582831"/>
            <a:ext cx="3935786" cy="22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60D7D-8C45-4298-ABEE-13240B1D6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81" y="90581"/>
            <a:ext cx="3971925" cy="1381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1F588-ECA3-449D-93E6-15B9697F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A995-2597-4B91-852F-8637475E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Thermal Diffusion </a:t>
            </a:r>
            <a:r>
              <a:rPr lang="de-DE" dirty="0" err="1"/>
              <a:t>Forced</a:t>
            </a:r>
            <a:r>
              <a:rPr lang="de-DE" dirty="0"/>
              <a:t> Rayleigh </a:t>
            </a:r>
            <a:r>
              <a:rPr lang="de-DE" dirty="0" err="1"/>
              <a:t>Scattering</a:t>
            </a:r>
            <a:r>
              <a:rPr lang="de-DE" dirty="0"/>
              <a:t> (TDFRS)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1ADAA-93A6-4461-8C77-325B5468D4F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856316" cy="4351338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>
                    <a:solidFill>
                      <a:schemeClr val="tx1"/>
                    </a:solidFill>
                  </a:rPr>
                  <a:t>Thermal </a:t>
                </a:r>
                <a:r>
                  <a:rPr lang="de-DE" sz="2400" dirty="0" err="1">
                    <a:solidFill>
                      <a:schemeClr val="tx1"/>
                    </a:solidFill>
                  </a:rPr>
                  <a:t>gradient</a:t>
                </a:r>
                <a:r>
                  <a:rPr lang="de-DE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∇T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produced by laser interference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</a:rPr>
                  <a:t>Soret</a:t>
                </a:r>
                <a:r>
                  <a:rPr lang="en-US" sz="2400" dirty="0">
                    <a:solidFill>
                      <a:schemeClr val="tx1"/>
                    </a:solidFill>
                  </a:rPr>
                  <a:t>-effect produces  concentration gradient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read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laser is diffracted by a refractive index grating due to a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- and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>
                    <a:solidFill>
                      <a:schemeClr val="tx1"/>
                    </a:solidFill>
                  </a:rPr>
                  <a:t>-change</a:t>
                </a:r>
                <a:endParaRPr lang="en-US" sz="2400" i="1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Amplitude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diffracted beam with respect to component 1 in binary system: 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1ADAA-93A6-4461-8C77-325B5468D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856316" cy="4351338"/>
              </a:xfrm>
              <a:blipFill>
                <a:blip r:embed="rId2"/>
                <a:stretch>
                  <a:fillRect l="-1458" t="-1961" r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268E9-F3F2-4B52-B664-514E78FD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9F89EA-0AE0-42EC-9045-A7D25ABE8B4F}"/>
                  </a:ext>
                </a:extLst>
              </p:cNvPr>
              <p:cNvSpPr/>
              <p:nvPr/>
            </p:nvSpPr>
            <p:spPr>
              <a:xfrm>
                <a:off x="1298022" y="5088716"/>
                <a:ext cx="4936672" cy="1088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9F89EA-0AE0-42EC-9045-A7D25ABE8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22" y="5088716"/>
                <a:ext cx="4936672" cy="1088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>
            <a:extLst>
              <a:ext uri="{FF2B5EF4-FFF2-40B4-BE49-F238E27FC236}">
                <a16:creationId xmlns:a16="http://schemas.microsoft.com/office/drawing/2014/main" id="{CA4CD9B3-8DCD-45B0-89A8-05E0C9F5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94" y="1941199"/>
            <a:ext cx="838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9D5FDE3-97B1-4374-8FA9-B17688B4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749800"/>
            <a:ext cx="53625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5F76084-853B-426A-84C2-F53392AE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94" y="2738763"/>
            <a:ext cx="1539345" cy="9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0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7614-3655-4CD3-BDCE-F757970B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Diffusion Forced Rayleigh Scattering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C71359-C119-4F66-8049-DEF0AAFF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5" y="1709179"/>
            <a:ext cx="4283815" cy="44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36373C-EBFF-4DD9-A55D-7208C1CC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43A212-CF84-4154-A0F6-C1E386175A08}"/>
                  </a:ext>
                </a:extLst>
              </p:cNvPr>
              <p:cNvSpPr/>
              <p:nvPr/>
            </p:nvSpPr>
            <p:spPr>
              <a:xfrm>
                <a:off x="4992360" y="5548544"/>
                <a:ext cx="1394548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lit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43A212-CF84-4154-A0F6-C1E386175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60" y="5548544"/>
                <a:ext cx="1394548" cy="394019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A993B9-CF18-445D-B0AF-329150D309A7}"/>
                  </a:ext>
                </a:extLst>
              </p:cNvPr>
              <p:cNvSpPr/>
              <p:nvPr/>
            </p:nvSpPr>
            <p:spPr>
              <a:xfrm>
                <a:off x="4992360" y="4477931"/>
                <a:ext cx="1297919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lit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A993B9-CF18-445D-B0AF-329150D30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60" y="4477931"/>
                <a:ext cx="1297919" cy="394019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EB8D6915-FFC7-4941-B725-5BD3EB8E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83" y="976758"/>
            <a:ext cx="45148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4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0C8B5E-710C-4512-8C0A-C7FEC4891C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0C8B5E-710C-4512-8C0A-C7FEC4891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4AC2BC-EB6B-41B2-B573-030DBCDB24D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825625"/>
                <a:ext cx="5181600" cy="867879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12800" dirty="0"/>
                  <a:t>Phase shift of beam traveling through cell: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4AC2BC-EB6B-41B2-B573-030DBCDB2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825625"/>
                <a:ext cx="5181600" cy="867879"/>
              </a:xfrm>
              <a:blipFill>
                <a:blip r:embed="rId3"/>
                <a:stretch>
                  <a:fillRect l="-2706" t="-25175" b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754B73-7B0B-42EA-880E-20F7C296EAC0}"/>
                  </a:ext>
                </a:extLst>
              </p:cNvPr>
              <p:cNvSpPr txBox="1"/>
              <p:nvPr/>
            </p:nvSpPr>
            <p:spPr>
              <a:xfrm>
                <a:off x="6019801" y="2583483"/>
                <a:ext cx="5077112" cy="1455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ϕ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754B73-7B0B-42EA-880E-20F7C296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583483"/>
                <a:ext cx="5077112" cy="14557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0FA41FE6-BDFF-48E8-B6CA-5938551BC095}"/>
              </a:ext>
            </a:extLst>
          </p:cNvPr>
          <p:cNvSpPr/>
          <p:nvPr/>
        </p:nvSpPr>
        <p:spPr>
          <a:xfrm rot="16200000">
            <a:off x="8609472" y="2977517"/>
            <a:ext cx="299969" cy="86470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108E7D-863F-42D1-AA4F-4D54AB82D2C9}"/>
              </a:ext>
            </a:extLst>
          </p:cNvPr>
          <p:cNvSpPr txBox="1"/>
          <p:nvPr/>
        </p:nvSpPr>
        <p:spPr>
          <a:xfrm>
            <a:off x="8084036" y="3559854"/>
            <a:ext cx="174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contribution</a:t>
            </a:r>
            <a:endParaRPr lang="en-US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E90A9C14-3B44-4F95-A599-5F9E7EEBDAA6}"/>
              </a:ext>
            </a:extLst>
          </p:cNvPr>
          <p:cNvSpPr/>
          <p:nvPr/>
        </p:nvSpPr>
        <p:spPr>
          <a:xfrm rot="16200000">
            <a:off x="10103916" y="2735322"/>
            <a:ext cx="299969" cy="1280605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9F275-F325-40AE-81F3-1A7A29D79D2F}"/>
              </a:ext>
            </a:extLst>
          </p:cNvPr>
          <p:cNvSpPr txBox="1"/>
          <p:nvPr/>
        </p:nvSpPr>
        <p:spPr>
          <a:xfrm>
            <a:off x="9567298" y="3594098"/>
            <a:ext cx="174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4E95F-105B-49B6-ACF5-3CC598CB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09CBC-ACCE-4043-ACC9-D01B1B054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78" y="4543283"/>
            <a:ext cx="2330648" cy="1109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82D79B-E977-481F-BB23-218735DA9245}"/>
                  </a:ext>
                </a:extLst>
              </p:cNvPr>
              <p:cNvSpPr/>
              <p:nvPr/>
            </p:nvSpPr>
            <p:spPr>
              <a:xfrm>
                <a:off x="7466989" y="5086932"/>
                <a:ext cx="5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82D79B-E977-481F-BB23-218735DA9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89" y="5086932"/>
                <a:ext cx="5207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EA453-DFC8-4279-A452-0E960E356604}"/>
                  </a:ext>
                </a:extLst>
              </p:cNvPr>
              <p:cNvSpPr/>
              <p:nvPr/>
            </p:nvSpPr>
            <p:spPr>
              <a:xfrm>
                <a:off x="9347278" y="5098199"/>
                <a:ext cx="5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8EA453-DFC8-4279-A452-0E960E356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78" y="5098199"/>
                <a:ext cx="5207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523421-0381-4582-9EE0-CF5CD4891EED}"/>
                  </a:ext>
                </a:extLst>
              </p:cNvPr>
              <p:cNvSpPr/>
              <p:nvPr/>
            </p:nvSpPr>
            <p:spPr>
              <a:xfrm>
                <a:off x="8313357" y="5098199"/>
                <a:ext cx="708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523421-0381-4582-9EE0-CF5CD4891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357" y="5098199"/>
                <a:ext cx="708271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2385A1-4CEB-448E-8370-3F49DB86B178}"/>
              </a:ext>
            </a:extLst>
          </p:cNvPr>
          <p:cNvCxnSpPr>
            <a:cxnSpLocks/>
          </p:cNvCxnSpPr>
          <p:nvPr/>
        </p:nvCxnSpPr>
        <p:spPr>
          <a:xfrm>
            <a:off x="7890252" y="5744425"/>
            <a:ext cx="15544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782E2D-51E9-422E-A3AE-D640DB00EB5B}"/>
                  </a:ext>
                </a:extLst>
              </p:cNvPr>
              <p:cNvSpPr/>
              <p:nvPr/>
            </p:nvSpPr>
            <p:spPr>
              <a:xfrm>
                <a:off x="8430921" y="5664382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782E2D-51E9-422E-A3AE-D640DB00E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921" y="5664382"/>
                <a:ext cx="4731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095AA2-3DB2-4235-BFF9-4AA86608680F}"/>
                  </a:ext>
                </a:extLst>
              </p:cNvPr>
              <p:cNvSpPr/>
              <p:nvPr/>
            </p:nvSpPr>
            <p:spPr>
              <a:xfrm>
                <a:off x="7471691" y="4068632"/>
                <a:ext cx="459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3095AA2-3DB2-4235-BFF9-4AA866086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691" y="4068632"/>
                <a:ext cx="459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4AF4E1-C6BA-48A6-B239-796E6DCF502B}"/>
                  </a:ext>
                </a:extLst>
              </p:cNvPr>
              <p:cNvSpPr/>
              <p:nvPr/>
            </p:nvSpPr>
            <p:spPr>
              <a:xfrm>
                <a:off x="9393885" y="4068632"/>
                <a:ext cx="459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4AF4E1-C6BA-48A6-B239-796E6DCF5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885" y="4068632"/>
                <a:ext cx="459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2CD4F9-4772-4C07-A523-0D56ED0DA0C6}"/>
              </a:ext>
            </a:extLst>
          </p:cNvPr>
          <p:cNvCxnSpPr/>
          <p:nvPr/>
        </p:nvCxnSpPr>
        <p:spPr>
          <a:xfrm>
            <a:off x="7483678" y="4467045"/>
            <a:ext cx="4293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A11252-C343-467D-BA4A-F1270353C253}"/>
              </a:ext>
            </a:extLst>
          </p:cNvPr>
          <p:cNvCxnSpPr/>
          <p:nvPr/>
        </p:nvCxnSpPr>
        <p:spPr>
          <a:xfrm>
            <a:off x="9392973" y="4467045"/>
            <a:ext cx="4293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B5CFD18-5183-4AE3-B009-0D9142643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2" y="1690688"/>
            <a:ext cx="4810883" cy="4045516"/>
          </a:xfrm>
        </p:spPr>
      </p:pic>
    </p:spTree>
    <p:extLst>
      <p:ext uri="{BB962C8B-B14F-4D97-AF65-F5344CB8AC3E}">
        <p14:creationId xmlns:p14="http://schemas.microsoft.com/office/powerpoint/2010/main" val="17694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A6F653F-A95F-4B0C-86C4-ED9C74185C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A6F653F-A95F-4B0C-86C4-ED9C74185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CFD2205-7C3A-4B13-B895-42A22F8DD8D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15475" y="1825625"/>
                <a:ext cx="66855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CFD2205-7C3A-4B13-B895-42A22F8DD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15475" y="1825625"/>
                <a:ext cx="66855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9CB02C4D-1100-40CF-B887-E7D887A164AA}"/>
              </a:ext>
            </a:extLst>
          </p:cNvPr>
          <p:cNvSpPr/>
          <p:nvPr/>
        </p:nvSpPr>
        <p:spPr>
          <a:xfrm rot="16200000">
            <a:off x="5679797" y="896665"/>
            <a:ext cx="337108" cy="354329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1AD73-5B69-4D46-AB16-5B3F8A31FD45}"/>
              </a:ext>
            </a:extLst>
          </p:cNvPr>
          <p:cNvSpPr txBox="1"/>
          <p:nvPr/>
        </p:nvSpPr>
        <p:spPr>
          <a:xfrm>
            <a:off x="5298553" y="2776631"/>
            <a:ext cx="109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E8204B9-6A57-4040-BBC9-51302E6A4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88" y="1400449"/>
            <a:ext cx="3878382" cy="349090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9F032-2795-4224-817A-524F302EF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2" y="3399694"/>
            <a:ext cx="3446253" cy="2270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A83995-72CC-451D-9341-14C131F9C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5" y="3399694"/>
            <a:ext cx="3641392" cy="22419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42B97-F621-4988-8FF0-B61E8ABB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89069C-B93D-4825-9B38-316F934583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Problems at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experiment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89069C-B93D-4825-9B38-316F93458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4AE9-3F99-492A-923D-C7D54E3EC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Parallelism of the sample cell windows required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7A2E0A-87B4-426E-8343-37B3BDFF6C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31" y="2761701"/>
            <a:ext cx="4349070" cy="29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138070-F34D-4519-B1F2-22030210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2" y="1373256"/>
            <a:ext cx="2654865" cy="22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0765C-49FD-4818-968E-97AF9913333E}"/>
                  </a:ext>
                </a:extLst>
              </p:cNvPr>
              <p:cNvSpPr txBox="1"/>
              <p:nvPr/>
            </p:nvSpPr>
            <p:spPr>
              <a:xfrm>
                <a:off x="3965713" y="5388601"/>
                <a:ext cx="276307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path length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/>
                      <m:t>190</m:t>
                    </m:r>
                    <m:r>
                      <m:rPr>
                        <m:nor/>
                      </m:rPr>
                      <a:rPr lang="en-US" dirty="0"/>
                      <m:t>mm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B0765C-49FD-4818-968E-97AF99133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713" y="5388601"/>
                <a:ext cx="2763078" cy="369332"/>
              </a:xfrm>
              <a:prstGeom prst="rect">
                <a:avLst/>
              </a:prstGeom>
              <a:blipFill>
                <a:blip r:embed="rId5"/>
                <a:stretch>
                  <a:fillRect l="-1987"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B2655-55F0-4222-AFCF-DB56A45E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89069C-B93D-4825-9B38-316F934583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Problems at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experiment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89069C-B93D-4825-9B38-316F93458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4AE9-3F99-492A-923D-C7D54E3EC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Optical beating:</a:t>
            </a:r>
          </a:p>
          <a:p>
            <a:pPr lvl="1"/>
            <a:r>
              <a:rPr lang="en-US" dirty="0"/>
              <a:t>Reflection from the walls of the sample cell holder</a:t>
            </a:r>
          </a:p>
          <a:p>
            <a:pPr lvl="1"/>
            <a:r>
              <a:rPr lang="en-US" dirty="0"/>
              <a:t>Unwanted thermal effects of the sample cell or the cell holder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34E427-4758-4B94-A0ED-2EA0EF8CF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59" y="1690688"/>
            <a:ext cx="3750879" cy="2520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2307-8F18-40DB-80FB-B598AD99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89069C-B93D-4825-9B38-316F934583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Problems at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</m:sSub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experiment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89069C-B93D-4825-9B38-316F93458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4AE9-3F99-492A-923D-C7D54E3EC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Uncontinuous</a:t>
            </a:r>
            <a:r>
              <a:rPr lang="en-US" sz="2400" dirty="0"/>
              <a:t> signals:</a:t>
            </a:r>
          </a:p>
          <a:p>
            <a:pPr lvl="1"/>
            <a:r>
              <a:rPr lang="en-US" sz="2000" dirty="0"/>
              <a:t>Appeared at higher concentrations 1.5mol/kg of Guanidinium Chloride and temperatures &gt;34℃</a:t>
            </a:r>
          </a:p>
          <a:p>
            <a:pPr lvl="1"/>
            <a:r>
              <a:rPr lang="en-US" sz="2000" dirty="0"/>
              <a:t>Wasn’t reproducible in more recent measurements</a:t>
            </a:r>
          </a:p>
          <a:p>
            <a:r>
              <a:rPr lang="en-US" sz="2400" dirty="0"/>
              <a:t>Guanidinium Chloride solutions can crystallize at high temperatures and concentrations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9893AD-FBA6-47E6-9C84-2E1812DE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13" y="1825625"/>
            <a:ext cx="5331267" cy="33138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CFC55-AE76-4CD4-9903-07AA46EA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CC88-23C9-4424-93B7-6E2207AE5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Widescreen</PresentationFormat>
  <Paragraphs>142</Paragraphs>
  <Slides>23</Slides>
  <Notes>0</Notes>
  <HiddenSlides>7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Office Theme</vt:lpstr>
      <vt:lpstr>Measurement of the refractive index increment with temperature of aqueous guandinium salts solutions</vt:lpstr>
      <vt:lpstr>Guanidinium Salts</vt:lpstr>
      <vt:lpstr>Thermal Diffusion Forced Rayleigh Scattering (TDFRS)</vt:lpstr>
      <vt:lpstr>Thermal Diffusion Forced Rayleigh Scattering</vt:lpstr>
      <vt:lpstr>Measurement of (∂n  ∕∂ T)_(p,c)^ </vt:lpstr>
      <vt:lpstr>Measurement of (∂n  ∕∂ T)_(p,c)^ </vt:lpstr>
      <vt:lpstr>Problems at the (∂n  ∕∂ T)_(p,c)^  experiment</vt:lpstr>
      <vt:lpstr>Problems at the (∂n  ∕∂ T)_(p,c)^  experiment</vt:lpstr>
      <vt:lpstr>Problems at the (∂n  ∕∂ T)_(p,c)^  experiment</vt:lpstr>
      <vt:lpstr>Constant temperature oscillation (∂n  ∕∂ T)_(p,c)^  </vt:lpstr>
      <vt:lpstr>Dynamic Light Scattering</vt:lpstr>
      <vt:lpstr>Dynamic Light Scattering </vt:lpstr>
      <vt:lpstr>Dynamic Light Scattering</vt:lpstr>
      <vt:lpstr>DLS Gnd Chloride 3mol/kg   20℃   θ=30° </vt:lpstr>
      <vt:lpstr>DLS Gnd Chloride 3mol/kg   45℃   θ=30° </vt:lpstr>
      <vt:lpstr>Summary and next steps</vt:lpstr>
      <vt:lpstr>Why this stuff_?</vt:lpstr>
      <vt:lpstr>Phenomenology of Thermodiffusion </vt:lpstr>
      <vt:lpstr>Linear Nonequilibrium Thermodynamics</vt:lpstr>
      <vt:lpstr>Soret effect</vt:lpstr>
      <vt:lpstr>Parameters determining the effect</vt:lpstr>
      <vt:lpstr>Experimental method: TDFRS</vt:lpstr>
      <vt:lpstr>Dynamic Light Scattering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Jakubowski</dc:creator>
  <cp:lastModifiedBy>Andre Jakubowski</cp:lastModifiedBy>
  <cp:revision>113</cp:revision>
  <dcterms:created xsi:type="dcterms:W3CDTF">2023-11-17T13:50:46Z</dcterms:created>
  <dcterms:modified xsi:type="dcterms:W3CDTF">2023-12-13T09:18:34Z</dcterms:modified>
</cp:coreProperties>
</file>