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2"/>
  </p:notesMasterIdLst>
  <p:sldIdLst>
    <p:sldId id="257" r:id="rId2"/>
    <p:sldId id="259" r:id="rId3"/>
    <p:sldId id="348" r:id="rId4"/>
    <p:sldId id="353" r:id="rId5"/>
    <p:sldId id="342" r:id="rId6"/>
    <p:sldId id="343" r:id="rId7"/>
    <p:sldId id="344" r:id="rId8"/>
    <p:sldId id="345" r:id="rId9"/>
    <p:sldId id="346" r:id="rId10"/>
    <p:sldId id="354" r:id="rId11"/>
    <p:sldId id="359" r:id="rId12"/>
    <p:sldId id="349" r:id="rId13"/>
    <p:sldId id="352" r:id="rId14"/>
    <p:sldId id="326" r:id="rId15"/>
    <p:sldId id="351" r:id="rId16"/>
    <p:sldId id="339" r:id="rId17"/>
    <p:sldId id="322" r:id="rId18"/>
    <p:sldId id="323" r:id="rId19"/>
    <p:sldId id="331" r:id="rId20"/>
    <p:sldId id="332" r:id="rId21"/>
    <p:sldId id="355" r:id="rId22"/>
    <p:sldId id="324" r:id="rId23"/>
    <p:sldId id="330" r:id="rId24"/>
    <p:sldId id="356" r:id="rId25"/>
    <p:sldId id="325" r:id="rId26"/>
    <p:sldId id="328" r:id="rId27"/>
    <p:sldId id="329" r:id="rId28"/>
    <p:sldId id="327" r:id="rId29"/>
    <p:sldId id="312" r:id="rId30"/>
    <p:sldId id="314" r:id="rId31"/>
    <p:sldId id="358" r:id="rId32"/>
    <p:sldId id="317" r:id="rId33"/>
    <p:sldId id="318" r:id="rId34"/>
    <p:sldId id="337" r:id="rId35"/>
    <p:sldId id="335" r:id="rId36"/>
    <p:sldId id="336" r:id="rId37"/>
    <p:sldId id="319" r:id="rId38"/>
    <p:sldId id="357" r:id="rId39"/>
    <p:sldId id="340" r:id="rId40"/>
    <p:sldId id="360" r:id="rId41"/>
  </p:sldIdLst>
  <p:sldSz cx="24384000" cy="13716000"/>
  <p:notesSz cx="6858000" cy="9144000"/>
  <p:defaultTextStyle>
    <a:lvl1pPr algn="ctr" defTabSz="825500">
      <a:defRPr sz="5000">
        <a:latin typeface="+mn-lt"/>
        <a:ea typeface="+mn-ea"/>
        <a:cs typeface="+mn-cs"/>
        <a:sym typeface="Helvetica Neue Light"/>
      </a:defRPr>
    </a:lvl1pPr>
    <a:lvl2pPr indent="228600" algn="ctr" defTabSz="825500">
      <a:defRPr sz="5000">
        <a:latin typeface="+mn-lt"/>
        <a:ea typeface="+mn-ea"/>
        <a:cs typeface="+mn-cs"/>
        <a:sym typeface="Helvetica Neue Light"/>
      </a:defRPr>
    </a:lvl2pPr>
    <a:lvl3pPr indent="457200" algn="ctr" defTabSz="825500">
      <a:defRPr sz="5000">
        <a:latin typeface="+mn-lt"/>
        <a:ea typeface="+mn-ea"/>
        <a:cs typeface="+mn-cs"/>
        <a:sym typeface="Helvetica Neue Light"/>
      </a:defRPr>
    </a:lvl3pPr>
    <a:lvl4pPr indent="685800" algn="ctr" defTabSz="825500">
      <a:defRPr sz="5000">
        <a:latin typeface="+mn-lt"/>
        <a:ea typeface="+mn-ea"/>
        <a:cs typeface="+mn-cs"/>
        <a:sym typeface="Helvetica Neue Light"/>
      </a:defRPr>
    </a:lvl4pPr>
    <a:lvl5pPr indent="914400" algn="ctr" defTabSz="825500">
      <a:defRPr sz="5000">
        <a:latin typeface="+mn-lt"/>
        <a:ea typeface="+mn-ea"/>
        <a:cs typeface="+mn-cs"/>
        <a:sym typeface="Helvetica Neue Light"/>
      </a:defRPr>
    </a:lvl5pPr>
    <a:lvl6pPr indent="1143000" algn="ctr" defTabSz="825500">
      <a:defRPr sz="5000">
        <a:latin typeface="+mn-lt"/>
        <a:ea typeface="+mn-ea"/>
        <a:cs typeface="+mn-cs"/>
        <a:sym typeface="Helvetica Neue Light"/>
      </a:defRPr>
    </a:lvl6pPr>
    <a:lvl7pPr indent="1371600" algn="ctr" defTabSz="825500">
      <a:defRPr sz="5000">
        <a:latin typeface="+mn-lt"/>
        <a:ea typeface="+mn-ea"/>
        <a:cs typeface="+mn-cs"/>
        <a:sym typeface="Helvetica Neue Light"/>
      </a:defRPr>
    </a:lvl7pPr>
    <a:lvl8pPr indent="1600200" algn="ctr" defTabSz="825500">
      <a:defRPr sz="5000">
        <a:latin typeface="+mn-lt"/>
        <a:ea typeface="+mn-ea"/>
        <a:cs typeface="+mn-cs"/>
        <a:sym typeface="Helvetica Neue Light"/>
      </a:defRPr>
    </a:lvl8pPr>
    <a:lvl9pPr indent="1828800" algn="ctr" defTabSz="825500">
      <a:defRPr sz="5000">
        <a:latin typeface="+mn-lt"/>
        <a:ea typeface="+mn-ea"/>
        <a:cs typeface="+mn-cs"/>
        <a:sym typeface="Helvetica Neue Light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C4C6C6"/>
              </a:solidFill>
              <a:prstDash val="solid"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9E8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25D6B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FF8FA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4F728F"/>
              </a:solidFill>
              <a:prstDash val="solid"/>
              <a:miter lim="400000"/>
            </a:ln>
          </a:top>
          <a:bottom>
            <a:ln w="12700" cap="flat">
              <a:solidFill>
                <a:srgbClr val="4F728F"/>
              </a:solidFill>
              <a:prstDash val="solid"/>
              <a:miter lim="400000"/>
            </a:ln>
          </a:bottom>
          <a:insideH>
            <a:ln w="12700" cap="flat">
              <a:solidFill>
                <a:srgbClr val="4F728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4DADF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38EB0"/>
          </a:solidFill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73D59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3C3C1D"/>
              </a:solidFill>
              <a:prstDash val="solid"/>
              <a:miter lim="400000"/>
            </a:ln>
          </a:left>
          <a:right>
            <a:ln w="12700" cap="flat">
              <a:solidFill>
                <a:srgbClr val="A9A584"/>
              </a:solidFill>
              <a:prstDash val="solid"/>
              <a:miter lim="400000"/>
            </a:ln>
          </a:right>
          <a:top>
            <a:ln w="12700" cap="flat">
              <a:solidFill>
                <a:srgbClr val="A9A584"/>
              </a:solidFill>
              <a:prstDash val="solid"/>
              <a:miter lim="400000"/>
            </a:ln>
          </a:top>
          <a:bottom>
            <a:ln w="12700" cap="flat">
              <a:solidFill>
                <a:srgbClr val="A9A584"/>
              </a:solidFill>
              <a:prstDash val="solid"/>
              <a:miter lim="400000"/>
            </a:ln>
          </a:bottom>
          <a:insideH>
            <a:ln w="12700" cap="flat">
              <a:solidFill>
                <a:srgbClr val="A9A584"/>
              </a:solidFill>
              <a:prstDash val="solid"/>
              <a:miter lim="400000"/>
            </a:ln>
          </a:insideH>
          <a:insideV>
            <a:ln w="12700" cap="flat">
              <a:solidFill>
                <a:srgbClr val="A9A584"/>
              </a:solidFill>
              <a:prstDash val="solid"/>
              <a:miter lim="400000"/>
            </a:ln>
          </a:insideV>
        </a:tcBdr>
        <a:fill>
          <a:solidFill>
            <a:srgbClr val="CFCDBB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C6C6C6"/>
              </a:solidFill>
              <a:prstDash val="solid"/>
              <a:miter lim="400000"/>
            </a:ln>
          </a:left>
          <a:right>
            <a:ln w="12700" cap="flat">
              <a:solidFill>
                <a:srgbClr val="C6C6C6"/>
              </a:solidFill>
              <a:prstDash val="solid"/>
              <a:miter lim="400000"/>
            </a:ln>
          </a:right>
          <a:top>
            <a:ln w="12700" cap="flat">
              <a:solidFill>
                <a:srgbClr val="656839"/>
              </a:solidFill>
              <a:prstDash val="solid"/>
              <a:miter lim="400000"/>
            </a:ln>
          </a:top>
          <a:bottom>
            <a:ln w="12700" cap="flat">
              <a:solidFill>
                <a:srgbClr val="3C3C1D"/>
              </a:solidFill>
              <a:prstDash val="solid"/>
              <a:miter lim="400000"/>
            </a:ln>
          </a:bottom>
          <a:insideH>
            <a:ln w="12700" cap="flat">
              <a:solidFill>
                <a:srgbClr val="C6C6C6"/>
              </a:solidFill>
              <a:prstDash val="solid"/>
              <a:miter lim="400000"/>
            </a:ln>
          </a:insideH>
          <a:insideV>
            <a:ln w="12700" cap="flat">
              <a:solidFill>
                <a:srgbClr val="C6C6C6"/>
              </a:solidFill>
              <a:prstDash val="solid"/>
              <a:miter lim="400000"/>
            </a:ln>
          </a:insideV>
        </a:tcBdr>
        <a:fill>
          <a:solidFill>
            <a:srgbClr val="E8E9E8"/>
          </a:solidFill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9A584"/>
              </a:solidFill>
              <a:prstDash val="solid"/>
              <a:miter lim="400000"/>
            </a:ln>
          </a:left>
          <a:right>
            <a:ln w="12700" cap="flat">
              <a:solidFill>
                <a:srgbClr val="A9A584"/>
              </a:solidFill>
              <a:prstDash val="solid"/>
              <a:miter lim="400000"/>
            </a:ln>
          </a:right>
          <a:top>
            <a:ln w="12700" cap="flat">
              <a:solidFill>
                <a:srgbClr val="3C3C1D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AAA485"/>
              </a:solidFill>
              <a:prstDash val="solid"/>
              <a:miter lim="400000"/>
            </a:ln>
          </a:insideH>
          <a:insideV>
            <a:ln w="12700" cap="flat">
              <a:solidFill>
                <a:srgbClr val="A9A584"/>
              </a:solidFill>
              <a:prstDash val="solid"/>
              <a:miter lim="400000"/>
            </a:ln>
          </a:insideV>
        </a:tcBdr>
        <a:fill>
          <a:solidFill>
            <a:srgbClr val="656839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1F1F1"/>
          </a:solidFill>
        </a:fill>
      </a:tcStyle>
    </a:wholeTbl>
    <a:band2H>
      <a:tcTxStyle/>
      <a:tcStyle>
        <a:tcBdr/>
        <a:fill>
          <a:solidFill>
            <a:srgbClr val="E4E4E0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515151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D7766"/>
              </a:solidFill>
              <a:prstDash val="solid"/>
              <a:miter lim="400000"/>
            </a:ln>
          </a:top>
          <a:bottom>
            <a:ln w="12700" cap="flat">
              <a:solidFill>
                <a:srgbClr val="7D7766"/>
              </a:solidFill>
              <a:prstDash val="solid"/>
              <a:miter lim="400000"/>
            </a:ln>
          </a:bottom>
          <a:insideH>
            <a:ln w="12700" cap="flat">
              <a:solidFill>
                <a:srgbClr val="7D776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F8B7E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515151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1F1F1"/>
          </a:solidFill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15151"/>
              </a:solidFill>
              <a:prstDash val="solid"/>
              <a:miter lim="400000"/>
            </a:ln>
          </a:top>
          <a:bottom>
            <a:ln w="25400" cap="flat">
              <a:solidFill>
                <a:srgbClr val="A9A58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E5A4C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747474"/>
              </a:solidFill>
              <a:prstDash val="solid"/>
              <a:miter lim="400000"/>
            </a:ln>
          </a:left>
          <a:right>
            <a:ln w="12700" cap="flat">
              <a:solidFill>
                <a:srgbClr val="747474"/>
              </a:solidFill>
              <a:prstDash val="solid"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solidFill>
                <a:srgbClr val="747474"/>
              </a:solidFill>
              <a:prstDash val="solid"/>
              <a:miter lim="400000"/>
            </a:ln>
          </a:insideH>
          <a:insideV>
            <a:ln w="12700" cap="flat">
              <a:solidFill>
                <a:srgbClr val="74747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747474"/>
              </a:solidFill>
              <a:prstDash val="solid"/>
              <a:miter lim="400000"/>
            </a:ln>
          </a:left>
          <a:right>
            <a:ln w="12700" cap="flat">
              <a:solidFill>
                <a:srgbClr val="747474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/>
          </a:solidFill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777777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2D2D2">
              <a:alpha val="3000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C9C9C9"/>
              </a:solidFill>
              <a:prstDash val="solid"/>
              <a:miter lim="400000"/>
            </a:ln>
          </a:top>
          <a:bottom>
            <a:ln w="12700" cap="flat">
              <a:solidFill>
                <a:srgbClr val="C9C9C9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490"/>
    <p:restoredTop sz="70925"/>
  </p:normalViewPr>
  <p:slideViewPr>
    <p:cSldViewPr snapToGrid="0" snapToObjects="1">
      <p:cViewPr>
        <p:scale>
          <a:sx n="35" d="100"/>
          <a:sy n="35" d="100"/>
        </p:scale>
        <p:origin x="1032" y="320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107" name="Shape 10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24304619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363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Newton: If I have seen further, it is by standing on the shoulders of giants.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642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Springer</a:t>
            </a:r>
            <a:r>
              <a:rPr lang="en-US" baseline="0" dirty="0" smtClean="0"/>
              <a:t> Nature Data policy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966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1790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DOAJ</a:t>
            </a:r>
            <a:r>
              <a:rPr lang="en-US" dirty="0" smtClean="0"/>
              <a:t>? And some guideline on how to publish</a:t>
            </a:r>
            <a:r>
              <a:rPr lang="en-US" baseline="0" dirty="0" smtClean="0"/>
              <a:t> OA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47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Sreenshot</a:t>
            </a:r>
            <a:r>
              <a:rPr lang="en-US" dirty="0" smtClean="0"/>
              <a:t> and refer to </a:t>
            </a:r>
            <a:r>
              <a:rPr lang="en-US" dirty="0" err="1" smtClean="0"/>
              <a:t>ioannis</a:t>
            </a:r>
            <a:r>
              <a:rPr lang="en-US" dirty="0" smtClean="0"/>
              <a:t> and </a:t>
            </a:r>
            <a:r>
              <a:rPr lang="en-US" dirty="0" err="1" smtClean="0"/>
              <a:t>xiaoli’s</a:t>
            </a:r>
            <a:r>
              <a:rPr lang="en-US" dirty="0" smtClean="0"/>
              <a:t> presentation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767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Docker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403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Citizenscience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zooniverse</a:t>
            </a:r>
            <a:endParaRPr lang="en-US" dirty="0" smtClean="0"/>
          </a:p>
          <a:p>
            <a:r>
              <a:rPr lang="en-US" dirty="0" smtClean="0"/>
              <a:t>Moodle?</a:t>
            </a:r>
            <a:r>
              <a:rPr lang="en-US" baseline="0" dirty="0" smtClean="0"/>
              <a:t> </a:t>
            </a:r>
          </a:p>
          <a:p>
            <a:r>
              <a:rPr lang="en-US" baseline="0" dirty="0" smtClean="0"/>
              <a:t>I python notebooks?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3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/>
          <p:nvPr/>
        </p:nvSpPr>
        <p:spPr>
          <a:xfrm>
            <a:off x="1066800" y="6845300"/>
            <a:ext cx="10002141" cy="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5" name="Shape 15"/>
          <p:cNvSpPr>
            <a:spLocks noGrp="1"/>
          </p:cNvSpPr>
          <p:nvPr>
            <p:ph type="title"/>
          </p:nvPr>
        </p:nvSpPr>
        <p:spPr>
          <a:xfrm>
            <a:off x="1066800" y="2019300"/>
            <a:ext cx="10007600" cy="44704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800"/>
              <a:t>Title Text</a:t>
            </a:r>
          </a:p>
        </p:txBody>
      </p:sp>
      <p:sp>
        <p:nvSpPr>
          <p:cNvPr id="16" name="Shape 16"/>
          <p:cNvSpPr>
            <a:spLocks noGrp="1"/>
          </p:cNvSpPr>
          <p:nvPr>
            <p:ph type="body" idx="1"/>
          </p:nvPr>
        </p:nvSpPr>
        <p:spPr>
          <a:xfrm>
            <a:off x="1066800" y="7213600"/>
            <a:ext cx="10007600" cy="44704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22860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45720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68580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91440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Five</a:t>
            </a:r>
          </a:p>
        </p:txBody>
      </p:sp>
      <p:pic>
        <p:nvPicPr>
          <p:cNvPr id="17" name="puzzl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363935" y="-3276420"/>
            <a:ext cx="17197859" cy="17197904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Shape 18"/>
          <p:cNvSpPr>
            <a:spLocks noGrp="1"/>
          </p:cNvSpPr>
          <p:nvPr>
            <p:ph type="sldNum" sz="quarter" idx="2"/>
          </p:nvPr>
        </p:nvSpPr>
        <p:spPr>
          <a:xfrm>
            <a:off x="952499" y="12992100"/>
            <a:ext cx="368505" cy="374600"/>
          </a:xfrm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3" y="0"/>
            <a:ext cx="8101582" cy="1371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8080142" y="0"/>
            <a:ext cx="128016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188718"/>
            <a:ext cx="6400800" cy="4572000"/>
          </a:xfrm>
        </p:spPr>
        <p:txBody>
          <a:bodyPr anchor="b">
            <a:normAutofit/>
          </a:bodyPr>
          <a:lstStyle>
            <a:lvl1pPr>
              <a:defRPr sz="72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01200" y="1463040"/>
            <a:ext cx="12984480" cy="10515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852160"/>
            <a:ext cx="6400800" cy="6758248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3000">
                <a:solidFill>
                  <a:srgbClr val="FFFFFF"/>
                </a:solidFill>
              </a:defRPr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31024" y="12919571"/>
            <a:ext cx="5237020" cy="730250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931FD091-3486-6F47-B1D8-FFB3E54A8B36}" type="datetime1">
              <a:rPr lang="en-US" smtClean="0"/>
              <a:t>11/15/16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601200" y="12919571"/>
            <a:ext cx="9296400" cy="73025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677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4889629"/>
            <a:ext cx="21938277" cy="1880886"/>
          </a:xfrm>
        </p:spPr>
        <p:txBody>
          <a:bodyPr/>
          <a:lstStyle>
            <a:lvl1pPr algn="l">
              <a:defRPr/>
            </a:lvl1pPr>
          </a:lstStyle>
          <a:p>
            <a:r>
              <a:rPr lang="fr-CH" smtClean="0"/>
              <a:t>Click to edit Master title style</a:t>
            </a:r>
            <a:endParaRPr lang="en-US"/>
          </a:p>
        </p:txBody>
      </p:sp>
      <p:sp>
        <p:nvSpPr>
          <p:cNvPr id="11" name="Espace réservé du texte 2"/>
          <p:cNvSpPr>
            <a:spLocks noGrp="1"/>
          </p:cNvSpPr>
          <p:nvPr>
            <p:ph type="body" idx="10"/>
          </p:nvPr>
        </p:nvSpPr>
        <p:spPr>
          <a:xfrm>
            <a:off x="1219200" y="6782249"/>
            <a:ext cx="7315200" cy="839306"/>
          </a:xfrm>
        </p:spPr>
        <p:txBody>
          <a:bodyPr lIns="45720" tIns="0" rIns="45720" bIns="0" anchor="b"/>
          <a:lstStyle>
            <a:lvl1pPr marL="0" indent="0" algn="l"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fr-CH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7770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9276"/>
            <a:ext cx="21945600" cy="2286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200401"/>
            <a:ext cx="10769600" cy="9051926"/>
          </a:xfrm>
          <a:prstGeom prst="rect">
            <a:avLst/>
          </a:prstGeom>
        </p:spPr>
        <p:txBody>
          <a:bodyPr/>
          <a:lstStyle>
            <a:lvl1pPr>
              <a:defRPr sz="5600"/>
            </a:lvl1pPr>
            <a:lvl2pPr>
              <a:defRPr sz="4800"/>
            </a:lvl2pPr>
            <a:lvl3pPr>
              <a:defRPr sz="40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5200" y="3200401"/>
            <a:ext cx="10769600" cy="9051926"/>
          </a:xfrm>
          <a:prstGeom prst="rect">
            <a:avLst/>
          </a:prstGeom>
        </p:spPr>
        <p:txBody>
          <a:bodyPr/>
          <a:lstStyle>
            <a:lvl1pPr>
              <a:defRPr sz="5600"/>
            </a:lvl1pPr>
            <a:lvl2pPr>
              <a:defRPr sz="4800"/>
            </a:lvl2pPr>
            <a:lvl3pPr>
              <a:defRPr sz="40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19200" y="12712701"/>
            <a:ext cx="5689600" cy="730250"/>
          </a:xfrm>
          <a:prstGeom prst="rect">
            <a:avLst/>
          </a:prstGeom>
        </p:spPr>
        <p:txBody>
          <a:bodyPr/>
          <a:lstStyle/>
          <a:p>
            <a:fld id="{6219D6EB-1896-3A4A-9A2C-40F7218A96F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11/15/16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31200" y="12712701"/>
            <a:ext cx="7721600" cy="730250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2892290" y="12712701"/>
            <a:ext cx="272510" cy="276999"/>
          </a:xfrm>
          <a:prstGeom prst="rect">
            <a:avLst/>
          </a:prstGeom>
        </p:spPr>
        <p:txBody>
          <a:bodyPr/>
          <a:lstStyle/>
          <a:p>
            <a:fld id="{91F0808B-F2CB-4157-B39F-94C9B507DBBC}" type="slidenum">
              <a:rPr lang="en-GB" smtClean="0">
                <a:solidFill>
                  <a:prstClr val="black"/>
                </a:solidFill>
                <a:latin typeface="Calibri"/>
              </a:rPr>
              <a:pPr/>
              <a:t>‹#›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5976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WP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1066800" y="2768600"/>
            <a:ext cx="9512612" cy="186"/>
          </a:xfrm>
          <a:prstGeom prst="rect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xfrm>
            <a:off x="1066800" y="469900"/>
            <a:ext cx="9525000" cy="19685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800"/>
              <a:t>Title Text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idx="1"/>
          </p:nvPr>
        </p:nvSpPr>
        <p:spPr>
          <a:xfrm>
            <a:off x="1066800" y="3124200"/>
            <a:ext cx="9525000" cy="9372600"/>
          </a:xfrm>
          <a:prstGeom prst="rect">
            <a:avLst/>
          </a:prstGeom>
        </p:spPr>
        <p:txBody>
          <a:bodyPr/>
          <a:lstStyle>
            <a:lvl1pPr marL="457200" indent="-457200">
              <a:spcBef>
                <a:spcPts val="4200"/>
              </a:spcBef>
              <a:buFontTx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indent="-457200">
              <a:spcBef>
                <a:spcPts val="4200"/>
              </a:spcBef>
              <a:buFontTx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indent="-457200">
              <a:spcBef>
                <a:spcPts val="4200"/>
              </a:spcBef>
              <a:buFontTx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indent="-457200">
              <a:spcBef>
                <a:spcPts val="4200"/>
              </a:spcBef>
              <a:buFontTx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indent="-457200">
              <a:spcBef>
                <a:spcPts val="4200"/>
              </a:spcBef>
              <a:buFontTx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Five</a:t>
            </a:r>
          </a:p>
        </p:txBody>
      </p:sp>
      <p:pic>
        <p:nvPicPr>
          <p:cNvPr id="40" name="logo.ai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411718" y="731053"/>
            <a:ext cx="1270001" cy="1682133"/>
          </a:xfrm>
          <a:prstGeom prst="rect">
            <a:avLst/>
          </a:prstGeom>
          <a:ln w="12700">
            <a:miter lim="400000"/>
          </a:ln>
        </p:spPr>
      </p:pic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xfrm>
            <a:off x="957643" y="12992100"/>
            <a:ext cx="368504" cy="37460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  <p:pic>
        <p:nvPicPr>
          <p:cNvPr id="42" name="281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439118" y="1335024"/>
            <a:ext cx="10870502" cy="134426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WP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800"/>
              <a:t>Title Text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pic>
        <p:nvPicPr>
          <p:cNvPr id="46" name="281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7549323" y="10629551"/>
            <a:ext cx="10870502" cy="134426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WP2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1066800" y="2768600"/>
            <a:ext cx="9512612" cy="186"/>
          </a:xfrm>
          <a:prstGeom prst="rect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title"/>
          </p:nvPr>
        </p:nvSpPr>
        <p:spPr>
          <a:xfrm>
            <a:off x="1066800" y="469900"/>
            <a:ext cx="9525000" cy="19685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800"/>
              <a:t>Title Text</a:t>
            </a:r>
          </a:p>
        </p:txBody>
      </p:sp>
      <p:sp>
        <p:nvSpPr>
          <p:cNvPr id="50" name="Shape 50"/>
          <p:cNvSpPr>
            <a:spLocks noGrp="1"/>
          </p:cNvSpPr>
          <p:nvPr>
            <p:ph type="body" idx="1"/>
          </p:nvPr>
        </p:nvSpPr>
        <p:spPr>
          <a:xfrm>
            <a:off x="1066800" y="3124200"/>
            <a:ext cx="9525000" cy="9372600"/>
          </a:xfrm>
          <a:prstGeom prst="rect">
            <a:avLst/>
          </a:prstGeom>
        </p:spPr>
        <p:txBody>
          <a:bodyPr/>
          <a:lstStyle>
            <a:lvl1pPr marL="457200" indent="-457200">
              <a:spcBef>
                <a:spcPts val="4200"/>
              </a:spcBef>
              <a:buFontTx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indent="-457200">
              <a:spcBef>
                <a:spcPts val="4200"/>
              </a:spcBef>
              <a:buFontTx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indent="-457200">
              <a:spcBef>
                <a:spcPts val="4200"/>
              </a:spcBef>
              <a:buFontTx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indent="-457200">
              <a:spcBef>
                <a:spcPts val="4200"/>
              </a:spcBef>
              <a:buFontTx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indent="-457200">
              <a:spcBef>
                <a:spcPts val="4200"/>
              </a:spcBef>
              <a:buFontTx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Five</a:t>
            </a:r>
          </a:p>
        </p:txBody>
      </p:sp>
      <p:pic>
        <p:nvPicPr>
          <p:cNvPr id="51" name="logo.ai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411718" y="731053"/>
            <a:ext cx="1270001" cy="1682133"/>
          </a:xfrm>
          <a:prstGeom prst="rect">
            <a:avLst/>
          </a:prstGeom>
          <a:ln w="12700">
            <a:miter lim="400000"/>
          </a:ln>
        </p:spPr>
      </p:pic>
      <p:pic>
        <p:nvPicPr>
          <p:cNvPr id="52" name="b2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537231" y="-1297413"/>
            <a:ext cx="10015266" cy="15431451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Shape 53"/>
          <p:cNvSpPr>
            <a:spLocks noGrp="1"/>
          </p:cNvSpPr>
          <p:nvPr>
            <p:ph type="sldNum" sz="quarter" idx="2"/>
          </p:nvPr>
        </p:nvSpPr>
        <p:spPr>
          <a:xfrm>
            <a:off x="957643" y="12992100"/>
            <a:ext cx="368504" cy="37460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P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b2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 rot="20338755">
            <a:off x="-1241894" y="9089888"/>
            <a:ext cx="3740799" cy="5763795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hape 5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WP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/>
        </p:nvSpPr>
        <p:spPr>
          <a:xfrm>
            <a:off x="1066800" y="2768600"/>
            <a:ext cx="9512612" cy="186"/>
          </a:xfrm>
          <a:prstGeom prst="rect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title"/>
          </p:nvPr>
        </p:nvSpPr>
        <p:spPr>
          <a:xfrm>
            <a:off x="13480541" y="844550"/>
            <a:ext cx="9525001" cy="19685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800"/>
              <a:t>Title Text</a:t>
            </a:r>
          </a:p>
        </p:txBody>
      </p:sp>
      <p:sp>
        <p:nvSpPr>
          <p:cNvPr id="85" name="Shape 85"/>
          <p:cNvSpPr>
            <a:spLocks noGrp="1"/>
          </p:cNvSpPr>
          <p:nvPr>
            <p:ph type="body" idx="1"/>
          </p:nvPr>
        </p:nvSpPr>
        <p:spPr>
          <a:xfrm>
            <a:off x="13480541" y="3498850"/>
            <a:ext cx="9525001" cy="9372600"/>
          </a:xfrm>
          <a:prstGeom prst="rect">
            <a:avLst/>
          </a:prstGeom>
        </p:spPr>
        <p:txBody>
          <a:bodyPr/>
          <a:lstStyle>
            <a:lvl1pPr marL="457200" indent="-457200">
              <a:spcBef>
                <a:spcPts val="4200"/>
              </a:spcBef>
              <a:buFontTx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indent="-457200">
              <a:spcBef>
                <a:spcPts val="4200"/>
              </a:spcBef>
              <a:buFontTx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indent="-457200">
              <a:spcBef>
                <a:spcPts val="4200"/>
              </a:spcBef>
              <a:buFontTx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indent="-457200">
              <a:spcBef>
                <a:spcPts val="4200"/>
              </a:spcBef>
              <a:buFontTx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indent="-457200">
              <a:spcBef>
                <a:spcPts val="4200"/>
              </a:spcBef>
              <a:buFontTx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747474"/>
                </a:solidFill>
              </a:rPr>
              <a:t>Body Level Five</a:t>
            </a:r>
          </a:p>
        </p:txBody>
      </p:sp>
      <p:pic>
        <p:nvPicPr>
          <p:cNvPr id="86" name="logo.ai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25458" y="1105704"/>
            <a:ext cx="1270001" cy="1682132"/>
          </a:xfrm>
          <a:prstGeom prst="rect">
            <a:avLst/>
          </a:prstGeom>
          <a:ln w="12700">
            <a:miter lim="400000"/>
          </a:ln>
        </p:spPr>
      </p:pic>
      <p:sp>
        <p:nvSpPr>
          <p:cNvPr id="87" name="Shape 87"/>
          <p:cNvSpPr/>
          <p:nvPr/>
        </p:nvSpPr>
        <p:spPr>
          <a:xfrm>
            <a:off x="12040872" y="3003364"/>
            <a:ext cx="11237937" cy="12886"/>
          </a:xfrm>
          <a:prstGeom prst="rect">
            <a:avLst/>
          </a:prstGeom>
          <a:solidFill>
            <a:srgbClr val="325D6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8" name="Shape 88"/>
          <p:cNvSpPr/>
          <p:nvPr/>
        </p:nvSpPr>
        <p:spPr>
          <a:xfrm>
            <a:off x="617571" y="2133692"/>
            <a:ext cx="10411069" cy="127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89" name="hands.pd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4397833" y="401508"/>
            <a:ext cx="15971477" cy="15978063"/>
          </a:xfrm>
          <a:prstGeom prst="rect">
            <a:avLst/>
          </a:prstGeom>
          <a:ln w="12700">
            <a:miter lim="400000"/>
          </a:ln>
        </p:spPr>
      </p:pic>
      <p:sp>
        <p:nvSpPr>
          <p:cNvPr id="90" name="Shape 90"/>
          <p:cNvSpPr>
            <a:spLocks noGrp="1"/>
          </p:cNvSpPr>
          <p:nvPr>
            <p:ph type="sldNum" sz="quarter" idx="2"/>
          </p:nvPr>
        </p:nvSpPr>
        <p:spPr>
          <a:xfrm>
            <a:off x="957643" y="12992100"/>
            <a:ext cx="368504" cy="37460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WP5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800"/>
              <a:t>Title Text</a:t>
            </a:r>
          </a:p>
        </p:txBody>
      </p:sp>
      <p:pic>
        <p:nvPicPr>
          <p:cNvPr id="93" name="hands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 flipH="1">
            <a:off x="19166681" y="9620932"/>
            <a:ext cx="8029895" cy="8033207"/>
          </a:xfrm>
          <a:prstGeom prst="rect">
            <a:avLst/>
          </a:prstGeom>
          <a:ln w="12700">
            <a:miter lim="400000"/>
          </a:ln>
        </p:spPr>
      </p:pic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THOR_website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37575" y="11953647"/>
            <a:ext cx="2908849" cy="1132152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Shape 9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194561" y="12919571"/>
            <a:ext cx="4944542" cy="730250"/>
          </a:xfrm>
          <a:prstGeom prst="rect">
            <a:avLst/>
          </a:prstGeom>
        </p:spPr>
        <p:txBody>
          <a:bodyPr/>
          <a:lstStyle/>
          <a:p>
            <a:fld id="{100E7E04-936A-6842-8264-1AF6B3D22452}" type="datetime1">
              <a:rPr lang="en-US" smtClean="0"/>
              <a:t>11/15/16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372370" y="12919571"/>
            <a:ext cx="9645608" cy="7302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751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1066800" y="2768600"/>
            <a:ext cx="22252698" cy="182"/>
          </a:xfrm>
          <a:prstGeom prst="rect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0" tIns="0" rIns="0" bIns="0" anchor="ctr"/>
          <a:lstStyle/>
          <a:p>
            <a:pPr lvl="0"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1066800" y="469900"/>
            <a:ext cx="22237700" cy="1968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/>
          <a:p>
            <a:pPr lvl="0">
              <a:defRPr sz="1800"/>
            </a:pPr>
            <a:r>
              <a:rPr sz="5800"/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1066800" y="3124200"/>
            <a:ext cx="22237700" cy="937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5000">
                <a:solidFill>
                  <a:srgbClr val="747474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5000">
                <a:solidFill>
                  <a:srgbClr val="747474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5000">
                <a:solidFill>
                  <a:srgbClr val="747474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5000">
                <a:solidFill>
                  <a:srgbClr val="747474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5000">
                <a:solidFill>
                  <a:srgbClr val="747474"/>
                </a:solidFill>
              </a:rPr>
              <a:t>Body Level Five</a:t>
            </a:r>
          </a:p>
        </p:txBody>
      </p:sp>
      <p:pic>
        <p:nvPicPr>
          <p:cNvPr id="5" name="logo.pdf"/>
          <p:cNvPicPr/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21883118" y="756268"/>
            <a:ext cx="1270001" cy="1682132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hape 6"/>
          <p:cNvSpPr>
            <a:spLocks noGrp="1"/>
          </p:cNvSpPr>
          <p:nvPr>
            <p:ph type="sldNum" sz="quarter" idx="2"/>
          </p:nvPr>
        </p:nvSpPr>
        <p:spPr>
          <a:xfrm>
            <a:off x="23216221" y="12992100"/>
            <a:ext cx="368504" cy="3746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  <p:sldLayoutId id="2147483656" r:id="rId3"/>
    <p:sldLayoutId id="2147483657" r:id="rId4"/>
    <p:sldLayoutId id="2147483658" r:id="rId5"/>
    <p:sldLayoutId id="2147483663" r:id="rId6"/>
    <p:sldLayoutId id="2147483664" r:id="rId7"/>
    <p:sldLayoutId id="2147483665" r:id="rId8"/>
    <p:sldLayoutId id="2147483681" r:id="rId9"/>
    <p:sldLayoutId id="2147483682" r:id="rId10"/>
    <p:sldLayoutId id="2147483705" r:id="rId11"/>
    <p:sldLayoutId id="2147483706" r:id="rId12"/>
  </p:sldLayoutIdLst>
  <p:transition spd="med"/>
  <p:hf sldNum="0" hdr="0" dt="0"/>
  <p:txStyles>
    <p:titleStyle>
      <a:lvl1pPr defTabSz="825500">
        <a:defRPr sz="5800">
          <a:latin typeface="+mn-lt"/>
          <a:ea typeface="+mn-ea"/>
          <a:cs typeface="+mn-cs"/>
          <a:sym typeface="Helvetica Neue Light"/>
        </a:defRPr>
      </a:lvl1pPr>
      <a:lvl2pPr indent="228600" defTabSz="825500">
        <a:defRPr sz="5800">
          <a:latin typeface="+mn-lt"/>
          <a:ea typeface="+mn-ea"/>
          <a:cs typeface="+mn-cs"/>
          <a:sym typeface="Helvetica Neue Light"/>
        </a:defRPr>
      </a:lvl2pPr>
      <a:lvl3pPr indent="457200" defTabSz="825500">
        <a:defRPr sz="5800">
          <a:latin typeface="+mn-lt"/>
          <a:ea typeface="+mn-ea"/>
          <a:cs typeface="+mn-cs"/>
          <a:sym typeface="Helvetica Neue Light"/>
        </a:defRPr>
      </a:lvl3pPr>
      <a:lvl4pPr indent="685800" defTabSz="825500">
        <a:defRPr sz="5800">
          <a:latin typeface="+mn-lt"/>
          <a:ea typeface="+mn-ea"/>
          <a:cs typeface="+mn-cs"/>
          <a:sym typeface="Helvetica Neue Light"/>
        </a:defRPr>
      </a:lvl4pPr>
      <a:lvl5pPr indent="914400" defTabSz="825500">
        <a:defRPr sz="5800">
          <a:latin typeface="+mn-lt"/>
          <a:ea typeface="+mn-ea"/>
          <a:cs typeface="+mn-cs"/>
          <a:sym typeface="Helvetica Neue Light"/>
        </a:defRPr>
      </a:lvl5pPr>
      <a:lvl6pPr indent="1143000" defTabSz="825500">
        <a:defRPr sz="5800">
          <a:latin typeface="+mn-lt"/>
          <a:ea typeface="+mn-ea"/>
          <a:cs typeface="+mn-cs"/>
          <a:sym typeface="Helvetica Neue Light"/>
        </a:defRPr>
      </a:lvl6pPr>
      <a:lvl7pPr indent="1371600" defTabSz="825500">
        <a:defRPr sz="5800">
          <a:latin typeface="+mn-lt"/>
          <a:ea typeface="+mn-ea"/>
          <a:cs typeface="+mn-cs"/>
          <a:sym typeface="Helvetica Neue Light"/>
        </a:defRPr>
      </a:lvl7pPr>
      <a:lvl8pPr indent="1600200" defTabSz="825500">
        <a:defRPr sz="5800">
          <a:latin typeface="+mn-lt"/>
          <a:ea typeface="+mn-ea"/>
          <a:cs typeface="+mn-cs"/>
          <a:sym typeface="Helvetica Neue Light"/>
        </a:defRPr>
      </a:lvl8pPr>
      <a:lvl9pPr indent="1828800" defTabSz="825500">
        <a:defRPr sz="5800">
          <a:latin typeface="+mn-lt"/>
          <a:ea typeface="+mn-ea"/>
          <a:cs typeface="+mn-cs"/>
          <a:sym typeface="Helvetica Neue Light"/>
        </a:defRPr>
      </a:lvl9pPr>
    </p:titleStyle>
    <p:bodyStyle>
      <a:lvl1pPr marL="635000" indent="-635000" defTabSz="825500">
        <a:spcBef>
          <a:spcPts val="5900"/>
        </a:spcBef>
        <a:buSzPct val="75000"/>
        <a:buFont typeface="Helvetica Neue"/>
        <a:buChar char="•"/>
        <a:defRPr sz="50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1pPr>
      <a:lvl2pPr marL="1270000" indent="-635000" defTabSz="825500">
        <a:spcBef>
          <a:spcPts val="5900"/>
        </a:spcBef>
        <a:buSzPct val="75000"/>
        <a:buFont typeface="Helvetica Neue"/>
        <a:buChar char="•"/>
        <a:defRPr sz="50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2pPr>
      <a:lvl3pPr marL="1905000" indent="-635000" defTabSz="825500">
        <a:spcBef>
          <a:spcPts val="5900"/>
        </a:spcBef>
        <a:buSzPct val="75000"/>
        <a:buFont typeface="Helvetica Neue"/>
        <a:buChar char="•"/>
        <a:defRPr sz="50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3pPr>
      <a:lvl4pPr marL="2540000" indent="-635000" defTabSz="825500">
        <a:spcBef>
          <a:spcPts val="5900"/>
        </a:spcBef>
        <a:buSzPct val="75000"/>
        <a:buFont typeface="Helvetica Neue"/>
        <a:buChar char="•"/>
        <a:defRPr sz="50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4pPr>
      <a:lvl5pPr marL="3175000" indent="-635000" defTabSz="825500">
        <a:spcBef>
          <a:spcPts val="5900"/>
        </a:spcBef>
        <a:buSzPct val="75000"/>
        <a:buFont typeface="Helvetica Neue"/>
        <a:buChar char="•"/>
        <a:defRPr sz="50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5pPr>
      <a:lvl6pPr marL="3810000" indent="-635000" defTabSz="825500">
        <a:spcBef>
          <a:spcPts val="5900"/>
        </a:spcBef>
        <a:buSzPct val="75000"/>
        <a:buFont typeface="Helvetica Neue"/>
        <a:buChar char="•"/>
        <a:defRPr sz="50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6pPr>
      <a:lvl7pPr marL="4445000" indent="-635000" defTabSz="825500">
        <a:spcBef>
          <a:spcPts val="5900"/>
        </a:spcBef>
        <a:buSzPct val="75000"/>
        <a:buFont typeface="Helvetica Neue"/>
        <a:buChar char="•"/>
        <a:defRPr sz="50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7pPr>
      <a:lvl8pPr marL="5080000" indent="-635000" defTabSz="825500">
        <a:spcBef>
          <a:spcPts val="5900"/>
        </a:spcBef>
        <a:buSzPct val="75000"/>
        <a:buFont typeface="Helvetica Neue"/>
        <a:buChar char="•"/>
        <a:defRPr sz="50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8pPr>
      <a:lvl9pPr marL="5715000" indent="-635000" defTabSz="825500">
        <a:spcBef>
          <a:spcPts val="5900"/>
        </a:spcBef>
        <a:buSzPct val="75000"/>
        <a:buFont typeface="Helvetica Neue"/>
        <a:buChar char="•"/>
        <a:defRPr sz="5000">
          <a:solidFill>
            <a:srgbClr val="747474"/>
          </a:solidFill>
          <a:latin typeface="+mn-lt"/>
          <a:ea typeface="+mn-ea"/>
          <a:cs typeface="+mn-cs"/>
          <a:sym typeface="Helvetica Neue Light"/>
        </a:defRPr>
      </a:lvl9pPr>
    </p:bodyStyle>
    <p:otherStyle>
      <a:lvl1pPr algn="r" defTabSz="825500">
        <a:defRPr>
          <a:solidFill>
            <a:schemeClr val="tx1"/>
          </a:solidFill>
          <a:latin typeface="+mn-lt"/>
          <a:ea typeface="+mn-ea"/>
          <a:cs typeface="+mn-cs"/>
          <a:sym typeface="Helvetica Neue"/>
        </a:defRPr>
      </a:lvl1pPr>
      <a:lvl2pPr indent="228600" algn="r" defTabSz="825500">
        <a:defRPr>
          <a:solidFill>
            <a:schemeClr val="tx1"/>
          </a:solidFill>
          <a:latin typeface="+mn-lt"/>
          <a:ea typeface="+mn-ea"/>
          <a:cs typeface="+mn-cs"/>
          <a:sym typeface="Helvetica Neue"/>
        </a:defRPr>
      </a:lvl2pPr>
      <a:lvl3pPr indent="457200" algn="r" defTabSz="825500">
        <a:defRPr>
          <a:solidFill>
            <a:schemeClr val="tx1"/>
          </a:solidFill>
          <a:latin typeface="+mn-lt"/>
          <a:ea typeface="+mn-ea"/>
          <a:cs typeface="+mn-cs"/>
          <a:sym typeface="Helvetica Neue"/>
        </a:defRPr>
      </a:lvl3pPr>
      <a:lvl4pPr indent="685800" algn="r" defTabSz="825500">
        <a:defRPr>
          <a:solidFill>
            <a:schemeClr val="tx1"/>
          </a:solidFill>
          <a:latin typeface="+mn-lt"/>
          <a:ea typeface="+mn-ea"/>
          <a:cs typeface="+mn-cs"/>
          <a:sym typeface="Helvetica Neue"/>
        </a:defRPr>
      </a:lvl4pPr>
      <a:lvl5pPr indent="914400" algn="r" defTabSz="825500">
        <a:defRPr>
          <a:solidFill>
            <a:schemeClr val="tx1"/>
          </a:solidFill>
          <a:latin typeface="+mn-lt"/>
          <a:ea typeface="+mn-ea"/>
          <a:cs typeface="+mn-cs"/>
          <a:sym typeface="Helvetica Neue"/>
        </a:defRPr>
      </a:lvl5pPr>
      <a:lvl6pPr indent="1143000" algn="r" defTabSz="825500">
        <a:defRPr>
          <a:solidFill>
            <a:schemeClr val="tx1"/>
          </a:solidFill>
          <a:latin typeface="+mn-lt"/>
          <a:ea typeface="+mn-ea"/>
          <a:cs typeface="+mn-cs"/>
          <a:sym typeface="Helvetica Neue"/>
        </a:defRPr>
      </a:lvl6pPr>
      <a:lvl7pPr indent="1371600" algn="r" defTabSz="825500">
        <a:defRPr>
          <a:solidFill>
            <a:schemeClr val="tx1"/>
          </a:solidFill>
          <a:latin typeface="+mn-lt"/>
          <a:ea typeface="+mn-ea"/>
          <a:cs typeface="+mn-cs"/>
          <a:sym typeface="Helvetica Neue"/>
        </a:defRPr>
      </a:lvl7pPr>
      <a:lvl8pPr indent="1600200" algn="r" defTabSz="825500">
        <a:defRPr>
          <a:solidFill>
            <a:schemeClr val="tx1"/>
          </a:solidFill>
          <a:latin typeface="+mn-lt"/>
          <a:ea typeface="+mn-ea"/>
          <a:cs typeface="+mn-cs"/>
          <a:sym typeface="Helvetica Neue"/>
        </a:defRPr>
      </a:lvl8pPr>
      <a:lvl9pPr indent="1828800" algn="r" defTabSz="825500">
        <a:defRPr>
          <a:solidFill>
            <a:schemeClr val="tx1"/>
          </a:solidFill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project-thor.eu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019300"/>
            <a:ext cx="13472160" cy="4470400"/>
          </a:xfrm>
        </p:spPr>
        <p:txBody>
          <a:bodyPr>
            <a:noAutofit/>
          </a:bodyPr>
          <a:lstStyle/>
          <a:p>
            <a:r>
              <a:rPr lang="en-US" sz="8800" dirty="0" smtClean="0"/>
              <a:t>Open Science, why?!</a:t>
            </a:r>
            <a:endParaRPr lang="en-US" sz="8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Dr</a:t>
            </a:r>
            <a:r>
              <a:rPr lang="en-US" sz="4400" dirty="0" smtClean="0"/>
              <a:t> Sünje </a:t>
            </a:r>
            <a:r>
              <a:rPr lang="en-US" sz="4400" dirty="0" err="1" smtClean="0"/>
              <a:t>Dallmeier-Tiessen</a:t>
            </a:r>
            <a:endParaRPr lang="en-US" sz="4400" dirty="0" smtClean="0"/>
          </a:p>
          <a:p>
            <a:r>
              <a:rPr lang="en-US" sz="4400" dirty="0" smtClean="0"/>
              <a:t>CERN</a:t>
            </a:r>
          </a:p>
          <a:p>
            <a:endParaRPr lang="en-US" sz="4400" dirty="0"/>
          </a:p>
          <a:p>
            <a:r>
              <a:rPr lang="en-US" sz="4400" dirty="0" smtClean="0"/>
              <a:t>Madrid, November 2016</a:t>
            </a:r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63658332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3-01-27 at 12.26.26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67298" y="531472"/>
            <a:ext cx="8509866" cy="11241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2344" y="3743432"/>
            <a:ext cx="9369467" cy="55910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4595355" y="12310393"/>
            <a:ext cx="1526060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rPr>
              <a:t>1665</a:t>
            </a: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537419" y="12310393"/>
            <a:ext cx="1526060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rPr>
              <a:t>2012</a:t>
            </a: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  <p:sp>
        <p:nvSpPr>
          <p:cNvPr id="6" name="TextBox 5"/>
          <p:cNvSpPr txBox="1"/>
          <p:nvPr/>
        </p:nvSpPr>
        <p:spPr>
          <a:xfrm rot="16200000">
            <a:off x="19929888" y="9095823"/>
            <a:ext cx="8018221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4000" smtClean="0">
                <a:solidFill>
                  <a:srgbClr val="000000"/>
                </a:solidFill>
              </a:rPr>
              <a:t>Copyright: Royal </a:t>
            </a:r>
            <a:r>
              <a:rPr lang="en-US" sz="4000" dirty="0" smtClean="0">
                <a:solidFill>
                  <a:srgbClr val="000000"/>
                </a:solidFill>
              </a:rPr>
              <a:t>Society and CERN</a:t>
            </a:r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43385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992" y="2493264"/>
            <a:ext cx="9144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18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092452"/>
            <a:ext cx="10007600" cy="4470400"/>
          </a:xfrm>
        </p:spPr>
        <p:txBody>
          <a:bodyPr>
            <a:normAutofit/>
          </a:bodyPr>
          <a:lstStyle/>
          <a:p>
            <a:r>
              <a:rPr lang="en-US" sz="7200" dirty="0" smtClean="0"/>
              <a:t>So why OPENING things up?</a:t>
            </a:r>
            <a:endParaRPr lang="en-US" sz="7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7213600"/>
            <a:ext cx="10856976" cy="5624576"/>
          </a:xfrm>
        </p:spPr>
        <p:txBody>
          <a:bodyPr>
            <a:normAutofit lnSpcReduction="10000"/>
          </a:bodyPr>
          <a:lstStyle/>
          <a:p>
            <a:r>
              <a:rPr lang="en-US" sz="4000" b="1" dirty="0"/>
              <a:t>Open Science</a:t>
            </a:r>
            <a:r>
              <a:rPr lang="en-US" sz="4000" dirty="0"/>
              <a:t> is the practice of </a:t>
            </a:r>
            <a:r>
              <a:rPr lang="en-US" sz="4000" b="1" dirty="0"/>
              <a:t>science</a:t>
            </a:r>
            <a:r>
              <a:rPr lang="en-US" sz="4000" dirty="0"/>
              <a:t> in such a way that others </a:t>
            </a:r>
            <a:endParaRPr lang="en-US" sz="4000" dirty="0" smtClean="0"/>
          </a:p>
          <a:p>
            <a:r>
              <a:rPr lang="mr-IN" sz="4000" dirty="0" smtClean="0"/>
              <a:t>…</a:t>
            </a:r>
            <a:r>
              <a:rPr lang="en-US" sz="4000" dirty="0" smtClean="0"/>
              <a:t>can </a:t>
            </a:r>
            <a:r>
              <a:rPr lang="en-US" sz="4000" dirty="0"/>
              <a:t>collaborate and contribute, </a:t>
            </a:r>
            <a:endParaRPr lang="en-US" sz="4000" dirty="0" smtClean="0"/>
          </a:p>
          <a:p>
            <a:r>
              <a:rPr lang="mr-IN" sz="4000" dirty="0" smtClean="0"/>
              <a:t>…</a:t>
            </a:r>
            <a:r>
              <a:rPr lang="en-US" sz="4000" dirty="0" smtClean="0"/>
              <a:t>where </a:t>
            </a:r>
            <a:r>
              <a:rPr lang="en-US" sz="4000" dirty="0"/>
              <a:t>research data, lab notes and other research processes are freely available, </a:t>
            </a:r>
            <a:endParaRPr lang="en-US" sz="4000" dirty="0" smtClean="0"/>
          </a:p>
          <a:p>
            <a:r>
              <a:rPr lang="mr-IN" sz="4000" dirty="0" smtClean="0"/>
              <a:t>…</a:t>
            </a:r>
            <a:r>
              <a:rPr lang="en-US" sz="4000" dirty="0" smtClean="0"/>
              <a:t>under </a:t>
            </a:r>
            <a:r>
              <a:rPr lang="en-US" sz="4000" dirty="0"/>
              <a:t>terms that enable reuse, redistribution and reproduction of the research and its underlying data and methods</a:t>
            </a:r>
            <a:r>
              <a:rPr lang="en-US" sz="4000" dirty="0" smtClean="0"/>
              <a:t>.</a:t>
            </a:r>
          </a:p>
          <a:p>
            <a:endParaRPr lang="en-US" sz="4000" i="1" dirty="0" smtClean="0">
              <a:solidFill>
                <a:srgbClr val="222222"/>
              </a:solidFill>
              <a:latin typeface="arial" charset="0"/>
            </a:endParaRPr>
          </a:p>
          <a:p>
            <a:r>
              <a:rPr lang="en-US" sz="4000" i="1" dirty="0" smtClean="0">
                <a:solidFill>
                  <a:srgbClr val="222222"/>
                </a:solidFill>
                <a:latin typeface="arial" charset="0"/>
              </a:rPr>
              <a:t>Reference: Foster </a:t>
            </a:r>
            <a:r>
              <a:rPr lang="en-US" sz="4000" i="1" dirty="0">
                <a:solidFill>
                  <a:srgbClr val="222222"/>
                </a:solidFill>
                <a:latin typeface="arial" charset="0"/>
              </a:rPr>
              <a:t>Glossary</a:t>
            </a:r>
            <a:endParaRPr lang="en-US" sz="4000" i="1" dirty="0"/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7297122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Science = More </a:t>
            </a:r>
            <a:r>
              <a:rPr lang="en-US" dirty="0" smtClean="0"/>
              <a:t>Visibility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066800" y="3558451"/>
            <a:ext cx="222377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2400"/>
              </a:spcBef>
            </a:pPr>
            <a:r>
              <a:rPr lang="en-US" dirty="0"/>
              <a:t>You can give your research much more </a:t>
            </a:r>
            <a:r>
              <a:rPr lang="en-US" dirty="0" smtClean="0"/>
              <a:t>visibility </a:t>
            </a:r>
            <a:r>
              <a:rPr lang="en-US" dirty="0"/>
              <a:t>through </a:t>
            </a:r>
            <a:endParaRPr lang="en-US" dirty="0" smtClean="0"/>
          </a:p>
          <a:p>
            <a:pPr marL="685800" indent="-685800" algn="l">
              <a:spcBef>
                <a:spcPts val="2400"/>
              </a:spcBef>
              <a:buFontTx/>
              <a:buChar char="-"/>
            </a:pPr>
            <a:r>
              <a:rPr lang="en-US" dirty="0" smtClean="0"/>
              <a:t>Sharing articles openly</a:t>
            </a:r>
          </a:p>
          <a:p>
            <a:pPr marL="685800" indent="-685800" algn="l">
              <a:spcBef>
                <a:spcPts val="2400"/>
              </a:spcBef>
              <a:buFontTx/>
              <a:buChar char="-"/>
            </a:pPr>
            <a:r>
              <a:rPr lang="en-US" dirty="0" smtClean="0"/>
              <a:t>Sharing </a:t>
            </a:r>
            <a:r>
              <a:rPr lang="en-US" dirty="0"/>
              <a:t>data, </a:t>
            </a:r>
            <a:endParaRPr lang="en-US" dirty="0" smtClean="0"/>
          </a:p>
          <a:p>
            <a:pPr marL="685800" indent="-685800" algn="l">
              <a:spcBef>
                <a:spcPts val="2400"/>
              </a:spcBef>
              <a:buFontTx/>
              <a:buChar char="-"/>
            </a:pPr>
            <a:r>
              <a:rPr lang="en-US" dirty="0" smtClean="0"/>
              <a:t>Sharing </a:t>
            </a:r>
            <a:r>
              <a:rPr lang="en-US" dirty="0" smtClean="0"/>
              <a:t>code</a:t>
            </a:r>
          </a:p>
          <a:p>
            <a:pPr marL="685800" indent="-685800" algn="l">
              <a:spcBef>
                <a:spcPts val="2400"/>
              </a:spcBef>
              <a:buFontTx/>
              <a:buChar char="-"/>
            </a:pPr>
            <a:r>
              <a:rPr lang="en-US" dirty="0" smtClean="0"/>
              <a:t>(follow a few standards that help other services finding your shares)</a:t>
            </a:r>
            <a:endParaRPr lang="en-US" dirty="0" smtClean="0"/>
          </a:p>
          <a:p>
            <a:pPr marL="685800" indent="-685800" algn="l">
              <a:spcBef>
                <a:spcPts val="2400"/>
              </a:spcBef>
              <a:buFontTx/>
              <a:buChar char="-"/>
            </a:pPr>
            <a:r>
              <a:rPr lang="en-US" dirty="0" smtClean="0"/>
              <a:t>and </a:t>
            </a:r>
            <a:r>
              <a:rPr lang="en-US" dirty="0"/>
              <a:t>by </a:t>
            </a:r>
            <a:r>
              <a:rPr lang="en-US" dirty="0" smtClean="0"/>
              <a:t>using </a:t>
            </a:r>
            <a:r>
              <a:rPr lang="en-US" dirty="0"/>
              <a:t>tools like ORICD to connect all your outputs</a:t>
            </a:r>
          </a:p>
        </p:txBody>
      </p:sp>
    </p:spTree>
    <p:extLst>
      <p:ext uri="{BB962C8B-B14F-4D97-AF65-F5344CB8AC3E}">
        <p14:creationId xmlns:p14="http://schemas.microsoft.com/office/powerpoint/2010/main" val="204292184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Science = Better research</a:t>
            </a:r>
            <a:endParaRPr lang="en-US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1066800" y="3124200"/>
            <a:ext cx="19088100" cy="9372600"/>
          </a:xfrm>
          <a:prstGeom prst="rect">
            <a:avLst/>
          </a:prstGeom>
        </p:spPr>
        <p:txBody>
          <a:bodyPr>
            <a:normAutofit/>
          </a:bodyPr>
          <a:lstStyle>
            <a:lvl1pPr marL="635000" indent="-635000" defTabSz="825500">
              <a:spcBef>
                <a:spcPts val="5900"/>
              </a:spcBef>
              <a:buSzPct val="75000"/>
              <a:buFont typeface="Helvetica Neue"/>
              <a:buChar char="•"/>
              <a:defRPr sz="5000">
                <a:solidFill>
                  <a:srgbClr val="747474"/>
                </a:solidFill>
                <a:latin typeface="+mn-lt"/>
                <a:ea typeface="+mn-ea"/>
                <a:cs typeface="+mn-cs"/>
                <a:sym typeface="Helvetica Neue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Font typeface="Helvetica Neue"/>
              <a:buChar char="•"/>
              <a:defRPr sz="5000">
                <a:solidFill>
                  <a:srgbClr val="747474"/>
                </a:solidFill>
                <a:latin typeface="+mn-lt"/>
                <a:ea typeface="+mn-ea"/>
                <a:cs typeface="+mn-cs"/>
                <a:sym typeface="Helvetica Neue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Font typeface="Helvetica Neue"/>
              <a:buChar char="•"/>
              <a:defRPr sz="5000">
                <a:solidFill>
                  <a:srgbClr val="747474"/>
                </a:solidFill>
                <a:latin typeface="+mn-lt"/>
                <a:ea typeface="+mn-ea"/>
                <a:cs typeface="+mn-cs"/>
                <a:sym typeface="Helvetica Neue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Font typeface="Helvetica Neue"/>
              <a:buChar char="•"/>
              <a:defRPr sz="5000">
                <a:solidFill>
                  <a:srgbClr val="747474"/>
                </a:solidFill>
                <a:latin typeface="+mn-lt"/>
                <a:ea typeface="+mn-ea"/>
                <a:cs typeface="+mn-cs"/>
                <a:sym typeface="Helvetica Neue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Font typeface="Helvetica Neue"/>
              <a:buChar char="•"/>
              <a:defRPr sz="5000">
                <a:solidFill>
                  <a:srgbClr val="747474"/>
                </a:solidFill>
                <a:latin typeface="+mn-lt"/>
                <a:ea typeface="+mn-ea"/>
                <a:cs typeface="+mn-cs"/>
                <a:sym typeface="Helvetica Neue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Font typeface="Helvetica Neue"/>
              <a:buChar char="•"/>
              <a:defRPr sz="5000">
                <a:solidFill>
                  <a:srgbClr val="747474"/>
                </a:solidFill>
                <a:latin typeface="+mn-lt"/>
                <a:ea typeface="+mn-ea"/>
                <a:cs typeface="+mn-cs"/>
                <a:sym typeface="Helvetica Neue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Font typeface="Helvetica Neue"/>
              <a:buChar char="•"/>
              <a:defRPr sz="5000">
                <a:solidFill>
                  <a:srgbClr val="747474"/>
                </a:solidFill>
                <a:latin typeface="+mn-lt"/>
                <a:ea typeface="+mn-ea"/>
                <a:cs typeface="+mn-cs"/>
                <a:sym typeface="Helvetica Neue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Font typeface="Helvetica Neue"/>
              <a:buChar char="•"/>
              <a:defRPr sz="5000">
                <a:solidFill>
                  <a:srgbClr val="747474"/>
                </a:solidFill>
                <a:latin typeface="+mn-lt"/>
                <a:ea typeface="+mn-ea"/>
                <a:cs typeface="+mn-cs"/>
                <a:sym typeface="Helvetica Neue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Font typeface="Helvetica Neue"/>
              <a:buChar char="•"/>
              <a:defRPr sz="5000">
                <a:solidFill>
                  <a:srgbClr val="747474"/>
                </a:solidFill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0" indent="0" algn="l">
              <a:buFont typeface="Helvetica Neue"/>
              <a:buNone/>
            </a:pPr>
            <a:r>
              <a:rPr lang="en-US" dirty="0" smtClean="0"/>
              <a:t>Newton</a:t>
            </a:r>
            <a:r>
              <a:rPr lang="en-US" dirty="0"/>
              <a:t>:</a:t>
            </a:r>
            <a:endParaRPr lang="en-US" dirty="0" smtClean="0"/>
          </a:p>
          <a:p>
            <a:pPr marL="0" indent="0" algn="l">
              <a:buFont typeface="Helvetica Neue"/>
              <a:buNone/>
            </a:pPr>
            <a:r>
              <a:rPr lang="en-US" b="1" i="1" dirty="0" smtClean="0"/>
              <a:t>“</a:t>
            </a:r>
            <a:r>
              <a:rPr lang="en-US" b="1" i="1" dirty="0" smtClean="0"/>
              <a:t>If I have seen further, it is by standing on the shoulder of giants”</a:t>
            </a:r>
          </a:p>
          <a:p>
            <a:pPr algn="l"/>
            <a:r>
              <a:rPr lang="en-US" dirty="0" smtClean="0"/>
              <a:t>To build on other peoples work, you need to get access to their results. </a:t>
            </a:r>
          </a:p>
          <a:p>
            <a:pPr algn="l"/>
            <a:r>
              <a:rPr lang="en-US" dirty="0" smtClean="0"/>
              <a:t>Papers are </a:t>
            </a:r>
            <a:r>
              <a:rPr lang="en-US" dirty="0" smtClean="0"/>
              <a:t>only the tip of the </a:t>
            </a:r>
            <a:r>
              <a:rPr lang="en-US" dirty="0" smtClean="0"/>
              <a:t>iceberg</a:t>
            </a:r>
          </a:p>
        </p:txBody>
      </p:sp>
    </p:spTree>
    <p:extLst>
      <p:ext uri="{BB962C8B-B14F-4D97-AF65-F5344CB8AC3E}">
        <p14:creationId xmlns:p14="http://schemas.microsoft.com/office/powerpoint/2010/main" val="31546672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Science = </a:t>
            </a:r>
            <a:r>
              <a:rPr lang="en-US" dirty="0" smtClean="0"/>
              <a:t>Being more organized and up to date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066800" y="3558451"/>
            <a:ext cx="222377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l">
              <a:spcBef>
                <a:spcPts val="2400"/>
              </a:spcBef>
              <a:buFont typeface="Arial" charset="0"/>
              <a:buChar char="•"/>
            </a:pPr>
            <a:r>
              <a:rPr lang="en-US" dirty="0" smtClean="0"/>
              <a:t>Document research “live”, when you are in the lab</a:t>
            </a:r>
            <a:r>
              <a:rPr lang="en-US" dirty="0"/>
              <a:t> </a:t>
            </a:r>
            <a:r>
              <a:rPr lang="en-US" dirty="0" smtClean="0"/>
              <a:t>(not months later)</a:t>
            </a:r>
          </a:p>
          <a:p>
            <a:pPr marL="685800" indent="-685800" algn="l">
              <a:spcBef>
                <a:spcPts val="2400"/>
              </a:spcBef>
              <a:buFont typeface="Arial" charset="0"/>
              <a:buChar char="•"/>
            </a:pPr>
            <a:r>
              <a:rPr lang="en-US" dirty="0" smtClean="0"/>
              <a:t>Get feedback from colleagues earlier than usual (because its easier to do)</a:t>
            </a:r>
          </a:p>
          <a:p>
            <a:pPr marL="685800" indent="-685800" algn="l">
              <a:spcBef>
                <a:spcPts val="2400"/>
              </a:spcBef>
              <a:buFont typeface="Arial" charset="0"/>
              <a:buChar char="•"/>
            </a:pPr>
            <a:r>
              <a:rPr lang="en-US" dirty="0" smtClean="0"/>
              <a:t>Get your references organized for you, profit from others doing the same</a:t>
            </a:r>
          </a:p>
          <a:p>
            <a:pPr marL="685800" indent="-685800" algn="l">
              <a:spcBef>
                <a:spcPts val="2400"/>
              </a:spcBef>
              <a:buFont typeface="Arial" charset="0"/>
              <a:buChar char="•"/>
            </a:pPr>
            <a:r>
              <a:rPr lang="en-US" dirty="0" smtClean="0"/>
              <a:t>Track how others build on your work </a:t>
            </a:r>
          </a:p>
          <a:p>
            <a:pPr marL="685800" indent="-685800" algn="l">
              <a:spcBef>
                <a:spcPts val="2400"/>
              </a:spcBef>
              <a:buFont typeface="Arial" charset="0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718368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019300"/>
            <a:ext cx="11849100" cy="4470400"/>
          </a:xfrm>
        </p:spPr>
        <p:txBody>
          <a:bodyPr/>
          <a:lstStyle/>
          <a:p>
            <a:r>
              <a:rPr lang="en-US" dirty="0" smtClean="0"/>
              <a:t>Reproducible research needed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3921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21" y="841248"/>
            <a:ext cx="12561577" cy="74096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3362" y="2514434"/>
            <a:ext cx="10021234" cy="942415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12279787"/>
            <a:ext cx="104973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http://</a:t>
            </a:r>
            <a:r>
              <a:rPr lang="en-US" sz="2800" dirty="0" err="1"/>
              <a:t>www.economist.com</a:t>
            </a:r>
            <a:r>
              <a:rPr lang="en-US" sz="2800" dirty="0"/>
              <a:t>/news/leaders/21588069-scientific-research-has-changed-world-now-it-needs-change-itself-how-science-goes-wrong</a:t>
            </a:r>
          </a:p>
        </p:txBody>
      </p:sp>
      <p:sp>
        <p:nvSpPr>
          <p:cNvPr id="4" name="Rectangle 3"/>
          <p:cNvSpPr/>
          <p:nvPr/>
        </p:nvSpPr>
        <p:spPr>
          <a:xfrm>
            <a:off x="14545056" y="12279787"/>
            <a:ext cx="1219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en-US" sz="2800" dirty="0"/>
              <a:t>http://</a:t>
            </a:r>
            <a:r>
              <a:rPr lang="en-US" sz="2800" dirty="0" err="1"/>
              <a:t>www.economist.com</a:t>
            </a:r>
            <a:r>
              <a:rPr lang="en-US" sz="2800" dirty="0"/>
              <a:t>/node/15579717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749616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6500" y="0"/>
            <a:ext cx="19950158" cy="132588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 rot="16200000">
            <a:off x="17361408" y="6501081"/>
            <a:ext cx="1219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dirty="0"/>
              <a:t>http://</a:t>
            </a:r>
            <a:r>
              <a:rPr lang="en-US" sz="4000" dirty="0" err="1"/>
              <a:t>www.nature.com</a:t>
            </a:r>
            <a:r>
              <a:rPr lang="en-US" sz="4000" dirty="0"/>
              <a:t>/news/reality-check-on-reproducibility-1.19961</a:t>
            </a:r>
          </a:p>
        </p:txBody>
      </p:sp>
    </p:spTree>
    <p:extLst>
      <p:ext uri="{BB962C8B-B14F-4D97-AF65-F5344CB8AC3E}">
        <p14:creationId xmlns:p14="http://schemas.microsoft.com/office/powerpoint/2010/main" val="165992054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Policy pressure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 a reason to be scared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09224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799" y="469900"/>
            <a:ext cx="10888133" cy="19685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3124200"/>
            <a:ext cx="14897100" cy="937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Introduction</a:t>
            </a:r>
          </a:p>
          <a:p>
            <a:pPr marL="0" indent="0">
              <a:buNone/>
            </a:pPr>
            <a:r>
              <a:rPr lang="en-US" dirty="0" smtClean="0"/>
              <a:t>	Going digital 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Open Access, Open Data, Open Source, Open</a:t>
            </a:r>
            <a:r>
              <a:rPr lang="mr-IN" dirty="0" smtClean="0"/>
              <a:t>…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Openness and competitive research </a:t>
            </a:r>
            <a:r>
              <a:rPr lang="mr-IN" dirty="0" smtClean="0"/>
              <a:t>–</a:t>
            </a:r>
            <a:r>
              <a:rPr lang="en-US" dirty="0" smtClean="0"/>
              <a:t> can this go together?</a:t>
            </a:r>
          </a:p>
          <a:p>
            <a:pPr marL="0" indent="0">
              <a:buNone/>
            </a:pPr>
            <a:r>
              <a:rPr lang="en-US" dirty="0" smtClean="0"/>
              <a:t>What can you do to be “open”?</a:t>
            </a:r>
          </a:p>
          <a:p>
            <a:pPr marL="914400" lvl="2" indent="0">
              <a:buNone/>
            </a:pPr>
            <a:r>
              <a:rPr lang="en-US" dirty="0" smtClean="0"/>
              <a:t>Find a place to do it</a:t>
            </a:r>
          </a:p>
          <a:p>
            <a:pPr marL="914400" lvl="2" indent="0">
              <a:buNone/>
            </a:pPr>
            <a:r>
              <a:rPr lang="en-US" dirty="0" smtClean="0"/>
              <a:t>Make sure you are found</a:t>
            </a:r>
            <a:endParaRPr lang="en-US" dirty="0"/>
          </a:p>
          <a:p>
            <a:pPr marL="914400" lvl="2" indent="0">
              <a:buNone/>
            </a:pPr>
            <a:r>
              <a:rPr lang="en-US" dirty="0" smtClean="0"/>
              <a:t>Get credit</a:t>
            </a:r>
          </a:p>
          <a:p>
            <a:pPr marL="914400" lvl="2" indent="0">
              <a:buNone/>
            </a:pPr>
            <a:r>
              <a:rPr lang="en-US" dirty="0" smtClean="0"/>
              <a:t>Tell others to do the same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1823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Journals’ policies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868" y="3356204"/>
            <a:ext cx="16805148" cy="97600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16200000">
            <a:off x="17777856" y="7706916"/>
            <a:ext cx="94952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http://</a:t>
            </a:r>
            <a:r>
              <a:rPr lang="en-US" sz="4000" dirty="0" err="1"/>
              <a:t>www.nature.com</a:t>
            </a:r>
            <a:r>
              <a:rPr lang="en-US" sz="4000" dirty="0"/>
              <a:t>/news/announcement-where-are-the-data-1.20541</a:t>
            </a:r>
          </a:p>
        </p:txBody>
      </p:sp>
    </p:spTree>
    <p:extLst>
      <p:ext uri="{BB962C8B-B14F-4D97-AF65-F5344CB8AC3E}">
        <p14:creationId xmlns:p14="http://schemas.microsoft.com/office/powerpoint/2010/main" val="2710511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09600" y="3459357"/>
            <a:ext cx="14177028" cy="8418438"/>
            <a:chOff x="838200" y="2842137"/>
            <a:chExt cx="14177028" cy="8418438"/>
          </a:xfrm>
        </p:grpSpPr>
        <p:grpSp>
          <p:nvGrpSpPr>
            <p:cNvPr id="6" name="Group 5"/>
            <p:cNvGrpSpPr/>
            <p:nvPr/>
          </p:nvGrpSpPr>
          <p:grpSpPr>
            <a:xfrm>
              <a:off x="838200" y="2842137"/>
              <a:ext cx="14177028" cy="8418438"/>
              <a:chOff x="990600" y="2651637"/>
              <a:chExt cx="14177028" cy="8418438"/>
            </a:xfrm>
          </p:grpSpPr>
          <p:sp>
            <p:nvSpPr>
              <p:cNvPr id="3" name="TextBox 2"/>
              <p:cNvSpPr txBox="1"/>
              <p:nvPr/>
            </p:nvSpPr>
            <p:spPr>
              <a:xfrm>
                <a:off x="1960084" y="5807096"/>
                <a:ext cx="8936131" cy="5262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400" i="1" dirty="0">
                    <a:latin typeface="Avenir Light"/>
                    <a:cs typeface="Avenir Light"/>
                  </a:rPr>
                  <a:t>WELCOMES </a:t>
                </a:r>
                <a:r>
                  <a:rPr lang="en-US" sz="2400" b="1" i="1" dirty="0" smtClean="0">
                    <a:latin typeface="Avenir Light"/>
                    <a:cs typeface="Avenir Light"/>
                  </a:rPr>
                  <a:t>Open </a:t>
                </a:r>
                <a:r>
                  <a:rPr lang="en-US" sz="2400" b="1" i="1" dirty="0">
                    <a:latin typeface="Avenir Light"/>
                    <a:cs typeface="Avenir Light"/>
                  </a:rPr>
                  <a:t>A</a:t>
                </a:r>
                <a:r>
                  <a:rPr lang="en-US" sz="2400" b="1" i="1" dirty="0" smtClean="0">
                    <a:latin typeface="Avenir Light"/>
                    <a:cs typeface="Avenir Light"/>
                  </a:rPr>
                  <a:t>ccess </a:t>
                </a:r>
                <a:r>
                  <a:rPr lang="en-US" sz="2400" i="1" dirty="0">
                    <a:latin typeface="Avenir Light"/>
                    <a:cs typeface="Avenir Light"/>
                  </a:rPr>
                  <a:t>to scientific publications as the option by </a:t>
                </a:r>
                <a:r>
                  <a:rPr lang="en-US" sz="2400" b="1" i="1" dirty="0">
                    <a:latin typeface="Avenir Light"/>
                    <a:cs typeface="Avenir Light"/>
                  </a:rPr>
                  <a:t>default</a:t>
                </a:r>
                <a:r>
                  <a:rPr lang="en-US" sz="2400" i="1" dirty="0">
                    <a:latin typeface="Avenir Light"/>
                    <a:cs typeface="Avenir Light"/>
                  </a:rPr>
                  <a:t> for publishing the results of publicly funded research; </a:t>
                </a:r>
                <a:r>
                  <a:rPr lang="en-US" sz="2400" i="1" dirty="0" smtClean="0">
                    <a:latin typeface="Avenir Light"/>
                    <a:cs typeface="Avenir Light"/>
                  </a:rPr>
                  <a:t>[</a:t>
                </a:r>
                <a:r>
                  <a:rPr lang="mr-IN" sz="2400" i="1" dirty="0" smtClean="0">
                    <a:latin typeface="Avenir Light"/>
                    <a:cs typeface="Avenir Light"/>
                  </a:rPr>
                  <a:t>…</a:t>
                </a:r>
                <a:r>
                  <a:rPr lang="en-US" sz="2400" i="1" dirty="0" smtClean="0">
                    <a:latin typeface="Avenir Light"/>
                    <a:cs typeface="Avenir Light"/>
                  </a:rPr>
                  <a:t>]</a:t>
                </a:r>
                <a:endParaRPr lang="en-US" sz="2400" i="1" dirty="0" smtClean="0">
                  <a:latin typeface="Avenir Light"/>
                  <a:cs typeface="Avenir Light"/>
                </a:endParaRPr>
              </a:p>
              <a:p>
                <a:pPr algn="just"/>
                <a:endParaRPr lang="en-US" sz="2400" i="1" dirty="0" smtClean="0">
                  <a:latin typeface="Avenir Light"/>
                  <a:cs typeface="Avenir Light"/>
                </a:endParaRPr>
              </a:p>
              <a:p>
                <a:pPr algn="just"/>
                <a:r>
                  <a:rPr lang="en-US" sz="2400" i="1" dirty="0" smtClean="0">
                    <a:latin typeface="Avenir Light"/>
                    <a:cs typeface="Avenir Light"/>
                  </a:rPr>
                  <a:t>RECOGNISES </a:t>
                </a:r>
                <a:r>
                  <a:rPr lang="en-US" sz="2400" i="1" dirty="0">
                    <a:latin typeface="Avenir Light"/>
                    <a:cs typeface="Avenir Light"/>
                  </a:rPr>
                  <a:t>that the full scale transition towards </a:t>
                </a:r>
                <a:r>
                  <a:rPr lang="en-US" sz="2400" i="1" dirty="0" smtClean="0">
                    <a:latin typeface="Avenir Light"/>
                    <a:cs typeface="Avenir Light"/>
                  </a:rPr>
                  <a:t>Open </a:t>
                </a:r>
                <a:r>
                  <a:rPr lang="en-US" sz="2400" i="1" dirty="0">
                    <a:latin typeface="Avenir Light"/>
                    <a:cs typeface="Avenir Light"/>
                  </a:rPr>
                  <a:t>A</a:t>
                </a:r>
                <a:r>
                  <a:rPr lang="en-US" sz="2400" i="1" dirty="0" smtClean="0">
                    <a:latin typeface="Avenir Light"/>
                    <a:cs typeface="Avenir Light"/>
                  </a:rPr>
                  <a:t>ccess </a:t>
                </a:r>
                <a:r>
                  <a:rPr lang="en-US" sz="2400" i="1" dirty="0">
                    <a:latin typeface="Avenir Light"/>
                    <a:cs typeface="Avenir Light"/>
                  </a:rPr>
                  <a:t>should be based on common principles such as </a:t>
                </a:r>
                <a:r>
                  <a:rPr lang="en-US" sz="2400" b="1" i="1" dirty="0">
                    <a:latin typeface="Avenir Light"/>
                    <a:cs typeface="Avenir Light"/>
                  </a:rPr>
                  <a:t>transparency</a:t>
                </a:r>
                <a:r>
                  <a:rPr lang="en-US" sz="2400" i="1" dirty="0">
                    <a:latin typeface="Avenir Light"/>
                    <a:cs typeface="Avenir Light"/>
                  </a:rPr>
                  <a:t>, research integrity, </a:t>
                </a:r>
                <a:r>
                  <a:rPr lang="en-US" sz="2400" b="1" i="1" dirty="0">
                    <a:latin typeface="Avenir Light"/>
                    <a:cs typeface="Avenir Light"/>
                  </a:rPr>
                  <a:t>sustainability</a:t>
                </a:r>
                <a:r>
                  <a:rPr lang="en-US" sz="2400" i="1" dirty="0">
                    <a:latin typeface="Avenir Light"/>
                    <a:cs typeface="Avenir Light"/>
                  </a:rPr>
                  <a:t>, </a:t>
                </a:r>
                <a:r>
                  <a:rPr lang="en-US" sz="2400" b="1" i="1" dirty="0">
                    <a:latin typeface="Avenir Light"/>
                    <a:cs typeface="Avenir Light"/>
                  </a:rPr>
                  <a:t>fair pricing </a:t>
                </a:r>
                <a:r>
                  <a:rPr lang="en-US" sz="2400" i="1" dirty="0">
                    <a:latin typeface="Avenir Light"/>
                    <a:cs typeface="Avenir Light"/>
                  </a:rPr>
                  <a:t>and economic viability; and </a:t>
                </a:r>
                <a:r>
                  <a:rPr lang="en-US" sz="2400" i="1" dirty="0" smtClean="0">
                    <a:latin typeface="Avenir Light"/>
                    <a:cs typeface="Avenir Light"/>
                  </a:rPr>
                  <a:t> [</a:t>
                </a:r>
                <a:r>
                  <a:rPr lang="mr-IN" sz="2400" i="1" dirty="0" smtClean="0">
                    <a:latin typeface="Avenir Light"/>
                    <a:cs typeface="Avenir Light"/>
                  </a:rPr>
                  <a:t>…</a:t>
                </a:r>
                <a:r>
                  <a:rPr lang="en-US" sz="2400" i="1" dirty="0" smtClean="0">
                    <a:latin typeface="Avenir Light"/>
                    <a:cs typeface="Avenir Light"/>
                  </a:rPr>
                  <a:t>]</a:t>
                </a:r>
                <a:endParaRPr lang="en-US" sz="2400" i="1" dirty="0" smtClean="0">
                  <a:latin typeface="Avenir Light"/>
                  <a:cs typeface="Avenir Light"/>
                </a:endParaRPr>
              </a:p>
              <a:p>
                <a:pPr algn="just"/>
                <a:endParaRPr lang="en-US" sz="2400" i="1" dirty="0" smtClean="0">
                  <a:latin typeface="Avenir Light"/>
                  <a:cs typeface="Avenir Light"/>
                </a:endParaRPr>
              </a:p>
              <a:p>
                <a:pPr algn="just"/>
                <a:r>
                  <a:rPr lang="en-US" sz="2400" i="1" dirty="0" smtClean="0">
                    <a:latin typeface="Avenir Light"/>
                    <a:cs typeface="Avenir Light"/>
                  </a:rPr>
                  <a:t>CALLS </a:t>
                </a:r>
                <a:r>
                  <a:rPr lang="en-US" sz="2400" i="1" dirty="0">
                    <a:latin typeface="Avenir Light"/>
                    <a:cs typeface="Avenir Light"/>
                  </a:rPr>
                  <a:t>on Member States, the Commission and stakeholders to </a:t>
                </a:r>
                <a:r>
                  <a:rPr lang="en-US" sz="2400" b="1" i="1" dirty="0">
                    <a:latin typeface="Avenir Light"/>
                    <a:cs typeface="Avenir Light"/>
                  </a:rPr>
                  <a:t>remove financial and legal barriers</a:t>
                </a:r>
                <a:r>
                  <a:rPr lang="en-US" sz="2400" i="1" dirty="0">
                    <a:latin typeface="Avenir Light"/>
                    <a:cs typeface="Avenir Light"/>
                  </a:rPr>
                  <a:t>, and to take the necessary steps for successful implementation in all scientific domains, including specific measures for disciplines where obstacles hinder its progress</a:t>
                </a:r>
                <a:r>
                  <a:rPr lang="en-US" sz="2400" i="1" dirty="0" smtClean="0">
                    <a:latin typeface="Avenir Light"/>
                    <a:cs typeface="Avenir Light"/>
                  </a:rPr>
                  <a:t>.</a:t>
                </a:r>
                <a:endParaRPr lang="en-US" sz="2400" i="1" dirty="0">
                  <a:latin typeface="Avenir Light"/>
                  <a:cs typeface="Avenir Light"/>
                </a:endParaRPr>
              </a:p>
            </p:txBody>
          </p:sp>
          <p:pic>
            <p:nvPicPr>
              <p:cNvPr id="4" name="Picture 3" descr="Screen Shot 2016-07-04 at 15.16.26.png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58" b="77686"/>
              <a:stretch/>
            </p:blipFill>
            <p:spPr>
              <a:xfrm>
                <a:off x="990600" y="2651637"/>
                <a:ext cx="14177028" cy="1940642"/>
              </a:xfrm>
              <a:prstGeom prst="rect">
                <a:avLst/>
              </a:prstGeom>
            </p:spPr>
          </p:pic>
        </p:grpSp>
        <p:pic>
          <p:nvPicPr>
            <p:cNvPr id="5" name="Picture 4" descr="Screen Shot 2016-07-04 at 15.16.26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96" t="84393" r="30723" b="3768"/>
            <a:stretch/>
          </p:blipFill>
          <p:spPr>
            <a:xfrm>
              <a:off x="6428149" y="3621958"/>
              <a:ext cx="4241030" cy="717475"/>
            </a:xfrm>
            <a:prstGeom prst="rect">
              <a:avLst/>
            </a:prstGeom>
          </p:spPr>
        </p:pic>
      </p:grpSp>
      <p:pic>
        <p:nvPicPr>
          <p:cNvPr id="2" name="Content Placeholder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8866" y="3459357"/>
            <a:ext cx="11904133" cy="8458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Funder’s policy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271346" y="12297805"/>
            <a:ext cx="1219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/>
              <a:t>See for example: http</a:t>
            </a:r>
            <a:r>
              <a:rPr lang="en-US" sz="2800" dirty="0"/>
              <a:t>://</a:t>
            </a:r>
            <a:r>
              <a:rPr lang="en-US" sz="2800" dirty="0" err="1"/>
              <a:t>ec.europa.eu</a:t>
            </a:r>
            <a:r>
              <a:rPr lang="en-US" sz="2800" dirty="0"/>
              <a:t>/research/participants/data/ref/h2020/</a:t>
            </a:r>
            <a:r>
              <a:rPr lang="en-US" sz="2800" dirty="0" err="1"/>
              <a:t>grants_manual</a:t>
            </a:r>
            <a:r>
              <a:rPr lang="en-US" sz="2800" dirty="0"/>
              <a:t>/hi/</a:t>
            </a:r>
            <a:r>
              <a:rPr lang="en-US" sz="2800" dirty="0" err="1"/>
              <a:t>oa_pilot</a:t>
            </a:r>
            <a:r>
              <a:rPr lang="en-US" sz="2800" dirty="0"/>
              <a:t>/h2020-hi-oa-data-mgt_en.pdf</a:t>
            </a:r>
          </a:p>
        </p:txBody>
      </p:sp>
    </p:spTree>
    <p:extLst>
      <p:ext uri="{BB962C8B-B14F-4D97-AF65-F5344CB8AC3E}">
        <p14:creationId xmlns:p14="http://schemas.microsoft.com/office/powerpoint/2010/main" val="6541939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There are many ways one can take first steps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66800" y="3041673"/>
            <a:ext cx="21336000" cy="818172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t">
            <a:spAutoFit/>
          </a:bodyPr>
          <a:lstStyle/>
          <a:p>
            <a:pPr marL="685800" marR="0" indent="-685800" algn="l" defTabSz="8255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r>
              <a:rPr kumimoji="0" lang="en-US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rPr>
              <a:t>Open Access Publishing </a:t>
            </a:r>
          </a:p>
          <a:p>
            <a:pPr marL="685800" marR="0" indent="-685800" algn="l" defTabSz="8255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r>
              <a:rPr lang="en-US" dirty="0" smtClean="0">
                <a:solidFill>
                  <a:srgbClr val="000000"/>
                </a:solidFill>
              </a:rPr>
              <a:t>Code Sharing</a:t>
            </a:r>
          </a:p>
          <a:p>
            <a:pPr marL="685800" marR="0" indent="-685800" algn="l" defTabSz="8255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r>
              <a:rPr lang="en-US" dirty="0" smtClean="0">
                <a:solidFill>
                  <a:srgbClr val="000000"/>
                </a:solidFill>
              </a:rPr>
              <a:t>Data Sharing</a:t>
            </a:r>
            <a:r>
              <a:rPr kumimoji="0" lang="en-US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rPr>
              <a:t> </a:t>
            </a:r>
          </a:p>
          <a:p>
            <a:pPr marL="685800" marR="0" indent="-685800" algn="l" defTabSz="8255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r>
              <a:rPr lang="en-US" dirty="0" smtClean="0">
                <a:solidFill>
                  <a:srgbClr val="000000"/>
                </a:solidFill>
              </a:rPr>
              <a:t>Better public documentation to enable more reuse</a:t>
            </a:r>
          </a:p>
          <a:p>
            <a:pPr marL="685800" marR="0" indent="-685800" algn="l" defTabSz="8255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r>
              <a:rPr lang="en-US" dirty="0" smtClean="0">
                <a:solidFill>
                  <a:srgbClr val="000000"/>
                </a:solidFill>
              </a:rPr>
              <a:t>Transparent (sharable</a:t>
            </a:r>
            <a:r>
              <a:rPr lang="en-US" dirty="0" smtClean="0">
                <a:solidFill>
                  <a:srgbClr val="000000"/>
                </a:solidFill>
              </a:rPr>
              <a:t>) </a:t>
            </a:r>
            <a:r>
              <a:rPr lang="en-US" dirty="0" smtClean="0">
                <a:solidFill>
                  <a:srgbClr val="000000"/>
                </a:solidFill>
              </a:rPr>
              <a:t>workflows</a:t>
            </a:r>
          </a:p>
          <a:p>
            <a:pPr marL="685800" marR="0" indent="-685800" algn="l" defTabSz="8255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kumimoji="0" lang="en-US" sz="50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  <a:p>
            <a:pPr marL="685800" marR="0" indent="-685800" algn="l" defTabSz="825500" rtl="0" fontAlgn="auto" latinLnBrk="1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</a:pPr>
            <a:endParaRPr kumimoji="0" lang="en-US" sz="50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71344967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But Open Science is about more than just having the “open” tag!</a:t>
            </a:r>
            <a:endParaRPr lang="en-US" dirty="0"/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066800" y="3124200"/>
            <a:ext cx="17373600" cy="9372600"/>
          </a:xfrm>
          <a:prstGeom prst="rect">
            <a:avLst/>
          </a:prstGeom>
        </p:spPr>
        <p:txBody>
          <a:bodyPr>
            <a:normAutofit/>
          </a:bodyPr>
          <a:lstStyle>
            <a:lvl1pPr marL="635000" indent="-635000" defTabSz="825500">
              <a:spcBef>
                <a:spcPts val="5900"/>
              </a:spcBef>
              <a:buSzPct val="75000"/>
              <a:buFont typeface="Helvetica Neue"/>
              <a:buChar char="•"/>
              <a:defRPr sz="5000">
                <a:solidFill>
                  <a:srgbClr val="747474"/>
                </a:solidFill>
                <a:latin typeface="+mn-lt"/>
                <a:ea typeface="+mn-ea"/>
                <a:cs typeface="+mn-cs"/>
                <a:sym typeface="Helvetica Neue Light"/>
              </a:defRPr>
            </a:lvl1pPr>
            <a:lvl2pPr marL="1270000" indent="-635000" defTabSz="825500">
              <a:spcBef>
                <a:spcPts val="5900"/>
              </a:spcBef>
              <a:buSzPct val="75000"/>
              <a:buFont typeface="Helvetica Neue"/>
              <a:buChar char="•"/>
              <a:defRPr sz="5000">
                <a:solidFill>
                  <a:srgbClr val="747474"/>
                </a:solidFill>
                <a:latin typeface="+mn-lt"/>
                <a:ea typeface="+mn-ea"/>
                <a:cs typeface="+mn-cs"/>
                <a:sym typeface="Helvetica Neue Light"/>
              </a:defRPr>
            </a:lvl2pPr>
            <a:lvl3pPr marL="1905000" indent="-635000" defTabSz="825500">
              <a:spcBef>
                <a:spcPts val="5900"/>
              </a:spcBef>
              <a:buSzPct val="75000"/>
              <a:buFont typeface="Helvetica Neue"/>
              <a:buChar char="•"/>
              <a:defRPr sz="5000">
                <a:solidFill>
                  <a:srgbClr val="747474"/>
                </a:solidFill>
                <a:latin typeface="+mn-lt"/>
                <a:ea typeface="+mn-ea"/>
                <a:cs typeface="+mn-cs"/>
                <a:sym typeface="Helvetica Neue Light"/>
              </a:defRPr>
            </a:lvl3pPr>
            <a:lvl4pPr marL="2540000" indent="-635000" defTabSz="825500">
              <a:spcBef>
                <a:spcPts val="5900"/>
              </a:spcBef>
              <a:buSzPct val="75000"/>
              <a:buFont typeface="Helvetica Neue"/>
              <a:buChar char="•"/>
              <a:defRPr sz="5000">
                <a:solidFill>
                  <a:srgbClr val="747474"/>
                </a:solidFill>
                <a:latin typeface="+mn-lt"/>
                <a:ea typeface="+mn-ea"/>
                <a:cs typeface="+mn-cs"/>
                <a:sym typeface="Helvetica Neue Light"/>
              </a:defRPr>
            </a:lvl4pPr>
            <a:lvl5pPr marL="3175000" indent="-635000" defTabSz="825500">
              <a:spcBef>
                <a:spcPts val="5900"/>
              </a:spcBef>
              <a:buSzPct val="75000"/>
              <a:buFont typeface="Helvetica Neue"/>
              <a:buChar char="•"/>
              <a:defRPr sz="5000">
                <a:solidFill>
                  <a:srgbClr val="747474"/>
                </a:solidFill>
                <a:latin typeface="+mn-lt"/>
                <a:ea typeface="+mn-ea"/>
                <a:cs typeface="+mn-cs"/>
                <a:sym typeface="Helvetica Neue Light"/>
              </a:defRPr>
            </a:lvl5pPr>
            <a:lvl6pPr marL="3810000" indent="-635000" defTabSz="825500">
              <a:spcBef>
                <a:spcPts val="5900"/>
              </a:spcBef>
              <a:buSzPct val="75000"/>
              <a:buFont typeface="Helvetica Neue"/>
              <a:buChar char="•"/>
              <a:defRPr sz="5000">
                <a:solidFill>
                  <a:srgbClr val="747474"/>
                </a:solidFill>
                <a:latin typeface="+mn-lt"/>
                <a:ea typeface="+mn-ea"/>
                <a:cs typeface="+mn-cs"/>
                <a:sym typeface="Helvetica Neue Light"/>
              </a:defRPr>
            </a:lvl6pPr>
            <a:lvl7pPr marL="4445000" indent="-635000" defTabSz="825500">
              <a:spcBef>
                <a:spcPts val="5900"/>
              </a:spcBef>
              <a:buSzPct val="75000"/>
              <a:buFont typeface="Helvetica Neue"/>
              <a:buChar char="•"/>
              <a:defRPr sz="5000">
                <a:solidFill>
                  <a:srgbClr val="747474"/>
                </a:solidFill>
                <a:latin typeface="+mn-lt"/>
                <a:ea typeface="+mn-ea"/>
                <a:cs typeface="+mn-cs"/>
                <a:sym typeface="Helvetica Neue Light"/>
              </a:defRPr>
            </a:lvl7pPr>
            <a:lvl8pPr marL="5080000" indent="-635000" defTabSz="825500">
              <a:spcBef>
                <a:spcPts val="5900"/>
              </a:spcBef>
              <a:buSzPct val="75000"/>
              <a:buFont typeface="Helvetica Neue"/>
              <a:buChar char="•"/>
              <a:defRPr sz="5000">
                <a:solidFill>
                  <a:srgbClr val="747474"/>
                </a:solidFill>
                <a:latin typeface="+mn-lt"/>
                <a:ea typeface="+mn-ea"/>
                <a:cs typeface="+mn-cs"/>
                <a:sym typeface="Helvetica Neue Light"/>
              </a:defRPr>
            </a:lvl8pPr>
            <a:lvl9pPr marL="5715000" indent="-635000" defTabSz="825500">
              <a:spcBef>
                <a:spcPts val="5900"/>
              </a:spcBef>
              <a:buSzPct val="75000"/>
              <a:buFont typeface="Helvetica Neue"/>
              <a:buChar char="•"/>
              <a:defRPr sz="5000">
                <a:solidFill>
                  <a:srgbClr val="747474"/>
                </a:solidFill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pPr marL="1038352" indent="-685800" algn="l">
              <a:spcBef>
                <a:spcPts val="2400"/>
              </a:spcBef>
              <a:defRPr/>
            </a:pPr>
            <a:r>
              <a:rPr lang="en-US" sz="5400" dirty="0"/>
              <a:t>License? Ask your librarian if needed</a:t>
            </a:r>
          </a:p>
          <a:p>
            <a:pPr marL="987552" algn="l">
              <a:spcBef>
                <a:spcPts val="2400"/>
              </a:spcBef>
              <a:buFont typeface="Arial"/>
              <a:buChar char="•"/>
              <a:defRPr/>
            </a:pPr>
            <a:r>
              <a:rPr lang="en-US" sz="5400" dirty="0"/>
              <a:t>Dependencies (software, methods</a:t>
            </a:r>
            <a:r>
              <a:rPr lang="en-US" sz="5400" dirty="0" smtClean="0"/>
              <a:t>)</a:t>
            </a:r>
          </a:p>
          <a:p>
            <a:pPr marL="987552" algn="l">
              <a:spcBef>
                <a:spcPts val="2400"/>
              </a:spcBef>
              <a:buFont typeface="Arial"/>
              <a:buChar char="•"/>
              <a:defRPr/>
            </a:pPr>
            <a:r>
              <a:rPr lang="en-US" sz="5400" dirty="0"/>
              <a:t>Versioning </a:t>
            </a:r>
            <a:r>
              <a:rPr lang="mr-IN" sz="5400" dirty="0"/>
              <a:t>–</a:t>
            </a:r>
            <a:r>
              <a:rPr lang="en-US" sz="5400" dirty="0"/>
              <a:t> update when </a:t>
            </a:r>
            <a:r>
              <a:rPr lang="en-US" sz="5400" dirty="0" smtClean="0"/>
              <a:t>needed</a:t>
            </a:r>
          </a:p>
          <a:p>
            <a:pPr marL="987552" algn="l">
              <a:spcBef>
                <a:spcPts val="2400"/>
              </a:spcBef>
              <a:buFont typeface="Arial"/>
              <a:buChar char="•"/>
              <a:defRPr/>
            </a:pPr>
            <a:r>
              <a:rPr lang="en-US" sz="5400" dirty="0" smtClean="0"/>
              <a:t>Quality assessments possible?</a:t>
            </a:r>
          </a:p>
          <a:p>
            <a:pPr marL="987552" algn="l">
              <a:spcBef>
                <a:spcPts val="2400"/>
              </a:spcBef>
              <a:buFont typeface="Arial"/>
              <a:buChar char="•"/>
              <a:defRPr/>
            </a:pPr>
            <a:r>
              <a:rPr lang="en-US" sz="5400" dirty="0" smtClean="0"/>
              <a:t>Reference </a:t>
            </a:r>
            <a:r>
              <a:rPr lang="en-US" sz="5400" dirty="0"/>
              <a:t>other peoples work (also for data and code) and demand being referenced too!</a:t>
            </a:r>
          </a:p>
          <a:p>
            <a:pPr marL="987552" algn="l">
              <a:spcBef>
                <a:spcPts val="2400"/>
              </a:spcBef>
              <a:buFont typeface="Arial"/>
              <a:buChar char="•"/>
              <a:defRPr/>
            </a:pPr>
            <a:r>
              <a:rPr lang="en-US" sz="5400" dirty="0"/>
              <a:t>Use DOIs and link all shared things to your </a:t>
            </a:r>
            <a:r>
              <a:rPr lang="en-US" sz="5400" dirty="0" smtClean="0"/>
              <a:t>ORCID</a:t>
            </a:r>
            <a:endParaRPr lang="en-US" sz="5400" dirty="0"/>
          </a:p>
          <a:p>
            <a:pPr algn="l">
              <a:spcBef>
                <a:spcPts val="2400"/>
              </a:spcBef>
            </a:pPr>
            <a:endParaRPr lang="en-US" sz="5400" dirty="0" smtClean="0"/>
          </a:p>
          <a:p>
            <a:pPr marL="0" indent="0" algn="l">
              <a:spcBef>
                <a:spcPts val="2400"/>
              </a:spcBef>
              <a:buFont typeface="Helvetica Neue"/>
              <a:buNone/>
            </a:pPr>
            <a:endParaRPr lang="en-US" sz="5400" dirty="0" smtClean="0"/>
          </a:p>
          <a:p>
            <a:pPr marL="0" indent="0" algn="l">
              <a:spcBef>
                <a:spcPts val="2400"/>
              </a:spcBef>
              <a:buFont typeface="Helvetica Neue"/>
              <a:buNone/>
            </a:pP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998174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704576" cy="10113263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Green Open Access</a:t>
            </a:r>
          </a:p>
          <a:p>
            <a:pPr marL="0" indent="0">
              <a:buNone/>
            </a:pPr>
            <a:r>
              <a:rPr lang="en-US" dirty="0" smtClean="0"/>
              <a:t>Submit your article to a repository (institute or discipline) </a:t>
            </a:r>
            <a:r>
              <a:rPr lang="mr-IN" dirty="0" smtClean="0"/>
              <a:t>–</a:t>
            </a:r>
            <a:r>
              <a:rPr lang="en-US" dirty="0" smtClean="0"/>
              <a:t> alongside journal publishing</a:t>
            </a:r>
          </a:p>
          <a:p>
            <a:pPr marL="0" indent="0">
              <a:buNone/>
            </a:pPr>
            <a:r>
              <a:rPr lang="en-US" dirty="0"/>
              <a:t>Check the license carefully (does the publisher allow sharing</a:t>
            </a:r>
            <a:r>
              <a:rPr lang="en-US" dirty="0" smtClean="0"/>
              <a:t>?)</a:t>
            </a:r>
          </a:p>
          <a:p>
            <a:pPr marL="0" indent="0">
              <a:buNone/>
            </a:pPr>
            <a:r>
              <a:rPr lang="en-US" dirty="0" smtClean="0"/>
              <a:t>Check that it gets a DOI to be citable</a:t>
            </a:r>
          </a:p>
          <a:p>
            <a:pPr marL="0" indent="0">
              <a:buNone/>
            </a:pPr>
            <a:r>
              <a:rPr lang="en-US" dirty="0" smtClean="0"/>
              <a:t>Connect to your ORCID. Tell others you put it there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Gold Open Access</a:t>
            </a:r>
          </a:p>
          <a:p>
            <a:pPr marL="0" indent="0">
              <a:buNone/>
            </a:pPr>
            <a:r>
              <a:rPr lang="en-US" dirty="0" smtClean="0"/>
              <a:t>Publish through direct Open Access journals (like PLOS)</a:t>
            </a:r>
          </a:p>
          <a:p>
            <a:pPr marL="0" indent="0">
              <a:buNone/>
            </a:pPr>
            <a:r>
              <a:rPr lang="en-US" dirty="0" smtClean="0"/>
              <a:t>Often an Article Processing Charge needs to be paid</a:t>
            </a:r>
          </a:p>
          <a:p>
            <a:pPr marL="0" indent="0">
              <a:buNone/>
            </a:pPr>
            <a:r>
              <a:rPr lang="en-US" dirty="0" smtClean="0"/>
              <a:t>Check for example DOAJ or ask your librarian </a:t>
            </a:r>
            <a:r>
              <a:rPr lang="en-US" dirty="0"/>
              <a:t>for help, https://</a:t>
            </a:r>
            <a:r>
              <a:rPr lang="en-US" dirty="0" err="1"/>
              <a:t>doaj.org</a:t>
            </a:r>
            <a:r>
              <a:rPr lang="en-US" dirty="0"/>
              <a:t>/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Check license carefully (CC-BY)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0808B-F2CB-4157-B39F-94C9B507DBBC}" type="slidenum">
              <a:rPr lang="en-GB" smtClean="0">
                <a:solidFill>
                  <a:prstClr val="black"/>
                </a:solidFill>
                <a:latin typeface="Calibri"/>
              </a:rPr>
              <a:pPr/>
              <a:t>24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66800" y="469900"/>
            <a:ext cx="22237700" cy="1968500"/>
          </a:xfrm>
        </p:spPr>
        <p:txBody>
          <a:bodyPr/>
          <a:lstStyle/>
          <a:p>
            <a:r>
              <a:rPr lang="en-US" dirty="0" smtClean="0"/>
              <a:t>Easy Open Access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22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</a:t>
            </a:r>
            <a:r>
              <a:rPr lang="en-US" dirty="0" smtClean="0"/>
              <a:t>Access Journals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528" y="3132328"/>
            <a:ext cx="14557248" cy="1004350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050090" y="6939177"/>
            <a:ext cx="4669868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doaj.org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0214824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Sharing code was never easier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172116"/>
            <a:ext cx="17068800" cy="1054388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288000" y="5665113"/>
            <a:ext cx="552426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github.com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7857819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Making code citable through </a:t>
            </a:r>
            <a:r>
              <a:rPr lang="en-US" dirty="0" err="1" smtClean="0"/>
              <a:t>Github</a:t>
            </a:r>
            <a:r>
              <a:rPr lang="en-US" dirty="0" smtClean="0"/>
              <a:t> and </a:t>
            </a:r>
            <a:r>
              <a:rPr lang="en-US" dirty="0" err="1" smtClean="0"/>
              <a:t>Zenodo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140861"/>
            <a:ext cx="14287500" cy="1011229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078200" y="4602923"/>
            <a:ext cx="7696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guides.github.com</a:t>
            </a:r>
            <a:r>
              <a:rPr lang="en-US" dirty="0"/>
              <a:t>/activities/citable-code/</a:t>
            </a:r>
          </a:p>
        </p:txBody>
      </p:sp>
    </p:spTree>
    <p:extLst>
      <p:ext uri="{BB962C8B-B14F-4D97-AF65-F5344CB8AC3E}">
        <p14:creationId xmlns:p14="http://schemas.microsoft.com/office/powerpoint/2010/main" val="8835457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Data Publishing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6567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8800"/>
              <a:t>Various solutions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1028700" y="3124200"/>
            <a:ext cx="23317200" cy="10248900"/>
          </a:xfrm>
        </p:spPr>
        <p:txBody>
          <a:bodyPr>
            <a:normAutofit/>
          </a:bodyPr>
          <a:lstStyle/>
          <a:p>
            <a:pPr>
              <a:spcBef>
                <a:spcPts val="2300"/>
              </a:spcBef>
            </a:pPr>
            <a:r>
              <a:rPr lang="en-US" altLang="en-US" sz="6000" dirty="0" smtClean="0"/>
              <a:t>Publish your data and code</a:t>
            </a:r>
            <a:endParaRPr lang="en-US" altLang="en-US" sz="6000" dirty="0"/>
          </a:p>
          <a:p>
            <a:pPr lvl="1">
              <a:spcBef>
                <a:spcPts val="2300"/>
              </a:spcBef>
            </a:pPr>
            <a:r>
              <a:rPr lang="en-US" altLang="en-US" sz="6000" dirty="0" smtClean="0"/>
              <a:t>Disciplinary </a:t>
            </a:r>
            <a:r>
              <a:rPr lang="en-US" altLang="en-US" sz="6000" dirty="0"/>
              <a:t>and institutional repositories exist </a:t>
            </a:r>
          </a:p>
          <a:p>
            <a:pPr lvl="1" eaLnBrk="1" hangingPunct="1">
              <a:spcBef>
                <a:spcPts val="2300"/>
              </a:spcBef>
            </a:pPr>
            <a:r>
              <a:rPr lang="en-US" altLang="en-US" sz="6000" dirty="0" smtClean="0"/>
              <a:t>It’s your choice: </a:t>
            </a:r>
            <a:r>
              <a:rPr lang="en-US" altLang="en-US" sz="6000" dirty="0"/>
              <a:t>re3data.org</a:t>
            </a:r>
          </a:p>
          <a:p>
            <a:pPr eaLnBrk="1" hangingPunct="1">
              <a:spcBef>
                <a:spcPts val="2300"/>
              </a:spcBef>
            </a:pPr>
            <a:r>
              <a:rPr lang="en-US" altLang="en-US" sz="6000" dirty="0" smtClean="0"/>
              <a:t>Link your data and code to the article you publish</a:t>
            </a:r>
            <a:endParaRPr lang="en-US" altLang="en-US" sz="6000" dirty="0"/>
          </a:p>
          <a:p>
            <a:pPr lvl="1" eaLnBrk="1" hangingPunct="1">
              <a:spcBef>
                <a:spcPts val="2300"/>
              </a:spcBef>
            </a:pPr>
            <a:r>
              <a:rPr lang="en-US" altLang="en-US" sz="6000" dirty="0"/>
              <a:t>Now easier </a:t>
            </a:r>
            <a:r>
              <a:rPr lang="en-US" altLang="en-US" sz="6000" dirty="0" smtClean="0"/>
              <a:t>with</a:t>
            </a:r>
            <a:r>
              <a:rPr lang="en-US" altLang="en-US" sz="6000" dirty="0" smtClean="0"/>
              <a:t> selected repositories/publishers</a:t>
            </a:r>
            <a:endParaRPr lang="en-US" altLang="en-US" sz="6000" dirty="0"/>
          </a:p>
          <a:p>
            <a:pPr eaLnBrk="1" hangingPunct="1">
              <a:spcBef>
                <a:spcPts val="2300"/>
              </a:spcBef>
            </a:pPr>
            <a:r>
              <a:rPr lang="en-US" altLang="en-US" sz="6000" dirty="0"/>
              <a:t>Data/software journals already exist</a:t>
            </a:r>
          </a:p>
          <a:p>
            <a:pPr lvl="1" eaLnBrk="1" hangingPunct="1">
              <a:spcBef>
                <a:spcPts val="2300"/>
              </a:spcBef>
            </a:pPr>
            <a:r>
              <a:rPr lang="en-US" altLang="en-US" sz="6000" dirty="0"/>
              <a:t>With partner repositories</a:t>
            </a:r>
          </a:p>
          <a:p>
            <a:pPr lvl="1" eaLnBrk="1" hangingPunct="1">
              <a:spcBef>
                <a:spcPts val="2300"/>
              </a:spcBef>
            </a:pPr>
            <a:r>
              <a:rPr lang="en-US" altLang="en-US" sz="6000" dirty="0"/>
              <a:t>With repository </a:t>
            </a:r>
            <a:r>
              <a:rPr lang="en-US" altLang="en-US" sz="6000" dirty="0" smtClean="0"/>
              <a:t>recommendations</a:t>
            </a:r>
            <a:endParaRPr lang="en-US" altLang="en-US" sz="6000" dirty="0"/>
          </a:p>
        </p:txBody>
      </p:sp>
    </p:spTree>
    <p:extLst>
      <p:ext uri="{BB962C8B-B14F-4D97-AF65-F5344CB8AC3E}">
        <p14:creationId xmlns:p14="http://schemas.microsoft.com/office/powerpoint/2010/main" val="86728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3-01-27 at 12.26.26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29871" y="1228832"/>
            <a:ext cx="8509866" cy="11241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44225" y="3743432"/>
            <a:ext cx="7926486" cy="47299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1450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Content Placeholder 6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19424" y="31750"/>
            <a:ext cx="16452850" cy="5759450"/>
          </a:xfrm>
        </p:spPr>
      </p:pic>
      <p:pic>
        <p:nvPicPr>
          <p:cNvPr id="2867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424" y="2638427"/>
            <a:ext cx="18316576" cy="11077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073798" y="12441783"/>
            <a:ext cx="3310202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>
                <a:solidFill>
                  <a:srgbClr val="000000"/>
                </a:solidFill>
              </a:rPr>
              <a:t>r</a:t>
            </a:r>
            <a:r>
              <a:rPr kumimoji="0" lang="en-US" sz="50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rPr>
              <a:t>e3data.org</a:t>
            </a:r>
            <a:endParaRPr kumimoji="0" lang="en-US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3863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 smtClean="0"/>
              <a:t>Share and cite your </a:t>
            </a:r>
            <a:r>
              <a:rPr lang="en-US" sz="7200" dirty="0" smtClean="0"/>
              <a:t>data</a:t>
            </a:r>
            <a:endParaRPr lang="en-US" sz="7200" dirty="0"/>
          </a:p>
        </p:txBody>
      </p:sp>
      <p:sp>
        <p:nvSpPr>
          <p:cNvPr id="29700" name="TextBox 1"/>
          <p:cNvSpPr txBox="1">
            <a:spLocks noChangeArrowheads="1"/>
          </p:cNvSpPr>
          <p:nvPr/>
        </p:nvSpPr>
        <p:spPr bwMode="auto">
          <a:xfrm>
            <a:off x="17912723" y="11691580"/>
            <a:ext cx="490390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7200"/>
              <a:t>Zenodo.org</a:t>
            </a:r>
            <a:endParaRPr lang="en-US" altLang="en-US" sz="7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119621"/>
            <a:ext cx="16573500" cy="995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8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552" y="0"/>
            <a:ext cx="18288000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TextBox 4"/>
          <p:cNvSpPr txBox="1">
            <a:spLocks noChangeArrowheads="1"/>
          </p:cNvSpPr>
          <p:nvPr/>
        </p:nvSpPr>
        <p:spPr bwMode="auto">
          <a:xfrm>
            <a:off x="109728" y="12775275"/>
            <a:ext cx="4416424" cy="76944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4400"/>
              <a:t>dataverse.org</a:t>
            </a:r>
            <a:endParaRPr lang="en-US" altLang="en-US" sz="4400" dirty="0"/>
          </a:p>
        </p:txBody>
      </p:sp>
    </p:spTree>
    <p:extLst>
      <p:ext uri="{BB962C8B-B14F-4D97-AF65-F5344CB8AC3E}">
        <p14:creationId xmlns:p14="http://schemas.microsoft.com/office/powerpoint/2010/main" val="102750354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232" y="0"/>
            <a:ext cx="18288000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TextBox 4"/>
          <p:cNvSpPr txBox="1">
            <a:spLocks noChangeArrowheads="1"/>
          </p:cNvSpPr>
          <p:nvPr/>
        </p:nvSpPr>
        <p:spPr bwMode="auto">
          <a:xfrm>
            <a:off x="262910" y="12473178"/>
            <a:ext cx="556594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4800" dirty="0"/>
              <a:t>http://</a:t>
            </a:r>
            <a:r>
              <a:rPr lang="en-US" altLang="en-US" sz="4800" dirty="0" err="1"/>
              <a:t>joss.theoj.org</a:t>
            </a:r>
            <a:r>
              <a:rPr lang="en-US" altLang="en-US" sz="48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33610890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tools to support your research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9448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68967"/>
            <a:ext cx="10058400" cy="7177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4400" y="1068967"/>
            <a:ext cx="9690100" cy="746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200" y="3585779"/>
            <a:ext cx="10058400" cy="6736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300" y="5410804"/>
            <a:ext cx="9791700" cy="774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558152" y="11463308"/>
            <a:ext cx="44582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/>
              <a:t>http://</a:t>
            </a:r>
            <a:r>
              <a:rPr lang="en-US" sz="4400" dirty="0" err="1"/>
              <a:t>jupyter.org</a:t>
            </a:r>
            <a:r>
              <a:rPr lang="en-US" sz="4400" dirty="0"/>
              <a:t>/</a:t>
            </a:r>
          </a:p>
        </p:txBody>
      </p:sp>
      <p:sp>
        <p:nvSpPr>
          <p:cNvPr id="8" name="Rectangle 7"/>
          <p:cNvSpPr/>
          <p:nvPr/>
        </p:nvSpPr>
        <p:spPr>
          <a:xfrm>
            <a:off x="534986" y="12157629"/>
            <a:ext cx="57118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/>
              <a:t>https://</a:t>
            </a:r>
            <a:r>
              <a:rPr lang="en-US" sz="4400" dirty="0" err="1"/>
              <a:t>benchling.com</a:t>
            </a:r>
            <a:r>
              <a:rPr lang="en-US" sz="4400" dirty="0"/>
              <a:t>/</a:t>
            </a:r>
          </a:p>
        </p:txBody>
      </p:sp>
      <p:sp>
        <p:nvSpPr>
          <p:cNvPr id="9" name="Rectangle 8"/>
          <p:cNvSpPr/>
          <p:nvPr/>
        </p:nvSpPr>
        <p:spPr>
          <a:xfrm>
            <a:off x="559910" y="12832769"/>
            <a:ext cx="344196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/>
              <a:t>https://</a:t>
            </a:r>
            <a:r>
              <a:rPr lang="en-US" sz="4400" dirty="0" err="1"/>
              <a:t>osf.io</a:t>
            </a:r>
            <a:r>
              <a:rPr lang="en-US" sz="4400" dirty="0"/>
              <a:t>/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643003" y="12496183"/>
            <a:ext cx="49039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/>
              <a:t>https://</a:t>
            </a:r>
            <a:r>
              <a:rPr lang="en-US" sz="4400" dirty="0" err="1"/>
              <a:t>hypothes.is</a:t>
            </a:r>
            <a:r>
              <a:rPr lang="en-US" sz="44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8660430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</p:spPr>
        <p:txBody>
          <a:bodyPr/>
          <a:lstStyle/>
          <a:p>
            <a:r>
              <a:rPr lang="en-US" dirty="0" smtClean="0"/>
              <a:t>Crowdsource your research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0" y="3211798"/>
            <a:ext cx="10058400" cy="68772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0904" y="5408361"/>
            <a:ext cx="10058400" cy="689292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40979" y="12854226"/>
            <a:ext cx="7221849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mtClean="0"/>
              <a:t>https://www.kaggle.com/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3914742" y="12854226"/>
            <a:ext cx="803938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www.zooniverse.org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95127244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3200400"/>
            <a:ext cx="22237700" cy="9372600"/>
          </a:xfrm>
        </p:spPr>
        <p:txBody>
          <a:bodyPr>
            <a:normAutofit fontScale="92500" lnSpcReduction="20000"/>
          </a:bodyPr>
          <a:lstStyle/>
          <a:p>
            <a:pPr marL="352552" indent="0">
              <a:buNone/>
              <a:defRPr/>
            </a:pPr>
            <a:r>
              <a:rPr lang="en-US" dirty="0" smtClean="0"/>
              <a:t>Keep in mind what others </a:t>
            </a:r>
            <a:r>
              <a:rPr lang="en-US" dirty="0" err="1" smtClean="0"/>
              <a:t>wanna</a:t>
            </a:r>
            <a:r>
              <a:rPr lang="en-US" dirty="0" smtClean="0"/>
              <a:t> do with it</a:t>
            </a:r>
          </a:p>
          <a:p>
            <a:pPr marL="1038352" indent="-685800" algn="l">
              <a:defRPr/>
            </a:pPr>
            <a:r>
              <a:rPr lang="en-US" dirty="0"/>
              <a:t>License? Ask your librarian if needed</a:t>
            </a:r>
          </a:p>
          <a:p>
            <a:pPr marL="987552" algn="l">
              <a:buFont typeface="Arial"/>
              <a:buChar char="•"/>
              <a:defRPr/>
            </a:pPr>
            <a:r>
              <a:rPr lang="en-US" dirty="0"/>
              <a:t>Dependencies (software, methods)</a:t>
            </a:r>
          </a:p>
          <a:p>
            <a:pPr marL="987552" algn="l">
              <a:buFont typeface="Arial"/>
              <a:buChar char="•"/>
              <a:defRPr/>
            </a:pPr>
            <a:r>
              <a:rPr lang="en-US" dirty="0"/>
              <a:t>Versioning </a:t>
            </a:r>
            <a:r>
              <a:rPr lang="mr-IN" dirty="0"/>
              <a:t>–</a:t>
            </a:r>
            <a:r>
              <a:rPr lang="en-US" dirty="0"/>
              <a:t> update when needed</a:t>
            </a:r>
          </a:p>
          <a:p>
            <a:pPr marL="987552" algn="l">
              <a:buFont typeface="Arial"/>
              <a:buChar char="•"/>
              <a:defRPr/>
            </a:pPr>
            <a:r>
              <a:rPr lang="en-US" dirty="0"/>
              <a:t>Quality assessments possible?</a:t>
            </a:r>
          </a:p>
          <a:p>
            <a:pPr marL="987552" algn="l">
              <a:buFont typeface="Arial"/>
              <a:buChar char="•"/>
              <a:defRPr/>
            </a:pPr>
            <a:r>
              <a:rPr lang="en-US" dirty="0"/>
              <a:t>Reference other peoples work (also for data and code) and demand being referenced too!</a:t>
            </a:r>
          </a:p>
          <a:p>
            <a:pPr marL="987552" algn="l">
              <a:buFont typeface="Arial"/>
              <a:buChar char="•"/>
              <a:defRPr/>
            </a:pPr>
            <a:r>
              <a:rPr lang="en-US" dirty="0"/>
              <a:t>Use DOIs and link all shared things to your </a:t>
            </a:r>
            <a:r>
              <a:rPr lang="en-US" dirty="0" smtClean="0"/>
              <a:t>ORCID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30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ORCID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 Researcher and Contributor ID</a:t>
            </a:r>
          </a:p>
          <a:p>
            <a:r>
              <a:rPr lang="en-US" dirty="0" smtClean="0"/>
              <a:t>Global unique ID</a:t>
            </a:r>
          </a:p>
          <a:p>
            <a:r>
              <a:rPr lang="en-US" dirty="0" smtClean="0"/>
              <a:t>Used by all major publishers and many repositories worldwide</a:t>
            </a:r>
          </a:p>
          <a:p>
            <a:r>
              <a:rPr lang="en-US" dirty="0" smtClean="0"/>
              <a:t>Connects to your articles, data, code, reviews</a:t>
            </a:r>
            <a:r>
              <a:rPr lang="mr-IN" dirty="0" smtClean="0"/>
              <a:t>…</a:t>
            </a:r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So everyone and everything gets credited for the work they share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1463" y="3469640"/>
            <a:ext cx="5494433" cy="168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37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 smtClean="0"/>
              <a:t>Xiaoli</a:t>
            </a:r>
            <a:r>
              <a:rPr lang="en-US" dirty="0" smtClean="0"/>
              <a:t> </a:t>
            </a:r>
            <a:r>
              <a:rPr lang="en-US" dirty="0" smtClean="0"/>
              <a:t>Chen, PhD student at Sheffield University and CERN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What kind of research do you do?</a:t>
            </a:r>
          </a:p>
          <a:p>
            <a:r>
              <a:rPr lang="en-US" sz="4400" dirty="0" smtClean="0"/>
              <a:t>Do you produce data that needs to be “treated” specifically?</a:t>
            </a:r>
          </a:p>
          <a:p>
            <a:r>
              <a:rPr lang="en-US" sz="4400" dirty="0" smtClean="0"/>
              <a:t>How do you share your results? Which tools do you use?</a:t>
            </a:r>
          </a:p>
          <a:p>
            <a:r>
              <a:rPr lang="en-US" sz="4400" dirty="0" smtClean="0"/>
              <a:t>Any recommendations?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4206997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681" y="2628858"/>
            <a:ext cx="8283314" cy="828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44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THOR project; </a:t>
            </a:r>
            <a:r>
              <a:rPr lang="en-US" dirty="0">
                <a:hlinkClick r:id="rId2"/>
              </a:rPr>
              <a:t>https://project-thor.eu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r>
              <a:rPr lang="en-US" dirty="0" smtClean="0"/>
              <a:t>ORCID: </a:t>
            </a:r>
            <a:r>
              <a:rPr lang="en-US" dirty="0" err="1" smtClean="0"/>
              <a:t>orcid.org</a:t>
            </a:r>
            <a:endParaRPr lang="en-US" dirty="0" smtClean="0"/>
          </a:p>
          <a:p>
            <a:r>
              <a:rPr lang="en-US" dirty="0" smtClean="0"/>
              <a:t>All icons are kindly provided by </a:t>
            </a:r>
            <a:r>
              <a:rPr lang="en-US" dirty="0" err="1" smtClean="0"/>
              <a:t>freeicon</a:t>
            </a:r>
            <a:r>
              <a:rPr lang="en-US" dirty="0" smtClean="0"/>
              <a:t> via </a:t>
            </a:r>
            <a:r>
              <a:rPr lang="en-US" dirty="0" err="1" smtClean="0"/>
              <a:t>flaticon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9170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3286" y="-1"/>
            <a:ext cx="18392716" cy="1379453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0481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2523743"/>
            <a:ext cx="8453011" cy="845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7363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863" y="3544917"/>
            <a:ext cx="6285834" cy="6285834"/>
          </a:xfrm>
          <a:prstGeom prst="rect">
            <a:avLst/>
          </a:prstGeom>
        </p:spPr>
      </p:pic>
      <p:pic>
        <p:nvPicPr>
          <p:cNvPr id="6" name="Picture 5" descr="Spotify_Logo_RGB_Gree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088" y="5574479"/>
            <a:ext cx="8613120" cy="25853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0558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968" y="2718308"/>
            <a:ext cx="7511796" cy="7511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840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8037" t="27513" r="18399" b="27653"/>
          <a:stretch/>
        </p:blipFill>
        <p:spPr>
          <a:xfrm>
            <a:off x="5095862" y="3687450"/>
            <a:ext cx="14078320" cy="662204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63282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ModernPortfolio">
  <a:themeElements>
    <a:clrScheme name="ModernPortfolio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557E8A"/>
      </a:accent1>
      <a:accent2>
        <a:srgbClr val="88885A"/>
      </a:accent2>
      <a:accent3>
        <a:srgbClr val="B29E85"/>
      </a:accent3>
      <a:accent4>
        <a:srgbClr val="BB7B52"/>
      </a:accent4>
      <a:accent5>
        <a:srgbClr val="CF7F66"/>
      </a:accent5>
      <a:accent6>
        <a:srgbClr val="62647B"/>
      </a:accent6>
      <a:hlink>
        <a:srgbClr val="0000FF"/>
      </a:hlink>
      <a:folHlink>
        <a:srgbClr val="FF00FF"/>
      </a:folHlink>
    </a:clrScheme>
    <a:fontScheme name="ModernPortfolio">
      <a:majorFont>
        <a:latin typeface="Helvetica Neue Light"/>
        <a:ea typeface="Helvetica Neue Light"/>
        <a:cs typeface="Helvetica Neue Light"/>
      </a:majorFont>
      <a:minorFont>
        <a:latin typeface="Helvetica Neue Light"/>
        <a:ea typeface="Helvetica Neue Light"/>
        <a:cs typeface="Helvetica Neue Light"/>
      </a:minorFont>
    </a:fontScheme>
    <a:fmtScheme name="ModernPortfol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5D6B"/>
        </a:solid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ABABAB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odernPortfolio">
  <a:themeElements>
    <a:clrScheme name="ModernPortfolio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557E8A"/>
      </a:accent1>
      <a:accent2>
        <a:srgbClr val="88885A"/>
      </a:accent2>
      <a:accent3>
        <a:srgbClr val="B29E85"/>
      </a:accent3>
      <a:accent4>
        <a:srgbClr val="BB7B52"/>
      </a:accent4>
      <a:accent5>
        <a:srgbClr val="CF7F66"/>
      </a:accent5>
      <a:accent6>
        <a:srgbClr val="62647B"/>
      </a:accent6>
      <a:hlink>
        <a:srgbClr val="0000FF"/>
      </a:hlink>
      <a:folHlink>
        <a:srgbClr val="FF00FF"/>
      </a:folHlink>
    </a:clrScheme>
    <a:fontScheme name="ModernPortfolio">
      <a:majorFont>
        <a:latin typeface="Helvetica Neue Light"/>
        <a:ea typeface="Helvetica Neue Light"/>
        <a:cs typeface="Helvetica Neue Light"/>
      </a:majorFont>
      <a:minorFont>
        <a:latin typeface="Helvetica Neue Light"/>
        <a:ea typeface="Helvetica Neue Light"/>
        <a:cs typeface="Helvetica Neue Light"/>
      </a:minorFont>
    </a:fontScheme>
    <a:fmtScheme name="ModernPortfol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5D6B"/>
        </a:solid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ABABAB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12329</TotalTime>
  <Words>842</Words>
  <Application>Microsoft Macintosh PowerPoint</Application>
  <PresentationFormat>Custom</PresentationFormat>
  <Paragraphs>147</Paragraphs>
  <Slides>40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Avenir Light</vt:lpstr>
      <vt:lpstr>Calibri</vt:lpstr>
      <vt:lpstr>Helvetica</vt:lpstr>
      <vt:lpstr>Helvetica Neue</vt:lpstr>
      <vt:lpstr>Helvetica Neue Light</vt:lpstr>
      <vt:lpstr>Arial</vt:lpstr>
      <vt:lpstr>Arial</vt:lpstr>
      <vt:lpstr>ModernPortfolio</vt:lpstr>
      <vt:lpstr>Open Science, why?!</vt:lpstr>
      <vt:lpstr>Agenda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 why OPENING things up?</vt:lpstr>
      <vt:lpstr>Open Science = More Visibility</vt:lpstr>
      <vt:lpstr>Open Science = Better research</vt:lpstr>
      <vt:lpstr>Open Science = Being more organized and up to date</vt:lpstr>
      <vt:lpstr>Reproducible research needed</vt:lpstr>
      <vt:lpstr>PowerPoint Presentation</vt:lpstr>
      <vt:lpstr>PowerPoint Presentation</vt:lpstr>
      <vt:lpstr>Policy pressure</vt:lpstr>
      <vt:lpstr>Journals’ policies</vt:lpstr>
      <vt:lpstr>Funder’s policy</vt:lpstr>
      <vt:lpstr>There are many ways one can take first steps</vt:lpstr>
      <vt:lpstr>But Open Science is about more than just having the “open” tag!</vt:lpstr>
      <vt:lpstr>Easy Open Access</vt:lpstr>
      <vt:lpstr>Open Access Journals</vt:lpstr>
      <vt:lpstr>Sharing code was never easier </vt:lpstr>
      <vt:lpstr>Making code citable through Github and Zenodo</vt:lpstr>
      <vt:lpstr>Open Data Publishing</vt:lpstr>
      <vt:lpstr>Various solutions</vt:lpstr>
      <vt:lpstr>PowerPoint Presentation</vt:lpstr>
      <vt:lpstr>Share and cite your data</vt:lpstr>
      <vt:lpstr>PowerPoint Presentation</vt:lpstr>
      <vt:lpstr>PowerPoint Presentation</vt:lpstr>
      <vt:lpstr>Using tools to support your research</vt:lpstr>
      <vt:lpstr>PowerPoint Presentation</vt:lpstr>
      <vt:lpstr>Crowdsource your research</vt:lpstr>
      <vt:lpstr>Considerations</vt:lpstr>
      <vt:lpstr>ORCID</vt:lpstr>
      <vt:lpstr>Xiaoli Chen, PhD student at Sheffield University and CERN</vt:lpstr>
      <vt:lpstr>References</vt:lpstr>
    </vt:vector>
  </TitlesOfParts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81</cp:revision>
  <dcterms:modified xsi:type="dcterms:W3CDTF">2016-11-16T10:03:12Z</dcterms:modified>
</cp:coreProperties>
</file>