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PT Sans Narrow"/>
      <p:regular r:id="rId57"/>
      <p:bold r:id="rId58"/>
    </p:embeddedFont>
    <p:embeddedFont>
      <p:font typeface="Lato"/>
      <p:regular r:id="rId59"/>
      <p:bold r:id="rId60"/>
      <p:italic r:id="rId61"/>
      <p:boldItalic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Lato-boldItalic.fntdata"/><Relationship Id="rId61" Type="http://schemas.openxmlformats.org/officeDocument/2006/relationships/font" Target="fonts/Lato-italic.fntdata"/><Relationship Id="rId20" Type="http://schemas.openxmlformats.org/officeDocument/2006/relationships/slide" Target="slides/slide15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17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65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Lat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Lato-regular.fntdata"/><Relationship Id="rId14" Type="http://schemas.openxmlformats.org/officeDocument/2006/relationships/slide" Target="slides/slide9.xml"/><Relationship Id="rId58" Type="http://schemas.openxmlformats.org/officeDocument/2006/relationships/font" Target="fonts/PTSansNarrow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1a9c85a2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1a9c85a2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20ff8361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20ff8361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0ff8361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20ff836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c61c326b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c61c326b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20ff8361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20ff8361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20ff8361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20ff8361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c61c326b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c61c326b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20ff8361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20ff8361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20ff836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20ff836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c61c326b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c61c326b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20ff8361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20ff8361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20ff8361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20ff8361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20ff8361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20ff8361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c61c326b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c61c326b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c61c326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c61c326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c61c326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c61c326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c61c326b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c61c326b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c61c326b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c61c326b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c61c326b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c61c326b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c61c326b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c61c326b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c61c326b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c61c326b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20ff83610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20ff83610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c61c326b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c61c326b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c61c326b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c61c326b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20ff8361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20ff8361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20ff8361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20ff8361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c61c326b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fc61c326b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20ff8361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20ff8361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20ff8361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20ff8361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c61c326b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c61c326b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20ff8361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20ff8361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1a9c85a2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1a9c85a2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20ff8361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20ff8361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1a9c85a23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01a9c85a2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1a9c85a23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1a9c85a23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1a9c85a2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1a9c85a2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1a9c85a2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1a9c85a2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20ff8361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20ff8361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20ff8361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020ff8361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1a9c85a2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1a9c85a2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1a9c85a2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1a9c85a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1a9c85a23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01a9c85a23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20ff83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020ff83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20ff83610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20ff83610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20ff8361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020ff8361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0ff8361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020ff8361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1a9c85a2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1a9c85a2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20ff8361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20ff8361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20ff8361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20ff8361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20ff8361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20ff8361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holia.toolforge.org/author/Q20895785" TargetMode="External"/><Relationship Id="rId4" Type="http://schemas.openxmlformats.org/officeDocument/2006/relationships/hyperlink" Target="https://doi.org/10.5281/zenodo.566764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gb-berlin.de/en/event/igb-open-science-week-session-daniel-mietchen" TargetMode="External"/><Relationship Id="rId4" Type="http://schemas.openxmlformats.org/officeDocument/2006/relationships/hyperlink" Target="https://zenodo.org/record/5667649" TargetMode="External"/><Relationship Id="rId5" Type="http://schemas.openxmlformats.org/officeDocument/2006/relationships/hyperlink" Target="https://doi.org/10.5281/zenodo.5667649" TargetMode="External"/><Relationship Id="rId6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https://opendefinition.org/" TargetMode="External"/><Relationship Id="rId8" Type="http://schemas.openxmlformats.org/officeDocument/2006/relationships/hyperlink" Target="https://doi.org/10.5281/zenodo.4001555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Daniel-Mietchen/events/blob/master/recordings.md" TargetMode="External"/><Relationship Id="rId4" Type="http://schemas.openxmlformats.org/officeDocument/2006/relationships/hyperlink" Target="https://doi.org/10.5281/zenodo.5701481" TargetMode="External"/><Relationship Id="rId11" Type="http://schemas.openxmlformats.org/officeDocument/2006/relationships/hyperlink" Target="https://doi.org/10.5281/zenodo.5549423" TargetMode="External"/><Relationship Id="rId10" Type="http://schemas.openxmlformats.org/officeDocument/2006/relationships/hyperlink" Target="https://doi.org/10.5281/zenodo.5535597" TargetMode="External"/><Relationship Id="rId12" Type="http://schemas.openxmlformats.org/officeDocument/2006/relationships/hyperlink" Target="https://doi.org/10.5281/zenodo.5513579" TargetMode="External"/><Relationship Id="rId9" Type="http://schemas.openxmlformats.org/officeDocument/2006/relationships/hyperlink" Target="https://doi.org/10.5281/zenodo.5594663" TargetMode="External"/><Relationship Id="rId5" Type="http://schemas.openxmlformats.org/officeDocument/2006/relationships/hyperlink" Target="https://doi.org/10.5281/zenodo.5646541" TargetMode="External"/><Relationship Id="rId6" Type="http://schemas.openxmlformats.org/officeDocument/2006/relationships/hyperlink" Target="https://doi.org/10.5281/zenodo.5654900" TargetMode="External"/><Relationship Id="rId7" Type="http://schemas.openxmlformats.org/officeDocument/2006/relationships/hyperlink" Target="https://doi.org/10.5281/zenodo.5586989" TargetMode="External"/><Relationship Id="rId8" Type="http://schemas.openxmlformats.org/officeDocument/2006/relationships/hyperlink" Target="https://doi.org/10.5281/zenodo.5587147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iojournal.com/browse_journal_articles.php?form_name=filter_articles&amp;sortby=3&amp;journal_id=17&amp;search_in_=0&amp;search_in_hidden=0&amp;section_type%5B%5D=234&amp;section_type%5B%5D=181&amp;section_type%5B%5D=174&amp;section_type%5B%5D=178&amp;section_type%5B%5D=176&amp;section_type%5B%5D=183&amp;section_type%5B%5D=177&amp;section_type%5B%5D=235" TargetMode="External"/><Relationship Id="rId4" Type="http://schemas.openxmlformats.org/officeDocument/2006/relationships/hyperlink" Target="https://www.ogrants.org/" TargetMode="External"/><Relationship Id="rId10" Type="http://schemas.openxmlformats.org/officeDocument/2006/relationships/hyperlink" Target="https://doi.org/10.3897/rio.4.e31412" TargetMode="External"/><Relationship Id="rId9" Type="http://schemas.openxmlformats.org/officeDocument/2006/relationships/hyperlink" Target="https://doi.org/10.3897/rio.3.e13828" TargetMode="External"/><Relationship Id="rId5" Type="http://schemas.openxmlformats.org/officeDocument/2006/relationships/hyperlink" Target="https://doi.org/10.3897/neobiota.68.66685" TargetMode="External"/><Relationship Id="rId6" Type="http://schemas.openxmlformats.org/officeDocument/2006/relationships/hyperlink" Target="https://doi.org/10.3897/rio.3.e21774" TargetMode="External"/><Relationship Id="rId7" Type="http://schemas.openxmlformats.org/officeDocument/2006/relationships/hyperlink" Target="https://doi.org/10.3897/rio.2.e11321" TargetMode="External"/><Relationship Id="rId8" Type="http://schemas.openxmlformats.org/officeDocument/2006/relationships/hyperlink" Target="https://doi.org/10.3897/rio.3.e13414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ommons.wikimedia.org/w/index.php?title=Special:ListFiles/Daniel_Mietchen&amp;ilshowall=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inaturalist.org/observations?place_id=any&amp;user_id=danielmietchen&amp;verifiable=any" TargetMode="External"/><Relationship Id="rId4" Type="http://schemas.openxmlformats.org/officeDocument/2006/relationships/hyperlink" Target="https://commons.wikimedia.org/wiki/File:Caterpillar_feeding_on_leaf_-_20140906_121127_(cropped).jp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Daniel-Mietchen/pledge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freeourknowledge.org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mcgill.ca/neuro/open-science" TargetMode="External"/><Relationship Id="rId4" Type="http://schemas.openxmlformats.org/officeDocument/2006/relationships/hyperlink" Target="https://doi.org/10.1186/s13059-017-1152-z" TargetMode="External"/><Relationship Id="rId5" Type="http://schemas.openxmlformats.org/officeDocument/2006/relationships/hyperlink" Target="https://doi.org/10.5281/zenodo.5345573" TargetMode="External"/><Relationship Id="rId6" Type="http://schemas.openxmlformats.org/officeDocument/2006/relationships/hyperlink" Target="https://myresearch.institute/" TargetMode="External"/><Relationship Id="rId7" Type="http://schemas.openxmlformats.org/officeDocument/2006/relationships/hyperlink" Target="https://doi.org/10.5281/zenodo.4720432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n.wikipedia.org/wiki/Open_research" TargetMode="External"/><Relationship Id="rId4" Type="http://schemas.openxmlformats.org/officeDocument/2006/relationships/hyperlink" Target="https://commons.wikimedia.org/w/index.php?title=File%3AOpen_research.ogv" TargetMode="External"/><Relationship Id="rId5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scholia.toolforge.org/author/Q20895785" TargetMode="External"/><Relationship Id="rId4" Type="http://schemas.openxmlformats.org/officeDocument/2006/relationships/hyperlink" Target="https://doi.org/10.5281/zenodo.5667649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ask-open-science.org/" TargetMode="External"/><Relationship Id="rId4" Type="http://schemas.openxmlformats.org/officeDocument/2006/relationships/hyperlink" Target="https://scholia.toolforge.org/author/Q20895785" TargetMode="External"/><Relationship Id="rId5" Type="http://schemas.openxmlformats.org/officeDocument/2006/relationships/hyperlink" Target="https://doi.org/10.5281/zenodo.5667649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en.unesco.org/science-sustainable-future/open-science/recommendation" TargetMode="External"/><Relationship Id="rId4" Type="http://schemas.openxmlformats.org/officeDocument/2006/relationships/hyperlink" Target="https://github.com/Daniel-Mietchen/pledges" TargetMode="External"/><Relationship Id="rId5" Type="http://schemas.openxmlformats.org/officeDocument/2006/relationships/hyperlink" Target="https://igdore.medium.com/what-are-harmful-systems-in-scholarship-bd886a4aae65" TargetMode="External"/><Relationship Id="rId6" Type="http://schemas.openxmlformats.org/officeDocument/2006/relationships/hyperlink" Target="https://doi.org/10.3897/BDJ.2.e1125" TargetMode="External"/><Relationship Id="rId7" Type="http://schemas.openxmlformats.org/officeDocument/2006/relationships/hyperlink" Target="https://doi.org/10.3897/rio.coll.71" TargetMode="External"/><Relationship Id="rId8" Type="http://schemas.openxmlformats.org/officeDocument/2006/relationships/hyperlink" Target="https://medium.com/@WhiteHouse/ten-years-after-katrina-new-orleans-recovery-and-what-data-had-to-do-with-it-3df0bb2467e9#.6fhghgjqe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jogl.io/" TargetMode="External"/><Relationship Id="rId4" Type="http://schemas.openxmlformats.org/officeDocument/2006/relationships/hyperlink" Target="https://www.science2public.com/portfolio-item/make-science-halle/" TargetMode="External"/><Relationship Id="rId5" Type="http://schemas.openxmlformats.org/officeDocument/2006/relationships/hyperlink" Target="https://ask-open-science.org/" TargetMode="External"/><Relationship Id="rId6" Type="http://schemas.openxmlformats.org/officeDocument/2006/relationships/hyperlink" Target="https://www.wikidata.org/wiki/Wikidata:Wikidata_curricula/Activities" TargetMode="External"/><Relationship Id="rId7" Type="http://schemas.openxmlformats.org/officeDocument/2006/relationships/hyperlink" Target="https://github.com/br2s/bug-reports-to-science" TargetMode="External"/><Relationship Id="rId8" Type="http://schemas.openxmlformats.org/officeDocument/2006/relationships/hyperlink" Target="https://www.openmake.de/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github.com/minrk/ligo-binder" TargetMode="External"/><Relationship Id="rId4" Type="http://schemas.openxmlformats.org/officeDocument/2006/relationships/hyperlink" Target="https://github.com/nasa/Transform-to-Open-Science" TargetMode="External"/><Relationship Id="rId11" Type="http://schemas.openxmlformats.org/officeDocument/2006/relationships/hyperlink" Target="https://doi.org/10.1242/dmm.003285" TargetMode="External"/><Relationship Id="rId10" Type="http://schemas.openxmlformats.org/officeDocument/2006/relationships/hyperlink" Target="https://ahaslides.com/de/blog/free-alternative-to-mentimeter/" TargetMode="External"/><Relationship Id="rId12" Type="http://schemas.openxmlformats.org/officeDocument/2006/relationships/hyperlink" Target="https://doi.org/10.1093/biostatistics/kxq028" TargetMode="External"/><Relationship Id="rId9" Type="http://schemas.openxmlformats.org/officeDocument/2006/relationships/hyperlink" Target="https://openwetware.org/wiki/Main_Page" TargetMode="External"/><Relationship Id="rId5" Type="http://schemas.openxmlformats.org/officeDocument/2006/relationships/hyperlink" Target="https://doi.org/10.5281/zenodo.5535597" TargetMode="External"/><Relationship Id="rId6" Type="http://schemas.openxmlformats.org/officeDocument/2006/relationships/hyperlink" Target="https://commons.wikimedia.org/wiki/File:Smithsonian_FossiLab_at_the_National_Museum_of_Natural_History_with_fossil_preparators_being_observed_by_museum_visitors_-_IMG_20190728_153249.jpg#%7B%7Bint%3Afiledesc%7D%7D" TargetMode="External"/><Relationship Id="rId7" Type="http://schemas.openxmlformats.org/officeDocument/2006/relationships/hyperlink" Target="https://doi.org/10.5281/zenodo.4321982" TargetMode="External"/><Relationship Id="rId8" Type="http://schemas.openxmlformats.org/officeDocument/2006/relationships/hyperlink" Target="https://investinopen.org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doi.org/10.5281/zenodo.4909923" TargetMode="External"/><Relationship Id="rId4" Type="http://schemas.openxmlformats.org/officeDocument/2006/relationships/hyperlink" Target="https://doi.org/10.5281/zenodo.3590075" TargetMode="External"/><Relationship Id="rId11" Type="http://schemas.openxmlformats.org/officeDocument/2006/relationships/hyperlink" Target="https://zenodo.org/communities/grn?page=1&amp;size=20" TargetMode="External"/><Relationship Id="rId10" Type="http://schemas.openxmlformats.org/officeDocument/2006/relationships/hyperlink" Target="https://pad.okfn.de/p/German_Reproducibility_Day" TargetMode="External"/><Relationship Id="rId12" Type="http://schemas.openxmlformats.org/officeDocument/2006/relationships/hyperlink" Target="https://www.reprohack.org/" TargetMode="External"/><Relationship Id="rId9" Type="http://schemas.openxmlformats.org/officeDocument/2006/relationships/hyperlink" Target="https://github.com/WhiteHouse/source-code-policy" TargetMode="External"/><Relationship Id="rId5" Type="http://schemas.openxmlformats.org/officeDocument/2006/relationships/hyperlink" Target="https://doi.org/10.5281/zenodo.5565037" TargetMode="External"/><Relationship Id="rId6" Type="http://schemas.openxmlformats.org/officeDocument/2006/relationships/hyperlink" Target="https://doi.org/10.5281/zenodo.3666921" TargetMode="External"/><Relationship Id="rId7" Type="http://schemas.openxmlformats.org/officeDocument/2006/relationships/hyperlink" Target="https://github.com/Daniel-Mietchen/datascience/blob/master/cinema.md" TargetMode="External"/><Relationship Id="rId8" Type="http://schemas.openxmlformats.org/officeDocument/2006/relationships/hyperlink" Target="https://myresearch.institut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forrt.org/" TargetMode="External"/><Relationship Id="rId4" Type="http://schemas.openxmlformats.org/officeDocument/2006/relationships/hyperlink" Target="https://doi.org/10.2777/1524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.wikipedia.org/wiki/User:Daniel_Mietchen/Talks/Open_Science_Summit_2011/Research_cycle" TargetMode="External"/><Relationship Id="rId4" Type="http://schemas.openxmlformats.org/officeDocument/2006/relationships/hyperlink" Target="https://www.youtube.com/watch?v=jScVCFCd3no" TargetMode="External"/><Relationship Id="rId9" Type="http://schemas.openxmlformats.org/officeDocument/2006/relationships/hyperlink" Target="https://www.theguardian.com/education/2011/may/22/open-science-shared-research-internet#comment-10856575" TargetMode="External"/><Relationship Id="rId5" Type="http://schemas.openxmlformats.org/officeDocument/2006/relationships/hyperlink" Target="https://www.youtube.com/watch?v=jScVCFCd3no#t=32s" TargetMode="External"/><Relationship Id="rId6" Type="http://schemas.openxmlformats.org/officeDocument/2006/relationships/hyperlink" Target="https://twitter.com/EvoMRI/status/127863130079502337" TargetMode="External"/><Relationship Id="rId7" Type="http://schemas.openxmlformats.org/officeDocument/2006/relationships/hyperlink" Target="https://www.youtube.com/watch?v=jScVCFCd3no#t=39s" TargetMode="External"/><Relationship Id="rId8" Type="http://schemas.openxmlformats.org/officeDocument/2006/relationships/hyperlink" Target="https://twitter.com/EvoMRI/status/12786400861421568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mmons.wikimedia.org/wiki/File:Research_cycle.png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mmons.wikimedia.org/wiki/File:Research_cycle_with_auxiliaries.pn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to Open Science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729625" y="4315900"/>
            <a:ext cx="76881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Daniel Mietchen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- IGB Open Science Week 2021 - 18 November 2021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DOI: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10.5281/zenodo.5667649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example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037725"/>
            <a:ext cx="8713800" cy="3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current presentation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been announced in public: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https://www.igb-berlin.de/en/event/igb-open-science-week-session-daniel-mietchen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a public version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https://zenodo.org/record/5667649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an active DOI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https://doi.org/10.5281/zenodo.5667649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some useful metadata deposited with the DOI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Including that it is available under </a:t>
            </a:r>
            <a:r>
              <a:rPr lang="en" u="sng">
                <a:solidFill>
                  <a:schemeClr val="hlink"/>
                </a:solidFill>
                <a:hlinkClick r:id="rId6"/>
              </a:rPr>
              <a:t>CC BY 4.0</a:t>
            </a:r>
            <a:r>
              <a:rPr lang="en"/>
              <a:t>, i.e. </a:t>
            </a:r>
            <a:r>
              <a:rPr lang="en" u="sng">
                <a:solidFill>
                  <a:schemeClr val="hlink"/>
                </a:solidFill>
                <a:hlinkClick r:id="rId7"/>
              </a:rPr>
              <a:t>openly licensed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See talk on open licenses at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https://doi.org/10.5281/zenodo.4001555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Comes with resources that can be collaboratively developed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presentations (1)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248750" y="1190125"/>
            <a:ext cx="92001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Interactivity of the session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Audience at that one moment versus over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Reserve a Zenodo DOI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 DOI in presentation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Finish slides/ other materials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 yourself when doing a test run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Upload files to Zenodo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Activate DOI before talk starts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link with audience and beyond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track of the recorded sessions you were involved 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presentations (2)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96350" y="1266325"/>
            <a:ext cx="92001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recent </a:t>
            </a:r>
            <a:r>
              <a:rPr lang="en"/>
              <a:t>examples</a:t>
            </a:r>
            <a:r>
              <a:rPr lang="en"/>
              <a:t> (more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Humanitarian Wikimedia</a:t>
            </a:r>
            <a:r>
              <a:rPr lang="en"/>
              <a:t> (Nov 22, i.e. next week, with slides and video)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Opening up the research process</a:t>
            </a:r>
            <a:r>
              <a:rPr lang="en"/>
              <a:t> (Nov 9)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Now that machine actionable DMPs are becoming available, what could we do with them?</a:t>
            </a:r>
            <a:r>
              <a:rPr lang="en"/>
              <a:t> (Nov 9)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Integrating Wikidata into education</a:t>
            </a:r>
            <a:r>
              <a:rPr lang="en"/>
              <a:t> (Oct 31)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State of WikiCite in 2021</a:t>
            </a:r>
            <a:r>
              <a:rPr lang="en"/>
              <a:t> (Oct 31)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Monitoring policy compliance with Wikidata and Scholia</a:t>
            </a:r>
            <a:r>
              <a:rPr lang="en"/>
              <a:t> (Oct 25)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Science GLAM and Open Science</a:t>
            </a:r>
            <a:r>
              <a:rPr lang="en"/>
              <a:t> (Oct 13)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Short introduction to ontologies</a:t>
            </a:r>
            <a:r>
              <a:rPr lang="en"/>
              <a:t> (Oct 5)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2"/>
              </a:rPr>
              <a:t>FAIR Ethics: Making Ethical Review Processes more Machine Actionable</a:t>
            </a:r>
            <a:r>
              <a:rPr lang="en"/>
              <a:t> (Sep 22)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presentations (3)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grant proposals (1)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248750" y="1190125"/>
            <a:ext cx="9200100" cy="3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Competitors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</a:t>
            </a:r>
            <a:r>
              <a:rPr lang="en"/>
              <a:t>grant proposals</a:t>
            </a:r>
            <a:r>
              <a:rPr lang="en"/>
              <a:t> (2)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96350" y="1266325"/>
            <a:ext cx="92001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</a:t>
            </a:r>
            <a:r>
              <a:rPr lang="en"/>
              <a:t>examples</a:t>
            </a:r>
            <a:r>
              <a:rPr lang="en"/>
              <a:t> (more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"/>
              <a:t>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Towards an open, zoomable atlas for invasion science and beyond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Science and Management of Intermittent Rivers and Ephemeral Streams (SMIRES)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DNAqua-Net: Developing new genetic tools for bioassessment and monitoring of aquatic ecosystems in Europe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Tracking Invasive Alien Species (TrIAS): Building a data-driven framework to inform policy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PESFOR-W: Improving the design and environmental effectiveness of woodlands for water Payments for Ecosystem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 Increasing understanding of alien species through citizen science (Alien-CSI)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grant proposals (3)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pictures or media files</a:t>
            </a:r>
            <a:r>
              <a:rPr lang="en"/>
              <a:t> (1)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248750" y="1190125"/>
            <a:ext cx="9200100" cy="28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pictures or media files (2)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examples (more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pictures or media files (3)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the session (1)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You can change the content or order of the slides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741825"/>
            <a:ext cx="5645440" cy="27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</a:t>
            </a:r>
            <a:r>
              <a:rPr lang="en"/>
              <a:t>observations</a:t>
            </a:r>
            <a:r>
              <a:rPr lang="en"/>
              <a:t> (1)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248750" y="1190125"/>
            <a:ext cx="9200100" cy="28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observations (2)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96350" y="1266325"/>
            <a:ext cx="92001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</a:t>
            </a:r>
            <a:r>
              <a:rPr lang="en"/>
              <a:t>examples</a:t>
            </a:r>
            <a:r>
              <a:rPr lang="en"/>
              <a:t> (more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Nematus ribesii?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observations (3)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individuals (1)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248750" y="1190125"/>
            <a:ext cx="9200100" cy="31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Own rights versus rights of others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individuals (2)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96350" y="1266325"/>
            <a:ext cx="92001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examples (more here):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https://github.com/Daniel-Mietchen/pledges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individuals (3)</a:t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groups (1)</a:t>
            </a:r>
            <a:endParaRPr/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248750" y="1190125"/>
            <a:ext cx="9200100" cy="36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Social norms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</a:t>
            </a:r>
            <a:r>
              <a:rPr lang="en"/>
              <a:t>groups</a:t>
            </a:r>
            <a:r>
              <a:rPr lang="en"/>
              <a:t> (2)</a:t>
            </a:r>
            <a:endParaRPr/>
          </a:p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96350" y="1266325"/>
            <a:ext cx="92001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examples (more here):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https://freeourknowledge.org/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groups (3)</a:t>
            </a:r>
            <a:endParaRPr/>
          </a:p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institutions (1)</a:t>
            </a:r>
            <a:endParaRPr/>
          </a:p>
        </p:txBody>
      </p:sp>
      <p:sp>
        <p:nvSpPr>
          <p:cNvPr id="237" name="Google Shape;237;p41"/>
          <p:cNvSpPr txBox="1"/>
          <p:nvPr>
            <p:ph idx="1" type="body"/>
          </p:nvPr>
        </p:nvSpPr>
        <p:spPr>
          <a:xfrm>
            <a:off x="248750" y="1190125"/>
            <a:ext cx="9200100" cy="3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Policies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Infrastructure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the session (2)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26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Brief intro to open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Surface anatomy of the research cycle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ecosystem around the research cycle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Opening individual aspects this ecosystem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Pathways to openness, by stakeholders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 groupwork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Changing perspectives: meta-science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Discussion as we go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</a:t>
            </a:r>
            <a:r>
              <a:rPr lang="en"/>
              <a:t>institutions</a:t>
            </a:r>
            <a:r>
              <a:rPr lang="en"/>
              <a:t> (2)</a:t>
            </a:r>
            <a:endParaRPr/>
          </a:p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96350" y="1266325"/>
            <a:ext cx="9200100" cy="3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examples (more here):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Montreal Neurological Institute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Science at an institutional level: an interview with Guy Rouleau. Genome Biol 18, 14 (2017).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https://doi.org/10.1186/s13059-017-1152-z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Sicco de Knecht, Martijn van der Meer, Loek Brinkman, Manon Kluijtmans, &amp; Frank Miedema. (2021). Reshaping the Academic Self: Connecting Education &amp; Open Science (Version 2). Zenodo.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https://doi.org/10.5281/zenodo.5345573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https://myresearch.institute/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and FAIR science in an institutional context.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https://doi.org/10.5281/zenodo.4720432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as institutions (3)</a:t>
            </a:r>
            <a:endParaRPr/>
          </a:p>
        </p:txBody>
      </p:sp>
      <p:sp>
        <p:nvSpPr>
          <p:cNvPr id="249" name="Google Shape;249;p43"/>
          <p:cNvSpPr txBox="1"/>
          <p:nvPr>
            <p:ph idx="1" type="body"/>
          </p:nvPr>
        </p:nvSpPr>
        <p:spPr>
          <a:xfrm>
            <a:off x="96350" y="1266325"/>
            <a:ext cx="92001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about selecting some pilot projects to get institutional support on the premise that the pilots are being conducted entirely in the open?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ideas (1)</a:t>
            </a:r>
            <a:endParaRPr/>
          </a:p>
        </p:txBody>
      </p:sp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248750" y="1190125"/>
            <a:ext cx="9200100" cy="28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</a:t>
            </a:r>
            <a:r>
              <a:rPr lang="en"/>
              <a:t>ideas</a:t>
            </a:r>
            <a:r>
              <a:rPr lang="en"/>
              <a:t> (2)</a:t>
            </a:r>
            <a:endParaRPr/>
          </a:p>
        </p:txBody>
      </p:sp>
      <p:sp>
        <p:nvSpPr>
          <p:cNvPr id="261" name="Google Shape;261;p45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examples (more here):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ideas (3)</a:t>
            </a:r>
            <a:endParaRPr/>
          </a:p>
        </p:txBody>
      </p:sp>
      <p:sp>
        <p:nvSpPr>
          <p:cNvPr id="267" name="Google Shape;267;p46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feedback (1)</a:t>
            </a:r>
            <a:endParaRPr/>
          </a:p>
        </p:txBody>
      </p:sp>
      <p:sp>
        <p:nvSpPr>
          <p:cNvPr id="273" name="Google Shape;273;p47"/>
          <p:cNvSpPr txBox="1"/>
          <p:nvPr>
            <p:ph idx="1" type="body"/>
          </p:nvPr>
        </p:nvSpPr>
        <p:spPr>
          <a:xfrm>
            <a:off x="248750" y="1190125"/>
            <a:ext cx="9200100" cy="28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Licensing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</a:t>
            </a:r>
            <a:r>
              <a:rPr lang="en"/>
              <a:t>feedback</a:t>
            </a:r>
            <a:r>
              <a:rPr lang="en"/>
              <a:t> (2)</a:t>
            </a:r>
            <a:endParaRPr/>
          </a:p>
        </p:txBody>
      </p:sp>
      <p:sp>
        <p:nvSpPr>
          <p:cNvPr id="279" name="Google Shape;279;p48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examples (more here):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feedback (3)</a:t>
            </a:r>
            <a:endParaRPr/>
          </a:p>
        </p:txBody>
      </p:sp>
      <p:sp>
        <p:nvSpPr>
          <p:cNvPr id="285" name="Google Shape;285;p49"/>
          <p:cNvSpPr txBox="1"/>
          <p:nvPr>
            <p:ph idx="1" type="body"/>
          </p:nvPr>
        </p:nvSpPr>
        <p:spPr>
          <a:xfrm>
            <a:off x="96350" y="1266325"/>
            <a:ext cx="9200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possible pathways to openness</a:t>
            </a:r>
            <a:endParaRPr/>
          </a:p>
        </p:txBody>
      </p:sp>
      <p:sp>
        <p:nvSpPr>
          <p:cNvPr id="291" name="Google Shape;291;p50"/>
          <p:cNvSpPr txBox="1"/>
          <p:nvPr>
            <p:ph idx="1" type="body"/>
          </p:nvPr>
        </p:nvSpPr>
        <p:spPr>
          <a:xfrm>
            <a:off x="311700" y="1037725"/>
            <a:ext cx="8520600" cy="1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by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Structuring our thoughts on the matter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Learning by observation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Learning by doing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Structuring our thoughts on open science (1)</a:t>
            </a:r>
            <a:endParaRPr/>
          </a:p>
        </p:txBody>
      </p:sp>
      <p:sp>
        <p:nvSpPr>
          <p:cNvPr id="297" name="Google Shape;297;p51"/>
          <p:cNvSpPr txBox="1"/>
          <p:nvPr>
            <p:ph idx="1" type="body"/>
          </p:nvPr>
        </p:nvSpPr>
        <p:spPr>
          <a:xfrm>
            <a:off x="311700" y="103772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ourselves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intro (1)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408572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https://en.wikipedia.org/wiki/Open_research</a:t>
            </a:r>
            <a:r>
              <a:rPr lang="en"/>
              <a:t> </a:t>
            </a:r>
            <a:endParaRPr/>
          </a:p>
        </p:txBody>
      </p:sp>
      <p:pic>
        <p:nvPicPr>
          <p:cNvPr id="87" name="Google Shape;87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600" y="508825"/>
            <a:ext cx="4594228" cy="31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Structuring our thoughts on open science (2)</a:t>
            </a:r>
            <a:endParaRPr/>
          </a:p>
        </p:txBody>
      </p:sp>
      <p:sp>
        <p:nvSpPr>
          <p:cNvPr id="303" name="Google Shape;303;p52"/>
          <p:cNvSpPr txBox="1"/>
          <p:nvPr>
            <p:ph idx="1" type="body"/>
          </p:nvPr>
        </p:nvSpPr>
        <p:spPr>
          <a:xfrm>
            <a:off x="311700" y="103772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Through literature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Structuring our thoughts on open science (3)</a:t>
            </a:r>
            <a:endParaRPr/>
          </a:p>
        </p:txBody>
      </p:sp>
      <p:sp>
        <p:nvSpPr>
          <p:cNvPr id="309" name="Google Shape;309;p53"/>
          <p:cNvSpPr txBox="1"/>
          <p:nvPr>
            <p:ph idx="1" type="body"/>
          </p:nvPr>
        </p:nvSpPr>
        <p:spPr>
          <a:xfrm>
            <a:off x="311700" y="1037725"/>
            <a:ext cx="8520600" cy="9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Through training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research video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Maybe adapt existing training resources to become more open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4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by observation</a:t>
            </a:r>
            <a:endParaRPr/>
          </a:p>
        </p:txBody>
      </p:sp>
      <p:sp>
        <p:nvSpPr>
          <p:cNvPr id="315" name="Google Shape;315;p54"/>
          <p:cNvSpPr txBox="1"/>
          <p:nvPr>
            <p:ph idx="1" type="body"/>
          </p:nvPr>
        </p:nvSpPr>
        <p:spPr>
          <a:xfrm>
            <a:off x="311700" y="1037725"/>
            <a:ext cx="85206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looking around to see how others are doing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research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by doing</a:t>
            </a:r>
            <a:endParaRPr/>
          </a:p>
        </p:txBody>
      </p:sp>
      <p:sp>
        <p:nvSpPr>
          <p:cNvPr id="321" name="Google Shape;321;p55"/>
          <p:cNvSpPr txBox="1"/>
          <p:nvPr>
            <p:ph idx="1" type="body"/>
          </p:nvPr>
        </p:nvSpPr>
        <p:spPr>
          <a:xfrm>
            <a:off x="311700" y="1037725"/>
            <a:ext cx="8520600" cy="3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Open X vs. open research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looking around to see how others are doing it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reusing open research resources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methods, materials, software, data, …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taking notes on what could be improved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contributing to someone else’s open project (research or not) by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reviewing what they do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contributing to the project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trying to reproduce some aspect of 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Opening some of our research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of our research projects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as individual / group / institution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Immediately / with some embargo / retroactively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aspect of one of our research projects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327" name="Google Shape;327;p56"/>
          <p:cNvSpPr txBox="1"/>
          <p:nvPr>
            <p:ph idx="1" type="body"/>
          </p:nvPr>
        </p:nvSpPr>
        <p:spPr>
          <a:xfrm>
            <a:off x="311700" y="1266325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communities and infrastructures we have built on and learned from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Wikipedia ecosystem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Knowledge Foundation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Mozilla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Linux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Python</a:t>
            </a:r>
            <a:endParaRPr/>
          </a:p>
        </p:txBody>
      </p:sp>
      <p:sp>
        <p:nvSpPr>
          <p:cNvPr id="328" name="Google Shape;328;p56"/>
          <p:cNvSpPr txBox="1"/>
          <p:nvPr/>
        </p:nvSpPr>
        <p:spPr>
          <a:xfrm>
            <a:off x="729625" y="4315900"/>
            <a:ext cx="76881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Daniel Mietchen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- IGB Open Science Week 2021 - 18 November 2021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DOI: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10.5281/zenodo.5667649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34" name="Google Shape;334;p57"/>
          <p:cNvSpPr txBox="1"/>
          <p:nvPr>
            <p:ph idx="1" type="body"/>
          </p:nvPr>
        </p:nvSpPr>
        <p:spPr>
          <a:xfrm>
            <a:off x="311700" y="1266325"/>
            <a:ext cx="85206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further questions, consider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Ask Open Science</a:t>
            </a:r>
            <a:endParaRPr sz="2800"/>
          </a:p>
        </p:txBody>
      </p:sp>
      <p:sp>
        <p:nvSpPr>
          <p:cNvPr id="335" name="Google Shape;335;p57"/>
          <p:cNvSpPr txBox="1"/>
          <p:nvPr/>
        </p:nvSpPr>
        <p:spPr>
          <a:xfrm>
            <a:off x="729625" y="4315900"/>
            <a:ext cx="76881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Daniel Mietchen</a:t>
            </a: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- IGB Open Science Week 2021 - 18 November 2021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DOI: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10.5281/zenodo.5667649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8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Quarry (1)</a:t>
            </a:r>
            <a:endParaRPr/>
          </a:p>
        </p:txBody>
      </p:sp>
      <p:sp>
        <p:nvSpPr>
          <p:cNvPr id="341" name="Google Shape;341;p58"/>
          <p:cNvSpPr txBox="1"/>
          <p:nvPr>
            <p:ph idx="1" type="body"/>
          </p:nvPr>
        </p:nvSpPr>
        <p:spPr>
          <a:xfrm>
            <a:off x="311700" y="1266325"/>
            <a:ext cx="8520600" cy="29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UNESCO on Open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Audience engagement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Structural Genomics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Zika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Manuscript submission / preprint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comments on one’s notes / ideas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Pledges</a:t>
            </a:r>
            <a:endParaRPr/>
          </a:p>
        </p:txBody>
      </p:sp>
      <p:sp>
        <p:nvSpPr>
          <p:cNvPr id="342" name="Google Shape;342;p58"/>
          <p:cNvSpPr txBox="1"/>
          <p:nvPr/>
        </p:nvSpPr>
        <p:spPr>
          <a:xfrm>
            <a:off x="3938200" y="532575"/>
            <a:ext cx="4127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Event summaries can also be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blogged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or published (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BDJ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RIO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“Open data matters most when the stakes are high”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9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Quarry</a:t>
            </a:r>
            <a:r>
              <a:rPr lang="en"/>
              <a:t> (2)</a:t>
            </a:r>
            <a:endParaRPr/>
          </a:p>
        </p:txBody>
      </p:sp>
      <p:sp>
        <p:nvSpPr>
          <p:cNvPr id="348" name="Google Shape;348;p59"/>
          <p:cNvSpPr txBox="1"/>
          <p:nvPr>
            <p:ph idx="1" type="body"/>
          </p:nvPr>
        </p:nvSpPr>
        <p:spPr>
          <a:xfrm>
            <a:off x="311700" y="1113925"/>
            <a:ext cx="8520600" cy="3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JOGL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Citizen science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IGB-native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Bürgerforschungsschiff Halle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https://www.science2public.com/portfolio-item/make-science-halle/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Paper is advertisement of scholarship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Valid reasons for not sharing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Ask open science</a:t>
            </a:r>
            <a:r>
              <a:rPr lang="en"/>
              <a:t> /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https://www.wikidata.org/wiki/Wikidata:Wikidata_curricula/Activities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MNI / CRI / African Open Science Platform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Utrecht / Maastricht / NL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Source Malaria</a:t>
            </a:r>
            <a:endParaRPr/>
          </a:p>
        </p:txBody>
      </p:sp>
      <p:sp>
        <p:nvSpPr>
          <p:cNvPr id="349" name="Google Shape;349;p59"/>
          <p:cNvSpPr txBox="1"/>
          <p:nvPr/>
        </p:nvSpPr>
        <p:spPr>
          <a:xfrm>
            <a:off x="4498800" y="693750"/>
            <a:ext cx="4155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IGB-native open-source projects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URL shortener for IGB URLs?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Bug reports to science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Open.Make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Quarry</a:t>
            </a:r>
            <a:r>
              <a:rPr lang="en"/>
              <a:t> (3)</a:t>
            </a:r>
            <a:endParaRPr/>
          </a:p>
        </p:txBody>
      </p:sp>
      <p:sp>
        <p:nvSpPr>
          <p:cNvPr id="355" name="Google Shape;355;p60"/>
          <p:cNvSpPr txBox="1"/>
          <p:nvPr>
            <p:ph idx="1" type="body"/>
          </p:nvPr>
        </p:nvSpPr>
        <p:spPr>
          <a:xfrm>
            <a:off x="311700" y="1266325"/>
            <a:ext cx="8520600" cy="3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LIGO Binder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NASA Open Science Initiative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Science / Science GLAM - see talk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https://doi.org/10.5281/zenodo.5535597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FossiLab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Wikimedia as a key component of the open science landscape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Talk at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https://doi.org/10.5281/zenodo.4321982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Invest in open</a:t>
            </a:r>
            <a:r>
              <a:rPr lang="en"/>
              <a:t> (infrastructure)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OpenWetWare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Allourideas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AhaSlides</a:t>
            </a:r>
            <a:endParaRPr/>
          </a:p>
        </p:txBody>
      </p:sp>
      <p:sp>
        <p:nvSpPr>
          <p:cNvPr id="356" name="Google Shape;356;p60"/>
          <p:cNvSpPr txBox="1"/>
          <p:nvPr/>
        </p:nvSpPr>
        <p:spPr>
          <a:xfrm>
            <a:off x="4873675" y="254925"/>
            <a:ext cx="40362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●"/>
            </a:pPr>
            <a:r>
              <a:rPr lang="en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“This revolution will be digitized”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"an article about [a] computational result is advertising, not scholarship. The actual scholarship is the full software environment, code and data, that produced the result." (John Claerbout, quoted in </a:t>
            </a:r>
            <a:r>
              <a:rPr lang="en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Donoho 2010</a:t>
            </a: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Scicomm is often advertisement for papers / grant awards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Quarry</a:t>
            </a:r>
            <a:r>
              <a:rPr lang="en"/>
              <a:t> (4)</a:t>
            </a:r>
            <a:endParaRPr/>
          </a:p>
        </p:txBody>
      </p:sp>
      <p:sp>
        <p:nvSpPr>
          <p:cNvPr id="362" name="Google Shape;362;p61"/>
          <p:cNvSpPr txBox="1"/>
          <p:nvPr>
            <p:ph idx="1" type="body"/>
          </p:nvPr>
        </p:nvSpPr>
        <p:spPr>
          <a:xfrm>
            <a:off x="311700" y="1113925"/>
            <a:ext cx="8520600" cy="4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Journal clubs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DFG-Nachwuchsakademien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Offene Leuchttürme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Public peer reviews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Learning Dutch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Intermediate results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Metadata for a set of 100 publications from the field of invasion biology.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https://doi.org/10.5281/zenodo.5565037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1000 Disease Ontology terms and their Wikidata mappings to 17 mostly Indian languages and English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https://doi.org/10.5281/zenodo.3666921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Profile pages - add picture, interests; avoid them getting stale; ORCID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Curate the scholarly literature</a:t>
            </a:r>
            <a:endParaRPr/>
          </a:p>
        </p:txBody>
      </p:sp>
      <p:sp>
        <p:nvSpPr>
          <p:cNvPr id="363" name="Google Shape;363;p61"/>
          <p:cNvSpPr txBox="1"/>
          <p:nvPr/>
        </p:nvSpPr>
        <p:spPr>
          <a:xfrm>
            <a:off x="4407725" y="254075"/>
            <a:ext cx="4015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Cinema.md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Institutional feeds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https://myresearch.institute/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Policy development in the open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https://github.com/WhiteHouse/source-code-policy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Some stuff from the German Reproducibility day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https://pad.okfn.de/p/German_Reproducibility_Day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1"/>
              </a:rPr>
              <a:t>https://zenodo.org/communities/grn?page=1&amp;size=20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2"/>
              </a:rPr>
              <a:t>ReproHack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61"/>
          <p:cNvSpPr txBox="1"/>
          <p:nvPr/>
        </p:nvSpPr>
        <p:spPr>
          <a:xfrm>
            <a:off x="-672725" y="1520625"/>
            <a:ext cx="40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832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research vs. open science vs. open scholarship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623675" y="1360325"/>
            <a:ext cx="5942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governance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workflows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documentation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 scrutiny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 criticism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 suggestions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 contributions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 collaboration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 multiple perspectives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 reuse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licenses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formats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standards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Open boundaries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2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Quarry</a:t>
            </a:r>
            <a:r>
              <a:rPr lang="en"/>
              <a:t> (5)</a:t>
            </a:r>
            <a:endParaRPr/>
          </a:p>
        </p:txBody>
      </p:sp>
      <p:sp>
        <p:nvSpPr>
          <p:cNvPr id="370" name="Google Shape;370;p62"/>
          <p:cNvSpPr txBox="1"/>
          <p:nvPr>
            <p:ph idx="1" type="body"/>
          </p:nvPr>
        </p:nvSpPr>
        <p:spPr>
          <a:xfrm>
            <a:off x="311700" y="1113925"/>
            <a:ext cx="8520600" cy="39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Framework for Open and Reproducible Research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dojo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 &amp; Open - </a:t>
            </a:r>
            <a:r>
              <a:rPr lang="en" u="sng">
                <a:solidFill>
                  <a:schemeClr val="hlink"/>
                </a:solidFill>
                <a:hlinkClick r:id="rId4"/>
              </a:rPr>
              <a:t>FAIR Data EG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Crowdfunding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material samples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educational materials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protocols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standards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ethics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371" name="Google Shape;371;p62"/>
          <p:cNvSpPr txBox="1"/>
          <p:nvPr/>
        </p:nvSpPr>
        <p:spPr>
          <a:xfrm>
            <a:off x="-672725" y="1520625"/>
            <a:ext cx="40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3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Quarry</a:t>
            </a:r>
            <a:r>
              <a:rPr lang="en"/>
              <a:t> (6)</a:t>
            </a:r>
            <a:endParaRPr/>
          </a:p>
        </p:txBody>
      </p:sp>
      <p:sp>
        <p:nvSpPr>
          <p:cNvPr id="377" name="Google Shape;377;p63"/>
          <p:cNvSpPr txBox="1"/>
          <p:nvPr>
            <p:ph idx="1" type="body"/>
          </p:nvPr>
        </p:nvSpPr>
        <p:spPr>
          <a:xfrm>
            <a:off x="311700" y="1113925"/>
            <a:ext cx="8520600" cy="3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Problems with open science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Misaligned to perverse incentives that dominate the research landscape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Ethics processes are not open, so best practice around how to decide/ document/ teach what is sensitive data that cannot be shared is not readily findable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Blurred definitions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Definition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Science / Research / Scholarship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Science is just Science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Science is more than just open access to the final thing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!= FAIR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 some cases involving human subject research, it would be methodologically problematic if the studied people knew too much about the research</a:t>
            </a:r>
            <a:endParaRPr/>
          </a:p>
        </p:txBody>
      </p:sp>
      <p:sp>
        <p:nvSpPr>
          <p:cNvPr id="378" name="Google Shape;378;p63"/>
          <p:cNvSpPr txBox="1"/>
          <p:nvPr/>
        </p:nvSpPr>
        <p:spPr>
          <a:xfrm>
            <a:off x="-672725" y="1520625"/>
            <a:ext cx="40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talking about?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Transitioning to open </a:t>
            </a:r>
            <a:r>
              <a:rPr lang="en"/>
              <a:t>science</a:t>
            </a:r>
            <a:r>
              <a:rPr lang="en"/>
              <a:t> does </a:t>
            </a:r>
            <a:r>
              <a:rPr b="1" lang="en">
                <a:solidFill>
                  <a:srgbClr val="FF0000"/>
                </a:solidFill>
              </a:rPr>
              <a:t>not</a:t>
            </a:r>
            <a:r>
              <a:rPr lang="en"/>
              <a:t> mean that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>
                <a:solidFill>
                  <a:srgbClr val="FF0000"/>
                </a:solidFill>
              </a:rPr>
              <a:t>All of us</a:t>
            </a:r>
            <a:r>
              <a:rPr lang="en"/>
              <a:t> (researchers / institutions)</a:t>
            </a:r>
            <a:endParaRPr>
              <a:solidFill>
                <a:srgbClr val="FF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have to open </a:t>
            </a:r>
            <a:r>
              <a:rPr lang="en">
                <a:solidFill>
                  <a:srgbClr val="FF0000"/>
                </a:solidFill>
              </a:rPr>
              <a:t>all aspects</a:t>
            </a:r>
            <a:r>
              <a:rPr lang="en"/>
              <a:t> of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all our lines of research </a:t>
            </a:r>
            <a:endParaRPr>
              <a:solidFill>
                <a:srgbClr val="FF0000"/>
              </a:solidFill>
            </a:endParaRPr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>
                <a:solidFill>
                  <a:srgbClr val="FF0000"/>
                </a:solidFill>
              </a:rPr>
              <a:t>immediately</a:t>
            </a:r>
            <a:endParaRPr>
              <a:solidFill>
                <a:srgbClr val="FF0000"/>
              </a:solidFill>
            </a:endParaRPr>
          </a:p>
          <a:p>
            <a:pPr indent="-317500" lvl="5" marL="2743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■"/>
            </a:pPr>
            <a:r>
              <a:rPr lang="en">
                <a:solidFill>
                  <a:srgbClr val="FF0000"/>
                </a:solidFill>
              </a:rPr>
              <a:t>forever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</a:t>
            </a:r>
            <a:r>
              <a:rPr b="1" lang="en">
                <a:solidFill>
                  <a:schemeClr val="accent5"/>
                </a:solidFill>
              </a:rPr>
              <a:t>does</a:t>
            </a:r>
            <a:r>
              <a:rPr lang="en"/>
              <a:t> mean that we change the current situation in which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>
                <a:solidFill>
                  <a:srgbClr val="FF0000"/>
                </a:solidFill>
              </a:rPr>
              <a:t>Almost all of us</a:t>
            </a:r>
            <a:endParaRPr>
              <a:solidFill>
                <a:srgbClr val="FF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■"/>
            </a:pPr>
            <a:r>
              <a:rPr lang="en">
                <a:solidFill>
                  <a:srgbClr val="FF0000"/>
                </a:solidFill>
              </a:rPr>
              <a:t>Keep almost all aspects of the process</a:t>
            </a:r>
            <a:endParaRPr>
              <a:solidFill>
                <a:srgbClr val="FF0000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Of almost all our lines of research</a:t>
            </a:r>
            <a:endParaRPr>
              <a:solidFill>
                <a:srgbClr val="FF0000"/>
              </a:solidFill>
            </a:endParaRPr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>
                <a:solidFill>
                  <a:srgbClr val="FF0000"/>
                </a:solidFill>
              </a:rPr>
              <a:t>Closed (to the public / competitors / collaborators / reusers)</a:t>
            </a:r>
            <a:endParaRPr>
              <a:solidFill>
                <a:srgbClr val="FF0000"/>
              </a:solidFill>
            </a:endParaRPr>
          </a:p>
          <a:p>
            <a:pPr indent="-317500" lvl="5" marL="2743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■"/>
            </a:pPr>
            <a:r>
              <a:rPr lang="en">
                <a:solidFill>
                  <a:srgbClr val="FF0000"/>
                </a:solidFill>
              </a:rPr>
              <a:t>At least until “publication” and often essentially forever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intro (2)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311700" y="1294575"/>
            <a:ext cx="8721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Open Science Summit 2011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Event summary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“huge benefits to lurking”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■"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tweet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“Putting mathematicians together in a room is a recipe for awkwardness. Give them a math problem, and they'll enjoy it.”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■"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tweet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What about ecologists?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What if room is remote?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invitation for the talk was triggered by a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comment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on a news piece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cycle</a:t>
            </a:r>
            <a:r>
              <a:rPr lang="en"/>
              <a:t> (1)</a:t>
            </a:r>
            <a:endParaRPr/>
          </a:p>
        </p:txBody>
      </p:sp>
      <p:pic>
        <p:nvPicPr>
          <p:cNvPr descr="https://upload.wikimedia.org/wikipedia/commons/c/c9/Research_cycle.png" id="111" name="Google Shape;111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60125"/>
            <a:ext cx="3654775" cy="36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cycle (2)</a:t>
            </a:r>
            <a:endParaRPr/>
          </a:p>
        </p:txBody>
      </p:sp>
      <p:pic>
        <p:nvPicPr>
          <p:cNvPr descr="https://upload.wikimedia.org/wikipedia/commons/thumb/f/ff/Research_cycle_with_auxiliaries.png/1024px-Research_cycle_with_auxiliaries.png" id="117" name="Google Shape;117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260125"/>
            <a:ext cx="4873034" cy="36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