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9" r:id="rId3"/>
    <p:sldId id="256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12801600" cy="9601200" type="A3"/>
  <p:notesSz cx="9926638" cy="143017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8" autoAdjust="0"/>
    <p:restoredTop sz="94660"/>
  </p:normalViewPr>
  <p:slideViewPr>
    <p:cSldViewPr snapToGrid="0">
      <p:cViewPr>
        <p:scale>
          <a:sx n="75" d="100"/>
          <a:sy n="75" d="100"/>
        </p:scale>
        <p:origin x="912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0120" y="1571308"/>
            <a:ext cx="10881360" cy="3342640"/>
          </a:xfrm>
        </p:spPr>
        <p:txBody>
          <a:bodyPr anchor="b"/>
          <a:lstStyle>
            <a:lvl1pPr algn="ctr">
              <a:defRPr sz="8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0" y="5042853"/>
            <a:ext cx="9601200" cy="2318067"/>
          </a:xfrm>
        </p:spPr>
        <p:txBody>
          <a:bodyPr/>
          <a:lstStyle>
            <a:lvl1pPr marL="0" indent="0" algn="ctr">
              <a:buNone/>
              <a:defRPr sz="3360"/>
            </a:lvl1pPr>
            <a:lvl2pPr marL="640080" indent="0" algn="ctr">
              <a:buNone/>
              <a:defRPr sz="2800"/>
            </a:lvl2pPr>
            <a:lvl3pPr marL="1280160" indent="0" algn="ctr">
              <a:buNone/>
              <a:defRPr sz="2520"/>
            </a:lvl3pPr>
            <a:lvl4pPr marL="1920240" indent="0" algn="ctr">
              <a:buNone/>
              <a:defRPr sz="2240"/>
            </a:lvl4pPr>
            <a:lvl5pPr marL="2560320" indent="0" algn="ctr">
              <a:buNone/>
              <a:defRPr sz="2240"/>
            </a:lvl5pPr>
            <a:lvl6pPr marL="3200400" indent="0" algn="ctr">
              <a:buNone/>
              <a:defRPr sz="2240"/>
            </a:lvl6pPr>
            <a:lvl7pPr marL="3840480" indent="0" algn="ctr">
              <a:buNone/>
              <a:defRPr sz="2240"/>
            </a:lvl7pPr>
            <a:lvl8pPr marL="4480560" indent="0" algn="ctr">
              <a:buNone/>
              <a:defRPr sz="2240"/>
            </a:lvl8pPr>
            <a:lvl9pPr marL="5120640" indent="0" algn="ctr">
              <a:buNone/>
              <a:defRPr sz="224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18633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71699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1146" y="511175"/>
            <a:ext cx="2760345" cy="813657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0111" y="511175"/>
            <a:ext cx="8121015" cy="8136573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04026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8904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3443" y="2393635"/>
            <a:ext cx="11041380" cy="3993832"/>
          </a:xfrm>
        </p:spPr>
        <p:txBody>
          <a:bodyPr anchor="b"/>
          <a:lstStyle>
            <a:lvl1pPr>
              <a:defRPr sz="8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3443" y="6425250"/>
            <a:ext cx="11041380" cy="2100262"/>
          </a:xfrm>
        </p:spPr>
        <p:txBody>
          <a:bodyPr/>
          <a:lstStyle>
            <a:lvl1pPr marL="0" indent="0">
              <a:buNone/>
              <a:defRPr sz="3360">
                <a:solidFill>
                  <a:schemeClr val="tx1"/>
                </a:solidFill>
              </a:defRPr>
            </a:lvl1pPr>
            <a:lvl2pPr marL="64008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98979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0110" y="2555875"/>
            <a:ext cx="5440680" cy="609187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80810" y="2555875"/>
            <a:ext cx="5440680" cy="609187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83895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7" y="511177"/>
            <a:ext cx="11041380" cy="18557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1779" y="2353628"/>
            <a:ext cx="5415676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1779" y="3507105"/>
            <a:ext cx="5415676" cy="515842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80811" y="2353628"/>
            <a:ext cx="5442347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80811" y="3507105"/>
            <a:ext cx="5442347" cy="515842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23133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45531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614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2347" y="1382397"/>
            <a:ext cx="6480810" cy="6823075"/>
          </a:xfrm>
        </p:spPr>
        <p:txBody>
          <a:bodyPr/>
          <a:lstStyle>
            <a:lvl1pPr>
              <a:defRPr sz="4480"/>
            </a:lvl1pPr>
            <a:lvl2pPr>
              <a:defRPr sz="3920"/>
            </a:lvl2pPr>
            <a:lvl3pPr>
              <a:defRPr sz="336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68962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42347" y="1382397"/>
            <a:ext cx="6480810" cy="6823075"/>
          </a:xfrm>
        </p:spPr>
        <p:txBody>
          <a:bodyPr anchor="t"/>
          <a:lstStyle>
            <a:lvl1pPr marL="0" indent="0">
              <a:buNone/>
              <a:defRPr sz="4480"/>
            </a:lvl1pPr>
            <a:lvl2pPr marL="640080" indent="0">
              <a:buNone/>
              <a:defRPr sz="3920"/>
            </a:lvl2pPr>
            <a:lvl3pPr marL="1280160" indent="0">
              <a:buNone/>
              <a:defRPr sz="336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3332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0110" y="511177"/>
            <a:ext cx="11041380" cy="1855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0110" y="2555875"/>
            <a:ext cx="11041380" cy="60918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56703A-961E-485F-8845-7EC395E048BB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4113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6865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280160" rtl="0" eaLnBrk="1" latinLnBrk="0" hangingPunct="1">
        <a:lnSpc>
          <a:spcPct val="90000"/>
        </a:lnSpc>
        <a:spcBef>
          <a:spcPct val="0"/>
        </a:spcBef>
        <a:buNone/>
        <a:defRPr sz="61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1280160" rtl="0" eaLnBrk="1" latinLnBrk="0" hangingPunct="1">
        <a:lnSpc>
          <a:spcPct val="90000"/>
        </a:lnSpc>
        <a:spcBef>
          <a:spcPts val="1400"/>
        </a:spcBef>
        <a:buFont typeface="Arial" panose="020B0604020202020204" pitchFamily="34" charset="0"/>
        <a:buChar char="•"/>
        <a:defRPr sz="3920" kern="1200">
          <a:solidFill>
            <a:schemeClr val="tx1"/>
          </a:solidFill>
          <a:latin typeface="+mn-lt"/>
          <a:ea typeface="+mn-ea"/>
          <a:cs typeface="+mn-cs"/>
        </a:defRPr>
      </a:lvl1pPr>
      <a:lvl2pPr marL="9601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3660457" y="3974315"/>
            <a:ext cx="9141143" cy="165747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23"/>
          </a:p>
        </p:txBody>
      </p:sp>
      <p:sp>
        <p:nvSpPr>
          <p:cNvPr id="2" name="Rectangle 1"/>
          <p:cNvSpPr/>
          <p:nvPr/>
        </p:nvSpPr>
        <p:spPr>
          <a:xfrm>
            <a:off x="10813984" y="3974315"/>
            <a:ext cx="1987616" cy="1657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23"/>
          </a:p>
        </p:txBody>
      </p:sp>
      <p:sp>
        <p:nvSpPr>
          <p:cNvPr id="4" name="TextBox 3"/>
          <p:cNvSpPr txBox="1"/>
          <p:nvPr/>
        </p:nvSpPr>
        <p:spPr>
          <a:xfrm>
            <a:off x="2" y="1200150"/>
            <a:ext cx="12724114" cy="72009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r"/>
            <a:r>
              <a:rPr lang="fr-LU" sz="8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lo" panose="00000400000000000000" pitchFamily="2" charset="0"/>
              </a:rPr>
              <a:t>Finding</a:t>
            </a:r>
            <a:r>
              <a:rPr lang="fr-LU" sz="8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lo" panose="00000400000000000000" pitchFamily="2" charset="0"/>
              </a:rPr>
              <a:t> and</a:t>
            </a:r>
            <a:endParaRPr lang="en-GB" sz="8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lo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641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-1432950" y="2584671"/>
            <a:ext cx="8601075" cy="43243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8274" y="370299"/>
            <a:ext cx="7016859" cy="8753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336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-1892300" y="3526488"/>
            <a:ext cx="7416800" cy="234091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0356" y="133108"/>
            <a:ext cx="7966075" cy="311609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84588" y="3034854"/>
            <a:ext cx="8837612" cy="656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81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2300" y="4916106"/>
            <a:ext cx="4934861" cy="493486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7000" y="2374077"/>
            <a:ext cx="2857500" cy="2857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2300" y="1975932"/>
            <a:ext cx="6959600" cy="365379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89875" y="310634"/>
            <a:ext cx="1190372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7000" dirty="0">
                <a:latin typeface="Arial, sans-serif"/>
              </a:rPr>
              <a:t>Learn more about the FAIR principles...</a:t>
            </a:r>
            <a:endParaRPr lang="en-GB" sz="7000" dirty="0">
              <a:effectLst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630488" y="4916106"/>
            <a:ext cx="10663112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500" dirty="0">
                <a:latin typeface="Arial, sans-serif"/>
              </a:rPr>
              <a:t>https://www.force11.org/group/fairgroup/fairprinciples</a:t>
            </a:r>
            <a:endParaRPr lang="en-GB" sz="3500" dirty="0">
              <a:effectLst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630488" y="8197334"/>
            <a:ext cx="7547451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500" dirty="0">
                <a:latin typeface="Arial, sans-serif"/>
              </a:rPr>
              <a:t>https://www.go-fair.org/fair-principles/</a:t>
            </a:r>
            <a:endParaRPr lang="en-GB" sz="3500" dirty="0">
              <a:effectLst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17000" y="6088311"/>
            <a:ext cx="28575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537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2" y="3974676"/>
            <a:ext cx="11238457" cy="165747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23"/>
          </a:p>
        </p:txBody>
      </p:sp>
      <p:sp>
        <p:nvSpPr>
          <p:cNvPr id="2" name="Rectangle 1"/>
          <p:cNvSpPr/>
          <p:nvPr/>
        </p:nvSpPr>
        <p:spPr>
          <a:xfrm>
            <a:off x="0" y="3974676"/>
            <a:ext cx="2304288" cy="16574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23"/>
          </a:p>
        </p:txBody>
      </p:sp>
      <p:sp>
        <p:nvSpPr>
          <p:cNvPr id="4" name="TextBox 3"/>
          <p:cNvSpPr txBox="1"/>
          <p:nvPr/>
        </p:nvSpPr>
        <p:spPr>
          <a:xfrm>
            <a:off x="6" y="1200150"/>
            <a:ext cx="12801601" cy="72009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1"/>
            <a:r>
              <a:rPr lang="fr-LU" sz="8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lo" panose="00000400000000000000" pitchFamily="2" charset="0"/>
              </a:rPr>
              <a:t>Reusing</a:t>
            </a:r>
            <a:r>
              <a:rPr lang="fr-LU" sz="8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lo" panose="00000400000000000000" pitchFamily="2" charset="0"/>
              </a:rPr>
              <a:t> Data</a:t>
            </a:r>
          </a:p>
        </p:txBody>
      </p:sp>
    </p:spTree>
    <p:extLst>
      <p:ext uri="{BB962C8B-B14F-4D97-AF65-F5344CB8AC3E}">
        <p14:creationId xmlns:p14="http://schemas.microsoft.com/office/powerpoint/2010/main" val="42720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84831" y="752410"/>
            <a:ext cx="4856367" cy="2774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LU" sz="1743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stanbul" panose="04040805020002020604" pitchFamily="82" charset="0"/>
              </a:rPr>
              <a:t>TIP</a:t>
            </a:r>
            <a:endParaRPr lang="en-GB" sz="462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stanbul" panose="04040805020002020604" pitchFamily="8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0027" y="3527016"/>
            <a:ext cx="12670966" cy="44577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fr-LU" sz="5670" b="1" dirty="0" err="1">
                <a:latin typeface="Istanbul" panose="04040805020002020604" pitchFamily="82" charset="0"/>
              </a:rPr>
              <a:t>Want</a:t>
            </a:r>
            <a:r>
              <a:rPr lang="fr-LU" sz="5670" b="1" dirty="0">
                <a:latin typeface="Istanbul" panose="04040805020002020604" pitchFamily="82" charset="0"/>
              </a:rPr>
              <a:t> data to </a:t>
            </a:r>
            <a:r>
              <a:rPr lang="fr-LU" sz="5670" b="1" dirty="0" err="1">
                <a:latin typeface="Istanbul" panose="04040805020002020604" pitchFamily="82" charset="0"/>
              </a:rPr>
              <a:t>reuse</a:t>
            </a:r>
            <a:r>
              <a:rPr lang="fr-LU" sz="5670" b="1" dirty="0">
                <a:latin typeface="Istanbul" panose="04040805020002020604" pitchFamily="82" charset="0"/>
              </a:rPr>
              <a:t>?</a:t>
            </a:r>
          </a:p>
          <a:p>
            <a:pPr algn="ctr"/>
            <a:r>
              <a:rPr lang="fr-LU" sz="5670" b="1" dirty="0">
                <a:latin typeface="Istanbul" panose="04040805020002020604" pitchFamily="82" charset="0"/>
              </a:rPr>
              <a:t>Set the </a:t>
            </a:r>
            <a:r>
              <a:rPr lang="fr-LU" sz="5670" b="1" dirty="0" err="1">
                <a:latin typeface="Istanbul" panose="04040805020002020604" pitchFamily="82" charset="0"/>
              </a:rPr>
              <a:t>example</a:t>
            </a:r>
            <a:r>
              <a:rPr lang="fr-LU" sz="5670" b="1" dirty="0">
                <a:latin typeface="Istanbul" panose="04040805020002020604" pitchFamily="82" charset="0"/>
              </a:rPr>
              <a:t>. </a:t>
            </a:r>
          </a:p>
          <a:p>
            <a:pPr algn="ctr"/>
            <a:r>
              <a:rPr lang="fr-LU" sz="5670" b="1" dirty="0">
                <a:latin typeface="Istanbul" panose="04040805020002020604" pitchFamily="82" charset="0"/>
              </a:rPr>
              <a:t>Share </a:t>
            </a:r>
            <a:r>
              <a:rPr lang="fr-LU" sz="5670" b="1" dirty="0" err="1">
                <a:latin typeface="Istanbul" panose="04040805020002020604" pitchFamily="82" charset="0"/>
              </a:rPr>
              <a:t>your</a:t>
            </a:r>
            <a:r>
              <a:rPr lang="fr-LU" sz="5670" b="1" dirty="0">
                <a:latin typeface="Istanbul" panose="04040805020002020604" pitchFamily="82" charset="0"/>
              </a:rPr>
              <a:t> data.</a:t>
            </a:r>
          </a:p>
          <a:p>
            <a:pPr algn="ctr"/>
            <a:r>
              <a:rPr lang="fr-LU" sz="5670" b="1" dirty="0" err="1">
                <a:latin typeface="Istanbul" panose="04040805020002020604" pitchFamily="82" charset="0"/>
              </a:rPr>
              <a:t>Others</a:t>
            </a:r>
            <a:r>
              <a:rPr lang="fr-LU" sz="5670" b="1" dirty="0">
                <a:latin typeface="Istanbul" panose="04040805020002020604" pitchFamily="82" charset="0"/>
              </a:rPr>
              <a:t> </a:t>
            </a:r>
            <a:r>
              <a:rPr lang="fr-LU" sz="5670" b="1" dirty="0" err="1">
                <a:latin typeface="Istanbul" panose="04040805020002020604" pitchFamily="82" charset="0"/>
              </a:rPr>
              <a:t>will</a:t>
            </a:r>
            <a:r>
              <a:rPr lang="fr-LU" sz="5670" b="1" dirty="0">
                <a:latin typeface="Istanbul" panose="04040805020002020604" pitchFamily="82" charset="0"/>
              </a:rPr>
              <a:t> </a:t>
            </a:r>
            <a:r>
              <a:rPr lang="fr-LU" sz="5670" b="1" dirty="0" err="1">
                <a:latin typeface="Istanbul" panose="04040805020002020604" pitchFamily="82" charset="0"/>
              </a:rPr>
              <a:t>follow</a:t>
            </a:r>
            <a:r>
              <a:rPr lang="fr-LU" sz="5670" b="1" dirty="0">
                <a:latin typeface="Istanbul" panose="04040805020002020604" pitchFamily="82" charset="0"/>
              </a:rPr>
              <a:t>.</a:t>
            </a:r>
            <a:endParaRPr lang="en-GB" sz="5670" b="1" dirty="0">
              <a:latin typeface="Istanbul" panose="04040805020002020604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769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6294" y="1200151"/>
            <a:ext cx="8805312" cy="719016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13" y="1200156"/>
            <a:ext cx="3996288" cy="1452813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GB" sz="2520" dirty="0">
                <a:latin typeface="Berlin Sans FB" panose="020E0602020502020306" pitchFamily="34" charset="0"/>
              </a:rPr>
              <a:t>Looking for a repository for your data?  Search with re3data.org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352" y="2600456"/>
            <a:ext cx="2000000" cy="2000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352" y="5830990"/>
            <a:ext cx="2000000" cy="2000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213" y="4553472"/>
            <a:ext cx="3996288" cy="1485179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GB" sz="2520" dirty="0">
                <a:latin typeface="Berlin Sans FB" panose="020E0602020502020306" pitchFamily="34" charset="0"/>
              </a:rPr>
              <a:t>Can’t find an appropriate one?  Try zenodo.org</a:t>
            </a:r>
          </a:p>
        </p:txBody>
      </p:sp>
    </p:spTree>
    <p:extLst>
      <p:ext uri="{BB962C8B-B14F-4D97-AF65-F5344CB8AC3E}">
        <p14:creationId xmlns:p14="http://schemas.microsoft.com/office/powerpoint/2010/main" val="131384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5684" y="620256"/>
            <a:ext cx="8958278" cy="8528187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86575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t="9386" r="53667" b="40785"/>
          <a:stretch/>
        </p:blipFill>
        <p:spPr>
          <a:xfrm>
            <a:off x="371367" y="1534862"/>
            <a:ext cx="12149443" cy="425376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2549" y="6788776"/>
            <a:ext cx="4942379" cy="577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150" dirty="0">
                <a:latin typeface="Arial" panose="020B0604020202020204" pitchFamily="34" charset="0"/>
                <a:cs typeface="Arial" panose="020B0604020202020204" pitchFamily="34" charset="0"/>
              </a:rPr>
              <a:t>https://search.datacite.org/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7116" y="5997417"/>
            <a:ext cx="2037614" cy="2037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484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7620" t="14263" r="60896" b="16773"/>
          <a:stretch/>
        </p:blipFill>
        <p:spPr>
          <a:xfrm>
            <a:off x="5048184" y="2977497"/>
            <a:ext cx="7005583" cy="499578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56212" y="1620206"/>
            <a:ext cx="11775343" cy="1403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150" dirty="0">
                <a:latin typeface="Arial" panose="020B0604020202020204" pitchFamily="34" charset="0"/>
                <a:cs typeface="Arial" panose="020B0604020202020204" pitchFamily="34" charset="0"/>
              </a:rPr>
              <a:t>Your research involves personal data? Then you need to anonymise the data before being able to share it…</a:t>
            </a:r>
          </a:p>
          <a:p>
            <a:pPr algn="ctr"/>
            <a:endParaRPr lang="en-GB" sz="2223" dirty="0"/>
          </a:p>
        </p:txBody>
      </p:sp>
      <p:sp>
        <p:nvSpPr>
          <p:cNvPr id="4" name="TextBox 3"/>
          <p:cNvSpPr txBox="1"/>
          <p:nvPr/>
        </p:nvSpPr>
        <p:spPr>
          <a:xfrm>
            <a:off x="656217" y="5475390"/>
            <a:ext cx="4704459" cy="496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25" dirty="0">
                <a:latin typeface="Arial" panose="020B0604020202020204" pitchFamily="34" charset="0"/>
                <a:cs typeface="Arial" panose="020B0604020202020204" pitchFamily="34" charset="0"/>
              </a:rPr>
              <a:t>https://amnesia.openaire.eu/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0232" y="3335122"/>
            <a:ext cx="2140268" cy="214026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64090" y="7294637"/>
            <a:ext cx="4776566" cy="1118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23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be compliant with the new EU General Data Protection Regulation (GDPR)…</a:t>
            </a:r>
            <a:endParaRPr lang="en-GB" sz="2223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0437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882" y="1571056"/>
            <a:ext cx="8584294" cy="666997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3478" y="5961007"/>
            <a:ext cx="2000000" cy="2000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895326" y="4475829"/>
            <a:ext cx="3996288" cy="1485179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GB" sz="2520" dirty="0">
                <a:latin typeface="Berlin Sans FB" panose="020E0602020502020306" pitchFamily="34" charset="0"/>
              </a:rPr>
              <a:t>zenodo.org</a:t>
            </a:r>
          </a:p>
        </p:txBody>
      </p:sp>
    </p:spTree>
    <p:extLst>
      <p:ext uri="{BB962C8B-B14F-4D97-AF65-F5344CB8AC3E}">
        <p14:creationId xmlns:p14="http://schemas.microsoft.com/office/powerpoint/2010/main" val="1565488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9423" y="883521"/>
            <a:ext cx="9343122" cy="8030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425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121</TotalTime>
  <Words>98</Words>
  <Application>Microsoft Office PowerPoint</Application>
  <PresentationFormat>A3 Paper (297x420 mm)</PresentationFormat>
  <Paragraphs>17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Arial</vt:lpstr>
      <vt:lpstr>Arial, sans-serif</vt:lpstr>
      <vt:lpstr>Berlin Sans FB</vt:lpstr>
      <vt:lpstr>Calibri</vt:lpstr>
      <vt:lpstr>Calibri Light</vt:lpstr>
      <vt:lpstr>Halo</vt:lpstr>
      <vt:lpstr>Istanbul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University of Luxembourg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Beth PARK</dc:creator>
  <cp:lastModifiedBy>Jonathan ENGLAND</cp:lastModifiedBy>
  <cp:revision>28</cp:revision>
  <cp:lastPrinted>2018-10-25T08:28:41Z</cp:lastPrinted>
  <dcterms:created xsi:type="dcterms:W3CDTF">2018-10-19T16:20:19Z</dcterms:created>
  <dcterms:modified xsi:type="dcterms:W3CDTF">2019-03-08T13:16:59Z</dcterms:modified>
</cp:coreProperties>
</file>