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801600" cy="9601200" type="A3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015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329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43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562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594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17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446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59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986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587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53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35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opendefinition.org/licenses/" TargetMode="External"/><Relationship Id="rId3" Type="http://schemas.openxmlformats.org/officeDocument/2006/relationships/hyperlink" Target="http://opendefinition.org/licenses/odc-pddl" TargetMode="External"/><Relationship Id="rId7" Type="http://schemas.openxmlformats.org/officeDocument/2006/relationships/hyperlink" Target="http://opendefinition.org/licenses/odc-odbl" TargetMode="External"/><Relationship Id="rId2" Type="http://schemas.openxmlformats.org/officeDocument/2006/relationships/hyperlink" Target="http://opendefinition.org/licenses/cc-zero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opendefinition.org/licenses/cc-by-sa" TargetMode="External"/><Relationship Id="rId5" Type="http://schemas.openxmlformats.org/officeDocument/2006/relationships/hyperlink" Target="http://opendefinition.org/licenses/odc-by" TargetMode="External"/><Relationship Id="rId4" Type="http://schemas.openxmlformats.org/officeDocument/2006/relationships/hyperlink" Target="http://opendefinition.org/licenses/cc-b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811798" y="3999658"/>
            <a:ext cx="5989803" cy="175853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3" name="Rectangle 2"/>
          <p:cNvSpPr/>
          <p:nvPr/>
        </p:nvSpPr>
        <p:spPr>
          <a:xfrm>
            <a:off x="11534074" y="3999658"/>
            <a:ext cx="1267526" cy="175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121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Open</a:t>
            </a:r>
            <a:endParaRPr lang="en-GB" sz="109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467060" y="-1439925"/>
            <a:ext cx="7995120" cy="124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46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1285" y="263390"/>
            <a:ext cx="115757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/>
            <a:r>
              <a:rPr lang="en-US" sz="7000" dirty="0">
                <a:solidFill>
                  <a:prstClr val="black"/>
                </a:solidFill>
                <a:latin typeface="Arial" panose="020B0604020202020204" pitchFamily="34" charset="0"/>
              </a:rPr>
              <a:t>Looking for free open images, fonts and icons?</a:t>
            </a:r>
            <a:endParaRPr lang="en-US" sz="70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918" y="3245987"/>
            <a:ext cx="1905266" cy="19052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238" y="3498424"/>
            <a:ext cx="2812297" cy="15832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184" y="6941561"/>
            <a:ext cx="3142458" cy="15715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1157" y="3181887"/>
            <a:ext cx="1969366" cy="1969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6474" y="3260323"/>
            <a:ext cx="2130598" cy="21305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5150" y="6701086"/>
            <a:ext cx="2052452" cy="205245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52913" y="5386944"/>
            <a:ext cx="41476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/>
            <a:r>
              <a:rPr lang="en-GB" sz="3500" dirty="0" smtClean="0">
                <a:solidFill>
                  <a:prstClr val="black"/>
                </a:solidFill>
                <a:latin typeface="Liberation Sans" panose="020B0604020202020204" pitchFamily="34" charset="0"/>
              </a:rPr>
              <a:t>https://pixabay.com/</a:t>
            </a:r>
            <a:endParaRPr lang="en-GB" sz="35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59450" y="5404415"/>
            <a:ext cx="512762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/>
            <a:r>
              <a:rPr lang="en-GB" sz="3500" dirty="0">
                <a:solidFill>
                  <a:prstClr val="black"/>
                </a:solidFill>
                <a:latin typeface="Liberation Sans" panose="020B0604020202020204" pitchFamily="34" charset="0"/>
              </a:rPr>
              <a:t>https://www.flaticon.com/</a:t>
            </a:r>
            <a:endParaRPr lang="en-GB" sz="35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60709" y="8709348"/>
            <a:ext cx="567905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/>
            <a:r>
              <a:rPr lang="en-GB" sz="3500" dirty="0">
                <a:solidFill>
                  <a:prstClr val="black"/>
                </a:solidFill>
                <a:latin typeface="Liberation Sans" panose="020B0604020202020204" pitchFamily="34" charset="0"/>
              </a:rPr>
              <a:t>https://www.1001fonts.com/</a:t>
            </a:r>
            <a:endParaRPr lang="en-GB" sz="3500" dirty="0">
              <a:solidFill>
                <a:prstClr val="black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8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7763"/>
            <a:ext cx="12801600" cy="720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7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62375" y="-1353420"/>
            <a:ext cx="8409963" cy="119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285" y="3999658"/>
            <a:ext cx="10465603" cy="175853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1" y="3999658"/>
            <a:ext cx="555858" cy="175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GB" sz="1218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licencing</a:t>
            </a: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07" y="1212784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8739" y="4514478"/>
            <a:ext cx="10878502" cy="222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20" b="1" dirty="0">
                <a:latin typeface="Istanbul" panose="04040805020002020604" pitchFamily="82" charset="0"/>
              </a:rPr>
              <a:t>To allow the fullest possible re-use, use the most permissible licence: CC-0 or CC-BY</a:t>
            </a:r>
          </a:p>
        </p:txBody>
      </p:sp>
    </p:spTree>
    <p:extLst>
      <p:ext uri="{BB962C8B-B14F-4D97-AF65-F5344CB8AC3E}">
        <p14:creationId xmlns:p14="http://schemas.microsoft.com/office/powerpoint/2010/main" val="657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820713"/>
              </p:ext>
            </p:extLst>
          </p:nvPr>
        </p:nvGraphicFramePr>
        <p:xfrm>
          <a:off x="673741" y="2352300"/>
          <a:ext cx="11238460" cy="5700219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3517072">
                  <a:extLst>
                    <a:ext uri="{9D8B030D-6E8A-4147-A177-3AD203B41FA5}">
                      <a16:colId xmlns:a16="http://schemas.microsoft.com/office/drawing/2014/main" val="975971234"/>
                    </a:ext>
                  </a:extLst>
                </a:gridCol>
                <a:gridCol w="1505872">
                  <a:extLst>
                    <a:ext uri="{9D8B030D-6E8A-4147-A177-3AD203B41FA5}">
                      <a16:colId xmlns:a16="http://schemas.microsoft.com/office/drawing/2014/main" val="3505778456"/>
                    </a:ext>
                  </a:extLst>
                </a:gridCol>
                <a:gridCol w="1303742">
                  <a:extLst>
                    <a:ext uri="{9D8B030D-6E8A-4147-A177-3AD203B41FA5}">
                      <a16:colId xmlns:a16="http://schemas.microsoft.com/office/drawing/2014/main" val="804370492"/>
                    </a:ext>
                  </a:extLst>
                </a:gridCol>
                <a:gridCol w="1232996">
                  <a:extLst>
                    <a:ext uri="{9D8B030D-6E8A-4147-A177-3AD203B41FA5}">
                      <a16:colId xmlns:a16="http://schemas.microsoft.com/office/drawing/2014/main" val="1940347205"/>
                    </a:ext>
                  </a:extLst>
                </a:gridCol>
                <a:gridCol w="3678778">
                  <a:extLst>
                    <a:ext uri="{9D8B030D-6E8A-4147-A177-3AD203B41FA5}">
                      <a16:colId xmlns:a16="http://schemas.microsoft.com/office/drawing/2014/main" val="3510263777"/>
                    </a:ext>
                  </a:extLst>
                </a:gridCol>
              </a:tblGrid>
              <a:tr h="349225">
                <a:tc>
                  <a:txBody>
                    <a:bodyPr/>
                    <a:lstStyle/>
                    <a:p>
                      <a:r>
                        <a:rPr lang="en-GB" sz="1700" dirty="0" smtClean="0"/>
                        <a:t>Licence </a:t>
                      </a:r>
                      <a:endParaRPr lang="en-GB" sz="1700" dirty="0"/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 dirty="0"/>
                        <a:t>Domain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 dirty="0" smtClean="0"/>
                        <a:t>Attribution</a:t>
                      </a:r>
                      <a:endParaRPr lang="en-GB" sz="1700" dirty="0"/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 dirty="0" smtClean="0"/>
                        <a:t>Share-alike</a:t>
                      </a:r>
                      <a:endParaRPr lang="en-GB" sz="1700" dirty="0"/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Comments </a:t>
                      </a:r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2026240274"/>
                  </a:ext>
                </a:extLst>
              </a:tr>
              <a:tr h="811181">
                <a:tc>
                  <a:txBody>
                    <a:bodyPr/>
                    <a:lstStyle/>
                    <a:p>
                      <a:r>
                        <a:rPr lang="en-GB" sz="1700">
                          <a:hlinkClick r:id="rId2"/>
                        </a:rPr>
                        <a:t>Creative Commons CCZero</a:t>
                      </a:r>
                      <a:r>
                        <a:rPr lang="en-GB" sz="1700"/>
                        <a:t> (CC0)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 dirty="0"/>
                        <a:t>Content, 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Dedicate to the Public Domain (all rights waived) </a:t>
                      </a:r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252084952"/>
                  </a:ext>
                </a:extLst>
              </a:tr>
              <a:tr h="1053135">
                <a:tc>
                  <a:txBody>
                    <a:bodyPr/>
                    <a:lstStyle/>
                    <a:p>
                      <a:r>
                        <a:rPr lang="en-US" sz="1700">
                          <a:hlinkClick r:id="rId3"/>
                        </a:rPr>
                        <a:t>Open Data Commons Public Domain Dedication and Licence</a:t>
                      </a:r>
                      <a:r>
                        <a:rPr lang="en-US" sz="1700"/>
                        <a:t> (PDDL)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Dedicate to the Public Domain (all rights waived) </a:t>
                      </a:r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360083147"/>
                  </a:ext>
                </a:extLst>
              </a:tr>
              <a:tr h="811181">
                <a:tc>
                  <a:txBody>
                    <a:bodyPr/>
                    <a:lstStyle/>
                    <a:p>
                      <a:r>
                        <a:rPr lang="en-US" sz="1700" dirty="0">
                          <a:hlinkClick r:id="rId4"/>
                        </a:rPr>
                        <a:t>Creative Commons Attribution 4.0</a:t>
                      </a:r>
                      <a:r>
                        <a:rPr lang="en-US" sz="1700" dirty="0"/>
                        <a:t> </a:t>
                      </a:r>
                      <a:endParaRPr lang="en-US" sz="1700" dirty="0" smtClean="0"/>
                    </a:p>
                    <a:p>
                      <a:r>
                        <a:rPr lang="en-US" sz="1700" dirty="0" smtClean="0"/>
                        <a:t>(</a:t>
                      </a:r>
                      <a:r>
                        <a:rPr lang="en-US" sz="1700" dirty="0"/>
                        <a:t>CC-BY-4.0)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Content, 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endParaRPr lang="en-GB" sz="1700"/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2089636822"/>
                  </a:ext>
                </a:extLst>
              </a:tr>
              <a:tr h="811181">
                <a:tc>
                  <a:txBody>
                    <a:bodyPr/>
                    <a:lstStyle/>
                    <a:p>
                      <a:r>
                        <a:rPr lang="en-US" sz="1700">
                          <a:hlinkClick r:id="rId5"/>
                        </a:rPr>
                        <a:t>Open Data Commons Attribution License</a:t>
                      </a:r>
                      <a:r>
                        <a:rPr lang="en-US" sz="1700"/>
                        <a:t> (ODC-BY)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N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Attribution for data(bases) </a:t>
                      </a:r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1783956015"/>
                  </a:ext>
                </a:extLst>
              </a:tr>
              <a:tr h="1053135">
                <a:tc>
                  <a:txBody>
                    <a:bodyPr/>
                    <a:lstStyle/>
                    <a:p>
                      <a:r>
                        <a:rPr lang="en-US" sz="1700">
                          <a:hlinkClick r:id="rId6"/>
                        </a:rPr>
                        <a:t>Creative Commons Attribution Share-Alike 4.0</a:t>
                      </a:r>
                      <a:r>
                        <a:rPr lang="en-US" sz="1700"/>
                        <a:t> (CC-BY-SA-4.0)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Content, 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endParaRPr lang="en-GB" sz="1700"/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3245165184"/>
                  </a:ext>
                </a:extLst>
              </a:tr>
              <a:tr h="811181">
                <a:tc>
                  <a:txBody>
                    <a:bodyPr/>
                    <a:lstStyle/>
                    <a:p>
                      <a:r>
                        <a:rPr lang="en-US" sz="1700">
                          <a:hlinkClick r:id="rId7"/>
                        </a:rPr>
                        <a:t>Open Data Commons Open Database License</a:t>
                      </a:r>
                      <a:r>
                        <a:rPr lang="en-US" sz="1700"/>
                        <a:t> (ODbL)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Data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/>
                        <a:t>Y </a:t>
                      </a:r>
                    </a:p>
                  </a:txBody>
                  <a:tcPr marL="33854" marR="33854" marT="33854" marB="33854" anchor="ctr"/>
                </a:tc>
                <a:tc>
                  <a:txBody>
                    <a:bodyPr/>
                    <a:lstStyle/>
                    <a:p>
                      <a:r>
                        <a:rPr lang="en-GB" sz="1700" dirty="0"/>
                        <a:t>Attribution-</a:t>
                      </a:r>
                      <a:r>
                        <a:rPr lang="en-GB" sz="1700" dirty="0" err="1"/>
                        <a:t>ShareAlike</a:t>
                      </a:r>
                      <a:r>
                        <a:rPr lang="en-GB" sz="1700" dirty="0"/>
                        <a:t> for data(bases) </a:t>
                      </a:r>
                    </a:p>
                  </a:txBody>
                  <a:tcPr marL="33854" marR="33854" marT="33854" marB="33854" anchor="ctr"/>
                </a:tc>
                <a:extLst>
                  <a:ext uri="{0D108BD9-81ED-4DB2-BD59-A6C34878D82A}">
                    <a16:rowId xmlns:a16="http://schemas.microsoft.com/office/drawing/2014/main" val="6213606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1601" y="1291112"/>
            <a:ext cx="875271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300" b="1" dirty="0">
                <a:solidFill>
                  <a:srgbClr val="4472C4"/>
                </a:solidFill>
                <a:latin typeface="Halo" panose="00000400000000000000" pitchFamily="2" charset="0"/>
              </a:rPr>
              <a:t>Open Licencing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420365" y="8110201"/>
            <a:ext cx="2491836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60" dirty="0">
                <a:hlinkClick r:id="rId8"/>
              </a:rPr>
              <a:t>http://opendefinition.org/licenses/</a:t>
            </a:r>
            <a:endParaRPr lang="en-GB" sz="1260" dirty="0"/>
          </a:p>
        </p:txBody>
      </p:sp>
    </p:spTree>
    <p:extLst>
      <p:ext uri="{BB962C8B-B14F-4D97-AF65-F5344CB8AC3E}">
        <p14:creationId xmlns:p14="http://schemas.microsoft.com/office/powerpoint/2010/main" val="1827521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0077" y="1474244"/>
            <a:ext cx="1203842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0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endParaRPr lang="en-GB" sz="10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772" y="3461116"/>
            <a:ext cx="11761470" cy="3323987"/>
          </a:xfrm>
          <a:prstGeom prst="rect">
            <a:avLst/>
          </a:prstGeom>
          <a:solidFill>
            <a:schemeClr val="dk1">
              <a:alpha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200" dirty="0"/>
              <a:t>By default, a work (text, media, etc.) is under copyright unless it is explicitly mentioned otherwise (e.g. under an open </a:t>
            </a:r>
            <a:r>
              <a:rPr lang="en-US" sz="4200" dirty="0" err="1"/>
              <a:t>licence</a:t>
            </a:r>
            <a:r>
              <a:rPr lang="en-US" sz="4200" dirty="0"/>
              <a:t>). If you want other people to be able to share and reuse your work, then </a:t>
            </a:r>
            <a:r>
              <a:rPr lang="en-US" sz="4200"/>
              <a:t>use an </a:t>
            </a:r>
            <a:r>
              <a:rPr lang="en-US" sz="4200" dirty="0"/>
              <a:t>open </a:t>
            </a:r>
            <a:r>
              <a:rPr lang="en-US" sz="4200" dirty="0" err="1"/>
              <a:t>licence</a:t>
            </a:r>
            <a:r>
              <a:rPr lang="en-US" sz="4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962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38" y="300600"/>
            <a:ext cx="9609524" cy="9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11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43" y="653143"/>
            <a:ext cx="11955319" cy="829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91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80" y="665020"/>
            <a:ext cx="11707938" cy="83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84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77282" y="-1391482"/>
            <a:ext cx="8730038" cy="1234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09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204</Words>
  <Application>Microsoft Office PowerPoint</Application>
  <PresentationFormat>A3 Paper (297x420 mm)</PresentationFormat>
  <Paragraphs>46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Halo</vt:lpstr>
      <vt:lpstr>Istanbul</vt:lpstr>
      <vt:lpstr>Liberation Sans</vt:lpstr>
      <vt:lpstr>Lucida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25</cp:revision>
  <cp:lastPrinted>2018-11-07T13:56:35Z</cp:lastPrinted>
  <dcterms:created xsi:type="dcterms:W3CDTF">2018-10-19T16:20:19Z</dcterms:created>
  <dcterms:modified xsi:type="dcterms:W3CDTF">2019-03-08T13:52:44Z</dcterms:modified>
</cp:coreProperties>
</file>