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8"/>
  </p:notesMasterIdLst>
  <p:sldIdLst>
    <p:sldId id="256" r:id="rId2"/>
    <p:sldId id="276" r:id="rId3"/>
    <p:sldId id="305" r:id="rId4"/>
    <p:sldId id="262" r:id="rId5"/>
    <p:sldId id="306" r:id="rId6"/>
    <p:sldId id="257" r:id="rId7"/>
    <p:sldId id="284" r:id="rId8"/>
    <p:sldId id="285" r:id="rId9"/>
    <p:sldId id="307" r:id="rId10"/>
    <p:sldId id="287" r:id="rId11"/>
    <p:sldId id="288" r:id="rId12"/>
    <p:sldId id="289" r:id="rId13"/>
    <p:sldId id="312" r:id="rId14"/>
    <p:sldId id="309" r:id="rId15"/>
    <p:sldId id="295" r:id="rId16"/>
    <p:sldId id="296" r:id="rId17"/>
    <p:sldId id="299" r:id="rId18"/>
    <p:sldId id="320" r:id="rId19"/>
    <p:sldId id="308" r:id="rId20"/>
    <p:sldId id="293" r:id="rId21"/>
    <p:sldId id="294" r:id="rId22"/>
    <p:sldId id="310" r:id="rId23"/>
    <p:sldId id="297" r:id="rId24"/>
    <p:sldId id="314" r:id="rId25"/>
    <p:sldId id="298" r:id="rId26"/>
    <p:sldId id="315" r:id="rId2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CF3"/>
    <a:srgbClr val="FFFAEB"/>
    <a:srgbClr val="FFF7E1"/>
    <a:srgbClr val="FFFD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02" autoAdjust="0"/>
    <p:restoredTop sz="72731" autoAdjust="0"/>
  </p:normalViewPr>
  <p:slideViewPr>
    <p:cSldViewPr snapToGrid="0">
      <p:cViewPr varScale="1">
        <p:scale>
          <a:sx n="49" d="100"/>
          <a:sy n="49" d="100"/>
        </p:scale>
        <p:origin x="12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9B4310-EF59-4D8D-86C6-05C4C4860829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FC4AC833-7BFE-437D-B246-21479CDBA80F}">
      <dgm:prSet phldrT="[Text]"/>
      <dgm:spPr/>
      <dgm:t>
        <a:bodyPr/>
        <a:lstStyle/>
        <a:p>
          <a:r>
            <a:rPr lang="en-GB" dirty="0"/>
            <a:t>Management</a:t>
          </a:r>
        </a:p>
      </dgm:t>
    </dgm:pt>
    <dgm:pt modelId="{45F8434D-15E1-497F-89D3-B8F7B4208765}" type="parTrans" cxnId="{31723156-3347-4D84-87DB-ECEA6D81CCCC}">
      <dgm:prSet/>
      <dgm:spPr/>
      <dgm:t>
        <a:bodyPr/>
        <a:lstStyle/>
        <a:p>
          <a:endParaRPr lang="en-GB"/>
        </a:p>
      </dgm:t>
    </dgm:pt>
    <dgm:pt modelId="{2D42EF77-DA4C-4492-810F-B1690A2A10F5}" type="sibTrans" cxnId="{31723156-3347-4D84-87DB-ECEA6D81CCCC}">
      <dgm:prSet/>
      <dgm:spPr/>
      <dgm:t>
        <a:bodyPr/>
        <a:lstStyle/>
        <a:p>
          <a:endParaRPr lang="en-GB"/>
        </a:p>
      </dgm:t>
    </dgm:pt>
    <dgm:pt modelId="{FE828796-DD7F-4CF3-ADC1-51E91EE14944}">
      <dgm:prSet phldrT="[Text]"/>
      <dgm:spPr/>
      <dgm:t>
        <a:bodyPr/>
        <a:lstStyle/>
        <a:p>
          <a:r>
            <a:rPr lang="en-GB" dirty="0"/>
            <a:t>Engagement</a:t>
          </a:r>
        </a:p>
      </dgm:t>
    </dgm:pt>
    <dgm:pt modelId="{69DDD25D-C8C6-4118-9D4C-0D8770A7EDFF}" type="parTrans" cxnId="{C250ADEF-817E-4450-A921-3A06D8DD1FE6}">
      <dgm:prSet/>
      <dgm:spPr/>
      <dgm:t>
        <a:bodyPr/>
        <a:lstStyle/>
        <a:p>
          <a:endParaRPr lang="en-GB"/>
        </a:p>
      </dgm:t>
    </dgm:pt>
    <dgm:pt modelId="{3AAED2A7-74C2-4D86-8ACD-CED195A98083}" type="sibTrans" cxnId="{C250ADEF-817E-4450-A921-3A06D8DD1FE6}">
      <dgm:prSet/>
      <dgm:spPr/>
      <dgm:t>
        <a:bodyPr/>
        <a:lstStyle/>
        <a:p>
          <a:endParaRPr lang="en-GB"/>
        </a:p>
      </dgm:t>
    </dgm:pt>
    <dgm:pt modelId="{516B85CD-55A1-4813-B723-8A192DE8930D}">
      <dgm:prSet phldrT="[Text]"/>
      <dgm:spPr/>
      <dgm:t>
        <a:bodyPr/>
        <a:lstStyle/>
        <a:p>
          <a:r>
            <a:rPr lang="en-GB" dirty="0"/>
            <a:t>Leadership</a:t>
          </a:r>
        </a:p>
      </dgm:t>
    </dgm:pt>
    <dgm:pt modelId="{2CC30F61-EEB6-49F9-956A-C9E47A02F31C}" type="parTrans" cxnId="{FD2AC27E-1E27-44CC-B960-A90EE35D261B}">
      <dgm:prSet/>
      <dgm:spPr/>
      <dgm:t>
        <a:bodyPr/>
        <a:lstStyle/>
        <a:p>
          <a:endParaRPr lang="en-GB"/>
        </a:p>
      </dgm:t>
    </dgm:pt>
    <dgm:pt modelId="{AB02517F-07B7-4041-B08C-1250B9C77053}" type="sibTrans" cxnId="{FD2AC27E-1E27-44CC-B960-A90EE35D261B}">
      <dgm:prSet/>
      <dgm:spPr/>
      <dgm:t>
        <a:bodyPr/>
        <a:lstStyle/>
        <a:p>
          <a:endParaRPr lang="en-GB"/>
        </a:p>
      </dgm:t>
    </dgm:pt>
    <dgm:pt modelId="{AC663EFE-A3C9-4BE1-BA22-447C11658B9F}" type="pres">
      <dgm:prSet presAssocID="{629B4310-EF59-4D8D-86C6-05C4C4860829}" presName="compositeShape" presStyleCnt="0">
        <dgm:presLayoutVars>
          <dgm:dir/>
          <dgm:resizeHandles/>
        </dgm:presLayoutVars>
      </dgm:prSet>
      <dgm:spPr/>
    </dgm:pt>
    <dgm:pt modelId="{C9F856CA-0311-440A-BD4D-9C95B57DD93F}" type="pres">
      <dgm:prSet presAssocID="{629B4310-EF59-4D8D-86C6-05C4C4860829}" presName="pyramid" presStyleLbl="node1" presStyleIdx="0" presStyleCnt="1" custLinFactNeighborX="-18768" custLinFactNeighborY="0"/>
      <dgm:spPr/>
    </dgm:pt>
    <dgm:pt modelId="{58B35297-830C-4F03-9B99-DA51EEECEE2E}" type="pres">
      <dgm:prSet presAssocID="{629B4310-EF59-4D8D-86C6-05C4C4860829}" presName="theList" presStyleCnt="0"/>
      <dgm:spPr/>
    </dgm:pt>
    <dgm:pt modelId="{C1DF39B5-3CA7-45EE-901D-09C13532F2AD}" type="pres">
      <dgm:prSet presAssocID="{516B85CD-55A1-4813-B723-8A192DE8930D}" presName="aNode" presStyleLbl="fgAcc1" presStyleIdx="0" presStyleCnt="3" custLinFactNeighborX="-19457" custLinFactNeighborY="67785">
        <dgm:presLayoutVars>
          <dgm:bulletEnabled val="1"/>
        </dgm:presLayoutVars>
      </dgm:prSet>
      <dgm:spPr/>
    </dgm:pt>
    <dgm:pt modelId="{4EECC12E-5844-44A2-9965-4738C32297E2}" type="pres">
      <dgm:prSet presAssocID="{516B85CD-55A1-4813-B723-8A192DE8930D}" presName="aSpace" presStyleCnt="0"/>
      <dgm:spPr/>
    </dgm:pt>
    <dgm:pt modelId="{54FA0495-A9CC-44EE-86F6-AC35245EF785}" type="pres">
      <dgm:prSet presAssocID="{FC4AC833-7BFE-437D-B246-21479CDBA80F}" presName="aNode" presStyleLbl="fgAcc1" presStyleIdx="1" presStyleCnt="3" custLinFactNeighborX="-20158" custLinFactNeighborY="49999">
        <dgm:presLayoutVars>
          <dgm:bulletEnabled val="1"/>
        </dgm:presLayoutVars>
      </dgm:prSet>
      <dgm:spPr/>
    </dgm:pt>
    <dgm:pt modelId="{DB8FF675-BF6C-4B22-9C07-48EC712EFF1B}" type="pres">
      <dgm:prSet presAssocID="{FC4AC833-7BFE-437D-B246-21479CDBA80F}" presName="aSpace" presStyleCnt="0"/>
      <dgm:spPr/>
    </dgm:pt>
    <dgm:pt modelId="{8F43B68D-19EF-488A-B5BA-387CA3296352}" type="pres">
      <dgm:prSet presAssocID="{FE828796-DD7F-4CF3-ADC1-51E91EE14944}" presName="aNode" presStyleLbl="fgAcc1" presStyleIdx="2" presStyleCnt="3" custLinFactNeighborX="-19457" custLinFactNeighborY="26266">
        <dgm:presLayoutVars>
          <dgm:bulletEnabled val="1"/>
        </dgm:presLayoutVars>
      </dgm:prSet>
      <dgm:spPr/>
    </dgm:pt>
    <dgm:pt modelId="{82C308DA-6CBB-4896-88AF-229A29FA2649}" type="pres">
      <dgm:prSet presAssocID="{FE828796-DD7F-4CF3-ADC1-51E91EE14944}" presName="aSpace" presStyleCnt="0"/>
      <dgm:spPr/>
    </dgm:pt>
  </dgm:ptLst>
  <dgm:cxnLst>
    <dgm:cxn modelId="{E0E1E407-7C46-834F-940C-8C9628385B27}" type="presOf" srcId="{FE828796-DD7F-4CF3-ADC1-51E91EE14944}" destId="{8F43B68D-19EF-488A-B5BA-387CA3296352}" srcOrd="0" destOrd="0" presId="urn:microsoft.com/office/officeart/2005/8/layout/pyramid2"/>
    <dgm:cxn modelId="{A3146853-A9E8-8241-A83B-DE89499E622D}" type="presOf" srcId="{516B85CD-55A1-4813-B723-8A192DE8930D}" destId="{C1DF39B5-3CA7-45EE-901D-09C13532F2AD}" srcOrd="0" destOrd="0" presId="urn:microsoft.com/office/officeart/2005/8/layout/pyramid2"/>
    <dgm:cxn modelId="{430DC973-1176-DE44-B204-5A404BD0053E}" type="presOf" srcId="{629B4310-EF59-4D8D-86C6-05C4C4860829}" destId="{AC663EFE-A3C9-4BE1-BA22-447C11658B9F}" srcOrd="0" destOrd="0" presId="urn:microsoft.com/office/officeart/2005/8/layout/pyramid2"/>
    <dgm:cxn modelId="{31723156-3347-4D84-87DB-ECEA6D81CCCC}" srcId="{629B4310-EF59-4D8D-86C6-05C4C4860829}" destId="{FC4AC833-7BFE-437D-B246-21479CDBA80F}" srcOrd="1" destOrd="0" parTransId="{45F8434D-15E1-497F-89D3-B8F7B4208765}" sibTransId="{2D42EF77-DA4C-4492-810F-B1690A2A10F5}"/>
    <dgm:cxn modelId="{FD2AC27E-1E27-44CC-B960-A90EE35D261B}" srcId="{629B4310-EF59-4D8D-86C6-05C4C4860829}" destId="{516B85CD-55A1-4813-B723-8A192DE8930D}" srcOrd="0" destOrd="0" parTransId="{2CC30F61-EEB6-49F9-956A-C9E47A02F31C}" sibTransId="{AB02517F-07B7-4041-B08C-1250B9C77053}"/>
    <dgm:cxn modelId="{483A5CB0-5D13-3D45-BF85-25EB24A1C539}" type="presOf" srcId="{FC4AC833-7BFE-437D-B246-21479CDBA80F}" destId="{54FA0495-A9CC-44EE-86F6-AC35245EF785}" srcOrd="0" destOrd="0" presId="urn:microsoft.com/office/officeart/2005/8/layout/pyramid2"/>
    <dgm:cxn modelId="{C250ADEF-817E-4450-A921-3A06D8DD1FE6}" srcId="{629B4310-EF59-4D8D-86C6-05C4C4860829}" destId="{FE828796-DD7F-4CF3-ADC1-51E91EE14944}" srcOrd="2" destOrd="0" parTransId="{69DDD25D-C8C6-4118-9D4C-0D8770A7EDFF}" sibTransId="{3AAED2A7-74C2-4D86-8ACD-CED195A98083}"/>
    <dgm:cxn modelId="{8D615F37-EA0B-3346-AC1F-19512CA7E6C2}" type="presParOf" srcId="{AC663EFE-A3C9-4BE1-BA22-447C11658B9F}" destId="{C9F856CA-0311-440A-BD4D-9C95B57DD93F}" srcOrd="0" destOrd="0" presId="urn:microsoft.com/office/officeart/2005/8/layout/pyramid2"/>
    <dgm:cxn modelId="{F17F3550-A6F7-E944-8778-BD14816B8995}" type="presParOf" srcId="{AC663EFE-A3C9-4BE1-BA22-447C11658B9F}" destId="{58B35297-830C-4F03-9B99-DA51EEECEE2E}" srcOrd="1" destOrd="0" presId="urn:microsoft.com/office/officeart/2005/8/layout/pyramid2"/>
    <dgm:cxn modelId="{CBC18E5A-A069-894F-A574-2A0BC1DC3468}" type="presParOf" srcId="{58B35297-830C-4F03-9B99-DA51EEECEE2E}" destId="{C1DF39B5-3CA7-45EE-901D-09C13532F2AD}" srcOrd="0" destOrd="0" presId="urn:microsoft.com/office/officeart/2005/8/layout/pyramid2"/>
    <dgm:cxn modelId="{C9B2A053-8AAB-8D4C-8672-1EF4FB24AF90}" type="presParOf" srcId="{58B35297-830C-4F03-9B99-DA51EEECEE2E}" destId="{4EECC12E-5844-44A2-9965-4738C32297E2}" srcOrd="1" destOrd="0" presId="urn:microsoft.com/office/officeart/2005/8/layout/pyramid2"/>
    <dgm:cxn modelId="{410B56FD-194C-9549-8D0E-2627A6472068}" type="presParOf" srcId="{58B35297-830C-4F03-9B99-DA51EEECEE2E}" destId="{54FA0495-A9CC-44EE-86F6-AC35245EF785}" srcOrd="2" destOrd="0" presId="urn:microsoft.com/office/officeart/2005/8/layout/pyramid2"/>
    <dgm:cxn modelId="{C7A01B56-2688-D441-A1E1-565406D64F2D}" type="presParOf" srcId="{58B35297-830C-4F03-9B99-DA51EEECEE2E}" destId="{DB8FF675-BF6C-4B22-9C07-48EC712EFF1B}" srcOrd="3" destOrd="0" presId="urn:microsoft.com/office/officeart/2005/8/layout/pyramid2"/>
    <dgm:cxn modelId="{5DDD2FC3-75BD-C24A-B5F7-687788F88643}" type="presParOf" srcId="{58B35297-830C-4F03-9B99-DA51EEECEE2E}" destId="{8F43B68D-19EF-488A-B5BA-387CA3296352}" srcOrd="4" destOrd="0" presId="urn:microsoft.com/office/officeart/2005/8/layout/pyramid2"/>
    <dgm:cxn modelId="{B360E5C2-9FC0-E942-81B5-C6B30AFF735B}" type="presParOf" srcId="{58B35297-830C-4F03-9B99-DA51EEECEE2E}" destId="{82C308DA-6CBB-4896-88AF-229A29FA2649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0C915D-2355-462A-83BF-9FD72B0E534A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9433E08-CD2D-474A-8257-B146CE8C9163}">
      <dgm:prSet custT="1"/>
      <dgm:spPr>
        <a:solidFill>
          <a:srgbClr val="FFC000"/>
        </a:solidFill>
      </dgm:spPr>
      <dgm:t>
        <a:bodyPr/>
        <a:lstStyle/>
        <a:p>
          <a:pPr rtl="0"/>
          <a:r>
            <a:rPr lang="en-GB" sz="2900" dirty="0">
              <a:solidFill>
                <a:schemeClr val="tx1"/>
              </a:solidFill>
            </a:rPr>
            <a:t>Open Science</a:t>
          </a:r>
        </a:p>
      </dgm:t>
    </dgm:pt>
    <dgm:pt modelId="{FE2B8481-B254-4C4B-81D8-0AAB565CF510}" type="parTrans" cxnId="{F3BF801C-E999-41DD-BE3C-0C47002063CB}">
      <dgm:prSet/>
      <dgm:spPr/>
      <dgm:t>
        <a:bodyPr/>
        <a:lstStyle/>
        <a:p>
          <a:endParaRPr lang="en-GB" sz="2900"/>
        </a:p>
      </dgm:t>
    </dgm:pt>
    <dgm:pt modelId="{F327BAD2-1AB5-4202-BF92-5DC2026B7EA3}" type="sibTrans" cxnId="{F3BF801C-E999-41DD-BE3C-0C47002063CB}">
      <dgm:prSet/>
      <dgm:spPr/>
      <dgm:t>
        <a:bodyPr/>
        <a:lstStyle/>
        <a:p>
          <a:endParaRPr lang="en-GB" sz="2900"/>
        </a:p>
      </dgm:t>
    </dgm:pt>
    <dgm:pt modelId="{4AA589C9-8DD7-4D9A-AFD3-342E3738E8E8}" type="pres">
      <dgm:prSet presAssocID="{7D0C915D-2355-462A-83BF-9FD72B0E534A}" presName="CompostProcess" presStyleCnt="0">
        <dgm:presLayoutVars>
          <dgm:dir/>
          <dgm:resizeHandles val="exact"/>
        </dgm:presLayoutVars>
      </dgm:prSet>
      <dgm:spPr/>
    </dgm:pt>
    <dgm:pt modelId="{9BDCA929-5165-46FD-9CCE-9A75037DD95C}" type="pres">
      <dgm:prSet presAssocID="{7D0C915D-2355-462A-83BF-9FD72B0E534A}" presName="arrow" presStyleLbl="bgShp" presStyleIdx="0" presStyleCnt="1" custLinFactNeighborX="90296" custLinFactNeighborY="1566"/>
      <dgm:spPr>
        <a:solidFill>
          <a:srgbClr val="FFC000"/>
        </a:solidFill>
      </dgm:spPr>
    </dgm:pt>
    <dgm:pt modelId="{E71FC7BF-3F99-471C-BF66-279DB6CDE67B}" type="pres">
      <dgm:prSet presAssocID="{7D0C915D-2355-462A-83BF-9FD72B0E534A}" presName="linearProcess" presStyleCnt="0"/>
      <dgm:spPr/>
    </dgm:pt>
    <dgm:pt modelId="{07EE2596-7517-401B-9C65-F310722F41FE}" type="pres">
      <dgm:prSet presAssocID="{A9433E08-CD2D-474A-8257-B146CE8C9163}" presName="textNode" presStyleLbl="node1" presStyleIdx="0" presStyleCnt="1">
        <dgm:presLayoutVars>
          <dgm:bulletEnabled val="1"/>
        </dgm:presLayoutVars>
      </dgm:prSet>
      <dgm:spPr/>
    </dgm:pt>
  </dgm:ptLst>
  <dgm:cxnLst>
    <dgm:cxn modelId="{68947B15-F539-7340-8F14-FB8D66E48919}" type="presOf" srcId="{A9433E08-CD2D-474A-8257-B146CE8C9163}" destId="{07EE2596-7517-401B-9C65-F310722F41FE}" srcOrd="0" destOrd="0" presId="urn:microsoft.com/office/officeart/2005/8/layout/hProcess9"/>
    <dgm:cxn modelId="{F3BF801C-E999-41DD-BE3C-0C47002063CB}" srcId="{7D0C915D-2355-462A-83BF-9FD72B0E534A}" destId="{A9433E08-CD2D-474A-8257-B146CE8C9163}" srcOrd="0" destOrd="0" parTransId="{FE2B8481-B254-4C4B-81D8-0AAB565CF510}" sibTransId="{F327BAD2-1AB5-4202-BF92-5DC2026B7EA3}"/>
    <dgm:cxn modelId="{539922C9-6513-7143-B4C5-95610D569CFA}" type="presOf" srcId="{7D0C915D-2355-462A-83BF-9FD72B0E534A}" destId="{4AA589C9-8DD7-4D9A-AFD3-342E3738E8E8}" srcOrd="0" destOrd="0" presId="urn:microsoft.com/office/officeart/2005/8/layout/hProcess9"/>
    <dgm:cxn modelId="{744E7495-F479-AF47-89FF-A3EFF7624EA1}" type="presParOf" srcId="{4AA589C9-8DD7-4D9A-AFD3-342E3738E8E8}" destId="{9BDCA929-5165-46FD-9CCE-9A75037DD95C}" srcOrd="0" destOrd="0" presId="urn:microsoft.com/office/officeart/2005/8/layout/hProcess9"/>
    <dgm:cxn modelId="{98551577-2485-C54B-9153-B74B078E06E8}" type="presParOf" srcId="{4AA589C9-8DD7-4D9A-AFD3-342E3738E8E8}" destId="{E71FC7BF-3F99-471C-BF66-279DB6CDE67B}" srcOrd="1" destOrd="0" presId="urn:microsoft.com/office/officeart/2005/8/layout/hProcess9"/>
    <dgm:cxn modelId="{FB7BEDCD-CE47-0C4D-AB1C-879E42A39BF8}" type="presParOf" srcId="{E71FC7BF-3F99-471C-BF66-279DB6CDE67B}" destId="{07EE2596-7517-401B-9C65-F310722F41FE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B13D36C-0527-4BC9-AEC4-BC8AC3D4280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7A20AD3-5A17-4CA9-B3C7-C24001E5CEAC}">
      <dgm:prSet phldrT="[Text]"/>
      <dgm:spPr/>
      <dgm:t>
        <a:bodyPr/>
        <a:lstStyle/>
        <a:p>
          <a:r>
            <a:rPr lang="en-GB" dirty="0"/>
            <a:t>Leadership, Vision and Strategy</a:t>
          </a:r>
        </a:p>
      </dgm:t>
    </dgm:pt>
    <dgm:pt modelId="{7B441425-4036-484D-9F69-190EE94333AE}" type="parTrans" cxnId="{86F98461-05BF-45E0-9A16-8AB341297C05}">
      <dgm:prSet/>
      <dgm:spPr/>
      <dgm:t>
        <a:bodyPr/>
        <a:lstStyle/>
        <a:p>
          <a:endParaRPr lang="en-GB"/>
        </a:p>
      </dgm:t>
    </dgm:pt>
    <dgm:pt modelId="{7B1AE150-5D5B-4031-8A89-30BFA2526FC0}" type="sibTrans" cxnId="{86F98461-05BF-45E0-9A16-8AB341297C05}">
      <dgm:prSet/>
      <dgm:spPr/>
      <dgm:t>
        <a:bodyPr/>
        <a:lstStyle/>
        <a:p>
          <a:endParaRPr lang="en-GB"/>
        </a:p>
      </dgm:t>
    </dgm:pt>
    <dgm:pt modelId="{3DBC0E9E-A484-49BD-9A10-D3AAAD66DF7E}">
      <dgm:prSet phldrT="[Text]"/>
      <dgm:spPr/>
      <dgm:t>
        <a:bodyPr/>
        <a:lstStyle/>
        <a:p>
          <a:r>
            <a:rPr lang="en-GB" dirty="0"/>
            <a:t>Develop targeted measures</a:t>
          </a:r>
        </a:p>
      </dgm:t>
    </dgm:pt>
    <dgm:pt modelId="{8AF4F0F2-3AAD-4CD5-BA95-087FFF0877CE}" type="parTrans" cxnId="{4F54065A-DDB8-4F07-A3E3-5304D9DCF6A3}">
      <dgm:prSet/>
      <dgm:spPr/>
      <dgm:t>
        <a:bodyPr/>
        <a:lstStyle/>
        <a:p>
          <a:endParaRPr lang="en-GB"/>
        </a:p>
      </dgm:t>
    </dgm:pt>
    <dgm:pt modelId="{5043DAEF-F867-4BFB-8CE9-30282C378CD1}" type="sibTrans" cxnId="{4F54065A-DDB8-4F07-A3E3-5304D9DCF6A3}">
      <dgm:prSet/>
      <dgm:spPr/>
      <dgm:t>
        <a:bodyPr/>
        <a:lstStyle/>
        <a:p>
          <a:endParaRPr lang="en-GB"/>
        </a:p>
      </dgm:t>
    </dgm:pt>
    <dgm:pt modelId="{5A1E7B00-F0E0-487E-8F8E-E1B3B2009DC0}">
      <dgm:prSet phldrT="[Text]"/>
      <dgm:spPr/>
      <dgm:t>
        <a:bodyPr/>
        <a:lstStyle/>
        <a:p>
          <a:r>
            <a:rPr lang="en-GB" dirty="0"/>
            <a:t>Implement via transparency, accountability and monitoring</a:t>
          </a:r>
        </a:p>
      </dgm:t>
    </dgm:pt>
    <dgm:pt modelId="{0B68CB17-4C7C-4029-AC84-62937B0633C5}" type="parTrans" cxnId="{BBC70A73-8CBB-4956-94AD-DFB721992574}">
      <dgm:prSet/>
      <dgm:spPr/>
      <dgm:t>
        <a:bodyPr/>
        <a:lstStyle/>
        <a:p>
          <a:endParaRPr lang="en-GB"/>
        </a:p>
      </dgm:t>
    </dgm:pt>
    <dgm:pt modelId="{C397BDC3-CFA2-4E4C-A94C-3453B3819959}" type="sibTrans" cxnId="{BBC70A73-8CBB-4956-94AD-DFB721992574}">
      <dgm:prSet/>
      <dgm:spPr/>
      <dgm:t>
        <a:bodyPr/>
        <a:lstStyle/>
        <a:p>
          <a:endParaRPr lang="en-GB"/>
        </a:p>
      </dgm:t>
    </dgm:pt>
    <dgm:pt modelId="{3BB8490F-705F-4CB5-BCC9-8C31887B706C}">
      <dgm:prSet phldrT="[Text]"/>
      <dgm:spPr/>
      <dgm:t>
        <a:bodyPr/>
        <a:lstStyle/>
        <a:p>
          <a:r>
            <a:rPr lang="en-GB" dirty="0"/>
            <a:t>Trust and confidence in a shared vision between all parties</a:t>
          </a:r>
        </a:p>
      </dgm:t>
    </dgm:pt>
    <dgm:pt modelId="{4A44C29D-4539-44F3-9E79-2C9C9AB60621}" type="parTrans" cxnId="{67A69D8F-5838-4422-9C19-71B9FCE87087}">
      <dgm:prSet/>
      <dgm:spPr/>
      <dgm:t>
        <a:bodyPr/>
        <a:lstStyle/>
        <a:p>
          <a:endParaRPr lang="en-GB"/>
        </a:p>
      </dgm:t>
    </dgm:pt>
    <dgm:pt modelId="{3DA5C8FF-0873-4A27-9A7F-C6D1A4D9EDFE}" type="sibTrans" cxnId="{67A69D8F-5838-4422-9C19-71B9FCE87087}">
      <dgm:prSet/>
      <dgm:spPr/>
      <dgm:t>
        <a:bodyPr/>
        <a:lstStyle/>
        <a:p>
          <a:endParaRPr lang="en-GB"/>
        </a:p>
      </dgm:t>
    </dgm:pt>
    <dgm:pt modelId="{7EE5526C-2B48-4755-BFE6-1D6283D0F00E}" type="pres">
      <dgm:prSet presAssocID="{FB13D36C-0527-4BC9-AEC4-BC8AC3D42802}" presName="linear" presStyleCnt="0">
        <dgm:presLayoutVars>
          <dgm:dir/>
          <dgm:animLvl val="lvl"/>
          <dgm:resizeHandles val="exact"/>
        </dgm:presLayoutVars>
      </dgm:prSet>
      <dgm:spPr/>
    </dgm:pt>
    <dgm:pt modelId="{95ED4481-DB5C-4636-BFD8-6EED70AF33CD}" type="pres">
      <dgm:prSet presAssocID="{A7A20AD3-5A17-4CA9-B3C7-C24001E5CEAC}" presName="parentLin" presStyleCnt="0"/>
      <dgm:spPr/>
    </dgm:pt>
    <dgm:pt modelId="{A6891314-C092-47D0-B930-57B398184017}" type="pres">
      <dgm:prSet presAssocID="{A7A20AD3-5A17-4CA9-B3C7-C24001E5CEAC}" presName="parentLeftMargin" presStyleLbl="node1" presStyleIdx="0" presStyleCnt="4"/>
      <dgm:spPr/>
    </dgm:pt>
    <dgm:pt modelId="{5C48E2C6-B8E2-43D3-B8ED-57B2BF144748}" type="pres">
      <dgm:prSet presAssocID="{A7A20AD3-5A17-4CA9-B3C7-C24001E5CEA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69BA050-A637-4374-B63E-6FD8FD0A3C01}" type="pres">
      <dgm:prSet presAssocID="{A7A20AD3-5A17-4CA9-B3C7-C24001E5CEAC}" presName="negativeSpace" presStyleCnt="0"/>
      <dgm:spPr/>
    </dgm:pt>
    <dgm:pt modelId="{63C89C83-7503-4A11-8D9E-985422B49970}" type="pres">
      <dgm:prSet presAssocID="{A7A20AD3-5A17-4CA9-B3C7-C24001E5CEAC}" presName="childText" presStyleLbl="conFgAcc1" presStyleIdx="0" presStyleCnt="4">
        <dgm:presLayoutVars>
          <dgm:bulletEnabled val="1"/>
        </dgm:presLayoutVars>
      </dgm:prSet>
      <dgm:spPr/>
    </dgm:pt>
    <dgm:pt modelId="{2044479B-4DB5-4563-B2C6-3E1CB73DEBD0}" type="pres">
      <dgm:prSet presAssocID="{7B1AE150-5D5B-4031-8A89-30BFA2526FC0}" presName="spaceBetweenRectangles" presStyleCnt="0"/>
      <dgm:spPr/>
    </dgm:pt>
    <dgm:pt modelId="{5E70D97B-6CC0-42E3-8371-75B9D7566316}" type="pres">
      <dgm:prSet presAssocID="{3DBC0E9E-A484-49BD-9A10-D3AAAD66DF7E}" presName="parentLin" presStyleCnt="0"/>
      <dgm:spPr/>
    </dgm:pt>
    <dgm:pt modelId="{2F523070-9DC4-4A89-9732-9E73A753BF13}" type="pres">
      <dgm:prSet presAssocID="{3DBC0E9E-A484-49BD-9A10-D3AAAD66DF7E}" presName="parentLeftMargin" presStyleLbl="node1" presStyleIdx="0" presStyleCnt="4"/>
      <dgm:spPr/>
    </dgm:pt>
    <dgm:pt modelId="{995A1F64-1C77-488F-9727-28BADCE9EAE5}" type="pres">
      <dgm:prSet presAssocID="{3DBC0E9E-A484-49BD-9A10-D3AAAD66DF7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FA00484-DBE7-42C6-A2AA-7403C553DCD7}" type="pres">
      <dgm:prSet presAssocID="{3DBC0E9E-A484-49BD-9A10-D3AAAD66DF7E}" presName="negativeSpace" presStyleCnt="0"/>
      <dgm:spPr/>
    </dgm:pt>
    <dgm:pt modelId="{EA4AE8BA-EFF4-4B4B-970C-931D1AF1038F}" type="pres">
      <dgm:prSet presAssocID="{3DBC0E9E-A484-49BD-9A10-D3AAAD66DF7E}" presName="childText" presStyleLbl="conFgAcc1" presStyleIdx="1" presStyleCnt="4">
        <dgm:presLayoutVars>
          <dgm:bulletEnabled val="1"/>
        </dgm:presLayoutVars>
      </dgm:prSet>
      <dgm:spPr/>
    </dgm:pt>
    <dgm:pt modelId="{F47E6440-7FB0-4AA1-BE98-C38A2B6218DA}" type="pres">
      <dgm:prSet presAssocID="{5043DAEF-F867-4BFB-8CE9-30282C378CD1}" presName="spaceBetweenRectangles" presStyleCnt="0"/>
      <dgm:spPr/>
    </dgm:pt>
    <dgm:pt modelId="{11506D92-7E41-4640-A8F9-62E42A7B3556}" type="pres">
      <dgm:prSet presAssocID="{5A1E7B00-F0E0-487E-8F8E-E1B3B2009DC0}" presName="parentLin" presStyleCnt="0"/>
      <dgm:spPr/>
    </dgm:pt>
    <dgm:pt modelId="{1D2FE990-B9E2-4DF3-89AF-4D9D4B1BCC2A}" type="pres">
      <dgm:prSet presAssocID="{5A1E7B00-F0E0-487E-8F8E-E1B3B2009DC0}" presName="parentLeftMargin" presStyleLbl="node1" presStyleIdx="1" presStyleCnt="4"/>
      <dgm:spPr/>
    </dgm:pt>
    <dgm:pt modelId="{3A6E449A-83DD-460D-8AF4-9FD312F31F86}" type="pres">
      <dgm:prSet presAssocID="{5A1E7B00-F0E0-487E-8F8E-E1B3B2009DC0}" presName="parentText" presStyleLbl="node1" presStyleIdx="2" presStyleCnt="4" custScaleY="132417">
        <dgm:presLayoutVars>
          <dgm:chMax val="0"/>
          <dgm:bulletEnabled val="1"/>
        </dgm:presLayoutVars>
      </dgm:prSet>
      <dgm:spPr/>
    </dgm:pt>
    <dgm:pt modelId="{D9F592B8-B588-45F4-A597-4891C51C62DF}" type="pres">
      <dgm:prSet presAssocID="{5A1E7B00-F0E0-487E-8F8E-E1B3B2009DC0}" presName="negativeSpace" presStyleCnt="0"/>
      <dgm:spPr/>
    </dgm:pt>
    <dgm:pt modelId="{38CD3ECC-1221-4793-97F0-06BA1CA7A6B1}" type="pres">
      <dgm:prSet presAssocID="{5A1E7B00-F0E0-487E-8F8E-E1B3B2009DC0}" presName="childText" presStyleLbl="conFgAcc1" presStyleIdx="2" presStyleCnt="4">
        <dgm:presLayoutVars>
          <dgm:bulletEnabled val="1"/>
        </dgm:presLayoutVars>
      </dgm:prSet>
      <dgm:spPr/>
    </dgm:pt>
    <dgm:pt modelId="{661D2EC7-1A3D-4CF8-9BCE-DE6D1FE781D9}" type="pres">
      <dgm:prSet presAssocID="{C397BDC3-CFA2-4E4C-A94C-3453B3819959}" presName="spaceBetweenRectangles" presStyleCnt="0"/>
      <dgm:spPr/>
    </dgm:pt>
    <dgm:pt modelId="{9218B2A3-9DC7-4E52-B7D9-93EABF8087FD}" type="pres">
      <dgm:prSet presAssocID="{3BB8490F-705F-4CB5-BCC9-8C31887B706C}" presName="parentLin" presStyleCnt="0"/>
      <dgm:spPr/>
    </dgm:pt>
    <dgm:pt modelId="{243C2123-7694-49B2-AACB-A72FE9E9D22F}" type="pres">
      <dgm:prSet presAssocID="{3BB8490F-705F-4CB5-BCC9-8C31887B706C}" presName="parentLeftMargin" presStyleLbl="node1" presStyleIdx="2" presStyleCnt="4"/>
      <dgm:spPr/>
    </dgm:pt>
    <dgm:pt modelId="{3DBF79C8-9C08-4B77-B90A-8DA1FC12916C}" type="pres">
      <dgm:prSet presAssocID="{3BB8490F-705F-4CB5-BCC9-8C31887B706C}" presName="parentText" presStyleLbl="node1" presStyleIdx="3" presStyleCnt="4" custScaleY="147489">
        <dgm:presLayoutVars>
          <dgm:chMax val="0"/>
          <dgm:bulletEnabled val="1"/>
        </dgm:presLayoutVars>
      </dgm:prSet>
      <dgm:spPr/>
    </dgm:pt>
    <dgm:pt modelId="{E561EA47-9583-41F8-BE7A-5548D2710D45}" type="pres">
      <dgm:prSet presAssocID="{3BB8490F-705F-4CB5-BCC9-8C31887B706C}" presName="negativeSpace" presStyleCnt="0"/>
      <dgm:spPr/>
    </dgm:pt>
    <dgm:pt modelId="{F1612097-5159-47D6-A900-EAB949604552}" type="pres">
      <dgm:prSet presAssocID="{3BB8490F-705F-4CB5-BCC9-8C31887B706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B6062F10-4B01-B248-A1CE-2A4BAAA95032}" type="presOf" srcId="{FB13D36C-0527-4BC9-AEC4-BC8AC3D42802}" destId="{7EE5526C-2B48-4755-BFE6-1D6283D0F00E}" srcOrd="0" destOrd="0" presId="urn:microsoft.com/office/officeart/2005/8/layout/list1"/>
    <dgm:cxn modelId="{A6292C13-BD67-2742-A689-AE6C2D83AB36}" type="presOf" srcId="{A7A20AD3-5A17-4CA9-B3C7-C24001E5CEAC}" destId="{A6891314-C092-47D0-B930-57B398184017}" srcOrd="0" destOrd="0" presId="urn:microsoft.com/office/officeart/2005/8/layout/list1"/>
    <dgm:cxn modelId="{86F98461-05BF-45E0-9A16-8AB341297C05}" srcId="{FB13D36C-0527-4BC9-AEC4-BC8AC3D42802}" destId="{A7A20AD3-5A17-4CA9-B3C7-C24001E5CEAC}" srcOrd="0" destOrd="0" parTransId="{7B441425-4036-484D-9F69-190EE94333AE}" sibTransId="{7B1AE150-5D5B-4031-8A89-30BFA2526FC0}"/>
    <dgm:cxn modelId="{1EA12B67-6C83-5343-B766-272B9935251D}" type="presOf" srcId="{3DBC0E9E-A484-49BD-9A10-D3AAAD66DF7E}" destId="{995A1F64-1C77-488F-9727-28BADCE9EAE5}" srcOrd="1" destOrd="0" presId="urn:microsoft.com/office/officeart/2005/8/layout/list1"/>
    <dgm:cxn modelId="{8AC37E70-065B-2045-A764-A5A8906B5654}" type="presOf" srcId="{3BB8490F-705F-4CB5-BCC9-8C31887B706C}" destId="{243C2123-7694-49B2-AACB-A72FE9E9D22F}" srcOrd="0" destOrd="0" presId="urn:microsoft.com/office/officeart/2005/8/layout/list1"/>
    <dgm:cxn modelId="{BBC70A73-8CBB-4956-94AD-DFB721992574}" srcId="{FB13D36C-0527-4BC9-AEC4-BC8AC3D42802}" destId="{5A1E7B00-F0E0-487E-8F8E-E1B3B2009DC0}" srcOrd="2" destOrd="0" parTransId="{0B68CB17-4C7C-4029-AC84-62937B0633C5}" sibTransId="{C397BDC3-CFA2-4E4C-A94C-3453B3819959}"/>
    <dgm:cxn modelId="{71BF5F76-A7C9-8441-AD88-C225191ABB17}" type="presOf" srcId="{5A1E7B00-F0E0-487E-8F8E-E1B3B2009DC0}" destId="{1D2FE990-B9E2-4DF3-89AF-4D9D4B1BCC2A}" srcOrd="0" destOrd="0" presId="urn:microsoft.com/office/officeart/2005/8/layout/list1"/>
    <dgm:cxn modelId="{4F54065A-DDB8-4F07-A3E3-5304D9DCF6A3}" srcId="{FB13D36C-0527-4BC9-AEC4-BC8AC3D42802}" destId="{3DBC0E9E-A484-49BD-9A10-D3AAAD66DF7E}" srcOrd="1" destOrd="0" parTransId="{8AF4F0F2-3AAD-4CD5-BA95-087FFF0877CE}" sibTransId="{5043DAEF-F867-4BFB-8CE9-30282C378CD1}"/>
    <dgm:cxn modelId="{53EC0F7A-6741-7742-8518-CF0C17FA1CC9}" type="presOf" srcId="{3BB8490F-705F-4CB5-BCC9-8C31887B706C}" destId="{3DBF79C8-9C08-4B77-B90A-8DA1FC12916C}" srcOrd="1" destOrd="0" presId="urn:microsoft.com/office/officeart/2005/8/layout/list1"/>
    <dgm:cxn modelId="{70201B8A-8B11-B94B-B2D0-CA19B71DE420}" type="presOf" srcId="{A7A20AD3-5A17-4CA9-B3C7-C24001E5CEAC}" destId="{5C48E2C6-B8E2-43D3-B8ED-57B2BF144748}" srcOrd="1" destOrd="0" presId="urn:microsoft.com/office/officeart/2005/8/layout/list1"/>
    <dgm:cxn modelId="{67A69D8F-5838-4422-9C19-71B9FCE87087}" srcId="{FB13D36C-0527-4BC9-AEC4-BC8AC3D42802}" destId="{3BB8490F-705F-4CB5-BCC9-8C31887B706C}" srcOrd="3" destOrd="0" parTransId="{4A44C29D-4539-44F3-9E79-2C9C9AB60621}" sibTransId="{3DA5C8FF-0873-4A27-9A7F-C6D1A4D9EDFE}"/>
    <dgm:cxn modelId="{6E22C6CC-1BD7-6F4C-A5BD-2EC45B2B398A}" type="presOf" srcId="{3DBC0E9E-A484-49BD-9A10-D3AAAD66DF7E}" destId="{2F523070-9DC4-4A89-9732-9E73A753BF13}" srcOrd="0" destOrd="0" presId="urn:microsoft.com/office/officeart/2005/8/layout/list1"/>
    <dgm:cxn modelId="{D74515DE-8813-814F-B412-73F074BCE4CF}" type="presOf" srcId="{5A1E7B00-F0E0-487E-8F8E-E1B3B2009DC0}" destId="{3A6E449A-83DD-460D-8AF4-9FD312F31F86}" srcOrd="1" destOrd="0" presId="urn:microsoft.com/office/officeart/2005/8/layout/list1"/>
    <dgm:cxn modelId="{DC06151C-EE44-C946-9088-4EC5B8244269}" type="presParOf" srcId="{7EE5526C-2B48-4755-BFE6-1D6283D0F00E}" destId="{95ED4481-DB5C-4636-BFD8-6EED70AF33CD}" srcOrd="0" destOrd="0" presId="urn:microsoft.com/office/officeart/2005/8/layout/list1"/>
    <dgm:cxn modelId="{4B55362F-27EB-E94E-8545-C71A712A4999}" type="presParOf" srcId="{95ED4481-DB5C-4636-BFD8-6EED70AF33CD}" destId="{A6891314-C092-47D0-B930-57B398184017}" srcOrd="0" destOrd="0" presId="urn:microsoft.com/office/officeart/2005/8/layout/list1"/>
    <dgm:cxn modelId="{36589D1D-34A6-234B-9137-8BCB00D41433}" type="presParOf" srcId="{95ED4481-DB5C-4636-BFD8-6EED70AF33CD}" destId="{5C48E2C6-B8E2-43D3-B8ED-57B2BF144748}" srcOrd="1" destOrd="0" presId="urn:microsoft.com/office/officeart/2005/8/layout/list1"/>
    <dgm:cxn modelId="{8F399932-A2D9-294B-849B-DC2B7A6C940D}" type="presParOf" srcId="{7EE5526C-2B48-4755-BFE6-1D6283D0F00E}" destId="{F69BA050-A637-4374-B63E-6FD8FD0A3C01}" srcOrd="1" destOrd="0" presId="urn:microsoft.com/office/officeart/2005/8/layout/list1"/>
    <dgm:cxn modelId="{1A709A1E-657B-3F40-9BFF-0ED061644AF1}" type="presParOf" srcId="{7EE5526C-2B48-4755-BFE6-1D6283D0F00E}" destId="{63C89C83-7503-4A11-8D9E-985422B49970}" srcOrd="2" destOrd="0" presId="urn:microsoft.com/office/officeart/2005/8/layout/list1"/>
    <dgm:cxn modelId="{19DA6487-D6B2-E745-B7B6-6916FE323E0C}" type="presParOf" srcId="{7EE5526C-2B48-4755-BFE6-1D6283D0F00E}" destId="{2044479B-4DB5-4563-B2C6-3E1CB73DEBD0}" srcOrd="3" destOrd="0" presId="urn:microsoft.com/office/officeart/2005/8/layout/list1"/>
    <dgm:cxn modelId="{6DB4DE8E-7EDD-FD4D-81F3-99565DD79E47}" type="presParOf" srcId="{7EE5526C-2B48-4755-BFE6-1D6283D0F00E}" destId="{5E70D97B-6CC0-42E3-8371-75B9D7566316}" srcOrd="4" destOrd="0" presId="urn:microsoft.com/office/officeart/2005/8/layout/list1"/>
    <dgm:cxn modelId="{33D5F79A-739E-7E49-B6BE-FD203A2771FC}" type="presParOf" srcId="{5E70D97B-6CC0-42E3-8371-75B9D7566316}" destId="{2F523070-9DC4-4A89-9732-9E73A753BF13}" srcOrd="0" destOrd="0" presId="urn:microsoft.com/office/officeart/2005/8/layout/list1"/>
    <dgm:cxn modelId="{C2DABCBE-7561-0C42-9377-418ED4E79833}" type="presParOf" srcId="{5E70D97B-6CC0-42E3-8371-75B9D7566316}" destId="{995A1F64-1C77-488F-9727-28BADCE9EAE5}" srcOrd="1" destOrd="0" presId="urn:microsoft.com/office/officeart/2005/8/layout/list1"/>
    <dgm:cxn modelId="{880459EB-4CA6-6747-81C3-5535A0B9346A}" type="presParOf" srcId="{7EE5526C-2B48-4755-BFE6-1D6283D0F00E}" destId="{8FA00484-DBE7-42C6-A2AA-7403C553DCD7}" srcOrd="5" destOrd="0" presId="urn:microsoft.com/office/officeart/2005/8/layout/list1"/>
    <dgm:cxn modelId="{7F72803C-3DCD-6644-87BD-97E2E600796F}" type="presParOf" srcId="{7EE5526C-2B48-4755-BFE6-1D6283D0F00E}" destId="{EA4AE8BA-EFF4-4B4B-970C-931D1AF1038F}" srcOrd="6" destOrd="0" presId="urn:microsoft.com/office/officeart/2005/8/layout/list1"/>
    <dgm:cxn modelId="{59B4C020-D45A-7148-905D-EBA82D14FC75}" type="presParOf" srcId="{7EE5526C-2B48-4755-BFE6-1D6283D0F00E}" destId="{F47E6440-7FB0-4AA1-BE98-C38A2B6218DA}" srcOrd="7" destOrd="0" presId="urn:microsoft.com/office/officeart/2005/8/layout/list1"/>
    <dgm:cxn modelId="{B5103F52-DA00-0346-BD2F-68F3BA82973E}" type="presParOf" srcId="{7EE5526C-2B48-4755-BFE6-1D6283D0F00E}" destId="{11506D92-7E41-4640-A8F9-62E42A7B3556}" srcOrd="8" destOrd="0" presId="urn:microsoft.com/office/officeart/2005/8/layout/list1"/>
    <dgm:cxn modelId="{0A40B275-1717-9743-9237-AC68BFE4ABD6}" type="presParOf" srcId="{11506D92-7E41-4640-A8F9-62E42A7B3556}" destId="{1D2FE990-B9E2-4DF3-89AF-4D9D4B1BCC2A}" srcOrd="0" destOrd="0" presId="urn:microsoft.com/office/officeart/2005/8/layout/list1"/>
    <dgm:cxn modelId="{07C27010-963E-4C45-9676-B491D1C8199B}" type="presParOf" srcId="{11506D92-7E41-4640-A8F9-62E42A7B3556}" destId="{3A6E449A-83DD-460D-8AF4-9FD312F31F86}" srcOrd="1" destOrd="0" presId="urn:microsoft.com/office/officeart/2005/8/layout/list1"/>
    <dgm:cxn modelId="{E5D8B39C-BCBF-0946-9EDE-BFBA0A4FCE8A}" type="presParOf" srcId="{7EE5526C-2B48-4755-BFE6-1D6283D0F00E}" destId="{D9F592B8-B588-45F4-A597-4891C51C62DF}" srcOrd="9" destOrd="0" presId="urn:microsoft.com/office/officeart/2005/8/layout/list1"/>
    <dgm:cxn modelId="{39B6048D-EE01-0547-8D19-49ADA837C0E6}" type="presParOf" srcId="{7EE5526C-2B48-4755-BFE6-1D6283D0F00E}" destId="{38CD3ECC-1221-4793-97F0-06BA1CA7A6B1}" srcOrd="10" destOrd="0" presId="urn:microsoft.com/office/officeart/2005/8/layout/list1"/>
    <dgm:cxn modelId="{EB2065AD-128B-D148-93D1-A5AEF9700D0B}" type="presParOf" srcId="{7EE5526C-2B48-4755-BFE6-1D6283D0F00E}" destId="{661D2EC7-1A3D-4CF8-9BCE-DE6D1FE781D9}" srcOrd="11" destOrd="0" presId="urn:microsoft.com/office/officeart/2005/8/layout/list1"/>
    <dgm:cxn modelId="{940A4F17-1BD7-5246-AACB-E385E89E3FAD}" type="presParOf" srcId="{7EE5526C-2B48-4755-BFE6-1D6283D0F00E}" destId="{9218B2A3-9DC7-4E52-B7D9-93EABF8087FD}" srcOrd="12" destOrd="0" presId="urn:microsoft.com/office/officeart/2005/8/layout/list1"/>
    <dgm:cxn modelId="{E666BBFA-C712-C945-B79E-48081043DBD5}" type="presParOf" srcId="{9218B2A3-9DC7-4E52-B7D9-93EABF8087FD}" destId="{243C2123-7694-49B2-AACB-A72FE9E9D22F}" srcOrd="0" destOrd="0" presId="urn:microsoft.com/office/officeart/2005/8/layout/list1"/>
    <dgm:cxn modelId="{963C41E9-C7AF-3F4F-8B01-D79F1CDEE1CD}" type="presParOf" srcId="{9218B2A3-9DC7-4E52-B7D9-93EABF8087FD}" destId="{3DBF79C8-9C08-4B77-B90A-8DA1FC12916C}" srcOrd="1" destOrd="0" presId="urn:microsoft.com/office/officeart/2005/8/layout/list1"/>
    <dgm:cxn modelId="{AF75732A-EE12-E046-8C4C-BE92FD9E4102}" type="presParOf" srcId="{7EE5526C-2B48-4755-BFE6-1D6283D0F00E}" destId="{E561EA47-9583-41F8-BE7A-5548D2710D45}" srcOrd="13" destOrd="0" presId="urn:microsoft.com/office/officeart/2005/8/layout/list1"/>
    <dgm:cxn modelId="{8AE51B7D-88C2-B849-9F25-75112284637A}" type="presParOf" srcId="{7EE5526C-2B48-4755-BFE6-1D6283D0F00E}" destId="{F1612097-5159-47D6-A900-EAB949604552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F856CA-0311-440A-BD4D-9C95B57DD93F}">
      <dsp:nvSpPr>
        <dsp:cNvPr id="0" name=""/>
        <dsp:cNvSpPr/>
      </dsp:nvSpPr>
      <dsp:spPr>
        <a:xfrm>
          <a:off x="0" y="0"/>
          <a:ext cx="4064000" cy="40640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DF39B5-3CA7-45EE-901D-09C13532F2AD}">
      <dsp:nvSpPr>
        <dsp:cNvPr id="0" name=""/>
        <dsp:cNvSpPr/>
      </dsp:nvSpPr>
      <dsp:spPr>
        <a:xfrm>
          <a:off x="2229223" y="490096"/>
          <a:ext cx="2641600" cy="9620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/>
            <a:t>Leadership</a:t>
          </a:r>
        </a:p>
      </dsp:txBody>
      <dsp:txXfrm>
        <a:off x="2276185" y="537058"/>
        <a:ext cx="2547676" cy="868101"/>
      </dsp:txXfrm>
    </dsp:sp>
    <dsp:sp modelId="{54FA0495-A9CC-44EE-86F6-AC35245EF785}">
      <dsp:nvSpPr>
        <dsp:cNvPr id="0" name=""/>
        <dsp:cNvSpPr/>
      </dsp:nvSpPr>
      <dsp:spPr>
        <a:xfrm>
          <a:off x="2210706" y="1550986"/>
          <a:ext cx="2641600" cy="9620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/>
            <a:t>Management</a:t>
          </a:r>
        </a:p>
      </dsp:txBody>
      <dsp:txXfrm>
        <a:off x="2257668" y="1597948"/>
        <a:ext cx="2547676" cy="868101"/>
      </dsp:txXfrm>
    </dsp:sp>
    <dsp:sp modelId="{8F43B68D-19EF-488A-B5BA-387CA3296352}">
      <dsp:nvSpPr>
        <dsp:cNvPr id="0" name=""/>
        <dsp:cNvSpPr/>
      </dsp:nvSpPr>
      <dsp:spPr>
        <a:xfrm>
          <a:off x="2229223" y="2604724"/>
          <a:ext cx="2641600" cy="9620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/>
            <a:t>Engagement</a:t>
          </a:r>
        </a:p>
      </dsp:txBody>
      <dsp:txXfrm>
        <a:off x="2276185" y="2651686"/>
        <a:ext cx="2547676" cy="8681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DCA929-5165-46FD-9CCE-9A75037DD95C}">
      <dsp:nvSpPr>
        <dsp:cNvPr id="0" name=""/>
        <dsp:cNvSpPr/>
      </dsp:nvSpPr>
      <dsp:spPr>
        <a:xfrm>
          <a:off x="560661" y="0"/>
          <a:ext cx="3177082" cy="1151591"/>
        </a:xfrm>
        <a:prstGeom prst="rightArrow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EE2596-7517-401B-9C65-F310722F41FE}">
      <dsp:nvSpPr>
        <dsp:cNvPr id="0" name=""/>
        <dsp:cNvSpPr/>
      </dsp:nvSpPr>
      <dsp:spPr>
        <a:xfrm>
          <a:off x="694986" y="345477"/>
          <a:ext cx="2347770" cy="460636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>
              <a:solidFill>
                <a:schemeClr val="tx1"/>
              </a:solidFill>
            </a:rPr>
            <a:t>Open Science</a:t>
          </a:r>
        </a:p>
      </dsp:txBody>
      <dsp:txXfrm>
        <a:off x="717472" y="367963"/>
        <a:ext cx="2302798" cy="4156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C89C83-7503-4A11-8D9E-985422B49970}">
      <dsp:nvSpPr>
        <dsp:cNvPr id="0" name=""/>
        <dsp:cNvSpPr/>
      </dsp:nvSpPr>
      <dsp:spPr>
        <a:xfrm>
          <a:off x="0" y="1718866"/>
          <a:ext cx="10224407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48E2C6-B8E2-43D3-B8ED-57B2BF144748}">
      <dsp:nvSpPr>
        <dsp:cNvPr id="0" name=""/>
        <dsp:cNvSpPr/>
      </dsp:nvSpPr>
      <dsp:spPr>
        <a:xfrm>
          <a:off x="511220" y="1408906"/>
          <a:ext cx="7157084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521" tIns="0" rIns="270521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Leadership, Vision and Strategy</a:t>
          </a:r>
        </a:p>
      </dsp:txBody>
      <dsp:txXfrm>
        <a:off x="541482" y="1439168"/>
        <a:ext cx="7096560" cy="559396"/>
      </dsp:txXfrm>
    </dsp:sp>
    <dsp:sp modelId="{EA4AE8BA-EFF4-4B4B-970C-931D1AF1038F}">
      <dsp:nvSpPr>
        <dsp:cNvPr id="0" name=""/>
        <dsp:cNvSpPr/>
      </dsp:nvSpPr>
      <dsp:spPr>
        <a:xfrm>
          <a:off x="0" y="2671426"/>
          <a:ext cx="10224407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5A1F64-1C77-488F-9727-28BADCE9EAE5}">
      <dsp:nvSpPr>
        <dsp:cNvPr id="0" name=""/>
        <dsp:cNvSpPr/>
      </dsp:nvSpPr>
      <dsp:spPr>
        <a:xfrm>
          <a:off x="511220" y="2361466"/>
          <a:ext cx="7157084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521" tIns="0" rIns="270521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Develop targeted measures</a:t>
          </a:r>
        </a:p>
      </dsp:txBody>
      <dsp:txXfrm>
        <a:off x="541482" y="2391728"/>
        <a:ext cx="7096560" cy="559396"/>
      </dsp:txXfrm>
    </dsp:sp>
    <dsp:sp modelId="{38CD3ECC-1221-4793-97F0-06BA1CA7A6B1}">
      <dsp:nvSpPr>
        <dsp:cNvPr id="0" name=""/>
        <dsp:cNvSpPr/>
      </dsp:nvSpPr>
      <dsp:spPr>
        <a:xfrm>
          <a:off x="0" y="3824946"/>
          <a:ext cx="10224407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6E449A-83DD-460D-8AF4-9FD312F31F86}">
      <dsp:nvSpPr>
        <dsp:cNvPr id="0" name=""/>
        <dsp:cNvSpPr/>
      </dsp:nvSpPr>
      <dsp:spPr>
        <a:xfrm>
          <a:off x="511220" y="3314026"/>
          <a:ext cx="7157084" cy="8208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521" tIns="0" rIns="270521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Implement via transparency, accountability and monitoring</a:t>
          </a:r>
        </a:p>
      </dsp:txBody>
      <dsp:txXfrm>
        <a:off x="551292" y="3354098"/>
        <a:ext cx="7076940" cy="740735"/>
      </dsp:txXfrm>
    </dsp:sp>
    <dsp:sp modelId="{F1612097-5159-47D6-A900-EAB949604552}">
      <dsp:nvSpPr>
        <dsp:cNvPr id="0" name=""/>
        <dsp:cNvSpPr/>
      </dsp:nvSpPr>
      <dsp:spPr>
        <a:xfrm>
          <a:off x="0" y="5071900"/>
          <a:ext cx="10224407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BF79C8-9C08-4B77-B90A-8DA1FC12916C}">
      <dsp:nvSpPr>
        <dsp:cNvPr id="0" name=""/>
        <dsp:cNvSpPr/>
      </dsp:nvSpPr>
      <dsp:spPr>
        <a:xfrm>
          <a:off x="511220" y="4467546"/>
          <a:ext cx="7157084" cy="9143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521" tIns="0" rIns="270521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Trust and confidence in a shared vision between all parties</a:t>
          </a:r>
        </a:p>
      </dsp:txBody>
      <dsp:txXfrm>
        <a:off x="555853" y="4512179"/>
        <a:ext cx="7067818" cy="8250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BAC6BC-1A8E-4FE4-AC46-297BBA74142F}" type="datetimeFigureOut">
              <a:rPr lang="de-DE" smtClean="0"/>
              <a:t>20.06.2018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C72B06-02E7-40DC-9D7D-E65BBC999F0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2778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72B06-02E7-40DC-9D7D-E65BBC999F06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5521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72B06-02E7-40DC-9D7D-E65BBC999F06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9695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360"/>
              </a:spcBef>
              <a:spcAft>
                <a:spcPts val="0"/>
              </a:spcAft>
              <a:buNone/>
            </a:pPr>
            <a:endParaRPr lang="en-GB" dirty="0"/>
          </a:p>
        </p:txBody>
      </p:sp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72945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72B06-02E7-40DC-9D7D-E65BBC999F06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488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72B06-02E7-40DC-9D7D-E65BBC999F06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76250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72B06-02E7-40DC-9D7D-E65BBC999F06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1596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72B06-02E7-40DC-9D7D-E65BBC999F06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6629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72B06-02E7-40DC-9D7D-E65BBC999F06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11752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72B06-02E7-40DC-9D7D-E65BBC999F06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41190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72B06-02E7-40DC-9D7D-E65BBC999F06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7117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72B06-02E7-40DC-9D7D-E65BBC999F06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85124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72B06-02E7-40DC-9D7D-E65BBC999F06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93446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72B06-02E7-40DC-9D7D-E65BBC999F06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59740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72B06-02E7-40DC-9D7D-E65BBC999F06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28462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72B06-02E7-40DC-9D7D-E65BBC999F06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51904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72B06-02E7-40DC-9D7D-E65BBC999F06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7558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72B06-02E7-40DC-9D7D-E65BBC999F06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27078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72B06-02E7-40DC-9D7D-E65BBC999F06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51138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72B06-02E7-40DC-9D7D-E65BBC999F06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06859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72B06-02E7-40DC-9D7D-E65BBC999F06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70005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72B06-02E7-40DC-9D7D-E65BBC999F06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01934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72B06-02E7-40DC-9D7D-E65BBC999F06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6182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72B06-02E7-40DC-9D7D-E65BBC999F06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78165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72B06-02E7-40DC-9D7D-E65BBC999F06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5411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72B06-02E7-40DC-9D7D-E65BBC999F06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2949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261275-707D-4269-B691-1A096F1CF7F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B91D356-9EC3-4CAF-8D3F-09CF43EECA6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5AE3BA5-8C57-46B6-8EA5-40322270337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F1E7A9E-B436-42E6-974D-76C700852DD7}" type="datetime1">
              <a:rPr lang="de-DE"/>
              <a:pPr lvl="0"/>
              <a:t>20.06.2018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59D80DA-458F-4CC8-9807-5F34BC7FA21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3752E3-D4E6-4221-9E17-FBF2E7BA8C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9B3C193-CE3E-4C5C-8839-AE199A5338FC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671266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63A633-67CE-4B34-B5A3-2BBD350FFC1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A92ECB3-7D95-478E-ADDF-706298BCD16E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076FAFB-4140-468B-A1FE-4783DB928AE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C161BE9-D60D-4935-BD74-D805B1B4330B}" type="datetime1">
              <a:rPr lang="de-DE"/>
              <a:pPr lvl="0"/>
              <a:t>20.06.2018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DDDEB5-F06E-4B88-9950-F988C62316E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B8D921C-7222-463A-8707-CAC4EFE42F6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778AD0F-36A9-49C2-B18D-0F0FC62999C7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601721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CBB96F-969F-434D-A453-C42B788F76E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A3872CE-3E6D-4A8C-8162-3C0906EDFF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6A34641-B9BA-41F0-9205-D22768FB87B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447BBDD-BAD9-4A03-A9A9-22652B8B9C0C}" type="datetime1">
              <a:rPr lang="de-DE"/>
              <a:pPr lvl="0"/>
              <a:t>20.06.2018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38489F5-7F14-44FE-A732-F356789B4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D825737-8028-46EA-9F64-0FB8CD0A3CE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E73E8F0-EB31-4F1F-8C1E-0E2B73EF3B51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6463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8D441F-D479-461E-84B1-2A3DB53569F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86F1FF-5624-46AD-BD3F-0208C41D94C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54CCF89-B2BD-42D8-9D3A-1E34B99C5822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767B958-A466-4171-8396-BC7D749B8AC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1DEEA12-83C0-45F7-BFB6-238F5D0E734C}" type="datetime1">
              <a:rPr lang="de-DE"/>
              <a:pPr lvl="0"/>
              <a:t>20.06.2018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45ACC3D-73BC-4B98-A32A-AE9998C4E2F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A5F01F0-2505-4762-A8C5-A8E7CAA2F21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D56CDB0-42BD-4904-A9AA-97DADFF99CFD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842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F67291-EF80-4900-9B80-8A8BDF781D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243E698-ABBB-48B2-9119-5149C293B1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228FB93-1CF1-4DFE-98A8-54E51605D73B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B9F4F6E-1811-460C-8A82-044416946B6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582D8BE-1718-463B-A0CB-C4A15D475516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793EB70-C9BD-4AAD-8AD2-5B346620515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5B5DAFC-66C3-4611-9848-9FDE6F9E2F6B}" type="datetime1">
              <a:rPr lang="de-DE"/>
              <a:pPr lvl="0"/>
              <a:t>20.06.2018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94E8772-13F6-424A-8C07-327FB19D31E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549A9F6D-66E1-4F44-9DF7-EF99B4FE7B3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3C87E2B-2B13-41FA-A8ED-831CABD8C3E7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9165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EA800A-7243-4818-8176-648075E7BBB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F1F0C67-AD47-4915-AD7A-2009BF47AE3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F8F99F0-FEE5-42EE-97DC-F0D64CC6E528}" type="datetime1">
              <a:rPr lang="de-DE"/>
              <a:pPr lvl="0"/>
              <a:t>20.06.2018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B12C619-6CBC-4F32-9B7D-306152026FE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CD1D878-7982-4DD7-8164-D407166214A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D3C8CA1-C57B-45C8-9907-67DBEA7149C7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5204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2CF7927-B7B6-41B4-9069-6735CB3BC7A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4ECD285-415C-4837-916F-7B197DDD4CAD}" type="datetime1">
              <a:rPr lang="de-DE"/>
              <a:pPr lvl="0"/>
              <a:t>20.06.2018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AF1B499-B6E5-4640-9FFE-F7586D74E88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CFD54B1-6DED-467C-8131-5F9E177271B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57BFFD2-90D3-4657-8F12-D9BAD8769B29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5578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28411F-68AB-4746-98D5-8E55CBDE09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4D78AF-A39D-44FF-959D-3BBD70FD4D1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0556911-93DE-47BC-9CDA-E8524FDE57E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53F7513-2DC7-4E8C-AE8F-96811641E92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5484985-A0F4-4243-BA66-607670614B2C}" type="datetime1">
              <a:rPr lang="de-DE"/>
              <a:pPr lvl="0"/>
              <a:t>20.06.2018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01560EE-B419-4502-A3DD-AE19CB29928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7BFE7E1-4762-4EA7-9271-64BEC7F0D9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033B712-9C9D-40AC-8D26-5BC0CEC51AEE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6557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1D4453-F11D-4DF8-88F1-90EABDFB2F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2D02885-AFBC-43FC-997B-3074BE33501C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423ED98-B818-4A48-AFB1-30DAE1CEAF3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B6271EE-65AB-4D69-B3BA-F7A5819A6D8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5CE424F-BD1C-46DE-8742-DAFCD2038F47}" type="datetime1">
              <a:rPr lang="de-DE"/>
              <a:pPr lvl="0"/>
              <a:t>20.06.2018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354DEF5-4A93-4AB3-83DF-3CE44111A9E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13CA204-74E6-4F41-8BC5-57B750CA89D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AA65B7D-D0FA-4A43-944E-2A0BB6570DD7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6070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B4368C-FDF2-43C1-A214-521B4E73A55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DEBFF1F-544E-4346-AAB5-DD1A8076B029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0F7F45B-153E-4093-96B0-0ADFCC798C7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613E3F9-B030-48EB-B708-8D86648FFA54}" type="datetime1">
              <a:rPr lang="de-DE"/>
              <a:pPr lvl="0"/>
              <a:t>20.06.2018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BBCBB23-AED0-41D1-8EB2-B03223F8BE6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AD581A4-E8F4-4E5A-BFE7-631E1EA4BF5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C2D69BC-4EB8-4202-9B09-0346149CA52D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664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19BA3F3-913C-423C-BA30-A668A07652CA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D8D362D-522F-465B-B213-4EBD1466CCE1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2B6EC95-C4BF-4640-AFC1-0B3914522EB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58A83B1-1470-4985-8CAE-061DE948805A}" type="datetime1">
              <a:rPr lang="de-DE"/>
              <a:pPr lvl="0"/>
              <a:t>20.06.2018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E2B73AC-486C-41CD-B666-677E582712B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16B8F2C-04F3-4C11-8E37-4D92DD84593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378F8A2-E873-43A1-8745-A6893CF12EC5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0610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8BA9C67-12AC-4C27-8BF5-E88FD76B12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806134C-49FA-4021-8338-D31441999E5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6CD8A4A-A3E7-4E18-961C-C4D6776886CB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BEB44590-C208-4A65-84DD-CF01875B5633}" type="datetime1">
              <a:rPr lang="de-DE"/>
              <a:pPr lvl="0"/>
              <a:t>20.06.2018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91BD14-72A2-4E4C-8A27-C9CDBEE753BA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0E4CEAC-713E-40A5-97C0-1155A0E0C979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3104E1DC-49A8-4055-8B1F-D9F551075DEB}" type="slidenum"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de-DE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de-DE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de-DE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de-DE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de-DE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de-DE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s://www.linkedin.com/in/tiberiusignat/" TargetMode="External"/><Relationship Id="rId4" Type="http://schemas.openxmlformats.org/officeDocument/2006/relationships/hyperlink" Target="mailto:p.ayris@ucl.ac.uk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diagramQuickStyle" Target="../diagrams/quickStyle2.xml"/><Relationship Id="rId3" Type="http://schemas.openxmlformats.org/officeDocument/2006/relationships/image" Target="../media/image1.png"/><Relationship Id="rId7" Type="http://schemas.openxmlformats.org/officeDocument/2006/relationships/diagramLayout" Target="../diagrams/layout1.xml"/><Relationship Id="rId12" Type="http://schemas.openxmlformats.org/officeDocument/2006/relationships/diagramLayout" Target="../diagrams/layout2.xml"/><Relationship Id="rId2" Type="http://schemas.openxmlformats.org/officeDocument/2006/relationships/notesSlide" Target="../notesSlides/notesSlide5.xml"/><Relationship Id="rId16" Type="http://schemas.openxmlformats.org/officeDocument/2006/relationships/hyperlink" Target="https://www.forbes.com/sites/stevedenning/2011/07/23/how-do-you-change-an-organizational-culture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11" Type="http://schemas.openxmlformats.org/officeDocument/2006/relationships/diagramData" Target="../diagrams/data2.xml"/><Relationship Id="rId5" Type="http://schemas.openxmlformats.org/officeDocument/2006/relationships/hyperlink" Target="http://www.leru.org/" TargetMode="External"/><Relationship Id="rId15" Type="http://schemas.microsoft.com/office/2007/relationships/diagramDrawing" Target="../diagrams/drawing2.xml"/><Relationship Id="rId10" Type="http://schemas.microsoft.com/office/2007/relationships/diagramDrawing" Target="../diagrams/drawing1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1.xml"/><Relationship Id="rId14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2.png"/><Relationship Id="rId9" Type="http://schemas.microsoft.com/office/2007/relationships/diagramDrawing" Target="../diagrams/drawing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c.europa.eu/research/openscience/pdf/integrated_advice_opspp_recommendations.pdf" TargetMode="External"/><Relationship Id="rId5" Type="http://schemas.openxmlformats.org/officeDocument/2006/relationships/hyperlink" Target="https://www.leru.org/publications/open-science-and-its-role-in-universities-a-roadmap-for-cultural-change" TargetMode="Externa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://www.leru.org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nkedin.com/in/tiberiusignat/" TargetMode="External"/><Relationship Id="rId5" Type="http://schemas.openxmlformats.org/officeDocument/2006/relationships/hyperlink" Target="mailto:p.ayris@ucl.ac.uk" TargetMode="Externa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4">
            <a:extLst>
              <a:ext uri="{FF2B5EF4-FFF2-40B4-BE49-F238E27FC236}">
                <a16:creationId xmlns:a16="http://schemas.microsoft.com/office/drawing/2014/main" id="{A2E27755-2EDA-41C0-AFF1-C0E06C8C6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57"/>
            <a:ext cx="1883828" cy="9937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Shape 84">
            <a:extLst>
              <a:ext uri="{FF2B5EF4-FFF2-40B4-BE49-F238E27FC236}">
                <a16:creationId xmlns:a16="http://schemas.microsoft.com/office/drawing/2014/main" id="{95D06D75-4FB4-4EE5-9986-7A8B9980347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02608" y="103005"/>
            <a:ext cx="2177739" cy="77368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83828" y="661701"/>
            <a:ext cx="8496300" cy="2304256"/>
          </a:xfrm>
        </p:spPr>
        <p:txBody>
          <a:bodyPr/>
          <a:lstStyle/>
          <a:p>
            <a:r>
              <a:rPr lang="en-GB" sz="36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Open Science and academic libraries: managing the change</a:t>
            </a:r>
            <a:br>
              <a:rPr lang="en-GB" sz="36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</a:br>
            <a:endParaRPr lang="en-GB" sz="36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83828" y="2781312"/>
            <a:ext cx="8496300" cy="3182422"/>
          </a:xfrm>
        </p:spPr>
        <p:txBody>
          <a:bodyPr/>
          <a:lstStyle/>
          <a:p>
            <a:r>
              <a:rPr lang="en-GB" sz="2800" b="1" dirty="0">
                <a:solidFill>
                  <a:srgbClr val="002060"/>
                </a:solidFill>
              </a:rPr>
              <a:t>Dr Paul Ayris</a:t>
            </a:r>
          </a:p>
          <a:p>
            <a:pPr>
              <a:spcBef>
                <a:spcPct val="10000"/>
              </a:spcBef>
            </a:pPr>
            <a:r>
              <a:rPr lang="en-GB" sz="1900" dirty="0">
                <a:solidFill>
                  <a:srgbClr val="002060"/>
                </a:solidFill>
              </a:rPr>
              <a:t>Pro-Vice-Provost (UCL Library Services)</a:t>
            </a:r>
          </a:p>
          <a:p>
            <a:pPr>
              <a:spcBef>
                <a:spcPct val="10000"/>
              </a:spcBef>
            </a:pPr>
            <a:endParaRPr lang="en-GB" sz="1900" dirty="0">
              <a:solidFill>
                <a:srgbClr val="002060"/>
              </a:solidFill>
            </a:endParaRPr>
          </a:p>
          <a:p>
            <a:pPr>
              <a:spcBef>
                <a:spcPct val="10000"/>
              </a:spcBef>
            </a:pPr>
            <a:r>
              <a:rPr lang="en-GB" sz="2800" b="1" dirty="0">
                <a:solidFill>
                  <a:srgbClr val="002060"/>
                </a:solidFill>
              </a:rPr>
              <a:t>Dr Tiberius Ignat</a:t>
            </a:r>
          </a:p>
          <a:p>
            <a:pPr>
              <a:spcBef>
                <a:spcPct val="10000"/>
              </a:spcBef>
            </a:pPr>
            <a:r>
              <a:rPr lang="en-GB" sz="1900" dirty="0">
                <a:solidFill>
                  <a:srgbClr val="002060"/>
                </a:solidFill>
              </a:rPr>
              <a:t>Scientific Knowledge Services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</a:pPr>
            <a:endParaRPr lang="en-GB" sz="1900" dirty="0">
              <a:solidFill>
                <a:srgbClr val="002060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GB" sz="1900" dirty="0">
                <a:solidFill>
                  <a:srgbClr val="002060"/>
                </a:solidFill>
                <a:hlinkClick r:id="rId4"/>
              </a:rPr>
              <a:t>p.ayris@ucl.ac.uk</a:t>
            </a:r>
            <a:endParaRPr lang="en-GB" sz="1900" dirty="0">
              <a:solidFill>
                <a:srgbClr val="002060"/>
              </a:solidFill>
            </a:endParaRPr>
          </a:p>
          <a:p>
            <a:pPr>
              <a:spcBef>
                <a:spcPct val="10000"/>
              </a:spcBef>
            </a:pPr>
            <a:r>
              <a:rPr lang="en-GB" sz="1900" u="sng" dirty="0">
                <a:solidFill>
                  <a:srgbClr val="002060"/>
                </a:solidFill>
                <a:hlinkClick r:id="rId5"/>
              </a:rPr>
              <a:t>linkedin.com/in/TiberiusIgnat</a:t>
            </a:r>
            <a:endParaRPr lang="en-GB" sz="1600" dirty="0">
              <a:solidFill>
                <a:srgbClr val="00206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021" y="6327444"/>
            <a:ext cx="1047151" cy="5305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E5F890-8D52-4FFF-B166-9BAAAC9CA437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A984419-3CBD-457A-9E76-726D5499670D}"/>
              </a:ext>
            </a:extLst>
          </p:cNvPr>
          <p:cNvSpPr txBox="1">
            <a:spLocks/>
          </p:cNvSpPr>
          <p:nvPr/>
        </p:nvSpPr>
        <p:spPr>
          <a:xfrm>
            <a:off x="494675" y="1306285"/>
            <a:ext cx="10515600" cy="66278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 fontScale="97500" lnSpcReduction="10000"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de-DE" b="1" dirty="0">
                <a:solidFill>
                  <a:srgbClr val="002060"/>
                </a:solidFill>
              </a:rPr>
              <a:t>Content</a:t>
            </a:r>
            <a:endParaRPr lang="en-US" b="1" dirty="0">
              <a:solidFill>
                <a:srgbClr val="002060"/>
              </a:solidFill>
            </a:endParaRP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F4E9168-9FDB-424A-97C4-FDC9535B31FD}"/>
              </a:ext>
            </a:extLst>
          </p:cNvPr>
          <p:cNvGrpSpPr/>
          <p:nvPr/>
        </p:nvGrpSpPr>
        <p:grpSpPr>
          <a:xfrm>
            <a:off x="9539768" y="4331125"/>
            <a:ext cx="2540579" cy="2403965"/>
            <a:chOff x="8742143" y="409519"/>
            <a:chExt cx="2540579" cy="2403965"/>
          </a:xfrm>
        </p:grpSpPr>
        <p:sp>
          <p:nvSpPr>
            <p:cNvPr id="13" name="TextBox 7">
              <a:extLst>
                <a:ext uri="{FF2B5EF4-FFF2-40B4-BE49-F238E27FC236}">
                  <a16:creationId xmlns:a16="http://schemas.microsoft.com/office/drawing/2014/main" id="{80322B79-0001-4122-8975-34C121E1BCE1}"/>
                </a:ext>
              </a:extLst>
            </p:cNvPr>
            <p:cNvSpPr txBox="1"/>
            <p:nvPr/>
          </p:nvSpPr>
          <p:spPr>
            <a:xfrm>
              <a:off x="8796744" y="2290264"/>
              <a:ext cx="24313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i="1" dirty="0"/>
                <a:t>Plaster Relief by John Flaxman, </a:t>
              </a:r>
            </a:p>
            <a:p>
              <a:r>
                <a:rPr lang="en-GB" sz="1400" i="1" dirty="0"/>
                <a:t>Flaxman Gallery, UCL</a:t>
              </a:r>
            </a:p>
          </p:txBody>
        </p:sp>
        <p:pic>
          <p:nvPicPr>
            <p:cNvPr id="14" name="Grafik 13" descr="Ein Bild, das Seeigel, Echinoderm enthält.&#10;&#10;Mit sehr hoher Zuverlässigkeit generierte Beschreibung">
              <a:extLst>
                <a:ext uri="{FF2B5EF4-FFF2-40B4-BE49-F238E27FC236}">
                  <a16:creationId xmlns:a16="http://schemas.microsoft.com/office/drawing/2014/main" id="{8B567DBB-1612-4FE2-9178-758A06E0F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2143" y="409519"/>
              <a:ext cx="2540579" cy="1905434"/>
            </a:xfrm>
            <a:prstGeom prst="rect">
              <a:avLst/>
            </a:prstGeom>
          </p:spPr>
        </p:pic>
      </p:grpSp>
      <p:pic>
        <p:nvPicPr>
          <p:cNvPr id="15" name="Grafik 4">
            <a:extLst>
              <a:ext uri="{FF2B5EF4-FFF2-40B4-BE49-F238E27FC236}">
                <a16:creationId xmlns:a16="http://schemas.microsoft.com/office/drawing/2014/main" id="{C64DE49C-4735-4EE0-8DA0-68F7CC91BE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557"/>
            <a:ext cx="1883828" cy="9937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6" name="Shape 84">
            <a:extLst>
              <a:ext uri="{FF2B5EF4-FFF2-40B4-BE49-F238E27FC236}">
                <a16:creationId xmlns:a16="http://schemas.microsoft.com/office/drawing/2014/main" id="{F1051932-7787-4E23-9E93-FB719E252F8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902608" y="103005"/>
            <a:ext cx="2177739" cy="77368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94674" y="2227017"/>
            <a:ext cx="9407933" cy="347709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002060"/>
                </a:solidFill>
              </a:rPr>
              <a:t>Open Science – What is it?</a:t>
            </a:r>
          </a:p>
          <a:p>
            <a:r>
              <a:rPr lang="en-GB" dirty="0">
                <a:solidFill>
                  <a:srgbClr val="002060"/>
                </a:solidFill>
              </a:rPr>
              <a:t>Cultural Change in universities</a:t>
            </a:r>
          </a:p>
          <a:p>
            <a:r>
              <a:rPr lang="en-GB" dirty="0">
                <a:solidFill>
                  <a:srgbClr val="002060"/>
                </a:solidFill>
              </a:rPr>
              <a:t>Open Science Cultural Change: Collaboration &amp; Competition</a:t>
            </a:r>
          </a:p>
          <a:p>
            <a:r>
              <a:rPr lang="en-GB" dirty="0">
                <a:solidFill>
                  <a:srgbClr val="002060"/>
                </a:solidFill>
              </a:rPr>
              <a:t>Managing the Open Science transition</a:t>
            </a:r>
          </a:p>
          <a:p>
            <a:r>
              <a:rPr lang="en-GB" dirty="0">
                <a:solidFill>
                  <a:srgbClr val="002060"/>
                </a:solidFill>
              </a:rPr>
              <a:t>Measuring Open Science success</a:t>
            </a:r>
          </a:p>
          <a:p>
            <a:r>
              <a:rPr lang="en-GB" dirty="0">
                <a:solidFill>
                  <a:srgbClr val="002060"/>
                </a:solidFill>
              </a:rPr>
              <a:t>Conclusions</a:t>
            </a:r>
          </a:p>
          <a:p>
            <a:pPr lvl="1"/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229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D3E5F890-8D52-4FFF-B166-9BAAAC9CA437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A984419-3CBD-457A-9E76-726D5499670D}"/>
              </a:ext>
            </a:extLst>
          </p:cNvPr>
          <p:cNvSpPr txBox="1">
            <a:spLocks/>
          </p:cNvSpPr>
          <p:nvPr/>
        </p:nvSpPr>
        <p:spPr>
          <a:xfrm>
            <a:off x="494675" y="1306285"/>
            <a:ext cx="10515600" cy="66278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 fontScale="97500" lnSpcReduction="10000"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de-DE" b="1" dirty="0">
                <a:solidFill>
                  <a:srgbClr val="002060"/>
                </a:solidFill>
              </a:rPr>
              <a:t>Content</a:t>
            </a:r>
            <a:endParaRPr lang="en-US" b="1" dirty="0">
              <a:solidFill>
                <a:srgbClr val="002060"/>
              </a:solidFill>
            </a:endParaRP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F4E9168-9FDB-424A-97C4-FDC9535B31FD}"/>
              </a:ext>
            </a:extLst>
          </p:cNvPr>
          <p:cNvGrpSpPr/>
          <p:nvPr/>
        </p:nvGrpSpPr>
        <p:grpSpPr>
          <a:xfrm>
            <a:off x="9539768" y="4331125"/>
            <a:ext cx="2540579" cy="2403965"/>
            <a:chOff x="8742143" y="409519"/>
            <a:chExt cx="2540579" cy="2403965"/>
          </a:xfrm>
        </p:grpSpPr>
        <p:sp>
          <p:nvSpPr>
            <p:cNvPr id="13" name="TextBox 7">
              <a:extLst>
                <a:ext uri="{FF2B5EF4-FFF2-40B4-BE49-F238E27FC236}">
                  <a16:creationId xmlns:a16="http://schemas.microsoft.com/office/drawing/2014/main" id="{80322B79-0001-4122-8975-34C121E1BCE1}"/>
                </a:ext>
              </a:extLst>
            </p:cNvPr>
            <p:cNvSpPr txBox="1"/>
            <p:nvPr/>
          </p:nvSpPr>
          <p:spPr>
            <a:xfrm>
              <a:off x="8796744" y="2290264"/>
              <a:ext cx="24313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i="1" dirty="0"/>
                <a:t>Plaster Relief by John Flaxman, </a:t>
              </a:r>
            </a:p>
            <a:p>
              <a:r>
                <a:rPr lang="en-GB" sz="1400" i="1" dirty="0"/>
                <a:t>Flaxman Gallery, UCL</a:t>
              </a:r>
            </a:p>
          </p:txBody>
        </p:sp>
        <p:pic>
          <p:nvPicPr>
            <p:cNvPr id="14" name="Grafik 13" descr="Ein Bild, das Seeigel, Echinoderm enthält.&#10;&#10;Mit sehr hoher Zuverlässigkeit generierte Beschreibung">
              <a:extLst>
                <a:ext uri="{FF2B5EF4-FFF2-40B4-BE49-F238E27FC236}">
                  <a16:creationId xmlns:a16="http://schemas.microsoft.com/office/drawing/2014/main" id="{8B567DBB-1612-4FE2-9178-758A06E0F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2143" y="409519"/>
              <a:ext cx="2540579" cy="1905434"/>
            </a:xfrm>
            <a:prstGeom prst="rect">
              <a:avLst/>
            </a:prstGeom>
          </p:spPr>
        </p:pic>
      </p:grpSp>
      <p:pic>
        <p:nvPicPr>
          <p:cNvPr id="15" name="Grafik 4">
            <a:extLst>
              <a:ext uri="{FF2B5EF4-FFF2-40B4-BE49-F238E27FC236}">
                <a16:creationId xmlns:a16="http://schemas.microsoft.com/office/drawing/2014/main" id="{C64DE49C-4735-4EE0-8DA0-68F7CC91BE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557"/>
            <a:ext cx="1883828" cy="9937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6" name="Shape 84">
            <a:extLst>
              <a:ext uri="{FF2B5EF4-FFF2-40B4-BE49-F238E27FC236}">
                <a16:creationId xmlns:a16="http://schemas.microsoft.com/office/drawing/2014/main" id="{F1051932-7787-4E23-9E93-FB719E252F8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902608" y="103005"/>
            <a:ext cx="2177739" cy="77368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94674" y="2227017"/>
            <a:ext cx="9407933" cy="347709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002060"/>
                </a:solidFill>
              </a:rPr>
              <a:t>Open Science – What is it?</a:t>
            </a:r>
          </a:p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Cultural Change in universities</a:t>
            </a:r>
          </a:p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Open Science Cultural Change: Collaboration &amp; Competition</a:t>
            </a:r>
          </a:p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Managing the Open Science transition</a:t>
            </a:r>
          </a:p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Measuring Open Science success</a:t>
            </a:r>
          </a:p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Conclusions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2271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6579E8C-D815-4415-8AF5-353ACC7B46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71" y="4547867"/>
            <a:ext cx="1985479" cy="1687636"/>
          </a:xfrm>
          <a:prstGeom prst="rect">
            <a:avLst/>
          </a:prstGeom>
        </p:spPr>
      </p:pic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129718" y="1152867"/>
            <a:ext cx="5464737" cy="93610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GB" sz="4000" b="1" dirty="0">
                <a:solidFill>
                  <a:schemeClr val="accent1">
                    <a:lumMod val="50000"/>
                  </a:schemeClr>
                </a:solidFill>
                <a:latin typeface="+mn-lt"/>
                <a:ea typeface="Arial"/>
                <a:cs typeface="Arial"/>
                <a:sym typeface="Arial"/>
              </a:rPr>
              <a:t>What is Open Science?</a:t>
            </a:r>
            <a:endParaRPr sz="40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4615543" y="1749061"/>
            <a:ext cx="7464804" cy="5108939"/>
            <a:chOff x="0" y="0"/>
            <a:chExt cx="58959" cy="35718"/>
          </a:xfrm>
        </p:grpSpPr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0" y="0"/>
              <a:ext cx="58959" cy="35718"/>
              <a:chOff x="0" y="0"/>
              <a:chExt cx="58959" cy="35718"/>
            </a:xfrm>
          </p:grpSpPr>
          <p:sp>
            <p:nvSpPr>
              <p:cNvPr id="8" name="Rectangle 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8959" cy="357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25" tIns="91425" rIns="91425" bIns="91425" anchor="ctr" anchorCtr="0" upright="1">
                <a:noAutofit/>
              </a:bodyPr>
              <a:lstStyle/>
              <a:p>
                <a:pPr>
                  <a:lnSpc>
                    <a:spcPct val="107000"/>
                  </a:lnSpc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9" name="Rectangle 8"/>
              <p:cNvSpPr>
                <a:spLocks noChangeArrowheads="1"/>
              </p:cNvSpPr>
              <p:nvPr/>
            </p:nvSpPr>
            <p:spPr bwMode="auto">
              <a:xfrm>
                <a:off x="0" y="3101"/>
                <a:ext cx="58959" cy="2268"/>
              </a:xfrm>
              <a:prstGeom prst="rect">
                <a:avLst/>
              </a:prstGeom>
              <a:solidFill>
                <a:schemeClr val="lt1">
                  <a:lumMod val="100000"/>
                  <a:lumOff val="0"/>
                  <a:alpha val="89803"/>
                </a:schemeClr>
              </a:solidFill>
              <a:ln w="12700">
                <a:solidFill>
                  <a:srgbClr val="599BD5"/>
                </a:solidFill>
                <a:miter lim="800000"/>
                <a:headEnd/>
                <a:tailEnd/>
              </a:ln>
            </p:spPr>
            <p:txBody>
              <a:bodyPr rot="0" vert="horz" wrap="square" lIns="91425" tIns="91425" rIns="91425" bIns="91425" anchor="ctr" anchorCtr="0" upright="1">
                <a:noAutofit/>
              </a:bodyPr>
              <a:lstStyle/>
              <a:p>
                <a:pPr>
                  <a:lnSpc>
                    <a:spcPct val="107000"/>
                  </a:lnSpc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10" name="Rounded Rectangle 9"/>
              <p:cNvSpPr>
                <a:spLocks noChangeArrowheads="1"/>
              </p:cNvSpPr>
              <p:nvPr/>
            </p:nvSpPr>
            <p:spPr bwMode="auto">
              <a:xfrm>
                <a:off x="2947" y="1772"/>
                <a:ext cx="41272" cy="2657"/>
              </a:xfrm>
              <a:prstGeom prst="roundRect">
                <a:avLst>
                  <a:gd name="adj" fmla="val 16667"/>
                </a:avLst>
              </a:prstGeom>
              <a:solidFill>
                <a:srgbClr val="599BD5"/>
              </a:solidFill>
              <a:ln w="12700">
                <a:solidFill>
                  <a:schemeClr val="lt1">
                    <a:lumMod val="10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25" tIns="91425" rIns="91425" bIns="91425" anchor="ctr" anchorCtr="0" upright="1">
                <a:noAutofit/>
              </a:bodyPr>
              <a:lstStyle/>
              <a:p>
                <a:pPr>
                  <a:lnSpc>
                    <a:spcPct val="107000"/>
                  </a:lnSpc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11" name="Text Box 6"/>
              <p:cNvSpPr txBox="1">
                <a:spLocks noChangeArrowheads="1"/>
              </p:cNvSpPr>
              <p:nvPr/>
            </p:nvSpPr>
            <p:spPr bwMode="auto">
              <a:xfrm>
                <a:off x="3077" y="1902"/>
                <a:ext cx="41013" cy="23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155975" tIns="0" rIns="155975" bIns="0" anchor="ctr" anchorCtr="0" upright="1">
                <a:noAutofit/>
              </a:bodyPr>
              <a:lstStyle/>
              <a:p>
                <a:pPr>
                  <a:lnSpc>
                    <a:spcPct val="88000"/>
                  </a:lnSpc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Future of Scholarly Communication</a:t>
                </a:r>
              </a:p>
            </p:txBody>
          </p:sp>
          <p:sp>
            <p:nvSpPr>
              <p:cNvPr id="12" name="Rectangle 11"/>
              <p:cNvSpPr>
                <a:spLocks noChangeArrowheads="1"/>
              </p:cNvSpPr>
              <p:nvPr/>
            </p:nvSpPr>
            <p:spPr bwMode="auto">
              <a:xfrm>
                <a:off x="0" y="7183"/>
                <a:ext cx="58959" cy="2268"/>
              </a:xfrm>
              <a:prstGeom prst="rect">
                <a:avLst/>
              </a:prstGeom>
              <a:solidFill>
                <a:schemeClr val="lt1">
                  <a:lumMod val="100000"/>
                  <a:lumOff val="0"/>
                  <a:alpha val="89803"/>
                </a:schemeClr>
              </a:solidFill>
              <a:ln w="12700">
                <a:solidFill>
                  <a:srgbClr val="599BD5"/>
                </a:solidFill>
                <a:miter lim="800000"/>
                <a:headEnd/>
                <a:tailEnd/>
              </a:ln>
            </p:spPr>
            <p:txBody>
              <a:bodyPr rot="0" vert="horz" wrap="square" lIns="91425" tIns="91425" rIns="91425" bIns="91425" anchor="ctr" anchorCtr="0" upright="1">
                <a:noAutofit/>
              </a:bodyPr>
              <a:lstStyle/>
              <a:p>
                <a:pPr>
                  <a:lnSpc>
                    <a:spcPct val="107000"/>
                  </a:lnSpc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13" name="Rounded Rectangle 12"/>
              <p:cNvSpPr>
                <a:spLocks noChangeArrowheads="1"/>
              </p:cNvSpPr>
              <p:nvPr/>
            </p:nvSpPr>
            <p:spPr bwMode="auto">
              <a:xfrm>
                <a:off x="2947" y="5855"/>
                <a:ext cx="41272" cy="2656"/>
              </a:xfrm>
              <a:prstGeom prst="roundRect">
                <a:avLst>
                  <a:gd name="adj" fmla="val 16667"/>
                </a:avLst>
              </a:prstGeom>
              <a:solidFill>
                <a:srgbClr val="599BD5"/>
              </a:solidFill>
              <a:ln w="12700">
                <a:solidFill>
                  <a:schemeClr val="lt1">
                    <a:lumMod val="10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25" tIns="91425" rIns="91425" bIns="91425" anchor="ctr" anchorCtr="0" upright="1">
                <a:noAutofit/>
              </a:bodyPr>
              <a:lstStyle/>
              <a:p>
                <a:pPr>
                  <a:lnSpc>
                    <a:spcPct val="107000"/>
                  </a:lnSpc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14" name="Text Box 9"/>
              <p:cNvSpPr txBox="1">
                <a:spLocks noChangeArrowheads="1"/>
              </p:cNvSpPr>
              <p:nvPr/>
            </p:nvSpPr>
            <p:spPr bwMode="auto">
              <a:xfrm>
                <a:off x="3077" y="5984"/>
                <a:ext cx="41013" cy="2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155975" tIns="0" rIns="155975" bIns="0" anchor="ctr" anchorCtr="0" upright="1">
                <a:noAutofit/>
              </a:bodyPr>
              <a:lstStyle/>
              <a:p>
                <a:pPr>
                  <a:lnSpc>
                    <a:spcPct val="88000"/>
                  </a:lnSpc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EOSC (European Open Science Cloud)</a:t>
                </a:r>
              </a:p>
            </p:txBody>
          </p:sp>
          <p:sp>
            <p:nvSpPr>
              <p:cNvPr id="15" name="Rectangle 14"/>
              <p:cNvSpPr>
                <a:spLocks noChangeArrowheads="1"/>
              </p:cNvSpPr>
              <p:nvPr/>
            </p:nvSpPr>
            <p:spPr bwMode="auto">
              <a:xfrm>
                <a:off x="0" y="11265"/>
                <a:ext cx="58959" cy="2268"/>
              </a:xfrm>
              <a:prstGeom prst="rect">
                <a:avLst/>
              </a:prstGeom>
              <a:solidFill>
                <a:schemeClr val="lt1">
                  <a:lumMod val="100000"/>
                  <a:lumOff val="0"/>
                  <a:alpha val="89803"/>
                </a:schemeClr>
              </a:solidFill>
              <a:ln w="12700">
                <a:solidFill>
                  <a:srgbClr val="599BD5"/>
                </a:solidFill>
                <a:miter lim="800000"/>
                <a:headEnd/>
                <a:tailEnd/>
              </a:ln>
            </p:spPr>
            <p:txBody>
              <a:bodyPr rot="0" vert="horz" wrap="square" lIns="91425" tIns="91425" rIns="91425" bIns="91425" anchor="ctr" anchorCtr="0" upright="1">
                <a:noAutofit/>
              </a:bodyPr>
              <a:lstStyle/>
              <a:p>
                <a:pPr>
                  <a:lnSpc>
                    <a:spcPct val="107000"/>
                  </a:lnSpc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16" name="Rounded Rectangle 15"/>
              <p:cNvSpPr>
                <a:spLocks noChangeArrowheads="1"/>
              </p:cNvSpPr>
              <p:nvPr/>
            </p:nvSpPr>
            <p:spPr bwMode="auto">
              <a:xfrm>
                <a:off x="2947" y="9937"/>
                <a:ext cx="41272" cy="2657"/>
              </a:xfrm>
              <a:prstGeom prst="roundRect">
                <a:avLst>
                  <a:gd name="adj" fmla="val 16667"/>
                </a:avLst>
              </a:prstGeom>
              <a:solidFill>
                <a:srgbClr val="599BD5"/>
              </a:solidFill>
              <a:ln w="12700">
                <a:solidFill>
                  <a:schemeClr val="lt1">
                    <a:lumMod val="10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25" tIns="91425" rIns="91425" bIns="91425" anchor="ctr" anchorCtr="0" upright="1">
                <a:noAutofit/>
              </a:bodyPr>
              <a:lstStyle/>
              <a:p>
                <a:pPr>
                  <a:lnSpc>
                    <a:spcPct val="107000"/>
                  </a:lnSpc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17" name="Text Box 12"/>
              <p:cNvSpPr txBox="1">
                <a:spLocks noChangeArrowheads="1"/>
              </p:cNvSpPr>
              <p:nvPr/>
            </p:nvSpPr>
            <p:spPr bwMode="auto">
              <a:xfrm>
                <a:off x="3077" y="10067"/>
                <a:ext cx="41013" cy="23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155975" tIns="0" rIns="155975" bIns="0" anchor="ctr" anchorCtr="0" upright="1">
                <a:noAutofit/>
              </a:bodyPr>
              <a:lstStyle/>
              <a:p>
                <a:pPr>
                  <a:lnSpc>
                    <a:spcPct val="88000"/>
                  </a:lnSpc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FAIR Data</a:t>
                </a:r>
              </a:p>
            </p:txBody>
          </p:sp>
          <p:sp>
            <p:nvSpPr>
              <p:cNvPr id="18" name="Rectangle 17"/>
              <p:cNvSpPr>
                <a:spLocks noChangeArrowheads="1"/>
              </p:cNvSpPr>
              <p:nvPr/>
            </p:nvSpPr>
            <p:spPr bwMode="auto">
              <a:xfrm>
                <a:off x="0" y="15348"/>
                <a:ext cx="58959" cy="2268"/>
              </a:xfrm>
              <a:prstGeom prst="rect">
                <a:avLst/>
              </a:prstGeom>
              <a:solidFill>
                <a:schemeClr val="lt1">
                  <a:lumMod val="100000"/>
                  <a:lumOff val="0"/>
                  <a:alpha val="89803"/>
                </a:schemeClr>
              </a:solidFill>
              <a:ln w="12700">
                <a:solidFill>
                  <a:srgbClr val="599BD5"/>
                </a:solidFill>
                <a:miter lim="800000"/>
                <a:headEnd/>
                <a:tailEnd/>
              </a:ln>
            </p:spPr>
            <p:txBody>
              <a:bodyPr rot="0" vert="horz" wrap="square" lIns="91425" tIns="91425" rIns="91425" bIns="91425" anchor="ctr" anchorCtr="0" upright="1">
                <a:noAutofit/>
              </a:bodyPr>
              <a:lstStyle/>
              <a:p>
                <a:pPr>
                  <a:lnSpc>
                    <a:spcPct val="107000"/>
                  </a:lnSpc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19" name="Rounded Rectangle 18"/>
              <p:cNvSpPr>
                <a:spLocks noChangeArrowheads="1"/>
              </p:cNvSpPr>
              <p:nvPr/>
            </p:nvSpPr>
            <p:spPr bwMode="auto">
              <a:xfrm>
                <a:off x="2947" y="14019"/>
                <a:ext cx="41272" cy="2657"/>
              </a:xfrm>
              <a:prstGeom prst="roundRect">
                <a:avLst>
                  <a:gd name="adj" fmla="val 16667"/>
                </a:avLst>
              </a:prstGeom>
              <a:solidFill>
                <a:srgbClr val="599BD5"/>
              </a:solidFill>
              <a:ln w="12700">
                <a:solidFill>
                  <a:schemeClr val="lt1">
                    <a:lumMod val="10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25" tIns="91425" rIns="91425" bIns="91425" anchor="ctr" anchorCtr="0" upright="1">
                <a:noAutofit/>
              </a:bodyPr>
              <a:lstStyle/>
              <a:p>
                <a:pPr>
                  <a:lnSpc>
                    <a:spcPct val="107000"/>
                  </a:lnSpc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20" name="Text Box 15"/>
              <p:cNvSpPr txBox="1">
                <a:spLocks noChangeArrowheads="1"/>
              </p:cNvSpPr>
              <p:nvPr/>
            </p:nvSpPr>
            <p:spPr bwMode="auto">
              <a:xfrm>
                <a:off x="3077" y="14149"/>
                <a:ext cx="41013" cy="2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155975" tIns="0" rIns="155975" bIns="0" anchor="ctr" anchorCtr="0" upright="1">
                <a:noAutofit/>
              </a:bodyPr>
              <a:lstStyle/>
              <a:p>
                <a:pPr>
                  <a:lnSpc>
                    <a:spcPct val="88000"/>
                  </a:lnSpc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Skills</a:t>
                </a:r>
              </a:p>
            </p:txBody>
          </p:sp>
          <p:sp>
            <p:nvSpPr>
              <p:cNvPr id="21" name="Rectangle 20"/>
              <p:cNvSpPr>
                <a:spLocks noChangeArrowheads="1"/>
              </p:cNvSpPr>
              <p:nvPr/>
            </p:nvSpPr>
            <p:spPr bwMode="auto">
              <a:xfrm>
                <a:off x="0" y="19430"/>
                <a:ext cx="58959" cy="2268"/>
              </a:xfrm>
              <a:prstGeom prst="rect">
                <a:avLst/>
              </a:prstGeom>
              <a:solidFill>
                <a:schemeClr val="lt1">
                  <a:lumMod val="100000"/>
                  <a:lumOff val="0"/>
                  <a:alpha val="89803"/>
                </a:schemeClr>
              </a:solidFill>
              <a:ln w="12700">
                <a:solidFill>
                  <a:srgbClr val="599BD5"/>
                </a:solidFill>
                <a:miter lim="800000"/>
                <a:headEnd/>
                <a:tailEnd/>
              </a:ln>
            </p:spPr>
            <p:txBody>
              <a:bodyPr rot="0" vert="horz" wrap="square" lIns="91425" tIns="91425" rIns="91425" bIns="91425" anchor="ctr" anchorCtr="0" upright="1">
                <a:noAutofit/>
              </a:bodyPr>
              <a:lstStyle/>
              <a:p>
                <a:pPr>
                  <a:lnSpc>
                    <a:spcPct val="107000"/>
                  </a:lnSpc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22" name="Rounded Rectangle 21"/>
              <p:cNvSpPr>
                <a:spLocks noChangeArrowheads="1"/>
              </p:cNvSpPr>
              <p:nvPr/>
            </p:nvSpPr>
            <p:spPr bwMode="auto">
              <a:xfrm>
                <a:off x="2947" y="18102"/>
                <a:ext cx="41272" cy="2657"/>
              </a:xfrm>
              <a:prstGeom prst="roundRect">
                <a:avLst>
                  <a:gd name="adj" fmla="val 16667"/>
                </a:avLst>
              </a:prstGeom>
              <a:solidFill>
                <a:srgbClr val="599BD5"/>
              </a:solidFill>
              <a:ln w="12700">
                <a:solidFill>
                  <a:schemeClr val="lt1">
                    <a:lumMod val="10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25" tIns="91425" rIns="91425" bIns="91425" anchor="ctr" anchorCtr="0" upright="1">
                <a:noAutofit/>
              </a:bodyPr>
              <a:lstStyle/>
              <a:p>
                <a:pPr>
                  <a:lnSpc>
                    <a:spcPct val="107000"/>
                  </a:lnSpc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23" name="Text Box 18"/>
              <p:cNvSpPr txBox="1">
                <a:spLocks noChangeArrowheads="1"/>
              </p:cNvSpPr>
              <p:nvPr/>
            </p:nvSpPr>
            <p:spPr bwMode="auto">
              <a:xfrm>
                <a:off x="3077" y="18232"/>
                <a:ext cx="41013" cy="23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155975" tIns="0" rIns="155975" bIns="0" anchor="ctr" anchorCtr="0" upright="1">
                <a:noAutofit/>
              </a:bodyPr>
              <a:lstStyle/>
              <a:p>
                <a:pPr>
                  <a:lnSpc>
                    <a:spcPct val="88000"/>
                  </a:lnSpc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Research Integrity</a:t>
                </a:r>
              </a:p>
            </p:txBody>
          </p:sp>
          <p:sp>
            <p:nvSpPr>
              <p:cNvPr id="24" name="Rectangle 23"/>
              <p:cNvSpPr>
                <a:spLocks noChangeArrowheads="1"/>
              </p:cNvSpPr>
              <p:nvPr/>
            </p:nvSpPr>
            <p:spPr bwMode="auto">
              <a:xfrm>
                <a:off x="0" y="23513"/>
                <a:ext cx="58959" cy="2268"/>
              </a:xfrm>
              <a:prstGeom prst="rect">
                <a:avLst/>
              </a:prstGeom>
              <a:solidFill>
                <a:schemeClr val="lt1">
                  <a:lumMod val="100000"/>
                  <a:lumOff val="0"/>
                  <a:alpha val="89803"/>
                </a:schemeClr>
              </a:solidFill>
              <a:ln w="12700">
                <a:solidFill>
                  <a:srgbClr val="599BD5"/>
                </a:solidFill>
                <a:miter lim="800000"/>
                <a:headEnd/>
                <a:tailEnd/>
              </a:ln>
            </p:spPr>
            <p:txBody>
              <a:bodyPr rot="0" vert="horz" wrap="square" lIns="91425" tIns="91425" rIns="91425" bIns="91425" anchor="ctr" anchorCtr="0" upright="1">
                <a:noAutofit/>
              </a:bodyPr>
              <a:lstStyle/>
              <a:p>
                <a:pPr>
                  <a:lnSpc>
                    <a:spcPct val="107000"/>
                  </a:lnSpc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25" name="Rounded Rectangle 24"/>
              <p:cNvSpPr>
                <a:spLocks noChangeArrowheads="1"/>
              </p:cNvSpPr>
              <p:nvPr/>
            </p:nvSpPr>
            <p:spPr bwMode="auto">
              <a:xfrm>
                <a:off x="2947" y="22184"/>
                <a:ext cx="41272" cy="2657"/>
              </a:xfrm>
              <a:prstGeom prst="roundRect">
                <a:avLst>
                  <a:gd name="adj" fmla="val 16667"/>
                </a:avLst>
              </a:prstGeom>
              <a:solidFill>
                <a:srgbClr val="599BD5"/>
              </a:solidFill>
              <a:ln w="12700">
                <a:solidFill>
                  <a:schemeClr val="lt1">
                    <a:lumMod val="10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25" tIns="91425" rIns="91425" bIns="91425" anchor="ctr" anchorCtr="0" upright="1">
                <a:noAutofit/>
              </a:bodyPr>
              <a:lstStyle/>
              <a:p>
                <a:pPr>
                  <a:lnSpc>
                    <a:spcPct val="107000"/>
                  </a:lnSpc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26" name="Text Box 21"/>
              <p:cNvSpPr txBox="1">
                <a:spLocks noChangeArrowheads="1"/>
              </p:cNvSpPr>
              <p:nvPr/>
            </p:nvSpPr>
            <p:spPr bwMode="auto">
              <a:xfrm>
                <a:off x="3077" y="22314"/>
                <a:ext cx="41013" cy="23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155975" tIns="0" rIns="155975" bIns="0" anchor="ctr" anchorCtr="0" upright="1">
                <a:noAutofit/>
              </a:bodyPr>
              <a:lstStyle/>
              <a:p>
                <a:pPr>
                  <a:lnSpc>
                    <a:spcPct val="88000"/>
                  </a:lnSpc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Rewards</a:t>
                </a:r>
              </a:p>
            </p:txBody>
          </p:sp>
          <p:sp>
            <p:nvSpPr>
              <p:cNvPr id="27" name="Rectangle 26"/>
              <p:cNvSpPr>
                <a:spLocks noChangeArrowheads="1"/>
              </p:cNvSpPr>
              <p:nvPr/>
            </p:nvSpPr>
            <p:spPr bwMode="auto">
              <a:xfrm>
                <a:off x="0" y="27595"/>
                <a:ext cx="58959" cy="2268"/>
              </a:xfrm>
              <a:prstGeom prst="rect">
                <a:avLst/>
              </a:prstGeom>
              <a:solidFill>
                <a:schemeClr val="lt1">
                  <a:lumMod val="100000"/>
                  <a:lumOff val="0"/>
                  <a:alpha val="89803"/>
                </a:schemeClr>
              </a:solidFill>
              <a:ln w="12700">
                <a:solidFill>
                  <a:srgbClr val="599BD5"/>
                </a:solidFill>
                <a:miter lim="800000"/>
                <a:headEnd/>
                <a:tailEnd/>
              </a:ln>
            </p:spPr>
            <p:txBody>
              <a:bodyPr rot="0" vert="horz" wrap="square" lIns="91425" tIns="91425" rIns="91425" bIns="91425" anchor="ctr" anchorCtr="0" upright="1">
                <a:noAutofit/>
              </a:bodyPr>
              <a:lstStyle/>
              <a:p>
                <a:pPr>
                  <a:lnSpc>
                    <a:spcPct val="107000"/>
                  </a:lnSpc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28" name="Rounded Rectangle 27"/>
              <p:cNvSpPr>
                <a:spLocks noChangeArrowheads="1"/>
              </p:cNvSpPr>
              <p:nvPr/>
            </p:nvSpPr>
            <p:spPr bwMode="auto">
              <a:xfrm>
                <a:off x="2947" y="26267"/>
                <a:ext cx="41272" cy="2656"/>
              </a:xfrm>
              <a:prstGeom prst="roundRect">
                <a:avLst>
                  <a:gd name="adj" fmla="val 16667"/>
                </a:avLst>
              </a:prstGeom>
              <a:solidFill>
                <a:srgbClr val="599BD5"/>
              </a:solidFill>
              <a:ln w="12700">
                <a:solidFill>
                  <a:schemeClr val="lt1">
                    <a:lumMod val="10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25" tIns="91425" rIns="91425" bIns="91425" anchor="ctr" anchorCtr="0" upright="1">
                <a:noAutofit/>
              </a:bodyPr>
              <a:lstStyle/>
              <a:p>
                <a:pPr>
                  <a:lnSpc>
                    <a:spcPct val="107000"/>
                  </a:lnSpc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29" name="Text Box 24"/>
              <p:cNvSpPr txBox="1">
                <a:spLocks noChangeArrowheads="1"/>
              </p:cNvSpPr>
              <p:nvPr/>
            </p:nvSpPr>
            <p:spPr bwMode="auto">
              <a:xfrm>
                <a:off x="3077" y="26396"/>
                <a:ext cx="41013" cy="2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155975" tIns="0" rIns="155975" bIns="0" anchor="ctr" anchorCtr="0" upright="1">
                <a:noAutofit/>
              </a:bodyPr>
              <a:lstStyle/>
              <a:p>
                <a:pPr>
                  <a:lnSpc>
                    <a:spcPct val="88000"/>
                  </a:lnSpc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Altmetrics</a:t>
                </a:r>
              </a:p>
            </p:txBody>
          </p:sp>
          <p:sp>
            <p:nvSpPr>
              <p:cNvPr id="30" name="Rectangle 29"/>
              <p:cNvSpPr>
                <a:spLocks noChangeArrowheads="1"/>
              </p:cNvSpPr>
              <p:nvPr/>
            </p:nvSpPr>
            <p:spPr bwMode="auto">
              <a:xfrm>
                <a:off x="0" y="31677"/>
                <a:ext cx="58959" cy="2268"/>
              </a:xfrm>
              <a:prstGeom prst="rect">
                <a:avLst/>
              </a:prstGeom>
              <a:solidFill>
                <a:schemeClr val="lt1">
                  <a:lumMod val="100000"/>
                  <a:lumOff val="0"/>
                  <a:alpha val="89803"/>
                </a:schemeClr>
              </a:solidFill>
              <a:ln w="12700">
                <a:solidFill>
                  <a:srgbClr val="599BD5"/>
                </a:solidFill>
                <a:miter lim="800000"/>
                <a:headEnd/>
                <a:tailEnd/>
              </a:ln>
            </p:spPr>
            <p:txBody>
              <a:bodyPr rot="0" vert="horz" wrap="square" lIns="91425" tIns="91425" rIns="91425" bIns="91425" anchor="ctr" anchorCtr="0" upright="1">
                <a:noAutofit/>
              </a:bodyPr>
              <a:lstStyle/>
              <a:p>
                <a:pPr>
                  <a:lnSpc>
                    <a:spcPct val="107000"/>
                  </a:lnSpc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31" name="Rounded Rectangle 30"/>
              <p:cNvSpPr>
                <a:spLocks noChangeArrowheads="1"/>
              </p:cNvSpPr>
              <p:nvPr/>
            </p:nvSpPr>
            <p:spPr bwMode="auto">
              <a:xfrm>
                <a:off x="2947" y="30349"/>
                <a:ext cx="41272" cy="2657"/>
              </a:xfrm>
              <a:prstGeom prst="roundRect">
                <a:avLst>
                  <a:gd name="adj" fmla="val 16667"/>
                </a:avLst>
              </a:prstGeom>
              <a:solidFill>
                <a:srgbClr val="599BD5"/>
              </a:solidFill>
              <a:ln w="12700">
                <a:solidFill>
                  <a:schemeClr val="lt1">
                    <a:lumMod val="100000"/>
                    <a:lumOff val="0"/>
                  </a:schemeClr>
                </a:solidFill>
                <a:miter lim="800000"/>
                <a:headEnd/>
                <a:tailEnd/>
              </a:ln>
            </p:spPr>
            <p:txBody>
              <a:bodyPr rot="0" vert="horz" wrap="square" lIns="91425" tIns="91425" rIns="91425" bIns="91425" anchor="ctr" anchorCtr="0" upright="1">
                <a:noAutofit/>
              </a:bodyPr>
              <a:lstStyle/>
              <a:p>
                <a:pPr>
                  <a:lnSpc>
                    <a:spcPct val="107000"/>
                  </a:lnSpc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32" name="Text Box 27"/>
              <p:cNvSpPr txBox="1">
                <a:spLocks noChangeArrowheads="1"/>
              </p:cNvSpPr>
              <p:nvPr/>
            </p:nvSpPr>
            <p:spPr bwMode="auto">
              <a:xfrm>
                <a:off x="3077" y="30479"/>
                <a:ext cx="41013" cy="23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155975" tIns="0" rIns="155975" bIns="0" anchor="ctr" anchorCtr="0" upright="1">
                <a:noAutofit/>
              </a:bodyPr>
              <a:lstStyle/>
              <a:p>
                <a:pPr>
                  <a:lnSpc>
                    <a:spcPct val="88000"/>
                  </a:lnSpc>
                </a:pPr>
                <a:r>
                  <a:rPr lang="en-GB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Citizen Science</a:t>
                </a:r>
              </a:p>
            </p:txBody>
          </p:sp>
        </p:grpSp>
      </p:grpSp>
      <p:sp>
        <p:nvSpPr>
          <p:cNvPr id="33" name="TextBox 32"/>
          <p:cNvSpPr txBox="1"/>
          <p:nvPr/>
        </p:nvSpPr>
        <p:spPr>
          <a:xfrm>
            <a:off x="127034" y="1998069"/>
            <a:ext cx="38350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accent1">
                    <a:lumMod val="50000"/>
                  </a:schemeClr>
                </a:solidFill>
              </a:rPr>
              <a:t>The 8 pillars of Open Science</a:t>
            </a:r>
          </a:p>
          <a:p>
            <a:endParaRPr lang="en-GB" sz="24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GB" b="1" dirty="0">
                <a:solidFill>
                  <a:schemeClr val="accent1">
                    <a:lumMod val="50000"/>
                  </a:schemeClr>
                </a:solidFill>
              </a:rPr>
              <a:t>European Commission’s </a:t>
            </a:r>
          </a:p>
          <a:p>
            <a:r>
              <a:rPr lang="en-GB" b="1" dirty="0">
                <a:solidFill>
                  <a:schemeClr val="accent1">
                    <a:lumMod val="50000"/>
                  </a:schemeClr>
                </a:solidFill>
              </a:rPr>
              <a:t>Open Science Policy Platform (OSPP)</a:t>
            </a:r>
          </a:p>
        </p:txBody>
      </p:sp>
      <p:pic>
        <p:nvPicPr>
          <p:cNvPr id="34" name="Grafik 4">
            <a:extLst>
              <a:ext uri="{FF2B5EF4-FFF2-40B4-BE49-F238E27FC236}">
                <a16:creationId xmlns:a16="http://schemas.microsoft.com/office/drawing/2014/main" id="{5B8D99DD-EFB8-40E4-A12B-AD26D02CF6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0577"/>
            <a:ext cx="1883828" cy="9937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5" name="Shape 84">
            <a:extLst>
              <a:ext uri="{FF2B5EF4-FFF2-40B4-BE49-F238E27FC236}">
                <a16:creationId xmlns:a16="http://schemas.microsoft.com/office/drawing/2014/main" id="{F3794659-2D9F-4DB3-A2B2-8A74297C496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902608" y="103005"/>
            <a:ext cx="2177739" cy="7736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5529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D3E5F890-8D52-4FFF-B166-9BAAAC9CA437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A984419-3CBD-457A-9E76-726D5499670D}"/>
              </a:ext>
            </a:extLst>
          </p:cNvPr>
          <p:cNvSpPr txBox="1">
            <a:spLocks/>
          </p:cNvSpPr>
          <p:nvPr/>
        </p:nvSpPr>
        <p:spPr>
          <a:xfrm>
            <a:off x="494675" y="1306285"/>
            <a:ext cx="10515600" cy="66278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 fontScale="97500" lnSpcReduction="10000"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de-DE" b="1" dirty="0">
                <a:solidFill>
                  <a:srgbClr val="002060"/>
                </a:solidFill>
              </a:rPr>
              <a:t>Content</a:t>
            </a:r>
            <a:endParaRPr lang="en-US" b="1" dirty="0">
              <a:solidFill>
                <a:srgbClr val="002060"/>
              </a:solidFill>
            </a:endParaRP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F4E9168-9FDB-424A-97C4-FDC9535B31FD}"/>
              </a:ext>
            </a:extLst>
          </p:cNvPr>
          <p:cNvGrpSpPr/>
          <p:nvPr/>
        </p:nvGrpSpPr>
        <p:grpSpPr>
          <a:xfrm>
            <a:off x="9539768" y="4331125"/>
            <a:ext cx="2540579" cy="2403965"/>
            <a:chOff x="8742143" y="409519"/>
            <a:chExt cx="2540579" cy="2403965"/>
          </a:xfrm>
        </p:grpSpPr>
        <p:sp>
          <p:nvSpPr>
            <p:cNvPr id="13" name="TextBox 7">
              <a:extLst>
                <a:ext uri="{FF2B5EF4-FFF2-40B4-BE49-F238E27FC236}">
                  <a16:creationId xmlns:a16="http://schemas.microsoft.com/office/drawing/2014/main" id="{80322B79-0001-4122-8975-34C121E1BCE1}"/>
                </a:ext>
              </a:extLst>
            </p:cNvPr>
            <p:cNvSpPr txBox="1"/>
            <p:nvPr/>
          </p:nvSpPr>
          <p:spPr>
            <a:xfrm>
              <a:off x="8796744" y="2290264"/>
              <a:ext cx="24313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i="1" dirty="0"/>
                <a:t>Plaster Relief by John Flaxman, </a:t>
              </a:r>
            </a:p>
            <a:p>
              <a:r>
                <a:rPr lang="en-GB" sz="1400" i="1" dirty="0"/>
                <a:t>Flaxman Gallery, UCL</a:t>
              </a:r>
            </a:p>
          </p:txBody>
        </p:sp>
        <p:pic>
          <p:nvPicPr>
            <p:cNvPr id="14" name="Grafik 13" descr="Ein Bild, das Seeigel, Echinoderm enthält.&#10;&#10;Mit sehr hoher Zuverlässigkeit generierte Beschreibung">
              <a:extLst>
                <a:ext uri="{FF2B5EF4-FFF2-40B4-BE49-F238E27FC236}">
                  <a16:creationId xmlns:a16="http://schemas.microsoft.com/office/drawing/2014/main" id="{8B567DBB-1612-4FE2-9178-758A06E0F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2143" y="409519"/>
              <a:ext cx="2540579" cy="1905434"/>
            </a:xfrm>
            <a:prstGeom prst="rect">
              <a:avLst/>
            </a:prstGeom>
          </p:spPr>
        </p:pic>
      </p:grpSp>
      <p:pic>
        <p:nvPicPr>
          <p:cNvPr id="15" name="Grafik 4">
            <a:extLst>
              <a:ext uri="{FF2B5EF4-FFF2-40B4-BE49-F238E27FC236}">
                <a16:creationId xmlns:a16="http://schemas.microsoft.com/office/drawing/2014/main" id="{C64DE49C-4735-4EE0-8DA0-68F7CC91BE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557"/>
            <a:ext cx="1883828" cy="9937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6" name="Shape 84">
            <a:extLst>
              <a:ext uri="{FF2B5EF4-FFF2-40B4-BE49-F238E27FC236}">
                <a16:creationId xmlns:a16="http://schemas.microsoft.com/office/drawing/2014/main" id="{F1051932-7787-4E23-9E93-FB719E252F8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902608" y="103005"/>
            <a:ext cx="2177739" cy="77368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94674" y="2227017"/>
            <a:ext cx="9407933" cy="347709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Open Science – What is it?</a:t>
            </a:r>
          </a:p>
          <a:p>
            <a:r>
              <a:rPr lang="en-GB" dirty="0">
                <a:solidFill>
                  <a:srgbClr val="002060"/>
                </a:solidFill>
              </a:rPr>
              <a:t>Cultural Change in universities</a:t>
            </a:r>
          </a:p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Open Science Cultural Change: Collaboration &amp; Competition</a:t>
            </a:r>
          </a:p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Managing the Open Science transition</a:t>
            </a:r>
          </a:p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Measuring Open Science success</a:t>
            </a:r>
          </a:p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Conclusions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3431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4">
            <a:extLst>
              <a:ext uri="{FF2B5EF4-FFF2-40B4-BE49-F238E27FC236}">
                <a16:creationId xmlns:a16="http://schemas.microsoft.com/office/drawing/2014/main" id="{88CA730E-92CD-489A-A353-8D744BD1D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557"/>
            <a:ext cx="1883828" cy="9937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Shape 84">
            <a:extLst>
              <a:ext uri="{FF2B5EF4-FFF2-40B4-BE49-F238E27FC236}">
                <a16:creationId xmlns:a16="http://schemas.microsoft.com/office/drawing/2014/main" id="{7CE68762-D5B1-48E2-BD75-2FD4F81D7C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02608" y="103005"/>
            <a:ext cx="2177739" cy="7736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757714" y="369346"/>
            <a:ext cx="8489950" cy="1296988"/>
          </a:xfrm>
        </p:spPr>
        <p:txBody>
          <a:bodyPr/>
          <a:lstStyle/>
          <a:p>
            <a:r>
              <a:rPr lang="en-GB" b="1" dirty="0">
                <a:solidFill>
                  <a:srgbClr val="002060"/>
                </a:solidFill>
                <a:hlinkClick r:id="rId5"/>
              </a:rPr>
              <a:t>LERU</a:t>
            </a:r>
            <a:r>
              <a:rPr lang="en-GB" b="1" dirty="0">
                <a:solidFill>
                  <a:srgbClr val="002060"/>
                </a:solidFill>
              </a:rPr>
              <a:t>           Cultural Change </a:t>
            </a: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052351076"/>
              </p:ext>
            </p:extLst>
          </p:nvPr>
        </p:nvGraphicFramePr>
        <p:xfrm>
          <a:off x="1978512" y="161195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810400050"/>
              </p:ext>
            </p:extLst>
          </p:nvPr>
        </p:nvGraphicFramePr>
        <p:xfrm>
          <a:off x="367894" y="1522229"/>
          <a:ext cx="3737744" cy="1151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13" name="Rounded Rectangle 12"/>
          <p:cNvSpPr/>
          <p:nvPr/>
        </p:nvSpPr>
        <p:spPr>
          <a:xfrm>
            <a:off x="7207441" y="2023777"/>
            <a:ext cx="2375942" cy="324036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900" dirty="0">
                <a:solidFill>
                  <a:srgbClr val="7030A0"/>
                </a:solidFill>
              </a:rPr>
              <a:t>Inspiration</a:t>
            </a:r>
          </a:p>
          <a:p>
            <a:pPr algn="ctr"/>
            <a:endParaRPr lang="en-GB" sz="2900" dirty="0">
              <a:solidFill>
                <a:srgbClr val="7030A0"/>
              </a:solidFill>
            </a:endParaRPr>
          </a:p>
          <a:p>
            <a:pPr algn="ctr"/>
            <a:r>
              <a:rPr lang="en-GB" sz="2900" dirty="0">
                <a:solidFill>
                  <a:srgbClr val="7030A0"/>
                </a:solidFill>
              </a:rPr>
              <a:t>Information</a:t>
            </a:r>
          </a:p>
          <a:p>
            <a:pPr algn="ctr"/>
            <a:endParaRPr lang="en-GB" sz="2900" dirty="0">
              <a:solidFill>
                <a:srgbClr val="7030A0"/>
              </a:solidFill>
            </a:endParaRPr>
          </a:p>
          <a:p>
            <a:pPr algn="ctr"/>
            <a:r>
              <a:rPr lang="en-GB" sz="2900" dirty="0">
                <a:solidFill>
                  <a:srgbClr val="7030A0"/>
                </a:solidFill>
              </a:rPr>
              <a:t>Integration</a:t>
            </a:r>
          </a:p>
          <a:p>
            <a:pPr algn="ctr"/>
            <a:endParaRPr lang="en-GB" sz="2900" dirty="0"/>
          </a:p>
        </p:txBody>
      </p:sp>
      <p:sp>
        <p:nvSpPr>
          <p:cNvPr id="14" name="Curved Left Arrow 13"/>
          <p:cNvSpPr/>
          <p:nvPr/>
        </p:nvSpPr>
        <p:spPr>
          <a:xfrm rot="5400000">
            <a:off x="6841681" y="4939590"/>
            <a:ext cx="731520" cy="1909940"/>
          </a:xfrm>
          <a:prstGeom prst="curvedLef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5" name="Curved Left Arrow 14"/>
          <p:cNvSpPr/>
          <p:nvPr/>
        </p:nvSpPr>
        <p:spPr>
          <a:xfrm rot="16200000">
            <a:off x="6747758" y="697405"/>
            <a:ext cx="731520" cy="1909940"/>
          </a:xfrm>
          <a:prstGeom prst="curvedLef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6234359"/>
            <a:ext cx="8068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Developed from Steve Denning, ‘How do you change an organizational culture?’ at </a:t>
            </a:r>
            <a:r>
              <a:rPr lang="en-GB" sz="1400" dirty="0">
                <a:hlinkClick r:id="rId16"/>
              </a:rPr>
              <a:t>https://www.forbes.com/sites/stevedenning/2011/07/23/how-do-you-change-an-organizational-culture</a:t>
            </a:r>
            <a:r>
              <a:rPr lang="en-GB" sz="1400" dirty="0"/>
              <a:t> 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4273648" y="785278"/>
            <a:ext cx="978408" cy="4846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4">
            <a:extLst>
              <a:ext uri="{FF2B5EF4-FFF2-40B4-BE49-F238E27FC236}">
                <a16:creationId xmlns:a16="http://schemas.microsoft.com/office/drawing/2014/main" id="{88CA730E-92CD-489A-A353-8D744BD1D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557"/>
            <a:ext cx="1883828" cy="9937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Shape 84">
            <a:extLst>
              <a:ext uri="{FF2B5EF4-FFF2-40B4-BE49-F238E27FC236}">
                <a16:creationId xmlns:a16="http://schemas.microsoft.com/office/drawing/2014/main" id="{7CE68762-D5B1-48E2-BD75-2FD4F81D7C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02608" y="103005"/>
            <a:ext cx="2177739" cy="7736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34457" y="947450"/>
            <a:ext cx="8489950" cy="720750"/>
          </a:xfrm>
        </p:spPr>
        <p:txBody>
          <a:bodyPr/>
          <a:lstStyle/>
          <a:p>
            <a:r>
              <a:rPr lang="en-GB" b="1" dirty="0">
                <a:solidFill>
                  <a:srgbClr val="002060"/>
                </a:solidFill>
              </a:rPr>
              <a:t>Cultural Change in an Organisation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216345" y="6376700"/>
            <a:ext cx="1008062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3E5F890-8D52-4FFF-B166-9BAAAC9CA437}" type="slidenum">
              <a:rPr lang="en-GB" smtClean="0"/>
              <a:pPr>
                <a:defRPr/>
              </a:pPr>
              <a:t>7</a:t>
            </a:fld>
            <a:endParaRPr lang="en-GB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746092427"/>
              </p:ext>
            </p:extLst>
          </p:nvPr>
        </p:nvGraphicFramePr>
        <p:xfrm>
          <a:off x="522514" y="522906"/>
          <a:ext cx="10224407" cy="7010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7" name="Up-Down Arrow 6"/>
          <p:cNvSpPr/>
          <p:nvPr/>
        </p:nvSpPr>
        <p:spPr>
          <a:xfrm>
            <a:off x="8732308" y="2388279"/>
            <a:ext cx="772342" cy="100811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Up-Down Arrow 7"/>
          <p:cNvSpPr/>
          <p:nvPr/>
        </p:nvSpPr>
        <p:spPr>
          <a:xfrm>
            <a:off x="8732308" y="3590402"/>
            <a:ext cx="772342" cy="100811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Up-Down Arrow 10"/>
          <p:cNvSpPr/>
          <p:nvPr/>
        </p:nvSpPr>
        <p:spPr>
          <a:xfrm>
            <a:off x="8732308" y="4792525"/>
            <a:ext cx="772342" cy="100811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6470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4">
            <a:extLst>
              <a:ext uri="{FF2B5EF4-FFF2-40B4-BE49-F238E27FC236}">
                <a16:creationId xmlns:a16="http://schemas.microsoft.com/office/drawing/2014/main" id="{88CA730E-92CD-489A-A353-8D744BD1D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557"/>
            <a:ext cx="1883828" cy="9937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Shape 84">
            <a:extLst>
              <a:ext uri="{FF2B5EF4-FFF2-40B4-BE49-F238E27FC236}">
                <a16:creationId xmlns:a16="http://schemas.microsoft.com/office/drawing/2014/main" id="{7CE68762-D5B1-48E2-BD75-2FD4F81D7C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02608" y="103005"/>
            <a:ext cx="2177739" cy="7736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761432" y="489849"/>
            <a:ext cx="4263572" cy="1296988"/>
          </a:xfrm>
        </p:spPr>
        <p:txBody>
          <a:bodyPr/>
          <a:lstStyle/>
          <a:p>
            <a:r>
              <a:rPr lang="en-GB" b="1" dirty="0">
                <a:solidFill>
                  <a:srgbClr val="002060"/>
                </a:solidFill>
              </a:rPr>
              <a:t>Leadership: Issues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30198" y="2434546"/>
            <a:ext cx="7561943" cy="3266412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002060"/>
                </a:solidFill>
              </a:rPr>
              <a:t>Universities should be leaders, not followers</a:t>
            </a:r>
          </a:p>
          <a:p>
            <a:r>
              <a:rPr lang="en-GB" dirty="0">
                <a:solidFill>
                  <a:srgbClr val="002060"/>
                </a:solidFill>
              </a:rPr>
              <a:t>University should have a Vice-Provost/Vice-Rector to lead on Open Science…</a:t>
            </a:r>
          </a:p>
          <a:p>
            <a:r>
              <a:rPr lang="en-GB" dirty="0">
                <a:solidFill>
                  <a:srgbClr val="002060"/>
                </a:solidFill>
              </a:rPr>
              <a:t>At national level, should there be a national Open Science Co-Ordinator…?</a:t>
            </a:r>
          </a:p>
          <a:p>
            <a:r>
              <a:rPr lang="en-GB" dirty="0">
                <a:solidFill>
                  <a:srgbClr val="002060"/>
                </a:solidFill>
              </a:rPr>
              <a:t>Open Science has deliverables… the imperative is no longer discussion but delivery</a:t>
            </a:r>
          </a:p>
          <a:p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2563116"/>
            <a:ext cx="3293172" cy="246987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534400" y="5177346"/>
            <a:ext cx="3299628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02060"/>
                </a:solidFill>
              </a:rPr>
              <a:t>André Derain: L’Age d’Or ou La Chasse</a:t>
            </a:r>
          </a:p>
        </p:txBody>
      </p:sp>
    </p:spTree>
    <p:extLst>
      <p:ext uri="{BB962C8B-B14F-4D97-AF65-F5344CB8AC3E}">
        <p14:creationId xmlns:p14="http://schemas.microsoft.com/office/powerpoint/2010/main" val="385309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D3E5F890-8D52-4FFF-B166-9BAAAC9CA437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A984419-3CBD-457A-9E76-726D5499670D}"/>
              </a:ext>
            </a:extLst>
          </p:cNvPr>
          <p:cNvSpPr txBox="1">
            <a:spLocks/>
          </p:cNvSpPr>
          <p:nvPr/>
        </p:nvSpPr>
        <p:spPr>
          <a:xfrm>
            <a:off x="494675" y="1306285"/>
            <a:ext cx="10515600" cy="66278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 fontScale="97500" lnSpcReduction="10000"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de-DE" b="1" dirty="0">
                <a:solidFill>
                  <a:srgbClr val="002060"/>
                </a:solidFill>
              </a:rPr>
              <a:t>Content</a:t>
            </a:r>
            <a:endParaRPr lang="en-US" b="1" dirty="0">
              <a:solidFill>
                <a:srgbClr val="002060"/>
              </a:solidFill>
            </a:endParaRP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F4E9168-9FDB-424A-97C4-FDC9535B31FD}"/>
              </a:ext>
            </a:extLst>
          </p:cNvPr>
          <p:cNvGrpSpPr/>
          <p:nvPr/>
        </p:nvGrpSpPr>
        <p:grpSpPr>
          <a:xfrm>
            <a:off x="9539768" y="4331125"/>
            <a:ext cx="2540579" cy="2403965"/>
            <a:chOff x="8742143" y="409519"/>
            <a:chExt cx="2540579" cy="2403965"/>
          </a:xfrm>
        </p:grpSpPr>
        <p:sp>
          <p:nvSpPr>
            <p:cNvPr id="13" name="TextBox 7">
              <a:extLst>
                <a:ext uri="{FF2B5EF4-FFF2-40B4-BE49-F238E27FC236}">
                  <a16:creationId xmlns:a16="http://schemas.microsoft.com/office/drawing/2014/main" id="{80322B79-0001-4122-8975-34C121E1BCE1}"/>
                </a:ext>
              </a:extLst>
            </p:cNvPr>
            <p:cNvSpPr txBox="1"/>
            <p:nvPr/>
          </p:nvSpPr>
          <p:spPr>
            <a:xfrm>
              <a:off x="8796744" y="2290264"/>
              <a:ext cx="24313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i="1" dirty="0"/>
                <a:t>Plaster Relief by John Flaxman, </a:t>
              </a:r>
            </a:p>
            <a:p>
              <a:r>
                <a:rPr lang="en-GB" sz="1400" i="1" dirty="0"/>
                <a:t>Flaxman Gallery, UCL</a:t>
              </a:r>
            </a:p>
          </p:txBody>
        </p:sp>
        <p:pic>
          <p:nvPicPr>
            <p:cNvPr id="14" name="Grafik 13" descr="Ein Bild, das Seeigel, Echinoderm enthält.&#10;&#10;Mit sehr hoher Zuverlässigkeit generierte Beschreibung">
              <a:extLst>
                <a:ext uri="{FF2B5EF4-FFF2-40B4-BE49-F238E27FC236}">
                  <a16:creationId xmlns:a16="http://schemas.microsoft.com/office/drawing/2014/main" id="{8B567DBB-1612-4FE2-9178-758A06E0F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2143" y="409519"/>
              <a:ext cx="2540579" cy="1905434"/>
            </a:xfrm>
            <a:prstGeom prst="rect">
              <a:avLst/>
            </a:prstGeom>
          </p:spPr>
        </p:pic>
      </p:grpSp>
      <p:pic>
        <p:nvPicPr>
          <p:cNvPr id="15" name="Grafik 4">
            <a:extLst>
              <a:ext uri="{FF2B5EF4-FFF2-40B4-BE49-F238E27FC236}">
                <a16:creationId xmlns:a16="http://schemas.microsoft.com/office/drawing/2014/main" id="{C64DE49C-4735-4EE0-8DA0-68F7CC91BE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557"/>
            <a:ext cx="1883828" cy="9937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6" name="Shape 84">
            <a:extLst>
              <a:ext uri="{FF2B5EF4-FFF2-40B4-BE49-F238E27FC236}">
                <a16:creationId xmlns:a16="http://schemas.microsoft.com/office/drawing/2014/main" id="{F1051932-7787-4E23-9E93-FB719E252F8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902608" y="103005"/>
            <a:ext cx="2177739" cy="77368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94674" y="2227017"/>
            <a:ext cx="9407933" cy="347709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Open Science – What is it?</a:t>
            </a:r>
          </a:p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Cultural Change in universities</a:t>
            </a:r>
          </a:p>
          <a:p>
            <a:r>
              <a:rPr lang="en-GB" dirty="0">
                <a:solidFill>
                  <a:srgbClr val="002060"/>
                </a:solidFill>
              </a:rPr>
              <a:t>Open Science Cultural Change: Collaboration &amp; Competition</a:t>
            </a:r>
          </a:p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Managing the Open Science transition</a:t>
            </a:r>
          </a:p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Measuring Open Science success</a:t>
            </a:r>
          </a:p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Conclusions</a:t>
            </a:r>
          </a:p>
          <a:p>
            <a:pPr lvl="1"/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215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4">
            <a:extLst>
              <a:ext uri="{FF2B5EF4-FFF2-40B4-BE49-F238E27FC236}">
                <a16:creationId xmlns:a16="http://schemas.microsoft.com/office/drawing/2014/main" id="{88CA730E-92CD-489A-A353-8D744BD1D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557"/>
            <a:ext cx="1883828" cy="9937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Shape 84">
            <a:extLst>
              <a:ext uri="{FF2B5EF4-FFF2-40B4-BE49-F238E27FC236}">
                <a16:creationId xmlns:a16="http://schemas.microsoft.com/office/drawing/2014/main" id="{7CE68762-D5B1-48E2-BD75-2FD4F81D7C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02608" y="103005"/>
            <a:ext cx="2177739" cy="77368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B7D5B7A7-AE06-4689-9EBE-9D83932E2E9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85617" y="2646182"/>
            <a:ext cx="3251496" cy="3670642"/>
          </a:xfrm>
        </p:spPr>
        <p:txBody>
          <a:bodyPr>
            <a:noAutofit/>
          </a:bodyPr>
          <a:lstStyle/>
          <a:p>
            <a:pPr marL="0" indent="0" algn="ctr">
              <a:spcBef>
                <a:spcPts val="450"/>
              </a:spcBef>
              <a:buNone/>
            </a:pPr>
            <a:r>
              <a:rPr lang="de-DE" sz="2400" dirty="0">
                <a:solidFill>
                  <a:srgbClr val="002060"/>
                </a:solidFill>
              </a:rPr>
              <a:t>Promote </a:t>
            </a:r>
            <a:r>
              <a:rPr lang="de-DE" sz="2400" dirty="0" err="1">
                <a:solidFill>
                  <a:srgbClr val="002060"/>
                </a:solidFill>
              </a:rPr>
              <a:t>new</a:t>
            </a:r>
            <a:r>
              <a:rPr lang="de-DE" sz="2400" dirty="0">
                <a:solidFill>
                  <a:srgbClr val="002060"/>
                </a:solidFill>
              </a:rPr>
              <a:t> </a:t>
            </a:r>
            <a:r>
              <a:rPr lang="de-DE" sz="2400" dirty="0" err="1">
                <a:solidFill>
                  <a:srgbClr val="002060"/>
                </a:solidFill>
              </a:rPr>
              <a:t>ideas</a:t>
            </a:r>
            <a:r>
              <a:rPr lang="de-DE" sz="2400" dirty="0">
                <a:solidFill>
                  <a:srgbClr val="002060"/>
                </a:solidFill>
              </a:rPr>
              <a:t>!</a:t>
            </a:r>
          </a:p>
          <a:p>
            <a:pPr marL="0" indent="0" algn="ctr">
              <a:spcBef>
                <a:spcPts val="450"/>
              </a:spcBef>
              <a:buNone/>
            </a:pPr>
            <a:r>
              <a:rPr lang="de-DE" sz="2400" dirty="0" err="1">
                <a:solidFill>
                  <a:srgbClr val="002060"/>
                </a:solidFill>
              </a:rPr>
              <a:t>Win</a:t>
            </a:r>
            <a:r>
              <a:rPr lang="de-DE" sz="2400" dirty="0">
                <a:solidFill>
                  <a:srgbClr val="002060"/>
                </a:solidFill>
              </a:rPr>
              <a:t> </a:t>
            </a:r>
            <a:r>
              <a:rPr lang="de-DE" sz="2400" dirty="0" err="1">
                <a:solidFill>
                  <a:srgbClr val="002060"/>
                </a:solidFill>
              </a:rPr>
              <a:t>calls</a:t>
            </a:r>
            <a:r>
              <a:rPr lang="de-DE" sz="2400" dirty="0">
                <a:solidFill>
                  <a:srgbClr val="002060"/>
                </a:solidFill>
              </a:rPr>
              <a:t> </a:t>
            </a:r>
            <a:r>
              <a:rPr lang="de-DE" sz="2400" dirty="0" err="1">
                <a:solidFill>
                  <a:srgbClr val="002060"/>
                </a:solidFill>
              </a:rPr>
              <a:t>for</a:t>
            </a:r>
            <a:r>
              <a:rPr lang="de-DE" sz="2400" dirty="0">
                <a:solidFill>
                  <a:srgbClr val="002060"/>
                </a:solidFill>
              </a:rPr>
              <a:t> </a:t>
            </a:r>
            <a:r>
              <a:rPr lang="de-DE" sz="2400" dirty="0" err="1">
                <a:solidFill>
                  <a:srgbClr val="002060"/>
                </a:solidFill>
              </a:rPr>
              <a:t>funding</a:t>
            </a:r>
            <a:r>
              <a:rPr lang="de-DE" sz="2400" dirty="0">
                <a:solidFill>
                  <a:srgbClr val="002060"/>
                </a:solidFill>
              </a:rPr>
              <a:t>!</a:t>
            </a:r>
          </a:p>
          <a:p>
            <a:pPr marL="0" indent="0" algn="ctr">
              <a:spcBef>
                <a:spcPts val="450"/>
              </a:spcBef>
              <a:buNone/>
            </a:pPr>
            <a:r>
              <a:rPr lang="de-DE" sz="2400" dirty="0">
                <a:solidFill>
                  <a:srgbClr val="002060"/>
                </a:solidFill>
              </a:rPr>
              <a:t>1st </a:t>
            </a:r>
            <a:r>
              <a:rPr lang="de-DE" sz="2400" dirty="0" err="1">
                <a:solidFill>
                  <a:srgbClr val="002060"/>
                </a:solidFill>
              </a:rPr>
              <a:t>to</a:t>
            </a:r>
            <a:r>
              <a:rPr lang="de-DE" sz="2400" dirty="0">
                <a:solidFill>
                  <a:srgbClr val="002060"/>
                </a:solidFill>
              </a:rPr>
              <a:t> </a:t>
            </a:r>
            <a:r>
              <a:rPr lang="de-DE" sz="2400" dirty="0" err="1">
                <a:solidFill>
                  <a:srgbClr val="002060"/>
                </a:solidFill>
              </a:rPr>
              <a:t>discover</a:t>
            </a:r>
            <a:r>
              <a:rPr lang="de-DE" sz="2400" dirty="0">
                <a:solidFill>
                  <a:srgbClr val="002060"/>
                </a:solidFill>
              </a:rPr>
              <a:t>!</a:t>
            </a:r>
          </a:p>
          <a:p>
            <a:pPr marL="0" indent="0" algn="ctr">
              <a:spcBef>
                <a:spcPts val="450"/>
              </a:spcBef>
              <a:buNone/>
            </a:pPr>
            <a:r>
              <a:rPr lang="de-DE" sz="2400" dirty="0">
                <a:solidFill>
                  <a:srgbClr val="002060"/>
                </a:solidFill>
              </a:rPr>
              <a:t>1st </a:t>
            </a:r>
            <a:r>
              <a:rPr lang="de-DE" sz="2400" dirty="0" err="1">
                <a:solidFill>
                  <a:srgbClr val="002060"/>
                </a:solidFill>
              </a:rPr>
              <a:t>to</a:t>
            </a:r>
            <a:r>
              <a:rPr lang="de-DE" sz="2400" dirty="0">
                <a:solidFill>
                  <a:srgbClr val="002060"/>
                </a:solidFill>
              </a:rPr>
              <a:t> </a:t>
            </a:r>
            <a:r>
              <a:rPr lang="de-DE" sz="2400" dirty="0" err="1">
                <a:solidFill>
                  <a:srgbClr val="002060"/>
                </a:solidFill>
              </a:rPr>
              <a:t>communicate</a:t>
            </a:r>
            <a:r>
              <a:rPr lang="de-DE" sz="2400" dirty="0">
                <a:solidFill>
                  <a:srgbClr val="002060"/>
                </a:solidFill>
              </a:rPr>
              <a:t> </a:t>
            </a:r>
          </a:p>
          <a:p>
            <a:pPr marL="0" indent="0" algn="ctr">
              <a:spcBef>
                <a:spcPts val="450"/>
              </a:spcBef>
              <a:buNone/>
            </a:pPr>
            <a:r>
              <a:rPr lang="de-DE" sz="2400" dirty="0" err="1">
                <a:solidFill>
                  <a:srgbClr val="002060"/>
                </a:solidFill>
              </a:rPr>
              <a:t>Obtain</a:t>
            </a:r>
            <a:r>
              <a:rPr lang="de-DE" sz="2400" dirty="0">
                <a:solidFill>
                  <a:srgbClr val="002060"/>
                </a:solidFill>
              </a:rPr>
              <a:t> </a:t>
            </a:r>
            <a:r>
              <a:rPr lang="de-DE" sz="2400" dirty="0" err="1">
                <a:solidFill>
                  <a:srgbClr val="002060"/>
                </a:solidFill>
              </a:rPr>
              <a:t>that</a:t>
            </a:r>
            <a:r>
              <a:rPr lang="de-DE" sz="2400" dirty="0">
                <a:solidFill>
                  <a:srgbClr val="002060"/>
                </a:solidFill>
              </a:rPr>
              <a:t> </a:t>
            </a:r>
            <a:r>
              <a:rPr lang="de-DE" sz="2400" dirty="0" err="1">
                <a:solidFill>
                  <a:srgbClr val="002060"/>
                </a:solidFill>
              </a:rPr>
              <a:t>position</a:t>
            </a:r>
            <a:r>
              <a:rPr lang="de-DE" sz="2400" dirty="0">
                <a:solidFill>
                  <a:srgbClr val="002060"/>
                </a:solidFill>
              </a:rPr>
              <a:t>!</a:t>
            </a:r>
          </a:p>
          <a:p>
            <a:pPr marL="0" indent="0" algn="ctr">
              <a:spcBef>
                <a:spcPts val="450"/>
              </a:spcBef>
              <a:buNone/>
            </a:pPr>
            <a:r>
              <a:rPr lang="de-DE" sz="2400" dirty="0">
                <a:solidFill>
                  <a:srgbClr val="002060"/>
                </a:solidFill>
              </a:rPr>
              <a:t>Publish </a:t>
            </a:r>
            <a:r>
              <a:rPr lang="de-DE" sz="2400" dirty="0" err="1">
                <a:solidFill>
                  <a:srgbClr val="002060"/>
                </a:solidFill>
              </a:rPr>
              <a:t>more</a:t>
            </a:r>
            <a:r>
              <a:rPr lang="de-DE" sz="2400" dirty="0">
                <a:solidFill>
                  <a:srgbClr val="002060"/>
                </a:solidFill>
              </a:rPr>
              <a:t>!</a:t>
            </a:r>
          </a:p>
          <a:p>
            <a:pPr marL="0" indent="0" algn="ctr">
              <a:spcBef>
                <a:spcPts val="450"/>
              </a:spcBef>
              <a:buNone/>
            </a:pPr>
            <a:r>
              <a:rPr lang="de-DE" sz="2400" dirty="0" err="1">
                <a:solidFill>
                  <a:srgbClr val="002060"/>
                </a:solidFill>
              </a:rPr>
              <a:t>Get</a:t>
            </a:r>
            <a:r>
              <a:rPr lang="de-DE" sz="2400" dirty="0">
                <a:solidFill>
                  <a:srgbClr val="002060"/>
                </a:solidFill>
              </a:rPr>
              <a:t> </a:t>
            </a:r>
            <a:r>
              <a:rPr lang="de-DE" sz="2400" dirty="0" err="1">
                <a:solidFill>
                  <a:srgbClr val="002060"/>
                </a:solidFill>
              </a:rPr>
              <a:t>more</a:t>
            </a:r>
            <a:r>
              <a:rPr lang="de-DE" sz="2400" dirty="0">
                <a:solidFill>
                  <a:srgbClr val="002060"/>
                </a:solidFill>
              </a:rPr>
              <a:t> </a:t>
            </a:r>
            <a:r>
              <a:rPr lang="de-DE" sz="2400" dirty="0" err="1">
                <a:solidFill>
                  <a:srgbClr val="002060"/>
                </a:solidFill>
              </a:rPr>
              <a:t>attention</a:t>
            </a:r>
            <a:r>
              <a:rPr lang="de-DE" sz="2400" dirty="0">
                <a:solidFill>
                  <a:srgbClr val="002060"/>
                </a:solidFill>
              </a:rPr>
              <a:t>!</a:t>
            </a:r>
          </a:p>
          <a:p>
            <a:pPr marL="0" indent="0" algn="ctr">
              <a:spcBef>
                <a:spcPts val="450"/>
              </a:spcBef>
              <a:buNone/>
            </a:pPr>
            <a:r>
              <a:rPr lang="de-DE" sz="2400" dirty="0" err="1">
                <a:solidFill>
                  <a:srgbClr val="002060"/>
                </a:solidFill>
              </a:rPr>
              <a:t>Reach</a:t>
            </a:r>
            <a:r>
              <a:rPr lang="de-DE" sz="2400" dirty="0">
                <a:solidFill>
                  <a:srgbClr val="002060"/>
                </a:solidFill>
              </a:rPr>
              <a:t> </a:t>
            </a:r>
            <a:r>
              <a:rPr lang="de-DE" sz="2400" dirty="0" err="1">
                <a:solidFill>
                  <a:srgbClr val="002060"/>
                </a:solidFill>
              </a:rPr>
              <a:t>bigger</a:t>
            </a:r>
            <a:r>
              <a:rPr lang="de-DE" sz="2400" dirty="0">
                <a:solidFill>
                  <a:srgbClr val="002060"/>
                </a:solidFill>
              </a:rPr>
              <a:t> </a:t>
            </a:r>
            <a:r>
              <a:rPr lang="de-DE" sz="2400" dirty="0" err="1">
                <a:solidFill>
                  <a:srgbClr val="002060"/>
                </a:solidFill>
              </a:rPr>
              <a:t>index</a:t>
            </a:r>
            <a:r>
              <a:rPr lang="de-DE" sz="2400" dirty="0">
                <a:solidFill>
                  <a:srgbClr val="002060"/>
                </a:solidFill>
              </a:rPr>
              <a:t>! </a:t>
            </a:r>
          </a:p>
          <a:p>
            <a:pPr marL="0" indent="0" algn="ctr">
              <a:spcBef>
                <a:spcPts val="450"/>
              </a:spcBef>
              <a:buNone/>
            </a:pPr>
            <a:r>
              <a:rPr lang="de-DE" sz="2400" b="1" dirty="0" err="1">
                <a:solidFill>
                  <a:srgbClr val="002060"/>
                </a:solidFill>
              </a:rPr>
              <a:t>Compete</a:t>
            </a:r>
            <a:r>
              <a:rPr lang="de-DE" sz="2400" b="1" dirty="0">
                <a:solidFill>
                  <a:srgbClr val="002060"/>
                </a:solidFill>
              </a:rPr>
              <a:t> and </a:t>
            </a:r>
            <a:r>
              <a:rPr lang="de-DE" sz="2400" b="1" dirty="0">
                <a:solidFill>
                  <a:srgbClr val="FF0000"/>
                </a:solidFill>
              </a:rPr>
              <a:t>WIN !</a:t>
            </a:r>
          </a:p>
          <a:p>
            <a:pPr marL="0" indent="0">
              <a:spcBef>
                <a:spcPts val="450"/>
              </a:spcBef>
              <a:buNone/>
            </a:pPr>
            <a:endParaRPr lang="de-DE" sz="2400" dirty="0">
              <a:solidFill>
                <a:srgbClr val="002060"/>
              </a:solidFill>
            </a:endParaRPr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0BAE618F-7A90-4290-ACA2-6AEAE1528133}"/>
              </a:ext>
            </a:extLst>
          </p:cNvPr>
          <p:cNvSpPr txBox="1">
            <a:spLocks/>
          </p:cNvSpPr>
          <p:nvPr/>
        </p:nvSpPr>
        <p:spPr>
          <a:xfrm>
            <a:off x="2352563" y="967837"/>
            <a:ext cx="7486873" cy="580266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de-DE" b="1" dirty="0">
                <a:solidFill>
                  <a:srgbClr val="002060"/>
                </a:solidFill>
              </a:rPr>
              <a:t>Open Science: A Cultural Change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8" name="Inhaltsplatzhalter 2">
            <a:extLst>
              <a:ext uri="{FF2B5EF4-FFF2-40B4-BE49-F238E27FC236}">
                <a16:creationId xmlns:a16="http://schemas.microsoft.com/office/drawing/2014/main" id="{6F90F434-CDDF-4616-BB26-1EC501F5AD10}"/>
              </a:ext>
            </a:extLst>
          </p:cNvPr>
          <p:cNvSpPr txBox="1">
            <a:spLocks/>
          </p:cNvSpPr>
          <p:nvPr/>
        </p:nvSpPr>
        <p:spPr bwMode="auto">
          <a:xfrm>
            <a:off x="6809116" y="2646182"/>
            <a:ext cx="4115071" cy="3885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ts val="450"/>
              </a:spcBef>
              <a:buFont typeface="Wingdings" pitchFamily="2" charset="2"/>
              <a:buNone/>
            </a:pPr>
            <a:r>
              <a:rPr lang="de-DE" kern="0" dirty="0">
                <a:solidFill>
                  <a:srgbClr val="002060"/>
                </a:solidFill>
              </a:rPr>
              <a:t> More </a:t>
            </a:r>
            <a:r>
              <a:rPr lang="de-DE" kern="0" dirty="0" err="1">
                <a:solidFill>
                  <a:srgbClr val="002060"/>
                </a:solidFill>
              </a:rPr>
              <a:t>resources</a:t>
            </a:r>
            <a:endParaRPr lang="de-DE" kern="0" dirty="0">
              <a:solidFill>
                <a:srgbClr val="002060"/>
              </a:solidFill>
            </a:endParaRPr>
          </a:p>
          <a:p>
            <a:pPr marL="0" indent="0" algn="ctr">
              <a:spcBef>
                <a:spcPts val="450"/>
              </a:spcBef>
              <a:buFont typeface="Wingdings" pitchFamily="2" charset="2"/>
              <a:buNone/>
            </a:pPr>
            <a:r>
              <a:rPr lang="de-DE" kern="0" dirty="0" err="1">
                <a:solidFill>
                  <a:srgbClr val="002060"/>
                </a:solidFill>
              </a:rPr>
              <a:t>Shared</a:t>
            </a:r>
            <a:r>
              <a:rPr lang="de-DE" kern="0" dirty="0">
                <a:solidFill>
                  <a:srgbClr val="002060"/>
                </a:solidFill>
              </a:rPr>
              <a:t> </a:t>
            </a:r>
            <a:r>
              <a:rPr lang="de-DE" kern="0" dirty="0" err="1">
                <a:solidFill>
                  <a:srgbClr val="002060"/>
                </a:solidFill>
              </a:rPr>
              <a:t>infrastructure</a:t>
            </a:r>
            <a:endParaRPr lang="de-DE" kern="0" dirty="0">
              <a:solidFill>
                <a:srgbClr val="002060"/>
              </a:solidFill>
            </a:endParaRPr>
          </a:p>
          <a:p>
            <a:pPr marL="0" indent="0" algn="ctr">
              <a:spcBef>
                <a:spcPts val="450"/>
              </a:spcBef>
              <a:buFont typeface="Wingdings" pitchFamily="2" charset="2"/>
              <a:buNone/>
            </a:pPr>
            <a:r>
              <a:rPr lang="de-DE" kern="0" dirty="0" err="1">
                <a:solidFill>
                  <a:srgbClr val="002060"/>
                </a:solidFill>
              </a:rPr>
              <a:t>Efficient</a:t>
            </a:r>
            <a:r>
              <a:rPr lang="de-DE" kern="0" dirty="0">
                <a:solidFill>
                  <a:srgbClr val="002060"/>
                </a:solidFill>
              </a:rPr>
              <a:t> and </a:t>
            </a:r>
            <a:r>
              <a:rPr lang="de-DE" kern="0" dirty="0" err="1">
                <a:solidFill>
                  <a:srgbClr val="002060"/>
                </a:solidFill>
              </a:rPr>
              <a:t>responsible</a:t>
            </a:r>
            <a:r>
              <a:rPr lang="de-DE" kern="0" dirty="0">
                <a:solidFill>
                  <a:srgbClr val="002060"/>
                </a:solidFill>
              </a:rPr>
              <a:t> </a:t>
            </a:r>
            <a:r>
              <a:rPr lang="de-DE" kern="0" dirty="0" err="1">
                <a:solidFill>
                  <a:srgbClr val="002060"/>
                </a:solidFill>
              </a:rPr>
              <a:t>use</a:t>
            </a:r>
            <a:endParaRPr lang="de-DE" kern="0" dirty="0">
              <a:solidFill>
                <a:srgbClr val="002060"/>
              </a:solidFill>
            </a:endParaRPr>
          </a:p>
          <a:p>
            <a:pPr marL="0" indent="0" algn="ctr">
              <a:spcBef>
                <a:spcPts val="450"/>
              </a:spcBef>
              <a:buFont typeface="Wingdings" pitchFamily="2" charset="2"/>
              <a:buNone/>
            </a:pPr>
            <a:r>
              <a:rPr lang="de-DE" kern="0" dirty="0">
                <a:solidFill>
                  <a:srgbClr val="002060"/>
                </a:solidFill>
              </a:rPr>
              <a:t>Collective </a:t>
            </a:r>
            <a:r>
              <a:rPr lang="de-DE" kern="0" dirty="0" err="1">
                <a:solidFill>
                  <a:srgbClr val="002060"/>
                </a:solidFill>
              </a:rPr>
              <a:t>intelligence</a:t>
            </a:r>
            <a:endParaRPr lang="de-DE" kern="0" dirty="0">
              <a:solidFill>
                <a:srgbClr val="002060"/>
              </a:solidFill>
            </a:endParaRPr>
          </a:p>
          <a:p>
            <a:pPr marL="0" indent="0" algn="ctr">
              <a:spcBef>
                <a:spcPts val="450"/>
              </a:spcBef>
              <a:buFont typeface="Wingdings" pitchFamily="2" charset="2"/>
              <a:buNone/>
            </a:pPr>
            <a:r>
              <a:rPr lang="de-DE" kern="0" dirty="0">
                <a:solidFill>
                  <a:srgbClr val="002060"/>
                </a:solidFill>
              </a:rPr>
              <a:t>Activate </a:t>
            </a:r>
            <a:r>
              <a:rPr lang="de-DE" kern="0" dirty="0" err="1">
                <a:solidFill>
                  <a:srgbClr val="002060"/>
                </a:solidFill>
              </a:rPr>
              <a:t>micro-expertize</a:t>
            </a:r>
            <a:endParaRPr lang="de-DE" kern="0" dirty="0">
              <a:solidFill>
                <a:srgbClr val="002060"/>
              </a:solidFill>
            </a:endParaRPr>
          </a:p>
          <a:p>
            <a:pPr marL="0" indent="0" algn="ctr">
              <a:spcBef>
                <a:spcPts val="450"/>
              </a:spcBef>
              <a:buFont typeface="Wingdings" pitchFamily="2" charset="2"/>
              <a:buNone/>
            </a:pPr>
            <a:r>
              <a:rPr lang="de-DE" kern="0" dirty="0">
                <a:solidFill>
                  <a:srgbClr val="002060"/>
                </a:solidFill>
              </a:rPr>
              <a:t>Save time - Re-</a:t>
            </a:r>
            <a:r>
              <a:rPr lang="de-DE" kern="0" dirty="0" err="1">
                <a:solidFill>
                  <a:srgbClr val="002060"/>
                </a:solidFill>
              </a:rPr>
              <a:t>use</a:t>
            </a:r>
            <a:endParaRPr lang="de-DE" kern="0" dirty="0">
              <a:solidFill>
                <a:srgbClr val="002060"/>
              </a:solidFill>
            </a:endParaRPr>
          </a:p>
          <a:p>
            <a:pPr marL="0" indent="0" algn="ctr">
              <a:spcBef>
                <a:spcPts val="450"/>
              </a:spcBef>
              <a:buFont typeface="Wingdings" pitchFamily="2" charset="2"/>
              <a:buNone/>
            </a:pPr>
            <a:r>
              <a:rPr lang="de-DE" kern="0" dirty="0" err="1">
                <a:solidFill>
                  <a:srgbClr val="002060"/>
                </a:solidFill>
              </a:rPr>
              <a:t>Communicate</a:t>
            </a:r>
            <a:r>
              <a:rPr lang="de-DE" kern="0" dirty="0">
                <a:solidFill>
                  <a:srgbClr val="002060"/>
                </a:solidFill>
              </a:rPr>
              <a:t> </a:t>
            </a:r>
            <a:r>
              <a:rPr lang="de-DE" kern="0" dirty="0" err="1">
                <a:solidFill>
                  <a:srgbClr val="002060"/>
                </a:solidFill>
              </a:rPr>
              <a:t>efficiently</a:t>
            </a:r>
            <a:endParaRPr lang="de-DE" kern="0" dirty="0">
              <a:solidFill>
                <a:srgbClr val="002060"/>
              </a:solidFill>
            </a:endParaRPr>
          </a:p>
          <a:p>
            <a:pPr marL="0" indent="0" algn="ctr">
              <a:spcBef>
                <a:spcPts val="450"/>
              </a:spcBef>
              <a:buFont typeface="Wingdings" pitchFamily="2" charset="2"/>
              <a:buNone/>
            </a:pPr>
            <a:r>
              <a:rPr lang="de-DE" kern="0" dirty="0">
                <a:solidFill>
                  <a:srgbClr val="002060"/>
                </a:solidFill>
              </a:rPr>
              <a:t> </a:t>
            </a:r>
            <a:r>
              <a:rPr lang="de-DE" kern="0" dirty="0" err="1">
                <a:solidFill>
                  <a:srgbClr val="002060"/>
                </a:solidFill>
              </a:rPr>
              <a:t>Disseminate</a:t>
            </a:r>
            <a:r>
              <a:rPr lang="de-DE" kern="0" dirty="0">
                <a:solidFill>
                  <a:srgbClr val="002060"/>
                </a:solidFill>
              </a:rPr>
              <a:t> and </a:t>
            </a:r>
            <a:r>
              <a:rPr lang="de-DE" kern="0" dirty="0" err="1">
                <a:solidFill>
                  <a:srgbClr val="002060"/>
                </a:solidFill>
              </a:rPr>
              <a:t>share</a:t>
            </a:r>
            <a:endParaRPr lang="de-DE" kern="0" dirty="0">
              <a:solidFill>
                <a:srgbClr val="002060"/>
              </a:solidFill>
            </a:endParaRPr>
          </a:p>
          <a:p>
            <a:pPr marL="0" indent="0" algn="ctr">
              <a:spcBef>
                <a:spcPts val="450"/>
              </a:spcBef>
              <a:buFont typeface="Wingdings" pitchFamily="2" charset="2"/>
              <a:buNone/>
            </a:pPr>
            <a:r>
              <a:rPr lang="de-DE" b="1" kern="0" dirty="0" err="1">
                <a:solidFill>
                  <a:srgbClr val="002060"/>
                </a:solidFill>
              </a:rPr>
              <a:t>Collaborate</a:t>
            </a:r>
            <a:r>
              <a:rPr lang="de-DE" b="1" kern="0" dirty="0">
                <a:solidFill>
                  <a:srgbClr val="002060"/>
                </a:solidFill>
              </a:rPr>
              <a:t> and </a:t>
            </a:r>
            <a:r>
              <a:rPr lang="de-DE" b="1" kern="0" dirty="0">
                <a:solidFill>
                  <a:srgbClr val="FF0000"/>
                </a:solidFill>
              </a:rPr>
              <a:t>GAIN</a:t>
            </a:r>
            <a:r>
              <a:rPr lang="de-DE" b="1" kern="0" dirty="0">
                <a:solidFill>
                  <a:srgbClr val="002060"/>
                </a:solidFill>
              </a:rPr>
              <a:t> !</a:t>
            </a:r>
          </a:p>
        </p:txBody>
      </p:sp>
      <p:sp>
        <p:nvSpPr>
          <p:cNvPr id="19" name="Inhaltsplatzhalter 2">
            <a:extLst>
              <a:ext uri="{FF2B5EF4-FFF2-40B4-BE49-F238E27FC236}">
                <a16:creationId xmlns:a16="http://schemas.microsoft.com/office/drawing/2014/main" id="{BD104D0D-E550-49BB-9EB3-EC7A4D2F39A1}"/>
              </a:ext>
            </a:extLst>
          </p:cNvPr>
          <p:cNvSpPr txBox="1">
            <a:spLocks/>
          </p:cNvSpPr>
          <p:nvPr/>
        </p:nvSpPr>
        <p:spPr bwMode="auto">
          <a:xfrm>
            <a:off x="6153408" y="1813126"/>
            <a:ext cx="2552938" cy="411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ts val="450"/>
              </a:spcBef>
              <a:buNone/>
            </a:pPr>
            <a:r>
              <a:rPr lang="de-DE" b="1" kern="0" dirty="0">
                <a:solidFill>
                  <a:srgbClr val="002060"/>
                </a:solidFill>
                <a:latin typeface="Bauhaus 93" charset="0"/>
                <a:ea typeface="Bauhaus 93" charset="0"/>
                <a:cs typeface="Bauhaus 93" charset="0"/>
              </a:rPr>
              <a:t>COLLABORATION</a:t>
            </a:r>
          </a:p>
        </p:txBody>
      </p:sp>
      <p:sp>
        <p:nvSpPr>
          <p:cNvPr id="20" name="Inhaltsplatzhalter 2">
            <a:extLst>
              <a:ext uri="{FF2B5EF4-FFF2-40B4-BE49-F238E27FC236}">
                <a16:creationId xmlns:a16="http://schemas.microsoft.com/office/drawing/2014/main" id="{EDED84F2-DDCC-49DC-B61E-E80BEA39E314}"/>
              </a:ext>
            </a:extLst>
          </p:cNvPr>
          <p:cNvSpPr txBox="1">
            <a:spLocks/>
          </p:cNvSpPr>
          <p:nvPr/>
        </p:nvSpPr>
        <p:spPr bwMode="auto">
          <a:xfrm>
            <a:off x="1094840" y="1813126"/>
            <a:ext cx="2233049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450"/>
              </a:spcBef>
              <a:buFont typeface="Wingdings" pitchFamily="2" charset="2"/>
              <a:buNone/>
            </a:pPr>
            <a:r>
              <a:rPr lang="de-DE" b="1" kern="0" dirty="0">
                <a:solidFill>
                  <a:srgbClr val="002060"/>
                </a:solidFill>
                <a:latin typeface="Bauhaus 93" charset="0"/>
                <a:ea typeface="Bauhaus 93" charset="0"/>
                <a:cs typeface="Bauhaus 93" charset="0"/>
              </a:rPr>
              <a:t>COMPETITION</a:t>
            </a:r>
          </a:p>
        </p:txBody>
      </p:sp>
      <p:sp>
        <p:nvSpPr>
          <p:cNvPr id="21" name="Rechteck 1">
            <a:extLst>
              <a:ext uri="{FF2B5EF4-FFF2-40B4-BE49-F238E27FC236}">
                <a16:creationId xmlns:a16="http://schemas.microsoft.com/office/drawing/2014/main" id="{13CA2336-6081-4009-9DEC-CBC3D3B3B3CE}"/>
              </a:ext>
            </a:extLst>
          </p:cNvPr>
          <p:cNvSpPr/>
          <p:nvPr/>
        </p:nvSpPr>
        <p:spPr>
          <a:xfrm>
            <a:off x="8632067" y="1813126"/>
            <a:ext cx="25410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spcBef>
                <a:spcPts val="450"/>
              </a:spcBef>
              <a:buNone/>
            </a:pPr>
            <a:r>
              <a:rPr lang="de-DE" sz="2400" b="1" kern="0" dirty="0">
                <a:solidFill>
                  <a:srgbClr val="002060"/>
                </a:solidFill>
                <a:latin typeface="Bauhaus 93" charset="0"/>
                <a:ea typeface="Bauhaus 93" charset="0"/>
                <a:cs typeface="Bauhaus 93" charset="0"/>
              </a:rPr>
              <a:t>+  COMPETITION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704961" y="3454663"/>
            <a:ext cx="1236307" cy="594488"/>
            <a:chOff x="4410709" y="3463995"/>
            <a:chExt cx="1236307" cy="594488"/>
          </a:xfrm>
        </p:grpSpPr>
        <p:sp>
          <p:nvSpPr>
            <p:cNvPr id="2" name="Freeform 1"/>
            <p:cNvSpPr/>
            <p:nvPr/>
          </p:nvSpPr>
          <p:spPr>
            <a:xfrm flipV="1">
              <a:off x="4410709" y="3727023"/>
              <a:ext cx="1236307" cy="45719"/>
            </a:xfrm>
            <a:custGeom>
              <a:avLst/>
              <a:gdLst>
                <a:gd name="connsiteX0" fmla="*/ 0 w 1017037"/>
                <a:gd name="connsiteY0" fmla="*/ 0 h 28262"/>
                <a:gd name="connsiteX1" fmla="*/ 970383 w 1017037"/>
                <a:gd name="connsiteY1" fmla="*/ 18661 h 28262"/>
                <a:gd name="connsiteX2" fmla="*/ 1007706 w 1017037"/>
                <a:gd name="connsiteY2" fmla="*/ 27991 h 28262"/>
                <a:gd name="connsiteX3" fmla="*/ 1017037 w 1017037"/>
                <a:gd name="connsiteY3" fmla="*/ 27991 h 28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7037" h="28262">
                  <a:moveTo>
                    <a:pt x="0" y="0"/>
                  </a:moveTo>
                  <a:cubicBezTo>
                    <a:pt x="396151" y="39613"/>
                    <a:pt x="-49447" y="-2152"/>
                    <a:pt x="970383" y="18661"/>
                  </a:cubicBezTo>
                  <a:cubicBezTo>
                    <a:pt x="983204" y="18923"/>
                    <a:pt x="995131" y="25476"/>
                    <a:pt x="1007706" y="27991"/>
                  </a:cubicBezTo>
                  <a:cubicBezTo>
                    <a:pt x="1010756" y="28601"/>
                    <a:pt x="1013927" y="27991"/>
                    <a:pt x="1017037" y="27991"/>
                  </a:cubicBezTo>
                </a:path>
              </a:pathLst>
            </a:custGeom>
            <a:noFill/>
            <a:ln w="127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 3"/>
            <p:cNvSpPr/>
            <p:nvPr/>
          </p:nvSpPr>
          <p:spPr>
            <a:xfrm rot="21063030">
              <a:off x="5090836" y="3463995"/>
              <a:ext cx="541175" cy="307921"/>
            </a:xfrm>
            <a:custGeom>
              <a:avLst/>
              <a:gdLst>
                <a:gd name="connsiteX0" fmla="*/ 0 w 541175"/>
                <a:gd name="connsiteY0" fmla="*/ 0 h 307921"/>
                <a:gd name="connsiteX1" fmla="*/ 214604 w 541175"/>
                <a:gd name="connsiteY1" fmla="*/ 93307 h 307921"/>
                <a:gd name="connsiteX2" fmla="*/ 289249 w 541175"/>
                <a:gd name="connsiteY2" fmla="*/ 130629 h 307921"/>
                <a:gd name="connsiteX3" fmla="*/ 345232 w 541175"/>
                <a:gd name="connsiteY3" fmla="*/ 177282 h 307921"/>
                <a:gd name="connsiteX4" fmla="*/ 438538 w 541175"/>
                <a:gd name="connsiteY4" fmla="*/ 223935 h 307921"/>
                <a:gd name="connsiteX5" fmla="*/ 475861 w 541175"/>
                <a:gd name="connsiteY5" fmla="*/ 251927 h 307921"/>
                <a:gd name="connsiteX6" fmla="*/ 541175 w 541175"/>
                <a:gd name="connsiteY6" fmla="*/ 307911 h 30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1175" h="307921">
                  <a:moveTo>
                    <a:pt x="0" y="0"/>
                  </a:moveTo>
                  <a:cubicBezTo>
                    <a:pt x="220981" y="73662"/>
                    <a:pt x="66523" y="10012"/>
                    <a:pt x="214604" y="93307"/>
                  </a:cubicBezTo>
                  <a:cubicBezTo>
                    <a:pt x="238850" y="106945"/>
                    <a:pt x="265849" y="115586"/>
                    <a:pt x="289249" y="130629"/>
                  </a:cubicBezTo>
                  <a:cubicBezTo>
                    <a:pt x="309682" y="143765"/>
                    <a:pt x="324633" y="164408"/>
                    <a:pt x="345232" y="177282"/>
                  </a:cubicBezTo>
                  <a:cubicBezTo>
                    <a:pt x="374719" y="195712"/>
                    <a:pt x="410719" y="203071"/>
                    <a:pt x="438538" y="223935"/>
                  </a:cubicBezTo>
                  <a:cubicBezTo>
                    <a:pt x="450979" y="233266"/>
                    <a:pt x="464302" y="241524"/>
                    <a:pt x="475861" y="251927"/>
                  </a:cubicBezTo>
                  <a:cubicBezTo>
                    <a:pt x="540509" y="310110"/>
                    <a:pt x="504692" y="307911"/>
                    <a:pt x="541175" y="307911"/>
                  </a:cubicBezTo>
                </a:path>
              </a:pathLst>
            </a:custGeom>
            <a:noFill/>
            <a:ln w="127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4"/>
            <p:cNvSpPr/>
            <p:nvPr/>
          </p:nvSpPr>
          <p:spPr>
            <a:xfrm rot="416166">
              <a:off x="5017867" y="3713250"/>
              <a:ext cx="599194" cy="345233"/>
            </a:xfrm>
            <a:custGeom>
              <a:avLst/>
              <a:gdLst>
                <a:gd name="connsiteX0" fmla="*/ 0 w 599194"/>
                <a:gd name="connsiteY0" fmla="*/ 345233 h 345233"/>
                <a:gd name="connsiteX1" fmla="*/ 261257 w 599194"/>
                <a:gd name="connsiteY1" fmla="*/ 158620 h 345233"/>
                <a:gd name="connsiteX2" fmla="*/ 373224 w 599194"/>
                <a:gd name="connsiteY2" fmla="*/ 74645 h 345233"/>
                <a:gd name="connsiteX3" fmla="*/ 438539 w 599194"/>
                <a:gd name="connsiteY3" fmla="*/ 46653 h 345233"/>
                <a:gd name="connsiteX4" fmla="*/ 513184 w 599194"/>
                <a:gd name="connsiteY4" fmla="*/ 27992 h 345233"/>
                <a:gd name="connsiteX5" fmla="*/ 569167 w 599194"/>
                <a:gd name="connsiteY5" fmla="*/ 9331 h 345233"/>
                <a:gd name="connsiteX6" fmla="*/ 597159 w 599194"/>
                <a:gd name="connsiteY6" fmla="*/ 0 h 345233"/>
                <a:gd name="connsiteX7" fmla="*/ 578498 w 599194"/>
                <a:gd name="connsiteY7" fmla="*/ 0 h 345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9194" h="345233">
                  <a:moveTo>
                    <a:pt x="0" y="345233"/>
                  </a:moveTo>
                  <a:cubicBezTo>
                    <a:pt x="87086" y="283029"/>
                    <a:pt x="176781" y="224324"/>
                    <a:pt x="261257" y="158620"/>
                  </a:cubicBezTo>
                  <a:cubicBezTo>
                    <a:pt x="397011" y="53033"/>
                    <a:pt x="282799" y="100480"/>
                    <a:pt x="373224" y="74645"/>
                  </a:cubicBezTo>
                  <a:cubicBezTo>
                    <a:pt x="487354" y="42037"/>
                    <a:pt x="289263" y="96411"/>
                    <a:pt x="438539" y="46653"/>
                  </a:cubicBezTo>
                  <a:cubicBezTo>
                    <a:pt x="462870" y="38543"/>
                    <a:pt x="488853" y="36102"/>
                    <a:pt x="513184" y="27992"/>
                  </a:cubicBezTo>
                  <a:lnTo>
                    <a:pt x="569167" y="9331"/>
                  </a:lnTo>
                  <a:cubicBezTo>
                    <a:pt x="578498" y="6221"/>
                    <a:pt x="606994" y="0"/>
                    <a:pt x="597159" y="0"/>
                  </a:cubicBezTo>
                  <a:lnTo>
                    <a:pt x="578498" y="0"/>
                  </a:lnTo>
                </a:path>
              </a:pathLst>
            </a:custGeom>
            <a:noFill/>
            <a:ln w="127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5381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4">
            <a:extLst>
              <a:ext uri="{FF2B5EF4-FFF2-40B4-BE49-F238E27FC236}">
                <a16:creationId xmlns:a16="http://schemas.microsoft.com/office/drawing/2014/main" id="{88CA730E-92CD-489A-A353-8D744BD1D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557"/>
            <a:ext cx="1883828" cy="9937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Shape 84">
            <a:extLst>
              <a:ext uri="{FF2B5EF4-FFF2-40B4-BE49-F238E27FC236}">
                <a16:creationId xmlns:a16="http://schemas.microsoft.com/office/drawing/2014/main" id="{7CE68762-D5B1-48E2-BD75-2FD4F81D7C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02608" y="103005"/>
            <a:ext cx="2177739" cy="7736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0BAE618F-7A90-4290-ACA2-6AEAE1528133}"/>
              </a:ext>
            </a:extLst>
          </p:cNvPr>
          <p:cNvSpPr txBox="1">
            <a:spLocks/>
          </p:cNvSpPr>
          <p:nvPr/>
        </p:nvSpPr>
        <p:spPr>
          <a:xfrm>
            <a:off x="3448464" y="1492626"/>
            <a:ext cx="6192688" cy="580266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anchor="ctr" anchorCtr="0" compatLnSpc="1">
            <a:normAutofit fontScale="97500"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algn="ctr"/>
            <a:r>
              <a:rPr lang="de-DE" sz="3300" b="1" dirty="0">
                <a:solidFill>
                  <a:srgbClr val="002060"/>
                </a:solidFill>
              </a:rPr>
              <a:t>~ </a:t>
            </a:r>
            <a:r>
              <a:rPr lang="de-DE" sz="3300" b="1" dirty="0" err="1">
                <a:solidFill>
                  <a:srgbClr val="002060"/>
                </a:solidFill>
              </a:rPr>
              <a:t>the</a:t>
            </a:r>
            <a:r>
              <a:rPr lang="de-DE" sz="3300" b="1" dirty="0">
                <a:solidFill>
                  <a:srgbClr val="002060"/>
                </a:solidFill>
              </a:rPr>
              <a:t> </a:t>
            </a:r>
            <a:r>
              <a:rPr lang="de-DE" sz="3300" b="1" i="1" dirty="0" err="1">
                <a:solidFill>
                  <a:srgbClr val="002060"/>
                </a:solidFill>
              </a:rPr>
              <a:t>Function</a:t>
            </a:r>
            <a:r>
              <a:rPr lang="de-DE" sz="3300" b="1" dirty="0">
                <a:solidFill>
                  <a:srgbClr val="002060"/>
                </a:solidFill>
              </a:rPr>
              <a:t> ~</a:t>
            </a:r>
            <a:endParaRPr lang="en-US" sz="3300" b="1" dirty="0">
              <a:solidFill>
                <a:srgbClr val="002060"/>
              </a:solidFill>
            </a:endParaRP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3E97FBDB-F5E3-418D-931A-C0A80ECA1DC2}"/>
              </a:ext>
            </a:extLst>
          </p:cNvPr>
          <p:cNvSpPr txBox="1">
            <a:spLocks/>
          </p:cNvSpPr>
          <p:nvPr/>
        </p:nvSpPr>
        <p:spPr bwMode="auto">
          <a:xfrm>
            <a:off x="2168040" y="3557503"/>
            <a:ext cx="8448388" cy="168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ts val="450"/>
              </a:spcBef>
              <a:buNone/>
            </a:pPr>
            <a:r>
              <a:rPr lang="de-DE" sz="8800" b="1" kern="0" dirty="0">
                <a:solidFill>
                  <a:srgbClr val="002060"/>
                </a:solidFill>
              </a:rPr>
              <a:t>f</a:t>
            </a:r>
            <a:r>
              <a:rPr lang="de-DE" sz="8800" b="1" kern="0" baseline="-30000" dirty="0">
                <a:solidFill>
                  <a:srgbClr val="002060"/>
                </a:solidFill>
              </a:rPr>
              <a:t>(X)</a:t>
            </a:r>
            <a:r>
              <a:rPr lang="de-DE" sz="8800" b="1" kern="0" dirty="0">
                <a:solidFill>
                  <a:srgbClr val="002060"/>
                </a:solidFill>
              </a:rPr>
              <a:t>   =  Y</a:t>
            </a:r>
          </a:p>
          <a:p>
            <a:pPr marL="0" indent="0" algn="ctr">
              <a:spcBef>
                <a:spcPts val="450"/>
              </a:spcBef>
              <a:buNone/>
            </a:pPr>
            <a:endParaRPr lang="de-DE" sz="8800" b="1" kern="0" dirty="0">
              <a:solidFill>
                <a:srgbClr val="002060"/>
              </a:solidFill>
            </a:endParaRPr>
          </a:p>
        </p:txBody>
      </p:sp>
      <p:sp>
        <p:nvSpPr>
          <p:cNvPr id="11" name="Pfeil: nach oben gebogen 20">
            <a:extLst>
              <a:ext uri="{FF2B5EF4-FFF2-40B4-BE49-F238E27FC236}">
                <a16:creationId xmlns:a16="http://schemas.microsoft.com/office/drawing/2014/main" id="{CC13B921-F123-4397-9C0D-0AEFB18BA9EC}"/>
              </a:ext>
            </a:extLst>
          </p:cNvPr>
          <p:cNvSpPr/>
          <p:nvPr/>
        </p:nvSpPr>
        <p:spPr>
          <a:xfrm flipH="1">
            <a:off x="7765405" y="5277779"/>
            <a:ext cx="1728192" cy="321567"/>
          </a:xfrm>
          <a:prstGeom prst="bentUpArrow">
            <a:avLst>
              <a:gd name="adj1" fmla="val 16228"/>
              <a:gd name="adj2" fmla="val 25000"/>
              <a:gd name="adj3" fmla="val 20614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Pfeil: nach oben gebogen 21">
            <a:extLst>
              <a:ext uri="{FF2B5EF4-FFF2-40B4-BE49-F238E27FC236}">
                <a16:creationId xmlns:a16="http://schemas.microsoft.com/office/drawing/2014/main" id="{94C2B768-57B6-4193-9A6B-210A74DA30E5}"/>
              </a:ext>
            </a:extLst>
          </p:cNvPr>
          <p:cNvSpPr/>
          <p:nvPr/>
        </p:nvSpPr>
        <p:spPr>
          <a:xfrm>
            <a:off x="3608200" y="5277779"/>
            <a:ext cx="1728192" cy="321567"/>
          </a:xfrm>
          <a:prstGeom prst="bentUpArrow">
            <a:avLst>
              <a:gd name="adj1" fmla="val 16228"/>
              <a:gd name="adj2" fmla="val 25000"/>
              <a:gd name="adj3" fmla="val 20614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feld 22">
            <a:extLst>
              <a:ext uri="{FF2B5EF4-FFF2-40B4-BE49-F238E27FC236}">
                <a16:creationId xmlns:a16="http://schemas.microsoft.com/office/drawing/2014/main" id="{D100CC5C-51AF-4D17-864F-45FC2E5063BD}"/>
              </a:ext>
            </a:extLst>
          </p:cNvPr>
          <p:cNvSpPr txBox="1"/>
          <p:nvPr/>
        </p:nvSpPr>
        <p:spPr>
          <a:xfrm>
            <a:off x="3436818" y="5699269"/>
            <a:ext cx="1899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rgbClr val="FF0000"/>
                </a:solidFill>
              </a:rPr>
              <a:t>The Input</a:t>
            </a:r>
          </a:p>
        </p:txBody>
      </p:sp>
      <p:sp>
        <p:nvSpPr>
          <p:cNvPr id="14" name="Textfeld 23">
            <a:extLst>
              <a:ext uri="{FF2B5EF4-FFF2-40B4-BE49-F238E27FC236}">
                <a16:creationId xmlns:a16="http://schemas.microsoft.com/office/drawing/2014/main" id="{B806ABE0-91C1-4ABF-BB44-9D0C351F9380}"/>
              </a:ext>
            </a:extLst>
          </p:cNvPr>
          <p:cNvSpPr txBox="1"/>
          <p:nvPr/>
        </p:nvSpPr>
        <p:spPr>
          <a:xfrm>
            <a:off x="7693674" y="5699269"/>
            <a:ext cx="2395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rgbClr val="FF0000"/>
                </a:solidFill>
              </a:rPr>
              <a:t>The Output</a:t>
            </a:r>
          </a:p>
        </p:txBody>
      </p:sp>
      <p:sp>
        <p:nvSpPr>
          <p:cNvPr id="15" name="Pfeil: nach oben gebogen 24">
            <a:extLst>
              <a:ext uri="{FF2B5EF4-FFF2-40B4-BE49-F238E27FC236}">
                <a16:creationId xmlns:a16="http://schemas.microsoft.com/office/drawing/2014/main" id="{FFB3FDA7-DE37-4FFD-83F2-F2943D1BF21D}"/>
              </a:ext>
            </a:extLst>
          </p:cNvPr>
          <p:cNvSpPr/>
          <p:nvPr/>
        </p:nvSpPr>
        <p:spPr>
          <a:xfrm flipV="1">
            <a:off x="3104144" y="3557503"/>
            <a:ext cx="1728192" cy="321567"/>
          </a:xfrm>
          <a:prstGeom prst="bentUpArrow">
            <a:avLst>
              <a:gd name="adj1" fmla="val 12529"/>
              <a:gd name="adj2" fmla="val 25000"/>
              <a:gd name="adj3" fmla="val 20614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Textfeld 25">
            <a:extLst>
              <a:ext uri="{FF2B5EF4-FFF2-40B4-BE49-F238E27FC236}">
                <a16:creationId xmlns:a16="http://schemas.microsoft.com/office/drawing/2014/main" id="{70E5DAEF-9F53-4ED7-9B8F-F98EB969EE51}"/>
              </a:ext>
            </a:extLst>
          </p:cNvPr>
          <p:cNvSpPr txBox="1"/>
          <p:nvPr/>
        </p:nvSpPr>
        <p:spPr>
          <a:xfrm>
            <a:off x="2168040" y="2964749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rgbClr val="FF0000"/>
                </a:solidFill>
              </a:rPr>
              <a:t>The </a:t>
            </a:r>
            <a:r>
              <a:rPr lang="de-DE" sz="3200" dirty="0" err="1">
                <a:solidFill>
                  <a:srgbClr val="FF0000"/>
                </a:solidFill>
              </a:rPr>
              <a:t>Function</a:t>
            </a:r>
            <a:endParaRPr lang="de-DE" sz="3200" dirty="0">
              <a:solidFill>
                <a:srgbClr val="FF0000"/>
              </a:solidFill>
            </a:endParaRPr>
          </a:p>
        </p:txBody>
      </p:sp>
      <p:sp>
        <p:nvSpPr>
          <p:cNvPr id="17" name="Freihandform: Form 30">
            <a:extLst>
              <a:ext uri="{FF2B5EF4-FFF2-40B4-BE49-F238E27FC236}">
                <a16:creationId xmlns:a16="http://schemas.microsoft.com/office/drawing/2014/main" id="{A1221547-CC93-4FEE-AB12-03A705053473}"/>
              </a:ext>
            </a:extLst>
          </p:cNvPr>
          <p:cNvSpPr/>
          <p:nvPr/>
        </p:nvSpPr>
        <p:spPr>
          <a:xfrm rot="9519595">
            <a:off x="4356265" y="3530613"/>
            <a:ext cx="1728192" cy="1945227"/>
          </a:xfrm>
          <a:custGeom>
            <a:avLst/>
            <a:gdLst>
              <a:gd name="connsiteX0" fmla="*/ 820430 w 2004172"/>
              <a:gd name="connsiteY0" fmla="*/ 285935 h 1945227"/>
              <a:gd name="connsiteX1" fmla="*/ 371251 w 2004172"/>
              <a:gd name="connsiteY1" fmla="*/ 430314 h 1945227"/>
              <a:gd name="connsiteX2" fmla="*/ 2282 w 2004172"/>
              <a:gd name="connsiteY2" fmla="*/ 1104082 h 1945227"/>
              <a:gd name="connsiteX3" fmla="*/ 547714 w 2004172"/>
              <a:gd name="connsiteY3" fmla="*/ 1793893 h 1945227"/>
              <a:gd name="connsiteX4" fmla="*/ 1365861 w 2004172"/>
              <a:gd name="connsiteY4" fmla="*/ 1922229 h 1945227"/>
              <a:gd name="connsiteX5" fmla="*/ 1959419 w 2004172"/>
              <a:gd name="connsiteY5" fmla="*/ 1457008 h 1945227"/>
              <a:gd name="connsiteX6" fmla="*/ 1879208 w 2004172"/>
              <a:gd name="connsiteY6" fmla="*/ 430314 h 1945227"/>
              <a:gd name="connsiteX7" fmla="*/ 1221482 w 2004172"/>
              <a:gd name="connsiteY7" fmla="*/ 13219 h 1945227"/>
              <a:gd name="connsiteX8" fmla="*/ 595840 w 2004172"/>
              <a:gd name="connsiteY8" fmla="*/ 157598 h 1945227"/>
              <a:gd name="connsiteX9" fmla="*/ 339166 w 2004172"/>
              <a:gd name="connsiteY9" fmla="*/ 686987 h 1945227"/>
              <a:gd name="connsiteX10" fmla="*/ 339166 w 2004172"/>
              <a:gd name="connsiteY10" fmla="*/ 686987 h 1945227"/>
              <a:gd name="connsiteX11" fmla="*/ 339166 w 2004172"/>
              <a:gd name="connsiteY11" fmla="*/ 686987 h 1945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04172" h="1945227">
                <a:moveTo>
                  <a:pt x="820430" y="285935"/>
                </a:moveTo>
                <a:cubicBezTo>
                  <a:pt x="664019" y="289945"/>
                  <a:pt x="507609" y="293956"/>
                  <a:pt x="371251" y="430314"/>
                </a:cubicBezTo>
                <a:cubicBezTo>
                  <a:pt x="234893" y="566672"/>
                  <a:pt x="-27128" y="876819"/>
                  <a:pt x="2282" y="1104082"/>
                </a:cubicBezTo>
                <a:cubicBezTo>
                  <a:pt x="31692" y="1331345"/>
                  <a:pt x="320451" y="1657535"/>
                  <a:pt x="547714" y="1793893"/>
                </a:cubicBezTo>
                <a:cubicBezTo>
                  <a:pt x="774977" y="1930251"/>
                  <a:pt x="1130577" y="1978377"/>
                  <a:pt x="1365861" y="1922229"/>
                </a:cubicBezTo>
                <a:cubicBezTo>
                  <a:pt x="1601145" y="1866081"/>
                  <a:pt x="1873861" y="1705661"/>
                  <a:pt x="1959419" y="1457008"/>
                </a:cubicBezTo>
                <a:cubicBezTo>
                  <a:pt x="2044977" y="1208356"/>
                  <a:pt x="2002198" y="670946"/>
                  <a:pt x="1879208" y="430314"/>
                </a:cubicBezTo>
                <a:cubicBezTo>
                  <a:pt x="1756219" y="189682"/>
                  <a:pt x="1435377" y="58672"/>
                  <a:pt x="1221482" y="13219"/>
                </a:cubicBezTo>
                <a:cubicBezTo>
                  <a:pt x="1007587" y="-32234"/>
                  <a:pt x="742893" y="45303"/>
                  <a:pt x="595840" y="157598"/>
                </a:cubicBezTo>
                <a:cubicBezTo>
                  <a:pt x="448787" y="269893"/>
                  <a:pt x="339166" y="686987"/>
                  <a:pt x="339166" y="686987"/>
                </a:cubicBezTo>
                <a:lnTo>
                  <a:pt x="339166" y="686987"/>
                </a:lnTo>
                <a:lnTo>
                  <a:pt x="339166" y="686987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B2737A05-B0ED-4FD0-B75E-258FFD13FB1D}"/>
              </a:ext>
            </a:extLst>
          </p:cNvPr>
          <p:cNvSpPr txBox="1">
            <a:spLocks/>
          </p:cNvSpPr>
          <p:nvPr/>
        </p:nvSpPr>
        <p:spPr>
          <a:xfrm>
            <a:off x="2352563" y="967837"/>
            <a:ext cx="7486873" cy="580266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de-DE" b="1" dirty="0">
                <a:solidFill>
                  <a:srgbClr val="002060"/>
                </a:solidFill>
              </a:rPr>
              <a:t>Open Science: A Cultural Change 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90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  <p:bldP spid="12" grpId="0" animBg="1"/>
      <p:bldP spid="13" grpId="0"/>
      <p:bldP spid="14" grpId="0"/>
      <p:bldP spid="15" grpId="0" animBg="1"/>
      <p:bldP spid="16" grpId="0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4">
            <a:extLst>
              <a:ext uri="{FF2B5EF4-FFF2-40B4-BE49-F238E27FC236}">
                <a16:creationId xmlns:a16="http://schemas.microsoft.com/office/drawing/2014/main" id="{88CA730E-92CD-489A-A353-8D744BD1D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557"/>
            <a:ext cx="1883828" cy="9937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Shape 84">
            <a:extLst>
              <a:ext uri="{FF2B5EF4-FFF2-40B4-BE49-F238E27FC236}">
                <a16:creationId xmlns:a16="http://schemas.microsoft.com/office/drawing/2014/main" id="{7CE68762-D5B1-48E2-BD75-2FD4F81D7C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02608" y="103005"/>
            <a:ext cx="2177739" cy="7736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AF79C683-DE2D-43C2-AA94-0A8A705B4AB5}"/>
              </a:ext>
            </a:extLst>
          </p:cNvPr>
          <p:cNvSpPr txBox="1">
            <a:spLocks/>
          </p:cNvSpPr>
          <p:nvPr/>
        </p:nvSpPr>
        <p:spPr bwMode="auto">
          <a:xfrm>
            <a:off x="1678868" y="3045575"/>
            <a:ext cx="5104926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450"/>
              </a:spcBef>
              <a:buNone/>
            </a:pPr>
            <a:r>
              <a:rPr lang="de-DE" sz="3000" b="1" kern="0" dirty="0" err="1">
                <a:solidFill>
                  <a:srgbClr val="002060"/>
                </a:solidFill>
              </a:rPr>
              <a:t>Collaboration</a:t>
            </a:r>
            <a:r>
              <a:rPr lang="de-DE" sz="3000" b="1" kern="0" baseline="-30000" dirty="0">
                <a:solidFill>
                  <a:srgbClr val="002060"/>
                </a:solidFill>
              </a:rPr>
              <a:t>(COMPETITIONS)  </a:t>
            </a:r>
            <a:r>
              <a:rPr lang="de-DE" sz="3000" b="1" kern="0" dirty="0">
                <a:solidFill>
                  <a:srgbClr val="002060"/>
                </a:solidFill>
              </a:rPr>
              <a:t> =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3E97FBDB-F5E3-418D-931A-C0A80ECA1DC2}"/>
              </a:ext>
            </a:extLst>
          </p:cNvPr>
          <p:cNvSpPr txBox="1">
            <a:spLocks/>
          </p:cNvSpPr>
          <p:nvPr/>
        </p:nvSpPr>
        <p:spPr bwMode="auto">
          <a:xfrm>
            <a:off x="1675920" y="4485735"/>
            <a:ext cx="5399728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450"/>
              </a:spcBef>
              <a:buNone/>
            </a:pPr>
            <a:r>
              <a:rPr lang="de-DE" sz="3000" b="1" kern="0" dirty="0">
                <a:solidFill>
                  <a:srgbClr val="002060"/>
                </a:solidFill>
              </a:rPr>
              <a:t>Competition</a:t>
            </a:r>
            <a:r>
              <a:rPr lang="de-DE" sz="3000" b="1" kern="0" baseline="-30000" dirty="0">
                <a:solidFill>
                  <a:srgbClr val="002060"/>
                </a:solidFill>
              </a:rPr>
              <a:t>(COLLABORATIONS)</a:t>
            </a:r>
            <a:r>
              <a:rPr lang="de-DE" sz="3000" b="1" kern="0" dirty="0">
                <a:solidFill>
                  <a:srgbClr val="002060"/>
                </a:solidFill>
              </a:rPr>
              <a:t> =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91056C9E-F70B-4308-BCE9-77468CF07A2A}"/>
              </a:ext>
            </a:extLst>
          </p:cNvPr>
          <p:cNvSpPr txBox="1">
            <a:spLocks/>
          </p:cNvSpPr>
          <p:nvPr/>
        </p:nvSpPr>
        <p:spPr bwMode="auto">
          <a:xfrm>
            <a:off x="6923536" y="3022831"/>
            <a:ext cx="3816424" cy="735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450"/>
              </a:spcBef>
              <a:buNone/>
            </a:pPr>
            <a:r>
              <a:rPr lang="de-DE" sz="3000" b="1" kern="0" dirty="0" err="1">
                <a:solidFill>
                  <a:srgbClr val="002060"/>
                </a:solidFill>
              </a:rPr>
              <a:t>EFFECTIVENESS</a:t>
            </a:r>
            <a:r>
              <a:rPr lang="de-DE" sz="3000" b="1" kern="0" baseline="30000" dirty="0" err="1">
                <a:solidFill>
                  <a:srgbClr val="002060"/>
                </a:solidFill>
              </a:rPr>
              <a:t>Fair</a:t>
            </a:r>
            <a:endParaRPr lang="de-DE" sz="3000" b="1" kern="0" dirty="0">
              <a:solidFill>
                <a:srgbClr val="002060"/>
              </a:solidFill>
            </a:endParaRP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527C477E-A339-4610-82DF-573285EFB6F1}"/>
              </a:ext>
            </a:extLst>
          </p:cNvPr>
          <p:cNvSpPr txBox="1">
            <a:spLocks/>
          </p:cNvSpPr>
          <p:nvPr/>
        </p:nvSpPr>
        <p:spPr bwMode="auto">
          <a:xfrm>
            <a:off x="6923536" y="4485735"/>
            <a:ext cx="2664297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450"/>
              </a:spcBef>
              <a:buNone/>
            </a:pPr>
            <a:r>
              <a:rPr lang="de-DE" sz="3000" b="1" kern="0" dirty="0">
                <a:solidFill>
                  <a:srgbClr val="002060"/>
                </a:solidFill>
              </a:rPr>
              <a:t>EFFICIENCY</a:t>
            </a: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A4C0249F-56CA-4736-9E39-9DA25189269C}"/>
              </a:ext>
            </a:extLst>
          </p:cNvPr>
          <p:cNvSpPr txBox="1">
            <a:spLocks/>
          </p:cNvSpPr>
          <p:nvPr/>
        </p:nvSpPr>
        <p:spPr>
          <a:xfrm>
            <a:off x="2352563" y="967837"/>
            <a:ext cx="7486873" cy="580266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de-DE" b="1" dirty="0">
                <a:solidFill>
                  <a:srgbClr val="002060"/>
                </a:solidFill>
              </a:rPr>
              <a:t>Open Science: A Cultural Change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A97C1E7-28FB-4100-A318-654E38517CFC}"/>
              </a:ext>
            </a:extLst>
          </p:cNvPr>
          <p:cNvSpPr txBox="1"/>
          <p:nvPr/>
        </p:nvSpPr>
        <p:spPr>
          <a:xfrm>
            <a:off x="5821671" y="3740007"/>
            <a:ext cx="9621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>
                <a:solidFill>
                  <a:srgbClr val="002060"/>
                </a:solidFill>
              </a:rPr>
              <a:t>AND</a:t>
            </a:r>
          </a:p>
        </p:txBody>
      </p:sp>
    </p:spTree>
    <p:extLst>
      <p:ext uri="{BB962C8B-B14F-4D97-AF65-F5344CB8AC3E}">
        <p14:creationId xmlns:p14="http://schemas.microsoft.com/office/powerpoint/2010/main" val="54341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  <p:bldP spid="11" grpId="0" build="p"/>
      <p:bldP spid="12" grpId="0" build="p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4">
            <a:extLst>
              <a:ext uri="{FF2B5EF4-FFF2-40B4-BE49-F238E27FC236}">
                <a16:creationId xmlns:a16="http://schemas.microsoft.com/office/drawing/2014/main" id="{88CA730E-92CD-489A-A353-8D744BD1D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557"/>
            <a:ext cx="1883828" cy="9937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Shape 84">
            <a:extLst>
              <a:ext uri="{FF2B5EF4-FFF2-40B4-BE49-F238E27FC236}">
                <a16:creationId xmlns:a16="http://schemas.microsoft.com/office/drawing/2014/main" id="{7CE68762-D5B1-48E2-BD75-2FD4F81D7C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02608" y="103005"/>
            <a:ext cx="2177739" cy="77368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/>
          <p:cNvGrpSpPr/>
          <p:nvPr/>
        </p:nvGrpSpPr>
        <p:grpSpPr>
          <a:xfrm>
            <a:off x="1675920" y="3022831"/>
            <a:ext cx="9064040" cy="2903064"/>
            <a:chOff x="1675920" y="3022831"/>
            <a:chExt cx="9064040" cy="2903064"/>
          </a:xfrm>
        </p:grpSpPr>
        <p:sp>
          <p:nvSpPr>
            <p:cNvPr id="7" name="Inhaltsplatzhalter 2">
              <a:extLst>
                <a:ext uri="{FF2B5EF4-FFF2-40B4-BE49-F238E27FC236}">
                  <a16:creationId xmlns:a16="http://schemas.microsoft.com/office/drawing/2014/main" id="{AF79C683-DE2D-43C2-AA94-0A8A705B4AB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678868" y="3045575"/>
              <a:ext cx="5104926" cy="1440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q"/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q"/>
                <a:defRPr sz="20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q"/>
                <a:defRPr sz="20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spcBef>
                  <a:spcPts val="450"/>
                </a:spcBef>
                <a:buNone/>
              </a:pPr>
              <a:r>
                <a:rPr lang="de-DE" sz="3000" b="1" kern="0" dirty="0" err="1">
                  <a:solidFill>
                    <a:srgbClr val="FF0000"/>
                  </a:solidFill>
                </a:rPr>
                <a:t>Collaboration</a:t>
              </a:r>
              <a:r>
                <a:rPr lang="de-DE" sz="3000" b="1" kern="0" baseline="-30000" dirty="0">
                  <a:solidFill>
                    <a:srgbClr val="FF0000"/>
                  </a:solidFill>
                </a:rPr>
                <a:t>(COMPETITIONS)  </a:t>
              </a:r>
              <a:r>
                <a:rPr lang="de-DE" sz="3000" b="1" kern="0" dirty="0">
                  <a:solidFill>
                    <a:srgbClr val="FF0000"/>
                  </a:solidFill>
                </a:rPr>
                <a:t> </a:t>
              </a:r>
              <a:r>
                <a:rPr lang="de-DE" sz="3000" b="1" kern="0" dirty="0">
                  <a:solidFill>
                    <a:srgbClr val="002060"/>
                  </a:solidFill>
                </a:rPr>
                <a:t>=</a:t>
              </a:r>
            </a:p>
          </p:txBody>
        </p:sp>
        <p:sp>
          <p:nvSpPr>
            <p:cNvPr id="8" name="Inhaltsplatzhalter 2">
              <a:extLst>
                <a:ext uri="{FF2B5EF4-FFF2-40B4-BE49-F238E27FC236}">
                  <a16:creationId xmlns:a16="http://schemas.microsoft.com/office/drawing/2014/main" id="{3E97FBDB-F5E3-418D-931A-C0A80ECA1DC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675920" y="4485735"/>
              <a:ext cx="5399728" cy="1440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q"/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q"/>
                <a:defRPr sz="20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q"/>
                <a:defRPr sz="20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spcBef>
                  <a:spcPts val="450"/>
                </a:spcBef>
                <a:buNone/>
              </a:pPr>
              <a:r>
                <a:rPr lang="de-DE" sz="3000" b="1" kern="0" dirty="0">
                  <a:solidFill>
                    <a:srgbClr val="FF0000"/>
                  </a:solidFill>
                </a:rPr>
                <a:t>Competition</a:t>
              </a:r>
              <a:r>
                <a:rPr lang="de-DE" sz="3000" b="1" kern="0" baseline="-30000" dirty="0">
                  <a:solidFill>
                    <a:srgbClr val="FF0000"/>
                  </a:solidFill>
                </a:rPr>
                <a:t>(COLLABORATIONS)</a:t>
              </a:r>
              <a:r>
                <a:rPr lang="de-DE" sz="3000" b="1" kern="0" dirty="0">
                  <a:solidFill>
                    <a:srgbClr val="FF0000"/>
                  </a:solidFill>
                </a:rPr>
                <a:t> </a:t>
              </a:r>
              <a:r>
                <a:rPr lang="de-DE" sz="3000" b="1" kern="0" dirty="0">
                  <a:solidFill>
                    <a:srgbClr val="002060"/>
                  </a:solidFill>
                </a:rPr>
                <a:t>=</a:t>
              </a:r>
            </a:p>
          </p:txBody>
        </p:sp>
        <p:sp>
          <p:nvSpPr>
            <p:cNvPr id="11" name="Inhaltsplatzhalter 2">
              <a:extLst>
                <a:ext uri="{FF2B5EF4-FFF2-40B4-BE49-F238E27FC236}">
                  <a16:creationId xmlns:a16="http://schemas.microsoft.com/office/drawing/2014/main" id="{91056C9E-F70B-4308-BCE9-77468CF07A2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923536" y="3022831"/>
              <a:ext cx="3816424" cy="7350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q"/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q"/>
                <a:defRPr sz="20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q"/>
                <a:defRPr sz="20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spcBef>
                  <a:spcPts val="450"/>
                </a:spcBef>
                <a:buNone/>
              </a:pPr>
              <a:r>
                <a:rPr lang="de-DE" sz="3000" b="1" kern="0" dirty="0" err="1">
                  <a:solidFill>
                    <a:srgbClr val="002060"/>
                  </a:solidFill>
                </a:rPr>
                <a:t>EFFECTIVENESS</a:t>
              </a:r>
              <a:r>
                <a:rPr lang="de-DE" sz="3000" b="1" kern="0" baseline="30000" dirty="0" err="1">
                  <a:solidFill>
                    <a:srgbClr val="002060"/>
                  </a:solidFill>
                </a:rPr>
                <a:t>Fair</a:t>
              </a:r>
              <a:endParaRPr lang="de-DE" sz="3000" b="1" kern="0" dirty="0">
                <a:solidFill>
                  <a:srgbClr val="002060"/>
                </a:solidFill>
              </a:endParaRPr>
            </a:p>
          </p:txBody>
        </p:sp>
        <p:sp>
          <p:nvSpPr>
            <p:cNvPr id="12" name="Inhaltsplatzhalter 2">
              <a:extLst>
                <a:ext uri="{FF2B5EF4-FFF2-40B4-BE49-F238E27FC236}">
                  <a16:creationId xmlns:a16="http://schemas.microsoft.com/office/drawing/2014/main" id="{527C477E-A339-4610-82DF-573285EFB6F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923536" y="4485735"/>
              <a:ext cx="2664297" cy="1440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q"/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q"/>
                <a:defRPr sz="20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q"/>
                <a:defRPr sz="20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spcBef>
                  <a:spcPts val="450"/>
                </a:spcBef>
                <a:buNone/>
              </a:pPr>
              <a:r>
                <a:rPr lang="de-DE" sz="3000" b="1" kern="0" dirty="0">
                  <a:solidFill>
                    <a:srgbClr val="002060"/>
                  </a:solidFill>
                </a:rPr>
                <a:t>EFFICIENCY</a:t>
              </a:r>
            </a:p>
          </p:txBody>
        </p:sp>
      </p:grpSp>
      <p:sp>
        <p:nvSpPr>
          <p:cNvPr id="14" name="Titel 1">
            <a:extLst>
              <a:ext uri="{FF2B5EF4-FFF2-40B4-BE49-F238E27FC236}">
                <a16:creationId xmlns:a16="http://schemas.microsoft.com/office/drawing/2014/main" id="{83E52297-2016-4663-8800-8DB96FBB3FC1}"/>
              </a:ext>
            </a:extLst>
          </p:cNvPr>
          <p:cNvSpPr txBox="1">
            <a:spLocks/>
          </p:cNvSpPr>
          <p:nvPr/>
        </p:nvSpPr>
        <p:spPr>
          <a:xfrm>
            <a:off x="2352563" y="967837"/>
            <a:ext cx="7486873" cy="580266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de-DE" b="1" dirty="0">
                <a:solidFill>
                  <a:srgbClr val="002060"/>
                </a:solidFill>
              </a:rPr>
              <a:t>Open Science: A Cultural Change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19C83A3-BEA9-48AF-A0A9-2501FDEF5A55}"/>
              </a:ext>
            </a:extLst>
          </p:cNvPr>
          <p:cNvSpPr txBox="1"/>
          <p:nvPr/>
        </p:nvSpPr>
        <p:spPr>
          <a:xfrm>
            <a:off x="5821671" y="3740007"/>
            <a:ext cx="9621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>
                <a:solidFill>
                  <a:srgbClr val="002060"/>
                </a:solidFill>
              </a:rPr>
              <a:t>AND</a:t>
            </a:r>
          </a:p>
        </p:txBody>
      </p:sp>
    </p:spTree>
    <p:extLst>
      <p:ext uri="{BB962C8B-B14F-4D97-AF65-F5344CB8AC3E}">
        <p14:creationId xmlns:p14="http://schemas.microsoft.com/office/powerpoint/2010/main" val="298411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D3E5F890-8D52-4FFF-B166-9BAAAC9CA437}" type="slidenum">
              <a:rPr lang="en-GB" smtClean="0"/>
              <a:pPr>
                <a:defRPr/>
              </a:pPr>
              <a:t>14</a:t>
            </a:fld>
            <a:endParaRPr lang="en-GB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A984419-3CBD-457A-9E76-726D5499670D}"/>
              </a:ext>
            </a:extLst>
          </p:cNvPr>
          <p:cNvSpPr txBox="1">
            <a:spLocks/>
          </p:cNvSpPr>
          <p:nvPr/>
        </p:nvSpPr>
        <p:spPr>
          <a:xfrm>
            <a:off x="494675" y="1306285"/>
            <a:ext cx="10515600" cy="66278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 fontScale="97500" lnSpcReduction="10000"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de-DE" b="1" dirty="0">
                <a:solidFill>
                  <a:srgbClr val="002060"/>
                </a:solidFill>
              </a:rPr>
              <a:t>Content</a:t>
            </a:r>
            <a:endParaRPr lang="en-US" b="1" dirty="0">
              <a:solidFill>
                <a:srgbClr val="002060"/>
              </a:solidFill>
            </a:endParaRP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F4E9168-9FDB-424A-97C4-FDC9535B31FD}"/>
              </a:ext>
            </a:extLst>
          </p:cNvPr>
          <p:cNvGrpSpPr/>
          <p:nvPr/>
        </p:nvGrpSpPr>
        <p:grpSpPr>
          <a:xfrm>
            <a:off x="9539768" y="4331125"/>
            <a:ext cx="2540579" cy="2403965"/>
            <a:chOff x="8742143" y="409519"/>
            <a:chExt cx="2540579" cy="2403965"/>
          </a:xfrm>
        </p:grpSpPr>
        <p:sp>
          <p:nvSpPr>
            <p:cNvPr id="13" name="TextBox 7">
              <a:extLst>
                <a:ext uri="{FF2B5EF4-FFF2-40B4-BE49-F238E27FC236}">
                  <a16:creationId xmlns:a16="http://schemas.microsoft.com/office/drawing/2014/main" id="{80322B79-0001-4122-8975-34C121E1BCE1}"/>
                </a:ext>
              </a:extLst>
            </p:cNvPr>
            <p:cNvSpPr txBox="1"/>
            <p:nvPr/>
          </p:nvSpPr>
          <p:spPr>
            <a:xfrm>
              <a:off x="8796744" y="2290264"/>
              <a:ext cx="24313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i="1" dirty="0"/>
                <a:t>Plaster Relief by John Flaxman, </a:t>
              </a:r>
            </a:p>
            <a:p>
              <a:r>
                <a:rPr lang="en-GB" sz="1400" i="1" dirty="0"/>
                <a:t>Flaxman Gallery, UCL</a:t>
              </a:r>
            </a:p>
          </p:txBody>
        </p:sp>
        <p:pic>
          <p:nvPicPr>
            <p:cNvPr id="14" name="Grafik 13" descr="Ein Bild, das Seeigel, Echinoderm enthält.&#10;&#10;Mit sehr hoher Zuverlässigkeit generierte Beschreibung">
              <a:extLst>
                <a:ext uri="{FF2B5EF4-FFF2-40B4-BE49-F238E27FC236}">
                  <a16:creationId xmlns:a16="http://schemas.microsoft.com/office/drawing/2014/main" id="{8B567DBB-1612-4FE2-9178-758A06E0F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2143" y="409519"/>
              <a:ext cx="2540579" cy="1905434"/>
            </a:xfrm>
            <a:prstGeom prst="rect">
              <a:avLst/>
            </a:prstGeom>
          </p:spPr>
        </p:pic>
      </p:grpSp>
      <p:pic>
        <p:nvPicPr>
          <p:cNvPr id="15" name="Grafik 4">
            <a:extLst>
              <a:ext uri="{FF2B5EF4-FFF2-40B4-BE49-F238E27FC236}">
                <a16:creationId xmlns:a16="http://schemas.microsoft.com/office/drawing/2014/main" id="{C64DE49C-4735-4EE0-8DA0-68F7CC91BE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557"/>
            <a:ext cx="1883828" cy="9937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6" name="Shape 84">
            <a:extLst>
              <a:ext uri="{FF2B5EF4-FFF2-40B4-BE49-F238E27FC236}">
                <a16:creationId xmlns:a16="http://schemas.microsoft.com/office/drawing/2014/main" id="{F1051932-7787-4E23-9E93-FB719E252F8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902608" y="103005"/>
            <a:ext cx="2177739" cy="77368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94674" y="2227017"/>
            <a:ext cx="9407933" cy="347709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Open Science – What is it?</a:t>
            </a:r>
          </a:p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Cultural Change in universities</a:t>
            </a:r>
          </a:p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Open Science Cultural Change: Collaboration &amp; Competition</a:t>
            </a:r>
          </a:p>
          <a:p>
            <a:r>
              <a:rPr lang="en-GB" dirty="0">
                <a:solidFill>
                  <a:srgbClr val="002060"/>
                </a:solidFill>
              </a:rPr>
              <a:t>Managing the Open Science transition</a:t>
            </a:r>
          </a:p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Measuring Open Science success</a:t>
            </a:r>
          </a:p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Conclusions</a:t>
            </a:r>
          </a:p>
          <a:p>
            <a:pPr lvl="1"/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6554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4">
            <a:extLst>
              <a:ext uri="{FF2B5EF4-FFF2-40B4-BE49-F238E27FC236}">
                <a16:creationId xmlns:a16="http://schemas.microsoft.com/office/drawing/2014/main" id="{88CA730E-92CD-489A-A353-8D744BD1D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557"/>
            <a:ext cx="1883828" cy="9937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Shape 84">
            <a:extLst>
              <a:ext uri="{FF2B5EF4-FFF2-40B4-BE49-F238E27FC236}">
                <a16:creationId xmlns:a16="http://schemas.microsoft.com/office/drawing/2014/main" id="{7CE68762-D5B1-48E2-BD75-2FD4F81D7C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02608" y="103005"/>
            <a:ext cx="2177739" cy="7736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0BAE618F-7A90-4290-ACA2-6AEAE1528133}"/>
              </a:ext>
            </a:extLst>
          </p:cNvPr>
          <p:cNvSpPr txBox="1">
            <a:spLocks/>
          </p:cNvSpPr>
          <p:nvPr/>
        </p:nvSpPr>
        <p:spPr>
          <a:xfrm>
            <a:off x="3245473" y="1408734"/>
            <a:ext cx="5447659" cy="580266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anchor="ctr" anchorCtr="0" compatLnSpc="1">
            <a:normAutofit fontScale="97500"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de-DE" sz="3300" b="1" dirty="0">
                <a:solidFill>
                  <a:srgbClr val="002060"/>
                </a:solidFill>
              </a:rPr>
              <a:t>Open Science: A Cultural Change</a:t>
            </a:r>
            <a:endParaRPr lang="en-US" sz="3300" b="1" dirty="0">
              <a:solidFill>
                <a:srgbClr val="002060"/>
              </a:solidFill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AF79C683-DE2D-43C2-AA94-0A8A705B4AB5}"/>
              </a:ext>
            </a:extLst>
          </p:cNvPr>
          <p:cNvSpPr txBox="1">
            <a:spLocks/>
          </p:cNvSpPr>
          <p:nvPr/>
        </p:nvSpPr>
        <p:spPr bwMode="auto">
          <a:xfrm>
            <a:off x="1752571" y="2716831"/>
            <a:ext cx="8570130" cy="2228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450"/>
              </a:spcBef>
              <a:buNone/>
            </a:pPr>
            <a:r>
              <a:rPr lang="de-DE" sz="3000" b="1" kern="0" dirty="0" err="1">
                <a:solidFill>
                  <a:srgbClr val="002060"/>
                </a:solidFill>
              </a:rPr>
              <a:t>Develop</a:t>
            </a:r>
            <a:r>
              <a:rPr lang="de-DE" sz="3000" b="1" kern="0" dirty="0">
                <a:solidFill>
                  <a:srgbClr val="002060"/>
                </a:solidFill>
              </a:rPr>
              <a:t> </a:t>
            </a:r>
            <a:r>
              <a:rPr lang="de-DE" sz="3000" b="1" kern="0" dirty="0" err="1">
                <a:solidFill>
                  <a:srgbClr val="002060"/>
                </a:solidFill>
              </a:rPr>
              <a:t>unique</a:t>
            </a:r>
            <a:r>
              <a:rPr lang="de-DE" sz="3000" b="1" kern="0" dirty="0">
                <a:solidFill>
                  <a:srgbClr val="002060"/>
                </a:solidFill>
              </a:rPr>
              <a:t> </a:t>
            </a:r>
            <a:r>
              <a:rPr lang="de-DE" sz="3000" b="1" kern="0" dirty="0" err="1">
                <a:solidFill>
                  <a:srgbClr val="002060"/>
                </a:solidFill>
              </a:rPr>
              <a:t>skills</a:t>
            </a:r>
            <a:r>
              <a:rPr lang="de-DE" sz="3000" b="1" kern="0" dirty="0">
                <a:solidFill>
                  <a:srgbClr val="002060"/>
                </a:solidFill>
              </a:rPr>
              <a:t> and </a:t>
            </a:r>
            <a:r>
              <a:rPr lang="de-DE" sz="3000" b="1" kern="0" dirty="0" err="1">
                <a:solidFill>
                  <a:srgbClr val="002060"/>
                </a:solidFill>
              </a:rPr>
              <a:t>infrastructure</a:t>
            </a:r>
            <a:r>
              <a:rPr lang="de-DE" sz="3000" b="1" kern="0" dirty="0">
                <a:solidFill>
                  <a:srgbClr val="002060"/>
                </a:solidFill>
              </a:rPr>
              <a:t> </a:t>
            </a:r>
            <a:r>
              <a:rPr lang="de-DE" sz="3000" b="1" kern="0" dirty="0" err="1">
                <a:solidFill>
                  <a:srgbClr val="002060"/>
                </a:solidFill>
              </a:rPr>
              <a:t>to</a:t>
            </a:r>
            <a:r>
              <a:rPr lang="de-DE" sz="3000" b="1" kern="0" dirty="0">
                <a:solidFill>
                  <a:srgbClr val="002060"/>
                </a:solidFill>
              </a:rPr>
              <a:t> </a:t>
            </a:r>
            <a:r>
              <a:rPr lang="de-DE" sz="3000" b="1" kern="0" dirty="0" err="1">
                <a:solidFill>
                  <a:srgbClr val="002060"/>
                </a:solidFill>
              </a:rPr>
              <a:t>compete</a:t>
            </a:r>
            <a:r>
              <a:rPr lang="de-DE" sz="3000" b="1" kern="0" dirty="0">
                <a:solidFill>
                  <a:srgbClr val="002060"/>
                </a:solidFill>
              </a:rPr>
              <a:t> </a:t>
            </a:r>
            <a:r>
              <a:rPr lang="de-DE" sz="3000" b="1" kern="0" dirty="0" err="1">
                <a:solidFill>
                  <a:srgbClr val="002060"/>
                </a:solidFill>
              </a:rPr>
              <a:t>for</a:t>
            </a:r>
            <a:r>
              <a:rPr lang="de-DE" sz="3000" b="1" kern="0" dirty="0">
                <a:solidFill>
                  <a:srgbClr val="002060"/>
                </a:solidFill>
              </a:rPr>
              <a:t> </a:t>
            </a:r>
            <a:r>
              <a:rPr lang="de-DE" sz="3000" b="1" kern="0" dirty="0" err="1">
                <a:solidFill>
                  <a:srgbClr val="002060"/>
                </a:solidFill>
              </a:rPr>
              <a:t>opportunities</a:t>
            </a:r>
            <a:r>
              <a:rPr lang="de-DE" sz="3000" b="1" kern="0" dirty="0">
                <a:solidFill>
                  <a:srgbClr val="002060"/>
                </a:solidFill>
              </a:rPr>
              <a:t> </a:t>
            </a:r>
            <a:r>
              <a:rPr lang="de-DE" sz="3000" b="1" kern="0" dirty="0" err="1">
                <a:solidFill>
                  <a:srgbClr val="002060"/>
                </a:solidFill>
              </a:rPr>
              <a:t>around</a:t>
            </a:r>
            <a:r>
              <a:rPr lang="de-DE" sz="3000" b="1" kern="0" dirty="0">
                <a:solidFill>
                  <a:srgbClr val="002060"/>
                </a:solidFill>
              </a:rPr>
              <a:t> Science</a:t>
            </a:r>
          </a:p>
          <a:p>
            <a:pPr marL="0" indent="0" algn="r">
              <a:lnSpc>
                <a:spcPct val="150000"/>
              </a:lnSpc>
              <a:spcBef>
                <a:spcPts val="450"/>
              </a:spcBef>
              <a:buNone/>
            </a:pPr>
            <a:r>
              <a:rPr lang="de-DE" sz="3000" b="1" i="1" kern="0" dirty="0">
                <a:solidFill>
                  <a:srgbClr val="002060"/>
                </a:solidFill>
              </a:rPr>
              <a:t> - LOCKED SCIENCE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63A178FD-F087-4A18-BBF3-EC69D9B8FBE2}"/>
              </a:ext>
            </a:extLst>
          </p:cNvPr>
          <p:cNvSpPr txBox="1">
            <a:spLocks/>
          </p:cNvSpPr>
          <p:nvPr/>
        </p:nvSpPr>
        <p:spPr>
          <a:xfrm>
            <a:off x="3004818" y="1989000"/>
            <a:ext cx="6192688" cy="580266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anchor="ctr" anchorCtr="0" compatLnSpc="1">
            <a:normAutofit fontScale="90000"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de-DE" sz="3300" b="1" i="1" dirty="0">
                <a:solidFill>
                  <a:srgbClr val="002060"/>
                </a:solidFill>
              </a:rPr>
              <a:t>~ The Management </a:t>
            </a:r>
            <a:r>
              <a:rPr lang="de-DE" sz="3300" b="1" i="1" dirty="0" err="1">
                <a:solidFill>
                  <a:srgbClr val="002060"/>
                </a:solidFill>
              </a:rPr>
              <a:t>of</a:t>
            </a:r>
            <a:r>
              <a:rPr lang="de-DE" sz="3300" b="1" i="1" dirty="0">
                <a:solidFill>
                  <a:srgbClr val="002060"/>
                </a:solidFill>
              </a:rPr>
              <a:t> </a:t>
            </a:r>
            <a:r>
              <a:rPr lang="de-DE" sz="3300" b="1" i="1" dirty="0" err="1">
                <a:solidFill>
                  <a:srgbClr val="002060"/>
                </a:solidFill>
              </a:rPr>
              <a:t>the</a:t>
            </a:r>
            <a:r>
              <a:rPr lang="de-DE" sz="3300" b="1" i="1" dirty="0">
                <a:solidFill>
                  <a:srgbClr val="002060"/>
                </a:solidFill>
              </a:rPr>
              <a:t> Transition ~</a:t>
            </a:r>
            <a:endParaRPr lang="en-US" sz="3300" b="1" i="1" dirty="0">
              <a:solidFill>
                <a:srgbClr val="002060"/>
              </a:solidFill>
            </a:endParaRP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D362F5BA-D81A-4C23-91E2-4D444C65B7E2}"/>
              </a:ext>
            </a:extLst>
          </p:cNvPr>
          <p:cNvSpPr txBox="1">
            <a:spLocks/>
          </p:cNvSpPr>
          <p:nvPr/>
        </p:nvSpPr>
        <p:spPr bwMode="auto">
          <a:xfrm>
            <a:off x="1542722" y="2569266"/>
            <a:ext cx="8853163" cy="2228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450"/>
              </a:spcBef>
              <a:buNone/>
            </a:pPr>
            <a:r>
              <a:rPr lang="de-DE" sz="3000" b="1" kern="0" dirty="0">
                <a:solidFill>
                  <a:srgbClr val="002060"/>
                </a:solidFill>
              </a:rPr>
              <a:t>Create </a:t>
            </a:r>
            <a:r>
              <a:rPr lang="de-DE" sz="3000" b="1" i="1" kern="0" dirty="0" err="1">
                <a:solidFill>
                  <a:srgbClr val="002060"/>
                </a:solidFill>
              </a:rPr>
              <a:t>functions</a:t>
            </a:r>
            <a:r>
              <a:rPr lang="de-DE" sz="3000" b="1" kern="0" dirty="0">
                <a:solidFill>
                  <a:srgbClr val="002060"/>
                </a:solidFill>
              </a:rPr>
              <a:t> </a:t>
            </a:r>
            <a:r>
              <a:rPr lang="de-DE" sz="3000" b="1" kern="0" dirty="0" err="1">
                <a:solidFill>
                  <a:srgbClr val="002060"/>
                </a:solidFill>
              </a:rPr>
              <a:t>between</a:t>
            </a:r>
            <a:r>
              <a:rPr lang="de-DE" sz="3000" b="1" kern="0" dirty="0">
                <a:solidFill>
                  <a:srgbClr val="002060"/>
                </a:solidFill>
              </a:rPr>
              <a:t> </a:t>
            </a:r>
            <a:br>
              <a:rPr lang="de-DE" sz="3000" b="1" kern="0" dirty="0">
                <a:solidFill>
                  <a:srgbClr val="002060"/>
                </a:solidFill>
              </a:rPr>
            </a:br>
            <a:r>
              <a:rPr lang="de-DE" sz="3000" b="1" kern="0" dirty="0" err="1">
                <a:solidFill>
                  <a:srgbClr val="002060"/>
                </a:solidFill>
              </a:rPr>
              <a:t>Collaboration</a:t>
            </a:r>
            <a:r>
              <a:rPr lang="de-DE" sz="3000" b="1" kern="0" dirty="0">
                <a:solidFill>
                  <a:srgbClr val="002060"/>
                </a:solidFill>
              </a:rPr>
              <a:t> and Competition </a:t>
            </a:r>
            <a:r>
              <a:rPr lang="de-DE" sz="3000" b="1" kern="0" dirty="0" err="1">
                <a:solidFill>
                  <a:srgbClr val="002060"/>
                </a:solidFill>
              </a:rPr>
              <a:t>for</a:t>
            </a:r>
            <a:r>
              <a:rPr lang="de-DE" sz="3000" b="1" kern="0" dirty="0">
                <a:solidFill>
                  <a:srgbClr val="002060"/>
                </a:solidFill>
              </a:rPr>
              <a:t> </a:t>
            </a:r>
            <a:br>
              <a:rPr lang="de-DE" sz="3000" b="1" kern="0" dirty="0">
                <a:solidFill>
                  <a:srgbClr val="002060"/>
                </a:solidFill>
              </a:rPr>
            </a:br>
            <a:r>
              <a:rPr lang="de-DE" sz="3000" b="1" kern="0" dirty="0">
                <a:solidFill>
                  <a:srgbClr val="002060"/>
                </a:solidFill>
              </a:rPr>
              <a:t>FAIR </a:t>
            </a:r>
            <a:r>
              <a:rPr lang="de-DE" sz="3000" b="1" kern="0" dirty="0" err="1">
                <a:solidFill>
                  <a:srgbClr val="002060"/>
                </a:solidFill>
              </a:rPr>
              <a:t>Effectiveness</a:t>
            </a:r>
            <a:r>
              <a:rPr lang="de-DE" sz="3000" b="1" kern="0" dirty="0">
                <a:solidFill>
                  <a:srgbClr val="002060"/>
                </a:solidFill>
              </a:rPr>
              <a:t> and Efficiency in Science . </a:t>
            </a:r>
          </a:p>
          <a:p>
            <a:pPr marL="0" indent="0" algn="r">
              <a:lnSpc>
                <a:spcPct val="150000"/>
              </a:lnSpc>
              <a:spcBef>
                <a:spcPts val="450"/>
              </a:spcBef>
              <a:buNone/>
            </a:pPr>
            <a:r>
              <a:rPr lang="de-DE" sz="3000" b="1" i="1" kern="0" dirty="0">
                <a:solidFill>
                  <a:srgbClr val="002060"/>
                </a:solidFill>
              </a:rPr>
              <a:t> - OPEN SCIENCE</a:t>
            </a:r>
          </a:p>
        </p:txBody>
      </p:sp>
    </p:spTree>
    <p:extLst>
      <p:ext uri="{BB962C8B-B14F-4D97-AF65-F5344CB8AC3E}">
        <p14:creationId xmlns:p14="http://schemas.microsoft.com/office/powerpoint/2010/main" val="2460841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4">
            <a:extLst>
              <a:ext uri="{FF2B5EF4-FFF2-40B4-BE49-F238E27FC236}">
                <a16:creationId xmlns:a16="http://schemas.microsoft.com/office/drawing/2014/main" id="{88CA730E-92CD-489A-A353-8D744BD1D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557"/>
            <a:ext cx="1883828" cy="9937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Shape 84">
            <a:extLst>
              <a:ext uri="{FF2B5EF4-FFF2-40B4-BE49-F238E27FC236}">
                <a16:creationId xmlns:a16="http://schemas.microsoft.com/office/drawing/2014/main" id="{7CE68762-D5B1-48E2-BD75-2FD4F81D7C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02608" y="103005"/>
            <a:ext cx="2177739" cy="7736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AF79C683-DE2D-43C2-AA94-0A8A705B4AB5}"/>
              </a:ext>
            </a:extLst>
          </p:cNvPr>
          <p:cNvSpPr txBox="1">
            <a:spLocks/>
          </p:cNvSpPr>
          <p:nvPr/>
        </p:nvSpPr>
        <p:spPr bwMode="auto">
          <a:xfrm>
            <a:off x="6614498" y="2211355"/>
            <a:ext cx="5242775" cy="3728302"/>
          </a:xfrm>
          <a:prstGeom prst="rect">
            <a:avLst/>
          </a:prstGeom>
          <a:noFill/>
          <a:ln w="57150" cap="flat" cmpd="thickThin">
            <a:solidFill>
              <a:schemeClr val="accent1">
                <a:shade val="50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45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1600" b="1" kern="0" dirty="0">
                <a:solidFill>
                  <a:srgbClr val="FF0000"/>
                </a:solidFill>
              </a:rPr>
              <a:t>Appoint a senior manager to lead Open Science approaches</a:t>
            </a:r>
          </a:p>
          <a:p>
            <a:pPr>
              <a:spcBef>
                <a:spcPts val="45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1600" b="1" kern="0" dirty="0">
                <a:solidFill>
                  <a:srgbClr val="FF0000"/>
                </a:solidFill>
              </a:rPr>
              <a:t>Develop a </a:t>
            </a:r>
            <a:r>
              <a:rPr lang="en-US" sz="1600" b="1" u="sng" kern="0" dirty="0" err="1">
                <a:solidFill>
                  <a:srgbClr val="FF0000"/>
                </a:solidFill>
              </a:rPr>
              <a:t>Programme</a:t>
            </a:r>
            <a:r>
              <a:rPr lang="en-US" sz="1600" b="1" u="sng" kern="0" dirty="0">
                <a:solidFill>
                  <a:srgbClr val="FF0000"/>
                </a:solidFill>
              </a:rPr>
              <a:t> of Cultural Change</a:t>
            </a:r>
          </a:p>
          <a:p>
            <a:pPr>
              <a:spcBef>
                <a:spcPts val="45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1600" b="1" kern="0" dirty="0">
                <a:solidFill>
                  <a:srgbClr val="FF0000"/>
                </a:solidFill>
              </a:rPr>
              <a:t>Establish advocacy </a:t>
            </a:r>
            <a:r>
              <a:rPr lang="en-US" sz="1600" b="1" kern="0" dirty="0" err="1">
                <a:solidFill>
                  <a:srgbClr val="FF0000"/>
                </a:solidFill>
              </a:rPr>
              <a:t>programmes</a:t>
            </a:r>
            <a:endParaRPr lang="en-US" sz="1600" b="1" kern="0" dirty="0">
              <a:solidFill>
                <a:srgbClr val="FF0000"/>
              </a:solidFill>
            </a:endParaRPr>
          </a:p>
          <a:p>
            <a:pPr>
              <a:spcBef>
                <a:spcPts val="45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1600" b="1" kern="0" dirty="0">
                <a:solidFill>
                  <a:srgbClr val="FF0000"/>
                </a:solidFill>
              </a:rPr>
              <a:t>Draw up a communication strategy</a:t>
            </a:r>
          </a:p>
        </p:txBody>
      </p:sp>
      <p:sp>
        <p:nvSpPr>
          <p:cNvPr id="5" name="Textfeld 1">
            <a:extLst>
              <a:ext uri="{FF2B5EF4-FFF2-40B4-BE49-F238E27FC236}">
                <a16:creationId xmlns:a16="http://schemas.microsoft.com/office/drawing/2014/main" id="{AD90572D-52BC-4416-BF20-9C7E4B80DDA2}"/>
              </a:ext>
            </a:extLst>
          </p:cNvPr>
          <p:cNvSpPr txBox="1"/>
          <p:nvPr/>
        </p:nvSpPr>
        <p:spPr>
          <a:xfrm>
            <a:off x="7257556" y="6206301"/>
            <a:ext cx="3956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i="1" dirty="0">
                <a:solidFill>
                  <a:srgbClr val="002060"/>
                </a:solidFill>
                <a:hlinkClick r:id="rId5"/>
              </a:rPr>
              <a:t>LERU AP24 on Open Science,  May 2018</a:t>
            </a:r>
            <a:endParaRPr lang="de-DE" b="1" i="1" dirty="0">
              <a:solidFill>
                <a:srgbClr val="002060"/>
              </a:solidFill>
            </a:endParaRP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63A178FD-F087-4A18-BBF3-EC69D9B8FBE2}"/>
              </a:ext>
            </a:extLst>
          </p:cNvPr>
          <p:cNvSpPr txBox="1">
            <a:spLocks/>
          </p:cNvSpPr>
          <p:nvPr/>
        </p:nvSpPr>
        <p:spPr>
          <a:xfrm>
            <a:off x="2183362" y="1163303"/>
            <a:ext cx="7912359" cy="580266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de-DE" sz="3000" b="1" i="1" dirty="0">
                <a:solidFill>
                  <a:srgbClr val="002060"/>
                </a:solidFill>
              </a:rPr>
              <a:t>~ </a:t>
            </a:r>
            <a:r>
              <a:rPr lang="de-DE" sz="3000" b="1" i="1" dirty="0" err="1">
                <a:solidFill>
                  <a:srgbClr val="002060"/>
                </a:solidFill>
              </a:rPr>
              <a:t>Recommendations</a:t>
            </a:r>
            <a:r>
              <a:rPr lang="de-DE" sz="3000" b="1" i="1" dirty="0">
                <a:solidFill>
                  <a:srgbClr val="002060"/>
                </a:solidFill>
              </a:rPr>
              <a:t> </a:t>
            </a:r>
            <a:r>
              <a:rPr lang="de-DE" sz="3000" b="1" i="1" dirty="0" err="1">
                <a:solidFill>
                  <a:srgbClr val="002060"/>
                </a:solidFill>
              </a:rPr>
              <a:t>for</a:t>
            </a:r>
            <a:r>
              <a:rPr lang="de-DE" sz="3000" b="1" i="1" dirty="0">
                <a:solidFill>
                  <a:srgbClr val="002060"/>
                </a:solidFill>
              </a:rPr>
              <a:t> Managing </a:t>
            </a:r>
            <a:r>
              <a:rPr lang="de-DE" sz="3000" b="1" i="1" dirty="0" err="1">
                <a:solidFill>
                  <a:srgbClr val="002060"/>
                </a:solidFill>
              </a:rPr>
              <a:t>the</a:t>
            </a:r>
            <a:r>
              <a:rPr lang="de-DE" sz="3000" b="1" i="1" dirty="0">
                <a:solidFill>
                  <a:srgbClr val="002060"/>
                </a:solidFill>
              </a:rPr>
              <a:t> Transition ~</a:t>
            </a:r>
            <a:endParaRPr lang="en-US" sz="3000" b="1" i="1" dirty="0">
              <a:solidFill>
                <a:srgbClr val="002060"/>
              </a:solidFill>
            </a:endParaRP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AF79C683-DE2D-43C2-AA94-0A8A705B4AB5}"/>
              </a:ext>
            </a:extLst>
          </p:cNvPr>
          <p:cNvSpPr txBox="1">
            <a:spLocks/>
          </p:cNvSpPr>
          <p:nvPr/>
        </p:nvSpPr>
        <p:spPr bwMode="auto">
          <a:xfrm>
            <a:off x="666338" y="2215086"/>
            <a:ext cx="5523723" cy="3728302"/>
          </a:xfrm>
          <a:prstGeom prst="rect">
            <a:avLst/>
          </a:prstGeom>
          <a:noFill/>
          <a:ln w="57150" cap="flat" cmpd="thickThin">
            <a:solidFill>
              <a:schemeClr val="accent1">
                <a:shade val="50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rgbClr val="FF0000"/>
                </a:solidFill>
              </a:rPr>
              <a:t>Appoint national coordinators and task forces for the implementation of Open Science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rgbClr val="FF0000"/>
                </a:solidFill>
              </a:rPr>
              <a:t>Ensure the HR Strategy for Researchers (HRS4R) practices and FP9 evaluation reflect the principles 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rgbClr val="FF0000"/>
                </a:solidFill>
              </a:rPr>
              <a:t>Foster Open Science literacy as essential to European competitiveness at the global level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rgbClr val="FF0000"/>
                </a:solidFill>
              </a:rPr>
              <a:t>Implement a Europe-wide campaign, coordinated by the EC, to raise awareness and communicate the benefits of Open Science 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rgbClr val="FF0000"/>
                </a:solidFill>
              </a:rPr>
              <a:t>Ensure the scholarly infrastructure in Europe is highly interoperable</a:t>
            </a:r>
            <a:endParaRPr lang="en-US" sz="1600" b="1" i="1" kern="0" dirty="0">
              <a:solidFill>
                <a:srgbClr val="FF0000"/>
              </a:solidFill>
            </a:endParaRPr>
          </a:p>
        </p:txBody>
      </p:sp>
      <p:sp>
        <p:nvSpPr>
          <p:cNvPr id="11" name="Textfeld 1">
            <a:hlinkClick r:id="rId6"/>
            <a:extLst>
              <a:ext uri="{FF2B5EF4-FFF2-40B4-BE49-F238E27FC236}">
                <a16:creationId xmlns:a16="http://schemas.microsoft.com/office/drawing/2014/main" id="{AD90572D-52BC-4416-BF20-9C7E4B80DDA2}"/>
              </a:ext>
            </a:extLst>
          </p:cNvPr>
          <p:cNvSpPr txBox="1"/>
          <p:nvPr/>
        </p:nvSpPr>
        <p:spPr>
          <a:xfrm>
            <a:off x="1629416" y="6206301"/>
            <a:ext cx="3597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i="1" dirty="0">
                <a:solidFill>
                  <a:srgbClr val="002060"/>
                </a:solidFill>
                <a:hlinkClick r:id="rId6"/>
              </a:rPr>
              <a:t>OSPP Integrated </a:t>
            </a:r>
            <a:r>
              <a:rPr lang="de-DE" b="1" i="1" dirty="0" err="1">
                <a:solidFill>
                  <a:srgbClr val="002060"/>
                </a:solidFill>
                <a:hlinkClick r:id="rId6"/>
              </a:rPr>
              <a:t>Advice</a:t>
            </a:r>
            <a:r>
              <a:rPr lang="de-DE" b="1" i="1" dirty="0">
                <a:solidFill>
                  <a:srgbClr val="002060"/>
                </a:solidFill>
                <a:hlinkClick r:id="rId6"/>
              </a:rPr>
              <a:t>,  May 2018</a:t>
            </a:r>
            <a:endParaRPr lang="de-DE" b="1" i="1" dirty="0">
              <a:solidFill>
                <a:srgbClr val="002060"/>
              </a:solidFill>
            </a:endParaRP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98B33E4C-EE28-4C75-A7DB-F99650BA4FCA}"/>
              </a:ext>
            </a:extLst>
          </p:cNvPr>
          <p:cNvSpPr txBox="1">
            <a:spLocks/>
          </p:cNvSpPr>
          <p:nvPr/>
        </p:nvSpPr>
        <p:spPr>
          <a:xfrm>
            <a:off x="3372170" y="533423"/>
            <a:ext cx="5447659" cy="580266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anchor="ctr" anchorCtr="0" compatLnSpc="1">
            <a:normAutofit fontScale="97500"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de-DE" sz="3300" b="1" dirty="0">
                <a:solidFill>
                  <a:srgbClr val="002060"/>
                </a:solidFill>
              </a:rPr>
              <a:t>Open Science: A Cultural Change</a:t>
            </a:r>
            <a:endParaRPr lang="en-US" sz="33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0590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4">
            <a:extLst>
              <a:ext uri="{FF2B5EF4-FFF2-40B4-BE49-F238E27FC236}">
                <a16:creationId xmlns:a16="http://schemas.microsoft.com/office/drawing/2014/main" id="{88CA730E-92CD-489A-A353-8D744BD1D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557"/>
            <a:ext cx="1883828" cy="9937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Shape 84">
            <a:extLst>
              <a:ext uri="{FF2B5EF4-FFF2-40B4-BE49-F238E27FC236}">
                <a16:creationId xmlns:a16="http://schemas.microsoft.com/office/drawing/2014/main" id="{7CE68762-D5B1-48E2-BD75-2FD4F81D7C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02608" y="103005"/>
            <a:ext cx="2177739" cy="7736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63A178FD-F087-4A18-BBF3-EC69D9B8FBE2}"/>
              </a:ext>
            </a:extLst>
          </p:cNvPr>
          <p:cNvSpPr txBox="1">
            <a:spLocks/>
          </p:cNvSpPr>
          <p:nvPr/>
        </p:nvSpPr>
        <p:spPr>
          <a:xfrm>
            <a:off x="3004818" y="1989000"/>
            <a:ext cx="6192688" cy="580266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anchor="ctr" anchorCtr="0" compatLnSpc="1">
            <a:normAutofit fontScale="90000"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de-DE" sz="3300" b="1" i="1" dirty="0">
                <a:solidFill>
                  <a:srgbClr val="002060"/>
                </a:solidFill>
              </a:rPr>
              <a:t>~ The Management </a:t>
            </a:r>
            <a:r>
              <a:rPr lang="de-DE" sz="3300" b="1" i="1" dirty="0" err="1">
                <a:solidFill>
                  <a:srgbClr val="002060"/>
                </a:solidFill>
              </a:rPr>
              <a:t>of</a:t>
            </a:r>
            <a:r>
              <a:rPr lang="de-DE" sz="3300" b="1" i="1" dirty="0">
                <a:solidFill>
                  <a:srgbClr val="002060"/>
                </a:solidFill>
              </a:rPr>
              <a:t> </a:t>
            </a:r>
            <a:r>
              <a:rPr lang="de-DE" sz="3300" b="1" i="1" dirty="0" err="1">
                <a:solidFill>
                  <a:srgbClr val="002060"/>
                </a:solidFill>
              </a:rPr>
              <a:t>the</a:t>
            </a:r>
            <a:r>
              <a:rPr lang="de-DE" sz="3300" b="1" i="1" dirty="0">
                <a:solidFill>
                  <a:srgbClr val="002060"/>
                </a:solidFill>
              </a:rPr>
              <a:t> Transition ~</a:t>
            </a:r>
            <a:endParaRPr lang="en-US" sz="3300" b="1" i="1" dirty="0">
              <a:solidFill>
                <a:srgbClr val="002060"/>
              </a:solidFill>
            </a:endParaRP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AF79C683-DE2D-43C2-AA94-0A8A705B4AB5}"/>
              </a:ext>
            </a:extLst>
          </p:cNvPr>
          <p:cNvSpPr txBox="1">
            <a:spLocks/>
          </p:cNvSpPr>
          <p:nvPr/>
        </p:nvSpPr>
        <p:spPr bwMode="auto">
          <a:xfrm>
            <a:off x="160018" y="2936754"/>
            <a:ext cx="11828420" cy="77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3600" b="1" dirty="0">
                <a:solidFill>
                  <a:srgbClr val="FF0000"/>
                </a:solidFill>
              </a:rPr>
              <a:t>Culture does not change overnight !</a:t>
            </a:r>
          </a:p>
        </p:txBody>
      </p:sp>
      <p:sp>
        <p:nvSpPr>
          <p:cNvPr id="8" name="Textfeld 1">
            <a:extLst>
              <a:ext uri="{FF2B5EF4-FFF2-40B4-BE49-F238E27FC236}">
                <a16:creationId xmlns:a16="http://schemas.microsoft.com/office/drawing/2014/main" id="{AD90572D-52BC-4416-BF20-9C7E4B80DDA2}"/>
              </a:ext>
            </a:extLst>
          </p:cNvPr>
          <p:cNvSpPr txBox="1"/>
          <p:nvPr/>
        </p:nvSpPr>
        <p:spPr>
          <a:xfrm>
            <a:off x="8547155" y="6244782"/>
            <a:ext cx="3533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i="1" dirty="0">
                <a:solidFill>
                  <a:srgbClr val="FF0000"/>
                </a:solidFill>
              </a:rPr>
              <a:t>LERU AP24 on Open Science,  May 2018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B6851766-DF75-4330-B13F-8A2D864A8524}"/>
              </a:ext>
            </a:extLst>
          </p:cNvPr>
          <p:cNvSpPr txBox="1">
            <a:spLocks/>
          </p:cNvSpPr>
          <p:nvPr/>
        </p:nvSpPr>
        <p:spPr bwMode="auto">
          <a:xfrm>
            <a:off x="160018" y="3833810"/>
            <a:ext cx="11828420" cy="274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4400" dirty="0">
                <a:solidFill>
                  <a:srgbClr val="FF0000"/>
                </a:solidFill>
              </a:rPr>
              <a:t>A </a:t>
            </a:r>
            <a:r>
              <a:rPr lang="en-US" sz="4400" b="1" dirty="0" err="1">
                <a:solidFill>
                  <a:srgbClr val="FF0000"/>
                </a:solidFill>
              </a:rPr>
              <a:t>Programme</a:t>
            </a:r>
            <a:r>
              <a:rPr lang="en-US" sz="4400" b="1" dirty="0">
                <a:solidFill>
                  <a:srgbClr val="FF0000"/>
                </a:solidFill>
              </a:rPr>
              <a:t> of Change Management </a:t>
            </a:r>
            <a:r>
              <a:rPr lang="en-US" sz="4400" dirty="0">
                <a:solidFill>
                  <a:srgbClr val="FF0000"/>
                </a:solidFill>
              </a:rPr>
              <a:t>needs to accompany and support any move to Open Science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B28040BA-B3F7-4C58-A1E7-F28F978528CA}"/>
              </a:ext>
            </a:extLst>
          </p:cNvPr>
          <p:cNvSpPr txBox="1">
            <a:spLocks/>
          </p:cNvSpPr>
          <p:nvPr/>
        </p:nvSpPr>
        <p:spPr bwMode="auto">
          <a:xfrm>
            <a:off x="0" y="4307763"/>
            <a:ext cx="12192000" cy="77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4400" b="1" dirty="0">
                <a:solidFill>
                  <a:srgbClr val="002060"/>
                </a:solidFill>
              </a:rPr>
              <a:t>Tailored Management Solutions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B5346739-6BD9-4BA1-B4AC-1D7A742BC2C8}"/>
              </a:ext>
            </a:extLst>
          </p:cNvPr>
          <p:cNvSpPr txBox="1">
            <a:spLocks/>
          </p:cNvSpPr>
          <p:nvPr/>
        </p:nvSpPr>
        <p:spPr>
          <a:xfrm>
            <a:off x="3245473" y="1408734"/>
            <a:ext cx="5447659" cy="580266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anchor="ctr" anchorCtr="0" compatLnSpc="1">
            <a:normAutofit fontScale="97500"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de-DE" sz="3300" b="1" dirty="0">
                <a:solidFill>
                  <a:srgbClr val="002060"/>
                </a:solidFill>
              </a:rPr>
              <a:t>Open Science: A Cultural Change</a:t>
            </a:r>
            <a:endParaRPr lang="en-US" sz="33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118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8" grpId="0"/>
      <p:bldP spid="11" grpId="0"/>
      <p:bldP spid="11" grpId="1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4">
            <a:extLst>
              <a:ext uri="{FF2B5EF4-FFF2-40B4-BE49-F238E27FC236}">
                <a16:creationId xmlns:a16="http://schemas.microsoft.com/office/drawing/2014/main" id="{88CA730E-92CD-489A-A353-8D744BD1D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557"/>
            <a:ext cx="1883828" cy="9937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Shape 84">
            <a:extLst>
              <a:ext uri="{FF2B5EF4-FFF2-40B4-BE49-F238E27FC236}">
                <a16:creationId xmlns:a16="http://schemas.microsoft.com/office/drawing/2014/main" id="{7CE68762-D5B1-48E2-BD75-2FD4F81D7C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02608" y="103005"/>
            <a:ext cx="2177739" cy="7736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63A178FD-F087-4A18-BBF3-EC69D9B8FBE2}"/>
              </a:ext>
            </a:extLst>
          </p:cNvPr>
          <p:cNvSpPr txBox="1">
            <a:spLocks/>
          </p:cNvSpPr>
          <p:nvPr/>
        </p:nvSpPr>
        <p:spPr>
          <a:xfrm>
            <a:off x="3004818" y="1989000"/>
            <a:ext cx="6192688" cy="580266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anchor="ctr" anchorCtr="0" compatLnSpc="1">
            <a:normAutofit fontScale="90000"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de-DE" sz="3300" b="1" i="1" dirty="0">
                <a:solidFill>
                  <a:srgbClr val="002060"/>
                </a:solidFill>
              </a:rPr>
              <a:t>~ The Management </a:t>
            </a:r>
            <a:r>
              <a:rPr lang="de-DE" sz="3300" b="1" i="1" dirty="0" err="1">
                <a:solidFill>
                  <a:srgbClr val="002060"/>
                </a:solidFill>
              </a:rPr>
              <a:t>of</a:t>
            </a:r>
            <a:r>
              <a:rPr lang="de-DE" sz="3300" b="1" i="1" dirty="0">
                <a:solidFill>
                  <a:srgbClr val="002060"/>
                </a:solidFill>
              </a:rPr>
              <a:t> </a:t>
            </a:r>
            <a:r>
              <a:rPr lang="de-DE" sz="3300" b="1" i="1" dirty="0" err="1">
                <a:solidFill>
                  <a:srgbClr val="002060"/>
                </a:solidFill>
              </a:rPr>
              <a:t>the</a:t>
            </a:r>
            <a:r>
              <a:rPr lang="de-DE" sz="3300" b="1" i="1" dirty="0">
                <a:solidFill>
                  <a:srgbClr val="002060"/>
                </a:solidFill>
              </a:rPr>
              <a:t> Transition ~</a:t>
            </a:r>
            <a:endParaRPr lang="en-US" sz="3300" b="1" i="1" dirty="0">
              <a:solidFill>
                <a:srgbClr val="002060"/>
              </a:solidFill>
            </a:endParaRP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AF79C683-DE2D-43C2-AA94-0A8A705B4AB5}"/>
              </a:ext>
            </a:extLst>
          </p:cNvPr>
          <p:cNvSpPr txBox="1">
            <a:spLocks/>
          </p:cNvSpPr>
          <p:nvPr/>
        </p:nvSpPr>
        <p:spPr bwMode="auto">
          <a:xfrm>
            <a:off x="160017" y="2936754"/>
            <a:ext cx="11920329" cy="590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3600" b="1" dirty="0">
                <a:solidFill>
                  <a:srgbClr val="FF0000"/>
                </a:solidFill>
              </a:rPr>
              <a:t>Culture does not change </a:t>
            </a:r>
            <a:r>
              <a:rPr lang="en-US" sz="3600" b="1">
                <a:solidFill>
                  <a:srgbClr val="FF0000"/>
                </a:solidFill>
              </a:rPr>
              <a:t>overnight !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AF79C683-DE2D-43C2-AA94-0A8A705B4AB5}"/>
              </a:ext>
            </a:extLst>
          </p:cNvPr>
          <p:cNvSpPr txBox="1">
            <a:spLocks/>
          </p:cNvSpPr>
          <p:nvPr/>
        </p:nvSpPr>
        <p:spPr bwMode="auto">
          <a:xfrm>
            <a:off x="260198" y="3687352"/>
            <a:ext cx="11681927" cy="2722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charset="2"/>
              <a:buChar char="ü"/>
              <a:defRPr/>
            </a:pPr>
            <a:r>
              <a:rPr lang="en-US" sz="2800" dirty="0">
                <a:solidFill>
                  <a:srgbClr val="002060"/>
                </a:solidFill>
              </a:rPr>
              <a:t>Team Development (People, Skills)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charset="2"/>
              <a:buChar char="ü"/>
              <a:defRPr/>
            </a:pPr>
            <a:r>
              <a:rPr lang="en-US" sz="2800" dirty="0">
                <a:solidFill>
                  <a:srgbClr val="002060"/>
                </a:solidFill>
              </a:rPr>
              <a:t>Build Tools </a:t>
            </a:r>
            <a:br>
              <a:rPr lang="en-US" sz="2800" dirty="0">
                <a:solidFill>
                  <a:srgbClr val="002060"/>
                </a:solidFill>
              </a:rPr>
            </a:br>
            <a:r>
              <a:rPr lang="en-US" sz="2800" dirty="0">
                <a:solidFill>
                  <a:srgbClr val="002060"/>
                </a:solidFill>
              </a:rPr>
              <a:t>(for OA, for RDM, integrate with EOSC, for Citizen Science, for </a:t>
            </a:r>
            <a:r>
              <a:rPr lang="en-US" sz="2800" dirty="0" err="1">
                <a:solidFill>
                  <a:srgbClr val="002060"/>
                </a:solidFill>
              </a:rPr>
              <a:t>Altmetrics</a:t>
            </a:r>
            <a:r>
              <a:rPr lang="en-US" sz="2800" dirty="0">
                <a:solidFill>
                  <a:srgbClr val="002060"/>
                </a:solidFill>
              </a:rPr>
              <a:t>, </a:t>
            </a:r>
            <a:r>
              <a:rPr lang="en-US" sz="2800" dirty="0" err="1">
                <a:solidFill>
                  <a:srgbClr val="002060"/>
                </a:solidFill>
              </a:rPr>
              <a:t>etc</a:t>
            </a:r>
            <a:r>
              <a:rPr lang="en-US" sz="2800" dirty="0">
                <a:solidFill>
                  <a:srgbClr val="002060"/>
                </a:solidFill>
              </a:rPr>
              <a:t>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charset="2"/>
              <a:buChar char="ü"/>
              <a:defRPr/>
            </a:pPr>
            <a:r>
              <a:rPr lang="en-US" sz="2800" dirty="0">
                <a:solidFill>
                  <a:srgbClr val="002060"/>
                </a:solidFill>
              </a:rPr>
              <a:t>Leading through actions, not through statements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charset="2"/>
              <a:buChar char="ü"/>
              <a:defRPr/>
            </a:pPr>
            <a:r>
              <a:rPr lang="en-US" sz="2800" dirty="0">
                <a:solidFill>
                  <a:srgbClr val="002060"/>
                </a:solidFill>
              </a:rPr>
              <a:t>Successful management of the implementation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charset="2"/>
              <a:buChar char="ü"/>
              <a:defRPr/>
            </a:pPr>
            <a:r>
              <a:rPr lang="en-US" sz="2800" dirty="0">
                <a:solidFill>
                  <a:srgbClr val="002060"/>
                </a:solidFill>
              </a:rPr>
              <a:t>Attract resources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94E7C0C4-FDC6-4E26-A63E-CC626B7A1303}"/>
              </a:ext>
            </a:extLst>
          </p:cNvPr>
          <p:cNvSpPr txBox="1">
            <a:spLocks/>
          </p:cNvSpPr>
          <p:nvPr/>
        </p:nvSpPr>
        <p:spPr>
          <a:xfrm>
            <a:off x="3396351" y="1403256"/>
            <a:ext cx="5447659" cy="580266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anchor="ctr" anchorCtr="0" compatLnSpc="1">
            <a:normAutofit fontScale="97500"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de-DE" sz="3300" b="1" dirty="0">
                <a:solidFill>
                  <a:srgbClr val="002060"/>
                </a:solidFill>
              </a:rPr>
              <a:t>Open Science: A Cultural Change</a:t>
            </a:r>
            <a:endParaRPr lang="en-US" sz="33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84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D3E5F890-8D52-4FFF-B166-9BAAAC9CA437}" type="slidenum">
              <a:rPr lang="en-GB" smtClean="0"/>
              <a:pPr>
                <a:defRPr/>
              </a:pPr>
              <a:t>19</a:t>
            </a:fld>
            <a:endParaRPr lang="en-GB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A984419-3CBD-457A-9E76-726D5499670D}"/>
              </a:ext>
            </a:extLst>
          </p:cNvPr>
          <p:cNvSpPr txBox="1">
            <a:spLocks/>
          </p:cNvSpPr>
          <p:nvPr/>
        </p:nvSpPr>
        <p:spPr>
          <a:xfrm>
            <a:off x="494675" y="1306285"/>
            <a:ext cx="10515600" cy="66278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 fontScale="97500" lnSpcReduction="10000"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de-DE" b="1" dirty="0">
                <a:solidFill>
                  <a:srgbClr val="002060"/>
                </a:solidFill>
              </a:rPr>
              <a:t>Content</a:t>
            </a:r>
            <a:endParaRPr lang="en-US" b="1" dirty="0">
              <a:solidFill>
                <a:srgbClr val="002060"/>
              </a:solidFill>
            </a:endParaRP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F4E9168-9FDB-424A-97C4-FDC9535B31FD}"/>
              </a:ext>
            </a:extLst>
          </p:cNvPr>
          <p:cNvGrpSpPr/>
          <p:nvPr/>
        </p:nvGrpSpPr>
        <p:grpSpPr>
          <a:xfrm>
            <a:off x="9539768" y="4331125"/>
            <a:ext cx="2540579" cy="2403965"/>
            <a:chOff x="8742143" y="409519"/>
            <a:chExt cx="2540579" cy="2403965"/>
          </a:xfrm>
        </p:grpSpPr>
        <p:sp>
          <p:nvSpPr>
            <p:cNvPr id="13" name="TextBox 7">
              <a:extLst>
                <a:ext uri="{FF2B5EF4-FFF2-40B4-BE49-F238E27FC236}">
                  <a16:creationId xmlns:a16="http://schemas.microsoft.com/office/drawing/2014/main" id="{80322B79-0001-4122-8975-34C121E1BCE1}"/>
                </a:ext>
              </a:extLst>
            </p:cNvPr>
            <p:cNvSpPr txBox="1"/>
            <p:nvPr/>
          </p:nvSpPr>
          <p:spPr>
            <a:xfrm>
              <a:off x="8796744" y="2290264"/>
              <a:ext cx="24313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i="1" dirty="0"/>
                <a:t>Plaster Relief by John Flaxman, </a:t>
              </a:r>
            </a:p>
            <a:p>
              <a:r>
                <a:rPr lang="en-GB" sz="1400" i="1" dirty="0"/>
                <a:t>Flaxman Gallery, UCL</a:t>
              </a:r>
            </a:p>
          </p:txBody>
        </p:sp>
        <p:pic>
          <p:nvPicPr>
            <p:cNvPr id="14" name="Grafik 13" descr="Ein Bild, das Seeigel, Echinoderm enthält.&#10;&#10;Mit sehr hoher Zuverlässigkeit generierte Beschreibung">
              <a:extLst>
                <a:ext uri="{FF2B5EF4-FFF2-40B4-BE49-F238E27FC236}">
                  <a16:creationId xmlns:a16="http://schemas.microsoft.com/office/drawing/2014/main" id="{8B567DBB-1612-4FE2-9178-758A06E0F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2143" y="409519"/>
              <a:ext cx="2540579" cy="1905434"/>
            </a:xfrm>
            <a:prstGeom prst="rect">
              <a:avLst/>
            </a:prstGeom>
          </p:spPr>
        </p:pic>
      </p:grpSp>
      <p:pic>
        <p:nvPicPr>
          <p:cNvPr id="15" name="Grafik 4">
            <a:extLst>
              <a:ext uri="{FF2B5EF4-FFF2-40B4-BE49-F238E27FC236}">
                <a16:creationId xmlns:a16="http://schemas.microsoft.com/office/drawing/2014/main" id="{C64DE49C-4735-4EE0-8DA0-68F7CC91BE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557"/>
            <a:ext cx="1883828" cy="9937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6" name="Shape 84">
            <a:extLst>
              <a:ext uri="{FF2B5EF4-FFF2-40B4-BE49-F238E27FC236}">
                <a16:creationId xmlns:a16="http://schemas.microsoft.com/office/drawing/2014/main" id="{F1051932-7787-4E23-9E93-FB719E252F8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902608" y="103005"/>
            <a:ext cx="2177739" cy="77368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94674" y="2227017"/>
            <a:ext cx="9407933" cy="347709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Open Science – What is it?</a:t>
            </a:r>
          </a:p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Cultural Change in universities</a:t>
            </a:r>
          </a:p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Open Science Cultural Change: Collaboration &amp; Competition</a:t>
            </a:r>
          </a:p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Managing the Open Science transition</a:t>
            </a:r>
          </a:p>
          <a:p>
            <a:r>
              <a:rPr lang="en-GB" dirty="0">
                <a:solidFill>
                  <a:srgbClr val="002060"/>
                </a:solidFill>
              </a:rPr>
              <a:t>Measuring Open Science success</a:t>
            </a:r>
          </a:p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Conclusions</a:t>
            </a:r>
          </a:p>
          <a:p>
            <a:pPr lvl="1"/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0935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4">
            <a:extLst>
              <a:ext uri="{FF2B5EF4-FFF2-40B4-BE49-F238E27FC236}">
                <a16:creationId xmlns:a16="http://schemas.microsoft.com/office/drawing/2014/main" id="{88CA730E-92CD-489A-A353-8D744BD1D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557"/>
            <a:ext cx="1883828" cy="9937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Shape 84">
            <a:extLst>
              <a:ext uri="{FF2B5EF4-FFF2-40B4-BE49-F238E27FC236}">
                <a16:creationId xmlns:a16="http://schemas.microsoft.com/office/drawing/2014/main" id="{7CE68762-D5B1-48E2-BD75-2FD4F81D7C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02608" y="103005"/>
            <a:ext cx="2177739" cy="7736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597346" y="6180545"/>
            <a:ext cx="1008062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3E5F890-8D52-4FFF-B166-9BAAAC9CA437}" type="slidenum">
              <a:rPr lang="en-GB" smtClean="0"/>
              <a:pPr>
                <a:defRPr/>
              </a:pPr>
              <a:t>20</a:t>
            </a:fld>
            <a:endParaRPr lang="en-GB" dirty="0"/>
          </a:p>
        </p:txBody>
      </p:sp>
      <p:pic>
        <p:nvPicPr>
          <p:cNvPr id="6" name="Picture 5"/>
          <p:cNvPicPr/>
          <p:nvPr/>
        </p:nvPicPr>
        <p:blipFill rotWithShape="1">
          <a:blip r:embed="rId5"/>
          <a:srcRect t="24096" b="30411"/>
          <a:stretch/>
        </p:blipFill>
        <p:spPr bwMode="auto">
          <a:xfrm>
            <a:off x="8447584" y="1614031"/>
            <a:ext cx="4227714" cy="13089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6"/>
          <a:srcRect l="48359" t="14333" r="1452" b="18986"/>
          <a:stretch/>
        </p:blipFill>
        <p:spPr bwMode="auto">
          <a:xfrm>
            <a:off x="8447584" y="3168948"/>
            <a:ext cx="3744416" cy="36890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23980" y="2268499"/>
            <a:ext cx="8941318" cy="3013529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002060"/>
                </a:solidFill>
              </a:rPr>
              <a:t>LERU has produced an Open Science Roadmap</a:t>
            </a:r>
          </a:p>
          <a:p>
            <a:r>
              <a:rPr lang="en-GB" dirty="0">
                <a:solidFill>
                  <a:srgbClr val="002060"/>
                </a:solidFill>
              </a:rPr>
              <a:t>Launched in June 2018 at</a:t>
            </a:r>
          </a:p>
          <a:p>
            <a:r>
              <a:rPr lang="en-GB" dirty="0">
                <a:solidFill>
                  <a:srgbClr val="002060"/>
                </a:solidFill>
                <a:hlinkClick r:id="rId7"/>
              </a:rPr>
              <a:t>http://www.leru.org</a:t>
            </a:r>
            <a:endParaRPr lang="en-GB" dirty="0">
              <a:solidFill>
                <a:srgbClr val="002060"/>
              </a:solidFill>
            </a:endParaRPr>
          </a:p>
          <a:p>
            <a:r>
              <a:rPr lang="en-GB" dirty="0">
                <a:solidFill>
                  <a:srgbClr val="002060"/>
                </a:solidFill>
              </a:rPr>
              <a:t>Roadmap to enable universities to embrace Open Science</a:t>
            </a:r>
          </a:p>
          <a:p>
            <a:r>
              <a:rPr lang="en-GB" dirty="0">
                <a:solidFill>
                  <a:srgbClr val="002060"/>
                </a:solidFill>
              </a:rPr>
              <a:t>41 Recommendations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86A93C74-4B75-4CFC-A42E-8D3C4624DDF8}"/>
              </a:ext>
            </a:extLst>
          </p:cNvPr>
          <p:cNvSpPr txBox="1">
            <a:spLocks/>
          </p:cNvSpPr>
          <p:nvPr/>
        </p:nvSpPr>
        <p:spPr>
          <a:xfrm>
            <a:off x="2168040" y="927719"/>
            <a:ext cx="8753536" cy="580266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algn="ctr"/>
            <a:r>
              <a:rPr lang="de-DE" b="1" dirty="0" err="1">
                <a:solidFill>
                  <a:srgbClr val="002060"/>
                </a:solidFill>
              </a:rPr>
              <a:t>Measuring</a:t>
            </a:r>
            <a:r>
              <a:rPr lang="de-DE" b="1" dirty="0">
                <a:solidFill>
                  <a:srgbClr val="002060"/>
                </a:solidFill>
              </a:rPr>
              <a:t> Open Science </a:t>
            </a:r>
            <a:r>
              <a:rPr lang="de-DE" b="1" dirty="0" err="1">
                <a:solidFill>
                  <a:srgbClr val="002060"/>
                </a:solidFill>
              </a:rPr>
              <a:t>success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8356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4">
            <a:extLst>
              <a:ext uri="{FF2B5EF4-FFF2-40B4-BE49-F238E27FC236}">
                <a16:creationId xmlns:a16="http://schemas.microsoft.com/office/drawing/2014/main" id="{88CA730E-92CD-489A-A353-8D744BD1D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557"/>
            <a:ext cx="1883828" cy="9937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Shape 84">
            <a:extLst>
              <a:ext uri="{FF2B5EF4-FFF2-40B4-BE49-F238E27FC236}">
                <a16:creationId xmlns:a16="http://schemas.microsoft.com/office/drawing/2014/main" id="{7CE68762-D5B1-48E2-BD75-2FD4F81D7C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02608" y="103005"/>
            <a:ext cx="2177739" cy="7736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454276" y="6418688"/>
            <a:ext cx="1008062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3E5F890-8D52-4FFF-B166-9BAAAC9CA437}" type="slidenum">
              <a:rPr lang="en-GB" smtClean="0">
                <a:solidFill>
                  <a:srgbClr val="002060"/>
                </a:solidFill>
              </a:rPr>
              <a:pPr>
                <a:defRPr/>
              </a:pPr>
              <a:t>21</a:t>
            </a:fld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36893" y="2461053"/>
            <a:ext cx="9345646" cy="4059832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002060"/>
                </a:solidFill>
              </a:rPr>
              <a:t>37 questions for monitoring progress on Open Science</a:t>
            </a:r>
          </a:p>
          <a:p>
            <a:r>
              <a:rPr lang="en-GB" dirty="0">
                <a:solidFill>
                  <a:srgbClr val="002060"/>
                </a:solidFill>
              </a:rPr>
              <a:t>Marked with Traffic Lights (RAG)</a:t>
            </a:r>
          </a:p>
          <a:p>
            <a:r>
              <a:rPr lang="en-GB" dirty="0">
                <a:solidFill>
                  <a:srgbClr val="002060"/>
                </a:solidFill>
              </a:rPr>
              <a:t>Repeat annually</a:t>
            </a:r>
          </a:p>
          <a:p>
            <a:r>
              <a:rPr lang="en-GB" dirty="0">
                <a:solidFill>
                  <a:srgbClr val="002060"/>
                </a:solidFill>
              </a:rPr>
              <a:t>Describe progress </a:t>
            </a:r>
          </a:p>
          <a:p>
            <a:r>
              <a:rPr lang="en-GB" dirty="0">
                <a:solidFill>
                  <a:srgbClr val="002060"/>
                </a:solidFill>
              </a:rPr>
              <a:t>Assess success or otherwise in Open Science implementations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5"/>
          <a:srcRect l="75947" t="42584" r="8598" b="44329"/>
          <a:stretch/>
        </p:blipFill>
        <p:spPr bwMode="auto">
          <a:xfrm>
            <a:off x="10496171" y="1229819"/>
            <a:ext cx="1584176" cy="11521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6"/>
          <a:srcRect l="18281" t="35178" r="38013" b="4446"/>
          <a:stretch/>
        </p:blipFill>
        <p:spPr bwMode="auto">
          <a:xfrm>
            <a:off x="8556171" y="2461052"/>
            <a:ext cx="3524176" cy="41131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86A93C74-4B75-4CFC-A42E-8D3C4624DDF8}"/>
              </a:ext>
            </a:extLst>
          </p:cNvPr>
          <p:cNvSpPr txBox="1">
            <a:spLocks/>
          </p:cNvSpPr>
          <p:nvPr/>
        </p:nvSpPr>
        <p:spPr>
          <a:xfrm>
            <a:off x="2168040" y="927719"/>
            <a:ext cx="8753536" cy="580266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algn="ctr"/>
            <a:r>
              <a:rPr lang="en-GB" b="1" dirty="0">
                <a:solidFill>
                  <a:srgbClr val="002060"/>
                </a:solidFill>
              </a:rPr>
              <a:t>Monitoring progress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793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D3E5F890-8D52-4FFF-B166-9BAAAC9CA437}" type="slidenum">
              <a:rPr lang="en-GB" smtClean="0"/>
              <a:pPr>
                <a:defRPr/>
              </a:pPr>
              <a:t>22</a:t>
            </a:fld>
            <a:endParaRPr lang="en-GB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3A984419-3CBD-457A-9E76-726D5499670D}"/>
              </a:ext>
            </a:extLst>
          </p:cNvPr>
          <p:cNvSpPr txBox="1">
            <a:spLocks/>
          </p:cNvSpPr>
          <p:nvPr/>
        </p:nvSpPr>
        <p:spPr>
          <a:xfrm>
            <a:off x="494675" y="1306285"/>
            <a:ext cx="10515600" cy="66278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 fontScale="97500" lnSpcReduction="10000"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de-DE" b="1" dirty="0">
                <a:solidFill>
                  <a:srgbClr val="002060"/>
                </a:solidFill>
              </a:rPr>
              <a:t>Content</a:t>
            </a:r>
            <a:endParaRPr lang="en-US" b="1" dirty="0">
              <a:solidFill>
                <a:srgbClr val="002060"/>
              </a:solidFill>
            </a:endParaRP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F4E9168-9FDB-424A-97C4-FDC9535B31FD}"/>
              </a:ext>
            </a:extLst>
          </p:cNvPr>
          <p:cNvGrpSpPr/>
          <p:nvPr/>
        </p:nvGrpSpPr>
        <p:grpSpPr>
          <a:xfrm>
            <a:off x="9539768" y="4331125"/>
            <a:ext cx="2540579" cy="2403965"/>
            <a:chOff x="8742143" y="409519"/>
            <a:chExt cx="2540579" cy="2403965"/>
          </a:xfrm>
        </p:grpSpPr>
        <p:sp>
          <p:nvSpPr>
            <p:cNvPr id="13" name="TextBox 7">
              <a:extLst>
                <a:ext uri="{FF2B5EF4-FFF2-40B4-BE49-F238E27FC236}">
                  <a16:creationId xmlns:a16="http://schemas.microsoft.com/office/drawing/2014/main" id="{80322B79-0001-4122-8975-34C121E1BCE1}"/>
                </a:ext>
              </a:extLst>
            </p:cNvPr>
            <p:cNvSpPr txBox="1"/>
            <p:nvPr/>
          </p:nvSpPr>
          <p:spPr>
            <a:xfrm>
              <a:off x="8796744" y="2290264"/>
              <a:ext cx="24313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i="1" dirty="0"/>
                <a:t>Plaster Relief by John Flaxman, </a:t>
              </a:r>
            </a:p>
            <a:p>
              <a:r>
                <a:rPr lang="en-GB" sz="1400" i="1" dirty="0"/>
                <a:t>Flaxman Gallery, UCL</a:t>
              </a:r>
            </a:p>
          </p:txBody>
        </p:sp>
        <p:pic>
          <p:nvPicPr>
            <p:cNvPr id="14" name="Grafik 13" descr="Ein Bild, das Seeigel, Echinoderm enthält.&#10;&#10;Mit sehr hoher Zuverlässigkeit generierte Beschreibung">
              <a:extLst>
                <a:ext uri="{FF2B5EF4-FFF2-40B4-BE49-F238E27FC236}">
                  <a16:creationId xmlns:a16="http://schemas.microsoft.com/office/drawing/2014/main" id="{8B567DBB-1612-4FE2-9178-758A06E0F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2143" y="409519"/>
              <a:ext cx="2540579" cy="1905434"/>
            </a:xfrm>
            <a:prstGeom prst="rect">
              <a:avLst/>
            </a:prstGeom>
          </p:spPr>
        </p:pic>
      </p:grpSp>
      <p:pic>
        <p:nvPicPr>
          <p:cNvPr id="15" name="Grafik 4">
            <a:extLst>
              <a:ext uri="{FF2B5EF4-FFF2-40B4-BE49-F238E27FC236}">
                <a16:creationId xmlns:a16="http://schemas.microsoft.com/office/drawing/2014/main" id="{C64DE49C-4735-4EE0-8DA0-68F7CC91BE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557"/>
            <a:ext cx="1883828" cy="9937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6" name="Shape 84">
            <a:extLst>
              <a:ext uri="{FF2B5EF4-FFF2-40B4-BE49-F238E27FC236}">
                <a16:creationId xmlns:a16="http://schemas.microsoft.com/office/drawing/2014/main" id="{F1051932-7787-4E23-9E93-FB719E252F8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902608" y="103005"/>
            <a:ext cx="2177739" cy="77368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94674" y="2227017"/>
            <a:ext cx="9407933" cy="347709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Open Science – What is it?</a:t>
            </a:r>
          </a:p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Cultural Change in universities</a:t>
            </a:r>
          </a:p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Open Science Cultural Change: Collaboration &amp; Competition</a:t>
            </a:r>
          </a:p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Managing the Open Science transition</a:t>
            </a:r>
          </a:p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Measuring Open Science success</a:t>
            </a:r>
          </a:p>
          <a:p>
            <a:r>
              <a:rPr lang="en-GB" dirty="0">
                <a:solidFill>
                  <a:srgbClr val="002060"/>
                </a:solidFill>
              </a:rPr>
              <a:t>Conclusions</a:t>
            </a:r>
          </a:p>
          <a:p>
            <a:pPr lvl="1"/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9866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4">
            <a:extLst>
              <a:ext uri="{FF2B5EF4-FFF2-40B4-BE49-F238E27FC236}">
                <a16:creationId xmlns:a16="http://schemas.microsoft.com/office/drawing/2014/main" id="{88CA730E-92CD-489A-A353-8D744BD1D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557"/>
            <a:ext cx="1883828" cy="9937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Shape 84">
            <a:extLst>
              <a:ext uri="{FF2B5EF4-FFF2-40B4-BE49-F238E27FC236}">
                <a16:creationId xmlns:a16="http://schemas.microsoft.com/office/drawing/2014/main" id="{7CE68762-D5B1-48E2-BD75-2FD4F81D7C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02608" y="103005"/>
            <a:ext cx="2177739" cy="7736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22310" y="6186388"/>
            <a:ext cx="1547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2060"/>
                </a:solidFill>
              </a:rPr>
              <a:t>England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3866" y="2534550"/>
            <a:ext cx="407040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</a:rPr>
              <a:t>Hereford ‘Mappa Mundi’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</a:rPr>
              <a:t>Largest surviving medieval map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</a:rPr>
              <a:t>A theological statement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</a:rPr>
              <a:t>Drawn in Lincoln c. 1300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</a:rPr>
              <a:t>But Africa is called Europe and vice versa…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0206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293" y="2021305"/>
            <a:ext cx="4077682" cy="4492887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V="1">
            <a:off x="2769973" y="5754340"/>
            <a:ext cx="3600401" cy="64807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86A93C74-4B75-4CFC-A42E-8D3C4624DDF8}"/>
              </a:ext>
            </a:extLst>
          </p:cNvPr>
          <p:cNvSpPr txBox="1">
            <a:spLocks/>
          </p:cNvSpPr>
          <p:nvPr/>
        </p:nvSpPr>
        <p:spPr>
          <a:xfrm>
            <a:off x="886407" y="888530"/>
            <a:ext cx="10661159" cy="580266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algn="ctr"/>
            <a:r>
              <a:rPr lang="en-GB" dirty="0">
                <a:solidFill>
                  <a:srgbClr val="002060"/>
                </a:solidFill>
                <a:latin typeface="Ariel"/>
              </a:rPr>
              <a:t>A pan-European Roadmap for </a:t>
            </a:r>
          </a:p>
          <a:p>
            <a:pPr algn="ctr"/>
            <a:r>
              <a:rPr lang="en-GB" dirty="0">
                <a:solidFill>
                  <a:srgbClr val="002060"/>
                </a:solidFill>
                <a:latin typeface="Ariel"/>
              </a:rPr>
              <a:t>Open Science</a:t>
            </a:r>
            <a:r>
              <a:rPr lang="en-GB" b="1" dirty="0">
                <a:solidFill>
                  <a:srgbClr val="002060"/>
                </a:solidFill>
                <a:latin typeface="Ariel"/>
                <a:sym typeface="Arial"/>
              </a:rPr>
              <a:t>?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631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4">
            <a:extLst>
              <a:ext uri="{FF2B5EF4-FFF2-40B4-BE49-F238E27FC236}">
                <a16:creationId xmlns:a16="http://schemas.microsoft.com/office/drawing/2014/main" id="{88CA730E-92CD-489A-A353-8D744BD1D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557"/>
            <a:ext cx="1883828" cy="9937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Shape 84">
            <a:extLst>
              <a:ext uri="{FF2B5EF4-FFF2-40B4-BE49-F238E27FC236}">
                <a16:creationId xmlns:a16="http://schemas.microsoft.com/office/drawing/2014/main" id="{7CE68762-D5B1-48E2-BD75-2FD4F81D7C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02608" y="103005"/>
            <a:ext cx="2177739" cy="77368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563866" y="2534550"/>
            <a:ext cx="407040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</a:rPr>
              <a:t>Hereford ‘Mappa Mundi’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</a:rPr>
              <a:t>Largest surviving medieval map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</a:rPr>
              <a:t>A theological statement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</a:rPr>
              <a:t>Drawn in Lincoln c. 1300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</a:rPr>
              <a:t>But Africa is called Europe and vice versa…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0206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374" y="2009274"/>
            <a:ext cx="4088601" cy="4504918"/>
          </a:xfrm>
          <a:prstGeom prst="rect">
            <a:avLst/>
          </a:prstGeom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86A93C74-4B75-4CFC-A42E-8D3C4624DDF8}"/>
              </a:ext>
            </a:extLst>
          </p:cNvPr>
          <p:cNvSpPr txBox="1">
            <a:spLocks/>
          </p:cNvSpPr>
          <p:nvPr/>
        </p:nvSpPr>
        <p:spPr>
          <a:xfrm>
            <a:off x="886407" y="927719"/>
            <a:ext cx="10767527" cy="580266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algn="ctr"/>
            <a:r>
              <a:rPr lang="en-GB" dirty="0">
                <a:solidFill>
                  <a:srgbClr val="002060"/>
                </a:solidFill>
                <a:latin typeface="Ariel"/>
              </a:rPr>
              <a:t>A pan-European Roadmap for </a:t>
            </a:r>
          </a:p>
          <a:p>
            <a:pPr algn="ctr"/>
            <a:r>
              <a:rPr lang="en-GB" dirty="0">
                <a:solidFill>
                  <a:srgbClr val="002060"/>
                </a:solidFill>
                <a:latin typeface="Ariel"/>
              </a:rPr>
              <a:t>Open Science</a:t>
            </a:r>
            <a:r>
              <a:rPr lang="en-GB" b="1" dirty="0">
                <a:solidFill>
                  <a:srgbClr val="002060"/>
                </a:solidFill>
                <a:latin typeface="Ariel"/>
                <a:sym typeface="Arial"/>
              </a:rPr>
              <a:t>?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12" name="Shape 10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25406" y="3406996"/>
            <a:ext cx="1868726" cy="24031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5802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4">
            <a:extLst>
              <a:ext uri="{FF2B5EF4-FFF2-40B4-BE49-F238E27FC236}">
                <a16:creationId xmlns:a16="http://schemas.microsoft.com/office/drawing/2014/main" id="{88CA730E-92CD-489A-A353-8D744BD1D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557"/>
            <a:ext cx="1883828" cy="9937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Shape 84">
            <a:extLst>
              <a:ext uri="{FF2B5EF4-FFF2-40B4-BE49-F238E27FC236}">
                <a16:creationId xmlns:a16="http://schemas.microsoft.com/office/drawing/2014/main" id="{7CE68762-D5B1-48E2-BD75-2FD4F81D7C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02608" y="103005"/>
            <a:ext cx="2177739" cy="7736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812088" y="6337300"/>
            <a:ext cx="1008062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3E5F890-8D52-4FFF-B166-9BAAAC9CA437}" type="slidenum">
              <a:rPr lang="en-GB" smtClean="0">
                <a:solidFill>
                  <a:srgbClr val="002060"/>
                </a:solidFill>
              </a:rPr>
              <a:pPr>
                <a:defRPr/>
              </a:pPr>
              <a:t>25</a:t>
            </a:fld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86A93C74-4B75-4CFC-A42E-8D3C4624DDF8}"/>
              </a:ext>
            </a:extLst>
          </p:cNvPr>
          <p:cNvSpPr txBox="1">
            <a:spLocks/>
          </p:cNvSpPr>
          <p:nvPr/>
        </p:nvSpPr>
        <p:spPr>
          <a:xfrm>
            <a:off x="886407" y="927719"/>
            <a:ext cx="10767527" cy="580266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algn="ctr"/>
            <a:r>
              <a:rPr lang="en-GB" dirty="0">
                <a:solidFill>
                  <a:srgbClr val="002060"/>
                </a:solidFill>
                <a:latin typeface="Ariel"/>
              </a:rPr>
              <a:t>Thank you for listening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96761" y="3775602"/>
            <a:ext cx="71224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002060"/>
                </a:solidFill>
              </a:rPr>
              <a:t>Happy to answer questions</a:t>
            </a: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1156996" y="5201653"/>
            <a:ext cx="4145444" cy="108156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de-DE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de-DE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 dirty="0">
                <a:solidFill>
                  <a:srgbClr val="002060"/>
                </a:solidFill>
              </a:rPr>
              <a:t>Dr Paul Ayris</a:t>
            </a:r>
          </a:p>
          <a:p>
            <a:pPr marL="0" indent="0">
              <a:spcBef>
                <a:spcPct val="10000"/>
              </a:spcBef>
              <a:buNone/>
            </a:pPr>
            <a:r>
              <a:rPr lang="en-GB" sz="1900" dirty="0">
                <a:solidFill>
                  <a:srgbClr val="002060"/>
                </a:solidFill>
              </a:rPr>
              <a:t>Pro-Vice-Provost (UCL Library Services)</a:t>
            </a:r>
          </a:p>
          <a:p>
            <a:pPr marL="0" indent="0">
              <a:spcBef>
                <a:spcPct val="10000"/>
              </a:spcBef>
              <a:buNone/>
            </a:pPr>
            <a:r>
              <a:rPr lang="en-GB" sz="1900" dirty="0">
                <a:solidFill>
                  <a:srgbClr val="002060"/>
                </a:solidFill>
                <a:hlinkClick r:id="rId5"/>
              </a:rPr>
              <a:t>p.ayris@ucl.ac.uk</a:t>
            </a:r>
            <a:endParaRPr lang="en-GB" sz="1600" dirty="0">
              <a:solidFill>
                <a:srgbClr val="002060"/>
              </a:solidFill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7667145" y="5147568"/>
            <a:ext cx="3277383" cy="11897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>
            <a:lvl1pPr marL="228600" marR="0" lvl="0" indent="-2286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de-DE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de-DE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de-DE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10000"/>
              </a:spcBef>
              <a:buNone/>
            </a:pPr>
            <a:r>
              <a:rPr lang="en-GB" b="1" dirty="0">
                <a:solidFill>
                  <a:srgbClr val="002060"/>
                </a:solidFill>
              </a:rPr>
              <a:t>Dr Tiberius Ignat</a:t>
            </a:r>
          </a:p>
          <a:p>
            <a:pPr marL="0" indent="0">
              <a:spcBef>
                <a:spcPct val="10000"/>
              </a:spcBef>
              <a:buNone/>
            </a:pPr>
            <a:r>
              <a:rPr lang="en-GB" sz="1900" dirty="0">
                <a:solidFill>
                  <a:srgbClr val="002060"/>
                </a:solidFill>
              </a:rPr>
              <a:t>Scientific Knowledge Services</a:t>
            </a:r>
          </a:p>
          <a:p>
            <a:pPr marL="0" indent="0">
              <a:spcBef>
                <a:spcPct val="10000"/>
              </a:spcBef>
              <a:buNone/>
            </a:pPr>
            <a:r>
              <a:rPr lang="en-GB" sz="1900" u="sng" dirty="0">
                <a:solidFill>
                  <a:srgbClr val="002060"/>
                </a:solidFill>
                <a:hlinkClick r:id="rId6"/>
              </a:rPr>
              <a:t>linkedin.com/in/TiberiusIgnat</a:t>
            </a:r>
            <a:endParaRPr lang="en-GB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851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4">
            <a:extLst>
              <a:ext uri="{FF2B5EF4-FFF2-40B4-BE49-F238E27FC236}">
                <a16:creationId xmlns:a16="http://schemas.microsoft.com/office/drawing/2014/main" id="{88CA730E-92CD-489A-A353-8D744BD1D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557"/>
            <a:ext cx="1883828" cy="9937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Shape 84">
            <a:extLst>
              <a:ext uri="{FF2B5EF4-FFF2-40B4-BE49-F238E27FC236}">
                <a16:creationId xmlns:a16="http://schemas.microsoft.com/office/drawing/2014/main" id="{7CE68762-D5B1-48E2-BD75-2FD4F81D7C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02608" y="103005"/>
            <a:ext cx="2177739" cy="7736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63A178FD-F087-4A18-BBF3-EC69D9B8FBE2}"/>
              </a:ext>
            </a:extLst>
          </p:cNvPr>
          <p:cNvSpPr txBox="1">
            <a:spLocks/>
          </p:cNvSpPr>
          <p:nvPr/>
        </p:nvSpPr>
        <p:spPr>
          <a:xfrm>
            <a:off x="3004818" y="1989000"/>
            <a:ext cx="6192688" cy="580266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anchor="ctr" anchorCtr="0" compatLnSpc="1">
            <a:normAutofit fontScale="97500"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de-DE" sz="3300" b="1" i="1">
                <a:solidFill>
                  <a:srgbClr val="002060"/>
                </a:solidFill>
              </a:rPr>
              <a:t>Template</a:t>
            </a:r>
            <a:endParaRPr lang="en-US" sz="3300" b="1" i="1" dirty="0">
              <a:solidFill>
                <a:srgbClr val="002060"/>
              </a:solidFill>
            </a:endParaRP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0C87B9C4-1B11-4124-8748-E8CDB72BD079}"/>
              </a:ext>
            </a:extLst>
          </p:cNvPr>
          <p:cNvSpPr txBox="1">
            <a:spLocks/>
          </p:cNvSpPr>
          <p:nvPr/>
        </p:nvSpPr>
        <p:spPr>
          <a:xfrm>
            <a:off x="3245473" y="1408734"/>
            <a:ext cx="5447659" cy="580266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anchor="ctr" anchorCtr="0" compatLnSpc="1">
            <a:normAutofit fontScale="97500"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44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r>
              <a:rPr lang="de-DE" sz="3300" b="1" dirty="0">
                <a:solidFill>
                  <a:srgbClr val="002060"/>
                </a:solidFill>
              </a:rPr>
              <a:t>Open Science: A Cultural Change</a:t>
            </a:r>
            <a:endParaRPr lang="en-US" sz="33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329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1056</Words>
  <Application>Microsoft Office PowerPoint</Application>
  <PresentationFormat>Breitbild</PresentationFormat>
  <Paragraphs>269</Paragraphs>
  <Slides>26</Slides>
  <Notes>25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26</vt:i4>
      </vt:variant>
    </vt:vector>
  </HeadingPairs>
  <TitlesOfParts>
    <vt:vector size="34" baseType="lpstr">
      <vt:lpstr>Arial</vt:lpstr>
      <vt:lpstr>Ariel</vt:lpstr>
      <vt:lpstr>Bauhaus 93</vt:lpstr>
      <vt:lpstr>Calibri</vt:lpstr>
      <vt:lpstr>Calibri Light</vt:lpstr>
      <vt:lpstr>Times New Roman</vt:lpstr>
      <vt:lpstr>Wingdings</vt:lpstr>
      <vt:lpstr>Office</vt:lpstr>
      <vt:lpstr>Open Science and academic libraries: managing the change </vt:lpstr>
      <vt:lpstr>PowerPoint-Präsentation</vt:lpstr>
      <vt:lpstr>PowerPoint-Präsentation</vt:lpstr>
      <vt:lpstr>What is Open Science?</vt:lpstr>
      <vt:lpstr>PowerPoint-Präsentation</vt:lpstr>
      <vt:lpstr>LERU           Cultural Change </vt:lpstr>
      <vt:lpstr>Cultural Change in an Organisation</vt:lpstr>
      <vt:lpstr>Leadership: Issues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2018-06-21T09:42:47Z</dcterms:created>
  <dcterms:modified xsi:type="dcterms:W3CDTF">2018-06-21T09:43:18Z</dcterms:modified>
</cp:coreProperties>
</file>