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6" r:id="rId4"/>
  </p:sldMasterIdLst>
  <p:notesMasterIdLst>
    <p:notesMasterId r:id="rId23"/>
  </p:notesMasterIdLst>
  <p:handoutMasterIdLst>
    <p:handoutMasterId r:id="rId24"/>
  </p:handoutMasterIdLst>
  <p:sldIdLst>
    <p:sldId id="489" r:id="rId5"/>
    <p:sldId id="291" r:id="rId6"/>
    <p:sldId id="491" r:id="rId7"/>
    <p:sldId id="492" r:id="rId8"/>
    <p:sldId id="493" r:id="rId9"/>
    <p:sldId id="495" r:id="rId10"/>
    <p:sldId id="494" r:id="rId11"/>
    <p:sldId id="496" r:id="rId12"/>
    <p:sldId id="497" r:id="rId13"/>
    <p:sldId id="498" r:id="rId14"/>
    <p:sldId id="490" r:id="rId15"/>
    <p:sldId id="459" r:id="rId16"/>
    <p:sldId id="290" r:id="rId17"/>
    <p:sldId id="473" r:id="rId18"/>
    <p:sldId id="501" r:id="rId19"/>
    <p:sldId id="499" r:id="rId20"/>
    <p:sldId id="500" r:id="rId21"/>
    <p:sldId id="315" r:id="rId22"/>
  </p:sldIdLst>
  <p:sldSz cx="11704638" cy="65833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" id="{843A4968-9E41-A24E-84C7-74BB8F260597}">
          <p14:sldIdLst>
            <p14:sldId id="489"/>
            <p14:sldId id="291"/>
            <p14:sldId id="491"/>
            <p14:sldId id="492"/>
            <p14:sldId id="493"/>
            <p14:sldId id="495"/>
            <p14:sldId id="494"/>
            <p14:sldId id="496"/>
            <p14:sldId id="497"/>
            <p14:sldId id="498"/>
            <p14:sldId id="490"/>
            <p14:sldId id="459"/>
            <p14:sldId id="290"/>
            <p14:sldId id="473"/>
            <p14:sldId id="501"/>
            <p14:sldId id="499"/>
            <p14:sldId id="500"/>
            <p14:sldId id="315"/>
          </p14:sldIdLst>
        </p14:section>
        <p14:section name="Guidelines" id="{6632C009-606C-664C-8521-D002C3D6E120}">
          <p14:sldIdLst/>
        </p14:section>
        <p14:section name="Text" id="{D5C1C1C5-5BE1-024B-98D0-1368B94FF345}">
          <p14:sldIdLst/>
        </p14:section>
        <p14:section name="Images" id="{22B33227-75C1-A744-A353-223B4D47A6EB}">
          <p14:sldIdLst/>
        </p14:section>
        <p14:section name="Charts" id="{A437AA86-3A62-A749-BE2B-CA69BF432F46}">
          <p14:sldIdLst/>
        </p14:section>
        <p14:section name="End cover" id="{02669FD8-B449-334D-B56C-FBD69678BDAB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3802">
          <p15:clr>
            <a:srgbClr val="A4A3A4"/>
          </p15:clr>
        </p15:guide>
        <p15:guide id="2" orient="horz" pos="354">
          <p15:clr>
            <a:srgbClr val="A4A3A4"/>
          </p15:clr>
        </p15:guide>
        <p15:guide id="3" orient="horz" pos="2170">
          <p15:clr>
            <a:srgbClr val="A4A3A4"/>
          </p15:clr>
        </p15:guide>
        <p15:guide id="4" orient="horz" pos="954">
          <p15:clr>
            <a:srgbClr val="A4A3A4"/>
          </p15:clr>
        </p15:guide>
        <p15:guide id="5" orient="horz" pos="1706">
          <p15:clr>
            <a:srgbClr val="A4A3A4"/>
          </p15:clr>
        </p15:guide>
        <p15:guide id="6" orient="horz" pos="986">
          <p15:clr>
            <a:srgbClr val="A4A3A4"/>
          </p15:clr>
        </p15:guide>
        <p15:guide id="7" orient="horz" pos="2074">
          <p15:clr>
            <a:srgbClr val="A4A3A4"/>
          </p15:clr>
        </p15:guide>
        <p15:guide id="8" pos="391">
          <p15:clr>
            <a:srgbClr val="A4A3A4"/>
          </p15:clr>
        </p15:guide>
        <p15:guide id="9" pos="6975">
          <p15:clr>
            <a:srgbClr val="A4A3A4"/>
          </p15:clr>
        </p15:guide>
        <p15:guide id="10" pos="370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2F2F2"/>
    <a:srgbClr val="EDF4FA"/>
    <a:srgbClr val="F07E0A"/>
    <a:srgbClr val="FEC200"/>
    <a:srgbClr val="002E45"/>
    <a:srgbClr val="2A512C"/>
    <a:srgbClr val="F8B66E"/>
    <a:srgbClr val="4C8026"/>
    <a:srgbClr val="009A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82" autoAdjust="0"/>
    <p:restoredTop sz="96327" autoAdjust="0"/>
  </p:normalViewPr>
  <p:slideViewPr>
    <p:cSldViewPr snapToGrid="0" snapToObjects="1">
      <p:cViewPr>
        <p:scale>
          <a:sx n="185" d="100"/>
          <a:sy n="185" d="100"/>
        </p:scale>
        <p:origin x="544" y="488"/>
      </p:cViewPr>
      <p:guideLst>
        <p:guide orient="horz" pos="3802"/>
        <p:guide orient="horz" pos="354"/>
        <p:guide orient="horz" pos="2170"/>
        <p:guide orient="horz" pos="954"/>
        <p:guide orient="horz" pos="1706"/>
        <p:guide orient="horz" pos="986"/>
        <p:guide orient="horz" pos="2074"/>
        <p:guide pos="391"/>
        <p:guide pos="6975"/>
        <p:guide pos="370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7" d="100"/>
        <a:sy n="37" d="100"/>
      </p:scale>
      <p:origin x="0" y="10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1CF24-3E30-6F45-8508-063136DBEC17}" type="datetimeFigureOut">
              <a:rPr lang="en-US" smtClean="0"/>
              <a:t>10/11/20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85ABA9-268C-904D-BA5F-A75B4C00F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4525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6CDAD1-720D-1246-90C4-930A0009B70D}" type="datetimeFigureOut">
              <a:rPr lang="en-US" smtClean="0"/>
              <a:t>10/11/20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B9F813-9AFC-964D-A8FB-CF21BEE11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6000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the beginning of your talk, state your preference of what can and cannot be discussed on social media.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B9F813-9AFC-964D-A8FB-CF21BEE11BA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6565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the beginning of your talk, state your preference of what can and cannot be discussed on social media.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are the challenges?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Reproducibility issue…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Translation is slow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Education is patchy – few unified resources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Lack of unified standards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Site specific requirements (</a:t>
            </a:r>
            <a:r>
              <a:rPr lang="en-US" dirty="0" err="1"/>
              <a:t>cf</a:t>
            </a:r>
            <a:r>
              <a:rPr lang="en-US" dirty="0"/>
              <a:t> Open Neuro)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Siloed communities?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will we know when we have solved it?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People sharing all forms/levels of research output: acquisition, tasks, analysis,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Outputs are reproducible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Why does it matter?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Efficacy and accuracy of research outputs and translation to medical benefit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Value for money from funders if resources are shared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Greater expectations of new graduates to be "reproducible" literate. We want our graduates to be the best on the market… Developing the next generation… Leading…?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B9F813-9AFC-964D-A8FB-CF21BEE11BA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2681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the beginning of your talk, state your preference of what can and cannot be discussed on social media.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are the challenges?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Reproducibility issue…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Translation is slow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Education is patchy – few unified resources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Lack of unified standards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Site specific requirements (</a:t>
            </a:r>
            <a:r>
              <a:rPr lang="en-US" dirty="0" err="1"/>
              <a:t>cf</a:t>
            </a:r>
            <a:r>
              <a:rPr lang="en-US" dirty="0"/>
              <a:t> Open Neuro)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Siloed communities?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will we know when we have solved it?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People sharing all forms/levels of research output: acquisition, tasks, analysis,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Outputs are reproducible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Why does it matter?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Efficacy and accuracy of research outputs and translation to medical benefit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Value for money from funders if resources are shared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Greater expectations of new graduates to be "reproducible" literate. We want our graduates to be the best on the market… Developing the next generation… Leading…?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B9F813-9AFC-964D-A8FB-CF21BEE11BA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2000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the beginning of your talk, state your preference of what can and cannot be discussed on social media.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are the challenges?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Reproducibility issue…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Translation is slow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Education is patchy – few unified resources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Lack of unified standards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Site specific requirements (</a:t>
            </a:r>
            <a:r>
              <a:rPr lang="en-US" dirty="0" err="1"/>
              <a:t>cf</a:t>
            </a:r>
            <a:r>
              <a:rPr lang="en-US" dirty="0"/>
              <a:t> Open Neuro)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Siloed communities?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will we know when we have solved it?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People sharing all forms/levels of research output: acquisition, tasks, analysis,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Outputs are reproducible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Why does it matter?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Efficacy and accuracy of research outputs and translation to medical benefit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Value for money from funders if resources are shared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Greater expectations of new graduates to be "reproducible" literate. We want our graduates to be the best on the market… Developing the next generation… Leading…?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B9F813-9AFC-964D-A8FB-CF21BEE11BA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4009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the beginning of your talk, state your preference of what can and cannot be discussed on social media.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are the challenges?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Reproducibility issue…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Translation is slow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Education is patchy – few unified resources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Lack of unified standards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Site specific requirements (</a:t>
            </a:r>
            <a:r>
              <a:rPr lang="en-US" dirty="0" err="1"/>
              <a:t>cf</a:t>
            </a:r>
            <a:r>
              <a:rPr lang="en-US" dirty="0"/>
              <a:t> Open Neuro)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Siloed communities?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will we know when we have solved it?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People sharing all forms/levels of research output: acquisition, tasks, analysis,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Outputs are reproducible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Why does it matter?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Efficacy and accuracy of research outputs and translation to medical benefit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Value for money from funders if resources are shared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Greater expectations of new graduates to be "reproducible" literate. We want our graduates to be the best on the market… Developing the next generation… Leading…?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B9F813-9AFC-964D-A8FB-CF21BEE11BA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2653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the beginning of your talk, state your preference of what can and cannot be discussed on social media.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are the challenges?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Reproducibility issue…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Translation is slow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Education is patchy – few unified resources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Lack of unified standards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Site specific requirements (</a:t>
            </a:r>
            <a:r>
              <a:rPr lang="en-US" dirty="0" err="1"/>
              <a:t>cf</a:t>
            </a:r>
            <a:r>
              <a:rPr lang="en-US" dirty="0"/>
              <a:t> Open Neuro)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Siloed communities?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will we know when we have solved it?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People sharing all forms/levels of research output: acquisition, tasks, analysis,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Outputs are reproducible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Why does it matter?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Efficacy and accuracy of research outputs and translation to medical benefit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Value for money from funders if resources are shared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Greater expectations of new graduates to be "reproducible" literate. We want our graduates to be the best on the market… Developing the next generation… Leading…?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B9F813-9AFC-964D-A8FB-CF21BEE11BA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4962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the beginning of your talk, state your preference of what can and cannot be discussed on social media.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are the challenges?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Reproducibility issue…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Translation is slow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Education is patchy – few unified resources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Lack of unified standards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Site specific requirements (</a:t>
            </a:r>
            <a:r>
              <a:rPr lang="en-US" dirty="0" err="1"/>
              <a:t>cf</a:t>
            </a:r>
            <a:r>
              <a:rPr lang="en-US" dirty="0"/>
              <a:t> Open Neuro)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Siloed communities?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will we know when we have solved it?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People sharing all forms/levels of research output: acquisition, tasks, analysis,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Outputs are reproducible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Why does it matter?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Efficacy and accuracy of research outputs and translation to medical benefit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Value for money from funders if resources are shared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Greater expectations of new graduates to be "reproducible" literate. We want our graduates to be the best on the market… Developing the next generation… Leading…?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B9F813-9AFC-964D-A8FB-CF21BEE11BA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779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the beginning of your talk, state your preference of what can and cannot be discussed on social media.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are the challenges?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Reproducibility issue…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Translation is slow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Education is patchy – few unified resources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Lack of unified standards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Site specific requirements (</a:t>
            </a:r>
            <a:r>
              <a:rPr lang="en-US" dirty="0" err="1"/>
              <a:t>cf</a:t>
            </a:r>
            <a:r>
              <a:rPr lang="en-US" dirty="0"/>
              <a:t> Open Neuro)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Siloed communities?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will we know when we have solved it?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People sharing all forms/levels of research output: acquisition, tasks, analysis,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Outputs are reproducible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Why does it matter?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Efficacy and accuracy of research outputs and translation to medical benefit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Value for money from funders if resources are shared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Greater expectations of new graduates to be "reproducible" literate. We want our graduates to be the best on the market… Developing the next generation… Leading…?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B9F813-9AFC-964D-A8FB-CF21BEE11BA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247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the beginning of your talk, state your preference of what can and cannot be discussed on social media.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are the challenges?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Reproducibility issue…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Translation is slow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Education is patchy – few unified resources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Lack of unified standards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Site specific requirements (</a:t>
            </a:r>
            <a:r>
              <a:rPr lang="en-US" dirty="0" err="1"/>
              <a:t>cf</a:t>
            </a:r>
            <a:r>
              <a:rPr lang="en-US" dirty="0"/>
              <a:t> Open Neuro)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Siloed communities?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will we know when we have solved it?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People sharing all forms/levels of research output: acquisition, tasks, analysis,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Outputs are reproducible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Why does it matter?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Efficacy and accuracy of research outputs and translation to medical benefit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Value for money from funders if resources are shared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Greater expectations of new graduates to be "reproducible" literate. We want our graduates to be the best on the market… Developing the next generation… Leading…?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B9F813-9AFC-964D-A8FB-CF21BEE11BA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442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the beginning of your talk, state your preference of what can and cannot be discussed on social media.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are the challenges?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Reproducibility issue…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Translation is slow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Education is patchy – few unified resources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Lack of unified standards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Site specific requirements (</a:t>
            </a:r>
            <a:r>
              <a:rPr lang="en-US" dirty="0" err="1"/>
              <a:t>cf</a:t>
            </a:r>
            <a:r>
              <a:rPr lang="en-US" dirty="0"/>
              <a:t> Open Neuro)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Siloed communities?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will we know when we have solved it?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People sharing all forms/levels of research output: acquisition, tasks, analysis,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Outputs are reproducible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Why does it matter?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Efficacy and accuracy of research outputs and translation to medical benefit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Value for money from funders if resources are shared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Greater expectations of new graduates to be "reproducible" literate. We want our graduates to be the best on the market… Developing the next generation… Leading…?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B9F813-9AFC-964D-A8FB-CF21BEE11BA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2824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the beginning of your talk, state your preference of what can and cannot be discussed on social media.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are the challenges?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Reproducibility issue…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Translation is slow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Education is patchy – few unified resources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Lack of unified standards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Site specific requirements (</a:t>
            </a:r>
            <a:r>
              <a:rPr lang="en-US" dirty="0" err="1"/>
              <a:t>cf</a:t>
            </a:r>
            <a:r>
              <a:rPr lang="en-US" dirty="0"/>
              <a:t> Open Neuro)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Siloed communities?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will we know when we have solved it?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People sharing all forms/levels of research output: acquisition, tasks, analysis,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Outputs are reproducible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Why does it matter?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Efficacy and accuracy of research outputs and translation to medical benefit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Value for money from funders if resources are shared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Greater expectations of new graduates to be "reproducible" literate. We want our graduates to be the best on the market… Developing the next generation… Leading…?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B9F813-9AFC-964D-A8FB-CF21BEE11BA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555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the beginning of your talk, state your preference of what can and cannot be discussed on social media.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are the challenges?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Reproducibility issue…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Translation is slow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Education is patchy – few unified resources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Lack of unified standards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Site specific requirements (</a:t>
            </a:r>
            <a:r>
              <a:rPr lang="en-US" dirty="0" err="1"/>
              <a:t>cf</a:t>
            </a:r>
            <a:r>
              <a:rPr lang="en-US" dirty="0"/>
              <a:t> Open Neuro)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Siloed communities?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will we know when we have solved it?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People sharing all forms/levels of research output: acquisition, tasks, analysis,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Outputs are reproducible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Why does it matter?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Efficacy and accuracy of research outputs and translation to medical benefit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Value for money from funders if resources are shared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Greater expectations of new graduates to be "reproducible" literate. We want our graduates to be the best on the market… Developing the next generation… Leading…?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B9F813-9AFC-964D-A8FB-CF21BEE11BA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559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the beginning of your talk, state your preference of what can and cannot be discussed on social media.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are the challenges?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Reproducibility issue…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Translation is slow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Education is patchy – few unified resources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Lack of unified standards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Site specific requirements (</a:t>
            </a:r>
            <a:r>
              <a:rPr lang="en-US" dirty="0" err="1"/>
              <a:t>cf</a:t>
            </a:r>
            <a:r>
              <a:rPr lang="en-US" dirty="0"/>
              <a:t> Open Neuro)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Siloed communities?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will we know when we have solved it?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People sharing all forms/levels of research output: acquisition, tasks, analysis,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Outputs are reproducible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Why does it matter?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Efficacy and accuracy of research outputs and translation to medical benefit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Value for money from funders if resources are shared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Greater expectations of new graduates to be "reproducible" literate. We want our graduates to be the best on the market… Developing the next generation… Leading…?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B9F813-9AFC-964D-A8FB-CF21BEE11BA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554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the beginning of your talk, state your preference of what can and cannot be discussed on social media.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are the challenges?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Reproducibility issue…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Translation is slow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Education is patchy – few unified resources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Lack of unified standards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Site specific requirements (</a:t>
            </a:r>
            <a:r>
              <a:rPr lang="en-US" dirty="0" err="1"/>
              <a:t>cf</a:t>
            </a:r>
            <a:r>
              <a:rPr lang="en-US" dirty="0"/>
              <a:t> Open Neuro)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Siloed communities?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will we know when we have solved it?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People sharing all forms/levels of research output: acquisition, tasks, analysis,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Outputs are reproducible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Why does it matter?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Efficacy and accuracy of research outputs and translation to medical benefit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Value for money from funders if resources are shared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Greater expectations of new graduates to be "reproducible" literate. We want our graduates to be the best on the market… Developing the next generation… Leading…?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B9F813-9AFC-964D-A8FB-CF21BEE11BA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453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the beginning of your talk, state your preference of what can and cannot be discussed on social media.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are the challenges?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Reproducibility issue…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Translation is slow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Education is patchy – few unified resources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Lack of unified standards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Site specific requirements (</a:t>
            </a:r>
            <a:r>
              <a:rPr lang="en-US" dirty="0" err="1"/>
              <a:t>cf</a:t>
            </a:r>
            <a:r>
              <a:rPr lang="en-US" dirty="0"/>
              <a:t> Open Neuro)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Siloed communities?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will we know when we have solved it?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People sharing all forms/levels of research output: acquisition, tasks, analysis,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Outputs are reproducible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Why does it matter?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Efficacy and accuracy of research outputs and translation to medical benefit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Value for money from funders if resources are shared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Greater expectations of new graduates to be "reproducible" literate. We want our graduates to be the best on the market… Developing the next generation… Leading…?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B9F813-9AFC-964D-A8FB-CF21BEE11BA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737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620713" y="5192713"/>
            <a:ext cx="10452100" cy="927100"/>
          </a:xfrm>
        </p:spPr>
        <p:txBody>
          <a:bodyPr>
            <a:normAutofit/>
          </a:bodyPr>
          <a:lstStyle>
            <a:lvl1pPr>
              <a:defRPr sz="3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Joe </a:t>
            </a:r>
            <a:r>
              <a:rPr lang="en-GB" dirty="0" err="1"/>
              <a:t>Bloggs</a:t>
            </a:r>
            <a:r>
              <a:rPr lang="en-GB" dirty="0"/>
              <a:t>, June 27</a:t>
            </a:r>
            <a:endParaRPr lang="en-US" dirty="0"/>
          </a:p>
        </p:txBody>
      </p:sp>
      <p:sp>
        <p:nvSpPr>
          <p:cNvPr id="11" name="Title 8"/>
          <p:cNvSpPr>
            <a:spLocks noGrp="1"/>
          </p:cNvSpPr>
          <p:nvPr>
            <p:ph type="title" hasCustomPrompt="1"/>
          </p:nvPr>
        </p:nvSpPr>
        <p:spPr>
          <a:xfrm>
            <a:off x="620713" y="1881319"/>
            <a:ext cx="10457657" cy="1293681"/>
          </a:xfr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Headline here</a:t>
            </a:r>
            <a:endParaRPr lang="en-US" dirty="0"/>
          </a:p>
        </p:txBody>
      </p:sp>
      <p:sp>
        <p:nvSpPr>
          <p:cNvPr id="12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627063" y="3543300"/>
            <a:ext cx="10452100" cy="685800"/>
          </a:xfrm>
        </p:spPr>
        <p:txBody>
          <a:bodyPr anchor="t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 heading goes here</a:t>
            </a:r>
          </a:p>
        </p:txBody>
      </p:sp>
      <p:pic>
        <p:nvPicPr>
          <p:cNvPr id="3" name="Picture 2" descr="INTEGRATIVE NEUROIMAGING 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101" y="561975"/>
            <a:ext cx="2648712" cy="87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9317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Full bleed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1704638" cy="6583363"/>
          </a:xfrm>
          <a:solidFill>
            <a:schemeClr val="bg2"/>
          </a:solidFill>
        </p:spPr>
        <p:txBody>
          <a:bodyPr anchor="ctr">
            <a:normAutofit/>
          </a:bodyPr>
          <a:lstStyle>
            <a:lvl1pPr algn="ctr">
              <a:defRPr sz="2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Drag and drop/click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2955612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hart+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hart Placeholder 2"/>
          <p:cNvSpPr>
            <a:spLocks noGrp="1"/>
          </p:cNvSpPr>
          <p:nvPr>
            <p:ph type="chart" sz="quarter" idx="20"/>
          </p:nvPr>
        </p:nvSpPr>
        <p:spPr>
          <a:xfrm>
            <a:off x="627063" y="2477134"/>
            <a:ext cx="6261469" cy="3550604"/>
          </a:xfrm>
        </p:spPr>
        <p:txBody>
          <a:bodyPr anchor="ctr">
            <a:normAutofit/>
          </a:bodyPr>
          <a:lstStyle>
            <a:lvl1pPr algn="ctr">
              <a:defRPr sz="1800">
                <a:solidFill>
                  <a:srgbClr val="FF0F2D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7226300" y="2477135"/>
            <a:ext cx="3852070" cy="3558542"/>
          </a:xfrm>
        </p:spPr>
        <p:txBody>
          <a:bodyPr anchor="t">
            <a:noAutofit/>
          </a:bodyPr>
          <a:lstStyle>
            <a:lvl1pPr>
              <a:spcBef>
                <a:spcPts val="1000"/>
              </a:spcBef>
              <a:defRPr sz="2400">
                <a:solidFill>
                  <a:schemeClr val="accent1"/>
                </a:solidFill>
                <a:latin typeface="Arial"/>
                <a:cs typeface="Arial"/>
              </a:defRPr>
            </a:lvl1pPr>
            <a:lvl2pPr>
              <a:defRPr sz="1800">
                <a:latin typeface="Helvetica"/>
                <a:cs typeface="Helvetica"/>
              </a:defRPr>
            </a:lvl2pPr>
            <a:lvl3pPr>
              <a:defRPr sz="1600">
                <a:latin typeface="Helvetica"/>
                <a:cs typeface="Helvetica"/>
              </a:defRPr>
            </a:lvl3pPr>
            <a:lvl4pPr>
              <a:defRPr sz="1400">
                <a:latin typeface="Helvetica"/>
                <a:cs typeface="Helvetica"/>
              </a:defRPr>
            </a:lvl4pPr>
            <a:lvl5pPr>
              <a:defRPr sz="1400">
                <a:latin typeface="Helvetica"/>
                <a:cs typeface="Helvetica"/>
              </a:defRPr>
            </a:lvl5pPr>
          </a:lstStyle>
          <a:p>
            <a:pPr lvl="0"/>
            <a:r>
              <a:rPr lang="en-GB" dirty="0"/>
              <a:t>24pt Body text here</a:t>
            </a:r>
          </a:p>
        </p:txBody>
      </p:sp>
      <p:sp>
        <p:nvSpPr>
          <p:cNvPr id="8" name="Title 8"/>
          <p:cNvSpPr>
            <a:spLocks noGrp="1"/>
          </p:cNvSpPr>
          <p:nvPr>
            <p:ph type="title" hasCustomPrompt="1"/>
          </p:nvPr>
        </p:nvSpPr>
        <p:spPr>
          <a:xfrm>
            <a:off x="626269" y="662759"/>
            <a:ext cx="10452101" cy="11386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40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 here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D3AE1879-E7C0-CA48-BB1D-37914B185EA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25475" y="1801407"/>
            <a:ext cx="10453688" cy="543144"/>
          </a:xfrm>
        </p:spPr>
        <p:txBody>
          <a:bodyPr>
            <a:normAutofit/>
          </a:bodyPr>
          <a:lstStyle>
            <a:lvl1pPr>
              <a:defRPr sz="3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Subheading here</a:t>
            </a:r>
          </a:p>
        </p:txBody>
      </p:sp>
    </p:spTree>
    <p:extLst>
      <p:ext uri="{BB962C8B-B14F-4D97-AF65-F5344CB8AC3E}">
        <p14:creationId xmlns:p14="http://schemas.microsoft.com/office/powerpoint/2010/main" val="304035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harts: 2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hart Placeholder 2"/>
          <p:cNvSpPr>
            <a:spLocks noGrp="1"/>
          </p:cNvSpPr>
          <p:nvPr>
            <p:ph type="chart" sz="quarter" idx="20"/>
          </p:nvPr>
        </p:nvSpPr>
        <p:spPr>
          <a:xfrm>
            <a:off x="627064" y="2477134"/>
            <a:ext cx="5081239" cy="3558541"/>
          </a:xfrm>
        </p:spPr>
        <p:txBody>
          <a:bodyPr anchor="ctr">
            <a:normAutofit/>
          </a:bodyPr>
          <a:lstStyle>
            <a:lvl1pPr algn="ctr">
              <a:defRPr sz="1800"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8" name="Chart Placeholder 2"/>
          <p:cNvSpPr>
            <a:spLocks noGrp="1"/>
          </p:cNvSpPr>
          <p:nvPr>
            <p:ph type="chart" sz="quarter" idx="22"/>
          </p:nvPr>
        </p:nvSpPr>
        <p:spPr>
          <a:xfrm>
            <a:off x="5997131" y="2477134"/>
            <a:ext cx="5081239" cy="3558541"/>
          </a:xfrm>
        </p:spPr>
        <p:txBody>
          <a:bodyPr anchor="ctr">
            <a:normAutofit/>
          </a:bodyPr>
          <a:lstStyle>
            <a:lvl1pPr algn="ctr">
              <a:defRPr sz="1800"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0" name="Title 8"/>
          <p:cNvSpPr>
            <a:spLocks noGrp="1"/>
          </p:cNvSpPr>
          <p:nvPr>
            <p:ph type="title" hasCustomPrompt="1"/>
          </p:nvPr>
        </p:nvSpPr>
        <p:spPr>
          <a:xfrm>
            <a:off x="626269" y="662759"/>
            <a:ext cx="10452101" cy="11386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40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 here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D3AE1879-E7C0-CA48-BB1D-37914B185EA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25475" y="1801407"/>
            <a:ext cx="5082828" cy="543144"/>
          </a:xfrm>
        </p:spPr>
        <p:txBody>
          <a:bodyPr>
            <a:normAutofit/>
          </a:bodyPr>
          <a:lstStyle>
            <a:lvl1pPr>
              <a:defRPr sz="3000" b="1">
                <a:solidFill>
                  <a:srgbClr val="464749"/>
                </a:solidFill>
              </a:defRPr>
            </a:lvl1pPr>
          </a:lstStyle>
          <a:p>
            <a:pPr lvl="0"/>
            <a:r>
              <a:rPr lang="en-GB" dirty="0"/>
              <a:t>Subheading here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5997131" y="1801407"/>
            <a:ext cx="5082828" cy="543144"/>
          </a:xfrm>
        </p:spPr>
        <p:txBody>
          <a:bodyPr>
            <a:normAutofit/>
          </a:bodyPr>
          <a:lstStyle>
            <a:lvl1pPr>
              <a:defRPr sz="3000" b="1">
                <a:solidFill>
                  <a:srgbClr val="464749"/>
                </a:solidFill>
              </a:defRPr>
            </a:lvl1pPr>
          </a:lstStyle>
          <a:p>
            <a:pPr lvl="0"/>
            <a:r>
              <a:rPr lang="en-GB" dirty="0"/>
              <a:t>Subheading here</a:t>
            </a:r>
          </a:p>
        </p:txBody>
      </p:sp>
    </p:spTree>
    <p:extLst>
      <p:ext uri="{BB962C8B-B14F-4D97-AF65-F5344CB8AC3E}">
        <p14:creationId xmlns:p14="http://schemas.microsoft.com/office/powerpoint/2010/main" val="7548938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End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1704638" cy="6583363"/>
          </a:xfrm>
          <a:noFill/>
        </p:spPr>
        <p:txBody>
          <a:bodyPr lIns="720000" tIns="0" rIns="720000" anchor="ctr" anchorCtr="0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00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Drag and drop/click icon to add image. Then send to back to see titles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269" y="1236228"/>
            <a:ext cx="10452101" cy="1890581"/>
          </a:xfrm>
        </p:spPr>
        <p:txBody>
          <a:bodyPr anchor="t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4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620713" y="4673600"/>
            <a:ext cx="10452100" cy="1362075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chemeClr val="accent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/>
              <a:t>@</a:t>
            </a:r>
            <a:r>
              <a:rPr lang="en-GB" dirty="0" err="1"/>
              <a:t>twittername</a:t>
            </a:r>
            <a:endParaRPr lang="en-GB" dirty="0"/>
          </a:p>
          <a:p>
            <a:pPr lvl="0"/>
            <a:r>
              <a:rPr lang="en-GB" dirty="0" err="1"/>
              <a:t>linkedin.com</a:t>
            </a:r>
            <a:r>
              <a:rPr lang="en-GB" dirty="0"/>
              <a:t>/</a:t>
            </a:r>
            <a:r>
              <a:rPr lang="en-GB" dirty="0" err="1"/>
              <a:t>yourname</a:t>
            </a:r>
            <a:endParaRPr lang="en-GB" dirty="0"/>
          </a:p>
          <a:p>
            <a:pPr lvl="0"/>
            <a:r>
              <a:rPr lang="en-GB" dirty="0" err="1"/>
              <a:t>email@wellcome.ac.uk</a:t>
            </a:r>
            <a:endParaRPr lang="en-US" dirty="0"/>
          </a:p>
        </p:txBody>
      </p:sp>
      <p:pic>
        <p:nvPicPr>
          <p:cNvPr id="8" name="Picture 7" descr="INTEGRATIVE NEUROIMAGING 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101" y="5166646"/>
            <a:ext cx="2648712" cy="87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2219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End slide v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1704638" cy="6583363"/>
          </a:xfrm>
          <a:noFill/>
        </p:spPr>
        <p:txBody>
          <a:bodyPr lIns="720000" tIns="0" rIns="720000" anchor="ctr" anchorCtr="0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00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Drag and drop/click icon to add image. Then send to back to see titles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269" y="1236228"/>
            <a:ext cx="10452101" cy="1890581"/>
          </a:xfrm>
        </p:spPr>
        <p:txBody>
          <a:bodyPr anchor="t"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4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620713" y="4673600"/>
            <a:ext cx="10452100" cy="1362075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/>
              <a:t>@</a:t>
            </a:r>
            <a:r>
              <a:rPr lang="en-GB" dirty="0" err="1"/>
              <a:t>twittername</a:t>
            </a:r>
            <a:endParaRPr lang="en-GB" dirty="0"/>
          </a:p>
          <a:p>
            <a:pPr lvl="0"/>
            <a:r>
              <a:rPr lang="en-GB" dirty="0" err="1"/>
              <a:t>linkedin.com</a:t>
            </a:r>
            <a:r>
              <a:rPr lang="en-GB" dirty="0"/>
              <a:t>/</a:t>
            </a:r>
            <a:r>
              <a:rPr lang="en-GB" dirty="0" err="1"/>
              <a:t>yourname</a:t>
            </a:r>
            <a:endParaRPr lang="en-GB" dirty="0"/>
          </a:p>
          <a:p>
            <a:pPr lvl="0"/>
            <a:r>
              <a:rPr lang="en-GB" dirty="0" err="1"/>
              <a:t>email@wellcome.ac.uk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101" y="5166646"/>
            <a:ext cx="2648712" cy="87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811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v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8"/>
          <p:cNvSpPr>
            <a:spLocks noGrp="1"/>
          </p:cNvSpPr>
          <p:nvPr>
            <p:ph type="title" hasCustomPrompt="1"/>
          </p:nvPr>
        </p:nvSpPr>
        <p:spPr>
          <a:xfrm>
            <a:off x="620713" y="1881319"/>
            <a:ext cx="10457657" cy="1293681"/>
          </a:xfrm>
        </p:spPr>
        <p:txBody>
          <a:bodyPr anchor="ctr">
            <a:normAutofit/>
          </a:bodyPr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GB" dirty="0"/>
              <a:t>Headline here</a:t>
            </a:r>
            <a:endParaRPr lang="en-US" dirty="0"/>
          </a:p>
        </p:txBody>
      </p:sp>
      <p:sp>
        <p:nvSpPr>
          <p:cNvPr id="12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627063" y="3543300"/>
            <a:ext cx="10452100" cy="685800"/>
          </a:xfrm>
        </p:spPr>
        <p:txBody>
          <a:bodyPr anchor="t"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Sub heading goes here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101" y="561975"/>
            <a:ext cx="2648712" cy="874776"/>
          </a:xfrm>
          <a:prstGeom prst="rect">
            <a:avLst/>
          </a:prstGeom>
        </p:spPr>
      </p:pic>
      <p:sp>
        <p:nvSpPr>
          <p:cNvPr id="7" name="Shape 23">
            <a:extLst>
              <a:ext uri="{FF2B5EF4-FFF2-40B4-BE49-F238E27FC236}">
                <a16:creationId xmlns:a16="http://schemas.microsoft.com/office/drawing/2014/main" id="{AF7B0B68-5103-2C4F-A34A-9B46595BCDB6}"/>
              </a:ext>
            </a:extLst>
          </p:cNvPr>
          <p:cNvSpPr txBox="1">
            <a:spLocks/>
          </p:cNvSpPr>
          <p:nvPr userDrawn="1"/>
        </p:nvSpPr>
        <p:spPr>
          <a:xfrm>
            <a:off x="233617" y="5429617"/>
            <a:ext cx="11156627" cy="991746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algn="l">
              <a:lnSpc>
                <a:spcPct val="150000"/>
              </a:lnSpc>
              <a:tabLst>
                <a:tab pos="11903075" algn="r"/>
              </a:tabLst>
            </a:pPr>
            <a:r>
              <a:rPr kumimoji="0" lang="en-GB" sz="1400" b="0" i="0" u="none" strike="noStrike" kern="1200" cap="none" spc="0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WIN Wednesday 16th</a:t>
            </a:r>
            <a:r>
              <a:rPr lang="en-GB" sz="1400" dirty="0">
                <a:solidFill>
                  <a:schemeClr val="bg1">
                    <a:lumMod val="95000"/>
                  </a:schemeClr>
                </a:solidFill>
              </a:rPr>
              <a:t> September 2020  | 10.5281/zenodo.4031668  |  CC BY 4.0</a:t>
            </a:r>
          </a:p>
          <a:p>
            <a:pPr marL="0" indent="0" algn="l">
              <a:lnSpc>
                <a:spcPct val="150000"/>
              </a:lnSpc>
              <a:tabLst>
                <a:tab pos="11903075" algn="r"/>
              </a:tabLst>
            </a:pPr>
            <a:r>
              <a:rPr lang="en-GB" sz="1400" dirty="0" err="1">
                <a:solidFill>
                  <a:schemeClr val="bg1">
                    <a:lumMod val="95000"/>
                  </a:schemeClr>
                </a:solidFill>
              </a:rPr>
              <a:t>cassandra.gouldvanpraag@psych.ox.ac.uk</a:t>
            </a:r>
            <a:r>
              <a:rPr lang="en-GB" sz="1400" dirty="0">
                <a:solidFill>
                  <a:schemeClr val="bg1">
                    <a:lumMod val="95000"/>
                  </a:schemeClr>
                </a:solidFill>
              </a:rPr>
              <a:t>  |       @</a:t>
            </a:r>
            <a:r>
              <a:rPr lang="en-GB" sz="1400" dirty="0" err="1">
                <a:solidFill>
                  <a:schemeClr val="bg1">
                    <a:lumMod val="95000"/>
                  </a:schemeClr>
                </a:solidFill>
              </a:rPr>
              <a:t>cassgvp</a:t>
            </a:r>
            <a:r>
              <a:rPr lang="en-GB" sz="1400" dirty="0">
                <a:solidFill>
                  <a:schemeClr val="bg1">
                    <a:lumMod val="95000"/>
                  </a:schemeClr>
                </a:solidFill>
              </a:rPr>
              <a:t>  |         @</a:t>
            </a:r>
            <a:r>
              <a:rPr lang="en-GB" sz="1400" dirty="0" err="1">
                <a:solidFill>
                  <a:schemeClr val="bg1">
                    <a:lumMod val="95000"/>
                  </a:schemeClr>
                </a:solidFill>
              </a:rPr>
              <a:t>cassgvp</a:t>
            </a:r>
            <a:r>
              <a:rPr lang="en-GB" sz="1400" dirty="0">
                <a:solidFill>
                  <a:schemeClr val="bg1">
                    <a:lumMod val="95000"/>
                  </a:schemeClr>
                </a:solidFill>
              </a:rPr>
              <a:t> |        </a:t>
            </a:r>
            <a:r>
              <a:rPr lang="en-GB" sz="1400" dirty="0" err="1">
                <a:solidFill>
                  <a:schemeClr val="bg1">
                    <a:lumMod val="95000"/>
                  </a:schemeClr>
                </a:solidFill>
              </a:rPr>
              <a:t>cassgvp.github.io</a:t>
            </a:r>
            <a:r>
              <a:rPr lang="en-GB" sz="1400" dirty="0">
                <a:solidFill>
                  <a:schemeClr val="bg1">
                    <a:lumMod val="95000"/>
                  </a:schemeClr>
                </a:solidFill>
              </a:rPr>
              <a:t>/WIN-Open-Neuroimaging-Community</a:t>
            </a:r>
          </a:p>
          <a:p>
            <a:pPr marL="0" indent="0" algn="l">
              <a:lnSpc>
                <a:spcPct val="125000"/>
              </a:lnSpc>
              <a:tabLst>
                <a:tab pos="11903075" algn="r"/>
              </a:tabLst>
            </a:pPr>
            <a:r>
              <a:rPr lang="en-GB" sz="1400" dirty="0">
                <a:solidFill>
                  <a:schemeClr val="bg1">
                    <a:lumMod val="95000"/>
                  </a:schemeClr>
                </a:solidFill>
              </a:rPr>
              <a:t>	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F6BC79-ED33-FB46-ABC1-66D4FF50AB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85631" y="5871630"/>
            <a:ext cx="256681" cy="2087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6925C9-064E-9A4E-9D74-310F86E77C9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38962" y="5822743"/>
            <a:ext cx="285945" cy="2792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92AD28-A75B-4641-BFCB-ADE066C1D4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11618" y="5844306"/>
            <a:ext cx="257693" cy="25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2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E1879-E7C0-CA48-BB1D-37914B185EA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Shape 23">
            <a:extLst>
              <a:ext uri="{FF2B5EF4-FFF2-40B4-BE49-F238E27FC236}">
                <a16:creationId xmlns:a16="http://schemas.microsoft.com/office/drawing/2014/main" id="{8321D503-1132-4E45-AB5D-062FC0E268E3}"/>
              </a:ext>
            </a:extLst>
          </p:cNvPr>
          <p:cNvSpPr txBox="1">
            <a:spLocks/>
          </p:cNvSpPr>
          <p:nvPr userDrawn="1"/>
        </p:nvSpPr>
        <p:spPr>
          <a:xfrm>
            <a:off x="233617" y="5429617"/>
            <a:ext cx="11156627" cy="991746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algn="l">
              <a:lnSpc>
                <a:spcPct val="150000"/>
              </a:lnSpc>
              <a:tabLst>
                <a:tab pos="11903075" algn="r"/>
              </a:tabLst>
            </a:pPr>
            <a:r>
              <a:rPr kumimoji="0" lang="en-GB" sz="14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Reproducibility, Replicability and Trust in Science </a:t>
            </a:r>
            <a:r>
              <a:rPr lang="en-GB" sz="1400" dirty="0">
                <a:solidFill>
                  <a:schemeClr val="tx1"/>
                </a:solidFill>
              </a:rPr>
              <a:t> | September 2020 	 10.5281/zenodo.4001525 CC BY 4.0</a:t>
            </a:r>
          </a:p>
          <a:p>
            <a:pPr marL="0" indent="0" algn="l">
              <a:lnSpc>
                <a:spcPct val="150000"/>
              </a:lnSpc>
              <a:tabLst>
                <a:tab pos="11903075" algn="r"/>
              </a:tabLst>
            </a:pPr>
            <a:r>
              <a:rPr lang="en-GB" sz="1400" dirty="0" err="1">
                <a:solidFill>
                  <a:schemeClr val="tx1"/>
                </a:solidFill>
              </a:rPr>
              <a:t>cassandra.gouldvanpraag@psych.ox.ac.uk</a:t>
            </a:r>
            <a:r>
              <a:rPr lang="en-GB" sz="1400" dirty="0">
                <a:solidFill>
                  <a:schemeClr val="tx1"/>
                </a:solidFill>
              </a:rPr>
              <a:t>  |        @</a:t>
            </a:r>
            <a:r>
              <a:rPr lang="en-GB" sz="1400" dirty="0" err="1">
                <a:solidFill>
                  <a:schemeClr val="tx1"/>
                </a:solidFill>
              </a:rPr>
              <a:t>cassgvp</a:t>
            </a:r>
            <a:r>
              <a:rPr lang="en-GB" sz="1400" dirty="0">
                <a:solidFill>
                  <a:schemeClr val="tx1"/>
                </a:solidFill>
              </a:rPr>
              <a:t> |         @</a:t>
            </a:r>
            <a:r>
              <a:rPr lang="en-GB" sz="1400" dirty="0" err="1">
                <a:solidFill>
                  <a:schemeClr val="tx1"/>
                </a:solidFill>
              </a:rPr>
              <a:t>cassgvp</a:t>
            </a:r>
            <a:r>
              <a:rPr lang="en-GB" sz="1400" dirty="0">
                <a:solidFill>
                  <a:schemeClr val="tx1"/>
                </a:solidFill>
              </a:rPr>
              <a:t> |         </a:t>
            </a:r>
            <a:r>
              <a:rPr lang="en-GB" sz="1400" dirty="0" err="1">
                <a:solidFill>
                  <a:schemeClr val="tx1"/>
                </a:solidFill>
              </a:rPr>
              <a:t>cassgvp.github.io</a:t>
            </a:r>
            <a:r>
              <a:rPr lang="en-GB" sz="1400" dirty="0">
                <a:solidFill>
                  <a:schemeClr val="tx1"/>
                </a:solidFill>
              </a:rPr>
              <a:t>/WIN-Open-Neuroimaging-Community</a:t>
            </a:r>
          </a:p>
          <a:p>
            <a:pPr marL="0" indent="0" algn="l">
              <a:lnSpc>
                <a:spcPct val="125000"/>
              </a:lnSpc>
              <a:tabLst>
                <a:tab pos="11903075" algn="r"/>
              </a:tabLst>
            </a:pPr>
            <a:r>
              <a:rPr lang="en-GB" sz="1400" dirty="0">
                <a:solidFill>
                  <a:schemeClr val="bg1">
                    <a:lumMod val="95000"/>
                  </a:schemeClr>
                </a:solidFill>
              </a:rPr>
              <a:t>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5AAE15-A4A6-7C40-94D7-4418428A0C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52345" y="5838239"/>
            <a:ext cx="307220" cy="3072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1E5C42-B3DD-204E-B687-839FC5CA58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12332" y="5835287"/>
            <a:ext cx="307220" cy="3081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2066A8-B9B0-474C-9AAE-2391CD0E003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03072" y="5820283"/>
            <a:ext cx="302211" cy="30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015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+Subhead+Tex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8"/>
          <p:cNvSpPr>
            <a:spLocks noGrp="1"/>
          </p:cNvSpPr>
          <p:nvPr>
            <p:ph type="title" hasCustomPrompt="1"/>
          </p:nvPr>
        </p:nvSpPr>
        <p:spPr>
          <a:xfrm>
            <a:off x="626269" y="477564"/>
            <a:ext cx="10452101" cy="11386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40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 here</a:t>
            </a:r>
            <a:endParaRPr lang="en-US" dirty="0"/>
          </a:p>
        </p:txBody>
      </p:sp>
      <p:sp>
        <p:nvSpPr>
          <p:cNvPr id="11" name="Content Placeholder 9"/>
          <p:cNvSpPr>
            <a:spLocks noGrp="1"/>
          </p:cNvSpPr>
          <p:nvPr>
            <p:ph sz="quarter" idx="13"/>
          </p:nvPr>
        </p:nvSpPr>
        <p:spPr>
          <a:xfrm>
            <a:off x="626267" y="2377472"/>
            <a:ext cx="10452103" cy="2774183"/>
          </a:xfrm>
        </p:spPr>
        <p:txBody>
          <a:bodyPr anchor="t" anchorCtr="0">
            <a:noAutofit/>
          </a:bodyPr>
          <a:lstStyle>
            <a:lvl1pPr marL="0" indent="0">
              <a:spcBef>
                <a:spcPts val="800"/>
              </a:spcBef>
              <a:buFont typeface="Arial"/>
              <a:buNone/>
              <a:defRPr sz="2400">
                <a:solidFill>
                  <a:schemeClr val="accent1"/>
                </a:solidFill>
              </a:defRPr>
            </a:lvl1pPr>
            <a:lvl2pPr marL="742950" indent="-285750">
              <a:spcBef>
                <a:spcPts val="800"/>
              </a:spcBef>
              <a:buFont typeface="Arial"/>
              <a:buChar char="•"/>
              <a:defRPr sz="2400">
                <a:solidFill>
                  <a:schemeClr val="accent1"/>
                </a:solidFill>
              </a:defRPr>
            </a:lvl2pPr>
            <a:lvl3pPr marL="1143000" indent="-228600">
              <a:spcBef>
                <a:spcPts val="800"/>
              </a:spcBef>
              <a:buFont typeface="Arial"/>
              <a:buChar char="•"/>
              <a:defRPr sz="2400">
                <a:solidFill>
                  <a:schemeClr val="accent1"/>
                </a:solidFill>
              </a:defRPr>
            </a:lvl3pPr>
            <a:lvl4pPr marL="1600200" indent="-228600">
              <a:spcBef>
                <a:spcPts val="800"/>
              </a:spcBef>
              <a:buFont typeface="Arial"/>
              <a:buChar char="•"/>
              <a:defRPr sz="2400">
                <a:solidFill>
                  <a:schemeClr val="accent1"/>
                </a:solidFill>
              </a:defRPr>
            </a:lvl4pPr>
            <a:lvl5pPr marL="2057400" indent="-228600">
              <a:spcBef>
                <a:spcPts val="800"/>
              </a:spcBef>
              <a:buFont typeface="Arial"/>
              <a:buChar char="•"/>
              <a:defRPr sz="2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25475" y="1627788"/>
            <a:ext cx="10453688" cy="543144"/>
          </a:xfrm>
        </p:spPr>
        <p:txBody>
          <a:bodyPr>
            <a:normAutofit/>
          </a:bodyPr>
          <a:lstStyle>
            <a:lvl1pPr>
              <a:defRPr sz="3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Subheading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10871347" y="6064098"/>
            <a:ext cx="711200" cy="349250"/>
          </a:xfrm>
        </p:spPr>
        <p:txBody>
          <a:bodyPr/>
          <a:lstStyle>
            <a:lvl1pPr>
              <a:defRPr sz="1100"/>
            </a:lvl1pPr>
          </a:lstStyle>
          <a:p>
            <a:fld id="{D3AE1879-E7C0-CA48-BB1D-37914B185EA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Shape 23">
            <a:extLst>
              <a:ext uri="{FF2B5EF4-FFF2-40B4-BE49-F238E27FC236}">
                <a16:creationId xmlns:a16="http://schemas.microsoft.com/office/drawing/2014/main" id="{A5F8F712-B9BA-044A-AD4F-972F2E332D7F}"/>
              </a:ext>
            </a:extLst>
          </p:cNvPr>
          <p:cNvSpPr txBox="1">
            <a:spLocks/>
          </p:cNvSpPr>
          <p:nvPr userDrawn="1"/>
        </p:nvSpPr>
        <p:spPr>
          <a:xfrm>
            <a:off x="275711" y="5856336"/>
            <a:ext cx="11039759" cy="557012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algn="l">
              <a:lnSpc>
                <a:spcPct val="125000"/>
              </a:lnSpc>
              <a:tabLst>
                <a:tab pos="11903075" algn="r"/>
              </a:tabLst>
            </a:pPr>
            <a:r>
              <a:rPr kumimoji="0" lang="en-GB" sz="11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WIN MRI Graduate Program October 2020   </a:t>
            </a:r>
            <a:r>
              <a:rPr lang="en-GB" sz="1100" dirty="0">
                <a:solidFill>
                  <a:schemeClr val="tx1"/>
                </a:solidFill>
              </a:rPr>
              <a:t>|  10.5281/zenodo.4079460  |  CC BY 4.0</a:t>
            </a:r>
          </a:p>
          <a:p>
            <a:pPr marL="0" indent="0" algn="l">
              <a:lnSpc>
                <a:spcPct val="125000"/>
              </a:lnSpc>
              <a:tabLst>
                <a:tab pos="11903075" algn="r"/>
              </a:tabLst>
            </a:pPr>
            <a:r>
              <a:rPr lang="en-GB" sz="1100" dirty="0" err="1">
                <a:solidFill>
                  <a:schemeClr val="tx1"/>
                </a:solidFill>
              </a:rPr>
              <a:t>cassandra.gouldvanpraag@psych.ox.ac.uk</a:t>
            </a:r>
            <a:r>
              <a:rPr lang="en-GB" sz="1100" dirty="0">
                <a:solidFill>
                  <a:schemeClr val="tx1"/>
                </a:solidFill>
              </a:rPr>
              <a:t>  |       @</a:t>
            </a:r>
            <a:r>
              <a:rPr lang="en-GB" sz="1100" dirty="0" err="1">
                <a:solidFill>
                  <a:schemeClr val="tx1"/>
                </a:solidFill>
              </a:rPr>
              <a:t>cassgvp</a:t>
            </a:r>
            <a:r>
              <a:rPr lang="en-GB" sz="1100" dirty="0">
                <a:solidFill>
                  <a:schemeClr val="tx1"/>
                </a:solidFill>
              </a:rPr>
              <a:t> |        </a:t>
            </a:r>
            <a:r>
              <a:rPr lang="en-GB" sz="1100" dirty="0" err="1">
                <a:solidFill>
                  <a:schemeClr val="tx1"/>
                </a:solidFill>
              </a:rPr>
              <a:t>cassgvp.github.io</a:t>
            </a:r>
            <a:r>
              <a:rPr lang="en-GB" sz="1100" dirty="0">
                <a:solidFill>
                  <a:schemeClr val="tx1"/>
                </a:solidFill>
              </a:rPr>
              <a:t>/WIN-Open-Neuroimaging-Community</a:t>
            </a:r>
            <a:r>
              <a:rPr lang="en-GB" sz="1400" dirty="0">
                <a:solidFill>
                  <a:schemeClr val="bg1">
                    <a:lumMod val="95000"/>
                  </a:schemeClr>
                </a:solidFill>
              </a:rPr>
              <a:t>	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E8A4EA-3856-884B-A308-EB5745CA34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3162819" y="6190306"/>
            <a:ext cx="185040" cy="1850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2F8C03-1B3D-5649-B92F-857DCF5EA7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4169153" y="6190306"/>
            <a:ext cx="185040" cy="185040"/>
          </a:xfrm>
          <a:prstGeom prst="rect">
            <a:avLst/>
          </a:prstGeom>
        </p:spPr>
      </p:pic>
      <p:pic>
        <p:nvPicPr>
          <p:cNvPr id="13" name="Picture 12" descr="INTEGRATIVE NEUROIMAGING RGB.png">
            <a:extLst>
              <a:ext uri="{FF2B5EF4-FFF2-40B4-BE49-F238E27FC236}">
                <a16:creationId xmlns:a16="http://schemas.microsoft.com/office/drawing/2014/main" id="{51F29EC8-5C91-4248-A002-4983D6F09EA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101" y="561975"/>
            <a:ext cx="2648712" cy="87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92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+Subhead+Textx2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8"/>
          <p:cNvSpPr>
            <a:spLocks noGrp="1"/>
          </p:cNvSpPr>
          <p:nvPr>
            <p:ph type="title" hasCustomPrompt="1"/>
          </p:nvPr>
        </p:nvSpPr>
        <p:spPr>
          <a:xfrm>
            <a:off x="626269" y="662759"/>
            <a:ext cx="10452101" cy="11386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40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 here</a:t>
            </a:r>
            <a:endParaRPr lang="en-US" dirty="0"/>
          </a:p>
        </p:txBody>
      </p:sp>
      <p:sp>
        <p:nvSpPr>
          <p:cNvPr id="11" name="Content Placeholder 9"/>
          <p:cNvSpPr>
            <a:spLocks noGrp="1"/>
          </p:cNvSpPr>
          <p:nvPr>
            <p:ph sz="quarter" idx="13"/>
          </p:nvPr>
        </p:nvSpPr>
        <p:spPr>
          <a:xfrm>
            <a:off x="626268" y="2377472"/>
            <a:ext cx="5045144" cy="3658204"/>
          </a:xfrm>
        </p:spPr>
        <p:txBody>
          <a:bodyPr anchor="t" anchorCtr="0">
            <a:noAutofit/>
          </a:bodyPr>
          <a:lstStyle>
            <a:lvl1pPr marL="0" indent="0">
              <a:spcBef>
                <a:spcPts val="800"/>
              </a:spcBef>
              <a:buFont typeface="Arial"/>
              <a:buNone/>
              <a:defRPr sz="2400">
                <a:solidFill>
                  <a:schemeClr val="accent1"/>
                </a:solidFill>
              </a:defRPr>
            </a:lvl1pPr>
            <a:lvl2pPr marL="742950" indent="-285750">
              <a:spcBef>
                <a:spcPts val="800"/>
              </a:spcBef>
              <a:buFont typeface="Arial"/>
              <a:buChar char="•"/>
              <a:defRPr sz="2400">
                <a:solidFill>
                  <a:schemeClr val="accent1"/>
                </a:solidFill>
              </a:defRPr>
            </a:lvl2pPr>
            <a:lvl3pPr marL="1143000" indent="-228600">
              <a:spcBef>
                <a:spcPts val="800"/>
              </a:spcBef>
              <a:buFont typeface="Arial"/>
              <a:buChar char="•"/>
              <a:defRPr sz="2400">
                <a:solidFill>
                  <a:schemeClr val="accent1"/>
                </a:solidFill>
              </a:defRPr>
            </a:lvl3pPr>
            <a:lvl4pPr marL="1600200" indent="-228600">
              <a:spcBef>
                <a:spcPts val="800"/>
              </a:spcBef>
              <a:buFont typeface="Arial"/>
              <a:buChar char="•"/>
              <a:defRPr sz="2400">
                <a:solidFill>
                  <a:schemeClr val="accent1"/>
                </a:solidFill>
              </a:defRPr>
            </a:lvl4pPr>
            <a:lvl5pPr marL="2057400" indent="-228600">
              <a:spcBef>
                <a:spcPts val="800"/>
              </a:spcBef>
              <a:buFont typeface="Arial"/>
              <a:buChar char="•"/>
              <a:defRPr sz="2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8"/>
          </p:nvPr>
        </p:nvSpPr>
        <p:spPr>
          <a:xfrm>
            <a:off x="6033226" y="2377472"/>
            <a:ext cx="5045144" cy="3658204"/>
          </a:xfrm>
        </p:spPr>
        <p:txBody>
          <a:bodyPr anchor="t" anchorCtr="0">
            <a:noAutofit/>
          </a:bodyPr>
          <a:lstStyle>
            <a:lvl1pPr marL="0" indent="0">
              <a:spcBef>
                <a:spcPts val="800"/>
              </a:spcBef>
              <a:buFont typeface="Arial"/>
              <a:buNone/>
              <a:defRPr sz="2400">
                <a:solidFill>
                  <a:schemeClr val="accent1"/>
                </a:solidFill>
              </a:defRPr>
            </a:lvl1pPr>
            <a:lvl2pPr marL="742950" indent="-285750">
              <a:spcBef>
                <a:spcPts val="800"/>
              </a:spcBef>
              <a:buFont typeface="Arial"/>
              <a:buChar char="•"/>
              <a:defRPr sz="2400">
                <a:solidFill>
                  <a:schemeClr val="accent1"/>
                </a:solidFill>
              </a:defRPr>
            </a:lvl2pPr>
            <a:lvl3pPr marL="1143000" indent="-228600">
              <a:spcBef>
                <a:spcPts val="800"/>
              </a:spcBef>
              <a:buFont typeface="Arial"/>
              <a:buChar char="•"/>
              <a:defRPr sz="2400">
                <a:solidFill>
                  <a:schemeClr val="accent1"/>
                </a:solidFill>
              </a:defRPr>
            </a:lvl3pPr>
            <a:lvl4pPr marL="1600200" indent="-228600">
              <a:spcBef>
                <a:spcPts val="800"/>
              </a:spcBef>
              <a:buFont typeface="Arial"/>
              <a:buChar char="•"/>
              <a:defRPr sz="2400">
                <a:solidFill>
                  <a:schemeClr val="accent1"/>
                </a:solidFill>
              </a:defRPr>
            </a:lvl4pPr>
            <a:lvl5pPr marL="2057400" indent="-228600">
              <a:spcBef>
                <a:spcPts val="800"/>
              </a:spcBef>
              <a:buFont typeface="Arial"/>
              <a:buChar char="•"/>
              <a:defRPr sz="2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3AE1879-E7C0-CA48-BB1D-37914B185EA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25475" y="1801407"/>
            <a:ext cx="10453688" cy="543144"/>
          </a:xfrm>
        </p:spPr>
        <p:txBody>
          <a:bodyPr>
            <a:normAutofit/>
          </a:bodyPr>
          <a:lstStyle>
            <a:lvl1pPr>
              <a:defRPr sz="3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Subheading here</a:t>
            </a:r>
          </a:p>
        </p:txBody>
      </p:sp>
    </p:spTree>
    <p:extLst>
      <p:ext uri="{BB962C8B-B14F-4D97-AF65-F5344CB8AC3E}">
        <p14:creationId xmlns:p14="http://schemas.microsoft.com/office/powerpoint/2010/main" val="3708213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5570538" y="787401"/>
            <a:ext cx="563562" cy="3962398"/>
            <a:chOff x="5464969" y="850901"/>
            <a:chExt cx="774700" cy="4373862"/>
          </a:xfrm>
        </p:grpSpPr>
        <p:sp>
          <p:nvSpPr>
            <p:cNvPr id="2" name="Rectangle 1"/>
            <p:cNvSpPr/>
            <p:nvPr userDrawn="1"/>
          </p:nvSpPr>
          <p:spPr>
            <a:xfrm>
              <a:off x="5464969" y="850901"/>
              <a:ext cx="774700" cy="158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5464969" y="5066013"/>
              <a:ext cx="774700" cy="158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le Placeholder 9"/>
          <p:cNvSpPr>
            <a:spLocks noGrp="1"/>
          </p:cNvSpPr>
          <p:nvPr>
            <p:ph type="title" hasCustomPrompt="1"/>
          </p:nvPr>
        </p:nvSpPr>
        <p:spPr>
          <a:xfrm>
            <a:off x="626269" y="1308100"/>
            <a:ext cx="10452101" cy="286637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lang="en-US" sz="4000" b="1" u="none" baseline="0" smtClean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“This is where a nice bold quote goes”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7063" y="5253038"/>
            <a:ext cx="10452100" cy="673672"/>
          </a:xfrm>
        </p:spPr>
        <p:txBody>
          <a:bodyPr>
            <a:normAutofit/>
          </a:bodyPr>
          <a:lstStyle>
            <a:lvl1pPr algn="ctr">
              <a:defRPr sz="24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/>
              <a:t>Attributed to…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107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+2 Images-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7454900" y="2561867"/>
            <a:ext cx="3623470" cy="1629133"/>
          </a:xfrm>
          <a:noFill/>
        </p:spPr>
        <p:txBody>
          <a:bodyPr anchor="ctr">
            <a:normAutofit/>
          </a:bodyPr>
          <a:lstStyle>
            <a:lvl1pPr algn="ctr">
              <a:defRPr sz="2000" baseline="0">
                <a:solidFill>
                  <a:srgbClr val="FF0F2D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Drag and drop/click icon to add image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31825" y="2499593"/>
            <a:ext cx="6365876" cy="3536083"/>
          </a:xfrm>
        </p:spPr>
        <p:txBody>
          <a:bodyPr anchor="t">
            <a:noAutofit/>
          </a:bodyPr>
          <a:lstStyle>
            <a:lvl1pPr>
              <a:spcBef>
                <a:spcPts val="1000"/>
              </a:spcBef>
              <a:defRPr sz="2400">
                <a:solidFill>
                  <a:srgbClr val="464749"/>
                </a:solidFill>
                <a:latin typeface="Arial"/>
                <a:cs typeface="Arial"/>
              </a:defRPr>
            </a:lvl1pPr>
            <a:lvl2pPr>
              <a:defRPr sz="1800">
                <a:latin typeface="Helvetica"/>
                <a:cs typeface="Helvetica"/>
              </a:defRPr>
            </a:lvl2pPr>
            <a:lvl3pPr>
              <a:defRPr sz="1600">
                <a:latin typeface="Helvetica"/>
                <a:cs typeface="Helvetica"/>
              </a:defRPr>
            </a:lvl3pPr>
            <a:lvl4pPr>
              <a:defRPr sz="1400">
                <a:latin typeface="Helvetica"/>
                <a:cs typeface="Helvetica"/>
              </a:defRPr>
            </a:lvl4pPr>
            <a:lvl5pPr>
              <a:defRPr sz="1400">
                <a:latin typeface="Helvetica"/>
                <a:cs typeface="Helvetica"/>
              </a:defRPr>
            </a:lvl5pPr>
          </a:lstStyle>
          <a:p>
            <a:pPr lvl="0"/>
            <a:r>
              <a:rPr lang="en-GB" dirty="0"/>
              <a:t>24pt Body text here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626269" y="662759"/>
            <a:ext cx="10452101" cy="11386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40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 here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7454900" y="4406542"/>
            <a:ext cx="3623470" cy="1629133"/>
          </a:xfrm>
          <a:noFill/>
        </p:spPr>
        <p:txBody>
          <a:bodyPr anchor="ctr">
            <a:normAutofit/>
          </a:bodyPr>
          <a:lstStyle>
            <a:lvl1pPr algn="ctr">
              <a:defRPr sz="2000" baseline="0">
                <a:solidFill>
                  <a:srgbClr val="FF0F2D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Drag and drop/click icon to add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3AE1879-E7C0-CA48-BB1D-37914B185EA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25475" y="1801407"/>
            <a:ext cx="10453688" cy="543144"/>
          </a:xfrm>
        </p:spPr>
        <p:txBody>
          <a:bodyPr>
            <a:normAutofit/>
          </a:bodyPr>
          <a:lstStyle>
            <a:lvl1pPr>
              <a:defRPr sz="3000" b="1">
                <a:solidFill>
                  <a:srgbClr val="464749"/>
                </a:solidFill>
              </a:defRPr>
            </a:lvl1pPr>
          </a:lstStyle>
          <a:p>
            <a:pPr lvl="0"/>
            <a:r>
              <a:rPr lang="en-GB" dirty="0"/>
              <a:t>Subheading here</a:t>
            </a:r>
          </a:p>
        </p:txBody>
      </p:sp>
    </p:spTree>
    <p:extLst>
      <p:ext uri="{BB962C8B-B14F-4D97-AF65-F5344CB8AC3E}">
        <p14:creationId xmlns:p14="http://schemas.microsoft.com/office/powerpoint/2010/main" val="2637522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+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25475" y="2561867"/>
            <a:ext cx="5393529" cy="3473808"/>
          </a:xfrm>
          <a:noFill/>
        </p:spPr>
        <p:txBody>
          <a:bodyPr anchor="ctr">
            <a:normAutofit/>
          </a:bodyPr>
          <a:lstStyle>
            <a:lvl1pPr algn="ctr">
              <a:defRPr sz="2000" baseline="0">
                <a:solidFill>
                  <a:srgbClr val="FF0F2D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Drag and drop/click icon to add image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388101" y="2499593"/>
            <a:ext cx="4691062" cy="3536083"/>
          </a:xfrm>
        </p:spPr>
        <p:txBody>
          <a:bodyPr anchor="t">
            <a:noAutofit/>
          </a:bodyPr>
          <a:lstStyle>
            <a:lvl1pPr>
              <a:spcBef>
                <a:spcPts val="1000"/>
              </a:spcBef>
              <a:defRPr sz="2400">
                <a:solidFill>
                  <a:srgbClr val="464749"/>
                </a:solidFill>
                <a:latin typeface="Arial"/>
                <a:cs typeface="Arial"/>
              </a:defRPr>
            </a:lvl1pPr>
            <a:lvl2pPr>
              <a:defRPr sz="1800">
                <a:latin typeface="Helvetica"/>
                <a:cs typeface="Helvetica"/>
              </a:defRPr>
            </a:lvl2pPr>
            <a:lvl3pPr>
              <a:defRPr sz="1600">
                <a:latin typeface="Helvetica"/>
                <a:cs typeface="Helvetica"/>
              </a:defRPr>
            </a:lvl3pPr>
            <a:lvl4pPr>
              <a:defRPr sz="1400">
                <a:latin typeface="Helvetica"/>
                <a:cs typeface="Helvetica"/>
              </a:defRPr>
            </a:lvl4pPr>
            <a:lvl5pPr>
              <a:defRPr sz="1400">
                <a:latin typeface="Helvetica"/>
                <a:cs typeface="Helvetica"/>
              </a:defRPr>
            </a:lvl5pPr>
          </a:lstStyle>
          <a:p>
            <a:pPr lvl="0"/>
            <a:r>
              <a:rPr lang="en-GB" dirty="0"/>
              <a:t>24pt Body text here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626269" y="662759"/>
            <a:ext cx="10452101" cy="11386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40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 here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3AE1879-E7C0-CA48-BB1D-37914B185EA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25475" y="1801407"/>
            <a:ext cx="10453688" cy="543144"/>
          </a:xfrm>
        </p:spPr>
        <p:txBody>
          <a:bodyPr>
            <a:normAutofit/>
          </a:bodyPr>
          <a:lstStyle>
            <a:lvl1pPr>
              <a:defRPr sz="3000" b="1">
                <a:solidFill>
                  <a:srgbClr val="464749"/>
                </a:solidFill>
              </a:defRPr>
            </a:lvl1pPr>
          </a:lstStyle>
          <a:p>
            <a:pPr lvl="0"/>
            <a:r>
              <a:rPr lang="en-GB" dirty="0"/>
              <a:t>Subheading here</a:t>
            </a:r>
          </a:p>
        </p:txBody>
      </p:sp>
    </p:spTree>
    <p:extLst>
      <p:ext uri="{BB962C8B-B14F-4D97-AF65-F5344CB8AC3E}">
        <p14:creationId xmlns:p14="http://schemas.microsoft.com/office/powerpoint/2010/main" val="2115841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xt+2 Images-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5684841" y="2561867"/>
            <a:ext cx="2526849" cy="3473808"/>
          </a:xfrm>
          <a:noFill/>
        </p:spPr>
        <p:txBody>
          <a:bodyPr anchor="ctr">
            <a:normAutofit/>
          </a:bodyPr>
          <a:lstStyle>
            <a:lvl1pPr algn="ctr">
              <a:defRPr sz="2000" baseline="0">
                <a:solidFill>
                  <a:srgbClr val="FF0F2D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Drag and drop/click icon to add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8551521" y="2561867"/>
            <a:ext cx="2526849" cy="3473808"/>
          </a:xfrm>
          <a:noFill/>
        </p:spPr>
        <p:txBody>
          <a:bodyPr anchor="ctr">
            <a:normAutofit/>
          </a:bodyPr>
          <a:lstStyle>
            <a:lvl1pPr algn="ctr">
              <a:defRPr sz="2000">
                <a:solidFill>
                  <a:srgbClr val="FF0F2D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Drag and drop/click icon to add image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626269" y="662759"/>
            <a:ext cx="10452101" cy="11386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40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 here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3AE1879-E7C0-CA48-BB1D-37914B185EA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25475" y="1801407"/>
            <a:ext cx="10453688" cy="543144"/>
          </a:xfrm>
        </p:spPr>
        <p:txBody>
          <a:bodyPr>
            <a:normAutofit/>
          </a:bodyPr>
          <a:lstStyle>
            <a:lvl1pPr>
              <a:defRPr sz="3000" b="1">
                <a:solidFill>
                  <a:srgbClr val="464749"/>
                </a:solidFill>
              </a:defRPr>
            </a:lvl1pPr>
          </a:lstStyle>
          <a:p>
            <a:pPr lvl="0"/>
            <a:r>
              <a:rPr lang="en-GB" dirty="0"/>
              <a:t>Subheading here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631825" y="2499593"/>
            <a:ext cx="4691062" cy="3536083"/>
          </a:xfrm>
        </p:spPr>
        <p:txBody>
          <a:bodyPr anchor="t">
            <a:noAutofit/>
          </a:bodyPr>
          <a:lstStyle>
            <a:lvl1pPr>
              <a:spcBef>
                <a:spcPts val="1000"/>
              </a:spcBef>
              <a:defRPr sz="2400">
                <a:solidFill>
                  <a:srgbClr val="464749"/>
                </a:solidFill>
                <a:latin typeface="Arial"/>
                <a:cs typeface="Arial"/>
              </a:defRPr>
            </a:lvl1pPr>
            <a:lvl2pPr>
              <a:defRPr sz="1800">
                <a:latin typeface="Helvetica"/>
                <a:cs typeface="Helvetica"/>
              </a:defRPr>
            </a:lvl2pPr>
            <a:lvl3pPr>
              <a:defRPr sz="1600">
                <a:latin typeface="Helvetica"/>
                <a:cs typeface="Helvetica"/>
              </a:defRPr>
            </a:lvl3pPr>
            <a:lvl4pPr>
              <a:defRPr sz="1400">
                <a:latin typeface="Helvetica"/>
                <a:cs typeface="Helvetica"/>
              </a:defRPr>
            </a:lvl4pPr>
            <a:lvl5pPr>
              <a:defRPr sz="1400">
                <a:latin typeface="Helvetica"/>
                <a:cs typeface="Helvetica"/>
              </a:defRPr>
            </a:lvl5pPr>
          </a:lstStyle>
          <a:p>
            <a:pPr lvl="0"/>
            <a:r>
              <a:rPr lang="en-GB" dirty="0"/>
              <a:t>24pt Body text here</a:t>
            </a:r>
          </a:p>
        </p:txBody>
      </p:sp>
    </p:spTree>
    <p:extLst>
      <p:ext uri="{BB962C8B-B14F-4D97-AF65-F5344CB8AC3E}">
        <p14:creationId xmlns:p14="http://schemas.microsoft.com/office/powerpoint/2010/main" val="2852239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0993438" y="6140450"/>
            <a:ext cx="711200" cy="349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fld id="{D3AE1879-E7C0-CA48-BB1D-37914B185EA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626269" y="1741619"/>
            <a:ext cx="10452101" cy="109696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GB" dirty="0"/>
              <a:t>Short, active title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26269" y="2838582"/>
            <a:ext cx="10452100" cy="6824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pPr lvl="0"/>
            <a:r>
              <a:rPr lang="en-GB" dirty="0"/>
              <a:t>Slightly more detailed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107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5" r:id="rId2"/>
    <p:sldLayoutId id="2147483728" r:id="rId3"/>
    <p:sldLayoutId id="2147483729" r:id="rId4"/>
    <p:sldLayoutId id="2147483782" r:id="rId5"/>
    <p:sldLayoutId id="2147483772" r:id="rId6"/>
    <p:sldLayoutId id="2147483783" r:id="rId7"/>
    <p:sldLayoutId id="2147483784" r:id="rId8"/>
    <p:sldLayoutId id="2147483738" r:id="rId9"/>
    <p:sldLayoutId id="2147483744" r:id="rId10"/>
    <p:sldLayoutId id="2147483747" r:id="rId11"/>
    <p:sldLayoutId id="2147483751" r:id="rId12"/>
    <p:sldLayoutId id="2147483761" r:id="rId13"/>
    <p:sldLayoutId id="2147483786" r:id="rId14"/>
  </p:sldLayoutIdLst>
  <p:hf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lang="en-GB" sz="4000" b="1" kern="1200" spc="-50" baseline="0" dirty="0" smtClean="0">
          <a:solidFill>
            <a:schemeClr val="tx1"/>
          </a:solidFill>
          <a:latin typeface="+mn-lt"/>
          <a:ea typeface="+mj-ea"/>
          <a:cs typeface="Wellcome Bold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 baseline="0">
          <a:solidFill>
            <a:schemeClr val="accent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08295" y="2120470"/>
            <a:ext cx="10457657" cy="1293681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Introduction to Open Science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308295" y="3393304"/>
            <a:ext cx="10182978" cy="67907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GB" sz="2800" dirty="0"/>
              <a:t>Why it is necessary and how we practice open science @ WIN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CAED01-E6D3-6B4C-820A-3EA347DA2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996" y="560540"/>
            <a:ext cx="2857323" cy="7143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C557E4-FF81-0943-9B90-05EEF56D3A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713" y="557421"/>
            <a:ext cx="2279989" cy="71433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9658E20-A8EF-214B-919B-438342615E36}"/>
              </a:ext>
            </a:extLst>
          </p:cNvPr>
          <p:cNvCxnSpPr>
            <a:cxnSpLocks/>
          </p:cNvCxnSpPr>
          <p:nvPr/>
        </p:nvCxnSpPr>
        <p:spPr>
          <a:xfrm>
            <a:off x="1026942" y="2225684"/>
            <a:ext cx="0" cy="1846695"/>
          </a:xfrm>
          <a:prstGeom prst="line">
            <a:avLst/>
          </a:prstGeom>
          <a:ln w="444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4E89FDE6-0160-D940-A43D-EE961E2A4AEE}"/>
              </a:ext>
            </a:extLst>
          </p:cNvPr>
          <p:cNvSpPr/>
          <p:nvPr/>
        </p:nvSpPr>
        <p:spPr>
          <a:xfrm>
            <a:off x="197963" y="5345212"/>
            <a:ext cx="11293310" cy="89554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E39AA7-B2D8-EF4E-9580-80336E3A15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942" y="4811020"/>
            <a:ext cx="1073749" cy="1068381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04CB80-3BDE-D247-80C3-ECDFBD4E0917}"/>
              </a:ext>
            </a:extLst>
          </p:cNvPr>
          <p:cNvSpPr txBox="1"/>
          <p:nvPr/>
        </p:nvSpPr>
        <p:spPr>
          <a:xfrm>
            <a:off x="2162043" y="4807621"/>
            <a:ext cx="4083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Cassandra Gould van Praag (she/her)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35E288-05FD-8541-862B-53290B5F1286}"/>
              </a:ext>
            </a:extLst>
          </p:cNvPr>
          <p:cNvSpPr txBox="1"/>
          <p:nvPr/>
        </p:nvSpPr>
        <p:spPr>
          <a:xfrm>
            <a:off x="2172099" y="5128753"/>
            <a:ext cx="5506636" cy="7507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PhD Neuroimaging</a:t>
            </a:r>
          </a:p>
          <a:p>
            <a:pPr>
              <a:lnSpc>
                <a:spcPct val="125000"/>
              </a:lnSpc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Open Science Community Engagement Coordinator</a:t>
            </a:r>
          </a:p>
        </p:txBody>
      </p:sp>
    </p:spTree>
    <p:extLst>
      <p:ext uri="{BB962C8B-B14F-4D97-AF65-F5344CB8AC3E}">
        <p14:creationId xmlns:p14="http://schemas.microsoft.com/office/powerpoint/2010/main" val="2154858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866B08D8-00F9-1C4F-87B3-E05296F97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Reproducibility crisis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0D63C41B-4BE1-F240-9E7F-1A0455BC3F1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3AE1879-E7C0-CA48-BB1D-37914B185EA4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E81435-A019-F341-A716-1D1EBACB1501}"/>
              </a:ext>
            </a:extLst>
          </p:cNvPr>
          <p:cNvSpPr/>
          <p:nvPr/>
        </p:nvSpPr>
        <p:spPr>
          <a:xfrm>
            <a:off x="8999220" y="5540878"/>
            <a:ext cx="23595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dirty="0">
                <a:solidFill>
                  <a:schemeClr val="accent1">
                    <a:lumMod val="60000"/>
                    <a:lumOff val="40000"/>
                  </a:schemeClr>
                </a:solidFill>
                <a:ea typeface="Calibri" panose="020F0502020204030204" pitchFamily="34" charset="0"/>
              </a:rPr>
              <a:t>Baker (2016) </a:t>
            </a:r>
            <a:r>
              <a:rPr lang="en-GB" sz="1400" i="1" dirty="0">
                <a:solidFill>
                  <a:schemeClr val="accent1">
                    <a:lumMod val="60000"/>
                    <a:lumOff val="40000"/>
                  </a:schemeClr>
                </a:solidFill>
                <a:ea typeface="Calibri" panose="020F0502020204030204" pitchFamily="34" charset="0"/>
              </a:rPr>
              <a:t>Nature News</a:t>
            </a:r>
          </a:p>
          <a:p>
            <a:endParaRPr lang="en-GB" sz="1400" dirty="0">
              <a:solidFill>
                <a:schemeClr val="accent1">
                  <a:lumMod val="60000"/>
                  <a:lumOff val="40000"/>
                </a:schemeClr>
              </a:solidFill>
              <a:ea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5463F24-8F24-E845-B8F5-513935D7EEE9}"/>
              </a:ext>
            </a:extLst>
          </p:cNvPr>
          <p:cNvGrpSpPr/>
          <p:nvPr/>
        </p:nvGrpSpPr>
        <p:grpSpPr>
          <a:xfrm>
            <a:off x="4006449" y="2040951"/>
            <a:ext cx="3787629" cy="3499927"/>
            <a:chOff x="4017924" y="2164392"/>
            <a:chExt cx="3787629" cy="349992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EBE0156-415C-B14D-AB8C-8DE83D2DF0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3537"/>
            <a:stretch/>
          </p:blipFill>
          <p:spPr>
            <a:xfrm>
              <a:off x="4017924" y="5300618"/>
              <a:ext cx="3787629" cy="36370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0F7007A-A227-E845-9FFF-F3F9F1A80B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43069"/>
            <a:stretch/>
          </p:blipFill>
          <p:spPr>
            <a:xfrm>
              <a:off x="4017924" y="2164392"/>
              <a:ext cx="3787629" cy="3203668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FC551E4-AA87-1E40-BC02-324398EC79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868" y="2040951"/>
            <a:ext cx="3608801" cy="30588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5D005E-E08F-C047-9C58-E879F189E7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930"/>
          <a:stretch/>
        </p:blipFill>
        <p:spPr>
          <a:xfrm>
            <a:off x="7845858" y="3014555"/>
            <a:ext cx="3637136" cy="2327368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F19D6DD4-F2C3-AE42-9F04-5B8858AA8048}"/>
              </a:ext>
            </a:extLst>
          </p:cNvPr>
          <p:cNvSpPr/>
          <p:nvPr/>
        </p:nvSpPr>
        <p:spPr>
          <a:xfrm>
            <a:off x="4145438" y="4609319"/>
            <a:ext cx="1546702" cy="423179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3871DAC-9A45-5F45-B497-68E5A28F5596}"/>
              </a:ext>
            </a:extLst>
          </p:cNvPr>
          <p:cNvSpPr/>
          <p:nvPr/>
        </p:nvSpPr>
        <p:spPr>
          <a:xfrm>
            <a:off x="8100060" y="2927980"/>
            <a:ext cx="1501140" cy="493400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E02F3CF-BDE4-9D45-9756-CD69F1A3A885}"/>
              </a:ext>
            </a:extLst>
          </p:cNvPr>
          <p:cNvSpPr/>
          <p:nvPr/>
        </p:nvSpPr>
        <p:spPr>
          <a:xfrm>
            <a:off x="8153399" y="2292380"/>
            <a:ext cx="27179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tx2"/>
                </a:solidFill>
                <a:latin typeface="+mj-lt"/>
                <a:ea typeface="Zilla Slab" pitchFamily="2" charset="77"/>
              </a:rPr>
              <a:t>TRANSPARENCY</a:t>
            </a:r>
            <a:endParaRPr lang="en-GB" sz="1400" dirty="0">
              <a:solidFill>
                <a:schemeClr val="accent1">
                  <a:lumMod val="60000"/>
                  <a:lumOff val="40000"/>
                </a:schemeClr>
              </a:solidFill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914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866B08D8-00F9-1C4F-87B3-E05296F97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solution: Open Science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0D63C41B-4BE1-F240-9E7F-1A0455BC3F1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3AE1879-E7C0-CA48-BB1D-37914B185EA4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081FB0E-CC95-ED4B-974A-956BD0C56AE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315" y="1990338"/>
            <a:ext cx="6245999" cy="36138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65B9F02-0641-6E4A-A7C1-9ADB475D655A}"/>
              </a:ext>
            </a:extLst>
          </p:cNvPr>
          <p:cNvSpPr/>
          <p:nvPr/>
        </p:nvSpPr>
        <p:spPr>
          <a:xfrm>
            <a:off x="8552837" y="5357926"/>
            <a:ext cx="295031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 indent="-304800"/>
            <a:r>
              <a:rPr lang="en-GB" sz="100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Avengers for Better Science, Leiden (Sept 2019)</a:t>
            </a:r>
            <a:endParaRPr lang="en-GB" sz="1000" i="1" dirty="0">
              <a:solidFill>
                <a:schemeClr val="accent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37AAE2-29B7-D142-8B0D-34CEFF6266AC}"/>
              </a:ext>
            </a:extLst>
          </p:cNvPr>
          <p:cNvSpPr/>
          <p:nvPr/>
        </p:nvSpPr>
        <p:spPr>
          <a:xfrm>
            <a:off x="550854" y="2560631"/>
            <a:ext cx="4426498" cy="1726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200" dirty="0">
                <a:solidFill>
                  <a:schemeClr val="accent1"/>
                </a:solidFill>
              </a:rPr>
              <a:t>“System of practices for ensuring transparency and reproducibility of research findings”</a:t>
            </a:r>
          </a:p>
          <a:p>
            <a:pPr algn="r">
              <a:lnSpc>
                <a:spcPct val="150000"/>
              </a:lnSpc>
            </a:pPr>
            <a:r>
              <a:rPr lang="en-US" sz="1600" dirty="0">
                <a:solidFill>
                  <a:schemeClr val="accent1"/>
                </a:solidFill>
              </a:rPr>
              <a:t>(Cass, 2020)</a:t>
            </a:r>
          </a:p>
        </p:txBody>
      </p:sp>
    </p:spTree>
    <p:extLst>
      <p:ext uri="{BB962C8B-B14F-4D97-AF65-F5344CB8AC3E}">
        <p14:creationId xmlns:p14="http://schemas.microsoft.com/office/powerpoint/2010/main" val="38793128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866B08D8-00F9-1C4F-87B3-E05296F97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 care about open science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42767471-AE27-3C48-8D6C-EEE9A449772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6269" y="2087453"/>
            <a:ext cx="10452103" cy="2408455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Sharing of resources mandated by funders and publishers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Improves reliability and confidence in research findings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Speeds up translation and reduces “wasted” (tax-payer, charity) money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Good for your CV 🙌🏻</a:t>
            </a:r>
          </a:p>
          <a:p>
            <a:pPr marL="1085850" lvl="1" indent="-342900">
              <a:lnSpc>
                <a:spcPct val="125000"/>
              </a:lnSpc>
              <a:buFontTx/>
              <a:buChar char="-"/>
            </a:pPr>
            <a:r>
              <a:rPr lang="en-GB" sz="2000" dirty="0"/>
              <a:t>↑ citations, media attention, potential collaborators, job opportunities and funding opportunities (</a:t>
            </a:r>
            <a:r>
              <a:rPr lang="en-US" sz="2000" dirty="0"/>
              <a:t>McKiernan, 2016, </a:t>
            </a:r>
            <a:r>
              <a:rPr lang="en-US" sz="2000" dirty="0" err="1"/>
              <a:t>eLife</a:t>
            </a:r>
            <a:r>
              <a:rPr lang="en-US" sz="2000" dirty="0"/>
              <a:t>)</a:t>
            </a:r>
            <a:endParaRPr lang="en-GB" sz="2000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0D63C41B-4BE1-F240-9E7F-1A0455BC3F1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3AE1879-E7C0-CA48-BB1D-37914B185EA4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44535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8AF7A85-F4EB-2F4F-9B94-4301D4D66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 Open Tools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A5700CF-20B7-2147-BB94-FABC24D23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943" y="2172240"/>
            <a:ext cx="8654753" cy="19216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87FEA94-5603-014F-91D6-3E739419F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7534" y="4144444"/>
            <a:ext cx="2490179" cy="9230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6502428-3A7E-C94D-AAF0-40F87E415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4070" y="4242657"/>
            <a:ext cx="976373" cy="72660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F81B61C-3528-BB4D-9593-EB0874585D5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04412" y="4242657"/>
            <a:ext cx="1775284" cy="637653"/>
          </a:xfrm>
          <a:prstGeom prst="rect">
            <a:avLst/>
          </a:prstGeom>
        </p:spPr>
      </p:pic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803AEA7B-1EEF-B547-AF69-F8AF94B1783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3AE1879-E7C0-CA48-BB1D-37914B185EA4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678B42-DFDA-294A-885D-EF75D726B2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1044" y="4371720"/>
            <a:ext cx="2256490" cy="55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0345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866B08D8-00F9-1C4F-87B3-E05296F97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Hack Day 19</a:t>
            </a:r>
            <a:r>
              <a:rPr lang="en-US" baseline="30000" dirty="0"/>
              <a:t>th</a:t>
            </a:r>
            <a:r>
              <a:rPr lang="en-US" dirty="0"/>
              <a:t> October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42767471-AE27-3C48-8D6C-EEE9A449772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6269" y="1946787"/>
            <a:ext cx="10452101" cy="2835169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GB" sz="2200" dirty="0"/>
              <a:t>Introduce you to the community:</a:t>
            </a:r>
          </a:p>
          <a:p>
            <a:pPr marL="1085850" lvl="1" indent="-342900"/>
            <a:r>
              <a:rPr lang="en-GB" sz="1800" dirty="0"/>
              <a:t>how you may benefit from participation </a:t>
            </a:r>
          </a:p>
          <a:p>
            <a:pPr marL="1085850" lvl="1" indent="-342900"/>
            <a:r>
              <a:rPr lang="en-GB" sz="1800" dirty="0"/>
              <a:t>what kind of activities you may be able to take part in </a:t>
            </a:r>
          </a:p>
          <a:p>
            <a:pPr marL="1085850" lvl="1" indent="-342900"/>
            <a:r>
              <a:rPr lang="en-GB" sz="1800" dirty="0"/>
              <a:t>how you will be recognised for your contributions </a:t>
            </a:r>
          </a:p>
          <a:p>
            <a:pPr marL="1085850" lvl="1" indent="-342900"/>
            <a:r>
              <a:rPr lang="en-GB" sz="1800" dirty="0"/>
              <a:t>what behaviours or commitment (if any) may be expected of you</a:t>
            </a:r>
          </a:p>
          <a:p>
            <a:pPr marL="457200" indent="-457200">
              <a:spcBef>
                <a:spcPts val="1400"/>
              </a:spcBef>
              <a:buFont typeface="+mj-lt"/>
              <a:buAutoNum type="arabicPeriod"/>
            </a:pPr>
            <a:r>
              <a:rPr lang="en-GB" sz="2200" dirty="0"/>
              <a:t>Provide training on how to use the Open WIN Tools</a:t>
            </a:r>
          </a:p>
          <a:p>
            <a:pPr marL="457200" indent="-457200">
              <a:spcBef>
                <a:spcPts val="1400"/>
              </a:spcBef>
              <a:buFont typeface="+mj-lt"/>
              <a:buAutoNum type="arabicPeriod"/>
            </a:pPr>
            <a:r>
              <a:rPr lang="en-GB" sz="2200" dirty="0"/>
              <a:t>Provide training on GitHub/GitLab and how it will be used to update the community pages</a:t>
            </a:r>
          </a:p>
          <a:p>
            <a:pPr marL="457200" indent="-457200">
              <a:spcBef>
                <a:spcPts val="1400"/>
              </a:spcBef>
              <a:buFont typeface="+mj-lt"/>
              <a:buAutoNum type="arabicPeriod"/>
            </a:pPr>
            <a:r>
              <a:rPr lang="en-GB" sz="2200" dirty="0"/>
              <a:t>Begin writing documentation and submitting feedback to share with others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AD7952-6B8B-E442-B6B5-354C7DFAD82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3AE1879-E7C0-CA48-BB1D-37914B185EA4}" type="slidenum">
              <a:rPr lang="en-GB" smtClean="0"/>
              <a:pPr/>
              <a:t>14</a:t>
            </a:fld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8D0D7B-F39C-1248-8AD8-86ADEFB27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4842" y="1854010"/>
            <a:ext cx="3158129" cy="183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737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866B08D8-00F9-1C4F-87B3-E05296F97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ReproducibiliTea</a:t>
            </a:r>
            <a:r>
              <a:rPr lang="en-US" dirty="0"/>
              <a:t> Journal Club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AD7952-6B8B-E442-B6B5-354C7DFAD82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3AE1879-E7C0-CA48-BB1D-37914B185EA4}" type="slidenum">
              <a:rPr lang="en-GB" smtClean="0"/>
              <a:pPr/>
              <a:t>15</a:t>
            </a:fld>
            <a:endParaRPr lang="en-GB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957E573-29E0-BB4E-A963-770B39BB3AAB}"/>
              </a:ext>
            </a:extLst>
          </p:cNvPr>
          <p:cNvGrpSpPr/>
          <p:nvPr/>
        </p:nvGrpSpPr>
        <p:grpSpPr>
          <a:xfrm>
            <a:off x="626269" y="1757356"/>
            <a:ext cx="7204569" cy="3997176"/>
            <a:chOff x="823190" y="1895359"/>
            <a:chExt cx="7945189" cy="401308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1A795EA-D6A1-4744-94AD-D77535DFB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24778" y="2930294"/>
              <a:ext cx="4857750" cy="297815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9808CC9-64AC-0440-8CB7-A43406FEB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3190" y="1895359"/>
              <a:ext cx="4889500" cy="311785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2913F68-232C-EF41-A2CB-292EEC631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28079" y="2135102"/>
              <a:ext cx="4940300" cy="29972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1482956-8240-5547-AB27-A9CD2A52E0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9727"/>
            <a:stretch/>
          </p:blipFill>
          <p:spPr>
            <a:xfrm>
              <a:off x="2377332" y="4463898"/>
              <a:ext cx="1651000" cy="144454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C4B9C68-D185-F64B-AF43-CC022F1143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20670"/>
            <a:stretch/>
          </p:blipFill>
          <p:spPr>
            <a:xfrm>
              <a:off x="1021889" y="4296451"/>
              <a:ext cx="2336800" cy="161199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36662C8-C472-C84D-8684-8B3B40C6B7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6345" b="22845"/>
            <a:stretch/>
          </p:blipFill>
          <p:spPr>
            <a:xfrm>
              <a:off x="823190" y="4267165"/>
              <a:ext cx="1047674" cy="164127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2BE26AC-D038-3C44-9491-4868829541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54309"/>
            <a:stretch/>
          </p:blipFill>
          <p:spPr>
            <a:xfrm>
              <a:off x="4271729" y="1895359"/>
              <a:ext cx="4324350" cy="105320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A4E5496-9A44-AB49-96EE-003B6BC3FF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53056" b="29551"/>
            <a:stretch/>
          </p:blipFill>
          <p:spPr>
            <a:xfrm>
              <a:off x="8029104" y="4217438"/>
              <a:ext cx="739275" cy="169100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D6386A2-9303-4B4E-AC6A-296C6A84F2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3465" r="25959"/>
            <a:stretch/>
          </p:blipFill>
          <p:spPr>
            <a:xfrm>
              <a:off x="7903280" y="1895359"/>
              <a:ext cx="865099" cy="1423822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FD80B7F5-520E-0A4E-9727-1E76EC41A5E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35521" y="1757356"/>
            <a:ext cx="1562392" cy="1534325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CA27178-5281-FA40-A6CD-B178DE946F6C}"/>
              </a:ext>
            </a:extLst>
          </p:cNvPr>
          <p:cNvSpPr/>
          <p:nvPr/>
        </p:nvSpPr>
        <p:spPr>
          <a:xfrm>
            <a:off x="7884866" y="3310101"/>
            <a:ext cx="17059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/>
              <a:t>reproducibilitea.org</a:t>
            </a:r>
            <a:endParaRPr lang="en-US" sz="14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85DE922-A6D3-1A41-8953-5D1707001B3A}"/>
              </a:ext>
            </a:extLst>
          </p:cNvPr>
          <p:cNvSpPr/>
          <p:nvPr/>
        </p:nvSpPr>
        <p:spPr>
          <a:xfrm>
            <a:off x="9551941" y="1669350"/>
            <a:ext cx="2007364" cy="1916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200" dirty="0">
                <a:solidFill>
                  <a:schemeClr val="accent1"/>
                </a:solidFill>
              </a:rPr>
              <a:t>A grassroots journal club initiative that supports researchers to discuss diverse issues, papers and ideas about improving science, reproducibility and the Open Science movement.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2DFE29C-8CDD-8144-948B-121EA40646FC}"/>
              </a:ext>
            </a:extLst>
          </p:cNvPr>
          <p:cNvSpPr/>
          <p:nvPr/>
        </p:nvSpPr>
        <p:spPr>
          <a:xfrm>
            <a:off x="7884866" y="3757670"/>
            <a:ext cx="3463473" cy="1685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200" dirty="0">
                <a:solidFill>
                  <a:schemeClr val="accent1"/>
                </a:solidFill>
              </a:rPr>
              <a:t>Started in early 2018 at the University of Oxford, </a:t>
            </a:r>
            <a:r>
              <a:rPr lang="en-US" sz="1200" dirty="0" err="1">
                <a:solidFill>
                  <a:schemeClr val="accent1"/>
                </a:solidFill>
              </a:rPr>
              <a:t>ReproducibiliTea</a:t>
            </a:r>
            <a:r>
              <a:rPr lang="en-US" sz="1200" dirty="0">
                <a:solidFill>
                  <a:schemeClr val="accent1"/>
                </a:solidFill>
              </a:rPr>
              <a:t> has now spread to 106 institutions in 25 different countries. </a:t>
            </a:r>
          </a:p>
          <a:p>
            <a:pPr>
              <a:lnSpc>
                <a:spcPct val="125000"/>
              </a:lnSpc>
            </a:pPr>
            <a:endParaRPr lang="en-US" sz="1200" dirty="0">
              <a:solidFill>
                <a:schemeClr val="accent1"/>
              </a:solidFill>
            </a:endParaRPr>
          </a:p>
          <a:p>
            <a:pPr>
              <a:lnSpc>
                <a:spcPct val="125000"/>
              </a:lnSpc>
            </a:pPr>
            <a:r>
              <a:rPr lang="en-US" sz="1200" dirty="0">
                <a:solidFill>
                  <a:schemeClr val="accent1"/>
                </a:solidFill>
              </a:rPr>
              <a:t>We are completely volunteer run, and provide a unique and supportive community for our members.</a:t>
            </a:r>
          </a:p>
        </p:txBody>
      </p:sp>
    </p:spTree>
    <p:extLst>
      <p:ext uri="{BB962C8B-B14F-4D97-AF65-F5344CB8AC3E}">
        <p14:creationId xmlns:p14="http://schemas.microsoft.com/office/powerpoint/2010/main" val="38467825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866B08D8-00F9-1C4F-87B3-E05296F97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ReproducibiliTea</a:t>
            </a:r>
            <a:r>
              <a:rPr lang="en-US" dirty="0"/>
              <a:t> Journal Club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AD7952-6B8B-E442-B6B5-354C7DFAD82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3AE1879-E7C0-CA48-BB1D-37914B185EA4}" type="slidenum">
              <a:rPr lang="en-GB" smtClean="0"/>
              <a:pPr/>
              <a:t>16</a:t>
            </a:fld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6D77A98-3AFA-D349-9783-B1EF3777408B}"/>
              </a:ext>
            </a:extLst>
          </p:cNvPr>
          <p:cNvGrpSpPr/>
          <p:nvPr/>
        </p:nvGrpSpPr>
        <p:grpSpPr>
          <a:xfrm>
            <a:off x="443386" y="1965961"/>
            <a:ext cx="4494373" cy="3427250"/>
            <a:chOff x="671986" y="1992086"/>
            <a:chExt cx="4494373" cy="342725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6C2E066-4FF2-2345-92B9-02DFCE40C98B}"/>
                </a:ext>
              </a:extLst>
            </p:cNvPr>
            <p:cNvSpPr/>
            <p:nvPr/>
          </p:nvSpPr>
          <p:spPr>
            <a:xfrm>
              <a:off x="671986" y="1992086"/>
              <a:ext cx="4494373" cy="16132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1DA8E5D-9945-3344-9820-F924E3F811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4350" t="20531" r="39755"/>
            <a:stretch/>
          </p:blipFill>
          <p:spPr>
            <a:xfrm>
              <a:off x="1743891" y="2093708"/>
              <a:ext cx="3422468" cy="332562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4A840AE-7551-1941-87E3-F058B83BFA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0381" r="85329"/>
            <a:stretch/>
          </p:blipFill>
          <p:spPr>
            <a:xfrm>
              <a:off x="671986" y="2505892"/>
              <a:ext cx="1094014" cy="2913444"/>
            </a:xfrm>
            <a:prstGeom prst="rect">
              <a:avLst/>
            </a:prstGeom>
          </p:spPr>
        </p:pic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F8B2037E-27C2-4E44-8344-73EC72CF252F}"/>
              </a:ext>
            </a:extLst>
          </p:cNvPr>
          <p:cNvSpPr/>
          <p:nvPr/>
        </p:nvSpPr>
        <p:spPr>
          <a:xfrm>
            <a:off x="5023777" y="1965961"/>
            <a:ext cx="6330170" cy="34272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559ABE9-2F69-F34C-AE7D-54DDFDBEBF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667" t="5465" r="989" b="54167"/>
          <a:stretch/>
        </p:blipFill>
        <p:spPr>
          <a:xfrm>
            <a:off x="7855775" y="2037263"/>
            <a:ext cx="3405478" cy="21227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2480D7-4BA7-FD47-A3A1-EC3F86F2CA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667" t="45868" r="1612" b="1704"/>
          <a:stretch/>
        </p:blipFill>
        <p:spPr>
          <a:xfrm>
            <a:off x="5023778" y="1965962"/>
            <a:ext cx="2663714" cy="21940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3D480F9-9B3A-2D43-B63C-4A0886B306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6441" y="4261168"/>
            <a:ext cx="4878572" cy="113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0625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866B08D8-00F9-1C4F-87B3-E05296F97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ReproducibiliTea</a:t>
            </a:r>
            <a:r>
              <a:rPr lang="en-US" dirty="0"/>
              <a:t> Journal Club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AD7952-6B8B-E442-B6B5-354C7DFAD82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3AE1879-E7C0-CA48-BB1D-37914B185EA4}" type="slidenum">
              <a:rPr lang="en-GB" smtClean="0"/>
              <a:pPr/>
              <a:t>17</a:t>
            </a:fld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4441E5-201E-7E43-A05E-0823357C83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34" t="37239" r="37077"/>
          <a:stretch/>
        </p:blipFill>
        <p:spPr>
          <a:xfrm>
            <a:off x="537590" y="1907561"/>
            <a:ext cx="4441371" cy="27682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68191F-A48B-974B-969F-5F27581F46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707" t="6256" r="5514"/>
          <a:stretch/>
        </p:blipFill>
        <p:spPr>
          <a:xfrm>
            <a:off x="8543108" y="1907561"/>
            <a:ext cx="2246812" cy="41348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937D7A-A352-3149-AB4D-33908D8A76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14" t="516" r="39166" b="63025"/>
          <a:stretch/>
        </p:blipFill>
        <p:spPr>
          <a:xfrm>
            <a:off x="5026881" y="1907561"/>
            <a:ext cx="3397596" cy="160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024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735" y="767000"/>
            <a:ext cx="10452101" cy="660985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26271" y="3835211"/>
            <a:ext cx="10452100" cy="1362075"/>
          </a:xfrm>
        </p:spPr>
        <p:txBody>
          <a:bodyPr>
            <a:normAutofit/>
          </a:bodyPr>
          <a:lstStyle/>
          <a:p>
            <a:r>
              <a:rPr lang="en-US" sz="1600" dirty="0"/>
              <a:t>      @</a:t>
            </a:r>
            <a:r>
              <a:rPr lang="en-US" sz="1600" dirty="0" err="1"/>
              <a:t>cassgvp</a:t>
            </a:r>
            <a:endParaRPr lang="en-US" sz="1600" dirty="0"/>
          </a:p>
          <a:p>
            <a:pPr>
              <a:lnSpc>
                <a:spcPct val="150000"/>
              </a:lnSpc>
              <a:tabLst>
                <a:tab pos="11903075" algn="r"/>
              </a:tabLst>
            </a:pPr>
            <a:r>
              <a:rPr lang="en-GB" sz="1600" dirty="0">
                <a:solidFill>
                  <a:schemeClr val="bg1">
                    <a:lumMod val="95000"/>
                  </a:schemeClr>
                </a:solidFill>
              </a:rPr>
              <a:t>      </a:t>
            </a:r>
            <a:r>
              <a:rPr lang="en-GB" sz="1600" dirty="0" err="1">
                <a:solidFill>
                  <a:schemeClr val="bg1">
                    <a:lumMod val="95000"/>
                  </a:schemeClr>
                </a:solidFill>
              </a:rPr>
              <a:t>cassgvp.github.io</a:t>
            </a:r>
            <a:r>
              <a:rPr lang="en-GB" sz="1600" dirty="0">
                <a:solidFill>
                  <a:schemeClr val="bg1">
                    <a:lumMod val="95000"/>
                  </a:schemeClr>
                </a:solidFill>
              </a:rPr>
              <a:t>/WIN-Open-Neuroimaging-Community</a:t>
            </a:r>
          </a:p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</a:rPr>
              <a:t>      </a:t>
            </a:r>
            <a:r>
              <a:rPr lang="en-GB" sz="1600" dirty="0" err="1">
                <a:solidFill>
                  <a:schemeClr val="bg1">
                    <a:lumMod val="95000"/>
                  </a:schemeClr>
                </a:solidFill>
              </a:rPr>
              <a:t>cassandra.gouldvanpraag@psych.ox.ac.uk</a:t>
            </a:r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D09126-FC2A-5F4E-8189-5CC1A3B3C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9463" y="5347135"/>
            <a:ext cx="2857323" cy="7143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94550C-9E45-8644-9D11-E15601DF6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269" y="5321344"/>
            <a:ext cx="2279989" cy="7143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018E5C-6D3D-4748-B266-F2147167FE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490" y="4676595"/>
            <a:ext cx="217033" cy="2170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374913-4D81-7E4B-9EC2-013EA2CC2C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708" y="4279761"/>
            <a:ext cx="266902" cy="21703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642BFF5-4621-904C-A298-706909CAF220}"/>
              </a:ext>
            </a:extLst>
          </p:cNvPr>
          <p:cNvSpPr/>
          <p:nvPr/>
        </p:nvSpPr>
        <p:spPr>
          <a:xfrm>
            <a:off x="498004" y="6136990"/>
            <a:ext cx="31069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>
                <a:solidFill>
                  <a:schemeClr val="bg1">
                    <a:lumMod val="95000"/>
                  </a:schemeClr>
                </a:solidFill>
              </a:rPr>
              <a:t>10.5281/zenodo.4079460 </a:t>
            </a:r>
            <a:r>
              <a:rPr lang="en-GB" sz="1400" dirty="0">
                <a:solidFill>
                  <a:schemeClr val="bg1">
                    <a:lumMod val="95000"/>
                  </a:schemeClr>
                </a:solidFill>
              </a:rPr>
              <a:t>CC BY 4.0</a:t>
            </a:r>
            <a:endParaRPr lang="en-US" sz="14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7D54CA3-9A22-C444-8534-7D8095AD5D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26269" y="5013736"/>
            <a:ext cx="238254" cy="17670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8257E27-E3E6-6945-B063-721F1FEC2915}"/>
              </a:ext>
            </a:extLst>
          </p:cNvPr>
          <p:cNvSpPr/>
          <p:nvPr/>
        </p:nvSpPr>
        <p:spPr>
          <a:xfrm>
            <a:off x="3019463" y="1374672"/>
            <a:ext cx="539550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WIN Open Neuroimaging Project (alphabetically)</a:t>
            </a:r>
          </a:p>
          <a:p>
            <a:pPr marL="273050" lvl="0">
              <a:spcAft>
                <a:spcPts val="0"/>
              </a:spcAft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Jon Campbell</a:t>
            </a:r>
          </a:p>
          <a:p>
            <a:pPr marL="273050" lvl="0">
              <a:spcAft>
                <a:spcPts val="0"/>
              </a:spcAft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Stuart Clare</a:t>
            </a:r>
          </a:p>
          <a:p>
            <a:pPr marL="273050" lvl="0">
              <a:spcAft>
                <a:spcPts val="0"/>
              </a:spcAft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Geoff Ferrari</a:t>
            </a:r>
          </a:p>
          <a:p>
            <a:pPr marL="273050" lvl="0">
              <a:spcAft>
                <a:spcPts val="0"/>
              </a:spcAft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Dave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</a:rPr>
              <a:t>Flitney</a:t>
            </a:r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  <a:p>
            <a:pPr marL="273050" lvl="0">
              <a:spcAft>
                <a:spcPts val="0"/>
              </a:spcAft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Gary Gibbs</a:t>
            </a:r>
          </a:p>
          <a:p>
            <a:pPr marL="273050" lvl="0">
              <a:spcAft>
                <a:spcPts val="0"/>
              </a:spcAft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Taylor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</a:rPr>
              <a:t>Hanayik</a:t>
            </a:r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  <a:p>
            <a:pPr marL="273050" lvl="0">
              <a:spcAft>
                <a:spcPts val="0"/>
              </a:spcAft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Verena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</a:rPr>
              <a:t>Heise</a:t>
            </a:r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  <a:p>
            <a:pPr marL="273050" lvl="0">
              <a:spcAft>
                <a:spcPts val="0"/>
              </a:spcAft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Laurence Hunt</a:t>
            </a:r>
          </a:p>
          <a:p>
            <a:pPr marL="273050" lvl="0">
              <a:spcAft>
                <a:spcPts val="0"/>
              </a:spcAft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Mark Jenkinson</a:t>
            </a:r>
          </a:p>
          <a:p>
            <a:pPr marL="273050" lvl="0">
              <a:spcAft>
                <a:spcPts val="0"/>
              </a:spcAft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Clare Mackay</a:t>
            </a:r>
          </a:p>
          <a:p>
            <a:pPr marL="273050"/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Paul McCarthy</a:t>
            </a:r>
          </a:p>
          <a:p>
            <a:pPr marL="273050" lvl="0">
              <a:spcAft>
                <a:spcPts val="0"/>
              </a:spcAft>
            </a:pPr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BEA9FB6-3349-D440-AC8C-17EC9DFB4A92}"/>
              </a:ext>
            </a:extLst>
          </p:cNvPr>
          <p:cNvSpPr/>
          <p:nvPr/>
        </p:nvSpPr>
        <p:spPr>
          <a:xfrm>
            <a:off x="7054035" y="1741659"/>
            <a:ext cx="243189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lvl="0">
              <a:spcAft>
                <a:spcPts val="0"/>
              </a:spcAft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Duncan Mortimer </a:t>
            </a:r>
          </a:p>
          <a:p>
            <a:pPr marL="273050" lvl="0">
              <a:spcAft>
                <a:spcPts val="0"/>
              </a:spcAft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Caroline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</a:rPr>
              <a:t>Nettekoven</a:t>
            </a:r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  <a:p>
            <a:pPr marL="273050" lvl="0">
              <a:spcAft>
                <a:spcPts val="0"/>
              </a:spcAft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Tom Nichols</a:t>
            </a:r>
          </a:p>
          <a:p>
            <a:pPr marL="273050" lvl="0">
              <a:spcAft>
                <a:spcPts val="0"/>
              </a:spcAft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Sebastien Rieger</a:t>
            </a:r>
          </a:p>
          <a:p>
            <a:pPr marL="273050" lvl="0">
              <a:spcAft>
                <a:spcPts val="0"/>
              </a:spcAft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Nancy Rawlings </a:t>
            </a:r>
          </a:p>
          <a:p>
            <a:pPr marL="273050" lvl="0">
              <a:spcAft>
                <a:spcPts val="0"/>
              </a:spcAft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Paul Semple</a:t>
            </a:r>
          </a:p>
          <a:p>
            <a:pPr marL="273050" lvl="0">
              <a:spcAft>
                <a:spcPts val="0"/>
              </a:spcAft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Duncan Smith </a:t>
            </a:r>
          </a:p>
          <a:p>
            <a:pPr marL="273050" lvl="0">
              <a:spcAft>
                <a:spcPts val="0"/>
              </a:spcAft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Matthew South </a:t>
            </a:r>
          </a:p>
          <a:p>
            <a:pPr marL="273050" lvl="0">
              <a:spcAft>
                <a:spcPts val="0"/>
              </a:spcAft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Andrew Quinn</a:t>
            </a:r>
          </a:p>
          <a:p>
            <a:pPr marL="273050" lvl="0">
              <a:spcAft>
                <a:spcPts val="0"/>
              </a:spcAft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Natalie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</a:rPr>
              <a:t>Voets</a:t>
            </a:r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  <a:p>
            <a:pPr marL="273050" lvl="0">
              <a:spcAft>
                <a:spcPts val="0"/>
              </a:spcAft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Mathew Webster </a:t>
            </a:r>
          </a:p>
        </p:txBody>
      </p:sp>
    </p:spTree>
    <p:extLst>
      <p:ext uri="{BB962C8B-B14F-4D97-AF65-F5344CB8AC3E}">
        <p14:creationId xmlns:p14="http://schemas.microsoft.com/office/powerpoint/2010/main" val="291081182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866B08D8-00F9-1C4F-87B3-E05296F97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problem: Incentive structures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0D63C41B-4BE1-F240-9E7F-1A0455BC3F1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3AE1879-E7C0-CA48-BB1D-37914B185EA4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37AAE2-29B7-D142-8B0D-34CEFF6266AC}"/>
              </a:ext>
            </a:extLst>
          </p:cNvPr>
          <p:cNvSpPr/>
          <p:nvPr/>
        </p:nvSpPr>
        <p:spPr>
          <a:xfrm>
            <a:off x="626269" y="2421484"/>
            <a:ext cx="442649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accent1"/>
                </a:solidFill>
              </a:rPr>
              <a:t>H-index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An h-index of 25 means the researcher has 25 papers, each of which has been cited 25+ times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1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chemeClr val="accent1"/>
                </a:solidFill>
              </a:rPr>
              <a:t>Impact factor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The yearly average number of citations that recent articles published in a given journal have received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BEBADD-4CC0-9248-A2AF-5AAFC170A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9537" y="2168883"/>
            <a:ext cx="5631810" cy="319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606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866B08D8-00F9-1C4F-87B3-E05296F97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problem: Incentive structures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0D63C41B-4BE1-F240-9E7F-1A0455BC3F1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3AE1879-E7C0-CA48-BB1D-37914B185EA4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626457-7225-EC43-AFB1-1C3642E76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319" y="1964267"/>
            <a:ext cx="3732623" cy="373262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BAB822-68ED-3040-BE2E-362684560898}"/>
              </a:ext>
            </a:extLst>
          </p:cNvPr>
          <p:cNvSpPr/>
          <p:nvPr/>
        </p:nvSpPr>
        <p:spPr>
          <a:xfrm>
            <a:off x="626269" y="2421484"/>
            <a:ext cx="442649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accent1"/>
                </a:solidFill>
              </a:rPr>
              <a:t>H-index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An h-index of 25 means the researcher has 25 papers, each of which has been cited 25+ times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1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chemeClr val="accent1"/>
                </a:solidFill>
              </a:rPr>
              <a:t>Impact factor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The yearly average number of citations that recent articles published in a given journal have received</a:t>
            </a:r>
          </a:p>
        </p:txBody>
      </p:sp>
    </p:spTree>
    <p:extLst>
      <p:ext uri="{BB962C8B-B14F-4D97-AF65-F5344CB8AC3E}">
        <p14:creationId xmlns:p14="http://schemas.microsoft.com/office/powerpoint/2010/main" val="295426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866B08D8-00F9-1C4F-87B3-E05296F97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problem: Publication bias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0D63C41B-4BE1-F240-9E7F-1A0455BC3F1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3AE1879-E7C0-CA48-BB1D-37914B185EA4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37AAE2-29B7-D142-8B0D-34CEFF6266AC}"/>
              </a:ext>
            </a:extLst>
          </p:cNvPr>
          <p:cNvSpPr/>
          <p:nvPr/>
        </p:nvSpPr>
        <p:spPr>
          <a:xfrm>
            <a:off x="749394" y="2139689"/>
            <a:ext cx="4578877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accent1"/>
                </a:solidFill>
              </a:rPr>
              <a:t>Randomized clinical trials with positive findings are nearly four times more likely to be submitted and published than trials with negative or null findings.</a:t>
            </a:r>
          </a:p>
          <a:p>
            <a:pPr>
              <a:spcAft>
                <a:spcPts val="600"/>
              </a:spcAft>
            </a:pPr>
            <a:endParaRPr lang="en-US" dirty="0">
              <a:solidFill>
                <a:schemeClr val="accent1"/>
              </a:solidFill>
            </a:endParaRP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accent1"/>
                </a:solidFill>
              </a:rPr>
              <a:t>They are also published 2-3 years earlier than trials with negative findings and more likely to be published in English or in journals with higher impact factor.</a:t>
            </a:r>
          </a:p>
          <a:p>
            <a:pPr>
              <a:spcAft>
                <a:spcPts val="600"/>
              </a:spcAft>
            </a:pP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B30129-F914-FB44-80F2-1A1A27042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9287" y="2027403"/>
            <a:ext cx="5035421" cy="362550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BE81435-A019-F341-A716-1D1EBACB1501}"/>
              </a:ext>
            </a:extLst>
          </p:cNvPr>
          <p:cNvSpPr/>
          <p:nvPr/>
        </p:nvSpPr>
        <p:spPr>
          <a:xfrm>
            <a:off x="1304746" y="5345129"/>
            <a:ext cx="4174541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chemeClr val="accent1">
                    <a:lumMod val="60000"/>
                    <a:lumOff val="40000"/>
                  </a:schemeClr>
                </a:solidFill>
                <a:ea typeface="Calibri" panose="020F0502020204030204" pitchFamily="34" charset="0"/>
              </a:rPr>
              <a:t>Murad et al.(2018) </a:t>
            </a:r>
            <a:r>
              <a:rPr lang="en-GB" sz="14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BMJ Evidence-Based Medicine</a:t>
            </a:r>
            <a:endParaRPr lang="en-GB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66917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866B08D8-00F9-1C4F-87B3-E05296F97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Reproducibility crisis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0D63C41B-4BE1-F240-9E7F-1A0455BC3F1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3AE1879-E7C0-CA48-BB1D-37914B185EA4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37AAE2-29B7-D142-8B0D-34CEFF6266AC}"/>
              </a:ext>
            </a:extLst>
          </p:cNvPr>
          <p:cNvSpPr/>
          <p:nvPr/>
        </p:nvSpPr>
        <p:spPr>
          <a:xfrm>
            <a:off x="536816" y="2104735"/>
            <a:ext cx="5496235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accent1"/>
                </a:solidFill>
              </a:rPr>
              <a:t>“A recent report […] noted that the success rates for new development projects in Phase II trials have fallen from 28% to 18% in recent years, with insufficient efficacy being the most frequent reason for failure.”</a:t>
            </a:r>
          </a:p>
          <a:p>
            <a:pPr>
              <a:spcAft>
                <a:spcPts val="600"/>
              </a:spcAft>
            </a:pPr>
            <a:endParaRPr lang="en-US" dirty="0">
              <a:solidFill>
                <a:schemeClr val="accent1"/>
              </a:solidFill>
            </a:endParaRP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accent1"/>
                </a:solidFill>
              </a:rPr>
              <a:t>“…validation projects that were started in our company based on exciting published data have often resulted in disillusionment when key data could not be reproduced.”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E81435-A019-F341-A716-1D1EBACB1501}"/>
              </a:ext>
            </a:extLst>
          </p:cNvPr>
          <p:cNvSpPr/>
          <p:nvPr/>
        </p:nvSpPr>
        <p:spPr>
          <a:xfrm>
            <a:off x="2606772" y="5457947"/>
            <a:ext cx="38928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chemeClr val="accent1">
                    <a:lumMod val="60000"/>
                    <a:lumOff val="40000"/>
                  </a:schemeClr>
                </a:solidFill>
                <a:ea typeface="Calibri" panose="020F0502020204030204" pitchFamily="34" charset="0"/>
              </a:rPr>
              <a:t>Prinz, F., et al. (2011). </a:t>
            </a:r>
            <a:r>
              <a:rPr lang="en-GB" sz="1400" i="1" dirty="0">
                <a:solidFill>
                  <a:schemeClr val="accent1">
                    <a:lumMod val="60000"/>
                    <a:lumOff val="40000"/>
                  </a:schemeClr>
                </a:solidFill>
                <a:ea typeface="Calibri" panose="020F0502020204030204" pitchFamily="34" charset="0"/>
              </a:rPr>
              <a:t>Nat Rev Drug Discovery</a:t>
            </a:r>
          </a:p>
          <a:p>
            <a:endParaRPr lang="en-GB" sz="1400" dirty="0">
              <a:solidFill>
                <a:schemeClr val="accent1">
                  <a:lumMod val="60000"/>
                  <a:lumOff val="40000"/>
                </a:schemeClr>
              </a:solidFill>
              <a:ea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C4C922-DF7C-C649-A245-FB4894780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5554" y="1764321"/>
            <a:ext cx="2855647" cy="395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410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866B08D8-00F9-1C4F-87B3-E05296F97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Reproducibility crisis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0D63C41B-4BE1-F240-9E7F-1A0455BC3F1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3AE1879-E7C0-CA48-BB1D-37914B185EA4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37AAE2-29B7-D142-8B0D-34CEFF6266AC}"/>
              </a:ext>
            </a:extLst>
          </p:cNvPr>
          <p:cNvSpPr/>
          <p:nvPr/>
        </p:nvSpPr>
        <p:spPr>
          <a:xfrm>
            <a:off x="626269" y="2174308"/>
            <a:ext cx="54962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accent1"/>
                </a:solidFill>
              </a:rPr>
              <a:t>“By now, most scientists are familiar with the global and enormously expensive problem of irreproducible biomedical research.”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E81435-A019-F341-A716-1D1EBACB1501}"/>
              </a:ext>
            </a:extLst>
          </p:cNvPr>
          <p:cNvSpPr/>
          <p:nvPr/>
        </p:nvSpPr>
        <p:spPr>
          <a:xfrm>
            <a:off x="1344503" y="4765450"/>
            <a:ext cx="54041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accent1">
                    <a:lumMod val="60000"/>
                    <a:lumOff val="40000"/>
                  </a:schemeClr>
                </a:solidFill>
                <a:ea typeface="Calibri" panose="020F0502020204030204" pitchFamily="34" charset="0"/>
              </a:rPr>
              <a:t>”Irreproducibility: A $28B Year Problem with some Tangible Solutions” (2015). </a:t>
            </a:r>
            <a:r>
              <a:rPr lang="en-GB" sz="1400" i="1" dirty="0">
                <a:solidFill>
                  <a:schemeClr val="accent1">
                    <a:lumMod val="60000"/>
                    <a:lumOff val="40000"/>
                  </a:schemeClr>
                </a:solidFill>
                <a:ea typeface="Calibri" panose="020F0502020204030204" pitchFamily="34" charset="0"/>
              </a:rPr>
              <a:t>Genetic Engineering and Biotechnology News</a:t>
            </a:r>
          </a:p>
          <a:p>
            <a:endParaRPr lang="en-GB" sz="1400" dirty="0">
              <a:solidFill>
                <a:schemeClr val="accent1">
                  <a:lumMod val="60000"/>
                  <a:lumOff val="40000"/>
                </a:schemeClr>
              </a:solidFill>
              <a:ea typeface="Calibri" panose="020F0502020204030204" pitchFamily="34" charset="0"/>
            </a:endParaRPr>
          </a:p>
          <a:p>
            <a:endParaRPr lang="en-GB" sz="1400" dirty="0">
              <a:solidFill>
                <a:schemeClr val="accent1">
                  <a:lumMod val="60000"/>
                  <a:lumOff val="40000"/>
                </a:schemeClr>
              </a:solidFill>
              <a:ea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4A5139-7AC7-7B4E-B4C5-A1963BF72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7453" y="1733966"/>
            <a:ext cx="2922104" cy="410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274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866B08D8-00F9-1C4F-87B3-E05296F97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Reproducibility crisis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0D63C41B-4BE1-F240-9E7F-1A0455BC3F1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3AE1879-E7C0-CA48-BB1D-37914B185EA4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E81435-A019-F341-A716-1D1EBACB1501}"/>
              </a:ext>
            </a:extLst>
          </p:cNvPr>
          <p:cNvSpPr/>
          <p:nvPr/>
        </p:nvSpPr>
        <p:spPr>
          <a:xfrm>
            <a:off x="8999220" y="5540878"/>
            <a:ext cx="23595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dirty="0">
                <a:solidFill>
                  <a:schemeClr val="accent1">
                    <a:lumMod val="60000"/>
                    <a:lumOff val="40000"/>
                  </a:schemeClr>
                </a:solidFill>
                <a:ea typeface="Calibri" panose="020F0502020204030204" pitchFamily="34" charset="0"/>
              </a:rPr>
              <a:t>Baker (2016) </a:t>
            </a:r>
            <a:r>
              <a:rPr lang="en-GB" sz="1400" i="1" dirty="0">
                <a:solidFill>
                  <a:schemeClr val="accent1">
                    <a:lumMod val="60000"/>
                    <a:lumOff val="40000"/>
                  </a:schemeClr>
                </a:solidFill>
                <a:ea typeface="Calibri" panose="020F0502020204030204" pitchFamily="34" charset="0"/>
              </a:rPr>
              <a:t>Nature News</a:t>
            </a:r>
          </a:p>
          <a:p>
            <a:endParaRPr lang="en-GB" sz="1400" dirty="0">
              <a:solidFill>
                <a:schemeClr val="accent1">
                  <a:lumMod val="60000"/>
                  <a:lumOff val="40000"/>
                </a:schemeClr>
              </a:solidFill>
              <a:ea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5463F24-8F24-E845-B8F5-513935D7EEE9}"/>
              </a:ext>
            </a:extLst>
          </p:cNvPr>
          <p:cNvGrpSpPr/>
          <p:nvPr/>
        </p:nvGrpSpPr>
        <p:grpSpPr>
          <a:xfrm>
            <a:off x="4006449" y="2040951"/>
            <a:ext cx="3787629" cy="3499927"/>
            <a:chOff x="4017924" y="2164392"/>
            <a:chExt cx="3787629" cy="349992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EBE0156-415C-B14D-AB8C-8DE83D2DF0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3537"/>
            <a:stretch/>
          </p:blipFill>
          <p:spPr>
            <a:xfrm>
              <a:off x="4017924" y="5300618"/>
              <a:ext cx="3787629" cy="36370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0F7007A-A227-E845-9FFF-F3F9F1A80B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43069"/>
            <a:stretch/>
          </p:blipFill>
          <p:spPr>
            <a:xfrm>
              <a:off x="4017924" y="2164392"/>
              <a:ext cx="3787629" cy="3203668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FC551E4-AA87-1E40-BC02-324398EC79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868" y="2040951"/>
            <a:ext cx="3608801" cy="30588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5D005E-E08F-C047-9C58-E879F189E7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930"/>
          <a:stretch/>
        </p:blipFill>
        <p:spPr>
          <a:xfrm>
            <a:off x="7845858" y="3014555"/>
            <a:ext cx="3637136" cy="2327368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F7D5975-F9AC-3C46-8886-FF4D08273467}"/>
              </a:ext>
            </a:extLst>
          </p:cNvPr>
          <p:cNvSpPr/>
          <p:nvPr/>
        </p:nvSpPr>
        <p:spPr>
          <a:xfrm>
            <a:off x="4465320" y="3037562"/>
            <a:ext cx="1257300" cy="718265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B65F6C-C761-DF45-9595-FF7DF3AD6502}"/>
              </a:ext>
            </a:extLst>
          </p:cNvPr>
          <p:cNvSpPr/>
          <p:nvPr/>
        </p:nvSpPr>
        <p:spPr>
          <a:xfrm>
            <a:off x="8153399" y="2292380"/>
            <a:ext cx="27179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tx2"/>
                </a:solidFill>
                <a:latin typeface="+mj-lt"/>
                <a:ea typeface="Zilla Slab" pitchFamily="2" charset="77"/>
              </a:rPr>
              <a:t>INCENTIVES</a:t>
            </a:r>
            <a:endParaRPr lang="en-GB" sz="1400" dirty="0">
              <a:solidFill>
                <a:schemeClr val="accent1">
                  <a:lumMod val="60000"/>
                  <a:lumOff val="40000"/>
                </a:schemeClr>
              </a:solidFill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822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866B08D8-00F9-1C4F-87B3-E05296F97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Reproducibility crisis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0D63C41B-4BE1-F240-9E7F-1A0455BC3F1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3AE1879-E7C0-CA48-BB1D-37914B185EA4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E81435-A019-F341-A716-1D1EBACB1501}"/>
              </a:ext>
            </a:extLst>
          </p:cNvPr>
          <p:cNvSpPr/>
          <p:nvPr/>
        </p:nvSpPr>
        <p:spPr>
          <a:xfrm>
            <a:off x="8999220" y="5540878"/>
            <a:ext cx="23595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dirty="0">
                <a:solidFill>
                  <a:schemeClr val="accent1">
                    <a:lumMod val="60000"/>
                    <a:lumOff val="40000"/>
                  </a:schemeClr>
                </a:solidFill>
                <a:ea typeface="Calibri" panose="020F0502020204030204" pitchFamily="34" charset="0"/>
              </a:rPr>
              <a:t>Baker (2016) </a:t>
            </a:r>
            <a:r>
              <a:rPr lang="en-GB" sz="1400" i="1" dirty="0">
                <a:solidFill>
                  <a:schemeClr val="accent1">
                    <a:lumMod val="60000"/>
                    <a:lumOff val="40000"/>
                  </a:schemeClr>
                </a:solidFill>
                <a:ea typeface="Calibri" panose="020F0502020204030204" pitchFamily="34" charset="0"/>
              </a:rPr>
              <a:t>Nature News</a:t>
            </a:r>
          </a:p>
          <a:p>
            <a:endParaRPr lang="en-GB" sz="1400" dirty="0">
              <a:solidFill>
                <a:schemeClr val="accent1">
                  <a:lumMod val="60000"/>
                  <a:lumOff val="40000"/>
                </a:schemeClr>
              </a:solidFill>
              <a:ea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5463F24-8F24-E845-B8F5-513935D7EEE9}"/>
              </a:ext>
            </a:extLst>
          </p:cNvPr>
          <p:cNvGrpSpPr/>
          <p:nvPr/>
        </p:nvGrpSpPr>
        <p:grpSpPr>
          <a:xfrm>
            <a:off x="4006449" y="2040951"/>
            <a:ext cx="3787629" cy="3499927"/>
            <a:chOff x="4017924" y="2164392"/>
            <a:chExt cx="3787629" cy="349992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EBE0156-415C-B14D-AB8C-8DE83D2DF0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3537"/>
            <a:stretch/>
          </p:blipFill>
          <p:spPr>
            <a:xfrm>
              <a:off x="4017924" y="5300618"/>
              <a:ext cx="3787629" cy="36370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0F7007A-A227-E845-9FFF-F3F9F1A80B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43069"/>
            <a:stretch/>
          </p:blipFill>
          <p:spPr>
            <a:xfrm>
              <a:off x="4017924" y="2164392"/>
              <a:ext cx="3787629" cy="3203668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FC551E4-AA87-1E40-BC02-324398EC79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868" y="2040951"/>
            <a:ext cx="3608801" cy="30588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5D005E-E08F-C047-9C58-E879F189E7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930"/>
          <a:stretch/>
        </p:blipFill>
        <p:spPr>
          <a:xfrm>
            <a:off x="7845858" y="3014555"/>
            <a:ext cx="3637136" cy="2327368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F19D6DD4-F2C3-AE42-9F04-5B8858AA8048}"/>
              </a:ext>
            </a:extLst>
          </p:cNvPr>
          <p:cNvSpPr/>
          <p:nvPr/>
        </p:nvSpPr>
        <p:spPr>
          <a:xfrm>
            <a:off x="4183380" y="3623413"/>
            <a:ext cx="1851660" cy="735228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8556498-295D-DB49-9CDC-C9E546EA18B0}"/>
              </a:ext>
            </a:extLst>
          </p:cNvPr>
          <p:cNvSpPr/>
          <p:nvPr/>
        </p:nvSpPr>
        <p:spPr>
          <a:xfrm>
            <a:off x="4223715" y="4931738"/>
            <a:ext cx="1440180" cy="363701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204EDB5-F6E7-4A47-B357-F8E79A1BF89F}"/>
              </a:ext>
            </a:extLst>
          </p:cNvPr>
          <p:cNvSpPr/>
          <p:nvPr/>
        </p:nvSpPr>
        <p:spPr>
          <a:xfrm>
            <a:off x="8213407" y="4460788"/>
            <a:ext cx="1440180" cy="363701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3871DAC-9A45-5F45-B497-68E5A28F5596}"/>
              </a:ext>
            </a:extLst>
          </p:cNvPr>
          <p:cNvSpPr/>
          <p:nvPr/>
        </p:nvSpPr>
        <p:spPr>
          <a:xfrm>
            <a:off x="8213407" y="3860258"/>
            <a:ext cx="1440180" cy="363701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849C2C3-AD15-594E-8AB0-1AC12C172F8C}"/>
              </a:ext>
            </a:extLst>
          </p:cNvPr>
          <p:cNvSpPr/>
          <p:nvPr/>
        </p:nvSpPr>
        <p:spPr>
          <a:xfrm>
            <a:off x="8153399" y="2292380"/>
            <a:ext cx="27179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tx2"/>
                </a:solidFill>
                <a:latin typeface="+mj-lt"/>
                <a:ea typeface="Zilla Slab" pitchFamily="2" charset="77"/>
              </a:rPr>
              <a:t>METHODS</a:t>
            </a:r>
            <a:endParaRPr lang="en-GB" sz="1400" dirty="0">
              <a:solidFill>
                <a:schemeClr val="accent1">
                  <a:lumMod val="60000"/>
                  <a:lumOff val="40000"/>
                </a:schemeClr>
              </a:solidFill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582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866B08D8-00F9-1C4F-87B3-E05296F97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Reproducibility crisis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0D63C41B-4BE1-F240-9E7F-1A0455BC3F1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3AE1879-E7C0-CA48-BB1D-37914B185EA4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E81435-A019-F341-A716-1D1EBACB1501}"/>
              </a:ext>
            </a:extLst>
          </p:cNvPr>
          <p:cNvSpPr/>
          <p:nvPr/>
        </p:nvSpPr>
        <p:spPr>
          <a:xfrm>
            <a:off x="8999220" y="5540878"/>
            <a:ext cx="23595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dirty="0">
                <a:solidFill>
                  <a:schemeClr val="accent1">
                    <a:lumMod val="60000"/>
                    <a:lumOff val="40000"/>
                  </a:schemeClr>
                </a:solidFill>
                <a:ea typeface="Calibri" panose="020F0502020204030204" pitchFamily="34" charset="0"/>
              </a:rPr>
              <a:t>Baker (2016) </a:t>
            </a:r>
            <a:r>
              <a:rPr lang="en-GB" sz="1400" i="1" dirty="0">
                <a:solidFill>
                  <a:schemeClr val="accent1">
                    <a:lumMod val="60000"/>
                    <a:lumOff val="40000"/>
                  </a:schemeClr>
                </a:solidFill>
                <a:ea typeface="Calibri" panose="020F0502020204030204" pitchFamily="34" charset="0"/>
              </a:rPr>
              <a:t>Nature News</a:t>
            </a:r>
          </a:p>
          <a:p>
            <a:endParaRPr lang="en-GB" sz="1400" dirty="0">
              <a:solidFill>
                <a:schemeClr val="accent1">
                  <a:lumMod val="60000"/>
                  <a:lumOff val="40000"/>
                </a:schemeClr>
              </a:solidFill>
              <a:ea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5463F24-8F24-E845-B8F5-513935D7EEE9}"/>
              </a:ext>
            </a:extLst>
          </p:cNvPr>
          <p:cNvGrpSpPr/>
          <p:nvPr/>
        </p:nvGrpSpPr>
        <p:grpSpPr>
          <a:xfrm>
            <a:off x="4006449" y="2040951"/>
            <a:ext cx="3787629" cy="3499927"/>
            <a:chOff x="4017924" y="2164392"/>
            <a:chExt cx="3787629" cy="349992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EBE0156-415C-B14D-AB8C-8DE83D2DF0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3537"/>
            <a:stretch/>
          </p:blipFill>
          <p:spPr>
            <a:xfrm>
              <a:off x="4017924" y="5300618"/>
              <a:ext cx="3787629" cy="36370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0F7007A-A227-E845-9FFF-F3F9F1A80B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43069"/>
            <a:stretch/>
          </p:blipFill>
          <p:spPr>
            <a:xfrm>
              <a:off x="4017924" y="2164392"/>
              <a:ext cx="3787629" cy="3203668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FC551E4-AA87-1E40-BC02-324398EC79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868" y="2040951"/>
            <a:ext cx="3608801" cy="30588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5D005E-E08F-C047-9C58-E879F189E7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930"/>
          <a:stretch/>
        </p:blipFill>
        <p:spPr>
          <a:xfrm>
            <a:off x="7845858" y="3014555"/>
            <a:ext cx="3637136" cy="2327368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F19D6DD4-F2C3-AE42-9F04-5B8858AA8048}"/>
              </a:ext>
            </a:extLst>
          </p:cNvPr>
          <p:cNvSpPr/>
          <p:nvPr/>
        </p:nvSpPr>
        <p:spPr>
          <a:xfrm>
            <a:off x="4412138" y="4281659"/>
            <a:ext cx="1440181" cy="423179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8556498-295D-DB49-9CDC-C9E546EA18B0}"/>
              </a:ext>
            </a:extLst>
          </p:cNvPr>
          <p:cNvSpPr/>
          <p:nvPr/>
        </p:nvSpPr>
        <p:spPr>
          <a:xfrm>
            <a:off x="8900160" y="3297602"/>
            <a:ext cx="647700" cy="363701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3871DAC-9A45-5F45-B497-68E5A28F5596}"/>
              </a:ext>
            </a:extLst>
          </p:cNvPr>
          <p:cNvSpPr/>
          <p:nvPr/>
        </p:nvSpPr>
        <p:spPr>
          <a:xfrm>
            <a:off x="8107680" y="3578930"/>
            <a:ext cx="1440180" cy="363701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03A1641-B2E0-1542-B93C-16C4DCAC2B3F}"/>
              </a:ext>
            </a:extLst>
          </p:cNvPr>
          <p:cNvSpPr/>
          <p:nvPr/>
        </p:nvSpPr>
        <p:spPr>
          <a:xfrm>
            <a:off x="8153399" y="2292380"/>
            <a:ext cx="27179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tx2"/>
                </a:solidFill>
                <a:latin typeface="+mj-lt"/>
                <a:ea typeface="Zilla Slab" pitchFamily="2" charset="77"/>
              </a:rPr>
              <a:t>CULTURE</a:t>
            </a:r>
            <a:endParaRPr lang="en-GB" sz="1400" dirty="0">
              <a:solidFill>
                <a:schemeClr val="accent1">
                  <a:lumMod val="60000"/>
                  <a:lumOff val="40000"/>
                </a:schemeClr>
              </a:solidFill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7032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C_IN2">
      <a:dk1>
        <a:srgbClr val="831E29"/>
      </a:dk1>
      <a:lt1>
        <a:sysClr val="window" lastClr="FFFFFF"/>
      </a:lt1>
      <a:dk2>
        <a:srgbClr val="118AA3"/>
      </a:dk2>
      <a:lt2>
        <a:srgbClr val="BABABA"/>
      </a:lt2>
      <a:accent1>
        <a:srgbClr val="464749"/>
      </a:accent1>
      <a:accent2>
        <a:srgbClr val="000000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51B2C3"/>
      </a:hlink>
      <a:folHlink>
        <a:srgbClr val="90C87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60BFCE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Picture" ma:contentTypeID="0x01010200367BE3D4EDEF3B479071FFEEFCAB3BFB" ma:contentTypeVersion="0" ma:contentTypeDescription="Upload an image or a photograph." ma:contentTypeScope="" ma:versionID="13a2a69ee69261a08f9929dec78ee52f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16c2b091f6f8e5d129033507ce339e03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ImageWidth" minOccurs="0"/>
                <xsd:element ref="ns1:ImageHeight" minOccurs="0"/>
                <xsd:element ref="ns1:ImageCreateDate" minOccurs="0"/>
                <xsd:element ref="ns1:Description" minOccurs="0"/>
                <xsd:element ref="ns1:ThumbnailExists" minOccurs="0"/>
                <xsd:element ref="ns1:PreviewExists" minOccurs="0"/>
                <xsd:element ref="ns1:AlternateThumbnailUr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ImageWidth" ma:index="11" nillable="true" ma:displayName="Picture Width" ma:internalName="ImageWidth" ma:readOnly="true">
      <xsd:simpleType>
        <xsd:restriction base="dms:Unknown"/>
      </xsd:simpleType>
    </xsd:element>
    <xsd:element name="ImageHeight" ma:index="12" nillable="true" ma:displayName="Picture Height" ma:internalName="ImageHeight" ma:readOnly="true">
      <xsd:simpleType>
        <xsd:restriction base="dms:Unknown"/>
      </xsd:simpleType>
    </xsd:element>
    <xsd:element name="ImageCreateDate" ma:index="13" nillable="true" ma:displayName="Date Picture Taken" ma:format="DateTime" ma:hidden="true" ma:internalName="ImageCreateDate">
      <xsd:simpleType>
        <xsd:restriction base="dms:DateTime"/>
      </xsd:simpleType>
    </xsd:element>
    <xsd:element name="Description" ma:index="14" nillable="true" ma:displayName="Description" ma:description="Used as alternative text for the picture." ma:hidden="true" ma:internalName="Description">
      <xsd:simpleType>
        <xsd:restriction base="dms:Note">
          <xsd:maxLength value="255"/>
        </xsd:restriction>
      </xsd:simpleType>
    </xsd:element>
    <xsd:element name="ThumbnailExists" ma:index="23" nillable="true" ma:displayName="Thumbnail Exists" ma:default="FALSE" ma:hidden="true" ma:internalName="ThumbnailExists" ma:readOnly="true">
      <xsd:simpleType>
        <xsd:restriction base="dms:Boolean"/>
      </xsd:simpleType>
    </xsd:element>
    <xsd:element name="PreviewExists" ma:index="24" nillable="true" ma:displayName="Preview Exists" ma:default="FALSE" ma:hidden="true" ma:internalName="PreviewExists" ma:readOnly="true">
      <xsd:simpleType>
        <xsd:restriction base="dms:Boolean"/>
      </xsd:simpleType>
    </xsd:element>
    <xsd:element name="AlternateThumbnailUrl" ma:index="25" nillable="true" ma:displayName="Preview Image URL" ma:format="Image" ma:hidden="true" ma:internalName="AlternateThumbnail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8" ma:displayName="Title"/>
        <xsd:element ref="dc:subject" minOccurs="0" maxOccurs="1"/>
        <xsd:element ref="dc:description" minOccurs="0" maxOccurs="1"/>
        <xsd:element name="keywords" minOccurs="0" maxOccurs="1" type="xsd:string" ma:index="20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lternateThumbnailUrl xmlns="http://schemas.microsoft.com/sharepoint/v3">
      <Url xsi:nil="true"/>
      <Description xsi:nil="true"/>
    </AlternateThumbnailUrl>
    <ImageCreateDate xmlns="http://schemas.microsoft.com/sharepoint/v3" xsi:nil="true"/>
    <Description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F636CA6-6ADD-4425-BD73-757D93E9A9C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162682B-981F-424A-82C6-FDDCA787B895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B0A6675F-0DBF-4F77-9FA9-34FCD4839A2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26779</TotalTime>
  <Words>2658</Words>
  <Application>Microsoft Macintosh PowerPoint</Application>
  <PresentationFormat>Custom</PresentationFormat>
  <Paragraphs>383</Paragraphs>
  <Slides>18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Helvetica</vt:lpstr>
      <vt:lpstr>Office Theme</vt:lpstr>
      <vt:lpstr>Introduction to Open Science</vt:lpstr>
      <vt:lpstr>The problem: Incentive structures</vt:lpstr>
      <vt:lpstr>The problem: Incentive structures</vt:lpstr>
      <vt:lpstr>The problem: Publication bias</vt:lpstr>
      <vt:lpstr>Reproducibility crisis</vt:lpstr>
      <vt:lpstr>Reproducibility crisis</vt:lpstr>
      <vt:lpstr>Reproducibility crisis</vt:lpstr>
      <vt:lpstr>Reproducibility crisis</vt:lpstr>
      <vt:lpstr>Reproducibility crisis</vt:lpstr>
      <vt:lpstr>Reproducibility crisis</vt:lpstr>
      <vt:lpstr>The solution: Open Science</vt:lpstr>
      <vt:lpstr>Why I care about open science</vt:lpstr>
      <vt:lpstr>WIN Open Tools</vt:lpstr>
      <vt:lpstr>Community Hack Day 19th October</vt:lpstr>
      <vt:lpstr>ReproducibiliTea Journal Club</vt:lpstr>
      <vt:lpstr>ReproducibiliTea Journal Club</vt:lpstr>
      <vt:lpstr>ReproducibiliTea Journal Club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</dc:creator>
  <cp:lastModifiedBy>Cassandra Gould Van Praag</cp:lastModifiedBy>
  <cp:revision>505</cp:revision>
  <cp:lastPrinted>2020-10-11T20:47:15Z</cp:lastPrinted>
  <dcterms:created xsi:type="dcterms:W3CDTF">2016-06-14T08:19:21Z</dcterms:created>
  <dcterms:modified xsi:type="dcterms:W3CDTF">2020-10-11T20:51:06Z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0x01010200367BE3D4EDEF3B479071FFEEFCAB3BFB</vt:lpwstr>
  </property>
</Properties>
</file>