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74" r:id="rId3"/>
    <p:sldId id="275" r:id="rId4"/>
    <p:sldId id="270" r:id="rId5"/>
    <p:sldId id="257" r:id="rId6"/>
    <p:sldId id="271" r:id="rId7"/>
    <p:sldId id="278" r:id="rId8"/>
    <p:sldId id="279" r:id="rId9"/>
    <p:sldId id="272" r:id="rId10"/>
    <p:sldId id="273" r:id="rId11"/>
    <p:sldId id="276" r:id="rId12"/>
    <p:sldId id="283" r:id="rId13"/>
    <p:sldId id="282" r:id="rId14"/>
    <p:sldId id="285" r:id="rId15"/>
    <p:sldId id="284" r:id="rId16"/>
    <p:sldId id="258" r:id="rId17"/>
    <p:sldId id="259" r:id="rId18"/>
    <p:sldId id="286" r:id="rId19"/>
    <p:sldId id="260" r:id="rId20"/>
    <p:sldId id="269" r:id="rId21"/>
    <p:sldId id="304" r:id="rId22"/>
    <p:sldId id="313" r:id="rId23"/>
    <p:sldId id="299" r:id="rId24"/>
    <p:sldId id="261" r:id="rId25"/>
    <p:sldId id="290" r:id="rId26"/>
    <p:sldId id="291" r:id="rId27"/>
    <p:sldId id="292" r:id="rId28"/>
    <p:sldId id="294" r:id="rId29"/>
    <p:sldId id="300" r:id="rId30"/>
    <p:sldId id="262" r:id="rId31"/>
    <p:sldId id="316" r:id="rId32"/>
    <p:sldId id="295" r:id="rId33"/>
    <p:sldId id="301" r:id="rId34"/>
    <p:sldId id="297" r:id="rId35"/>
    <p:sldId id="263" r:id="rId36"/>
    <p:sldId id="296" r:id="rId37"/>
    <p:sldId id="302" r:id="rId38"/>
    <p:sldId id="264" r:id="rId39"/>
    <p:sldId id="303" r:id="rId40"/>
    <p:sldId id="314" r:id="rId41"/>
    <p:sldId id="267" r:id="rId42"/>
    <p:sldId id="268" r:id="rId43"/>
    <p:sldId id="306" r:id="rId44"/>
    <p:sldId id="266" r:id="rId45"/>
    <p:sldId id="287" r:id="rId46"/>
    <p:sldId id="289" r:id="rId47"/>
    <p:sldId id="308" r:id="rId48"/>
    <p:sldId id="309" r:id="rId49"/>
    <p:sldId id="317" r:id="rId50"/>
    <p:sldId id="307" r:id="rId51"/>
    <p:sldId id="310" r:id="rId52"/>
    <p:sldId id="312" r:id="rId53"/>
    <p:sldId id="280" r:id="rId54"/>
    <p:sldId id="29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0AD4F-2EEC-4864-8489-C3EF6BD53140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002DC-8F2C-4748-A162-2F897D469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82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4557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It’s </a:t>
            </a:r>
            <a:r>
              <a:rPr lang="en-GB" b="1" i="1" u="sng" dirty="0" smtClean="0"/>
              <a:t>FAIR</a:t>
            </a:r>
            <a:r>
              <a:rPr lang="en-GB" dirty="0" smtClean="0"/>
              <a:t> software 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8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750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Berlin – Open License for everything</a:t>
            </a:r>
          </a:p>
          <a:p>
            <a:r>
              <a:rPr lang="en-GB" dirty="0" smtClean="0"/>
              <a:t>Budapest</a:t>
            </a:r>
            <a:r>
              <a:rPr lang="en-GB" baseline="0" dirty="0" smtClean="0"/>
              <a:t> – Open Access and self archiving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56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https://www.dublincore.org/schemas/xmls/simpledc20021212.xsd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66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 back to 22 if need be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14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 years, Dublin</a:t>
            </a:r>
            <a:r>
              <a:rPr lang="en-GB" baseline="0" dirty="0" smtClean="0"/>
              <a:t> core, Core Trust Seal if possible, Open Access </a:t>
            </a:r>
          </a:p>
          <a:p>
            <a:r>
              <a:rPr lang="en-GB" baseline="0" dirty="0" smtClean="0"/>
              <a:t>10GB Per researcher for free at the 4TU 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87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People coming</a:t>
            </a:r>
            <a:r>
              <a:rPr lang="en-GB" baseline="0" dirty="0" smtClean="0"/>
              <a:t> and leaving the university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3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158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It’s a culture</a:t>
            </a:r>
            <a:r>
              <a:rPr lang="en-GB" baseline="0" dirty="0" smtClean="0"/>
              <a:t> change!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002DC-8F2C-4748-A162-2F897D46945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18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5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84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2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56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2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7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27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17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7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0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7CCFE-FA4C-44A0-BE30-0E4F9C808065}" type="datetimeFigureOut">
              <a:rPr lang="en-GB" smtClean="0"/>
              <a:t>09/12/2019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78510-7C4E-43A6-AC9A-4352A7BA4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1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mount.co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web.archives.gov/arc/action/ShowFullRecord?%24searchId=1&amp;%24showFullDescriptionTabs.selectedPaneId=digital&amp;%24digiDetailPageModel.currentPage=0&amp;%24resultsPartitionPageModel.targetModel=true&amp;%24resultsSummaryPageModel.pageSize=50&amp;%24partitionIndex=0&amp;%24digiSummaryPageModel.targetModel=true&amp;%24submitId=1&amp;%24resultsDetailPageModel.search=true&amp;%24digiDetailPageModel.resultPageModel=true&amp;%24resultsDetailPageModel.currentPage=41&amp;%24showArchivalDescriptionsTabs.selectedPaneId=&amp;%24resultsDetailPageModel.pageSize=1&amp;%24resultsSummaryPageModel.targetModel=true&amp;%24sort=RELEVANCE_ASC&amp;%24resultsPartitionPageModel.search=true&amp;%24highlight=false&amp;initpagemodel=on&amp;mn=digiDetailPageModel&amp;goto=0&amp;detail=digiViewModel/1" TargetMode="External"/><Relationship Id="rId5" Type="http://schemas.openxmlformats.org/officeDocument/2006/relationships/hyperlink" Target="https://en.wikipedia.org/wiki/Tuskegee_Syphilis_Experiment" TargetMode="External"/><Relationship Id="rId4" Type="http://schemas.openxmlformats.org/officeDocument/2006/relationships/hyperlink" Target="https://en.wikipedia.org/wiki/U.S._Public_Health_Servic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cw.tudelft.nl/" TargetMode="External"/><Relationship Id="rId7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ocw.tudelft.nl/courses/models-architecture-design-physical-digital-models/" TargetMode="External"/><Relationship Id="rId4" Type="http://schemas.openxmlformats.org/officeDocument/2006/relationships/hyperlink" Target="http://creativecommons.org/licenses/by-nc-sa/4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3" Type="http://schemas.openxmlformats.org/officeDocument/2006/relationships/hyperlink" Target="https://tudelft.nl/library/datasteward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ec.europa.eu/research/participants/data/ref/h2020/grants_manual/hi/oa_pilot/h2020-hi-oa-data-mgt_en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_personal_webpage.html/" TargetMode="External"/><Relationship Id="rId2" Type="http://schemas.openxmlformats.org/officeDocument/2006/relationships/hyperlink" Target="mailto:XXX@Univ.count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121/uuid:c478028a-ac6d-4c45-9e2d-8ad63c7ca75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.mpg.de/67605/berlin_declaration_engl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versoabierto.org/2018/07/19/ciencia-abierta-monografico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budapestopenaccessinitiative.org/read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openbookpublishers.com/product/10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3354283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.J.R.Dintzner@tudelft.nl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elImmin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iversoabierto.org/2018/07/19/ciencia-abierta-monografico/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Open Science </a:t>
            </a:r>
            <a:br>
              <a:rPr lang="en-GB" dirty="0" smtClean="0"/>
            </a:br>
            <a:r>
              <a:rPr lang="en-GB" dirty="0" smtClean="0"/>
              <a:t>&amp;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FAIR Data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 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3613666"/>
            <a:ext cx="9144000" cy="5095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In general, and at the Delft University of Technology in particular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19336"/>
            <a:ext cx="2473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Dec. </a:t>
            </a:r>
            <a:r>
              <a:rPr lang="en-GB" sz="1400" i="1" dirty="0" smtClean="0"/>
              <a:t>10</a:t>
            </a:r>
            <a:r>
              <a:rPr lang="en-GB" sz="1400" i="1" baseline="30000" dirty="0" smtClean="0"/>
              <a:t>th</a:t>
            </a:r>
            <a:r>
              <a:rPr lang="en-GB" sz="1400" i="1" dirty="0" smtClean="0"/>
              <a:t> 2019</a:t>
            </a:r>
          </a:p>
          <a:p>
            <a:r>
              <a:rPr lang="en-GB" sz="1400" i="1" dirty="0" smtClean="0"/>
              <a:t>By: Nicolas Dintzner </a:t>
            </a:r>
          </a:p>
          <a:p>
            <a:r>
              <a:rPr lang="en-GB" sz="1400" i="1" dirty="0" smtClean="0"/>
              <a:t>Email: N.J.R.Dintzner@tudelt.nl</a:t>
            </a:r>
            <a:endParaRPr lang="en-GB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9591993" y="6119336"/>
            <a:ext cx="260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Available on ZENODO: </a:t>
            </a:r>
            <a:endParaRPr lang="en-GB" dirty="0" smtClean="0"/>
          </a:p>
          <a:p>
            <a:r>
              <a:rPr lang="en-GB" dirty="0" smtClean="0"/>
              <a:t>10.5281/zenodo.3569211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8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615" y="184548"/>
            <a:ext cx="2295434" cy="6423913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84042" y="6581289"/>
            <a:ext cx="698139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 Trek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® is a registered trademark of Paramount Pictures registered in the United States Patent and Trademark Office.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 Trek ©, Star Trek: The Next Generation ©, Star Trek: Deep Space Nine ©, Star Trek: Voyager ©, 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kumimoji="0" lang="en-US" altLang="en-US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 Trek: Enterprise © 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 Trademarks of 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Paramount Pictures</a:t>
            </a: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starchive.cs.umanitoba.ca/gifs/spacer-blu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" y="2866633"/>
            <a:ext cx="1905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data...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3" y="2092133"/>
            <a:ext cx="5042483" cy="28363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473" y="4960643"/>
            <a:ext cx="10326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Illustration by CERN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4738" y="3755221"/>
            <a:ext cx="22461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/>
              <a:t>Event Horizon </a:t>
            </a:r>
            <a:r>
              <a:rPr lang="fr-FR" sz="900" dirty="0" err="1"/>
              <a:t>Telescope</a:t>
            </a:r>
            <a:r>
              <a:rPr lang="fr-FR" sz="900" dirty="0"/>
              <a:t> collaboration et al.</a:t>
            </a:r>
            <a:endParaRPr lang="en-GB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961221"/>
            <a:ext cx="4445000" cy="2794000"/>
          </a:xfrm>
          <a:prstGeom prst="rect">
            <a:avLst/>
          </a:prstGeom>
        </p:spPr>
      </p:pic>
      <p:pic>
        <p:nvPicPr>
          <p:cNvPr id="8" name="Google Shape;55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155713"/>
            <a:ext cx="4148939" cy="253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54;p66" descr="Image result for cc b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4939" y="6483511"/>
            <a:ext cx="658201" cy="2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55;p66"/>
          <p:cNvSpPr txBox="1"/>
          <p:nvPr/>
        </p:nvSpPr>
        <p:spPr>
          <a:xfrm>
            <a:off x="10162294" y="6309243"/>
            <a:ext cx="195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Vincent </a:t>
            </a:r>
            <a:r>
              <a:rPr lang="en-GB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Gaggioli</a:t>
            </a:r>
            <a:endParaRPr sz="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7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data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567" y="1870625"/>
            <a:ext cx="6137564" cy="3254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8567" y="5253618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dirty="0"/>
              <a:t>Ibrahim, O. (2018). Design and Investigation of a Decision Support System for Public Policy Formulation (PhD dissertation). Computer and Systems Sciences, Stockholm University, Stockholm. Retrieved from http://urn.kb.se/resolve?urn=urn:nbn:se:su:diva-159437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" y="1690688"/>
            <a:ext cx="3064852" cy="400634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235160"/>
              </p:ext>
            </p:extLst>
          </p:nvPr>
        </p:nvGraphicFramePr>
        <p:xfrm>
          <a:off x="0" y="5941386"/>
          <a:ext cx="5612027" cy="777240"/>
        </p:xfrm>
        <a:graphic>
          <a:graphicData uri="http://schemas.openxmlformats.org/drawingml/2006/table">
            <a:tbl>
              <a:tblPr/>
              <a:tblGrid>
                <a:gridCol w="726989">
                  <a:extLst>
                    <a:ext uri="{9D8B030D-6E8A-4147-A177-3AD203B41FA5}">
                      <a16:colId xmlns:a16="http://schemas.microsoft.com/office/drawing/2014/main" val="611445099"/>
                    </a:ext>
                  </a:extLst>
                </a:gridCol>
                <a:gridCol w="4885038">
                  <a:extLst>
                    <a:ext uri="{9D8B030D-6E8A-4147-A177-3AD203B41FA5}">
                      <a16:colId xmlns:a16="http://schemas.microsoft.com/office/drawing/2014/main" val="36519464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i="1"/>
                        <a:t>Description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900" b="1" i="1"/>
                        <a:t>English:</a:t>
                      </a:r>
                      <a:r>
                        <a:rPr lang="en-GB" sz="900" i="1"/>
                        <a:t> </a:t>
                      </a:r>
                      <a:r>
                        <a:rPr lang="en-GB" sz="900" i="1">
                          <a:hlinkClick r:id="rId4" tooltip="wikipedia:U.S. Public Health Service"/>
                        </a:rPr>
                        <a:t>U.S. Public Health Service</a:t>
                      </a:r>
                      <a:r>
                        <a:rPr lang="en-GB" sz="900" i="1"/>
                        <a:t> interview transcipt with subjects of the </a:t>
                      </a:r>
                      <a:r>
                        <a:rPr lang="en-GB" sz="900" i="1">
                          <a:hlinkClick r:id="rId5" tooltip="wikipedia:Tuskegee Syphilis Experiment"/>
                        </a:rPr>
                        <a:t>Tuskegee Syphilis Experiment</a:t>
                      </a:r>
                      <a:endParaRPr lang="en-GB" sz="900" i="1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738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i="1"/>
                        <a:t>Source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900" i="1">
                          <a:hlinkClick r:id="rId6"/>
                        </a:rPr>
                        <a:t>ARC Identifier 650715</a:t>
                      </a:r>
                      <a:r>
                        <a:rPr lang="en-GB" sz="900" i="1"/>
                        <a:t>, U.S. National Archives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157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i="1"/>
                        <a:t>Author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900" i="1" dirty="0"/>
                        <a:t>Department of Health, Education, and Welfare. Public Health Service. Health Services and Mental Health Administration. </a:t>
                      </a:r>
                      <a:r>
                        <a:rPr lang="en-GB" sz="900" i="1" dirty="0" err="1"/>
                        <a:t>Center</a:t>
                      </a:r>
                      <a:r>
                        <a:rPr lang="en-GB" sz="900" i="1" dirty="0"/>
                        <a:t> for Disease Control. Venereal Disease Branch (1970 - 1973)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68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55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data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2" y="1484742"/>
            <a:ext cx="5863774" cy="3657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934210"/>
            <a:ext cx="7463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i="1" dirty="0"/>
              <a:t>Analytical Models by: </a:t>
            </a:r>
            <a:r>
              <a:rPr lang="en-GB" sz="700" i="1" dirty="0" err="1"/>
              <a:t>Jiani</a:t>
            </a:r>
            <a:r>
              <a:rPr lang="en-GB" sz="700" i="1" dirty="0"/>
              <a:t> You, </a:t>
            </a:r>
            <a:r>
              <a:rPr lang="en-GB" sz="700" i="1" dirty="0" err="1"/>
              <a:t>Licheng</a:t>
            </a:r>
            <a:r>
              <a:rPr lang="en-GB" sz="700" i="1" dirty="0"/>
              <a:t> Wang, Wei Jiang and </a:t>
            </a:r>
            <a:r>
              <a:rPr lang="en-GB" sz="700" i="1" dirty="0" err="1"/>
              <a:t>Zhuting</a:t>
            </a:r>
            <a:r>
              <a:rPr lang="en-GB" sz="700" i="1" dirty="0"/>
              <a:t> Li.</a:t>
            </a:r>
            <a:br>
              <a:rPr lang="en-GB" sz="700" i="1" dirty="0"/>
            </a:br>
            <a:r>
              <a:rPr lang="en-GB" sz="700" i="1" dirty="0"/>
              <a:t>Project: </a:t>
            </a:r>
            <a:r>
              <a:rPr lang="en-GB" sz="700" i="1" dirty="0" err="1"/>
              <a:t>Eemhuis</a:t>
            </a:r>
            <a:r>
              <a:rPr lang="en-GB" sz="700" i="1" dirty="0"/>
              <a:t>, by </a:t>
            </a:r>
            <a:r>
              <a:rPr lang="en-GB" sz="700" i="1" dirty="0" err="1"/>
              <a:t>Neutelings</a:t>
            </a:r>
            <a:r>
              <a:rPr lang="en-GB" sz="700" i="1" dirty="0"/>
              <a:t> </a:t>
            </a:r>
            <a:r>
              <a:rPr lang="en-GB" sz="700" i="1" dirty="0" err="1"/>
              <a:t>Riedijk</a:t>
            </a:r>
            <a:r>
              <a:rPr lang="en-GB" sz="700" i="1" dirty="0"/>
              <a:t> Architects, Amersfoort, the Netherlands</a:t>
            </a:r>
            <a:r>
              <a:rPr lang="en-GB" sz="700" i="1" dirty="0" smtClean="0"/>
              <a:t>.</a:t>
            </a:r>
          </a:p>
          <a:p>
            <a:r>
              <a:rPr lang="en-US" altLang="en-US" sz="700" i="1" dirty="0">
                <a:cs typeface="Arial" panose="020B0604020202020204" pitchFamily="34" charset="0"/>
              </a:rPr>
              <a:t>Models in Architecture by </a:t>
            </a:r>
            <a:r>
              <a:rPr lang="en-US" altLang="en-US" sz="700" i="1" dirty="0">
                <a:cs typeface="Arial" panose="020B0604020202020204" pitchFamily="34" charset="0"/>
                <a:hlinkClick r:id="rId3"/>
              </a:rPr>
              <a:t>TU Delft </a:t>
            </a:r>
            <a:r>
              <a:rPr lang="en-US" altLang="en-US" sz="700" i="1" dirty="0" err="1">
                <a:cs typeface="Arial" panose="020B0604020202020204" pitchFamily="34" charset="0"/>
                <a:hlinkClick r:id="rId3"/>
              </a:rPr>
              <a:t>OpenCourseWare</a:t>
            </a:r>
            <a:r>
              <a:rPr lang="en-US" altLang="en-US" sz="700" i="1" dirty="0">
                <a:cs typeface="Arial" panose="020B0604020202020204" pitchFamily="34" charset="0"/>
              </a:rPr>
              <a:t> is licensed under a </a:t>
            </a:r>
            <a:r>
              <a:rPr lang="en-US" altLang="en-US" sz="700" i="1" dirty="0">
                <a:cs typeface="Arial" panose="020B0604020202020204" pitchFamily="34" charset="0"/>
                <a:hlinkClick r:id="rId4"/>
              </a:rPr>
              <a:t>Creative Commons Attribution-</a:t>
            </a:r>
            <a:r>
              <a:rPr lang="en-US" altLang="en-US" sz="700" i="1" dirty="0" err="1">
                <a:cs typeface="Arial" panose="020B0604020202020204" pitchFamily="34" charset="0"/>
                <a:hlinkClick r:id="rId4"/>
              </a:rPr>
              <a:t>NonCommercial</a:t>
            </a:r>
            <a:r>
              <a:rPr lang="en-US" altLang="en-US" sz="700" i="1" dirty="0">
                <a:cs typeface="Arial" panose="020B0604020202020204" pitchFamily="34" charset="0"/>
                <a:hlinkClick r:id="rId4"/>
              </a:rPr>
              <a:t>-</a:t>
            </a:r>
            <a:r>
              <a:rPr lang="en-US" altLang="en-US" sz="700" i="1" dirty="0" err="1">
                <a:cs typeface="Arial" panose="020B0604020202020204" pitchFamily="34" charset="0"/>
                <a:hlinkClick r:id="rId4"/>
              </a:rPr>
              <a:t>ShareAlike</a:t>
            </a:r>
            <a:r>
              <a:rPr lang="en-US" altLang="en-US" sz="700" i="1" dirty="0">
                <a:cs typeface="Arial" panose="020B0604020202020204" pitchFamily="34" charset="0"/>
                <a:hlinkClick r:id="rId4"/>
              </a:rPr>
              <a:t> 4.0 International License</a:t>
            </a:r>
            <a:r>
              <a:rPr lang="en-US" altLang="en-US" sz="700" i="1" dirty="0">
                <a:cs typeface="Arial" panose="020B0604020202020204" pitchFamily="34" charset="0"/>
              </a:rPr>
              <a:t>.</a:t>
            </a:r>
            <a:br>
              <a:rPr lang="en-US" altLang="en-US" sz="700" i="1" dirty="0">
                <a:cs typeface="Arial" panose="020B0604020202020204" pitchFamily="34" charset="0"/>
              </a:rPr>
            </a:br>
            <a:r>
              <a:rPr lang="en-US" altLang="en-US" sz="700" i="1" dirty="0">
                <a:cs typeface="Arial" panose="020B0604020202020204" pitchFamily="34" charset="0"/>
              </a:rPr>
              <a:t>Based on a work at </a:t>
            </a:r>
            <a:r>
              <a:rPr lang="en-US" altLang="en-US" sz="700" i="1" dirty="0">
                <a:cs typeface="Arial" panose="020B0604020202020204" pitchFamily="34" charset="0"/>
                <a:hlinkClick r:id="rId5"/>
              </a:rPr>
              <a:t>https://ocw.tudelft.nl/courses/models-architecture-design-physical-digital-models/</a:t>
            </a:r>
            <a:r>
              <a:rPr lang="en-US" altLang="en-US" sz="700" i="1" dirty="0">
                <a:cs typeface="Arial" panose="020B0604020202020204" pitchFamily="34" charset="0"/>
              </a:rPr>
              <a:t>. </a:t>
            </a:r>
          </a:p>
          <a:p>
            <a:endParaRPr lang="en-GB" sz="700" i="1" dirty="0" smtClean="0"/>
          </a:p>
          <a:p>
            <a:r>
              <a:rPr lang="en-GB" sz="700" i="1" dirty="0"/>
              <a:t> </a:t>
            </a:r>
            <a:endParaRPr lang="en-GB" sz="700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-323165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 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8" name="Picture 10" descr="Creative Commons License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29" y="4755893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41" y="1879038"/>
            <a:ext cx="4959177" cy="31721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16181" y="5123357"/>
            <a:ext cx="6346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 smtClean="0"/>
              <a:t>“Miura” Project</a:t>
            </a:r>
            <a:r>
              <a:rPr lang="en-GB" sz="900" dirty="0" smtClean="0"/>
              <a:t> – Interactive Environment in the Industrial Design Faculty of TU Delft.</a:t>
            </a:r>
            <a:endParaRPr lang="en-GB" sz="900" dirty="0"/>
          </a:p>
          <a:p>
            <a:r>
              <a:rPr lang="en-GB" sz="900" i="1" dirty="0" smtClean="0"/>
              <a:t>Students</a:t>
            </a:r>
            <a:r>
              <a:rPr lang="en-GB" sz="900" i="1" dirty="0"/>
              <a:t>: David van der </a:t>
            </a:r>
            <a:r>
              <a:rPr lang="en-GB" sz="900" i="1" dirty="0" err="1"/>
              <a:t>Blonk</a:t>
            </a:r>
            <a:r>
              <a:rPr lang="en-GB" sz="900" i="1" dirty="0"/>
              <a:t>, Patrick </a:t>
            </a:r>
            <a:r>
              <a:rPr lang="en-GB" sz="900" i="1" dirty="0" err="1"/>
              <a:t>Keesmaat</a:t>
            </a:r>
            <a:r>
              <a:rPr lang="en-GB" sz="900" i="1" dirty="0"/>
              <a:t>, Max van </a:t>
            </a:r>
            <a:r>
              <a:rPr lang="en-GB" sz="900" i="1" dirty="0" err="1"/>
              <a:t>Manen</a:t>
            </a:r>
            <a:r>
              <a:rPr lang="en-GB" sz="900" i="1" dirty="0"/>
              <a:t>, Carmen Pepping, Elias van der Linden, </a:t>
            </a:r>
            <a:endParaRPr lang="en-GB" sz="900" i="1" dirty="0" smtClean="0"/>
          </a:p>
          <a:p>
            <a:r>
              <a:rPr lang="en-GB" sz="900" i="1" dirty="0" err="1" smtClean="0"/>
              <a:t>Marijke</a:t>
            </a:r>
            <a:r>
              <a:rPr lang="en-GB" sz="900" i="1" dirty="0" smtClean="0"/>
              <a:t> </a:t>
            </a:r>
            <a:r>
              <a:rPr lang="en-GB" sz="900" i="1" dirty="0" err="1"/>
              <a:t>Blom</a:t>
            </a:r>
            <a:r>
              <a:rPr lang="en-GB" sz="900" i="1" dirty="0"/>
              <a:t>, Alice </a:t>
            </a:r>
            <a:r>
              <a:rPr lang="en-GB" sz="900" i="1" dirty="0" err="1"/>
              <a:t>Coey</a:t>
            </a:r>
            <a:r>
              <a:rPr lang="en-GB" sz="900" i="1" dirty="0"/>
              <a:t>.</a:t>
            </a:r>
          </a:p>
          <a:p>
            <a:r>
              <a:rPr lang="en-GB" sz="900" i="1" dirty="0"/>
              <a:t>Coaches: Martin </a:t>
            </a:r>
            <a:r>
              <a:rPr lang="en-GB" sz="900" i="1" dirty="0" err="1"/>
              <a:t>Havranek</a:t>
            </a:r>
            <a:r>
              <a:rPr lang="en-GB" sz="900" i="1" dirty="0"/>
              <a:t>, </a:t>
            </a:r>
            <a:r>
              <a:rPr lang="en-GB" sz="900" i="1" dirty="0" err="1"/>
              <a:t>Aadjan</a:t>
            </a:r>
            <a:r>
              <a:rPr lang="en-GB" sz="900" i="1" dirty="0"/>
              <a:t> van der Helm, </a:t>
            </a:r>
            <a:r>
              <a:rPr lang="en-GB" sz="900" i="1" dirty="0" err="1"/>
              <a:t>Wouter</a:t>
            </a:r>
            <a:r>
              <a:rPr lang="en-GB" sz="900" i="1" dirty="0"/>
              <a:t> van der </a:t>
            </a:r>
            <a:r>
              <a:rPr lang="en-GB" sz="900" i="1" dirty="0" err="1"/>
              <a:t>Hoog</a:t>
            </a:r>
            <a:r>
              <a:rPr lang="en-GB" sz="900" i="1" dirty="0"/>
              <a:t>, Tomasz </a:t>
            </a:r>
            <a:r>
              <a:rPr lang="en-GB" sz="900" i="1" dirty="0" err="1"/>
              <a:t>Jaskiewicz</a:t>
            </a:r>
            <a:r>
              <a:rPr lang="en-GB" sz="9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5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Too much data 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171" y="1375794"/>
            <a:ext cx="6533658" cy="51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data to “</a:t>
            </a:r>
            <a:r>
              <a:rPr lang="en-GB" u="sng" dirty="0" smtClean="0"/>
              <a:t>relevant</a:t>
            </a:r>
            <a:r>
              <a:rPr lang="en-GB" dirty="0" smtClean="0"/>
              <a:t> research data”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63661" y="1823856"/>
            <a:ext cx="9748007" cy="10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ea typeface="Arial" panose="020B0604020202020204" pitchFamily="34" charset="0"/>
                <a:cs typeface="Arial" panose="020B0604020202020204" pitchFamily="34" charset="0"/>
              </a:rPr>
              <a:t>“Relevant research data” might mean different things in different </a:t>
            </a:r>
            <a:r>
              <a:rPr lang="en-GB" dirty="0" smtClean="0">
                <a:ea typeface="Arial" panose="020B0604020202020204" pitchFamily="34" charset="0"/>
                <a:cs typeface="Arial" panose="020B0604020202020204" pitchFamily="34" charset="0"/>
              </a:rPr>
              <a:t>disciplines: source </a:t>
            </a:r>
            <a:r>
              <a:rPr lang="en-GB" dirty="0">
                <a:ea typeface="Arial" panose="020B0604020202020204" pitchFamily="34" charset="0"/>
                <a:cs typeface="Arial" panose="020B0604020202020204" pitchFamily="34" charset="0"/>
              </a:rPr>
              <a:t>code, experimental notes, protocols, models, and other forms of </a:t>
            </a:r>
            <a:r>
              <a:rPr lang="en-GB" b="1" u="sng" dirty="0">
                <a:ea typeface="Arial" panose="020B0604020202020204" pitchFamily="34" charset="0"/>
                <a:cs typeface="Arial" panose="020B0604020202020204" pitchFamily="34" charset="0"/>
              </a:rPr>
              <a:t>information supporting traditional </a:t>
            </a:r>
            <a:r>
              <a:rPr lang="en-GB" b="1" u="sng" dirty="0" smtClean="0">
                <a:ea typeface="Arial" panose="020B0604020202020204" pitchFamily="34" charset="0"/>
                <a:cs typeface="Arial" panose="020B0604020202020204" pitchFamily="34" charset="0"/>
              </a:rPr>
              <a:t>publication</a:t>
            </a:r>
            <a:endParaRPr lang="en-GB" b="1" u="sng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7675" y="2814300"/>
            <a:ext cx="6135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i="1" dirty="0" smtClean="0"/>
              <a:t>Delft University of Technology Research Data Management Framework Policy</a:t>
            </a:r>
          </a:p>
          <a:p>
            <a:pPr algn="ctr"/>
            <a:r>
              <a:rPr lang="en-GB" sz="1100" i="1" dirty="0"/>
              <a:t>https://d1rkab7tlqy5f1.cloudfront.net/Library/Themaportalen/RDM/researchdata-framework-policy.pdf</a:t>
            </a:r>
          </a:p>
        </p:txBody>
      </p:sp>
      <p:sp>
        <p:nvSpPr>
          <p:cNvPr id="7" name="Rectangle 6"/>
          <p:cNvSpPr/>
          <p:nvPr/>
        </p:nvSpPr>
        <p:spPr>
          <a:xfrm>
            <a:off x="189339" y="4327964"/>
            <a:ext cx="12020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Research data is any information that has been collected, observed, generated or created to </a:t>
            </a:r>
            <a:r>
              <a:rPr lang="en-GB" b="1" u="sng" dirty="0" smtClean="0"/>
              <a:t>validate original research findings</a:t>
            </a:r>
            <a:r>
              <a:rPr lang="en-GB" dirty="0" smtClean="0"/>
              <a:t>.</a:t>
            </a:r>
          </a:p>
          <a:p>
            <a:r>
              <a:rPr lang="en-GB" dirty="0" smtClean="0"/>
              <a:t>Although usually digital, research data also includes non-digital formats such as laboratory notebooks and diaries.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82004" y="4977935"/>
            <a:ext cx="83119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 smtClean="0"/>
              <a:t>Library of the University of Leeds </a:t>
            </a:r>
          </a:p>
          <a:p>
            <a:pPr algn="ctr"/>
            <a:r>
              <a:rPr lang="en-GB" sz="1100" dirty="0" smtClean="0"/>
              <a:t>https</a:t>
            </a:r>
            <a:r>
              <a:rPr lang="en-GB" sz="1100" dirty="0"/>
              <a:t>://library.leeds.ac.uk/info/14062/research_data_management/61/research_data_management_explained</a:t>
            </a:r>
          </a:p>
        </p:txBody>
      </p:sp>
    </p:spTree>
    <p:extLst>
      <p:ext uri="{BB962C8B-B14F-4D97-AF65-F5344CB8AC3E}">
        <p14:creationId xmlns:p14="http://schemas.microsoft.com/office/powerpoint/2010/main" val="12503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way of the future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536865"/>
            <a:ext cx="6502400" cy="487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4226" y="6534834"/>
            <a:ext cx="117389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By </a:t>
            </a:r>
            <a:r>
              <a:rPr lang="en-GB" sz="1050" dirty="0" err="1"/>
              <a:t>Archivo</a:t>
            </a:r>
            <a:r>
              <a:rPr lang="en-GB" sz="1050" dirty="0"/>
              <a:t>-FSP - Own work, CC BY-SA 3.0, https://commons.wikimedia.org/w/index.php?curid=2942596</a:t>
            </a:r>
          </a:p>
        </p:txBody>
      </p:sp>
    </p:spTree>
    <p:extLst>
      <p:ext uri="{BB962C8B-B14F-4D97-AF65-F5344CB8AC3E}">
        <p14:creationId xmlns:p14="http://schemas.microsoft.com/office/powerpoint/2010/main" val="38780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 the moment...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7383"/>
            <a:ext cx="5441506" cy="205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26" y="2998571"/>
            <a:ext cx="5227379" cy="33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?</a:t>
            </a:r>
            <a:endParaRPr lang="en-GB" dirty="0"/>
          </a:p>
        </p:txBody>
      </p:sp>
      <p:pic>
        <p:nvPicPr>
          <p:cNvPr id="4098" name="Picture 2" descr="https://lh6.googleusercontent.com/PC1ias0sltZd54qwS_lvqmblCC4gjzdLyLzxCuJ93QuRbWkayNUBSDKcUiOuliaKjPNdcDdpi7fl0ETQ8kbJi9dbHQhPVKRdRZdCrm23DvU-lJf1B_2NQ3JccSCfcct6uNPHKVhOGV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1" y="1690688"/>
            <a:ext cx="5581701" cy="47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011" y="6488668"/>
            <a:ext cx="4137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Nature 533, 452–454 (26 May 2016) doi:10.1038/533452a</a:t>
            </a:r>
            <a:endParaRPr lang="en-GB" sz="1200" dirty="0">
              <a:effectLst/>
            </a:endParaRPr>
          </a:p>
        </p:txBody>
      </p:sp>
      <p:pic>
        <p:nvPicPr>
          <p:cNvPr id="4100" name="Picture 4" descr="https://lh4.googleusercontent.com/DU11XzeiA0H-70a_stWxAl3ui0uNDYbPnyHpDs5LEQA9_3EgqhOIOVrbI_RAB1MpY_W2Zt62blRQYi5pOSvb_0pQF3BWjc9KcE-AqfjCYvzaGUZBSQGZH1ExjBo5ydQVoFKOLO5UDJ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14" y="82677"/>
            <a:ext cx="4473145" cy="66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035113" y="3227902"/>
            <a:ext cx="741405" cy="36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7035113" y="3908341"/>
            <a:ext cx="741405" cy="36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“FAIR principles” to the rescue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4820" y="5793866"/>
            <a:ext cx="11046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smtClean="0"/>
              <a:t>Founding paper</a:t>
            </a:r>
            <a:r>
              <a:rPr lang="en-GB" dirty="0" smtClean="0"/>
              <a:t>: Wilkinson</a:t>
            </a:r>
            <a:r>
              <a:rPr lang="en-GB" dirty="0"/>
              <a:t>, M., </a:t>
            </a:r>
            <a:r>
              <a:rPr lang="en-GB" dirty="0" err="1"/>
              <a:t>Dumontier</a:t>
            </a:r>
            <a:r>
              <a:rPr lang="en-GB" dirty="0"/>
              <a:t>, M., </a:t>
            </a:r>
            <a:r>
              <a:rPr lang="en-GB" dirty="0" err="1"/>
              <a:t>Aalbersberg</a:t>
            </a:r>
            <a:r>
              <a:rPr lang="en-GB" dirty="0"/>
              <a:t>, I. </a:t>
            </a:r>
            <a:r>
              <a:rPr lang="en-GB" i="1" dirty="0"/>
              <a:t>et al.</a:t>
            </a:r>
            <a:r>
              <a:rPr lang="en-GB" dirty="0"/>
              <a:t> The FAIR Guiding Principles for scientific data management and stewardship. </a:t>
            </a:r>
            <a:r>
              <a:rPr lang="en-GB" i="1" dirty="0" err="1"/>
              <a:t>Sci</a:t>
            </a:r>
            <a:r>
              <a:rPr lang="en-GB" i="1" dirty="0"/>
              <a:t> Data</a:t>
            </a:r>
            <a:r>
              <a:rPr lang="en-GB" dirty="0"/>
              <a:t> 3,</a:t>
            </a:r>
            <a:r>
              <a:rPr lang="en-GB" b="1" dirty="0"/>
              <a:t> </a:t>
            </a:r>
            <a:r>
              <a:rPr lang="en-GB" dirty="0"/>
              <a:t>160018 (2016) </a:t>
            </a:r>
            <a:r>
              <a:rPr lang="en-GB" dirty="0" smtClean="0"/>
              <a:t>doi:10.1038/sdata.2016.18</a:t>
            </a:r>
          </a:p>
          <a:p>
            <a:r>
              <a:rPr lang="en-GB" dirty="0" smtClean="0"/>
              <a:t>“FAIR</a:t>
            </a:r>
            <a:r>
              <a:rPr lang="en-GB" dirty="0"/>
              <a:t>” definitions from : https://www.go-fair.org/fair-principles/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99" y="1690688"/>
            <a:ext cx="9538984" cy="32392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7086" y="4799163"/>
            <a:ext cx="66582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Door </a:t>
            </a:r>
            <a:r>
              <a:rPr lang="en-GB" sz="1100" dirty="0" err="1"/>
              <a:t>SangyaPundir</a:t>
            </a:r>
            <a:r>
              <a:rPr lang="en-GB" sz="1100" dirty="0"/>
              <a:t> - Eigen </a:t>
            </a:r>
            <a:r>
              <a:rPr lang="en-GB" sz="1100" dirty="0" err="1"/>
              <a:t>werk</a:t>
            </a:r>
            <a:r>
              <a:rPr lang="en-GB" sz="1100" dirty="0"/>
              <a:t>, CC BY-SA 4.0, https://commons.wikimedia.org/w/index.php?curid=53414062</a:t>
            </a:r>
          </a:p>
        </p:txBody>
      </p:sp>
    </p:spTree>
    <p:extLst>
      <p:ext uri="{BB962C8B-B14F-4D97-AF65-F5344CB8AC3E}">
        <p14:creationId xmlns:p14="http://schemas.microsoft.com/office/powerpoint/2010/main" val="13526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1798319" y="1417638"/>
            <a:ext cx="5878455" cy="52109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7732" indent="0">
              <a:lnSpc>
                <a:spcPct val="100000"/>
              </a:lnSpc>
              <a:spcBef>
                <a:spcPts val="747"/>
              </a:spcBef>
              <a:buSzPts val="2800"/>
              <a:buNone/>
            </a:pPr>
            <a:r>
              <a:rPr lang="en-US" sz="1867"/>
              <a:t>Data Stewards: ‘Go-to’ person for research data management (RDM) at faculty level</a:t>
            </a:r>
            <a:endParaRPr/>
          </a:p>
          <a:p>
            <a:pPr marL="67732" indent="0">
              <a:lnSpc>
                <a:spcPct val="100000"/>
              </a:lnSpc>
              <a:spcBef>
                <a:spcPts val="747"/>
              </a:spcBef>
              <a:buSzPts val="2800"/>
              <a:buNone/>
            </a:pPr>
            <a:r>
              <a:rPr lang="en-US" sz="1867" u="sng">
                <a:solidFill>
                  <a:schemeClr val="hlink"/>
                </a:solidFill>
                <a:hlinkClick r:id="rId3"/>
              </a:rPr>
              <a:t>https://tudelft.nl/library/datastewards</a:t>
            </a:r>
            <a:r>
              <a:rPr lang="en-US" sz="1867"/>
              <a:t> </a:t>
            </a:r>
            <a:endParaRPr/>
          </a:p>
          <a:p>
            <a:pPr marL="67732" indent="0">
              <a:lnSpc>
                <a:spcPct val="100000"/>
              </a:lnSpc>
              <a:spcBef>
                <a:spcPts val="747"/>
              </a:spcBef>
              <a:buSzPts val="2800"/>
              <a:buNone/>
            </a:pPr>
            <a:r>
              <a:rPr lang="en-US" sz="1867"/>
              <a:t>	</a:t>
            </a:r>
            <a:endParaRPr/>
          </a:p>
        </p:txBody>
      </p:sp>
      <p:grpSp>
        <p:nvGrpSpPr>
          <p:cNvPr id="94" name="Google Shape;94;p17"/>
          <p:cNvGrpSpPr/>
          <p:nvPr/>
        </p:nvGrpSpPr>
        <p:grpSpPr>
          <a:xfrm>
            <a:off x="2001025" y="2739251"/>
            <a:ext cx="8793348" cy="4118749"/>
            <a:chOff x="1691639" y="1609122"/>
            <a:chExt cx="7452361" cy="3362326"/>
          </a:xfrm>
        </p:grpSpPr>
        <p:grpSp>
          <p:nvGrpSpPr>
            <p:cNvPr id="95" name="Google Shape;95;p17"/>
            <p:cNvGrpSpPr/>
            <p:nvPr/>
          </p:nvGrpSpPr>
          <p:grpSpPr>
            <a:xfrm>
              <a:off x="1691639" y="1609122"/>
              <a:ext cx="7452361" cy="3362326"/>
              <a:chOff x="1691639" y="1609122"/>
              <a:chExt cx="7452361" cy="3362326"/>
            </a:xfrm>
          </p:grpSpPr>
          <p:pic>
            <p:nvPicPr>
              <p:cNvPr id="96" name="Google Shape;96;p17" descr="https://lh5.googleusercontent.com/fccdqLM81U19cxdegLtLOilgTEjxlBvq4xYDfjS2raEFwqUUa_Ltktgvu1rmx4T1nNdzPbRBG_EIw9V4HaizpkVrdkToGQm8xsZDI_yZm3uq1CbT2ergP3N4mgVXsXKWliht0YdyLa6G5O5q6w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691639" y="1637698"/>
                <a:ext cx="3724275" cy="3333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17" descr="https://lh6.googleusercontent.com/eRxA5CwV8FFIo3WjxbnVoObSnNTm-Q8J2aLRtqfeT5_i36kTpos5T_nC3qZAn-Dc7xyUg4yclzAQ5R1bwQB3jmg0kwttPce6NmX5GZjLu6K7cuIR-Tvg1wzs6NJ8gfO9SyCFc68rfESjDsXaZw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372100" y="1609122"/>
                <a:ext cx="3771900" cy="33623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8" name="Google Shape;98;p17" descr="https://lh4.googleusercontent.com/W4tKmcnjURT4LBbL6KCHuvjQNnYSi8VH2B51jBg0SpLgzAhXEgXaa47O7OnBDMD8wsi1dFwAqWFaSSmHvS7_XE6Dp3S3WGQ3_xF8ZOD1lLtxF_O1f8iY6gm06BG7eVapPsMAxJLDv35wGTphAw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1260" y="1673601"/>
              <a:ext cx="971155" cy="971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7" descr="https://lh4.googleusercontent.com/33bp84puqxravyOiUXJcjdHZyi_BCt5OJjUQwNvcXBzoZg_l_Vmj6WUebjX10MJtc_6mDnnDXz8ylsA-kP4GG90p3Zu_i0lbtd_I-TzFQwzpEaBEA_PwkbTBDSuKikSZe7Mdy90U1mi7wBscPw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53610" y="1715908"/>
              <a:ext cx="844863" cy="1056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7" descr="https://lh3.googleusercontent.com/sfgpBFPIpLYp7aXzogF2gfgBWywa3wFAm6qTpGAxFsAI_2NynTC22zk_pmC8an6iwoRoFaTxQ03DoSXMMtiwhnoj-X-LtnTLVb-Po-nUYAxeUHaagN4aBrN1eu3LzCDqPwKPEGnjw2Z5AbLxR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79313" y="1715908"/>
              <a:ext cx="900435" cy="921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7" descr="https://lh3.googleusercontent.com/33m9vY4FmElV1qjvSa5KxGAMoUYBWywX1vFO-Jmfvs0HqQNrx40e7JTX44BAGQcoY32mSO2612WhnDCLp6dyw8DAz6zvr1ibBzfY2SEOFn7SaimavCKxwa-Q_izrdbpVgc3Xl7LgfFai4WmhOA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08860" y="3371077"/>
              <a:ext cx="855197" cy="8943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7" descr="https://lh3.googleusercontent.com/eeOQI2rF0RrQbj4h2Mc-oCjULGZDpm6qPiUiLHp7zEOJB3Cb2helvil3L3tRnivO6Q-h5X4rQ1fVMMEQLEMiBBwpN_ciPdjG4K35Toe5vE-I817bS1D2rhWnb88pi0xYHGaEhLlwGN0Y4L_hm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62636" y="3371077"/>
              <a:ext cx="888683" cy="888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7" descr="https://lh3.googleusercontent.com/zB73OMD1lr4iLuIjI7179of-0VyjuiyM4sObYRw8ZSP_ozD7uZ1DAQj1GbGgVLpBBCJD1OvOZXsRpAAvkbYc7Xz31f1_Tirll5F_5quou7qaU0iL--toboI7D7VOktxbFFiyNJ_zHWCmZQeuxw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20689" y="3408218"/>
              <a:ext cx="977784" cy="977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7" descr="https://lh3.googleusercontent.com/kJLiTtCjzudI2VPxpdwrn1l9u6Ic9FCNB1_Ln5azjNoG-TB2lZQqbYHuBGI_tcFrLXLAKq5zknc7NFbBiC3WI97yiMWMbn87RN7aCmT4v0DupTEmOerFS-j64CMStOKYZc0rvRBjKa70rsYMyA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157035" y="3408218"/>
              <a:ext cx="922713" cy="922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7" descr="https://lh5.googleusercontent.com/O0M5ABjPuaW5pQFcSgyoh8gUKUV_TBZzWfaAXDRHhEyZY1fD0G2a7BM6nLFnwSSeXwlPN3gvnuPGb1D0-3UjhS6CwDuj1PnavgonVVEe0ir5PMf09LCtVx0_VCwPBupaEafJsRYyw95A5H3YGA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547852" y="1673602"/>
              <a:ext cx="905712" cy="9057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" name="Google Shape;106;p17"/>
          <p:cNvGrpSpPr/>
          <p:nvPr/>
        </p:nvGrpSpPr>
        <p:grpSpPr>
          <a:xfrm>
            <a:off x="8605843" y="1323037"/>
            <a:ext cx="2112715" cy="1416215"/>
            <a:chOff x="4515944" y="1139789"/>
            <a:chExt cx="1584536" cy="1062161"/>
          </a:xfrm>
        </p:grpSpPr>
        <p:pic>
          <p:nvPicPr>
            <p:cNvPr id="107" name="Google Shape;107;p17" descr="https://lh4.googleusercontent.com/lqjkDWuZX1Es1SZWs6w8UPUXExDUWVK9G7-aT_Y8tLUoRb_WuqOqpsRhYbKQOs4icC92Yo9Fk2RhD4ACMVoqWale3I_EIhtPn7EtzGYT_JSXZXj6IJpk1GGpOMUS44q-nYBXc4fhWGk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515944" y="1139789"/>
              <a:ext cx="1584536" cy="1062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7" descr="https://lh3.googleusercontent.com/vQ-z4m4EeorTJdFzya-DHlpn9vMDEcELgY_p_6zEdGJ-OvO75C5eHmU3n84o_h-ij3tz4gc0y8XF7SViFTVjO_Y11wldNeVwQ7CyWmtmPyzgQm316Ew54EnoxH_NT0tEAH0M6xPn-LM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370090" y="1139789"/>
              <a:ext cx="730390" cy="7303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7"/>
          <p:cNvSpPr txBox="1"/>
          <p:nvPr/>
        </p:nvSpPr>
        <p:spPr>
          <a:xfrm>
            <a:off x="8186421" y="912668"/>
            <a:ext cx="2990563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Coordinated at TU Library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09625" y="217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Data Stewards @ TUD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5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80" y="1748353"/>
            <a:ext cx="4779167" cy="3029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180" y="4777946"/>
            <a:ext cx="455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National Dutch Research Funding Organization</a:t>
            </a:r>
            <a:endParaRPr lang="en-GB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433" y="365125"/>
            <a:ext cx="4024312" cy="3012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2014" y="3554628"/>
            <a:ext cx="403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u="sng" dirty="0" smtClean="0">
                <a:hlinkClick r:id="rId4"/>
              </a:rPr>
              <a:t>Official EU H2020 project documentation</a:t>
            </a:r>
            <a:endParaRPr lang="en-GB" i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103" y="4777946"/>
            <a:ext cx="5361908" cy="1340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41118" y="6118423"/>
            <a:ext cx="3393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https://www.dtls.nl/2016/09/13/g20-endorse-fair-principles/</a:t>
            </a:r>
          </a:p>
        </p:txBody>
      </p:sp>
    </p:spTree>
    <p:extLst>
      <p:ext uri="{BB962C8B-B14F-4D97-AF65-F5344CB8AC3E}">
        <p14:creationId xmlns:p14="http://schemas.microsoft.com/office/powerpoint/2010/main" val="34507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&amp; Datasets according to FAIR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30170" y="4324866"/>
            <a:ext cx="1540476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Excel Tables</a:t>
            </a:r>
          </a:p>
          <a:p>
            <a:r>
              <a:rPr lang="en-GB" dirty="0" smtClean="0"/>
              <a:t>Transcripts</a:t>
            </a:r>
          </a:p>
          <a:p>
            <a:r>
              <a:rPr lang="en-GB" dirty="0" smtClean="0"/>
              <a:t>Notes</a:t>
            </a:r>
          </a:p>
          <a:p>
            <a:r>
              <a:rPr lang="en-GB" dirty="0" smtClean="0"/>
              <a:t>...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98571" y="5978490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</a:t>
            </a:r>
            <a:endParaRPr lang="en-GB" dirty="0"/>
          </a:p>
        </p:txBody>
      </p:sp>
      <p:sp>
        <p:nvSpPr>
          <p:cNvPr id="6" name="Curved Up Arrow 5"/>
          <p:cNvSpPr/>
          <p:nvPr/>
        </p:nvSpPr>
        <p:spPr>
          <a:xfrm rot="19399175">
            <a:off x="1606599" y="5797396"/>
            <a:ext cx="2056019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7" y="2393713"/>
            <a:ext cx="1828799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Description of what is in, how it is organized...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99981" y="1706904"/>
            <a:ext cx="116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Meta Data</a:t>
            </a:r>
            <a:endParaRPr lang="en-GB" dirty="0"/>
          </a:p>
        </p:txBody>
      </p:sp>
      <p:sp>
        <p:nvSpPr>
          <p:cNvPr id="9" name="Curved Up Arrow 8"/>
          <p:cNvSpPr/>
          <p:nvPr/>
        </p:nvSpPr>
        <p:spPr>
          <a:xfrm rot="13054653" flipH="1">
            <a:off x="2280565" y="1769008"/>
            <a:ext cx="1175124" cy="4359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448439" y="2232454"/>
            <a:ext cx="576648" cy="30232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Elbow Connector 11"/>
          <p:cNvCxnSpPr>
            <a:stCxn id="7" idx="2"/>
            <a:endCxn id="4" idx="0"/>
          </p:cNvCxnSpPr>
          <p:nvPr/>
        </p:nvCxnSpPr>
        <p:spPr>
          <a:xfrm rot="16200000" flipH="1">
            <a:off x="2696496" y="3820953"/>
            <a:ext cx="1007823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11532" y="360745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“describes”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752331" y="3551193"/>
            <a:ext cx="140043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Dataset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273107" y="3366527"/>
            <a:ext cx="115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“contains”</a:t>
            </a:r>
            <a:endParaRPr lang="en-GB" dirty="0"/>
          </a:p>
        </p:txBody>
      </p:sp>
      <p:cxnSp>
        <p:nvCxnSpPr>
          <p:cNvPr id="22" name="Straight Arrow Connector 21"/>
          <p:cNvCxnSpPr>
            <a:stCxn id="14" idx="1"/>
            <a:endCxn id="10" idx="1"/>
          </p:cNvCxnSpPr>
          <p:nvPr/>
        </p:nvCxnSpPr>
        <p:spPr>
          <a:xfrm flipH="1">
            <a:off x="5025087" y="3735859"/>
            <a:ext cx="1727244" cy="8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40033" y="3824073"/>
            <a:ext cx="175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“any number of”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6446707" y="1838407"/>
            <a:ext cx="2011679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Description of what is in, how it is organized...</a:t>
            </a:r>
            <a:endParaRPr lang="en-GB" dirty="0"/>
          </a:p>
        </p:txBody>
      </p:sp>
      <p:cxnSp>
        <p:nvCxnSpPr>
          <p:cNvPr id="25" name="Elbow Connector 24"/>
          <p:cNvCxnSpPr>
            <a:stCxn id="24" idx="2"/>
            <a:endCxn id="14" idx="0"/>
          </p:cNvCxnSpPr>
          <p:nvPr/>
        </p:nvCxnSpPr>
        <p:spPr>
          <a:xfrm rot="16200000" flipH="1">
            <a:off x="7057819" y="3156464"/>
            <a:ext cx="789456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995948" y="1923831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Meta Data</a:t>
            </a:r>
          </a:p>
          <a:p>
            <a:r>
              <a:rPr lang="en-GB" i="1" dirty="0" smtClean="0"/>
              <a:t>of the </a:t>
            </a:r>
            <a:r>
              <a:rPr lang="en-GB" i="1" u="sng" dirty="0" smtClean="0"/>
              <a:t>dataset</a:t>
            </a:r>
            <a:r>
              <a:rPr lang="en-GB" i="1" dirty="0" smtClean="0"/>
              <a:t>!</a:t>
            </a:r>
            <a:endParaRPr lang="en-GB" i="1" dirty="0"/>
          </a:p>
        </p:txBody>
      </p:sp>
      <p:sp>
        <p:nvSpPr>
          <p:cNvPr id="29" name="Curved Up Arrow 28"/>
          <p:cNvSpPr/>
          <p:nvPr/>
        </p:nvSpPr>
        <p:spPr>
          <a:xfrm rot="10408687">
            <a:off x="7789160" y="1442749"/>
            <a:ext cx="1574302" cy="4359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3" grpId="0"/>
      <p:bldP spid="14" grpId="0" animBg="1"/>
      <p:bldP spid="15" grpId="0"/>
      <p:bldP spid="23" grpId="0"/>
      <p:bldP spid="24" grpId="0" animBg="1"/>
      <p:bldP spid="28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Nico’s dataset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73950" y="4323558"/>
            <a:ext cx="1930887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“Commit history of Linux”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307" y="4462057"/>
            <a:ext cx="180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Data</a:t>
            </a:r>
          </a:p>
          <a:p>
            <a:pPr algn="ctr"/>
            <a:r>
              <a:rPr lang="en-GB" dirty="0" smtClean="0"/>
              <a:t>(Neo4J database)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28526" y="2392405"/>
            <a:ext cx="1828799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README.txt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42500" y="1705596"/>
            <a:ext cx="116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Meta Data</a:t>
            </a:r>
            <a:endParaRPr lang="en-GB" dirty="0"/>
          </a:p>
        </p:txBody>
      </p:sp>
      <p:sp>
        <p:nvSpPr>
          <p:cNvPr id="8" name="Curved Up Arrow 7"/>
          <p:cNvSpPr/>
          <p:nvPr/>
        </p:nvSpPr>
        <p:spPr>
          <a:xfrm rot="13054653" flipH="1">
            <a:off x="1823084" y="1767700"/>
            <a:ext cx="1175124" cy="4359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3714795" y="2094503"/>
            <a:ext cx="576648" cy="30232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Elbow Connector 9"/>
          <p:cNvCxnSpPr>
            <a:stCxn id="6" idx="2"/>
            <a:endCxn id="4" idx="0"/>
          </p:cNvCxnSpPr>
          <p:nvPr/>
        </p:nvCxnSpPr>
        <p:spPr>
          <a:xfrm rot="5400000">
            <a:off x="1960250" y="3540881"/>
            <a:ext cx="1561821" cy="353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4051" y="3606147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“describes”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752329" y="3429751"/>
            <a:ext cx="140043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Dataset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455825" y="3274194"/>
            <a:ext cx="1152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“contains”</a:t>
            </a:r>
            <a:endParaRPr lang="en-GB" dirty="0"/>
          </a:p>
        </p:txBody>
      </p:sp>
      <p:cxnSp>
        <p:nvCxnSpPr>
          <p:cNvPr id="14" name="Straight Arrow Connector 13"/>
          <p:cNvCxnSpPr>
            <a:stCxn id="12" idx="1"/>
            <a:endCxn id="9" idx="1"/>
          </p:cNvCxnSpPr>
          <p:nvPr/>
        </p:nvCxnSpPr>
        <p:spPr>
          <a:xfrm flipH="1" flipV="1">
            <a:off x="4291443" y="3606147"/>
            <a:ext cx="2460886" cy="8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30967" y="3614417"/>
            <a:ext cx="175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“any number of”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09439" y="1441382"/>
            <a:ext cx="2486211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Title : string</a:t>
            </a:r>
          </a:p>
          <a:p>
            <a:r>
              <a:rPr lang="en-GB" dirty="0" smtClean="0"/>
              <a:t>Creator: string</a:t>
            </a:r>
          </a:p>
          <a:p>
            <a:r>
              <a:rPr lang="en-GB" dirty="0" smtClean="0"/>
              <a:t>Next version: </a:t>
            </a:r>
            <a:r>
              <a:rPr lang="en-GB" dirty="0" err="1" smtClean="0"/>
              <a:t>dataset_ID</a:t>
            </a:r>
            <a:endParaRPr lang="en-GB" dirty="0" smtClean="0"/>
          </a:p>
          <a:p>
            <a:r>
              <a:rPr lang="en-GB" dirty="0" smtClean="0"/>
              <a:t>...</a:t>
            </a:r>
            <a:endParaRPr lang="en-GB" dirty="0"/>
          </a:p>
        </p:txBody>
      </p:sp>
      <p:cxnSp>
        <p:nvCxnSpPr>
          <p:cNvPr id="17" name="Elbow Connector 16"/>
          <p:cNvCxnSpPr>
            <a:stCxn id="16" idx="2"/>
            <a:endCxn id="12" idx="0"/>
          </p:cNvCxnSpPr>
          <p:nvPr/>
        </p:nvCxnSpPr>
        <p:spPr>
          <a:xfrm rot="16200000" flipH="1">
            <a:off x="7058525" y="3035730"/>
            <a:ext cx="788040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9052" y="1428597"/>
            <a:ext cx="2735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Meta Data</a:t>
            </a:r>
          </a:p>
          <a:p>
            <a:r>
              <a:rPr lang="en-GB" i="1" dirty="0" smtClean="0"/>
              <a:t>of the </a:t>
            </a:r>
            <a:r>
              <a:rPr lang="en-GB" i="1" u="sng" dirty="0" smtClean="0"/>
              <a:t>dataset</a:t>
            </a:r>
            <a:r>
              <a:rPr lang="en-GB" i="1" dirty="0" smtClean="0"/>
              <a:t>!</a:t>
            </a:r>
          </a:p>
          <a:p>
            <a:endParaRPr lang="en-GB" i="1" dirty="0"/>
          </a:p>
          <a:p>
            <a:r>
              <a:rPr lang="en-GB" dirty="0" smtClean="0"/>
              <a:t>(4TU: </a:t>
            </a:r>
            <a:r>
              <a:rPr lang="en-GB" dirty="0" err="1" smtClean="0"/>
              <a:t>DublinCore</a:t>
            </a:r>
            <a:r>
              <a:rPr lang="en-GB" dirty="0" smtClean="0"/>
              <a:t> standard)</a:t>
            </a:r>
            <a:endParaRPr lang="en-GB" dirty="0"/>
          </a:p>
        </p:txBody>
      </p:sp>
      <p:sp>
        <p:nvSpPr>
          <p:cNvPr id="19" name="Curved Up Arrow 18"/>
          <p:cNvSpPr/>
          <p:nvPr/>
        </p:nvSpPr>
        <p:spPr>
          <a:xfrm rot="10408687">
            <a:off x="7908498" y="1095496"/>
            <a:ext cx="1574302" cy="4359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278" y="3983749"/>
            <a:ext cx="4764375" cy="28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 – “Findable” (definition)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19" y="1575807"/>
            <a:ext cx="5800725" cy="1666875"/>
          </a:xfrm>
          <a:prstGeom prst="rect">
            <a:avLst/>
          </a:prstGeom>
        </p:spPr>
      </p:pic>
      <p:sp>
        <p:nvSpPr>
          <p:cNvPr id="5" name="Can 4"/>
          <p:cNvSpPr/>
          <p:nvPr/>
        </p:nvSpPr>
        <p:spPr>
          <a:xfrm>
            <a:off x="4543808" y="5685782"/>
            <a:ext cx="2075936" cy="8814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619744" y="5947719"/>
            <a:ext cx="225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i="1" dirty="0" smtClean="0"/>
              <a:t>searchable resource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784386" y="3615393"/>
            <a:ext cx="1869989" cy="1697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Meta data: </a:t>
            </a:r>
            <a:r>
              <a:rPr lang="en-GB" dirty="0" smtClean="0">
                <a:solidFill>
                  <a:srgbClr val="FFC000"/>
                </a:solidFill>
              </a:rPr>
              <a:t>0123</a:t>
            </a:r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(info)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491415" y="3333878"/>
            <a:ext cx="2327280" cy="197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Data: </a:t>
            </a:r>
            <a:r>
              <a:rPr lang="en-GB" dirty="0">
                <a:solidFill>
                  <a:srgbClr val="FFC000"/>
                </a:solidFill>
              </a:rPr>
              <a:t>0987</a:t>
            </a:r>
            <a:endParaRPr lang="en-GB" dirty="0" smtClean="0">
              <a:solidFill>
                <a:srgbClr val="FFC000"/>
              </a:solidFill>
            </a:endParaRPr>
          </a:p>
          <a:p>
            <a:pPr algn="ctr"/>
            <a:r>
              <a:rPr lang="en-GB" dirty="0" err="1" smtClean="0"/>
              <a:t>Described_by</a:t>
            </a:r>
            <a:r>
              <a:rPr lang="en-GB" dirty="0" smtClean="0"/>
              <a:t>: </a:t>
            </a:r>
            <a:r>
              <a:rPr lang="en-GB" dirty="0" smtClean="0">
                <a:solidFill>
                  <a:srgbClr val="FFC000"/>
                </a:solidFill>
              </a:rPr>
              <a:t>0123</a:t>
            </a:r>
            <a:endParaRPr lang="en-GB" dirty="0">
              <a:solidFill>
                <a:srgbClr val="FFC000"/>
              </a:solidFill>
            </a:endParaRPr>
          </a:p>
          <a:p>
            <a:pPr algn="ctr"/>
            <a:endParaRPr lang="en-GB" dirty="0" smtClean="0"/>
          </a:p>
          <a:p>
            <a:r>
              <a:rPr lang="en-GB" dirty="0" smtClean="0"/>
              <a:t>12,421,567,235</a:t>
            </a:r>
          </a:p>
          <a:p>
            <a:r>
              <a:rPr lang="en-GB" dirty="0" smtClean="0"/>
              <a:t>312,342,5325,56</a:t>
            </a:r>
          </a:p>
          <a:p>
            <a:r>
              <a:rPr lang="en-GB" dirty="0" smtClean="0"/>
              <a:t>...,...,...,...</a:t>
            </a:r>
          </a:p>
          <a:p>
            <a:r>
              <a:rPr lang="en-GB" dirty="0" smtClean="0"/>
              <a:t>...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58097" y="4959178"/>
            <a:ext cx="1935892" cy="9885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1218" y="5947719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“Rich” information</a:t>
            </a:r>
            <a:endParaRPr lang="en-GB" i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55524" y="2726724"/>
            <a:ext cx="3805881" cy="1068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143875" y="2726724"/>
            <a:ext cx="217530" cy="702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39739" y="254571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Unique ID</a:t>
            </a:r>
            <a:endParaRPr lang="en-GB" i="1" dirty="0"/>
          </a:p>
        </p:txBody>
      </p:sp>
      <p:sp>
        <p:nvSpPr>
          <p:cNvPr id="20" name="Right Arrow 19"/>
          <p:cNvSpPr/>
          <p:nvPr/>
        </p:nvSpPr>
        <p:spPr>
          <a:xfrm rot="8177514">
            <a:off x="5847682" y="5305000"/>
            <a:ext cx="593124" cy="345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2531517">
            <a:off x="4720570" y="5307624"/>
            <a:ext cx="593124" cy="345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732736" y="4959178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“</a:t>
            </a:r>
            <a:r>
              <a:rPr lang="en-GB" sz="1400" i="1" dirty="0" smtClean="0"/>
              <a:t>registered/indexed”</a:t>
            </a:r>
            <a:endParaRPr lang="en-GB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543808" y="3815893"/>
            <a:ext cx="2277122" cy="5294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9548" y="4134057"/>
            <a:ext cx="157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“Described by”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482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9" grpId="0"/>
      <p:bldP spid="20" grpId="0" animBg="1"/>
      <p:bldP spid="21" grpId="0" animBg="1"/>
      <p:bldP spid="22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F- “Findable”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90688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If </a:t>
            </a:r>
            <a:r>
              <a:rPr lang="en-GB" dirty="0" smtClean="0"/>
              <a:t>you say “I have data” </a:t>
            </a:r>
            <a:r>
              <a:rPr lang="en-GB" b="1" dirty="0" smtClean="0"/>
              <a:t>then </a:t>
            </a:r>
            <a:r>
              <a:rPr lang="en-GB" dirty="0" smtClean="0"/>
              <a:t>you must tell me “how/where to find it”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719649" y="3918534"/>
            <a:ext cx="5120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“Available upon request”</a:t>
            </a:r>
          </a:p>
          <a:p>
            <a:r>
              <a:rPr lang="en-GB" dirty="0" smtClean="0"/>
              <a:t>“Send an email to </a:t>
            </a:r>
            <a:r>
              <a:rPr lang="en-GB" dirty="0" err="1" smtClean="0">
                <a:hlinkClick r:id="rId2"/>
              </a:rPr>
              <a:t>XXX@Univ.country</a:t>
            </a:r>
            <a:r>
              <a:rPr lang="en-GB" dirty="0" smtClean="0"/>
              <a:t>”</a:t>
            </a:r>
          </a:p>
          <a:p>
            <a:r>
              <a:rPr lang="en-GB" dirty="0" smtClean="0"/>
              <a:t>“Available here: </a:t>
            </a:r>
            <a:r>
              <a:rPr lang="en-GB" dirty="0" smtClean="0">
                <a:hlinkClick r:id="rId3"/>
              </a:rPr>
              <a:t>www.my_personal_webpage.html</a:t>
            </a:r>
            <a:r>
              <a:rPr lang="en-GB" dirty="0" smtClean="0"/>
              <a:t> ”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 rot="751049">
            <a:off x="7663981" y="2781657"/>
            <a:ext cx="2987485" cy="1893257"/>
            <a:chOff x="7464702" y="2181117"/>
            <a:chExt cx="2987485" cy="18932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341" y="2181117"/>
              <a:ext cx="1710135" cy="15187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64702" y="3705042"/>
              <a:ext cx="2987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Those do </a:t>
              </a:r>
              <a:r>
                <a:rPr lang="en-GB" b="1" u="sng" dirty="0" smtClean="0"/>
                <a:t>NOT </a:t>
              </a:r>
              <a:r>
                <a:rPr lang="en-GB" dirty="0" smtClean="0"/>
                <a:t>work over time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9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 – “Findable”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90688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If </a:t>
            </a:r>
            <a:r>
              <a:rPr lang="en-GB" dirty="0" smtClean="0"/>
              <a:t>you say “I have data” </a:t>
            </a:r>
            <a:r>
              <a:rPr lang="en-GB" b="1" dirty="0" smtClean="0"/>
              <a:t>then </a:t>
            </a:r>
            <a:r>
              <a:rPr lang="en-GB" dirty="0" smtClean="0"/>
              <a:t>you must tell me “how/where to find it”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454876"/>
            <a:ext cx="7430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Upload your data to a research data repository</a:t>
            </a:r>
          </a:p>
          <a:p>
            <a:pPr marL="342900" indent="-342900">
              <a:buAutoNum type="arabicPeriod"/>
            </a:pPr>
            <a:r>
              <a:rPr lang="en-GB" dirty="0" smtClean="0"/>
              <a:t>Get a </a:t>
            </a:r>
            <a:r>
              <a:rPr lang="en-GB" b="1" dirty="0" smtClean="0"/>
              <a:t>PID</a:t>
            </a:r>
            <a:r>
              <a:rPr lang="en-GB" dirty="0" smtClean="0"/>
              <a:t> (Persistent Identifier) for your data</a:t>
            </a:r>
          </a:p>
          <a:p>
            <a:pPr marL="342900" indent="-342900">
              <a:buAutoNum type="arabicPeriod"/>
            </a:pPr>
            <a:r>
              <a:rPr lang="en-GB" dirty="0" smtClean="0"/>
              <a:t>Provide the </a:t>
            </a:r>
            <a:r>
              <a:rPr lang="en-GB" b="1" dirty="0" smtClean="0"/>
              <a:t>link </a:t>
            </a:r>
            <a:r>
              <a:rPr lang="en-GB" dirty="0" smtClean="0"/>
              <a:t>to the datasets based on this PID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385583"/>
            <a:ext cx="291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PID  = D.O.I. or HANDLE or ...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14399" y="4410501"/>
            <a:ext cx="9522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And then cite as: </a:t>
            </a:r>
          </a:p>
          <a:p>
            <a:endParaRPr lang="en-GB" dirty="0"/>
          </a:p>
          <a:p>
            <a:r>
              <a:rPr lang="en-GB" dirty="0" smtClean="0"/>
              <a:t>Dintzner</a:t>
            </a:r>
            <a:r>
              <a:rPr lang="en-GB" dirty="0"/>
              <a:t>, N. (Nicolas) (2016) FEVER - feature oriented history of the Linux kernel. TU Delft. Dataset. </a:t>
            </a:r>
            <a:r>
              <a:rPr lang="en-GB" dirty="0">
                <a:hlinkClick r:id="rId3"/>
              </a:rPr>
              <a:t>https://doi.org/</a:t>
            </a:r>
            <a:r>
              <a:rPr lang="en-GB" b="1" dirty="0">
                <a:hlinkClick r:id="rId3"/>
              </a:rPr>
              <a:t>10.4121/uuid:c478028a-ac6d-4c45-9e2d-8ad63c7ca75f</a:t>
            </a:r>
            <a:endParaRPr lang="en-GB" b="1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4935642" y="3046044"/>
            <a:ext cx="210192" cy="5339763"/>
          </a:xfrm>
          <a:prstGeom prst="lef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166259" y="5989770"/>
            <a:ext cx="186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DOI of my dataset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8214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 – “Findable” – how do I get a DOI ? Or a Handle ? Or ...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4224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i="1" dirty="0" smtClean="0"/>
              <a:t>It is provided by your Research Data Repository of choice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32139"/>
            <a:ext cx="3695700" cy="49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585" y="3760701"/>
            <a:ext cx="1790700" cy="638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256" y="3676680"/>
            <a:ext cx="1877487" cy="806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5009893"/>
            <a:ext cx="36576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 – “Findable” for the general case (“</a:t>
            </a:r>
            <a:r>
              <a:rPr lang="en-GB" i="1" dirty="0" smtClean="0"/>
              <a:t>discoverable</a:t>
            </a:r>
            <a:r>
              <a:rPr lang="en-GB" dirty="0" smtClean="0"/>
              <a:t>”)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Imaging someone is trying to find your data, </a:t>
            </a:r>
          </a:p>
          <a:p>
            <a:pPr marL="0" indent="0" algn="ctr">
              <a:buNone/>
            </a:pPr>
            <a:r>
              <a:rPr lang="en-GB" dirty="0" smtClean="0"/>
              <a:t>how would they formulate the question?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8" y="2710249"/>
            <a:ext cx="4346964" cy="4049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302" y="3900884"/>
            <a:ext cx="7852719" cy="25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 – “Findable” for the general case </a:t>
            </a:r>
            <a:br>
              <a:rPr lang="en-GB" dirty="0" smtClean="0"/>
            </a:br>
            <a:r>
              <a:rPr lang="en-GB" dirty="0" smtClean="0"/>
              <a:t>(the last one)</a:t>
            </a:r>
            <a:endParaRPr lang="en-GB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1319" y="2544051"/>
            <a:ext cx="97081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GID,	 On Street, 		Species, 			Trim Cycle, 	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Inventory Date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1,	ADDISON AV, 	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Celtis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australis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		Large Tree Routine Prune,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10/18/2010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2,	EMERSON ST, 	Liquidambar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styraciflua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	Large Tree Routine Prune,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06/02/2010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38551" y="3966802"/>
            <a:ext cx="389401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{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 Unicode MS"/>
              </a:rPr>
              <a:t>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"name": "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inventory_date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 Unicode MS"/>
              </a:rPr>
              <a:t>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"titles": "Inventory Date",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 Unicode MS"/>
              </a:rPr>
              <a:t>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"datatype": {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 Unicode MS"/>
              </a:rPr>
              <a:t>	</a:t>
            </a:r>
            <a:r>
              <a:rPr lang="en-US" altLang="en-US" sz="1400" dirty="0" smtClean="0">
                <a:latin typeface="Arial Unicode MS"/>
              </a:rPr>
              <a:t>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"base": "date",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 Unicode MS"/>
              </a:rPr>
              <a:t>	</a:t>
            </a:r>
            <a:r>
              <a:rPr lang="en-US" altLang="en-US" sz="1400" dirty="0" smtClean="0">
                <a:latin typeface="Arial Unicode MS"/>
              </a:rPr>
              <a:t>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"format": “MM/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/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yyyy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"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 Unicode MS"/>
              </a:rPr>
              <a:t>	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 smtClean="0">
                <a:latin typeface="Arial Unicode MS"/>
              </a:rPr>
              <a:t>}	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5049220" y="4874743"/>
            <a:ext cx="16893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1319" y="4323895"/>
            <a:ext cx="45472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“Agreed upon” vocabulary:</a:t>
            </a:r>
          </a:p>
          <a:p>
            <a:r>
              <a:rPr lang="en-GB" dirty="0" smtClean="0"/>
              <a:t>CSVW (C.S.V. tabular data format for the Web) </a:t>
            </a:r>
          </a:p>
          <a:p>
            <a:r>
              <a:rPr lang="en-GB" sz="1400" i="1" dirty="0" smtClean="0"/>
              <a:t>from IETF and W3C</a:t>
            </a:r>
            <a:endParaRPr lang="en-GB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1319" y="2117370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Extract of a CSV file</a:t>
            </a:r>
            <a:endParaRPr lang="en-GB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6598509" y="3597470"/>
            <a:ext cx="453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Description (metadata) of the last column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1237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– “Accessible” (definition)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9398"/>
            <a:ext cx="6296025" cy="219075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55822" y="4604670"/>
            <a:ext cx="6707659" cy="5110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Dataset must describe their access conditions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8"/>
          <p:cNvGrpSpPr/>
          <p:nvPr/>
        </p:nvGrpSpPr>
        <p:grpSpPr>
          <a:xfrm>
            <a:off x="1727524" y="1417639"/>
            <a:ext cx="8580037" cy="4987636"/>
            <a:chOff x="1273198" y="868870"/>
            <a:chExt cx="8534383" cy="5518357"/>
          </a:xfrm>
        </p:grpSpPr>
        <p:sp>
          <p:nvSpPr>
            <p:cNvPr id="117" name="Google Shape;117;p18"/>
            <p:cNvSpPr txBox="1"/>
            <p:nvPr/>
          </p:nvSpPr>
          <p:spPr>
            <a:xfrm>
              <a:off x="8393981" y="3941658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Training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8"/>
            <p:cNvSpPr txBox="1"/>
            <p:nvPr/>
          </p:nvSpPr>
          <p:spPr>
            <a:xfrm>
              <a:off x="1273198" y="3931920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Advice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1632099" y="868872"/>
              <a:ext cx="1667100" cy="1617300"/>
            </a:xfrm>
            <a:prstGeom prst="wedgeRoundRectCallout">
              <a:avLst>
                <a:gd name="adj1" fmla="val -35646"/>
                <a:gd name="adj2" fmla="val 88097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867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Secure data storage, data sharing, citation</a:t>
              </a:r>
              <a:endParaRPr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8"/>
            <p:cNvSpPr txBox="1"/>
            <p:nvPr/>
          </p:nvSpPr>
          <p:spPr>
            <a:xfrm>
              <a:off x="7302762" y="3941903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Tools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8"/>
            <p:cNvSpPr txBox="1"/>
            <p:nvPr/>
          </p:nvSpPr>
          <p:spPr>
            <a:xfrm>
              <a:off x="4935040" y="3941686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Compliance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2" name="Google Shape;12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13762" y="3243635"/>
              <a:ext cx="1050602" cy="642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18"/>
            <p:cNvSpPr txBox="1"/>
            <p:nvPr/>
          </p:nvSpPr>
          <p:spPr>
            <a:xfrm>
              <a:off x="6170228" y="3931920"/>
              <a:ext cx="14139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DMPs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" name="Google Shape;124;p18"/>
            <p:cNvPicPr preferRelativeResize="0"/>
            <p:nvPr/>
          </p:nvPicPr>
          <p:blipFill rotWithShape="1">
            <a:blip r:embed="rId4">
              <a:alphaModFix/>
            </a:blip>
            <a:srcRect t="9394"/>
            <a:stretch/>
          </p:blipFill>
          <p:spPr>
            <a:xfrm>
              <a:off x="5131514" y="3115483"/>
              <a:ext cx="1014431" cy="90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34578" y="3151292"/>
              <a:ext cx="634807" cy="796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08741" y="3186212"/>
              <a:ext cx="634814" cy="726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18"/>
            <p:cNvSpPr txBox="1"/>
            <p:nvPr/>
          </p:nvSpPr>
          <p:spPr>
            <a:xfrm>
              <a:off x="3642120" y="3941064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Costs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80792" y="3162889"/>
              <a:ext cx="1050603" cy="773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85622" y="3175678"/>
              <a:ext cx="763495" cy="74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8"/>
            <p:cNvSpPr txBox="1"/>
            <p:nvPr/>
          </p:nvSpPr>
          <p:spPr>
            <a:xfrm>
              <a:off x="2390710" y="3931920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Archiving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oogle Shape;131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93493" y="3228575"/>
              <a:ext cx="742923" cy="642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8"/>
            <p:cNvSpPr/>
            <p:nvPr/>
          </p:nvSpPr>
          <p:spPr>
            <a:xfrm>
              <a:off x="1748183" y="4924940"/>
              <a:ext cx="2275800" cy="1462200"/>
            </a:xfrm>
            <a:prstGeom prst="wedgeRoundRectCallout">
              <a:avLst>
                <a:gd name="adj1" fmla="val -316"/>
                <a:gd name="adj2" fmla="val -74329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4TU.Centre for Research Data or disciplinary repositories</a:t>
              </a: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5046674" y="5222027"/>
              <a:ext cx="1663200" cy="1165200"/>
            </a:xfrm>
            <a:prstGeom prst="wedgeRoundRectCallout">
              <a:avLst>
                <a:gd name="adj1" fmla="val 3815"/>
                <a:gd name="adj2" fmla="val -101310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With funders' and journals’ policies</a:t>
              </a: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7229041" y="5221964"/>
              <a:ext cx="1663200" cy="1158300"/>
            </a:xfrm>
            <a:prstGeom prst="wedgeRoundRectCallout">
              <a:avLst>
                <a:gd name="adj1" fmla="val 3437"/>
                <a:gd name="adj2" fmla="val -103449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data and software management</a:t>
              </a: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7945593" y="868874"/>
              <a:ext cx="1667100" cy="1165200"/>
            </a:xfrm>
            <a:prstGeom prst="wedgeRoundRectCallout">
              <a:avLst>
                <a:gd name="adj1" fmla="val 21286"/>
                <a:gd name="adj2" fmla="val 130893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Workshops, information sessions</a:t>
              </a: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6164122" y="868870"/>
              <a:ext cx="1306500" cy="1165200"/>
            </a:xfrm>
            <a:prstGeom prst="wedgeRoundRectCallout">
              <a:avLst>
                <a:gd name="adj1" fmla="val 19205"/>
                <a:gd name="adj2" fmla="val 136605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Advice and templates</a:t>
              </a: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3526076" y="868870"/>
              <a:ext cx="2246100" cy="1165200"/>
            </a:xfrm>
            <a:prstGeom prst="wedgeRoundRectCallout">
              <a:avLst>
                <a:gd name="adj1" fmla="val -15244"/>
                <a:gd name="adj2" fmla="val 136605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data management in grant proposals</a:t>
              </a: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809625" y="217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Data Stewards @ TUD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4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A- “Accessible”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83260" y="1598698"/>
            <a:ext cx="788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If </a:t>
            </a:r>
            <a:r>
              <a:rPr lang="en-GB" dirty="0" smtClean="0"/>
              <a:t>I can see that “dataset is here” </a:t>
            </a:r>
            <a:r>
              <a:rPr lang="en-GB" b="1" dirty="0" smtClean="0"/>
              <a:t>then </a:t>
            </a:r>
            <a:r>
              <a:rPr lang="en-GB" dirty="0" smtClean="0"/>
              <a:t>I must know “how I can access its content”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35" y="2665756"/>
            <a:ext cx="1641874" cy="193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66" y="2665756"/>
            <a:ext cx="2906925" cy="1937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778" y="4703842"/>
            <a:ext cx="305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Great ! What can I do with it 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47483" y="4703842"/>
            <a:ext cx="267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Ok... How do I get access ?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708254" y="2132227"/>
            <a:ext cx="350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Personal data, confidential data, ...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88935" y="2132227"/>
            <a:ext cx="378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Measurements, aggregated results, ...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434447" y="5577016"/>
            <a:ext cx="2033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Conditions + </a:t>
            </a:r>
          </a:p>
          <a:p>
            <a:r>
              <a:rPr lang="en-GB" b="1" u="sng" dirty="0" smtClean="0"/>
              <a:t>legal agreements + </a:t>
            </a:r>
          </a:p>
          <a:p>
            <a:r>
              <a:rPr lang="en-GB" b="1" u="sng" dirty="0" smtClean="0"/>
              <a:t>closed repositories</a:t>
            </a:r>
            <a:endParaRPr lang="en-GB" b="1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252">
            <a:off x="3605780" y="5166593"/>
            <a:ext cx="1718432" cy="11573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0876" y="5577016"/>
            <a:ext cx="3900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Open license</a:t>
            </a:r>
          </a:p>
          <a:p>
            <a:r>
              <a:rPr lang="en-GB" dirty="0" smtClean="0"/>
              <a:t>Creative commons for data</a:t>
            </a:r>
          </a:p>
          <a:p>
            <a:r>
              <a:rPr lang="en-GB" dirty="0" smtClean="0"/>
              <a:t>MIT/BSD/Apache Licenses for software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6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– “Accessible”: Open licenses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6" y="1802409"/>
            <a:ext cx="2790268" cy="4517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252">
            <a:off x="2786631" y="1623803"/>
            <a:ext cx="1718432" cy="1157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2565593"/>
            <a:ext cx="5953125" cy="2990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" b="4018"/>
          <a:stretch/>
        </p:blipFill>
        <p:spPr>
          <a:xfrm>
            <a:off x="10393692" y="1027906"/>
            <a:ext cx="1562100" cy="18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– “Accessible” but not too much ?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02" y="1869989"/>
            <a:ext cx="5739027" cy="4304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9934" y="2132049"/>
            <a:ext cx="20277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MY DATA ?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Under conditions...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/>
          <a:stretch/>
        </p:blipFill>
        <p:spPr>
          <a:xfrm>
            <a:off x="5132172" y="1869989"/>
            <a:ext cx="2277762" cy="1469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4361"/>
          <a:stretch/>
        </p:blipFill>
        <p:spPr>
          <a:xfrm>
            <a:off x="511728" y="4512404"/>
            <a:ext cx="2994870" cy="1841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5286" y="6174259"/>
            <a:ext cx="3794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Hum... Yes ? Sure ! ... </a:t>
            </a:r>
            <a:r>
              <a:rPr lang="en-GB" dirty="0" smtClean="0">
                <a:solidFill>
                  <a:srgbClr val="FF0000"/>
                </a:solidFill>
              </a:rPr>
              <a:t>Whatever!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9155" y="5153231"/>
            <a:ext cx="266284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Copyrights on this slide ? </a:t>
            </a:r>
          </a:p>
          <a:p>
            <a:r>
              <a:rPr lang="en-GB" dirty="0" smtClean="0"/>
              <a:t>Well.... </a:t>
            </a:r>
          </a:p>
          <a:p>
            <a:r>
              <a:rPr lang="en-GB" dirty="0" smtClean="0"/>
              <a:t>...</a:t>
            </a:r>
          </a:p>
          <a:p>
            <a:r>
              <a:rPr lang="en-GB" dirty="0" smtClean="0"/>
              <a:t>Sure ! Fair Use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3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– “Interoperable” (definition)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2638425"/>
            <a:ext cx="66579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I- “Interoperable” – the case of </a:t>
            </a:r>
            <a:r>
              <a:rPr lang="en-GB" dirty="0" smtClean="0"/>
              <a:t>datasets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952366"/>
              </p:ext>
            </p:extLst>
          </p:nvPr>
        </p:nvGraphicFramePr>
        <p:xfrm>
          <a:off x="401594" y="2313337"/>
          <a:ext cx="590035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368">
                  <a:extLst>
                    <a:ext uri="{9D8B030D-6E8A-4147-A177-3AD203B41FA5}">
                      <a16:colId xmlns:a16="http://schemas.microsoft.com/office/drawing/2014/main" val="3526703363"/>
                    </a:ext>
                  </a:extLst>
                </a:gridCol>
                <a:gridCol w="1853514">
                  <a:extLst>
                    <a:ext uri="{9D8B030D-6E8A-4147-A177-3AD203B41FA5}">
                      <a16:colId xmlns:a16="http://schemas.microsoft.com/office/drawing/2014/main" val="3886889225"/>
                    </a:ext>
                  </a:extLst>
                </a:gridCol>
                <a:gridCol w="1713470">
                  <a:extLst>
                    <a:ext uri="{9D8B030D-6E8A-4147-A177-3AD203B41FA5}">
                      <a16:colId xmlns:a16="http://schemas.microsoft.com/office/drawing/2014/main" val="20808519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6753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Target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29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03/12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Nicolas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PowerPointing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Inform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8121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1594" y="1944005"/>
            <a:ext cx="244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 set 1: My </a:t>
            </a:r>
            <a:r>
              <a:rPr lang="en-GB" dirty="0" err="1" smtClean="0"/>
              <a:t>ToDo</a:t>
            </a:r>
            <a:r>
              <a:rPr lang="en-GB" dirty="0" smtClean="0"/>
              <a:t> list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58232" y="2084012"/>
            <a:ext cx="4603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{</a:t>
            </a:r>
            <a:r>
              <a:rPr lang="en-GB" dirty="0" err="1" smtClean="0"/>
              <a:t>Name:Date</a:t>
            </a:r>
            <a:r>
              <a:rPr lang="en-GB" dirty="0" smtClean="0"/>
              <a:t>, Type: Date, Format: M/Y}</a:t>
            </a:r>
          </a:p>
          <a:p>
            <a:r>
              <a:rPr lang="en-GB" dirty="0" smtClean="0"/>
              <a:t>{</a:t>
            </a:r>
            <a:r>
              <a:rPr lang="en-GB" dirty="0" err="1" smtClean="0"/>
              <a:t>Name:Actor</a:t>
            </a:r>
            <a:r>
              <a:rPr lang="en-GB" dirty="0" smtClean="0"/>
              <a:t>, Type: String, Format: 250CHAR }</a:t>
            </a:r>
          </a:p>
          <a:p>
            <a:r>
              <a:rPr lang="en-GB" dirty="0"/>
              <a:t>{</a:t>
            </a:r>
            <a:r>
              <a:rPr lang="en-GB" dirty="0" err="1" smtClean="0"/>
              <a:t>Name:Action</a:t>
            </a:r>
            <a:r>
              <a:rPr lang="en-GB" dirty="0" smtClean="0"/>
              <a:t>, </a:t>
            </a:r>
            <a:r>
              <a:rPr lang="en-GB" dirty="0"/>
              <a:t>Type: String, Format: 250CHAR }</a:t>
            </a:r>
          </a:p>
          <a:p>
            <a:r>
              <a:rPr lang="en-GB" dirty="0"/>
              <a:t>{</a:t>
            </a:r>
            <a:r>
              <a:rPr lang="en-GB" dirty="0" err="1" smtClean="0"/>
              <a:t>Name:Target</a:t>
            </a:r>
            <a:r>
              <a:rPr lang="en-GB" dirty="0" smtClean="0"/>
              <a:t>, </a:t>
            </a:r>
            <a:r>
              <a:rPr lang="en-GB" dirty="0"/>
              <a:t>Type: String, Format: 250CHAR </a:t>
            </a:r>
            <a:r>
              <a:rPr lang="en-GB" dirty="0" smtClean="0"/>
              <a:t>}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44943"/>
              </p:ext>
            </p:extLst>
          </p:nvPr>
        </p:nvGraphicFramePr>
        <p:xfrm>
          <a:off x="401594" y="4276322"/>
          <a:ext cx="590035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368">
                  <a:extLst>
                    <a:ext uri="{9D8B030D-6E8A-4147-A177-3AD203B41FA5}">
                      <a16:colId xmlns:a16="http://schemas.microsoft.com/office/drawing/2014/main" val="3526703363"/>
                    </a:ext>
                  </a:extLst>
                </a:gridCol>
                <a:gridCol w="1853514">
                  <a:extLst>
                    <a:ext uri="{9D8B030D-6E8A-4147-A177-3AD203B41FA5}">
                      <a16:colId xmlns:a16="http://schemas.microsoft.com/office/drawing/2014/main" val="3886889225"/>
                    </a:ext>
                  </a:extLst>
                </a:gridCol>
                <a:gridCol w="1713470">
                  <a:extLst>
                    <a:ext uri="{9D8B030D-6E8A-4147-A177-3AD203B41FA5}">
                      <a16:colId xmlns:a16="http://schemas.microsoft.com/office/drawing/2014/main" val="20808519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6753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Target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829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04/12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Bob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Send</a:t>
                      </a:r>
                      <a:r>
                        <a:rPr lang="en-GB" baseline="0" dirty="0" smtClean="0"/>
                        <a:t> message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Alice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81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1594" y="3906990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 set 2: Your </a:t>
            </a:r>
            <a:r>
              <a:rPr lang="en-GB" dirty="0" err="1" smtClean="0"/>
              <a:t>ToDo</a:t>
            </a:r>
            <a:r>
              <a:rPr lang="en-GB" dirty="0" smtClean="0"/>
              <a:t> list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658232" y="4046997"/>
            <a:ext cx="4603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{</a:t>
            </a:r>
            <a:r>
              <a:rPr lang="en-GB" dirty="0" err="1" smtClean="0"/>
              <a:t>Name:Date</a:t>
            </a:r>
            <a:r>
              <a:rPr lang="en-GB" dirty="0" smtClean="0"/>
              <a:t>, Type: Date, Format: M/Y}</a:t>
            </a:r>
          </a:p>
          <a:p>
            <a:r>
              <a:rPr lang="en-GB" dirty="0" smtClean="0"/>
              <a:t>{</a:t>
            </a:r>
            <a:r>
              <a:rPr lang="en-GB" dirty="0" err="1" smtClean="0"/>
              <a:t>Name:Actor</a:t>
            </a:r>
            <a:r>
              <a:rPr lang="en-GB" dirty="0" smtClean="0"/>
              <a:t>, Type: String, Format: 250CHAR }</a:t>
            </a:r>
          </a:p>
          <a:p>
            <a:r>
              <a:rPr lang="en-GB" dirty="0"/>
              <a:t>{</a:t>
            </a:r>
            <a:r>
              <a:rPr lang="en-GB" dirty="0" err="1" smtClean="0"/>
              <a:t>Name:Action</a:t>
            </a:r>
            <a:r>
              <a:rPr lang="en-GB" dirty="0" smtClean="0"/>
              <a:t>, </a:t>
            </a:r>
            <a:r>
              <a:rPr lang="en-GB" dirty="0"/>
              <a:t>Type: String, Format: 250CHAR }</a:t>
            </a:r>
          </a:p>
          <a:p>
            <a:r>
              <a:rPr lang="en-GB" dirty="0"/>
              <a:t>{</a:t>
            </a:r>
            <a:r>
              <a:rPr lang="en-GB" dirty="0" err="1" smtClean="0"/>
              <a:t>Name:Target</a:t>
            </a:r>
            <a:r>
              <a:rPr lang="en-GB" dirty="0" smtClean="0"/>
              <a:t>, </a:t>
            </a:r>
            <a:r>
              <a:rPr lang="en-GB" dirty="0"/>
              <a:t>Type: String, Format: 250CHAR </a:t>
            </a:r>
            <a:r>
              <a:rPr lang="en-GB" dirty="0" smtClean="0"/>
              <a:t>}</a:t>
            </a:r>
            <a:endParaRPr lang="en-GB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133350" y="5927589"/>
            <a:ext cx="12458700" cy="255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IF “Date”, “Actor” .. are the same concept in both dataset, I can combine them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that’s “interoperability”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6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I- “Interoperable”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90688"/>
            <a:ext cx="726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If </a:t>
            </a:r>
            <a:r>
              <a:rPr lang="en-GB" dirty="0" smtClean="0"/>
              <a:t>I can access “data” </a:t>
            </a:r>
            <a:r>
              <a:rPr lang="en-GB" b="1" dirty="0" smtClean="0"/>
              <a:t>then </a:t>
            </a:r>
            <a:r>
              <a:rPr lang="en-GB" dirty="0" smtClean="0"/>
              <a:t>I must know “how to visualize and manipulate it”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4973" r="23114" b="5350"/>
          <a:stretch/>
        </p:blipFill>
        <p:spPr>
          <a:xfrm>
            <a:off x="712262" y="2292736"/>
            <a:ext cx="1550773" cy="1890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06" y="2292736"/>
            <a:ext cx="1948417" cy="1948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94" y="2305261"/>
            <a:ext cx="1433029" cy="1935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56" y="4609281"/>
            <a:ext cx="4938895" cy="20795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05815" y="2897612"/>
            <a:ext cx="376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 I need a very specific set of tools ?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405815" y="2528280"/>
            <a:ext cx="332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Do I need a very specific system?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173247" y="2158948"/>
            <a:ext cx="85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Avoid !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173246" y="3871821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Document !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05815" y="4289202"/>
            <a:ext cx="181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is needed ?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495325" y="5262844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Stay Open ! ... And closed ...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405815" y="5680792"/>
            <a:ext cx="455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Favor</a:t>
            </a:r>
            <a:r>
              <a:rPr lang="en-GB" dirty="0" smtClean="0"/>
              <a:t> raw text files when possible (data &amp; doc)</a:t>
            </a:r>
          </a:p>
          <a:p>
            <a:r>
              <a:rPr lang="en-GB" dirty="0" smtClean="0"/>
              <a:t>Commonly used format </a:t>
            </a:r>
            <a:r>
              <a:rPr lang="en-GB" sz="1100" dirty="0" smtClean="0"/>
              <a:t>(even if proprietary)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546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I- “Interoperable” – the case of Software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90688"/>
            <a:ext cx="726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If </a:t>
            </a:r>
            <a:r>
              <a:rPr lang="en-GB" dirty="0" smtClean="0"/>
              <a:t>I can access “data” </a:t>
            </a:r>
            <a:r>
              <a:rPr lang="en-GB" b="1" dirty="0" smtClean="0"/>
              <a:t>then </a:t>
            </a:r>
            <a:r>
              <a:rPr lang="en-GB" dirty="0" smtClean="0"/>
              <a:t>I must know “how to visualize and manipulate it”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5" y="2996878"/>
            <a:ext cx="2614475" cy="1707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762" y="2517063"/>
            <a:ext cx="2110945" cy="1803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2213" y="350163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90" y="4464908"/>
            <a:ext cx="2193324" cy="21933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41245" y="5081307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12" y="2517063"/>
            <a:ext cx="1164259" cy="1164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35" y="3057079"/>
            <a:ext cx="1164259" cy="1164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41" y="3057079"/>
            <a:ext cx="1164259" cy="11642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82345" y="4221338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Dependencies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043505" y="4035851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138" y="2627546"/>
            <a:ext cx="249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code I want to share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90" y="5615873"/>
            <a:ext cx="1416077" cy="9246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66742" y="5261238"/>
            <a:ext cx="214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Development history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7215535" y="5640989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90" y="5768273"/>
            <a:ext cx="1416077" cy="9246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90" y="5920673"/>
            <a:ext cx="1416077" cy="9246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3" y="5438112"/>
            <a:ext cx="2719470" cy="114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986467" y="5654475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3033" y="5192238"/>
            <a:ext cx="15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Cross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6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 – “Reusable” (definition)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2581275"/>
            <a:ext cx="60483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 – “Reusable”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583596"/>
            <a:ext cx="99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If </a:t>
            </a:r>
            <a:r>
              <a:rPr lang="en-GB" dirty="0" smtClean="0"/>
              <a:t>I can read and manipulate “data” </a:t>
            </a:r>
            <a:r>
              <a:rPr lang="en-GB" b="1" dirty="0" smtClean="0"/>
              <a:t>then </a:t>
            </a:r>
            <a:r>
              <a:rPr lang="en-GB" dirty="0" smtClean="0"/>
              <a:t>I must know “what I am allowed to do with” and “how to do it”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21819" y="239978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License</a:t>
            </a:r>
            <a:endParaRPr lang="en-GB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04" y="2909158"/>
            <a:ext cx="2371393" cy="3839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6121" y="2539826"/>
            <a:ext cx="16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Documentation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73577" y="3496056"/>
            <a:ext cx="283391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//function that does X and Y</a:t>
            </a:r>
          </a:p>
          <a:p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def</a:t>
            </a:r>
            <a:r>
              <a:rPr lang="en-GB" dirty="0" smtClean="0"/>
              <a:t> function (</a:t>
            </a:r>
            <a:r>
              <a:rPr lang="en-GB" dirty="0" err="1" smtClean="0"/>
              <a:t>var</a:t>
            </a:r>
            <a:r>
              <a:rPr lang="en-GB" dirty="0" smtClean="0"/>
              <a:t>):</a:t>
            </a:r>
          </a:p>
          <a:p>
            <a:r>
              <a:rPr lang="en-GB" dirty="0" smtClean="0"/>
              <a:t>....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778313" y="3126724"/>
            <a:ext cx="131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README.txt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73577" y="3126724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 code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42" y="3525994"/>
            <a:ext cx="1219227" cy="12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in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- Machine-readable information</a:t>
            </a:r>
          </a:p>
          <a:p>
            <a:pPr marL="0" indent="0">
              <a:buNone/>
            </a:pPr>
            <a:r>
              <a:rPr lang="en-GB" dirty="0" smtClean="0"/>
              <a:t>- Archived data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33" y="3382067"/>
            <a:ext cx="5214333" cy="17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Science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17308" y="6176963"/>
            <a:ext cx="9814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Berlin Declaration : 			</a:t>
            </a:r>
            <a:r>
              <a:rPr lang="en-GB" dirty="0" smtClean="0">
                <a:hlinkClick r:id="rId3"/>
              </a:rPr>
              <a:t>https://openaccess.mpg.de/67605/berlin_declaration_engl.pdf</a:t>
            </a:r>
            <a:endParaRPr lang="en-GB" dirty="0" smtClean="0"/>
          </a:p>
          <a:p>
            <a:r>
              <a:rPr lang="en-GB" dirty="0" smtClean="0"/>
              <a:t>Budapest Open Access Initiative : 	</a:t>
            </a:r>
            <a:r>
              <a:rPr lang="en-GB" dirty="0" smtClean="0">
                <a:hlinkClick r:id="rId4"/>
              </a:rPr>
              <a:t>https://www.budapestopenaccessinitiative.org/read</a:t>
            </a:r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588867" y="1378293"/>
            <a:ext cx="8117108" cy="4260507"/>
            <a:chOff x="2207992" y="1359243"/>
            <a:chExt cx="7417234" cy="44503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2" y="1359243"/>
              <a:ext cx="7417234" cy="445034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74500" y="5463989"/>
              <a:ext cx="26997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 smtClean="0"/>
                <a:t>Credit: </a:t>
              </a:r>
              <a:r>
                <a:rPr lang="en-GB" sz="1000" b="1" dirty="0" smtClean="0">
                  <a:hlinkClick r:id="rId6"/>
                </a:rPr>
                <a:t>Open Universe</a:t>
              </a:r>
              <a:r>
                <a:rPr lang="en-GB" sz="1000" b="1" dirty="0" smtClean="0"/>
                <a:t>, University of Salamanca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79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in theory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33" y="4506017"/>
            <a:ext cx="5214333" cy="177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175" y="2565261"/>
            <a:ext cx="3658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FAIR is not OPEN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91197" y="2565261"/>
            <a:ext cx="6423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FAIR principles are NOT RULES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495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everywhere and all the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In practice: the basis of Research Data Management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48" y="4700121"/>
            <a:ext cx="5214333" cy="17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Road to FAIR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RDM support from the Library</a:t>
            </a:r>
          </a:p>
          <a:p>
            <a:endParaRPr lang="en-GB" dirty="0"/>
          </a:p>
          <a:p>
            <a:r>
              <a:rPr lang="en-GB" dirty="0"/>
              <a:t>Data Steward initiative</a:t>
            </a:r>
          </a:p>
          <a:p>
            <a:endParaRPr lang="en-GB" dirty="0" smtClean="0"/>
          </a:p>
          <a:p>
            <a:r>
              <a:rPr lang="en-GB" dirty="0" smtClean="0"/>
              <a:t>Research Data Management policy</a:t>
            </a:r>
          </a:p>
          <a:p>
            <a:pPr lvl="1"/>
            <a:r>
              <a:rPr lang="en-GB" dirty="0" smtClean="0"/>
              <a:t>For the whole university (framework)</a:t>
            </a:r>
          </a:p>
          <a:p>
            <a:pPr lvl="1"/>
            <a:r>
              <a:rPr lang="en-GB" dirty="0" smtClean="0"/>
              <a:t>For each faculty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50" y="365125"/>
            <a:ext cx="4787824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steward integration</a:t>
            </a:r>
            <a:endParaRPr lang="en-GB" dirty="0"/>
          </a:p>
        </p:txBody>
      </p:sp>
      <p:grpSp>
        <p:nvGrpSpPr>
          <p:cNvPr id="4" name="Google Shape;116;p18"/>
          <p:cNvGrpSpPr/>
          <p:nvPr/>
        </p:nvGrpSpPr>
        <p:grpSpPr>
          <a:xfrm>
            <a:off x="2597312" y="1995488"/>
            <a:ext cx="6997376" cy="3766850"/>
            <a:chOff x="1273198" y="868870"/>
            <a:chExt cx="8534383" cy="5518357"/>
          </a:xfrm>
        </p:grpSpPr>
        <p:sp>
          <p:nvSpPr>
            <p:cNvPr id="5" name="Google Shape;117;p18"/>
            <p:cNvSpPr txBox="1"/>
            <p:nvPr/>
          </p:nvSpPr>
          <p:spPr>
            <a:xfrm>
              <a:off x="8393981" y="3941658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Training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;p18"/>
            <p:cNvSpPr txBox="1"/>
            <p:nvPr/>
          </p:nvSpPr>
          <p:spPr>
            <a:xfrm>
              <a:off x="1273198" y="3931920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Advice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9;p18"/>
            <p:cNvSpPr/>
            <p:nvPr/>
          </p:nvSpPr>
          <p:spPr>
            <a:xfrm>
              <a:off x="1632099" y="868872"/>
              <a:ext cx="1667100" cy="1617300"/>
            </a:xfrm>
            <a:prstGeom prst="wedgeRoundRectCallout">
              <a:avLst>
                <a:gd name="adj1" fmla="val -35646"/>
                <a:gd name="adj2" fmla="val 88097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2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Secure data storage, data sharing, citation</a:t>
              </a:r>
              <a:endParaRPr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0;p18"/>
            <p:cNvSpPr txBox="1"/>
            <p:nvPr/>
          </p:nvSpPr>
          <p:spPr>
            <a:xfrm>
              <a:off x="7302762" y="3941903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Tools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1;p18"/>
            <p:cNvSpPr txBox="1"/>
            <p:nvPr/>
          </p:nvSpPr>
          <p:spPr>
            <a:xfrm>
              <a:off x="4935040" y="3941686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Compliance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122;p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513762" y="3243635"/>
              <a:ext cx="1050602" cy="642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3;p18"/>
            <p:cNvSpPr txBox="1"/>
            <p:nvPr/>
          </p:nvSpPr>
          <p:spPr>
            <a:xfrm>
              <a:off x="6170228" y="3931920"/>
              <a:ext cx="14139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DMPs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4;p18"/>
            <p:cNvPicPr preferRelativeResize="0"/>
            <p:nvPr/>
          </p:nvPicPr>
          <p:blipFill rotWithShape="1">
            <a:blip r:embed="rId3">
              <a:alphaModFix/>
            </a:blip>
            <a:srcRect t="9394"/>
            <a:stretch/>
          </p:blipFill>
          <p:spPr>
            <a:xfrm>
              <a:off x="5131514" y="3115483"/>
              <a:ext cx="1014431" cy="90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2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34578" y="3151292"/>
              <a:ext cx="634807" cy="796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26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08741" y="3186212"/>
              <a:ext cx="634814" cy="726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27;p18"/>
            <p:cNvSpPr txBox="1"/>
            <p:nvPr/>
          </p:nvSpPr>
          <p:spPr>
            <a:xfrm>
              <a:off x="3642120" y="3941064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Costs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2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80792" y="3162889"/>
              <a:ext cx="1050603" cy="773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29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85622" y="3175678"/>
              <a:ext cx="763495" cy="74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30;p18"/>
            <p:cNvSpPr txBox="1"/>
            <p:nvPr/>
          </p:nvSpPr>
          <p:spPr>
            <a:xfrm>
              <a:off x="2390710" y="3931920"/>
              <a:ext cx="1413600" cy="84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Archiving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3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93493" y="3228575"/>
              <a:ext cx="742923" cy="642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32;p18"/>
            <p:cNvSpPr/>
            <p:nvPr/>
          </p:nvSpPr>
          <p:spPr>
            <a:xfrm>
              <a:off x="1748183" y="4924940"/>
              <a:ext cx="2275800" cy="1462200"/>
            </a:xfrm>
            <a:prstGeom prst="wedgeRoundRectCallout">
              <a:avLst>
                <a:gd name="adj1" fmla="val -316"/>
                <a:gd name="adj2" fmla="val -74329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4TU.Centre for Research Data or disciplinary repositories</a:t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33;p18"/>
            <p:cNvSpPr/>
            <p:nvPr/>
          </p:nvSpPr>
          <p:spPr>
            <a:xfrm>
              <a:off x="5046674" y="5222027"/>
              <a:ext cx="1663200" cy="1165200"/>
            </a:xfrm>
            <a:prstGeom prst="wedgeRoundRectCallout">
              <a:avLst>
                <a:gd name="adj1" fmla="val 3815"/>
                <a:gd name="adj2" fmla="val -101310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With funders' and journals’ policies</a:t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4;p18"/>
            <p:cNvSpPr/>
            <p:nvPr/>
          </p:nvSpPr>
          <p:spPr>
            <a:xfrm>
              <a:off x="7229041" y="5221964"/>
              <a:ext cx="1663200" cy="1158300"/>
            </a:xfrm>
            <a:prstGeom prst="wedgeRoundRectCallout">
              <a:avLst>
                <a:gd name="adj1" fmla="val 3437"/>
                <a:gd name="adj2" fmla="val -103449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data and software management</a:t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5;p18"/>
            <p:cNvSpPr/>
            <p:nvPr/>
          </p:nvSpPr>
          <p:spPr>
            <a:xfrm>
              <a:off x="7945593" y="868874"/>
              <a:ext cx="1667100" cy="1165200"/>
            </a:xfrm>
            <a:prstGeom prst="wedgeRoundRectCallout">
              <a:avLst>
                <a:gd name="adj1" fmla="val 21286"/>
                <a:gd name="adj2" fmla="val 130893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Workshops, information sessions</a:t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6;p18"/>
            <p:cNvSpPr/>
            <p:nvPr/>
          </p:nvSpPr>
          <p:spPr>
            <a:xfrm>
              <a:off x="6164122" y="868870"/>
              <a:ext cx="1306500" cy="1165200"/>
            </a:xfrm>
            <a:prstGeom prst="wedgeRoundRectCallout">
              <a:avLst>
                <a:gd name="adj1" fmla="val 19205"/>
                <a:gd name="adj2" fmla="val 136605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Advice and templates</a:t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7;p18"/>
            <p:cNvSpPr/>
            <p:nvPr/>
          </p:nvSpPr>
          <p:spPr>
            <a:xfrm>
              <a:off x="3526076" y="868870"/>
              <a:ext cx="2246100" cy="1165200"/>
            </a:xfrm>
            <a:prstGeom prst="wedgeRoundRectCallout">
              <a:avLst>
                <a:gd name="adj1" fmla="val -15244"/>
                <a:gd name="adj2" fmla="val 136605"/>
                <a:gd name="adj3" fmla="val 0"/>
              </a:avLst>
            </a:prstGeom>
            <a:solidFill>
              <a:srgbClr val="00A6D6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867" tIns="77867" rIns="77867" bIns="77867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800"/>
              </a:pPr>
              <a:r>
                <a:rPr lang="en-US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data management in grant proposals</a:t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45704" y="6255588"/>
            <a:ext cx="525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contract team, privacy team, ethic committee, 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0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are we at ?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06" y="1442712"/>
            <a:ext cx="10370455" cy="41013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392" y="6334780"/>
            <a:ext cx="11073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Do you want to know more ? </a:t>
            </a:r>
          </a:p>
          <a:p>
            <a:r>
              <a:rPr lang="en-GB" sz="1400" dirty="0" smtClean="0"/>
              <a:t>https</a:t>
            </a:r>
            <a:r>
              <a:rPr lang="en-GB" sz="1400" dirty="0"/>
              <a:t>://openworking.wordpress.com/2019/12/02/research-data-management-survey-2019-the-results-are-here/</a:t>
            </a:r>
          </a:p>
        </p:txBody>
      </p:sp>
    </p:spTree>
    <p:extLst>
      <p:ext uri="{BB962C8B-B14F-4D97-AF65-F5344CB8AC3E}">
        <p14:creationId xmlns:p14="http://schemas.microsoft.com/office/powerpoint/2010/main" val="36459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!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26735" y="2250499"/>
            <a:ext cx="773852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800" dirty="0" smtClean="0"/>
              <a:t>Increase in the number of Data Management Plan</a:t>
            </a:r>
          </a:p>
          <a:p>
            <a:pPr marL="285750" indent="-285750">
              <a:buFontTx/>
              <a:buChar char="-"/>
            </a:pPr>
            <a:endParaRPr lang="en-GB" sz="2800" dirty="0" smtClean="0"/>
          </a:p>
          <a:p>
            <a:pPr marL="285750" indent="-285750">
              <a:buFontTx/>
              <a:buChar char="-"/>
            </a:pPr>
            <a:r>
              <a:rPr lang="en-GB" sz="2800" dirty="0" smtClean="0"/>
              <a:t>Less data loss (not much, just a bit better)</a:t>
            </a:r>
          </a:p>
          <a:p>
            <a:pPr marL="285750" indent="-285750">
              <a:buFontTx/>
              <a:buChar char="-"/>
            </a:pPr>
            <a:endParaRPr lang="en-GB" sz="2800" dirty="0" smtClean="0"/>
          </a:p>
          <a:p>
            <a:pPr marL="285750" indent="-285750">
              <a:buFontTx/>
              <a:buChar char="-"/>
            </a:pPr>
            <a:r>
              <a:rPr lang="en-GB" sz="2800" dirty="0" smtClean="0"/>
              <a:t>Awareness of the FAIR principles on the rise</a:t>
            </a:r>
          </a:p>
          <a:p>
            <a:pPr marL="285750" indent="-285750">
              <a:buFontTx/>
              <a:buChar char="-"/>
            </a:pPr>
            <a:endParaRPr lang="en-GB" sz="2800" dirty="0" smtClean="0"/>
          </a:p>
          <a:p>
            <a:pPr marL="285750" indent="-285750">
              <a:buFontTx/>
              <a:buChar char="-"/>
            </a:pPr>
            <a:r>
              <a:rPr lang="en-GB" sz="2800" dirty="0" smtClean="0"/>
              <a:t>Data Steward as support are now well known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336">
            <a:off x="9223696" y="456653"/>
            <a:ext cx="2724753" cy="33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data management focus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Compliance with data related laws &amp; internal policies</a:t>
            </a:r>
          </a:p>
          <a:p>
            <a:pPr lvl="1"/>
            <a:r>
              <a:rPr lang="en-GB" dirty="0" smtClean="0"/>
              <a:t>Storage solutions </a:t>
            </a:r>
          </a:p>
          <a:p>
            <a:pPr lvl="1"/>
            <a:r>
              <a:rPr lang="en-GB" dirty="0" smtClean="0"/>
              <a:t>Ethics and Privacy reviews</a:t>
            </a:r>
          </a:p>
          <a:p>
            <a:pPr lvl="1"/>
            <a:endParaRPr lang="en-GB" dirty="0"/>
          </a:p>
          <a:p>
            <a:r>
              <a:rPr lang="en-GB" dirty="0" smtClean="0"/>
              <a:t>More data deposited, properly documented</a:t>
            </a:r>
          </a:p>
          <a:p>
            <a:pPr lvl="1"/>
            <a:r>
              <a:rPr lang="en-GB" dirty="0" smtClean="0"/>
              <a:t>MUST HAVE license</a:t>
            </a:r>
          </a:p>
          <a:p>
            <a:pPr lvl="1"/>
            <a:r>
              <a:rPr lang="en-GB" dirty="0" smtClean="0"/>
              <a:t>FAIR as the endgame</a:t>
            </a:r>
          </a:p>
          <a:p>
            <a:pPr lvl="1"/>
            <a:r>
              <a:rPr lang="en-GB" dirty="0" smtClean="0"/>
              <a:t>Mandatory of PhD students (or no defence!)</a:t>
            </a:r>
          </a:p>
          <a:p>
            <a:endParaRPr lang="en-GB" dirty="0" smtClean="0"/>
          </a:p>
          <a:p>
            <a:r>
              <a:rPr lang="en-GB" dirty="0" smtClean="0"/>
              <a:t>Better planning</a:t>
            </a:r>
          </a:p>
          <a:p>
            <a:pPr lvl="1"/>
            <a:r>
              <a:rPr lang="en-GB" dirty="0" smtClean="0"/>
              <a:t>DMP mandatory for all project with personal data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16" y="365125"/>
            <a:ext cx="293622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and 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Data Management training</a:t>
            </a:r>
          </a:p>
          <a:p>
            <a:pPr lvl="1"/>
            <a:r>
              <a:rPr lang="en-GB" dirty="0" smtClean="0"/>
              <a:t>For PhD Students and above</a:t>
            </a:r>
          </a:p>
          <a:p>
            <a:pPr lvl="1"/>
            <a:r>
              <a:rPr lang="en-GB" dirty="0" smtClean="0"/>
              <a:t>Starting with Bachelor level (for some specific groups)</a:t>
            </a:r>
          </a:p>
          <a:p>
            <a:endParaRPr lang="en-GB" dirty="0" smtClean="0"/>
          </a:p>
          <a:p>
            <a:r>
              <a:rPr lang="en-GB" dirty="0" smtClean="0"/>
              <a:t>Software skills training</a:t>
            </a:r>
          </a:p>
          <a:p>
            <a:pPr lvl="1"/>
            <a:r>
              <a:rPr lang="en-GB" dirty="0" smtClean="0"/>
              <a:t>Better data through better code !</a:t>
            </a:r>
          </a:p>
          <a:p>
            <a:pPr lvl="1"/>
            <a:r>
              <a:rPr lang="en-GB" dirty="0" smtClean="0"/>
              <a:t>Software Carpentry</a:t>
            </a:r>
          </a:p>
          <a:p>
            <a:endParaRPr lang="en-GB" dirty="0"/>
          </a:p>
          <a:p>
            <a:r>
              <a:rPr lang="en-GB" dirty="0" smtClean="0"/>
              <a:t>Faculty specific communication</a:t>
            </a:r>
          </a:p>
          <a:p>
            <a:pPr lvl="1"/>
            <a:r>
              <a:rPr lang="en-GB" dirty="0" smtClean="0"/>
              <a:t>RDM for your research group!</a:t>
            </a:r>
          </a:p>
          <a:p>
            <a:pPr lvl="1"/>
            <a:r>
              <a:rPr lang="en-GB" dirty="0" smtClean="0"/>
              <a:t>Discussion about RDM Policy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3154167"/>
            <a:ext cx="3914775" cy="156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engagement: Data champions</a:t>
            </a:r>
            <a:endParaRPr lang="en-GB" dirty="0"/>
          </a:p>
        </p:txBody>
      </p:sp>
      <p:pic>
        <p:nvPicPr>
          <p:cNvPr id="1026" name="Picture 2" descr="https://lh5.googleusercontent.com/hU-cXpSoLONdPsL9xMBbzApDbgzBHIBLXD8ayJkua_D200NoMrNjoXW12PR1aquQWh0L9ND3tL2XNAI1T-1ZWm5WUyRr0uXumGd3yVGeHf5wyZF2jr_sPbqDtrddWflSaV3nIQ1CD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5" y="1690688"/>
            <a:ext cx="3999899" cy="478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3.googleusercontent.com/1ymbMImVkSRSyVl63VQ9iJe1GvWamw2q4s4KV2Fn_JxAyai08ezeNMWgthHa9u31ejJZoc8r7Yy6Nh4ONCBSOolMClPgODHPLj2dFd0MmwV_koBzzL2VNY6hxBghChMe1bV7oiRWC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29" y="1829934"/>
            <a:ext cx="2669811" cy="15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5.googleusercontent.com/GV20keGPJsWTZgEUO53GiWPLFxxKBSjw0Qe5DkixZoOGuQvhOE9mWgxAnFAMktpieIc3Lx5eqqiwri9hNSVac2o1nm_9U3C77Y8EfgGKX_AlbVBaGSWNFfHOK8KSmaLNy3c3vADVm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615" y="1829934"/>
            <a:ext cx="2279846" cy="15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HcP-PyMbDIy10Fs8x0bycnLYJZP2IK8akpFhtfRF9aUollEN0oLkfkIWMF4Gy6_GkOzCGrM2tJXmNFxdqnUnSwInphmESBrFwDmKkFsVweMdLmDiEVlO08mvZjrkHgxmO_w13xWRtB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29" y="3497054"/>
            <a:ext cx="5293632" cy="25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“How to engage with researchers?”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430071" y="6413499"/>
            <a:ext cx="725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www.openbookpublishers.com/product/1080</a:t>
            </a:r>
            <a:r>
              <a:rPr lang="en-GB" dirty="0" smtClean="0"/>
              <a:t>  (PDF version is FREE)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08" y="1560512"/>
            <a:ext cx="3073346" cy="4611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853" y="3933825"/>
            <a:ext cx="4944907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Science 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76" y="1797780"/>
            <a:ext cx="7242779" cy="3300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98651" y="5098287"/>
            <a:ext cx="37894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/>
              <a:t>Diagram by Andreas E. </a:t>
            </a:r>
            <a:r>
              <a:rPr lang="en-GB" sz="1100" dirty="0" err="1" smtClean="0"/>
              <a:t>Neuhold</a:t>
            </a:r>
            <a:r>
              <a:rPr lang="en-GB" sz="1100" dirty="0" smtClean="0"/>
              <a:t> - Own work, CC BY 3.0, </a:t>
            </a:r>
            <a:r>
              <a:rPr lang="en-GB" sz="1100" dirty="0" smtClean="0">
                <a:hlinkClick r:id="rId3"/>
              </a:rPr>
              <a:t>https://commons.wikimedia.org/w/index.php?curid=33542838</a:t>
            </a:r>
            <a:r>
              <a:rPr lang="en-GB" sz="1100" dirty="0" smtClean="0"/>
              <a:t>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7357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 TUD : Data Management + FAIR data + Open Science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306081"/>
            <a:ext cx="5715000" cy="3695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499" y="6211669"/>
            <a:ext cx="10708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https://www.tudelft.nl/2019/library/opentudelftnl/open-science-strategic-plan-2020-2024-in-the-making/</a:t>
            </a:r>
          </a:p>
        </p:txBody>
      </p:sp>
    </p:spTree>
    <p:extLst>
      <p:ext uri="{BB962C8B-B14F-4D97-AF65-F5344CB8AC3E}">
        <p14:creationId xmlns:p14="http://schemas.microsoft.com/office/powerpoint/2010/main" val="32063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Almost there</a:t>
            </a:r>
            <a:endParaRPr lang="en-GB" dirty="0"/>
          </a:p>
        </p:txBody>
      </p:sp>
      <p:pic>
        <p:nvPicPr>
          <p:cNvPr id="4" name="Google Shape;484;p59" descr="image0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857" y="1690688"/>
            <a:ext cx="6278102" cy="353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https://lh4.googleusercontent.com/AdB2a9VH184jt2h0tSSF7dJ-XWdFpIU_tJ1YpZnipYVr7SWDq02XL7Cy6fztT2uV4oeIcQ4a_7AMHa6GxhlORmvYPo-3xKT6IwsWoQA4uDzZCcYsYxs2EuKEzqfpqkLCQZZkJlDfipC_eGbcf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48" y="3171146"/>
            <a:ext cx="6265333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6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7830"/>
            <a:ext cx="4894943" cy="2755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19" y="2350178"/>
            <a:ext cx="5214333" cy="17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08914"/>
            <a:ext cx="331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4"/>
              </a:rPr>
              <a:t>Email: N.J.R.Dintzner@tudelft.nl</a:t>
            </a:r>
            <a:endParaRPr lang="en-GB" dirty="0" smtClean="0"/>
          </a:p>
          <a:p>
            <a:r>
              <a:rPr lang="en-GB" dirty="0" smtClean="0"/>
              <a:t>On twitter : </a:t>
            </a:r>
            <a:r>
              <a:rPr lang="en-GB" dirty="0" err="1" smtClean="0"/>
              <a:t>NJRDintzner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8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41" y="1227338"/>
            <a:ext cx="4716033" cy="470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 – “Findable” for the general case (“</a:t>
            </a:r>
            <a:r>
              <a:rPr lang="en-GB" i="1" dirty="0"/>
              <a:t>discoverable</a:t>
            </a:r>
            <a:r>
              <a:rPr lang="en-GB" dirty="0" smtClean="0"/>
              <a:t>”) </a:t>
            </a: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80118" y="1934947"/>
            <a:ext cx="9581469" cy="302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GeoJSON</a:t>
            </a:r>
            <a:r>
              <a:rPr kumimoji="0" lang="en-US" altLang="en-US" sz="12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Example</a:t>
            </a:r>
            <a:endParaRPr kumimoji="0" lang="en-US" altLang="en-US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type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"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Feature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geometry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		"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type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"</a:t>
            </a:r>
            <a:r>
              <a:rPr kumimoji="0" lang="en-US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Polygon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lang="en-US" altLang="en-US" sz="1200" dirty="0" smtClean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coordinates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lang="en-US" altLang="en-US" sz="1200" dirty="0" smtClean="0">
                <a:latin typeface="Consolas" panose="020B0609020204030204" pitchFamily="49" charset="0"/>
              </a:rPr>
              <a:t>	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[[</a:t>
            </a:r>
            <a:r>
              <a:rPr kumimoji="0" lang="en-US" alt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[100.0, 0.0], [101.0, 0.0], [101.0, 1.0], [100.0, 1.0], [100.0, 0.0] ]]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},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properties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{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lang="en-US" altLang="en-US" sz="1200" dirty="0" smtClean="0">
                <a:latin typeface="Consolas" panose="020B0609020204030204" pitchFamily="49" charset="0"/>
              </a:rPr>
              <a:t>	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"prop0": "value0",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lang="en-US" altLang="en-US" sz="1200" dirty="0" smtClean="0">
                <a:latin typeface="Consolas" panose="020B0609020204030204" pitchFamily="49" charset="0"/>
              </a:rPr>
              <a:t>	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"prop1": { "this": "that" 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latin typeface="Consolas" panose="020B0609020204030204" pitchFamily="49" charset="0"/>
              </a:rPr>
              <a:t>	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50" dirty="0" smtClean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980118" y="5584781"/>
            <a:ext cx="87817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 smtClean="0">
                <a:latin typeface="Consolas" panose="020B0609020204030204" pitchFamily="49" charset="0"/>
              </a:rPr>
              <a:t>Format standard: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Consolas" panose="020B06090202040302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latin typeface="Consolas" panose="020B0609020204030204" pitchFamily="49" charset="0"/>
              </a:rPr>
              <a:t>For type “Polygon”, “coordinates” MUST be an array of linear ring coordinates.</a:t>
            </a:r>
            <a:endParaRPr lang="en-US" altLang="en-US" sz="14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Science!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3" y="1197523"/>
            <a:ext cx="8633253" cy="4761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4649" y="6206438"/>
            <a:ext cx="6096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 smtClean="0"/>
              <a:t>By Petr </a:t>
            </a:r>
            <a:r>
              <a:rPr lang="en-GB" sz="1050" dirty="0" err="1" smtClean="0"/>
              <a:t>Knoth</a:t>
            </a:r>
            <a:r>
              <a:rPr lang="en-GB" sz="1050" dirty="0" smtClean="0"/>
              <a:t> and Nancy </a:t>
            </a:r>
            <a:r>
              <a:rPr lang="en-GB" sz="1050" dirty="0" err="1" smtClean="0"/>
              <a:t>Pontika</a:t>
            </a:r>
            <a:r>
              <a:rPr lang="en-GB" sz="1050" dirty="0" smtClean="0"/>
              <a:t> - https://en.wikipedia.org/wiki/Open_science#/media/File:Os_taxonomy.png, CC BY 3.0, https://commons.wikimedia.org/w/index.php?curid=61125075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26389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Big Ideas of Open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Transparency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Reproducibility</a:t>
            </a:r>
          </a:p>
          <a:p>
            <a:endParaRPr lang="en-GB" dirty="0" smtClean="0"/>
          </a:p>
          <a:p>
            <a:r>
              <a:rPr lang="en-GB" dirty="0" smtClean="0"/>
              <a:t>Fast feedback loop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Traceability and accountability</a:t>
            </a:r>
          </a:p>
          <a:p>
            <a:endParaRPr lang="en-GB" dirty="0"/>
          </a:p>
          <a:p>
            <a:r>
              <a:rPr lang="en-GB" dirty="0" smtClean="0"/>
              <a:t>Increased cooperation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3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957262"/>
            <a:ext cx="8782050" cy="4943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9632" y="6488668"/>
            <a:ext cx="5312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Shout out to </a:t>
            </a:r>
            <a:r>
              <a:rPr lang="en-GB" dirty="0">
                <a:hlinkClick r:id="rId3"/>
              </a:rPr>
              <a:t>Melanie </a:t>
            </a:r>
            <a:r>
              <a:rPr lang="en-GB" dirty="0" err="1">
                <a:hlinkClick r:id="rId3"/>
              </a:rPr>
              <a:t>Imming</a:t>
            </a:r>
            <a:r>
              <a:rPr lang="en-GB" dirty="0">
                <a:hlinkClick r:id="rId3"/>
              </a:rPr>
              <a:t>‏</a:t>
            </a:r>
            <a:r>
              <a:rPr lang="en-GB" dirty="0"/>
              <a:t> for the awesome sticker!</a:t>
            </a:r>
          </a:p>
        </p:txBody>
      </p:sp>
    </p:spTree>
    <p:extLst>
      <p:ext uri="{BB962C8B-B14F-4D97-AF65-F5344CB8AC3E}">
        <p14:creationId xmlns:p14="http://schemas.microsoft.com/office/powerpoint/2010/main" val="10023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today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373"/>
            <a:ext cx="6829167" cy="376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08" y="54158"/>
            <a:ext cx="7242779" cy="33005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64700" y="3486256"/>
            <a:ext cx="5687540" cy="3165238"/>
            <a:chOff x="2207992" y="1359243"/>
            <a:chExt cx="7417234" cy="44503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2" y="1359243"/>
              <a:ext cx="7417234" cy="445034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74500" y="5463989"/>
              <a:ext cx="26997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 smtClean="0"/>
                <a:t>Credit: </a:t>
              </a:r>
              <a:r>
                <a:rPr lang="en-GB" sz="1000" b="1" dirty="0" smtClean="0">
                  <a:hlinkClick r:id="rId5"/>
                </a:rPr>
                <a:t>Open Universe</a:t>
              </a:r>
              <a:r>
                <a:rPr lang="en-GB" sz="1000" b="1" dirty="0" smtClean="0"/>
                <a:t>, University of Salamanca</a:t>
              </a:r>
              <a:endParaRPr lang="en-GB" sz="1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46422" y="3962400"/>
            <a:ext cx="1383956" cy="535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79339" y="3749778"/>
            <a:ext cx="1161363" cy="7480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829167" y="755324"/>
            <a:ext cx="889688" cy="25993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16089</TotalTime>
  <Words>1953</Words>
  <Application>Microsoft Office PowerPoint</Application>
  <PresentationFormat>Widescreen</PresentationFormat>
  <Paragraphs>385</Paragraphs>
  <Slides>54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Arial Unicode MS</vt:lpstr>
      <vt:lpstr>Calibri</vt:lpstr>
      <vt:lpstr>Calibri Light</vt:lpstr>
      <vt:lpstr>Consolas</vt:lpstr>
      <vt:lpstr>Office Theme</vt:lpstr>
      <vt:lpstr>Open Science  &amp; FAIR Data </vt:lpstr>
      <vt:lpstr>PowerPoint Presentation</vt:lpstr>
      <vt:lpstr>PowerPoint Presentation</vt:lpstr>
      <vt:lpstr>Open Science</vt:lpstr>
      <vt:lpstr>Open Science ?</vt:lpstr>
      <vt:lpstr>Open Science!</vt:lpstr>
      <vt:lpstr>The Big Ideas of Open Science</vt:lpstr>
      <vt:lpstr>PowerPoint Presentation</vt:lpstr>
      <vt:lpstr>For today</vt:lpstr>
      <vt:lpstr>Data?</vt:lpstr>
      <vt:lpstr>Research data... </vt:lpstr>
      <vt:lpstr>Research data</vt:lpstr>
      <vt:lpstr>Research data</vt:lpstr>
      <vt:lpstr>Too much data ?</vt:lpstr>
      <vt:lpstr>From data to “relevant research data” </vt:lpstr>
      <vt:lpstr>The way of the future</vt:lpstr>
      <vt:lpstr>At the moment...</vt:lpstr>
      <vt:lpstr>Problem ?</vt:lpstr>
      <vt:lpstr>“FAIR principles” to the rescue</vt:lpstr>
      <vt:lpstr>FAIR</vt:lpstr>
      <vt:lpstr>Data &amp; Datasets according to FAIR</vt:lpstr>
      <vt:lpstr>Nico’s dataset</vt:lpstr>
      <vt:lpstr>F – “Findable” (definition)</vt:lpstr>
      <vt:lpstr>F- “Findable”</vt:lpstr>
      <vt:lpstr>F – “Findable”</vt:lpstr>
      <vt:lpstr>F – “Findable” – how do I get a DOI ? Or a Handle ? Or ... ?</vt:lpstr>
      <vt:lpstr>F – “Findable” for the general case (“discoverable”)</vt:lpstr>
      <vt:lpstr>F – “Findable” for the general case  (the last one)</vt:lpstr>
      <vt:lpstr>A – “Accessible” (definition)</vt:lpstr>
      <vt:lpstr>A- “Accessible” </vt:lpstr>
      <vt:lpstr>A – “Accessible”: Open licenses</vt:lpstr>
      <vt:lpstr>A – “Accessible” but not too much ?</vt:lpstr>
      <vt:lpstr>I – “Interoperable” (definition)</vt:lpstr>
      <vt:lpstr>I- “Interoperable” – the case of datasets</vt:lpstr>
      <vt:lpstr>I- “Interoperable”</vt:lpstr>
      <vt:lpstr>I- “Interoperable” – the case of Software</vt:lpstr>
      <vt:lpstr>R – “Reusable” (definition)</vt:lpstr>
      <vt:lpstr>R – “Reusable” </vt:lpstr>
      <vt:lpstr>FAIR in theory</vt:lpstr>
      <vt:lpstr>FAIR in theory</vt:lpstr>
      <vt:lpstr>FAIR everywhere and all the time</vt:lpstr>
      <vt:lpstr>Road to FAIR</vt:lpstr>
      <vt:lpstr>Data steward integration</vt:lpstr>
      <vt:lpstr>Where are we at ? </vt:lpstr>
      <vt:lpstr>But ! </vt:lpstr>
      <vt:lpstr>Research data management focus</vt:lpstr>
      <vt:lpstr>Training and communication</vt:lpstr>
      <vt:lpstr>More engagement: Data champions</vt:lpstr>
      <vt:lpstr>“How to engage with researchers?”</vt:lpstr>
      <vt:lpstr>At TUD : Data Management + FAIR data + Open Science</vt:lpstr>
      <vt:lpstr>Almost there</vt:lpstr>
      <vt:lpstr>Thanks!</vt:lpstr>
      <vt:lpstr>PowerPoint Presentation</vt:lpstr>
      <vt:lpstr>F – “Findable” for the general case (“discoverable”) 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Data </dc:title>
  <dc:creator>Nicolas Dintzner</dc:creator>
  <cp:lastModifiedBy>Nicolas Dintzner</cp:lastModifiedBy>
  <cp:revision>365</cp:revision>
  <dcterms:created xsi:type="dcterms:W3CDTF">2019-11-08T10:24:55Z</dcterms:created>
  <dcterms:modified xsi:type="dcterms:W3CDTF">2019-12-10T11:20:36Z</dcterms:modified>
</cp:coreProperties>
</file>