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charts/chart3.xml" ContentType="application/vnd.openxmlformats-officedocument.drawingml.chart+xml"/>
  <Override PartName="/ppt/theme/themeOverride2.xml" ContentType="application/vnd.openxmlformats-officedocument.themeOverride+xml"/>
  <Override PartName="/ppt/notesSlides/notesSlide10.xml" ContentType="application/vnd.openxmlformats-officedocument.presentationml.notesSlide+xml"/>
  <Override PartName="/ppt/charts/chart4.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notesSlides/notesSlide11.xml" ContentType="application/vnd.openxmlformats-officedocument.presentationml.notesSlide+xml"/>
  <Override PartName="/ppt/charts/chart5.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12.xml" ContentType="application/vnd.openxmlformats-officedocument.presentationml.notesSlide+xml"/>
  <Override PartName="/ppt/charts/chart6.xml" ContentType="application/vnd.openxmlformats-officedocument.drawingml.chart+xml"/>
  <Override PartName="/ppt/theme/themeOverride5.xml" ContentType="application/vnd.openxmlformats-officedocument.themeOverride+xml"/>
  <Override PartName="/ppt/theme/themeOverride6.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694" r:id="rId3"/>
  </p:sldMasterIdLst>
  <p:notesMasterIdLst>
    <p:notesMasterId r:id="rId32"/>
  </p:notesMasterIdLst>
  <p:handoutMasterIdLst>
    <p:handoutMasterId r:id="rId33"/>
  </p:handoutMasterIdLst>
  <p:sldIdLst>
    <p:sldId id="439" r:id="rId4"/>
    <p:sldId id="440" r:id="rId5"/>
    <p:sldId id="453" r:id="rId6"/>
    <p:sldId id="380" r:id="rId7"/>
    <p:sldId id="455" r:id="rId8"/>
    <p:sldId id="460" r:id="rId9"/>
    <p:sldId id="452" r:id="rId10"/>
    <p:sldId id="381" r:id="rId11"/>
    <p:sldId id="422" r:id="rId12"/>
    <p:sldId id="423" r:id="rId13"/>
    <p:sldId id="424" r:id="rId14"/>
    <p:sldId id="425" r:id="rId15"/>
    <p:sldId id="386" r:id="rId16"/>
    <p:sldId id="396" r:id="rId17"/>
    <p:sldId id="403" r:id="rId18"/>
    <p:sldId id="449" r:id="rId19"/>
    <p:sldId id="456" r:id="rId20"/>
    <p:sldId id="445" r:id="rId21"/>
    <p:sldId id="457" r:id="rId22"/>
    <p:sldId id="446" r:id="rId23"/>
    <p:sldId id="458" r:id="rId24"/>
    <p:sldId id="459" r:id="rId25"/>
    <p:sldId id="442" r:id="rId26"/>
    <p:sldId id="461" r:id="rId27"/>
    <p:sldId id="462" r:id="rId28"/>
    <p:sldId id="463" r:id="rId29"/>
    <p:sldId id="464" r:id="rId30"/>
    <p:sldId id="465" r:id="rId31"/>
  </p:sldIdLst>
  <p:sldSz cx="9144000" cy="6858000" type="screen4x3"/>
  <p:notesSz cx="6805613" cy="99441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74C1"/>
    <a:srgbClr val="214850"/>
    <a:srgbClr val="105EA7"/>
    <a:srgbClr val="33CC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03" autoAdjust="0"/>
    <p:restoredTop sz="89829" autoAdjust="0"/>
  </p:normalViewPr>
  <p:slideViewPr>
    <p:cSldViewPr>
      <p:cViewPr>
        <p:scale>
          <a:sx n="100" d="100"/>
          <a:sy n="100" d="100"/>
        </p:scale>
        <p:origin x="-228" y="414"/>
      </p:cViewPr>
      <p:guideLst>
        <p:guide orient="horz" pos="2160"/>
        <p:guide pos="2880"/>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ssousa\Desktop\Science%202.0\charts.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embeddings/oleObject2.bin"/><Relationship Id="rId1" Type="http://schemas.openxmlformats.org/officeDocument/2006/relationships/themeOverride" Target="../theme/themeOverride3.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embeddings/oleObject3.bin"/><Relationship Id="rId1" Type="http://schemas.openxmlformats.org/officeDocument/2006/relationships/themeOverride" Target="../theme/themeOverride4.xml"/></Relationships>
</file>

<file path=ppt/charts/_rels/chart6.xml.rels><?xml version="1.0" encoding="UTF-8" standalone="yes"?>
<Relationships xmlns="http://schemas.openxmlformats.org/package/2006/relationships"><Relationship Id="rId2" Type="http://schemas.openxmlformats.org/officeDocument/2006/relationships/oleObject" Target="file:///\\snowdon\RE\Teams\ITP\Projects_Active\14169_Outcomes_Science20\Work%20in%20progress\Quant%20Analsyis\Analysis.xlsx" TargetMode="External"/><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chart>
    <c:title>
      <c:tx>
        <c:rich>
          <a:bodyPr/>
          <a:lstStyle/>
          <a:p>
            <a:pPr>
              <a:defRPr/>
            </a:pPr>
            <a:r>
              <a:rPr lang="en-GB" dirty="0"/>
              <a:t>What is the most appropriate term to describe ‘Science 2.0’? </a:t>
            </a:r>
          </a:p>
        </c:rich>
      </c:tx>
      <c:overlay val="0"/>
    </c:title>
    <c:autoTitleDeleted val="0"/>
    <c:plotArea>
      <c:layout/>
      <c:barChart>
        <c:barDir val="bar"/>
        <c:grouping val="clustered"/>
        <c:varyColors val="0"/>
        <c:ser>
          <c:idx val="0"/>
          <c:order val="0"/>
          <c:spPr>
            <a:solidFill>
              <a:schemeClr val="accent5">
                <a:lumMod val="50000"/>
              </a:schemeClr>
            </a:solidFill>
            <a:effectLst>
              <a:outerShdw blurRad="50800" dist="38100" dir="5400000" algn="t" rotWithShape="0">
                <a:prstClr val="black">
                  <a:alpha val="40000"/>
                </a:prstClr>
              </a:outerShdw>
            </a:effectLst>
          </c:spPr>
          <c:invertIfNegative val="0"/>
          <c:cat>
            <c:strRef>
              <c:f>Concept!$A$18:$A$23</c:f>
              <c:strCache>
                <c:ptCount val="6"/>
                <c:pt idx="0">
                  <c:v>Digital science</c:v>
                </c:pt>
                <c:pt idx="1">
                  <c:v>Enhanced science</c:v>
                </c:pt>
                <c:pt idx="2">
                  <c:v>Networked science</c:v>
                </c:pt>
                <c:pt idx="3">
                  <c:v>Open Digital science</c:v>
                </c:pt>
                <c:pt idx="4">
                  <c:v>Science 2.0</c:v>
                </c:pt>
                <c:pt idx="5">
                  <c:v>Open science</c:v>
                </c:pt>
              </c:strCache>
            </c:strRef>
          </c:cat>
          <c:val>
            <c:numRef>
              <c:f>Concept!$B$18:$B$23</c:f>
              <c:numCache>
                <c:formatCode>0%</c:formatCode>
                <c:ptCount val="6"/>
                <c:pt idx="0">
                  <c:v>0.02</c:v>
                </c:pt>
                <c:pt idx="1">
                  <c:v>5.11E-2</c:v>
                </c:pt>
                <c:pt idx="2">
                  <c:v>9.7799999999999998E-2</c:v>
                </c:pt>
                <c:pt idx="3">
                  <c:v>0.1867</c:v>
                </c:pt>
                <c:pt idx="4">
                  <c:v>0.21560000000000001</c:v>
                </c:pt>
                <c:pt idx="5">
                  <c:v>0.4289</c:v>
                </c:pt>
              </c:numCache>
            </c:numRef>
          </c:val>
        </c:ser>
        <c:dLbls>
          <c:showLegendKey val="0"/>
          <c:showVal val="1"/>
          <c:showCatName val="0"/>
          <c:showSerName val="0"/>
          <c:showPercent val="0"/>
          <c:showBubbleSize val="0"/>
        </c:dLbls>
        <c:gapWidth val="150"/>
        <c:overlap val="-25"/>
        <c:axId val="92565888"/>
        <c:axId val="92567424"/>
      </c:barChart>
      <c:catAx>
        <c:axId val="92565888"/>
        <c:scaling>
          <c:orientation val="minMax"/>
        </c:scaling>
        <c:delete val="0"/>
        <c:axPos val="l"/>
        <c:majorTickMark val="none"/>
        <c:minorTickMark val="none"/>
        <c:tickLblPos val="nextTo"/>
        <c:crossAx val="92567424"/>
        <c:crosses val="autoZero"/>
        <c:auto val="1"/>
        <c:lblAlgn val="ctr"/>
        <c:lblOffset val="100"/>
        <c:noMultiLvlLbl val="0"/>
      </c:catAx>
      <c:valAx>
        <c:axId val="92567424"/>
        <c:scaling>
          <c:orientation val="minMax"/>
        </c:scaling>
        <c:delete val="1"/>
        <c:axPos val="b"/>
        <c:numFmt formatCode="0%" sourceLinked="1"/>
        <c:majorTickMark val="none"/>
        <c:minorTickMark val="none"/>
        <c:tickLblPos val="nextTo"/>
        <c:crossAx val="92565888"/>
        <c:crosses val="autoZero"/>
        <c:crossBetween val="between"/>
      </c:valAx>
      <c:spPr>
        <a:ln>
          <a:noFill/>
        </a:ln>
      </c:spPr>
    </c:plotArea>
    <c:plotVisOnly val="1"/>
    <c:dispBlanksAs val="gap"/>
    <c:showDLblsOverMax val="0"/>
  </c:chart>
  <c:spPr>
    <a:ln>
      <a:noFill/>
    </a:ln>
  </c:spPr>
  <c:txPr>
    <a:bodyPr/>
    <a:lstStyle/>
    <a:p>
      <a:pPr>
        <a:defRPr sz="1400">
          <a:solidFill>
            <a:srgbClr val="0070C0"/>
          </a:solidFill>
          <a:latin typeface="+mn-lt"/>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800"/>
            </a:pPr>
            <a:r>
              <a:rPr lang="en-GB" sz="1800"/>
              <a:t>Do you recognise the trends described in the consultation paper as 'Science 2.0'?
</a:t>
            </a:r>
          </a:p>
        </c:rich>
      </c:tx>
      <c:layout>
        <c:manualLayout>
          <c:xMode val="edge"/>
          <c:yMode val="edge"/>
          <c:x val="0.172400862965843"/>
          <c:y val="1.56248823327464E-2"/>
        </c:manualLayout>
      </c:layout>
      <c:overlay val="0"/>
    </c:title>
    <c:autoTitleDeleted val="0"/>
    <c:plotArea>
      <c:layout/>
      <c:pieChart>
        <c:varyColors val="1"/>
        <c:ser>
          <c:idx val="0"/>
          <c:order val="0"/>
          <c:tx>
            <c:strRef>
              <c:f>Sheet1!$B$1</c:f>
              <c:strCache>
                <c:ptCount val="1"/>
                <c:pt idx="0">
                  <c:v>Do you agree recognise the trends described in the consultation paper as 'Science 2.0'?
</c:v>
                </c:pt>
              </c:strCache>
            </c:strRef>
          </c:tx>
          <c:dPt>
            <c:idx val="0"/>
            <c:bubble3D val="0"/>
            <c:spPr>
              <a:solidFill>
                <a:schemeClr val="accent1"/>
              </a:solidFill>
            </c:spPr>
          </c:dPt>
          <c:dPt>
            <c:idx val="1"/>
            <c:bubble3D val="0"/>
          </c:dPt>
          <c:dPt>
            <c:idx val="2"/>
            <c:bubble3D val="0"/>
          </c:dPt>
          <c:dPt>
            <c:idx val="3"/>
            <c:bubble3D val="0"/>
          </c:dPt>
          <c:dLbls>
            <c:dLbl>
              <c:idx val="0"/>
              <c:layout>
                <c:manualLayout>
                  <c:x val="7.0263452799468898E-2"/>
                  <c:y val="-0.16074236691410601"/>
                </c:manualLayout>
              </c:layout>
              <c:showLegendKey val="0"/>
              <c:showVal val="0"/>
              <c:showCatName val="0"/>
              <c:showSerName val="0"/>
              <c:showPercent val="1"/>
              <c:showBubbleSize val="0"/>
            </c:dLbl>
            <c:dLbl>
              <c:idx val="1"/>
              <c:layout>
                <c:manualLayout>
                  <c:x val="-1.9055706174228901E-2"/>
                  <c:y val="-3.16384416590057E-2"/>
                </c:manualLayout>
              </c:layout>
              <c:dLblPos val="bestFit"/>
              <c:showLegendKey val="0"/>
              <c:showVal val="0"/>
              <c:showCatName val="0"/>
              <c:showSerName val="0"/>
              <c:showPercent val="1"/>
              <c:showBubbleSize val="0"/>
            </c:dLbl>
            <c:dLbl>
              <c:idx val="3"/>
              <c:layout>
                <c:manualLayout>
                  <c:x val="2.59429507832463E-2"/>
                  <c:y val="1.8272055566259202E-2"/>
                </c:manualLayout>
              </c:layout>
              <c:dLblPos val="bestFit"/>
              <c:showLegendKey val="0"/>
              <c:showVal val="0"/>
              <c:showCatName val="0"/>
              <c:showSerName val="0"/>
              <c:showPercent val="1"/>
              <c:showBubbleSize val="0"/>
            </c:dLbl>
            <c:showLegendKey val="0"/>
            <c:showVal val="0"/>
            <c:showCatName val="0"/>
            <c:showSerName val="0"/>
            <c:showPercent val="1"/>
            <c:showBubbleSize val="0"/>
            <c:showLeaderLines val="1"/>
          </c:dLbls>
          <c:cat>
            <c:strRef>
              <c:f>Sheet1!$A$2:$A$5</c:f>
              <c:strCache>
                <c:ptCount val="4"/>
                <c:pt idx="0">
                  <c:v>Yes</c:v>
                </c:pt>
                <c:pt idx="1">
                  <c:v>Yes, but with a different emphasis on particular elements </c:v>
                </c:pt>
                <c:pt idx="2">
                  <c:v>Yes, but some essential elements Are missing</c:v>
                </c:pt>
                <c:pt idx="3">
                  <c:v>No, not at all</c:v>
                </c:pt>
              </c:strCache>
            </c:strRef>
          </c:cat>
          <c:val>
            <c:numRef>
              <c:f>Sheet1!$B$2:$B$5</c:f>
              <c:numCache>
                <c:formatCode>General</c:formatCode>
                <c:ptCount val="4"/>
                <c:pt idx="0">
                  <c:v>70</c:v>
                </c:pt>
                <c:pt idx="1">
                  <c:v>17</c:v>
                </c:pt>
                <c:pt idx="2">
                  <c:v>11</c:v>
                </c:pt>
                <c:pt idx="3">
                  <c:v>2</c:v>
                </c:pt>
              </c:numCache>
            </c:numRef>
          </c:val>
        </c:ser>
        <c:dLbls>
          <c:showLegendKey val="0"/>
          <c:showVal val="0"/>
          <c:showCatName val="0"/>
          <c:showSerName val="0"/>
          <c:showPercent val="0"/>
          <c:showBubbleSize val="0"/>
          <c:showLeaderLines val="1"/>
        </c:dLbls>
        <c:firstSliceAng val="94"/>
      </c:pieChart>
      <c:spPr>
        <a:noFill/>
        <a:ln w="27095">
          <a:noFill/>
        </a:ln>
      </c:spPr>
    </c:plotArea>
    <c:legend>
      <c:legendPos val="r"/>
      <c:layout>
        <c:manualLayout>
          <c:xMode val="edge"/>
          <c:yMode val="edge"/>
          <c:x val="0.67453936566677997"/>
          <c:y val="0.41764921437038099"/>
          <c:w val="0.32426431232408298"/>
          <c:h val="0.53803632272407598"/>
        </c:manualLayout>
      </c:layout>
      <c:overlay val="0"/>
    </c:legend>
    <c:plotVisOnly val="1"/>
    <c:dispBlanksAs val="gap"/>
    <c:showDLblsOverMax val="0"/>
  </c:chart>
  <c:txPr>
    <a:bodyPr/>
    <a:lstStyle/>
    <a:p>
      <a:pPr>
        <a:defRPr sz="1400">
          <a:solidFill>
            <a:srgbClr val="0070C0"/>
          </a:solidFill>
          <a:latin typeface="+mn-lt"/>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chart>
    <c:title>
      <c:tx>
        <c:rich>
          <a:bodyPr/>
          <a:lstStyle/>
          <a:p>
            <a:pPr>
              <a:defRPr/>
            </a:pPr>
            <a:r>
              <a:rPr lang="en-GB"/>
              <a:t>What are the key drivers of 'Science 2.0'?</a:t>
            </a:r>
          </a:p>
        </c:rich>
      </c:tx>
      <c:overlay val="0"/>
    </c:title>
    <c:autoTitleDeleted val="0"/>
    <c:plotArea>
      <c:layout>
        <c:manualLayout>
          <c:layoutTarget val="inner"/>
          <c:xMode val="edge"/>
          <c:yMode val="edge"/>
          <c:x val="0.45594638251143599"/>
          <c:y val="0.109658254575454"/>
          <c:w val="0.50688103014185104"/>
          <c:h val="0.70980512953881503"/>
        </c:manualLayout>
      </c:layout>
      <c:barChart>
        <c:barDir val="bar"/>
        <c:grouping val="percentStacked"/>
        <c:varyColors val="0"/>
        <c:ser>
          <c:idx val="0"/>
          <c:order val="0"/>
          <c:tx>
            <c:strRef>
              <c:f>Drivers!$I$3</c:f>
              <c:strCache>
                <c:ptCount val="1"/>
                <c:pt idx="0">
                  <c:v>I totally agree</c:v>
                </c:pt>
              </c:strCache>
            </c:strRef>
          </c:tx>
          <c:spPr>
            <a:solidFill>
              <a:schemeClr val="accent5">
                <a:lumMod val="50000"/>
              </a:schemeClr>
            </a:solidFill>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Drivers!$H$4:$H$14</c:f>
              <c:strCache>
                <c:ptCount val="11"/>
                <c:pt idx="0">
                  <c:v>Citizens acting as  scientists</c:v>
                </c:pt>
                <c:pt idx="1">
                  <c:v>Scientific  publishers engaging  in 'Science 2.0'</c:v>
                </c:pt>
                <c:pt idx="2">
                  <c:v>Public demand for  faster solutions to  Societal Challenges</c:v>
                </c:pt>
                <c:pt idx="3">
                  <c:v>Growing public  scrutiny of science  and research</c:v>
                </c:pt>
                <c:pt idx="4">
                  <c:v>Public funding  supporting 'Science  2.0'</c:v>
                </c:pt>
                <c:pt idx="5">
                  <c:v>Public demand for  better and more  effective science</c:v>
                </c:pt>
                <c:pt idx="6">
                  <c:v>Growing criticism of  current peer-review  system</c:v>
                </c:pt>
                <c:pt idx="7">
                  <c:v>Increase of the  global scientific  population</c:v>
                </c:pt>
                <c:pt idx="8">
                  <c:v>Researchers looking  for new ways of  collaboration</c:v>
                </c:pt>
                <c:pt idx="9">
                  <c:v>Researchers looking  for new ways of  disseminating their  output</c:v>
                </c:pt>
                <c:pt idx="10">
                  <c:v>Availability of  digital technologies  and their increased  capacities</c:v>
                </c:pt>
              </c:strCache>
            </c:strRef>
          </c:cat>
          <c:val>
            <c:numRef>
              <c:f>Drivers!$I$4:$I$14</c:f>
              <c:numCache>
                <c:formatCode>0%</c:formatCode>
                <c:ptCount val="11"/>
                <c:pt idx="0">
                  <c:v>0.1111</c:v>
                </c:pt>
                <c:pt idx="1">
                  <c:v>0.22220000000000001</c:v>
                </c:pt>
                <c:pt idx="2">
                  <c:v>0.25819999999999999</c:v>
                </c:pt>
                <c:pt idx="3">
                  <c:v>0.2802</c:v>
                </c:pt>
                <c:pt idx="4">
                  <c:v>0.31759999999999999</c:v>
                </c:pt>
                <c:pt idx="5">
                  <c:v>0.36120000000000002</c:v>
                </c:pt>
                <c:pt idx="6">
                  <c:v>0.33610000000000001</c:v>
                </c:pt>
                <c:pt idx="7">
                  <c:v>0.30270000000000002</c:v>
                </c:pt>
                <c:pt idx="8">
                  <c:v>0.43030000000000002</c:v>
                </c:pt>
                <c:pt idx="9">
                  <c:v>0.46929999999999999</c:v>
                </c:pt>
                <c:pt idx="10">
                  <c:v>0.7571</c:v>
                </c:pt>
              </c:numCache>
            </c:numRef>
          </c:val>
        </c:ser>
        <c:ser>
          <c:idx val="1"/>
          <c:order val="1"/>
          <c:tx>
            <c:strRef>
              <c:f>Drivers!$J$3</c:f>
              <c:strCache>
                <c:ptCount val="1"/>
                <c:pt idx="0">
                  <c:v>I partially agree</c:v>
                </c:pt>
              </c:strCache>
            </c:strRef>
          </c:tx>
          <c:spPr>
            <a:solidFill>
              <a:srgbClr val="2D2D8A"/>
            </a:solidFill>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Drivers!$H$4:$H$14</c:f>
              <c:strCache>
                <c:ptCount val="11"/>
                <c:pt idx="0">
                  <c:v>Citizens acting as  scientists</c:v>
                </c:pt>
                <c:pt idx="1">
                  <c:v>Scientific  publishers engaging  in 'Science 2.0'</c:v>
                </c:pt>
                <c:pt idx="2">
                  <c:v>Public demand for  faster solutions to  Societal Challenges</c:v>
                </c:pt>
                <c:pt idx="3">
                  <c:v>Growing public  scrutiny of science  and research</c:v>
                </c:pt>
                <c:pt idx="4">
                  <c:v>Public funding  supporting 'Science  2.0'</c:v>
                </c:pt>
                <c:pt idx="5">
                  <c:v>Public demand for  better and more  effective science</c:v>
                </c:pt>
                <c:pt idx="6">
                  <c:v>Growing criticism of  current peer-review  system</c:v>
                </c:pt>
                <c:pt idx="7">
                  <c:v>Increase of the  global scientific  population</c:v>
                </c:pt>
                <c:pt idx="8">
                  <c:v>Researchers looking  for new ways of  collaboration</c:v>
                </c:pt>
                <c:pt idx="9">
                  <c:v>Researchers looking  for new ways of  disseminating their  output</c:v>
                </c:pt>
                <c:pt idx="10">
                  <c:v>Availability of  digital technologies  and their increased  capacities</c:v>
                </c:pt>
              </c:strCache>
            </c:strRef>
          </c:cat>
          <c:val>
            <c:numRef>
              <c:f>Drivers!$J$4:$J$14</c:f>
              <c:numCache>
                <c:formatCode>0%</c:formatCode>
                <c:ptCount val="11"/>
                <c:pt idx="0">
                  <c:v>0.32919999999999999</c:v>
                </c:pt>
                <c:pt idx="1">
                  <c:v>0.40329999999999999</c:v>
                </c:pt>
                <c:pt idx="2">
                  <c:v>0.45290000000000002</c:v>
                </c:pt>
                <c:pt idx="3">
                  <c:v>0.43759999999999999</c:v>
                </c:pt>
                <c:pt idx="4">
                  <c:v>0.41189999999999999</c:v>
                </c:pt>
                <c:pt idx="5">
                  <c:v>0.39389999999999997</c:v>
                </c:pt>
                <c:pt idx="6">
                  <c:v>0.42420000000000002</c:v>
                </c:pt>
                <c:pt idx="7">
                  <c:v>0.4622</c:v>
                </c:pt>
                <c:pt idx="8">
                  <c:v>0.42620000000000002</c:v>
                </c:pt>
                <c:pt idx="9">
                  <c:v>0.43240000000000001</c:v>
                </c:pt>
                <c:pt idx="10">
                  <c:v>0.21629999999999999</c:v>
                </c:pt>
              </c:numCache>
            </c:numRef>
          </c:val>
        </c:ser>
        <c:ser>
          <c:idx val="2"/>
          <c:order val="2"/>
          <c:tx>
            <c:strRef>
              <c:f>Drivers!$K$3</c:f>
              <c:strCache>
                <c:ptCount val="1"/>
                <c:pt idx="0">
                  <c:v>I don´t know</c:v>
                </c:pt>
              </c:strCache>
            </c:strRef>
          </c:tx>
          <c:spPr>
            <a:solidFill>
              <a:srgbClr val="FFFFFF">
                <a:lumMod val="75000"/>
              </a:srgbClr>
            </a:solidFill>
          </c:spPr>
          <c:invertIfNegative val="0"/>
          <c:dLbls>
            <c:dLbl>
              <c:idx val="0"/>
              <c:layout>
                <c:manualLayout>
                  <c:x val="1.01649350539466E-4"/>
                  <c:y val="2.7070611897298401E-3"/>
                </c:manualLayout>
              </c:layout>
              <c:showLegendKey val="0"/>
              <c:showVal val="1"/>
              <c:showCatName val="0"/>
              <c:showSerName val="0"/>
              <c:showPercent val="0"/>
              <c:showBubbleSize val="0"/>
            </c:dLbl>
            <c:dLbl>
              <c:idx val="5"/>
              <c:layout>
                <c:manualLayout>
                  <c:x val="1.0304021964604801E-2"/>
                  <c:y val="2.7072743609393101E-3"/>
                </c:manualLayout>
              </c:layout>
              <c:showLegendKey val="0"/>
              <c:showVal val="1"/>
              <c:showCatName val="0"/>
              <c:showSerName val="0"/>
              <c:showPercent val="0"/>
              <c:showBubbleSize val="0"/>
            </c:dLbl>
            <c:dLbl>
              <c:idx val="7"/>
              <c:layout>
                <c:manualLayout>
                  <c:x val="1.0304021964604899E-2"/>
                  <c:y val="-5.4145487218787199E-3"/>
                </c:manualLayout>
              </c:layout>
              <c:showLegendKey val="0"/>
              <c:showVal val="1"/>
              <c:showCatName val="0"/>
              <c:showSerName val="0"/>
              <c:showPercent val="0"/>
              <c:showBubbleSize val="0"/>
            </c:dLbl>
            <c:dLbl>
              <c:idx val="8"/>
              <c:layout>
                <c:manualLayout>
                  <c:x val="7.36001568900341E-3"/>
                  <c:y val="-2.70727436093936E-3"/>
                </c:manualLayout>
              </c:layout>
              <c:showLegendKey val="0"/>
              <c:showVal val="1"/>
              <c:showCatName val="0"/>
              <c:showSerName val="0"/>
              <c:showPercent val="0"/>
              <c:showBubbleSize val="0"/>
            </c:dLbl>
            <c:dLbl>
              <c:idx val="9"/>
              <c:delete val="1"/>
            </c:dLbl>
            <c:dLbl>
              <c:idx val="10"/>
              <c:delete val="1"/>
            </c:dLbl>
            <c:txPr>
              <a:bodyPr/>
              <a:lstStyle/>
              <a:p>
                <a:pPr>
                  <a:defRPr>
                    <a:solidFill>
                      <a:schemeClr val="bg1"/>
                    </a:solidFill>
                  </a:defRPr>
                </a:pPr>
                <a:endParaRPr lang="en-US"/>
              </a:p>
            </c:txPr>
            <c:showLegendKey val="0"/>
            <c:showVal val="1"/>
            <c:showCatName val="0"/>
            <c:showSerName val="0"/>
            <c:showPercent val="0"/>
            <c:showBubbleSize val="0"/>
            <c:showLeaderLines val="0"/>
          </c:dLbls>
          <c:cat>
            <c:strRef>
              <c:f>Drivers!$H$4:$H$14</c:f>
              <c:strCache>
                <c:ptCount val="11"/>
                <c:pt idx="0">
                  <c:v>Citizens acting as  scientists</c:v>
                </c:pt>
                <c:pt idx="1">
                  <c:v>Scientific  publishers engaging  in 'Science 2.0'</c:v>
                </c:pt>
                <c:pt idx="2">
                  <c:v>Public demand for  faster solutions to  Societal Challenges</c:v>
                </c:pt>
                <c:pt idx="3">
                  <c:v>Growing public  scrutiny of science  and research</c:v>
                </c:pt>
                <c:pt idx="4">
                  <c:v>Public funding  supporting 'Science  2.0'</c:v>
                </c:pt>
                <c:pt idx="5">
                  <c:v>Public demand for  better and more  effective science</c:v>
                </c:pt>
                <c:pt idx="6">
                  <c:v>Growing criticism of  current peer-review  system</c:v>
                </c:pt>
                <c:pt idx="7">
                  <c:v>Increase of the  global scientific  population</c:v>
                </c:pt>
                <c:pt idx="8">
                  <c:v>Researchers looking  for new ways of  collaboration</c:v>
                </c:pt>
                <c:pt idx="9">
                  <c:v>Researchers looking  for new ways of  disseminating their  output</c:v>
                </c:pt>
                <c:pt idx="10">
                  <c:v>Availability of  digital technologies  and their increased  capacities</c:v>
                </c:pt>
              </c:strCache>
            </c:strRef>
          </c:cat>
          <c:val>
            <c:numRef>
              <c:f>Drivers!$K$4:$K$14</c:f>
              <c:numCache>
                <c:formatCode>0%</c:formatCode>
                <c:ptCount val="11"/>
                <c:pt idx="0">
                  <c:v>6.3799999999999996E-2</c:v>
                </c:pt>
                <c:pt idx="1">
                  <c:v>5.9700000000000003E-2</c:v>
                </c:pt>
                <c:pt idx="2">
                  <c:v>3.4799999999999998E-2</c:v>
                </c:pt>
                <c:pt idx="3">
                  <c:v>3.27E-2</c:v>
                </c:pt>
                <c:pt idx="4">
                  <c:v>5.9400000000000001E-2</c:v>
                </c:pt>
                <c:pt idx="5">
                  <c:v>2.24E-2</c:v>
                </c:pt>
                <c:pt idx="6">
                  <c:v>5.9400000000000001E-2</c:v>
                </c:pt>
                <c:pt idx="7">
                  <c:v>3.6799999999999999E-2</c:v>
                </c:pt>
                <c:pt idx="8">
                  <c:v>2.6599999999999999E-2</c:v>
                </c:pt>
                <c:pt idx="9">
                  <c:v>1.0200000000000001E-2</c:v>
                </c:pt>
                <c:pt idx="10">
                  <c:v>6.1000000000000004E-3</c:v>
                </c:pt>
              </c:numCache>
            </c:numRef>
          </c:val>
        </c:ser>
        <c:ser>
          <c:idx val="3"/>
          <c:order val="3"/>
          <c:tx>
            <c:strRef>
              <c:f>Drivers!$L$3</c:f>
              <c:strCache>
                <c:ptCount val="1"/>
                <c:pt idx="0">
                  <c:v>I partially disagree</c:v>
                </c:pt>
              </c:strCache>
            </c:strRef>
          </c:tx>
          <c:spPr>
            <a:solidFill>
              <a:schemeClr val="accent6">
                <a:lumMod val="60000"/>
                <a:lumOff val="40000"/>
              </a:schemeClr>
            </a:solidFill>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Drivers!$H$4:$H$14</c:f>
              <c:strCache>
                <c:ptCount val="11"/>
                <c:pt idx="0">
                  <c:v>Citizens acting as  scientists</c:v>
                </c:pt>
                <c:pt idx="1">
                  <c:v>Scientific  publishers engaging  in 'Science 2.0'</c:v>
                </c:pt>
                <c:pt idx="2">
                  <c:v>Public demand for  faster solutions to  Societal Challenges</c:v>
                </c:pt>
                <c:pt idx="3">
                  <c:v>Growing public  scrutiny of science  and research</c:v>
                </c:pt>
                <c:pt idx="4">
                  <c:v>Public funding  supporting 'Science  2.0'</c:v>
                </c:pt>
                <c:pt idx="5">
                  <c:v>Public demand for  better and more  effective science</c:v>
                </c:pt>
                <c:pt idx="6">
                  <c:v>Growing criticism of  current peer-review  system</c:v>
                </c:pt>
                <c:pt idx="7">
                  <c:v>Increase of the  global scientific  population</c:v>
                </c:pt>
                <c:pt idx="8">
                  <c:v>Researchers looking  for new ways of  collaboration</c:v>
                </c:pt>
                <c:pt idx="9">
                  <c:v>Researchers looking  for new ways of  disseminating their  output</c:v>
                </c:pt>
                <c:pt idx="10">
                  <c:v>Availability of  digital technologies  and their increased  capacities</c:v>
                </c:pt>
              </c:strCache>
            </c:strRef>
          </c:cat>
          <c:val>
            <c:numRef>
              <c:f>Drivers!$L$4:$L$14</c:f>
              <c:numCache>
                <c:formatCode>0%</c:formatCode>
                <c:ptCount val="11"/>
                <c:pt idx="0">
                  <c:v>0.33950000000000002</c:v>
                </c:pt>
                <c:pt idx="1">
                  <c:v>0.2243</c:v>
                </c:pt>
                <c:pt idx="2">
                  <c:v>0.19670000000000001</c:v>
                </c:pt>
                <c:pt idx="3">
                  <c:v>0.19020000000000001</c:v>
                </c:pt>
                <c:pt idx="4">
                  <c:v>0.1537</c:v>
                </c:pt>
                <c:pt idx="5">
                  <c:v>0.15709999999999999</c:v>
                </c:pt>
                <c:pt idx="6">
                  <c:v>0.1434</c:v>
                </c:pt>
                <c:pt idx="7">
                  <c:v>0.1656</c:v>
                </c:pt>
                <c:pt idx="8">
                  <c:v>8.8099999999999998E-2</c:v>
                </c:pt>
                <c:pt idx="9">
                  <c:v>6.5600000000000006E-2</c:v>
                </c:pt>
                <c:pt idx="10">
                  <c:v>1.6299999999999999E-2</c:v>
                </c:pt>
              </c:numCache>
            </c:numRef>
          </c:val>
        </c:ser>
        <c:ser>
          <c:idx val="4"/>
          <c:order val="4"/>
          <c:tx>
            <c:strRef>
              <c:f>Drivers!$M$3</c:f>
              <c:strCache>
                <c:ptCount val="1"/>
                <c:pt idx="0">
                  <c:v>I totally disagree</c:v>
                </c:pt>
              </c:strCache>
            </c:strRef>
          </c:tx>
          <c:spPr>
            <a:solidFill>
              <a:srgbClr val="DAEDEF">
                <a:lumMod val="90000"/>
              </a:srgbClr>
            </a:solidFill>
          </c:spPr>
          <c:invertIfNegative val="0"/>
          <c:dLbls>
            <c:dLbl>
              <c:idx val="10"/>
              <c:delete val="1"/>
            </c:dLbl>
            <c:txPr>
              <a:bodyPr/>
              <a:lstStyle/>
              <a:p>
                <a:pPr>
                  <a:defRPr>
                    <a:solidFill>
                      <a:srgbClr val="0070C0"/>
                    </a:solidFill>
                  </a:defRPr>
                </a:pPr>
                <a:endParaRPr lang="en-US"/>
              </a:p>
            </c:txPr>
            <c:showLegendKey val="0"/>
            <c:showVal val="1"/>
            <c:showCatName val="0"/>
            <c:showSerName val="0"/>
            <c:showPercent val="0"/>
            <c:showBubbleSize val="0"/>
            <c:showLeaderLines val="0"/>
          </c:dLbls>
          <c:cat>
            <c:strRef>
              <c:f>Drivers!$H$4:$H$14</c:f>
              <c:strCache>
                <c:ptCount val="11"/>
                <c:pt idx="0">
                  <c:v>Citizens acting as  scientists</c:v>
                </c:pt>
                <c:pt idx="1">
                  <c:v>Scientific  publishers engaging  in 'Science 2.0'</c:v>
                </c:pt>
                <c:pt idx="2">
                  <c:v>Public demand for  faster solutions to  Societal Challenges</c:v>
                </c:pt>
                <c:pt idx="3">
                  <c:v>Growing public  scrutiny of science  and research</c:v>
                </c:pt>
                <c:pt idx="4">
                  <c:v>Public funding  supporting 'Science  2.0'</c:v>
                </c:pt>
                <c:pt idx="5">
                  <c:v>Public demand for  better and more  effective science</c:v>
                </c:pt>
                <c:pt idx="6">
                  <c:v>Growing criticism of  current peer-review  system</c:v>
                </c:pt>
                <c:pt idx="7">
                  <c:v>Increase of the  global scientific  population</c:v>
                </c:pt>
                <c:pt idx="8">
                  <c:v>Researchers looking  for new ways of  collaboration</c:v>
                </c:pt>
                <c:pt idx="9">
                  <c:v>Researchers looking  for new ways of  disseminating their  output</c:v>
                </c:pt>
                <c:pt idx="10">
                  <c:v>Availability of  digital technologies  and their increased  capacities</c:v>
                </c:pt>
              </c:strCache>
            </c:strRef>
          </c:cat>
          <c:val>
            <c:numRef>
              <c:f>Drivers!$M$4:$M$14</c:f>
              <c:numCache>
                <c:formatCode>0%</c:formatCode>
                <c:ptCount val="11"/>
                <c:pt idx="0">
                  <c:v>0.15640000000000001</c:v>
                </c:pt>
                <c:pt idx="1">
                  <c:v>9.0499999999999997E-2</c:v>
                </c:pt>
                <c:pt idx="2">
                  <c:v>5.74E-2</c:v>
                </c:pt>
                <c:pt idx="3">
                  <c:v>5.9299999999999999E-2</c:v>
                </c:pt>
                <c:pt idx="4">
                  <c:v>5.74E-2</c:v>
                </c:pt>
                <c:pt idx="5">
                  <c:v>6.5299999999999997E-2</c:v>
                </c:pt>
                <c:pt idx="6">
                  <c:v>3.6900000000000002E-2</c:v>
                </c:pt>
                <c:pt idx="7">
                  <c:v>3.27E-2</c:v>
                </c:pt>
                <c:pt idx="8">
                  <c:v>2.87E-2</c:v>
                </c:pt>
                <c:pt idx="9">
                  <c:v>2.2499999999999999E-2</c:v>
                </c:pt>
                <c:pt idx="10">
                  <c:v>4.1000000000000003E-3</c:v>
                </c:pt>
              </c:numCache>
            </c:numRef>
          </c:val>
        </c:ser>
        <c:dLbls>
          <c:showLegendKey val="0"/>
          <c:showVal val="0"/>
          <c:showCatName val="0"/>
          <c:showSerName val="0"/>
          <c:showPercent val="0"/>
          <c:showBubbleSize val="0"/>
        </c:dLbls>
        <c:gapWidth val="75"/>
        <c:overlap val="100"/>
        <c:axId val="92722304"/>
        <c:axId val="92723840"/>
      </c:barChart>
      <c:catAx>
        <c:axId val="92722304"/>
        <c:scaling>
          <c:orientation val="minMax"/>
        </c:scaling>
        <c:delete val="0"/>
        <c:axPos val="l"/>
        <c:majorTickMark val="none"/>
        <c:minorTickMark val="none"/>
        <c:tickLblPos val="nextTo"/>
        <c:txPr>
          <a:bodyPr/>
          <a:lstStyle/>
          <a:p>
            <a:pPr>
              <a:defRPr sz="900" b="1"/>
            </a:pPr>
            <a:endParaRPr lang="en-US"/>
          </a:p>
        </c:txPr>
        <c:crossAx val="92723840"/>
        <c:crosses val="autoZero"/>
        <c:auto val="1"/>
        <c:lblAlgn val="ctr"/>
        <c:lblOffset val="100"/>
        <c:noMultiLvlLbl val="0"/>
      </c:catAx>
      <c:valAx>
        <c:axId val="92723840"/>
        <c:scaling>
          <c:orientation val="minMax"/>
        </c:scaling>
        <c:delete val="0"/>
        <c:axPos val="b"/>
        <c:numFmt formatCode="0%" sourceLinked="1"/>
        <c:majorTickMark val="none"/>
        <c:minorTickMark val="none"/>
        <c:tickLblPos val="nextTo"/>
        <c:spPr>
          <a:ln w="9525">
            <a:noFill/>
          </a:ln>
        </c:spPr>
        <c:crossAx val="92722304"/>
        <c:crosses val="autoZero"/>
        <c:crossBetween val="between"/>
      </c:valAx>
      <c:spPr>
        <a:ln>
          <a:solidFill>
            <a:schemeClr val="bg1">
              <a:lumMod val="65000"/>
            </a:schemeClr>
          </a:solidFill>
        </a:ln>
      </c:spPr>
    </c:plotArea>
    <c:legend>
      <c:legendPos val="b"/>
      <c:layout>
        <c:manualLayout>
          <c:xMode val="edge"/>
          <c:yMode val="edge"/>
          <c:x val="1.59130493541789E-2"/>
          <c:y val="0.89192837873702502"/>
          <c:w val="0.97672693495681695"/>
          <c:h val="0.10807162126297599"/>
        </c:manualLayout>
      </c:layout>
      <c:overlay val="0"/>
    </c:legend>
    <c:plotVisOnly val="1"/>
    <c:dispBlanksAs val="gap"/>
    <c:showDLblsOverMax val="0"/>
  </c:chart>
  <c:spPr>
    <a:ln>
      <a:noFill/>
    </a:ln>
  </c:spPr>
  <c:txPr>
    <a:bodyPr/>
    <a:lstStyle/>
    <a:p>
      <a:pPr>
        <a:defRPr sz="1200">
          <a:solidFill>
            <a:srgbClr val="0070C0"/>
          </a:solidFill>
          <a:latin typeface="+mn-lt"/>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chart>
    <c:title>
      <c:tx>
        <c:rich>
          <a:bodyPr/>
          <a:lstStyle/>
          <a:p>
            <a:pPr>
              <a:defRPr/>
            </a:pPr>
            <a:r>
              <a:rPr lang="en-GB" dirty="0"/>
              <a:t>What are the barriers for 'Science 2.0' at the level of individual scientist?</a:t>
            </a:r>
          </a:p>
        </c:rich>
      </c:tx>
      <c:layout>
        <c:manualLayout>
          <c:xMode val="edge"/>
          <c:yMode val="edge"/>
          <c:x val="0.118028205199422"/>
          <c:y val="1.4904447236692001E-2"/>
        </c:manualLayout>
      </c:layout>
      <c:overlay val="0"/>
    </c:title>
    <c:autoTitleDeleted val="0"/>
    <c:plotArea>
      <c:layout>
        <c:manualLayout>
          <c:layoutTarget val="inner"/>
          <c:xMode val="edge"/>
          <c:yMode val="edge"/>
          <c:x val="0.43390016849979601"/>
          <c:y val="0.15838919307236199"/>
          <c:w val="0.52892722567862804"/>
          <c:h val="0.66107419104190601"/>
        </c:manualLayout>
      </c:layout>
      <c:barChart>
        <c:barDir val="bar"/>
        <c:grouping val="percentStacked"/>
        <c:varyColors val="0"/>
        <c:ser>
          <c:idx val="0"/>
          <c:order val="0"/>
          <c:tx>
            <c:strRef>
              <c:f>Barriers_sci!$I$3</c:f>
              <c:strCache>
                <c:ptCount val="1"/>
                <c:pt idx="0">
                  <c:v>I totally agree</c:v>
                </c:pt>
              </c:strCache>
            </c:strRef>
          </c:tx>
          <c:spPr>
            <a:solidFill>
              <a:schemeClr val="accent5">
                <a:lumMod val="50000"/>
              </a:schemeClr>
            </a:solidFill>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Barriers_sci!$H$4:$H$13</c:f>
              <c:strCache>
                <c:ptCount val="10"/>
                <c:pt idx="0">
                  <c:v>Concerns about ethical and privacy issues</c:v>
                </c:pt>
                <c:pt idx="1">
                  <c:v>Lack of incentives for junior scientists to engage with 'Science 2.0'</c:v>
                </c:pt>
                <c:pt idx="2">
                  <c:v>Lack of research skills fit for 'Science 2.0'</c:v>
                </c:pt>
                <c:pt idx="3">
                  <c:v>Legal constraints (e.g. copyright law)</c:v>
                </c:pt>
                <c:pt idx="4">
                  <c:v>Uncertain benefits for researchers</c:v>
                </c:pt>
                <c:pt idx="5">
                  <c:v>Lack of financial support</c:v>
                </c:pt>
                <c:pt idx="6">
                  <c:v>Limited awareness of benefits of 'Science 2.0 for researchers</c:v>
                </c:pt>
                <c:pt idx="7">
                  <c:v>Lack of integration in the existing infrastructures</c:v>
                </c:pt>
                <c:pt idx="8">
                  <c:v>Lack of credit-giving to 'Science 2.0'</c:v>
                </c:pt>
                <c:pt idx="9">
                  <c:v>Concerns about quality assurance</c:v>
                </c:pt>
              </c:strCache>
            </c:strRef>
          </c:cat>
          <c:val>
            <c:numRef>
              <c:f>Barriers_sci!$I$4:$I$13</c:f>
              <c:numCache>
                <c:formatCode>0%</c:formatCode>
                <c:ptCount val="10"/>
                <c:pt idx="0">
                  <c:v>0.26250000000000001</c:v>
                </c:pt>
                <c:pt idx="1">
                  <c:v>0.43540000000000001</c:v>
                </c:pt>
                <c:pt idx="2">
                  <c:v>0.43330000000000002</c:v>
                </c:pt>
                <c:pt idx="3">
                  <c:v>0.42830000000000001</c:v>
                </c:pt>
                <c:pt idx="4">
                  <c:v>0.35139999999999999</c:v>
                </c:pt>
                <c:pt idx="5">
                  <c:v>0.47</c:v>
                </c:pt>
                <c:pt idx="6">
                  <c:v>0.43419999999999997</c:v>
                </c:pt>
                <c:pt idx="7">
                  <c:v>0.4647</c:v>
                </c:pt>
                <c:pt idx="8">
                  <c:v>0.50209999999999999</c:v>
                </c:pt>
                <c:pt idx="9">
                  <c:v>0.53359999999999996</c:v>
                </c:pt>
              </c:numCache>
            </c:numRef>
          </c:val>
        </c:ser>
        <c:ser>
          <c:idx val="1"/>
          <c:order val="1"/>
          <c:tx>
            <c:strRef>
              <c:f>Barriers_sci!$J$3</c:f>
              <c:strCache>
                <c:ptCount val="1"/>
                <c:pt idx="0">
                  <c:v>I partially agree</c:v>
                </c:pt>
              </c:strCache>
            </c:strRef>
          </c:tx>
          <c:spPr>
            <a:solidFill>
              <a:srgbClr val="2D2D8A"/>
            </a:solidFill>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Barriers_sci!$H$4:$H$13</c:f>
              <c:strCache>
                <c:ptCount val="10"/>
                <c:pt idx="0">
                  <c:v>Concerns about ethical and privacy issues</c:v>
                </c:pt>
                <c:pt idx="1">
                  <c:v>Lack of incentives for junior scientists to engage with 'Science 2.0'</c:v>
                </c:pt>
                <c:pt idx="2">
                  <c:v>Lack of research skills fit for 'Science 2.0'</c:v>
                </c:pt>
                <c:pt idx="3">
                  <c:v>Legal constraints (e.g. copyright law)</c:v>
                </c:pt>
                <c:pt idx="4">
                  <c:v>Uncertain benefits for researchers</c:v>
                </c:pt>
                <c:pt idx="5">
                  <c:v>Lack of financial support</c:v>
                </c:pt>
                <c:pt idx="6">
                  <c:v>Limited awareness of benefits of 'Science 2.0 for researchers</c:v>
                </c:pt>
                <c:pt idx="7">
                  <c:v>Lack of integration in the existing infrastructures</c:v>
                </c:pt>
                <c:pt idx="8">
                  <c:v>Lack of credit-giving to 'Science 2.0'</c:v>
                </c:pt>
                <c:pt idx="9">
                  <c:v>Concerns about quality assurance</c:v>
                </c:pt>
              </c:strCache>
            </c:strRef>
          </c:cat>
          <c:val>
            <c:numRef>
              <c:f>Barriers_sci!$J$4:$J$13</c:f>
              <c:numCache>
                <c:formatCode>0%</c:formatCode>
                <c:ptCount val="10"/>
                <c:pt idx="0">
                  <c:v>0.43959999999999999</c:v>
                </c:pt>
                <c:pt idx="1">
                  <c:v>0.32290000000000002</c:v>
                </c:pt>
                <c:pt idx="2">
                  <c:v>0.37080000000000002</c:v>
                </c:pt>
                <c:pt idx="3">
                  <c:v>0.3805</c:v>
                </c:pt>
                <c:pt idx="4">
                  <c:v>0.45739999999999997</c:v>
                </c:pt>
                <c:pt idx="5">
                  <c:v>0.3478</c:v>
                </c:pt>
                <c:pt idx="6">
                  <c:v>0.4113</c:v>
                </c:pt>
                <c:pt idx="7">
                  <c:v>0.39</c:v>
                </c:pt>
                <c:pt idx="8">
                  <c:v>0.37919999999999998</c:v>
                </c:pt>
                <c:pt idx="9">
                  <c:v>0.34870000000000001</c:v>
                </c:pt>
              </c:numCache>
            </c:numRef>
          </c:val>
        </c:ser>
        <c:ser>
          <c:idx val="2"/>
          <c:order val="2"/>
          <c:tx>
            <c:strRef>
              <c:f>Barriers_sci!$K$3</c:f>
              <c:strCache>
                <c:ptCount val="1"/>
                <c:pt idx="0">
                  <c:v>I don´t know</c:v>
                </c:pt>
              </c:strCache>
            </c:strRef>
          </c:tx>
          <c:spPr>
            <a:solidFill>
              <a:schemeClr val="bg1">
                <a:lumMod val="75000"/>
              </a:schemeClr>
            </a:solidFill>
          </c:spPr>
          <c:invertIfNegative val="0"/>
          <c:dLbls>
            <c:dLbl>
              <c:idx val="10"/>
              <c:delete val="1"/>
            </c:dLbl>
            <c:spPr>
              <a:solidFill>
                <a:srgbClr val="FFFFFF">
                  <a:lumMod val="75000"/>
                </a:srgbClr>
              </a:solidFill>
            </c:spPr>
            <c:txPr>
              <a:bodyPr/>
              <a:lstStyle/>
              <a:p>
                <a:pPr>
                  <a:defRPr>
                    <a:solidFill>
                      <a:schemeClr val="bg1"/>
                    </a:solidFill>
                  </a:defRPr>
                </a:pPr>
                <a:endParaRPr lang="en-US"/>
              </a:p>
            </c:txPr>
            <c:showLegendKey val="0"/>
            <c:showVal val="1"/>
            <c:showCatName val="0"/>
            <c:showSerName val="0"/>
            <c:showPercent val="0"/>
            <c:showBubbleSize val="0"/>
            <c:showLeaderLines val="0"/>
          </c:dLbls>
          <c:cat>
            <c:strRef>
              <c:f>Barriers_sci!$H$4:$H$13</c:f>
              <c:strCache>
                <c:ptCount val="10"/>
                <c:pt idx="0">
                  <c:v>Concerns about ethical and privacy issues</c:v>
                </c:pt>
                <c:pt idx="1">
                  <c:v>Lack of incentives for junior scientists to engage with 'Science 2.0'</c:v>
                </c:pt>
                <c:pt idx="2">
                  <c:v>Lack of research skills fit for 'Science 2.0'</c:v>
                </c:pt>
                <c:pt idx="3">
                  <c:v>Legal constraints (e.g. copyright law)</c:v>
                </c:pt>
                <c:pt idx="4">
                  <c:v>Uncertain benefits for researchers</c:v>
                </c:pt>
                <c:pt idx="5">
                  <c:v>Lack of financial support</c:v>
                </c:pt>
                <c:pt idx="6">
                  <c:v>Limited awareness of benefits of 'Science 2.0 for researchers</c:v>
                </c:pt>
                <c:pt idx="7">
                  <c:v>Lack of integration in the existing infrastructures</c:v>
                </c:pt>
                <c:pt idx="8">
                  <c:v>Lack of credit-giving to 'Science 2.0'</c:v>
                </c:pt>
                <c:pt idx="9">
                  <c:v>Concerns about quality assurance</c:v>
                </c:pt>
              </c:strCache>
            </c:strRef>
          </c:cat>
          <c:val>
            <c:numRef>
              <c:f>Barriers_sci!$K$4:$K$13</c:f>
              <c:numCache>
                <c:formatCode>0%</c:formatCode>
                <c:ptCount val="10"/>
                <c:pt idx="0">
                  <c:v>6.25E-2</c:v>
                </c:pt>
                <c:pt idx="1">
                  <c:v>6.4600000000000005E-2</c:v>
                </c:pt>
                <c:pt idx="2">
                  <c:v>3.7499999999999999E-2</c:v>
                </c:pt>
                <c:pt idx="3">
                  <c:v>5.6099999999999997E-2</c:v>
                </c:pt>
                <c:pt idx="4">
                  <c:v>4.99E-2</c:v>
                </c:pt>
                <c:pt idx="5">
                  <c:v>5.8000000000000003E-2</c:v>
                </c:pt>
                <c:pt idx="6">
                  <c:v>3.7600000000000001E-2</c:v>
                </c:pt>
                <c:pt idx="7">
                  <c:v>5.1900000000000002E-2</c:v>
                </c:pt>
                <c:pt idx="8">
                  <c:v>3.7499999999999999E-2</c:v>
                </c:pt>
                <c:pt idx="9">
                  <c:v>2.52E-2</c:v>
                </c:pt>
              </c:numCache>
            </c:numRef>
          </c:val>
        </c:ser>
        <c:ser>
          <c:idx val="3"/>
          <c:order val="3"/>
          <c:tx>
            <c:strRef>
              <c:f>Barriers_sci!$L$3</c:f>
              <c:strCache>
                <c:ptCount val="1"/>
                <c:pt idx="0">
                  <c:v>I partially disagree</c:v>
                </c:pt>
              </c:strCache>
            </c:strRef>
          </c:tx>
          <c:spPr>
            <a:solidFill>
              <a:schemeClr val="accent6">
                <a:lumMod val="60000"/>
                <a:lumOff val="40000"/>
              </a:schemeClr>
            </a:solidFill>
          </c:spPr>
          <c:invertIfNegative val="0"/>
          <c:dLbls>
            <c:dLbl>
              <c:idx val="5"/>
              <c:layout>
                <c:manualLayout>
                  <c:x val="6.0666241923359801E-3"/>
                  <c:y val="0"/>
                </c:manualLayout>
              </c:layout>
              <c:showLegendKey val="0"/>
              <c:showVal val="1"/>
              <c:showCatName val="0"/>
              <c:showSerName val="0"/>
              <c:showPercent val="0"/>
              <c:showBubbleSize val="0"/>
            </c:dLbl>
            <c:dLbl>
              <c:idx val="7"/>
              <c:layout>
                <c:manualLayout>
                  <c:x val="0"/>
                  <c:y val="6.3361504433779702E-3"/>
                </c:manualLayout>
              </c:layout>
              <c:showLegendKey val="0"/>
              <c:showVal val="1"/>
              <c:showCatName val="0"/>
              <c:showSerName val="0"/>
              <c:showPercent val="0"/>
              <c:showBubbleSize val="0"/>
            </c:dLbl>
            <c:txPr>
              <a:bodyPr/>
              <a:lstStyle/>
              <a:p>
                <a:pPr>
                  <a:defRPr>
                    <a:solidFill>
                      <a:schemeClr val="bg1"/>
                    </a:solidFill>
                  </a:defRPr>
                </a:pPr>
                <a:endParaRPr lang="en-US"/>
              </a:p>
            </c:txPr>
            <c:showLegendKey val="0"/>
            <c:showVal val="1"/>
            <c:showCatName val="0"/>
            <c:showSerName val="0"/>
            <c:showPercent val="0"/>
            <c:showBubbleSize val="0"/>
            <c:showLeaderLines val="0"/>
          </c:dLbls>
          <c:cat>
            <c:strRef>
              <c:f>Barriers_sci!$H$4:$H$13</c:f>
              <c:strCache>
                <c:ptCount val="10"/>
                <c:pt idx="0">
                  <c:v>Concerns about ethical and privacy issues</c:v>
                </c:pt>
                <c:pt idx="1">
                  <c:v>Lack of incentives for junior scientists to engage with 'Science 2.0'</c:v>
                </c:pt>
                <c:pt idx="2">
                  <c:v>Lack of research skills fit for 'Science 2.0'</c:v>
                </c:pt>
                <c:pt idx="3">
                  <c:v>Legal constraints (e.g. copyright law)</c:v>
                </c:pt>
                <c:pt idx="4">
                  <c:v>Uncertain benefits for researchers</c:v>
                </c:pt>
                <c:pt idx="5">
                  <c:v>Lack of financial support</c:v>
                </c:pt>
                <c:pt idx="6">
                  <c:v>Limited awareness of benefits of 'Science 2.0 for researchers</c:v>
                </c:pt>
                <c:pt idx="7">
                  <c:v>Lack of integration in the existing infrastructures</c:v>
                </c:pt>
                <c:pt idx="8">
                  <c:v>Lack of credit-giving to 'Science 2.0'</c:v>
                </c:pt>
                <c:pt idx="9">
                  <c:v>Concerns about quality assurance</c:v>
                </c:pt>
              </c:strCache>
            </c:strRef>
          </c:cat>
          <c:val>
            <c:numRef>
              <c:f>Barriers_sci!$L$4:$L$13</c:f>
              <c:numCache>
                <c:formatCode>0%</c:formatCode>
                <c:ptCount val="10"/>
                <c:pt idx="0">
                  <c:v>0.16669999999999999</c:v>
                </c:pt>
                <c:pt idx="1">
                  <c:v>0.12709999999999999</c:v>
                </c:pt>
                <c:pt idx="2">
                  <c:v>0.1313</c:v>
                </c:pt>
                <c:pt idx="3">
                  <c:v>8.5199999999999998E-2</c:v>
                </c:pt>
                <c:pt idx="4">
                  <c:v>9.98E-2</c:v>
                </c:pt>
                <c:pt idx="5">
                  <c:v>9.7299999999999998E-2</c:v>
                </c:pt>
                <c:pt idx="6">
                  <c:v>9.3899999999999997E-2</c:v>
                </c:pt>
                <c:pt idx="7">
                  <c:v>8.7099999999999997E-2</c:v>
                </c:pt>
                <c:pt idx="8">
                  <c:v>7.0800000000000002E-2</c:v>
                </c:pt>
                <c:pt idx="9">
                  <c:v>7.5600000000000001E-2</c:v>
                </c:pt>
              </c:numCache>
            </c:numRef>
          </c:val>
        </c:ser>
        <c:ser>
          <c:idx val="4"/>
          <c:order val="4"/>
          <c:tx>
            <c:strRef>
              <c:f>Barriers_sci!$M$3</c:f>
              <c:strCache>
                <c:ptCount val="1"/>
                <c:pt idx="0">
                  <c:v>I totally disagree</c:v>
                </c:pt>
              </c:strCache>
            </c:strRef>
          </c:tx>
          <c:spPr>
            <a:solidFill>
              <a:srgbClr val="DAEDEF">
                <a:lumMod val="90000"/>
              </a:srgbClr>
            </a:solidFill>
          </c:spPr>
          <c:invertIfNegative val="0"/>
          <c:dLbls>
            <c:dLbl>
              <c:idx val="4"/>
              <c:layout>
                <c:manualLayout>
                  <c:x val="7.6358955272790296E-3"/>
                  <c:y val="-2.70727436093936E-3"/>
                </c:manualLayout>
              </c:layout>
              <c:showLegendKey val="0"/>
              <c:showVal val="1"/>
              <c:showCatName val="0"/>
              <c:showSerName val="0"/>
              <c:showPercent val="0"/>
              <c:showBubbleSize val="0"/>
            </c:dLbl>
            <c:dLbl>
              <c:idx val="5"/>
              <c:layout>
                <c:manualLayout>
                  <c:x val="3.4766970336630302E-3"/>
                  <c:y val="8.1216099116085596E-3"/>
                </c:manualLayout>
              </c:layout>
              <c:showLegendKey val="0"/>
              <c:showVal val="1"/>
              <c:showCatName val="0"/>
              <c:showSerName val="0"/>
              <c:showPercent val="0"/>
              <c:showBubbleSize val="0"/>
            </c:dLbl>
            <c:dLbl>
              <c:idx val="7"/>
              <c:layout>
                <c:manualLayout>
                  <c:x val="1.2084373667864299E-2"/>
                  <c:y val="0"/>
                </c:manualLayout>
              </c:layout>
              <c:showLegendKey val="0"/>
              <c:showVal val="1"/>
              <c:showCatName val="0"/>
              <c:showSerName val="0"/>
              <c:showPercent val="0"/>
              <c:showBubbleSize val="0"/>
            </c:dLbl>
            <c:dLbl>
              <c:idx val="10"/>
              <c:delete val="1"/>
            </c:dLbl>
            <c:txPr>
              <a:bodyPr/>
              <a:lstStyle/>
              <a:p>
                <a:pPr>
                  <a:defRPr>
                    <a:solidFill>
                      <a:srgbClr val="0070C0"/>
                    </a:solidFill>
                  </a:defRPr>
                </a:pPr>
                <a:endParaRPr lang="en-US"/>
              </a:p>
            </c:txPr>
            <c:showLegendKey val="0"/>
            <c:showVal val="1"/>
            <c:showCatName val="0"/>
            <c:showSerName val="0"/>
            <c:showPercent val="0"/>
            <c:showBubbleSize val="0"/>
            <c:showLeaderLines val="0"/>
          </c:dLbls>
          <c:cat>
            <c:strRef>
              <c:f>Barriers_sci!$H$4:$H$13</c:f>
              <c:strCache>
                <c:ptCount val="10"/>
                <c:pt idx="0">
                  <c:v>Concerns about ethical and privacy issues</c:v>
                </c:pt>
                <c:pt idx="1">
                  <c:v>Lack of incentives for junior scientists to engage with 'Science 2.0'</c:v>
                </c:pt>
                <c:pt idx="2">
                  <c:v>Lack of research skills fit for 'Science 2.0'</c:v>
                </c:pt>
                <c:pt idx="3">
                  <c:v>Legal constraints (e.g. copyright law)</c:v>
                </c:pt>
                <c:pt idx="4">
                  <c:v>Uncertain benefits for researchers</c:v>
                </c:pt>
                <c:pt idx="5">
                  <c:v>Lack of financial support</c:v>
                </c:pt>
                <c:pt idx="6">
                  <c:v>Limited awareness of benefits of 'Science 2.0 for researchers</c:v>
                </c:pt>
                <c:pt idx="7">
                  <c:v>Lack of integration in the existing infrastructures</c:v>
                </c:pt>
                <c:pt idx="8">
                  <c:v>Lack of credit-giving to 'Science 2.0'</c:v>
                </c:pt>
                <c:pt idx="9">
                  <c:v>Concerns about quality assurance</c:v>
                </c:pt>
              </c:strCache>
            </c:strRef>
          </c:cat>
          <c:val>
            <c:numRef>
              <c:f>Barriers_sci!$M$4:$M$13</c:f>
              <c:numCache>
                <c:formatCode>0%</c:formatCode>
                <c:ptCount val="10"/>
                <c:pt idx="0">
                  <c:v>6.88E-2</c:v>
                </c:pt>
                <c:pt idx="1">
                  <c:v>0.05</c:v>
                </c:pt>
                <c:pt idx="2">
                  <c:v>2.7099999999999999E-2</c:v>
                </c:pt>
                <c:pt idx="3">
                  <c:v>4.99E-2</c:v>
                </c:pt>
                <c:pt idx="4">
                  <c:v>4.1599999999999998E-2</c:v>
                </c:pt>
                <c:pt idx="5">
                  <c:v>2.69E-2</c:v>
                </c:pt>
                <c:pt idx="6">
                  <c:v>2.3E-2</c:v>
                </c:pt>
                <c:pt idx="7">
                  <c:v>6.1999999999999998E-3</c:v>
                </c:pt>
                <c:pt idx="8">
                  <c:v>1.04E-2</c:v>
                </c:pt>
                <c:pt idx="9">
                  <c:v>1.6799999999999999E-2</c:v>
                </c:pt>
              </c:numCache>
            </c:numRef>
          </c:val>
        </c:ser>
        <c:dLbls>
          <c:showLegendKey val="0"/>
          <c:showVal val="0"/>
          <c:showCatName val="0"/>
          <c:showSerName val="0"/>
          <c:showPercent val="0"/>
          <c:showBubbleSize val="0"/>
        </c:dLbls>
        <c:gapWidth val="75"/>
        <c:overlap val="100"/>
        <c:axId val="100185600"/>
        <c:axId val="100187136"/>
      </c:barChart>
      <c:catAx>
        <c:axId val="100185600"/>
        <c:scaling>
          <c:orientation val="minMax"/>
        </c:scaling>
        <c:delete val="0"/>
        <c:axPos val="l"/>
        <c:majorTickMark val="none"/>
        <c:minorTickMark val="none"/>
        <c:tickLblPos val="nextTo"/>
        <c:txPr>
          <a:bodyPr/>
          <a:lstStyle/>
          <a:p>
            <a:pPr>
              <a:defRPr sz="1000" b="1"/>
            </a:pPr>
            <a:endParaRPr lang="en-US"/>
          </a:p>
        </c:txPr>
        <c:crossAx val="100187136"/>
        <c:crosses val="autoZero"/>
        <c:auto val="1"/>
        <c:lblAlgn val="ctr"/>
        <c:lblOffset val="100"/>
        <c:noMultiLvlLbl val="0"/>
      </c:catAx>
      <c:valAx>
        <c:axId val="100187136"/>
        <c:scaling>
          <c:orientation val="minMax"/>
        </c:scaling>
        <c:delete val="0"/>
        <c:axPos val="b"/>
        <c:numFmt formatCode="0%" sourceLinked="1"/>
        <c:majorTickMark val="none"/>
        <c:minorTickMark val="none"/>
        <c:tickLblPos val="nextTo"/>
        <c:spPr>
          <a:ln w="9525">
            <a:noFill/>
          </a:ln>
        </c:spPr>
        <c:crossAx val="100185600"/>
        <c:crosses val="autoZero"/>
        <c:crossBetween val="between"/>
      </c:valAx>
      <c:spPr>
        <a:ln>
          <a:solidFill>
            <a:schemeClr val="bg1">
              <a:lumMod val="65000"/>
            </a:schemeClr>
          </a:solidFill>
        </a:ln>
      </c:spPr>
    </c:plotArea>
    <c:legend>
      <c:legendPos val="b"/>
      <c:layout>
        <c:manualLayout>
          <c:xMode val="edge"/>
          <c:yMode val="edge"/>
          <c:x val="1.5286148761248701E-2"/>
          <c:y val="0.89192837873702502"/>
          <c:w val="0.95093346109691501"/>
          <c:h val="0.10807162126297599"/>
        </c:manualLayout>
      </c:layout>
      <c:overlay val="0"/>
    </c:legend>
    <c:plotVisOnly val="1"/>
    <c:dispBlanksAs val="gap"/>
    <c:showDLblsOverMax val="0"/>
  </c:chart>
  <c:spPr>
    <a:ln>
      <a:noFill/>
    </a:ln>
  </c:spPr>
  <c:txPr>
    <a:bodyPr/>
    <a:lstStyle/>
    <a:p>
      <a:pPr>
        <a:defRPr sz="1200">
          <a:solidFill>
            <a:srgbClr val="0070C0"/>
          </a:solidFill>
          <a:latin typeface="+mn-lt"/>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8"/>
    </mc:Choice>
    <mc:Fallback>
      <c:style val="8"/>
    </mc:Fallback>
  </mc:AlternateContent>
  <c:clrMapOvr bg1="lt1" tx1="dk1" bg2="lt2" tx2="dk2" accent1="accent1" accent2="accent2" accent3="accent3" accent4="accent4" accent5="accent5" accent6="accent6" hlink="hlink" folHlink="folHlink"/>
  <c:chart>
    <c:title>
      <c:tx>
        <c:rich>
          <a:bodyPr/>
          <a:lstStyle/>
          <a:p>
            <a:pPr algn="ctr" rtl="0">
              <a:defRPr lang="en-GB" sz="1440" b="1" i="0" u="none" strike="noStrike" kern="1200" baseline="0" dirty="0">
                <a:solidFill>
                  <a:srgbClr val="0070C0"/>
                </a:solidFill>
                <a:latin typeface="+mn-lt"/>
                <a:ea typeface="+mn-ea"/>
                <a:cs typeface="+mn-cs"/>
              </a:defRPr>
            </a:pPr>
            <a:r>
              <a:rPr lang="en-GB" sz="1440" b="1" i="0" u="none" strike="noStrike" kern="1200" baseline="0" dirty="0">
                <a:solidFill>
                  <a:srgbClr val="0070C0"/>
                </a:solidFill>
                <a:latin typeface="+mn-lt"/>
                <a:ea typeface="+mn-ea"/>
                <a:cs typeface="+mn-cs"/>
              </a:rPr>
              <a:t>What are the implications of 'Science 2.0‘ for society, </a:t>
            </a:r>
            <a:br>
              <a:rPr lang="en-GB" sz="1440" b="1" i="0" u="none" strike="noStrike" kern="1200" baseline="0" dirty="0">
                <a:solidFill>
                  <a:srgbClr val="0070C0"/>
                </a:solidFill>
                <a:latin typeface="+mn-lt"/>
                <a:ea typeface="+mn-ea"/>
                <a:cs typeface="+mn-cs"/>
              </a:rPr>
            </a:br>
            <a:r>
              <a:rPr lang="en-GB" sz="1440" b="1" i="0" u="none" strike="noStrike" kern="1200" baseline="0" dirty="0">
                <a:solidFill>
                  <a:srgbClr val="0070C0"/>
                </a:solidFill>
                <a:latin typeface="+mn-lt"/>
                <a:ea typeface="+mn-ea"/>
                <a:cs typeface="+mn-cs"/>
              </a:rPr>
              <a:t>the economy and the research system?</a:t>
            </a:r>
            <a:br>
              <a:rPr lang="en-GB" sz="1440" b="1" i="0" u="none" strike="noStrike" kern="1200" baseline="0" dirty="0">
                <a:solidFill>
                  <a:srgbClr val="0070C0"/>
                </a:solidFill>
                <a:latin typeface="+mn-lt"/>
                <a:ea typeface="+mn-ea"/>
                <a:cs typeface="+mn-cs"/>
              </a:rPr>
            </a:br>
            <a:endParaRPr lang="en-GB" sz="1440" b="1" i="0" u="none" strike="noStrike" kern="1200" baseline="0" dirty="0">
              <a:solidFill>
                <a:srgbClr val="0070C0"/>
              </a:solidFill>
              <a:latin typeface="+mn-lt"/>
              <a:ea typeface="+mn-ea"/>
              <a:cs typeface="+mn-cs"/>
            </a:endParaRPr>
          </a:p>
        </c:rich>
      </c:tx>
      <c:layout>
        <c:manualLayout>
          <c:xMode val="edge"/>
          <c:yMode val="edge"/>
          <c:x val="0.13482850644979699"/>
          <c:y val="0"/>
        </c:manualLayout>
      </c:layout>
      <c:overlay val="0"/>
    </c:title>
    <c:autoTitleDeleted val="0"/>
    <c:plotArea>
      <c:layout>
        <c:manualLayout>
          <c:layoutTarget val="inner"/>
          <c:xMode val="edge"/>
          <c:yMode val="edge"/>
          <c:x val="0.42470952377355098"/>
          <c:y val="0.15838919307236199"/>
          <c:w val="0.53889070151122298"/>
          <c:h val="0.66107419104190601"/>
        </c:manualLayout>
      </c:layout>
      <c:barChart>
        <c:barDir val="bar"/>
        <c:grouping val="percentStacked"/>
        <c:varyColors val="0"/>
        <c:ser>
          <c:idx val="0"/>
          <c:order val="0"/>
          <c:tx>
            <c:strRef>
              <c:f>Implications!$I$3</c:f>
              <c:strCache>
                <c:ptCount val="1"/>
                <c:pt idx="0">
                  <c:v>I totally agree</c:v>
                </c:pt>
              </c:strCache>
            </c:strRef>
          </c:tx>
          <c:spPr>
            <a:solidFill>
              <a:srgbClr val="DAEDEF">
                <a:lumMod val="50000"/>
              </a:srgbClr>
            </a:solidFill>
          </c:spPr>
          <c:invertIfNegative val="0"/>
          <c:dLbls>
            <c:txPr>
              <a:bodyPr/>
              <a:lstStyle/>
              <a:p>
                <a:pPr>
                  <a:defRPr sz="900" b="1">
                    <a:solidFill>
                      <a:schemeClr val="bg1"/>
                    </a:solidFill>
                  </a:defRPr>
                </a:pPr>
                <a:endParaRPr lang="en-US"/>
              </a:p>
            </c:txPr>
            <c:showLegendKey val="0"/>
            <c:showVal val="1"/>
            <c:showCatName val="0"/>
            <c:showSerName val="0"/>
            <c:showPercent val="0"/>
            <c:showBubbleSize val="0"/>
            <c:showLeaderLines val="0"/>
          </c:dLbls>
          <c:cat>
            <c:strRef>
              <c:f>Implications!$H$4:$H$12</c:f>
              <c:strCache>
                <c:ptCount val="9"/>
                <c:pt idx="0">
                  <c:v>Crowd-funding an important research funding source</c:v>
                </c:pt>
                <c:pt idx="1">
                  <c:v>Research more responsive to society through crowd-funding</c:v>
                </c:pt>
                <c:pt idx="2">
                  <c:v>Science more responsive to societal challenges</c:v>
                </c:pt>
                <c:pt idx="3">
                  <c:v>Reconnect science and society</c:v>
                </c:pt>
                <c:pt idx="4">
                  <c:v>Greater scientific integrity </c:v>
                </c:pt>
                <c:pt idx="5">
                  <c:v>Data-intensive science as a key economic driver</c:v>
                </c:pt>
                <c:pt idx="6">
                  <c:v>Faster and wider innovation </c:v>
                </c:pt>
                <c:pt idx="7">
                  <c:v>Science more efficient</c:v>
                </c:pt>
                <c:pt idx="8">
                  <c:v>Science more reliable (e.g. re-use of data)</c:v>
                </c:pt>
              </c:strCache>
            </c:strRef>
          </c:cat>
          <c:val>
            <c:numRef>
              <c:f>Implications!$I$4:$I$12</c:f>
              <c:numCache>
                <c:formatCode>0%</c:formatCode>
                <c:ptCount val="9"/>
                <c:pt idx="0">
                  <c:v>0.18479999999999999</c:v>
                </c:pt>
                <c:pt idx="1">
                  <c:v>0.21029999999999999</c:v>
                </c:pt>
                <c:pt idx="2">
                  <c:v>0.28810000000000002</c:v>
                </c:pt>
                <c:pt idx="3">
                  <c:v>0.32519999999999999</c:v>
                </c:pt>
                <c:pt idx="4">
                  <c:v>0.373</c:v>
                </c:pt>
                <c:pt idx="5">
                  <c:v>0.4148</c:v>
                </c:pt>
                <c:pt idx="6">
                  <c:v>0.42009999999999997</c:v>
                </c:pt>
                <c:pt idx="7">
                  <c:v>0.41799999999999998</c:v>
                </c:pt>
                <c:pt idx="8">
                  <c:v>0.46329999999999999</c:v>
                </c:pt>
              </c:numCache>
            </c:numRef>
          </c:val>
        </c:ser>
        <c:ser>
          <c:idx val="1"/>
          <c:order val="1"/>
          <c:tx>
            <c:strRef>
              <c:f>Implications!$J$3</c:f>
              <c:strCache>
                <c:ptCount val="1"/>
                <c:pt idx="0">
                  <c:v>I partially agree</c:v>
                </c:pt>
              </c:strCache>
            </c:strRef>
          </c:tx>
          <c:spPr>
            <a:solidFill>
              <a:srgbClr val="2D2D8A"/>
            </a:solidFill>
          </c:spPr>
          <c:invertIfNegative val="0"/>
          <c:dLbls>
            <c:txPr>
              <a:bodyPr/>
              <a:lstStyle/>
              <a:p>
                <a:pPr>
                  <a:defRPr sz="900" b="1">
                    <a:solidFill>
                      <a:schemeClr val="bg1"/>
                    </a:solidFill>
                  </a:defRPr>
                </a:pPr>
                <a:endParaRPr lang="en-US"/>
              </a:p>
            </c:txPr>
            <c:showLegendKey val="0"/>
            <c:showVal val="1"/>
            <c:showCatName val="0"/>
            <c:showSerName val="0"/>
            <c:showPercent val="0"/>
            <c:showBubbleSize val="0"/>
            <c:showLeaderLines val="0"/>
          </c:dLbls>
          <c:cat>
            <c:strRef>
              <c:f>Implications!$H$4:$H$12</c:f>
              <c:strCache>
                <c:ptCount val="9"/>
                <c:pt idx="0">
                  <c:v>Crowd-funding an important research funding source</c:v>
                </c:pt>
                <c:pt idx="1">
                  <c:v>Research more responsive to society through crowd-funding</c:v>
                </c:pt>
                <c:pt idx="2">
                  <c:v>Science more responsive to societal challenges</c:v>
                </c:pt>
                <c:pt idx="3">
                  <c:v>Reconnect science and society</c:v>
                </c:pt>
                <c:pt idx="4">
                  <c:v>Greater scientific integrity </c:v>
                </c:pt>
                <c:pt idx="5">
                  <c:v>Data-intensive science as a key economic driver</c:v>
                </c:pt>
                <c:pt idx="6">
                  <c:v>Faster and wider innovation </c:v>
                </c:pt>
                <c:pt idx="7">
                  <c:v>Science more efficient</c:v>
                </c:pt>
                <c:pt idx="8">
                  <c:v>Science more reliable (e.g. re-use of data)</c:v>
                </c:pt>
              </c:strCache>
            </c:strRef>
          </c:cat>
          <c:val>
            <c:numRef>
              <c:f>Implications!$J$4:$J$12</c:f>
              <c:numCache>
                <c:formatCode>0%</c:formatCode>
                <c:ptCount val="9"/>
                <c:pt idx="0">
                  <c:v>0.39629999999999999</c:v>
                </c:pt>
                <c:pt idx="1">
                  <c:v>0.38969999999999999</c:v>
                </c:pt>
                <c:pt idx="2">
                  <c:v>0.46710000000000002</c:v>
                </c:pt>
                <c:pt idx="3">
                  <c:v>0.43149999999999999</c:v>
                </c:pt>
                <c:pt idx="4">
                  <c:v>0.40570000000000001</c:v>
                </c:pt>
                <c:pt idx="5">
                  <c:v>0.37580000000000002</c:v>
                </c:pt>
                <c:pt idx="6">
                  <c:v>0.39750000000000002</c:v>
                </c:pt>
                <c:pt idx="7">
                  <c:v>0.4078</c:v>
                </c:pt>
                <c:pt idx="8">
                  <c:v>0.37140000000000001</c:v>
                </c:pt>
              </c:numCache>
            </c:numRef>
          </c:val>
        </c:ser>
        <c:ser>
          <c:idx val="2"/>
          <c:order val="2"/>
          <c:tx>
            <c:strRef>
              <c:f>Implications!$K$3</c:f>
              <c:strCache>
                <c:ptCount val="1"/>
                <c:pt idx="0">
                  <c:v>I don´t know</c:v>
                </c:pt>
              </c:strCache>
            </c:strRef>
          </c:tx>
          <c:spPr>
            <a:solidFill>
              <a:schemeClr val="bg1">
                <a:lumMod val="75000"/>
              </a:schemeClr>
            </a:solidFill>
          </c:spPr>
          <c:invertIfNegative val="0"/>
          <c:dLbls>
            <c:dLbl>
              <c:idx val="9"/>
              <c:delete val="1"/>
            </c:dLbl>
            <c:dLbl>
              <c:idx val="10"/>
              <c:delete val="1"/>
            </c:dLbl>
            <c:spPr>
              <a:noFill/>
            </c:spPr>
            <c:txPr>
              <a:bodyPr/>
              <a:lstStyle/>
              <a:p>
                <a:pPr>
                  <a:defRPr sz="900" b="1"/>
                </a:pPr>
                <a:endParaRPr lang="en-US"/>
              </a:p>
            </c:txPr>
            <c:showLegendKey val="0"/>
            <c:showVal val="1"/>
            <c:showCatName val="0"/>
            <c:showSerName val="0"/>
            <c:showPercent val="0"/>
            <c:showBubbleSize val="0"/>
            <c:showLeaderLines val="0"/>
          </c:dLbls>
          <c:cat>
            <c:strRef>
              <c:f>Implications!$H$4:$H$12</c:f>
              <c:strCache>
                <c:ptCount val="9"/>
                <c:pt idx="0">
                  <c:v>Crowd-funding an important research funding source</c:v>
                </c:pt>
                <c:pt idx="1">
                  <c:v>Research more responsive to society through crowd-funding</c:v>
                </c:pt>
                <c:pt idx="2">
                  <c:v>Science more responsive to societal challenges</c:v>
                </c:pt>
                <c:pt idx="3">
                  <c:v>Reconnect science and society</c:v>
                </c:pt>
                <c:pt idx="4">
                  <c:v>Greater scientific integrity </c:v>
                </c:pt>
                <c:pt idx="5">
                  <c:v>Data-intensive science as a key economic driver</c:v>
                </c:pt>
                <c:pt idx="6">
                  <c:v>Faster and wider innovation </c:v>
                </c:pt>
                <c:pt idx="7">
                  <c:v>Science more efficient</c:v>
                </c:pt>
                <c:pt idx="8">
                  <c:v>Science more reliable (e.g. re-use of data)</c:v>
                </c:pt>
              </c:strCache>
            </c:strRef>
          </c:cat>
          <c:val>
            <c:numRef>
              <c:f>Implications!$K$4:$K$12</c:f>
              <c:numCache>
                <c:formatCode>0%</c:formatCode>
                <c:ptCount val="9"/>
                <c:pt idx="0">
                  <c:v>8.2100000000000006E-2</c:v>
                </c:pt>
                <c:pt idx="1">
                  <c:v>9.2799999999999994E-2</c:v>
                </c:pt>
                <c:pt idx="2">
                  <c:v>5.7599999999999998E-2</c:v>
                </c:pt>
                <c:pt idx="3">
                  <c:v>5.7299999999999997E-2</c:v>
                </c:pt>
                <c:pt idx="4">
                  <c:v>5.74E-2</c:v>
                </c:pt>
                <c:pt idx="5">
                  <c:v>5.7500000000000002E-2</c:v>
                </c:pt>
                <c:pt idx="6">
                  <c:v>5.5300000000000002E-2</c:v>
                </c:pt>
                <c:pt idx="7">
                  <c:v>2.87E-2</c:v>
                </c:pt>
                <c:pt idx="8">
                  <c:v>4.0800000000000003E-2</c:v>
                </c:pt>
              </c:numCache>
            </c:numRef>
          </c:val>
        </c:ser>
        <c:ser>
          <c:idx val="3"/>
          <c:order val="3"/>
          <c:tx>
            <c:strRef>
              <c:f>Implications!$L$3</c:f>
              <c:strCache>
                <c:ptCount val="1"/>
                <c:pt idx="0">
                  <c:v>I partially disagree</c:v>
                </c:pt>
              </c:strCache>
            </c:strRef>
          </c:tx>
          <c:spPr>
            <a:solidFill>
              <a:schemeClr val="accent6">
                <a:lumMod val="60000"/>
                <a:lumOff val="40000"/>
              </a:schemeClr>
            </a:solidFill>
          </c:spPr>
          <c:invertIfNegative val="0"/>
          <c:dLbls>
            <c:txPr>
              <a:bodyPr/>
              <a:lstStyle/>
              <a:p>
                <a:pPr>
                  <a:defRPr sz="900" b="1"/>
                </a:pPr>
                <a:endParaRPr lang="en-US"/>
              </a:p>
            </c:txPr>
            <c:showLegendKey val="0"/>
            <c:showVal val="1"/>
            <c:showCatName val="0"/>
            <c:showSerName val="0"/>
            <c:showPercent val="0"/>
            <c:showBubbleSize val="0"/>
            <c:showLeaderLines val="0"/>
          </c:dLbls>
          <c:cat>
            <c:strRef>
              <c:f>Implications!$H$4:$H$12</c:f>
              <c:strCache>
                <c:ptCount val="9"/>
                <c:pt idx="0">
                  <c:v>Crowd-funding an important research funding source</c:v>
                </c:pt>
                <c:pt idx="1">
                  <c:v>Research more responsive to society through crowd-funding</c:v>
                </c:pt>
                <c:pt idx="2">
                  <c:v>Science more responsive to societal challenges</c:v>
                </c:pt>
                <c:pt idx="3">
                  <c:v>Reconnect science and society</c:v>
                </c:pt>
                <c:pt idx="4">
                  <c:v>Greater scientific integrity </c:v>
                </c:pt>
                <c:pt idx="5">
                  <c:v>Data-intensive science as a key economic driver</c:v>
                </c:pt>
                <c:pt idx="6">
                  <c:v>Faster and wider innovation </c:v>
                </c:pt>
                <c:pt idx="7">
                  <c:v>Science more efficient</c:v>
                </c:pt>
                <c:pt idx="8">
                  <c:v>Science more reliable (e.g. re-use of data)</c:v>
                </c:pt>
              </c:strCache>
            </c:strRef>
          </c:cat>
          <c:val>
            <c:numRef>
              <c:f>Implications!$L$4:$L$12</c:f>
              <c:numCache>
                <c:formatCode>0%</c:formatCode>
                <c:ptCount val="9"/>
                <c:pt idx="0">
                  <c:v>0.25869999999999999</c:v>
                </c:pt>
                <c:pt idx="1">
                  <c:v>0.2165</c:v>
                </c:pt>
                <c:pt idx="2">
                  <c:v>0.14399999999999999</c:v>
                </c:pt>
                <c:pt idx="3">
                  <c:v>0.1452</c:v>
                </c:pt>
                <c:pt idx="4">
                  <c:v>0.12909999999999999</c:v>
                </c:pt>
                <c:pt idx="5">
                  <c:v>0.12529999999999999</c:v>
                </c:pt>
                <c:pt idx="6">
                  <c:v>9.8400000000000001E-2</c:v>
                </c:pt>
                <c:pt idx="7">
                  <c:v>0.11070000000000001</c:v>
                </c:pt>
                <c:pt idx="8">
                  <c:v>0.10199999999999999</c:v>
                </c:pt>
              </c:numCache>
            </c:numRef>
          </c:val>
        </c:ser>
        <c:ser>
          <c:idx val="4"/>
          <c:order val="4"/>
          <c:tx>
            <c:strRef>
              <c:f>Implications!$M$3</c:f>
              <c:strCache>
                <c:ptCount val="1"/>
                <c:pt idx="0">
                  <c:v>I totally disagree</c:v>
                </c:pt>
              </c:strCache>
            </c:strRef>
          </c:tx>
          <c:spPr>
            <a:solidFill>
              <a:srgbClr val="DAEDEF">
                <a:lumMod val="90000"/>
              </a:srgbClr>
            </a:solidFill>
          </c:spPr>
          <c:invertIfNegative val="0"/>
          <c:dLbls>
            <c:dLbl>
              <c:idx val="10"/>
              <c:delete val="1"/>
            </c:dLbl>
            <c:txPr>
              <a:bodyPr/>
              <a:lstStyle/>
              <a:p>
                <a:pPr>
                  <a:defRPr sz="900" b="1"/>
                </a:pPr>
                <a:endParaRPr lang="en-US"/>
              </a:p>
            </c:txPr>
            <c:showLegendKey val="0"/>
            <c:showVal val="1"/>
            <c:showCatName val="0"/>
            <c:showSerName val="0"/>
            <c:showPercent val="0"/>
            <c:showBubbleSize val="0"/>
            <c:showLeaderLines val="0"/>
          </c:dLbls>
          <c:cat>
            <c:strRef>
              <c:f>Implications!$H$4:$H$12</c:f>
              <c:strCache>
                <c:ptCount val="9"/>
                <c:pt idx="0">
                  <c:v>Crowd-funding an important research funding source</c:v>
                </c:pt>
                <c:pt idx="1">
                  <c:v>Research more responsive to society through crowd-funding</c:v>
                </c:pt>
                <c:pt idx="2">
                  <c:v>Science more responsive to societal challenges</c:v>
                </c:pt>
                <c:pt idx="3">
                  <c:v>Reconnect science and society</c:v>
                </c:pt>
                <c:pt idx="4">
                  <c:v>Greater scientific integrity </c:v>
                </c:pt>
                <c:pt idx="5">
                  <c:v>Data-intensive science as a key economic driver</c:v>
                </c:pt>
                <c:pt idx="6">
                  <c:v>Faster and wider innovation </c:v>
                </c:pt>
                <c:pt idx="7">
                  <c:v>Science more efficient</c:v>
                </c:pt>
                <c:pt idx="8">
                  <c:v>Science more reliable (e.g. re-use of data)</c:v>
                </c:pt>
              </c:strCache>
            </c:strRef>
          </c:cat>
          <c:val>
            <c:numRef>
              <c:f>Implications!$M$4:$M$12</c:f>
              <c:numCache>
                <c:formatCode>0%</c:formatCode>
                <c:ptCount val="9"/>
                <c:pt idx="0">
                  <c:v>7.8E-2</c:v>
                </c:pt>
                <c:pt idx="1">
                  <c:v>9.0700000000000003E-2</c:v>
                </c:pt>
                <c:pt idx="2">
                  <c:v>4.3200000000000002E-2</c:v>
                </c:pt>
                <c:pt idx="3">
                  <c:v>4.0899999999999999E-2</c:v>
                </c:pt>
                <c:pt idx="4">
                  <c:v>3.4799999999999998E-2</c:v>
                </c:pt>
                <c:pt idx="5">
                  <c:v>2.6700000000000002E-2</c:v>
                </c:pt>
                <c:pt idx="6">
                  <c:v>2.87E-2</c:v>
                </c:pt>
                <c:pt idx="7">
                  <c:v>3.4799999999999998E-2</c:v>
                </c:pt>
                <c:pt idx="8">
                  <c:v>2.24E-2</c:v>
                </c:pt>
              </c:numCache>
            </c:numRef>
          </c:val>
        </c:ser>
        <c:dLbls>
          <c:showLegendKey val="0"/>
          <c:showVal val="0"/>
          <c:showCatName val="0"/>
          <c:showSerName val="0"/>
          <c:showPercent val="0"/>
          <c:showBubbleSize val="0"/>
        </c:dLbls>
        <c:gapWidth val="75"/>
        <c:overlap val="100"/>
        <c:axId val="100297344"/>
        <c:axId val="100753792"/>
      </c:barChart>
      <c:catAx>
        <c:axId val="100297344"/>
        <c:scaling>
          <c:orientation val="minMax"/>
        </c:scaling>
        <c:delete val="0"/>
        <c:axPos val="l"/>
        <c:majorTickMark val="none"/>
        <c:minorTickMark val="none"/>
        <c:tickLblPos val="nextTo"/>
        <c:txPr>
          <a:bodyPr/>
          <a:lstStyle/>
          <a:p>
            <a:pPr>
              <a:defRPr sz="1000" b="1">
                <a:solidFill>
                  <a:srgbClr val="0070C0"/>
                </a:solidFill>
              </a:defRPr>
            </a:pPr>
            <a:endParaRPr lang="en-US"/>
          </a:p>
        </c:txPr>
        <c:crossAx val="100753792"/>
        <c:crosses val="autoZero"/>
        <c:auto val="1"/>
        <c:lblAlgn val="ctr"/>
        <c:lblOffset val="100"/>
        <c:noMultiLvlLbl val="0"/>
      </c:catAx>
      <c:valAx>
        <c:axId val="100753792"/>
        <c:scaling>
          <c:orientation val="minMax"/>
        </c:scaling>
        <c:delete val="0"/>
        <c:axPos val="b"/>
        <c:numFmt formatCode="0%" sourceLinked="1"/>
        <c:majorTickMark val="none"/>
        <c:minorTickMark val="none"/>
        <c:tickLblPos val="nextTo"/>
        <c:spPr>
          <a:ln w="9525">
            <a:noFill/>
          </a:ln>
        </c:spPr>
        <c:txPr>
          <a:bodyPr/>
          <a:lstStyle/>
          <a:p>
            <a:pPr>
              <a:defRPr sz="1000"/>
            </a:pPr>
            <a:endParaRPr lang="en-US"/>
          </a:p>
        </c:txPr>
        <c:crossAx val="100297344"/>
        <c:crosses val="autoZero"/>
        <c:crossBetween val="between"/>
      </c:valAx>
      <c:spPr>
        <a:ln>
          <a:solidFill>
            <a:schemeClr val="bg1">
              <a:lumMod val="65000"/>
            </a:schemeClr>
          </a:solidFill>
        </a:ln>
      </c:spPr>
    </c:plotArea>
    <c:legend>
      <c:legendPos val="b"/>
      <c:layout>
        <c:manualLayout>
          <c:xMode val="edge"/>
          <c:yMode val="edge"/>
          <c:x val="0.41964326559420601"/>
          <c:y val="0.88438549584694803"/>
          <c:w val="0.55220626746421297"/>
          <c:h val="0.10807162126297599"/>
        </c:manualLayout>
      </c:layout>
      <c:overlay val="0"/>
      <c:txPr>
        <a:bodyPr/>
        <a:lstStyle/>
        <a:p>
          <a:pPr>
            <a:defRPr sz="1100">
              <a:solidFill>
                <a:srgbClr val="0070C0"/>
              </a:solidFill>
            </a:defRPr>
          </a:pPr>
          <a:endParaRPr lang="en-US"/>
        </a:p>
      </c:txPr>
    </c:legend>
    <c:plotVisOnly val="1"/>
    <c:dispBlanksAs val="gap"/>
    <c:showDLblsOverMax val="0"/>
  </c:chart>
  <c:spPr>
    <a:ln>
      <a:noFill/>
    </a:ln>
  </c:spPr>
  <c:txPr>
    <a:bodyPr/>
    <a:lstStyle/>
    <a:p>
      <a:pPr>
        <a:defRPr sz="1200">
          <a:latin typeface="+mn-lt"/>
        </a:defRPr>
      </a:pPr>
      <a:endParaRPr lang="en-US"/>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ctr" rtl="0">
              <a:defRPr lang="en-GB" sz="1440" b="1" i="0" u="none" strike="noStrike" kern="1200" baseline="0" dirty="0">
                <a:solidFill>
                  <a:srgbClr val="0070C0"/>
                </a:solidFill>
                <a:latin typeface="+mn-lt"/>
                <a:ea typeface="+mn-ea"/>
                <a:cs typeface="+mn-cs"/>
              </a:defRPr>
            </a:pPr>
            <a:r>
              <a:rPr lang="en-GB" sz="1440" b="1" i="0" u="none" strike="noStrike" kern="1200" baseline="0" dirty="0">
                <a:solidFill>
                  <a:srgbClr val="0070C0"/>
                </a:solidFill>
                <a:latin typeface="+mn-lt"/>
                <a:ea typeface="+mn-ea"/>
                <a:cs typeface="+mn-cs"/>
              </a:rPr>
              <a:t>On what issues within 'Science 2.0' do you see </a:t>
            </a:r>
            <a:endParaRPr lang="en-GB" sz="1440" b="1" i="0" u="none" strike="noStrike" kern="1200" baseline="0" dirty="0" smtClean="0">
              <a:solidFill>
                <a:srgbClr val="0070C0"/>
              </a:solidFill>
              <a:latin typeface="+mn-lt"/>
              <a:ea typeface="+mn-ea"/>
              <a:cs typeface="+mn-cs"/>
            </a:endParaRPr>
          </a:p>
          <a:p>
            <a:pPr algn="ctr" rtl="0">
              <a:defRPr lang="en-GB" sz="1440" b="1" i="0" u="none" strike="noStrike" kern="1200" baseline="0" dirty="0">
                <a:solidFill>
                  <a:srgbClr val="0070C0"/>
                </a:solidFill>
                <a:latin typeface="+mn-lt"/>
                <a:ea typeface="+mn-ea"/>
                <a:cs typeface="+mn-cs"/>
              </a:defRPr>
            </a:pPr>
            <a:r>
              <a:rPr lang="en-GB" sz="1440" b="1" i="0" u="none" strike="noStrike" kern="1200" baseline="0" dirty="0" smtClean="0">
                <a:solidFill>
                  <a:srgbClr val="0070C0"/>
                </a:solidFill>
                <a:latin typeface="+mn-lt"/>
                <a:ea typeface="+mn-ea"/>
                <a:cs typeface="+mn-cs"/>
              </a:rPr>
              <a:t>a </a:t>
            </a:r>
            <a:r>
              <a:rPr lang="en-GB" sz="1440" b="1" i="0" u="none" strike="noStrike" kern="1200" baseline="0" dirty="0">
                <a:solidFill>
                  <a:srgbClr val="0070C0"/>
                </a:solidFill>
                <a:latin typeface="+mn-lt"/>
                <a:ea typeface="+mn-ea"/>
                <a:cs typeface="+mn-cs"/>
              </a:rPr>
              <a:t>need for policy intervention</a:t>
            </a:r>
            <a:r>
              <a:rPr lang="en-GB" sz="1440" b="1" i="0" u="none" strike="noStrike" kern="1200" baseline="0" dirty="0" smtClean="0">
                <a:solidFill>
                  <a:srgbClr val="0070C0"/>
                </a:solidFill>
                <a:latin typeface="+mn-lt"/>
                <a:ea typeface="+mn-ea"/>
                <a:cs typeface="+mn-cs"/>
              </a:rPr>
              <a:t>?</a:t>
            </a:r>
            <a:endParaRPr lang="en-GB" sz="1440" b="1" i="0" u="none" strike="noStrike" kern="1200" baseline="0" dirty="0">
              <a:solidFill>
                <a:srgbClr val="0070C0"/>
              </a:solidFill>
              <a:latin typeface="+mn-lt"/>
              <a:ea typeface="+mn-ea"/>
              <a:cs typeface="+mn-cs"/>
            </a:endParaRPr>
          </a:p>
          <a:p>
            <a:pPr algn="ctr" rtl="0">
              <a:defRPr lang="en-GB" sz="1440" b="1" i="0" u="none" strike="noStrike" kern="1200" baseline="0" dirty="0">
                <a:solidFill>
                  <a:srgbClr val="0070C0"/>
                </a:solidFill>
                <a:latin typeface="+mn-lt"/>
                <a:ea typeface="+mn-ea"/>
                <a:cs typeface="+mn-cs"/>
              </a:defRPr>
            </a:pPr>
            <a:endParaRPr lang="en-GB" sz="1440" b="1" i="0" u="none" strike="noStrike" kern="1200" baseline="0" dirty="0">
              <a:solidFill>
                <a:srgbClr val="0070C0"/>
              </a:solidFill>
              <a:latin typeface="+mn-lt"/>
              <a:ea typeface="+mn-ea"/>
              <a:cs typeface="+mn-cs"/>
            </a:endParaRPr>
          </a:p>
        </c:rich>
      </c:tx>
      <c:overlay val="1"/>
    </c:title>
    <c:autoTitleDeleted val="0"/>
    <c:plotArea>
      <c:layout>
        <c:manualLayout>
          <c:layoutTarget val="inner"/>
          <c:xMode val="edge"/>
          <c:yMode val="edge"/>
          <c:x val="6.6474944560905802E-2"/>
          <c:y val="0.12971196987651601"/>
          <c:w val="0.79207554778059597"/>
          <c:h val="0.48240125371272902"/>
        </c:manualLayout>
      </c:layout>
      <c:lineChart>
        <c:grouping val="standard"/>
        <c:varyColors val="0"/>
        <c:ser>
          <c:idx val="0"/>
          <c:order val="0"/>
          <c:tx>
            <c:strRef>
              <c:f>Policies!$I$65</c:f>
              <c:strCache>
                <c:ptCount val="1"/>
                <c:pt idx="0">
                  <c:v>Mean</c:v>
                </c:pt>
              </c:strCache>
            </c:strRef>
          </c:tx>
          <c:spPr>
            <a:ln>
              <a:noFill/>
            </a:ln>
          </c:spPr>
          <c:dLbls>
            <c:txPr>
              <a:bodyPr/>
              <a:lstStyle/>
              <a:p>
                <a:pPr>
                  <a:defRPr sz="900" b="1"/>
                </a:pPr>
                <a:endParaRPr lang="en-US"/>
              </a:p>
            </c:txPr>
            <c:dLblPos val="r"/>
            <c:showLegendKey val="0"/>
            <c:showVal val="1"/>
            <c:showCatName val="0"/>
            <c:showSerName val="0"/>
            <c:showPercent val="0"/>
            <c:showBubbleSize val="0"/>
            <c:showLeaderLines val="0"/>
          </c:dLbls>
          <c:cat>
            <c:strRef>
              <c:f>Policies!$H$66:$H$76</c:f>
              <c:strCache>
                <c:ptCount val="11"/>
                <c:pt idx="0">
                  <c:v>Open access  to  publications</c:v>
                </c:pt>
                <c:pt idx="1">
                  <c:v>Open access  to research  data</c:v>
                </c:pt>
                <c:pt idx="2">
                  <c:v>Research  infrastructure</c:v>
                </c:pt>
                <c:pt idx="3">
                  <c:v>Assessment  of quality  of research</c:v>
                </c:pt>
                <c:pt idx="4">
                  <c:v>Alternative  reputation  systems</c:v>
                </c:pt>
                <c:pt idx="5">
                  <c:v>Text and  data mining</c:v>
                </c:pt>
                <c:pt idx="6">
                  <c:v>Open source</c:v>
                </c:pt>
                <c:pt idx="7">
                  <c:v>Open code</c:v>
                </c:pt>
                <c:pt idx="8">
                  <c:v>Data-intensive science</c:v>
                </c:pt>
                <c:pt idx="9">
                  <c:v>Research metrics</c:v>
                </c:pt>
                <c:pt idx="10">
                  <c:v>Citizen science</c:v>
                </c:pt>
              </c:strCache>
            </c:strRef>
          </c:cat>
          <c:val>
            <c:numRef>
              <c:f>Policies!$I$66:$I$76</c:f>
              <c:numCache>
                <c:formatCode>0.0</c:formatCode>
                <c:ptCount val="11"/>
                <c:pt idx="0">
                  <c:v>7.3859279999999856</c:v>
                </c:pt>
                <c:pt idx="1">
                  <c:v>7.3605149999999666</c:v>
                </c:pt>
                <c:pt idx="2">
                  <c:v>6.9237469999999997</c:v>
                </c:pt>
                <c:pt idx="3">
                  <c:v>6.2156859999999856</c:v>
                </c:pt>
                <c:pt idx="4">
                  <c:v>5.6887869999999836</c:v>
                </c:pt>
                <c:pt idx="5">
                  <c:v>5.586449</c:v>
                </c:pt>
                <c:pt idx="6">
                  <c:v>5.5328799999999996</c:v>
                </c:pt>
                <c:pt idx="7">
                  <c:v>5.422534999999975</c:v>
                </c:pt>
                <c:pt idx="8">
                  <c:v>5.3548389999999779</c:v>
                </c:pt>
                <c:pt idx="9">
                  <c:v>5.330254</c:v>
                </c:pt>
                <c:pt idx="10">
                  <c:v>4.693734999999978</c:v>
                </c:pt>
              </c:numCache>
            </c:numRef>
          </c:val>
          <c:smooth val="0"/>
        </c:ser>
        <c:ser>
          <c:idx val="1"/>
          <c:order val="1"/>
          <c:tx>
            <c:strRef>
              <c:f>Policies!$K$65</c:f>
              <c:strCache>
                <c:ptCount val="1"/>
                <c:pt idx="0">
                  <c:v>Mean - std</c:v>
                </c:pt>
              </c:strCache>
            </c:strRef>
          </c:tx>
          <c:spPr>
            <a:ln>
              <a:noFill/>
            </a:ln>
          </c:spPr>
          <c:marker>
            <c:symbol val="star"/>
            <c:size val="5"/>
          </c:marker>
          <c:cat>
            <c:strRef>
              <c:f>Policies!$H$66:$H$76</c:f>
              <c:strCache>
                <c:ptCount val="11"/>
                <c:pt idx="0">
                  <c:v>Open access  to  publications</c:v>
                </c:pt>
                <c:pt idx="1">
                  <c:v>Open access  to research  data</c:v>
                </c:pt>
                <c:pt idx="2">
                  <c:v>Research  infrastructure</c:v>
                </c:pt>
                <c:pt idx="3">
                  <c:v>Assessment  of quality  of research</c:v>
                </c:pt>
                <c:pt idx="4">
                  <c:v>Alternative  reputation  systems</c:v>
                </c:pt>
                <c:pt idx="5">
                  <c:v>Text and  data mining</c:v>
                </c:pt>
                <c:pt idx="6">
                  <c:v>Open source</c:v>
                </c:pt>
                <c:pt idx="7">
                  <c:v>Open code</c:v>
                </c:pt>
                <c:pt idx="8">
                  <c:v>Data-intensive science</c:v>
                </c:pt>
                <c:pt idx="9">
                  <c:v>Research metrics</c:v>
                </c:pt>
                <c:pt idx="10">
                  <c:v>Citizen science</c:v>
                </c:pt>
              </c:strCache>
            </c:strRef>
          </c:cat>
          <c:val>
            <c:numRef>
              <c:f>Policies!$K$66:$K$76</c:f>
              <c:numCache>
                <c:formatCode>0.0</c:formatCode>
                <c:ptCount val="11"/>
                <c:pt idx="0">
                  <c:v>4.7316510000000003</c:v>
                </c:pt>
                <c:pt idx="1">
                  <c:v>4.7804289999999998</c:v>
                </c:pt>
                <c:pt idx="2">
                  <c:v>4.1145559999999657</c:v>
                </c:pt>
                <c:pt idx="3">
                  <c:v>3.4569569999999961</c:v>
                </c:pt>
                <c:pt idx="4">
                  <c:v>2.6569699999999981</c:v>
                </c:pt>
                <c:pt idx="5">
                  <c:v>2.7747130000000002</c:v>
                </c:pt>
                <c:pt idx="6">
                  <c:v>2.764645999999999</c:v>
                </c:pt>
                <c:pt idx="7">
                  <c:v>2.6512779999999991</c:v>
                </c:pt>
                <c:pt idx="8">
                  <c:v>2.785094</c:v>
                </c:pt>
                <c:pt idx="9">
                  <c:v>2.586669999999998</c:v>
                </c:pt>
                <c:pt idx="10">
                  <c:v>1.8004500000000001</c:v>
                </c:pt>
              </c:numCache>
            </c:numRef>
          </c:val>
          <c:smooth val="0"/>
        </c:ser>
        <c:ser>
          <c:idx val="2"/>
          <c:order val="2"/>
          <c:tx>
            <c:strRef>
              <c:f>Policies!$L$65</c:f>
              <c:strCache>
                <c:ptCount val="1"/>
                <c:pt idx="0">
                  <c:v>Mean + std</c:v>
                </c:pt>
              </c:strCache>
            </c:strRef>
          </c:tx>
          <c:spPr>
            <a:ln>
              <a:noFill/>
            </a:ln>
          </c:spPr>
          <c:marker>
            <c:symbol val="plus"/>
            <c:size val="5"/>
            <c:spPr>
              <a:noFill/>
              <a:ln>
                <a:solidFill>
                  <a:srgbClr val="FFFFFF">
                    <a:shade val="50000"/>
                  </a:srgbClr>
                </a:solidFill>
              </a:ln>
            </c:spPr>
          </c:marker>
          <c:cat>
            <c:strRef>
              <c:f>Policies!$H$66:$H$76</c:f>
              <c:strCache>
                <c:ptCount val="11"/>
                <c:pt idx="0">
                  <c:v>Open access  to  publications</c:v>
                </c:pt>
                <c:pt idx="1">
                  <c:v>Open access  to research  data</c:v>
                </c:pt>
                <c:pt idx="2">
                  <c:v>Research  infrastructure</c:v>
                </c:pt>
                <c:pt idx="3">
                  <c:v>Assessment  of quality  of research</c:v>
                </c:pt>
                <c:pt idx="4">
                  <c:v>Alternative  reputation  systems</c:v>
                </c:pt>
                <c:pt idx="5">
                  <c:v>Text and  data mining</c:v>
                </c:pt>
                <c:pt idx="6">
                  <c:v>Open source</c:v>
                </c:pt>
                <c:pt idx="7">
                  <c:v>Open code</c:v>
                </c:pt>
                <c:pt idx="8">
                  <c:v>Data-intensive science</c:v>
                </c:pt>
                <c:pt idx="9">
                  <c:v>Research metrics</c:v>
                </c:pt>
                <c:pt idx="10">
                  <c:v>Citizen science</c:v>
                </c:pt>
              </c:strCache>
            </c:strRef>
          </c:cat>
          <c:val>
            <c:numRef>
              <c:f>Policies!$L$66:$L$76</c:f>
              <c:numCache>
                <c:formatCode>0.0</c:formatCode>
                <c:ptCount val="11"/>
                <c:pt idx="0">
                  <c:v>10.040205</c:v>
                </c:pt>
                <c:pt idx="1">
                  <c:v>9.9406010000000009</c:v>
                </c:pt>
                <c:pt idx="2">
                  <c:v>9.7329380000000008</c:v>
                </c:pt>
                <c:pt idx="3">
                  <c:v>8.9744150000000005</c:v>
                </c:pt>
                <c:pt idx="4">
                  <c:v>8.7206039999999998</c:v>
                </c:pt>
                <c:pt idx="5">
                  <c:v>8.3981850000000016</c:v>
                </c:pt>
                <c:pt idx="6">
                  <c:v>8.3011140000000001</c:v>
                </c:pt>
                <c:pt idx="7">
                  <c:v>8.1937920000000002</c:v>
                </c:pt>
                <c:pt idx="8">
                  <c:v>7.9245839999999799</c:v>
                </c:pt>
                <c:pt idx="9">
                  <c:v>8.0738380000000003</c:v>
                </c:pt>
                <c:pt idx="10">
                  <c:v>7.5870200000000008</c:v>
                </c:pt>
              </c:numCache>
            </c:numRef>
          </c:val>
          <c:smooth val="0"/>
        </c:ser>
        <c:dLbls>
          <c:showLegendKey val="0"/>
          <c:showVal val="0"/>
          <c:showCatName val="0"/>
          <c:showSerName val="0"/>
          <c:showPercent val="0"/>
          <c:showBubbleSize val="0"/>
        </c:dLbls>
        <c:hiLowLines/>
        <c:marker val="1"/>
        <c:smooth val="0"/>
        <c:axId val="100795520"/>
        <c:axId val="100797056"/>
      </c:lineChart>
      <c:catAx>
        <c:axId val="100795520"/>
        <c:scaling>
          <c:orientation val="minMax"/>
        </c:scaling>
        <c:delete val="0"/>
        <c:axPos val="b"/>
        <c:numFmt formatCode="General" sourceLinked="1"/>
        <c:majorTickMark val="out"/>
        <c:minorTickMark val="none"/>
        <c:tickLblPos val="nextTo"/>
        <c:txPr>
          <a:bodyPr rot="-3000000" vert="horz"/>
          <a:lstStyle/>
          <a:p>
            <a:pPr>
              <a:defRPr b="1">
                <a:solidFill>
                  <a:srgbClr val="0070C0"/>
                </a:solidFill>
              </a:defRPr>
            </a:pPr>
            <a:endParaRPr lang="en-US"/>
          </a:p>
        </c:txPr>
        <c:crossAx val="100797056"/>
        <c:crosses val="autoZero"/>
        <c:auto val="1"/>
        <c:lblAlgn val="ctr"/>
        <c:lblOffset val="100"/>
        <c:noMultiLvlLbl val="0"/>
      </c:catAx>
      <c:valAx>
        <c:axId val="100797056"/>
        <c:scaling>
          <c:orientation val="minMax"/>
        </c:scaling>
        <c:delete val="0"/>
        <c:axPos val="l"/>
        <c:majorGridlines>
          <c:spPr>
            <a:ln>
              <a:solidFill>
                <a:srgbClr val="FFFFFF">
                  <a:lumMod val="95000"/>
                </a:srgbClr>
              </a:solidFill>
            </a:ln>
          </c:spPr>
        </c:majorGridlines>
        <c:title>
          <c:tx>
            <c:rich>
              <a:bodyPr rot="-5400000" vert="horz"/>
              <a:lstStyle/>
              <a:p>
                <a:pPr>
                  <a:defRPr sz="1100" b="0">
                    <a:solidFill>
                      <a:srgbClr val="0070C0"/>
                    </a:solidFill>
                  </a:defRPr>
                </a:pPr>
                <a:r>
                  <a:rPr lang="en-GB" sz="1100" b="0">
                    <a:solidFill>
                      <a:srgbClr val="0070C0"/>
                    </a:solidFill>
                  </a:rPr>
                  <a:t>Mean  ranking   position</a:t>
                </a:r>
              </a:p>
            </c:rich>
          </c:tx>
          <c:layout>
            <c:manualLayout>
              <c:xMode val="edge"/>
              <c:yMode val="edge"/>
              <c:x val="5.1791674596275601E-3"/>
              <c:y val="0.21115697644914799"/>
            </c:manualLayout>
          </c:layout>
          <c:overlay val="0"/>
        </c:title>
        <c:numFmt formatCode="0" sourceLinked="0"/>
        <c:majorTickMark val="out"/>
        <c:minorTickMark val="none"/>
        <c:tickLblPos val="nextTo"/>
        <c:crossAx val="100795520"/>
        <c:crosses val="autoZero"/>
        <c:crossBetween val="between"/>
      </c:valAx>
      <c:spPr>
        <a:ln>
          <a:solidFill>
            <a:schemeClr val="bg1">
              <a:lumMod val="65000"/>
            </a:schemeClr>
          </a:solidFill>
        </a:ln>
      </c:spPr>
    </c:plotArea>
    <c:legend>
      <c:legendPos val="r"/>
      <c:overlay val="0"/>
      <c:txPr>
        <a:bodyPr/>
        <a:lstStyle/>
        <a:p>
          <a:pPr>
            <a:defRPr sz="1100">
              <a:solidFill>
                <a:srgbClr val="0070C0"/>
              </a:solidFill>
            </a:defRPr>
          </a:pPr>
          <a:endParaRPr lang="en-US"/>
        </a:p>
      </c:txPr>
    </c:legend>
    <c:plotVisOnly val="1"/>
    <c:dispBlanksAs val="gap"/>
    <c:showDLblsOverMax val="0"/>
  </c:chart>
  <c:txPr>
    <a:bodyPr/>
    <a:lstStyle/>
    <a:p>
      <a:pPr>
        <a:defRPr>
          <a:latin typeface="+mn-lt"/>
        </a:defRPr>
      </a:pPr>
      <a:endParaRPr lang="en-US"/>
    </a:p>
  </c:txPr>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CCC17E-3E09-C846-A04D-ADAA60D0F860}" type="doc">
      <dgm:prSet loTypeId="urn:microsoft.com/office/officeart/2005/8/layout/cycle5" loCatId="cycle" qsTypeId="urn:microsoft.com/office/officeart/2005/8/quickstyle/simple4" qsCatId="simple" csTypeId="urn:microsoft.com/office/officeart/2005/8/colors/accent1_2" csCatId="accent1" phldr="1"/>
      <dgm:spPr/>
      <dgm:t>
        <a:bodyPr/>
        <a:lstStyle/>
        <a:p>
          <a:endParaRPr lang="en-US"/>
        </a:p>
      </dgm:t>
    </dgm:pt>
    <dgm:pt modelId="{61EED2B2-B1DD-0A4B-BC61-FA1B743058FB}">
      <dgm:prSet phldrT="[Text]" custT="1"/>
      <dgm:spPr>
        <a:solidFill>
          <a:srgbClr val="92D050"/>
        </a:solidFill>
        <a:ln>
          <a:solidFill>
            <a:schemeClr val="tx1"/>
          </a:solidFill>
        </a:ln>
      </dgm:spPr>
      <dgm:t>
        <a:bodyPr/>
        <a:lstStyle/>
        <a:p>
          <a:r>
            <a:rPr lang="en-US" sz="1600" b="1" dirty="0" smtClean="0">
              <a:solidFill>
                <a:schemeClr val="tx1"/>
              </a:solidFill>
            </a:rPr>
            <a:t>Analysis</a:t>
          </a:r>
          <a:endParaRPr lang="en-US" sz="1600" b="1" dirty="0">
            <a:solidFill>
              <a:schemeClr val="tx1"/>
            </a:solidFill>
          </a:endParaRPr>
        </a:p>
      </dgm:t>
    </dgm:pt>
    <dgm:pt modelId="{48485387-DEA5-1248-8B32-A5F6A805B97F}" type="parTrans" cxnId="{A29902B7-5A65-C743-9654-A59090EC057B}">
      <dgm:prSet/>
      <dgm:spPr/>
      <dgm:t>
        <a:bodyPr/>
        <a:lstStyle/>
        <a:p>
          <a:endParaRPr lang="en-US" sz="1800" b="1"/>
        </a:p>
      </dgm:t>
    </dgm:pt>
    <dgm:pt modelId="{55662AC2-2259-1D44-AA49-F7E6005AD65C}" type="sibTrans" cxnId="{A29902B7-5A65-C743-9654-A59090EC057B}">
      <dgm:prSet custT="1"/>
      <dgm:spPr>
        <a:solidFill>
          <a:schemeClr val="accent1"/>
        </a:solidFill>
        <a:ln w="15875">
          <a:solidFill>
            <a:schemeClr val="tx1"/>
          </a:solidFill>
        </a:ln>
      </dgm:spPr>
      <dgm:t>
        <a:bodyPr/>
        <a:lstStyle/>
        <a:p>
          <a:endParaRPr lang="en-US" sz="1800" b="1"/>
        </a:p>
      </dgm:t>
    </dgm:pt>
    <dgm:pt modelId="{475F2E26-D304-C64C-93F6-8950F93D9419}">
      <dgm:prSet phldrT="[Text]" custT="1"/>
      <dgm:spPr>
        <a:solidFill>
          <a:srgbClr val="92D050"/>
        </a:solidFill>
        <a:ln>
          <a:solidFill>
            <a:schemeClr val="tx1"/>
          </a:solidFill>
        </a:ln>
      </dgm:spPr>
      <dgm:t>
        <a:bodyPr/>
        <a:lstStyle/>
        <a:p>
          <a:r>
            <a:rPr lang="en-US" sz="1600" b="1" dirty="0" smtClean="0">
              <a:solidFill>
                <a:schemeClr val="tx1"/>
              </a:solidFill>
            </a:rPr>
            <a:t>Publication</a:t>
          </a:r>
          <a:endParaRPr lang="en-US" sz="1600" b="1" dirty="0">
            <a:solidFill>
              <a:schemeClr val="tx1"/>
            </a:solidFill>
          </a:endParaRPr>
        </a:p>
      </dgm:t>
    </dgm:pt>
    <dgm:pt modelId="{84327BE9-0D48-1C4A-B50B-924016BFCD54}" type="parTrans" cxnId="{89A4CB51-3EA4-074A-B1DC-219C24C3E174}">
      <dgm:prSet/>
      <dgm:spPr/>
      <dgm:t>
        <a:bodyPr/>
        <a:lstStyle/>
        <a:p>
          <a:endParaRPr lang="en-US" sz="1800" b="1"/>
        </a:p>
      </dgm:t>
    </dgm:pt>
    <dgm:pt modelId="{CC9983A7-D041-A94C-9E07-E662C56F28FE}" type="sibTrans" cxnId="{89A4CB51-3EA4-074A-B1DC-219C24C3E174}">
      <dgm:prSet custT="1"/>
      <dgm:spPr>
        <a:ln w="15875">
          <a:solidFill>
            <a:schemeClr val="tx1"/>
          </a:solidFill>
        </a:ln>
      </dgm:spPr>
      <dgm:t>
        <a:bodyPr/>
        <a:lstStyle/>
        <a:p>
          <a:endParaRPr lang="en-US" sz="1800" b="1"/>
        </a:p>
      </dgm:t>
    </dgm:pt>
    <dgm:pt modelId="{13D19C80-707E-0F4A-8E86-6C7269A7491A}">
      <dgm:prSet phldrT="[Text]" custT="1"/>
      <dgm:spPr>
        <a:solidFill>
          <a:srgbClr val="92D050"/>
        </a:solidFill>
        <a:ln>
          <a:solidFill>
            <a:schemeClr val="tx1"/>
          </a:solidFill>
        </a:ln>
      </dgm:spPr>
      <dgm:t>
        <a:bodyPr/>
        <a:lstStyle/>
        <a:p>
          <a:r>
            <a:rPr lang="en-US" sz="1600" b="1" dirty="0" smtClean="0">
              <a:solidFill>
                <a:schemeClr val="tx1"/>
              </a:solidFill>
            </a:rPr>
            <a:t>Review</a:t>
          </a:r>
          <a:endParaRPr lang="en-US" sz="1600" b="1" dirty="0">
            <a:solidFill>
              <a:schemeClr val="tx1"/>
            </a:solidFill>
          </a:endParaRPr>
        </a:p>
      </dgm:t>
    </dgm:pt>
    <dgm:pt modelId="{5B290BA4-E3B8-3E41-A620-35FC2100384D}" type="parTrans" cxnId="{B977A658-28FB-764A-B2F3-3F2CE471844C}">
      <dgm:prSet/>
      <dgm:spPr/>
      <dgm:t>
        <a:bodyPr/>
        <a:lstStyle/>
        <a:p>
          <a:endParaRPr lang="en-US" sz="1800" b="1"/>
        </a:p>
      </dgm:t>
    </dgm:pt>
    <dgm:pt modelId="{95182720-9841-6147-AD18-1ED755CB2432}" type="sibTrans" cxnId="{B977A658-28FB-764A-B2F3-3F2CE471844C}">
      <dgm:prSet custT="1"/>
      <dgm:spPr>
        <a:ln w="15875">
          <a:solidFill>
            <a:schemeClr val="tx1"/>
          </a:solidFill>
        </a:ln>
      </dgm:spPr>
      <dgm:t>
        <a:bodyPr/>
        <a:lstStyle/>
        <a:p>
          <a:endParaRPr lang="en-US" sz="1800" b="1"/>
        </a:p>
      </dgm:t>
    </dgm:pt>
    <dgm:pt modelId="{0AB8CA83-810E-C247-A4E7-5A8BC3E42299}">
      <dgm:prSet phldrT="[Text]" custT="1"/>
      <dgm:spPr>
        <a:solidFill>
          <a:srgbClr val="92D050"/>
        </a:solidFill>
        <a:ln>
          <a:solidFill>
            <a:schemeClr val="tx1"/>
          </a:solidFill>
        </a:ln>
      </dgm:spPr>
      <dgm:t>
        <a:bodyPr/>
        <a:lstStyle/>
        <a:p>
          <a:r>
            <a:rPr lang="en-US" sz="1600" b="1" dirty="0" smtClean="0">
              <a:solidFill>
                <a:schemeClr val="tx1"/>
              </a:solidFill>
            </a:rPr>
            <a:t>Conceptualisation</a:t>
          </a:r>
          <a:endParaRPr lang="en-US" sz="1600" b="1" dirty="0">
            <a:solidFill>
              <a:schemeClr val="tx1"/>
            </a:solidFill>
          </a:endParaRPr>
        </a:p>
      </dgm:t>
    </dgm:pt>
    <dgm:pt modelId="{52DA401F-7389-B440-B894-C0CA7535BDA8}" type="parTrans" cxnId="{B4B755AB-1676-8741-B5F1-50C4B699E36B}">
      <dgm:prSet/>
      <dgm:spPr/>
      <dgm:t>
        <a:bodyPr/>
        <a:lstStyle/>
        <a:p>
          <a:endParaRPr lang="en-US" sz="1800" b="1"/>
        </a:p>
      </dgm:t>
    </dgm:pt>
    <dgm:pt modelId="{8B06CA3D-7F8E-5648-9D2D-325411BFB6AB}" type="sibTrans" cxnId="{B4B755AB-1676-8741-B5F1-50C4B699E36B}">
      <dgm:prSet custT="1"/>
      <dgm:spPr>
        <a:ln w="15875">
          <a:solidFill>
            <a:schemeClr val="tx1"/>
          </a:solidFill>
        </a:ln>
      </dgm:spPr>
      <dgm:t>
        <a:bodyPr/>
        <a:lstStyle/>
        <a:p>
          <a:endParaRPr lang="en-US" sz="1800" b="1"/>
        </a:p>
      </dgm:t>
    </dgm:pt>
    <dgm:pt modelId="{98F3DCF9-7EFA-4E49-985C-0756C51B05C5}">
      <dgm:prSet phldrT="[Text]" custT="1"/>
      <dgm:spPr>
        <a:solidFill>
          <a:srgbClr val="92D050"/>
        </a:solidFill>
        <a:ln>
          <a:solidFill>
            <a:schemeClr val="tx1"/>
          </a:solidFill>
        </a:ln>
      </dgm:spPr>
      <dgm:t>
        <a:bodyPr/>
        <a:lstStyle/>
        <a:p>
          <a:r>
            <a:rPr lang="en-US" sz="1600" b="1" dirty="0" smtClean="0">
              <a:solidFill>
                <a:schemeClr val="tx1"/>
              </a:solidFill>
            </a:rPr>
            <a:t>Data gathering</a:t>
          </a:r>
          <a:endParaRPr lang="en-US" sz="1600" b="1" dirty="0">
            <a:solidFill>
              <a:schemeClr val="tx1"/>
            </a:solidFill>
          </a:endParaRPr>
        </a:p>
      </dgm:t>
    </dgm:pt>
    <dgm:pt modelId="{5896B1AD-EAAB-224E-B98D-67F5D84B1F18}" type="parTrans" cxnId="{0EA13692-15FA-A549-A038-78470FF4F5CB}">
      <dgm:prSet/>
      <dgm:spPr/>
      <dgm:t>
        <a:bodyPr/>
        <a:lstStyle/>
        <a:p>
          <a:endParaRPr lang="en-US" sz="1800" b="1"/>
        </a:p>
      </dgm:t>
    </dgm:pt>
    <dgm:pt modelId="{86EABCA6-BC66-DA4A-A94D-BEAF39026AAB}" type="sibTrans" cxnId="{0EA13692-15FA-A549-A038-78470FF4F5CB}">
      <dgm:prSet custT="1"/>
      <dgm:spPr>
        <a:ln w="15875">
          <a:solidFill>
            <a:schemeClr val="tx1"/>
          </a:solidFill>
        </a:ln>
      </dgm:spPr>
      <dgm:t>
        <a:bodyPr/>
        <a:lstStyle/>
        <a:p>
          <a:endParaRPr lang="en-US" sz="1800" b="1"/>
        </a:p>
      </dgm:t>
    </dgm:pt>
    <dgm:pt modelId="{A6C7885A-FA2C-0A4A-86BA-8DB6C8B11D91}" type="pres">
      <dgm:prSet presAssocID="{67CCC17E-3E09-C846-A04D-ADAA60D0F860}" presName="cycle" presStyleCnt="0">
        <dgm:presLayoutVars>
          <dgm:dir/>
          <dgm:resizeHandles val="exact"/>
        </dgm:presLayoutVars>
      </dgm:prSet>
      <dgm:spPr/>
      <dgm:t>
        <a:bodyPr/>
        <a:lstStyle/>
        <a:p>
          <a:endParaRPr lang="en-US"/>
        </a:p>
      </dgm:t>
    </dgm:pt>
    <dgm:pt modelId="{580C19E4-36EC-D24D-BFF5-E7DD8424BAE5}" type="pres">
      <dgm:prSet presAssocID="{61EED2B2-B1DD-0A4B-BC61-FA1B743058FB}" presName="node" presStyleLbl="node1" presStyleIdx="0" presStyleCnt="5" custScaleX="158110" custScaleY="100400">
        <dgm:presLayoutVars>
          <dgm:bulletEnabled val="1"/>
        </dgm:presLayoutVars>
      </dgm:prSet>
      <dgm:spPr/>
      <dgm:t>
        <a:bodyPr/>
        <a:lstStyle/>
        <a:p>
          <a:endParaRPr lang="en-US"/>
        </a:p>
      </dgm:t>
    </dgm:pt>
    <dgm:pt modelId="{28DCB1B6-9CDE-FF40-84EF-1C372B54666A}" type="pres">
      <dgm:prSet presAssocID="{61EED2B2-B1DD-0A4B-BC61-FA1B743058FB}" presName="spNode" presStyleCnt="0"/>
      <dgm:spPr/>
    </dgm:pt>
    <dgm:pt modelId="{78759C6D-8DB8-344E-8260-970577A2E820}" type="pres">
      <dgm:prSet presAssocID="{55662AC2-2259-1D44-AA49-F7E6005AD65C}" presName="sibTrans" presStyleLbl="sibTrans1D1" presStyleIdx="0" presStyleCnt="5"/>
      <dgm:spPr/>
      <dgm:t>
        <a:bodyPr/>
        <a:lstStyle/>
        <a:p>
          <a:endParaRPr lang="en-US"/>
        </a:p>
      </dgm:t>
    </dgm:pt>
    <dgm:pt modelId="{022B8C95-E496-304F-AB3E-BA5AEF3CA2DC}" type="pres">
      <dgm:prSet presAssocID="{475F2E26-D304-C64C-93F6-8950F93D9419}" presName="node" presStyleLbl="node1" presStyleIdx="1" presStyleCnt="5" custScaleX="219157" custRadScaleRad="101998" custRadScaleInc="7522">
        <dgm:presLayoutVars>
          <dgm:bulletEnabled val="1"/>
        </dgm:presLayoutVars>
      </dgm:prSet>
      <dgm:spPr/>
      <dgm:t>
        <a:bodyPr/>
        <a:lstStyle/>
        <a:p>
          <a:endParaRPr lang="en-US"/>
        </a:p>
      </dgm:t>
    </dgm:pt>
    <dgm:pt modelId="{7034ED29-07BC-2743-8E23-2EE905F03514}" type="pres">
      <dgm:prSet presAssocID="{475F2E26-D304-C64C-93F6-8950F93D9419}" presName="spNode" presStyleCnt="0"/>
      <dgm:spPr/>
    </dgm:pt>
    <dgm:pt modelId="{A9824219-5D46-2241-B76E-3A2A00726A14}" type="pres">
      <dgm:prSet presAssocID="{CC9983A7-D041-A94C-9E07-E662C56F28FE}" presName="sibTrans" presStyleLbl="sibTrans1D1" presStyleIdx="1" presStyleCnt="5"/>
      <dgm:spPr/>
      <dgm:t>
        <a:bodyPr/>
        <a:lstStyle/>
        <a:p>
          <a:endParaRPr lang="en-US"/>
        </a:p>
      </dgm:t>
    </dgm:pt>
    <dgm:pt modelId="{E9A98348-9357-1E45-9E42-1EA089E41A8B}" type="pres">
      <dgm:prSet presAssocID="{13D19C80-707E-0F4A-8E86-6C7269A7491A}" presName="node" presStyleLbl="node1" presStyleIdx="2" presStyleCnt="5" custScaleX="196940" custRadScaleRad="132017" custRadScaleInc="-84114">
        <dgm:presLayoutVars>
          <dgm:bulletEnabled val="1"/>
        </dgm:presLayoutVars>
      </dgm:prSet>
      <dgm:spPr/>
      <dgm:t>
        <a:bodyPr/>
        <a:lstStyle/>
        <a:p>
          <a:endParaRPr lang="en-US"/>
        </a:p>
      </dgm:t>
    </dgm:pt>
    <dgm:pt modelId="{F8F356D1-2325-2B44-8FD1-07C052011020}" type="pres">
      <dgm:prSet presAssocID="{13D19C80-707E-0F4A-8E86-6C7269A7491A}" presName="spNode" presStyleCnt="0"/>
      <dgm:spPr/>
    </dgm:pt>
    <dgm:pt modelId="{797D2734-F513-BD4F-9F1A-8F7BF4C31DB9}" type="pres">
      <dgm:prSet presAssocID="{95182720-9841-6147-AD18-1ED755CB2432}" presName="sibTrans" presStyleLbl="sibTrans1D1" presStyleIdx="2" presStyleCnt="5"/>
      <dgm:spPr/>
      <dgm:t>
        <a:bodyPr/>
        <a:lstStyle/>
        <a:p>
          <a:endParaRPr lang="en-US"/>
        </a:p>
      </dgm:t>
    </dgm:pt>
    <dgm:pt modelId="{8D828451-9D58-5545-A98A-8243CDA29859}" type="pres">
      <dgm:prSet presAssocID="{0AB8CA83-810E-C247-A4E7-5A8BC3E42299}" presName="node" presStyleLbl="node1" presStyleIdx="3" presStyleCnt="5" custScaleX="276629" custScaleY="98584" custRadScaleRad="114377" custRadScaleInc="53317">
        <dgm:presLayoutVars>
          <dgm:bulletEnabled val="1"/>
        </dgm:presLayoutVars>
      </dgm:prSet>
      <dgm:spPr/>
      <dgm:t>
        <a:bodyPr/>
        <a:lstStyle/>
        <a:p>
          <a:endParaRPr lang="en-US"/>
        </a:p>
      </dgm:t>
    </dgm:pt>
    <dgm:pt modelId="{F203FC91-F0B8-BE49-B78F-56B7DF023502}" type="pres">
      <dgm:prSet presAssocID="{0AB8CA83-810E-C247-A4E7-5A8BC3E42299}" presName="spNode" presStyleCnt="0"/>
      <dgm:spPr/>
    </dgm:pt>
    <dgm:pt modelId="{98221D17-33CF-F542-BEA0-1596CA3A27B8}" type="pres">
      <dgm:prSet presAssocID="{8B06CA3D-7F8E-5648-9D2D-325411BFB6AB}" presName="sibTrans" presStyleLbl="sibTrans1D1" presStyleIdx="3" presStyleCnt="5"/>
      <dgm:spPr/>
      <dgm:t>
        <a:bodyPr/>
        <a:lstStyle/>
        <a:p>
          <a:endParaRPr lang="en-US"/>
        </a:p>
      </dgm:t>
    </dgm:pt>
    <dgm:pt modelId="{2AEAA45D-85DE-6B49-A321-9E049F0FB865}" type="pres">
      <dgm:prSet presAssocID="{98F3DCF9-7EFA-4E49-985C-0756C51B05C5}" presName="node" presStyleLbl="node1" presStyleIdx="4" presStyleCnt="5" custScaleX="186447">
        <dgm:presLayoutVars>
          <dgm:bulletEnabled val="1"/>
        </dgm:presLayoutVars>
      </dgm:prSet>
      <dgm:spPr/>
      <dgm:t>
        <a:bodyPr/>
        <a:lstStyle/>
        <a:p>
          <a:endParaRPr lang="en-US"/>
        </a:p>
      </dgm:t>
    </dgm:pt>
    <dgm:pt modelId="{BEEB8D10-FC68-444B-A307-E75CD59BE154}" type="pres">
      <dgm:prSet presAssocID="{98F3DCF9-7EFA-4E49-985C-0756C51B05C5}" presName="spNode" presStyleCnt="0"/>
      <dgm:spPr/>
    </dgm:pt>
    <dgm:pt modelId="{9AB719A0-FB2A-3147-AD69-94526A801941}" type="pres">
      <dgm:prSet presAssocID="{86EABCA6-BC66-DA4A-A94D-BEAF39026AAB}" presName="sibTrans" presStyleLbl="sibTrans1D1" presStyleIdx="4" presStyleCnt="5"/>
      <dgm:spPr/>
      <dgm:t>
        <a:bodyPr/>
        <a:lstStyle/>
        <a:p>
          <a:endParaRPr lang="en-US"/>
        </a:p>
      </dgm:t>
    </dgm:pt>
  </dgm:ptLst>
  <dgm:cxnLst>
    <dgm:cxn modelId="{C981F047-0FAF-422E-A20F-6E0D944AD69E}" type="presOf" srcId="{475F2E26-D304-C64C-93F6-8950F93D9419}" destId="{022B8C95-E496-304F-AB3E-BA5AEF3CA2DC}" srcOrd="0" destOrd="0" presId="urn:microsoft.com/office/officeart/2005/8/layout/cycle5"/>
    <dgm:cxn modelId="{0EA13692-15FA-A549-A038-78470FF4F5CB}" srcId="{67CCC17E-3E09-C846-A04D-ADAA60D0F860}" destId="{98F3DCF9-7EFA-4E49-985C-0756C51B05C5}" srcOrd="4" destOrd="0" parTransId="{5896B1AD-EAAB-224E-B98D-67F5D84B1F18}" sibTransId="{86EABCA6-BC66-DA4A-A94D-BEAF39026AAB}"/>
    <dgm:cxn modelId="{B745ED35-1D36-4A17-A913-5E2F1220A7AC}" type="presOf" srcId="{0AB8CA83-810E-C247-A4E7-5A8BC3E42299}" destId="{8D828451-9D58-5545-A98A-8243CDA29859}" srcOrd="0" destOrd="0" presId="urn:microsoft.com/office/officeart/2005/8/layout/cycle5"/>
    <dgm:cxn modelId="{416A7F94-7A38-4761-B725-5BF69C4509FE}" type="presOf" srcId="{61EED2B2-B1DD-0A4B-BC61-FA1B743058FB}" destId="{580C19E4-36EC-D24D-BFF5-E7DD8424BAE5}" srcOrd="0" destOrd="0" presId="urn:microsoft.com/office/officeart/2005/8/layout/cycle5"/>
    <dgm:cxn modelId="{37D97D10-95A3-4864-946F-DE60C5E20183}" type="presOf" srcId="{95182720-9841-6147-AD18-1ED755CB2432}" destId="{797D2734-F513-BD4F-9F1A-8F7BF4C31DB9}" srcOrd="0" destOrd="0" presId="urn:microsoft.com/office/officeart/2005/8/layout/cycle5"/>
    <dgm:cxn modelId="{CD017AA5-9167-4F01-A6CD-D0F694452664}" type="presOf" srcId="{CC9983A7-D041-A94C-9E07-E662C56F28FE}" destId="{A9824219-5D46-2241-B76E-3A2A00726A14}" srcOrd="0" destOrd="0" presId="urn:microsoft.com/office/officeart/2005/8/layout/cycle5"/>
    <dgm:cxn modelId="{659CE672-B41E-494B-89C8-9CCDBA706FEE}" type="presOf" srcId="{86EABCA6-BC66-DA4A-A94D-BEAF39026AAB}" destId="{9AB719A0-FB2A-3147-AD69-94526A801941}" srcOrd="0" destOrd="0" presId="urn:microsoft.com/office/officeart/2005/8/layout/cycle5"/>
    <dgm:cxn modelId="{89A4CB51-3EA4-074A-B1DC-219C24C3E174}" srcId="{67CCC17E-3E09-C846-A04D-ADAA60D0F860}" destId="{475F2E26-D304-C64C-93F6-8950F93D9419}" srcOrd="1" destOrd="0" parTransId="{84327BE9-0D48-1C4A-B50B-924016BFCD54}" sibTransId="{CC9983A7-D041-A94C-9E07-E662C56F28FE}"/>
    <dgm:cxn modelId="{311F9A7A-1E47-4C86-B3B8-74DCD3BB3BC2}" type="presOf" srcId="{55662AC2-2259-1D44-AA49-F7E6005AD65C}" destId="{78759C6D-8DB8-344E-8260-970577A2E820}" srcOrd="0" destOrd="0" presId="urn:microsoft.com/office/officeart/2005/8/layout/cycle5"/>
    <dgm:cxn modelId="{B4B755AB-1676-8741-B5F1-50C4B699E36B}" srcId="{67CCC17E-3E09-C846-A04D-ADAA60D0F860}" destId="{0AB8CA83-810E-C247-A4E7-5A8BC3E42299}" srcOrd="3" destOrd="0" parTransId="{52DA401F-7389-B440-B894-C0CA7535BDA8}" sibTransId="{8B06CA3D-7F8E-5648-9D2D-325411BFB6AB}"/>
    <dgm:cxn modelId="{AD41B204-6BB6-444B-8EB6-92A2A9C44E96}" type="presOf" srcId="{13D19C80-707E-0F4A-8E86-6C7269A7491A}" destId="{E9A98348-9357-1E45-9E42-1EA089E41A8B}" srcOrd="0" destOrd="0" presId="urn:microsoft.com/office/officeart/2005/8/layout/cycle5"/>
    <dgm:cxn modelId="{A29902B7-5A65-C743-9654-A59090EC057B}" srcId="{67CCC17E-3E09-C846-A04D-ADAA60D0F860}" destId="{61EED2B2-B1DD-0A4B-BC61-FA1B743058FB}" srcOrd="0" destOrd="0" parTransId="{48485387-DEA5-1248-8B32-A5F6A805B97F}" sibTransId="{55662AC2-2259-1D44-AA49-F7E6005AD65C}"/>
    <dgm:cxn modelId="{B977A658-28FB-764A-B2F3-3F2CE471844C}" srcId="{67CCC17E-3E09-C846-A04D-ADAA60D0F860}" destId="{13D19C80-707E-0F4A-8E86-6C7269A7491A}" srcOrd="2" destOrd="0" parTransId="{5B290BA4-E3B8-3E41-A620-35FC2100384D}" sibTransId="{95182720-9841-6147-AD18-1ED755CB2432}"/>
    <dgm:cxn modelId="{BD5ECDF2-E983-4678-8FF7-691F3E2E3883}" type="presOf" srcId="{8B06CA3D-7F8E-5648-9D2D-325411BFB6AB}" destId="{98221D17-33CF-F542-BEA0-1596CA3A27B8}" srcOrd="0" destOrd="0" presId="urn:microsoft.com/office/officeart/2005/8/layout/cycle5"/>
    <dgm:cxn modelId="{D0F92BEF-425D-4AD1-AF9C-D92896359E9A}" type="presOf" srcId="{98F3DCF9-7EFA-4E49-985C-0756C51B05C5}" destId="{2AEAA45D-85DE-6B49-A321-9E049F0FB865}" srcOrd="0" destOrd="0" presId="urn:microsoft.com/office/officeart/2005/8/layout/cycle5"/>
    <dgm:cxn modelId="{F95970C7-EACF-4BD5-98E6-3969A82D1A19}" type="presOf" srcId="{67CCC17E-3E09-C846-A04D-ADAA60D0F860}" destId="{A6C7885A-FA2C-0A4A-86BA-8DB6C8B11D91}" srcOrd="0" destOrd="0" presId="urn:microsoft.com/office/officeart/2005/8/layout/cycle5"/>
    <dgm:cxn modelId="{CE9984C0-2C8C-45EF-A189-1FBC228B13E6}" type="presParOf" srcId="{A6C7885A-FA2C-0A4A-86BA-8DB6C8B11D91}" destId="{580C19E4-36EC-D24D-BFF5-E7DD8424BAE5}" srcOrd="0" destOrd="0" presId="urn:microsoft.com/office/officeart/2005/8/layout/cycle5"/>
    <dgm:cxn modelId="{97CA0B2D-4CF3-431E-951E-9BC386C85066}" type="presParOf" srcId="{A6C7885A-FA2C-0A4A-86BA-8DB6C8B11D91}" destId="{28DCB1B6-9CDE-FF40-84EF-1C372B54666A}" srcOrd="1" destOrd="0" presId="urn:microsoft.com/office/officeart/2005/8/layout/cycle5"/>
    <dgm:cxn modelId="{B0F73676-CF98-4965-B3CA-EBB2311C302D}" type="presParOf" srcId="{A6C7885A-FA2C-0A4A-86BA-8DB6C8B11D91}" destId="{78759C6D-8DB8-344E-8260-970577A2E820}" srcOrd="2" destOrd="0" presId="urn:microsoft.com/office/officeart/2005/8/layout/cycle5"/>
    <dgm:cxn modelId="{A84B7165-BCD7-4A33-BB46-0CD802D85921}" type="presParOf" srcId="{A6C7885A-FA2C-0A4A-86BA-8DB6C8B11D91}" destId="{022B8C95-E496-304F-AB3E-BA5AEF3CA2DC}" srcOrd="3" destOrd="0" presId="urn:microsoft.com/office/officeart/2005/8/layout/cycle5"/>
    <dgm:cxn modelId="{40811BB5-346D-49D4-9FBE-488DEE17843D}" type="presParOf" srcId="{A6C7885A-FA2C-0A4A-86BA-8DB6C8B11D91}" destId="{7034ED29-07BC-2743-8E23-2EE905F03514}" srcOrd="4" destOrd="0" presId="urn:microsoft.com/office/officeart/2005/8/layout/cycle5"/>
    <dgm:cxn modelId="{7892C0EE-E5F6-4FCB-AA89-D4BB79A8252C}" type="presParOf" srcId="{A6C7885A-FA2C-0A4A-86BA-8DB6C8B11D91}" destId="{A9824219-5D46-2241-B76E-3A2A00726A14}" srcOrd="5" destOrd="0" presId="urn:microsoft.com/office/officeart/2005/8/layout/cycle5"/>
    <dgm:cxn modelId="{2A7500B8-27F2-4B6F-A695-89D2D6D6F3B1}" type="presParOf" srcId="{A6C7885A-FA2C-0A4A-86BA-8DB6C8B11D91}" destId="{E9A98348-9357-1E45-9E42-1EA089E41A8B}" srcOrd="6" destOrd="0" presId="urn:microsoft.com/office/officeart/2005/8/layout/cycle5"/>
    <dgm:cxn modelId="{B58449B5-B51F-4BC6-94A8-4A7E36A9B9ED}" type="presParOf" srcId="{A6C7885A-FA2C-0A4A-86BA-8DB6C8B11D91}" destId="{F8F356D1-2325-2B44-8FD1-07C052011020}" srcOrd="7" destOrd="0" presId="urn:microsoft.com/office/officeart/2005/8/layout/cycle5"/>
    <dgm:cxn modelId="{CF946B1E-927C-4054-8B0E-A62D844C470D}" type="presParOf" srcId="{A6C7885A-FA2C-0A4A-86BA-8DB6C8B11D91}" destId="{797D2734-F513-BD4F-9F1A-8F7BF4C31DB9}" srcOrd="8" destOrd="0" presId="urn:microsoft.com/office/officeart/2005/8/layout/cycle5"/>
    <dgm:cxn modelId="{0A9CBA54-55C7-448E-9589-AA73DFA50049}" type="presParOf" srcId="{A6C7885A-FA2C-0A4A-86BA-8DB6C8B11D91}" destId="{8D828451-9D58-5545-A98A-8243CDA29859}" srcOrd="9" destOrd="0" presId="urn:microsoft.com/office/officeart/2005/8/layout/cycle5"/>
    <dgm:cxn modelId="{1C9A4F86-930C-4D9C-8343-C07E72A2F785}" type="presParOf" srcId="{A6C7885A-FA2C-0A4A-86BA-8DB6C8B11D91}" destId="{F203FC91-F0B8-BE49-B78F-56B7DF023502}" srcOrd="10" destOrd="0" presId="urn:microsoft.com/office/officeart/2005/8/layout/cycle5"/>
    <dgm:cxn modelId="{0646AA71-2266-4F04-8140-E823D6BCB30D}" type="presParOf" srcId="{A6C7885A-FA2C-0A4A-86BA-8DB6C8B11D91}" destId="{98221D17-33CF-F542-BEA0-1596CA3A27B8}" srcOrd="11" destOrd="0" presId="urn:microsoft.com/office/officeart/2005/8/layout/cycle5"/>
    <dgm:cxn modelId="{53BAFBAC-0970-48B0-A400-2407DC28C691}" type="presParOf" srcId="{A6C7885A-FA2C-0A4A-86BA-8DB6C8B11D91}" destId="{2AEAA45D-85DE-6B49-A321-9E049F0FB865}" srcOrd="12" destOrd="0" presId="urn:microsoft.com/office/officeart/2005/8/layout/cycle5"/>
    <dgm:cxn modelId="{89682847-B41F-4CCA-9775-05FA4F26BE14}" type="presParOf" srcId="{A6C7885A-FA2C-0A4A-86BA-8DB6C8B11D91}" destId="{BEEB8D10-FC68-444B-A307-E75CD59BE154}" srcOrd="13" destOrd="0" presId="urn:microsoft.com/office/officeart/2005/8/layout/cycle5"/>
    <dgm:cxn modelId="{E7E5532A-2BFF-4B8F-ABFB-5588A172B89B}" type="presParOf" srcId="{A6C7885A-FA2C-0A4A-86BA-8DB6C8B11D91}" destId="{9AB719A0-FB2A-3147-AD69-94526A801941}" srcOrd="14" destOrd="0" presId="urn:microsoft.com/office/officeart/2005/8/layout/cycle5"/>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0C19E4-36EC-D24D-BFF5-E7DD8424BAE5}">
      <dsp:nvSpPr>
        <dsp:cNvPr id="0" name=""/>
        <dsp:cNvSpPr/>
      </dsp:nvSpPr>
      <dsp:spPr>
        <a:xfrm>
          <a:off x="2188713" y="455"/>
          <a:ext cx="1295645" cy="534778"/>
        </a:xfrm>
        <a:prstGeom prst="roundRect">
          <a:avLst/>
        </a:prstGeom>
        <a:solidFill>
          <a:srgbClr val="92D050"/>
        </a:solidFill>
        <a:ln>
          <a:solidFill>
            <a:schemeClr val="tx1"/>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Analysis</a:t>
          </a:r>
          <a:endParaRPr lang="en-US" sz="1600" b="1" kern="1200" dirty="0">
            <a:solidFill>
              <a:schemeClr val="tx1"/>
            </a:solidFill>
          </a:endParaRPr>
        </a:p>
      </dsp:txBody>
      <dsp:txXfrm>
        <a:off x="2214819" y="26561"/>
        <a:ext cx="1243433" cy="482566"/>
      </dsp:txXfrm>
    </dsp:sp>
    <dsp:sp modelId="{78759C6D-8DB8-344E-8260-970577A2E820}">
      <dsp:nvSpPr>
        <dsp:cNvPr id="0" name=""/>
        <dsp:cNvSpPr/>
      </dsp:nvSpPr>
      <dsp:spPr>
        <a:xfrm>
          <a:off x="1819614" y="302555"/>
          <a:ext cx="2129834" cy="2129834"/>
        </a:xfrm>
        <a:custGeom>
          <a:avLst/>
          <a:gdLst/>
          <a:ahLst/>
          <a:cxnLst/>
          <a:rect l="0" t="0" r="0" b="0"/>
          <a:pathLst>
            <a:path>
              <a:moveTo>
                <a:pt x="1727711" y="231398"/>
              </a:moveTo>
              <a:arcTo wR="1064917" hR="1064917" stAng="18509452" swAng="764857"/>
            </a:path>
          </a:pathLst>
        </a:custGeom>
        <a:noFill/>
        <a:ln w="1587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022B8C95-E496-304F-AB3E-BA5AEF3CA2DC}">
      <dsp:nvSpPr>
        <dsp:cNvPr id="0" name=""/>
        <dsp:cNvSpPr/>
      </dsp:nvSpPr>
      <dsp:spPr>
        <a:xfrm>
          <a:off x="2981680" y="763495"/>
          <a:ext cx="1795900" cy="532647"/>
        </a:xfrm>
        <a:prstGeom prst="roundRect">
          <a:avLst/>
        </a:prstGeom>
        <a:solidFill>
          <a:srgbClr val="92D050"/>
        </a:solidFill>
        <a:ln>
          <a:solidFill>
            <a:schemeClr val="tx1"/>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Publication</a:t>
          </a:r>
          <a:endParaRPr lang="en-US" sz="1600" b="1" kern="1200" dirty="0">
            <a:solidFill>
              <a:schemeClr val="tx1"/>
            </a:solidFill>
          </a:endParaRPr>
        </a:p>
      </dsp:txBody>
      <dsp:txXfrm>
        <a:off x="3007682" y="789497"/>
        <a:ext cx="1743896" cy="480643"/>
      </dsp:txXfrm>
    </dsp:sp>
    <dsp:sp modelId="{A9824219-5D46-2241-B76E-3A2A00726A14}">
      <dsp:nvSpPr>
        <dsp:cNvPr id="0" name=""/>
        <dsp:cNvSpPr/>
      </dsp:nvSpPr>
      <dsp:spPr>
        <a:xfrm>
          <a:off x="2019645" y="888916"/>
          <a:ext cx="2129834" cy="2129834"/>
        </a:xfrm>
        <a:custGeom>
          <a:avLst/>
          <a:gdLst/>
          <a:ahLst/>
          <a:cxnLst/>
          <a:rect l="0" t="0" r="0" b="0"/>
          <a:pathLst>
            <a:path>
              <a:moveTo>
                <a:pt x="1970651" y="504832"/>
              </a:moveTo>
              <a:arcTo wR="1064917" hR="1064917" stAng="19696099" swAng="1179649"/>
            </a:path>
          </a:pathLst>
        </a:custGeom>
        <a:noFill/>
        <a:ln w="1587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E9A98348-9357-1E45-9E42-1EA089E41A8B}">
      <dsp:nvSpPr>
        <dsp:cNvPr id="0" name=""/>
        <dsp:cNvSpPr/>
      </dsp:nvSpPr>
      <dsp:spPr>
        <a:xfrm>
          <a:off x="3197701" y="1848776"/>
          <a:ext cx="1613841" cy="532647"/>
        </a:xfrm>
        <a:prstGeom prst="roundRect">
          <a:avLst/>
        </a:prstGeom>
        <a:solidFill>
          <a:srgbClr val="92D050"/>
        </a:solidFill>
        <a:ln>
          <a:solidFill>
            <a:schemeClr val="tx1"/>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Review</a:t>
          </a:r>
          <a:endParaRPr lang="en-US" sz="1600" b="1" kern="1200" dirty="0">
            <a:solidFill>
              <a:schemeClr val="tx1"/>
            </a:solidFill>
          </a:endParaRPr>
        </a:p>
      </dsp:txBody>
      <dsp:txXfrm>
        <a:off x="3223703" y="1874778"/>
        <a:ext cx="1561837" cy="480643"/>
      </dsp:txXfrm>
    </dsp:sp>
    <dsp:sp modelId="{797D2734-F513-BD4F-9F1A-8F7BF4C31DB9}">
      <dsp:nvSpPr>
        <dsp:cNvPr id="0" name=""/>
        <dsp:cNvSpPr/>
      </dsp:nvSpPr>
      <dsp:spPr>
        <a:xfrm>
          <a:off x="1936302" y="582645"/>
          <a:ext cx="2129834" cy="2129834"/>
        </a:xfrm>
        <a:custGeom>
          <a:avLst/>
          <a:gdLst/>
          <a:ahLst/>
          <a:cxnLst/>
          <a:rect l="0" t="0" r="0" b="0"/>
          <a:pathLst>
            <a:path>
              <a:moveTo>
                <a:pt x="1597383" y="1987158"/>
              </a:moveTo>
              <a:arcTo wR="1064917" hR="1064917" stAng="3599971" swAng="3526917"/>
            </a:path>
          </a:pathLst>
        </a:custGeom>
        <a:noFill/>
        <a:ln w="1587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8D828451-9D58-5545-A98A-8243CDA29859}">
      <dsp:nvSpPr>
        <dsp:cNvPr id="0" name=""/>
        <dsp:cNvSpPr/>
      </dsp:nvSpPr>
      <dsp:spPr>
        <a:xfrm>
          <a:off x="786705" y="1872569"/>
          <a:ext cx="2266859" cy="525105"/>
        </a:xfrm>
        <a:prstGeom prst="roundRect">
          <a:avLst/>
        </a:prstGeom>
        <a:solidFill>
          <a:srgbClr val="92D050"/>
        </a:solidFill>
        <a:ln>
          <a:solidFill>
            <a:schemeClr val="tx1"/>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Conceptualisation</a:t>
          </a:r>
          <a:endParaRPr lang="en-US" sz="1600" b="1" kern="1200" dirty="0">
            <a:solidFill>
              <a:schemeClr val="tx1"/>
            </a:solidFill>
          </a:endParaRPr>
        </a:p>
      </dsp:txBody>
      <dsp:txXfrm>
        <a:off x="812339" y="1898203"/>
        <a:ext cx="2215591" cy="473837"/>
      </dsp:txXfrm>
    </dsp:sp>
    <dsp:sp modelId="{98221D17-33CF-F542-BEA0-1596CA3A27B8}">
      <dsp:nvSpPr>
        <dsp:cNvPr id="0" name=""/>
        <dsp:cNvSpPr/>
      </dsp:nvSpPr>
      <dsp:spPr>
        <a:xfrm>
          <a:off x="1714294" y="555137"/>
          <a:ext cx="2129834" cy="2129834"/>
        </a:xfrm>
        <a:custGeom>
          <a:avLst/>
          <a:gdLst/>
          <a:ahLst/>
          <a:cxnLst/>
          <a:rect l="0" t="0" r="0" b="0"/>
          <a:pathLst>
            <a:path>
              <a:moveTo>
                <a:pt x="8456" y="1198854"/>
              </a:moveTo>
              <a:arcTo wR="1064917" hR="1064917" stAng="10366478" swAng="1195463"/>
            </a:path>
          </a:pathLst>
        </a:custGeom>
        <a:noFill/>
        <a:ln w="1587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2AEAA45D-85DE-6B49-A321-9E049F0FB865}">
      <dsp:nvSpPr>
        <dsp:cNvPr id="0" name=""/>
        <dsp:cNvSpPr/>
      </dsp:nvSpPr>
      <dsp:spPr>
        <a:xfrm>
          <a:off x="1059812" y="737360"/>
          <a:ext cx="1527855" cy="532647"/>
        </a:xfrm>
        <a:prstGeom prst="roundRect">
          <a:avLst/>
        </a:prstGeom>
        <a:solidFill>
          <a:srgbClr val="92D050"/>
        </a:solidFill>
        <a:ln>
          <a:solidFill>
            <a:schemeClr val="tx1"/>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solidFill>
                <a:schemeClr val="tx1"/>
              </a:solidFill>
            </a:rPr>
            <a:t>Data gathering</a:t>
          </a:r>
          <a:endParaRPr lang="en-US" sz="1600" b="1" kern="1200" dirty="0">
            <a:solidFill>
              <a:schemeClr val="tx1"/>
            </a:solidFill>
          </a:endParaRPr>
        </a:p>
      </dsp:txBody>
      <dsp:txXfrm>
        <a:off x="1085814" y="763362"/>
        <a:ext cx="1475851" cy="480643"/>
      </dsp:txXfrm>
    </dsp:sp>
    <dsp:sp modelId="{9AB719A0-FB2A-3147-AD69-94526A801941}">
      <dsp:nvSpPr>
        <dsp:cNvPr id="0" name=""/>
        <dsp:cNvSpPr/>
      </dsp:nvSpPr>
      <dsp:spPr>
        <a:xfrm>
          <a:off x="1771619" y="267844"/>
          <a:ext cx="2129834" cy="2129834"/>
        </a:xfrm>
        <a:custGeom>
          <a:avLst/>
          <a:gdLst/>
          <a:ahLst/>
          <a:cxnLst/>
          <a:rect l="0" t="0" r="0" b="0"/>
          <a:pathLst>
            <a:path>
              <a:moveTo>
                <a:pt x="222162" y="413908"/>
              </a:moveTo>
              <a:arcTo wR="1064917" hR="1064917" stAng="13061115" swAng="669272"/>
            </a:path>
          </a:pathLst>
        </a:custGeom>
        <a:noFill/>
        <a:ln w="1587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0.0086</cdr:x>
      <cdr:y>0.8596</cdr:y>
    </cdr:from>
    <cdr:to>
      <cdr:x>0.40438</cdr:x>
      <cdr:y>1</cdr:y>
    </cdr:to>
    <cdr:sp macro="" textlink="">
      <cdr:nvSpPr>
        <cdr:cNvPr id="2" name="TextBox 1"/>
        <cdr:cNvSpPr txBox="1"/>
      </cdr:nvSpPr>
      <cdr:spPr>
        <a:xfrm xmlns:a="http://schemas.openxmlformats.org/drawingml/2006/main">
          <a:off x="72008" y="4032448"/>
          <a:ext cx="3312368" cy="658617"/>
        </a:xfrm>
        <a:prstGeom xmlns:a="http://schemas.openxmlformats.org/drawingml/2006/main" prst="rect">
          <a:avLst/>
        </a:prstGeom>
        <a:ln xmlns:a="http://schemas.openxmlformats.org/drawingml/2006/main">
          <a:noFill/>
        </a:ln>
      </cdr:spPr>
      <cdr:txBody>
        <a:bodyPr xmlns:a="http://schemas.openxmlformats.org/drawingml/2006/main" vertOverflow="clip" wrap="square" rtlCol="0"/>
        <a:lstStyle xmlns:a="http://schemas.openxmlformats.org/drawingml/2006/main"/>
        <a:p xmlns:a="http://schemas.openxmlformats.org/drawingml/2006/main">
          <a:endParaRPr lang="en-GB" sz="1400" baseline="0" dirty="0">
            <a:latin typeface="Futura Std Medium"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0.00609</cdr:x>
      <cdr:y>0.033</cdr:y>
    </cdr:from>
    <cdr:to>
      <cdr:x>0.99289</cdr:x>
      <cdr:y>0.21843</cdr:y>
    </cdr:to>
    <cdr:sp macro="" textlink="">
      <cdr:nvSpPr>
        <cdr:cNvPr id="3" name="Title 1"/>
        <cdr:cNvSpPr>
          <a:spLocks xmlns:a="http://schemas.openxmlformats.org/drawingml/2006/main" noGrp="1"/>
        </cdr:cNvSpPr>
      </cdr:nvSpPr>
      <cdr:spPr bwMode="auto">
        <a:xfrm xmlns:a="http://schemas.openxmlformats.org/drawingml/2006/main">
          <a:off x="50800" y="166688"/>
          <a:ext cx="8229600" cy="93662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cdr:spPr>
      <cdr:txBody>
        <a:bodyPr xmlns:a="http://schemas.openxmlformats.org/drawingml/2006/main" vert="horz" wrap="square" lIns="91440" tIns="45720" rIns="91440" bIns="45720" numCol="1" anchor="ctr" anchorCtr="0" compatLnSpc="1">
          <a:prstTxWarp prst="textNoShape">
            <a:avLst/>
          </a:prstTxWarp>
          <a:normAutofit/>
        </a:bodyPr>
        <a:lstStyle xmlns:a="http://schemas.openxmlformats.org/drawingml/2006/main">
          <a:lvl1pPr marL="358775" indent="-358775" algn="l" rtl="0" eaLnBrk="0" fontAlgn="base" hangingPunct="0">
            <a:spcBef>
              <a:spcPct val="0"/>
            </a:spcBef>
            <a:spcAft>
              <a:spcPct val="0"/>
            </a:spcAft>
            <a:defRPr sz="1400" b="1">
              <a:solidFill>
                <a:schemeClr val="bg1"/>
              </a:solidFill>
              <a:latin typeface="+mj-lt"/>
              <a:ea typeface="ＭＳ Ｐゴシック" pitchFamily="34" charset="-128"/>
              <a:cs typeface="ＭＳ Ｐゴシック" charset="0"/>
            </a:defRPr>
          </a:lvl1pPr>
          <a:lvl2pPr marL="358775" indent="-358775" algn="l" rtl="0" eaLnBrk="0" fontAlgn="base" hangingPunct="0">
            <a:spcBef>
              <a:spcPct val="0"/>
            </a:spcBef>
            <a:spcAft>
              <a:spcPct val="0"/>
            </a:spcAft>
            <a:defRPr sz="1400" b="1">
              <a:solidFill>
                <a:schemeClr val="bg1"/>
              </a:solidFill>
              <a:latin typeface="Futura Std Medium" pitchFamily="34" charset="0"/>
              <a:ea typeface="ＭＳ Ｐゴシック" pitchFamily="34" charset="-128"/>
              <a:cs typeface="ＭＳ Ｐゴシック" charset="0"/>
            </a:defRPr>
          </a:lvl2pPr>
          <a:lvl3pPr marL="358775" indent="-358775" algn="l" rtl="0" eaLnBrk="0" fontAlgn="base" hangingPunct="0">
            <a:spcBef>
              <a:spcPct val="0"/>
            </a:spcBef>
            <a:spcAft>
              <a:spcPct val="0"/>
            </a:spcAft>
            <a:defRPr sz="1400" b="1">
              <a:solidFill>
                <a:schemeClr val="bg1"/>
              </a:solidFill>
              <a:latin typeface="Futura Std Medium" pitchFamily="34" charset="0"/>
              <a:ea typeface="ＭＳ Ｐゴシック" pitchFamily="34" charset="-128"/>
              <a:cs typeface="ＭＳ Ｐゴシック" charset="0"/>
            </a:defRPr>
          </a:lvl3pPr>
          <a:lvl4pPr marL="358775" indent="-358775" algn="l" rtl="0" eaLnBrk="0" fontAlgn="base" hangingPunct="0">
            <a:spcBef>
              <a:spcPct val="0"/>
            </a:spcBef>
            <a:spcAft>
              <a:spcPct val="0"/>
            </a:spcAft>
            <a:defRPr sz="1400" b="1">
              <a:solidFill>
                <a:schemeClr val="bg1"/>
              </a:solidFill>
              <a:latin typeface="Futura Std Medium" pitchFamily="34" charset="0"/>
              <a:ea typeface="ＭＳ Ｐゴシック" pitchFamily="34" charset="-128"/>
              <a:cs typeface="ＭＳ Ｐゴシック" charset="0"/>
            </a:defRPr>
          </a:lvl4pPr>
          <a:lvl5pPr marL="358775" indent="-358775" algn="l" rtl="0" eaLnBrk="0" fontAlgn="base" hangingPunct="0">
            <a:spcBef>
              <a:spcPct val="0"/>
            </a:spcBef>
            <a:spcAft>
              <a:spcPct val="0"/>
            </a:spcAft>
            <a:defRPr sz="1400" b="1">
              <a:solidFill>
                <a:schemeClr val="bg1"/>
              </a:solidFill>
              <a:latin typeface="Futura Std Medium" pitchFamily="34" charset="0"/>
              <a:ea typeface="ＭＳ Ｐゴシック" pitchFamily="34" charset="-128"/>
              <a:cs typeface="ＭＳ Ｐゴシック" charset="0"/>
            </a:defRPr>
          </a:lvl5pPr>
          <a:lvl6pPr marL="815975" algn="l" rtl="0" fontAlgn="base">
            <a:spcBef>
              <a:spcPct val="0"/>
            </a:spcBef>
            <a:spcAft>
              <a:spcPct val="0"/>
            </a:spcAft>
            <a:defRPr sz="3000" b="1">
              <a:solidFill>
                <a:srgbClr val="0F5494"/>
              </a:solidFill>
              <a:latin typeface="Verdana" pitchFamily="32" charset="0"/>
            </a:defRPr>
          </a:lvl6pPr>
          <a:lvl7pPr marL="1273175" algn="l" rtl="0" fontAlgn="base">
            <a:spcBef>
              <a:spcPct val="0"/>
            </a:spcBef>
            <a:spcAft>
              <a:spcPct val="0"/>
            </a:spcAft>
            <a:defRPr sz="3000" b="1">
              <a:solidFill>
                <a:srgbClr val="0F5494"/>
              </a:solidFill>
              <a:latin typeface="Verdana" pitchFamily="32" charset="0"/>
            </a:defRPr>
          </a:lvl7pPr>
          <a:lvl8pPr marL="1730375" algn="l" rtl="0" fontAlgn="base">
            <a:spcBef>
              <a:spcPct val="0"/>
            </a:spcBef>
            <a:spcAft>
              <a:spcPct val="0"/>
            </a:spcAft>
            <a:defRPr sz="3000" b="1">
              <a:solidFill>
                <a:srgbClr val="0F5494"/>
              </a:solidFill>
              <a:latin typeface="Verdana" pitchFamily="32" charset="0"/>
            </a:defRPr>
          </a:lvl8pPr>
          <a:lvl9pPr marL="2187575" algn="l" rtl="0" fontAlgn="base">
            <a:spcBef>
              <a:spcPct val="0"/>
            </a:spcBef>
            <a:spcAft>
              <a:spcPct val="0"/>
            </a:spcAft>
            <a:defRPr sz="3000" b="1">
              <a:solidFill>
                <a:srgbClr val="0F5494"/>
              </a:solidFill>
              <a:latin typeface="Verdana" pitchFamily="32" charset="0"/>
            </a:defRPr>
          </a:lvl9pPr>
        </a:lstStyle>
        <a:p xmlns:a="http://schemas.openxmlformats.org/drawingml/2006/main">
          <a:pPr>
            <a:defRPr/>
          </a:pPr>
          <a:r>
            <a:rPr lang="en-GB" dirty="0" smtClean="0"/>
            <a:t> Background</a:t>
          </a:r>
          <a:r>
            <a:rPr lang="en-GB" dirty="0"/>
            <a:t/>
          </a:r>
          <a:br>
            <a:rPr lang="en-GB" dirty="0"/>
          </a:br>
          <a:endParaRPr lang="en-GB"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9099" cy="497205"/>
          </a:xfrm>
          <a:prstGeom prst="rect">
            <a:avLst/>
          </a:prstGeom>
        </p:spPr>
        <p:txBody>
          <a:bodyPr vert="horz" lIns="93242" tIns="46621" rIns="93242" bIns="46621" rtlCol="0"/>
          <a:lstStyle>
            <a:lvl1pPr algn="l">
              <a:defRPr sz="1200"/>
            </a:lvl1pPr>
          </a:lstStyle>
          <a:p>
            <a:endParaRPr lang="en-GB"/>
          </a:p>
        </p:txBody>
      </p:sp>
      <p:sp>
        <p:nvSpPr>
          <p:cNvPr id="3" name="Date Placeholder 2"/>
          <p:cNvSpPr>
            <a:spLocks noGrp="1"/>
          </p:cNvSpPr>
          <p:nvPr>
            <p:ph type="dt" sz="quarter" idx="1"/>
          </p:nvPr>
        </p:nvSpPr>
        <p:spPr>
          <a:xfrm>
            <a:off x="3854940" y="0"/>
            <a:ext cx="2949099" cy="497205"/>
          </a:xfrm>
          <a:prstGeom prst="rect">
            <a:avLst/>
          </a:prstGeom>
        </p:spPr>
        <p:txBody>
          <a:bodyPr vert="horz" lIns="93242" tIns="46621" rIns="93242" bIns="46621" rtlCol="0"/>
          <a:lstStyle>
            <a:lvl1pPr algn="r">
              <a:defRPr sz="1200"/>
            </a:lvl1pPr>
          </a:lstStyle>
          <a:p>
            <a:fld id="{AEF168B2-200E-4B17-B0F5-3983891FF38C}" type="datetimeFigureOut">
              <a:rPr lang="en-GB" smtClean="0"/>
              <a:pPr/>
              <a:t>15/07/2015</a:t>
            </a:fld>
            <a:endParaRPr lang="en-GB"/>
          </a:p>
        </p:txBody>
      </p:sp>
      <p:sp>
        <p:nvSpPr>
          <p:cNvPr id="4" name="Footer Placeholder 3"/>
          <p:cNvSpPr>
            <a:spLocks noGrp="1"/>
          </p:cNvSpPr>
          <p:nvPr>
            <p:ph type="ftr" sz="quarter" idx="2"/>
          </p:nvPr>
        </p:nvSpPr>
        <p:spPr>
          <a:xfrm>
            <a:off x="1" y="9445169"/>
            <a:ext cx="2949099" cy="497205"/>
          </a:xfrm>
          <a:prstGeom prst="rect">
            <a:avLst/>
          </a:prstGeom>
        </p:spPr>
        <p:txBody>
          <a:bodyPr vert="horz" lIns="93242" tIns="46621" rIns="93242" bIns="46621" rtlCol="0" anchor="b"/>
          <a:lstStyle>
            <a:lvl1pPr algn="l">
              <a:defRPr sz="1200"/>
            </a:lvl1pPr>
          </a:lstStyle>
          <a:p>
            <a:endParaRPr lang="en-GB"/>
          </a:p>
        </p:txBody>
      </p:sp>
      <p:sp>
        <p:nvSpPr>
          <p:cNvPr id="5" name="Slide Number Placeholder 4"/>
          <p:cNvSpPr>
            <a:spLocks noGrp="1"/>
          </p:cNvSpPr>
          <p:nvPr>
            <p:ph type="sldNum" sz="quarter" idx="3"/>
          </p:nvPr>
        </p:nvSpPr>
        <p:spPr>
          <a:xfrm>
            <a:off x="3854940" y="9445169"/>
            <a:ext cx="2949099" cy="497205"/>
          </a:xfrm>
          <a:prstGeom prst="rect">
            <a:avLst/>
          </a:prstGeom>
        </p:spPr>
        <p:txBody>
          <a:bodyPr vert="horz" lIns="93242" tIns="46621" rIns="93242" bIns="46621" rtlCol="0" anchor="b"/>
          <a:lstStyle>
            <a:lvl1pPr algn="r">
              <a:defRPr sz="1200"/>
            </a:lvl1pPr>
          </a:lstStyle>
          <a:p>
            <a:fld id="{F72A089F-6A89-46C3-B40A-D929AE0B2C2B}" type="slidenum">
              <a:rPr lang="en-GB" smtClean="0"/>
              <a:pPr/>
              <a:t>‹#›</a:t>
            </a:fld>
            <a:endParaRPr lang="en-GB"/>
          </a:p>
        </p:txBody>
      </p:sp>
    </p:spTree>
    <p:extLst>
      <p:ext uri="{BB962C8B-B14F-4D97-AF65-F5344CB8AC3E}">
        <p14:creationId xmlns:p14="http://schemas.microsoft.com/office/powerpoint/2010/main" val="1379597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9099" cy="497205"/>
          </a:xfrm>
          <a:prstGeom prst="rect">
            <a:avLst/>
          </a:prstGeom>
        </p:spPr>
        <p:txBody>
          <a:bodyPr vert="horz" lIns="93242" tIns="46621" rIns="93242" bIns="46621" rtlCol="0"/>
          <a:lstStyle>
            <a:lvl1pPr algn="l">
              <a:defRPr sz="1200"/>
            </a:lvl1pPr>
          </a:lstStyle>
          <a:p>
            <a:endParaRPr lang="fr-BE"/>
          </a:p>
        </p:txBody>
      </p:sp>
      <p:sp>
        <p:nvSpPr>
          <p:cNvPr id="3" name="Espace réservé de la date 2"/>
          <p:cNvSpPr>
            <a:spLocks noGrp="1"/>
          </p:cNvSpPr>
          <p:nvPr>
            <p:ph type="dt" idx="1"/>
          </p:nvPr>
        </p:nvSpPr>
        <p:spPr>
          <a:xfrm>
            <a:off x="3854940" y="0"/>
            <a:ext cx="2949099" cy="497205"/>
          </a:xfrm>
          <a:prstGeom prst="rect">
            <a:avLst/>
          </a:prstGeom>
        </p:spPr>
        <p:txBody>
          <a:bodyPr vert="horz" lIns="93242" tIns="46621" rIns="93242" bIns="46621" rtlCol="0"/>
          <a:lstStyle>
            <a:lvl1pPr algn="r">
              <a:defRPr sz="1200"/>
            </a:lvl1pPr>
          </a:lstStyle>
          <a:p>
            <a:fld id="{AFAB8156-1699-40EA-942D-CFBF9506E345}" type="datetimeFigureOut">
              <a:rPr lang="fr-BE" smtClean="0"/>
              <a:pPr/>
              <a:t>15/07/2015</a:t>
            </a:fld>
            <a:endParaRPr lang="fr-BE"/>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3242" tIns="46621" rIns="93242" bIns="46621" rtlCol="0" anchor="ctr"/>
          <a:lstStyle/>
          <a:p>
            <a:endParaRPr lang="fr-BE"/>
          </a:p>
        </p:txBody>
      </p:sp>
      <p:sp>
        <p:nvSpPr>
          <p:cNvPr id="5" name="Espace réservé des commentaires 4"/>
          <p:cNvSpPr>
            <a:spLocks noGrp="1"/>
          </p:cNvSpPr>
          <p:nvPr>
            <p:ph type="body" sz="quarter" idx="3"/>
          </p:nvPr>
        </p:nvSpPr>
        <p:spPr>
          <a:xfrm>
            <a:off x="680562" y="4723448"/>
            <a:ext cx="5444490" cy="4474845"/>
          </a:xfrm>
          <a:prstGeom prst="rect">
            <a:avLst/>
          </a:prstGeom>
        </p:spPr>
        <p:txBody>
          <a:bodyPr vert="horz" lIns="93242" tIns="46621" rIns="93242" bIns="46621"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1" y="9445169"/>
            <a:ext cx="2949099" cy="497205"/>
          </a:xfrm>
          <a:prstGeom prst="rect">
            <a:avLst/>
          </a:prstGeom>
        </p:spPr>
        <p:txBody>
          <a:bodyPr vert="horz" lIns="93242" tIns="46621" rIns="93242" bIns="46621"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4940" y="9445169"/>
            <a:ext cx="2949099" cy="497205"/>
          </a:xfrm>
          <a:prstGeom prst="rect">
            <a:avLst/>
          </a:prstGeom>
        </p:spPr>
        <p:txBody>
          <a:bodyPr vert="horz" lIns="93242" tIns="46621" rIns="93242" bIns="46621" rtlCol="0" anchor="b"/>
          <a:lstStyle>
            <a:lvl1pPr algn="r">
              <a:defRPr sz="1200"/>
            </a:lvl1pPr>
          </a:lstStyle>
          <a:p>
            <a:fld id="{0094E597-C8E9-429D-AABC-7A970AB6EA9D}" type="slidenum">
              <a:rPr lang="fr-BE" smtClean="0"/>
              <a:pPr/>
              <a:t>‹#›</a:t>
            </a:fld>
            <a:endParaRPr lang="fr-BE"/>
          </a:p>
        </p:txBody>
      </p:sp>
    </p:spTree>
    <p:extLst>
      <p:ext uri="{BB962C8B-B14F-4D97-AF65-F5344CB8AC3E}">
        <p14:creationId xmlns:p14="http://schemas.microsoft.com/office/powerpoint/2010/main" val="1447262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094E597-C8E9-429D-AABC-7A970AB6EA9D}" type="slidenum">
              <a:rPr lang="fr-BE" smtClean="0"/>
              <a:pPr/>
              <a:t>1</a:t>
            </a:fld>
            <a:endParaRPr lang="fr-BE"/>
          </a:p>
        </p:txBody>
      </p:sp>
    </p:spTree>
    <p:extLst>
      <p:ext uri="{BB962C8B-B14F-4D97-AF65-F5344CB8AC3E}">
        <p14:creationId xmlns:p14="http://schemas.microsoft.com/office/powerpoint/2010/main" val="29628150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79875" name="Notes Placeholder 2"/>
          <p:cNvSpPr>
            <a:spLocks noGrp="1"/>
          </p:cNvSpPr>
          <p:nvPr>
            <p:ph type="body" idx="1"/>
          </p:nvPr>
        </p:nvSpPr>
        <p:spPr>
          <a:noFill/>
        </p:spPr>
        <p:txBody>
          <a:bodyPr/>
          <a:lstStyle/>
          <a:p>
            <a:r>
              <a:rPr lang="en-GB" altLang="en-US" dirty="0" smtClean="0"/>
              <a:t>85%</a:t>
            </a:r>
            <a:r>
              <a:rPr lang="en-GB" altLang="en-US" baseline="0" dirty="0" smtClean="0"/>
              <a:t> of respondents (the third highest priority) consider the lack of integration in the existing infrastructure as a very important or important barrier! </a:t>
            </a:r>
            <a:endParaRPr lang="en-GB" altLang="en-US" dirty="0" smtClean="0"/>
          </a:p>
        </p:txBody>
      </p:sp>
      <p:sp>
        <p:nvSpPr>
          <p:cNvPr id="7987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ea typeface="ＭＳ Ｐゴシック" pitchFamily="34" charset="-128"/>
              </a:defRPr>
            </a:lvl1pPr>
            <a:lvl2pPr marL="750671" indent="-288719" eaLnBrk="0" hangingPunct="0">
              <a:spcBef>
                <a:spcPct val="30000"/>
              </a:spcBef>
              <a:defRPr sz="1200">
                <a:solidFill>
                  <a:schemeClr val="tx1"/>
                </a:solidFill>
                <a:latin typeface="Arial" charset="0"/>
                <a:ea typeface="ＭＳ Ｐゴシック" pitchFamily="34" charset="-128"/>
              </a:defRPr>
            </a:lvl2pPr>
            <a:lvl3pPr marL="1154880" indent="-230975" eaLnBrk="0" hangingPunct="0">
              <a:spcBef>
                <a:spcPct val="30000"/>
              </a:spcBef>
              <a:defRPr sz="1200">
                <a:solidFill>
                  <a:schemeClr val="tx1"/>
                </a:solidFill>
                <a:latin typeface="Arial" charset="0"/>
                <a:ea typeface="ＭＳ Ｐゴシック" pitchFamily="34" charset="-128"/>
              </a:defRPr>
            </a:lvl3pPr>
            <a:lvl4pPr marL="1616832" indent="-230975" eaLnBrk="0" hangingPunct="0">
              <a:spcBef>
                <a:spcPct val="30000"/>
              </a:spcBef>
              <a:defRPr sz="1200">
                <a:solidFill>
                  <a:schemeClr val="tx1"/>
                </a:solidFill>
                <a:latin typeface="Arial" charset="0"/>
                <a:ea typeface="ＭＳ Ｐゴシック" pitchFamily="34" charset="-128"/>
              </a:defRPr>
            </a:lvl4pPr>
            <a:lvl5pPr marL="2078783" indent="-230975" eaLnBrk="0" hangingPunct="0">
              <a:spcBef>
                <a:spcPct val="30000"/>
              </a:spcBef>
              <a:defRPr sz="1200">
                <a:solidFill>
                  <a:schemeClr val="tx1"/>
                </a:solidFill>
                <a:latin typeface="Arial" charset="0"/>
                <a:ea typeface="ＭＳ Ｐゴシック" pitchFamily="34" charset="-128"/>
              </a:defRPr>
            </a:lvl5pPr>
            <a:lvl6pPr marL="2540734" indent="-230975" eaLnBrk="0" fontAlgn="base" hangingPunct="0">
              <a:spcBef>
                <a:spcPct val="30000"/>
              </a:spcBef>
              <a:spcAft>
                <a:spcPct val="0"/>
              </a:spcAft>
              <a:defRPr sz="1200">
                <a:solidFill>
                  <a:schemeClr val="tx1"/>
                </a:solidFill>
                <a:latin typeface="Arial" charset="0"/>
                <a:ea typeface="ＭＳ Ｐゴシック" pitchFamily="34" charset="-128"/>
              </a:defRPr>
            </a:lvl6pPr>
            <a:lvl7pPr marL="3002686" indent="-230975" eaLnBrk="0" fontAlgn="base" hangingPunct="0">
              <a:spcBef>
                <a:spcPct val="30000"/>
              </a:spcBef>
              <a:spcAft>
                <a:spcPct val="0"/>
              </a:spcAft>
              <a:defRPr sz="1200">
                <a:solidFill>
                  <a:schemeClr val="tx1"/>
                </a:solidFill>
                <a:latin typeface="Arial" charset="0"/>
                <a:ea typeface="ＭＳ Ｐゴシック" pitchFamily="34" charset="-128"/>
              </a:defRPr>
            </a:lvl7pPr>
            <a:lvl8pPr marL="3464637" indent="-230975" eaLnBrk="0" fontAlgn="base" hangingPunct="0">
              <a:spcBef>
                <a:spcPct val="30000"/>
              </a:spcBef>
              <a:spcAft>
                <a:spcPct val="0"/>
              </a:spcAft>
              <a:defRPr sz="1200">
                <a:solidFill>
                  <a:schemeClr val="tx1"/>
                </a:solidFill>
                <a:latin typeface="Arial" charset="0"/>
                <a:ea typeface="ＭＳ Ｐゴシック" pitchFamily="34" charset="-128"/>
              </a:defRPr>
            </a:lvl8pPr>
            <a:lvl9pPr marL="3926590" indent="-23097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69C293B9-1F9C-49F6-8B92-75A2276607C3}" type="slidenum">
              <a:rPr lang="en-GB" altLang="en-US" smtClean="0"/>
              <a:pPr eaLnBrk="1" hangingPunct="1">
                <a:spcBef>
                  <a:spcPct val="0"/>
                </a:spcBef>
              </a:pPr>
              <a:t>12</a:t>
            </a:fld>
            <a:endParaRPr lang="en-GB"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83971" name="Notes Placeholder 2"/>
          <p:cNvSpPr>
            <a:spLocks noGrp="1"/>
          </p:cNvSpPr>
          <p:nvPr>
            <p:ph type="body" idx="1"/>
          </p:nvPr>
        </p:nvSpPr>
        <p:spPr>
          <a:noFill/>
        </p:spPr>
        <p:txBody>
          <a:bodyPr/>
          <a:lstStyle/>
          <a:p>
            <a:r>
              <a:rPr lang="en-GB" altLang="en-US" dirty="0" smtClean="0"/>
              <a:t>Our</a:t>
            </a:r>
            <a:r>
              <a:rPr lang="en-GB" altLang="en-US" baseline="0" dirty="0" smtClean="0"/>
              <a:t> view on the opportunities and benefits of Open Science are shared by a large majority of respondents, e.g.</a:t>
            </a:r>
          </a:p>
          <a:p>
            <a:pPr marL="171707" indent="-171707">
              <a:buFont typeface="Arial" panose="020B0604020202020204" pitchFamily="34" charset="0"/>
              <a:buChar char="•"/>
            </a:pPr>
            <a:r>
              <a:rPr lang="en-GB" altLang="en-US" baseline="0" dirty="0" smtClean="0"/>
              <a:t>Open Science can make science more reliable, efficient and responsive</a:t>
            </a:r>
          </a:p>
          <a:p>
            <a:pPr marL="171707" indent="-171707">
              <a:buFont typeface="Arial" panose="020B0604020202020204" pitchFamily="34" charset="0"/>
              <a:buChar char="•"/>
            </a:pPr>
            <a:r>
              <a:rPr lang="en-GB" altLang="en-US" baseline="0" dirty="0" smtClean="0"/>
              <a:t>Open Science can have a considerable socio-economic impact – faster and wider innovation/ data-driven science as key economic driver</a:t>
            </a:r>
          </a:p>
          <a:p>
            <a:pPr marL="171707" indent="-171707">
              <a:buFont typeface="Arial" panose="020B0604020202020204" pitchFamily="34" charset="0"/>
              <a:buChar char="•"/>
            </a:pPr>
            <a:endParaRPr lang="en-GB" altLang="en-US" dirty="0" smtClean="0"/>
          </a:p>
        </p:txBody>
      </p:sp>
      <p:sp>
        <p:nvSpPr>
          <p:cNvPr id="83972"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ea typeface="ＭＳ Ｐゴシック" pitchFamily="34" charset="-128"/>
              </a:defRPr>
            </a:lvl1pPr>
            <a:lvl2pPr marL="750748" indent="-288749" eaLnBrk="0" hangingPunct="0">
              <a:spcBef>
                <a:spcPct val="30000"/>
              </a:spcBef>
              <a:defRPr sz="1200">
                <a:solidFill>
                  <a:schemeClr val="tx1"/>
                </a:solidFill>
                <a:latin typeface="Arial" charset="0"/>
                <a:ea typeface="ＭＳ Ｐゴシック" pitchFamily="34" charset="-128"/>
              </a:defRPr>
            </a:lvl2pPr>
            <a:lvl3pPr marL="1154998" indent="-230999" eaLnBrk="0" hangingPunct="0">
              <a:spcBef>
                <a:spcPct val="30000"/>
              </a:spcBef>
              <a:defRPr sz="1200">
                <a:solidFill>
                  <a:schemeClr val="tx1"/>
                </a:solidFill>
                <a:latin typeface="Arial" charset="0"/>
                <a:ea typeface="ＭＳ Ｐゴシック" pitchFamily="34" charset="-128"/>
              </a:defRPr>
            </a:lvl3pPr>
            <a:lvl4pPr marL="1616997" indent="-230999" eaLnBrk="0" hangingPunct="0">
              <a:spcBef>
                <a:spcPct val="30000"/>
              </a:spcBef>
              <a:defRPr sz="1200">
                <a:solidFill>
                  <a:schemeClr val="tx1"/>
                </a:solidFill>
                <a:latin typeface="Arial" charset="0"/>
                <a:ea typeface="ＭＳ Ｐゴシック" pitchFamily="34" charset="-128"/>
              </a:defRPr>
            </a:lvl4pPr>
            <a:lvl5pPr marL="2078995" indent="-230999" eaLnBrk="0" hangingPunct="0">
              <a:spcBef>
                <a:spcPct val="30000"/>
              </a:spcBef>
              <a:defRPr sz="1200">
                <a:solidFill>
                  <a:schemeClr val="tx1"/>
                </a:solidFill>
                <a:latin typeface="Arial" charset="0"/>
                <a:ea typeface="ＭＳ Ｐゴシック" pitchFamily="34" charset="-128"/>
              </a:defRPr>
            </a:lvl5pPr>
            <a:lvl6pPr marL="2540995" indent="-230999" eaLnBrk="0" fontAlgn="base" hangingPunct="0">
              <a:spcBef>
                <a:spcPct val="30000"/>
              </a:spcBef>
              <a:spcAft>
                <a:spcPct val="0"/>
              </a:spcAft>
              <a:defRPr sz="1200">
                <a:solidFill>
                  <a:schemeClr val="tx1"/>
                </a:solidFill>
                <a:latin typeface="Arial" charset="0"/>
                <a:ea typeface="ＭＳ Ｐゴシック" pitchFamily="34" charset="-128"/>
              </a:defRPr>
            </a:lvl6pPr>
            <a:lvl7pPr marL="3002994" indent="-230999" eaLnBrk="0" fontAlgn="base" hangingPunct="0">
              <a:spcBef>
                <a:spcPct val="30000"/>
              </a:spcBef>
              <a:spcAft>
                <a:spcPct val="0"/>
              </a:spcAft>
              <a:defRPr sz="1200">
                <a:solidFill>
                  <a:schemeClr val="tx1"/>
                </a:solidFill>
                <a:latin typeface="Arial" charset="0"/>
                <a:ea typeface="ＭＳ Ｐゴシック" pitchFamily="34" charset="-128"/>
              </a:defRPr>
            </a:lvl7pPr>
            <a:lvl8pPr marL="3464992" indent="-230999" eaLnBrk="0" fontAlgn="base" hangingPunct="0">
              <a:spcBef>
                <a:spcPct val="30000"/>
              </a:spcBef>
              <a:spcAft>
                <a:spcPct val="0"/>
              </a:spcAft>
              <a:defRPr sz="1200">
                <a:solidFill>
                  <a:schemeClr val="tx1"/>
                </a:solidFill>
                <a:latin typeface="Arial" charset="0"/>
                <a:ea typeface="ＭＳ Ｐゴシック" pitchFamily="34" charset="-128"/>
              </a:defRPr>
            </a:lvl8pPr>
            <a:lvl9pPr marL="3926992" indent="-230999"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B7BE1B75-6483-447F-B027-C20A8D9CFD41}" type="slidenum">
              <a:rPr lang="en-GB" altLang="en-US" smtClean="0"/>
              <a:pPr eaLnBrk="1" hangingPunct="1">
                <a:spcBef>
                  <a:spcPct val="0"/>
                </a:spcBef>
              </a:pPr>
              <a:t>13</a:t>
            </a:fld>
            <a:endParaRPr lang="en-GB"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97283" name="Notes Placeholder 2"/>
          <p:cNvSpPr>
            <a:spLocks noGrp="1"/>
          </p:cNvSpPr>
          <p:nvPr>
            <p:ph type="body" idx="1"/>
          </p:nvPr>
        </p:nvSpPr>
        <p:spPr>
          <a:noFill/>
        </p:spPr>
        <p:txBody>
          <a:bodyPr/>
          <a:lstStyle/>
          <a:p>
            <a:pPr defTabSz="915497">
              <a:defRPr/>
            </a:pPr>
            <a:r>
              <a:rPr lang="en-GB" dirty="0" smtClean="0"/>
              <a:t>Third priority:</a:t>
            </a:r>
            <a:r>
              <a:rPr lang="en-GB" baseline="0" dirty="0" smtClean="0"/>
              <a:t> research infrastructure</a:t>
            </a:r>
            <a:endParaRPr lang="en-GB" dirty="0"/>
          </a:p>
        </p:txBody>
      </p:sp>
      <p:sp>
        <p:nvSpPr>
          <p:cNvPr id="9728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ea typeface="ＭＳ Ｐゴシック" pitchFamily="34" charset="-128"/>
              </a:defRPr>
            </a:lvl1pPr>
            <a:lvl2pPr marL="750748" indent="-288749" eaLnBrk="0" hangingPunct="0">
              <a:spcBef>
                <a:spcPct val="30000"/>
              </a:spcBef>
              <a:defRPr sz="1200">
                <a:solidFill>
                  <a:schemeClr val="tx1"/>
                </a:solidFill>
                <a:latin typeface="Arial" charset="0"/>
                <a:ea typeface="ＭＳ Ｐゴシック" pitchFamily="34" charset="-128"/>
              </a:defRPr>
            </a:lvl2pPr>
            <a:lvl3pPr marL="1154998" indent="-230999" eaLnBrk="0" hangingPunct="0">
              <a:spcBef>
                <a:spcPct val="30000"/>
              </a:spcBef>
              <a:defRPr sz="1200">
                <a:solidFill>
                  <a:schemeClr val="tx1"/>
                </a:solidFill>
                <a:latin typeface="Arial" charset="0"/>
                <a:ea typeface="ＭＳ Ｐゴシック" pitchFamily="34" charset="-128"/>
              </a:defRPr>
            </a:lvl3pPr>
            <a:lvl4pPr marL="1616997" indent="-230999" eaLnBrk="0" hangingPunct="0">
              <a:spcBef>
                <a:spcPct val="30000"/>
              </a:spcBef>
              <a:defRPr sz="1200">
                <a:solidFill>
                  <a:schemeClr val="tx1"/>
                </a:solidFill>
                <a:latin typeface="Arial" charset="0"/>
                <a:ea typeface="ＭＳ Ｐゴシック" pitchFamily="34" charset="-128"/>
              </a:defRPr>
            </a:lvl4pPr>
            <a:lvl5pPr marL="2078995" indent="-230999" eaLnBrk="0" hangingPunct="0">
              <a:spcBef>
                <a:spcPct val="30000"/>
              </a:spcBef>
              <a:defRPr sz="1200">
                <a:solidFill>
                  <a:schemeClr val="tx1"/>
                </a:solidFill>
                <a:latin typeface="Arial" charset="0"/>
                <a:ea typeface="ＭＳ Ｐゴシック" pitchFamily="34" charset="-128"/>
              </a:defRPr>
            </a:lvl5pPr>
            <a:lvl6pPr marL="2540995" indent="-230999" eaLnBrk="0" fontAlgn="base" hangingPunct="0">
              <a:spcBef>
                <a:spcPct val="30000"/>
              </a:spcBef>
              <a:spcAft>
                <a:spcPct val="0"/>
              </a:spcAft>
              <a:defRPr sz="1200">
                <a:solidFill>
                  <a:schemeClr val="tx1"/>
                </a:solidFill>
                <a:latin typeface="Arial" charset="0"/>
                <a:ea typeface="ＭＳ Ｐゴシック" pitchFamily="34" charset="-128"/>
              </a:defRPr>
            </a:lvl6pPr>
            <a:lvl7pPr marL="3002994" indent="-230999" eaLnBrk="0" fontAlgn="base" hangingPunct="0">
              <a:spcBef>
                <a:spcPct val="30000"/>
              </a:spcBef>
              <a:spcAft>
                <a:spcPct val="0"/>
              </a:spcAft>
              <a:defRPr sz="1200">
                <a:solidFill>
                  <a:schemeClr val="tx1"/>
                </a:solidFill>
                <a:latin typeface="Arial" charset="0"/>
                <a:ea typeface="ＭＳ Ｐゴシック" pitchFamily="34" charset="-128"/>
              </a:defRPr>
            </a:lvl7pPr>
            <a:lvl8pPr marL="3464992" indent="-230999" eaLnBrk="0" fontAlgn="base" hangingPunct="0">
              <a:spcBef>
                <a:spcPct val="30000"/>
              </a:spcBef>
              <a:spcAft>
                <a:spcPct val="0"/>
              </a:spcAft>
              <a:defRPr sz="1200">
                <a:solidFill>
                  <a:schemeClr val="tx1"/>
                </a:solidFill>
                <a:latin typeface="Arial" charset="0"/>
                <a:ea typeface="ＭＳ Ｐゴシック" pitchFamily="34" charset="-128"/>
              </a:defRPr>
            </a:lvl8pPr>
            <a:lvl9pPr marL="3926992" indent="-230999"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D708C091-44A5-4C13-99DE-45487A25C7C8}" type="slidenum">
              <a:rPr lang="en-GB" altLang="en-US" smtClean="0"/>
              <a:pPr eaLnBrk="1" hangingPunct="1">
                <a:spcBef>
                  <a:spcPct val="0"/>
                </a:spcBef>
              </a:pPr>
              <a:t>14</a:t>
            </a:fld>
            <a:endParaRPr lang="en-GB"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094E597-C8E9-429D-AABC-7A970AB6EA9D}" type="slidenum">
              <a:rPr lang="fr-BE" smtClean="0"/>
              <a:pPr/>
              <a:t>15</a:t>
            </a:fld>
            <a:endParaRPr lang="fr-BE"/>
          </a:p>
        </p:txBody>
      </p:sp>
    </p:spTree>
    <p:extLst>
      <p:ext uri="{BB962C8B-B14F-4D97-AF65-F5344CB8AC3E}">
        <p14:creationId xmlns:p14="http://schemas.microsoft.com/office/powerpoint/2010/main" val="34172848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094E597-C8E9-429D-AABC-7A970AB6EA9D}" type="slidenum">
              <a:rPr lang="fr-BE" smtClean="0"/>
              <a:pPr/>
              <a:t>16</a:t>
            </a:fld>
            <a:endParaRPr lang="fr-BE"/>
          </a:p>
        </p:txBody>
      </p:sp>
    </p:spTree>
    <p:extLst>
      <p:ext uri="{BB962C8B-B14F-4D97-AF65-F5344CB8AC3E}">
        <p14:creationId xmlns:p14="http://schemas.microsoft.com/office/powerpoint/2010/main" val="1482028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endParaRPr lang="en-US">
              <a:latin typeface="Arial" charset="0"/>
            </a:endParaRPr>
          </a:p>
        </p:txBody>
      </p:sp>
      <p:sp>
        <p:nvSpPr>
          <p:cNvPr id="17412"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1A05539-DC8A-E048-A22D-8BEDF1B934AA}" type="slidenum">
              <a:rPr lang="en-GB"/>
              <a:pPr/>
              <a:t>17</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xfrm>
            <a:off x="522288" y="4827588"/>
            <a:ext cx="5689600" cy="6481762"/>
          </a:xfrm>
          <a:noFill/>
        </p:spPr>
        <p:txBody>
          <a:bodyPr/>
          <a:lstStyle/>
          <a:p>
            <a:pPr marL="635000" lvl="1" indent="-173038">
              <a:buFontTx/>
              <a:buChar char="•"/>
            </a:pPr>
            <a:endParaRPr lang="en-US" altLang="en-US" smtClean="0">
              <a:latin typeface="Arial" charset="0"/>
            </a:endParaRPr>
          </a:p>
        </p:txBody>
      </p:sp>
      <p:sp>
        <p:nvSpPr>
          <p:cNvPr id="14340" name="Slide Number Placeholder 3"/>
          <p:cNvSpPr>
            <a:spLocks noGrp="1"/>
          </p:cNvSpPr>
          <p:nvPr>
            <p:ph type="sldNum" sz="quarter" idx="5"/>
          </p:nvPr>
        </p:nvSpPr>
        <p:spPr>
          <a:noFill/>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A63754C1-BD94-4C94-BEA5-B7DEBED4C00C}" type="slidenum">
              <a:rPr lang="en-GB" altLang="en-US" smtClean="0">
                <a:solidFill>
                  <a:schemeClr val="tx1"/>
                </a:solidFill>
                <a:latin typeface="Arial" charset="0"/>
              </a:rPr>
              <a:pPr eaLnBrk="1" hangingPunct="1"/>
              <a:t>18</a:t>
            </a:fld>
            <a:endParaRPr lang="en-GB" altLang="en-US" smtClean="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endParaRPr lang="en-US">
              <a:latin typeface="Arial" charset="0"/>
            </a:endParaRPr>
          </a:p>
        </p:txBody>
      </p:sp>
      <p:sp>
        <p:nvSpPr>
          <p:cNvPr id="18436"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DB86C366-00F2-A549-BBE7-898AB6B12E81}" type="slidenum">
              <a:rPr lang="en-GB"/>
              <a:pPr/>
              <a:t>19</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endParaRPr lang="en-US">
              <a:latin typeface="Arial" charset="0"/>
            </a:endParaRPr>
          </a:p>
        </p:txBody>
      </p:sp>
      <p:sp>
        <p:nvSpPr>
          <p:cNvPr id="20484"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70B308EF-4FC5-6F4B-BED2-B520E3CC2217}" type="slidenum">
              <a:rPr lang="en-GB"/>
              <a:pPr/>
              <a:t>21</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599C761B-DFD4-4C8C-86AB-07563265AB61}" type="slidenum">
              <a:rPr lang="en-GB" smtClean="0"/>
              <a:pPr>
                <a:defRPr/>
              </a:pPr>
              <a:t>23</a:t>
            </a:fld>
            <a:endParaRPr lang="en-GB"/>
          </a:p>
        </p:txBody>
      </p:sp>
    </p:spTree>
    <p:extLst>
      <p:ext uri="{BB962C8B-B14F-4D97-AF65-F5344CB8AC3E}">
        <p14:creationId xmlns:p14="http://schemas.microsoft.com/office/powerpoint/2010/main" val="30631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681D366-1AC9-41C6-A555-F9189920BB43}" type="slidenum">
              <a:rPr lang="en-GB" smtClean="0"/>
              <a:pPr/>
              <a:t>3</a:t>
            </a:fld>
            <a:endParaRPr lang="en-GB"/>
          </a:p>
        </p:txBody>
      </p:sp>
    </p:spTree>
    <p:extLst>
      <p:ext uri="{BB962C8B-B14F-4D97-AF65-F5344CB8AC3E}">
        <p14:creationId xmlns:p14="http://schemas.microsoft.com/office/powerpoint/2010/main" val="7783532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BDF9A40-1CAE-42B2-B556-08E1F935ED2B}" type="slidenum">
              <a:rPr lang="en-GB" smtClean="0"/>
              <a:pPr/>
              <a:t>26</a:t>
            </a:fld>
            <a:endParaRPr lang="en-GB"/>
          </a:p>
        </p:txBody>
      </p:sp>
    </p:spTree>
    <p:extLst>
      <p:ext uri="{BB962C8B-B14F-4D97-AF65-F5344CB8AC3E}">
        <p14:creationId xmlns:p14="http://schemas.microsoft.com/office/powerpoint/2010/main" val="36347850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0BDF9A40-1CAE-42B2-B556-08E1F935ED2B}" type="slidenum">
              <a:rPr lang="en-GB" smtClean="0"/>
              <a:pPr/>
              <a:t>27</a:t>
            </a:fld>
            <a:endParaRPr lang="en-GB"/>
          </a:p>
        </p:txBody>
      </p:sp>
    </p:spTree>
    <p:extLst>
      <p:ext uri="{BB962C8B-B14F-4D97-AF65-F5344CB8AC3E}">
        <p14:creationId xmlns:p14="http://schemas.microsoft.com/office/powerpoint/2010/main" val="22294328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0BDF9A40-1CAE-42B2-B556-08E1F935ED2B}" type="slidenum">
              <a:rPr lang="en-GB" smtClean="0"/>
              <a:pPr/>
              <a:t>28</a:t>
            </a:fld>
            <a:endParaRPr lang="en-GB"/>
          </a:p>
        </p:txBody>
      </p:sp>
    </p:spTree>
    <p:extLst>
      <p:ext uri="{BB962C8B-B14F-4D97-AF65-F5344CB8AC3E}">
        <p14:creationId xmlns:p14="http://schemas.microsoft.com/office/powerpoint/2010/main" val="2229432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endParaRPr lang="en-US">
              <a:latin typeface="Arial" charset="0"/>
            </a:endParaRPr>
          </a:p>
        </p:txBody>
      </p:sp>
      <p:sp>
        <p:nvSpPr>
          <p:cNvPr id="16388"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1458BEA6-6538-F447-BA54-63F127F417DF}" type="slidenum">
              <a:rPr lang="en-GB"/>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6125"/>
            <a:ext cx="4956175" cy="3717925"/>
          </a:xfrm>
        </p:spPr>
      </p:sp>
      <p:sp>
        <p:nvSpPr>
          <p:cNvPr id="3" name="Notes Placeholder 2"/>
          <p:cNvSpPr>
            <a:spLocks noGrp="1"/>
          </p:cNvSpPr>
          <p:nvPr>
            <p:ph type="body" idx="1"/>
          </p:nvPr>
        </p:nvSpPr>
        <p:spPr/>
        <p:txBody>
          <a:bodyPr/>
          <a:lstStyle/>
          <a:p>
            <a:r>
              <a:rPr lang="en-US" dirty="0" smtClean="0">
                <a:solidFill>
                  <a:srgbClr val="2D2DB9"/>
                </a:solidFill>
              </a:rPr>
              <a:t>Ad 1) Linux works, P2P dominates…</a:t>
            </a:r>
          </a:p>
          <a:p>
            <a:r>
              <a:rPr lang="en-US" dirty="0" smtClean="0">
                <a:solidFill>
                  <a:srgbClr val="2D2DB9"/>
                </a:solidFill>
              </a:rPr>
              <a:t>Ad 2) Wikipedia, wiki science….</a:t>
            </a:r>
          </a:p>
          <a:p>
            <a:r>
              <a:rPr lang="en-US" dirty="0" smtClean="0">
                <a:solidFill>
                  <a:srgbClr val="2D2DB9"/>
                </a:solidFill>
              </a:rPr>
              <a:t>Ad 3) &gt;400 MM works under CC license</a:t>
            </a:r>
          </a:p>
          <a:p>
            <a:r>
              <a:rPr lang="en-US" dirty="0" smtClean="0">
                <a:solidFill>
                  <a:srgbClr val="2D2DB9"/>
                </a:solidFill>
              </a:rPr>
              <a:t>Ad 4) becoming mainstream: e.g. Novartis use 30% of their R&amp;D budget  to buy in from external research centers.</a:t>
            </a:r>
          </a:p>
          <a:p>
            <a:r>
              <a:rPr lang="en-US" dirty="0" smtClean="0">
                <a:solidFill>
                  <a:srgbClr val="2D2DB9"/>
                </a:solidFill>
              </a:rPr>
              <a:t>Ad 5) helped to solve one-third of a sample of problems that large and well-known R &amp; D-intensive firms had been unsuccessful in solving internally.</a:t>
            </a:r>
            <a:br>
              <a:rPr lang="en-US" dirty="0" smtClean="0">
                <a:solidFill>
                  <a:srgbClr val="2D2DB9"/>
                </a:solidFill>
              </a:rPr>
            </a:br>
            <a:r>
              <a:rPr lang="en-US" dirty="0" smtClean="0">
                <a:solidFill>
                  <a:srgbClr val="2D2DB9"/>
                </a:solidFill>
                <a:latin typeface="Calibri" charset="0"/>
              </a:rPr>
              <a:t>OECD (2008b), Open Innovation in Global Networks, Lakhani et al., 2007</a:t>
            </a:r>
          </a:p>
          <a:p>
            <a:r>
              <a:rPr lang="en-US" dirty="0" smtClean="0">
                <a:solidFill>
                  <a:srgbClr val="2D2DB9"/>
                </a:solidFill>
                <a:latin typeface="Calibri" charset="0"/>
              </a:rPr>
              <a:t>Ad 6) </a:t>
            </a:r>
            <a:r>
              <a:rPr lang="en-US" dirty="0" smtClean="0">
                <a:solidFill>
                  <a:srgbClr val="2D2DB9"/>
                </a:solidFill>
              </a:rPr>
              <a:t>– Air </a:t>
            </a:r>
            <a:r>
              <a:rPr lang="en-US" dirty="0" err="1" smtClean="0">
                <a:solidFill>
                  <a:srgbClr val="2D2DB9"/>
                </a:solidFill>
              </a:rPr>
              <a:t>BnB</a:t>
            </a:r>
            <a:r>
              <a:rPr lang="en-US" dirty="0" smtClean="0">
                <a:solidFill>
                  <a:srgbClr val="2D2DB9"/>
                </a:solidFill>
              </a:rPr>
              <a:t> (*2008, 500K listings, 4.000K bookings in 2013) – crowd financing (</a:t>
            </a:r>
            <a:r>
              <a:rPr lang="en-US" dirty="0" err="1" smtClean="0">
                <a:solidFill>
                  <a:srgbClr val="2D2DB9"/>
                </a:solidFill>
              </a:rPr>
              <a:t>Scanadu</a:t>
            </a:r>
            <a:r>
              <a:rPr lang="en-US" dirty="0" smtClean="0">
                <a:solidFill>
                  <a:srgbClr val="2D2DB9"/>
                </a:solidFill>
              </a:rPr>
              <a:t>, 1.8000K in US in 2013)</a:t>
            </a:r>
          </a:p>
          <a:p>
            <a:r>
              <a:rPr lang="en-US" dirty="0" smtClean="0">
                <a:solidFill>
                  <a:srgbClr val="2D2DB9"/>
                </a:solidFill>
              </a:rPr>
              <a:t>Ad 7) : 3 US MOOC providers offering 400 courses for 3 million users world wide</a:t>
            </a:r>
          </a:p>
          <a:p>
            <a:endParaRPr lang="en-GB" dirty="0"/>
          </a:p>
        </p:txBody>
      </p:sp>
      <p:sp>
        <p:nvSpPr>
          <p:cNvPr id="4" name="Slide Number Placeholder 3"/>
          <p:cNvSpPr>
            <a:spLocks noGrp="1"/>
          </p:cNvSpPr>
          <p:nvPr>
            <p:ph type="sldNum" sz="quarter"/>
          </p:nvPr>
        </p:nvSpPr>
        <p:spPr>
          <a:noFill/>
        </p:spPr>
        <p:txBody>
          <a:bodyPr/>
          <a:lstStyle>
            <a:lvl1pPr>
              <a:tabLst>
                <a:tab pos="0" algn="l"/>
                <a:tab pos="448347" algn="l"/>
                <a:tab pos="898283" algn="l"/>
                <a:tab pos="1348219" algn="l"/>
                <a:tab pos="1798156" algn="l"/>
                <a:tab pos="2248092" algn="l"/>
                <a:tab pos="2698029" algn="l"/>
                <a:tab pos="3147965" algn="l"/>
                <a:tab pos="3597902" algn="l"/>
                <a:tab pos="4047838" algn="l"/>
                <a:tab pos="4497775" algn="l"/>
                <a:tab pos="4947710" algn="l"/>
                <a:tab pos="5397647" algn="l"/>
                <a:tab pos="5847583" algn="l"/>
                <a:tab pos="6297520" algn="l"/>
                <a:tab pos="6747456" algn="l"/>
                <a:tab pos="7197393" algn="l"/>
                <a:tab pos="7647329" algn="l"/>
                <a:tab pos="8097266" algn="l"/>
                <a:tab pos="8547202" algn="l"/>
                <a:tab pos="8997138" algn="l"/>
              </a:tabLst>
              <a:defRPr sz="2400">
                <a:solidFill>
                  <a:schemeClr val="bg1"/>
                </a:solidFill>
                <a:latin typeface="Arial" charset="0"/>
                <a:ea typeface="ＭＳ Ｐゴシック" charset="0"/>
                <a:cs typeface="ＭＳ Ｐゴシック" charset="0"/>
              </a:defRPr>
            </a:lvl1pPr>
            <a:lvl2pPr>
              <a:tabLst>
                <a:tab pos="0" algn="l"/>
                <a:tab pos="448347" algn="l"/>
                <a:tab pos="898283" algn="l"/>
                <a:tab pos="1348219" algn="l"/>
                <a:tab pos="1798156" algn="l"/>
                <a:tab pos="2248092" algn="l"/>
                <a:tab pos="2698029" algn="l"/>
                <a:tab pos="3147965" algn="l"/>
                <a:tab pos="3597902" algn="l"/>
                <a:tab pos="4047838" algn="l"/>
                <a:tab pos="4497775" algn="l"/>
                <a:tab pos="4947710" algn="l"/>
                <a:tab pos="5397647" algn="l"/>
                <a:tab pos="5847583" algn="l"/>
                <a:tab pos="6297520" algn="l"/>
                <a:tab pos="6747456" algn="l"/>
                <a:tab pos="7197393" algn="l"/>
                <a:tab pos="7647329" algn="l"/>
                <a:tab pos="8097266" algn="l"/>
                <a:tab pos="8547202" algn="l"/>
                <a:tab pos="8997138" algn="l"/>
              </a:tabLst>
              <a:defRPr sz="2400">
                <a:solidFill>
                  <a:schemeClr val="bg1"/>
                </a:solidFill>
                <a:latin typeface="Arial" charset="0"/>
                <a:ea typeface="ＭＳ Ｐゴシック" charset="0"/>
              </a:defRPr>
            </a:lvl2pPr>
            <a:lvl3pPr>
              <a:tabLst>
                <a:tab pos="0" algn="l"/>
                <a:tab pos="448347" algn="l"/>
                <a:tab pos="898283" algn="l"/>
                <a:tab pos="1348219" algn="l"/>
                <a:tab pos="1798156" algn="l"/>
                <a:tab pos="2248092" algn="l"/>
                <a:tab pos="2698029" algn="l"/>
                <a:tab pos="3147965" algn="l"/>
                <a:tab pos="3597902" algn="l"/>
                <a:tab pos="4047838" algn="l"/>
                <a:tab pos="4497775" algn="l"/>
                <a:tab pos="4947710" algn="l"/>
                <a:tab pos="5397647" algn="l"/>
                <a:tab pos="5847583" algn="l"/>
                <a:tab pos="6297520" algn="l"/>
                <a:tab pos="6747456" algn="l"/>
                <a:tab pos="7197393" algn="l"/>
                <a:tab pos="7647329" algn="l"/>
                <a:tab pos="8097266" algn="l"/>
                <a:tab pos="8547202" algn="l"/>
                <a:tab pos="8997138" algn="l"/>
              </a:tabLst>
              <a:defRPr sz="2400">
                <a:solidFill>
                  <a:schemeClr val="bg1"/>
                </a:solidFill>
                <a:latin typeface="Arial" charset="0"/>
                <a:ea typeface="ＭＳ Ｐゴシック" charset="0"/>
              </a:defRPr>
            </a:lvl3pPr>
            <a:lvl4pPr>
              <a:tabLst>
                <a:tab pos="0" algn="l"/>
                <a:tab pos="448347" algn="l"/>
                <a:tab pos="898283" algn="l"/>
                <a:tab pos="1348219" algn="l"/>
                <a:tab pos="1798156" algn="l"/>
                <a:tab pos="2248092" algn="l"/>
                <a:tab pos="2698029" algn="l"/>
                <a:tab pos="3147965" algn="l"/>
                <a:tab pos="3597902" algn="l"/>
                <a:tab pos="4047838" algn="l"/>
                <a:tab pos="4497775" algn="l"/>
                <a:tab pos="4947710" algn="l"/>
                <a:tab pos="5397647" algn="l"/>
                <a:tab pos="5847583" algn="l"/>
                <a:tab pos="6297520" algn="l"/>
                <a:tab pos="6747456" algn="l"/>
                <a:tab pos="7197393" algn="l"/>
                <a:tab pos="7647329" algn="l"/>
                <a:tab pos="8097266" algn="l"/>
                <a:tab pos="8547202" algn="l"/>
                <a:tab pos="8997138" algn="l"/>
              </a:tabLst>
              <a:defRPr sz="2400">
                <a:solidFill>
                  <a:schemeClr val="bg1"/>
                </a:solidFill>
                <a:latin typeface="Arial" charset="0"/>
                <a:ea typeface="ＭＳ Ｐゴシック" charset="0"/>
              </a:defRPr>
            </a:lvl4pPr>
            <a:lvl5pPr>
              <a:tabLst>
                <a:tab pos="0" algn="l"/>
                <a:tab pos="448347" algn="l"/>
                <a:tab pos="898283" algn="l"/>
                <a:tab pos="1348219" algn="l"/>
                <a:tab pos="1798156" algn="l"/>
                <a:tab pos="2248092" algn="l"/>
                <a:tab pos="2698029" algn="l"/>
                <a:tab pos="3147965" algn="l"/>
                <a:tab pos="3597902" algn="l"/>
                <a:tab pos="4047838" algn="l"/>
                <a:tab pos="4497775" algn="l"/>
                <a:tab pos="4947710" algn="l"/>
                <a:tab pos="5397647" algn="l"/>
                <a:tab pos="5847583" algn="l"/>
                <a:tab pos="6297520" algn="l"/>
                <a:tab pos="6747456" algn="l"/>
                <a:tab pos="7197393" algn="l"/>
                <a:tab pos="7647329" algn="l"/>
                <a:tab pos="8097266" algn="l"/>
                <a:tab pos="8547202" algn="l"/>
                <a:tab pos="8997138" algn="l"/>
              </a:tabLst>
              <a:defRPr sz="2400">
                <a:solidFill>
                  <a:schemeClr val="bg1"/>
                </a:solidFill>
                <a:latin typeface="Arial" charset="0"/>
                <a:ea typeface="ＭＳ Ｐゴシック" charset="0"/>
              </a:defRPr>
            </a:lvl5pPr>
            <a:lvl6pPr marL="2518372" indent="-228943" defTabSz="449937" eaLnBrk="0" fontAlgn="base" hangingPunct="0">
              <a:spcBef>
                <a:spcPct val="0"/>
              </a:spcBef>
              <a:spcAft>
                <a:spcPct val="0"/>
              </a:spcAft>
              <a:buClr>
                <a:srgbClr val="000000"/>
              </a:buClr>
              <a:buSzPct val="100000"/>
              <a:buFont typeface="Times New Roman" charset="0"/>
              <a:tabLst>
                <a:tab pos="0" algn="l"/>
                <a:tab pos="448347" algn="l"/>
                <a:tab pos="898283" algn="l"/>
                <a:tab pos="1348219" algn="l"/>
                <a:tab pos="1798156" algn="l"/>
                <a:tab pos="2248092" algn="l"/>
                <a:tab pos="2698029" algn="l"/>
                <a:tab pos="3147965" algn="l"/>
                <a:tab pos="3597902" algn="l"/>
                <a:tab pos="4047838" algn="l"/>
                <a:tab pos="4497775" algn="l"/>
                <a:tab pos="4947710" algn="l"/>
                <a:tab pos="5397647" algn="l"/>
                <a:tab pos="5847583" algn="l"/>
                <a:tab pos="6297520" algn="l"/>
                <a:tab pos="6747456" algn="l"/>
                <a:tab pos="7197393" algn="l"/>
                <a:tab pos="7647329" algn="l"/>
                <a:tab pos="8097266" algn="l"/>
                <a:tab pos="8547202" algn="l"/>
                <a:tab pos="8997138" algn="l"/>
              </a:tabLst>
              <a:defRPr sz="2400">
                <a:solidFill>
                  <a:schemeClr val="bg1"/>
                </a:solidFill>
                <a:latin typeface="Arial" charset="0"/>
                <a:ea typeface="ＭＳ Ｐゴシック" charset="0"/>
              </a:defRPr>
            </a:lvl6pPr>
            <a:lvl7pPr marL="2976258" indent="-228943" defTabSz="449937" eaLnBrk="0" fontAlgn="base" hangingPunct="0">
              <a:spcBef>
                <a:spcPct val="0"/>
              </a:spcBef>
              <a:spcAft>
                <a:spcPct val="0"/>
              </a:spcAft>
              <a:buClr>
                <a:srgbClr val="000000"/>
              </a:buClr>
              <a:buSzPct val="100000"/>
              <a:buFont typeface="Times New Roman" charset="0"/>
              <a:tabLst>
                <a:tab pos="0" algn="l"/>
                <a:tab pos="448347" algn="l"/>
                <a:tab pos="898283" algn="l"/>
                <a:tab pos="1348219" algn="l"/>
                <a:tab pos="1798156" algn="l"/>
                <a:tab pos="2248092" algn="l"/>
                <a:tab pos="2698029" algn="l"/>
                <a:tab pos="3147965" algn="l"/>
                <a:tab pos="3597902" algn="l"/>
                <a:tab pos="4047838" algn="l"/>
                <a:tab pos="4497775" algn="l"/>
                <a:tab pos="4947710" algn="l"/>
                <a:tab pos="5397647" algn="l"/>
                <a:tab pos="5847583" algn="l"/>
                <a:tab pos="6297520" algn="l"/>
                <a:tab pos="6747456" algn="l"/>
                <a:tab pos="7197393" algn="l"/>
                <a:tab pos="7647329" algn="l"/>
                <a:tab pos="8097266" algn="l"/>
                <a:tab pos="8547202" algn="l"/>
                <a:tab pos="8997138" algn="l"/>
              </a:tabLst>
              <a:defRPr sz="2400">
                <a:solidFill>
                  <a:schemeClr val="bg1"/>
                </a:solidFill>
                <a:latin typeface="Arial" charset="0"/>
                <a:ea typeface="ＭＳ Ｐゴシック" charset="0"/>
              </a:defRPr>
            </a:lvl7pPr>
            <a:lvl8pPr marL="3434144" indent="-228943" defTabSz="449937" eaLnBrk="0" fontAlgn="base" hangingPunct="0">
              <a:spcBef>
                <a:spcPct val="0"/>
              </a:spcBef>
              <a:spcAft>
                <a:spcPct val="0"/>
              </a:spcAft>
              <a:buClr>
                <a:srgbClr val="000000"/>
              </a:buClr>
              <a:buSzPct val="100000"/>
              <a:buFont typeface="Times New Roman" charset="0"/>
              <a:tabLst>
                <a:tab pos="0" algn="l"/>
                <a:tab pos="448347" algn="l"/>
                <a:tab pos="898283" algn="l"/>
                <a:tab pos="1348219" algn="l"/>
                <a:tab pos="1798156" algn="l"/>
                <a:tab pos="2248092" algn="l"/>
                <a:tab pos="2698029" algn="l"/>
                <a:tab pos="3147965" algn="l"/>
                <a:tab pos="3597902" algn="l"/>
                <a:tab pos="4047838" algn="l"/>
                <a:tab pos="4497775" algn="l"/>
                <a:tab pos="4947710" algn="l"/>
                <a:tab pos="5397647" algn="l"/>
                <a:tab pos="5847583" algn="l"/>
                <a:tab pos="6297520" algn="l"/>
                <a:tab pos="6747456" algn="l"/>
                <a:tab pos="7197393" algn="l"/>
                <a:tab pos="7647329" algn="l"/>
                <a:tab pos="8097266" algn="l"/>
                <a:tab pos="8547202" algn="l"/>
                <a:tab pos="8997138" algn="l"/>
              </a:tabLst>
              <a:defRPr sz="2400">
                <a:solidFill>
                  <a:schemeClr val="bg1"/>
                </a:solidFill>
                <a:latin typeface="Arial" charset="0"/>
                <a:ea typeface="ＭＳ Ｐゴシック" charset="0"/>
              </a:defRPr>
            </a:lvl8pPr>
            <a:lvl9pPr marL="3892029" indent="-228943" defTabSz="449937" eaLnBrk="0" fontAlgn="base" hangingPunct="0">
              <a:spcBef>
                <a:spcPct val="0"/>
              </a:spcBef>
              <a:spcAft>
                <a:spcPct val="0"/>
              </a:spcAft>
              <a:buClr>
                <a:srgbClr val="000000"/>
              </a:buClr>
              <a:buSzPct val="100000"/>
              <a:buFont typeface="Times New Roman" charset="0"/>
              <a:tabLst>
                <a:tab pos="0" algn="l"/>
                <a:tab pos="448347" algn="l"/>
                <a:tab pos="898283" algn="l"/>
                <a:tab pos="1348219" algn="l"/>
                <a:tab pos="1798156" algn="l"/>
                <a:tab pos="2248092" algn="l"/>
                <a:tab pos="2698029" algn="l"/>
                <a:tab pos="3147965" algn="l"/>
                <a:tab pos="3597902" algn="l"/>
                <a:tab pos="4047838" algn="l"/>
                <a:tab pos="4497775" algn="l"/>
                <a:tab pos="4947710" algn="l"/>
                <a:tab pos="5397647" algn="l"/>
                <a:tab pos="5847583" algn="l"/>
                <a:tab pos="6297520" algn="l"/>
                <a:tab pos="6747456" algn="l"/>
                <a:tab pos="7197393" algn="l"/>
                <a:tab pos="7647329" algn="l"/>
                <a:tab pos="8097266" algn="l"/>
                <a:tab pos="8547202" algn="l"/>
                <a:tab pos="8997138" algn="l"/>
              </a:tabLst>
              <a:defRPr sz="2400">
                <a:solidFill>
                  <a:schemeClr val="bg1"/>
                </a:solidFill>
                <a:latin typeface="Arial" charset="0"/>
                <a:ea typeface="ＭＳ Ｐゴシック" charset="0"/>
              </a:defRPr>
            </a:lvl9pPr>
          </a:lstStyle>
          <a:p>
            <a:fld id="{D35767E8-F7A3-2346-A5D6-77CFCDF61ACA}" type="slidenum">
              <a:rPr lang="fr-FR" sz="1200">
                <a:solidFill>
                  <a:srgbClr val="000000"/>
                </a:solidFill>
              </a:rPr>
              <a:pPr/>
              <a:t>6</a:t>
            </a:fld>
            <a:endParaRPr lang="fr-FR" sz="120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5772">
              <a:defRPr/>
            </a:pPr>
            <a:r>
              <a:rPr lang="en-GB" dirty="0"/>
              <a:t>Describe the importance of opening up the research processes and why </a:t>
            </a:r>
            <a:endParaRPr lang="en-US" altLang="en-US" dirty="0" smtClean="0"/>
          </a:p>
          <a:p>
            <a:pPr defTabSz="915772">
              <a:defRPr/>
            </a:pPr>
            <a:endParaRPr lang="en-US" altLang="en-US" dirty="0" smtClean="0"/>
          </a:p>
          <a:p>
            <a:pPr defTabSz="915772">
              <a:defRPr/>
            </a:pPr>
            <a:r>
              <a:rPr lang="en-US" altLang="en-US" dirty="0" smtClean="0"/>
              <a:t>Benefits of 'Open Science':</a:t>
            </a:r>
          </a:p>
          <a:p>
            <a:pPr marL="171707" indent="-171707">
              <a:buFont typeface="Arial" panose="020B0604020202020204" pitchFamily="34" charset="0"/>
              <a:buChar char="•"/>
              <a:defRPr/>
            </a:pPr>
            <a:r>
              <a:rPr lang="en-US" dirty="0"/>
              <a:t>Contributing to Innovation, Growth and Employment if: key elements of 'Open Science' becomes target of coordinated EU Policy and bottom-up stakeholder involvement</a:t>
            </a:r>
          </a:p>
          <a:p>
            <a:pPr marL="171707" indent="-171707">
              <a:buFont typeface="Arial" panose="020B0604020202020204" pitchFamily="34" charset="0"/>
              <a:buChar char="•"/>
              <a:defRPr/>
            </a:pPr>
            <a:r>
              <a:rPr lang="en-US" dirty="0"/>
              <a:t>Making ERA more efficient: sharing and better (re-)use of resources</a:t>
            </a:r>
          </a:p>
          <a:p>
            <a:pPr marL="171707" indent="-171707">
              <a:buFont typeface="Arial" panose="020B0604020202020204" pitchFamily="34" charset="0"/>
              <a:buChar char="•"/>
              <a:defRPr/>
            </a:pPr>
            <a:r>
              <a:rPr lang="en-US" dirty="0"/>
              <a:t>An European Open Science Agenda under ERA would enable Member States to work together on issues of common concern (Grand Challenges) facilitated by collaborative, open research possibly funded through schemes under H2020 and joint initiatives by Member States</a:t>
            </a:r>
          </a:p>
          <a:p>
            <a:endParaRPr lang="en-GB" dirty="0"/>
          </a:p>
          <a:p>
            <a:r>
              <a:rPr lang="en-GB" dirty="0" smtClean="0"/>
              <a:t>Is</a:t>
            </a:r>
            <a:r>
              <a:rPr lang="en-GB" baseline="0" dirty="0" smtClean="0"/>
              <a:t> it becoming also more demanding?</a:t>
            </a:r>
            <a:endParaRPr lang="en-GB" dirty="0" smtClean="0"/>
          </a:p>
        </p:txBody>
      </p:sp>
      <p:sp>
        <p:nvSpPr>
          <p:cNvPr id="4" name="Slide Number Placeholder 3"/>
          <p:cNvSpPr>
            <a:spLocks noGrp="1"/>
          </p:cNvSpPr>
          <p:nvPr>
            <p:ph type="sldNum" sz="quarter" idx="10"/>
          </p:nvPr>
        </p:nvSpPr>
        <p:spPr/>
        <p:txBody>
          <a:bodyPr/>
          <a:lstStyle/>
          <a:p>
            <a:fld id="{0094E597-C8E9-429D-AABC-7A970AB6EA9D}" type="slidenum">
              <a:rPr lang="fr-BE" smtClean="0"/>
              <a:pPr/>
              <a:t>7</a:t>
            </a:fld>
            <a:endParaRPr lang="fr-BE"/>
          </a:p>
        </p:txBody>
      </p:sp>
    </p:spTree>
    <p:extLst>
      <p:ext uri="{BB962C8B-B14F-4D97-AF65-F5344CB8AC3E}">
        <p14:creationId xmlns:p14="http://schemas.microsoft.com/office/powerpoint/2010/main" val="3477989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dirty="0"/>
          </a:p>
        </p:txBody>
      </p:sp>
      <p:sp>
        <p:nvSpPr>
          <p:cNvPr id="6758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ea typeface="ＭＳ Ｐゴシック" pitchFamily="34" charset="-128"/>
              </a:defRPr>
            </a:lvl1pPr>
            <a:lvl2pPr marL="750748" indent="-288749" eaLnBrk="0" hangingPunct="0">
              <a:spcBef>
                <a:spcPct val="30000"/>
              </a:spcBef>
              <a:defRPr sz="1200">
                <a:solidFill>
                  <a:schemeClr val="tx1"/>
                </a:solidFill>
                <a:latin typeface="Arial" charset="0"/>
                <a:ea typeface="ＭＳ Ｐゴシック" pitchFamily="34" charset="-128"/>
              </a:defRPr>
            </a:lvl2pPr>
            <a:lvl3pPr marL="1154998" indent="-230999" eaLnBrk="0" hangingPunct="0">
              <a:spcBef>
                <a:spcPct val="30000"/>
              </a:spcBef>
              <a:defRPr sz="1200">
                <a:solidFill>
                  <a:schemeClr val="tx1"/>
                </a:solidFill>
                <a:latin typeface="Arial" charset="0"/>
                <a:ea typeface="ＭＳ Ｐゴシック" pitchFamily="34" charset="-128"/>
              </a:defRPr>
            </a:lvl3pPr>
            <a:lvl4pPr marL="1616997" indent="-230999" eaLnBrk="0" hangingPunct="0">
              <a:spcBef>
                <a:spcPct val="30000"/>
              </a:spcBef>
              <a:defRPr sz="1200">
                <a:solidFill>
                  <a:schemeClr val="tx1"/>
                </a:solidFill>
                <a:latin typeface="Arial" charset="0"/>
                <a:ea typeface="ＭＳ Ｐゴシック" pitchFamily="34" charset="-128"/>
              </a:defRPr>
            </a:lvl4pPr>
            <a:lvl5pPr marL="2078995" indent="-230999" eaLnBrk="0" hangingPunct="0">
              <a:spcBef>
                <a:spcPct val="30000"/>
              </a:spcBef>
              <a:defRPr sz="1200">
                <a:solidFill>
                  <a:schemeClr val="tx1"/>
                </a:solidFill>
                <a:latin typeface="Arial" charset="0"/>
                <a:ea typeface="ＭＳ Ｐゴシック" pitchFamily="34" charset="-128"/>
              </a:defRPr>
            </a:lvl5pPr>
            <a:lvl6pPr marL="2540995" indent="-230999" eaLnBrk="0" fontAlgn="base" hangingPunct="0">
              <a:spcBef>
                <a:spcPct val="30000"/>
              </a:spcBef>
              <a:spcAft>
                <a:spcPct val="0"/>
              </a:spcAft>
              <a:defRPr sz="1200">
                <a:solidFill>
                  <a:schemeClr val="tx1"/>
                </a:solidFill>
                <a:latin typeface="Arial" charset="0"/>
                <a:ea typeface="ＭＳ Ｐゴシック" pitchFamily="34" charset="-128"/>
              </a:defRPr>
            </a:lvl6pPr>
            <a:lvl7pPr marL="3002994" indent="-230999" eaLnBrk="0" fontAlgn="base" hangingPunct="0">
              <a:spcBef>
                <a:spcPct val="30000"/>
              </a:spcBef>
              <a:spcAft>
                <a:spcPct val="0"/>
              </a:spcAft>
              <a:defRPr sz="1200">
                <a:solidFill>
                  <a:schemeClr val="tx1"/>
                </a:solidFill>
                <a:latin typeface="Arial" charset="0"/>
                <a:ea typeface="ＭＳ Ｐゴシック" pitchFamily="34" charset="-128"/>
              </a:defRPr>
            </a:lvl7pPr>
            <a:lvl8pPr marL="3464992" indent="-230999" eaLnBrk="0" fontAlgn="base" hangingPunct="0">
              <a:spcBef>
                <a:spcPct val="30000"/>
              </a:spcBef>
              <a:spcAft>
                <a:spcPct val="0"/>
              </a:spcAft>
              <a:defRPr sz="1200">
                <a:solidFill>
                  <a:schemeClr val="tx1"/>
                </a:solidFill>
                <a:latin typeface="Arial" charset="0"/>
                <a:ea typeface="ＭＳ Ｐゴシック" pitchFamily="34" charset="-128"/>
              </a:defRPr>
            </a:lvl8pPr>
            <a:lvl9pPr marL="3926992" indent="-230999"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CA5F4092-88C7-43C4-A924-05F78C6E8AE8}" type="slidenum">
              <a:rPr lang="en-GB" altLang="en-US" smtClean="0"/>
              <a:pPr eaLnBrk="1" hangingPunct="1">
                <a:spcBef>
                  <a:spcPct val="0"/>
                </a:spcBef>
              </a:pPr>
              <a:t>8</a:t>
            </a:fld>
            <a:endParaRPr lang="en-GB"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72707" name="Notes Placeholder 2"/>
          <p:cNvSpPr>
            <a:spLocks noGrp="1"/>
          </p:cNvSpPr>
          <p:nvPr>
            <p:ph type="body" idx="1"/>
          </p:nvPr>
        </p:nvSpPr>
        <p:spPr>
          <a:noFill/>
        </p:spPr>
        <p:txBody>
          <a:bodyPr/>
          <a:lstStyle/>
          <a:p>
            <a:endParaRPr lang="en-GB" altLang="en-US" dirty="0" smtClean="0"/>
          </a:p>
        </p:txBody>
      </p:sp>
      <p:sp>
        <p:nvSpPr>
          <p:cNvPr id="7270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ea typeface="ＭＳ Ｐゴシック" pitchFamily="34" charset="-128"/>
              </a:defRPr>
            </a:lvl1pPr>
            <a:lvl2pPr marL="750759" indent="-288753" eaLnBrk="0" hangingPunct="0">
              <a:spcBef>
                <a:spcPct val="30000"/>
              </a:spcBef>
              <a:defRPr sz="1200">
                <a:solidFill>
                  <a:schemeClr val="tx1"/>
                </a:solidFill>
                <a:latin typeface="Arial" charset="0"/>
                <a:ea typeface="ＭＳ Ｐゴシック" pitchFamily="34" charset="-128"/>
              </a:defRPr>
            </a:lvl2pPr>
            <a:lvl3pPr marL="1155013" indent="-231002" eaLnBrk="0" hangingPunct="0">
              <a:spcBef>
                <a:spcPct val="30000"/>
              </a:spcBef>
              <a:defRPr sz="1200">
                <a:solidFill>
                  <a:schemeClr val="tx1"/>
                </a:solidFill>
                <a:latin typeface="Arial" charset="0"/>
                <a:ea typeface="ＭＳ Ｐゴシック" pitchFamily="34" charset="-128"/>
              </a:defRPr>
            </a:lvl3pPr>
            <a:lvl4pPr marL="1617019" indent="-231002" eaLnBrk="0" hangingPunct="0">
              <a:spcBef>
                <a:spcPct val="30000"/>
              </a:spcBef>
              <a:defRPr sz="1200">
                <a:solidFill>
                  <a:schemeClr val="tx1"/>
                </a:solidFill>
                <a:latin typeface="Arial" charset="0"/>
                <a:ea typeface="ＭＳ Ｐゴシック" pitchFamily="34" charset="-128"/>
              </a:defRPr>
            </a:lvl4pPr>
            <a:lvl5pPr marL="2079023" indent="-231002" eaLnBrk="0" hangingPunct="0">
              <a:spcBef>
                <a:spcPct val="30000"/>
              </a:spcBef>
              <a:defRPr sz="1200">
                <a:solidFill>
                  <a:schemeClr val="tx1"/>
                </a:solidFill>
                <a:latin typeface="Arial" charset="0"/>
                <a:ea typeface="ＭＳ Ｐゴシック" pitchFamily="34" charset="-128"/>
              </a:defRPr>
            </a:lvl5pPr>
            <a:lvl6pPr marL="2541029" indent="-231002" eaLnBrk="0" fontAlgn="base" hangingPunct="0">
              <a:spcBef>
                <a:spcPct val="30000"/>
              </a:spcBef>
              <a:spcAft>
                <a:spcPct val="0"/>
              </a:spcAft>
              <a:defRPr sz="1200">
                <a:solidFill>
                  <a:schemeClr val="tx1"/>
                </a:solidFill>
                <a:latin typeface="Arial" charset="0"/>
                <a:ea typeface="ＭＳ Ｐゴシック" pitchFamily="34" charset="-128"/>
              </a:defRPr>
            </a:lvl6pPr>
            <a:lvl7pPr marL="3003034" indent="-231002" eaLnBrk="0" fontAlgn="base" hangingPunct="0">
              <a:spcBef>
                <a:spcPct val="30000"/>
              </a:spcBef>
              <a:spcAft>
                <a:spcPct val="0"/>
              </a:spcAft>
              <a:defRPr sz="1200">
                <a:solidFill>
                  <a:schemeClr val="tx1"/>
                </a:solidFill>
                <a:latin typeface="Arial" charset="0"/>
                <a:ea typeface="ＭＳ Ｐゴシック" pitchFamily="34" charset="-128"/>
              </a:defRPr>
            </a:lvl7pPr>
            <a:lvl8pPr marL="3465039" indent="-231002" eaLnBrk="0" fontAlgn="base" hangingPunct="0">
              <a:spcBef>
                <a:spcPct val="30000"/>
              </a:spcBef>
              <a:spcAft>
                <a:spcPct val="0"/>
              </a:spcAft>
              <a:defRPr sz="1200">
                <a:solidFill>
                  <a:schemeClr val="tx1"/>
                </a:solidFill>
                <a:latin typeface="Arial" charset="0"/>
                <a:ea typeface="ＭＳ Ｐゴシック" pitchFamily="34" charset="-128"/>
              </a:defRPr>
            </a:lvl8pPr>
            <a:lvl9pPr marL="3927044" indent="-231002"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3788564D-F944-49BB-B4AE-B74B17A7FE54}" type="slidenum">
              <a:rPr lang="en-GB" altLang="en-US" smtClean="0"/>
              <a:pPr eaLnBrk="1" hangingPunct="1">
                <a:spcBef>
                  <a:spcPct val="0"/>
                </a:spcBef>
              </a:pPr>
              <a:t>9</a:t>
            </a:fld>
            <a:endParaRPr lang="en-GB"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GB" dirty="0">
              <a:latin typeface="+mn-lt"/>
              <a:ea typeface="+mn-ea"/>
              <a:cs typeface="+mn-cs"/>
            </a:endParaRPr>
          </a:p>
        </p:txBody>
      </p:sp>
      <p:sp>
        <p:nvSpPr>
          <p:cNvPr id="74756"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ea typeface="ＭＳ Ｐゴシック" pitchFamily="34" charset="-128"/>
              </a:defRPr>
            </a:lvl1pPr>
            <a:lvl2pPr marL="750671" indent="-288719" eaLnBrk="0" hangingPunct="0">
              <a:spcBef>
                <a:spcPct val="30000"/>
              </a:spcBef>
              <a:defRPr sz="1200">
                <a:solidFill>
                  <a:schemeClr val="tx1"/>
                </a:solidFill>
                <a:latin typeface="Arial" charset="0"/>
                <a:ea typeface="ＭＳ Ｐゴシック" pitchFamily="34" charset="-128"/>
              </a:defRPr>
            </a:lvl2pPr>
            <a:lvl3pPr marL="1154880" indent="-230975" eaLnBrk="0" hangingPunct="0">
              <a:spcBef>
                <a:spcPct val="30000"/>
              </a:spcBef>
              <a:defRPr sz="1200">
                <a:solidFill>
                  <a:schemeClr val="tx1"/>
                </a:solidFill>
                <a:latin typeface="Arial" charset="0"/>
                <a:ea typeface="ＭＳ Ｐゴシック" pitchFamily="34" charset="-128"/>
              </a:defRPr>
            </a:lvl3pPr>
            <a:lvl4pPr marL="1616832" indent="-230975" eaLnBrk="0" hangingPunct="0">
              <a:spcBef>
                <a:spcPct val="30000"/>
              </a:spcBef>
              <a:defRPr sz="1200">
                <a:solidFill>
                  <a:schemeClr val="tx1"/>
                </a:solidFill>
                <a:latin typeface="Arial" charset="0"/>
                <a:ea typeface="ＭＳ Ｐゴシック" pitchFamily="34" charset="-128"/>
              </a:defRPr>
            </a:lvl4pPr>
            <a:lvl5pPr marL="2078783" indent="-230975" eaLnBrk="0" hangingPunct="0">
              <a:spcBef>
                <a:spcPct val="30000"/>
              </a:spcBef>
              <a:defRPr sz="1200">
                <a:solidFill>
                  <a:schemeClr val="tx1"/>
                </a:solidFill>
                <a:latin typeface="Arial" charset="0"/>
                <a:ea typeface="ＭＳ Ｐゴシック" pitchFamily="34" charset="-128"/>
              </a:defRPr>
            </a:lvl5pPr>
            <a:lvl6pPr marL="2540734" indent="-230975" eaLnBrk="0" fontAlgn="base" hangingPunct="0">
              <a:spcBef>
                <a:spcPct val="30000"/>
              </a:spcBef>
              <a:spcAft>
                <a:spcPct val="0"/>
              </a:spcAft>
              <a:defRPr sz="1200">
                <a:solidFill>
                  <a:schemeClr val="tx1"/>
                </a:solidFill>
                <a:latin typeface="Arial" charset="0"/>
                <a:ea typeface="ＭＳ Ｐゴシック" pitchFamily="34" charset="-128"/>
              </a:defRPr>
            </a:lvl6pPr>
            <a:lvl7pPr marL="3002686" indent="-230975" eaLnBrk="0" fontAlgn="base" hangingPunct="0">
              <a:spcBef>
                <a:spcPct val="30000"/>
              </a:spcBef>
              <a:spcAft>
                <a:spcPct val="0"/>
              </a:spcAft>
              <a:defRPr sz="1200">
                <a:solidFill>
                  <a:schemeClr val="tx1"/>
                </a:solidFill>
                <a:latin typeface="Arial" charset="0"/>
                <a:ea typeface="ＭＳ Ｐゴシック" pitchFamily="34" charset="-128"/>
              </a:defRPr>
            </a:lvl7pPr>
            <a:lvl8pPr marL="3464637" indent="-230975" eaLnBrk="0" fontAlgn="base" hangingPunct="0">
              <a:spcBef>
                <a:spcPct val="30000"/>
              </a:spcBef>
              <a:spcAft>
                <a:spcPct val="0"/>
              </a:spcAft>
              <a:defRPr sz="1200">
                <a:solidFill>
                  <a:schemeClr val="tx1"/>
                </a:solidFill>
                <a:latin typeface="Arial" charset="0"/>
                <a:ea typeface="ＭＳ Ｐゴシック" pitchFamily="34" charset="-128"/>
              </a:defRPr>
            </a:lvl8pPr>
            <a:lvl9pPr marL="3926590" indent="-23097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9AF26F0D-A4B6-40E6-BBCA-9EAF4564DE43}" type="slidenum">
              <a:rPr lang="en-GB" altLang="en-US" smtClean="0"/>
              <a:pPr eaLnBrk="1" hangingPunct="1">
                <a:spcBef>
                  <a:spcPct val="0"/>
                </a:spcBef>
              </a:pPr>
              <a:t>10</a:t>
            </a:fld>
            <a:endParaRPr lang="en-GB"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76803" name="Notes Placeholder 2"/>
          <p:cNvSpPr>
            <a:spLocks noGrp="1"/>
          </p:cNvSpPr>
          <p:nvPr>
            <p:ph type="body" idx="1"/>
          </p:nvPr>
        </p:nvSpPr>
        <p:spPr>
          <a:noFill/>
        </p:spPr>
        <p:txBody>
          <a:bodyPr/>
          <a:lstStyle/>
          <a:p>
            <a:endParaRPr lang="en-GB" dirty="0"/>
          </a:p>
        </p:txBody>
      </p:sp>
      <p:sp>
        <p:nvSpPr>
          <p:cNvPr id="7680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Arial" charset="0"/>
                <a:ea typeface="ＭＳ Ｐゴシック" pitchFamily="34" charset="-128"/>
              </a:defRPr>
            </a:lvl1pPr>
            <a:lvl2pPr marL="750671" indent="-288719" eaLnBrk="0" hangingPunct="0">
              <a:spcBef>
                <a:spcPct val="30000"/>
              </a:spcBef>
              <a:defRPr sz="1200">
                <a:solidFill>
                  <a:schemeClr val="tx1"/>
                </a:solidFill>
                <a:latin typeface="Arial" charset="0"/>
                <a:ea typeface="ＭＳ Ｐゴシック" pitchFamily="34" charset="-128"/>
              </a:defRPr>
            </a:lvl2pPr>
            <a:lvl3pPr marL="1154880" indent="-230975" eaLnBrk="0" hangingPunct="0">
              <a:spcBef>
                <a:spcPct val="30000"/>
              </a:spcBef>
              <a:defRPr sz="1200">
                <a:solidFill>
                  <a:schemeClr val="tx1"/>
                </a:solidFill>
                <a:latin typeface="Arial" charset="0"/>
                <a:ea typeface="ＭＳ Ｐゴシック" pitchFamily="34" charset="-128"/>
              </a:defRPr>
            </a:lvl3pPr>
            <a:lvl4pPr marL="1616832" indent="-230975" eaLnBrk="0" hangingPunct="0">
              <a:spcBef>
                <a:spcPct val="30000"/>
              </a:spcBef>
              <a:defRPr sz="1200">
                <a:solidFill>
                  <a:schemeClr val="tx1"/>
                </a:solidFill>
                <a:latin typeface="Arial" charset="0"/>
                <a:ea typeface="ＭＳ Ｐゴシック" pitchFamily="34" charset="-128"/>
              </a:defRPr>
            </a:lvl4pPr>
            <a:lvl5pPr marL="2078783" indent="-230975" eaLnBrk="0" hangingPunct="0">
              <a:spcBef>
                <a:spcPct val="30000"/>
              </a:spcBef>
              <a:defRPr sz="1200">
                <a:solidFill>
                  <a:schemeClr val="tx1"/>
                </a:solidFill>
                <a:latin typeface="Arial" charset="0"/>
                <a:ea typeface="ＭＳ Ｐゴシック" pitchFamily="34" charset="-128"/>
              </a:defRPr>
            </a:lvl5pPr>
            <a:lvl6pPr marL="2540734" indent="-230975" eaLnBrk="0" fontAlgn="base" hangingPunct="0">
              <a:spcBef>
                <a:spcPct val="30000"/>
              </a:spcBef>
              <a:spcAft>
                <a:spcPct val="0"/>
              </a:spcAft>
              <a:defRPr sz="1200">
                <a:solidFill>
                  <a:schemeClr val="tx1"/>
                </a:solidFill>
                <a:latin typeface="Arial" charset="0"/>
                <a:ea typeface="ＭＳ Ｐゴシック" pitchFamily="34" charset="-128"/>
              </a:defRPr>
            </a:lvl6pPr>
            <a:lvl7pPr marL="3002686" indent="-230975" eaLnBrk="0" fontAlgn="base" hangingPunct="0">
              <a:spcBef>
                <a:spcPct val="30000"/>
              </a:spcBef>
              <a:spcAft>
                <a:spcPct val="0"/>
              </a:spcAft>
              <a:defRPr sz="1200">
                <a:solidFill>
                  <a:schemeClr val="tx1"/>
                </a:solidFill>
                <a:latin typeface="Arial" charset="0"/>
                <a:ea typeface="ＭＳ Ｐゴシック" pitchFamily="34" charset="-128"/>
              </a:defRPr>
            </a:lvl7pPr>
            <a:lvl8pPr marL="3464637" indent="-230975" eaLnBrk="0" fontAlgn="base" hangingPunct="0">
              <a:spcBef>
                <a:spcPct val="30000"/>
              </a:spcBef>
              <a:spcAft>
                <a:spcPct val="0"/>
              </a:spcAft>
              <a:defRPr sz="1200">
                <a:solidFill>
                  <a:schemeClr val="tx1"/>
                </a:solidFill>
                <a:latin typeface="Arial" charset="0"/>
                <a:ea typeface="ＭＳ Ｐゴシック" pitchFamily="34" charset="-128"/>
              </a:defRPr>
            </a:lvl8pPr>
            <a:lvl9pPr marL="3926590" indent="-230975"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fld id="{14CD31B0-CB2C-4C07-A490-ECB51163A1BD}" type="slidenum">
              <a:rPr lang="en-GB" altLang="en-US" smtClean="0"/>
              <a:pPr eaLnBrk="1" hangingPunct="1">
                <a:spcBef>
                  <a:spcPct val="0"/>
                </a:spcBef>
              </a:pPr>
              <a:t>11</a:t>
            </a:fld>
            <a:endParaRPr lang="en-GB"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fontAlgn="base">
              <a:spcBef>
                <a:spcPct val="0"/>
              </a:spcBef>
              <a:spcAft>
                <a:spcPct val="0"/>
              </a:spcAft>
            </a:pPr>
            <a:r>
              <a:rPr lang="en-GB">
                <a:solidFill>
                  <a:srgbClr val="FFFFFF"/>
                </a:solidFill>
                <a:latin typeface="Calibri" pitchFamily="34" charset="0"/>
              </a:rPr>
              <a:t> </a:t>
            </a:r>
          </a:p>
        </p:txBody>
      </p:sp>
      <p:pic>
        <p:nvPicPr>
          <p:cNvPr id="5" name="Picture 26" descr="LOGO_CE_RGB_RTD_CYAN"/>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849688" y="260350"/>
            <a:ext cx="1436687"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75138" y="6505575"/>
            <a:ext cx="62865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9446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endParaRPr>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37055B4A-EDA9-4990-82FD-20EDA17E5CDC}"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457918464"/>
      </p:ext>
    </p:extLst>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042122D-BFBE-46F3-A5D8-BBD7C68CFF1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38272463"/>
      </p:ext>
    </p:extLst>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3211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321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5C20901-6140-4A0B-A70D-8068B1D07ED6}"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660901038"/>
      </p:ext>
    </p:extLst>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8229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4152900"/>
            <a:ext cx="8229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28C3B4-B476-4181-8B22-1E21F6F4C010}"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297714459"/>
      </p:ext>
    </p:extLst>
  </p:cSld>
  <p:clrMapOvr>
    <a:masterClrMapping/>
  </p:clrMapOvr>
  <p:transition spd="slow">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95288" y="1339850"/>
            <a:ext cx="8229600" cy="936625"/>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457200" y="2492375"/>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2492375"/>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57200" y="4152900"/>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4"/>
          </p:nvPr>
        </p:nvSpPr>
        <p:spPr>
          <a:xfrm>
            <a:off x="4648200" y="4152900"/>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22880F3-F67C-47D3-A34C-47A2E6F75CC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601961252"/>
      </p:ext>
    </p:extLst>
  </p:cSld>
  <p:clrMapOvr>
    <a:masterClrMapping/>
  </p:clrMapOvr>
  <p:transition spd="slow">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16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648200" y="2492375"/>
            <a:ext cx="4038600" cy="316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22F1AA6-14C1-488C-AA5B-ABDBC47D0010}"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41946145"/>
      </p:ext>
    </p:extLst>
  </p:cSld>
  <p:clrMapOvr>
    <a:masterClrMapping/>
  </p:clrMapOvr>
  <p:transition spd="slow">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2492375"/>
            <a:ext cx="4038600" cy="316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16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2203AEE-3D91-4EFA-90EE-087C719820F6}"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01217852"/>
      </p:ext>
    </p:extLst>
  </p:cSld>
  <p:clrMapOvr>
    <a:masterClrMapping/>
  </p:clrMapOvr>
  <p:transition spd="slow">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457200" y="2492375"/>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2492375"/>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half" idx="3"/>
          </p:nvPr>
        </p:nvSpPr>
        <p:spPr>
          <a:xfrm>
            <a:off x="457200" y="4152900"/>
            <a:ext cx="8229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F16D2670-B134-499E-867C-A654B857F15E}"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789972318"/>
      </p:ext>
    </p:extLst>
  </p:cSld>
  <p:clrMapOvr>
    <a:masterClrMapping/>
  </p:clrMapOvr>
  <p:transition spd="slow">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fontAlgn="base">
              <a:spcBef>
                <a:spcPct val="0"/>
              </a:spcBef>
              <a:spcAft>
                <a:spcPct val="0"/>
              </a:spcAft>
            </a:pPr>
            <a:r>
              <a:rPr lang="en-GB">
                <a:solidFill>
                  <a:srgbClr val="FFFFFF"/>
                </a:solidFill>
                <a:latin typeface="Calibri" pitchFamily="34" charset="0"/>
              </a:rPr>
              <a:t> </a:t>
            </a:r>
          </a:p>
        </p:txBody>
      </p:sp>
      <p:pic>
        <p:nvPicPr>
          <p:cNvPr id="5" name="Picture 26" descr="LOGO_CE_RGB_RTD_CYAN"/>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849688" y="260350"/>
            <a:ext cx="1436687"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75138" y="6505575"/>
            <a:ext cx="62865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smtClean="0"/>
              <a:t>Title</a:t>
            </a:r>
            <a:endParaRPr lang="en-GB" noProof="0" smtClean="0"/>
          </a:p>
        </p:txBody>
      </p:sp>
      <p:sp>
        <p:nvSpPr>
          <p:cNvPr id="3077" name="Rectangle 5"/>
          <p:cNvSpPr>
            <a:spLocks noGrp="1" noChangeArrowheads="1"/>
          </p:cNvSpPr>
          <p:nvPr>
            <p:ph type="subTitle" idx="1"/>
          </p:nvPr>
        </p:nvSpPr>
        <p:spPr>
          <a:xfrm>
            <a:off x="611188" y="3716338"/>
            <a:ext cx="8532812" cy="1944687"/>
          </a:xfrm>
        </p:spPr>
        <p:txBody>
          <a:bodyPr/>
          <a:lstStyle>
            <a:lvl1pPr marL="0" indent="0">
              <a:buFontTx/>
              <a:buNone/>
              <a:defRPr sz="3000" b="1" i="0">
                <a:solidFill>
                  <a:schemeClr val="bg1"/>
                </a:solidFill>
              </a:defRPr>
            </a:lvl1pPr>
          </a:lstStyle>
          <a:p>
            <a:pPr lvl="0"/>
            <a:r>
              <a:rPr lang="fr-BE" noProof="0" smtClean="0"/>
              <a:t>Subtitle</a:t>
            </a:r>
            <a:endParaRPr lang="en-GB"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endParaRPr>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endParaRPr>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37055B4A-EDA9-4990-82FD-20EDA17E5CDC}"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107433774"/>
      </p:ext>
    </p:extLst>
  </p:cSld>
  <p:clrMapOvr>
    <a:masterClrMapping/>
  </p:clrMapOvr>
  <p:transition spd="slow">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64AF37A-CC62-480F-9DB5-51DB478C7A4B}"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735628709"/>
      </p:ext>
    </p:extLst>
  </p:cSld>
  <p:clrMapOvr>
    <a:masterClrMapping/>
  </p:clrMapOvr>
  <p:transition spd="slow">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C0A9E23-5186-44ED-81C3-0C1478685EC9}"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54854998"/>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64AF37A-CC62-480F-9DB5-51DB478C7A4B}"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922001257"/>
      </p:ext>
    </p:extLst>
  </p:cSld>
  <p:clrMapOvr>
    <a:masterClrMapping/>
  </p:clrMapOvr>
  <p:transition spd="slow">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168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168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CAFEF6F-C063-47A3-B6C1-0E51B16CAAE5}"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202521683"/>
      </p:ext>
    </p:extLst>
  </p:cSld>
  <p:clrMapOvr>
    <a:masterClrMapping/>
  </p:clrMapOvr>
  <p:transition spd="slow">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A19BFABE-4DCA-414B-95EB-89528BFF9CB7}"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220438205"/>
      </p:ext>
    </p:extLst>
  </p:cSld>
  <p:clrMapOvr>
    <a:masterClrMapping/>
  </p:clrMapOvr>
  <p:transition spd="slow">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623F414-5E75-4290-81D1-556F77017B3A}"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879590811"/>
      </p:ext>
    </p:extLst>
  </p:cSld>
  <p:clrMapOvr>
    <a:masterClrMapping/>
  </p:clrMapOvr>
  <p:transition spd="slow">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A8EAC96-41CE-4981-A0D9-60B33874B48D}"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211056122"/>
      </p:ext>
    </p:extLst>
  </p:cSld>
  <p:clrMapOvr>
    <a:masterClrMapping/>
  </p:clrMapOvr>
  <p:transition spd="slow">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2A680A-770E-4A74-9796-264E6BBC5C98}"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379750633"/>
      </p:ext>
    </p:extLst>
  </p:cSld>
  <p:clrMapOvr>
    <a:masterClrMapping/>
  </p:clrMapOvr>
  <p:transition spd="slow">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C430FA9-0A62-4516-94C6-B2589121DEA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577209573"/>
      </p:ext>
    </p:extLst>
  </p:cSld>
  <p:clrMapOvr>
    <a:masterClrMapping/>
  </p:clrMapOvr>
  <p:transition spd="slow">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042122D-BFBE-46F3-A5D8-BBD7C68CFF1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104636617"/>
      </p:ext>
    </p:extLst>
  </p:cSld>
  <p:clrMapOvr>
    <a:masterClrMapping/>
  </p:clrMapOvr>
  <p:transition spd="slow">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3211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321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5C20901-6140-4A0B-A70D-8068B1D07ED6}"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662631463"/>
      </p:ext>
    </p:extLst>
  </p:cSld>
  <p:clrMapOvr>
    <a:masterClrMapping/>
  </p:clrMapOvr>
  <p:transition spd="slow">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8229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4152900"/>
            <a:ext cx="8229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28C3B4-B476-4181-8B22-1E21F6F4C010}"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77481699"/>
      </p:ext>
    </p:extLst>
  </p:cSld>
  <p:clrMapOvr>
    <a:masterClrMapping/>
  </p:clrMapOvr>
  <p:transition spd="slow">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95288" y="1339850"/>
            <a:ext cx="8229600" cy="936625"/>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457200" y="2492375"/>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2492375"/>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57200" y="4152900"/>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4"/>
          </p:nvPr>
        </p:nvSpPr>
        <p:spPr>
          <a:xfrm>
            <a:off x="4648200" y="4152900"/>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22880F3-F67C-47D3-A34C-47A2E6F75CC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188585367"/>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C0A9E23-5186-44ED-81C3-0C1478685EC9}"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228174450"/>
      </p:ext>
    </p:extLst>
  </p:cSld>
  <p:clrMapOvr>
    <a:masterClrMapping/>
  </p:clrMapOvr>
  <p:transition spd="slow">
    <p:wipe dir="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16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648200" y="2492375"/>
            <a:ext cx="4038600" cy="316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22F1AA6-14C1-488C-AA5B-ABDBC47D0010}"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050729578"/>
      </p:ext>
    </p:extLst>
  </p:cSld>
  <p:clrMapOvr>
    <a:masterClrMapping/>
  </p:clrMapOvr>
  <p:transition spd="slow">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2492375"/>
            <a:ext cx="4038600" cy="316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1686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2203AEE-3D91-4EFA-90EE-087C719820F6}"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81816403"/>
      </p:ext>
    </p:extLst>
  </p:cSld>
  <p:clrMapOvr>
    <a:masterClrMapping/>
  </p:clrMapOvr>
  <p:transition spd="slow">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457200" y="2492375"/>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2492375"/>
            <a:ext cx="4038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half" idx="3"/>
          </p:nvPr>
        </p:nvSpPr>
        <p:spPr>
          <a:xfrm>
            <a:off x="457200" y="4152900"/>
            <a:ext cx="8229600" cy="1508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F16D2670-B134-499E-867C-A654B857F15E}"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687626806"/>
      </p:ext>
    </p:extLst>
  </p:cSld>
  <p:clrMapOvr>
    <a:masterClrMapping/>
  </p:clrMapOvr>
  <p:transition spd="slow">
    <p:wipe dir="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a:defRPr/>
            </a:pPr>
            <a:endParaRPr lang="en-US">
              <a:solidFill>
                <a:srgbClr val="FFFFFF"/>
              </a:solidFill>
            </a:endParaRPr>
          </a:p>
        </p:txBody>
      </p:sp>
      <p:pic>
        <p:nvPicPr>
          <p:cNvPr id="3086"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noProof="0" smtClean="0"/>
              <a:t>Click to edit Master title style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noProof="0" smtClean="0"/>
              <a:t>Click to edit Master subtitle style</a:t>
            </a:r>
            <a:endParaRPr lang="en-GB" noProof="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solidFill>
                <a:srgbClr val="FFFFFF"/>
              </a:solidFill>
            </a:endParaRPr>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solidFill>
                <a:srgbClr val="FFFFFF"/>
              </a:solidFill>
            </a:endParaRPr>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8647E719-2C39-444F-BE9F-405FEA539ECA}" type="slidenum">
              <a:rPr lang="en-GB">
                <a:solidFill>
                  <a:srgbClr val="FFFFFF"/>
                </a:solidFill>
              </a:rPr>
              <a:pPr/>
              <a:t>‹#›</a:t>
            </a:fld>
            <a:endParaRPr lang="en-GB">
              <a:solidFill>
                <a:srgbClr val="FFFFFF"/>
              </a:solidFill>
            </a:endParaRPr>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a:solidFill>
                <a:srgbClr val="FFFFFF"/>
              </a:solidFill>
            </a:endParaRPr>
          </a:p>
        </p:txBody>
      </p:sp>
    </p:spTree>
    <p:extLst>
      <p:ext uri="{BB962C8B-B14F-4D97-AF65-F5344CB8AC3E}">
        <p14:creationId xmlns:p14="http://schemas.microsoft.com/office/powerpoint/2010/main" val="38402333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BCC7297-10E1-4F4A-9780-0FEC0958C65B}"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218002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622627A-05A7-4265-8274-19EACF48B2E5}"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5790771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F32D280-5E23-4193-BB56-CE60034AB0AA}"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78623680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GB">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D91A1262-3C03-4A90-B8DD-91C6CC3A0090}"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0136474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GB">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02B36F0-36B0-4746-B0A5-AB61850CB0E9}"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7138688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dirty="0">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GB">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2482DB2-A622-4591-815F-3600F4DF885D}"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41490196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168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168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CAFEF6F-C063-47A3-B6C1-0E51B16CAAE5}"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955083480"/>
      </p:ext>
    </p:extLst>
  </p:cSld>
  <p:clrMapOvr>
    <a:masterClrMapping/>
  </p:clrMapOvr>
  <p:transition spd="slow">
    <p:wipe dir="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29FF933-0D31-4E34-970B-0E38C6D1F976}"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996040431"/>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5180C19-7C26-4CAC-9C31-9DD67DD23E7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69255154"/>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49320F7-C049-4301-8599-4A97228D4E7A}"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950341137"/>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00D7E52-1374-44E5-9ED3-2DCFDE109B95}"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37424461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A19BFABE-4DCA-414B-95EB-89528BFF9CB7}"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151094974"/>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623F414-5E75-4290-81D1-556F77017B3A}"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74931930"/>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A8EAC96-41CE-4981-A0D9-60B33874B48D}"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954043931"/>
      </p:ext>
    </p:extLst>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D2A680A-770E-4A74-9796-264E6BBC5C98}"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3133332607"/>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C430FA9-0A62-4516-94C6-B2589121DEA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383089239"/>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image" Target="../media/image2.pn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image" Target="../media/image5.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theme" Target="../theme/theme3.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5805488"/>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b="0">
                <a:solidFill>
                  <a:schemeClr val="tx1"/>
                </a:solidFill>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5805488"/>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b="0">
                <a:solidFill>
                  <a:schemeClr val="tx1"/>
                </a:solidFill>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5805488"/>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b="0">
                <a:solidFill>
                  <a:schemeClr val="tx1"/>
                </a:solidFill>
                <a:latin typeface="Arial" charset="0"/>
              </a:defRPr>
            </a:lvl1pPr>
          </a:lstStyle>
          <a:p>
            <a:pPr fontAlgn="base">
              <a:spcBef>
                <a:spcPct val="0"/>
              </a:spcBef>
              <a:spcAft>
                <a:spcPct val="0"/>
              </a:spcAft>
              <a:defRPr/>
            </a:pPr>
            <a:fld id="{FBBA55F2-5A68-49C9-95AC-369A7C0EA07A}"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a:solidFill>
                <a:srgbClr val="FFFFFF"/>
              </a:solidFill>
            </a:endParaRPr>
          </a:p>
        </p:txBody>
      </p:sp>
      <p:pic>
        <p:nvPicPr>
          <p:cNvPr id="1032" name="Picture 20" descr="LOGO_PolicyBox_CE_RGB_RTD_CYAN"/>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4146550" y="6459538"/>
            <a:ext cx="6159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25" descr="LOGO_CE_NEG_RGB_RTD_CYAN"/>
          <p:cNvPicPr>
            <a:picLocks noChangeAspect="1" noChangeArrowheads="1"/>
          </p:cNvPicPr>
          <p:nvPr userDrawn="1"/>
        </p:nvPicPr>
        <p:blipFill>
          <a:blip r:embed="rId19" cstate="print">
            <a:extLst>
              <a:ext uri="{28A0092B-C50C-407E-A947-70E740481C1C}">
                <a14:useLocalDpi xmlns:a14="http://schemas.microsoft.com/office/drawing/2010/main" val="0"/>
              </a:ext>
            </a:extLst>
          </a:blip>
          <a:srcRect/>
          <a:stretch>
            <a:fillRect/>
          </a:stretch>
        </p:blipFill>
        <p:spPr bwMode="auto">
          <a:xfrm>
            <a:off x="3849688" y="261938"/>
            <a:ext cx="1436687"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58765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spd="slow">
    <p:wipe dir="r"/>
  </p:transition>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5805488"/>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b="0">
                <a:solidFill>
                  <a:schemeClr val="tx1"/>
                </a:solidFill>
                <a:latin typeface="Arial" charset="0"/>
              </a:defRPr>
            </a:lvl1pPr>
          </a:lstStyle>
          <a:p>
            <a:pPr fontAlgn="base">
              <a:spcBef>
                <a:spcPct val="0"/>
              </a:spcBef>
              <a:spcAft>
                <a:spcPct val="0"/>
              </a:spcAft>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5805488"/>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b="0">
                <a:solidFill>
                  <a:schemeClr val="tx1"/>
                </a:solidFill>
                <a:latin typeface="Arial" charset="0"/>
              </a:defRPr>
            </a:lvl1pPr>
          </a:lstStyle>
          <a:p>
            <a:pPr fontAlgn="base">
              <a:spcBef>
                <a:spcPct val="0"/>
              </a:spcBef>
              <a:spcAft>
                <a:spcPct val="0"/>
              </a:spcAft>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5805488"/>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b="0">
                <a:solidFill>
                  <a:schemeClr val="tx1"/>
                </a:solidFill>
                <a:latin typeface="Arial" charset="0"/>
              </a:defRPr>
            </a:lvl1pPr>
          </a:lstStyle>
          <a:p>
            <a:pPr fontAlgn="base">
              <a:spcBef>
                <a:spcPct val="0"/>
              </a:spcBef>
              <a:spcAft>
                <a:spcPct val="0"/>
              </a:spcAft>
              <a:defRPr/>
            </a:pPr>
            <a:fld id="{FBBA55F2-5A68-49C9-95AC-369A7C0EA07A}" type="slidenum">
              <a:rPr lang="en-GB">
                <a:solidFill>
                  <a:srgbClr val="000000"/>
                </a:solidFill>
              </a:rPr>
              <a:pPr fontAlgn="base">
                <a:spcBef>
                  <a:spcPct val="0"/>
                </a:spcBef>
                <a:spcAft>
                  <a:spcPct val="0"/>
                </a:spcAft>
                <a:defRPr/>
              </a:pPr>
              <a:t>‹#›</a:t>
            </a:fld>
            <a:endParaRPr lang="en-GB">
              <a:solidFill>
                <a:srgbClr val="000000"/>
              </a:solidFill>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a:solidFill>
                <a:srgbClr val="FFFFFF"/>
              </a:solidFill>
            </a:endParaRPr>
          </a:p>
        </p:txBody>
      </p:sp>
      <p:pic>
        <p:nvPicPr>
          <p:cNvPr id="1032" name="Picture 20" descr="LOGO_PolicyBox_CE_RGB_RTD_CYAN"/>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4146550" y="6459538"/>
            <a:ext cx="6159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25" descr="LOGO_CE_NEG_RGB_RTD_CYAN"/>
          <p:cNvPicPr>
            <a:picLocks noChangeAspect="1" noChangeArrowheads="1"/>
          </p:cNvPicPr>
          <p:nvPr userDrawn="1"/>
        </p:nvPicPr>
        <p:blipFill>
          <a:blip r:embed="rId19" cstate="print">
            <a:extLst>
              <a:ext uri="{28A0092B-C50C-407E-A947-70E740481C1C}">
                <a14:useLocalDpi xmlns:a14="http://schemas.microsoft.com/office/drawing/2010/main" val="0"/>
              </a:ext>
            </a:extLst>
          </a:blip>
          <a:srcRect/>
          <a:stretch>
            <a:fillRect/>
          </a:stretch>
        </p:blipFill>
        <p:spPr bwMode="auto">
          <a:xfrm>
            <a:off x="3849688" y="261938"/>
            <a:ext cx="1436687"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104666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ransition spd="slow">
    <p:wipe dir="r"/>
  </p:transition>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pPr fontAlgn="base">
              <a:spcBef>
                <a:spcPct val="0"/>
              </a:spcBef>
              <a:spcAft>
                <a:spcPct val="0"/>
              </a:spcAft>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pPr fontAlgn="base">
              <a:spcBef>
                <a:spcPct val="0"/>
              </a:spcBef>
              <a:spcAft>
                <a:spcPct val="0"/>
              </a:spcAft>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pPr fontAlgn="base">
              <a:spcBef>
                <a:spcPct val="0"/>
              </a:spcBef>
              <a:spcAft>
                <a:spcPct val="0"/>
              </a:spcAft>
            </a:pPr>
            <a:fld id="{5283EA40-2051-4D98-89EF-1D3488EEBF3E}" type="slidenum">
              <a:rPr lang="en-GB">
                <a:solidFill>
                  <a:srgbClr val="000000"/>
                </a:solidFill>
              </a:rPr>
              <a:pPr fontAlgn="base">
                <a:spcBef>
                  <a:spcPct val="0"/>
                </a:spcBef>
                <a:spcAft>
                  <a:spcPct val="0"/>
                </a:spcAft>
              </a:pPr>
              <a:t>‹#›</a:t>
            </a:fld>
            <a:endParaRPr lang="en-GB">
              <a:solidFill>
                <a:srgbClr val="000000"/>
              </a:solidFill>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a:solidFill>
                <a:srgbClr val="FFFFFF"/>
              </a:solidFill>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a:defRPr/>
            </a:pPr>
            <a:endParaRPr lang="en-US">
              <a:solidFill>
                <a:srgbClr val="FFFFFF"/>
              </a:solidFill>
            </a:endParaRPr>
          </a:p>
        </p:txBody>
      </p:sp>
      <p:pic>
        <p:nvPicPr>
          <p:cNvPr id="1041" name="Picture 17" descr="LOGO CE_Vertical_EN_NEG_quadri_H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3318554"/>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pitchFamily="34" charset="0"/>
        </a:defRPr>
      </a:lvl4pPr>
      <a:lvl5pPr marL="2057400" indent="-228600" algn="l" rtl="0" eaLnBrk="1" fontAlgn="base" hangingPunct="1">
        <a:spcBef>
          <a:spcPct val="20000"/>
        </a:spcBef>
        <a:spcAft>
          <a:spcPct val="0"/>
        </a:spcAft>
        <a:buChar char="»"/>
        <a:defRPr sz="2000">
          <a:solidFill>
            <a:schemeClr val="tx1"/>
          </a:solidFill>
          <a:latin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Arial" pitchFamily="34" charset="0"/>
        </a:defRPr>
      </a:lvl6pPr>
      <a:lvl7pPr marL="2971800" indent="-228600" algn="l" rtl="0" eaLnBrk="1" fontAlgn="base" hangingPunct="1">
        <a:spcBef>
          <a:spcPct val="20000"/>
        </a:spcBef>
        <a:spcAft>
          <a:spcPct val="0"/>
        </a:spcAft>
        <a:buChar char="»"/>
        <a:defRPr sz="2000">
          <a:solidFill>
            <a:schemeClr val="tx1"/>
          </a:solidFill>
          <a:latin typeface="Arial" pitchFamily="34" charset="0"/>
        </a:defRPr>
      </a:lvl7pPr>
      <a:lvl8pPr marL="3429000" indent="-228600" algn="l" rtl="0" eaLnBrk="1" fontAlgn="base" hangingPunct="1">
        <a:spcBef>
          <a:spcPct val="20000"/>
        </a:spcBef>
        <a:spcAft>
          <a:spcPct val="0"/>
        </a:spcAft>
        <a:buChar char="»"/>
        <a:defRPr sz="2000">
          <a:solidFill>
            <a:schemeClr val="tx1"/>
          </a:solidFill>
          <a:latin typeface="Arial" pitchFamily="34" charset="0"/>
        </a:defRPr>
      </a:lvl8pPr>
      <a:lvl9pPr marL="3886200" indent="-228600" algn="l" rtl="0" eaLnBrk="1" fontAlgn="base" hangingPunct="1">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8.xml"/><Relationship Id="rId1" Type="http://schemas.openxmlformats.org/officeDocument/2006/relationships/themeOverride" Target="../theme/themeOverride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0.png"/><Relationship Id="rId2" Type="http://schemas.openxmlformats.org/officeDocument/2006/relationships/notesSlide" Target="../notesSlides/notesSlide21.xml"/><Relationship Id="rId1" Type="http://schemas.openxmlformats.org/officeDocument/2006/relationships/slideLayout" Target="../slideLayouts/slideLayout39.xml"/><Relationship Id="rId6" Type="http://schemas.openxmlformats.org/officeDocument/2006/relationships/image" Target="../media/image25.png"/><Relationship Id="rId11" Type="http://schemas.openxmlformats.org/officeDocument/2006/relationships/hyperlink" Target="http://www.seadatanet.org/" TargetMode="External"/><Relationship Id="rId5" Type="http://schemas.openxmlformats.org/officeDocument/2006/relationships/image" Target="../media/image24.wmf"/><Relationship Id="rId10" Type="http://schemas.openxmlformats.org/officeDocument/2006/relationships/image" Target="../media/image29.png"/><Relationship Id="rId4" Type="http://schemas.openxmlformats.org/officeDocument/2006/relationships/image" Target="../media/image23.jpeg"/><Relationship Id="rId9" Type="http://schemas.openxmlformats.org/officeDocument/2006/relationships/image" Target="../media/image28.png"/></Relationships>
</file>

<file path=ppt/slides/_rels/slide28.xml.rels><?xml version="1.0" encoding="UTF-8" standalone="yes"?>
<Relationships xmlns="http://schemas.openxmlformats.org/package/2006/relationships"><Relationship Id="rId8" Type="http://schemas.openxmlformats.org/officeDocument/2006/relationships/image" Target="../media/image34.png"/><Relationship Id="rId13" Type="http://schemas.openxmlformats.org/officeDocument/2006/relationships/image" Target="../media/image39.png"/><Relationship Id="rId3" Type="http://schemas.openxmlformats.org/officeDocument/2006/relationships/image" Target="../media/image31.png"/><Relationship Id="rId7" Type="http://schemas.openxmlformats.org/officeDocument/2006/relationships/image" Target="../media/image33.png"/><Relationship Id="rId12" Type="http://schemas.openxmlformats.org/officeDocument/2006/relationships/image" Target="../media/image38.png"/><Relationship Id="rId17" Type="http://schemas.openxmlformats.org/officeDocument/2006/relationships/image" Target="../media/image43.jpeg"/><Relationship Id="rId2" Type="http://schemas.openxmlformats.org/officeDocument/2006/relationships/notesSlide" Target="../notesSlides/notesSlide22.xml"/><Relationship Id="rId16" Type="http://schemas.openxmlformats.org/officeDocument/2006/relationships/image" Target="../media/image42.png"/><Relationship Id="rId1" Type="http://schemas.openxmlformats.org/officeDocument/2006/relationships/slideLayout" Target="../slideLayouts/slideLayout39.xml"/><Relationship Id="rId6" Type="http://schemas.openxmlformats.org/officeDocument/2006/relationships/image" Target="../media/image32.png"/><Relationship Id="rId11" Type="http://schemas.openxmlformats.org/officeDocument/2006/relationships/image" Target="../media/image37.png"/><Relationship Id="rId5" Type="http://schemas.openxmlformats.org/officeDocument/2006/relationships/image" Target="../media/image24.wmf"/><Relationship Id="rId15" Type="http://schemas.openxmlformats.org/officeDocument/2006/relationships/image" Target="../media/image41.png"/><Relationship Id="rId10" Type="http://schemas.openxmlformats.org/officeDocument/2006/relationships/image" Target="../media/image36.png"/><Relationship Id="rId4" Type="http://schemas.openxmlformats.org/officeDocument/2006/relationships/image" Target="../media/image22.png"/><Relationship Id="rId9" Type="http://schemas.openxmlformats.org/officeDocument/2006/relationships/image" Target="../media/image35.png"/><Relationship Id="rId14" Type="http://schemas.openxmlformats.org/officeDocument/2006/relationships/image" Target="../media/image40.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18" Type="http://schemas.openxmlformats.org/officeDocument/2006/relationships/image" Target="../media/image19.jpeg"/><Relationship Id="rId3" Type="http://schemas.openxmlformats.org/officeDocument/2006/relationships/diagramLayout" Target="../diagrams/layout1.xml"/><Relationship Id="rId7" Type="http://schemas.openxmlformats.org/officeDocument/2006/relationships/image" Target="../media/image8.jpeg"/><Relationship Id="rId12" Type="http://schemas.openxmlformats.org/officeDocument/2006/relationships/image" Target="../media/image13.jpg"/><Relationship Id="rId17" Type="http://schemas.openxmlformats.org/officeDocument/2006/relationships/image" Target="../media/image18.png"/><Relationship Id="rId2" Type="http://schemas.openxmlformats.org/officeDocument/2006/relationships/diagramData" Target="../diagrams/data1.xml"/><Relationship Id="rId16" Type="http://schemas.openxmlformats.org/officeDocument/2006/relationships/image" Target="../media/image17.jpeg"/><Relationship Id="rId20" Type="http://schemas.openxmlformats.org/officeDocument/2006/relationships/image" Target="../media/image21.png"/><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image" Target="../media/image12.png"/><Relationship Id="rId5" Type="http://schemas.openxmlformats.org/officeDocument/2006/relationships/diagramColors" Target="../diagrams/colors1.xml"/><Relationship Id="rId15" Type="http://schemas.openxmlformats.org/officeDocument/2006/relationships/image" Target="../media/image16.png"/><Relationship Id="rId10" Type="http://schemas.openxmlformats.org/officeDocument/2006/relationships/image" Target="../media/image11.png"/><Relationship Id="rId19" Type="http://schemas.openxmlformats.org/officeDocument/2006/relationships/image" Target="../media/image20.png"/><Relationship Id="rId4" Type="http://schemas.openxmlformats.org/officeDocument/2006/relationships/diagramQuickStyle" Target="../diagrams/quickStyle1.xml"/><Relationship Id="rId9" Type="http://schemas.openxmlformats.org/officeDocument/2006/relationships/image" Target="../media/image10.png"/><Relationship Id="rId14" Type="http://schemas.openxmlformats.org/officeDocument/2006/relationships/image" Target="../media/image1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12776"/>
            <a:ext cx="9144000" cy="1512168"/>
          </a:xfrm>
        </p:spPr>
        <p:txBody>
          <a:bodyPr/>
          <a:lstStyle/>
          <a:p>
            <a:pPr algn="ctr"/>
            <a:r>
              <a:rPr lang="en-GB" sz="2800" dirty="0"/>
              <a:t>Open </a:t>
            </a:r>
            <a:r>
              <a:rPr lang="en-GB" sz="2800" dirty="0" smtClean="0"/>
              <a:t>Science: from </a:t>
            </a:r>
            <a:r>
              <a:rPr lang="en-GB" sz="2800" dirty="0"/>
              <a:t>vision to </a:t>
            </a:r>
            <a:r>
              <a:rPr lang="en-GB" sz="2800" dirty="0" smtClean="0"/>
              <a:t>action</a:t>
            </a:r>
            <a:r>
              <a:rPr lang="en-GB" sz="2800" dirty="0"/>
              <a:t/>
            </a:r>
            <a:br>
              <a:rPr lang="en-GB" sz="2800" dirty="0"/>
            </a:br>
            <a:endParaRPr lang="en-GB" sz="2800" dirty="0"/>
          </a:p>
        </p:txBody>
      </p:sp>
      <p:sp>
        <p:nvSpPr>
          <p:cNvPr id="3" name="Subtitle 2"/>
          <p:cNvSpPr>
            <a:spLocks noGrp="1"/>
          </p:cNvSpPr>
          <p:nvPr>
            <p:ph type="subTitle" idx="1"/>
          </p:nvPr>
        </p:nvSpPr>
        <p:spPr>
          <a:xfrm>
            <a:off x="760744" y="4895641"/>
            <a:ext cx="7560840" cy="936104"/>
          </a:xfrm>
        </p:spPr>
        <p:txBody>
          <a:bodyPr/>
          <a:lstStyle/>
          <a:p>
            <a:pPr algn="ctr"/>
            <a:r>
              <a:rPr lang="en-GB" sz="1600" dirty="0" smtClean="0"/>
              <a:t>(does not represent an official point of view of the EC)</a:t>
            </a:r>
            <a:r>
              <a:rPr lang="en-GB" sz="2000" dirty="0" smtClean="0"/>
              <a:t> </a:t>
            </a:r>
            <a:endParaRPr lang="en-GB" sz="2000" dirty="0"/>
          </a:p>
        </p:txBody>
      </p:sp>
      <p:sp>
        <p:nvSpPr>
          <p:cNvPr id="4" name="Rectangle 3"/>
          <p:cNvSpPr/>
          <p:nvPr/>
        </p:nvSpPr>
        <p:spPr>
          <a:xfrm>
            <a:off x="827584" y="3140968"/>
            <a:ext cx="7462399" cy="2985433"/>
          </a:xfrm>
          <a:prstGeom prst="rect">
            <a:avLst/>
          </a:prstGeom>
        </p:spPr>
        <p:txBody>
          <a:bodyPr wrap="square">
            <a:spAutoFit/>
          </a:bodyPr>
          <a:lstStyle/>
          <a:p>
            <a:pPr algn="ctr"/>
            <a:r>
              <a:rPr lang="fr-BE" sz="2800" b="1" dirty="0" smtClean="0">
                <a:solidFill>
                  <a:schemeClr val="bg1"/>
                </a:solidFill>
              </a:rPr>
              <a:t>J.C. Burgelman</a:t>
            </a:r>
            <a:br>
              <a:rPr lang="fr-BE" sz="2800" b="1" dirty="0" smtClean="0">
                <a:solidFill>
                  <a:schemeClr val="bg1"/>
                </a:solidFill>
              </a:rPr>
            </a:br>
            <a:r>
              <a:rPr lang="fr-BE" sz="2000" b="1" dirty="0" err="1" smtClean="0">
                <a:solidFill>
                  <a:schemeClr val="bg1"/>
                </a:solidFill>
              </a:rPr>
              <a:t>S.Luber</a:t>
            </a:r>
            <a:r>
              <a:rPr lang="fr-BE" sz="2000" b="1" dirty="0" smtClean="0">
                <a:solidFill>
                  <a:schemeClr val="bg1"/>
                </a:solidFill>
              </a:rPr>
              <a:t>, R. Von Schomberg, W. </a:t>
            </a:r>
            <a:r>
              <a:rPr lang="fr-BE" sz="2000" b="1" dirty="0" err="1" smtClean="0">
                <a:solidFill>
                  <a:schemeClr val="bg1"/>
                </a:solidFill>
              </a:rPr>
              <a:t>Lusoli</a:t>
            </a:r>
            <a:r>
              <a:rPr lang="fr-BE" sz="2000" b="1" dirty="0" smtClean="0">
                <a:solidFill>
                  <a:schemeClr val="bg1"/>
                </a:solidFill>
              </a:rPr>
              <a:t>, </a:t>
            </a:r>
            <a:r>
              <a:rPr lang="fr-BE" sz="2000" b="1" dirty="0" err="1" smtClean="0">
                <a:solidFill>
                  <a:schemeClr val="bg1"/>
                </a:solidFill>
              </a:rPr>
              <a:t>D.Spichtinger</a:t>
            </a:r>
            <a:endParaRPr lang="fr-BE" sz="2000" b="1" dirty="0" smtClean="0">
              <a:solidFill>
                <a:schemeClr val="bg1"/>
              </a:solidFill>
            </a:endParaRPr>
          </a:p>
          <a:p>
            <a:pPr algn="ctr"/>
            <a:r>
              <a:rPr lang="fr-BE" sz="2000" b="1" dirty="0" err="1" smtClean="0">
                <a:solidFill>
                  <a:schemeClr val="bg1"/>
                </a:solidFill>
              </a:rPr>
              <a:t>European</a:t>
            </a:r>
            <a:r>
              <a:rPr lang="fr-BE" sz="2000" b="1" dirty="0" smtClean="0">
                <a:solidFill>
                  <a:schemeClr val="bg1"/>
                </a:solidFill>
              </a:rPr>
              <a:t> Commission </a:t>
            </a:r>
          </a:p>
          <a:p>
            <a:pPr algn="ctr"/>
            <a:r>
              <a:rPr lang="fr-BE" sz="2000" b="1" dirty="0" smtClean="0">
                <a:solidFill>
                  <a:schemeClr val="bg1"/>
                </a:solidFill>
              </a:rPr>
              <a:t>DG </a:t>
            </a:r>
            <a:r>
              <a:rPr lang="fr-BE" sz="2000" b="1" dirty="0" err="1" smtClean="0">
                <a:solidFill>
                  <a:schemeClr val="bg1"/>
                </a:solidFill>
              </a:rPr>
              <a:t>Research</a:t>
            </a:r>
            <a:r>
              <a:rPr lang="fr-BE" sz="2000" b="1" dirty="0" smtClean="0">
                <a:solidFill>
                  <a:schemeClr val="bg1"/>
                </a:solidFill>
              </a:rPr>
              <a:t> &amp; Innovation</a:t>
            </a:r>
          </a:p>
          <a:p>
            <a:pPr algn="ctr"/>
            <a:endParaRPr lang="fr-BE" sz="2000" b="1" dirty="0" smtClean="0">
              <a:solidFill>
                <a:schemeClr val="bg1"/>
              </a:solidFill>
            </a:endParaRPr>
          </a:p>
          <a:p>
            <a:pPr algn="ctr"/>
            <a:endParaRPr lang="fr-BE" sz="2000" b="1" dirty="0">
              <a:solidFill>
                <a:schemeClr val="bg1"/>
              </a:solidFill>
            </a:endParaRPr>
          </a:p>
          <a:p>
            <a:pPr algn="ctr"/>
            <a:r>
              <a:rPr lang="en-GB" sz="2000" b="1" dirty="0">
                <a:solidFill>
                  <a:schemeClr val="bg1"/>
                </a:solidFill>
              </a:rPr>
              <a:t>LIBER Annual Conference, Senate House, London, 24-26th June 2015.</a:t>
            </a:r>
          </a:p>
        </p:txBody>
      </p:sp>
    </p:spTree>
    <p:extLst>
      <p:ext uri="{BB962C8B-B14F-4D97-AF65-F5344CB8AC3E}">
        <p14:creationId xmlns:p14="http://schemas.microsoft.com/office/powerpoint/2010/main" val="1214998755"/>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4"/>
          <p:cNvGraphicFramePr>
            <a:graphicFrameLocks/>
          </p:cNvGraphicFramePr>
          <p:nvPr>
            <p:extLst>
              <p:ext uri="{D42A27DB-BD31-4B8C-83A1-F6EECF244321}">
                <p14:modId xmlns:p14="http://schemas.microsoft.com/office/powerpoint/2010/main" val="1641816213"/>
              </p:ext>
            </p:extLst>
          </p:nvPr>
        </p:nvGraphicFramePr>
        <p:xfrm>
          <a:off x="179512" y="1412776"/>
          <a:ext cx="8748588" cy="48138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08412748"/>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p14="http://schemas.microsoft.com/office/powerpoint/2010/main" val="2494696283"/>
              </p:ext>
            </p:extLst>
          </p:nvPr>
        </p:nvGraphicFramePr>
        <p:xfrm>
          <a:off x="251520" y="1340768"/>
          <a:ext cx="8627699" cy="51125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7779769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p14="http://schemas.microsoft.com/office/powerpoint/2010/main" val="1540837050"/>
              </p:ext>
            </p:extLst>
          </p:nvPr>
        </p:nvGraphicFramePr>
        <p:xfrm>
          <a:off x="395536" y="1268760"/>
          <a:ext cx="8640960" cy="51125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70985004"/>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p:cNvGraphicFramePr>
          <p:nvPr>
            <p:extLst>
              <p:ext uri="{D42A27DB-BD31-4B8C-83A1-F6EECF244321}">
                <p14:modId xmlns:p14="http://schemas.microsoft.com/office/powerpoint/2010/main" val="3697738029"/>
              </p:ext>
            </p:extLst>
          </p:nvPr>
        </p:nvGraphicFramePr>
        <p:xfrm>
          <a:off x="395536" y="1412776"/>
          <a:ext cx="8568952" cy="505110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31928655"/>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317796507"/>
              </p:ext>
            </p:extLst>
          </p:nvPr>
        </p:nvGraphicFramePr>
        <p:xfrm>
          <a:off x="467544" y="1412776"/>
          <a:ext cx="8312726" cy="4965972"/>
        </p:xfrm>
        <a:graphic>
          <a:graphicData uri="http://schemas.openxmlformats.org/drawingml/2006/chart">
            <c:chart xmlns:c="http://schemas.openxmlformats.org/drawingml/2006/chart" xmlns:r="http://schemas.openxmlformats.org/officeDocument/2006/relationships" r:id="rId3"/>
          </a:graphicData>
        </a:graphic>
      </p:graphicFrame>
      <p:sp>
        <p:nvSpPr>
          <p:cNvPr id="37892" name="TextBox 1"/>
          <p:cNvSpPr txBox="1">
            <a:spLocks noChangeArrowheads="1"/>
          </p:cNvSpPr>
          <p:nvPr/>
        </p:nvSpPr>
        <p:spPr bwMode="auto">
          <a:xfrm>
            <a:off x="3635896" y="2204864"/>
            <a:ext cx="3924052" cy="360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7600" b="1">
                <a:solidFill>
                  <a:srgbClr val="FFD624"/>
                </a:solidFill>
                <a:latin typeface="Verdana" pitchFamily="34" charset="0"/>
                <a:ea typeface="ＭＳ Ｐゴシック" pitchFamily="34" charset="-128"/>
              </a:defRPr>
            </a:lvl1pPr>
            <a:lvl2pPr marL="742950" indent="-285750" eaLnBrk="0" hangingPunct="0">
              <a:defRPr sz="7600" b="1">
                <a:solidFill>
                  <a:srgbClr val="FFD624"/>
                </a:solidFill>
                <a:latin typeface="Verdana" pitchFamily="34" charset="0"/>
                <a:ea typeface="ＭＳ Ｐゴシック" pitchFamily="34" charset="-128"/>
              </a:defRPr>
            </a:lvl2pPr>
            <a:lvl3pPr marL="1143000" indent="-228600" eaLnBrk="0" hangingPunct="0">
              <a:defRPr sz="7600" b="1">
                <a:solidFill>
                  <a:srgbClr val="FFD624"/>
                </a:solidFill>
                <a:latin typeface="Verdana" pitchFamily="34" charset="0"/>
                <a:ea typeface="ＭＳ Ｐゴシック" pitchFamily="34" charset="-128"/>
              </a:defRPr>
            </a:lvl3pPr>
            <a:lvl4pPr marL="1600200" indent="-228600" eaLnBrk="0" hangingPunct="0">
              <a:defRPr sz="7600" b="1">
                <a:solidFill>
                  <a:srgbClr val="FFD624"/>
                </a:solidFill>
                <a:latin typeface="Verdana" pitchFamily="34" charset="0"/>
                <a:ea typeface="ＭＳ Ｐゴシック" pitchFamily="34" charset="-128"/>
              </a:defRPr>
            </a:lvl4pPr>
            <a:lvl5pPr marL="2057400" indent="-228600" eaLnBrk="0" hangingPunct="0">
              <a:defRPr sz="7600" b="1">
                <a:solidFill>
                  <a:srgbClr val="FFD624"/>
                </a:solidFill>
                <a:latin typeface="Verdana" pitchFamily="34" charset="0"/>
                <a:ea typeface="ＭＳ Ｐゴシック" pitchFamily="34" charset="-128"/>
              </a:defRPr>
            </a:lvl5pPr>
            <a:lvl6pPr marL="25146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6pPr>
            <a:lvl7pPr marL="29718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7pPr>
            <a:lvl8pPr marL="34290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8pPr>
            <a:lvl9pPr marL="38862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9pPr>
          </a:lstStyle>
          <a:p>
            <a:pPr algn="r" eaLnBrk="1" hangingPunct="1"/>
            <a:r>
              <a:rPr lang="en-GB" altLang="en-US" sz="1100" b="0" dirty="0">
                <a:solidFill>
                  <a:srgbClr val="0070C0"/>
                </a:solidFill>
                <a:latin typeface="+mn-lt"/>
              </a:rPr>
              <a:t>Rank : the lowest need (1) to the highest need (11)</a:t>
            </a:r>
          </a:p>
        </p:txBody>
      </p:sp>
      <p:sp>
        <p:nvSpPr>
          <p:cNvPr id="9" name="Title 1"/>
          <p:cNvSpPr txBox="1">
            <a:spLocks/>
          </p:cNvSpPr>
          <p:nvPr/>
        </p:nvSpPr>
        <p:spPr bwMode="auto">
          <a:xfrm>
            <a:off x="0" y="0"/>
            <a:ext cx="84359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noAutofit/>
          </a:bodyPr>
          <a:lstStyle>
            <a:lvl1pPr marL="358775" indent="-358775" algn="l" rtl="0" eaLnBrk="0" fontAlgn="base" hangingPunct="0">
              <a:spcBef>
                <a:spcPct val="0"/>
              </a:spcBef>
              <a:spcAft>
                <a:spcPct val="0"/>
              </a:spcAft>
              <a:defRPr sz="1400" b="1">
                <a:solidFill>
                  <a:schemeClr val="bg1"/>
                </a:solidFill>
                <a:latin typeface="+mj-lt"/>
                <a:ea typeface="ＭＳ Ｐゴシック" pitchFamily="34" charset="-128"/>
                <a:cs typeface="ＭＳ Ｐゴシック" charset="0"/>
              </a:defRPr>
            </a:lvl1pPr>
            <a:lvl2pPr marL="358775" indent="-358775" algn="l" rtl="0" eaLnBrk="0" fontAlgn="base" hangingPunct="0">
              <a:spcBef>
                <a:spcPct val="0"/>
              </a:spcBef>
              <a:spcAft>
                <a:spcPct val="0"/>
              </a:spcAft>
              <a:defRPr sz="1400" b="1">
                <a:solidFill>
                  <a:schemeClr val="bg1"/>
                </a:solidFill>
                <a:latin typeface="Futura Std Medium" pitchFamily="34" charset="0"/>
                <a:ea typeface="ＭＳ Ｐゴシック" pitchFamily="34" charset="-128"/>
                <a:cs typeface="ＭＳ Ｐゴシック" charset="0"/>
              </a:defRPr>
            </a:lvl2pPr>
            <a:lvl3pPr marL="358775" indent="-358775" algn="l" rtl="0" eaLnBrk="0" fontAlgn="base" hangingPunct="0">
              <a:spcBef>
                <a:spcPct val="0"/>
              </a:spcBef>
              <a:spcAft>
                <a:spcPct val="0"/>
              </a:spcAft>
              <a:defRPr sz="1400" b="1">
                <a:solidFill>
                  <a:schemeClr val="bg1"/>
                </a:solidFill>
                <a:latin typeface="Futura Std Medium" pitchFamily="34" charset="0"/>
                <a:ea typeface="ＭＳ Ｐゴシック" pitchFamily="34" charset="-128"/>
                <a:cs typeface="ＭＳ Ｐゴシック" charset="0"/>
              </a:defRPr>
            </a:lvl3pPr>
            <a:lvl4pPr marL="358775" indent="-358775" algn="l" rtl="0" eaLnBrk="0" fontAlgn="base" hangingPunct="0">
              <a:spcBef>
                <a:spcPct val="0"/>
              </a:spcBef>
              <a:spcAft>
                <a:spcPct val="0"/>
              </a:spcAft>
              <a:defRPr sz="1400" b="1">
                <a:solidFill>
                  <a:schemeClr val="bg1"/>
                </a:solidFill>
                <a:latin typeface="Futura Std Medium" pitchFamily="34" charset="0"/>
                <a:ea typeface="ＭＳ Ｐゴシック" pitchFamily="34" charset="-128"/>
                <a:cs typeface="ＭＳ Ｐゴシック" charset="0"/>
              </a:defRPr>
            </a:lvl4pPr>
            <a:lvl5pPr marL="358775" indent="-358775" algn="l" rtl="0" eaLnBrk="0" fontAlgn="base" hangingPunct="0">
              <a:spcBef>
                <a:spcPct val="0"/>
              </a:spcBef>
              <a:spcAft>
                <a:spcPct val="0"/>
              </a:spcAft>
              <a:defRPr sz="1400" b="1">
                <a:solidFill>
                  <a:schemeClr val="bg1"/>
                </a:solidFill>
                <a:latin typeface="Futura Std Medium" pitchFamily="34" charset="0"/>
                <a:ea typeface="ＭＳ Ｐゴシック" pitchFamily="34" charset="-128"/>
                <a:cs typeface="ＭＳ Ｐゴシック" charset="0"/>
              </a:defRPr>
            </a:lvl5pPr>
            <a:lvl6pPr marL="815975" algn="l" rtl="0" fontAlgn="base">
              <a:spcBef>
                <a:spcPct val="0"/>
              </a:spcBef>
              <a:spcAft>
                <a:spcPct val="0"/>
              </a:spcAft>
              <a:defRPr sz="3000" b="1">
                <a:solidFill>
                  <a:srgbClr val="0F5494"/>
                </a:solidFill>
                <a:latin typeface="Verdana" pitchFamily="32" charset="0"/>
              </a:defRPr>
            </a:lvl6pPr>
            <a:lvl7pPr marL="1273175" algn="l" rtl="0" fontAlgn="base">
              <a:spcBef>
                <a:spcPct val="0"/>
              </a:spcBef>
              <a:spcAft>
                <a:spcPct val="0"/>
              </a:spcAft>
              <a:defRPr sz="3000" b="1">
                <a:solidFill>
                  <a:srgbClr val="0F5494"/>
                </a:solidFill>
                <a:latin typeface="Verdana" pitchFamily="32" charset="0"/>
              </a:defRPr>
            </a:lvl7pPr>
            <a:lvl8pPr marL="1730375" algn="l" rtl="0" fontAlgn="base">
              <a:spcBef>
                <a:spcPct val="0"/>
              </a:spcBef>
              <a:spcAft>
                <a:spcPct val="0"/>
              </a:spcAft>
              <a:defRPr sz="3000" b="1">
                <a:solidFill>
                  <a:srgbClr val="0F5494"/>
                </a:solidFill>
                <a:latin typeface="Verdana" pitchFamily="32" charset="0"/>
              </a:defRPr>
            </a:lvl8pPr>
            <a:lvl9pPr marL="2187575" algn="l" rtl="0" fontAlgn="base">
              <a:spcBef>
                <a:spcPct val="0"/>
              </a:spcBef>
              <a:spcAft>
                <a:spcPct val="0"/>
              </a:spcAft>
              <a:defRPr sz="3000" b="1">
                <a:solidFill>
                  <a:srgbClr val="0F5494"/>
                </a:solidFill>
                <a:latin typeface="Verdana" pitchFamily="32" charset="0"/>
              </a:defRPr>
            </a:lvl9pPr>
          </a:lstStyle>
          <a:p>
            <a:pPr>
              <a:defRPr/>
            </a:pPr>
            <a:endParaRPr lang="en-GB" sz="1050" kern="0" dirty="0"/>
          </a:p>
        </p:txBody>
      </p:sp>
    </p:spTree>
    <p:extLst>
      <p:ext uri="{BB962C8B-B14F-4D97-AF65-F5344CB8AC3E}">
        <p14:creationId xmlns:p14="http://schemas.microsoft.com/office/powerpoint/2010/main" val="3970151586"/>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512" y="1196752"/>
            <a:ext cx="8229600" cy="936625"/>
          </a:xfrm>
        </p:spPr>
        <p:txBody>
          <a:bodyPr/>
          <a:lstStyle/>
          <a:p>
            <a:pPr marL="0" lvl="2" indent="0" eaLnBrk="1" hangingPunct="1">
              <a:buClr>
                <a:srgbClr val="204388"/>
              </a:buClr>
              <a:defRPr/>
            </a:pPr>
            <a:r>
              <a:rPr lang="en-GB" sz="2400" kern="1200" dirty="0">
                <a:solidFill>
                  <a:srgbClr val="333399"/>
                </a:solidFill>
                <a:latin typeface="+mn-lt"/>
                <a:ea typeface="MS PGothic" pitchFamily="34" charset="-128"/>
                <a:cs typeface="+mn-cs"/>
              </a:rPr>
              <a:t>Objectives of possible future policy initiative (results from validation workshops)</a:t>
            </a:r>
          </a:p>
        </p:txBody>
      </p:sp>
      <p:sp>
        <p:nvSpPr>
          <p:cNvPr id="3" name="Content Placeholder 2"/>
          <p:cNvSpPr>
            <a:spLocks noGrp="1"/>
          </p:cNvSpPr>
          <p:nvPr>
            <p:ph idx="1"/>
          </p:nvPr>
        </p:nvSpPr>
        <p:spPr>
          <a:xfrm>
            <a:off x="179512" y="2132857"/>
            <a:ext cx="8784976" cy="4032447"/>
          </a:xfrm>
        </p:spPr>
        <p:txBody>
          <a:bodyPr/>
          <a:lstStyle/>
          <a:p>
            <a:pPr>
              <a:buClr>
                <a:srgbClr val="22228B"/>
              </a:buClr>
              <a:buFont typeface="Arial" charset="0"/>
              <a:buChar char="•"/>
              <a:defRPr/>
            </a:pPr>
            <a:r>
              <a:rPr lang="en-US" sz="2000" i="0" dirty="0">
                <a:solidFill>
                  <a:srgbClr val="0070C0"/>
                </a:solidFill>
                <a:ea typeface="MS PGothic" pitchFamily="34" charset="-128"/>
              </a:rPr>
              <a:t>Support big data </a:t>
            </a:r>
            <a:r>
              <a:rPr lang="en-US" sz="2000" i="0" dirty="0" smtClean="0">
                <a:solidFill>
                  <a:srgbClr val="0070C0"/>
                </a:solidFill>
                <a:ea typeface="MS PGothic" pitchFamily="34" charset="-128"/>
              </a:rPr>
              <a:t>(infrastructure) </a:t>
            </a:r>
            <a:r>
              <a:rPr lang="en-US" sz="2000" i="0" dirty="0">
                <a:solidFill>
                  <a:srgbClr val="0070C0"/>
                </a:solidFill>
                <a:ea typeface="MS PGothic" pitchFamily="34" charset="-128"/>
              </a:rPr>
              <a:t>needs </a:t>
            </a:r>
            <a:r>
              <a:rPr lang="en-US" sz="2000" i="0" dirty="0" smtClean="0">
                <a:solidFill>
                  <a:srgbClr val="0070C0"/>
                </a:solidFill>
                <a:ea typeface="MS PGothic" pitchFamily="34" charset="-128"/>
              </a:rPr>
              <a:t>– includes governance</a:t>
            </a:r>
            <a:endParaRPr lang="en-US" sz="2000" i="0" dirty="0">
              <a:solidFill>
                <a:srgbClr val="0070C0"/>
              </a:solidFill>
              <a:ea typeface="MS PGothic" pitchFamily="34" charset="-128"/>
            </a:endParaRPr>
          </a:p>
          <a:p>
            <a:pPr>
              <a:buClr>
                <a:srgbClr val="22228B"/>
              </a:buClr>
              <a:buFont typeface="Arial" charset="0"/>
              <a:buChar char="•"/>
              <a:defRPr/>
            </a:pPr>
            <a:r>
              <a:rPr lang="en-US" sz="2000" i="0" dirty="0">
                <a:solidFill>
                  <a:srgbClr val="0070C0"/>
                </a:solidFill>
                <a:ea typeface="MS PGothic" pitchFamily="34" charset="-128"/>
              </a:rPr>
              <a:t>Improving Framework Conditions (Removing barriers, creating incentives) for fostering Open Science</a:t>
            </a:r>
          </a:p>
          <a:p>
            <a:pPr>
              <a:buClr>
                <a:srgbClr val="22228B"/>
              </a:buClr>
              <a:buFont typeface="Arial" charset="0"/>
              <a:buChar char="•"/>
              <a:defRPr/>
            </a:pPr>
            <a:r>
              <a:rPr lang="en-GB" sz="2000" i="0" dirty="0">
                <a:solidFill>
                  <a:srgbClr val="0070C0"/>
                </a:solidFill>
                <a:ea typeface="MS PGothic" pitchFamily="34" charset="-128"/>
              </a:rPr>
              <a:t>Making science more efficient (better use of and sharing of resources), reliable (</a:t>
            </a:r>
            <a:r>
              <a:rPr lang="en-GB" sz="2000" i="0" dirty="0" err="1">
                <a:solidFill>
                  <a:srgbClr val="0070C0"/>
                </a:solidFill>
                <a:ea typeface="MS PGothic" pitchFamily="34" charset="-128"/>
              </a:rPr>
              <a:t>replicability</a:t>
            </a:r>
            <a:r>
              <a:rPr lang="en-GB" sz="2000" i="0" dirty="0">
                <a:solidFill>
                  <a:srgbClr val="0070C0"/>
                </a:solidFill>
                <a:ea typeface="MS PGothic" pitchFamily="34" charset="-128"/>
              </a:rPr>
              <a:t>/re-use of data) and more responsive to societal challenges</a:t>
            </a:r>
            <a:r>
              <a:rPr lang="en-GB" sz="2000" i="0" dirty="0" smtClean="0">
                <a:solidFill>
                  <a:schemeClr val="accent2"/>
                </a:solidFill>
              </a:rPr>
              <a:t> </a:t>
            </a:r>
            <a:endParaRPr lang="en-GB" sz="2000" i="0" dirty="0">
              <a:solidFill>
                <a:schemeClr val="accent2"/>
              </a:solidFill>
            </a:endParaRPr>
          </a:p>
          <a:p>
            <a:pPr marL="0" indent="0">
              <a:buClr>
                <a:srgbClr val="00B0F0"/>
              </a:buClr>
              <a:buNone/>
              <a:defRPr/>
            </a:pPr>
            <a:endParaRPr lang="en-US" sz="2000" i="0" dirty="0" smtClean="0">
              <a:solidFill>
                <a:schemeClr val="accent2"/>
              </a:solidFill>
            </a:endParaRPr>
          </a:p>
          <a:p>
            <a:pPr marL="0" indent="0">
              <a:buClr>
                <a:srgbClr val="22228B"/>
              </a:buClr>
              <a:buNone/>
              <a:defRPr/>
            </a:pPr>
            <a:r>
              <a:rPr lang="en-US" sz="2000" i="0" dirty="0">
                <a:solidFill>
                  <a:srgbClr val="0070C0"/>
                </a:solidFill>
                <a:ea typeface="MS PGothic" pitchFamily="34" charset="-128"/>
              </a:rPr>
              <a:t>Stakeholders share these expectations of 'Open Science' with large majority, on "condition":</a:t>
            </a:r>
          </a:p>
          <a:p>
            <a:pPr>
              <a:buClr>
                <a:srgbClr val="22228B"/>
              </a:buClr>
              <a:buFont typeface="Arial" charset="0"/>
              <a:buChar char="•"/>
              <a:defRPr/>
            </a:pPr>
            <a:r>
              <a:rPr lang="en-US" sz="2000" b="1" i="0" dirty="0" smtClean="0">
                <a:solidFill>
                  <a:srgbClr val="0070C0"/>
                </a:solidFill>
                <a:ea typeface="MS PGothic" pitchFamily="34" charset="-128"/>
              </a:rPr>
              <a:t>bottom-up</a:t>
            </a:r>
            <a:endParaRPr lang="en-US" sz="2000" b="1" i="0" dirty="0">
              <a:solidFill>
                <a:srgbClr val="0070C0"/>
              </a:solidFill>
              <a:ea typeface="MS PGothic" pitchFamily="34" charset="-128"/>
            </a:endParaRPr>
          </a:p>
          <a:p>
            <a:pPr>
              <a:buClr>
                <a:srgbClr val="22228B"/>
              </a:buClr>
              <a:buFont typeface="Arial" charset="0"/>
              <a:buChar char="•"/>
              <a:defRPr/>
            </a:pPr>
            <a:r>
              <a:rPr lang="en-US" sz="2000" b="1" i="0" dirty="0" smtClean="0">
                <a:solidFill>
                  <a:srgbClr val="0070C0"/>
                </a:solidFill>
                <a:ea typeface="MS PGothic" pitchFamily="34" charset="-128"/>
              </a:rPr>
              <a:t>stakeholder-driven</a:t>
            </a:r>
            <a:endParaRPr lang="en-GB" sz="2000" b="1" i="0" dirty="0">
              <a:solidFill>
                <a:srgbClr val="0070C0"/>
              </a:solidFill>
              <a:ea typeface="MS PGothic" pitchFamily="34" charset="-128"/>
            </a:endParaRPr>
          </a:p>
          <a:p>
            <a:pPr>
              <a:buClr>
                <a:srgbClr val="00B0F0"/>
              </a:buClr>
            </a:pPr>
            <a:endParaRPr lang="en-GB" sz="1800" dirty="0"/>
          </a:p>
        </p:txBody>
      </p:sp>
    </p:spTree>
    <p:extLst>
      <p:ext uri="{BB962C8B-B14F-4D97-AF65-F5344CB8AC3E}">
        <p14:creationId xmlns:p14="http://schemas.microsoft.com/office/powerpoint/2010/main" val="729498781"/>
      </p:ext>
    </p:extLst>
  </p:cSld>
  <p:clrMapOvr>
    <a:overrideClrMapping bg1="lt1" tx1="dk1" bg2="lt2" tx2="dk2" accent1="accent1" accent2="accent2" accent3="accent3" accent4="accent4" accent5="accent5" accent6="accent6" hlink="hlink" folHlink="folHlink"/>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a:xfrm>
            <a:off x="107950" y="908050"/>
            <a:ext cx="9036050" cy="1152525"/>
          </a:xfrm>
        </p:spPr>
        <p:txBody>
          <a:bodyPr/>
          <a:lstStyle/>
          <a:p>
            <a:pPr indent="0" algn="ctr" eaLnBrk="1" hangingPunct="1">
              <a:defRPr/>
            </a:pPr>
            <a:r>
              <a:rPr lang="en-GB" sz="2400" smtClean="0">
                <a:ea typeface="MS PGothic" pitchFamily="34" charset="-128"/>
              </a:rPr>
              <a:t/>
            </a:r>
            <a:br>
              <a:rPr lang="en-GB" sz="2400" smtClean="0">
                <a:ea typeface="MS PGothic" pitchFamily="34" charset="-128"/>
              </a:rPr>
            </a:br>
            <a:endParaRPr lang="en-GB" sz="2400" smtClean="0">
              <a:ea typeface="MS PGothic" pitchFamily="34" charset="-128"/>
            </a:endParaRPr>
          </a:p>
        </p:txBody>
      </p:sp>
      <p:sp>
        <p:nvSpPr>
          <p:cNvPr id="4099" name="Rectangle 5"/>
          <p:cNvSpPr>
            <a:spLocks noGrp="1" noChangeArrowheads="1"/>
          </p:cNvSpPr>
          <p:nvPr>
            <p:ph type="body" idx="1"/>
          </p:nvPr>
        </p:nvSpPr>
        <p:spPr>
          <a:xfrm>
            <a:off x="107504" y="1268760"/>
            <a:ext cx="8496300" cy="5184478"/>
          </a:xfrm>
        </p:spPr>
        <p:txBody>
          <a:bodyPr/>
          <a:lstStyle/>
          <a:p>
            <a:pPr marL="0" lvl="1" indent="0">
              <a:buClr>
                <a:srgbClr val="204388"/>
              </a:buClr>
              <a:buFontTx/>
              <a:buNone/>
              <a:defRPr/>
            </a:pPr>
            <a:r>
              <a:rPr lang="en-US" sz="2800" dirty="0" smtClean="0">
                <a:solidFill>
                  <a:schemeClr val="accent2"/>
                </a:solidFill>
                <a:ea typeface="MS PGothic" pitchFamily="34" charset="-128"/>
              </a:rPr>
              <a:t>From policy to action</a:t>
            </a:r>
          </a:p>
          <a:p>
            <a:pPr marL="342900" lvl="1" indent="-342900">
              <a:buClr>
                <a:srgbClr val="22228B"/>
              </a:buClr>
              <a:buFont typeface="Wingdings" panose="05000000000000000000" pitchFamily="2" charset="2"/>
              <a:buChar char="Ø"/>
              <a:defRPr/>
            </a:pPr>
            <a:endParaRPr lang="en-US" b="0" dirty="0" smtClean="0">
              <a:solidFill>
                <a:srgbClr val="0070C0"/>
              </a:solidFill>
              <a:ea typeface="MS PGothic" pitchFamily="34" charset="-128"/>
            </a:endParaRPr>
          </a:p>
          <a:p>
            <a:pPr marL="342900" lvl="1" indent="-342900">
              <a:buClr>
                <a:srgbClr val="22228B"/>
              </a:buClr>
              <a:buFont typeface="Wingdings" panose="05000000000000000000" pitchFamily="2" charset="2"/>
              <a:buChar char="Ø"/>
              <a:defRPr/>
            </a:pPr>
            <a:endParaRPr lang="en-US" b="0" dirty="0">
              <a:solidFill>
                <a:srgbClr val="0070C0"/>
              </a:solidFill>
              <a:ea typeface="MS PGothic" pitchFamily="34" charset="-128"/>
            </a:endParaRPr>
          </a:p>
          <a:p>
            <a:pPr marL="342900" lvl="1" indent="-342900">
              <a:buClr>
                <a:srgbClr val="22228B"/>
              </a:buClr>
              <a:buFont typeface="Wingdings" panose="05000000000000000000" pitchFamily="2" charset="2"/>
              <a:buChar char="Ø"/>
              <a:defRPr/>
            </a:pPr>
            <a:r>
              <a:rPr lang="en-US" b="0" dirty="0" smtClean="0">
                <a:solidFill>
                  <a:srgbClr val="0070C0"/>
                </a:solidFill>
                <a:ea typeface="MS PGothic" pitchFamily="34" charset="-128"/>
              </a:rPr>
              <a:t>Open </a:t>
            </a:r>
            <a:r>
              <a:rPr lang="en-US" b="0" dirty="0">
                <a:solidFill>
                  <a:srgbClr val="0070C0"/>
                </a:solidFill>
                <a:ea typeface="MS PGothic" pitchFamily="34" charset="-128"/>
              </a:rPr>
              <a:t>Science as an action under the Digital Single Market initiative of the European Commission </a:t>
            </a:r>
            <a:r>
              <a:rPr lang="en-US" b="0" dirty="0" smtClean="0">
                <a:solidFill>
                  <a:srgbClr val="0070C0"/>
                </a:solidFill>
                <a:ea typeface="MS PGothic" pitchFamily="34" charset="-128"/>
              </a:rPr>
              <a:t>(adopted </a:t>
            </a:r>
            <a:r>
              <a:rPr lang="en-US" b="0" dirty="0">
                <a:solidFill>
                  <a:srgbClr val="0070C0"/>
                </a:solidFill>
                <a:ea typeface="MS PGothic" pitchFamily="34" charset="-128"/>
              </a:rPr>
              <a:t>6 May 2015), e.g. establishment of </a:t>
            </a:r>
            <a:r>
              <a:rPr lang="en-US" b="0" dirty="0" smtClean="0">
                <a:solidFill>
                  <a:srgbClr val="0070C0"/>
                </a:solidFill>
                <a:ea typeface="MS PGothic" pitchFamily="34" charset="-128"/>
              </a:rPr>
              <a:t>a 'European Open </a:t>
            </a:r>
            <a:r>
              <a:rPr lang="en-US" b="0" dirty="0">
                <a:solidFill>
                  <a:srgbClr val="0070C0"/>
                </a:solidFill>
                <a:ea typeface="MS PGothic" pitchFamily="34" charset="-128"/>
              </a:rPr>
              <a:t>Science Cloud'</a:t>
            </a:r>
          </a:p>
          <a:p>
            <a:pPr marL="342900" lvl="1" indent="-342900">
              <a:buClr>
                <a:srgbClr val="22228B"/>
              </a:buClr>
              <a:buFont typeface="Wingdings" panose="05000000000000000000" pitchFamily="2" charset="2"/>
              <a:buChar char="Ø"/>
              <a:defRPr/>
            </a:pPr>
            <a:endParaRPr lang="en-US" b="0" dirty="0">
              <a:solidFill>
                <a:srgbClr val="0070C0"/>
              </a:solidFill>
              <a:ea typeface="MS PGothic" pitchFamily="34" charset="-128"/>
              <a:cs typeface="+mn-cs"/>
            </a:endParaRPr>
          </a:p>
          <a:p>
            <a:pPr marL="342900" lvl="1" indent="-342900">
              <a:buClr>
                <a:srgbClr val="22228B"/>
              </a:buClr>
              <a:buFont typeface="Wingdings" panose="05000000000000000000" pitchFamily="2" charset="2"/>
              <a:buChar char="Ø"/>
              <a:defRPr/>
            </a:pPr>
            <a:r>
              <a:rPr lang="en-US" b="0" dirty="0" smtClean="0">
                <a:solidFill>
                  <a:srgbClr val="0070C0"/>
                </a:solidFill>
                <a:ea typeface="MS PGothic" pitchFamily="34" charset="-128"/>
              </a:rPr>
              <a:t>Policy </a:t>
            </a:r>
            <a:r>
              <a:rPr lang="en-US" b="0" dirty="0">
                <a:solidFill>
                  <a:srgbClr val="0070C0"/>
                </a:solidFill>
                <a:ea typeface="MS PGothic" pitchFamily="34" charset="-128"/>
              </a:rPr>
              <a:t>Debate on Open Science at May Competitiveness   </a:t>
            </a:r>
            <a:r>
              <a:rPr lang="en-US" b="0" dirty="0" smtClean="0">
                <a:solidFill>
                  <a:srgbClr val="0070C0"/>
                </a:solidFill>
                <a:ea typeface="MS PGothic" pitchFamily="34" charset="-128"/>
              </a:rPr>
              <a:t>Council (28 May 2015)</a:t>
            </a:r>
            <a:endParaRPr lang="en-US" b="0" dirty="0">
              <a:solidFill>
                <a:srgbClr val="0070C0"/>
              </a:solidFill>
              <a:ea typeface="MS PGothic" pitchFamily="34" charset="-128"/>
            </a:endParaRPr>
          </a:p>
          <a:p>
            <a:pPr marL="0" lvl="1" indent="0">
              <a:buClr>
                <a:srgbClr val="204388"/>
              </a:buClr>
              <a:buFont typeface="Wingdings" pitchFamily="2" charset="2"/>
              <a:buChar char="Ø"/>
              <a:defRPr/>
            </a:pPr>
            <a:endParaRPr lang="en-US" sz="1400" b="0" dirty="0" smtClean="0">
              <a:solidFill>
                <a:schemeClr val="accent2"/>
              </a:solidFill>
              <a:ea typeface="MS PGothic" pitchFamily="34" charset="-128"/>
            </a:endParaRPr>
          </a:p>
          <a:p>
            <a:pPr marL="0" lvl="1" indent="0">
              <a:buClr>
                <a:srgbClr val="204388"/>
              </a:buClr>
              <a:buFontTx/>
              <a:buNone/>
              <a:defRPr/>
            </a:pPr>
            <a:endParaRPr lang="en-US" sz="1600" dirty="0" smtClean="0">
              <a:solidFill>
                <a:schemeClr val="accent2"/>
              </a:solidFill>
              <a:ea typeface="MS PGothic" pitchFamily="34" charset="-128"/>
            </a:endParaRPr>
          </a:p>
        </p:txBody>
      </p:sp>
    </p:spTree>
    <p:extLst>
      <p:ext uri="{BB962C8B-B14F-4D97-AF65-F5344CB8AC3E}">
        <p14:creationId xmlns:p14="http://schemas.microsoft.com/office/powerpoint/2010/main" val="1340679529"/>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1125538"/>
            <a:ext cx="8229600" cy="936625"/>
          </a:xfrm>
        </p:spPr>
        <p:txBody>
          <a:bodyPr/>
          <a:lstStyle/>
          <a:p>
            <a:r>
              <a:rPr lang="en-GB" sz="2800" dirty="0">
                <a:solidFill>
                  <a:srgbClr val="2D2D8A"/>
                </a:solidFill>
                <a:latin typeface="Verdana" charset="0"/>
              </a:rPr>
              <a:t>	Open Science</a:t>
            </a:r>
            <a:br>
              <a:rPr lang="en-GB" sz="2800" dirty="0">
                <a:solidFill>
                  <a:srgbClr val="2D2D8A"/>
                </a:solidFill>
                <a:latin typeface="Verdana" charset="0"/>
              </a:rPr>
            </a:br>
            <a:r>
              <a:rPr lang="en-GB" sz="2800" dirty="0">
                <a:solidFill>
                  <a:srgbClr val="2D2D8A"/>
                </a:solidFill>
                <a:latin typeface="Verdana" charset="0"/>
              </a:rPr>
              <a:t>Competitiveness Council 29 May 2015</a:t>
            </a:r>
          </a:p>
        </p:txBody>
      </p:sp>
      <p:sp>
        <p:nvSpPr>
          <p:cNvPr id="7171" name="Content Placeholder 2"/>
          <p:cNvSpPr>
            <a:spLocks noGrp="1"/>
          </p:cNvSpPr>
          <p:nvPr>
            <p:ph idx="1"/>
          </p:nvPr>
        </p:nvSpPr>
        <p:spPr>
          <a:xfrm>
            <a:off x="557213" y="1795463"/>
            <a:ext cx="8229600" cy="3529012"/>
          </a:xfrm>
        </p:spPr>
        <p:txBody>
          <a:bodyPr/>
          <a:lstStyle/>
          <a:p>
            <a:pPr marL="457200" lvl="1" indent="0">
              <a:buFontTx/>
              <a:buNone/>
            </a:pPr>
            <a:endParaRPr lang="en-GB" sz="2400" b="0" i="1" dirty="0">
              <a:latin typeface="Verdana" charset="0"/>
            </a:endParaRPr>
          </a:p>
          <a:p>
            <a:pPr marL="0" indent="0">
              <a:spcBef>
                <a:spcPts val="600"/>
              </a:spcBef>
              <a:spcAft>
                <a:spcPts val="600"/>
              </a:spcAft>
              <a:buFontTx/>
              <a:buNone/>
            </a:pPr>
            <a:r>
              <a:rPr lang="en-GB" sz="2000" b="1" i="0" dirty="0">
                <a:latin typeface="Verdana" charset="0"/>
              </a:rPr>
              <a:t>Member States </a:t>
            </a:r>
            <a:r>
              <a:rPr lang="en-GB" sz="2000" b="1" i="0" dirty="0" smtClean="0">
                <a:latin typeface="Verdana" charset="0"/>
              </a:rPr>
              <a:t>expressed </a:t>
            </a:r>
            <a:r>
              <a:rPr lang="en-GB" sz="2000" b="1" i="0" dirty="0">
                <a:latin typeface="Verdana" charset="0"/>
              </a:rPr>
              <a:t>their wish for the development of a European Open Science </a:t>
            </a:r>
            <a:r>
              <a:rPr lang="en-GB" sz="2000" b="1" i="0" dirty="0" smtClean="0">
                <a:latin typeface="Verdana" charset="0"/>
              </a:rPr>
              <a:t>Agenda</a:t>
            </a:r>
          </a:p>
          <a:p>
            <a:pPr marL="0" indent="0">
              <a:spcBef>
                <a:spcPts val="600"/>
              </a:spcBef>
              <a:spcAft>
                <a:spcPts val="600"/>
              </a:spcAft>
              <a:buFontTx/>
              <a:buNone/>
            </a:pPr>
            <a:endParaRPr lang="en-GB" sz="2000" i="0" dirty="0">
              <a:latin typeface="Verdana" charset="0"/>
            </a:endParaRPr>
          </a:p>
          <a:p>
            <a:pPr>
              <a:buClrTx/>
            </a:pPr>
            <a:r>
              <a:rPr lang="en-GB" sz="2000" dirty="0">
                <a:latin typeface="Verdana" charset="0"/>
              </a:rPr>
              <a:t>CALLS for action to remove obstacles to wide access to publicly funded research publications and underlying data; </a:t>
            </a:r>
            <a:endParaRPr lang="en-GB" sz="2000" dirty="0" smtClean="0">
              <a:latin typeface="Verdana" charset="0"/>
            </a:endParaRPr>
          </a:p>
          <a:p>
            <a:pPr>
              <a:buClrTx/>
            </a:pPr>
            <a:r>
              <a:rPr lang="en-GB" sz="2000" dirty="0" smtClean="0">
                <a:latin typeface="Verdana" charset="0"/>
              </a:rPr>
              <a:t>CALLS </a:t>
            </a:r>
            <a:r>
              <a:rPr lang="en-GB" sz="2000" dirty="0">
                <a:latin typeface="Verdana" charset="0"/>
              </a:rPr>
              <a:t>for actions addressing better data management and, in this context, WELCOMES the Pilot on Open Research Data under Horizon 2020; </a:t>
            </a:r>
            <a:endParaRPr lang="en-GB" sz="2000" dirty="0" smtClean="0">
              <a:latin typeface="Verdana" charset="0"/>
            </a:endParaRPr>
          </a:p>
          <a:p>
            <a:pPr>
              <a:buClrTx/>
            </a:pPr>
            <a:r>
              <a:rPr lang="en-GB" sz="2000" dirty="0" smtClean="0">
                <a:latin typeface="Verdana" charset="0"/>
              </a:rPr>
              <a:t>In </a:t>
            </a:r>
            <a:r>
              <a:rPr lang="en-GB" sz="2000" dirty="0">
                <a:latin typeface="Verdana" charset="0"/>
              </a:rPr>
              <a:t>the context of the implementation of the European Research Area (ERA), </a:t>
            </a:r>
            <a:r>
              <a:rPr lang="en-GB" sz="2000" b="1" dirty="0">
                <a:latin typeface="Verdana" charset="0"/>
              </a:rPr>
              <a:t>LOOKS FORWARD to the possible development of action plans or strategies for open science</a:t>
            </a:r>
          </a:p>
        </p:txBody>
      </p:sp>
      <p:sp>
        <p:nvSpPr>
          <p:cNvPr id="7172" name="Down Arrow 3"/>
          <p:cNvSpPr>
            <a:spLocks noChangeArrowheads="1"/>
          </p:cNvSpPr>
          <p:nvPr/>
        </p:nvSpPr>
        <p:spPr bwMode="auto">
          <a:xfrm>
            <a:off x="7380288" y="3962400"/>
            <a:ext cx="484187" cy="979488"/>
          </a:xfrm>
          <a:prstGeom prst="downArrow">
            <a:avLst>
              <a:gd name="adj1" fmla="val 50000"/>
              <a:gd name="adj2" fmla="val 50106"/>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3175"/>
            <a:endParaRPr lang="en-US"/>
          </a:p>
        </p:txBody>
      </p:sp>
      <p:sp>
        <p:nvSpPr>
          <p:cNvPr id="7173" name="Slide Number Placeholder 6"/>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i="1">
                <a:solidFill>
                  <a:srgbClr val="0F5494"/>
                </a:solidFill>
                <a:latin typeface="Verdana" charset="0"/>
                <a:ea typeface="ＭＳ Ｐゴシック" charset="0"/>
              </a:defRPr>
            </a:lvl1pPr>
            <a:lvl2pPr>
              <a:defRPr sz="2000" b="1">
                <a:solidFill>
                  <a:srgbClr val="0F5494"/>
                </a:solidFill>
                <a:latin typeface="Verdana" charset="0"/>
                <a:ea typeface="ＭＳ Ｐゴシック" charset="0"/>
              </a:defRPr>
            </a:lvl2pPr>
            <a:lvl3pPr>
              <a:defRPr sz="1400">
                <a:solidFill>
                  <a:srgbClr val="0F5494"/>
                </a:solidFill>
                <a:latin typeface="Verdana"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fld id="{D635B6B5-08F6-8942-9636-9D97738B1987}" type="slidenum">
              <a:rPr lang="en-GB" sz="1400" i="0">
                <a:solidFill>
                  <a:schemeClr val="tx1"/>
                </a:solidFill>
                <a:latin typeface="Arial" charset="0"/>
              </a:rPr>
              <a:pPr/>
              <a:t>17</a:t>
            </a:fld>
            <a:endParaRPr lang="en-GB" sz="1400" i="0">
              <a:solidFill>
                <a:schemeClr val="tx1"/>
              </a:solidFill>
              <a:latin typeface="Arial" charset="0"/>
            </a:endParaRPr>
          </a:p>
        </p:txBody>
      </p:sp>
    </p:spTree>
    <p:extLst>
      <p:ext uri="{BB962C8B-B14F-4D97-AF65-F5344CB8AC3E}">
        <p14:creationId xmlns:p14="http://schemas.microsoft.com/office/powerpoint/2010/main" val="1186540817"/>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77072"/>
            <a:ext cx="8784976" cy="936625"/>
          </a:xfrm>
        </p:spPr>
        <p:txBody>
          <a:bodyPr/>
          <a:lstStyle/>
          <a:p>
            <a:pPr marL="800100" lvl="1" indent="-342900">
              <a:buFont typeface="Arial"/>
              <a:buChar char="•"/>
              <a:defRPr/>
            </a:pPr>
            <a:r>
              <a:rPr lang="en-US" sz="2400" b="0" dirty="0" smtClean="0">
                <a:solidFill>
                  <a:srgbClr val="1A74C1"/>
                </a:solidFill>
                <a:ea typeface="MS PGothic" pitchFamily="34" charset="-128"/>
              </a:rPr>
              <a:t>Three priorities of </a:t>
            </a:r>
            <a:r>
              <a:rPr lang="en-US" sz="2400" b="0" dirty="0" err="1" smtClean="0">
                <a:solidFill>
                  <a:srgbClr val="1A74C1"/>
                </a:solidFill>
                <a:ea typeface="MS PGothic" pitchFamily="34" charset="-128"/>
              </a:rPr>
              <a:t>CssR</a:t>
            </a:r>
            <a:r>
              <a:rPr lang="en-US" sz="2400" b="0" dirty="0" smtClean="0">
                <a:solidFill>
                  <a:srgbClr val="1A74C1"/>
                </a:solidFill>
                <a:ea typeface="MS PGothic" pitchFamily="34" charset="-128"/>
              </a:rPr>
              <a:t> </a:t>
            </a:r>
            <a:r>
              <a:rPr lang="en-US" sz="2400" b="0" dirty="0" err="1" smtClean="0">
                <a:solidFill>
                  <a:srgbClr val="1A74C1"/>
                </a:solidFill>
                <a:ea typeface="MS PGothic" pitchFamily="34" charset="-128"/>
              </a:rPr>
              <a:t>Moedas</a:t>
            </a:r>
            <a:r>
              <a:rPr lang="en-US" sz="2400" b="0" dirty="0" smtClean="0">
                <a:solidFill>
                  <a:srgbClr val="1A74C1"/>
                </a:solidFill>
                <a:ea typeface="MS PGothic" pitchFamily="34" charset="-128"/>
              </a:rPr>
              <a:t/>
            </a:r>
            <a:br>
              <a:rPr lang="en-US" sz="2400" b="0" dirty="0" smtClean="0">
                <a:solidFill>
                  <a:srgbClr val="1A74C1"/>
                </a:solidFill>
                <a:ea typeface="MS PGothic" pitchFamily="34" charset="-128"/>
              </a:rPr>
            </a:br>
            <a:r>
              <a:rPr lang="en-US" sz="2400" b="0" dirty="0" smtClean="0">
                <a:solidFill>
                  <a:srgbClr val="1A74C1"/>
                </a:solidFill>
                <a:ea typeface="MS PGothic" pitchFamily="34" charset="-128"/>
              </a:rPr>
              <a:t/>
            </a:r>
            <a:br>
              <a:rPr lang="en-US" sz="2400" b="0" dirty="0" smtClean="0">
                <a:solidFill>
                  <a:srgbClr val="1A74C1"/>
                </a:solidFill>
                <a:ea typeface="MS PGothic" pitchFamily="34" charset="-128"/>
              </a:rPr>
            </a:br>
            <a:r>
              <a:rPr lang="en-US" sz="2400" b="0" dirty="0" smtClean="0">
                <a:solidFill>
                  <a:srgbClr val="1A74C1"/>
                </a:solidFill>
                <a:ea typeface="MS PGothic" pitchFamily="34" charset="-128"/>
              </a:rPr>
              <a:t>- </a:t>
            </a:r>
            <a:r>
              <a:rPr lang="en-GB" sz="2400" b="0" dirty="0" smtClean="0">
                <a:solidFill>
                  <a:srgbClr val="1A74C1"/>
                </a:solidFill>
              </a:rPr>
              <a:t>Open Science</a:t>
            </a:r>
            <a:br>
              <a:rPr lang="en-GB" sz="2400" b="0" dirty="0" smtClean="0">
                <a:solidFill>
                  <a:srgbClr val="1A74C1"/>
                </a:solidFill>
              </a:rPr>
            </a:br>
            <a:r>
              <a:rPr lang="en-GB" sz="2400" b="0" dirty="0" smtClean="0">
                <a:solidFill>
                  <a:srgbClr val="1A74C1"/>
                </a:solidFill>
              </a:rPr>
              <a:t>- Open Innovation</a:t>
            </a:r>
            <a:br>
              <a:rPr lang="en-GB" sz="2400" b="0" dirty="0" smtClean="0">
                <a:solidFill>
                  <a:srgbClr val="1A74C1"/>
                </a:solidFill>
              </a:rPr>
            </a:br>
            <a:r>
              <a:rPr lang="en-GB" sz="2400" b="0" dirty="0" smtClean="0">
                <a:solidFill>
                  <a:srgbClr val="1A74C1"/>
                </a:solidFill>
              </a:rPr>
              <a:t>- Open </a:t>
            </a:r>
            <a:r>
              <a:rPr lang="en-GB" sz="2400" b="0" dirty="0">
                <a:solidFill>
                  <a:srgbClr val="1A74C1"/>
                </a:solidFill>
              </a:rPr>
              <a:t>to the </a:t>
            </a:r>
            <a:r>
              <a:rPr lang="en-GB" sz="2400" b="0" dirty="0" smtClean="0">
                <a:solidFill>
                  <a:srgbClr val="1A74C1"/>
                </a:solidFill>
              </a:rPr>
              <a:t>world</a:t>
            </a:r>
            <a:r>
              <a:rPr lang="en-GB" sz="2400" b="0" dirty="0">
                <a:solidFill>
                  <a:srgbClr val="1A74C1"/>
                </a:solidFill>
              </a:rPr>
              <a:t/>
            </a:r>
            <a:br>
              <a:rPr lang="en-GB" sz="2400" b="0" dirty="0">
                <a:solidFill>
                  <a:srgbClr val="1A74C1"/>
                </a:solidFill>
              </a:rPr>
            </a:br>
            <a:r>
              <a:rPr lang="en-US" sz="2400" b="0" dirty="0">
                <a:solidFill>
                  <a:srgbClr val="1A74C1"/>
                </a:solidFill>
                <a:ea typeface="MS PGothic" pitchFamily="34" charset="-128"/>
              </a:rPr>
              <a:t>	</a:t>
            </a:r>
            <a:endParaRPr lang="en-GB" sz="2400" b="0" kern="1200" dirty="0">
              <a:solidFill>
                <a:srgbClr val="1A74C1"/>
              </a:solidFill>
              <a:latin typeface="+mn-lt"/>
              <a:ea typeface="MS PGothic" pitchFamily="34" charset="-128"/>
              <a:cs typeface="+mn-cs"/>
            </a:endParaRPr>
          </a:p>
        </p:txBody>
      </p:sp>
      <p:sp>
        <p:nvSpPr>
          <p:cNvPr id="3" name="TextBox 2"/>
          <p:cNvSpPr txBox="1"/>
          <p:nvPr/>
        </p:nvSpPr>
        <p:spPr>
          <a:xfrm>
            <a:off x="179512" y="1556792"/>
            <a:ext cx="7643839" cy="1384995"/>
          </a:xfrm>
          <a:prstGeom prst="rect">
            <a:avLst/>
          </a:prstGeom>
          <a:noFill/>
        </p:spPr>
        <p:txBody>
          <a:bodyPr wrap="none" rtlCol="0">
            <a:spAutoFit/>
          </a:bodyPr>
          <a:lstStyle/>
          <a:p>
            <a:pPr algn="ctr"/>
            <a:r>
              <a:rPr lang="en-US" sz="2800" b="1" dirty="0">
                <a:solidFill>
                  <a:srgbClr val="2D2D8A"/>
                </a:solidFill>
                <a:ea typeface="MS PGothic" pitchFamily="34" charset="-128"/>
              </a:rPr>
              <a:t>22/23-6-2015 Conference: </a:t>
            </a:r>
            <a:r>
              <a:rPr lang="en-US" sz="2800" b="1" dirty="0" smtClean="0">
                <a:solidFill>
                  <a:srgbClr val="2D2D8A"/>
                </a:solidFill>
                <a:ea typeface="MS PGothic" pitchFamily="34" charset="-128"/>
              </a:rPr>
              <a:t/>
            </a:r>
            <a:br>
              <a:rPr lang="en-US" sz="2800" b="1" dirty="0" smtClean="0">
                <a:solidFill>
                  <a:srgbClr val="2D2D8A"/>
                </a:solidFill>
                <a:ea typeface="MS PGothic" pitchFamily="34" charset="-128"/>
              </a:rPr>
            </a:br>
            <a:r>
              <a:rPr lang="en-US" sz="2800" b="1" dirty="0" smtClean="0">
                <a:solidFill>
                  <a:srgbClr val="2D2D8A"/>
                </a:solidFill>
                <a:ea typeface="MS PGothic" pitchFamily="34" charset="-128"/>
              </a:rPr>
              <a:t>"</a:t>
            </a:r>
            <a:r>
              <a:rPr lang="en-US" sz="2800" b="1" dirty="0">
                <a:solidFill>
                  <a:srgbClr val="2D2D8A"/>
                </a:solidFill>
                <a:ea typeface="MS PGothic" pitchFamily="34" charset="-128"/>
              </a:rPr>
              <a:t>A new start for Europe: </a:t>
            </a:r>
            <a:r>
              <a:rPr lang="en-US" sz="2800" b="1" dirty="0" smtClean="0">
                <a:solidFill>
                  <a:srgbClr val="2D2D8A"/>
                </a:solidFill>
                <a:ea typeface="MS PGothic" pitchFamily="34" charset="-128"/>
              </a:rPr>
              <a:t/>
            </a:r>
            <a:br>
              <a:rPr lang="en-US" sz="2800" b="1" dirty="0" smtClean="0">
                <a:solidFill>
                  <a:srgbClr val="2D2D8A"/>
                </a:solidFill>
                <a:ea typeface="MS PGothic" pitchFamily="34" charset="-128"/>
              </a:rPr>
            </a:br>
            <a:r>
              <a:rPr lang="en-US" sz="2800" b="1" dirty="0" smtClean="0">
                <a:solidFill>
                  <a:srgbClr val="2D2D8A"/>
                </a:solidFill>
                <a:ea typeface="MS PGothic" pitchFamily="34" charset="-128"/>
              </a:rPr>
              <a:t>Opening </a:t>
            </a:r>
            <a:r>
              <a:rPr lang="en-US" sz="2800" b="1" dirty="0">
                <a:solidFill>
                  <a:srgbClr val="2D2D8A"/>
                </a:solidFill>
                <a:ea typeface="MS PGothic" pitchFamily="34" charset="-128"/>
              </a:rPr>
              <a:t>up to an ERA of Innovation” </a:t>
            </a:r>
            <a:endParaRPr lang="en-US" sz="2800" b="1" dirty="0">
              <a:solidFill>
                <a:srgbClr val="2D2D8A"/>
              </a:solidFill>
            </a:endParaRPr>
          </a:p>
        </p:txBody>
      </p:sp>
      <p:sp>
        <p:nvSpPr>
          <p:cNvPr id="4" name="TextBox 3"/>
          <p:cNvSpPr txBox="1"/>
          <p:nvPr/>
        </p:nvSpPr>
        <p:spPr>
          <a:xfrm>
            <a:off x="755576" y="5589240"/>
            <a:ext cx="7276351" cy="461665"/>
          </a:xfrm>
          <a:prstGeom prst="rect">
            <a:avLst/>
          </a:prstGeom>
          <a:noFill/>
        </p:spPr>
        <p:txBody>
          <a:bodyPr wrap="none" rtlCol="0">
            <a:spAutoFit/>
          </a:bodyPr>
          <a:lstStyle/>
          <a:p>
            <a:pPr marL="285750" indent="-285750">
              <a:buFont typeface="Arial"/>
              <a:buChar char="•"/>
            </a:pPr>
            <a:r>
              <a:rPr lang="en-US" sz="2400" dirty="0">
                <a:solidFill>
                  <a:srgbClr val="1A74C1"/>
                </a:solidFill>
                <a:ea typeface="MS PGothic" pitchFamily="34" charset="-128"/>
              </a:rPr>
              <a:t>Launch of a European Open Science Agenda</a:t>
            </a:r>
            <a:endParaRPr lang="en-US" sz="2400" dirty="0">
              <a:solidFill>
                <a:srgbClr val="1A74C1"/>
              </a:solidFill>
            </a:endParaRPr>
          </a:p>
        </p:txBody>
      </p:sp>
    </p:spTree>
    <p:extLst>
      <p:ext uri="{BB962C8B-B14F-4D97-AF65-F5344CB8AC3E}">
        <p14:creationId xmlns:p14="http://schemas.microsoft.com/office/powerpoint/2010/main" val="2989476699"/>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1341438"/>
            <a:ext cx="8229600" cy="936625"/>
          </a:xfrm>
        </p:spPr>
        <p:txBody>
          <a:bodyPr/>
          <a:lstStyle/>
          <a:p>
            <a:r>
              <a:rPr lang="en-GB" sz="2800" dirty="0">
                <a:solidFill>
                  <a:srgbClr val="2D2D8A"/>
                </a:solidFill>
                <a:latin typeface="Verdana" charset="0"/>
              </a:rPr>
              <a:t>	Developing a European Open Science Agenda: Three building blocks</a:t>
            </a:r>
          </a:p>
        </p:txBody>
      </p:sp>
      <p:sp>
        <p:nvSpPr>
          <p:cNvPr id="8195" name="Content Placeholder 2"/>
          <p:cNvSpPr>
            <a:spLocks noGrp="1"/>
          </p:cNvSpPr>
          <p:nvPr>
            <p:ph idx="1"/>
          </p:nvPr>
        </p:nvSpPr>
        <p:spPr>
          <a:xfrm>
            <a:off x="539750" y="2133600"/>
            <a:ext cx="8229600" cy="3529013"/>
          </a:xfrm>
        </p:spPr>
        <p:txBody>
          <a:bodyPr/>
          <a:lstStyle/>
          <a:p>
            <a:pPr marL="457200" lvl="1" indent="0">
              <a:buFontTx/>
              <a:buNone/>
            </a:pPr>
            <a:endParaRPr lang="en-GB" sz="2400" b="0" i="1" dirty="0">
              <a:latin typeface="Verdana" charset="0"/>
            </a:endParaRPr>
          </a:p>
          <a:p>
            <a:pPr marL="457200" indent="-457200" eaLnBrk="1" hangingPunct="1">
              <a:lnSpc>
                <a:spcPct val="114000"/>
              </a:lnSpc>
              <a:spcBef>
                <a:spcPts val="600"/>
              </a:spcBef>
              <a:spcAft>
                <a:spcPts val="600"/>
              </a:spcAft>
              <a:buClrTx/>
              <a:buFont typeface="Verdana" charset="0"/>
              <a:buAutoNum type="arabicPeriod"/>
            </a:pPr>
            <a:r>
              <a:rPr lang="en-GB" sz="2000" b="1" i="0" dirty="0">
                <a:latin typeface="Verdana" charset="0"/>
              </a:rPr>
              <a:t>Removing barriers and creating incentives </a:t>
            </a:r>
            <a:r>
              <a:rPr lang="en-GB" sz="2000" i="0" dirty="0">
                <a:latin typeface="Verdana" charset="0"/>
              </a:rPr>
              <a:t>(e.g. Text and Data Mining (TDM), alternative metrics, research integrity)</a:t>
            </a:r>
          </a:p>
          <a:p>
            <a:pPr marL="457200" indent="-457200" eaLnBrk="1" hangingPunct="1">
              <a:lnSpc>
                <a:spcPct val="114000"/>
              </a:lnSpc>
              <a:spcBef>
                <a:spcPts val="600"/>
              </a:spcBef>
              <a:spcAft>
                <a:spcPts val="600"/>
              </a:spcAft>
              <a:buClrTx/>
              <a:buFont typeface="Verdana" charset="0"/>
              <a:buAutoNum type="arabicPeriod"/>
            </a:pPr>
            <a:r>
              <a:rPr lang="en-GB" sz="2000" b="1" i="0" dirty="0">
                <a:latin typeface="Verdana" charset="0"/>
              </a:rPr>
              <a:t>Developing infrastructures</a:t>
            </a:r>
            <a:r>
              <a:rPr lang="en-GB" sz="2000" i="0" dirty="0">
                <a:latin typeface="Verdana" charset="0"/>
              </a:rPr>
              <a:t> for Open Science (e.g. </a:t>
            </a:r>
            <a:r>
              <a:rPr lang="en-GB" sz="2000" dirty="0">
                <a:latin typeface="Verdana" charset="0"/>
              </a:rPr>
              <a:t>European Open Science Cloud</a:t>
            </a:r>
            <a:r>
              <a:rPr lang="en-GB" sz="2000" i="0" dirty="0">
                <a:latin typeface="Verdana" charset="0"/>
              </a:rPr>
              <a:t>)</a:t>
            </a:r>
          </a:p>
          <a:p>
            <a:pPr marL="457200" indent="-457200" eaLnBrk="1" hangingPunct="1">
              <a:lnSpc>
                <a:spcPct val="114000"/>
              </a:lnSpc>
              <a:spcBef>
                <a:spcPts val="600"/>
              </a:spcBef>
              <a:spcAft>
                <a:spcPts val="600"/>
              </a:spcAft>
              <a:buClrTx/>
              <a:buFont typeface="Verdana" charset="0"/>
              <a:buAutoNum type="arabicPeriod"/>
            </a:pPr>
            <a:r>
              <a:rPr lang="en-GB" sz="2000" b="1" i="0" dirty="0">
                <a:latin typeface="Verdana" charset="0"/>
              </a:rPr>
              <a:t>Embedding Open Science in society </a:t>
            </a:r>
            <a:r>
              <a:rPr lang="en-GB" sz="2000" i="0" dirty="0">
                <a:latin typeface="Verdana" charset="0"/>
              </a:rPr>
              <a:t>(e.g. citizen science, knowledge coalitions to address societal challenges)</a:t>
            </a:r>
            <a:endParaRPr lang="en-GB" sz="2000" b="1" i="0" dirty="0">
              <a:latin typeface="Verdana" charset="0"/>
            </a:endParaRPr>
          </a:p>
        </p:txBody>
      </p:sp>
      <p:sp>
        <p:nvSpPr>
          <p:cNvPr id="8196" name="Down Arrow 3"/>
          <p:cNvSpPr>
            <a:spLocks noChangeArrowheads="1"/>
          </p:cNvSpPr>
          <p:nvPr/>
        </p:nvSpPr>
        <p:spPr bwMode="auto">
          <a:xfrm>
            <a:off x="7380288" y="3962400"/>
            <a:ext cx="484187" cy="979488"/>
          </a:xfrm>
          <a:prstGeom prst="downArrow">
            <a:avLst>
              <a:gd name="adj1" fmla="val 50000"/>
              <a:gd name="adj2" fmla="val 50106"/>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3175"/>
            <a:endParaRPr lang="en-US"/>
          </a:p>
        </p:txBody>
      </p:sp>
      <p:sp>
        <p:nvSpPr>
          <p:cNvPr id="8197" name="Slide Number Placeholder 6"/>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i="1">
                <a:solidFill>
                  <a:srgbClr val="0F5494"/>
                </a:solidFill>
                <a:latin typeface="Verdana" charset="0"/>
                <a:ea typeface="ＭＳ Ｐゴシック" charset="0"/>
              </a:defRPr>
            </a:lvl1pPr>
            <a:lvl2pPr>
              <a:defRPr sz="2000" b="1">
                <a:solidFill>
                  <a:srgbClr val="0F5494"/>
                </a:solidFill>
                <a:latin typeface="Verdana" charset="0"/>
                <a:ea typeface="ＭＳ Ｐゴシック" charset="0"/>
              </a:defRPr>
            </a:lvl2pPr>
            <a:lvl3pPr>
              <a:defRPr sz="1400">
                <a:solidFill>
                  <a:srgbClr val="0F5494"/>
                </a:solidFill>
                <a:latin typeface="Verdana"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fld id="{F418B034-EA22-994C-80AC-2B5BF9E0717D}" type="slidenum">
              <a:rPr lang="en-GB" sz="1400" i="0">
                <a:solidFill>
                  <a:schemeClr val="tx1"/>
                </a:solidFill>
                <a:latin typeface="Arial" charset="0"/>
              </a:rPr>
              <a:pPr/>
              <a:t>19</a:t>
            </a:fld>
            <a:endParaRPr lang="en-GB" sz="1400" i="0">
              <a:solidFill>
                <a:schemeClr val="tx1"/>
              </a:solidFill>
              <a:latin typeface="Arial" charset="0"/>
            </a:endParaRPr>
          </a:p>
        </p:txBody>
      </p:sp>
    </p:spTree>
    <p:extLst>
      <p:ext uri="{BB962C8B-B14F-4D97-AF65-F5344CB8AC3E}">
        <p14:creationId xmlns:p14="http://schemas.microsoft.com/office/powerpoint/2010/main" val="552722755"/>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2D2D8A"/>
                </a:solidFill>
              </a:rPr>
              <a:t>Overview</a:t>
            </a:r>
            <a:endParaRPr lang="en-GB" dirty="0">
              <a:solidFill>
                <a:srgbClr val="2D2D8A"/>
              </a:solidFill>
            </a:endParaRPr>
          </a:p>
        </p:txBody>
      </p:sp>
      <p:sp>
        <p:nvSpPr>
          <p:cNvPr id="3" name="Content Placeholder 2"/>
          <p:cNvSpPr>
            <a:spLocks noGrp="1"/>
          </p:cNvSpPr>
          <p:nvPr>
            <p:ph idx="1"/>
          </p:nvPr>
        </p:nvSpPr>
        <p:spPr/>
        <p:txBody>
          <a:bodyPr/>
          <a:lstStyle/>
          <a:p>
            <a:pPr>
              <a:buClrTx/>
            </a:pPr>
            <a:r>
              <a:rPr lang="en-GB" dirty="0" smtClean="0"/>
              <a:t>A changing paradigm</a:t>
            </a:r>
          </a:p>
          <a:p>
            <a:pPr>
              <a:buClrTx/>
            </a:pPr>
            <a:r>
              <a:rPr lang="en-GB" dirty="0" smtClean="0"/>
              <a:t>Outcome of the consultation </a:t>
            </a:r>
            <a:r>
              <a:rPr lang="en-GB" dirty="0"/>
              <a:t>and stakeholder </a:t>
            </a:r>
            <a:r>
              <a:rPr lang="en-GB" dirty="0" smtClean="0"/>
              <a:t>discussions</a:t>
            </a:r>
          </a:p>
          <a:p>
            <a:pPr>
              <a:buClrTx/>
            </a:pPr>
            <a:r>
              <a:rPr lang="en-GB" dirty="0" smtClean="0"/>
              <a:t>Suggested policy actions </a:t>
            </a:r>
          </a:p>
          <a:p>
            <a:pPr>
              <a:buClrTx/>
            </a:pPr>
            <a:r>
              <a:rPr lang="en-GB" dirty="0" smtClean="0"/>
              <a:t>Priorities for the European Commission: European Open Science Agenda </a:t>
            </a:r>
            <a:endParaRPr lang="en-GB" dirty="0"/>
          </a:p>
        </p:txBody>
      </p:sp>
    </p:spTree>
    <p:extLst>
      <p:ext uri="{BB962C8B-B14F-4D97-AF65-F5344CB8AC3E}">
        <p14:creationId xmlns:p14="http://schemas.microsoft.com/office/powerpoint/2010/main" val="2339574788"/>
      </p:ext>
    </p:extLst>
  </p:cSld>
  <p:clrMapOvr>
    <a:masterClrMapping/>
  </p:clrMapOvr>
  <p:transition spd="slow">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41438"/>
            <a:ext cx="8229600" cy="936625"/>
          </a:xfrm>
        </p:spPr>
        <p:txBody>
          <a:bodyPr/>
          <a:lstStyle/>
          <a:p>
            <a:pPr>
              <a:defRPr/>
            </a:pPr>
            <a:r>
              <a:rPr lang="en-GB" sz="2400" kern="1200" dirty="0">
                <a:solidFill>
                  <a:srgbClr val="333399"/>
                </a:solidFill>
                <a:latin typeface="+mn-lt"/>
                <a:ea typeface="MS PGothic" pitchFamily="34" charset="-128"/>
                <a:cs typeface="+mn-cs"/>
              </a:rPr>
              <a:t>Underlying principle:</a:t>
            </a:r>
          </a:p>
        </p:txBody>
      </p:sp>
      <p:sp>
        <p:nvSpPr>
          <p:cNvPr id="3" name="Content Placeholder 2"/>
          <p:cNvSpPr>
            <a:spLocks noGrp="1"/>
          </p:cNvSpPr>
          <p:nvPr>
            <p:ph idx="1"/>
          </p:nvPr>
        </p:nvSpPr>
        <p:spPr>
          <a:xfrm>
            <a:off x="468313" y="2205038"/>
            <a:ext cx="8229600" cy="3529012"/>
          </a:xfrm>
        </p:spPr>
        <p:txBody>
          <a:bodyPr/>
          <a:lstStyle/>
          <a:p>
            <a:pPr marL="0" indent="0">
              <a:buClrTx/>
              <a:buNone/>
              <a:defRPr/>
            </a:pPr>
            <a:r>
              <a:rPr lang="en-GB" i="0" dirty="0" smtClean="0"/>
              <a:t>The European Open Science Agenda must be the result of:</a:t>
            </a:r>
            <a:endParaRPr lang="en-GB" i="0" dirty="0"/>
          </a:p>
          <a:p>
            <a:pPr marL="0" indent="0">
              <a:buClrTx/>
              <a:buNone/>
              <a:defRPr/>
            </a:pPr>
            <a:endParaRPr lang="en-GB" i="0" dirty="0" smtClean="0"/>
          </a:p>
          <a:p>
            <a:pPr>
              <a:buClrTx/>
              <a:defRPr/>
            </a:pPr>
            <a:r>
              <a:rPr lang="en-GB" i="0" dirty="0" smtClean="0"/>
              <a:t>a bottom-up process</a:t>
            </a:r>
          </a:p>
          <a:p>
            <a:pPr>
              <a:buClrTx/>
              <a:defRPr/>
            </a:pPr>
            <a:r>
              <a:rPr lang="en-GB" i="0" dirty="0" smtClean="0"/>
              <a:t>co-creation and co-responsibility of all 	actors on all levels</a:t>
            </a:r>
          </a:p>
          <a:p>
            <a:pPr marL="0" indent="0">
              <a:buFontTx/>
              <a:buNone/>
              <a:defRPr/>
            </a:pPr>
            <a:endParaRPr lang="en-GB" i="0" dirty="0"/>
          </a:p>
          <a:p>
            <a:pPr marL="0" indent="0">
              <a:buFontTx/>
              <a:buNone/>
              <a:defRPr/>
            </a:pPr>
            <a:r>
              <a:rPr lang="en-GB" i="0" dirty="0" smtClean="0"/>
              <a:t>To ensure that the European science and innovation system will catch the momentum and grasp all benefits.</a:t>
            </a:r>
            <a:endParaRPr lang="en-GB" i="0" dirty="0"/>
          </a:p>
          <a:p>
            <a:pPr marL="0" indent="0">
              <a:buFontTx/>
              <a:buNone/>
              <a:defRPr/>
            </a:pPr>
            <a:endParaRPr lang="en-GB" dirty="0"/>
          </a:p>
        </p:txBody>
      </p:sp>
    </p:spTree>
    <p:extLst>
      <p:ext uri="{BB962C8B-B14F-4D97-AF65-F5344CB8AC3E}">
        <p14:creationId xmlns:p14="http://schemas.microsoft.com/office/powerpoint/2010/main" val="1443761490"/>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1196975"/>
            <a:ext cx="8229600" cy="936625"/>
          </a:xfrm>
        </p:spPr>
        <p:txBody>
          <a:bodyPr/>
          <a:lstStyle/>
          <a:p>
            <a:r>
              <a:rPr lang="en-GB" sz="2800" dirty="0">
                <a:solidFill>
                  <a:srgbClr val="2D2D8A"/>
                </a:solidFill>
                <a:latin typeface="Verdana" charset="0"/>
              </a:rPr>
              <a:t>	Developing a European Open Science Agenda: The Roadmap</a:t>
            </a:r>
          </a:p>
        </p:txBody>
      </p:sp>
      <p:sp>
        <p:nvSpPr>
          <p:cNvPr id="3" name="Content Placeholder 2"/>
          <p:cNvSpPr>
            <a:spLocks noGrp="1"/>
          </p:cNvSpPr>
          <p:nvPr>
            <p:ph idx="1"/>
          </p:nvPr>
        </p:nvSpPr>
        <p:spPr>
          <a:xfrm>
            <a:off x="557213" y="1795463"/>
            <a:ext cx="8586787" cy="3529012"/>
          </a:xfrm>
        </p:spPr>
        <p:txBody>
          <a:bodyPr/>
          <a:lstStyle/>
          <a:p>
            <a:pPr marL="457200" lvl="1" indent="0">
              <a:buFontTx/>
              <a:buNone/>
              <a:defRPr/>
            </a:pPr>
            <a:endParaRPr lang="en-GB" sz="3200" b="0" i="1" dirty="0"/>
          </a:p>
          <a:p>
            <a:pPr marL="0" lvl="1" indent="0" eaLnBrk="1" hangingPunct="1">
              <a:buClr>
                <a:srgbClr val="204388"/>
              </a:buClr>
              <a:buFontTx/>
              <a:buNone/>
              <a:defRPr/>
            </a:pPr>
            <a:r>
              <a:rPr lang="en-US" b="0" u="sng" dirty="0"/>
              <a:t>Autumn </a:t>
            </a:r>
            <a:r>
              <a:rPr lang="en-US" b="0" u="sng" dirty="0" smtClean="0"/>
              <a:t>2015</a:t>
            </a:r>
            <a:r>
              <a:rPr lang="en-US" b="0" dirty="0" smtClean="0"/>
              <a:t>: </a:t>
            </a:r>
            <a:r>
              <a:rPr lang="en-US" altLang="en-US" b="0" i="1" dirty="0" smtClean="0">
                <a:ea typeface="ＭＳ Ｐゴシック" pitchFamily="34" charset="-128"/>
              </a:rPr>
              <a:t>Stakeholder Discussion </a:t>
            </a:r>
            <a:r>
              <a:rPr lang="en-US" altLang="en-US" b="0" dirty="0" smtClean="0">
                <a:ea typeface="ＭＳ Ｐゴシック" pitchFamily="34" charset="-128"/>
              </a:rPr>
              <a:t>on the European Open 			Science Agenda</a:t>
            </a:r>
            <a:r>
              <a:rPr lang="en-US" b="0" dirty="0" smtClean="0"/>
              <a:t> </a:t>
            </a:r>
          </a:p>
          <a:p>
            <a:pPr marL="0" lvl="1" indent="0" eaLnBrk="1" hangingPunct="1">
              <a:buClr>
                <a:srgbClr val="204388"/>
              </a:buClr>
              <a:buFontTx/>
              <a:buNone/>
              <a:defRPr/>
            </a:pPr>
            <a:endParaRPr lang="en-US" b="0" dirty="0" smtClean="0"/>
          </a:p>
          <a:p>
            <a:pPr marL="0" lvl="1" indent="0" eaLnBrk="1" hangingPunct="1">
              <a:buClr>
                <a:srgbClr val="204388"/>
              </a:buClr>
              <a:buFontTx/>
              <a:buNone/>
              <a:defRPr/>
            </a:pPr>
            <a:r>
              <a:rPr lang="en-US" b="0" u="sng" dirty="0" smtClean="0"/>
              <a:t>Autumn 2015\Spring 2016</a:t>
            </a:r>
            <a:r>
              <a:rPr lang="en-US" b="0" dirty="0" smtClean="0"/>
              <a:t>: Concretization </a:t>
            </a:r>
            <a:r>
              <a:rPr lang="en-US" b="0" dirty="0"/>
              <a:t>of Open Science </a:t>
            </a:r>
            <a:r>
              <a:rPr lang="en-US" b="0" dirty="0" smtClean="0"/>
              <a:t>			actions </a:t>
            </a:r>
            <a:r>
              <a:rPr lang="en-US" b="0" dirty="0"/>
              <a:t>under 	</a:t>
            </a:r>
            <a:r>
              <a:rPr lang="en-US" b="0" dirty="0" smtClean="0"/>
              <a:t>the </a:t>
            </a:r>
            <a:r>
              <a:rPr lang="en-US" b="0" i="1" dirty="0"/>
              <a:t>DSM strategy </a:t>
            </a:r>
            <a:endParaRPr lang="en-US" b="0" dirty="0"/>
          </a:p>
          <a:p>
            <a:pPr marL="0" lvl="1" indent="0" eaLnBrk="1" hangingPunct="1">
              <a:buClr>
                <a:srgbClr val="204388"/>
              </a:buClr>
              <a:buFontTx/>
              <a:buNone/>
              <a:defRPr/>
            </a:pPr>
            <a:r>
              <a:rPr lang="en-US" b="0" dirty="0"/>
              <a:t>	</a:t>
            </a:r>
            <a:r>
              <a:rPr lang="en-US" b="0" dirty="0" smtClean="0"/>
              <a:t>	</a:t>
            </a:r>
            <a:endParaRPr lang="en-US" b="0" dirty="0"/>
          </a:p>
          <a:p>
            <a:pPr marL="0" lvl="1" indent="0" eaLnBrk="1" hangingPunct="1">
              <a:buClr>
                <a:srgbClr val="204388"/>
              </a:buClr>
              <a:buFontTx/>
              <a:buNone/>
              <a:defRPr/>
            </a:pPr>
            <a:r>
              <a:rPr lang="en-US" altLang="en-US" b="0" u="sng" dirty="0" smtClean="0"/>
              <a:t>4-5 April </a:t>
            </a:r>
            <a:r>
              <a:rPr lang="en-US" altLang="en-US" b="0" u="sng" dirty="0"/>
              <a:t>2016</a:t>
            </a:r>
            <a:r>
              <a:rPr lang="en-US" altLang="en-US" b="0" dirty="0" smtClean="0">
                <a:ea typeface="ＭＳ Ｐゴシック" pitchFamily="34" charset="-128"/>
              </a:rPr>
              <a:t>: </a:t>
            </a:r>
            <a:r>
              <a:rPr lang="en-US" altLang="en-US" b="0" dirty="0" smtClean="0"/>
              <a:t>Conference </a:t>
            </a:r>
            <a:r>
              <a:rPr lang="en-US" altLang="en-US" b="0" dirty="0"/>
              <a:t>on Open Science </a:t>
            </a:r>
            <a:r>
              <a:rPr lang="en-US" altLang="en-US" b="0" dirty="0" smtClean="0"/>
              <a:t>during the </a:t>
            </a:r>
            <a:r>
              <a:rPr lang="en-US" altLang="en-US" b="0" dirty="0"/>
              <a:t>			</a:t>
            </a:r>
            <a:r>
              <a:rPr lang="en-US" altLang="en-US" b="0" dirty="0" smtClean="0"/>
              <a:t>	 Dutch Presidency</a:t>
            </a:r>
          </a:p>
          <a:p>
            <a:pPr marL="0" lvl="1" indent="0" eaLnBrk="1" hangingPunct="1">
              <a:buClr>
                <a:srgbClr val="204388"/>
              </a:buClr>
              <a:buFontTx/>
              <a:buNone/>
              <a:defRPr/>
            </a:pPr>
            <a:endParaRPr lang="en-US" b="0" dirty="0"/>
          </a:p>
          <a:p>
            <a:pPr marL="0" lvl="1" indent="0" eaLnBrk="1" hangingPunct="1">
              <a:buClr>
                <a:srgbClr val="204388"/>
              </a:buClr>
              <a:buFontTx/>
              <a:buNone/>
              <a:defRPr/>
            </a:pPr>
            <a:r>
              <a:rPr lang="en-US" b="0" u="sng" dirty="0"/>
              <a:t>May 2016:</a:t>
            </a:r>
            <a:r>
              <a:rPr lang="en-US" b="0" dirty="0"/>
              <a:t> 	</a:t>
            </a:r>
            <a:r>
              <a:rPr lang="en-US" b="0" dirty="0" smtClean="0"/>
              <a:t> Presentation </a:t>
            </a:r>
            <a:r>
              <a:rPr lang="en-US" b="0" dirty="0"/>
              <a:t>of the European Open Science 		</a:t>
            </a:r>
            <a:r>
              <a:rPr lang="en-US" b="0" dirty="0" smtClean="0"/>
              <a:t>	 Agenda </a:t>
            </a:r>
            <a:r>
              <a:rPr lang="en-US" b="0" dirty="0"/>
              <a:t>to the Competitiveness Council</a:t>
            </a:r>
          </a:p>
        </p:txBody>
      </p:sp>
      <p:sp>
        <p:nvSpPr>
          <p:cNvPr id="10244" name="Down Arrow 3"/>
          <p:cNvSpPr>
            <a:spLocks noChangeArrowheads="1"/>
          </p:cNvSpPr>
          <p:nvPr/>
        </p:nvSpPr>
        <p:spPr bwMode="auto">
          <a:xfrm>
            <a:off x="7380288" y="3962400"/>
            <a:ext cx="484187" cy="979488"/>
          </a:xfrm>
          <a:prstGeom prst="downArrow">
            <a:avLst>
              <a:gd name="adj1" fmla="val 50000"/>
              <a:gd name="adj2" fmla="val 50106"/>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3175"/>
            <a:endParaRPr lang="en-US"/>
          </a:p>
        </p:txBody>
      </p:sp>
      <p:sp>
        <p:nvSpPr>
          <p:cNvPr id="10245" name="Slide Number Placeholder 6"/>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i="1">
                <a:solidFill>
                  <a:srgbClr val="0F5494"/>
                </a:solidFill>
                <a:latin typeface="Verdana" charset="0"/>
                <a:ea typeface="ＭＳ Ｐゴシック" charset="0"/>
              </a:defRPr>
            </a:lvl1pPr>
            <a:lvl2pPr>
              <a:defRPr sz="2000" b="1">
                <a:solidFill>
                  <a:srgbClr val="0F5494"/>
                </a:solidFill>
                <a:latin typeface="Verdana" charset="0"/>
                <a:ea typeface="ＭＳ Ｐゴシック" charset="0"/>
              </a:defRPr>
            </a:lvl2pPr>
            <a:lvl3pPr>
              <a:defRPr sz="1400">
                <a:solidFill>
                  <a:srgbClr val="0F5494"/>
                </a:solidFill>
                <a:latin typeface="Verdana"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fld id="{851C4C4A-3675-CA4A-8697-96B58ED3A031}" type="slidenum">
              <a:rPr lang="en-GB" sz="1400" i="0">
                <a:solidFill>
                  <a:schemeClr val="tx1"/>
                </a:solidFill>
                <a:latin typeface="Arial" charset="0"/>
              </a:rPr>
              <a:pPr/>
              <a:t>21</a:t>
            </a:fld>
            <a:endParaRPr lang="en-GB" sz="1400" i="0">
              <a:solidFill>
                <a:schemeClr val="tx1"/>
              </a:solidFill>
              <a:latin typeface="Arial" charset="0"/>
            </a:endParaRPr>
          </a:p>
        </p:txBody>
      </p:sp>
    </p:spTree>
    <p:extLst>
      <p:ext uri="{BB962C8B-B14F-4D97-AF65-F5344CB8AC3E}">
        <p14:creationId xmlns:p14="http://schemas.microsoft.com/office/powerpoint/2010/main" val="2704022540"/>
      </p:ext>
    </p:extLst>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en-GB" dirty="0"/>
              <a:t>Open Science </a:t>
            </a:r>
            <a:r>
              <a:rPr lang="en-GB" dirty="0" smtClean="0"/>
              <a:t>2030</a:t>
            </a:r>
            <a:br>
              <a:rPr lang="en-GB" dirty="0" smtClean="0"/>
            </a:br>
            <a:endParaRPr lang="nl-BE" dirty="0"/>
          </a:p>
          <a:p>
            <a:pPr algn="ctr"/>
            <a:r>
              <a:rPr lang="en-GB" dirty="0"/>
              <a:t>A Day in the Life of a Scientist, AD 2030</a:t>
            </a:r>
            <a:endParaRPr lang="nl-BE" dirty="0"/>
          </a:p>
          <a:p>
            <a:pPr algn="ctr"/>
            <a:endParaRPr lang="en-US" dirty="0"/>
          </a:p>
        </p:txBody>
      </p:sp>
    </p:spTree>
    <p:extLst>
      <p:ext uri="{BB962C8B-B14F-4D97-AF65-F5344CB8AC3E}">
        <p14:creationId xmlns:p14="http://schemas.microsoft.com/office/powerpoint/2010/main" val="261266010"/>
      </p:ext>
    </p:extLst>
  </p:cSld>
  <p:clrMapOvr>
    <a:masterClrMapping/>
  </p:clrMapOvr>
  <p:transition spd="slow">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916832"/>
            <a:ext cx="8229600" cy="3529013"/>
          </a:xfrm>
        </p:spPr>
        <p:txBody>
          <a:bodyPr/>
          <a:lstStyle/>
          <a:p>
            <a:pPr algn="ctr"/>
            <a:endParaRPr lang="en-GB" i="0" dirty="0" smtClean="0">
              <a:solidFill>
                <a:schemeClr val="accent6"/>
              </a:solidFill>
            </a:endParaRPr>
          </a:p>
          <a:p>
            <a:pPr algn="ctr"/>
            <a:endParaRPr lang="en-US" b="1" i="0" dirty="0" smtClean="0"/>
          </a:p>
          <a:p>
            <a:pPr algn="ctr"/>
            <a:r>
              <a:rPr lang="en-US" sz="2800" b="1" i="0" dirty="0" smtClean="0"/>
              <a:t>This is a common endeavor. </a:t>
            </a:r>
            <a:br>
              <a:rPr lang="en-US" sz="2800" b="1" i="0" dirty="0" smtClean="0"/>
            </a:br>
            <a:r>
              <a:rPr lang="en-US" sz="2800" b="1" i="0" dirty="0" smtClean="0"/>
              <a:t>Contribute!</a:t>
            </a:r>
          </a:p>
          <a:p>
            <a:pPr algn="ctr"/>
            <a:endParaRPr lang="en-GB" i="0" dirty="0" smtClean="0"/>
          </a:p>
          <a:p>
            <a:pPr algn="ctr"/>
            <a:r>
              <a:rPr lang="en-GB" sz="2800" b="1" i="0" u="sng" dirty="0" smtClean="0"/>
              <a:t>http://scienceintransition.eu</a:t>
            </a:r>
            <a:r>
              <a:rPr lang="en-GB" sz="2800" b="1" i="0" u="sng" dirty="0"/>
              <a:t>/</a:t>
            </a:r>
          </a:p>
        </p:txBody>
      </p:sp>
    </p:spTree>
    <p:extLst>
      <p:ext uri="{BB962C8B-B14F-4D97-AF65-F5344CB8AC3E}">
        <p14:creationId xmlns:p14="http://schemas.microsoft.com/office/powerpoint/2010/main" val="20947337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188" y="2276872"/>
            <a:ext cx="8532812" cy="1728787"/>
          </a:xfrm>
        </p:spPr>
        <p:txBody>
          <a:bodyPr/>
          <a:lstStyle/>
          <a:p>
            <a:r>
              <a:rPr lang="en-US" dirty="0" smtClean="0"/>
              <a:t>A European Open Science Cloud</a:t>
            </a:r>
          </a:p>
          <a:p>
            <a:r>
              <a:rPr lang="en-US" dirty="0" smtClean="0"/>
              <a:t>Rationale and first ideas</a:t>
            </a:r>
            <a:br>
              <a:rPr lang="en-US" dirty="0" smtClean="0"/>
            </a:br>
            <a:r>
              <a:rPr lang="en-US" dirty="0" smtClean="0"/>
              <a:t/>
            </a:r>
            <a:br>
              <a:rPr lang="en-US" dirty="0" smtClean="0"/>
            </a:br>
            <a:r>
              <a:rPr lang="en-US" dirty="0" smtClean="0"/>
              <a:t>Work in progress. </a:t>
            </a:r>
            <a:br>
              <a:rPr lang="en-US" dirty="0" smtClean="0"/>
            </a:br>
            <a:endParaRPr lang="en-US" dirty="0"/>
          </a:p>
        </p:txBody>
      </p:sp>
    </p:spTree>
    <p:extLst>
      <p:ext uri="{BB962C8B-B14F-4D97-AF65-F5344CB8AC3E}">
        <p14:creationId xmlns:p14="http://schemas.microsoft.com/office/powerpoint/2010/main" val="2003495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84784"/>
            <a:ext cx="8496944" cy="4680520"/>
          </a:xfrm>
        </p:spPr>
        <p:txBody>
          <a:bodyPr>
            <a:normAutofit fontScale="92500" lnSpcReduction="20000"/>
          </a:bodyPr>
          <a:lstStyle/>
          <a:p>
            <a:pPr marL="0" lvl="1" indent="0">
              <a:buClr>
                <a:srgbClr val="204388"/>
              </a:buClr>
              <a:buNone/>
              <a:defRPr/>
            </a:pPr>
            <a:r>
              <a:rPr lang="en-US" dirty="0" smtClean="0">
                <a:ea typeface="MS PGothic" pitchFamily="34" charset="-128"/>
              </a:rPr>
              <a:t>Science 2.0 consultation </a:t>
            </a:r>
            <a:r>
              <a:rPr lang="en-US" dirty="0">
                <a:ea typeface="MS PGothic" pitchFamily="34" charset="-128"/>
              </a:rPr>
              <a:t>(</a:t>
            </a:r>
            <a:r>
              <a:rPr lang="en-US" dirty="0" smtClean="0">
                <a:ea typeface="MS PGothic" pitchFamily="34" charset="-128"/>
              </a:rPr>
              <a:t>July-Sept 2014)</a:t>
            </a:r>
          </a:p>
          <a:p>
            <a:pPr marL="0" lvl="1" indent="0">
              <a:buClr>
                <a:srgbClr val="204388"/>
              </a:buClr>
              <a:buNone/>
              <a:defRPr/>
            </a:pPr>
            <a:endParaRPr lang="en-US" b="0" dirty="0" smtClean="0">
              <a:ea typeface="MS PGothic" pitchFamily="34" charset="-128"/>
            </a:endParaRPr>
          </a:p>
          <a:p>
            <a:pPr marL="342900" lvl="1" indent="-342900">
              <a:buClr>
                <a:srgbClr val="204388"/>
              </a:buClr>
              <a:buFont typeface="Courier New" panose="02070309020205020404" pitchFamily="49" charset="0"/>
              <a:buChar char="o"/>
              <a:defRPr/>
            </a:pPr>
            <a:r>
              <a:rPr lang="en-US" b="0" dirty="0" smtClean="0">
                <a:ea typeface="MS PGothic" pitchFamily="34" charset="-128"/>
              </a:rPr>
              <a:t>~ 85 % agree to some extent that data infrastructures are a bottleneck</a:t>
            </a:r>
          </a:p>
          <a:p>
            <a:pPr marL="342900" lvl="1" indent="-342900">
              <a:buClr>
                <a:srgbClr val="204388"/>
              </a:buClr>
              <a:buFont typeface="Courier New" panose="02070309020205020404" pitchFamily="49" charset="0"/>
              <a:buChar char="o"/>
              <a:defRPr/>
            </a:pPr>
            <a:r>
              <a:rPr lang="en-US" b="0" dirty="0" smtClean="0">
                <a:ea typeface="MS PGothic" pitchFamily="34" charset="-128"/>
              </a:rPr>
              <a:t>Spontaneous position papers from research stakeholders</a:t>
            </a:r>
            <a:endParaRPr lang="en-US" b="0" dirty="0">
              <a:ea typeface="MS PGothic" pitchFamily="34" charset="-128"/>
            </a:endParaRPr>
          </a:p>
          <a:p>
            <a:pPr marL="0" lvl="1" indent="0">
              <a:buClr>
                <a:srgbClr val="204388"/>
              </a:buClr>
              <a:buNone/>
              <a:defRPr/>
            </a:pPr>
            <a:endParaRPr lang="en-US" dirty="0" smtClean="0">
              <a:ea typeface="MS PGothic" pitchFamily="34" charset="-128"/>
            </a:endParaRPr>
          </a:p>
          <a:p>
            <a:pPr marL="0" lvl="1" indent="0">
              <a:buClr>
                <a:srgbClr val="204388"/>
              </a:buClr>
              <a:buNone/>
              <a:defRPr/>
            </a:pPr>
            <a:r>
              <a:rPr lang="en-US" dirty="0" smtClean="0">
                <a:ea typeface="MS PGothic" pitchFamily="34" charset="-128"/>
              </a:rPr>
              <a:t>Possible actions</a:t>
            </a:r>
          </a:p>
          <a:p>
            <a:pPr marL="0" lvl="1" indent="0">
              <a:buClr>
                <a:srgbClr val="204388"/>
              </a:buClr>
              <a:buNone/>
              <a:defRPr/>
            </a:pPr>
            <a:endParaRPr lang="en-US" dirty="0" smtClean="0">
              <a:ea typeface="MS PGothic" pitchFamily="34" charset="-128"/>
            </a:endParaRPr>
          </a:p>
          <a:p>
            <a:pPr marL="457200" lvl="1" indent="-457200">
              <a:buClr>
                <a:srgbClr val="204388"/>
              </a:buClr>
              <a:buFont typeface="+mj-lt"/>
              <a:buAutoNum type="arabicPeriod"/>
              <a:defRPr/>
            </a:pPr>
            <a:r>
              <a:rPr lang="en-GB" b="0" dirty="0" smtClean="0">
                <a:ea typeface="MS PGothic" pitchFamily="34" charset="-128"/>
              </a:rPr>
              <a:t>Mandate </a:t>
            </a:r>
            <a:r>
              <a:rPr lang="en-GB" b="0" dirty="0">
                <a:ea typeface="MS PGothic" pitchFamily="34" charset="-128"/>
              </a:rPr>
              <a:t>the development of common interfaces and data </a:t>
            </a:r>
            <a:r>
              <a:rPr lang="en-GB" b="0" dirty="0" smtClean="0">
                <a:ea typeface="MS PGothic" pitchFamily="34" charset="-128"/>
              </a:rPr>
              <a:t>standards</a:t>
            </a:r>
          </a:p>
          <a:p>
            <a:pPr marL="457200" lvl="1" indent="-457200">
              <a:buClr>
                <a:srgbClr val="204388"/>
              </a:buClr>
              <a:buFont typeface="+mj-lt"/>
              <a:buAutoNum type="arabicPeriod"/>
              <a:defRPr/>
            </a:pPr>
            <a:endParaRPr lang="en-GB" b="0" dirty="0">
              <a:ea typeface="MS PGothic" pitchFamily="34" charset="-128"/>
            </a:endParaRPr>
          </a:p>
          <a:p>
            <a:pPr marL="457200" lvl="1" indent="-457200">
              <a:buClr>
                <a:srgbClr val="204388"/>
              </a:buClr>
              <a:buFont typeface="+mj-lt"/>
              <a:buAutoNum type="arabicPeriod"/>
              <a:defRPr/>
            </a:pPr>
            <a:r>
              <a:rPr lang="en-GB" b="0" dirty="0" smtClean="0">
                <a:ea typeface="MS PGothic" pitchFamily="34" charset="-128"/>
              </a:rPr>
              <a:t>Coordinate </a:t>
            </a:r>
            <a:r>
              <a:rPr lang="en-GB" b="0" dirty="0">
                <a:ea typeface="MS PGothic" pitchFamily="34" charset="-128"/>
              </a:rPr>
              <a:t>at European Level the funding/ maintenance and interoperability of research </a:t>
            </a:r>
            <a:r>
              <a:rPr lang="en-GB" b="0" dirty="0" smtClean="0">
                <a:ea typeface="MS PGothic" pitchFamily="34" charset="-128"/>
              </a:rPr>
              <a:t>infrastructures</a:t>
            </a:r>
            <a:endParaRPr lang="en-GB" b="0" dirty="0">
              <a:ea typeface="MS PGothic" pitchFamily="34" charset="-128"/>
            </a:endParaRPr>
          </a:p>
          <a:p>
            <a:pPr marL="457200" marR="0" lvl="1" indent="-457200">
              <a:buClr>
                <a:srgbClr val="204388"/>
              </a:buClr>
              <a:buFont typeface="+mj-lt"/>
              <a:buAutoNum type="arabicPeriod"/>
              <a:defRPr/>
            </a:pPr>
            <a:endParaRPr lang="en-GB" b="0" dirty="0">
              <a:ea typeface="MS PGothic" pitchFamily="34" charset="-128"/>
            </a:endParaRPr>
          </a:p>
          <a:p>
            <a:pPr marL="457200" lvl="1" indent="-457200">
              <a:buClr>
                <a:srgbClr val="204388"/>
              </a:buClr>
              <a:buFont typeface="+mj-lt"/>
              <a:buAutoNum type="arabicPeriod"/>
              <a:defRPr/>
            </a:pPr>
            <a:r>
              <a:rPr lang="en-GB" b="0" dirty="0">
                <a:ea typeface="MS PGothic" pitchFamily="34" charset="-128"/>
              </a:rPr>
              <a:t>Support the development of a </a:t>
            </a:r>
            <a:r>
              <a:rPr lang="en-GB" dirty="0" smtClean="0">
                <a:ea typeface="MS PGothic" pitchFamily="34" charset="-128"/>
              </a:rPr>
              <a:t>European Open Science Cloud </a:t>
            </a:r>
            <a:r>
              <a:rPr lang="en-GB" b="0" dirty="0">
                <a:ea typeface="MS PGothic" pitchFamily="34" charset="-128"/>
              </a:rPr>
              <a:t>for </a:t>
            </a:r>
            <a:r>
              <a:rPr lang="en-GB" b="0" dirty="0" smtClean="0">
                <a:ea typeface="MS PGothic" pitchFamily="34" charset="-128"/>
              </a:rPr>
              <a:t>research</a:t>
            </a:r>
            <a:endParaRPr lang="en-GB" b="0" dirty="0">
              <a:ea typeface="MS PGothic" pitchFamily="34" charset="-128"/>
            </a:endParaRPr>
          </a:p>
          <a:p>
            <a:pPr marL="0" marR="0">
              <a:spcBef>
                <a:spcPts val="0"/>
              </a:spcBef>
              <a:spcAft>
                <a:spcPts val="300"/>
              </a:spcAft>
            </a:pPr>
            <a:endParaRPr lang="en-GB" sz="1100" dirty="0">
              <a:solidFill>
                <a:schemeClr val="accent2"/>
              </a:solidFill>
            </a:endParaRPr>
          </a:p>
          <a:p>
            <a:pPr marL="285750" lvl="1">
              <a:buClr>
                <a:srgbClr val="204388"/>
              </a:buClr>
              <a:defRPr/>
            </a:pPr>
            <a:endParaRPr lang="en-GB" dirty="0">
              <a:solidFill>
                <a:schemeClr val="accent2"/>
              </a:solidFill>
            </a:endParaRPr>
          </a:p>
          <a:p>
            <a:pPr marL="285750" lvl="1">
              <a:buClr>
                <a:srgbClr val="204388"/>
              </a:buClr>
              <a:defRPr/>
            </a:pPr>
            <a:endParaRPr lang="en-GB" b="0" dirty="0">
              <a:solidFill>
                <a:schemeClr val="accent2"/>
              </a:solidFill>
              <a:ea typeface="MS PGothic" pitchFamily="34" charset="-128"/>
            </a:endParaRPr>
          </a:p>
          <a:p>
            <a:pPr marL="285750" lvl="1">
              <a:buClr>
                <a:srgbClr val="204388"/>
              </a:buClr>
              <a:defRPr/>
            </a:pPr>
            <a:endParaRPr lang="en-GB" b="0" dirty="0">
              <a:solidFill>
                <a:schemeClr val="accent2"/>
              </a:solidFill>
              <a:ea typeface="MS PGothic" pitchFamily="34" charset="-128"/>
            </a:endParaRPr>
          </a:p>
          <a:p>
            <a:pPr marL="285750" lvl="1">
              <a:buClr>
                <a:srgbClr val="204388"/>
              </a:buClr>
              <a:defRPr/>
            </a:pPr>
            <a:endParaRPr lang="en-US" sz="1600" b="0" dirty="0">
              <a:solidFill>
                <a:schemeClr val="accent2"/>
              </a:solidFill>
              <a:ea typeface="MS PGothic" pitchFamily="34" charset="-128"/>
            </a:endParaRPr>
          </a:p>
          <a:p>
            <a:pPr marL="0" lvl="1" indent="0">
              <a:buClr>
                <a:srgbClr val="204388"/>
              </a:buClr>
              <a:buFont typeface="Wingdings" pitchFamily="2" charset="2"/>
              <a:buChar char="Ø"/>
              <a:defRPr/>
            </a:pPr>
            <a:endParaRPr lang="en-US" sz="1600" b="0" dirty="0">
              <a:solidFill>
                <a:schemeClr val="accent2"/>
              </a:solidFill>
              <a:ea typeface="MS PGothic" pitchFamily="34" charset="-128"/>
            </a:endParaRPr>
          </a:p>
        </p:txBody>
      </p:sp>
      <p:sp>
        <p:nvSpPr>
          <p:cNvPr id="4" name="TextBox 3"/>
          <p:cNvSpPr txBox="1"/>
          <p:nvPr/>
        </p:nvSpPr>
        <p:spPr>
          <a:xfrm rot="5400000">
            <a:off x="1428255" y="-1355248"/>
            <a:ext cx="984885" cy="3682424"/>
          </a:xfrm>
          <a:prstGeom prst="rect">
            <a:avLst/>
          </a:prstGeom>
          <a:noFill/>
        </p:spPr>
        <p:txBody>
          <a:bodyPr vert="vert270" wrap="square" rtlCol="0">
            <a:spAutoFit/>
          </a:bodyPr>
          <a:lstStyle/>
          <a:p>
            <a:pPr algn="ctr"/>
            <a:r>
              <a:rPr lang="en-GB" sz="2600" b="1" dirty="0" smtClean="0">
                <a:solidFill>
                  <a:schemeClr val="bg1"/>
                </a:solidFill>
                <a:latin typeface="EC Square Sans Pro Light" panose="020B0506000000020004" pitchFamily="34" charset="0"/>
              </a:rPr>
              <a:t>European </a:t>
            </a:r>
          </a:p>
          <a:p>
            <a:pPr algn="ctr"/>
            <a:r>
              <a:rPr lang="en-GB" sz="2600" b="1" dirty="0" smtClean="0">
                <a:solidFill>
                  <a:schemeClr val="bg1"/>
                </a:solidFill>
                <a:latin typeface="EC Square Sans Pro Light" panose="020B0506000000020004" pitchFamily="34" charset="0"/>
              </a:rPr>
              <a:t>Open Science Agenda</a:t>
            </a:r>
          </a:p>
        </p:txBody>
      </p:sp>
    </p:spTree>
    <p:extLst>
      <p:ext uri="{BB962C8B-B14F-4D97-AF65-F5344CB8AC3E}">
        <p14:creationId xmlns:p14="http://schemas.microsoft.com/office/powerpoint/2010/main" val="12543199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8788" y="1772816"/>
            <a:ext cx="8229600" cy="4685134"/>
          </a:xfrm>
          <a:prstGeom prst="rect">
            <a:avLst/>
          </a:prstGeom>
        </p:spPr>
        <p:txBody>
          <a:bodyPr>
            <a:normAutofit fontScale="77500" lnSpcReduction="20000"/>
          </a:bodyPr>
          <a:lst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pitchFamily="34" charset="0"/>
              </a:defRPr>
            </a:lvl4pPr>
            <a:lvl5pPr marL="2057400" indent="-228600" algn="l" rtl="0" eaLnBrk="1" fontAlgn="base" hangingPunct="1">
              <a:spcBef>
                <a:spcPct val="20000"/>
              </a:spcBef>
              <a:spcAft>
                <a:spcPct val="0"/>
              </a:spcAft>
              <a:buChar char="»"/>
              <a:defRPr sz="2000">
                <a:solidFill>
                  <a:schemeClr val="tx1"/>
                </a:solidFill>
                <a:latin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Arial" pitchFamily="34" charset="0"/>
              </a:defRPr>
            </a:lvl6pPr>
            <a:lvl7pPr marL="2971800" indent="-228600" algn="l" rtl="0" eaLnBrk="1" fontAlgn="base" hangingPunct="1">
              <a:spcBef>
                <a:spcPct val="20000"/>
              </a:spcBef>
              <a:spcAft>
                <a:spcPct val="0"/>
              </a:spcAft>
              <a:buChar char="»"/>
              <a:defRPr sz="2000">
                <a:solidFill>
                  <a:schemeClr val="tx1"/>
                </a:solidFill>
                <a:latin typeface="Arial" pitchFamily="34" charset="0"/>
              </a:defRPr>
            </a:lvl7pPr>
            <a:lvl8pPr marL="3429000" indent="-228600" algn="l" rtl="0" eaLnBrk="1" fontAlgn="base" hangingPunct="1">
              <a:spcBef>
                <a:spcPct val="20000"/>
              </a:spcBef>
              <a:spcAft>
                <a:spcPct val="0"/>
              </a:spcAft>
              <a:buChar char="»"/>
              <a:defRPr sz="2000">
                <a:solidFill>
                  <a:schemeClr val="tx1"/>
                </a:solidFill>
                <a:latin typeface="Arial" pitchFamily="34" charset="0"/>
              </a:defRPr>
            </a:lvl8pPr>
            <a:lvl9pPr marL="3886200" indent="-228600" algn="l" rtl="0" eaLnBrk="1" fontAlgn="base" hangingPunct="1">
              <a:spcBef>
                <a:spcPct val="20000"/>
              </a:spcBef>
              <a:spcAft>
                <a:spcPct val="0"/>
              </a:spcAft>
              <a:buChar char="»"/>
              <a:defRPr sz="2000">
                <a:solidFill>
                  <a:schemeClr val="tx1"/>
                </a:solidFill>
                <a:latin typeface="Arial" pitchFamily="34" charset="0"/>
              </a:defRPr>
            </a:lvl9pPr>
          </a:lstStyle>
          <a:p>
            <a:pPr marL="0" indent="0">
              <a:buNone/>
              <a:defRPr/>
            </a:pPr>
            <a:r>
              <a:rPr lang="en-GB" kern="0" dirty="0" smtClean="0">
                <a:latin typeface="EC Square Sans Pro" panose="020B0506040000020004" pitchFamily="34" charset="0"/>
              </a:rPr>
              <a:t>The </a:t>
            </a:r>
            <a:r>
              <a:rPr lang="en-GB" b="1" kern="0" dirty="0" smtClean="0">
                <a:latin typeface="EC Square Sans Pro" panose="020B0506040000020004" pitchFamily="34" charset="0"/>
              </a:rPr>
              <a:t>European Open Science Cloud </a:t>
            </a:r>
            <a:r>
              <a:rPr lang="en-GB" kern="0" dirty="0" smtClean="0">
                <a:latin typeface="EC Square Sans Pro" panose="020B0506040000020004" pitchFamily="34" charset="0"/>
              </a:rPr>
              <a:t>is part of Europe´s ambition to support the transition to Open Science and make the most of data-driven science.</a:t>
            </a:r>
            <a:endParaRPr lang="en-GB" i="0" kern="0" dirty="0" smtClean="0">
              <a:latin typeface="EC Square Sans Pro" panose="020B0506040000020004" pitchFamily="34" charset="0"/>
            </a:endParaRPr>
          </a:p>
          <a:p>
            <a:pPr>
              <a:defRPr/>
            </a:pPr>
            <a:endParaRPr lang="en-GB" sz="2000" i="0" kern="0" dirty="0" smtClean="0">
              <a:latin typeface="EC Square Sans Pro" panose="020B0506040000020004" pitchFamily="34" charset="0"/>
            </a:endParaRPr>
          </a:p>
          <a:p>
            <a:pPr>
              <a:buClrTx/>
              <a:buFont typeface="Courier New" panose="02070309020205020404" pitchFamily="49" charset="0"/>
              <a:buChar char="o"/>
              <a:defRPr/>
            </a:pPr>
            <a:r>
              <a:rPr lang="en-GB" i="0" kern="0" dirty="0" smtClean="0">
                <a:latin typeface="EC Square Sans Pro" panose="020B0506040000020004" pitchFamily="34" charset="0"/>
              </a:rPr>
              <a:t>European scientists </a:t>
            </a:r>
            <a:r>
              <a:rPr lang="en-GB" b="1" i="0" kern="0" dirty="0" smtClean="0">
                <a:latin typeface="EC Square Sans Pro" panose="020B0506040000020004" pitchFamily="34" charset="0"/>
              </a:rPr>
              <a:t>strongly stated the need </a:t>
            </a:r>
            <a:r>
              <a:rPr lang="en-GB" i="0" kern="0" dirty="0" smtClean="0">
                <a:latin typeface="EC Square Sans Pro" panose="020B0506040000020004" pitchFamily="34" charset="0"/>
              </a:rPr>
              <a:t>for a research data infrastructure that is </a:t>
            </a:r>
            <a:r>
              <a:rPr lang="en-GB" i="0" kern="0" dirty="0" smtClean="0">
                <a:solidFill>
                  <a:srgbClr val="C00000"/>
                </a:solidFill>
                <a:latin typeface="EC Square Sans Pro" panose="020B0506040000020004" pitchFamily="34" charset="0"/>
              </a:rPr>
              <a:t>cost-effective</a:t>
            </a:r>
            <a:r>
              <a:rPr lang="en-GB" i="0" kern="0" dirty="0" smtClean="0">
                <a:latin typeface="EC Square Sans Pro" panose="020B0506040000020004" pitchFamily="34" charset="0"/>
              </a:rPr>
              <a:t>, preserves </a:t>
            </a:r>
            <a:r>
              <a:rPr lang="en-GB" i="0" kern="0" dirty="0" smtClean="0">
                <a:solidFill>
                  <a:srgbClr val="C00000"/>
                </a:solidFill>
                <a:latin typeface="EC Square Sans Pro" panose="020B0506040000020004" pitchFamily="34" charset="0"/>
              </a:rPr>
              <a:t>privacy</a:t>
            </a:r>
            <a:r>
              <a:rPr lang="en-GB" i="0" kern="0" dirty="0" smtClean="0">
                <a:latin typeface="EC Square Sans Pro" panose="020B0506040000020004" pitchFamily="34" charset="0"/>
              </a:rPr>
              <a:t> and is </a:t>
            </a:r>
            <a:r>
              <a:rPr lang="en-GB" i="0" kern="0" dirty="0" smtClean="0">
                <a:solidFill>
                  <a:srgbClr val="C00000"/>
                </a:solidFill>
                <a:latin typeface="EC Square Sans Pro" panose="020B0506040000020004" pitchFamily="34" charset="0"/>
              </a:rPr>
              <a:t>IPR-conscious</a:t>
            </a:r>
            <a:r>
              <a:rPr lang="en-GB" i="0" kern="0" dirty="0" smtClean="0">
                <a:latin typeface="EC Square Sans Pro" panose="020B0506040000020004" pitchFamily="34" charset="0"/>
              </a:rPr>
              <a:t> (Science 2.0 consultation).</a:t>
            </a:r>
          </a:p>
          <a:p>
            <a:pPr>
              <a:buClrTx/>
              <a:buFont typeface="Courier New" panose="02070309020205020404" pitchFamily="49" charset="0"/>
              <a:buChar char="o"/>
              <a:defRPr/>
            </a:pPr>
            <a:endParaRPr lang="en-GB" sz="1900" i="0" kern="0" dirty="0" smtClean="0">
              <a:latin typeface="EC Square Sans Pro" panose="020B0506040000020004" pitchFamily="34" charset="0"/>
            </a:endParaRPr>
          </a:p>
          <a:p>
            <a:pPr>
              <a:spcBef>
                <a:spcPts val="0"/>
              </a:spcBef>
              <a:buClrTx/>
              <a:buFont typeface="Courier New" panose="02070309020205020404" pitchFamily="49" charset="0"/>
              <a:buChar char="o"/>
              <a:defRPr/>
            </a:pPr>
            <a:r>
              <a:rPr lang="en-GB" sz="2200" i="0" kern="0" dirty="0" smtClean="0">
                <a:latin typeface="EC Square Sans Pro" panose="020B0506040000020004" pitchFamily="34" charset="0"/>
              </a:rPr>
              <a:t>The cloud provides </a:t>
            </a:r>
            <a:r>
              <a:rPr lang="en-GB" sz="2200" b="1" i="0" kern="0" dirty="0" smtClean="0">
                <a:latin typeface="EC Square Sans Pro" panose="020B0506040000020004" pitchFamily="34" charset="0"/>
              </a:rPr>
              <a:t>all EU researchers </a:t>
            </a:r>
            <a:r>
              <a:rPr lang="en-GB" sz="2200" i="0" kern="0" dirty="0" smtClean="0">
                <a:latin typeface="EC Square Sans Pro" panose="020B0506040000020004" pitchFamily="34" charset="0"/>
              </a:rPr>
              <a:t>a virtual environment with free, open and </a:t>
            </a:r>
            <a:r>
              <a:rPr lang="en-GB" sz="2200" i="0" kern="0" dirty="0" smtClean="0">
                <a:solidFill>
                  <a:srgbClr val="C00000"/>
                </a:solidFill>
                <a:latin typeface="EC Square Sans Pro" panose="020B0506040000020004" pitchFamily="34" charset="0"/>
              </a:rPr>
              <a:t>seamless services for data storage, management, analysis and re-use</a:t>
            </a:r>
            <a:r>
              <a:rPr lang="en-GB" sz="2200" i="0" kern="0" dirty="0" smtClean="0">
                <a:latin typeface="EC Square Sans Pro" panose="020B0506040000020004" pitchFamily="34" charset="0"/>
              </a:rPr>
              <a:t>, across disciplines.</a:t>
            </a:r>
          </a:p>
          <a:p>
            <a:pPr>
              <a:spcBef>
                <a:spcPts val="0"/>
              </a:spcBef>
              <a:buClrTx/>
              <a:buFont typeface="Courier New" panose="02070309020205020404" pitchFamily="49" charset="0"/>
              <a:buChar char="o"/>
              <a:defRPr/>
            </a:pPr>
            <a:endParaRPr lang="en-GB" sz="2200" i="0" kern="0" dirty="0" smtClean="0">
              <a:latin typeface="EC Square Sans Pro" panose="020B0506040000020004" pitchFamily="34" charset="0"/>
            </a:endParaRPr>
          </a:p>
          <a:p>
            <a:pPr>
              <a:spcBef>
                <a:spcPts val="0"/>
              </a:spcBef>
              <a:buClrTx/>
              <a:buFont typeface="Courier New" panose="02070309020205020404" pitchFamily="49" charset="0"/>
              <a:buChar char="o"/>
              <a:defRPr/>
            </a:pPr>
            <a:r>
              <a:rPr lang="en-GB" sz="2200" i="0" kern="0" dirty="0">
                <a:latin typeface="EC Square Sans Pro" panose="020B0506040000020004" pitchFamily="34" charset="0"/>
              </a:rPr>
              <a:t>The cloud will </a:t>
            </a:r>
            <a:r>
              <a:rPr lang="en-GB" sz="2200" b="1" i="0" kern="0" dirty="0" smtClean="0">
                <a:latin typeface="EC Square Sans Pro" panose="020B0506040000020004" pitchFamily="34" charset="0"/>
              </a:rPr>
              <a:t>federate existing and emerging </a:t>
            </a:r>
            <a:r>
              <a:rPr lang="en-GB" sz="2200" i="0" kern="0" dirty="0" smtClean="0">
                <a:latin typeface="EC Square Sans Pro" panose="020B0506040000020004" pitchFamily="34" charset="0"/>
              </a:rPr>
              <a:t>horizontal and thematic data infrastructures, effectively </a:t>
            </a:r>
            <a:r>
              <a:rPr lang="en-GB" sz="2200" i="0" kern="0" dirty="0" smtClean="0">
                <a:solidFill>
                  <a:srgbClr val="C00000"/>
                </a:solidFill>
                <a:latin typeface="EC Square Sans Pro" panose="020B0506040000020004" pitchFamily="34" charset="0"/>
              </a:rPr>
              <a:t>bridging todays fragmentation </a:t>
            </a:r>
            <a:r>
              <a:rPr lang="en-GB" sz="2200" i="0" kern="0" dirty="0" smtClean="0">
                <a:latin typeface="EC Square Sans Pro" panose="020B0506040000020004" pitchFamily="34" charset="0"/>
              </a:rPr>
              <a:t>and ad-hoc solutions.</a:t>
            </a:r>
          </a:p>
          <a:p>
            <a:pPr>
              <a:spcBef>
                <a:spcPts val="0"/>
              </a:spcBef>
              <a:buClrTx/>
              <a:buFont typeface="Courier New" panose="02070309020205020404" pitchFamily="49" charset="0"/>
              <a:buChar char="o"/>
              <a:defRPr/>
            </a:pPr>
            <a:endParaRPr lang="en-GB" sz="2200" i="0" kern="0" dirty="0" smtClean="0">
              <a:latin typeface="EC Square Sans Pro" panose="020B0506040000020004" pitchFamily="34" charset="0"/>
            </a:endParaRPr>
          </a:p>
          <a:p>
            <a:pPr>
              <a:spcBef>
                <a:spcPts val="0"/>
              </a:spcBef>
              <a:buClrTx/>
              <a:buFont typeface="Courier New" panose="02070309020205020404" pitchFamily="49" charset="0"/>
              <a:buChar char="o"/>
              <a:defRPr/>
            </a:pPr>
            <a:r>
              <a:rPr lang="en-GB" sz="2200" i="0" kern="0" dirty="0" smtClean="0">
                <a:latin typeface="EC Square Sans Pro" panose="020B0506040000020004" pitchFamily="34" charset="0"/>
              </a:rPr>
              <a:t>The </a:t>
            </a:r>
            <a:r>
              <a:rPr lang="en-GB" sz="2200" i="0" kern="0" dirty="0">
                <a:latin typeface="EC Square Sans Pro" panose="020B0506040000020004" pitchFamily="34" charset="0"/>
              </a:rPr>
              <a:t>cloud </a:t>
            </a:r>
            <a:r>
              <a:rPr lang="en-GB" sz="2200" b="1" i="0" kern="0" dirty="0">
                <a:latin typeface="EC Square Sans Pro" panose="020B0506040000020004" pitchFamily="34" charset="0"/>
              </a:rPr>
              <a:t>adds </a:t>
            </a:r>
            <a:r>
              <a:rPr lang="en-GB" sz="2200" b="1" i="0" kern="0" dirty="0" smtClean="0">
                <a:latin typeface="EC Square Sans Pro" panose="020B0506040000020004" pitchFamily="34" charset="0"/>
              </a:rPr>
              <a:t>value</a:t>
            </a:r>
            <a:r>
              <a:rPr lang="en-GB" sz="2200" i="0" kern="0" dirty="0" smtClean="0">
                <a:latin typeface="EC Square Sans Pro" panose="020B0506040000020004" pitchFamily="34" charset="0"/>
              </a:rPr>
              <a:t> - </a:t>
            </a:r>
            <a:r>
              <a:rPr lang="en-GB" sz="2200" i="0" kern="0" dirty="0" smtClean="0">
                <a:solidFill>
                  <a:srgbClr val="C00000"/>
                </a:solidFill>
                <a:latin typeface="EC Square Sans Pro" panose="020B0506040000020004" pitchFamily="34" charset="0"/>
              </a:rPr>
              <a:t>scale</a:t>
            </a:r>
            <a:r>
              <a:rPr lang="en-GB" sz="2200" i="0" kern="0" dirty="0">
                <a:solidFill>
                  <a:srgbClr val="C00000"/>
                </a:solidFill>
                <a:latin typeface="EC Square Sans Pro" panose="020B0506040000020004" pitchFamily="34" charset="0"/>
              </a:rPr>
              <a:t>, data-driven science, inter-</a:t>
            </a:r>
            <a:r>
              <a:rPr lang="en-GB" sz="2200" i="0" kern="0" dirty="0" err="1">
                <a:solidFill>
                  <a:srgbClr val="C00000"/>
                </a:solidFill>
                <a:latin typeface="EC Square Sans Pro" panose="020B0506040000020004" pitchFamily="34" charset="0"/>
              </a:rPr>
              <a:t>disciplinarity</a:t>
            </a:r>
            <a:r>
              <a:rPr lang="en-GB" sz="2200" i="0" kern="0" dirty="0">
                <a:solidFill>
                  <a:srgbClr val="C00000"/>
                </a:solidFill>
                <a:latin typeface="EC Square Sans Pro" panose="020B0506040000020004" pitchFamily="34" charset="0"/>
              </a:rPr>
              <a:t>, </a:t>
            </a:r>
            <a:r>
              <a:rPr lang="en-GB" sz="2200" i="0" kern="0" dirty="0" smtClean="0">
                <a:solidFill>
                  <a:srgbClr val="C00000"/>
                </a:solidFill>
                <a:latin typeface="EC Square Sans Pro" panose="020B0506040000020004" pitchFamily="34" charset="0"/>
              </a:rPr>
              <a:t>data </a:t>
            </a:r>
            <a:r>
              <a:rPr lang="en-GB" sz="2200" i="0" kern="0" dirty="0">
                <a:solidFill>
                  <a:srgbClr val="C00000"/>
                </a:solidFill>
                <a:latin typeface="EC Square Sans Pro" panose="020B0506040000020004" pitchFamily="34" charset="0"/>
              </a:rPr>
              <a:t>to knowledge to innovation</a:t>
            </a:r>
            <a:r>
              <a:rPr lang="en-GB" sz="2200" i="0" kern="0" dirty="0">
                <a:latin typeface="EC Square Sans Pro" panose="020B0506040000020004" pitchFamily="34" charset="0"/>
              </a:rPr>
              <a:t> - and leverages current and past infrastructure investment (10b per year by MS, two decades </a:t>
            </a:r>
            <a:r>
              <a:rPr lang="en-GB" sz="2200" i="0" kern="0" dirty="0" smtClean="0">
                <a:latin typeface="EC Square Sans Pro" panose="020B0506040000020004" pitchFamily="34" charset="0"/>
              </a:rPr>
              <a:t>EU investment).</a:t>
            </a:r>
          </a:p>
          <a:p>
            <a:pPr>
              <a:defRPr/>
            </a:pPr>
            <a:endParaRPr lang="en-GB" sz="1900" i="0" kern="0" dirty="0" smtClean="0">
              <a:latin typeface="EC Square Sans Pro" panose="020B0506040000020004" pitchFamily="34" charset="0"/>
            </a:endParaRPr>
          </a:p>
          <a:p>
            <a:pPr>
              <a:defRPr/>
            </a:pPr>
            <a:endParaRPr lang="en-GB" kern="0" dirty="0"/>
          </a:p>
        </p:txBody>
      </p:sp>
      <p:sp>
        <p:nvSpPr>
          <p:cNvPr id="3" name="TextBox 2"/>
          <p:cNvSpPr txBox="1"/>
          <p:nvPr/>
        </p:nvSpPr>
        <p:spPr>
          <a:xfrm rot="5400000">
            <a:off x="1428255" y="-1355248"/>
            <a:ext cx="984885" cy="3682424"/>
          </a:xfrm>
          <a:prstGeom prst="rect">
            <a:avLst/>
          </a:prstGeom>
          <a:noFill/>
        </p:spPr>
        <p:txBody>
          <a:bodyPr vert="vert270" wrap="square" rtlCol="0">
            <a:spAutoFit/>
          </a:bodyPr>
          <a:lstStyle/>
          <a:p>
            <a:pPr algn="ctr"/>
            <a:r>
              <a:rPr lang="en-GB" sz="2600" b="1" dirty="0" smtClean="0">
                <a:solidFill>
                  <a:schemeClr val="bg1"/>
                </a:solidFill>
                <a:latin typeface="EC Square Sans Pro Light" panose="020B0506000000020004" pitchFamily="34" charset="0"/>
              </a:rPr>
              <a:t>European </a:t>
            </a:r>
          </a:p>
          <a:p>
            <a:pPr algn="ctr"/>
            <a:r>
              <a:rPr lang="en-GB" sz="2600" b="1" dirty="0" smtClean="0">
                <a:solidFill>
                  <a:schemeClr val="bg1"/>
                </a:solidFill>
                <a:latin typeface="EC Square Sans Pro Light" panose="020B0506000000020004" pitchFamily="34" charset="0"/>
              </a:rPr>
              <a:t>Open Science Cloud</a:t>
            </a:r>
          </a:p>
        </p:txBody>
      </p:sp>
    </p:spTree>
    <p:extLst>
      <p:ext uri="{BB962C8B-B14F-4D97-AF65-F5344CB8AC3E}">
        <p14:creationId xmlns:p14="http://schemas.microsoft.com/office/powerpoint/2010/main" val="11119385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7784" y="1822775"/>
            <a:ext cx="792088" cy="588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 name="Freeform 122"/>
          <p:cNvSpPr/>
          <p:nvPr/>
        </p:nvSpPr>
        <p:spPr bwMode="auto">
          <a:xfrm>
            <a:off x="899592" y="1412776"/>
            <a:ext cx="7958103" cy="4649577"/>
          </a:xfrm>
          <a:custGeom>
            <a:avLst/>
            <a:gdLst>
              <a:gd name="connsiteX0" fmla="*/ 0 w 7284720"/>
              <a:gd name="connsiteY0" fmla="*/ 0 h 4206240"/>
              <a:gd name="connsiteX1" fmla="*/ 403860 w 7284720"/>
              <a:gd name="connsiteY1" fmla="*/ 2164080 h 4206240"/>
              <a:gd name="connsiteX2" fmla="*/ 1508760 w 7284720"/>
              <a:gd name="connsiteY2" fmla="*/ 3497580 h 4206240"/>
              <a:gd name="connsiteX3" fmla="*/ 3688080 w 7284720"/>
              <a:gd name="connsiteY3" fmla="*/ 3992880 h 4206240"/>
              <a:gd name="connsiteX4" fmla="*/ 7284720 w 7284720"/>
              <a:gd name="connsiteY4" fmla="*/ 4206240 h 4206240"/>
              <a:gd name="connsiteX0" fmla="*/ 0 w 7284720"/>
              <a:gd name="connsiteY0" fmla="*/ 0 h 4206240"/>
              <a:gd name="connsiteX1" fmla="*/ 403860 w 7284720"/>
              <a:gd name="connsiteY1" fmla="*/ 2164080 h 4206240"/>
              <a:gd name="connsiteX2" fmla="*/ 1508760 w 7284720"/>
              <a:gd name="connsiteY2" fmla="*/ 3497580 h 4206240"/>
              <a:gd name="connsiteX3" fmla="*/ 3369351 w 7284720"/>
              <a:gd name="connsiteY3" fmla="*/ 4046220 h 4206240"/>
              <a:gd name="connsiteX4" fmla="*/ 7284720 w 7284720"/>
              <a:gd name="connsiteY4" fmla="*/ 4206240 h 4206240"/>
              <a:gd name="connsiteX0" fmla="*/ 0 w 7284720"/>
              <a:gd name="connsiteY0" fmla="*/ 0 h 4206240"/>
              <a:gd name="connsiteX1" fmla="*/ 403860 w 7284720"/>
              <a:gd name="connsiteY1" fmla="*/ 2164080 h 4206240"/>
              <a:gd name="connsiteX2" fmla="*/ 1286390 w 7284720"/>
              <a:gd name="connsiteY2" fmla="*/ 3566160 h 4206240"/>
              <a:gd name="connsiteX3" fmla="*/ 3369351 w 7284720"/>
              <a:gd name="connsiteY3" fmla="*/ 4046220 h 4206240"/>
              <a:gd name="connsiteX4" fmla="*/ 7284720 w 7284720"/>
              <a:gd name="connsiteY4" fmla="*/ 4206240 h 4206240"/>
              <a:gd name="connsiteX0" fmla="*/ 0 w 7284720"/>
              <a:gd name="connsiteY0" fmla="*/ 0 h 4206240"/>
              <a:gd name="connsiteX1" fmla="*/ 403860 w 7284720"/>
              <a:gd name="connsiteY1" fmla="*/ 2164080 h 4206240"/>
              <a:gd name="connsiteX2" fmla="*/ 1404987 w 7284720"/>
              <a:gd name="connsiteY2" fmla="*/ 3482340 h 4206240"/>
              <a:gd name="connsiteX3" fmla="*/ 3369351 w 7284720"/>
              <a:gd name="connsiteY3" fmla="*/ 4046220 h 4206240"/>
              <a:gd name="connsiteX4" fmla="*/ 7284720 w 7284720"/>
              <a:gd name="connsiteY4" fmla="*/ 4206240 h 42062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720" h="4206240">
                <a:moveTo>
                  <a:pt x="0" y="0"/>
                </a:moveTo>
                <a:cubicBezTo>
                  <a:pt x="76200" y="790575"/>
                  <a:pt x="169695" y="1583690"/>
                  <a:pt x="403860" y="2164080"/>
                </a:cubicBezTo>
                <a:cubicBezTo>
                  <a:pt x="638025" y="2744470"/>
                  <a:pt x="910739" y="3168650"/>
                  <a:pt x="1404987" y="3482340"/>
                </a:cubicBezTo>
                <a:cubicBezTo>
                  <a:pt x="1899235" y="3796030"/>
                  <a:pt x="2389396" y="3925570"/>
                  <a:pt x="3369351" y="4046220"/>
                </a:cubicBezTo>
                <a:cubicBezTo>
                  <a:pt x="4349307" y="4166870"/>
                  <a:pt x="5967730" y="4158615"/>
                  <a:pt x="7284720" y="4206240"/>
                </a:cubicBezTo>
              </a:path>
            </a:pathLst>
          </a:custGeom>
          <a:noFill/>
          <a:ln w="19050" cap="flat" cmpd="sng" algn="ctr">
            <a:solidFill>
              <a:schemeClr val="bg2">
                <a:lumMod val="75000"/>
              </a:schemeClr>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rgbClr val="0F5494"/>
              </a:solidFill>
              <a:effectLst/>
              <a:latin typeface="Verdana" pitchFamily="34" charset="0"/>
            </a:endParaRPr>
          </a:p>
        </p:txBody>
      </p:sp>
      <p:sp>
        <p:nvSpPr>
          <p:cNvPr id="868360" name="Line 8"/>
          <p:cNvSpPr>
            <a:spLocks noChangeShapeType="1"/>
          </p:cNvSpPr>
          <p:nvPr/>
        </p:nvSpPr>
        <p:spPr bwMode="auto">
          <a:xfrm>
            <a:off x="756593" y="6196247"/>
            <a:ext cx="8101103" cy="25990"/>
          </a:xfrm>
          <a:prstGeom prst="line">
            <a:avLst/>
          </a:prstGeom>
          <a:noFill/>
          <a:ln w="25400">
            <a:solidFill>
              <a:srgbClr val="4D4D4D"/>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68361" name="Line 9"/>
          <p:cNvSpPr>
            <a:spLocks noChangeShapeType="1"/>
          </p:cNvSpPr>
          <p:nvPr/>
        </p:nvSpPr>
        <p:spPr bwMode="auto">
          <a:xfrm flipV="1">
            <a:off x="755576" y="1277939"/>
            <a:ext cx="1" cy="4930774"/>
          </a:xfrm>
          <a:prstGeom prst="line">
            <a:avLst/>
          </a:prstGeom>
          <a:noFill/>
          <a:ln w="25400">
            <a:solidFill>
              <a:srgbClr val="4D4D4D"/>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68369" name="AutoShape 17"/>
          <p:cNvSpPr>
            <a:spLocks noChangeArrowheads="1"/>
          </p:cNvSpPr>
          <p:nvPr/>
        </p:nvSpPr>
        <p:spPr bwMode="auto">
          <a:xfrm>
            <a:off x="1512556" y="3068960"/>
            <a:ext cx="462528" cy="3096345"/>
          </a:xfrm>
          <a:prstGeom prst="roundRect">
            <a:avLst>
              <a:gd name="adj" fmla="val 16667"/>
            </a:avLst>
          </a:prstGeom>
          <a:solidFill>
            <a:schemeClr val="bg1"/>
          </a:solidFill>
          <a:ln w="12700">
            <a:solidFill>
              <a:schemeClr val="tx1">
                <a:lumMod val="75000"/>
                <a:lumOff val="2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eaLnBrk="1" hangingPunct="1"/>
            <a:r>
              <a:rPr lang="en-GB" sz="1400" b="1" dirty="0" smtClean="0">
                <a:solidFill>
                  <a:schemeClr val="tx1">
                    <a:lumMod val="75000"/>
                    <a:lumOff val="25000"/>
                  </a:schemeClr>
                </a:solidFill>
                <a:latin typeface="EC Square Sans Pro" panose="020B0506040000020004" pitchFamily="34" charset="0"/>
              </a:rPr>
              <a:t>Life sciences</a:t>
            </a:r>
            <a:endParaRPr lang="en-GB" sz="1400" b="1" i="0" dirty="0">
              <a:solidFill>
                <a:schemeClr val="tx1">
                  <a:lumMod val="75000"/>
                  <a:lumOff val="25000"/>
                </a:schemeClr>
              </a:solidFill>
              <a:latin typeface="EC Square Sans Pro" panose="020B0506040000020004" pitchFamily="34" charset="0"/>
            </a:endParaRPr>
          </a:p>
        </p:txBody>
      </p:sp>
      <p:sp>
        <p:nvSpPr>
          <p:cNvPr id="124" name="TextBox 123"/>
          <p:cNvSpPr txBox="1"/>
          <p:nvPr/>
        </p:nvSpPr>
        <p:spPr>
          <a:xfrm>
            <a:off x="0" y="6287661"/>
            <a:ext cx="9144000" cy="369332"/>
          </a:xfrm>
          <a:prstGeom prst="rect">
            <a:avLst/>
          </a:prstGeom>
          <a:noFill/>
        </p:spPr>
        <p:txBody>
          <a:bodyPr wrap="square" rtlCol="0">
            <a:spAutoFit/>
          </a:bodyPr>
          <a:lstStyle/>
          <a:p>
            <a:pPr algn="ctr"/>
            <a:r>
              <a:rPr lang="en-GB" sz="1800" b="1" dirty="0" smtClean="0">
                <a:solidFill>
                  <a:schemeClr val="bg2">
                    <a:lumMod val="50000"/>
                  </a:schemeClr>
                </a:solidFill>
                <a:latin typeface="EC Square Sans Pro Light" panose="020B0506000000020004" pitchFamily="34" charset="0"/>
              </a:rPr>
              <a:t>Lead users…	  	Scientific communities</a:t>
            </a:r>
            <a:r>
              <a:rPr lang="en-GB" sz="1800" b="1" dirty="0" smtClean="0">
                <a:solidFill>
                  <a:schemeClr val="bg2">
                    <a:lumMod val="50000"/>
                  </a:schemeClr>
                </a:solidFill>
                <a:latin typeface="EC Square Sans Pro Light" panose="020B0506000000020004" pitchFamily="34" charset="0"/>
                <a:cs typeface="Calibri" panose="020F0502020204030204" pitchFamily="34" charset="0"/>
              </a:rPr>
              <a:t>		</a:t>
            </a:r>
            <a:r>
              <a:rPr lang="en-GB" sz="1800" b="1" dirty="0">
                <a:solidFill>
                  <a:schemeClr val="bg2">
                    <a:lumMod val="50000"/>
                  </a:schemeClr>
                </a:solidFill>
                <a:latin typeface="EC Square Sans Pro Light" panose="020B0506000000020004" pitchFamily="34" charset="0"/>
                <a:cs typeface="Calibri" panose="020F0502020204030204" pitchFamily="34" charset="0"/>
              </a:rPr>
              <a:t> </a:t>
            </a:r>
            <a:r>
              <a:rPr lang="en-GB" sz="1800" b="1" dirty="0" smtClean="0">
                <a:solidFill>
                  <a:schemeClr val="bg2">
                    <a:lumMod val="50000"/>
                  </a:schemeClr>
                </a:solidFill>
                <a:latin typeface="EC Square Sans Pro Light" panose="020B0506000000020004" pitchFamily="34" charset="0"/>
                <a:cs typeface="Calibri" panose="020F0502020204030204" pitchFamily="34" charset="0"/>
              </a:rPr>
              <a:t>   …long tail</a:t>
            </a:r>
            <a:endParaRPr lang="en-GB" sz="1800" b="1" dirty="0">
              <a:solidFill>
                <a:schemeClr val="bg2">
                  <a:lumMod val="50000"/>
                </a:schemeClr>
              </a:solidFill>
              <a:latin typeface="EC Square Sans Pro Light" panose="020B0506000000020004" pitchFamily="34" charset="0"/>
              <a:cs typeface="Calibri" panose="020F0502020204030204" pitchFamily="34" charset="0"/>
            </a:endParaRPr>
          </a:p>
        </p:txBody>
      </p:sp>
      <p:sp>
        <p:nvSpPr>
          <p:cNvPr id="125" name="AutoShape 17"/>
          <p:cNvSpPr>
            <a:spLocks noChangeArrowheads="1"/>
          </p:cNvSpPr>
          <p:nvPr/>
        </p:nvSpPr>
        <p:spPr bwMode="auto">
          <a:xfrm>
            <a:off x="1043608" y="2410881"/>
            <a:ext cx="301025" cy="3754424"/>
          </a:xfrm>
          <a:prstGeom prst="roundRect">
            <a:avLst>
              <a:gd name="adj" fmla="val 16667"/>
            </a:avLst>
          </a:prstGeom>
          <a:solidFill>
            <a:schemeClr val="bg1"/>
          </a:solidFill>
          <a:ln w="12700">
            <a:solidFill>
              <a:schemeClr val="tx1">
                <a:lumMod val="85000"/>
                <a:lumOff val="1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eaLnBrk="1" hangingPunct="1"/>
            <a:r>
              <a:rPr lang="en-GB" sz="1400" b="1" dirty="0" smtClean="0">
                <a:solidFill>
                  <a:schemeClr val="tx1">
                    <a:lumMod val="75000"/>
                    <a:lumOff val="25000"/>
                  </a:schemeClr>
                </a:solidFill>
                <a:latin typeface="EC Square Sans Pro" panose="020B0506040000020004" pitchFamily="34" charset="0"/>
              </a:rPr>
              <a:t>Physics</a:t>
            </a:r>
            <a:endParaRPr lang="en-GB" sz="1400" b="1" i="0" dirty="0">
              <a:solidFill>
                <a:schemeClr val="tx1">
                  <a:lumMod val="75000"/>
                  <a:lumOff val="25000"/>
                </a:schemeClr>
              </a:solidFill>
              <a:latin typeface="EC Square Sans Pro" panose="020B0506040000020004" pitchFamily="34" charset="0"/>
            </a:endParaRPr>
          </a:p>
        </p:txBody>
      </p:sp>
      <p:sp>
        <p:nvSpPr>
          <p:cNvPr id="126" name="AutoShape 17"/>
          <p:cNvSpPr>
            <a:spLocks noChangeArrowheads="1"/>
          </p:cNvSpPr>
          <p:nvPr/>
        </p:nvSpPr>
        <p:spPr bwMode="auto">
          <a:xfrm>
            <a:off x="2141144" y="3808204"/>
            <a:ext cx="406450" cy="2357101"/>
          </a:xfrm>
          <a:prstGeom prst="roundRect">
            <a:avLst>
              <a:gd name="adj" fmla="val 16667"/>
            </a:avLst>
          </a:prstGeom>
          <a:solidFill>
            <a:schemeClr val="bg1"/>
          </a:solidFill>
          <a:ln w="12700">
            <a:solidFill>
              <a:schemeClr val="tx1">
                <a:lumMod val="85000"/>
                <a:lumOff val="1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eaLnBrk="1" hangingPunct="1"/>
            <a:r>
              <a:rPr lang="en-GB" sz="1400" b="1" dirty="0" smtClean="0">
                <a:solidFill>
                  <a:schemeClr val="tx1">
                    <a:lumMod val="75000"/>
                    <a:lumOff val="25000"/>
                  </a:schemeClr>
                </a:solidFill>
                <a:latin typeface="EC Square Sans Pro" panose="020B0506040000020004" pitchFamily="34" charset="0"/>
              </a:rPr>
              <a:t>Earth sciences</a:t>
            </a:r>
            <a:endParaRPr lang="en-GB" sz="1400" b="1" i="0" dirty="0">
              <a:solidFill>
                <a:schemeClr val="tx1">
                  <a:lumMod val="75000"/>
                  <a:lumOff val="25000"/>
                </a:schemeClr>
              </a:solidFill>
              <a:latin typeface="EC Square Sans Pro" panose="020B0506040000020004" pitchFamily="34" charset="0"/>
            </a:endParaRPr>
          </a:p>
        </p:txBody>
      </p:sp>
      <p:sp>
        <p:nvSpPr>
          <p:cNvPr id="127" name="AutoShape 17"/>
          <p:cNvSpPr>
            <a:spLocks noChangeArrowheads="1"/>
          </p:cNvSpPr>
          <p:nvPr/>
        </p:nvSpPr>
        <p:spPr bwMode="auto">
          <a:xfrm>
            <a:off x="3399400" y="4767763"/>
            <a:ext cx="468051" cy="1397542"/>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eaLnBrk="1" hangingPunct="1"/>
            <a:r>
              <a:rPr lang="en-GB" sz="1400" b="1" dirty="0" smtClean="0">
                <a:solidFill>
                  <a:schemeClr val="tx1">
                    <a:lumMod val="75000"/>
                    <a:lumOff val="25000"/>
                  </a:schemeClr>
                </a:solidFill>
                <a:latin typeface="EC Square Sans Pro" panose="020B0506040000020004" pitchFamily="34" charset="0"/>
              </a:rPr>
              <a:t>Economics</a:t>
            </a:r>
            <a:endParaRPr lang="en-GB" sz="1400" b="1" i="0" dirty="0">
              <a:solidFill>
                <a:schemeClr val="tx1">
                  <a:lumMod val="75000"/>
                  <a:lumOff val="25000"/>
                </a:schemeClr>
              </a:solidFill>
              <a:latin typeface="EC Square Sans Pro" panose="020B0506040000020004" pitchFamily="34" charset="0"/>
            </a:endParaRPr>
          </a:p>
        </p:txBody>
      </p:sp>
      <p:sp>
        <p:nvSpPr>
          <p:cNvPr id="132" name="AutoShape 17"/>
          <p:cNvSpPr>
            <a:spLocks noChangeArrowheads="1"/>
          </p:cNvSpPr>
          <p:nvPr/>
        </p:nvSpPr>
        <p:spPr bwMode="auto">
          <a:xfrm>
            <a:off x="4623536" y="5340223"/>
            <a:ext cx="648072" cy="825081"/>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eaLnBrk="1" hangingPunct="1"/>
            <a:r>
              <a:rPr lang="en-GB" sz="1400" b="1" dirty="0" smtClean="0">
                <a:solidFill>
                  <a:schemeClr val="tx1">
                    <a:lumMod val="75000"/>
                    <a:lumOff val="25000"/>
                  </a:schemeClr>
                </a:solidFill>
                <a:latin typeface="EC Square Sans Pro" panose="020B0506040000020004" pitchFamily="34" charset="0"/>
              </a:rPr>
              <a:t>Social</a:t>
            </a:r>
          </a:p>
          <a:p>
            <a:pPr algn="ctr" eaLnBrk="1" hangingPunct="1"/>
            <a:r>
              <a:rPr lang="en-GB" sz="1400" b="1" dirty="0" smtClean="0">
                <a:solidFill>
                  <a:schemeClr val="tx1">
                    <a:lumMod val="75000"/>
                    <a:lumOff val="25000"/>
                  </a:schemeClr>
                </a:solidFill>
                <a:latin typeface="EC Square Sans Pro" panose="020B0506040000020004" pitchFamily="34" charset="0"/>
              </a:rPr>
              <a:t>sciences</a:t>
            </a:r>
            <a:endParaRPr lang="en-GB" sz="1400" b="1" i="0" dirty="0">
              <a:solidFill>
                <a:schemeClr val="tx1">
                  <a:lumMod val="75000"/>
                  <a:lumOff val="25000"/>
                </a:schemeClr>
              </a:solidFill>
              <a:latin typeface="EC Square Sans Pro" panose="020B0506040000020004" pitchFamily="34" charset="0"/>
            </a:endParaRPr>
          </a:p>
        </p:txBody>
      </p:sp>
      <p:sp>
        <p:nvSpPr>
          <p:cNvPr id="133" name="TextBox 132"/>
          <p:cNvSpPr txBox="1"/>
          <p:nvPr/>
        </p:nvSpPr>
        <p:spPr>
          <a:xfrm>
            <a:off x="79486" y="1277939"/>
            <a:ext cx="461665" cy="4695704"/>
          </a:xfrm>
          <a:prstGeom prst="rect">
            <a:avLst/>
          </a:prstGeom>
          <a:noFill/>
        </p:spPr>
        <p:txBody>
          <a:bodyPr vert="vert270" wrap="square" rtlCol="0">
            <a:spAutoFit/>
          </a:bodyPr>
          <a:lstStyle/>
          <a:p>
            <a:pPr algn="r"/>
            <a:r>
              <a:rPr lang="en-GB" sz="1800" b="1" dirty="0" smtClean="0">
                <a:solidFill>
                  <a:schemeClr val="bg2">
                    <a:lumMod val="50000"/>
                  </a:schemeClr>
                </a:solidFill>
                <a:latin typeface="EC Square Sans Pro Light" panose="020B0506000000020004" pitchFamily="34" charset="0"/>
              </a:rPr>
              <a:t>Scale of scientific activity  (data-driven science)</a:t>
            </a:r>
            <a:endParaRPr lang="en-GB" sz="1800" b="1" dirty="0">
              <a:solidFill>
                <a:schemeClr val="bg2">
                  <a:lumMod val="50000"/>
                </a:schemeClr>
              </a:solidFill>
              <a:latin typeface="EC Square Sans Pro Light" panose="020B0506000000020004" pitchFamily="34" charset="0"/>
            </a:endParaRPr>
          </a:p>
        </p:txBody>
      </p:sp>
      <p:sp>
        <p:nvSpPr>
          <p:cNvPr id="153" name="AutoShape 17"/>
          <p:cNvSpPr>
            <a:spLocks noChangeArrowheads="1"/>
          </p:cNvSpPr>
          <p:nvPr/>
        </p:nvSpPr>
        <p:spPr bwMode="auto">
          <a:xfrm>
            <a:off x="2771800" y="4240252"/>
            <a:ext cx="429249" cy="1925053"/>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eaLnBrk="1" hangingPunct="1"/>
            <a:r>
              <a:rPr lang="en-GB" sz="1400" b="1" dirty="0" smtClean="0">
                <a:solidFill>
                  <a:schemeClr val="tx1">
                    <a:lumMod val="75000"/>
                    <a:lumOff val="25000"/>
                  </a:schemeClr>
                </a:solidFill>
                <a:latin typeface="EC Square Sans Pro" panose="020B0506040000020004" pitchFamily="34" charset="0"/>
              </a:rPr>
              <a:t>Applied - engineering</a:t>
            </a:r>
            <a:endParaRPr lang="en-GB" sz="1400" b="1" i="0" dirty="0">
              <a:solidFill>
                <a:schemeClr val="tx1">
                  <a:lumMod val="75000"/>
                  <a:lumOff val="25000"/>
                </a:schemeClr>
              </a:solidFill>
              <a:latin typeface="EC Square Sans Pro" panose="020B0506040000020004" pitchFamily="34" charset="0"/>
            </a:endParaRPr>
          </a:p>
        </p:txBody>
      </p:sp>
      <p:sp>
        <p:nvSpPr>
          <p:cNvPr id="154" name="AutoShape 17"/>
          <p:cNvSpPr>
            <a:spLocks noChangeArrowheads="1"/>
          </p:cNvSpPr>
          <p:nvPr/>
        </p:nvSpPr>
        <p:spPr bwMode="auto">
          <a:xfrm>
            <a:off x="4033824" y="5023538"/>
            <a:ext cx="383657" cy="1141766"/>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eaLnBrk="1" hangingPunct="1"/>
            <a:r>
              <a:rPr lang="en-GB" sz="1400" b="1" dirty="0" smtClean="0">
                <a:solidFill>
                  <a:schemeClr val="tx1">
                    <a:lumMod val="75000"/>
                    <a:lumOff val="25000"/>
                  </a:schemeClr>
                </a:solidFill>
                <a:latin typeface="EC Square Sans Pro" panose="020B0506040000020004" pitchFamily="34" charset="0"/>
              </a:rPr>
              <a:t>… … </a:t>
            </a:r>
            <a:endParaRPr lang="en-GB" sz="1400" b="1" i="0" dirty="0">
              <a:solidFill>
                <a:schemeClr val="tx1">
                  <a:lumMod val="75000"/>
                  <a:lumOff val="25000"/>
                </a:schemeClr>
              </a:solidFill>
              <a:latin typeface="EC Square Sans Pro" panose="020B0506040000020004" pitchFamily="34" charset="0"/>
            </a:endParaRPr>
          </a:p>
        </p:txBody>
      </p:sp>
      <p:sp>
        <p:nvSpPr>
          <p:cNvPr id="162" name="AutoShape 17"/>
          <p:cNvSpPr>
            <a:spLocks noChangeArrowheads="1"/>
          </p:cNvSpPr>
          <p:nvPr/>
        </p:nvSpPr>
        <p:spPr bwMode="auto">
          <a:xfrm>
            <a:off x="5580112" y="5786739"/>
            <a:ext cx="998443" cy="378565"/>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nchor="ctr"/>
          <a:lstStyle/>
          <a:p>
            <a:pPr algn="ctr" eaLnBrk="1" hangingPunct="1"/>
            <a:r>
              <a:rPr lang="en-GB" sz="1400" b="1" dirty="0" smtClean="0">
                <a:solidFill>
                  <a:schemeClr val="tx1">
                    <a:lumMod val="75000"/>
                    <a:lumOff val="25000"/>
                  </a:schemeClr>
                </a:solidFill>
                <a:latin typeface="EC Square Sans Pro" panose="020B0506040000020004" pitchFamily="34" charset="0"/>
              </a:rPr>
              <a:t>Humanities</a:t>
            </a:r>
          </a:p>
        </p:txBody>
      </p:sp>
      <p:sp>
        <p:nvSpPr>
          <p:cNvPr id="169" name="AutoShape 17"/>
          <p:cNvSpPr>
            <a:spLocks noChangeArrowheads="1"/>
          </p:cNvSpPr>
          <p:nvPr/>
        </p:nvSpPr>
        <p:spPr bwMode="auto">
          <a:xfrm>
            <a:off x="6963911" y="5866735"/>
            <a:ext cx="1280497" cy="298570"/>
          </a:xfrm>
          <a:prstGeom prst="roundRect">
            <a:avLst>
              <a:gd name="adj" fmla="val 16667"/>
            </a:avLst>
          </a:prstGeom>
          <a:solidFill>
            <a:schemeClr val="bg1"/>
          </a:solidFill>
          <a:ln w="15875">
            <a:solidFill>
              <a:schemeClr val="tx1">
                <a:lumMod val="75000"/>
                <a:lumOff val="2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nchor="ctr"/>
          <a:lstStyle/>
          <a:p>
            <a:pPr algn="ctr" eaLnBrk="1" hangingPunct="1"/>
            <a:r>
              <a:rPr lang="en-GB" sz="1400" b="1" dirty="0" smtClean="0">
                <a:solidFill>
                  <a:schemeClr val="tx1">
                    <a:lumMod val="75000"/>
                    <a:lumOff val="25000"/>
                  </a:schemeClr>
                </a:solidFill>
                <a:latin typeface="EC Square Sans Pro" panose="020B0506040000020004" pitchFamily="34" charset="0"/>
              </a:rPr>
              <a:t>Citizen science</a:t>
            </a:r>
          </a:p>
        </p:txBody>
      </p:sp>
      <p:sp>
        <p:nvSpPr>
          <p:cNvPr id="41" name="TextBox 40"/>
          <p:cNvSpPr txBox="1"/>
          <p:nvPr/>
        </p:nvSpPr>
        <p:spPr>
          <a:xfrm rot="5400000">
            <a:off x="1428255" y="-1355248"/>
            <a:ext cx="984885" cy="3682424"/>
          </a:xfrm>
          <a:prstGeom prst="rect">
            <a:avLst/>
          </a:prstGeom>
          <a:noFill/>
        </p:spPr>
        <p:txBody>
          <a:bodyPr vert="vert270" wrap="square" rtlCol="0">
            <a:spAutoFit/>
          </a:bodyPr>
          <a:lstStyle/>
          <a:p>
            <a:pPr algn="ctr"/>
            <a:r>
              <a:rPr lang="en-GB" sz="2600" b="1" dirty="0">
                <a:solidFill>
                  <a:schemeClr val="bg1"/>
                </a:solidFill>
                <a:latin typeface="EC Square Sans Pro Light" panose="020B0506000000020004" pitchFamily="34" charset="0"/>
              </a:rPr>
              <a:t>European </a:t>
            </a:r>
          </a:p>
          <a:p>
            <a:pPr algn="ctr"/>
            <a:r>
              <a:rPr lang="en-GB" sz="2600" b="1" dirty="0">
                <a:solidFill>
                  <a:schemeClr val="bg1"/>
                </a:solidFill>
                <a:latin typeface="EC Square Sans Pro Light" panose="020B0506000000020004" pitchFamily="34" charset="0"/>
              </a:rPr>
              <a:t>Open Science Cloud</a:t>
            </a:r>
          </a:p>
        </p:txBody>
      </p:sp>
      <p:pic>
        <p:nvPicPr>
          <p:cNvPr id="39" name="Picture 94" descr="C:\Users\saraclo\Documents\EPOS%20logo2012new.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53358" y="2913189"/>
            <a:ext cx="780218" cy="335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88" descr="eurovo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79439" y="1320055"/>
            <a:ext cx="1368425" cy="20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13" descr="P:\private\PanData\Logo\pandata-europe-shadow.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50864" y="1518210"/>
            <a:ext cx="118745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0112" y="4327455"/>
            <a:ext cx="1504246" cy="469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91" descr="C:\Users\saraclo\Documents\dariah-eu.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31532" y="4943210"/>
            <a:ext cx="1488604" cy="44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Curved Connector 2"/>
          <p:cNvCxnSpPr>
            <a:stCxn id="125" idx="0"/>
            <a:endCxn id="40" idx="1"/>
          </p:cNvCxnSpPr>
          <p:nvPr/>
        </p:nvCxnSpPr>
        <p:spPr bwMode="auto">
          <a:xfrm rot="5400000" flipH="1" flipV="1">
            <a:off x="1092564" y="1524006"/>
            <a:ext cx="988432" cy="785318"/>
          </a:xfrm>
          <a:prstGeom prst="curvedConnector2">
            <a:avLst/>
          </a:prstGeom>
          <a:noFill/>
          <a:ln w="9525" cap="flat" cmpd="sng" algn="ctr">
            <a:solidFill>
              <a:schemeClr val="tx1">
                <a:lumMod val="85000"/>
                <a:lumOff val="15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cxnSp>
      <p:cxnSp>
        <p:nvCxnSpPr>
          <p:cNvPr id="33" name="Curved Connector 32"/>
          <p:cNvCxnSpPr>
            <a:stCxn id="868369" idx="0"/>
            <a:endCxn id="38" idx="1"/>
          </p:cNvCxnSpPr>
          <p:nvPr/>
        </p:nvCxnSpPr>
        <p:spPr bwMode="auto">
          <a:xfrm rot="5400000" flipH="1" flipV="1">
            <a:off x="1709736" y="2150912"/>
            <a:ext cx="952132" cy="883964"/>
          </a:xfrm>
          <a:prstGeom prst="curvedConnector2">
            <a:avLst/>
          </a:prstGeom>
          <a:noFill/>
          <a:ln w="9525" cap="flat" cmpd="sng" algn="ctr">
            <a:solidFill>
              <a:schemeClr val="tx1">
                <a:lumMod val="85000"/>
                <a:lumOff val="15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cxnSp>
      <p:cxnSp>
        <p:nvCxnSpPr>
          <p:cNvPr id="36" name="Curved Connector 35"/>
          <p:cNvCxnSpPr>
            <a:stCxn id="126" idx="0"/>
            <a:endCxn id="39" idx="1"/>
          </p:cNvCxnSpPr>
          <p:nvPr/>
        </p:nvCxnSpPr>
        <p:spPr bwMode="auto">
          <a:xfrm rot="5400000" flipH="1" flipV="1">
            <a:off x="2335239" y="3090086"/>
            <a:ext cx="727248" cy="708989"/>
          </a:xfrm>
          <a:prstGeom prst="curvedConnector2">
            <a:avLst/>
          </a:prstGeom>
          <a:noFill/>
          <a:ln w="9525" cap="flat" cmpd="sng" algn="ctr">
            <a:solidFill>
              <a:schemeClr val="tx1">
                <a:lumMod val="85000"/>
                <a:lumOff val="15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cxnSp>
      <p:cxnSp>
        <p:nvCxnSpPr>
          <p:cNvPr id="45" name="Curved Connector 44"/>
          <p:cNvCxnSpPr>
            <a:stCxn id="132" idx="0"/>
            <a:endCxn id="43" idx="1"/>
          </p:cNvCxnSpPr>
          <p:nvPr/>
        </p:nvCxnSpPr>
        <p:spPr bwMode="auto">
          <a:xfrm rot="5400000" flipH="1" flipV="1">
            <a:off x="4874883" y="4634994"/>
            <a:ext cx="777919" cy="632540"/>
          </a:xfrm>
          <a:prstGeom prst="curvedConnector2">
            <a:avLst/>
          </a:prstGeom>
          <a:noFill/>
          <a:ln w="9525" cap="flat" cmpd="sng" algn="ctr">
            <a:solidFill>
              <a:schemeClr val="tx1">
                <a:lumMod val="85000"/>
                <a:lumOff val="15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cxnSp>
      <p:cxnSp>
        <p:nvCxnSpPr>
          <p:cNvPr id="47" name="Curved Connector 46"/>
          <p:cNvCxnSpPr>
            <a:stCxn id="162" idx="0"/>
            <a:endCxn id="44" idx="1"/>
          </p:cNvCxnSpPr>
          <p:nvPr/>
        </p:nvCxnSpPr>
        <p:spPr bwMode="auto">
          <a:xfrm rot="5400000" flipH="1" flipV="1">
            <a:off x="6195844" y="5051051"/>
            <a:ext cx="619179" cy="852198"/>
          </a:xfrm>
          <a:prstGeom prst="curvedConnector2">
            <a:avLst/>
          </a:prstGeom>
          <a:noFill/>
          <a:ln w="9525" cap="flat" cmpd="sng" algn="ctr">
            <a:solidFill>
              <a:schemeClr val="tx1">
                <a:lumMod val="85000"/>
                <a:lumOff val="15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Lst>
        </p:spPr>
      </p:cxnSp>
      <p:pic>
        <p:nvPicPr>
          <p:cNvPr id="28" name="Picture 8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75084" y="980728"/>
            <a:ext cx="724834" cy="321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92" descr="C:\Users\saraclo\Documents\BMB logo.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627784" y="2320577"/>
            <a:ext cx="1217713" cy="26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86" descr="http://www.seadatanet.org/extension/seadatanet2/design/skin-seadatanet2/images/Logo_SeaDataNet_fond_transparent.png">
            <a:hlinkClick r:id="rId11"/>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987824" y="3320731"/>
            <a:ext cx="729137" cy="396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66378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6836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6836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6836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8"/>
                                        </p:tgtEl>
                                        <p:attrNameLst>
                                          <p:attrName>style.visibility</p:attrName>
                                        </p:attrNameLst>
                                      </p:cBhvr>
                                      <p:to>
                                        <p:strVal val="visible"/>
                                      </p:to>
                                    </p:set>
                                    <p:animEffect transition="in" filter="fade">
                                      <p:cBhvr>
                                        <p:cTn id="39" dur="500"/>
                                        <p:tgtEl>
                                          <p:spTgt spid="38"/>
                                        </p:tgtEl>
                                      </p:cBhvr>
                                    </p:animEffect>
                                  </p:childTnLst>
                                </p:cTn>
                              </p:par>
                              <p:par>
                                <p:cTn id="40" presetID="10" presetClass="entr" presetSubtype="0" fill="hold" nodeType="withEffect">
                                  <p:stCondLst>
                                    <p:cond delay="0"/>
                                  </p:stCondLst>
                                  <p:childTnLst>
                                    <p:set>
                                      <p:cBhvr>
                                        <p:cTn id="41" dur="1" fill="hold">
                                          <p:stCondLst>
                                            <p:cond delay="0"/>
                                          </p:stCondLst>
                                        </p:cTn>
                                        <p:tgtEl>
                                          <p:spTgt spid="40"/>
                                        </p:tgtEl>
                                        <p:attrNameLst>
                                          <p:attrName>style.visibility</p:attrName>
                                        </p:attrNameLst>
                                      </p:cBhvr>
                                      <p:to>
                                        <p:strVal val="visible"/>
                                      </p:to>
                                    </p:set>
                                    <p:animEffect transition="in" filter="fade">
                                      <p:cBhvr>
                                        <p:cTn id="42" dur="500"/>
                                        <p:tgtEl>
                                          <p:spTgt spid="40"/>
                                        </p:tgtEl>
                                      </p:cBhvr>
                                    </p:animEffect>
                                  </p:childTnLst>
                                </p:cTn>
                              </p:par>
                              <p:par>
                                <p:cTn id="43" presetID="10" presetClass="entr" presetSubtype="0" fill="hold" nodeType="withEffect">
                                  <p:stCondLst>
                                    <p:cond delay="0"/>
                                  </p:stCondLst>
                                  <p:childTnLst>
                                    <p:set>
                                      <p:cBhvr>
                                        <p:cTn id="44" dur="1" fill="hold">
                                          <p:stCondLst>
                                            <p:cond delay="0"/>
                                          </p:stCondLst>
                                        </p:cTn>
                                        <p:tgtEl>
                                          <p:spTgt spid="42"/>
                                        </p:tgtEl>
                                        <p:attrNameLst>
                                          <p:attrName>style.visibility</p:attrName>
                                        </p:attrNameLst>
                                      </p:cBhvr>
                                      <p:to>
                                        <p:strVal val="visible"/>
                                      </p:to>
                                    </p:set>
                                    <p:animEffect transition="in" filter="fade">
                                      <p:cBhvr>
                                        <p:cTn id="45" dur="500"/>
                                        <p:tgtEl>
                                          <p:spTgt spid="42"/>
                                        </p:tgtEl>
                                      </p:cBhvr>
                                    </p:animEffect>
                                  </p:childTnLst>
                                </p:cTn>
                              </p:par>
                              <p:par>
                                <p:cTn id="46" presetID="10" presetClass="entr" presetSubtype="0" fill="hold" nodeType="withEffect">
                                  <p:stCondLst>
                                    <p:cond delay="0"/>
                                  </p:stCondLst>
                                  <p:childTnLst>
                                    <p:set>
                                      <p:cBhvr>
                                        <p:cTn id="47" dur="1" fill="hold">
                                          <p:stCondLst>
                                            <p:cond delay="0"/>
                                          </p:stCondLst>
                                        </p:cTn>
                                        <p:tgtEl>
                                          <p:spTgt spid="43"/>
                                        </p:tgtEl>
                                        <p:attrNameLst>
                                          <p:attrName>style.visibility</p:attrName>
                                        </p:attrNameLst>
                                      </p:cBhvr>
                                      <p:to>
                                        <p:strVal val="visible"/>
                                      </p:to>
                                    </p:set>
                                    <p:animEffect transition="in" filter="fade">
                                      <p:cBhvr>
                                        <p:cTn id="48" dur="500"/>
                                        <p:tgtEl>
                                          <p:spTgt spid="43"/>
                                        </p:tgtEl>
                                      </p:cBhvr>
                                    </p:animEffect>
                                  </p:childTnLst>
                                </p:cTn>
                              </p:par>
                              <p:par>
                                <p:cTn id="49" presetID="10" presetClass="entr" presetSubtype="0" fill="hold" nodeType="withEffect">
                                  <p:stCondLst>
                                    <p:cond delay="0"/>
                                  </p:stCondLst>
                                  <p:childTnLst>
                                    <p:set>
                                      <p:cBhvr>
                                        <p:cTn id="50" dur="1" fill="hold">
                                          <p:stCondLst>
                                            <p:cond delay="0"/>
                                          </p:stCondLst>
                                        </p:cTn>
                                        <p:tgtEl>
                                          <p:spTgt spid="39"/>
                                        </p:tgtEl>
                                        <p:attrNameLst>
                                          <p:attrName>style.visibility</p:attrName>
                                        </p:attrNameLst>
                                      </p:cBhvr>
                                      <p:to>
                                        <p:strVal val="visible"/>
                                      </p:to>
                                    </p:set>
                                    <p:animEffect transition="in" filter="fade">
                                      <p:cBhvr>
                                        <p:cTn id="51" dur="500"/>
                                        <p:tgtEl>
                                          <p:spTgt spid="39"/>
                                        </p:tgtEl>
                                      </p:cBhvr>
                                    </p:animEffect>
                                  </p:childTnLst>
                                </p:cTn>
                              </p:par>
                              <p:par>
                                <p:cTn id="52" presetID="10" presetClass="entr" presetSubtype="0" fill="hold" nodeType="withEffect">
                                  <p:stCondLst>
                                    <p:cond delay="0"/>
                                  </p:stCondLst>
                                  <p:childTnLst>
                                    <p:set>
                                      <p:cBhvr>
                                        <p:cTn id="53" dur="1" fill="hold">
                                          <p:stCondLst>
                                            <p:cond delay="0"/>
                                          </p:stCondLst>
                                        </p:cTn>
                                        <p:tgtEl>
                                          <p:spTgt spid="44"/>
                                        </p:tgtEl>
                                        <p:attrNameLst>
                                          <p:attrName>style.visibility</p:attrName>
                                        </p:attrNameLst>
                                      </p:cBhvr>
                                      <p:to>
                                        <p:strVal val="visible"/>
                                      </p:to>
                                    </p:set>
                                    <p:animEffect transition="in" filter="fade">
                                      <p:cBhvr>
                                        <p:cTn id="54" dur="500"/>
                                        <p:tgtEl>
                                          <p:spTgt spid="44"/>
                                        </p:tgtEl>
                                      </p:cBhvr>
                                    </p:animEffect>
                                  </p:childTnLst>
                                </p:cTn>
                              </p:par>
                              <p:par>
                                <p:cTn id="55" presetID="10" presetClass="entr" presetSubtype="0" fill="hold" nodeType="with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fade">
                                      <p:cBhvr>
                                        <p:cTn id="57" dur="500"/>
                                        <p:tgtEl>
                                          <p:spTgt spid="45"/>
                                        </p:tgtEl>
                                      </p:cBhvr>
                                    </p:animEffect>
                                  </p:childTnLst>
                                </p:cTn>
                              </p:par>
                              <p:par>
                                <p:cTn id="58" presetID="10" presetClass="entr" presetSubtype="0" fill="hold" nodeType="withEffect">
                                  <p:stCondLst>
                                    <p:cond delay="0"/>
                                  </p:stCondLst>
                                  <p:childTnLst>
                                    <p:set>
                                      <p:cBhvr>
                                        <p:cTn id="59" dur="1" fill="hold">
                                          <p:stCondLst>
                                            <p:cond delay="0"/>
                                          </p:stCondLst>
                                        </p:cTn>
                                        <p:tgtEl>
                                          <p:spTgt spid="36"/>
                                        </p:tgtEl>
                                        <p:attrNameLst>
                                          <p:attrName>style.visibility</p:attrName>
                                        </p:attrNameLst>
                                      </p:cBhvr>
                                      <p:to>
                                        <p:strVal val="visible"/>
                                      </p:to>
                                    </p:set>
                                    <p:animEffect transition="in" filter="fade">
                                      <p:cBhvr>
                                        <p:cTn id="60" dur="500"/>
                                        <p:tgtEl>
                                          <p:spTgt spid="36"/>
                                        </p:tgtEl>
                                      </p:cBhvr>
                                    </p:animEffect>
                                  </p:childTnLst>
                                </p:cTn>
                              </p:par>
                              <p:par>
                                <p:cTn id="61" presetID="10" presetClass="entr" presetSubtype="0" fill="hold" nodeType="withEffect">
                                  <p:stCondLst>
                                    <p:cond delay="0"/>
                                  </p:stCondLst>
                                  <p:childTnLst>
                                    <p:set>
                                      <p:cBhvr>
                                        <p:cTn id="62" dur="1" fill="hold">
                                          <p:stCondLst>
                                            <p:cond delay="0"/>
                                          </p:stCondLst>
                                        </p:cTn>
                                        <p:tgtEl>
                                          <p:spTgt spid="33"/>
                                        </p:tgtEl>
                                        <p:attrNameLst>
                                          <p:attrName>style.visibility</p:attrName>
                                        </p:attrNameLst>
                                      </p:cBhvr>
                                      <p:to>
                                        <p:strVal val="visible"/>
                                      </p:to>
                                    </p:set>
                                    <p:animEffect transition="in" filter="fade">
                                      <p:cBhvr>
                                        <p:cTn id="63" dur="500"/>
                                        <p:tgtEl>
                                          <p:spTgt spid="33"/>
                                        </p:tgtEl>
                                      </p:cBhvr>
                                    </p:animEffect>
                                  </p:childTnLst>
                                </p:cTn>
                              </p:par>
                              <p:par>
                                <p:cTn id="64" presetID="10" presetClass="entr" presetSubtype="0" fill="hold" nodeType="withEffect">
                                  <p:stCondLst>
                                    <p:cond delay="0"/>
                                  </p:stCondLst>
                                  <p:childTnLst>
                                    <p:set>
                                      <p:cBhvr>
                                        <p:cTn id="65" dur="1" fill="hold">
                                          <p:stCondLst>
                                            <p:cond delay="0"/>
                                          </p:stCondLst>
                                        </p:cTn>
                                        <p:tgtEl>
                                          <p:spTgt spid="3"/>
                                        </p:tgtEl>
                                        <p:attrNameLst>
                                          <p:attrName>style.visibility</p:attrName>
                                        </p:attrNameLst>
                                      </p:cBhvr>
                                      <p:to>
                                        <p:strVal val="visible"/>
                                      </p:to>
                                    </p:set>
                                    <p:animEffect transition="in" filter="fade">
                                      <p:cBhvr>
                                        <p:cTn id="66" dur="500"/>
                                        <p:tgtEl>
                                          <p:spTgt spid="3"/>
                                        </p:tgtEl>
                                      </p:cBhvr>
                                    </p:animEffect>
                                  </p:childTnLst>
                                </p:cTn>
                              </p:par>
                              <p:par>
                                <p:cTn id="67" presetID="10" presetClass="entr" presetSubtype="0" fill="hold" nodeType="withEffect">
                                  <p:stCondLst>
                                    <p:cond delay="0"/>
                                  </p:stCondLst>
                                  <p:childTnLst>
                                    <p:set>
                                      <p:cBhvr>
                                        <p:cTn id="68" dur="1" fill="hold">
                                          <p:stCondLst>
                                            <p:cond delay="0"/>
                                          </p:stCondLst>
                                        </p:cTn>
                                        <p:tgtEl>
                                          <p:spTgt spid="47"/>
                                        </p:tgtEl>
                                        <p:attrNameLst>
                                          <p:attrName>style.visibility</p:attrName>
                                        </p:attrNameLst>
                                      </p:cBhvr>
                                      <p:to>
                                        <p:strVal val="visible"/>
                                      </p:to>
                                    </p:set>
                                    <p:animEffect transition="in" filter="fade">
                                      <p:cBhvr>
                                        <p:cTn id="69" dur="500"/>
                                        <p:tgtEl>
                                          <p:spTgt spid="47"/>
                                        </p:tgtEl>
                                      </p:cBhvr>
                                    </p:animEffect>
                                  </p:childTnLst>
                                </p:cTn>
                              </p:par>
                            </p:childTnLst>
                          </p:cTn>
                        </p:par>
                        <p:par>
                          <p:cTn id="70" fill="hold">
                            <p:stCondLst>
                              <p:cond delay="500"/>
                            </p:stCondLst>
                            <p:childTnLst>
                              <p:par>
                                <p:cTn id="71" presetID="1" presetClass="entr" presetSubtype="0" fill="hold" nodeType="afterEffect">
                                  <p:stCondLst>
                                    <p:cond delay="0"/>
                                  </p:stCondLst>
                                  <p:childTnLst>
                                    <p:set>
                                      <p:cBhvr>
                                        <p:cTn id="72" dur="1" fill="hold">
                                          <p:stCondLst>
                                            <p:cond delay="499"/>
                                          </p:stCondLst>
                                        </p:cTn>
                                        <p:tgtEl>
                                          <p:spTgt spid="28"/>
                                        </p:tgtEl>
                                        <p:attrNameLst>
                                          <p:attrName>style.visibility</p:attrName>
                                        </p:attrNameLst>
                                      </p:cBhvr>
                                      <p:to>
                                        <p:strVal val="visible"/>
                                      </p:to>
                                    </p:set>
                                  </p:childTnLst>
                                </p:cTn>
                              </p:par>
                              <p:par>
                                <p:cTn id="73" presetID="10" presetClass="entr" presetSubtype="0" fill="hold" nodeType="withEffect">
                                  <p:stCondLst>
                                    <p:cond delay="0"/>
                                  </p:stCondLst>
                                  <p:childTnLst>
                                    <p:set>
                                      <p:cBhvr>
                                        <p:cTn id="74" dur="1" fill="hold">
                                          <p:stCondLst>
                                            <p:cond delay="0"/>
                                          </p:stCondLst>
                                        </p:cTn>
                                        <p:tgtEl>
                                          <p:spTgt spid="34"/>
                                        </p:tgtEl>
                                        <p:attrNameLst>
                                          <p:attrName>style.visibility</p:attrName>
                                        </p:attrNameLst>
                                      </p:cBhvr>
                                      <p:to>
                                        <p:strVal val="visible"/>
                                      </p:to>
                                    </p:set>
                                    <p:animEffect transition="in" filter="fade">
                                      <p:cBhvr>
                                        <p:cTn id="75" dur="500"/>
                                        <p:tgtEl>
                                          <p:spTgt spid="34"/>
                                        </p:tgtEl>
                                      </p:cBhvr>
                                    </p:animEffect>
                                  </p:childTnLst>
                                </p:cTn>
                              </p:par>
                              <p:par>
                                <p:cTn id="76" presetID="10" presetClass="entr" presetSubtype="0" fill="hold" nodeType="withEffect">
                                  <p:stCondLst>
                                    <p:cond delay="0"/>
                                  </p:stCondLst>
                                  <p:childTnLst>
                                    <p:set>
                                      <p:cBhvr>
                                        <p:cTn id="77" dur="1" fill="hold">
                                          <p:stCondLst>
                                            <p:cond delay="0"/>
                                          </p:stCondLst>
                                        </p:cTn>
                                        <p:tgtEl>
                                          <p:spTgt spid="31"/>
                                        </p:tgtEl>
                                        <p:attrNameLst>
                                          <p:attrName>style.visibility</p:attrName>
                                        </p:attrNameLst>
                                      </p:cBhvr>
                                      <p:to>
                                        <p:strVal val="visible"/>
                                      </p:to>
                                    </p:set>
                                    <p:animEffect transition="in" filter="fade">
                                      <p:cBhvr>
                                        <p:cTn id="7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 grpId="0" animBg="1"/>
      <p:bldP spid="868360" grpId="0" animBg="1"/>
      <p:bldP spid="868361" grpId="0" animBg="1"/>
      <p:bldP spid="868369" grpId="0" animBg="1"/>
      <p:bldP spid="124" grpId="0"/>
      <p:bldP spid="125" grpId="0" animBg="1"/>
      <p:bldP spid="126" grpId="0" animBg="1"/>
      <p:bldP spid="127" grpId="0" animBg="1"/>
      <p:bldP spid="132" grpId="0" animBg="1"/>
      <p:bldP spid="133" grpId="0"/>
      <p:bldP spid="153" grpId="0" animBg="1"/>
      <p:bldP spid="154" grpId="0" animBg="1"/>
      <p:bldP spid="162" grpId="0" animBg="1"/>
      <p:bldP spid="16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4" name="AutoShape 2"/>
          <p:cNvSpPr>
            <a:spLocks noChangeArrowheads="1"/>
          </p:cNvSpPr>
          <p:nvPr/>
        </p:nvSpPr>
        <p:spPr bwMode="auto">
          <a:xfrm>
            <a:off x="756594" y="4375226"/>
            <a:ext cx="8101103" cy="1818653"/>
          </a:xfrm>
          <a:prstGeom prst="roundRect">
            <a:avLst>
              <a:gd name="adj" fmla="val 16667"/>
            </a:avLst>
          </a:prstGeom>
          <a:solidFill>
            <a:srgbClr val="FFDEBD"/>
          </a:solidFill>
          <a:ln>
            <a:noFill/>
          </a:ln>
          <a:effectLst/>
          <a:extLst>
            <a:ext uri="{91240B29-F687-4F45-9708-019B960494DF}">
              <a14:hiddenLine xmlns:a14="http://schemas.microsoft.com/office/drawing/2010/main" w="9525">
                <a:solidFill>
                  <a:schemeClr val="bg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GB" sz="1200" b="1">
              <a:solidFill>
                <a:srgbClr val="0F5494"/>
              </a:solidFill>
            </a:endParaRPr>
          </a:p>
        </p:txBody>
      </p:sp>
      <p:sp>
        <p:nvSpPr>
          <p:cNvPr id="868358" name="AutoShape 6"/>
          <p:cNvSpPr>
            <a:spLocks noChangeArrowheads="1"/>
          </p:cNvSpPr>
          <p:nvPr/>
        </p:nvSpPr>
        <p:spPr bwMode="auto">
          <a:xfrm>
            <a:off x="756596" y="1412776"/>
            <a:ext cx="8101103" cy="1502706"/>
          </a:xfrm>
          <a:prstGeom prst="roundRect">
            <a:avLst>
              <a:gd name="adj" fmla="val 16667"/>
            </a:avLst>
          </a:prstGeom>
          <a:solidFill>
            <a:srgbClr val="E1FFE1"/>
          </a:solidFill>
          <a:ln>
            <a:noFill/>
          </a:ln>
          <a:effectLst/>
          <a:extLst>
            <a:ext uri="{91240B29-F687-4F45-9708-019B960494DF}">
              <a14:hiddenLine xmlns:a14="http://schemas.microsoft.com/office/drawing/2010/main" w="9525">
                <a:solidFill>
                  <a:schemeClr val="bg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GB">
              <a:solidFill>
                <a:srgbClr val="0F5494"/>
              </a:solidFill>
              <a:latin typeface="Arial" pitchFamily="34" charset="0"/>
            </a:endParaRPr>
          </a:p>
        </p:txBody>
      </p:sp>
      <p:sp>
        <p:nvSpPr>
          <p:cNvPr id="868359" name="AutoShape 7"/>
          <p:cNvSpPr>
            <a:spLocks noChangeArrowheads="1"/>
          </p:cNvSpPr>
          <p:nvPr/>
        </p:nvSpPr>
        <p:spPr bwMode="auto">
          <a:xfrm>
            <a:off x="756595" y="2915482"/>
            <a:ext cx="8101103" cy="1459744"/>
          </a:xfrm>
          <a:prstGeom prst="roundRect">
            <a:avLst>
              <a:gd name="adj" fmla="val 16667"/>
            </a:avLst>
          </a:prstGeom>
          <a:solidFill>
            <a:srgbClr val="E4F6F8"/>
          </a:solidFill>
          <a:ln>
            <a:noFill/>
          </a:ln>
          <a:effectLst/>
          <a:extLst>
            <a:ext uri="{91240B29-F687-4F45-9708-019B960494DF}">
              <a14:hiddenLine xmlns:a14="http://schemas.microsoft.com/office/drawing/2010/main" w="9525">
                <a:solidFill>
                  <a:schemeClr val="bg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GB" sz="1200">
              <a:solidFill>
                <a:srgbClr val="0F5494"/>
              </a:solidFill>
            </a:endParaRPr>
          </a:p>
        </p:txBody>
      </p:sp>
      <p:sp>
        <p:nvSpPr>
          <p:cNvPr id="123" name="Freeform 122"/>
          <p:cNvSpPr/>
          <p:nvPr/>
        </p:nvSpPr>
        <p:spPr bwMode="auto">
          <a:xfrm>
            <a:off x="899592" y="1412776"/>
            <a:ext cx="7958103" cy="4649577"/>
          </a:xfrm>
          <a:custGeom>
            <a:avLst/>
            <a:gdLst>
              <a:gd name="connsiteX0" fmla="*/ 0 w 7284720"/>
              <a:gd name="connsiteY0" fmla="*/ 0 h 4206240"/>
              <a:gd name="connsiteX1" fmla="*/ 403860 w 7284720"/>
              <a:gd name="connsiteY1" fmla="*/ 2164080 h 4206240"/>
              <a:gd name="connsiteX2" fmla="*/ 1508760 w 7284720"/>
              <a:gd name="connsiteY2" fmla="*/ 3497580 h 4206240"/>
              <a:gd name="connsiteX3" fmla="*/ 3688080 w 7284720"/>
              <a:gd name="connsiteY3" fmla="*/ 3992880 h 4206240"/>
              <a:gd name="connsiteX4" fmla="*/ 7284720 w 7284720"/>
              <a:gd name="connsiteY4" fmla="*/ 4206240 h 4206240"/>
              <a:gd name="connsiteX0" fmla="*/ 0 w 7284720"/>
              <a:gd name="connsiteY0" fmla="*/ 0 h 4206240"/>
              <a:gd name="connsiteX1" fmla="*/ 403860 w 7284720"/>
              <a:gd name="connsiteY1" fmla="*/ 2164080 h 4206240"/>
              <a:gd name="connsiteX2" fmla="*/ 1508760 w 7284720"/>
              <a:gd name="connsiteY2" fmla="*/ 3497580 h 4206240"/>
              <a:gd name="connsiteX3" fmla="*/ 3369351 w 7284720"/>
              <a:gd name="connsiteY3" fmla="*/ 4046220 h 4206240"/>
              <a:gd name="connsiteX4" fmla="*/ 7284720 w 7284720"/>
              <a:gd name="connsiteY4" fmla="*/ 4206240 h 4206240"/>
              <a:gd name="connsiteX0" fmla="*/ 0 w 7284720"/>
              <a:gd name="connsiteY0" fmla="*/ 0 h 4206240"/>
              <a:gd name="connsiteX1" fmla="*/ 403860 w 7284720"/>
              <a:gd name="connsiteY1" fmla="*/ 2164080 h 4206240"/>
              <a:gd name="connsiteX2" fmla="*/ 1286390 w 7284720"/>
              <a:gd name="connsiteY2" fmla="*/ 3566160 h 4206240"/>
              <a:gd name="connsiteX3" fmla="*/ 3369351 w 7284720"/>
              <a:gd name="connsiteY3" fmla="*/ 4046220 h 4206240"/>
              <a:gd name="connsiteX4" fmla="*/ 7284720 w 7284720"/>
              <a:gd name="connsiteY4" fmla="*/ 4206240 h 4206240"/>
              <a:gd name="connsiteX0" fmla="*/ 0 w 7284720"/>
              <a:gd name="connsiteY0" fmla="*/ 0 h 4206240"/>
              <a:gd name="connsiteX1" fmla="*/ 403860 w 7284720"/>
              <a:gd name="connsiteY1" fmla="*/ 2164080 h 4206240"/>
              <a:gd name="connsiteX2" fmla="*/ 1404987 w 7284720"/>
              <a:gd name="connsiteY2" fmla="*/ 3482340 h 4206240"/>
              <a:gd name="connsiteX3" fmla="*/ 3369351 w 7284720"/>
              <a:gd name="connsiteY3" fmla="*/ 4046220 h 4206240"/>
              <a:gd name="connsiteX4" fmla="*/ 7284720 w 7284720"/>
              <a:gd name="connsiteY4" fmla="*/ 4206240 h 42062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720" h="4206240">
                <a:moveTo>
                  <a:pt x="0" y="0"/>
                </a:moveTo>
                <a:cubicBezTo>
                  <a:pt x="76200" y="790575"/>
                  <a:pt x="169695" y="1583690"/>
                  <a:pt x="403860" y="2164080"/>
                </a:cubicBezTo>
                <a:cubicBezTo>
                  <a:pt x="638025" y="2744470"/>
                  <a:pt x="910739" y="3168650"/>
                  <a:pt x="1404987" y="3482340"/>
                </a:cubicBezTo>
                <a:cubicBezTo>
                  <a:pt x="1899235" y="3796030"/>
                  <a:pt x="2389396" y="3925570"/>
                  <a:pt x="3369351" y="4046220"/>
                </a:cubicBezTo>
                <a:cubicBezTo>
                  <a:pt x="4349307" y="4166870"/>
                  <a:pt x="5967730" y="4158615"/>
                  <a:pt x="7284720" y="4206240"/>
                </a:cubicBezTo>
              </a:path>
            </a:pathLst>
          </a:custGeom>
          <a:noFill/>
          <a:ln w="19050" cap="flat" cmpd="sng" algn="ctr">
            <a:solidFill>
              <a:schemeClr val="bg2">
                <a:lumMod val="75000"/>
              </a:schemeClr>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n-GB" sz="1200" dirty="0" smtClean="0">
              <a:solidFill>
                <a:srgbClr val="0F5494"/>
              </a:solidFill>
            </a:endParaRPr>
          </a:p>
        </p:txBody>
      </p:sp>
      <p:sp>
        <p:nvSpPr>
          <p:cNvPr id="868360" name="Line 8"/>
          <p:cNvSpPr>
            <a:spLocks noChangeShapeType="1"/>
          </p:cNvSpPr>
          <p:nvPr/>
        </p:nvSpPr>
        <p:spPr bwMode="auto">
          <a:xfrm>
            <a:off x="756593" y="6196247"/>
            <a:ext cx="8101103" cy="25990"/>
          </a:xfrm>
          <a:prstGeom prst="line">
            <a:avLst/>
          </a:prstGeom>
          <a:noFill/>
          <a:ln w="25400">
            <a:solidFill>
              <a:srgbClr val="4D4D4D"/>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GB" sz="1200">
              <a:solidFill>
                <a:srgbClr val="0F5494"/>
              </a:solidFill>
            </a:endParaRPr>
          </a:p>
        </p:txBody>
      </p:sp>
      <p:sp>
        <p:nvSpPr>
          <p:cNvPr id="868361" name="Line 9"/>
          <p:cNvSpPr>
            <a:spLocks noChangeShapeType="1"/>
          </p:cNvSpPr>
          <p:nvPr/>
        </p:nvSpPr>
        <p:spPr bwMode="auto">
          <a:xfrm flipV="1">
            <a:off x="755576" y="1277939"/>
            <a:ext cx="1" cy="4930774"/>
          </a:xfrm>
          <a:prstGeom prst="line">
            <a:avLst/>
          </a:prstGeom>
          <a:noFill/>
          <a:ln w="25400">
            <a:solidFill>
              <a:srgbClr val="4D4D4D"/>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GB" sz="1200">
              <a:solidFill>
                <a:srgbClr val="0F5494"/>
              </a:solidFill>
            </a:endParaRPr>
          </a:p>
        </p:txBody>
      </p:sp>
      <p:sp>
        <p:nvSpPr>
          <p:cNvPr id="868366" name="Text Box 14"/>
          <p:cNvSpPr txBox="1">
            <a:spLocks noChangeArrowheads="1"/>
          </p:cNvSpPr>
          <p:nvPr/>
        </p:nvSpPr>
        <p:spPr bwMode="auto">
          <a:xfrm>
            <a:off x="7884368" y="4375226"/>
            <a:ext cx="973331" cy="584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Aft>
                <a:spcPct val="0"/>
              </a:spcAft>
            </a:pPr>
            <a:r>
              <a:rPr lang="en-GB" sz="1600" b="1" dirty="0" smtClean="0">
                <a:solidFill>
                  <a:srgbClr val="FF6600"/>
                </a:solidFill>
                <a:latin typeface="EC Square Sans Pro Light" panose="020B0506000000020004" pitchFamily="34" charset="0"/>
                <a:cs typeface="Calibri" panose="020F0502020204030204" pitchFamily="34" charset="0"/>
              </a:rPr>
              <a:t>Data </a:t>
            </a:r>
          </a:p>
          <a:p>
            <a:pPr algn="ctr" fontAlgn="base">
              <a:spcAft>
                <a:spcPct val="0"/>
              </a:spcAft>
            </a:pPr>
            <a:r>
              <a:rPr lang="en-GB" sz="1600" b="1" dirty="0" smtClean="0">
                <a:solidFill>
                  <a:srgbClr val="FF6600"/>
                </a:solidFill>
                <a:latin typeface="EC Square Sans Pro Light" panose="020B0506000000020004" pitchFamily="34" charset="0"/>
                <a:cs typeface="Calibri" panose="020F0502020204030204" pitchFamily="34" charset="0"/>
              </a:rPr>
              <a:t>layer</a:t>
            </a:r>
            <a:endParaRPr lang="en-GB" sz="1600" b="1" dirty="0">
              <a:solidFill>
                <a:srgbClr val="FF6600"/>
              </a:solidFill>
              <a:latin typeface="EC Square Sans Pro Light" panose="020B0506000000020004" pitchFamily="34" charset="0"/>
              <a:cs typeface="Calibri" panose="020F0502020204030204" pitchFamily="34" charset="0"/>
            </a:endParaRPr>
          </a:p>
        </p:txBody>
      </p:sp>
      <p:sp>
        <p:nvSpPr>
          <p:cNvPr id="868367" name="Text Box 15"/>
          <p:cNvSpPr txBox="1">
            <a:spLocks noChangeArrowheads="1"/>
          </p:cNvSpPr>
          <p:nvPr/>
        </p:nvSpPr>
        <p:spPr bwMode="auto">
          <a:xfrm>
            <a:off x="7692979" y="2915071"/>
            <a:ext cx="116472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Aft>
                <a:spcPct val="0"/>
              </a:spcAft>
            </a:pPr>
            <a:r>
              <a:rPr lang="en-GB" sz="1600" b="1" dirty="0" smtClean="0">
                <a:solidFill>
                  <a:srgbClr val="2D5EC1"/>
                </a:solidFill>
                <a:latin typeface="EC Square Sans Pro Light" panose="020B0506000000020004" pitchFamily="34" charset="0"/>
                <a:cs typeface="Calibri" panose="020F0502020204030204" pitchFamily="34" charset="0"/>
              </a:rPr>
              <a:t>Service</a:t>
            </a:r>
          </a:p>
          <a:p>
            <a:pPr algn="ctr" fontAlgn="base">
              <a:spcAft>
                <a:spcPct val="0"/>
              </a:spcAft>
            </a:pPr>
            <a:r>
              <a:rPr lang="en-GB" sz="1600" b="1" dirty="0" smtClean="0">
                <a:solidFill>
                  <a:srgbClr val="2D5EC1"/>
                </a:solidFill>
                <a:latin typeface="EC Square Sans Pro Light" panose="020B0506000000020004" pitchFamily="34" charset="0"/>
                <a:cs typeface="Calibri" panose="020F0502020204030204" pitchFamily="34" charset="0"/>
              </a:rPr>
              <a:t> layer</a:t>
            </a:r>
            <a:endParaRPr lang="en-GB" sz="1600" b="1" dirty="0">
              <a:solidFill>
                <a:srgbClr val="2D5EC1"/>
              </a:solidFill>
              <a:latin typeface="EC Square Sans Pro Light" panose="020B0506000000020004" pitchFamily="34" charset="0"/>
              <a:cs typeface="Calibri" panose="020F0502020204030204" pitchFamily="34" charset="0"/>
            </a:endParaRPr>
          </a:p>
        </p:txBody>
      </p:sp>
      <p:sp>
        <p:nvSpPr>
          <p:cNvPr id="868368" name="Text Box 16"/>
          <p:cNvSpPr txBox="1">
            <a:spLocks noChangeArrowheads="1"/>
          </p:cNvSpPr>
          <p:nvPr/>
        </p:nvSpPr>
        <p:spPr bwMode="auto">
          <a:xfrm>
            <a:off x="7705790" y="1412974"/>
            <a:ext cx="112414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Aft>
                <a:spcPct val="0"/>
              </a:spcAft>
            </a:pPr>
            <a:r>
              <a:rPr lang="en-GB" sz="1600" b="1" dirty="0" smtClean="0">
                <a:solidFill>
                  <a:srgbClr val="006600"/>
                </a:solidFill>
                <a:latin typeface="EC Square Sans Pro Light" panose="020B0506000000020004" pitchFamily="34" charset="0"/>
                <a:cs typeface="Calibri" panose="020F0502020204030204" pitchFamily="34" charset="0"/>
              </a:rPr>
              <a:t>Governance</a:t>
            </a:r>
          </a:p>
          <a:p>
            <a:pPr algn="ctr" fontAlgn="base">
              <a:spcAft>
                <a:spcPct val="0"/>
              </a:spcAft>
            </a:pPr>
            <a:r>
              <a:rPr lang="en-GB" sz="1600" b="1" dirty="0" smtClean="0">
                <a:solidFill>
                  <a:srgbClr val="006600"/>
                </a:solidFill>
                <a:latin typeface="EC Square Sans Pro Light" panose="020B0506000000020004" pitchFamily="34" charset="0"/>
                <a:cs typeface="Calibri" panose="020F0502020204030204" pitchFamily="34" charset="0"/>
              </a:rPr>
              <a:t> layer</a:t>
            </a:r>
            <a:endParaRPr lang="en-GB" sz="1600" b="1" dirty="0">
              <a:solidFill>
                <a:srgbClr val="006600"/>
              </a:solidFill>
              <a:latin typeface="EC Square Sans Pro Light" panose="020B0506000000020004" pitchFamily="34" charset="0"/>
              <a:cs typeface="Calibri" panose="020F0502020204030204" pitchFamily="34" charset="0"/>
            </a:endParaRPr>
          </a:p>
        </p:txBody>
      </p:sp>
      <p:sp>
        <p:nvSpPr>
          <p:cNvPr id="868369" name="AutoShape 17"/>
          <p:cNvSpPr>
            <a:spLocks noChangeArrowheads="1"/>
          </p:cNvSpPr>
          <p:nvPr/>
        </p:nvSpPr>
        <p:spPr bwMode="auto">
          <a:xfrm>
            <a:off x="1512556" y="3068960"/>
            <a:ext cx="462528" cy="3096345"/>
          </a:xfrm>
          <a:prstGeom prst="roundRect">
            <a:avLst>
              <a:gd name="adj" fmla="val 16667"/>
            </a:avLst>
          </a:prstGeom>
          <a:solidFill>
            <a:schemeClr val="bg1"/>
          </a:solidFill>
          <a:ln w="12700">
            <a:solidFill>
              <a:schemeClr val="tx1">
                <a:lumMod val="75000"/>
                <a:lumOff val="2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Life sciences</a:t>
            </a:r>
            <a:endParaRPr lang="en-GB" sz="1400" b="1" dirty="0">
              <a:solidFill>
                <a:srgbClr val="000000">
                  <a:lumMod val="75000"/>
                  <a:lumOff val="25000"/>
                </a:srgbClr>
              </a:solidFill>
              <a:latin typeface="EC Square Sans Pro" panose="020B0506040000020004" pitchFamily="34" charset="0"/>
            </a:endParaRPr>
          </a:p>
        </p:txBody>
      </p:sp>
      <p:sp>
        <p:nvSpPr>
          <p:cNvPr id="124" name="TextBox 123"/>
          <p:cNvSpPr txBox="1"/>
          <p:nvPr/>
        </p:nvSpPr>
        <p:spPr>
          <a:xfrm>
            <a:off x="0" y="6287661"/>
            <a:ext cx="9144000" cy="369332"/>
          </a:xfrm>
          <a:prstGeom prst="rect">
            <a:avLst/>
          </a:prstGeom>
          <a:noFill/>
        </p:spPr>
        <p:txBody>
          <a:bodyPr wrap="square" rtlCol="0">
            <a:spAutoFit/>
          </a:bodyPr>
          <a:lstStyle/>
          <a:p>
            <a:pPr algn="ctr" fontAlgn="base">
              <a:spcBef>
                <a:spcPct val="0"/>
              </a:spcBef>
              <a:spcAft>
                <a:spcPct val="0"/>
              </a:spcAft>
            </a:pPr>
            <a:r>
              <a:rPr lang="en-GB" b="1" dirty="0" smtClean="0">
                <a:solidFill>
                  <a:srgbClr val="808080">
                    <a:lumMod val="50000"/>
                  </a:srgbClr>
                </a:solidFill>
                <a:latin typeface="EC Square Sans Pro Light" panose="020B0506000000020004" pitchFamily="34" charset="0"/>
              </a:rPr>
              <a:t>Lead users…	  	Scientific communities</a:t>
            </a:r>
            <a:r>
              <a:rPr lang="en-GB" b="1" dirty="0" smtClean="0">
                <a:solidFill>
                  <a:srgbClr val="808080">
                    <a:lumMod val="50000"/>
                  </a:srgbClr>
                </a:solidFill>
                <a:latin typeface="EC Square Sans Pro Light" panose="020B0506000000020004" pitchFamily="34" charset="0"/>
                <a:cs typeface="Calibri" panose="020F0502020204030204" pitchFamily="34" charset="0"/>
              </a:rPr>
              <a:t>		</a:t>
            </a:r>
            <a:r>
              <a:rPr lang="en-GB" b="1" dirty="0">
                <a:solidFill>
                  <a:srgbClr val="808080">
                    <a:lumMod val="50000"/>
                  </a:srgbClr>
                </a:solidFill>
                <a:latin typeface="EC Square Sans Pro Light" panose="020B0506000000020004" pitchFamily="34" charset="0"/>
                <a:cs typeface="Calibri" panose="020F0502020204030204" pitchFamily="34" charset="0"/>
              </a:rPr>
              <a:t> </a:t>
            </a:r>
            <a:r>
              <a:rPr lang="en-GB" b="1" dirty="0" smtClean="0">
                <a:solidFill>
                  <a:srgbClr val="808080">
                    <a:lumMod val="50000"/>
                  </a:srgbClr>
                </a:solidFill>
                <a:latin typeface="EC Square Sans Pro Light" panose="020B0506000000020004" pitchFamily="34" charset="0"/>
                <a:cs typeface="Calibri" panose="020F0502020204030204" pitchFamily="34" charset="0"/>
              </a:rPr>
              <a:t>   …long tail</a:t>
            </a:r>
            <a:endParaRPr lang="en-GB" b="1" dirty="0">
              <a:solidFill>
                <a:srgbClr val="808080">
                  <a:lumMod val="50000"/>
                </a:srgbClr>
              </a:solidFill>
              <a:latin typeface="EC Square Sans Pro Light" panose="020B0506000000020004" pitchFamily="34" charset="0"/>
              <a:cs typeface="Calibri" panose="020F0502020204030204" pitchFamily="34" charset="0"/>
            </a:endParaRPr>
          </a:p>
        </p:txBody>
      </p:sp>
      <p:sp>
        <p:nvSpPr>
          <p:cNvPr id="125" name="AutoShape 17"/>
          <p:cNvSpPr>
            <a:spLocks noChangeArrowheads="1"/>
          </p:cNvSpPr>
          <p:nvPr/>
        </p:nvSpPr>
        <p:spPr bwMode="auto">
          <a:xfrm>
            <a:off x="1043608" y="2410881"/>
            <a:ext cx="301025" cy="3754424"/>
          </a:xfrm>
          <a:prstGeom prst="roundRect">
            <a:avLst>
              <a:gd name="adj" fmla="val 16667"/>
            </a:avLst>
          </a:prstGeom>
          <a:solidFill>
            <a:schemeClr val="bg1"/>
          </a:solidFill>
          <a:ln w="12700">
            <a:solidFill>
              <a:schemeClr val="tx1">
                <a:lumMod val="85000"/>
                <a:lumOff val="1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Physics</a:t>
            </a:r>
            <a:endParaRPr lang="en-GB" sz="1400" b="1" dirty="0">
              <a:solidFill>
                <a:srgbClr val="000000">
                  <a:lumMod val="75000"/>
                  <a:lumOff val="25000"/>
                </a:srgbClr>
              </a:solidFill>
              <a:latin typeface="EC Square Sans Pro" panose="020B0506040000020004" pitchFamily="34" charset="0"/>
            </a:endParaRPr>
          </a:p>
        </p:txBody>
      </p:sp>
      <p:sp>
        <p:nvSpPr>
          <p:cNvPr id="126" name="AutoShape 17"/>
          <p:cNvSpPr>
            <a:spLocks noChangeArrowheads="1"/>
          </p:cNvSpPr>
          <p:nvPr/>
        </p:nvSpPr>
        <p:spPr bwMode="auto">
          <a:xfrm>
            <a:off x="2141144" y="3808204"/>
            <a:ext cx="406450" cy="2357101"/>
          </a:xfrm>
          <a:prstGeom prst="roundRect">
            <a:avLst>
              <a:gd name="adj" fmla="val 16667"/>
            </a:avLst>
          </a:prstGeom>
          <a:solidFill>
            <a:schemeClr val="bg1"/>
          </a:solidFill>
          <a:ln w="12700">
            <a:solidFill>
              <a:schemeClr val="tx1">
                <a:lumMod val="85000"/>
                <a:lumOff val="1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Earth sciences</a:t>
            </a:r>
            <a:endParaRPr lang="en-GB" sz="1400" b="1" dirty="0">
              <a:solidFill>
                <a:srgbClr val="000000">
                  <a:lumMod val="75000"/>
                  <a:lumOff val="25000"/>
                </a:srgbClr>
              </a:solidFill>
              <a:latin typeface="EC Square Sans Pro" panose="020B0506040000020004" pitchFamily="34" charset="0"/>
            </a:endParaRPr>
          </a:p>
        </p:txBody>
      </p:sp>
      <p:sp>
        <p:nvSpPr>
          <p:cNvPr id="127" name="AutoShape 17"/>
          <p:cNvSpPr>
            <a:spLocks noChangeArrowheads="1"/>
          </p:cNvSpPr>
          <p:nvPr/>
        </p:nvSpPr>
        <p:spPr bwMode="auto">
          <a:xfrm>
            <a:off x="3399400" y="4767763"/>
            <a:ext cx="468051" cy="1397542"/>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Economics</a:t>
            </a:r>
            <a:endParaRPr lang="en-GB" sz="1400" b="1" dirty="0">
              <a:solidFill>
                <a:srgbClr val="000000">
                  <a:lumMod val="75000"/>
                  <a:lumOff val="25000"/>
                </a:srgbClr>
              </a:solidFill>
              <a:latin typeface="EC Square Sans Pro" panose="020B0506040000020004" pitchFamily="34" charset="0"/>
            </a:endParaRPr>
          </a:p>
        </p:txBody>
      </p:sp>
      <p:sp>
        <p:nvSpPr>
          <p:cNvPr id="132" name="AutoShape 17"/>
          <p:cNvSpPr>
            <a:spLocks noChangeArrowheads="1"/>
          </p:cNvSpPr>
          <p:nvPr/>
        </p:nvSpPr>
        <p:spPr bwMode="auto">
          <a:xfrm>
            <a:off x="4623536" y="5340223"/>
            <a:ext cx="648072" cy="825081"/>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Social</a:t>
            </a:r>
          </a:p>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sciences</a:t>
            </a:r>
            <a:endParaRPr lang="en-GB" sz="1400" b="1" dirty="0">
              <a:solidFill>
                <a:srgbClr val="000000">
                  <a:lumMod val="75000"/>
                  <a:lumOff val="25000"/>
                </a:srgbClr>
              </a:solidFill>
              <a:latin typeface="EC Square Sans Pro" panose="020B0506040000020004" pitchFamily="34" charset="0"/>
            </a:endParaRPr>
          </a:p>
        </p:txBody>
      </p:sp>
      <p:sp>
        <p:nvSpPr>
          <p:cNvPr id="133" name="TextBox 132"/>
          <p:cNvSpPr txBox="1"/>
          <p:nvPr/>
        </p:nvSpPr>
        <p:spPr>
          <a:xfrm>
            <a:off x="79486" y="1277939"/>
            <a:ext cx="461665" cy="4695704"/>
          </a:xfrm>
          <a:prstGeom prst="rect">
            <a:avLst/>
          </a:prstGeom>
          <a:noFill/>
        </p:spPr>
        <p:txBody>
          <a:bodyPr vert="vert270" wrap="square" rtlCol="0">
            <a:spAutoFit/>
          </a:bodyPr>
          <a:lstStyle/>
          <a:p>
            <a:pPr algn="r" fontAlgn="base">
              <a:spcBef>
                <a:spcPct val="0"/>
              </a:spcBef>
              <a:spcAft>
                <a:spcPct val="0"/>
              </a:spcAft>
            </a:pPr>
            <a:r>
              <a:rPr lang="en-GB" b="1" dirty="0" smtClean="0">
                <a:solidFill>
                  <a:srgbClr val="808080">
                    <a:lumMod val="50000"/>
                  </a:srgbClr>
                </a:solidFill>
                <a:latin typeface="EC Square Sans Pro Light" panose="020B0506000000020004" pitchFamily="34" charset="0"/>
              </a:rPr>
              <a:t>Scale of scientific activity  (data-driven science)</a:t>
            </a:r>
            <a:endParaRPr lang="en-GB" b="1" dirty="0">
              <a:solidFill>
                <a:srgbClr val="808080">
                  <a:lumMod val="50000"/>
                </a:srgbClr>
              </a:solidFill>
              <a:latin typeface="EC Square Sans Pro Light" panose="020B0506000000020004" pitchFamily="34" charset="0"/>
            </a:endParaRPr>
          </a:p>
        </p:txBody>
      </p:sp>
      <p:sp>
        <p:nvSpPr>
          <p:cNvPr id="2" name="TextBox 1"/>
          <p:cNvSpPr txBox="1"/>
          <p:nvPr/>
        </p:nvSpPr>
        <p:spPr>
          <a:xfrm>
            <a:off x="5400091" y="3995889"/>
            <a:ext cx="2700301"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High performance computing</a:t>
            </a:r>
            <a:endParaRPr lang="en-GB" sz="1200" dirty="0">
              <a:solidFill>
                <a:srgbClr val="000000">
                  <a:lumMod val="75000"/>
                  <a:lumOff val="25000"/>
                </a:srgbClr>
              </a:solidFill>
              <a:latin typeface="EC Square Sans Pro" panose="020B0506040000020004" pitchFamily="34" charset="0"/>
            </a:endParaRPr>
          </a:p>
        </p:txBody>
      </p:sp>
      <p:sp>
        <p:nvSpPr>
          <p:cNvPr id="137" name="TextBox 136"/>
          <p:cNvSpPr txBox="1"/>
          <p:nvPr/>
        </p:nvSpPr>
        <p:spPr>
          <a:xfrm>
            <a:off x="5184067" y="3761935"/>
            <a:ext cx="2700301"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Data fusion across disciplines</a:t>
            </a:r>
            <a:endParaRPr lang="en-GB" sz="1200" dirty="0">
              <a:solidFill>
                <a:srgbClr val="000000">
                  <a:lumMod val="75000"/>
                  <a:lumOff val="25000"/>
                </a:srgbClr>
              </a:solidFill>
              <a:latin typeface="EC Square Sans Pro" panose="020B0506040000020004" pitchFamily="34" charset="0"/>
            </a:endParaRPr>
          </a:p>
        </p:txBody>
      </p:sp>
      <p:sp>
        <p:nvSpPr>
          <p:cNvPr id="138" name="TextBox 137"/>
          <p:cNvSpPr txBox="1"/>
          <p:nvPr/>
        </p:nvSpPr>
        <p:spPr>
          <a:xfrm>
            <a:off x="4968043" y="3536946"/>
            <a:ext cx="2700301"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Big data analytics</a:t>
            </a:r>
            <a:endParaRPr lang="en-GB" sz="1200" dirty="0">
              <a:solidFill>
                <a:srgbClr val="000000">
                  <a:lumMod val="75000"/>
                  <a:lumOff val="25000"/>
                </a:srgbClr>
              </a:solidFill>
              <a:latin typeface="EC Square Sans Pro" panose="020B0506040000020004" pitchFamily="34" charset="0"/>
            </a:endParaRPr>
          </a:p>
        </p:txBody>
      </p:sp>
      <p:sp>
        <p:nvSpPr>
          <p:cNvPr id="139" name="TextBox 138"/>
          <p:cNvSpPr txBox="1"/>
          <p:nvPr/>
        </p:nvSpPr>
        <p:spPr>
          <a:xfrm>
            <a:off x="4752019" y="3302992"/>
            <a:ext cx="2700301"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Privacy and personal data protection</a:t>
            </a:r>
            <a:endParaRPr lang="en-GB" sz="1200" dirty="0">
              <a:solidFill>
                <a:srgbClr val="000000">
                  <a:lumMod val="75000"/>
                  <a:lumOff val="25000"/>
                </a:srgbClr>
              </a:solidFill>
              <a:latin typeface="EC Square Sans Pro" panose="020B0506040000020004" pitchFamily="34" charset="0"/>
            </a:endParaRPr>
          </a:p>
        </p:txBody>
      </p:sp>
      <p:sp>
        <p:nvSpPr>
          <p:cNvPr id="140" name="TextBox 139"/>
          <p:cNvSpPr txBox="1"/>
          <p:nvPr/>
        </p:nvSpPr>
        <p:spPr>
          <a:xfrm>
            <a:off x="6255989" y="5328034"/>
            <a:ext cx="2215853"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 … </a:t>
            </a:r>
            <a:endParaRPr lang="en-GB" sz="1200" dirty="0">
              <a:solidFill>
                <a:srgbClr val="000000">
                  <a:lumMod val="75000"/>
                  <a:lumOff val="25000"/>
                </a:srgbClr>
              </a:solidFill>
              <a:latin typeface="EC Square Sans Pro" panose="020B0506040000020004" pitchFamily="34" charset="0"/>
            </a:endParaRPr>
          </a:p>
        </p:txBody>
      </p:sp>
      <p:sp>
        <p:nvSpPr>
          <p:cNvPr id="141" name="TextBox 140"/>
          <p:cNvSpPr txBox="1"/>
          <p:nvPr/>
        </p:nvSpPr>
        <p:spPr>
          <a:xfrm>
            <a:off x="6039965" y="5111905"/>
            <a:ext cx="2215853" cy="257369"/>
          </a:xfrm>
          <a:prstGeom prst="rect">
            <a:avLst/>
          </a:prstGeom>
        </p:spPr>
        <p:style>
          <a:lnRef idx="2">
            <a:schemeClr val="accent1"/>
          </a:lnRef>
          <a:fillRef idx="1">
            <a:schemeClr val="lt1"/>
          </a:fillRef>
          <a:effectRef idx="0">
            <a:schemeClr val="accent1"/>
          </a:effectRef>
          <a:fontRef idx="minor">
            <a:schemeClr val="dk1"/>
          </a:fontRef>
        </p:style>
        <p:txBody>
          <a:bodyPr wrap="square" tIns="36000" bIns="36000"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Data discovery and catalogue</a:t>
            </a:r>
            <a:endParaRPr lang="en-GB" sz="1200" dirty="0">
              <a:solidFill>
                <a:srgbClr val="000000">
                  <a:lumMod val="75000"/>
                  <a:lumOff val="25000"/>
                </a:srgbClr>
              </a:solidFill>
              <a:latin typeface="EC Square Sans Pro" panose="020B0506040000020004" pitchFamily="34" charset="0"/>
            </a:endParaRPr>
          </a:p>
        </p:txBody>
      </p:sp>
      <p:sp>
        <p:nvSpPr>
          <p:cNvPr id="142" name="TextBox 141"/>
          <p:cNvSpPr txBox="1"/>
          <p:nvPr/>
        </p:nvSpPr>
        <p:spPr>
          <a:xfrm>
            <a:off x="5823941" y="4895881"/>
            <a:ext cx="2215852"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Data manipulation and export</a:t>
            </a:r>
            <a:endParaRPr lang="en-GB" sz="1200" dirty="0">
              <a:solidFill>
                <a:srgbClr val="000000">
                  <a:lumMod val="75000"/>
                  <a:lumOff val="25000"/>
                </a:srgbClr>
              </a:solidFill>
              <a:latin typeface="EC Square Sans Pro" panose="020B0506040000020004" pitchFamily="34" charset="0"/>
            </a:endParaRPr>
          </a:p>
        </p:txBody>
      </p:sp>
      <p:sp>
        <p:nvSpPr>
          <p:cNvPr id="143" name="TextBox 142"/>
          <p:cNvSpPr txBox="1"/>
          <p:nvPr/>
        </p:nvSpPr>
        <p:spPr>
          <a:xfrm>
            <a:off x="5607917" y="4679857"/>
            <a:ext cx="2215852"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Data access and re-use</a:t>
            </a:r>
            <a:endParaRPr lang="en-GB" sz="1200" dirty="0">
              <a:solidFill>
                <a:srgbClr val="000000">
                  <a:lumMod val="75000"/>
                  <a:lumOff val="25000"/>
                </a:srgbClr>
              </a:solidFill>
              <a:latin typeface="EC Square Sans Pro" panose="020B0506040000020004" pitchFamily="34" charset="0"/>
            </a:endParaRPr>
          </a:p>
        </p:txBody>
      </p:sp>
      <p:sp>
        <p:nvSpPr>
          <p:cNvPr id="144" name="TextBox 143"/>
          <p:cNvSpPr txBox="1"/>
          <p:nvPr/>
        </p:nvSpPr>
        <p:spPr>
          <a:xfrm>
            <a:off x="4515820" y="2517230"/>
            <a:ext cx="2648468"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Trust</a:t>
            </a:r>
            <a:endParaRPr lang="en-GB" sz="1200" dirty="0">
              <a:solidFill>
                <a:srgbClr val="000000">
                  <a:lumMod val="75000"/>
                  <a:lumOff val="25000"/>
                </a:srgbClr>
              </a:solidFill>
              <a:latin typeface="EC Square Sans Pro" panose="020B0506040000020004" pitchFamily="34" charset="0"/>
            </a:endParaRPr>
          </a:p>
        </p:txBody>
      </p:sp>
      <p:sp>
        <p:nvSpPr>
          <p:cNvPr id="145" name="TextBox 144"/>
          <p:cNvSpPr txBox="1"/>
          <p:nvPr/>
        </p:nvSpPr>
        <p:spPr>
          <a:xfrm>
            <a:off x="4299796" y="2258871"/>
            <a:ext cx="2648468"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Leverage of MS investment</a:t>
            </a:r>
            <a:endParaRPr lang="en-GB" sz="1200" dirty="0">
              <a:solidFill>
                <a:srgbClr val="000000">
                  <a:lumMod val="75000"/>
                  <a:lumOff val="25000"/>
                </a:srgbClr>
              </a:solidFill>
              <a:latin typeface="EC Square Sans Pro" panose="020B0506040000020004" pitchFamily="34" charset="0"/>
            </a:endParaRPr>
          </a:p>
        </p:txBody>
      </p:sp>
      <p:sp>
        <p:nvSpPr>
          <p:cNvPr id="146" name="TextBox 145"/>
          <p:cNvSpPr txBox="1"/>
          <p:nvPr/>
        </p:nvSpPr>
        <p:spPr>
          <a:xfrm>
            <a:off x="4083772" y="2008979"/>
            <a:ext cx="2648468"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Legacy and sustainability</a:t>
            </a:r>
            <a:endParaRPr lang="en-GB" sz="1200" dirty="0">
              <a:solidFill>
                <a:srgbClr val="000000">
                  <a:lumMod val="75000"/>
                  <a:lumOff val="25000"/>
                </a:srgbClr>
              </a:solidFill>
              <a:latin typeface="EC Square Sans Pro" panose="020B0506040000020004" pitchFamily="34" charset="0"/>
            </a:endParaRPr>
          </a:p>
        </p:txBody>
      </p:sp>
      <p:sp>
        <p:nvSpPr>
          <p:cNvPr id="149" name="TextBox 148"/>
          <p:cNvSpPr txBox="1"/>
          <p:nvPr/>
        </p:nvSpPr>
        <p:spPr>
          <a:xfrm>
            <a:off x="4535995" y="3056771"/>
            <a:ext cx="2700301"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IPR protection</a:t>
            </a:r>
          </a:p>
        </p:txBody>
      </p:sp>
      <p:sp>
        <p:nvSpPr>
          <p:cNvPr id="147" name="TextBox 146"/>
          <p:cNvSpPr txBox="1"/>
          <p:nvPr/>
        </p:nvSpPr>
        <p:spPr>
          <a:xfrm>
            <a:off x="3867748" y="1750620"/>
            <a:ext cx="2648468"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Federation</a:t>
            </a:r>
            <a:endParaRPr lang="en-GB" sz="1200" dirty="0">
              <a:solidFill>
                <a:srgbClr val="000000">
                  <a:lumMod val="75000"/>
                  <a:lumOff val="25000"/>
                </a:srgbClr>
              </a:solidFill>
              <a:latin typeface="EC Square Sans Pro" panose="020B0506040000020004" pitchFamily="34" charset="0"/>
            </a:endParaRPr>
          </a:p>
        </p:txBody>
      </p:sp>
      <p:sp>
        <p:nvSpPr>
          <p:cNvPr id="153" name="AutoShape 17"/>
          <p:cNvSpPr>
            <a:spLocks noChangeArrowheads="1"/>
          </p:cNvSpPr>
          <p:nvPr/>
        </p:nvSpPr>
        <p:spPr bwMode="auto">
          <a:xfrm>
            <a:off x="2771800" y="4240252"/>
            <a:ext cx="429249" cy="1925053"/>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Applied - engineering</a:t>
            </a:r>
            <a:endParaRPr lang="en-GB" sz="1400" b="1" dirty="0">
              <a:solidFill>
                <a:srgbClr val="000000">
                  <a:lumMod val="75000"/>
                  <a:lumOff val="25000"/>
                </a:srgbClr>
              </a:solidFill>
              <a:latin typeface="EC Square Sans Pro" panose="020B0506040000020004" pitchFamily="34" charset="0"/>
            </a:endParaRPr>
          </a:p>
        </p:txBody>
      </p:sp>
      <p:sp>
        <p:nvSpPr>
          <p:cNvPr id="154" name="AutoShape 17"/>
          <p:cNvSpPr>
            <a:spLocks noChangeArrowheads="1"/>
          </p:cNvSpPr>
          <p:nvPr/>
        </p:nvSpPr>
        <p:spPr bwMode="auto">
          <a:xfrm>
            <a:off x="4033824" y="5023538"/>
            <a:ext cx="383657" cy="1141766"/>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270" wrap="none" anchor="ctr"/>
          <a:lstStyle/>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 … </a:t>
            </a:r>
            <a:endParaRPr lang="en-GB" sz="1400" b="1" dirty="0">
              <a:solidFill>
                <a:srgbClr val="000000">
                  <a:lumMod val="75000"/>
                  <a:lumOff val="25000"/>
                </a:srgbClr>
              </a:solidFill>
              <a:latin typeface="EC Square Sans Pro" panose="020B0506040000020004" pitchFamily="34" charset="0"/>
            </a:endParaRPr>
          </a:p>
        </p:txBody>
      </p:sp>
      <p:sp>
        <p:nvSpPr>
          <p:cNvPr id="162" name="AutoShape 17"/>
          <p:cNvSpPr>
            <a:spLocks noChangeArrowheads="1"/>
          </p:cNvSpPr>
          <p:nvPr/>
        </p:nvSpPr>
        <p:spPr bwMode="auto">
          <a:xfrm>
            <a:off x="5580112" y="5786739"/>
            <a:ext cx="998443" cy="378565"/>
          </a:xfrm>
          <a:prstGeom prst="roundRect">
            <a:avLst>
              <a:gd name="adj" fmla="val 16667"/>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nchor="ctr"/>
          <a:lstStyle/>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Humanities</a:t>
            </a:r>
          </a:p>
        </p:txBody>
      </p:sp>
      <p:sp>
        <p:nvSpPr>
          <p:cNvPr id="166" name="TextBox 165"/>
          <p:cNvSpPr txBox="1"/>
          <p:nvPr/>
        </p:nvSpPr>
        <p:spPr>
          <a:xfrm>
            <a:off x="5391893" y="4424923"/>
            <a:ext cx="2215852"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Data storage</a:t>
            </a:r>
            <a:endParaRPr lang="en-GB" sz="1200" dirty="0">
              <a:solidFill>
                <a:srgbClr val="000000">
                  <a:lumMod val="75000"/>
                  <a:lumOff val="25000"/>
                </a:srgbClr>
              </a:solidFill>
              <a:latin typeface="EC Square Sans Pro" panose="020B0506040000020004" pitchFamily="34" charset="0"/>
            </a:endParaRPr>
          </a:p>
        </p:txBody>
      </p:sp>
      <p:sp>
        <p:nvSpPr>
          <p:cNvPr id="169" name="AutoShape 17"/>
          <p:cNvSpPr>
            <a:spLocks noChangeArrowheads="1"/>
          </p:cNvSpPr>
          <p:nvPr/>
        </p:nvSpPr>
        <p:spPr bwMode="auto">
          <a:xfrm>
            <a:off x="6963911" y="5866735"/>
            <a:ext cx="1280497" cy="298570"/>
          </a:xfrm>
          <a:prstGeom prst="roundRect">
            <a:avLst>
              <a:gd name="adj" fmla="val 16667"/>
            </a:avLst>
          </a:prstGeom>
          <a:solidFill>
            <a:schemeClr val="bg1"/>
          </a:solidFill>
          <a:ln w="15875">
            <a:solidFill>
              <a:schemeClr val="tx1">
                <a:lumMod val="75000"/>
                <a:lumOff val="25000"/>
              </a:schemeClr>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anchor="ctr"/>
          <a:lstStyle/>
          <a:p>
            <a:pPr algn="ctr" fontAlgn="base">
              <a:spcBef>
                <a:spcPct val="0"/>
              </a:spcBef>
              <a:spcAft>
                <a:spcPct val="0"/>
              </a:spcAft>
            </a:pPr>
            <a:r>
              <a:rPr lang="en-GB" sz="1400" b="1" dirty="0" smtClean="0">
                <a:solidFill>
                  <a:srgbClr val="000000">
                    <a:lumMod val="75000"/>
                    <a:lumOff val="25000"/>
                  </a:srgbClr>
                </a:solidFill>
                <a:latin typeface="EC Square Sans Pro" panose="020B0506040000020004" pitchFamily="34" charset="0"/>
              </a:rPr>
              <a:t>Citizen science</a:t>
            </a:r>
          </a:p>
        </p:txBody>
      </p:sp>
      <p:sp>
        <p:nvSpPr>
          <p:cNvPr id="41" name="TextBox 40"/>
          <p:cNvSpPr txBox="1"/>
          <p:nvPr/>
        </p:nvSpPr>
        <p:spPr>
          <a:xfrm rot="5400000">
            <a:off x="1428255" y="-1355248"/>
            <a:ext cx="984885" cy="3682424"/>
          </a:xfrm>
          <a:prstGeom prst="rect">
            <a:avLst/>
          </a:prstGeom>
          <a:noFill/>
        </p:spPr>
        <p:txBody>
          <a:bodyPr vert="vert270" wrap="square" rtlCol="0">
            <a:spAutoFit/>
          </a:bodyPr>
          <a:lstStyle/>
          <a:p>
            <a:pPr algn="ctr" fontAlgn="base">
              <a:spcBef>
                <a:spcPct val="0"/>
              </a:spcBef>
              <a:spcAft>
                <a:spcPct val="0"/>
              </a:spcAft>
            </a:pPr>
            <a:r>
              <a:rPr lang="en-GB" sz="2600" b="1" dirty="0">
                <a:solidFill>
                  <a:srgbClr val="FFFFFF"/>
                </a:solidFill>
                <a:latin typeface="EC Square Sans Pro Light" panose="020B0506000000020004" pitchFamily="34" charset="0"/>
              </a:rPr>
              <a:t>European </a:t>
            </a:r>
          </a:p>
          <a:p>
            <a:pPr algn="ctr" fontAlgn="base">
              <a:spcBef>
                <a:spcPct val="0"/>
              </a:spcBef>
              <a:spcAft>
                <a:spcPct val="0"/>
              </a:spcAft>
            </a:pPr>
            <a:r>
              <a:rPr lang="en-GB" sz="2600" b="1" dirty="0">
                <a:solidFill>
                  <a:srgbClr val="FFFFFF"/>
                </a:solidFill>
                <a:latin typeface="EC Square Sans Pro Light" panose="020B0506000000020004" pitchFamily="34" charset="0"/>
              </a:rPr>
              <a:t>Open Science Cloud</a:t>
            </a:r>
          </a:p>
        </p:txBody>
      </p:sp>
      <p:sp>
        <p:nvSpPr>
          <p:cNvPr id="150" name="TextBox 149"/>
          <p:cNvSpPr txBox="1"/>
          <p:nvPr/>
        </p:nvSpPr>
        <p:spPr>
          <a:xfrm>
            <a:off x="3651724" y="1504399"/>
            <a:ext cx="2648468" cy="2769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fontAlgn="base">
              <a:spcBef>
                <a:spcPct val="0"/>
              </a:spcBef>
              <a:spcAft>
                <a:spcPct val="0"/>
              </a:spcAft>
            </a:pPr>
            <a:r>
              <a:rPr lang="en-GB" sz="1200" dirty="0" smtClean="0">
                <a:solidFill>
                  <a:srgbClr val="000000">
                    <a:lumMod val="75000"/>
                    <a:lumOff val="25000"/>
                  </a:srgbClr>
                </a:solidFill>
                <a:latin typeface="EC Square Sans Pro" panose="020B0506040000020004" pitchFamily="34" charset="0"/>
              </a:rPr>
              <a:t>Bottom-up governance</a:t>
            </a:r>
            <a:endParaRPr lang="en-GB" sz="1200" dirty="0">
              <a:solidFill>
                <a:srgbClr val="000000">
                  <a:lumMod val="75000"/>
                  <a:lumOff val="25000"/>
                </a:srgbClr>
              </a:solidFill>
              <a:latin typeface="EC Square Sans Pro" panose="020B0506040000020004" pitchFamily="34" charset="0"/>
            </a:endParaRPr>
          </a:p>
        </p:txBody>
      </p:sp>
      <p:pic>
        <p:nvPicPr>
          <p:cNvPr id="7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93010" y="2390963"/>
            <a:ext cx="467226" cy="145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 name="Picture 3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99279" y="1814512"/>
            <a:ext cx="376044" cy="279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3" name="Picture 88" descr="eurovo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65786" y="1749172"/>
            <a:ext cx="542057" cy="81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 name="Picture 45" descr="OpenAIRE_ALL_RGB_noTA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65188" y="2385587"/>
            <a:ext cx="342716" cy="2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 name="Picture 6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23047" y="2089254"/>
            <a:ext cx="428866" cy="214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 name="Picture 80"/>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68960" y="1879304"/>
            <a:ext cx="467854" cy="207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 name="Picture 8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297454" y="1835109"/>
            <a:ext cx="333283" cy="206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 name="Picture 82"/>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975323" y="1534408"/>
            <a:ext cx="543874"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 name="Picture 87" descr="C:\Users\saraclo\Documents\Icos_Logo_RGB_Regular_2.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532457" y="1518147"/>
            <a:ext cx="713100" cy="199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 name="Picture 88" descr="C:\Users\saraclo\Documents\clarin-logo.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920950" y="2390963"/>
            <a:ext cx="322379" cy="363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 name="Picture 89" descr="C:\Users\saraclo\Documents\dasishlarge.gif"/>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705759" y="2138701"/>
            <a:ext cx="354664" cy="2370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Picture 91" descr="C:\Users\saraclo\Documents\dariah-eu.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2388068" y="2625732"/>
            <a:ext cx="486091" cy="146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 name="Picture 92" descr="C:\Users\saraclo\Documents\BMB logo.pn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079317" y="2073818"/>
            <a:ext cx="690460" cy="148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5" name="Picture 93" descr="C:\Users\saraclo\Documents\Helix nebula logo.pn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787301" y="2435090"/>
            <a:ext cx="537025" cy="27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6" name="Picture 94" descr="C:\Users\saraclo\Documents\EPOS%20logo2012new.jpg"/>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619591" y="2138701"/>
            <a:ext cx="485462" cy="208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942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68354"/>
                                        </p:tgtEl>
                                        <p:attrNameLst>
                                          <p:attrName>style.visibility</p:attrName>
                                        </p:attrNameLst>
                                      </p:cBhvr>
                                      <p:to>
                                        <p:strVal val="visible"/>
                                      </p:to>
                                    </p:set>
                                    <p:animEffect transition="in" filter="fade">
                                      <p:cBhvr>
                                        <p:cTn id="7" dur="1000"/>
                                        <p:tgtEl>
                                          <p:spTgt spid="868354"/>
                                        </p:tgtEl>
                                      </p:cBhvr>
                                    </p:animEffect>
                                    <p:anim calcmode="lin" valueType="num">
                                      <p:cBhvr>
                                        <p:cTn id="8" dur="1000" fill="hold"/>
                                        <p:tgtEl>
                                          <p:spTgt spid="868354"/>
                                        </p:tgtEl>
                                        <p:attrNameLst>
                                          <p:attrName>ppt_x</p:attrName>
                                        </p:attrNameLst>
                                      </p:cBhvr>
                                      <p:tavLst>
                                        <p:tav tm="0">
                                          <p:val>
                                            <p:strVal val="#ppt_x"/>
                                          </p:val>
                                        </p:tav>
                                        <p:tav tm="100000">
                                          <p:val>
                                            <p:strVal val="#ppt_x"/>
                                          </p:val>
                                        </p:tav>
                                      </p:tavLst>
                                    </p:anim>
                                    <p:anim calcmode="lin" valueType="num">
                                      <p:cBhvr>
                                        <p:cTn id="9" dur="1000" fill="hold"/>
                                        <p:tgtEl>
                                          <p:spTgt spid="86835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68366"/>
                                        </p:tgtEl>
                                        <p:attrNameLst>
                                          <p:attrName>style.visibility</p:attrName>
                                        </p:attrNameLst>
                                      </p:cBhvr>
                                      <p:to>
                                        <p:strVal val="visible"/>
                                      </p:to>
                                    </p:set>
                                    <p:animEffect transition="in" filter="fade">
                                      <p:cBhvr>
                                        <p:cTn id="12" dur="1000"/>
                                        <p:tgtEl>
                                          <p:spTgt spid="868366"/>
                                        </p:tgtEl>
                                      </p:cBhvr>
                                    </p:animEffect>
                                    <p:anim calcmode="lin" valueType="num">
                                      <p:cBhvr>
                                        <p:cTn id="13" dur="1000" fill="hold"/>
                                        <p:tgtEl>
                                          <p:spTgt spid="868366"/>
                                        </p:tgtEl>
                                        <p:attrNameLst>
                                          <p:attrName>ppt_x</p:attrName>
                                        </p:attrNameLst>
                                      </p:cBhvr>
                                      <p:tavLst>
                                        <p:tav tm="0">
                                          <p:val>
                                            <p:strVal val="#ppt_x"/>
                                          </p:val>
                                        </p:tav>
                                        <p:tav tm="100000">
                                          <p:val>
                                            <p:strVal val="#ppt_x"/>
                                          </p:val>
                                        </p:tav>
                                      </p:tavLst>
                                    </p:anim>
                                    <p:anim calcmode="lin" valueType="num">
                                      <p:cBhvr>
                                        <p:cTn id="14" dur="1000" fill="hold"/>
                                        <p:tgtEl>
                                          <p:spTgt spid="86836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40"/>
                                        </p:tgtEl>
                                        <p:attrNameLst>
                                          <p:attrName>style.visibility</p:attrName>
                                        </p:attrNameLst>
                                      </p:cBhvr>
                                      <p:to>
                                        <p:strVal val="visible"/>
                                      </p:to>
                                    </p:set>
                                    <p:animEffect transition="in" filter="fade">
                                      <p:cBhvr>
                                        <p:cTn id="17" dur="1000"/>
                                        <p:tgtEl>
                                          <p:spTgt spid="140"/>
                                        </p:tgtEl>
                                      </p:cBhvr>
                                    </p:animEffect>
                                    <p:anim calcmode="lin" valueType="num">
                                      <p:cBhvr>
                                        <p:cTn id="18" dur="1000" fill="hold"/>
                                        <p:tgtEl>
                                          <p:spTgt spid="140"/>
                                        </p:tgtEl>
                                        <p:attrNameLst>
                                          <p:attrName>ppt_x</p:attrName>
                                        </p:attrNameLst>
                                      </p:cBhvr>
                                      <p:tavLst>
                                        <p:tav tm="0">
                                          <p:val>
                                            <p:strVal val="#ppt_x"/>
                                          </p:val>
                                        </p:tav>
                                        <p:tav tm="100000">
                                          <p:val>
                                            <p:strVal val="#ppt_x"/>
                                          </p:val>
                                        </p:tav>
                                      </p:tavLst>
                                    </p:anim>
                                    <p:anim calcmode="lin" valueType="num">
                                      <p:cBhvr>
                                        <p:cTn id="19" dur="1000" fill="hold"/>
                                        <p:tgtEl>
                                          <p:spTgt spid="140"/>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41"/>
                                        </p:tgtEl>
                                        <p:attrNameLst>
                                          <p:attrName>style.visibility</p:attrName>
                                        </p:attrNameLst>
                                      </p:cBhvr>
                                      <p:to>
                                        <p:strVal val="visible"/>
                                      </p:to>
                                    </p:set>
                                    <p:animEffect transition="in" filter="fade">
                                      <p:cBhvr>
                                        <p:cTn id="22" dur="1000"/>
                                        <p:tgtEl>
                                          <p:spTgt spid="141"/>
                                        </p:tgtEl>
                                      </p:cBhvr>
                                    </p:animEffect>
                                    <p:anim calcmode="lin" valueType="num">
                                      <p:cBhvr>
                                        <p:cTn id="23" dur="1000" fill="hold"/>
                                        <p:tgtEl>
                                          <p:spTgt spid="141"/>
                                        </p:tgtEl>
                                        <p:attrNameLst>
                                          <p:attrName>ppt_x</p:attrName>
                                        </p:attrNameLst>
                                      </p:cBhvr>
                                      <p:tavLst>
                                        <p:tav tm="0">
                                          <p:val>
                                            <p:strVal val="#ppt_x"/>
                                          </p:val>
                                        </p:tav>
                                        <p:tav tm="100000">
                                          <p:val>
                                            <p:strVal val="#ppt_x"/>
                                          </p:val>
                                        </p:tav>
                                      </p:tavLst>
                                    </p:anim>
                                    <p:anim calcmode="lin" valueType="num">
                                      <p:cBhvr>
                                        <p:cTn id="24" dur="1000" fill="hold"/>
                                        <p:tgtEl>
                                          <p:spTgt spid="14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42"/>
                                        </p:tgtEl>
                                        <p:attrNameLst>
                                          <p:attrName>style.visibility</p:attrName>
                                        </p:attrNameLst>
                                      </p:cBhvr>
                                      <p:to>
                                        <p:strVal val="visible"/>
                                      </p:to>
                                    </p:set>
                                    <p:animEffect transition="in" filter="fade">
                                      <p:cBhvr>
                                        <p:cTn id="27" dur="1000"/>
                                        <p:tgtEl>
                                          <p:spTgt spid="142"/>
                                        </p:tgtEl>
                                      </p:cBhvr>
                                    </p:animEffect>
                                    <p:anim calcmode="lin" valueType="num">
                                      <p:cBhvr>
                                        <p:cTn id="28" dur="1000" fill="hold"/>
                                        <p:tgtEl>
                                          <p:spTgt spid="142"/>
                                        </p:tgtEl>
                                        <p:attrNameLst>
                                          <p:attrName>ppt_x</p:attrName>
                                        </p:attrNameLst>
                                      </p:cBhvr>
                                      <p:tavLst>
                                        <p:tav tm="0">
                                          <p:val>
                                            <p:strVal val="#ppt_x"/>
                                          </p:val>
                                        </p:tav>
                                        <p:tav tm="100000">
                                          <p:val>
                                            <p:strVal val="#ppt_x"/>
                                          </p:val>
                                        </p:tav>
                                      </p:tavLst>
                                    </p:anim>
                                    <p:anim calcmode="lin" valueType="num">
                                      <p:cBhvr>
                                        <p:cTn id="29" dur="1000" fill="hold"/>
                                        <p:tgtEl>
                                          <p:spTgt spid="142"/>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43"/>
                                        </p:tgtEl>
                                        <p:attrNameLst>
                                          <p:attrName>style.visibility</p:attrName>
                                        </p:attrNameLst>
                                      </p:cBhvr>
                                      <p:to>
                                        <p:strVal val="visible"/>
                                      </p:to>
                                    </p:set>
                                    <p:animEffect transition="in" filter="fade">
                                      <p:cBhvr>
                                        <p:cTn id="32" dur="1000"/>
                                        <p:tgtEl>
                                          <p:spTgt spid="143"/>
                                        </p:tgtEl>
                                      </p:cBhvr>
                                    </p:animEffect>
                                    <p:anim calcmode="lin" valueType="num">
                                      <p:cBhvr>
                                        <p:cTn id="33" dur="1000" fill="hold"/>
                                        <p:tgtEl>
                                          <p:spTgt spid="143"/>
                                        </p:tgtEl>
                                        <p:attrNameLst>
                                          <p:attrName>ppt_x</p:attrName>
                                        </p:attrNameLst>
                                      </p:cBhvr>
                                      <p:tavLst>
                                        <p:tav tm="0">
                                          <p:val>
                                            <p:strVal val="#ppt_x"/>
                                          </p:val>
                                        </p:tav>
                                        <p:tav tm="100000">
                                          <p:val>
                                            <p:strVal val="#ppt_x"/>
                                          </p:val>
                                        </p:tav>
                                      </p:tavLst>
                                    </p:anim>
                                    <p:anim calcmode="lin" valueType="num">
                                      <p:cBhvr>
                                        <p:cTn id="34" dur="1000" fill="hold"/>
                                        <p:tgtEl>
                                          <p:spTgt spid="143"/>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66"/>
                                        </p:tgtEl>
                                        <p:attrNameLst>
                                          <p:attrName>style.visibility</p:attrName>
                                        </p:attrNameLst>
                                      </p:cBhvr>
                                      <p:to>
                                        <p:strVal val="visible"/>
                                      </p:to>
                                    </p:set>
                                    <p:animEffect transition="in" filter="fade">
                                      <p:cBhvr>
                                        <p:cTn id="37" dur="1000"/>
                                        <p:tgtEl>
                                          <p:spTgt spid="166"/>
                                        </p:tgtEl>
                                      </p:cBhvr>
                                    </p:animEffect>
                                    <p:anim calcmode="lin" valueType="num">
                                      <p:cBhvr>
                                        <p:cTn id="38" dur="1000" fill="hold"/>
                                        <p:tgtEl>
                                          <p:spTgt spid="166"/>
                                        </p:tgtEl>
                                        <p:attrNameLst>
                                          <p:attrName>ppt_x</p:attrName>
                                        </p:attrNameLst>
                                      </p:cBhvr>
                                      <p:tavLst>
                                        <p:tav tm="0">
                                          <p:val>
                                            <p:strVal val="#ppt_x"/>
                                          </p:val>
                                        </p:tav>
                                        <p:tav tm="100000">
                                          <p:val>
                                            <p:strVal val="#ppt_x"/>
                                          </p:val>
                                        </p:tav>
                                      </p:tavLst>
                                    </p:anim>
                                    <p:anim calcmode="lin" valueType="num">
                                      <p:cBhvr>
                                        <p:cTn id="39" dur="1000" fill="hold"/>
                                        <p:tgtEl>
                                          <p:spTgt spid="166"/>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868359"/>
                                        </p:tgtEl>
                                        <p:attrNameLst>
                                          <p:attrName>style.visibility</p:attrName>
                                        </p:attrNameLst>
                                      </p:cBhvr>
                                      <p:to>
                                        <p:strVal val="visible"/>
                                      </p:to>
                                    </p:set>
                                    <p:animEffect transition="in" filter="fade">
                                      <p:cBhvr>
                                        <p:cTn id="44" dur="1000"/>
                                        <p:tgtEl>
                                          <p:spTgt spid="868359"/>
                                        </p:tgtEl>
                                      </p:cBhvr>
                                    </p:animEffect>
                                    <p:anim calcmode="lin" valueType="num">
                                      <p:cBhvr>
                                        <p:cTn id="45" dur="1000" fill="hold"/>
                                        <p:tgtEl>
                                          <p:spTgt spid="868359"/>
                                        </p:tgtEl>
                                        <p:attrNameLst>
                                          <p:attrName>ppt_x</p:attrName>
                                        </p:attrNameLst>
                                      </p:cBhvr>
                                      <p:tavLst>
                                        <p:tav tm="0">
                                          <p:val>
                                            <p:strVal val="#ppt_x"/>
                                          </p:val>
                                        </p:tav>
                                        <p:tav tm="100000">
                                          <p:val>
                                            <p:strVal val="#ppt_x"/>
                                          </p:val>
                                        </p:tav>
                                      </p:tavLst>
                                    </p:anim>
                                    <p:anim calcmode="lin" valueType="num">
                                      <p:cBhvr>
                                        <p:cTn id="46" dur="1000" fill="hold"/>
                                        <p:tgtEl>
                                          <p:spTgt spid="868359"/>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868367"/>
                                        </p:tgtEl>
                                        <p:attrNameLst>
                                          <p:attrName>style.visibility</p:attrName>
                                        </p:attrNameLst>
                                      </p:cBhvr>
                                      <p:to>
                                        <p:strVal val="visible"/>
                                      </p:to>
                                    </p:set>
                                    <p:animEffect transition="in" filter="fade">
                                      <p:cBhvr>
                                        <p:cTn id="49" dur="1000"/>
                                        <p:tgtEl>
                                          <p:spTgt spid="868367"/>
                                        </p:tgtEl>
                                      </p:cBhvr>
                                    </p:animEffect>
                                    <p:anim calcmode="lin" valueType="num">
                                      <p:cBhvr>
                                        <p:cTn id="50" dur="1000" fill="hold"/>
                                        <p:tgtEl>
                                          <p:spTgt spid="868367"/>
                                        </p:tgtEl>
                                        <p:attrNameLst>
                                          <p:attrName>ppt_x</p:attrName>
                                        </p:attrNameLst>
                                      </p:cBhvr>
                                      <p:tavLst>
                                        <p:tav tm="0">
                                          <p:val>
                                            <p:strVal val="#ppt_x"/>
                                          </p:val>
                                        </p:tav>
                                        <p:tav tm="100000">
                                          <p:val>
                                            <p:strVal val="#ppt_x"/>
                                          </p:val>
                                        </p:tav>
                                      </p:tavLst>
                                    </p:anim>
                                    <p:anim calcmode="lin" valueType="num">
                                      <p:cBhvr>
                                        <p:cTn id="51" dur="1000" fill="hold"/>
                                        <p:tgtEl>
                                          <p:spTgt spid="868367"/>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0"/>
                                  </p:stCondLst>
                                  <p:childTnLst>
                                    <p:set>
                                      <p:cBhvr>
                                        <p:cTn id="53" dur="1" fill="hold">
                                          <p:stCondLst>
                                            <p:cond delay="0"/>
                                          </p:stCondLst>
                                        </p:cTn>
                                        <p:tgtEl>
                                          <p:spTgt spid="2"/>
                                        </p:tgtEl>
                                        <p:attrNameLst>
                                          <p:attrName>style.visibility</p:attrName>
                                        </p:attrNameLst>
                                      </p:cBhvr>
                                      <p:to>
                                        <p:strVal val="visible"/>
                                      </p:to>
                                    </p:set>
                                    <p:animEffect transition="in" filter="fade">
                                      <p:cBhvr>
                                        <p:cTn id="54" dur="1000"/>
                                        <p:tgtEl>
                                          <p:spTgt spid="2"/>
                                        </p:tgtEl>
                                      </p:cBhvr>
                                    </p:animEffect>
                                    <p:anim calcmode="lin" valueType="num">
                                      <p:cBhvr>
                                        <p:cTn id="55" dur="1000" fill="hold"/>
                                        <p:tgtEl>
                                          <p:spTgt spid="2"/>
                                        </p:tgtEl>
                                        <p:attrNameLst>
                                          <p:attrName>ppt_x</p:attrName>
                                        </p:attrNameLst>
                                      </p:cBhvr>
                                      <p:tavLst>
                                        <p:tav tm="0">
                                          <p:val>
                                            <p:strVal val="#ppt_x"/>
                                          </p:val>
                                        </p:tav>
                                        <p:tav tm="100000">
                                          <p:val>
                                            <p:strVal val="#ppt_x"/>
                                          </p:val>
                                        </p:tav>
                                      </p:tavLst>
                                    </p:anim>
                                    <p:anim calcmode="lin" valueType="num">
                                      <p:cBhvr>
                                        <p:cTn id="56" dur="1000" fill="hold"/>
                                        <p:tgtEl>
                                          <p:spTgt spid="2"/>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137"/>
                                        </p:tgtEl>
                                        <p:attrNameLst>
                                          <p:attrName>style.visibility</p:attrName>
                                        </p:attrNameLst>
                                      </p:cBhvr>
                                      <p:to>
                                        <p:strVal val="visible"/>
                                      </p:to>
                                    </p:set>
                                    <p:animEffect transition="in" filter="fade">
                                      <p:cBhvr>
                                        <p:cTn id="59" dur="1000"/>
                                        <p:tgtEl>
                                          <p:spTgt spid="137"/>
                                        </p:tgtEl>
                                      </p:cBhvr>
                                    </p:animEffect>
                                    <p:anim calcmode="lin" valueType="num">
                                      <p:cBhvr>
                                        <p:cTn id="60" dur="1000" fill="hold"/>
                                        <p:tgtEl>
                                          <p:spTgt spid="137"/>
                                        </p:tgtEl>
                                        <p:attrNameLst>
                                          <p:attrName>ppt_x</p:attrName>
                                        </p:attrNameLst>
                                      </p:cBhvr>
                                      <p:tavLst>
                                        <p:tav tm="0">
                                          <p:val>
                                            <p:strVal val="#ppt_x"/>
                                          </p:val>
                                        </p:tav>
                                        <p:tav tm="100000">
                                          <p:val>
                                            <p:strVal val="#ppt_x"/>
                                          </p:val>
                                        </p:tav>
                                      </p:tavLst>
                                    </p:anim>
                                    <p:anim calcmode="lin" valueType="num">
                                      <p:cBhvr>
                                        <p:cTn id="61" dur="1000" fill="hold"/>
                                        <p:tgtEl>
                                          <p:spTgt spid="137"/>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138"/>
                                        </p:tgtEl>
                                        <p:attrNameLst>
                                          <p:attrName>style.visibility</p:attrName>
                                        </p:attrNameLst>
                                      </p:cBhvr>
                                      <p:to>
                                        <p:strVal val="visible"/>
                                      </p:to>
                                    </p:set>
                                    <p:animEffect transition="in" filter="fade">
                                      <p:cBhvr>
                                        <p:cTn id="64" dur="1000"/>
                                        <p:tgtEl>
                                          <p:spTgt spid="138"/>
                                        </p:tgtEl>
                                      </p:cBhvr>
                                    </p:animEffect>
                                    <p:anim calcmode="lin" valueType="num">
                                      <p:cBhvr>
                                        <p:cTn id="65" dur="1000" fill="hold"/>
                                        <p:tgtEl>
                                          <p:spTgt spid="138"/>
                                        </p:tgtEl>
                                        <p:attrNameLst>
                                          <p:attrName>ppt_x</p:attrName>
                                        </p:attrNameLst>
                                      </p:cBhvr>
                                      <p:tavLst>
                                        <p:tav tm="0">
                                          <p:val>
                                            <p:strVal val="#ppt_x"/>
                                          </p:val>
                                        </p:tav>
                                        <p:tav tm="100000">
                                          <p:val>
                                            <p:strVal val="#ppt_x"/>
                                          </p:val>
                                        </p:tav>
                                      </p:tavLst>
                                    </p:anim>
                                    <p:anim calcmode="lin" valueType="num">
                                      <p:cBhvr>
                                        <p:cTn id="66" dur="1000" fill="hold"/>
                                        <p:tgtEl>
                                          <p:spTgt spid="138"/>
                                        </p:tgtEl>
                                        <p:attrNameLst>
                                          <p:attrName>ppt_y</p:attrName>
                                        </p:attrNameLst>
                                      </p:cBhvr>
                                      <p:tavLst>
                                        <p:tav tm="0">
                                          <p:val>
                                            <p:strVal val="#ppt_y+.1"/>
                                          </p:val>
                                        </p:tav>
                                        <p:tav tm="100000">
                                          <p:val>
                                            <p:strVal val="#ppt_y"/>
                                          </p:val>
                                        </p:tav>
                                      </p:tavLst>
                                    </p:anim>
                                  </p:childTnLst>
                                </p:cTn>
                              </p:par>
                              <p:par>
                                <p:cTn id="67" presetID="42" presetClass="entr" presetSubtype="0" fill="hold" grpId="0" nodeType="withEffect">
                                  <p:stCondLst>
                                    <p:cond delay="0"/>
                                  </p:stCondLst>
                                  <p:childTnLst>
                                    <p:set>
                                      <p:cBhvr>
                                        <p:cTn id="68" dur="1" fill="hold">
                                          <p:stCondLst>
                                            <p:cond delay="0"/>
                                          </p:stCondLst>
                                        </p:cTn>
                                        <p:tgtEl>
                                          <p:spTgt spid="139"/>
                                        </p:tgtEl>
                                        <p:attrNameLst>
                                          <p:attrName>style.visibility</p:attrName>
                                        </p:attrNameLst>
                                      </p:cBhvr>
                                      <p:to>
                                        <p:strVal val="visible"/>
                                      </p:to>
                                    </p:set>
                                    <p:animEffect transition="in" filter="fade">
                                      <p:cBhvr>
                                        <p:cTn id="69" dur="1000"/>
                                        <p:tgtEl>
                                          <p:spTgt spid="139"/>
                                        </p:tgtEl>
                                      </p:cBhvr>
                                    </p:animEffect>
                                    <p:anim calcmode="lin" valueType="num">
                                      <p:cBhvr>
                                        <p:cTn id="70" dur="1000" fill="hold"/>
                                        <p:tgtEl>
                                          <p:spTgt spid="139"/>
                                        </p:tgtEl>
                                        <p:attrNameLst>
                                          <p:attrName>ppt_x</p:attrName>
                                        </p:attrNameLst>
                                      </p:cBhvr>
                                      <p:tavLst>
                                        <p:tav tm="0">
                                          <p:val>
                                            <p:strVal val="#ppt_x"/>
                                          </p:val>
                                        </p:tav>
                                        <p:tav tm="100000">
                                          <p:val>
                                            <p:strVal val="#ppt_x"/>
                                          </p:val>
                                        </p:tav>
                                      </p:tavLst>
                                    </p:anim>
                                    <p:anim calcmode="lin" valueType="num">
                                      <p:cBhvr>
                                        <p:cTn id="71" dur="1000" fill="hold"/>
                                        <p:tgtEl>
                                          <p:spTgt spid="139"/>
                                        </p:tgtEl>
                                        <p:attrNameLst>
                                          <p:attrName>ppt_y</p:attrName>
                                        </p:attrNameLst>
                                      </p:cBhvr>
                                      <p:tavLst>
                                        <p:tav tm="0">
                                          <p:val>
                                            <p:strVal val="#ppt_y+.1"/>
                                          </p:val>
                                        </p:tav>
                                        <p:tav tm="100000">
                                          <p:val>
                                            <p:strVal val="#ppt_y"/>
                                          </p:val>
                                        </p:tav>
                                      </p:tavLst>
                                    </p:anim>
                                  </p:childTnLst>
                                </p:cTn>
                              </p:par>
                              <p:par>
                                <p:cTn id="72" presetID="42" presetClass="entr" presetSubtype="0" fill="hold" grpId="0" nodeType="withEffect">
                                  <p:stCondLst>
                                    <p:cond delay="0"/>
                                  </p:stCondLst>
                                  <p:childTnLst>
                                    <p:set>
                                      <p:cBhvr>
                                        <p:cTn id="73" dur="1" fill="hold">
                                          <p:stCondLst>
                                            <p:cond delay="0"/>
                                          </p:stCondLst>
                                        </p:cTn>
                                        <p:tgtEl>
                                          <p:spTgt spid="149"/>
                                        </p:tgtEl>
                                        <p:attrNameLst>
                                          <p:attrName>style.visibility</p:attrName>
                                        </p:attrNameLst>
                                      </p:cBhvr>
                                      <p:to>
                                        <p:strVal val="visible"/>
                                      </p:to>
                                    </p:set>
                                    <p:animEffect transition="in" filter="fade">
                                      <p:cBhvr>
                                        <p:cTn id="74" dur="1000"/>
                                        <p:tgtEl>
                                          <p:spTgt spid="149"/>
                                        </p:tgtEl>
                                      </p:cBhvr>
                                    </p:animEffect>
                                    <p:anim calcmode="lin" valueType="num">
                                      <p:cBhvr>
                                        <p:cTn id="75" dur="1000" fill="hold"/>
                                        <p:tgtEl>
                                          <p:spTgt spid="149"/>
                                        </p:tgtEl>
                                        <p:attrNameLst>
                                          <p:attrName>ppt_x</p:attrName>
                                        </p:attrNameLst>
                                      </p:cBhvr>
                                      <p:tavLst>
                                        <p:tav tm="0">
                                          <p:val>
                                            <p:strVal val="#ppt_x"/>
                                          </p:val>
                                        </p:tav>
                                        <p:tav tm="100000">
                                          <p:val>
                                            <p:strVal val="#ppt_x"/>
                                          </p:val>
                                        </p:tav>
                                      </p:tavLst>
                                    </p:anim>
                                    <p:anim calcmode="lin" valueType="num">
                                      <p:cBhvr>
                                        <p:cTn id="76" dur="1000" fill="hold"/>
                                        <p:tgtEl>
                                          <p:spTgt spid="149"/>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868358"/>
                                        </p:tgtEl>
                                        <p:attrNameLst>
                                          <p:attrName>style.visibility</p:attrName>
                                        </p:attrNameLst>
                                      </p:cBhvr>
                                      <p:to>
                                        <p:strVal val="visible"/>
                                      </p:to>
                                    </p:set>
                                    <p:animEffect transition="in" filter="fade">
                                      <p:cBhvr>
                                        <p:cTn id="81" dur="1000"/>
                                        <p:tgtEl>
                                          <p:spTgt spid="868358"/>
                                        </p:tgtEl>
                                      </p:cBhvr>
                                    </p:animEffect>
                                    <p:anim calcmode="lin" valueType="num">
                                      <p:cBhvr>
                                        <p:cTn id="82" dur="1000" fill="hold"/>
                                        <p:tgtEl>
                                          <p:spTgt spid="868358"/>
                                        </p:tgtEl>
                                        <p:attrNameLst>
                                          <p:attrName>ppt_x</p:attrName>
                                        </p:attrNameLst>
                                      </p:cBhvr>
                                      <p:tavLst>
                                        <p:tav tm="0">
                                          <p:val>
                                            <p:strVal val="#ppt_x"/>
                                          </p:val>
                                        </p:tav>
                                        <p:tav tm="100000">
                                          <p:val>
                                            <p:strVal val="#ppt_x"/>
                                          </p:val>
                                        </p:tav>
                                      </p:tavLst>
                                    </p:anim>
                                    <p:anim calcmode="lin" valueType="num">
                                      <p:cBhvr>
                                        <p:cTn id="83" dur="1000" fill="hold"/>
                                        <p:tgtEl>
                                          <p:spTgt spid="868358"/>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144"/>
                                        </p:tgtEl>
                                        <p:attrNameLst>
                                          <p:attrName>style.visibility</p:attrName>
                                        </p:attrNameLst>
                                      </p:cBhvr>
                                      <p:to>
                                        <p:strVal val="visible"/>
                                      </p:to>
                                    </p:set>
                                    <p:animEffect transition="in" filter="fade">
                                      <p:cBhvr>
                                        <p:cTn id="86" dur="1000"/>
                                        <p:tgtEl>
                                          <p:spTgt spid="144"/>
                                        </p:tgtEl>
                                      </p:cBhvr>
                                    </p:animEffect>
                                    <p:anim calcmode="lin" valueType="num">
                                      <p:cBhvr>
                                        <p:cTn id="87" dur="1000" fill="hold"/>
                                        <p:tgtEl>
                                          <p:spTgt spid="144"/>
                                        </p:tgtEl>
                                        <p:attrNameLst>
                                          <p:attrName>ppt_x</p:attrName>
                                        </p:attrNameLst>
                                      </p:cBhvr>
                                      <p:tavLst>
                                        <p:tav tm="0">
                                          <p:val>
                                            <p:strVal val="#ppt_x"/>
                                          </p:val>
                                        </p:tav>
                                        <p:tav tm="100000">
                                          <p:val>
                                            <p:strVal val="#ppt_x"/>
                                          </p:val>
                                        </p:tav>
                                      </p:tavLst>
                                    </p:anim>
                                    <p:anim calcmode="lin" valueType="num">
                                      <p:cBhvr>
                                        <p:cTn id="88" dur="1000" fill="hold"/>
                                        <p:tgtEl>
                                          <p:spTgt spid="144"/>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145"/>
                                        </p:tgtEl>
                                        <p:attrNameLst>
                                          <p:attrName>style.visibility</p:attrName>
                                        </p:attrNameLst>
                                      </p:cBhvr>
                                      <p:to>
                                        <p:strVal val="visible"/>
                                      </p:to>
                                    </p:set>
                                    <p:animEffect transition="in" filter="fade">
                                      <p:cBhvr>
                                        <p:cTn id="91" dur="1000"/>
                                        <p:tgtEl>
                                          <p:spTgt spid="145"/>
                                        </p:tgtEl>
                                      </p:cBhvr>
                                    </p:animEffect>
                                    <p:anim calcmode="lin" valueType="num">
                                      <p:cBhvr>
                                        <p:cTn id="92" dur="1000" fill="hold"/>
                                        <p:tgtEl>
                                          <p:spTgt spid="145"/>
                                        </p:tgtEl>
                                        <p:attrNameLst>
                                          <p:attrName>ppt_x</p:attrName>
                                        </p:attrNameLst>
                                      </p:cBhvr>
                                      <p:tavLst>
                                        <p:tav tm="0">
                                          <p:val>
                                            <p:strVal val="#ppt_x"/>
                                          </p:val>
                                        </p:tav>
                                        <p:tav tm="100000">
                                          <p:val>
                                            <p:strVal val="#ppt_x"/>
                                          </p:val>
                                        </p:tav>
                                      </p:tavLst>
                                    </p:anim>
                                    <p:anim calcmode="lin" valueType="num">
                                      <p:cBhvr>
                                        <p:cTn id="93" dur="1000" fill="hold"/>
                                        <p:tgtEl>
                                          <p:spTgt spid="145"/>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146"/>
                                        </p:tgtEl>
                                        <p:attrNameLst>
                                          <p:attrName>style.visibility</p:attrName>
                                        </p:attrNameLst>
                                      </p:cBhvr>
                                      <p:to>
                                        <p:strVal val="visible"/>
                                      </p:to>
                                    </p:set>
                                    <p:animEffect transition="in" filter="fade">
                                      <p:cBhvr>
                                        <p:cTn id="96" dur="1000"/>
                                        <p:tgtEl>
                                          <p:spTgt spid="146"/>
                                        </p:tgtEl>
                                      </p:cBhvr>
                                    </p:animEffect>
                                    <p:anim calcmode="lin" valueType="num">
                                      <p:cBhvr>
                                        <p:cTn id="97" dur="1000" fill="hold"/>
                                        <p:tgtEl>
                                          <p:spTgt spid="146"/>
                                        </p:tgtEl>
                                        <p:attrNameLst>
                                          <p:attrName>ppt_x</p:attrName>
                                        </p:attrNameLst>
                                      </p:cBhvr>
                                      <p:tavLst>
                                        <p:tav tm="0">
                                          <p:val>
                                            <p:strVal val="#ppt_x"/>
                                          </p:val>
                                        </p:tav>
                                        <p:tav tm="100000">
                                          <p:val>
                                            <p:strVal val="#ppt_x"/>
                                          </p:val>
                                        </p:tav>
                                      </p:tavLst>
                                    </p:anim>
                                    <p:anim calcmode="lin" valueType="num">
                                      <p:cBhvr>
                                        <p:cTn id="98" dur="1000" fill="hold"/>
                                        <p:tgtEl>
                                          <p:spTgt spid="146"/>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147"/>
                                        </p:tgtEl>
                                        <p:attrNameLst>
                                          <p:attrName>style.visibility</p:attrName>
                                        </p:attrNameLst>
                                      </p:cBhvr>
                                      <p:to>
                                        <p:strVal val="visible"/>
                                      </p:to>
                                    </p:set>
                                    <p:animEffect transition="in" filter="fade">
                                      <p:cBhvr>
                                        <p:cTn id="101" dur="1000"/>
                                        <p:tgtEl>
                                          <p:spTgt spid="147"/>
                                        </p:tgtEl>
                                      </p:cBhvr>
                                    </p:animEffect>
                                    <p:anim calcmode="lin" valueType="num">
                                      <p:cBhvr>
                                        <p:cTn id="102" dur="1000" fill="hold"/>
                                        <p:tgtEl>
                                          <p:spTgt spid="147"/>
                                        </p:tgtEl>
                                        <p:attrNameLst>
                                          <p:attrName>ppt_x</p:attrName>
                                        </p:attrNameLst>
                                      </p:cBhvr>
                                      <p:tavLst>
                                        <p:tav tm="0">
                                          <p:val>
                                            <p:strVal val="#ppt_x"/>
                                          </p:val>
                                        </p:tav>
                                        <p:tav tm="100000">
                                          <p:val>
                                            <p:strVal val="#ppt_x"/>
                                          </p:val>
                                        </p:tav>
                                      </p:tavLst>
                                    </p:anim>
                                    <p:anim calcmode="lin" valueType="num">
                                      <p:cBhvr>
                                        <p:cTn id="103" dur="1000" fill="hold"/>
                                        <p:tgtEl>
                                          <p:spTgt spid="147"/>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150"/>
                                        </p:tgtEl>
                                        <p:attrNameLst>
                                          <p:attrName>style.visibility</p:attrName>
                                        </p:attrNameLst>
                                      </p:cBhvr>
                                      <p:to>
                                        <p:strVal val="visible"/>
                                      </p:to>
                                    </p:set>
                                    <p:animEffect transition="in" filter="fade">
                                      <p:cBhvr>
                                        <p:cTn id="106" dur="1000"/>
                                        <p:tgtEl>
                                          <p:spTgt spid="150"/>
                                        </p:tgtEl>
                                      </p:cBhvr>
                                    </p:animEffect>
                                    <p:anim calcmode="lin" valueType="num">
                                      <p:cBhvr>
                                        <p:cTn id="107" dur="1000" fill="hold"/>
                                        <p:tgtEl>
                                          <p:spTgt spid="150"/>
                                        </p:tgtEl>
                                        <p:attrNameLst>
                                          <p:attrName>ppt_x</p:attrName>
                                        </p:attrNameLst>
                                      </p:cBhvr>
                                      <p:tavLst>
                                        <p:tav tm="0">
                                          <p:val>
                                            <p:strVal val="#ppt_x"/>
                                          </p:val>
                                        </p:tav>
                                        <p:tav tm="100000">
                                          <p:val>
                                            <p:strVal val="#ppt_x"/>
                                          </p:val>
                                        </p:tav>
                                      </p:tavLst>
                                    </p:anim>
                                    <p:anim calcmode="lin" valueType="num">
                                      <p:cBhvr>
                                        <p:cTn id="108" dur="1000" fill="hold"/>
                                        <p:tgtEl>
                                          <p:spTgt spid="150"/>
                                        </p:tgtEl>
                                        <p:attrNameLst>
                                          <p:attrName>ppt_y</p:attrName>
                                        </p:attrNameLst>
                                      </p:cBhvr>
                                      <p:tavLst>
                                        <p:tav tm="0">
                                          <p:val>
                                            <p:strVal val="#ppt_y+.1"/>
                                          </p:val>
                                        </p:tav>
                                        <p:tav tm="100000">
                                          <p:val>
                                            <p:strVal val="#ppt_y"/>
                                          </p:val>
                                        </p:tav>
                                      </p:tavLst>
                                    </p:anim>
                                  </p:childTnLst>
                                </p:cTn>
                              </p:par>
                              <p:par>
                                <p:cTn id="109" presetID="42" presetClass="entr" presetSubtype="0" fill="hold" grpId="0" nodeType="withEffect">
                                  <p:stCondLst>
                                    <p:cond delay="0"/>
                                  </p:stCondLst>
                                  <p:childTnLst>
                                    <p:set>
                                      <p:cBhvr>
                                        <p:cTn id="110" dur="1" fill="hold">
                                          <p:stCondLst>
                                            <p:cond delay="0"/>
                                          </p:stCondLst>
                                        </p:cTn>
                                        <p:tgtEl>
                                          <p:spTgt spid="868368"/>
                                        </p:tgtEl>
                                        <p:attrNameLst>
                                          <p:attrName>style.visibility</p:attrName>
                                        </p:attrNameLst>
                                      </p:cBhvr>
                                      <p:to>
                                        <p:strVal val="visible"/>
                                      </p:to>
                                    </p:set>
                                    <p:animEffect transition="in" filter="fade">
                                      <p:cBhvr>
                                        <p:cTn id="111" dur="1000"/>
                                        <p:tgtEl>
                                          <p:spTgt spid="868368"/>
                                        </p:tgtEl>
                                      </p:cBhvr>
                                    </p:animEffect>
                                    <p:anim calcmode="lin" valueType="num">
                                      <p:cBhvr>
                                        <p:cTn id="112" dur="1000" fill="hold"/>
                                        <p:tgtEl>
                                          <p:spTgt spid="868368"/>
                                        </p:tgtEl>
                                        <p:attrNameLst>
                                          <p:attrName>ppt_x</p:attrName>
                                        </p:attrNameLst>
                                      </p:cBhvr>
                                      <p:tavLst>
                                        <p:tav tm="0">
                                          <p:val>
                                            <p:strVal val="#ppt_x"/>
                                          </p:val>
                                        </p:tav>
                                        <p:tav tm="100000">
                                          <p:val>
                                            <p:strVal val="#ppt_x"/>
                                          </p:val>
                                        </p:tav>
                                      </p:tavLst>
                                    </p:anim>
                                    <p:anim calcmode="lin" valueType="num">
                                      <p:cBhvr>
                                        <p:cTn id="113" dur="1000" fill="hold"/>
                                        <p:tgtEl>
                                          <p:spTgt spid="868368"/>
                                        </p:tgtEl>
                                        <p:attrNameLst>
                                          <p:attrName>ppt_y</p:attrName>
                                        </p:attrNameLst>
                                      </p:cBhvr>
                                      <p:tavLst>
                                        <p:tav tm="0">
                                          <p:val>
                                            <p:strVal val="#ppt_y+.1"/>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nodeType="clickEffect">
                                  <p:stCondLst>
                                    <p:cond delay="0"/>
                                  </p:stCondLst>
                                  <p:childTnLst>
                                    <p:set>
                                      <p:cBhvr>
                                        <p:cTn id="117" dur="1" fill="hold">
                                          <p:stCondLst>
                                            <p:cond delay="0"/>
                                          </p:stCondLst>
                                        </p:cTn>
                                        <p:tgtEl>
                                          <p:spTgt spid="75"/>
                                        </p:tgtEl>
                                        <p:attrNameLst>
                                          <p:attrName>style.visibility</p:attrName>
                                        </p:attrNameLst>
                                      </p:cBhvr>
                                      <p:to>
                                        <p:strVal val="visible"/>
                                      </p:to>
                                    </p:set>
                                    <p:animEffect transition="in" filter="fade">
                                      <p:cBhvr>
                                        <p:cTn id="118" dur="250"/>
                                        <p:tgtEl>
                                          <p:spTgt spid="75"/>
                                        </p:tgtEl>
                                      </p:cBhvr>
                                    </p:animEffect>
                                  </p:childTnLst>
                                </p:cTn>
                              </p:par>
                              <p:par>
                                <p:cTn id="119" presetID="10" presetClass="entr" presetSubtype="0" fill="hold" nodeType="withEffect">
                                  <p:stCondLst>
                                    <p:cond delay="0"/>
                                  </p:stCondLst>
                                  <p:childTnLst>
                                    <p:set>
                                      <p:cBhvr>
                                        <p:cTn id="120" dur="1" fill="hold">
                                          <p:stCondLst>
                                            <p:cond delay="0"/>
                                          </p:stCondLst>
                                        </p:cTn>
                                        <p:tgtEl>
                                          <p:spTgt spid="72"/>
                                        </p:tgtEl>
                                        <p:attrNameLst>
                                          <p:attrName>style.visibility</p:attrName>
                                        </p:attrNameLst>
                                      </p:cBhvr>
                                      <p:to>
                                        <p:strVal val="visible"/>
                                      </p:to>
                                    </p:set>
                                    <p:animEffect transition="in" filter="fade">
                                      <p:cBhvr>
                                        <p:cTn id="121" dur="500"/>
                                        <p:tgtEl>
                                          <p:spTgt spid="72"/>
                                        </p:tgtEl>
                                      </p:cBhvr>
                                    </p:animEffect>
                                  </p:childTnLst>
                                </p:cTn>
                              </p:par>
                              <p:par>
                                <p:cTn id="122" presetID="10" presetClass="entr" presetSubtype="0" fill="hold" nodeType="withEffect">
                                  <p:stCondLst>
                                    <p:cond delay="0"/>
                                  </p:stCondLst>
                                  <p:childTnLst>
                                    <p:set>
                                      <p:cBhvr>
                                        <p:cTn id="123" dur="1" fill="hold">
                                          <p:stCondLst>
                                            <p:cond delay="0"/>
                                          </p:stCondLst>
                                        </p:cTn>
                                        <p:tgtEl>
                                          <p:spTgt spid="77"/>
                                        </p:tgtEl>
                                        <p:attrNameLst>
                                          <p:attrName>style.visibility</p:attrName>
                                        </p:attrNameLst>
                                      </p:cBhvr>
                                      <p:to>
                                        <p:strVal val="visible"/>
                                      </p:to>
                                    </p:set>
                                    <p:animEffect transition="in" filter="fade">
                                      <p:cBhvr>
                                        <p:cTn id="124" dur="500"/>
                                        <p:tgtEl>
                                          <p:spTgt spid="77"/>
                                        </p:tgtEl>
                                      </p:cBhvr>
                                    </p:animEffect>
                                  </p:childTnLst>
                                </p:cTn>
                              </p:par>
                              <p:par>
                                <p:cTn id="125" presetID="10" presetClass="entr" presetSubtype="0" fill="hold" nodeType="withEffect">
                                  <p:stCondLst>
                                    <p:cond delay="0"/>
                                  </p:stCondLst>
                                  <p:childTnLst>
                                    <p:set>
                                      <p:cBhvr>
                                        <p:cTn id="126" dur="1" fill="hold">
                                          <p:stCondLst>
                                            <p:cond delay="0"/>
                                          </p:stCondLst>
                                        </p:cTn>
                                        <p:tgtEl>
                                          <p:spTgt spid="78"/>
                                        </p:tgtEl>
                                        <p:attrNameLst>
                                          <p:attrName>style.visibility</p:attrName>
                                        </p:attrNameLst>
                                      </p:cBhvr>
                                      <p:to>
                                        <p:strVal val="visible"/>
                                      </p:to>
                                    </p:set>
                                    <p:animEffect transition="in" filter="fade">
                                      <p:cBhvr>
                                        <p:cTn id="127" dur="500"/>
                                        <p:tgtEl>
                                          <p:spTgt spid="78"/>
                                        </p:tgtEl>
                                      </p:cBhvr>
                                    </p:animEffect>
                                  </p:childTnLst>
                                </p:cTn>
                              </p:par>
                              <p:par>
                                <p:cTn id="128" presetID="10" presetClass="entr" presetSubtype="0" fill="hold" nodeType="withEffect">
                                  <p:stCondLst>
                                    <p:cond delay="0"/>
                                  </p:stCondLst>
                                  <p:childTnLst>
                                    <p:set>
                                      <p:cBhvr>
                                        <p:cTn id="129" dur="1" fill="hold">
                                          <p:stCondLst>
                                            <p:cond delay="0"/>
                                          </p:stCondLst>
                                        </p:cTn>
                                        <p:tgtEl>
                                          <p:spTgt spid="73"/>
                                        </p:tgtEl>
                                        <p:attrNameLst>
                                          <p:attrName>style.visibility</p:attrName>
                                        </p:attrNameLst>
                                      </p:cBhvr>
                                      <p:to>
                                        <p:strVal val="visible"/>
                                      </p:to>
                                    </p:set>
                                    <p:animEffect transition="in" filter="fade">
                                      <p:cBhvr>
                                        <p:cTn id="130" dur="500"/>
                                        <p:tgtEl>
                                          <p:spTgt spid="73"/>
                                        </p:tgtEl>
                                      </p:cBhvr>
                                    </p:animEffect>
                                  </p:childTnLst>
                                </p:cTn>
                              </p:par>
                              <p:par>
                                <p:cTn id="131" presetID="10" presetClass="entr" presetSubtype="0" fill="hold" nodeType="withEffect">
                                  <p:stCondLst>
                                    <p:cond delay="0"/>
                                  </p:stCondLst>
                                  <p:childTnLst>
                                    <p:set>
                                      <p:cBhvr>
                                        <p:cTn id="132" dur="1" fill="hold">
                                          <p:stCondLst>
                                            <p:cond delay="0"/>
                                          </p:stCondLst>
                                        </p:cTn>
                                        <p:tgtEl>
                                          <p:spTgt spid="76"/>
                                        </p:tgtEl>
                                        <p:attrNameLst>
                                          <p:attrName>style.visibility</p:attrName>
                                        </p:attrNameLst>
                                      </p:cBhvr>
                                      <p:to>
                                        <p:strVal val="visible"/>
                                      </p:to>
                                    </p:set>
                                    <p:animEffect transition="in" filter="fade">
                                      <p:cBhvr>
                                        <p:cTn id="133" dur="500"/>
                                        <p:tgtEl>
                                          <p:spTgt spid="76"/>
                                        </p:tgtEl>
                                      </p:cBhvr>
                                    </p:animEffect>
                                  </p:childTnLst>
                                </p:cTn>
                              </p:par>
                              <p:par>
                                <p:cTn id="134" presetID="10" presetClass="entr" presetSubtype="0" fill="hold" nodeType="withEffect">
                                  <p:stCondLst>
                                    <p:cond delay="0"/>
                                  </p:stCondLst>
                                  <p:childTnLst>
                                    <p:set>
                                      <p:cBhvr>
                                        <p:cTn id="135" dur="1" fill="hold">
                                          <p:stCondLst>
                                            <p:cond delay="0"/>
                                          </p:stCondLst>
                                        </p:cTn>
                                        <p:tgtEl>
                                          <p:spTgt spid="71"/>
                                        </p:tgtEl>
                                        <p:attrNameLst>
                                          <p:attrName>style.visibility</p:attrName>
                                        </p:attrNameLst>
                                      </p:cBhvr>
                                      <p:to>
                                        <p:strVal val="visible"/>
                                      </p:to>
                                    </p:set>
                                    <p:animEffect transition="in" filter="fade">
                                      <p:cBhvr>
                                        <p:cTn id="136" dur="500"/>
                                        <p:tgtEl>
                                          <p:spTgt spid="71"/>
                                        </p:tgtEl>
                                      </p:cBhvr>
                                    </p:animEffect>
                                  </p:childTnLst>
                                </p:cTn>
                              </p:par>
                              <p:par>
                                <p:cTn id="137" presetID="10" presetClass="entr" presetSubtype="0" fill="hold" nodeType="withEffect">
                                  <p:stCondLst>
                                    <p:cond delay="0"/>
                                  </p:stCondLst>
                                  <p:childTnLst>
                                    <p:set>
                                      <p:cBhvr>
                                        <p:cTn id="138" dur="1" fill="hold">
                                          <p:stCondLst>
                                            <p:cond delay="0"/>
                                          </p:stCondLst>
                                        </p:cTn>
                                        <p:tgtEl>
                                          <p:spTgt spid="74"/>
                                        </p:tgtEl>
                                        <p:attrNameLst>
                                          <p:attrName>style.visibility</p:attrName>
                                        </p:attrNameLst>
                                      </p:cBhvr>
                                      <p:to>
                                        <p:strVal val="visible"/>
                                      </p:to>
                                    </p:set>
                                    <p:animEffect transition="in" filter="fade">
                                      <p:cBhvr>
                                        <p:cTn id="139" dur="500"/>
                                        <p:tgtEl>
                                          <p:spTgt spid="74"/>
                                        </p:tgtEl>
                                      </p:cBhvr>
                                    </p:animEffect>
                                  </p:childTnLst>
                                </p:cTn>
                              </p:par>
                              <p:par>
                                <p:cTn id="140" presetID="10" presetClass="entr" presetSubtype="0" fill="hold" nodeType="withEffect">
                                  <p:stCondLst>
                                    <p:cond delay="0"/>
                                  </p:stCondLst>
                                  <p:childTnLst>
                                    <p:set>
                                      <p:cBhvr>
                                        <p:cTn id="141" dur="1" fill="hold">
                                          <p:stCondLst>
                                            <p:cond delay="0"/>
                                          </p:stCondLst>
                                        </p:cTn>
                                        <p:tgtEl>
                                          <p:spTgt spid="80"/>
                                        </p:tgtEl>
                                        <p:attrNameLst>
                                          <p:attrName>style.visibility</p:attrName>
                                        </p:attrNameLst>
                                      </p:cBhvr>
                                      <p:to>
                                        <p:strVal val="visible"/>
                                      </p:to>
                                    </p:set>
                                    <p:animEffect transition="in" filter="fade">
                                      <p:cBhvr>
                                        <p:cTn id="142" dur="500"/>
                                        <p:tgtEl>
                                          <p:spTgt spid="80"/>
                                        </p:tgtEl>
                                      </p:cBhvr>
                                    </p:animEffect>
                                  </p:childTnLst>
                                </p:cTn>
                              </p:par>
                              <p:par>
                                <p:cTn id="143" presetID="10" presetClass="entr" presetSubtype="0" fill="hold" nodeType="withEffect">
                                  <p:stCondLst>
                                    <p:cond delay="0"/>
                                  </p:stCondLst>
                                  <p:childTnLst>
                                    <p:set>
                                      <p:cBhvr>
                                        <p:cTn id="144" dur="1" fill="hold">
                                          <p:stCondLst>
                                            <p:cond delay="0"/>
                                          </p:stCondLst>
                                        </p:cTn>
                                        <p:tgtEl>
                                          <p:spTgt spid="81"/>
                                        </p:tgtEl>
                                        <p:attrNameLst>
                                          <p:attrName>style.visibility</p:attrName>
                                        </p:attrNameLst>
                                      </p:cBhvr>
                                      <p:to>
                                        <p:strVal val="visible"/>
                                      </p:to>
                                    </p:set>
                                    <p:animEffect transition="in" filter="fade">
                                      <p:cBhvr>
                                        <p:cTn id="145" dur="500"/>
                                        <p:tgtEl>
                                          <p:spTgt spid="81"/>
                                        </p:tgtEl>
                                      </p:cBhvr>
                                    </p:animEffect>
                                  </p:childTnLst>
                                </p:cTn>
                              </p:par>
                              <p:par>
                                <p:cTn id="146" presetID="10" presetClass="entr" presetSubtype="0" fill="hold" nodeType="withEffect">
                                  <p:stCondLst>
                                    <p:cond delay="0"/>
                                  </p:stCondLst>
                                  <p:childTnLst>
                                    <p:set>
                                      <p:cBhvr>
                                        <p:cTn id="147" dur="1" fill="hold">
                                          <p:stCondLst>
                                            <p:cond delay="0"/>
                                          </p:stCondLst>
                                        </p:cTn>
                                        <p:tgtEl>
                                          <p:spTgt spid="82"/>
                                        </p:tgtEl>
                                        <p:attrNameLst>
                                          <p:attrName>style.visibility</p:attrName>
                                        </p:attrNameLst>
                                      </p:cBhvr>
                                      <p:to>
                                        <p:strVal val="visible"/>
                                      </p:to>
                                    </p:set>
                                    <p:animEffect transition="in" filter="fade">
                                      <p:cBhvr>
                                        <p:cTn id="148" dur="500"/>
                                        <p:tgtEl>
                                          <p:spTgt spid="82"/>
                                        </p:tgtEl>
                                      </p:cBhvr>
                                    </p:animEffect>
                                  </p:childTnLst>
                                </p:cTn>
                              </p:par>
                              <p:par>
                                <p:cTn id="149" presetID="10" presetClass="entr" presetSubtype="0" fill="hold" nodeType="withEffect">
                                  <p:stCondLst>
                                    <p:cond delay="0"/>
                                  </p:stCondLst>
                                  <p:childTnLst>
                                    <p:set>
                                      <p:cBhvr>
                                        <p:cTn id="150" dur="1" fill="hold">
                                          <p:stCondLst>
                                            <p:cond delay="0"/>
                                          </p:stCondLst>
                                        </p:cTn>
                                        <p:tgtEl>
                                          <p:spTgt spid="83"/>
                                        </p:tgtEl>
                                        <p:attrNameLst>
                                          <p:attrName>style.visibility</p:attrName>
                                        </p:attrNameLst>
                                      </p:cBhvr>
                                      <p:to>
                                        <p:strVal val="visible"/>
                                      </p:to>
                                    </p:set>
                                    <p:animEffect transition="in" filter="fade">
                                      <p:cBhvr>
                                        <p:cTn id="151" dur="500"/>
                                        <p:tgtEl>
                                          <p:spTgt spid="83"/>
                                        </p:tgtEl>
                                      </p:cBhvr>
                                    </p:animEffect>
                                  </p:childTnLst>
                                </p:cTn>
                              </p:par>
                              <p:par>
                                <p:cTn id="152" presetID="10" presetClass="entr" presetSubtype="0" fill="hold" nodeType="withEffect">
                                  <p:stCondLst>
                                    <p:cond delay="0"/>
                                  </p:stCondLst>
                                  <p:childTnLst>
                                    <p:set>
                                      <p:cBhvr>
                                        <p:cTn id="153" dur="1" fill="hold">
                                          <p:stCondLst>
                                            <p:cond delay="0"/>
                                          </p:stCondLst>
                                        </p:cTn>
                                        <p:tgtEl>
                                          <p:spTgt spid="84"/>
                                        </p:tgtEl>
                                        <p:attrNameLst>
                                          <p:attrName>style.visibility</p:attrName>
                                        </p:attrNameLst>
                                      </p:cBhvr>
                                      <p:to>
                                        <p:strVal val="visible"/>
                                      </p:to>
                                    </p:set>
                                    <p:animEffect transition="in" filter="fade">
                                      <p:cBhvr>
                                        <p:cTn id="154" dur="500"/>
                                        <p:tgtEl>
                                          <p:spTgt spid="84"/>
                                        </p:tgtEl>
                                      </p:cBhvr>
                                    </p:animEffect>
                                  </p:childTnLst>
                                </p:cTn>
                              </p:par>
                              <p:par>
                                <p:cTn id="155" presetID="10" presetClass="entr" presetSubtype="0" fill="hold" nodeType="withEffect">
                                  <p:stCondLst>
                                    <p:cond delay="0"/>
                                  </p:stCondLst>
                                  <p:childTnLst>
                                    <p:set>
                                      <p:cBhvr>
                                        <p:cTn id="156" dur="1" fill="hold">
                                          <p:stCondLst>
                                            <p:cond delay="0"/>
                                          </p:stCondLst>
                                        </p:cTn>
                                        <p:tgtEl>
                                          <p:spTgt spid="85"/>
                                        </p:tgtEl>
                                        <p:attrNameLst>
                                          <p:attrName>style.visibility</p:attrName>
                                        </p:attrNameLst>
                                      </p:cBhvr>
                                      <p:to>
                                        <p:strVal val="visible"/>
                                      </p:to>
                                    </p:set>
                                    <p:animEffect transition="in" filter="fade">
                                      <p:cBhvr>
                                        <p:cTn id="157" dur="500"/>
                                        <p:tgtEl>
                                          <p:spTgt spid="85"/>
                                        </p:tgtEl>
                                      </p:cBhvr>
                                    </p:animEffect>
                                  </p:childTnLst>
                                </p:cTn>
                              </p:par>
                              <p:par>
                                <p:cTn id="158" presetID="10" presetClass="entr" presetSubtype="0" fill="hold" nodeType="withEffect">
                                  <p:stCondLst>
                                    <p:cond delay="0"/>
                                  </p:stCondLst>
                                  <p:childTnLst>
                                    <p:set>
                                      <p:cBhvr>
                                        <p:cTn id="159" dur="1" fill="hold">
                                          <p:stCondLst>
                                            <p:cond delay="0"/>
                                          </p:stCondLst>
                                        </p:cTn>
                                        <p:tgtEl>
                                          <p:spTgt spid="86"/>
                                        </p:tgtEl>
                                        <p:attrNameLst>
                                          <p:attrName>style.visibility</p:attrName>
                                        </p:attrNameLst>
                                      </p:cBhvr>
                                      <p:to>
                                        <p:strVal val="visible"/>
                                      </p:to>
                                    </p:set>
                                    <p:animEffect transition="in" filter="fade">
                                      <p:cBhvr>
                                        <p:cTn id="160"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8354" grpId="0" animBg="1"/>
      <p:bldP spid="868358" grpId="0" animBg="1"/>
      <p:bldP spid="868359" grpId="0" animBg="1"/>
      <p:bldP spid="868366" grpId="0"/>
      <p:bldP spid="868367" grpId="0"/>
      <p:bldP spid="868368" grpId="0"/>
      <p:bldP spid="2" grpId="0" animBg="1"/>
      <p:bldP spid="137" grpId="0" animBg="1"/>
      <p:bldP spid="138" grpId="0" animBg="1"/>
      <p:bldP spid="139" grpId="0" animBg="1"/>
      <p:bldP spid="140" grpId="0" animBg="1"/>
      <p:bldP spid="141" grpId="0" animBg="1"/>
      <p:bldP spid="142" grpId="0" animBg="1"/>
      <p:bldP spid="143" grpId="0" animBg="1"/>
      <p:bldP spid="144" grpId="0" animBg="1"/>
      <p:bldP spid="145" grpId="0" animBg="1"/>
      <p:bldP spid="146" grpId="0" animBg="1"/>
      <p:bldP spid="149" grpId="0" animBg="1"/>
      <p:bldP spid="147" grpId="0" animBg="1"/>
      <p:bldP spid="166" grpId="0" animBg="1"/>
      <p:bldP spid="15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51520" y="1268760"/>
            <a:ext cx="8229600" cy="936625"/>
          </a:xfrm>
        </p:spPr>
        <p:txBody>
          <a:bodyPr/>
          <a:lstStyle/>
          <a:p>
            <a:r>
              <a:rPr lang="en-GB" dirty="0" smtClean="0"/>
              <a:t>Commissioner view</a:t>
            </a:r>
          </a:p>
        </p:txBody>
      </p:sp>
      <p:sp>
        <p:nvSpPr>
          <p:cNvPr id="87043" name="Rectangle 3"/>
          <p:cNvSpPr>
            <a:spLocks noGrp="1" noChangeArrowheads="1"/>
          </p:cNvSpPr>
          <p:nvPr>
            <p:ph type="body" idx="1"/>
          </p:nvPr>
        </p:nvSpPr>
        <p:spPr/>
        <p:txBody>
          <a:bodyPr/>
          <a:lstStyle/>
          <a:p>
            <a:pPr>
              <a:defRPr/>
            </a:pPr>
            <a:endParaRPr lang="en-GB" dirty="0"/>
          </a:p>
          <a:p>
            <a:pPr marL="0" indent="0">
              <a:buFontTx/>
              <a:buNone/>
              <a:defRPr/>
            </a:pPr>
            <a:endParaRPr lang="en-GB" dirty="0"/>
          </a:p>
        </p:txBody>
      </p:sp>
      <p:sp>
        <p:nvSpPr>
          <p:cNvPr id="8196" name="Rectangle 4"/>
          <p:cNvSpPr>
            <a:spLocks noChangeArrowheads="1"/>
          </p:cNvSpPr>
          <p:nvPr/>
        </p:nvSpPr>
        <p:spPr bwMode="auto">
          <a:xfrm>
            <a:off x="3681301" y="2116014"/>
            <a:ext cx="5214154" cy="4741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a:spcBef>
                <a:spcPct val="40000"/>
              </a:spcBef>
              <a:buClr>
                <a:schemeClr val="bg1"/>
              </a:buClr>
            </a:pPr>
            <a:r>
              <a:rPr lang="en-GB" sz="2000" i="1" dirty="0">
                <a:solidFill>
                  <a:srgbClr val="1A74C1"/>
                </a:solidFill>
              </a:rPr>
              <a:t>   </a:t>
            </a:r>
            <a:r>
              <a:rPr lang="en-GB" sz="2000" i="1" dirty="0" smtClean="0">
                <a:solidFill>
                  <a:srgbClr val="1A74C1"/>
                </a:solidFill>
              </a:rPr>
              <a:t>"</a:t>
            </a:r>
            <a:r>
              <a:rPr lang="en-GB" sz="2400" dirty="0" smtClean="0">
                <a:solidFill>
                  <a:srgbClr val="1A74C1"/>
                </a:solidFill>
              </a:rPr>
              <a:t>Open </a:t>
            </a:r>
            <a:r>
              <a:rPr lang="en-GB" sz="2400" dirty="0">
                <a:solidFill>
                  <a:srgbClr val="1A74C1"/>
                </a:solidFill>
              </a:rPr>
              <a:t>Science, of which Open Access is an important part, will be vital to ensuring European progress and prosperity in the </a:t>
            </a:r>
            <a:r>
              <a:rPr lang="en-GB" sz="2400" dirty="0" smtClean="0">
                <a:solidFill>
                  <a:srgbClr val="1A74C1"/>
                </a:solidFill>
              </a:rPr>
              <a:t>future"</a:t>
            </a:r>
          </a:p>
          <a:p>
            <a:pPr marL="342900" indent="-342900" algn="just">
              <a:spcBef>
                <a:spcPct val="40000"/>
              </a:spcBef>
              <a:buClr>
                <a:schemeClr val="bg1"/>
              </a:buClr>
            </a:pPr>
            <a:r>
              <a:rPr lang="en-GB" sz="2400" i="1" dirty="0" smtClean="0">
                <a:solidFill>
                  <a:srgbClr val="1A74C1"/>
                </a:solidFill>
              </a:rPr>
              <a:t>	</a:t>
            </a:r>
          </a:p>
          <a:p>
            <a:pPr marL="342900" indent="-342900" algn="just">
              <a:spcBef>
                <a:spcPct val="40000"/>
              </a:spcBef>
              <a:buClr>
                <a:schemeClr val="bg1"/>
              </a:buClr>
            </a:pPr>
            <a:r>
              <a:rPr lang="en-GB" sz="2400" i="1" dirty="0">
                <a:solidFill>
                  <a:srgbClr val="1A74C1"/>
                </a:solidFill>
              </a:rPr>
              <a:t> </a:t>
            </a:r>
            <a:r>
              <a:rPr lang="en-GB" sz="2400" i="1" dirty="0" smtClean="0">
                <a:solidFill>
                  <a:srgbClr val="1A74C1"/>
                </a:solidFill>
              </a:rPr>
              <a:t>(Speech at NETHER, January 26, 2015)</a:t>
            </a:r>
            <a:endParaRPr lang="en-GB" sz="2400" i="1" dirty="0">
              <a:solidFill>
                <a:srgbClr val="1A74C1"/>
              </a:solidFill>
            </a:endParaRPr>
          </a:p>
        </p:txBody>
      </p:sp>
      <p:pic>
        <p:nvPicPr>
          <p:cNvPr id="6" name="Picture 3" descr="U:\Open Access\4-Missions\2015\2015 01 20_APE2015\C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2132856"/>
            <a:ext cx="3093492" cy="17006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3369825"/>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59977770"/>
              </p:ext>
            </p:extLst>
          </p:nvPr>
        </p:nvGraphicFramePr>
        <p:xfrm>
          <a:off x="1734335" y="2492896"/>
          <a:ext cx="5807096" cy="2496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a:spLocks noChangeArrowheads="1"/>
          </p:cNvSpPr>
          <p:nvPr/>
        </p:nvSpPr>
        <p:spPr bwMode="auto">
          <a:xfrm>
            <a:off x="7151688" y="3402013"/>
            <a:ext cx="1308100" cy="963612"/>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fontAlgn="auto">
              <a:spcBef>
                <a:spcPts val="0"/>
              </a:spcBef>
              <a:spcAft>
                <a:spcPts val="0"/>
              </a:spcAft>
              <a:defRPr/>
            </a:pPr>
            <a:r>
              <a:rPr lang="en-US" sz="1400" b="1" dirty="0">
                <a:solidFill>
                  <a:schemeClr val="tx1"/>
                </a:solidFill>
                <a:latin typeface="+mn-lt"/>
                <a:ea typeface="+mn-ea"/>
              </a:rPr>
              <a:t>Open access</a:t>
            </a:r>
          </a:p>
        </p:txBody>
      </p:sp>
      <p:sp>
        <p:nvSpPr>
          <p:cNvPr id="6" name="Oval 5"/>
          <p:cNvSpPr>
            <a:spLocks noChangeArrowheads="1"/>
          </p:cNvSpPr>
          <p:nvPr/>
        </p:nvSpPr>
        <p:spPr bwMode="auto">
          <a:xfrm>
            <a:off x="1946275" y="5589588"/>
            <a:ext cx="1689100" cy="935037"/>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fontAlgn="auto">
              <a:spcBef>
                <a:spcPts val="0"/>
              </a:spcBef>
              <a:spcAft>
                <a:spcPts val="0"/>
              </a:spcAft>
              <a:defRPr/>
            </a:pPr>
            <a:r>
              <a:rPr lang="en-US" sz="1400" b="1" dirty="0">
                <a:solidFill>
                  <a:schemeClr val="tx1"/>
                </a:solidFill>
                <a:latin typeface="+mn-lt"/>
                <a:ea typeface="+mn-ea"/>
              </a:rPr>
              <a:t>Scientific blogs</a:t>
            </a:r>
          </a:p>
        </p:txBody>
      </p:sp>
      <p:sp>
        <p:nvSpPr>
          <p:cNvPr id="7" name="Oval 6"/>
          <p:cNvSpPr>
            <a:spLocks noChangeArrowheads="1"/>
          </p:cNvSpPr>
          <p:nvPr/>
        </p:nvSpPr>
        <p:spPr bwMode="auto">
          <a:xfrm>
            <a:off x="4860483" y="5732463"/>
            <a:ext cx="2268538" cy="936625"/>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fontAlgn="auto">
              <a:spcBef>
                <a:spcPts val="0"/>
              </a:spcBef>
              <a:spcAft>
                <a:spcPts val="0"/>
              </a:spcAft>
              <a:defRPr/>
            </a:pPr>
            <a:r>
              <a:rPr lang="en-US" sz="1400" b="1" dirty="0">
                <a:solidFill>
                  <a:schemeClr val="tx1"/>
                </a:solidFill>
                <a:latin typeface="+mn-lt"/>
                <a:ea typeface="+mn-ea"/>
              </a:rPr>
              <a:t>Collaborative bibliographies</a:t>
            </a:r>
          </a:p>
        </p:txBody>
      </p:sp>
      <p:sp>
        <p:nvSpPr>
          <p:cNvPr id="8" name="Oval 7"/>
          <p:cNvSpPr>
            <a:spLocks noChangeArrowheads="1"/>
          </p:cNvSpPr>
          <p:nvPr/>
        </p:nvSpPr>
        <p:spPr bwMode="auto">
          <a:xfrm>
            <a:off x="6765925" y="4724400"/>
            <a:ext cx="1838325" cy="1008063"/>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a:defRPr/>
            </a:pPr>
            <a:r>
              <a:rPr lang="en-US" sz="1400" b="1" dirty="0">
                <a:solidFill>
                  <a:schemeClr val="tx1"/>
                </a:solidFill>
                <a:latin typeface="+mn-lt"/>
                <a:ea typeface="ＭＳ Ｐゴシック" pitchFamily="-83" charset="-128"/>
                <a:cs typeface="ＭＳ Ｐゴシック" pitchFamily="-83" charset="-128"/>
              </a:rPr>
              <a:t>Alternative Reputation systems</a:t>
            </a:r>
          </a:p>
        </p:txBody>
      </p:sp>
      <p:sp>
        <p:nvSpPr>
          <p:cNvPr id="9" name="Oval 8"/>
          <p:cNvSpPr>
            <a:spLocks noChangeArrowheads="1"/>
          </p:cNvSpPr>
          <p:nvPr/>
        </p:nvSpPr>
        <p:spPr bwMode="auto">
          <a:xfrm>
            <a:off x="3851275" y="981075"/>
            <a:ext cx="1508125" cy="819150"/>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fontAlgn="auto">
              <a:spcBef>
                <a:spcPts val="0"/>
              </a:spcBef>
              <a:spcAft>
                <a:spcPts val="0"/>
              </a:spcAft>
              <a:defRPr/>
            </a:pPr>
            <a:r>
              <a:rPr lang="en-US" sz="1400" b="1" dirty="0">
                <a:solidFill>
                  <a:schemeClr val="tx1"/>
                </a:solidFill>
                <a:latin typeface="+mn-lt"/>
                <a:ea typeface="+mn-ea"/>
              </a:rPr>
              <a:t>Citizens science</a:t>
            </a:r>
          </a:p>
        </p:txBody>
      </p:sp>
      <p:sp>
        <p:nvSpPr>
          <p:cNvPr id="10" name="Oval 9"/>
          <p:cNvSpPr>
            <a:spLocks noChangeArrowheads="1"/>
          </p:cNvSpPr>
          <p:nvPr/>
        </p:nvSpPr>
        <p:spPr bwMode="auto">
          <a:xfrm>
            <a:off x="5646738" y="1116013"/>
            <a:ext cx="1157287" cy="1160462"/>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fontAlgn="auto">
              <a:spcBef>
                <a:spcPts val="0"/>
              </a:spcBef>
              <a:spcAft>
                <a:spcPts val="0"/>
              </a:spcAft>
              <a:defRPr/>
            </a:pPr>
            <a:r>
              <a:rPr lang="en-US" sz="1400" b="1" dirty="0">
                <a:solidFill>
                  <a:schemeClr val="tx1"/>
                </a:solidFill>
                <a:latin typeface="+mn-lt"/>
                <a:ea typeface="+mn-ea"/>
              </a:rPr>
              <a:t>Open code</a:t>
            </a:r>
          </a:p>
        </p:txBody>
      </p:sp>
      <p:sp>
        <p:nvSpPr>
          <p:cNvPr id="11" name="Oval 10"/>
          <p:cNvSpPr>
            <a:spLocks noChangeArrowheads="1"/>
          </p:cNvSpPr>
          <p:nvPr/>
        </p:nvSpPr>
        <p:spPr bwMode="auto">
          <a:xfrm>
            <a:off x="395288" y="1844675"/>
            <a:ext cx="1873250" cy="1008063"/>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a:defRPr/>
            </a:pPr>
            <a:r>
              <a:rPr lang="en-US" sz="1400" b="1" dirty="0">
                <a:solidFill>
                  <a:schemeClr val="tx1"/>
                </a:solidFill>
                <a:latin typeface="+mn-lt"/>
                <a:ea typeface="ＭＳ Ｐゴシック" pitchFamily="-83" charset="-128"/>
                <a:cs typeface="ＭＳ Ｐゴシック" pitchFamily="-83" charset="-128"/>
              </a:rPr>
              <a:t>Open workflows</a:t>
            </a:r>
          </a:p>
        </p:txBody>
      </p:sp>
      <p:sp>
        <p:nvSpPr>
          <p:cNvPr id="12" name="Oval 11"/>
          <p:cNvSpPr>
            <a:spLocks noChangeArrowheads="1"/>
          </p:cNvSpPr>
          <p:nvPr/>
        </p:nvSpPr>
        <p:spPr bwMode="auto">
          <a:xfrm>
            <a:off x="468313" y="4292600"/>
            <a:ext cx="1800225" cy="1009650"/>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fontAlgn="auto">
              <a:spcBef>
                <a:spcPts val="0"/>
              </a:spcBef>
              <a:spcAft>
                <a:spcPts val="0"/>
              </a:spcAft>
              <a:defRPr/>
            </a:pPr>
            <a:r>
              <a:rPr lang="en-US" sz="1400" b="1" dirty="0">
                <a:solidFill>
                  <a:schemeClr val="tx1"/>
                </a:solidFill>
                <a:latin typeface="+mn-lt"/>
                <a:ea typeface="+mn-ea"/>
              </a:rPr>
              <a:t>Open annotation</a:t>
            </a:r>
          </a:p>
        </p:txBody>
      </p:sp>
      <p:sp>
        <p:nvSpPr>
          <p:cNvPr id="13" name="Oval 12"/>
          <p:cNvSpPr>
            <a:spLocks noChangeArrowheads="1"/>
          </p:cNvSpPr>
          <p:nvPr/>
        </p:nvSpPr>
        <p:spPr bwMode="auto">
          <a:xfrm>
            <a:off x="531813" y="3051175"/>
            <a:ext cx="1231900" cy="1025525"/>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fontAlgn="auto">
              <a:spcBef>
                <a:spcPts val="0"/>
              </a:spcBef>
              <a:spcAft>
                <a:spcPts val="0"/>
              </a:spcAft>
              <a:defRPr/>
            </a:pPr>
            <a:r>
              <a:rPr lang="en-US" sz="1400" b="1" dirty="0">
                <a:solidFill>
                  <a:schemeClr val="tx1"/>
                </a:solidFill>
                <a:latin typeface="+mn-lt"/>
                <a:ea typeface="+mn-ea"/>
              </a:rPr>
              <a:t>Open data</a:t>
            </a:r>
          </a:p>
        </p:txBody>
      </p:sp>
      <p:sp>
        <p:nvSpPr>
          <p:cNvPr id="15" name="Oval 14"/>
          <p:cNvSpPr>
            <a:spLocks noChangeArrowheads="1"/>
          </p:cNvSpPr>
          <p:nvPr/>
        </p:nvSpPr>
        <p:spPr bwMode="auto">
          <a:xfrm>
            <a:off x="6775450" y="2014538"/>
            <a:ext cx="1181100" cy="1127125"/>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fontAlgn="auto">
              <a:spcBef>
                <a:spcPts val="0"/>
              </a:spcBef>
              <a:spcAft>
                <a:spcPts val="0"/>
              </a:spcAft>
              <a:defRPr/>
            </a:pPr>
            <a:r>
              <a:rPr lang="en-US" sz="1400" b="1" dirty="0">
                <a:solidFill>
                  <a:schemeClr val="tx1"/>
                </a:solidFill>
                <a:latin typeface="+mn-lt"/>
                <a:ea typeface="+mn-ea"/>
              </a:rPr>
              <a:t>Pre-print</a:t>
            </a:r>
          </a:p>
        </p:txBody>
      </p:sp>
      <p:sp>
        <p:nvSpPr>
          <p:cNvPr id="16" name="12-Point Star 15"/>
          <p:cNvSpPr>
            <a:spLocks noChangeArrowheads="1"/>
          </p:cNvSpPr>
          <p:nvPr/>
        </p:nvSpPr>
        <p:spPr bwMode="auto">
          <a:xfrm>
            <a:off x="2039938" y="1909763"/>
            <a:ext cx="5038725" cy="3973512"/>
          </a:xfrm>
          <a:custGeom>
            <a:avLst/>
            <a:gdLst>
              <a:gd name="T0" fmla="*/ 22344197 w 5600700"/>
              <a:gd name="T1" fmla="*/ 2151565 h 4537075"/>
              <a:gd name="T2" fmla="*/ 23948444 w 5600700"/>
              <a:gd name="T3" fmla="*/ 4303129 h 4537075"/>
              <a:gd name="T4" fmla="*/ 22344197 w 5600700"/>
              <a:gd name="T5" fmla="*/ 6454690 h 4537075"/>
              <a:gd name="T6" fmla="*/ 17961332 w 5600700"/>
              <a:gd name="T7" fmla="*/ 8029746 h 4537075"/>
              <a:gd name="T8" fmla="*/ 11974220 w 5600700"/>
              <a:gd name="T9" fmla="*/ 8606255 h 4537075"/>
              <a:gd name="T10" fmla="*/ 5987111 w 5600700"/>
              <a:gd name="T11" fmla="*/ 8029746 h 4537075"/>
              <a:gd name="T12" fmla="*/ 1604239 w 5600700"/>
              <a:gd name="T13" fmla="*/ 6454690 h 4537075"/>
              <a:gd name="T14" fmla="*/ 0 w 5600700"/>
              <a:gd name="T15" fmla="*/ 4303129 h 4537075"/>
              <a:gd name="T16" fmla="*/ 1604239 w 5600700"/>
              <a:gd name="T17" fmla="*/ 2151565 h 4537075"/>
              <a:gd name="T18" fmla="*/ 5987111 w 5600700"/>
              <a:gd name="T19" fmla="*/ 576508 h 4537075"/>
              <a:gd name="T20" fmla="*/ 11974220 w 5600700"/>
              <a:gd name="T21" fmla="*/ 0 h 4537075"/>
              <a:gd name="T22" fmla="*/ 17961332 w 5600700"/>
              <a:gd name="T23" fmla="*/ 576508 h 453707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315240 w 5600700"/>
              <a:gd name="T37" fmla="*/ 1065464 h 4537075"/>
              <a:gd name="T38" fmla="*/ 4285460 w 5600700"/>
              <a:gd name="T39" fmla="*/ 3471611 h 453707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600700" h="4537075">
                <a:moveTo>
                  <a:pt x="0" y="2268538"/>
                </a:moveTo>
                <a:lnTo>
                  <a:pt x="771652" y="1828182"/>
                </a:lnTo>
                <a:lnTo>
                  <a:pt x="375176" y="1134269"/>
                </a:lnTo>
                <a:lnTo>
                  <a:pt x="1315240" y="1065464"/>
                </a:lnTo>
                <a:lnTo>
                  <a:pt x="1400175" y="303926"/>
                </a:lnTo>
                <a:lnTo>
                  <a:pt x="2256762" y="625108"/>
                </a:lnTo>
                <a:lnTo>
                  <a:pt x="2800350" y="0"/>
                </a:lnTo>
                <a:lnTo>
                  <a:pt x="3343938" y="625108"/>
                </a:lnTo>
                <a:lnTo>
                  <a:pt x="4200525" y="303926"/>
                </a:lnTo>
                <a:lnTo>
                  <a:pt x="4285460" y="1065464"/>
                </a:lnTo>
                <a:lnTo>
                  <a:pt x="5225524" y="1134269"/>
                </a:lnTo>
                <a:lnTo>
                  <a:pt x="4829048" y="1828182"/>
                </a:lnTo>
                <a:lnTo>
                  <a:pt x="5600700" y="2268538"/>
                </a:lnTo>
                <a:lnTo>
                  <a:pt x="4829048" y="2708893"/>
                </a:lnTo>
                <a:lnTo>
                  <a:pt x="5225524" y="3402806"/>
                </a:lnTo>
                <a:lnTo>
                  <a:pt x="4285460" y="3471611"/>
                </a:lnTo>
                <a:lnTo>
                  <a:pt x="4200525" y="4233149"/>
                </a:lnTo>
                <a:lnTo>
                  <a:pt x="3343938" y="3911967"/>
                </a:lnTo>
                <a:lnTo>
                  <a:pt x="2800350" y="4537075"/>
                </a:lnTo>
                <a:lnTo>
                  <a:pt x="2256762" y="3911967"/>
                </a:lnTo>
                <a:lnTo>
                  <a:pt x="1400175" y="4233149"/>
                </a:lnTo>
                <a:lnTo>
                  <a:pt x="1315240" y="3471611"/>
                </a:lnTo>
                <a:lnTo>
                  <a:pt x="375176" y="3402806"/>
                </a:lnTo>
                <a:lnTo>
                  <a:pt x="771652" y="2708893"/>
                </a:lnTo>
                <a:lnTo>
                  <a:pt x="0" y="2268538"/>
                </a:lnTo>
                <a:close/>
              </a:path>
            </a:pathLst>
          </a:custGeom>
          <a:noFill/>
          <a:ln w="9525">
            <a:solidFill>
              <a:schemeClr val="tx1"/>
            </a:solidFill>
            <a:miter lim="800000"/>
            <a:headEnd/>
            <a:tailEnd/>
          </a:ln>
          <a:effectLst>
            <a:outerShdw blurRad="40000" dist="23000" dir="5400000" rotWithShape="0">
              <a:srgbClr val="808080">
                <a:alpha val="34998"/>
              </a:srgbClr>
            </a:outerShdw>
          </a:effectLst>
          <a:extLst>
            <a:ext uri="{909E8E84-426E-40DD-AFC4-6F175D3DCCD1}">
              <a14:hiddenFill xmlns:a14="http://schemas.microsoft.com/office/drawing/2010/main">
                <a:solidFill>
                  <a:srgbClr val="FFFFFF"/>
                </a:solidFill>
              </a14:hiddenFill>
            </a:ext>
          </a:extLst>
        </p:spPr>
        <p:txBody>
          <a:bodyPr lIns="91428" tIns="45715" rIns="91428" bIns="45715" anchor="ctr"/>
          <a:lstStyle/>
          <a:p>
            <a:pPr>
              <a:defRPr/>
            </a:pPr>
            <a:endParaRPr lang="en-GB">
              <a:ea typeface="MS PGothic" pitchFamily="34" charset="-128"/>
            </a:endParaRPr>
          </a:p>
        </p:txBody>
      </p:sp>
      <p:sp>
        <p:nvSpPr>
          <p:cNvPr id="17" name="Oval 16"/>
          <p:cNvSpPr>
            <a:spLocks noChangeArrowheads="1"/>
          </p:cNvSpPr>
          <p:nvPr/>
        </p:nvSpPr>
        <p:spPr bwMode="auto">
          <a:xfrm>
            <a:off x="2032000" y="1090613"/>
            <a:ext cx="1601788" cy="1106487"/>
          </a:xfrm>
          <a:prstGeom prst="ellipse">
            <a:avLst/>
          </a:prstGeom>
          <a:solidFill>
            <a:srgbClr val="BDDEFF"/>
          </a:solidFill>
          <a:ln w="9525">
            <a:solidFill>
              <a:schemeClr val="tx1"/>
            </a:solidFill>
            <a:round/>
            <a:headEnd/>
            <a:tailEnd/>
          </a:ln>
          <a:effectLst>
            <a:outerShdw blurRad="40000" dist="23000" dir="5400000" rotWithShape="0">
              <a:srgbClr val="808080">
                <a:alpha val="34998"/>
              </a:srgbClr>
            </a:outerShdw>
          </a:effectLst>
        </p:spPr>
        <p:txBody>
          <a:bodyPr lIns="91428" tIns="45715" rIns="91428" bIns="45715" anchor="ctr"/>
          <a:lstStyle/>
          <a:p>
            <a:pPr algn="ctr" fontAlgn="auto">
              <a:spcBef>
                <a:spcPts val="0"/>
              </a:spcBef>
              <a:spcAft>
                <a:spcPts val="0"/>
              </a:spcAft>
              <a:defRPr/>
            </a:pPr>
            <a:r>
              <a:rPr lang="en-US" sz="1400" b="1" dirty="0">
                <a:solidFill>
                  <a:schemeClr val="tx1"/>
                </a:solidFill>
                <a:latin typeface="+mn-lt"/>
                <a:ea typeface="+mn-ea"/>
              </a:rPr>
              <a:t>Data-intensive</a:t>
            </a:r>
          </a:p>
        </p:txBody>
      </p:sp>
      <p:sp>
        <p:nvSpPr>
          <p:cNvPr id="11279" name="Slide Number Placeholder 17"/>
          <p:cNvSpPr>
            <a:spLocks noGrp="1"/>
          </p:cNvSpPr>
          <p:nvPr>
            <p:ph type="sldNum" sz="quarter" idx="12"/>
          </p:nvPr>
        </p:nvSpPr>
        <p:spPr>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28" tIns="45715" rIns="91428" bIns="45715"/>
          <a:lstStyle>
            <a:lvl1pPr eaLnBrk="0" hangingPunct="0">
              <a:defRPr sz="7600" b="1">
                <a:solidFill>
                  <a:srgbClr val="FFD624"/>
                </a:solidFill>
                <a:latin typeface="Verdana" pitchFamily="34" charset="0"/>
                <a:ea typeface="MS PGothic" pitchFamily="34" charset="-128"/>
              </a:defRPr>
            </a:lvl1pPr>
            <a:lvl2pPr marL="742950" indent="-285750" eaLnBrk="0" hangingPunct="0">
              <a:defRPr sz="7600" b="1">
                <a:solidFill>
                  <a:srgbClr val="FFD624"/>
                </a:solidFill>
                <a:latin typeface="Verdana" pitchFamily="34" charset="0"/>
                <a:ea typeface="MS PGothic" pitchFamily="34" charset="-128"/>
              </a:defRPr>
            </a:lvl2pPr>
            <a:lvl3pPr marL="1143000" indent="-228600" eaLnBrk="0" hangingPunct="0">
              <a:defRPr sz="7600" b="1">
                <a:solidFill>
                  <a:srgbClr val="FFD624"/>
                </a:solidFill>
                <a:latin typeface="Verdana" pitchFamily="34" charset="0"/>
                <a:ea typeface="MS PGothic" pitchFamily="34" charset="-128"/>
              </a:defRPr>
            </a:lvl3pPr>
            <a:lvl4pPr marL="1600200" indent="-228600" eaLnBrk="0" hangingPunct="0">
              <a:defRPr sz="7600" b="1">
                <a:solidFill>
                  <a:srgbClr val="FFD624"/>
                </a:solidFill>
                <a:latin typeface="Verdana" pitchFamily="34" charset="0"/>
                <a:ea typeface="MS PGothic" pitchFamily="34" charset="-128"/>
              </a:defRPr>
            </a:lvl4pPr>
            <a:lvl5pPr marL="2057400" indent="-228600" eaLnBrk="0" hangingPunct="0">
              <a:defRPr sz="7600" b="1">
                <a:solidFill>
                  <a:srgbClr val="FFD624"/>
                </a:solidFill>
                <a:latin typeface="Verdana" pitchFamily="34" charset="0"/>
                <a:ea typeface="MS PGothic" pitchFamily="34" charset="-128"/>
              </a:defRPr>
            </a:lvl5pPr>
            <a:lvl6pPr marL="2514600" indent="-228600" eaLnBrk="0" fontAlgn="base" hangingPunct="0">
              <a:spcBef>
                <a:spcPct val="0"/>
              </a:spcBef>
              <a:spcAft>
                <a:spcPct val="0"/>
              </a:spcAft>
              <a:defRPr sz="7600" b="1">
                <a:solidFill>
                  <a:srgbClr val="FFD624"/>
                </a:solidFill>
                <a:latin typeface="Verdana" pitchFamily="34" charset="0"/>
                <a:ea typeface="MS PGothic" pitchFamily="34" charset="-128"/>
              </a:defRPr>
            </a:lvl6pPr>
            <a:lvl7pPr marL="2971800" indent="-228600" eaLnBrk="0" fontAlgn="base" hangingPunct="0">
              <a:spcBef>
                <a:spcPct val="0"/>
              </a:spcBef>
              <a:spcAft>
                <a:spcPct val="0"/>
              </a:spcAft>
              <a:defRPr sz="7600" b="1">
                <a:solidFill>
                  <a:srgbClr val="FFD624"/>
                </a:solidFill>
                <a:latin typeface="Verdana" pitchFamily="34" charset="0"/>
                <a:ea typeface="MS PGothic" pitchFamily="34" charset="-128"/>
              </a:defRPr>
            </a:lvl7pPr>
            <a:lvl8pPr marL="3429000" indent="-228600" eaLnBrk="0" fontAlgn="base" hangingPunct="0">
              <a:spcBef>
                <a:spcPct val="0"/>
              </a:spcBef>
              <a:spcAft>
                <a:spcPct val="0"/>
              </a:spcAft>
              <a:defRPr sz="7600" b="1">
                <a:solidFill>
                  <a:srgbClr val="FFD624"/>
                </a:solidFill>
                <a:latin typeface="Verdana" pitchFamily="34" charset="0"/>
                <a:ea typeface="MS PGothic" pitchFamily="34" charset="-128"/>
              </a:defRPr>
            </a:lvl8pPr>
            <a:lvl9pPr marL="3886200" indent="-228600" eaLnBrk="0" fontAlgn="base" hangingPunct="0">
              <a:spcBef>
                <a:spcPct val="0"/>
              </a:spcBef>
              <a:spcAft>
                <a:spcPct val="0"/>
              </a:spcAft>
              <a:defRPr sz="7600" b="1">
                <a:solidFill>
                  <a:srgbClr val="FFD624"/>
                </a:solidFill>
                <a:latin typeface="Verdana" pitchFamily="34" charset="0"/>
                <a:ea typeface="MS PGothic" pitchFamily="34" charset="-128"/>
              </a:defRPr>
            </a:lvl9pPr>
          </a:lstStyle>
          <a:p>
            <a:pPr eaLnBrk="1" hangingPunct="1">
              <a:defRPr/>
            </a:pPr>
            <a:fld id="{93248323-C077-4244-AAB6-43FDD72043A2}" type="slidenum">
              <a:rPr lang="en-US" sz="1200" b="0" smtClean="0">
                <a:solidFill>
                  <a:srgbClr val="898989"/>
                </a:solidFill>
                <a:latin typeface="Calibri" pitchFamily="34" charset="0"/>
              </a:rPr>
              <a:pPr eaLnBrk="1" hangingPunct="1">
                <a:defRPr/>
              </a:pPr>
              <a:t>4</a:t>
            </a:fld>
            <a:endParaRPr lang="en-US" sz="1200" b="0" smtClean="0">
              <a:solidFill>
                <a:srgbClr val="898989"/>
              </a:solidFill>
              <a:latin typeface="Calibri" pitchFamily="34" charset="0"/>
            </a:endParaRPr>
          </a:p>
        </p:txBody>
      </p:sp>
      <p:sp>
        <p:nvSpPr>
          <p:cNvPr id="18" name="Rounded Rectangle 17"/>
          <p:cNvSpPr/>
          <p:nvPr/>
        </p:nvSpPr>
        <p:spPr>
          <a:xfrm>
            <a:off x="4564857" y="585788"/>
            <a:ext cx="1357312" cy="530225"/>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Sci-starter.com</a:t>
            </a:r>
          </a:p>
        </p:txBody>
      </p:sp>
      <p:sp>
        <p:nvSpPr>
          <p:cNvPr id="19" name="Rounded Rectangle 18"/>
          <p:cNvSpPr/>
          <p:nvPr/>
        </p:nvSpPr>
        <p:spPr>
          <a:xfrm>
            <a:off x="6604273" y="1052736"/>
            <a:ext cx="1208087" cy="549275"/>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Runmycode.org</a:t>
            </a:r>
          </a:p>
        </p:txBody>
      </p:sp>
      <p:sp>
        <p:nvSpPr>
          <p:cNvPr id="20" name="Rounded Rectangle 19"/>
          <p:cNvSpPr/>
          <p:nvPr/>
        </p:nvSpPr>
        <p:spPr>
          <a:xfrm>
            <a:off x="7686878" y="2348706"/>
            <a:ext cx="1135385" cy="321420"/>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err="1"/>
              <a:t>ArXiv</a:t>
            </a:r>
            <a:endParaRPr lang="en-US" sz="1200" dirty="0"/>
          </a:p>
        </p:txBody>
      </p:sp>
      <p:sp>
        <p:nvSpPr>
          <p:cNvPr id="21" name="Rounded Rectangle 20"/>
          <p:cNvSpPr/>
          <p:nvPr/>
        </p:nvSpPr>
        <p:spPr>
          <a:xfrm>
            <a:off x="7901214" y="3040063"/>
            <a:ext cx="1187450" cy="619125"/>
          </a:xfrm>
          <a:prstGeom prst="roundRect">
            <a:avLst/>
          </a:prstGeom>
          <a:solidFill>
            <a:srgbClr val="FFFFFF"/>
          </a:solidFill>
          <a:ln w="25400" cap="flat" cmpd="sng" algn="ctr">
            <a:solidFill>
              <a:srgbClr val="000000"/>
            </a:solidFill>
            <a:prstDash val="solid"/>
          </a:ln>
          <a:effectLst/>
        </p:spPr>
        <p:txBody>
          <a:bodyPr lIns="104287" tIns="52144" rIns="104287" bIns="52144" anchor="ctr"/>
          <a:lstStyle/>
          <a:p>
            <a:pPr marL="0" marR="0" lvl="0" indent="0" algn="ctr" defTabSz="449263" eaLnBrk="0" fontAlgn="base" latinLnBrk="0" hangingPunct="0">
              <a:lnSpc>
                <a:spcPct val="100000"/>
              </a:lnSpc>
              <a:spcBef>
                <a:spcPct val="0"/>
              </a:spcBef>
              <a:spcAft>
                <a:spcPct val="0"/>
              </a:spcAft>
              <a:buClr>
                <a:srgbClr val="000000"/>
              </a:buClr>
              <a:buSzPct val="100000"/>
              <a:buFont typeface="Times New Roman" pitchFamily="18" charset="0"/>
              <a:buNone/>
              <a:tabLst/>
              <a:defRPr/>
            </a:pPr>
            <a:r>
              <a:rPr kumimoji="0" lang="en-US" sz="1200" i="0" u="none" strike="noStrike" kern="0" cap="none" spc="0" normalizeH="0" baseline="0" noProof="0" dirty="0">
                <a:ln>
                  <a:noFill/>
                </a:ln>
                <a:solidFill>
                  <a:srgbClr val="000000"/>
                </a:solidFill>
                <a:effectLst/>
                <a:uLnTx/>
                <a:uFillTx/>
                <a:latin typeface="Arial"/>
                <a:ea typeface="ＭＳ Ｐゴシック"/>
                <a:cs typeface="Arial Unicode MS"/>
              </a:rPr>
              <a:t>Roar.eprints.org</a:t>
            </a:r>
          </a:p>
        </p:txBody>
      </p:sp>
      <p:sp>
        <p:nvSpPr>
          <p:cNvPr id="22" name="Rounded Rectangle 21"/>
          <p:cNvSpPr/>
          <p:nvPr/>
        </p:nvSpPr>
        <p:spPr>
          <a:xfrm>
            <a:off x="7812360" y="4509120"/>
            <a:ext cx="1279401" cy="364406"/>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Impact Story</a:t>
            </a:r>
          </a:p>
        </p:txBody>
      </p:sp>
      <p:sp>
        <p:nvSpPr>
          <p:cNvPr id="23" name="Rounded Rectangle 22"/>
          <p:cNvSpPr/>
          <p:nvPr/>
        </p:nvSpPr>
        <p:spPr>
          <a:xfrm>
            <a:off x="7538305" y="5589588"/>
            <a:ext cx="1432533" cy="293687"/>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Altmetric.com</a:t>
            </a:r>
          </a:p>
        </p:txBody>
      </p:sp>
      <p:sp>
        <p:nvSpPr>
          <p:cNvPr id="24" name="Rounded Rectangle 23"/>
          <p:cNvSpPr/>
          <p:nvPr/>
        </p:nvSpPr>
        <p:spPr>
          <a:xfrm>
            <a:off x="6403975" y="6183313"/>
            <a:ext cx="1401763" cy="406400"/>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Mendeley.com</a:t>
            </a:r>
          </a:p>
        </p:txBody>
      </p:sp>
      <p:sp>
        <p:nvSpPr>
          <p:cNvPr id="25" name="Rounded Rectangle 24"/>
          <p:cNvSpPr/>
          <p:nvPr/>
        </p:nvSpPr>
        <p:spPr>
          <a:xfrm>
            <a:off x="2987825" y="6303963"/>
            <a:ext cx="1571476" cy="365126"/>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Academia.edu</a:t>
            </a:r>
          </a:p>
        </p:txBody>
      </p:sp>
      <p:sp>
        <p:nvSpPr>
          <p:cNvPr id="26" name="Rounded Rectangle 25"/>
          <p:cNvSpPr/>
          <p:nvPr/>
        </p:nvSpPr>
        <p:spPr>
          <a:xfrm>
            <a:off x="520701" y="5973762"/>
            <a:ext cx="1826741" cy="338931"/>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Researchgate.com</a:t>
            </a:r>
          </a:p>
        </p:txBody>
      </p:sp>
      <p:sp>
        <p:nvSpPr>
          <p:cNvPr id="27" name="Rounded Rectangle 26"/>
          <p:cNvSpPr/>
          <p:nvPr/>
        </p:nvSpPr>
        <p:spPr>
          <a:xfrm>
            <a:off x="176213" y="5127626"/>
            <a:ext cx="1943100" cy="389606"/>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Openannotation.org</a:t>
            </a:r>
          </a:p>
        </p:txBody>
      </p:sp>
      <p:sp>
        <p:nvSpPr>
          <p:cNvPr id="28" name="Rounded Rectangle 27"/>
          <p:cNvSpPr/>
          <p:nvPr/>
        </p:nvSpPr>
        <p:spPr>
          <a:xfrm>
            <a:off x="176213" y="3883819"/>
            <a:ext cx="1443459" cy="385168"/>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err="1"/>
              <a:t>Datadryad.org</a:t>
            </a:r>
            <a:endParaRPr lang="en-US" sz="1200" dirty="0"/>
          </a:p>
        </p:txBody>
      </p:sp>
      <p:sp>
        <p:nvSpPr>
          <p:cNvPr id="29" name="Rounded Rectangle 28"/>
          <p:cNvSpPr/>
          <p:nvPr/>
        </p:nvSpPr>
        <p:spPr>
          <a:xfrm>
            <a:off x="0" y="1800225"/>
            <a:ext cx="1801812" cy="316706"/>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Myexperiment.org</a:t>
            </a:r>
          </a:p>
        </p:txBody>
      </p:sp>
      <p:sp>
        <p:nvSpPr>
          <p:cNvPr id="30" name="Rounded Rectangle 29"/>
          <p:cNvSpPr/>
          <p:nvPr/>
        </p:nvSpPr>
        <p:spPr>
          <a:xfrm>
            <a:off x="1544638" y="842963"/>
            <a:ext cx="1625600" cy="461962"/>
          </a:xfrm>
          <a:prstGeom prst="round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lIns="104287" tIns="52144" rIns="104287" bIns="52144" anchor="ctr"/>
          <a:lstStyle/>
          <a:p>
            <a:pPr algn="ctr">
              <a:defRPr/>
            </a:pPr>
            <a:r>
              <a:rPr lang="en-US" sz="1200" dirty="0"/>
              <a:t>Figshare.com</a:t>
            </a:r>
          </a:p>
        </p:txBody>
      </p:sp>
      <p:sp>
        <p:nvSpPr>
          <p:cNvPr id="2" name="Rectangle 1"/>
          <p:cNvSpPr/>
          <p:nvPr/>
        </p:nvSpPr>
        <p:spPr>
          <a:xfrm>
            <a:off x="7732282" y="191542"/>
            <a:ext cx="1376222" cy="1077218"/>
          </a:xfrm>
          <a:prstGeom prst="rect">
            <a:avLst/>
          </a:prstGeom>
          <a:solidFill>
            <a:schemeClr val="lt1"/>
          </a:solidFill>
        </p:spPr>
        <p:txBody>
          <a:bodyPr wrap="square">
            <a:spAutoFit/>
          </a:bodyPr>
          <a:lstStyle/>
          <a:p>
            <a:pPr algn="ctr"/>
            <a:r>
              <a:rPr lang="en-US" sz="1600" b="1" dirty="0">
                <a:solidFill>
                  <a:schemeClr val="accent2"/>
                </a:solidFill>
                <a:latin typeface="Calibri" pitchFamily="34" charset="0"/>
                <a:cs typeface="Calibri" pitchFamily="34" charset="0"/>
              </a:rPr>
              <a:t>An emerging </a:t>
            </a:r>
            <a:r>
              <a:rPr lang="en-US" sz="1600" b="1" dirty="0" smtClean="0">
                <a:solidFill>
                  <a:schemeClr val="accent2"/>
                </a:solidFill>
                <a:latin typeface="Calibri" pitchFamily="34" charset="0"/>
                <a:cs typeface="Calibri" pitchFamily="34" charset="0"/>
              </a:rPr>
              <a:t>ecosystem of </a:t>
            </a:r>
            <a:r>
              <a:rPr lang="en-US" sz="1600" b="1" dirty="0">
                <a:solidFill>
                  <a:schemeClr val="accent2"/>
                </a:solidFill>
                <a:latin typeface="Calibri" pitchFamily="34" charset="0"/>
                <a:cs typeface="Calibri" pitchFamily="34" charset="0"/>
              </a:rPr>
              <a:t>services and standards</a:t>
            </a:r>
          </a:p>
        </p:txBody>
      </p:sp>
      <p:sp>
        <p:nvSpPr>
          <p:cNvPr id="31" name="TextBox 1"/>
          <p:cNvSpPr txBox="1">
            <a:spLocks noChangeArrowheads="1"/>
          </p:cNvSpPr>
          <p:nvPr/>
        </p:nvSpPr>
        <p:spPr bwMode="auto">
          <a:xfrm>
            <a:off x="323528" y="282134"/>
            <a:ext cx="1181734" cy="338554"/>
          </a:xfrm>
          <a:prstGeom prst="rect">
            <a:avLst/>
          </a:prstGeom>
          <a:solidFill>
            <a:schemeClr val="lt1"/>
          </a:solidFill>
          <a:ln>
            <a:noFill/>
          </a:ln>
        </p:spPr>
        <p:txBody>
          <a:bodyPr wrap="none">
            <a:spAutoFit/>
          </a:bodyPr>
          <a:lstStyle/>
          <a:p>
            <a:r>
              <a:rPr lang="en-GB" sz="1600" b="1" dirty="0" smtClean="0">
                <a:solidFill>
                  <a:schemeClr val="accent2"/>
                </a:solidFill>
              </a:rPr>
              <a:t>It's </a:t>
            </a:r>
            <a:r>
              <a:rPr lang="en-GB" sz="1600" b="1" dirty="0">
                <a:solidFill>
                  <a:schemeClr val="accent2"/>
                </a:solidFill>
              </a:rPr>
              <a:t>real!</a:t>
            </a:r>
          </a:p>
        </p:txBody>
      </p: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85087" y="6320631"/>
            <a:ext cx="469900" cy="469900"/>
          </a:xfrm>
          <a:prstGeom prst="rect">
            <a:avLst/>
          </a:prstGeom>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538815" y="4797152"/>
            <a:ext cx="497681" cy="497681"/>
          </a:xfrm>
          <a:prstGeom prst="rect">
            <a:avLst/>
          </a:prstGeom>
        </p:spPr>
      </p:pic>
      <p:pic>
        <p:nvPicPr>
          <p:cNvPr id="11264" name="Picture 1126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54571" y="5876774"/>
            <a:ext cx="773435" cy="289226"/>
          </a:xfrm>
          <a:prstGeom prst="rect">
            <a:avLst/>
          </a:prstGeom>
          <a:solidFill>
            <a:schemeClr val="tx1"/>
          </a:solidFill>
        </p:spPr>
      </p:pic>
      <p:pic>
        <p:nvPicPr>
          <p:cNvPr id="11265" name="Picture 1126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87551" y="553393"/>
            <a:ext cx="1212879" cy="400050"/>
          </a:xfrm>
          <a:prstGeom prst="rect">
            <a:avLst/>
          </a:prstGeom>
        </p:spPr>
      </p:pic>
      <p:pic>
        <p:nvPicPr>
          <p:cNvPr id="11266" name="Picture 1126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8120" y="1556295"/>
            <a:ext cx="1260305" cy="243930"/>
          </a:xfrm>
          <a:prstGeom prst="rect">
            <a:avLst/>
          </a:prstGeom>
        </p:spPr>
      </p:pic>
      <p:pic>
        <p:nvPicPr>
          <p:cNvPr id="11267" name="Picture 1126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339752" y="6597352"/>
            <a:ext cx="1140465" cy="227012"/>
          </a:xfrm>
          <a:prstGeom prst="rect">
            <a:avLst/>
          </a:prstGeom>
        </p:spPr>
      </p:pic>
      <p:pic>
        <p:nvPicPr>
          <p:cNvPr id="11268" name="Picture 1126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46075" y="6270626"/>
            <a:ext cx="1025525" cy="150813"/>
          </a:xfrm>
          <a:prstGeom prst="rect">
            <a:avLst/>
          </a:prstGeom>
          <a:solidFill>
            <a:schemeClr val="tx1"/>
          </a:solidFill>
        </p:spPr>
      </p:pic>
      <p:pic>
        <p:nvPicPr>
          <p:cNvPr id="11269" name="Picture 1126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68145" y="692696"/>
            <a:ext cx="1100199" cy="404259"/>
          </a:xfrm>
          <a:prstGeom prst="rect">
            <a:avLst/>
          </a:prstGeom>
          <a:noFill/>
        </p:spPr>
      </p:pic>
      <p:pic>
        <p:nvPicPr>
          <p:cNvPr id="2050" name="Picture 2" descr="http://blogs-images.forbes.com/techonomy/files/2011/11/Screen-Shot-2011-11-12-at-5.07.17-PM.pn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5148064" y="89248"/>
            <a:ext cx="698226" cy="53144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rxiv"/>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956376" y="1700808"/>
            <a:ext cx="673800" cy="647552"/>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172400" y="3542531"/>
            <a:ext cx="785446"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7" name="Picture 9" descr="version of Open Access logo (taken from: http://blog.cleoconference.org/wp-content/uploads/2013/12/OpenAccess.jpg)"/>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6876256" y="4059064"/>
            <a:ext cx="541343" cy="594072"/>
          </a:xfrm>
          <a:prstGeom prst="rect">
            <a:avLst/>
          </a:prstGeom>
          <a:noFill/>
          <a:extLst>
            <a:ext uri="{909E8E84-426E-40DD-AFC4-6F175D3DCCD1}">
              <a14:hiddenFill xmlns:a14="http://schemas.microsoft.com/office/drawing/2010/main">
                <a:solidFill>
                  <a:srgbClr val="FFFFFF"/>
                </a:solidFill>
              </a14:hiddenFill>
            </a:ext>
          </a:extLst>
        </p:spPr>
      </p:pic>
      <p:pic>
        <p:nvPicPr>
          <p:cNvPr id="2061" name="Picture 13" descr="http://www.openannotation.org/spec/beta/gfx/oac-logo-words.png"/>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35496" y="4708520"/>
            <a:ext cx="531812" cy="520680"/>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descr="http://wiki.datadryad.org/wg/dryad/images/9/91/DryadLogo.png"/>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36512" y="3399878"/>
            <a:ext cx="628447" cy="4611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0596320"/>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1123950"/>
            <a:ext cx="8229600" cy="936625"/>
          </a:xfrm>
        </p:spPr>
        <p:txBody>
          <a:bodyPr/>
          <a:lstStyle/>
          <a:p>
            <a:r>
              <a:rPr lang="en-GB" sz="2800" dirty="0">
                <a:solidFill>
                  <a:schemeClr val="accent6"/>
                </a:solidFill>
                <a:latin typeface="Verdana" charset="0"/>
              </a:rPr>
              <a:t>	Key drivers of Open Science</a:t>
            </a:r>
          </a:p>
        </p:txBody>
      </p:sp>
      <p:sp>
        <p:nvSpPr>
          <p:cNvPr id="3" name="Content Placeholder 2"/>
          <p:cNvSpPr>
            <a:spLocks noGrp="1"/>
          </p:cNvSpPr>
          <p:nvPr>
            <p:ph idx="1"/>
          </p:nvPr>
        </p:nvSpPr>
        <p:spPr>
          <a:xfrm>
            <a:off x="557213" y="1795463"/>
            <a:ext cx="8229600" cy="3529012"/>
          </a:xfrm>
        </p:spPr>
        <p:txBody>
          <a:bodyPr/>
          <a:lstStyle/>
          <a:p>
            <a:pPr marL="457200" lvl="1" indent="0">
              <a:buFontTx/>
              <a:buNone/>
              <a:defRPr/>
            </a:pPr>
            <a:endParaRPr lang="en-GB" sz="2400" b="0" i="1" dirty="0"/>
          </a:p>
          <a:p>
            <a:pPr lvl="1">
              <a:defRPr/>
            </a:pPr>
            <a:r>
              <a:rPr lang="en-GB" b="0" dirty="0" smtClean="0"/>
              <a:t>Exponential growth of data</a:t>
            </a:r>
          </a:p>
          <a:p>
            <a:pPr lvl="1">
              <a:defRPr/>
            </a:pPr>
            <a:r>
              <a:rPr lang="en-GB" b="0" dirty="0" smtClean="0"/>
              <a:t>Availability </a:t>
            </a:r>
            <a:r>
              <a:rPr lang="en-GB" b="0" dirty="0"/>
              <a:t>of </a:t>
            </a:r>
            <a:r>
              <a:rPr lang="en-GB" b="0"/>
              <a:t>digital </a:t>
            </a:r>
            <a:r>
              <a:rPr lang="en-GB" b="0" smtClean="0"/>
              <a:t>technologies</a:t>
            </a:r>
            <a:endParaRPr lang="en-GB" b="0" dirty="0" smtClean="0"/>
          </a:p>
          <a:p>
            <a:pPr lvl="1">
              <a:defRPr/>
            </a:pPr>
            <a:r>
              <a:rPr lang="en-GB" b="0" dirty="0" smtClean="0"/>
              <a:t>Increase </a:t>
            </a:r>
            <a:r>
              <a:rPr lang="en-GB" b="0" dirty="0"/>
              <a:t>of the global scientific population</a:t>
            </a:r>
          </a:p>
          <a:p>
            <a:pPr lvl="1">
              <a:defRPr/>
            </a:pPr>
            <a:r>
              <a:rPr lang="en-GB" b="0" dirty="0"/>
              <a:t>Public demand for better and more efficient science</a:t>
            </a:r>
          </a:p>
          <a:p>
            <a:pPr lvl="1">
              <a:defRPr/>
            </a:pPr>
            <a:r>
              <a:rPr lang="en-GB" b="0" dirty="0"/>
              <a:t>Demand for accountable, responsive and transparent science</a:t>
            </a:r>
          </a:p>
          <a:p>
            <a:pPr lvl="1">
              <a:defRPr/>
            </a:pPr>
            <a:r>
              <a:rPr lang="en-GB" b="0" dirty="0"/>
              <a:t>Need to address faster societal challenges</a:t>
            </a:r>
          </a:p>
          <a:p>
            <a:pPr lvl="1">
              <a:defRPr/>
            </a:pPr>
            <a:r>
              <a:rPr lang="en-GB" b="0" dirty="0"/>
              <a:t>Need to contribute to economic growth</a:t>
            </a:r>
          </a:p>
        </p:txBody>
      </p:sp>
      <p:sp>
        <p:nvSpPr>
          <p:cNvPr id="6148" name="Down Arrow 3"/>
          <p:cNvSpPr>
            <a:spLocks noChangeArrowheads="1"/>
          </p:cNvSpPr>
          <p:nvPr/>
        </p:nvSpPr>
        <p:spPr bwMode="auto">
          <a:xfrm>
            <a:off x="7380288" y="3962400"/>
            <a:ext cx="484187" cy="979488"/>
          </a:xfrm>
          <a:prstGeom prst="downArrow">
            <a:avLst>
              <a:gd name="adj1" fmla="val 50000"/>
              <a:gd name="adj2" fmla="val 50106"/>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3175"/>
            <a:endParaRPr lang="en-US"/>
          </a:p>
        </p:txBody>
      </p:sp>
      <p:sp>
        <p:nvSpPr>
          <p:cNvPr id="6149" name="Slide Number Placeholder 6"/>
          <p:cNvSpPr>
            <a:spLocks noGrp="1"/>
          </p:cNvSpPr>
          <p:nvPr>
            <p:ph type="sldNum" sz="quarter" idx="12"/>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400" i="1">
                <a:solidFill>
                  <a:srgbClr val="0F5494"/>
                </a:solidFill>
                <a:latin typeface="Verdana" charset="0"/>
                <a:ea typeface="ＭＳ Ｐゴシック" charset="0"/>
              </a:defRPr>
            </a:lvl1pPr>
            <a:lvl2pPr>
              <a:defRPr sz="2000" b="1">
                <a:solidFill>
                  <a:srgbClr val="0F5494"/>
                </a:solidFill>
                <a:latin typeface="Verdana" charset="0"/>
                <a:ea typeface="ＭＳ Ｐゴシック" charset="0"/>
              </a:defRPr>
            </a:lvl2pPr>
            <a:lvl3pPr>
              <a:defRPr sz="1400">
                <a:solidFill>
                  <a:srgbClr val="0F5494"/>
                </a:solidFill>
                <a:latin typeface="Verdana"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defRPr sz="2000">
                <a:solidFill>
                  <a:schemeClr val="tx1"/>
                </a:solidFill>
                <a:latin typeface="Arial" charset="0"/>
                <a:ea typeface="ＭＳ Ｐゴシック" charset="0"/>
              </a:defRPr>
            </a:lvl6pPr>
            <a:lvl7pPr eaLnBrk="0" hangingPunct="0">
              <a:defRPr sz="2000">
                <a:solidFill>
                  <a:schemeClr val="tx1"/>
                </a:solidFill>
                <a:latin typeface="Arial" charset="0"/>
                <a:ea typeface="ＭＳ Ｐゴシック" charset="0"/>
              </a:defRPr>
            </a:lvl7pPr>
            <a:lvl8pPr eaLnBrk="0" hangingPunct="0">
              <a:defRPr sz="2000">
                <a:solidFill>
                  <a:schemeClr val="tx1"/>
                </a:solidFill>
                <a:latin typeface="Arial" charset="0"/>
                <a:ea typeface="ＭＳ Ｐゴシック" charset="0"/>
              </a:defRPr>
            </a:lvl8pPr>
            <a:lvl9pPr eaLnBrk="0" hangingPunct="0">
              <a:defRPr sz="2000">
                <a:solidFill>
                  <a:schemeClr val="tx1"/>
                </a:solidFill>
                <a:latin typeface="Arial" charset="0"/>
                <a:ea typeface="ＭＳ Ｐゴシック" charset="0"/>
              </a:defRPr>
            </a:lvl9pPr>
          </a:lstStyle>
          <a:p>
            <a:fld id="{7722FA1E-26D2-1A47-B985-970998B9CBF9}" type="slidenum">
              <a:rPr lang="en-GB" sz="1400" i="0">
                <a:solidFill>
                  <a:schemeClr val="tx1"/>
                </a:solidFill>
                <a:latin typeface="Arial" charset="0"/>
              </a:rPr>
              <a:pPr/>
              <a:t>5</a:t>
            </a:fld>
            <a:endParaRPr lang="en-GB" sz="1400" i="0">
              <a:solidFill>
                <a:schemeClr val="tx1"/>
              </a:solidFill>
              <a:latin typeface="Arial" charset="0"/>
            </a:endParaRPr>
          </a:p>
        </p:txBody>
      </p:sp>
    </p:spTree>
    <p:extLst>
      <p:ext uri="{BB962C8B-B14F-4D97-AF65-F5344CB8AC3E}">
        <p14:creationId xmlns:p14="http://schemas.microsoft.com/office/powerpoint/2010/main" val="3074516539"/>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8064" y="980728"/>
            <a:ext cx="8805936" cy="1140601"/>
          </a:xfrm>
        </p:spPr>
        <p:txBody>
          <a:bodyPr/>
          <a:lstStyle/>
          <a:p>
            <a:pPr>
              <a:defRPr/>
            </a:pPr>
            <a:r>
              <a:rPr lang="en-US" sz="2000" dirty="0" smtClean="0">
                <a:solidFill>
                  <a:srgbClr val="FF0000"/>
                </a:solidFill>
              </a:rPr>
              <a:t> </a:t>
            </a:r>
            <a:r>
              <a:rPr lang="en-US" sz="2000" dirty="0" smtClean="0">
                <a:solidFill>
                  <a:srgbClr val="2D2D8A"/>
                </a:solidFill>
              </a:rPr>
              <a:t>  </a:t>
            </a:r>
            <a:r>
              <a:rPr lang="en-US" sz="2000" dirty="0" smtClean="0">
                <a:solidFill>
                  <a:srgbClr val="2D2D8A"/>
                </a:solidFill>
                <a:latin typeface="+mn-lt"/>
                <a:ea typeface="MS PGothic" pitchFamily="34" charset="-128"/>
                <a:cs typeface="+mn-cs"/>
              </a:rPr>
              <a:t>It's </a:t>
            </a:r>
            <a:r>
              <a:rPr lang="en-US" sz="2000" dirty="0">
                <a:solidFill>
                  <a:srgbClr val="2D2D8A"/>
                </a:solidFill>
                <a:latin typeface="+mn-lt"/>
                <a:ea typeface="MS PGothic" pitchFamily="34" charset="-128"/>
                <a:cs typeface="+mn-cs"/>
              </a:rPr>
              <a:t>not happening in isolation </a:t>
            </a:r>
          </a:p>
        </p:txBody>
      </p:sp>
      <p:sp>
        <p:nvSpPr>
          <p:cNvPr id="4" name="Content Placeholder 3"/>
          <p:cNvSpPr>
            <a:spLocks noGrp="1"/>
          </p:cNvSpPr>
          <p:nvPr>
            <p:ph idx="1"/>
          </p:nvPr>
        </p:nvSpPr>
        <p:spPr>
          <a:xfrm>
            <a:off x="395536" y="1916832"/>
            <a:ext cx="8224848" cy="4522075"/>
          </a:xfrm>
        </p:spPr>
        <p:txBody>
          <a:bodyPr/>
          <a:lstStyle/>
          <a:p>
            <a:pPr>
              <a:buClr>
                <a:srgbClr val="22228B"/>
              </a:buClr>
              <a:buFont typeface="Wingdings" panose="05000000000000000000" pitchFamily="2" charset="2"/>
              <a:buChar char="Ø"/>
            </a:pPr>
            <a:r>
              <a:rPr lang="en-US" sz="2000" i="0" dirty="0">
                <a:solidFill>
                  <a:srgbClr val="0070C0"/>
                </a:solidFill>
                <a:ea typeface="MS PGothic" pitchFamily="34" charset="-128"/>
              </a:rPr>
              <a:t>Open source software</a:t>
            </a:r>
          </a:p>
          <a:p>
            <a:pPr>
              <a:buClr>
                <a:srgbClr val="22228B"/>
              </a:buClr>
              <a:buFont typeface="Wingdings" panose="05000000000000000000" pitchFamily="2" charset="2"/>
              <a:buChar char="Ø"/>
            </a:pPr>
            <a:r>
              <a:rPr lang="en-US" sz="2000" i="0" dirty="0">
                <a:solidFill>
                  <a:srgbClr val="0070C0"/>
                </a:solidFill>
                <a:ea typeface="MS PGothic" pitchFamily="34" charset="-128"/>
              </a:rPr>
              <a:t>Collaborative knowledge production</a:t>
            </a:r>
          </a:p>
          <a:p>
            <a:pPr>
              <a:buClr>
                <a:srgbClr val="22228B"/>
              </a:buClr>
              <a:buFont typeface="Wingdings" panose="05000000000000000000" pitchFamily="2" charset="2"/>
              <a:buChar char="Ø"/>
            </a:pPr>
            <a:r>
              <a:rPr lang="en-US" sz="2000" i="0" dirty="0">
                <a:solidFill>
                  <a:srgbClr val="0070C0"/>
                </a:solidFill>
                <a:ea typeface="MS PGothic" pitchFamily="34" charset="-128"/>
              </a:rPr>
              <a:t>Creative commons</a:t>
            </a:r>
          </a:p>
          <a:p>
            <a:pPr>
              <a:buClr>
                <a:srgbClr val="22228B"/>
              </a:buClr>
              <a:buFont typeface="Wingdings" panose="05000000000000000000" pitchFamily="2" charset="2"/>
              <a:buChar char="Ø"/>
            </a:pPr>
            <a:r>
              <a:rPr lang="en-US" sz="2000" i="0" dirty="0">
                <a:solidFill>
                  <a:srgbClr val="0070C0"/>
                </a:solidFill>
                <a:ea typeface="MS PGothic" pitchFamily="34" charset="-128"/>
              </a:rPr>
              <a:t>Open innovation</a:t>
            </a:r>
          </a:p>
          <a:p>
            <a:pPr>
              <a:buClr>
                <a:srgbClr val="22228B"/>
              </a:buClr>
              <a:buFont typeface="Wingdings" panose="05000000000000000000" pitchFamily="2" charset="2"/>
              <a:buChar char="Ø"/>
            </a:pPr>
            <a:r>
              <a:rPr lang="en-US" sz="2000" i="0" dirty="0">
                <a:solidFill>
                  <a:srgbClr val="0070C0"/>
                </a:solidFill>
                <a:ea typeface="MS PGothic" pitchFamily="34" charset="-128"/>
              </a:rPr>
              <a:t>The sharing/collaborative economy ("</a:t>
            </a:r>
            <a:r>
              <a:rPr lang="en-US" sz="2000" i="0" dirty="0" err="1">
                <a:solidFill>
                  <a:srgbClr val="0070C0"/>
                </a:solidFill>
                <a:ea typeface="MS PGothic" pitchFamily="34" charset="-128"/>
              </a:rPr>
              <a:t>collaboratism</a:t>
            </a:r>
            <a:r>
              <a:rPr lang="en-US" sz="2000" i="0" dirty="0">
                <a:solidFill>
                  <a:srgbClr val="0070C0"/>
                </a:solidFill>
                <a:ea typeface="MS PGothic" pitchFamily="34" charset="-128"/>
              </a:rPr>
              <a:t>")</a:t>
            </a:r>
          </a:p>
          <a:p>
            <a:pPr>
              <a:buClr>
                <a:srgbClr val="22228B"/>
              </a:buClr>
              <a:buFont typeface="Wingdings" panose="05000000000000000000" pitchFamily="2" charset="2"/>
              <a:buChar char="Ø"/>
            </a:pPr>
            <a:r>
              <a:rPr lang="en-US" sz="2000" i="0" dirty="0">
                <a:solidFill>
                  <a:srgbClr val="0070C0"/>
                </a:solidFill>
                <a:ea typeface="MS PGothic" pitchFamily="34" charset="-128"/>
              </a:rPr>
              <a:t>MOOC</a:t>
            </a:r>
          </a:p>
          <a:p>
            <a:pPr>
              <a:buClr>
                <a:srgbClr val="22228B"/>
              </a:buClr>
              <a:buFont typeface="Wingdings" panose="05000000000000000000" pitchFamily="2" charset="2"/>
              <a:buChar char="Ø"/>
            </a:pPr>
            <a:r>
              <a:rPr lang="en-US" sz="2000" i="0" dirty="0">
                <a:solidFill>
                  <a:srgbClr val="0070C0"/>
                </a:solidFill>
                <a:ea typeface="MS PGothic" pitchFamily="34" charset="-128"/>
              </a:rPr>
              <a:t>Web 2…</a:t>
            </a:r>
            <a:r>
              <a:rPr lang="en-GB" sz="2000" i="0" dirty="0">
                <a:solidFill>
                  <a:srgbClr val="0070C0"/>
                </a:solidFill>
                <a:ea typeface="MS PGothic" pitchFamily="34" charset="-128"/>
              </a:rPr>
              <a:t> </a:t>
            </a:r>
            <a:br>
              <a:rPr lang="en-GB" sz="2000" i="0" dirty="0">
                <a:solidFill>
                  <a:srgbClr val="0070C0"/>
                </a:solidFill>
                <a:ea typeface="MS PGothic" pitchFamily="34" charset="-128"/>
              </a:rPr>
            </a:br>
            <a:r>
              <a:rPr lang="en-GB" sz="2000" i="0" dirty="0">
                <a:solidFill>
                  <a:srgbClr val="0070C0"/>
                </a:solidFill>
                <a:ea typeface="MS PGothic" pitchFamily="34" charset="-128"/>
                <a:sym typeface="Wingdings"/>
              </a:rPr>
              <a:t> </a:t>
            </a:r>
            <a:r>
              <a:rPr lang="en-GB" sz="2000" i="0" dirty="0">
                <a:solidFill>
                  <a:srgbClr val="0070C0"/>
                </a:solidFill>
                <a:ea typeface="MS PGothic" pitchFamily="34" charset="-128"/>
              </a:rPr>
              <a:t>what started +/- 15 years ago is deeply affecting (“paradigm shift”) commerce, manufacturing, health, government, social relations, media, culture,….</a:t>
            </a:r>
            <a:br>
              <a:rPr lang="en-GB" sz="2000" i="0" dirty="0">
                <a:solidFill>
                  <a:srgbClr val="0070C0"/>
                </a:solidFill>
                <a:ea typeface="MS PGothic" pitchFamily="34" charset="-128"/>
              </a:rPr>
            </a:br>
            <a:r>
              <a:rPr lang="en-GB" sz="2000" i="0" dirty="0">
                <a:solidFill>
                  <a:srgbClr val="0070C0"/>
                </a:solidFill>
                <a:ea typeface="MS PGothic" pitchFamily="34" charset="-128"/>
                <a:sym typeface="Wingdings"/>
              </a:rPr>
              <a:t> </a:t>
            </a:r>
            <a:r>
              <a:rPr lang="en-GB" sz="2000" i="0" dirty="0">
                <a:solidFill>
                  <a:srgbClr val="0070C0"/>
                </a:solidFill>
                <a:ea typeface="MS PGothic" pitchFamily="34" charset="-128"/>
              </a:rPr>
              <a:t>and now science and research</a:t>
            </a:r>
            <a:endParaRPr lang="en-US" sz="2000" i="0" dirty="0">
              <a:solidFill>
                <a:srgbClr val="0070C0"/>
              </a:solidFill>
              <a:ea typeface="MS PGothic" pitchFamily="34" charset="-128"/>
            </a:endParaRPr>
          </a:p>
        </p:txBody>
      </p:sp>
    </p:spTree>
    <p:extLst>
      <p:ext uri="{BB962C8B-B14F-4D97-AF65-F5344CB8AC3E}">
        <p14:creationId xmlns:p14="http://schemas.microsoft.com/office/powerpoint/2010/main" val="4028428871"/>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44824"/>
            <a:ext cx="8208912" cy="4320480"/>
          </a:xfrm>
        </p:spPr>
        <p:txBody>
          <a:bodyPr/>
          <a:lstStyle/>
          <a:p>
            <a:pPr lvl="0">
              <a:buClr>
                <a:srgbClr val="22228B"/>
              </a:buClr>
              <a:buFont typeface="Wingdings" panose="05000000000000000000" pitchFamily="2" charset="2"/>
              <a:buChar char="Ø"/>
              <a:defRPr/>
            </a:pPr>
            <a:r>
              <a:rPr lang="en-US" sz="1600" b="1" i="0" dirty="0">
                <a:solidFill>
                  <a:srgbClr val="0070C0"/>
                </a:solidFill>
                <a:ea typeface="MS PGothic" pitchFamily="34" charset="-128"/>
              </a:rPr>
              <a:t>Better value for money </a:t>
            </a:r>
            <a:r>
              <a:rPr lang="en-US" sz="1600" i="0" dirty="0">
                <a:solidFill>
                  <a:srgbClr val="0070C0"/>
                </a:solidFill>
                <a:ea typeface="MS PGothic" pitchFamily="34" charset="-128"/>
              </a:rPr>
              <a:t>by strengthening the productivity of the European science and research system </a:t>
            </a:r>
            <a:r>
              <a:rPr lang="en-GB" sz="1600" dirty="0" smtClean="0">
                <a:solidFill>
                  <a:srgbClr val="0070C0"/>
                </a:solidFill>
              </a:rPr>
              <a:t>through </a:t>
            </a:r>
            <a:r>
              <a:rPr lang="en-GB" sz="1600" dirty="0">
                <a:solidFill>
                  <a:srgbClr val="0070C0"/>
                </a:solidFill>
              </a:rPr>
              <a:t>the uptake of results by businesses, in particular SMEs that may not have the resources to pay for access to research results</a:t>
            </a:r>
            <a:r>
              <a:rPr lang="en-GB" sz="1600" dirty="0" smtClean="0">
                <a:solidFill>
                  <a:srgbClr val="0070C0"/>
                </a:solidFill>
              </a:rPr>
              <a:t>.</a:t>
            </a:r>
            <a:endParaRPr lang="en-US" sz="1600" i="0" dirty="0" smtClean="0">
              <a:solidFill>
                <a:srgbClr val="0070C0"/>
              </a:solidFill>
              <a:ea typeface="MS PGothic" pitchFamily="34" charset="-128"/>
            </a:endParaRPr>
          </a:p>
          <a:p>
            <a:pPr marL="0" indent="0">
              <a:buClr>
                <a:srgbClr val="22228B"/>
              </a:buClr>
              <a:buNone/>
              <a:defRPr/>
            </a:pPr>
            <a:endParaRPr lang="en-GB" sz="1600" i="0" dirty="0">
              <a:solidFill>
                <a:srgbClr val="0070C0"/>
              </a:solidFill>
              <a:ea typeface="MS PGothic" pitchFamily="34" charset="-128"/>
            </a:endParaRPr>
          </a:p>
          <a:p>
            <a:pPr lvl="0">
              <a:buClr>
                <a:srgbClr val="22228B"/>
              </a:buClr>
              <a:buFont typeface="Wingdings" panose="05000000000000000000" pitchFamily="2" charset="2"/>
              <a:buChar char="Ø"/>
              <a:defRPr/>
            </a:pPr>
            <a:r>
              <a:rPr lang="en-US" sz="1600" b="1" i="0" dirty="0">
                <a:solidFill>
                  <a:srgbClr val="0070C0"/>
                </a:solidFill>
                <a:ea typeface="MS PGothic" pitchFamily="34" charset="-128"/>
              </a:rPr>
              <a:t>More transparency, openness and networked </a:t>
            </a:r>
            <a:r>
              <a:rPr lang="en-US" sz="1600" b="1" i="0" dirty="0" smtClean="0">
                <a:solidFill>
                  <a:srgbClr val="0070C0"/>
                </a:solidFill>
                <a:ea typeface="MS PGothic" pitchFamily="34" charset="-128"/>
              </a:rPr>
              <a:t>collaboration </a:t>
            </a:r>
            <a:r>
              <a:rPr lang="en-US" sz="1600" i="0" dirty="0" smtClean="0">
                <a:solidFill>
                  <a:srgbClr val="0070C0"/>
                </a:solidFill>
                <a:ea typeface="MS PGothic" pitchFamily="34" charset="-128"/>
              </a:rPr>
              <a:t>leading to a </a:t>
            </a:r>
            <a:r>
              <a:rPr lang="en-GB" sz="1600" i="0" dirty="0" smtClean="0">
                <a:solidFill>
                  <a:srgbClr val="0070C0"/>
                </a:solidFill>
              </a:rPr>
              <a:t>higher </a:t>
            </a:r>
            <a:r>
              <a:rPr lang="en-GB" sz="1600" i="0" dirty="0">
                <a:solidFill>
                  <a:srgbClr val="0070C0"/>
                </a:solidFill>
              </a:rPr>
              <a:t>degree of responsiveness of the research community to societal challenges</a:t>
            </a:r>
            <a:r>
              <a:rPr lang="en-GB" sz="1600" i="0" dirty="0" smtClean="0">
                <a:solidFill>
                  <a:srgbClr val="0070C0"/>
                </a:solidFill>
              </a:rPr>
              <a:t>.</a:t>
            </a:r>
            <a:endParaRPr lang="en-US" sz="1600" i="0" dirty="0" smtClean="0">
              <a:solidFill>
                <a:srgbClr val="0070C0"/>
              </a:solidFill>
              <a:ea typeface="MS PGothic" pitchFamily="34" charset="-128"/>
            </a:endParaRPr>
          </a:p>
          <a:p>
            <a:pPr marL="0" indent="0">
              <a:buClr>
                <a:srgbClr val="22228B"/>
              </a:buClr>
              <a:buNone/>
              <a:defRPr/>
            </a:pPr>
            <a:endParaRPr lang="en-US" sz="1600" i="0" dirty="0">
              <a:solidFill>
                <a:srgbClr val="0070C0"/>
              </a:solidFill>
              <a:ea typeface="MS PGothic" pitchFamily="34" charset="-128"/>
            </a:endParaRPr>
          </a:p>
          <a:p>
            <a:pPr lvl="0">
              <a:buClr>
                <a:srgbClr val="22228B"/>
              </a:buClr>
              <a:buFont typeface="Wingdings" panose="05000000000000000000" pitchFamily="2" charset="2"/>
              <a:buChar char="Ø"/>
              <a:defRPr/>
            </a:pPr>
            <a:r>
              <a:rPr lang="en-GB" sz="1600" b="1" i="0" dirty="0" smtClean="0">
                <a:solidFill>
                  <a:srgbClr val="0070C0"/>
                </a:solidFill>
              </a:rPr>
              <a:t>A sound </a:t>
            </a:r>
            <a:r>
              <a:rPr lang="en-GB" sz="1600" b="1" i="0" dirty="0">
                <a:solidFill>
                  <a:srgbClr val="0070C0"/>
                </a:solidFill>
              </a:rPr>
              <a:t>science and society relationship</a:t>
            </a:r>
            <a:r>
              <a:rPr lang="en-GB" sz="1600" i="0" dirty="0">
                <a:solidFill>
                  <a:srgbClr val="0070C0"/>
                </a:solidFill>
              </a:rPr>
              <a:t>: more openness may also lead to more trustworthy science from the point of view of the citizen and civil society organisations (NGOs). </a:t>
            </a:r>
            <a:endParaRPr lang="en-GB" sz="1600" i="0" dirty="0" smtClean="0">
              <a:solidFill>
                <a:srgbClr val="0070C0"/>
              </a:solidFill>
            </a:endParaRPr>
          </a:p>
          <a:p>
            <a:pPr marL="0" lvl="0" indent="0">
              <a:buClr>
                <a:srgbClr val="22228B"/>
              </a:buClr>
              <a:buNone/>
              <a:defRPr/>
            </a:pPr>
            <a:endParaRPr lang="en-GB" sz="1600" i="0" dirty="0">
              <a:solidFill>
                <a:srgbClr val="0070C0"/>
              </a:solidFill>
            </a:endParaRPr>
          </a:p>
          <a:p>
            <a:pPr lvl="0">
              <a:buClr>
                <a:srgbClr val="22228B"/>
              </a:buClr>
              <a:buFont typeface="Wingdings" panose="05000000000000000000" pitchFamily="2" charset="2"/>
              <a:buChar char="Ø"/>
              <a:defRPr/>
            </a:pPr>
            <a:r>
              <a:rPr lang="en-GB" sz="1600" b="1" i="0" dirty="0" smtClean="0">
                <a:solidFill>
                  <a:srgbClr val="0070C0"/>
                </a:solidFill>
              </a:rPr>
              <a:t>Big </a:t>
            </a:r>
            <a:r>
              <a:rPr lang="en-GB" sz="1600" b="1" i="0" dirty="0">
                <a:solidFill>
                  <a:srgbClr val="0070C0"/>
                </a:solidFill>
              </a:rPr>
              <a:t>and open data</a:t>
            </a:r>
            <a:r>
              <a:rPr lang="en-GB" sz="1600" i="0" dirty="0">
                <a:solidFill>
                  <a:srgbClr val="0070C0"/>
                </a:solidFill>
              </a:rPr>
              <a:t> are estimated to add 1.9% of EU-28 GDP by 2020. </a:t>
            </a:r>
            <a:r>
              <a:rPr lang="en-GB" sz="1600" dirty="0"/>
              <a:t>	</a:t>
            </a:r>
            <a:endParaRPr lang="en-GB" sz="1600" i="0" dirty="0">
              <a:solidFill>
                <a:srgbClr val="0070C0"/>
              </a:solidFill>
            </a:endParaRPr>
          </a:p>
          <a:p>
            <a:pPr marL="0" indent="0">
              <a:buClr>
                <a:srgbClr val="22228B"/>
              </a:buClr>
              <a:buNone/>
              <a:defRPr/>
            </a:pPr>
            <a:endParaRPr lang="en-US" i="0" dirty="0">
              <a:solidFill>
                <a:srgbClr val="0070C0"/>
              </a:solidFill>
              <a:ea typeface="MS PGothic" pitchFamily="34" charset="-128"/>
            </a:endParaRPr>
          </a:p>
          <a:p>
            <a:pPr>
              <a:buClr>
                <a:srgbClr val="22228B"/>
              </a:buClr>
              <a:buFont typeface="Wingdings" panose="05000000000000000000" pitchFamily="2" charset="2"/>
              <a:buChar char="Ø"/>
              <a:defRPr/>
            </a:pPr>
            <a:endParaRPr lang="en-GB" altLang="ja-JP" sz="2000" i="0" dirty="0">
              <a:solidFill>
                <a:srgbClr val="0070C0"/>
              </a:solidFill>
              <a:ea typeface="MS PGothic" pitchFamily="34" charset="-128"/>
            </a:endParaRPr>
          </a:p>
          <a:p>
            <a:pPr marL="0" indent="0" eaLnBrk="1" hangingPunct="1">
              <a:buClr>
                <a:srgbClr val="204388"/>
              </a:buClr>
              <a:buNone/>
              <a:defRPr/>
            </a:pPr>
            <a:r>
              <a:rPr lang="en-GB" altLang="ja-JP" sz="2800" dirty="0" smtClean="0">
                <a:solidFill>
                  <a:schemeClr val="accent2"/>
                </a:solidFill>
                <a:ea typeface="MS PGothic" pitchFamily="34" charset="-128"/>
              </a:rPr>
              <a:t> </a:t>
            </a:r>
            <a:endParaRPr lang="en-GB" sz="2800" i="0" dirty="0" smtClean="0">
              <a:solidFill>
                <a:schemeClr val="accent2"/>
              </a:solidFill>
              <a:ea typeface="MS PGothic" pitchFamily="34" charset="-128"/>
            </a:endParaRPr>
          </a:p>
          <a:p>
            <a:pPr algn="just">
              <a:buClr>
                <a:srgbClr val="204388"/>
              </a:buClr>
              <a:buFont typeface="Wingdings" pitchFamily="2" charset="2"/>
              <a:buChar char="Ø"/>
              <a:defRPr/>
            </a:pPr>
            <a:endParaRPr lang="en-GB" sz="2800" b="1" i="0" dirty="0" smtClean="0">
              <a:solidFill>
                <a:schemeClr val="accent2"/>
              </a:solidFill>
              <a:ea typeface="MS PGothic" pitchFamily="34" charset="-128"/>
            </a:endParaRPr>
          </a:p>
          <a:p>
            <a:pPr>
              <a:buClr>
                <a:srgbClr val="204388"/>
              </a:buClr>
              <a:buFont typeface="Wingdings" pitchFamily="2" charset="2"/>
              <a:buChar char="Ø"/>
              <a:defRPr/>
            </a:pPr>
            <a:endParaRPr lang="en-US" sz="2800" i="0" dirty="0" smtClean="0">
              <a:solidFill>
                <a:schemeClr val="accent2"/>
              </a:solidFill>
              <a:ea typeface="MS PGothic" pitchFamily="34" charset="-128"/>
            </a:endParaRPr>
          </a:p>
          <a:p>
            <a:pPr lvl="1">
              <a:buClr>
                <a:srgbClr val="204388"/>
              </a:buClr>
              <a:buFont typeface="Wingdings" pitchFamily="2" charset="2"/>
              <a:buChar char="Ø"/>
              <a:defRPr/>
            </a:pPr>
            <a:endParaRPr lang="en-US" sz="2800" dirty="0" smtClean="0">
              <a:solidFill>
                <a:schemeClr val="accent2"/>
              </a:solidFill>
              <a:ea typeface="MS PGothic" pitchFamily="34" charset="-128"/>
            </a:endParaRPr>
          </a:p>
          <a:p>
            <a:pPr>
              <a:buClr>
                <a:srgbClr val="204388"/>
              </a:buClr>
              <a:buFontTx/>
              <a:buNone/>
              <a:defRPr/>
            </a:pPr>
            <a:endParaRPr lang="en-US" sz="2800" dirty="0" smtClean="0">
              <a:solidFill>
                <a:schemeClr val="accent2"/>
              </a:solidFill>
              <a:ea typeface="MS PGothic" pitchFamily="34" charset="-128"/>
            </a:endParaRPr>
          </a:p>
        </p:txBody>
      </p:sp>
      <p:sp>
        <p:nvSpPr>
          <p:cNvPr id="14339" name="Rectangle 1"/>
          <p:cNvSpPr>
            <a:spLocks noChangeArrowheads="1"/>
          </p:cNvSpPr>
          <p:nvPr/>
        </p:nvSpPr>
        <p:spPr bwMode="auto">
          <a:xfrm>
            <a:off x="218778" y="1289745"/>
            <a:ext cx="92170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Clr>
                <a:srgbClr val="204388"/>
              </a:buClr>
            </a:pPr>
            <a:r>
              <a:rPr lang="en-GB" sz="2000" b="1" dirty="0" smtClean="0">
                <a:solidFill>
                  <a:srgbClr val="333399"/>
                </a:solidFill>
              </a:rPr>
              <a:t>It offers opportunities for </a:t>
            </a:r>
            <a:r>
              <a:rPr lang="en-GB" sz="2000" b="1" dirty="0">
                <a:solidFill>
                  <a:srgbClr val="333399"/>
                </a:solidFill>
              </a:rPr>
              <a:t>society and the economy</a:t>
            </a:r>
            <a:endParaRPr lang="en-US" sz="2000" b="1" dirty="0">
              <a:solidFill>
                <a:srgbClr val="333399"/>
              </a:solidFill>
              <a:ea typeface="MS PGothic" pitchFamily="34" charset="-128"/>
            </a:endParaRPr>
          </a:p>
        </p:txBody>
      </p:sp>
    </p:spTree>
    <p:extLst>
      <p:ext uri="{BB962C8B-B14F-4D97-AF65-F5344CB8AC3E}">
        <p14:creationId xmlns:p14="http://schemas.microsoft.com/office/powerpoint/2010/main" val="1437133427"/>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5888"/>
            <a:ext cx="8229600" cy="936625"/>
          </a:xfrm>
        </p:spPr>
        <p:txBody>
          <a:bodyPr>
            <a:normAutofit fontScale="90000"/>
          </a:bodyPr>
          <a:lstStyle/>
          <a:p>
            <a:pPr>
              <a:defRPr/>
            </a:pPr>
            <a:r>
              <a:rPr lang="en-GB" dirty="0" smtClean="0"/>
              <a:t> </a:t>
            </a:r>
            <a:r>
              <a:rPr lang="en-GB" sz="1600" dirty="0" smtClean="0"/>
              <a:t>Background</a:t>
            </a:r>
            <a:r>
              <a:rPr lang="en-GB" dirty="0"/>
              <a:t/>
            </a:r>
            <a:br>
              <a:rPr lang="en-GB" dirty="0"/>
            </a:br>
            <a:endParaRPr lang="en-GB" dirty="0"/>
          </a:p>
        </p:txBody>
      </p:sp>
      <p:sp>
        <p:nvSpPr>
          <p:cNvPr id="3" name="Content Placeholder 2"/>
          <p:cNvSpPr>
            <a:spLocks noGrp="1"/>
          </p:cNvSpPr>
          <p:nvPr>
            <p:ph idx="1"/>
          </p:nvPr>
        </p:nvSpPr>
        <p:spPr>
          <a:xfrm>
            <a:off x="640110" y="2033464"/>
            <a:ext cx="7920880" cy="482453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Clr>
                <a:srgbClr val="22228B"/>
              </a:buClr>
              <a:buFont typeface="Wingdings" panose="05000000000000000000" pitchFamily="2" charset="2"/>
              <a:buChar char="Ø"/>
            </a:pPr>
            <a:r>
              <a:rPr lang="en-GB" sz="2000" i="0" dirty="0">
                <a:solidFill>
                  <a:srgbClr val="0070C0"/>
                </a:solidFill>
                <a:ea typeface="MS PGothic" pitchFamily="34" charset="-128"/>
              </a:rPr>
              <a:t>Assess the </a:t>
            </a:r>
            <a:r>
              <a:rPr lang="en-GB" sz="2000" b="1" i="0" dirty="0">
                <a:solidFill>
                  <a:srgbClr val="0070C0"/>
                </a:solidFill>
                <a:ea typeface="MS PGothic" pitchFamily="34" charset="-128"/>
              </a:rPr>
              <a:t>degree of awareness </a:t>
            </a:r>
            <a:r>
              <a:rPr lang="en-GB" sz="2000" i="0" dirty="0">
                <a:solidFill>
                  <a:srgbClr val="0070C0"/>
                </a:solidFill>
                <a:ea typeface="MS PGothic" pitchFamily="34" charset="-128"/>
              </a:rPr>
              <a:t>amongst the stakeholders of the changing modus operandi</a:t>
            </a:r>
          </a:p>
          <a:p>
            <a:pPr>
              <a:buClr>
                <a:srgbClr val="22228B"/>
              </a:buClr>
              <a:buFont typeface="Wingdings" panose="05000000000000000000" pitchFamily="2" charset="2"/>
              <a:buChar char="Ø"/>
            </a:pPr>
            <a:r>
              <a:rPr lang="en-GB" sz="2000" i="0" dirty="0">
                <a:solidFill>
                  <a:srgbClr val="0070C0"/>
                </a:solidFill>
                <a:ea typeface="MS PGothic" pitchFamily="34" charset="-128"/>
              </a:rPr>
              <a:t>Assess the </a:t>
            </a:r>
            <a:r>
              <a:rPr lang="en-GB" sz="2000" b="1" i="0" dirty="0">
                <a:solidFill>
                  <a:srgbClr val="0070C0"/>
                </a:solidFill>
                <a:ea typeface="MS PGothic" pitchFamily="34" charset="-128"/>
              </a:rPr>
              <a:t>perception of the opportunities and challenges</a:t>
            </a:r>
          </a:p>
          <a:p>
            <a:pPr>
              <a:buClr>
                <a:srgbClr val="22228B"/>
              </a:buClr>
              <a:buFont typeface="Wingdings" panose="05000000000000000000" pitchFamily="2" charset="2"/>
              <a:buChar char="Ø"/>
            </a:pPr>
            <a:r>
              <a:rPr lang="en-GB" sz="2000" i="0" dirty="0">
                <a:solidFill>
                  <a:srgbClr val="0070C0"/>
                </a:solidFill>
                <a:ea typeface="MS PGothic" pitchFamily="34" charset="-128"/>
              </a:rPr>
              <a:t>Identify </a:t>
            </a:r>
            <a:r>
              <a:rPr lang="en-GB" sz="2000" b="1" i="0" dirty="0">
                <a:solidFill>
                  <a:srgbClr val="0070C0"/>
                </a:solidFill>
                <a:ea typeface="MS PGothic" pitchFamily="34" charset="-128"/>
              </a:rPr>
              <a:t>possible policy implications and actions </a:t>
            </a:r>
            <a:r>
              <a:rPr lang="en-GB" sz="2000" i="0" dirty="0">
                <a:solidFill>
                  <a:srgbClr val="0070C0"/>
                </a:solidFill>
                <a:ea typeface="MS PGothic" pitchFamily="34" charset="-128"/>
              </a:rPr>
              <a:t>to strengthen the competitiveness of the European science and research system</a:t>
            </a:r>
          </a:p>
          <a:p>
            <a:pPr>
              <a:buClr>
                <a:srgbClr val="22228B"/>
              </a:buClr>
              <a:buFont typeface="Wingdings" panose="05000000000000000000" pitchFamily="2" charset="2"/>
              <a:buChar char="Ø"/>
            </a:pPr>
            <a:endParaRPr lang="fr-BE" sz="2000" i="0" dirty="0">
              <a:solidFill>
                <a:srgbClr val="0070C0"/>
              </a:solidFill>
              <a:ea typeface="MS PGothic" pitchFamily="34" charset="-128"/>
            </a:endParaRPr>
          </a:p>
          <a:p>
            <a:pPr marL="0" indent="0">
              <a:buClr>
                <a:srgbClr val="22228B"/>
              </a:buClr>
              <a:buNone/>
            </a:pPr>
            <a:r>
              <a:rPr lang="fr-BE" sz="2000" i="0" dirty="0" err="1">
                <a:solidFill>
                  <a:srgbClr val="0070C0"/>
                </a:solidFill>
                <a:ea typeface="MS PGothic" pitchFamily="34" charset="-128"/>
              </a:rPr>
              <a:t>Numbers</a:t>
            </a:r>
            <a:r>
              <a:rPr lang="fr-BE" sz="2000" i="0" dirty="0">
                <a:solidFill>
                  <a:srgbClr val="0070C0"/>
                </a:solidFill>
                <a:ea typeface="MS PGothic" pitchFamily="34" charset="-128"/>
              </a:rPr>
              <a:t>:</a:t>
            </a:r>
            <a:endParaRPr lang="en-GB" sz="2000" i="0" dirty="0">
              <a:solidFill>
                <a:srgbClr val="0070C0"/>
              </a:solidFill>
              <a:ea typeface="MS PGothic" pitchFamily="34" charset="-128"/>
            </a:endParaRPr>
          </a:p>
          <a:p>
            <a:pPr>
              <a:buClr>
                <a:srgbClr val="22228B"/>
              </a:buClr>
              <a:buFont typeface="Wingdings" panose="05000000000000000000" pitchFamily="2" charset="2"/>
              <a:buChar char="Ø"/>
            </a:pPr>
            <a:r>
              <a:rPr lang="en-GB" sz="2000" i="0" dirty="0">
                <a:solidFill>
                  <a:srgbClr val="0070C0"/>
                </a:solidFill>
                <a:ea typeface="MS PGothic" pitchFamily="34" charset="-128"/>
              </a:rPr>
              <a:t>From 03.07.2014 to 30.09.2014 </a:t>
            </a:r>
          </a:p>
          <a:p>
            <a:pPr>
              <a:buClr>
                <a:srgbClr val="22228B"/>
              </a:buClr>
              <a:buFont typeface="Wingdings" panose="05000000000000000000" pitchFamily="2" charset="2"/>
              <a:buChar char="Ø"/>
            </a:pPr>
            <a:r>
              <a:rPr lang="en-GB" sz="2000" i="0" dirty="0">
                <a:solidFill>
                  <a:srgbClr val="0070C0"/>
                </a:solidFill>
                <a:ea typeface="MS PGothic" pitchFamily="34" charset="-128"/>
              </a:rPr>
              <a:t>498 submitted responses  of which 164 Organisations and 38 Public Authorities</a:t>
            </a:r>
          </a:p>
          <a:p>
            <a:pPr>
              <a:buClr>
                <a:srgbClr val="22228B"/>
              </a:buClr>
              <a:buFont typeface="Wingdings" panose="05000000000000000000" pitchFamily="2" charset="2"/>
              <a:buChar char="Ø"/>
            </a:pPr>
            <a:r>
              <a:rPr lang="en-GB" sz="2000" i="0" dirty="0">
                <a:solidFill>
                  <a:srgbClr val="0070C0"/>
                </a:solidFill>
                <a:ea typeface="MS PGothic" pitchFamily="34" charset="-128"/>
              </a:rPr>
              <a:t>28 position papers voluntary submitted in addition to questionnaire</a:t>
            </a:r>
          </a:p>
          <a:p>
            <a:pPr>
              <a:buClr>
                <a:srgbClr val="22228B"/>
              </a:buClr>
              <a:buFont typeface="Wingdings" panose="05000000000000000000" pitchFamily="2" charset="2"/>
              <a:buChar char="Ø"/>
            </a:pPr>
            <a:endParaRPr lang="en-GB" sz="2000" i="0" dirty="0">
              <a:solidFill>
                <a:srgbClr val="0070C0"/>
              </a:solidFill>
              <a:ea typeface="MS PGothic" pitchFamily="34" charset="-128"/>
            </a:endParaRPr>
          </a:p>
        </p:txBody>
      </p:sp>
      <p:sp>
        <p:nvSpPr>
          <p:cNvPr id="4" name="Title 1"/>
          <p:cNvSpPr txBox="1">
            <a:spLocks/>
          </p:cNvSpPr>
          <p:nvPr/>
        </p:nvSpPr>
        <p:spPr bwMode="auto">
          <a:xfrm>
            <a:off x="251520" y="1305644"/>
            <a:ext cx="8931173"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lvl="2" indent="0" eaLnBrk="1" hangingPunct="1">
              <a:buClr>
                <a:srgbClr val="204388"/>
              </a:buClr>
              <a:defRPr/>
            </a:pPr>
            <a:r>
              <a:rPr lang="en-US" sz="2400" dirty="0">
                <a:solidFill>
                  <a:srgbClr val="333399"/>
                </a:solidFill>
                <a:latin typeface="+mn-lt"/>
                <a:ea typeface="MS PGothic" pitchFamily="34" charset="-128"/>
              </a:rPr>
              <a:t>Public consultation: Science 2.0: Science in Transition</a:t>
            </a:r>
          </a:p>
        </p:txBody>
      </p:sp>
    </p:spTree>
    <p:extLst>
      <p:ext uri="{BB962C8B-B14F-4D97-AF65-F5344CB8AC3E}">
        <p14:creationId xmlns:p14="http://schemas.microsoft.com/office/powerpoint/2010/main" val="4008141932"/>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2425427850"/>
              </p:ext>
            </p:extLst>
          </p:nvPr>
        </p:nvGraphicFramePr>
        <p:xfrm>
          <a:off x="683568" y="1484784"/>
          <a:ext cx="7992888" cy="48965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39922453"/>
      </p:ext>
    </p:extLst>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7600" b="1" i="0" u="none" strike="noStrike" cap="none" normalizeH="0" baseline="0" smtClean="0">
            <a:ln>
              <a:noFill/>
            </a:ln>
            <a:solidFill>
              <a:srgbClr val="FFD62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7600" b="1" i="0" u="none" strike="noStrike" cap="none" normalizeH="0" baseline="0" smtClean="0">
            <a:ln>
              <a:noFill/>
            </a:ln>
            <a:solidFill>
              <a:srgbClr val="FFD62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7600" b="1" i="0" u="none" strike="noStrike" cap="none" normalizeH="0" baseline="0" smtClean="0">
            <a:ln>
              <a:noFill/>
            </a:ln>
            <a:solidFill>
              <a:srgbClr val="FFD62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7600" b="1" i="0" u="none" strike="noStrike" cap="none" normalizeH="0" baseline="0" smtClean="0">
            <a:ln>
              <a:noFill/>
            </a:ln>
            <a:solidFill>
              <a:srgbClr val="FFD62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1">
    <a:majorFont>
      <a:latin typeface="Futura Std Medium"/>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1386</TotalTime>
  <Words>1424</Words>
  <Application>Microsoft Office PowerPoint</Application>
  <PresentationFormat>On-screen Show (4:3)</PresentationFormat>
  <Paragraphs>278</Paragraphs>
  <Slides>28</Slides>
  <Notes>22</Notes>
  <HiddenSlides>0</HiddenSlides>
  <MMClips>0</MMClips>
  <ScaleCrop>false</ScaleCrop>
  <HeadingPairs>
    <vt:vector size="4" baseType="variant">
      <vt:variant>
        <vt:lpstr>Theme</vt:lpstr>
      </vt:variant>
      <vt:variant>
        <vt:i4>3</vt:i4>
      </vt:variant>
      <vt:variant>
        <vt:lpstr>Slide Titles</vt:lpstr>
      </vt:variant>
      <vt:variant>
        <vt:i4>28</vt:i4>
      </vt:variant>
    </vt:vector>
  </HeadingPairs>
  <TitlesOfParts>
    <vt:vector size="31" baseType="lpstr">
      <vt:lpstr>Slide_Master</vt:lpstr>
      <vt:lpstr>1_Slide_Master</vt:lpstr>
      <vt:lpstr>blank</vt:lpstr>
      <vt:lpstr>Open Science: from vision to action </vt:lpstr>
      <vt:lpstr>Overview</vt:lpstr>
      <vt:lpstr>Commissioner view</vt:lpstr>
      <vt:lpstr>PowerPoint Presentation</vt:lpstr>
      <vt:lpstr> Key drivers of Open Science</vt:lpstr>
      <vt:lpstr>   It's not happening in isolation </vt:lpstr>
      <vt:lpstr>PowerPoint Presentation</vt:lpstr>
      <vt:lpstr> Background </vt:lpstr>
      <vt:lpstr>PowerPoint Presentation</vt:lpstr>
      <vt:lpstr>PowerPoint Presentation</vt:lpstr>
      <vt:lpstr>PowerPoint Presentation</vt:lpstr>
      <vt:lpstr>PowerPoint Presentation</vt:lpstr>
      <vt:lpstr>PowerPoint Presentation</vt:lpstr>
      <vt:lpstr>PowerPoint Presentation</vt:lpstr>
      <vt:lpstr>Objectives of possible future policy initiative (results from validation workshops)</vt:lpstr>
      <vt:lpstr> </vt:lpstr>
      <vt:lpstr> Open Science Competitiveness Council 29 May 2015</vt:lpstr>
      <vt:lpstr>Three priorities of CssR Moedas  - Open Science - Open Innovation - Open to the world  </vt:lpstr>
      <vt:lpstr> Developing a European Open Science Agenda: Three building blocks</vt:lpstr>
      <vt:lpstr>Underlying principle:</vt:lpstr>
      <vt:lpstr> Developing a European Open Science Agenda: The Roadmap</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science:  Objectives</dc:title>
  <dc:creator>José Carlos</dc:creator>
  <cp:lastModifiedBy>Mackenzie, Simon</cp:lastModifiedBy>
  <cp:revision>352</cp:revision>
  <cp:lastPrinted>2015-06-03T07:56:43Z</cp:lastPrinted>
  <dcterms:created xsi:type="dcterms:W3CDTF">2013-03-18T20:09:46Z</dcterms:created>
  <dcterms:modified xsi:type="dcterms:W3CDTF">2015-07-15T11:11:59Z</dcterms:modified>
</cp:coreProperties>
</file>