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8" r:id="rId5"/>
    <p:sldId id="318" r:id="rId6"/>
    <p:sldId id="289" r:id="rId7"/>
    <p:sldId id="288" r:id="rId8"/>
    <p:sldId id="319" r:id="rId9"/>
    <p:sldId id="329" r:id="rId10"/>
    <p:sldId id="320" r:id="rId11"/>
    <p:sldId id="259" r:id="rId12"/>
    <p:sldId id="316" r:id="rId13"/>
    <p:sldId id="321" r:id="rId14"/>
    <p:sldId id="328" r:id="rId15"/>
    <p:sldId id="322" r:id="rId16"/>
    <p:sldId id="323" r:id="rId17"/>
    <p:sldId id="324" r:id="rId18"/>
    <p:sldId id="297" r:id="rId19"/>
    <p:sldId id="293" r:id="rId20"/>
    <p:sldId id="299" r:id="rId21"/>
    <p:sldId id="300" r:id="rId22"/>
    <p:sldId id="303" r:id="rId23"/>
    <p:sldId id="304" r:id="rId24"/>
    <p:sldId id="305" r:id="rId25"/>
    <p:sldId id="306" r:id="rId26"/>
    <p:sldId id="314" r:id="rId27"/>
    <p:sldId id="317" r:id="rId28"/>
    <p:sldId id="290" r:id="rId29"/>
    <p:sldId id="301" r:id="rId30"/>
    <p:sldId id="286" r:id="rId31"/>
    <p:sldId id="325" r:id="rId32"/>
    <p:sldId id="326" r:id="rId33"/>
    <p:sldId id="274" r:id="rId34"/>
    <p:sldId id="284" r:id="rId35"/>
    <p:sldId id="310" r:id="rId36"/>
    <p:sldId id="309" r:id="rId37"/>
    <p:sldId id="308" r:id="rId38"/>
    <p:sldId id="311" r:id="rId39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6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5A041-B8AF-45A2-B6D8-FB94362CAE1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929F30B-FFD7-4017-BE36-EB6201EB0359}">
      <dgm:prSet custT="1"/>
      <dgm:spPr/>
      <dgm:t>
        <a:bodyPr/>
        <a:lstStyle/>
        <a:p>
          <a:pPr rtl="0"/>
          <a:r>
            <a:rPr lang="en-IE" sz="2000" dirty="0" smtClean="0"/>
            <a:t>Scientific question not pertinent</a:t>
          </a:r>
          <a:endParaRPr lang="fr-BE" sz="2000" dirty="0"/>
        </a:p>
      </dgm:t>
    </dgm:pt>
    <dgm:pt modelId="{B70DEA1A-4C00-4652-9D5D-24D9D5EF3347}" type="parTrans" cxnId="{747F4FAB-53E7-4D21-B135-4B22FA5A318F}">
      <dgm:prSet/>
      <dgm:spPr/>
      <dgm:t>
        <a:bodyPr/>
        <a:lstStyle/>
        <a:p>
          <a:endParaRPr lang="en-US"/>
        </a:p>
      </dgm:t>
    </dgm:pt>
    <dgm:pt modelId="{E44E3003-75D1-40D3-8625-9D6FBD935D46}" type="sibTrans" cxnId="{747F4FAB-53E7-4D21-B135-4B22FA5A318F}">
      <dgm:prSet/>
      <dgm:spPr/>
      <dgm:t>
        <a:bodyPr/>
        <a:lstStyle/>
        <a:p>
          <a:endParaRPr lang="en-US"/>
        </a:p>
      </dgm:t>
    </dgm:pt>
    <dgm:pt modelId="{FCDF75B7-A008-414E-B840-965A28C1243C}">
      <dgm:prSet custT="1"/>
      <dgm:spPr/>
      <dgm:t>
        <a:bodyPr/>
        <a:lstStyle/>
        <a:p>
          <a:pPr algn="just" rtl="0"/>
          <a:r>
            <a:rPr lang="en-IE" sz="1600" dirty="0" smtClean="0"/>
            <a:t>Lack of awareness of existing evidence</a:t>
          </a:r>
          <a:endParaRPr lang="fr-BE" sz="1600" dirty="0"/>
        </a:p>
      </dgm:t>
    </dgm:pt>
    <dgm:pt modelId="{819452E6-EA94-46C5-8325-24C6E0975FC6}" type="parTrans" cxnId="{30E3C307-D151-4218-BE60-05186C86403B}">
      <dgm:prSet/>
      <dgm:spPr/>
      <dgm:t>
        <a:bodyPr/>
        <a:lstStyle/>
        <a:p>
          <a:endParaRPr lang="en-US"/>
        </a:p>
      </dgm:t>
    </dgm:pt>
    <dgm:pt modelId="{70FF9FEA-224C-4FF7-9D7A-6B2B629A6DEF}" type="sibTrans" cxnId="{30E3C307-D151-4218-BE60-05186C86403B}">
      <dgm:prSet/>
      <dgm:spPr/>
      <dgm:t>
        <a:bodyPr/>
        <a:lstStyle/>
        <a:p>
          <a:endParaRPr lang="en-US"/>
        </a:p>
      </dgm:t>
    </dgm:pt>
    <dgm:pt modelId="{D639AB9A-EF77-4990-8B7F-7EDE17E63473}">
      <dgm:prSet custT="1"/>
      <dgm:spPr/>
      <dgm:t>
        <a:bodyPr/>
        <a:lstStyle/>
        <a:p>
          <a:pPr algn="just" rtl="0"/>
          <a:r>
            <a:rPr lang="en-IE" sz="1600" dirty="0" smtClean="0"/>
            <a:t>Not relevant to clinicians, carers</a:t>
          </a:r>
          <a:br>
            <a:rPr lang="en-IE" sz="1600" dirty="0" smtClean="0"/>
          </a:br>
          <a:r>
            <a:rPr lang="en-IE" sz="1600" dirty="0" smtClean="0"/>
            <a:t>and patients, etc.</a:t>
          </a:r>
          <a:r>
            <a:rPr lang="en-IE" sz="1700" dirty="0" smtClean="0"/>
            <a:t>	</a:t>
          </a:r>
          <a:endParaRPr lang="fr-BE" sz="1700" dirty="0"/>
        </a:p>
      </dgm:t>
    </dgm:pt>
    <dgm:pt modelId="{14C561B4-EB90-4CA3-907F-8382A4CCC954}" type="parTrans" cxnId="{22824633-D039-4C28-8E23-7D9F4C0D2AB5}">
      <dgm:prSet/>
      <dgm:spPr/>
      <dgm:t>
        <a:bodyPr/>
        <a:lstStyle/>
        <a:p>
          <a:endParaRPr lang="en-US"/>
        </a:p>
      </dgm:t>
    </dgm:pt>
    <dgm:pt modelId="{B7AB977C-D2A5-4A9A-A6BD-A3CBA49CF12D}" type="sibTrans" cxnId="{22824633-D039-4C28-8E23-7D9F4C0D2AB5}">
      <dgm:prSet/>
      <dgm:spPr/>
      <dgm:t>
        <a:bodyPr/>
        <a:lstStyle/>
        <a:p>
          <a:endParaRPr lang="en-US"/>
        </a:p>
      </dgm:t>
    </dgm:pt>
    <dgm:pt modelId="{A7AEB011-80E0-4F7B-908B-619316880F7C}" type="pres">
      <dgm:prSet presAssocID="{8F85A041-B8AF-45A2-B6D8-FB94362CA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B98028-F498-49A9-837F-045DE9751EF2}" type="pres">
      <dgm:prSet presAssocID="{6929F30B-FFD7-4017-BE36-EB6201EB0359}" presName="parentText" presStyleLbl="node1" presStyleIdx="0" presStyleCnt="1" custScaleY="727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58460-FE59-4812-8C21-5B24E7FE67D1}" type="pres">
      <dgm:prSet presAssocID="{6929F30B-FFD7-4017-BE36-EB6201EB035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7FD938-412F-4466-9997-8AB0E3FC558F}" type="presOf" srcId="{8F85A041-B8AF-45A2-B6D8-FB94362CAE12}" destId="{A7AEB011-80E0-4F7B-908B-619316880F7C}" srcOrd="0" destOrd="0" presId="urn:microsoft.com/office/officeart/2005/8/layout/vList2"/>
    <dgm:cxn modelId="{30E3C307-D151-4218-BE60-05186C86403B}" srcId="{6929F30B-FFD7-4017-BE36-EB6201EB0359}" destId="{FCDF75B7-A008-414E-B840-965A28C1243C}" srcOrd="0" destOrd="0" parTransId="{819452E6-EA94-46C5-8325-24C6E0975FC6}" sibTransId="{70FF9FEA-224C-4FF7-9D7A-6B2B629A6DEF}"/>
    <dgm:cxn modelId="{10BD1775-A289-4BBB-81E9-59D354132DB8}" type="presOf" srcId="{FCDF75B7-A008-414E-B840-965A28C1243C}" destId="{E6B58460-FE59-4812-8C21-5B24E7FE67D1}" srcOrd="0" destOrd="0" presId="urn:microsoft.com/office/officeart/2005/8/layout/vList2"/>
    <dgm:cxn modelId="{22824633-D039-4C28-8E23-7D9F4C0D2AB5}" srcId="{6929F30B-FFD7-4017-BE36-EB6201EB0359}" destId="{D639AB9A-EF77-4990-8B7F-7EDE17E63473}" srcOrd="1" destOrd="0" parTransId="{14C561B4-EB90-4CA3-907F-8382A4CCC954}" sibTransId="{B7AB977C-D2A5-4A9A-A6BD-A3CBA49CF12D}"/>
    <dgm:cxn modelId="{747F4FAB-53E7-4D21-B135-4B22FA5A318F}" srcId="{8F85A041-B8AF-45A2-B6D8-FB94362CAE12}" destId="{6929F30B-FFD7-4017-BE36-EB6201EB0359}" srcOrd="0" destOrd="0" parTransId="{B70DEA1A-4C00-4652-9D5D-24D9D5EF3347}" sibTransId="{E44E3003-75D1-40D3-8625-9D6FBD935D46}"/>
    <dgm:cxn modelId="{77911DC0-1389-40B2-AFE7-8FC322133E5B}" type="presOf" srcId="{D639AB9A-EF77-4990-8B7F-7EDE17E63473}" destId="{E6B58460-FE59-4812-8C21-5B24E7FE67D1}" srcOrd="0" destOrd="1" presId="urn:microsoft.com/office/officeart/2005/8/layout/vList2"/>
    <dgm:cxn modelId="{901DC015-6A9A-4A38-8975-2CE070252919}" type="presOf" srcId="{6929F30B-FFD7-4017-BE36-EB6201EB0359}" destId="{74B98028-F498-49A9-837F-045DE9751EF2}" srcOrd="0" destOrd="0" presId="urn:microsoft.com/office/officeart/2005/8/layout/vList2"/>
    <dgm:cxn modelId="{768B65B5-8A95-4617-81D2-4D92CFD05430}" type="presParOf" srcId="{A7AEB011-80E0-4F7B-908B-619316880F7C}" destId="{74B98028-F498-49A9-837F-045DE9751EF2}" srcOrd="0" destOrd="0" presId="urn:microsoft.com/office/officeart/2005/8/layout/vList2"/>
    <dgm:cxn modelId="{C4C2A8BF-A0FD-4A6E-A33C-55B54FF66913}" type="presParOf" srcId="{A7AEB011-80E0-4F7B-908B-619316880F7C}" destId="{E6B58460-FE59-4812-8C21-5B24E7FE67D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5A041-B8AF-45A2-B6D8-FB94362CAE1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929F30B-FFD7-4017-BE36-EB6201EB0359}">
      <dgm:prSet custT="1"/>
      <dgm:spPr/>
      <dgm:t>
        <a:bodyPr/>
        <a:lstStyle/>
        <a:p>
          <a:pPr rtl="0"/>
          <a:r>
            <a:rPr lang="en-IE" sz="2000" dirty="0" smtClean="0"/>
            <a:t>Poor study design, conduct &amp; analysis</a:t>
          </a:r>
          <a:endParaRPr lang="fr-BE" sz="2000" dirty="0"/>
        </a:p>
      </dgm:t>
    </dgm:pt>
    <dgm:pt modelId="{B70DEA1A-4C00-4652-9D5D-24D9D5EF3347}" type="parTrans" cxnId="{747F4FAB-53E7-4D21-B135-4B22FA5A318F}">
      <dgm:prSet/>
      <dgm:spPr/>
      <dgm:t>
        <a:bodyPr/>
        <a:lstStyle/>
        <a:p>
          <a:endParaRPr lang="en-US"/>
        </a:p>
      </dgm:t>
    </dgm:pt>
    <dgm:pt modelId="{E44E3003-75D1-40D3-8625-9D6FBD935D46}" type="sibTrans" cxnId="{747F4FAB-53E7-4D21-B135-4B22FA5A318F}">
      <dgm:prSet/>
      <dgm:spPr/>
      <dgm:t>
        <a:bodyPr/>
        <a:lstStyle/>
        <a:p>
          <a:endParaRPr lang="en-US"/>
        </a:p>
      </dgm:t>
    </dgm:pt>
    <dgm:pt modelId="{FCDF75B7-A008-414E-B840-965A28C1243C}">
      <dgm:prSet custT="1"/>
      <dgm:spPr/>
      <dgm:t>
        <a:bodyPr/>
        <a:lstStyle/>
        <a:p>
          <a:pPr algn="just" rtl="0"/>
          <a:r>
            <a:rPr lang="en-IE" sz="1600" dirty="0" smtClean="0"/>
            <a:t>Not replicated enough</a:t>
          </a:r>
          <a:endParaRPr lang="fr-BE" sz="1600" dirty="0"/>
        </a:p>
      </dgm:t>
    </dgm:pt>
    <dgm:pt modelId="{819452E6-EA94-46C5-8325-24C6E0975FC6}" type="parTrans" cxnId="{30E3C307-D151-4218-BE60-05186C86403B}">
      <dgm:prSet/>
      <dgm:spPr/>
      <dgm:t>
        <a:bodyPr/>
        <a:lstStyle/>
        <a:p>
          <a:endParaRPr lang="en-US"/>
        </a:p>
      </dgm:t>
    </dgm:pt>
    <dgm:pt modelId="{70FF9FEA-224C-4FF7-9D7A-6B2B629A6DEF}" type="sibTrans" cxnId="{30E3C307-D151-4218-BE60-05186C86403B}">
      <dgm:prSet/>
      <dgm:spPr/>
      <dgm:t>
        <a:bodyPr/>
        <a:lstStyle/>
        <a:p>
          <a:endParaRPr lang="en-US"/>
        </a:p>
      </dgm:t>
    </dgm:pt>
    <dgm:pt modelId="{D639AB9A-EF77-4990-8B7F-7EDE17E63473}">
      <dgm:prSet custT="1"/>
      <dgm:spPr/>
      <dgm:t>
        <a:bodyPr/>
        <a:lstStyle/>
        <a:p>
          <a:pPr algn="just" rtl="0"/>
          <a:r>
            <a:rPr lang="en-IE" sz="1600" dirty="0" smtClean="0"/>
            <a:t>Not enough collaborative efforts</a:t>
          </a:r>
          <a:endParaRPr lang="fr-BE" sz="1600" dirty="0"/>
        </a:p>
      </dgm:t>
    </dgm:pt>
    <dgm:pt modelId="{14C561B4-EB90-4CA3-907F-8382A4CCC954}" type="parTrans" cxnId="{22824633-D039-4C28-8E23-7D9F4C0D2AB5}">
      <dgm:prSet/>
      <dgm:spPr/>
      <dgm:t>
        <a:bodyPr/>
        <a:lstStyle/>
        <a:p>
          <a:endParaRPr lang="en-US"/>
        </a:p>
      </dgm:t>
    </dgm:pt>
    <dgm:pt modelId="{B7AB977C-D2A5-4A9A-A6BD-A3CBA49CF12D}" type="sibTrans" cxnId="{22824633-D039-4C28-8E23-7D9F4C0D2AB5}">
      <dgm:prSet/>
      <dgm:spPr/>
      <dgm:t>
        <a:bodyPr/>
        <a:lstStyle/>
        <a:p>
          <a:endParaRPr lang="en-US"/>
        </a:p>
      </dgm:t>
    </dgm:pt>
    <dgm:pt modelId="{4EB70191-F3A0-42ED-AE4A-7268AC6751CA}">
      <dgm:prSet custT="1"/>
      <dgm:spPr/>
      <dgm:t>
        <a:bodyPr/>
        <a:lstStyle/>
        <a:p>
          <a:pPr algn="just" rtl="0"/>
          <a:r>
            <a:rPr lang="en-IE" sz="1600" dirty="0" smtClean="0"/>
            <a:t>Poor training/mentoring of researchers, etc.</a:t>
          </a:r>
          <a:r>
            <a:rPr lang="en-IE" sz="1500" dirty="0" smtClean="0"/>
            <a:t>	</a:t>
          </a:r>
          <a:endParaRPr lang="fr-BE" sz="1500" dirty="0"/>
        </a:p>
      </dgm:t>
    </dgm:pt>
    <dgm:pt modelId="{E373935F-D173-4497-BDD2-690FC3720A24}" type="parTrans" cxnId="{2C371D0B-E6FB-47E6-A72B-76130C9CCD14}">
      <dgm:prSet/>
      <dgm:spPr/>
      <dgm:t>
        <a:bodyPr/>
        <a:lstStyle/>
        <a:p>
          <a:endParaRPr lang="en-US"/>
        </a:p>
      </dgm:t>
    </dgm:pt>
    <dgm:pt modelId="{C2484071-60D4-4467-B355-B00829303B1A}" type="sibTrans" cxnId="{2C371D0B-E6FB-47E6-A72B-76130C9CCD14}">
      <dgm:prSet/>
      <dgm:spPr/>
      <dgm:t>
        <a:bodyPr/>
        <a:lstStyle/>
        <a:p>
          <a:endParaRPr lang="en-US"/>
        </a:p>
      </dgm:t>
    </dgm:pt>
    <dgm:pt modelId="{A7AEB011-80E0-4F7B-908B-619316880F7C}" type="pres">
      <dgm:prSet presAssocID="{8F85A041-B8AF-45A2-B6D8-FB94362CA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B98028-F498-49A9-837F-045DE9751EF2}" type="pres">
      <dgm:prSet presAssocID="{6929F30B-FFD7-4017-BE36-EB6201EB0359}" presName="parentText" presStyleLbl="node1" presStyleIdx="0" presStyleCnt="1" custScaleY="1037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58460-FE59-4812-8C21-5B24E7FE67D1}" type="pres">
      <dgm:prSet presAssocID="{6929F30B-FFD7-4017-BE36-EB6201EB035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D1775-A289-4BBB-81E9-59D354132DB8}" type="presOf" srcId="{FCDF75B7-A008-414E-B840-965A28C1243C}" destId="{E6B58460-FE59-4812-8C21-5B24E7FE67D1}" srcOrd="0" destOrd="0" presId="urn:microsoft.com/office/officeart/2005/8/layout/vList2"/>
    <dgm:cxn modelId="{0BF23F89-61F6-43C8-B45E-C4D5D6CD2C30}" type="presOf" srcId="{4EB70191-F3A0-42ED-AE4A-7268AC6751CA}" destId="{E6B58460-FE59-4812-8C21-5B24E7FE67D1}" srcOrd="0" destOrd="2" presId="urn:microsoft.com/office/officeart/2005/8/layout/vList2"/>
    <dgm:cxn modelId="{2C371D0B-E6FB-47E6-A72B-76130C9CCD14}" srcId="{6929F30B-FFD7-4017-BE36-EB6201EB0359}" destId="{4EB70191-F3A0-42ED-AE4A-7268AC6751CA}" srcOrd="2" destOrd="0" parTransId="{E373935F-D173-4497-BDD2-690FC3720A24}" sibTransId="{C2484071-60D4-4467-B355-B00829303B1A}"/>
    <dgm:cxn modelId="{067FD938-412F-4466-9997-8AB0E3FC558F}" type="presOf" srcId="{8F85A041-B8AF-45A2-B6D8-FB94362CAE12}" destId="{A7AEB011-80E0-4F7B-908B-619316880F7C}" srcOrd="0" destOrd="0" presId="urn:microsoft.com/office/officeart/2005/8/layout/vList2"/>
    <dgm:cxn modelId="{22824633-D039-4C28-8E23-7D9F4C0D2AB5}" srcId="{6929F30B-FFD7-4017-BE36-EB6201EB0359}" destId="{D639AB9A-EF77-4990-8B7F-7EDE17E63473}" srcOrd="1" destOrd="0" parTransId="{14C561B4-EB90-4CA3-907F-8382A4CCC954}" sibTransId="{B7AB977C-D2A5-4A9A-A6BD-A3CBA49CF12D}"/>
    <dgm:cxn modelId="{30E3C307-D151-4218-BE60-05186C86403B}" srcId="{6929F30B-FFD7-4017-BE36-EB6201EB0359}" destId="{FCDF75B7-A008-414E-B840-965A28C1243C}" srcOrd="0" destOrd="0" parTransId="{819452E6-EA94-46C5-8325-24C6E0975FC6}" sibTransId="{70FF9FEA-224C-4FF7-9D7A-6B2B629A6DEF}"/>
    <dgm:cxn modelId="{77911DC0-1389-40B2-AFE7-8FC322133E5B}" type="presOf" srcId="{D639AB9A-EF77-4990-8B7F-7EDE17E63473}" destId="{E6B58460-FE59-4812-8C21-5B24E7FE67D1}" srcOrd="0" destOrd="1" presId="urn:microsoft.com/office/officeart/2005/8/layout/vList2"/>
    <dgm:cxn modelId="{747F4FAB-53E7-4D21-B135-4B22FA5A318F}" srcId="{8F85A041-B8AF-45A2-B6D8-FB94362CAE12}" destId="{6929F30B-FFD7-4017-BE36-EB6201EB0359}" srcOrd="0" destOrd="0" parTransId="{B70DEA1A-4C00-4652-9D5D-24D9D5EF3347}" sibTransId="{E44E3003-75D1-40D3-8625-9D6FBD935D46}"/>
    <dgm:cxn modelId="{901DC015-6A9A-4A38-8975-2CE070252919}" type="presOf" srcId="{6929F30B-FFD7-4017-BE36-EB6201EB0359}" destId="{74B98028-F498-49A9-837F-045DE9751EF2}" srcOrd="0" destOrd="0" presId="urn:microsoft.com/office/officeart/2005/8/layout/vList2"/>
    <dgm:cxn modelId="{768B65B5-8A95-4617-81D2-4D92CFD05430}" type="presParOf" srcId="{A7AEB011-80E0-4F7B-908B-619316880F7C}" destId="{74B98028-F498-49A9-837F-045DE9751EF2}" srcOrd="0" destOrd="0" presId="urn:microsoft.com/office/officeart/2005/8/layout/vList2"/>
    <dgm:cxn modelId="{C4C2A8BF-A0FD-4A6E-A33C-55B54FF66913}" type="presParOf" srcId="{A7AEB011-80E0-4F7B-908B-619316880F7C}" destId="{E6B58460-FE59-4812-8C21-5B24E7FE67D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85A041-B8AF-45A2-B6D8-FB94362CAE1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929F30B-FFD7-4017-BE36-EB6201EB0359}">
      <dgm:prSet custT="1"/>
      <dgm:spPr/>
      <dgm:t>
        <a:bodyPr/>
        <a:lstStyle/>
        <a:p>
          <a:pPr rtl="0"/>
          <a:r>
            <a:rPr lang="en-IE" sz="2000" dirty="0" smtClean="0"/>
            <a:t>Results not fully accessible</a:t>
          </a:r>
          <a:endParaRPr lang="fr-BE" sz="2000" dirty="0"/>
        </a:p>
      </dgm:t>
    </dgm:pt>
    <dgm:pt modelId="{B70DEA1A-4C00-4652-9D5D-24D9D5EF3347}" type="parTrans" cxnId="{747F4FAB-53E7-4D21-B135-4B22FA5A318F}">
      <dgm:prSet/>
      <dgm:spPr/>
      <dgm:t>
        <a:bodyPr/>
        <a:lstStyle/>
        <a:p>
          <a:endParaRPr lang="en-US"/>
        </a:p>
      </dgm:t>
    </dgm:pt>
    <dgm:pt modelId="{E44E3003-75D1-40D3-8625-9D6FBD935D46}" type="sibTrans" cxnId="{747F4FAB-53E7-4D21-B135-4B22FA5A318F}">
      <dgm:prSet/>
      <dgm:spPr/>
      <dgm:t>
        <a:bodyPr/>
        <a:lstStyle/>
        <a:p>
          <a:endParaRPr lang="en-US"/>
        </a:p>
      </dgm:t>
    </dgm:pt>
    <dgm:pt modelId="{FCDF75B7-A008-414E-B840-965A28C1243C}">
      <dgm:prSet custT="1"/>
      <dgm:spPr/>
      <dgm:t>
        <a:bodyPr/>
        <a:lstStyle/>
        <a:p>
          <a:pPr algn="just" rtl="0"/>
          <a:r>
            <a:rPr lang="en-IE" sz="1600" dirty="0" smtClean="0"/>
            <a:t>‘Disappointing’ or negative results less likely to be shared</a:t>
          </a:r>
          <a:endParaRPr lang="fr-BE" sz="1600" dirty="0"/>
        </a:p>
      </dgm:t>
    </dgm:pt>
    <dgm:pt modelId="{819452E6-EA94-46C5-8325-24C6E0975FC6}" type="parTrans" cxnId="{30E3C307-D151-4218-BE60-05186C86403B}">
      <dgm:prSet/>
      <dgm:spPr/>
      <dgm:t>
        <a:bodyPr/>
        <a:lstStyle/>
        <a:p>
          <a:endParaRPr lang="en-US"/>
        </a:p>
      </dgm:t>
    </dgm:pt>
    <dgm:pt modelId="{70FF9FEA-224C-4FF7-9D7A-6B2B629A6DEF}" type="sibTrans" cxnId="{30E3C307-D151-4218-BE60-05186C86403B}">
      <dgm:prSet/>
      <dgm:spPr/>
      <dgm:t>
        <a:bodyPr/>
        <a:lstStyle/>
        <a:p>
          <a:endParaRPr lang="en-US"/>
        </a:p>
      </dgm:t>
    </dgm:pt>
    <dgm:pt modelId="{D639AB9A-EF77-4990-8B7F-7EDE17E63473}">
      <dgm:prSet custT="1"/>
      <dgm:spPr/>
      <dgm:t>
        <a:bodyPr/>
        <a:lstStyle/>
        <a:p>
          <a:pPr algn="just" rtl="0"/>
          <a:r>
            <a:rPr lang="en-IE" sz="1600" dirty="0" smtClean="0"/>
            <a:t>Trials not registered, etc..</a:t>
          </a:r>
          <a:r>
            <a:rPr lang="en-IE" sz="1700" dirty="0" smtClean="0"/>
            <a:t>	</a:t>
          </a:r>
          <a:endParaRPr lang="fr-BE" sz="1700" dirty="0"/>
        </a:p>
      </dgm:t>
    </dgm:pt>
    <dgm:pt modelId="{14C561B4-EB90-4CA3-907F-8382A4CCC954}" type="parTrans" cxnId="{22824633-D039-4C28-8E23-7D9F4C0D2AB5}">
      <dgm:prSet/>
      <dgm:spPr/>
      <dgm:t>
        <a:bodyPr/>
        <a:lstStyle/>
        <a:p>
          <a:endParaRPr lang="en-US"/>
        </a:p>
      </dgm:t>
    </dgm:pt>
    <dgm:pt modelId="{B7AB977C-D2A5-4A9A-A6BD-A3CBA49CF12D}" type="sibTrans" cxnId="{22824633-D039-4C28-8E23-7D9F4C0D2AB5}">
      <dgm:prSet/>
      <dgm:spPr/>
      <dgm:t>
        <a:bodyPr/>
        <a:lstStyle/>
        <a:p>
          <a:endParaRPr lang="en-US"/>
        </a:p>
      </dgm:t>
    </dgm:pt>
    <dgm:pt modelId="{A7AEB011-80E0-4F7B-908B-619316880F7C}" type="pres">
      <dgm:prSet presAssocID="{8F85A041-B8AF-45A2-B6D8-FB94362CA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B98028-F498-49A9-837F-045DE9751EF2}" type="pres">
      <dgm:prSet presAssocID="{6929F30B-FFD7-4017-BE36-EB6201EB0359}" presName="parentText" presStyleLbl="node1" presStyleIdx="0" presStyleCnt="1" custScaleY="549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58460-FE59-4812-8C21-5B24E7FE67D1}" type="pres">
      <dgm:prSet presAssocID="{6929F30B-FFD7-4017-BE36-EB6201EB0359}" presName="childText" presStyleLbl="revTx" presStyleIdx="0" presStyleCnt="1" custLinFactNeighborX="230" custLinFactNeighborY="8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E3C307-D151-4218-BE60-05186C86403B}" srcId="{6929F30B-FFD7-4017-BE36-EB6201EB0359}" destId="{FCDF75B7-A008-414E-B840-965A28C1243C}" srcOrd="0" destOrd="0" parTransId="{819452E6-EA94-46C5-8325-24C6E0975FC6}" sibTransId="{70FF9FEA-224C-4FF7-9D7A-6B2B629A6DEF}"/>
    <dgm:cxn modelId="{10BD1775-A289-4BBB-81E9-59D354132DB8}" type="presOf" srcId="{FCDF75B7-A008-414E-B840-965A28C1243C}" destId="{E6B58460-FE59-4812-8C21-5B24E7FE67D1}" srcOrd="0" destOrd="0" presId="urn:microsoft.com/office/officeart/2005/8/layout/vList2"/>
    <dgm:cxn modelId="{067FD938-412F-4466-9997-8AB0E3FC558F}" type="presOf" srcId="{8F85A041-B8AF-45A2-B6D8-FB94362CAE12}" destId="{A7AEB011-80E0-4F7B-908B-619316880F7C}" srcOrd="0" destOrd="0" presId="urn:microsoft.com/office/officeart/2005/8/layout/vList2"/>
    <dgm:cxn modelId="{22824633-D039-4C28-8E23-7D9F4C0D2AB5}" srcId="{6929F30B-FFD7-4017-BE36-EB6201EB0359}" destId="{D639AB9A-EF77-4990-8B7F-7EDE17E63473}" srcOrd="1" destOrd="0" parTransId="{14C561B4-EB90-4CA3-907F-8382A4CCC954}" sibTransId="{B7AB977C-D2A5-4A9A-A6BD-A3CBA49CF12D}"/>
    <dgm:cxn modelId="{77911DC0-1389-40B2-AFE7-8FC322133E5B}" type="presOf" srcId="{D639AB9A-EF77-4990-8B7F-7EDE17E63473}" destId="{E6B58460-FE59-4812-8C21-5B24E7FE67D1}" srcOrd="0" destOrd="1" presId="urn:microsoft.com/office/officeart/2005/8/layout/vList2"/>
    <dgm:cxn modelId="{747F4FAB-53E7-4D21-B135-4B22FA5A318F}" srcId="{8F85A041-B8AF-45A2-B6D8-FB94362CAE12}" destId="{6929F30B-FFD7-4017-BE36-EB6201EB0359}" srcOrd="0" destOrd="0" parTransId="{B70DEA1A-4C00-4652-9D5D-24D9D5EF3347}" sibTransId="{E44E3003-75D1-40D3-8625-9D6FBD935D46}"/>
    <dgm:cxn modelId="{901DC015-6A9A-4A38-8975-2CE070252919}" type="presOf" srcId="{6929F30B-FFD7-4017-BE36-EB6201EB0359}" destId="{74B98028-F498-49A9-837F-045DE9751EF2}" srcOrd="0" destOrd="0" presId="urn:microsoft.com/office/officeart/2005/8/layout/vList2"/>
    <dgm:cxn modelId="{768B65B5-8A95-4617-81D2-4D92CFD05430}" type="presParOf" srcId="{A7AEB011-80E0-4F7B-908B-619316880F7C}" destId="{74B98028-F498-49A9-837F-045DE9751EF2}" srcOrd="0" destOrd="0" presId="urn:microsoft.com/office/officeart/2005/8/layout/vList2"/>
    <dgm:cxn modelId="{C4C2A8BF-A0FD-4A6E-A33C-55B54FF66913}" type="presParOf" srcId="{A7AEB011-80E0-4F7B-908B-619316880F7C}" destId="{E6B58460-FE59-4812-8C21-5B24E7FE67D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85A041-B8AF-45A2-B6D8-FB94362CAE1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929F30B-FFD7-4017-BE36-EB6201EB0359}">
      <dgm:prSet custT="1"/>
      <dgm:spPr/>
      <dgm:t>
        <a:bodyPr/>
        <a:lstStyle/>
        <a:p>
          <a:pPr rtl="0"/>
          <a:r>
            <a:rPr lang="en-IE" sz="2000" dirty="0" smtClean="0"/>
            <a:t>Biased reporting of results</a:t>
          </a:r>
          <a:endParaRPr lang="fr-BE" sz="2000" dirty="0"/>
        </a:p>
      </dgm:t>
    </dgm:pt>
    <dgm:pt modelId="{B70DEA1A-4C00-4652-9D5D-24D9D5EF3347}" type="parTrans" cxnId="{747F4FAB-53E7-4D21-B135-4B22FA5A318F}">
      <dgm:prSet/>
      <dgm:spPr/>
      <dgm:t>
        <a:bodyPr/>
        <a:lstStyle/>
        <a:p>
          <a:endParaRPr lang="en-US"/>
        </a:p>
      </dgm:t>
    </dgm:pt>
    <dgm:pt modelId="{E44E3003-75D1-40D3-8625-9D6FBD935D46}" type="sibTrans" cxnId="{747F4FAB-53E7-4D21-B135-4B22FA5A318F}">
      <dgm:prSet/>
      <dgm:spPr/>
      <dgm:t>
        <a:bodyPr/>
        <a:lstStyle/>
        <a:p>
          <a:endParaRPr lang="en-US"/>
        </a:p>
      </dgm:t>
    </dgm:pt>
    <dgm:pt modelId="{FCDF75B7-A008-414E-B840-965A28C1243C}">
      <dgm:prSet custT="1"/>
      <dgm:spPr/>
      <dgm:t>
        <a:bodyPr/>
        <a:lstStyle/>
        <a:p>
          <a:pPr algn="just" rtl="0"/>
          <a:r>
            <a:rPr lang="en-IE" sz="1600" dirty="0" smtClean="0"/>
            <a:t>Selective reporting</a:t>
          </a:r>
          <a:endParaRPr lang="fr-BE" sz="1600" dirty="0"/>
        </a:p>
      </dgm:t>
    </dgm:pt>
    <dgm:pt modelId="{819452E6-EA94-46C5-8325-24C6E0975FC6}" type="parTrans" cxnId="{30E3C307-D151-4218-BE60-05186C86403B}">
      <dgm:prSet/>
      <dgm:spPr/>
      <dgm:t>
        <a:bodyPr/>
        <a:lstStyle/>
        <a:p>
          <a:endParaRPr lang="en-US"/>
        </a:p>
      </dgm:t>
    </dgm:pt>
    <dgm:pt modelId="{70FF9FEA-224C-4FF7-9D7A-6B2B629A6DEF}" type="sibTrans" cxnId="{30E3C307-D151-4218-BE60-05186C86403B}">
      <dgm:prSet/>
      <dgm:spPr/>
      <dgm:t>
        <a:bodyPr/>
        <a:lstStyle/>
        <a:p>
          <a:endParaRPr lang="en-US"/>
        </a:p>
      </dgm:t>
    </dgm:pt>
    <dgm:pt modelId="{C00FE9C2-53D6-45E6-8C2B-2A141FD60CC8}">
      <dgm:prSet custT="1"/>
      <dgm:spPr/>
      <dgm:t>
        <a:bodyPr/>
        <a:lstStyle/>
        <a:p>
          <a:pPr algn="just" rtl="0"/>
          <a:r>
            <a:rPr lang="en-IE" sz="1600" dirty="0" smtClean="0"/>
            <a:t>Reported data not made comparable with other studies</a:t>
          </a:r>
          <a:endParaRPr lang="fr-BE" sz="1600" dirty="0"/>
        </a:p>
      </dgm:t>
    </dgm:pt>
    <dgm:pt modelId="{C8A2FEB2-3A40-4546-94FB-EA1755C8D0A0}" type="parTrans" cxnId="{33E05703-286A-4296-A4C6-7D3062F4AF8C}">
      <dgm:prSet/>
      <dgm:spPr/>
      <dgm:t>
        <a:bodyPr/>
        <a:lstStyle/>
        <a:p>
          <a:endParaRPr lang="en-US"/>
        </a:p>
      </dgm:t>
    </dgm:pt>
    <dgm:pt modelId="{BEF446D0-8619-4C53-AC67-E8A4E5A6A756}" type="sibTrans" cxnId="{33E05703-286A-4296-A4C6-7D3062F4AF8C}">
      <dgm:prSet/>
      <dgm:spPr/>
      <dgm:t>
        <a:bodyPr/>
        <a:lstStyle/>
        <a:p>
          <a:endParaRPr lang="en-US"/>
        </a:p>
      </dgm:t>
    </dgm:pt>
    <dgm:pt modelId="{F0C2D22A-1496-499B-9A81-21BD1319608D}">
      <dgm:prSet custT="1"/>
      <dgm:spPr/>
      <dgm:t>
        <a:bodyPr/>
        <a:lstStyle/>
        <a:p>
          <a:pPr algn="just" rtl="0"/>
          <a:r>
            <a:rPr lang="en-IE" sz="1600" dirty="0" smtClean="0"/>
            <a:t>Conflicts of interest</a:t>
          </a:r>
          <a:endParaRPr lang="fr-BE" sz="1600" dirty="0"/>
        </a:p>
      </dgm:t>
    </dgm:pt>
    <dgm:pt modelId="{D01D0F93-8D6E-427F-BD1E-1169E87AF742}" type="parTrans" cxnId="{1752AF8A-B040-47E5-AD13-34E4BDC24874}">
      <dgm:prSet/>
      <dgm:spPr/>
      <dgm:t>
        <a:bodyPr/>
        <a:lstStyle/>
        <a:p>
          <a:endParaRPr lang="en-US"/>
        </a:p>
      </dgm:t>
    </dgm:pt>
    <dgm:pt modelId="{8F8D0206-35AD-4191-97C5-9B7B1F727330}" type="sibTrans" cxnId="{1752AF8A-B040-47E5-AD13-34E4BDC24874}">
      <dgm:prSet/>
      <dgm:spPr/>
      <dgm:t>
        <a:bodyPr/>
        <a:lstStyle/>
        <a:p>
          <a:endParaRPr lang="en-US"/>
        </a:p>
      </dgm:t>
    </dgm:pt>
    <dgm:pt modelId="{0FF6A9DE-EF72-4A86-823A-D51A38714508}">
      <dgm:prSet custT="1"/>
      <dgm:spPr/>
      <dgm:t>
        <a:bodyPr/>
        <a:lstStyle/>
        <a:p>
          <a:pPr algn="just" rtl="0"/>
          <a:r>
            <a:rPr lang="en-IE" sz="1600" dirty="0" smtClean="0"/>
            <a:t>Fraud, etc.</a:t>
          </a:r>
          <a:endParaRPr lang="fr-BE" sz="1600" dirty="0"/>
        </a:p>
      </dgm:t>
    </dgm:pt>
    <dgm:pt modelId="{140679EB-F336-4020-B97F-0F861E956D38}" type="parTrans" cxnId="{E2355D50-108D-4F0C-AB04-7BD4F7B3B00D}">
      <dgm:prSet/>
      <dgm:spPr/>
      <dgm:t>
        <a:bodyPr/>
        <a:lstStyle/>
        <a:p>
          <a:endParaRPr lang="en-US"/>
        </a:p>
      </dgm:t>
    </dgm:pt>
    <dgm:pt modelId="{A4D2047F-614A-498A-A266-A1C389BD5C2A}" type="sibTrans" cxnId="{E2355D50-108D-4F0C-AB04-7BD4F7B3B00D}">
      <dgm:prSet/>
      <dgm:spPr/>
      <dgm:t>
        <a:bodyPr/>
        <a:lstStyle/>
        <a:p>
          <a:endParaRPr lang="en-US"/>
        </a:p>
      </dgm:t>
    </dgm:pt>
    <dgm:pt modelId="{A7AEB011-80E0-4F7B-908B-619316880F7C}" type="pres">
      <dgm:prSet presAssocID="{8F85A041-B8AF-45A2-B6D8-FB94362CA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B98028-F498-49A9-837F-045DE9751EF2}" type="pres">
      <dgm:prSet presAssocID="{6929F30B-FFD7-4017-BE36-EB6201EB0359}" presName="parentText" presStyleLbl="node1" presStyleIdx="0" presStyleCnt="1" custScaleY="1131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58460-FE59-4812-8C21-5B24E7FE67D1}" type="pres">
      <dgm:prSet presAssocID="{6929F30B-FFD7-4017-BE36-EB6201EB0359}" presName="childText" presStyleLbl="revTx" presStyleIdx="0" presStyleCnt="1" custLinFactNeighborX="-1609" custLinFactNeighborY="29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D1775-A289-4BBB-81E9-59D354132DB8}" type="presOf" srcId="{FCDF75B7-A008-414E-B840-965A28C1243C}" destId="{E6B58460-FE59-4812-8C21-5B24E7FE67D1}" srcOrd="0" destOrd="0" presId="urn:microsoft.com/office/officeart/2005/8/layout/vList2"/>
    <dgm:cxn modelId="{067FD938-412F-4466-9997-8AB0E3FC558F}" type="presOf" srcId="{8F85A041-B8AF-45A2-B6D8-FB94362CAE12}" destId="{A7AEB011-80E0-4F7B-908B-619316880F7C}" srcOrd="0" destOrd="0" presId="urn:microsoft.com/office/officeart/2005/8/layout/vList2"/>
    <dgm:cxn modelId="{1752AF8A-B040-47E5-AD13-34E4BDC24874}" srcId="{6929F30B-FFD7-4017-BE36-EB6201EB0359}" destId="{F0C2D22A-1496-499B-9A81-21BD1319608D}" srcOrd="2" destOrd="0" parTransId="{D01D0F93-8D6E-427F-BD1E-1169E87AF742}" sibTransId="{8F8D0206-35AD-4191-97C5-9B7B1F727330}"/>
    <dgm:cxn modelId="{E2355D50-108D-4F0C-AB04-7BD4F7B3B00D}" srcId="{6929F30B-FFD7-4017-BE36-EB6201EB0359}" destId="{0FF6A9DE-EF72-4A86-823A-D51A38714508}" srcOrd="3" destOrd="0" parTransId="{140679EB-F336-4020-B97F-0F861E956D38}" sibTransId="{A4D2047F-614A-498A-A266-A1C389BD5C2A}"/>
    <dgm:cxn modelId="{B58D34E6-276E-4386-8808-3C86F4B9CBA0}" type="presOf" srcId="{0FF6A9DE-EF72-4A86-823A-D51A38714508}" destId="{E6B58460-FE59-4812-8C21-5B24E7FE67D1}" srcOrd="0" destOrd="3" presId="urn:microsoft.com/office/officeart/2005/8/layout/vList2"/>
    <dgm:cxn modelId="{33E05703-286A-4296-A4C6-7D3062F4AF8C}" srcId="{6929F30B-FFD7-4017-BE36-EB6201EB0359}" destId="{C00FE9C2-53D6-45E6-8C2B-2A141FD60CC8}" srcOrd="1" destOrd="0" parTransId="{C8A2FEB2-3A40-4546-94FB-EA1755C8D0A0}" sibTransId="{BEF446D0-8619-4C53-AC67-E8A4E5A6A756}"/>
    <dgm:cxn modelId="{30E3C307-D151-4218-BE60-05186C86403B}" srcId="{6929F30B-FFD7-4017-BE36-EB6201EB0359}" destId="{FCDF75B7-A008-414E-B840-965A28C1243C}" srcOrd="0" destOrd="0" parTransId="{819452E6-EA94-46C5-8325-24C6E0975FC6}" sibTransId="{70FF9FEA-224C-4FF7-9D7A-6B2B629A6DEF}"/>
    <dgm:cxn modelId="{F1CAEFF1-2E9F-487C-ABD3-8891B4D906B3}" type="presOf" srcId="{F0C2D22A-1496-499B-9A81-21BD1319608D}" destId="{E6B58460-FE59-4812-8C21-5B24E7FE67D1}" srcOrd="0" destOrd="2" presId="urn:microsoft.com/office/officeart/2005/8/layout/vList2"/>
    <dgm:cxn modelId="{747F4FAB-53E7-4D21-B135-4B22FA5A318F}" srcId="{8F85A041-B8AF-45A2-B6D8-FB94362CAE12}" destId="{6929F30B-FFD7-4017-BE36-EB6201EB0359}" srcOrd="0" destOrd="0" parTransId="{B70DEA1A-4C00-4652-9D5D-24D9D5EF3347}" sibTransId="{E44E3003-75D1-40D3-8625-9D6FBD935D46}"/>
    <dgm:cxn modelId="{901DC015-6A9A-4A38-8975-2CE070252919}" type="presOf" srcId="{6929F30B-FFD7-4017-BE36-EB6201EB0359}" destId="{74B98028-F498-49A9-837F-045DE9751EF2}" srcOrd="0" destOrd="0" presId="urn:microsoft.com/office/officeart/2005/8/layout/vList2"/>
    <dgm:cxn modelId="{0B20DFEF-3E86-4BCA-AEAE-C75F67A7E9A9}" type="presOf" srcId="{C00FE9C2-53D6-45E6-8C2B-2A141FD60CC8}" destId="{E6B58460-FE59-4812-8C21-5B24E7FE67D1}" srcOrd="0" destOrd="1" presId="urn:microsoft.com/office/officeart/2005/8/layout/vList2"/>
    <dgm:cxn modelId="{768B65B5-8A95-4617-81D2-4D92CFD05430}" type="presParOf" srcId="{A7AEB011-80E0-4F7B-908B-619316880F7C}" destId="{74B98028-F498-49A9-837F-045DE9751EF2}" srcOrd="0" destOrd="0" presId="urn:microsoft.com/office/officeart/2005/8/layout/vList2"/>
    <dgm:cxn modelId="{C4C2A8BF-A0FD-4A6E-A33C-55B54FF66913}" type="presParOf" srcId="{A7AEB011-80E0-4F7B-908B-619316880F7C}" destId="{E6B58460-FE59-4812-8C21-5B24E7FE67D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85A041-B8AF-45A2-B6D8-FB94362CAE1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929F30B-FFD7-4017-BE36-EB6201EB0359}">
      <dgm:prSet custT="1"/>
      <dgm:spPr/>
      <dgm:t>
        <a:bodyPr/>
        <a:lstStyle/>
        <a:p>
          <a:pPr rtl="0"/>
          <a:r>
            <a:rPr lang="en-IE" sz="2000" dirty="0" smtClean="0"/>
            <a:t>Unusable research reports</a:t>
          </a:r>
          <a:endParaRPr lang="fr-BE" sz="2000" dirty="0"/>
        </a:p>
      </dgm:t>
    </dgm:pt>
    <dgm:pt modelId="{B70DEA1A-4C00-4652-9D5D-24D9D5EF3347}" type="parTrans" cxnId="{747F4FAB-53E7-4D21-B135-4B22FA5A318F}">
      <dgm:prSet/>
      <dgm:spPr/>
      <dgm:t>
        <a:bodyPr/>
        <a:lstStyle/>
        <a:p>
          <a:endParaRPr lang="en-US"/>
        </a:p>
      </dgm:t>
    </dgm:pt>
    <dgm:pt modelId="{E44E3003-75D1-40D3-8625-9D6FBD935D46}" type="sibTrans" cxnId="{747F4FAB-53E7-4D21-B135-4B22FA5A318F}">
      <dgm:prSet/>
      <dgm:spPr/>
      <dgm:t>
        <a:bodyPr/>
        <a:lstStyle/>
        <a:p>
          <a:endParaRPr lang="en-US"/>
        </a:p>
      </dgm:t>
    </dgm:pt>
    <dgm:pt modelId="{FCDF75B7-A008-414E-B840-965A28C1243C}">
      <dgm:prSet custT="1"/>
      <dgm:spPr/>
      <dgm:t>
        <a:bodyPr/>
        <a:lstStyle/>
        <a:p>
          <a:pPr algn="just" rtl="0"/>
          <a:r>
            <a:rPr lang="en-IE" sz="1600" dirty="0" smtClean="0"/>
            <a:t>Methods and codes unavailable</a:t>
          </a:r>
          <a:endParaRPr lang="fr-BE" sz="1600" dirty="0"/>
        </a:p>
      </dgm:t>
    </dgm:pt>
    <dgm:pt modelId="{819452E6-EA94-46C5-8325-24C6E0975FC6}" type="parTrans" cxnId="{30E3C307-D151-4218-BE60-05186C86403B}">
      <dgm:prSet/>
      <dgm:spPr/>
      <dgm:t>
        <a:bodyPr/>
        <a:lstStyle/>
        <a:p>
          <a:endParaRPr lang="en-US"/>
        </a:p>
      </dgm:t>
    </dgm:pt>
    <dgm:pt modelId="{70FF9FEA-224C-4FF7-9D7A-6B2B629A6DEF}" type="sibTrans" cxnId="{30E3C307-D151-4218-BE60-05186C86403B}">
      <dgm:prSet/>
      <dgm:spPr/>
      <dgm:t>
        <a:bodyPr/>
        <a:lstStyle/>
        <a:p>
          <a:endParaRPr lang="en-US"/>
        </a:p>
      </dgm:t>
    </dgm:pt>
    <dgm:pt modelId="{C00FE9C2-53D6-45E6-8C2B-2A141FD60CC8}">
      <dgm:prSet custT="1"/>
      <dgm:spPr/>
      <dgm:t>
        <a:bodyPr/>
        <a:lstStyle/>
        <a:p>
          <a:pPr algn="just" rtl="0"/>
          <a:r>
            <a:rPr lang="en-IE" sz="1600" dirty="0" smtClean="0"/>
            <a:t>Inadequate info on medical interventions in trials, etc..</a:t>
          </a:r>
          <a:endParaRPr lang="fr-BE" sz="1600" dirty="0"/>
        </a:p>
      </dgm:t>
    </dgm:pt>
    <dgm:pt modelId="{BEF446D0-8619-4C53-AC67-E8A4E5A6A756}" type="sibTrans" cxnId="{33E05703-286A-4296-A4C6-7D3062F4AF8C}">
      <dgm:prSet/>
      <dgm:spPr/>
      <dgm:t>
        <a:bodyPr/>
        <a:lstStyle/>
        <a:p>
          <a:endParaRPr lang="en-US"/>
        </a:p>
      </dgm:t>
    </dgm:pt>
    <dgm:pt modelId="{C8A2FEB2-3A40-4546-94FB-EA1755C8D0A0}" type="parTrans" cxnId="{33E05703-286A-4296-A4C6-7D3062F4AF8C}">
      <dgm:prSet/>
      <dgm:spPr/>
      <dgm:t>
        <a:bodyPr/>
        <a:lstStyle/>
        <a:p>
          <a:endParaRPr lang="en-US"/>
        </a:p>
      </dgm:t>
    </dgm:pt>
    <dgm:pt modelId="{A7AEB011-80E0-4F7B-908B-619316880F7C}" type="pres">
      <dgm:prSet presAssocID="{8F85A041-B8AF-45A2-B6D8-FB94362CA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B98028-F498-49A9-837F-045DE9751EF2}" type="pres">
      <dgm:prSet presAssocID="{6929F30B-FFD7-4017-BE36-EB6201EB0359}" presName="parentText" presStyleLbl="node1" presStyleIdx="0" presStyleCnt="1" custScaleY="54945" custLinFactNeighborX="-19" custLinFactNeighborY="-9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58460-FE59-4812-8C21-5B24E7FE67D1}" type="pres">
      <dgm:prSet presAssocID="{6929F30B-FFD7-4017-BE36-EB6201EB035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7FD938-412F-4466-9997-8AB0E3FC558F}" type="presOf" srcId="{8F85A041-B8AF-45A2-B6D8-FB94362CAE12}" destId="{A7AEB011-80E0-4F7B-908B-619316880F7C}" srcOrd="0" destOrd="0" presId="urn:microsoft.com/office/officeart/2005/8/layout/vList2"/>
    <dgm:cxn modelId="{30E3C307-D151-4218-BE60-05186C86403B}" srcId="{6929F30B-FFD7-4017-BE36-EB6201EB0359}" destId="{FCDF75B7-A008-414E-B840-965A28C1243C}" srcOrd="0" destOrd="0" parTransId="{819452E6-EA94-46C5-8325-24C6E0975FC6}" sibTransId="{70FF9FEA-224C-4FF7-9D7A-6B2B629A6DEF}"/>
    <dgm:cxn modelId="{10BD1775-A289-4BBB-81E9-59D354132DB8}" type="presOf" srcId="{FCDF75B7-A008-414E-B840-965A28C1243C}" destId="{E6B58460-FE59-4812-8C21-5B24E7FE67D1}" srcOrd="0" destOrd="0" presId="urn:microsoft.com/office/officeart/2005/8/layout/vList2"/>
    <dgm:cxn modelId="{0B20DFEF-3E86-4BCA-AEAE-C75F67A7E9A9}" type="presOf" srcId="{C00FE9C2-53D6-45E6-8C2B-2A141FD60CC8}" destId="{E6B58460-FE59-4812-8C21-5B24E7FE67D1}" srcOrd="0" destOrd="1" presId="urn:microsoft.com/office/officeart/2005/8/layout/vList2"/>
    <dgm:cxn modelId="{747F4FAB-53E7-4D21-B135-4B22FA5A318F}" srcId="{8F85A041-B8AF-45A2-B6D8-FB94362CAE12}" destId="{6929F30B-FFD7-4017-BE36-EB6201EB0359}" srcOrd="0" destOrd="0" parTransId="{B70DEA1A-4C00-4652-9D5D-24D9D5EF3347}" sibTransId="{E44E3003-75D1-40D3-8625-9D6FBD935D46}"/>
    <dgm:cxn modelId="{33E05703-286A-4296-A4C6-7D3062F4AF8C}" srcId="{6929F30B-FFD7-4017-BE36-EB6201EB0359}" destId="{C00FE9C2-53D6-45E6-8C2B-2A141FD60CC8}" srcOrd="1" destOrd="0" parTransId="{C8A2FEB2-3A40-4546-94FB-EA1755C8D0A0}" sibTransId="{BEF446D0-8619-4C53-AC67-E8A4E5A6A756}"/>
    <dgm:cxn modelId="{901DC015-6A9A-4A38-8975-2CE070252919}" type="presOf" srcId="{6929F30B-FFD7-4017-BE36-EB6201EB0359}" destId="{74B98028-F498-49A9-837F-045DE9751EF2}" srcOrd="0" destOrd="0" presId="urn:microsoft.com/office/officeart/2005/8/layout/vList2"/>
    <dgm:cxn modelId="{768B65B5-8A95-4617-81D2-4D92CFD05430}" type="presParOf" srcId="{A7AEB011-80E0-4F7B-908B-619316880F7C}" destId="{74B98028-F498-49A9-837F-045DE9751EF2}" srcOrd="0" destOrd="0" presId="urn:microsoft.com/office/officeart/2005/8/layout/vList2"/>
    <dgm:cxn modelId="{C4C2A8BF-A0FD-4A6E-A33C-55B54FF66913}" type="presParOf" srcId="{A7AEB011-80E0-4F7B-908B-619316880F7C}" destId="{E6B58460-FE59-4812-8C21-5B24E7FE67D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5FACB4-8969-4C17-8EDD-A7ED2113B5A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3E2B98-0E31-4B6D-B33D-B1FF60D7C75C}">
      <dgm:prSet phldrT="[Text]" custT="1"/>
      <dgm:spPr/>
      <dgm:t>
        <a:bodyPr/>
        <a:lstStyle/>
        <a:p>
          <a:r>
            <a:rPr lang="fr-BE" sz="1400" b="1" dirty="0" smtClean="0">
              <a:solidFill>
                <a:srgbClr val="0F5494"/>
              </a:solidFill>
            </a:rPr>
            <a:t>FP7</a:t>
          </a:r>
        </a:p>
        <a:p>
          <a:r>
            <a:rPr lang="fr-BE" sz="1400" dirty="0" smtClean="0">
              <a:solidFill>
                <a:srgbClr val="0F5494"/>
              </a:solidFill>
            </a:rPr>
            <a:t>OA </a:t>
          </a:r>
          <a:r>
            <a:rPr lang="fr-BE" sz="1400" b="1" dirty="0" smtClean="0">
              <a:solidFill>
                <a:srgbClr val="004494"/>
              </a:solidFill>
            </a:rPr>
            <a:t>Pilot</a:t>
          </a:r>
        </a:p>
        <a:p>
          <a:r>
            <a:rPr lang="fr-BE" sz="1400" b="1" dirty="0" smtClean="0">
              <a:solidFill>
                <a:srgbClr val="004494"/>
              </a:solidFill>
            </a:rPr>
            <a:t>Deposit and open access</a:t>
          </a:r>
          <a:endParaRPr lang="en-GB" sz="1400" b="1" dirty="0">
            <a:solidFill>
              <a:srgbClr val="004494"/>
            </a:solidFill>
          </a:endParaRPr>
        </a:p>
      </dgm:t>
    </dgm:pt>
    <dgm:pt modelId="{E549E5BE-149C-4823-863C-10ECA627EE3B}" type="parTrans" cxnId="{0E95B327-E65C-4C64-959F-2DF726D85328}">
      <dgm:prSet/>
      <dgm:spPr/>
      <dgm:t>
        <a:bodyPr/>
        <a:lstStyle/>
        <a:p>
          <a:endParaRPr lang="en-GB"/>
        </a:p>
      </dgm:t>
    </dgm:pt>
    <dgm:pt modelId="{9932FCC9-7EC9-4B97-A75D-11612A5D56FE}" type="sibTrans" cxnId="{0E95B327-E65C-4C64-959F-2DF726D85328}">
      <dgm:prSet/>
      <dgm:spPr/>
      <dgm:t>
        <a:bodyPr/>
        <a:lstStyle/>
        <a:p>
          <a:endParaRPr lang="en-GB"/>
        </a:p>
      </dgm:t>
    </dgm:pt>
    <dgm:pt modelId="{FBE439DE-74BE-4E8B-8EA4-946F833CA123}">
      <dgm:prSet phldrT="[Text]" custT="1"/>
      <dgm:spPr/>
      <dgm:t>
        <a:bodyPr/>
        <a:lstStyle/>
        <a:p>
          <a:r>
            <a:rPr lang="fr-BE" sz="1400" b="1" dirty="0" smtClean="0">
              <a:solidFill>
                <a:srgbClr val="0F5494"/>
              </a:solidFill>
            </a:rPr>
            <a:t>H2020</a:t>
          </a:r>
        </a:p>
        <a:p>
          <a:r>
            <a:rPr lang="fr-BE" sz="1400" dirty="0" smtClean="0">
              <a:solidFill>
                <a:srgbClr val="0F5494"/>
              </a:solidFill>
            </a:rPr>
            <a:t>OA </a:t>
          </a:r>
          <a:r>
            <a:rPr lang="fr-BE" sz="1400" b="1" dirty="0" smtClean="0">
              <a:solidFill>
                <a:srgbClr val="004494"/>
              </a:solidFill>
            </a:rPr>
            <a:t>Mandatory</a:t>
          </a:r>
        </a:p>
        <a:p>
          <a:r>
            <a:rPr lang="fr-BE" sz="1400" dirty="0" smtClean="0">
              <a:solidFill>
                <a:srgbClr val="0F5494"/>
              </a:solidFill>
            </a:rPr>
            <a:t>Deposit and open access</a:t>
          </a:r>
        </a:p>
        <a:p>
          <a:endParaRPr lang="fr-BE" sz="1400" b="1" dirty="0" smtClean="0">
            <a:solidFill>
              <a:srgbClr val="FFC000"/>
            </a:solidFill>
          </a:endParaRPr>
        </a:p>
        <a:p>
          <a:r>
            <a:rPr lang="fr-BE" sz="1400" dirty="0" smtClean="0">
              <a:solidFill>
                <a:srgbClr val="0F5494"/>
              </a:solidFill>
            </a:rPr>
            <a:t>&amp; ORD/DMP </a:t>
          </a:r>
          <a:r>
            <a:rPr lang="fr-BE" sz="1400" b="1" dirty="0" smtClean="0">
              <a:solidFill>
                <a:srgbClr val="004494"/>
              </a:solidFill>
            </a:rPr>
            <a:t>Pilot</a:t>
          </a:r>
          <a:endParaRPr lang="en-GB" sz="1400" b="1" dirty="0">
            <a:solidFill>
              <a:srgbClr val="004494"/>
            </a:solidFill>
          </a:endParaRPr>
        </a:p>
      </dgm:t>
    </dgm:pt>
    <dgm:pt modelId="{26167E22-B667-4347-A1D6-AC3D6E2611C5}" type="parTrans" cxnId="{9B095AB0-A72F-4567-A725-08B060DDD42C}">
      <dgm:prSet/>
      <dgm:spPr/>
      <dgm:t>
        <a:bodyPr/>
        <a:lstStyle/>
        <a:p>
          <a:endParaRPr lang="en-GB"/>
        </a:p>
      </dgm:t>
    </dgm:pt>
    <dgm:pt modelId="{1D9835A8-1455-4021-BF4C-4D26DD9783E0}" type="sibTrans" cxnId="{9B095AB0-A72F-4567-A725-08B060DDD42C}">
      <dgm:prSet/>
      <dgm:spPr/>
      <dgm:t>
        <a:bodyPr/>
        <a:lstStyle/>
        <a:p>
          <a:endParaRPr lang="en-GB"/>
        </a:p>
      </dgm:t>
    </dgm:pt>
    <dgm:pt modelId="{0DC698D1-0C48-4289-8DDA-6E3233970A0E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fr-BE" sz="1400" b="1" dirty="0" smtClean="0">
              <a:solidFill>
                <a:srgbClr val="0F5494"/>
              </a:solidFill>
            </a:rPr>
            <a:t>H2020</a:t>
          </a:r>
        </a:p>
        <a:p>
          <a:pPr>
            <a:spcAft>
              <a:spcPct val="35000"/>
            </a:spcAft>
          </a:pPr>
          <a:r>
            <a:rPr lang="fr-BE" sz="1400" dirty="0" smtClean="0">
              <a:solidFill>
                <a:srgbClr val="0F5494"/>
              </a:solidFill>
            </a:rPr>
            <a:t>OA </a:t>
          </a:r>
          <a:r>
            <a:rPr lang="fr-BE" sz="1400" b="1" dirty="0" smtClean="0">
              <a:solidFill>
                <a:srgbClr val="004494"/>
              </a:solidFill>
            </a:rPr>
            <a:t>Mandatory</a:t>
          </a:r>
        </a:p>
        <a:p>
          <a:pPr>
            <a:spcAft>
              <a:spcPct val="35000"/>
            </a:spcAft>
          </a:pPr>
          <a:r>
            <a:rPr lang="fr-BE" sz="1400" dirty="0" smtClean="0">
              <a:solidFill>
                <a:srgbClr val="0F5494"/>
              </a:solidFill>
            </a:rPr>
            <a:t>Deposit and open access</a:t>
          </a:r>
        </a:p>
        <a:p>
          <a:pPr>
            <a:spcAft>
              <a:spcPct val="35000"/>
            </a:spcAft>
          </a:pPr>
          <a:endParaRPr lang="fr-BE" sz="1400" b="1" dirty="0" smtClean="0">
            <a:solidFill>
              <a:srgbClr val="FFC000"/>
            </a:solidFill>
          </a:endParaRPr>
        </a:p>
        <a:p>
          <a:pPr>
            <a:spcAft>
              <a:spcPts val="0"/>
            </a:spcAft>
          </a:pPr>
          <a:r>
            <a:rPr lang="fr-BE" sz="1400" dirty="0" smtClean="0">
              <a:solidFill>
                <a:srgbClr val="0F5494"/>
              </a:solidFill>
            </a:rPr>
            <a:t>&amp; ORD/DMP </a:t>
          </a:r>
          <a:r>
            <a:rPr lang="fr-BE" sz="1400" b="1" dirty="0" smtClean="0">
              <a:solidFill>
                <a:srgbClr val="004494"/>
              </a:solidFill>
            </a:rPr>
            <a:t>by default </a:t>
          </a:r>
        </a:p>
        <a:p>
          <a:pPr>
            <a:spcAft>
              <a:spcPts val="0"/>
            </a:spcAft>
          </a:pPr>
          <a:r>
            <a:rPr lang="fr-BE" sz="1400" b="1" dirty="0" smtClean="0">
              <a:solidFill>
                <a:srgbClr val="004494"/>
              </a:solidFill>
            </a:rPr>
            <a:t>(exceptions)</a:t>
          </a:r>
          <a:endParaRPr lang="en-GB" sz="1400" b="1" dirty="0">
            <a:solidFill>
              <a:srgbClr val="004494"/>
            </a:solidFill>
          </a:endParaRPr>
        </a:p>
      </dgm:t>
    </dgm:pt>
    <dgm:pt modelId="{7B853194-41FC-444C-908B-A7E26AB2F0D4}" type="parTrans" cxnId="{551AEE50-9D93-42DC-A81F-3D7F10B8BB5D}">
      <dgm:prSet/>
      <dgm:spPr/>
      <dgm:t>
        <a:bodyPr/>
        <a:lstStyle/>
        <a:p>
          <a:endParaRPr lang="en-GB"/>
        </a:p>
      </dgm:t>
    </dgm:pt>
    <dgm:pt modelId="{3C07DC83-3848-41B0-A68D-8F962CF84C3C}" type="sibTrans" cxnId="{551AEE50-9D93-42DC-A81F-3D7F10B8BB5D}">
      <dgm:prSet/>
      <dgm:spPr/>
      <dgm:t>
        <a:bodyPr/>
        <a:lstStyle/>
        <a:p>
          <a:endParaRPr lang="en-GB"/>
        </a:p>
      </dgm:t>
    </dgm:pt>
    <dgm:pt modelId="{BABB4441-26FD-47F1-B93A-6012AE95FB53}">
      <dgm:prSet/>
      <dgm:spPr/>
      <dgm:t>
        <a:bodyPr/>
        <a:lstStyle/>
        <a:p>
          <a:endParaRPr lang="en-GB" dirty="0"/>
        </a:p>
      </dgm:t>
    </dgm:pt>
    <dgm:pt modelId="{A3633E0D-4FDE-4982-8DE1-62DEF3C4EA71}" type="parTrans" cxnId="{A82F7B99-D43E-441A-BEA8-9EF158CEC3A6}">
      <dgm:prSet/>
      <dgm:spPr/>
      <dgm:t>
        <a:bodyPr/>
        <a:lstStyle/>
        <a:p>
          <a:endParaRPr lang="en-GB"/>
        </a:p>
      </dgm:t>
    </dgm:pt>
    <dgm:pt modelId="{BAC21ED4-348A-4305-9E4B-7EF31588801B}" type="sibTrans" cxnId="{A82F7B99-D43E-441A-BEA8-9EF158CEC3A6}">
      <dgm:prSet/>
      <dgm:spPr/>
      <dgm:t>
        <a:bodyPr/>
        <a:lstStyle/>
        <a:p>
          <a:endParaRPr lang="en-GB"/>
        </a:p>
      </dgm:t>
    </dgm:pt>
    <dgm:pt modelId="{B1B74C23-F771-4CEB-A78E-510788D9F43F}" type="pres">
      <dgm:prSet presAssocID="{265FACB4-8969-4C17-8EDD-A7ED2113B5A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1B692B9-E15E-4CAE-83F7-3AEE4BC7CE7D}" type="pres">
      <dgm:prSet presAssocID="{E13E2B98-0E31-4B6D-B33D-B1FF60D7C75C}" presName="composite" presStyleCnt="0"/>
      <dgm:spPr/>
    </dgm:pt>
    <dgm:pt modelId="{565D68B4-403F-48A1-B4D8-98727D0D8967}" type="pres">
      <dgm:prSet presAssocID="{E13E2B98-0E31-4B6D-B33D-B1FF60D7C75C}" presName="LShape" presStyleLbl="alignNode1" presStyleIdx="0" presStyleCnt="7"/>
      <dgm:spPr>
        <a:solidFill>
          <a:srgbClr val="004494"/>
        </a:solidFill>
      </dgm:spPr>
      <dgm:t>
        <a:bodyPr/>
        <a:lstStyle/>
        <a:p>
          <a:endParaRPr lang="en-US"/>
        </a:p>
      </dgm:t>
    </dgm:pt>
    <dgm:pt modelId="{4A5C3141-D612-4D29-9C64-8E11F18AD33F}" type="pres">
      <dgm:prSet presAssocID="{E13E2B98-0E31-4B6D-B33D-B1FF60D7C75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D2BFD1-F5E2-448E-873D-BD4112695BC1}" type="pres">
      <dgm:prSet presAssocID="{E13E2B98-0E31-4B6D-B33D-B1FF60D7C75C}" presName="Triangle" presStyleLbl="alignNode1" presStyleIdx="1" presStyleCnt="7"/>
      <dgm:spPr>
        <a:solidFill>
          <a:srgbClr val="004494"/>
        </a:solidFill>
      </dgm:spPr>
      <dgm:t>
        <a:bodyPr/>
        <a:lstStyle/>
        <a:p>
          <a:endParaRPr lang="en-US"/>
        </a:p>
      </dgm:t>
    </dgm:pt>
    <dgm:pt modelId="{C0F1B38D-0F91-479B-8807-0066B3829D41}" type="pres">
      <dgm:prSet presAssocID="{9932FCC9-7EC9-4B97-A75D-11612A5D56FE}" presName="sibTrans" presStyleCnt="0"/>
      <dgm:spPr/>
    </dgm:pt>
    <dgm:pt modelId="{59776241-E25D-416C-9E90-7244E667AE28}" type="pres">
      <dgm:prSet presAssocID="{9932FCC9-7EC9-4B97-A75D-11612A5D56FE}" presName="space" presStyleCnt="0"/>
      <dgm:spPr/>
    </dgm:pt>
    <dgm:pt modelId="{D2AE7E04-E772-474D-A539-B58D05AF740A}" type="pres">
      <dgm:prSet presAssocID="{FBE439DE-74BE-4E8B-8EA4-946F833CA123}" presName="composite" presStyleCnt="0"/>
      <dgm:spPr/>
    </dgm:pt>
    <dgm:pt modelId="{C19A2BD2-FDDE-45A9-9BB8-992F6CC2D038}" type="pres">
      <dgm:prSet presAssocID="{FBE439DE-74BE-4E8B-8EA4-946F833CA123}" presName="LShape" presStyleLbl="alignNode1" presStyleIdx="2" presStyleCnt="7"/>
      <dgm:spPr>
        <a:solidFill>
          <a:srgbClr val="004494"/>
        </a:solidFill>
      </dgm:spPr>
      <dgm:t>
        <a:bodyPr/>
        <a:lstStyle/>
        <a:p>
          <a:endParaRPr lang="en-US"/>
        </a:p>
      </dgm:t>
    </dgm:pt>
    <dgm:pt modelId="{C3E04CB7-442A-437E-BCD0-E51137A49033}" type="pres">
      <dgm:prSet presAssocID="{FBE439DE-74BE-4E8B-8EA4-946F833CA12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D1A5A7-DF3D-4E91-8DA0-05F43D168E80}" type="pres">
      <dgm:prSet presAssocID="{FBE439DE-74BE-4E8B-8EA4-946F833CA123}" presName="Triangle" presStyleLbl="alignNode1" presStyleIdx="3" presStyleCnt="7"/>
      <dgm:spPr>
        <a:solidFill>
          <a:srgbClr val="004494"/>
        </a:solidFill>
      </dgm:spPr>
      <dgm:t>
        <a:bodyPr/>
        <a:lstStyle/>
        <a:p>
          <a:endParaRPr lang="en-US"/>
        </a:p>
      </dgm:t>
    </dgm:pt>
    <dgm:pt modelId="{B71C8C35-64F7-4BF2-B9F6-5C684E2181E4}" type="pres">
      <dgm:prSet presAssocID="{1D9835A8-1455-4021-BF4C-4D26DD9783E0}" presName="sibTrans" presStyleCnt="0"/>
      <dgm:spPr/>
    </dgm:pt>
    <dgm:pt modelId="{7981E711-A535-40D7-8741-3F5E3A57363C}" type="pres">
      <dgm:prSet presAssocID="{1D9835A8-1455-4021-BF4C-4D26DD9783E0}" presName="space" presStyleCnt="0"/>
      <dgm:spPr/>
    </dgm:pt>
    <dgm:pt modelId="{597E94B1-4A86-4B26-8783-38860E6B0C5E}" type="pres">
      <dgm:prSet presAssocID="{0DC698D1-0C48-4289-8DDA-6E3233970A0E}" presName="composite" presStyleCnt="0"/>
      <dgm:spPr/>
    </dgm:pt>
    <dgm:pt modelId="{823B1718-8BCA-402D-8E35-77EBBA1D4AFE}" type="pres">
      <dgm:prSet presAssocID="{0DC698D1-0C48-4289-8DDA-6E3233970A0E}" presName="LShape" presStyleLbl="alignNode1" presStyleIdx="4" presStyleCnt="7" custLinFactNeighborX="753" custLinFactNeighborY="3721"/>
      <dgm:spPr>
        <a:solidFill>
          <a:srgbClr val="004494"/>
        </a:solidFill>
      </dgm:spPr>
      <dgm:t>
        <a:bodyPr/>
        <a:lstStyle/>
        <a:p>
          <a:endParaRPr lang="en-US"/>
        </a:p>
      </dgm:t>
    </dgm:pt>
    <dgm:pt modelId="{5B85BB5C-8F27-45F9-954D-D44A942FEC49}" type="pres">
      <dgm:prSet presAssocID="{0DC698D1-0C48-4289-8DDA-6E3233970A0E}" presName="ParentText" presStyleLbl="revTx" presStyleIdx="2" presStyleCnt="4" custScaleX="99429" custLinFactNeighborX="155" custLinFactNeighborY="5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2C18E0-A8B7-431B-9F90-885E4B4A426B}" type="pres">
      <dgm:prSet presAssocID="{0DC698D1-0C48-4289-8DDA-6E3233970A0E}" presName="Triangle" presStyleLbl="alignNode1" presStyleIdx="5" presStyleCnt="7"/>
      <dgm:spPr>
        <a:solidFill>
          <a:srgbClr val="004494"/>
        </a:solidFill>
      </dgm:spPr>
      <dgm:t>
        <a:bodyPr/>
        <a:lstStyle/>
        <a:p>
          <a:endParaRPr lang="en-US"/>
        </a:p>
      </dgm:t>
    </dgm:pt>
    <dgm:pt modelId="{99073267-8B78-45D4-88E6-DB05FF6E56CD}" type="pres">
      <dgm:prSet presAssocID="{3C07DC83-3848-41B0-A68D-8F962CF84C3C}" presName="sibTrans" presStyleCnt="0"/>
      <dgm:spPr/>
    </dgm:pt>
    <dgm:pt modelId="{81472A63-F552-4C7F-8CF8-C73023B9327D}" type="pres">
      <dgm:prSet presAssocID="{3C07DC83-3848-41B0-A68D-8F962CF84C3C}" presName="space" presStyleCnt="0"/>
      <dgm:spPr/>
    </dgm:pt>
    <dgm:pt modelId="{A8CEB2C6-7D55-48C7-85A9-29023DBA930C}" type="pres">
      <dgm:prSet presAssocID="{BABB4441-26FD-47F1-B93A-6012AE95FB53}" presName="composite" presStyleCnt="0"/>
      <dgm:spPr/>
    </dgm:pt>
    <dgm:pt modelId="{66795283-61C8-4927-864F-77B9DAB72824}" type="pres">
      <dgm:prSet presAssocID="{BABB4441-26FD-47F1-B93A-6012AE95FB53}" presName="LShape" presStyleLbl="alignNode1" presStyleIdx="6" presStyleCnt="7" custAng="5400000" custScaleX="2399" custLinFactX="-137507" custLinFactY="87070" custLinFactNeighborX="-200000" custLinFactNeighborY="10000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prstGeom prst="pi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99B82E22-B053-4E92-876B-DF794DB4385B}" type="pres">
      <dgm:prSet presAssocID="{BABB4441-26FD-47F1-B93A-6012AE95FB5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FC09A7-6E51-4E75-BFE5-2C122B52BA8D}" type="presOf" srcId="{BABB4441-26FD-47F1-B93A-6012AE95FB53}" destId="{99B82E22-B053-4E92-876B-DF794DB4385B}" srcOrd="0" destOrd="0" presId="urn:microsoft.com/office/officeart/2009/3/layout/StepUpProcess"/>
    <dgm:cxn modelId="{24AE2974-8FA6-4B4A-93A3-FF217631BC4B}" type="presOf" srcId="{FBE439DE-74BE-4E8B-8EA4-946F833CA123}" destId="{C3E04CB7-442A-437E-BCD0-E51137A49033}" srcOrd="0" destOrd="0" presId="urn:microsoft.com/office/officeart/2009/3/layout/StepUpProcess"/>
    <dgm:cxn modelId="{9CC782D1-2A98-414F-B3EA-BB6EF060A54E}" type="presOf" srcId="{E13E2B98-0E31-4B6D-B33D-B1FF60D7C75C}" destId="{4A5C3141-D612-4D29-9C64-8E11F18AD33F}" srcOrd="0" destOrd="0" presId="urn:microsoft.com/office/officeart/2009/3/layout/StepUpProcess"/>
    <dgm:cxn modelId="{551AEE50-9D93-42DC-A81F-3D7F10B8BB5D}" srcId="{265FACB4-8969-4C17-8EDD-A7ED2113B5A5}" destId="{0DC698D1-0C48-4289-8DDA-6E3233970A0E}" srcOrd="2" destOrd="0" parTransId="{7B853194-41FC-444C-908B-A7E26AB2F0D4}" sibTransId="{3C07DC83-3848-41B0-A68D-8F962CF84C3C}"/>
    <dgm:cxn modelId="{27ABD97D-6418-4F89-8ABC-6909B2D68633}" type="presOf" srcId="{265FACB4-8969-4C17-8EDD-A7ED2113B5A5}" destId="{B1B74C23-F771-4CEB-A78E-510788D9F43F}" srcOrd="0" destOrd="0" presId="urn:microsoft.com/office/officeart/2009/3/layout/StepUpProcess"/>
    <dgm:cxn modelId="{FABB57F8-7274-4CF9-9111-ADB341C52AD3}" type="presOf" srcId="{0DC698D1-0C48-4289-8DDA-6E3233970A0E}" destId="{5B85BB5C-8F27-45F9-954D-D44A942FEC49}" srcOrd="0" destOrd="0" presId="urn:microsoft.com/office/officeart/2009/3/layout/StepUpProcess"/>
    <dgm:cxn modelId="{0E95B327-E65C-4C64-959F-2DF726D85328}" srcId="{265FACB4-8969-4C17-8EDD-A7ED2113B5A5}" destId="{E13E2B98-0E31-4B6D-B33D-B1FF60D7C75C}" srcOrd="0" destOrd="0" parTransId="{E549E5BE-149C-4823-863C-10ECA627EE3B}" sibTransId="{9932FCC9-7EC9-4B97-A75D-11612A5D56FE}"/>
    <dgm:cxn modelId="{9B095AB0-A72F-4567-A725-08B060DDD42C}" srcId="{265FACB4-8969-4C17-8EDD-A7ED2113B5A5}" destId="{FBE439DE-74BE-4E8B-8EA4-946F833CA123}" srcOrd="1" destOrd="0" parTransId="{26167E22-B667-4347-A1D6-AC3D6E2611C5}" sibTransId="{1D9835A8-1455-4021-BF4C-4D26DD9783E0}"/>
    <dgm:cxn modelId="{A82F7B99-D43E-441A-BEA8-9EF158CEC3A6}" srcId="{265FACB4-8969-4C17-8EDD-A7ED2113B5A5}" destId="{BABB4441-26FD-47F1-B93A-6012AE95FB53}" srcOrd="3" destOrd="0" parTransId="{A3633E0D-4FDE-4982-8DE1-62DEF3C4EA71}" sibTransId="{BAC21ED4-348A-4305-9E4B-7EF31588801B}"/>
    <dgm:cxn modelId="{DD96111F-EDC4-4CE1-BE47-7853F8D20099}" type="presParOf" srcId="{B1B74C23-F771-4CEB-A78E-510788D9F43F}" destId="{D1B692B9-E15E-4CAE-83F7-3AEE4BC7CE7D}" srcOrd="0" destOrd="0" presId="urn:microsoft.com/office/officeart/2009/3/layout/StepUpProcess"/>
    <dgm:cxn modelId="{AB0060A5-91D7-4E24-BB1F-FCD893ABA5DC}" type="presParOf" srcId="{D1B692B9-E15E-4CAE-83F7-3AEE4BC7CE7D}" destId="{565D68B4-403F-48A1-B4D8-98727D0D8967}" srcOrd="0" destOrd="0" presId="urn:microsoft.com/office/officeart/2009/3/layout/StepUpProcess"/>
    <dgm:cxn modelId="{6020BA76-D14D-4EF9-8D1C-34589B83228A}" type="presParOf" srcId="{D1B692B9-E15E-4CAE-83F7-3AEE4BC7CE7D}" destId="{4A5C3141-D612-4D29-9C64-8E11F18AD33F}" srcOrd="1" destOrd="0" presId="urn:microsoft.com/office/officeart/2009/3/layout/StepUpProcess"/>
    <dgm:cxn modelId="{97146E8D-4050-40D4-96AE-9DC8C925115E}" type="presParOf" srcId="{D1B692B9-E15E-4CAE-83F7-3AEE4BC7CE7D}" destId="{89D2BFD1-F5E2-448E-873D-BD4112695BC1}" srcOrd="2" destOrd="0" presId="urn:microsoft.com/office/officeart/2009/3/layout/StepUpProcess"/>
    <dgm:cxn modelId="{4A65A6C0-9649-45CB-8BCA-2925C045C62B}" type="presParOf" srcId="{B1B74C23-F771-4CEB-A78E-510788D9F43F}" destId="{C0F1B38D-0F91-479B-8807-0066B3829D41}" srcOrd="1" destOrd="0" presId="urn:microsoft.com/office/officeart/2009/3/layout/StepUpProcess"/>
    <dgm:cxn modelId="{3398FE0D-C89F-4594-AED9-ED8FAEA410D8}" type="presParOf" srcId="{C0F1B38D-0F91-479B-8807-0066B3829D41}" destId="{59776241-E25D-416C-9E90-7244E667AE28}" srcOrd="0" destOrd="0" presId="urn:microsoft.com/office/officeart/2009/3/layout/StepUpProcess"/>
    <dgm:cxn modelId="{9F635857-00B5-40BC-ABF8-FE7E016916A6}" type="presParOf" srcId="{B1B74C23-F771-4CEB-A78E-510788D9F43F}" destId="{D2AE7E04-E772-474D-A539-B58D05AF740A}" srcOrd="2" destOrd="0" presId="urn:microsoft.com/office/officeart/2009/3/layout/StepUpProcess"/>
    <dgm:cxn modelId="{3DE7E3FF-E607-4F69-83E8-2903A5571AFE}" type="presParOf" srcId="{D2AE7E04-E772-474D-A539-B58D05AF740A}" destId="{C19A2BD2-FDDE-45A9-9BB8-992F6CC2D038}" srcOrd="0" destOrd="0" presId="urn:microsoft.com/office/officeart/2009/3/layout/StepUpProcess"/>
    <dgm:cxn modelId="{81559191-D22E-4884-B288-EDFF8A1ECFA7}" type="presParOf" srcId="{D2AE7E04-E772-474D-A539-B58D05AF740A}" destId="{C3E04CB7-442A-437E-BCD0-E51137A49033}" srcOrd="1" destOrd="0" presId="urn:microsoft.com/office/officeart/2009/3/layout/StepUpProcess"/>
    <dgm:cxn modelId="{FAD6A7D4-ADC3-4AFF-B1A2-B6B8F54355BF}" type="presParOf" srcId="{D2AE7E04-E772-474D-A539-B58D05AF740A}" destId="{5BD1A5A7-DF3D-4E91-8DA0-05F43D168E80}" srcOrd="2" destOrd="0" presId="urn:microsoft.com/office/officeart/2009/3/layout/StepUpProcess"/>
    <dgm:cxn modelId="{F15CF247-57FF-4715-9C26-15BF49CDC4F0}" type="presParOf" srcId="{B1B74C23-F771-4CEB-A78E-510788D9F43F}" destId="{B71C8C35-64F7-4BF2-B9F6-5C684E2181E4}" srcOrd="3" destOrd="0" presId="urn:microsoft.com/office/officeart/2009/3/layout/StepUpProcess"/>
    <dgm:cxn modelId="{28130129-4DA3-45CA-B464-CE3B226BB117}" type="presParOf" srcId="{B71C8C35-64F7-4BF2-B9F6-5C684E2181E4}" destId="{7981E711-A535-40D7-8741-3F5E3A57363C}" srcOrd="0" destOrd="0" presId="urn:microsoft.com/office/officeart/2009/3/layout/StepUpProcess"/>
    <dgm:cxn modelId="{6DE60090-EC7C-413D-869E-9702E28BD90C}" type="presParOf" srcId="{B1B74C23-F771-4CEB-A78E-510788D9F43F}" destId="{597E94B1-4A86-4B26-8783-38860E6B0C5E}" srcOrd="4" destOrd="0" presId="urn:microsoft.com/office/officeart/2009/3/layout/StepUpProcess"/>
    <dgm:cxn modelId="{C3DEF087-EADD-46EF-AA04-17F3F34C6320}" type="presParOf" srcId="{597E94B1-4A86-4B26-8783-38860E6B0C5E}" destId="{823B1718-8BCA-402D-8E35-77EBBA1D4AFE}" srcOrd="0" destOrd="0" presId="urn:microsoft.com/office/officeart/2009/3/layout/StepUpProcess"/>
    <dgm:cxn modelId="{B57CCA26-989A-44E6-B692-322EBB537AE1}" type="presParOf" srcId="{597E94B1-4A86-4B26-8783-38860E6B0C5E}" destId="{5B85BB5C-8F27-45F9-954D-D44A942FEC49}" srcOrd="1" destOrd="0" presId="urn:microsoft.com/office/officeart/2009/3/layout/StepUpProcess"/>
    <dgm:cxn modelId="{30229292-BF78-4A3B-BB5E-05A4AB2A2622}" type="presParOf" srcId="{597E94B1-4A86-4B26-8783-38860E6B0C5E}" destId="{DC2C18E0-A8B7-431B-9F90-885E4B4A426B}" srcOrd="2" destOrd="0" presId="urn:microsoft.com/office/officeart/2009/3/layout/StepUpProcess"/>
    <dgm:cxn modelId="{CDBCAB1A-5FA7-4234-8A75-55CE9234BA57}" type="presParOf" srcId="{B1B74C23-F771-4CEB-A78E-510788D9F43F}" destId="{99073267-8B78-45D4-88E6-DB05FF6E56CD}" srcOrd="5" destOrd="0" presId="urn:microsoft.com/office/officeart/2009/3/layout/StepUpProcess"/>
    <dgm:cxn modelId="{D693600F-53FB-432C-B941-08C565E710FE}" type="presParOf" srcId="{99073267-8B78-45D4-88E6-DB05FF6E56CD}" destId="{81472A63-F552-4C7F-8CF8-C73023B9327D}" srcOrd="0" destOrd="0" presId="urn:microsoft.com/office/officeart/2009/3/layout/StepUpProcess"/>
    <dgm:cxn modelId="{AAD1ABD2-E200-4E5C-9236-229B8157F414}" type="presParOf" srcId="{B1B74C23-F771-4CEB-A78E-510788D9F43F}" destId="{A8CEB2C6-7D55-48C7-85A9-29023DBA930C}" srcOrd="6" destOrd="0" presId="urn:microsoft.com/office/officeart/2009/3/layout/StepUpProcess"/>
    <dgm:cxn modelId="{B0F5E5A5-0BF0-41A6-B11D-E2669AA69C42}" type="presParOf" srcId="{A8CEB2C6-7D55-48C7-85A9-29023DBA930C}" destId="{66795283-61C8-4927-864F-77B9DAB72824}" srcOrd="0" destOrd="0" presId="urn:microsoft.com/office/officeart/2009/3/layout/StepUpProcess"/>
    <dgm:cxn modelId="{FB7A8D65-0C46-456F-9D67-D7874C1108BD}" type="presParOf" srcId="{A8CEB2C6-7D55-48C7-85A9-29023DBA930C}" destId="{99B82E22-B053-4E92-876B-DF794DB4385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98028-F498-49A9-837F-045DE9751EF2}">
      <dsp:nvSpPr>
        <dsp:cNvPr id="0" name=""/>
        <dsp:cNvSpPr/>
      </dsp:nvSpPr>
      <dsp:spPr>
        <a:xfrm>
          <a:off x="0" y="1298"/>
          <a:ext cx="4419599" cy="5448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Scientific question not pertinent</a:t>
          </a:r>
          <a:endParaRPr lang="fr-BE" sz="2000" kern="1200" dirty="0"/>
        </a:p>
      </dsp:txBody>
      <dsp:txXfrm>
        <a:off x="26598" y="27896"/>
        <a:ext cx="4366403" cy="491668"/>
      </dsp:txXfrm>
    </dsp:sp>
    <dsp:sp modelId="{E6B58460-FE59-4812-8C21-5B24E7FE67D1}">
      <dsp:nvSpPr>
        <dsp:cNvPr id="0" name=""/>
        <dsp:cNvSpPr/>
      </dsp:nvSpPr>
      <dsp:spPr>
        <a:xfrm>
          <a:off x="0" y="546163"/>
          <a:ext cx="4419599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0320" rIns="113792" bIns="20320" numCol="1" spcCol="1270" anchor="t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E" sz="1600" kern="1200" dirty="0" smtClean="0"/>
            <a:t>Lack of awareness of existing evidence</a:t>
          </a:r>
          <a:endParaRPr lang="fr-BE" sz="16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E" sz="1600" kern="1200" dirty="0" smtClean="0"/>
            <a:t>Not relevant to clinicians, carers</a:t>
          </a:r>
          <a:br>
            <a:rPr lang="en-IE" sz="1600" kern="1200" dirty="0" smtClean="0"/>
          </a:br>
          <a:r>
            <a:rPr lang="en-IE" sz="1600" kern="1200" dirty="0" smtClean="0"/>
            <a:t>and patients, etc.</a:t>
          </a:r>
          <a:r>
            <a:rPr lang="en-IE" sz="1700" kern="1200" dirty="0" smtClean="0"/>
            <a:t>	</a:t>
          </a:r>
          <a:endParaRPr lang="fr-BE" sz="1700" kern="1200" dirty="0"/>
        </a:p>
      </dsp:txBody>
      <dsp:txXfrm>
        <a:off x="0" y="546163"/>
        <a:ext cx="4419599" cy="745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98028-F498-49A9-837F-045DE9751EF2}">
      <dsp:nvSpPr>
        <dsp:cNvPr id="0" name=""/>
        <dsp:cNvSpPr/>
      </dsp:nvSpPr>
      <dsp:spPr>
        <a:xfrm>
          <a:off x="0" y="10289"/>
          <a:ext cx="4528459" cy="50514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Poor study design, conduct &amp; analysis</a:t>
          </a:r>
          <a:endParaRPr lang="fr-BE" sz="2000" kern="1200" dirty="0"/>
        </a:p>
      </dsp:txBody>
      <dsp:txXfrm>
        <a:off x="24659" y="34948"/>
        <a:ext cx="4479141" cy="455829"/>
      </dsp:txXfrm>
    </dsp:sp>
    <dsp:sp modelId="{E6B58460-FE59-4812-8C21-5B24E7FE67D1}">
      <dsp:nvSpPr>
        <dsp:cNvPr id="0" name=""/>
        <dsp:cNvSpPr/>
      </dsp:nvSpPr>
      <dsp:spPr>
        <a:xfrm>
          <a:off x="0" y="515437"/>
          <a:ext cx="4528459" cy="76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779" tIns="20320" rIns="113792" bIns="20320" numCol="1" spcCol="1270" anchor="t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E" sz="1600" kern="1200" dirty="0" smtClean="0"/>
            <a:t>Not replicated enough</a:t>
          </a:r>
          <a:endParaRPr lang="fr-BE" sz="16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E" sz="1600" kern="1200" dirty="0" smtClean="0"/>
            <a:t>Not enough collaborative efforts</a:t>
          </a:r>
          <a:endParaRPr lang="fr-BE" sz="16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E" sz="1600" kern="1200" dirty="0" smtClean="0"/>
            <a:t>Poor training/mentoring of researchers, etc.</a:t>
          </a:r>
          <a:r>
            <a:rPr lang="en-IE" sz="1500" kern="1200" dirty="0" smtClean="0"/>
            <a:t>	</a:t>
          </a:r>
          <a:endParaRPr lang="fr-BE" sz="1500" kern="1200" dirty="0"/>
        </a:p>
      </dsp:txBody>
      <dsp:txXfrm>
        <a:off x="0" y="515437"/>
        <a:ext cx="4528459" cy="766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98028-F498-49A9-837F-045DE9751EF2}">
      <dsp:nvSpPr>
        <dsp:cNvPr id="0" name=""/>
        <dsp:cNvSpPr/>
      </dsp:nvSpPr>
      <dsp:spPr>
        <a:xfrm>
          <a:off x="0" y="2034"/>
          <a:ext cx="4419599" cy="4937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Results not fully accessible</a:t>
          </a:r>
          <a:endParaRPr lang="fr-BE" sz="2000" kern="1200" dirty="0"/>
        </a:p>
      </dsp:txBody>
      <dsp:txXfrm>
        <a:off x="24101" y="26135"/>
        <a:ext cx="4371397" cy="445511"/>
      </dsp:txXfrm>
    </dsp:sp>
    <dsp:sp modelId="{E6B58460-FE59-4812-8C21-5B24E7FE67D1}">
      <dsp:nvSpPr>
        <dsp:cNvPr id="0" name=""/>
        <dsp:cNvSpPr/>
      </dsp:nvSpPr>
      <dsp:spPr>
        <a:xfrm>
          <a:off x="0" y="497781"/>
          <a:ext cx="4419599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0320" rIns="113792" bIns="20320" numCol="1" spcCol="1270" anchor="t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E" sz="1600" kern="1200" dirty="0" smtClean="0"/>
            <a:t>‘Disappointing’ or negative results less likely to be shared</a:t>
          </a:r>
          <a:endParaRPr lang="fr-BE" sz="16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E" sz="1600" kern="1200" dirty="0" smtClean="0"/>
            <a:t>Trials not registered, etc..</a:t>
          </a:r>
          <a:r>
            <a:rPr lang="en-IE" sz="1700" kern="1200" dirty="0" smtClean="0"/>
            <a:t>	</a:t>
          </a:r>
          <a:endParaRPr lang="fr-BE" sz="1700" kern="1200" dirty="0"/>
        </a:p>
      </dsp:txBody>
      <dsp:txXfrm>
        <a:off x="0" y="497781"/>
        <a:ext cx="4419599" cy="794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98028-F498-49A9-837F-045DE9751EF2}">
      <dsp:nvSpPr>
        <dsp:cNvPr id="0" name=""/>
        <dsp:cNvSpPr/>
      </dsp:nvSpPr>
      <dsp:spPr>
        <a:xfrm>
          <a:off x="0" y="1195"/>
          <a:ext cx="4419599" cy="503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Biased reporting of results</a:t>
          </a:r>
          <a:endParaRPr lang="fr-BE" sz="2000" kern="1200" dirty="0"/>
        </a:p>
      </dsp:txBody>
      <dsp:txXfrm>
        <a:off x="24557" y="25752"/>
        <a:ext cx="4370485" cy="453946"/>
      </dsp:txXfrm>
    </dsp:sp>
    <dsp:sp modelId="{E6B58460-FE59-4812-8C21-5B24E7FE67D1}">
      <dsp:nvSpPr>
        <dsp:cNvPr id="0" name=""/>
        <dsp:cNvSpPr/>
      </dsp:nvSpPr>
      <dsp:spPr>
        <a:xfrm>
          <a:off x="0" y="505450"/>
          <a:ext cx="4419599" cy="1180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0320" rIns="113792" bIns="20320" numCol="1" spcCol="1270" anchor="t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E" sz="1600" kern="1200" dirty="0" smtClean="0"/>
            <a:t>Selective reporting</a:t>
          </a:r>
          <a:endParaRPr lang="fr-BE" sz="16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E" sz="1600" kern="1200" dirty="0" smtClean="0"/>
            <a:t>Reported data not made comparable with other studies</a:t>
          </a:r>
          <a:endParaRPr lang="fr-BE" sz="16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E" sz="1600" kern="1200" dirty="0" smtClean="0"/>
            <a:t>Conflicts of interest</a:t>
          </a:r>
          <a:endParaRPr lang="fr-BE" sz="16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E" sz="1600" kern="1200" dirty="0" smtClean="0"/>
            <a:t>Fraud, etc.</a:t>
          </a:r>
          <a:endParaRPr lang="fr-BE" sz="1600" kern="1200" dirty="0"/>
        </a:p>
      </dsp:txBody>
      <dsp:txXfrm>
        <a:off x="0" y="505450"/>
        <a:ext cx="4419599" cy="11802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98028-F498-49A9-837F-045DE9751EF2}">
      <dsp:nvSpPr>
        <dsp:cNvPr id="0" name=""/>
        <dsp:cNvSpPr/>
      </dsp:nvSpPr>
      <dsp:spPr>
        <a:xfrm>
          <a:off x="0" y="0"/>
          <a:ext cx="4419599" cy="503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Unusable research reports</a:t>
          </a:r>
          <a:endParaRPr lang="fr-BE" sz="2000" kern="1200" dirty="0"/>
        </a:p>
      </dsp:txBody>
      <dsp:txXfrm>
        <a:off x="24603" y="24603"/>
        <a:ext cx="4370393" cy="454793"/>
      </dsp:txXfrm>
    </dsp:sp>
    <dsp:sp modelId="{E6B58460-FE59-4812-8C21-5B24E7FE67D1}">
      <dsp:nvSpPr>
        <dsp:cNvPr id="0" name=""/>
        <dsp:cNvSpPr/>
      </dsp:nvSpPr>
      <dsp:spPr>
        <a:xfrm>
          <a:off x="0" y="505939"/>
          <a:ext cx="4419599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0320" rIns="113792" bIns="20320" numCol="1" spcCol="1270" anchor="t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E" sz="1600" kern="1200" dirty="0" smtClean="0"/>
            <a:t>Methods and codes unavailable</a:t>
          </a:r>
          <a:endParaRPr lang="fr-BE" sz="16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E" sz="1600" kern="1200" dirty="0" smtClean="0"/>
            <a:t>Inadequate info on medical interventions in trials, etc..</a:t>
          </a:r>
          <a:endParaRPr lang="fr-BE" sz="1600" kern="1200" dirty="0"/>
        </a:p>
      </dsp:txBody>
      <dsp:txXfrm>
        <a:off x="0" y="505939"/>
        <a:ext cx="4419599" cy="811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D68B4-403F-48A1-B4D8-98727D0D8967}">
      <dsp:nvSpPr>
        <dsp:cNvPr id="0" name=""/>
        <dsp:cNvSpPr/>
      </dsp:nvSpPr>
      <dsp:spPr>
        <a:xfrm rot="5400000">
          <a:off x="392265" y="1386302"/>
          <a:ext cx="1171454" cy="1949273"/>
        </a:xfrm>
        <a:prstGeom prst="corner">
          <a:avLst>
            <a:gd name="adj1" fmla="val 16120"/>
            <a:gd name="adj2" fmla="val 1611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C3141-D612-4D29-9C64-8E11F18AD33F}">
      <dsp:nvSpPr>
        <dsp:cNvPr id="0" name=""/>
        <dsp:cNvSpPr/>
      </dsp:nvSpPr>
      <dsp:spPr>
        <a:xfrm>
          <a:off x="196720" y="1968715"/>
          <a:ext cx="1759815" cy="1542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>
              <a:solidFill>
                <a:srgbClr val="0F5494"/>
              </a:solidFill>
            </a:rPr>
            <a:t>FP7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rgbClr val="0F5494"/>
              </a:solidFill>
            </a:rPr>
            <a:t>OA </a:t>
          </a:r>
          <a:r>
            <a:rPr lang="fr-BE" sz="1400" b="1" kern="1200" dirty="0" smtClean="0">
              <a:solidFill>
                <a:srgbClr val="004494"/>
              </a:solidFill>
            </a:rPr>
            <a:t>Pilot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>
              <a:solidFill>
                <a:srgbClr val="004494"/>
              </a:solidFill>
            </a:rPr>
            <a:t>Deposit and open access</a:t>
          </a:r>
          <a:endParaRPr lang="en-GB" sz="1400" b="1" kern="1200" dirty="0">
            <a:solidFill>
              <a:srgbClr val="004494"/>
            </a:solidFill>
          </a:endParaRPr>
        </a:p>
      </dsp:txBody>
      <dsp:txXfrm>
        <a:off x="196720" y="1968715"/>
        <a:ext cx="1759815" cy="1542581"/>
      </dsp:txXfrm>
    </dsp:sp>
    <dsp:sp modelId="{89D2BFD1-F5E2-448E-873D-BD4112695BC1}">
      <dsp:nvSpPr>
        <dsp:cNvPr id="0" name=""/>
        <dsp:cNvSpPr/>
      </dsp:nvSpPr>
      <dsp:spPr>
        <a:xfrm>
          <a:off x="1624495" y="1242795"/>
          <a:ext cx="332040" cy="332040"/>
        </a:xfrm>
        <a:prstGeom prst="triangle">
          <a:avLst>
            <a:gd name="adj" fmla="val 10000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A2BD2-FDDE-45A9-9BB8-992F6CC2D038}">
      <dsp:nvSpPr>
        <dsp:cNvPr id="0" name=""/>
        <dsp:cNvSpPr/>
      </dsp:nvSpPr>
      <dsp:spPr>
        <a:xfrm rot="5400000">
          <a:off x="2546623" y="853204"/>
          <a:ext cx="1171454" cy="1949273"/>
        </a:xfrm>
        <a:prstGeom prst="corner">
          <a:avLst>
            <a:gd name="adj1" fmla="val 16120"/>
            <a:gd name="adj2" fmla="val 1611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04CB7-442A-437E-BCD0-E51137A49033}">
      <dsp:nvSpPr>
        <dsp:cNvPr id="0" name=""/>
        <dsp:cNvSpPr/>
      </dsp:nvSpPr>
      <dsp:spPr>
        <a:xfrm>
          <a:off x="2351078" y="1435617"/>
          <a:ext cx="1759815" cy="1542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>
              <a:solidFill>
                <a:srgbClr val="0F5494"/>
              </a:solidFill>
            </a:rPr>
            <a:t>H2020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rgbClr val="0F5494"/>
              </a:solidFill>
            </a:rPr>
            <a:t>OA </a:t>
          </a:r>
          <a:r>
            <a:rPr lang="fr-BE" sz="1400" b="1" kern="1200" dirty="0" smtClean="0">
              <a:solidFill>
                <a:srgbClr val="004494"/>
              </a:solidFill>
            </a:rPr>
            <a:t>Mandatory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rgbClr val="0F5494"/>
              </a:solidFill>
            </a:rPr>
            <a:t>Deposit and open access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400" b="1" kern="1200" dirty="0" smtClean="0">
            <a:solidFill>
              <a:srgbClr val="FFC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rgbClr val="0F5494"/>
              </a:solidFill>
            </a:rPr>
            <a:t>&amp; ORD/DMP </a:t>
          </a:r>
          <a:r>
            <a:rPr lang="fr-BE" sz="1400" b="1" kern="1200" dirty="0" smtClean="0">
              <a:solidFill>
                <a:srgbClr val="004494"/>
              </a:solidFill>
            </a:rPr>
            <a:t>Pilot</a:t>
          </a:r>
          <a:endParaRPr lang="en-GB" sz="1400" b="1" kern="1200" dirty="0">
            <a:solidFill>
              <a:srgbClr val="004494"/>
            </a:solidFill>
          </a:endParaRPr>
        </a:p>
      </dsp:txBody>
      <dsp:txXfrm>
        <a:off x="2351078" y="1435617"/>
        <a:ext cx="1759815" cy="1542581"/>
      </dsp:txXfrm>
    </dsp:sp>
    <dsp:sp modelId="{5BD1A5A7-DF3D-4E91-8DA0-05F43D168E80}">
      <dsp:nvSpPr>
        <dsp:cNvPr id="0" name=""/>
        <dsp:cNvSpPr/>
      </dsp:nvSpPr>
      <dsp:spPr>
        <a:xfrm>
          <a:off x="3778852" y="709697"/>
          <a:ext cx="332040" cy="332040"/>
        </a:xfrm>
        <a:prstGeom prst="triangle">
          <a:avLst>
            <a:gd name="adj" fmla="val 10000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B1718-8BCA-402D-8E35-77EBBA1D4AFE}">
      <dsp:nvSpPr>
        <dsp:cNvPr id="0" name=""/>
        <dsp:cNvSpPr/>
      </dsp:nvSpPr>
      <dsp:spPr>
        <a:xfrm rot="5400000">
          <a:off x="4715658" y="363696"/>
          <a:ext cx="1171454" cy="1949273"/>
        </a:xfrm>
        <a:prstGeom prst="corner">
          <a:avLst>
            <a:gd name="adj1" fmla="val 16120"/>
            <a:gd name="adj2" fmla="val 1611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5BB5C-8F27-45F9-954D-D44A942FEC49}">
      <dsp:nvSpPr>
        <dsp:cNvPr id="0" name=""/>
        <dsp:cNvSpPr/>
      </dsp:nvSpPr>
      <dsp:spPr>
        <a:xfrm>
          <a:off x="4513188" y="990678"/>
          <a:ext cx="1749766" cy="1542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>
              <a:solidFill>
                <a:srgbClr val="0F5494"/>
              </a:solidFill>
            </a:rPr>
            <a:t>H2020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rgbClr val="0F5494"/>
              </a:solidFill>
            </a:rPr>
            <a:t>OA </a:t>
          </a:r>
          <a:r>
            <a:rPr lang="fr-BE" sz="1400" b="1" kern="1200" dirty="0" smtClean="0">
              <a:solidFill>
                <a:srgbClr val="004494"/>
              </a:solidFill>
            </a:rPr>
            <a:t>Mandatory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rgbClr val="0F5494"/>
              </a:solidFill>
            </a:rPr>
            <a:t>Deposit and open access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400" b="1" kern="1200" dirty="0" smtClean="0">
            <a:solidFill>
              <a:srgbClr val="FFC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BE" sz="1400" kern="1200" dirty="0" smtClean="0">
              <a:solidFill>
                <a:srgbClr val="0F5494"/>
              </a:solidFill>
            </a:rPr>
            <a:t>&amp; ORD/DMP </a:t>
          </a:r>
          <a:r>
            <a:rPr lang="fr-BE" sz="1400" b="1" kern="1200" dirty="0" smtClean="0">
              <a:solidFill>
                <a:srgbClr val="004494"/>
              </a:solidFill>
            </a:rPr>
            <a:t>by default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BE" sz="1400" b="1" kern="1200" dirty="0" smtClean="0">
              <a:solidFill>
                <a:srgbClr val="004494"/>
              </a:solidFill>
            </a:rPr>
            <a:t>(exceptions)</a:t>
          </a:r>
          <a:endParaRPr lang="en-GB" sz="1400" b="1" kern="1200" dirty="0">
            <a:solidFill>
              <a:srgbClr val="004494"/>
            </a:solidFill>
          </a:endParaRPr>
        </a:p>
      </dsp:txBody>
      <dsp:txXfrm>
        <a:off x="4513188" y="990678"/>
        <a:ext cx="1749766" cy="1542581"/>
      </dsp:txXfrm>
    </dsp:sp>
    <dsp:sp modelId="{DC2C18E0-A8B7-431B-9F90-885E4B4A426B}">
      <dsp:nvSpPr>
        <dsp:cNvPr id="0" name=""/>
        <dsp:cNvSpPr/>
      </dsp:nvSpPr>
      <dsp:spPr>
        <a:xfrm>
          <a:off x="5933210" y="176599"/>
          <a:ext cx="332040" cy="332040"/>
        </a:xfrm>
        <a:prstGeom prst="triangle">
          <a:avLst>
            <a:gd name="adj" fmla="val 10000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95283-61C8-4927-864F-77B9DAB72824}">
      <dsp:nvSpPr>
        <dsp:cNvPr id="0" name=""/>
        <dsp:cNvSpPr/>
      </dsp:nvSpPr>
      <dsp:spPr>
        <a:xfrm rot="10800000">
          <a:off x="83038" y="2929704"/>
          <a:ext cx="1171454" cy="46763"/>
        </a:xfrm>
        <a:prstGeom prst="pie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99B82E22-B053-4E92-876B-DF794DB4385B}">
      <dsp:nvSpPr>
        <dsp:cNvPr id="0" name=""/>
        <dsp:cNvSpPr/>
      </dsp:nvSpPr>
      <dsp:spPr>
        <a:xfrm>
          <a:off x="6466429" y="369421"/>
          <a:ext cx="1759815" cy="1542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6466429" y="369421"/>
        <a:ext cx="1759815" cy="1542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(CC-BY).pdf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86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338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263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Delete/update</a:t>
            </a:r>
            <a:r>
              <a:rPr lang="en-IE" baseline="0" dirty="0" smtClean="0"/>
              <a:t> as appropriate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7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0"/>
            <a:ext cx="6142383" cy="6858000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7663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435726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49617" y="1"/>
            <a:ext cx="6142383" cy="6858000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2984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71" r:id="rId16"/>
    <p:sldLayoutId id="2147483666" r:id="rId17"/>
    <p:sldLayoutId id="2147483667" r:id="rId18"/>
    <p:sldLayoutId id="2147483668" r:id="rId19"/>
    <p:sldLayoutId id="2147483655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secretariat.eu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slideLayout" Target="../slideLayouts/slideLayout8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18" Type="http://schemas.openxmlformats.org/officeDocument/2006/relationships/hyperlink" Target="https://www.youtube.com/user/eutube" TargetMode="External"/><Relationship Id="rId3" Type="http://schemas.openxmlformats.org/officeDocument/2006/relationships/notesSlide" Target="../notesSlides/notesSlide4.xml"/><Relationship Id="rId7" Type="http://schemas.openxmlformats.org/officeDocument/2006/relationships/hyperlink" Target="https://europa.eu/" TargetMode="External"/><Relationship Id="rId12" Type="http://schemas.openxmlformats.org/officeDocument/2006/relationships/hyperlink" Target="https://www.linkedin.com/company/european-commission/" TargetMode="External"/><Relationship Id="rId17" Type="http://schemas.openxmlformats.org/officeDocument/2006/relationships/hyperlink" Target="https://medium.com/@EuropeanCommission" TargetMode="Externa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tags" Target="../tags/tag20.xml"/><Relationship Id="rId6" Type="http://schemas.openxmlformats.org/officeDocument/2006/relationships/hyperlink" Target="https://ec.europa.eu/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openxmlformats.org/officeDocument/2006/relationships/hyperlink" Target="https://www.instagram.com/europeancommission/" TargetMode="External"/><Relationship Id="rId10" Type="http://schemas.openxmlformats.org/officeDocument/2006/relationships/hyperlink" Target="https://www.facebook.com/EuropeanCommission" TargetMode="External"/><Relationship Id="rId19" Type="http://schemas.openxmlformats.org/officeDocument/2006/relationships/image" Target="../media/image23.png"/><Relationship Id="rId4" Type="http://schemas.openxmlformats.org/officeDocument/2006/relationships/hyperlink" Target="https://open.spotify.com/user/v7ra0as4ychfdatgcjt9nabh0?si=SEs1mANESea5kzyVy7HvDw" TargetMode="External"/><Relationship Id="rId9" Type="http://schemas.openxmlformats.org/officeDocument/2006/relationships/hyperlink" Target="https://twitter.com/eu_commission" TargetMode="External"/><Relationship Id="rId1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image" Target="../media/image25.png"/><Relationship Id="rId4" Type="http://schemas.openxmlformats.org/officeDocument/2006/relationships/hyperlink" Target="https://creativecommons.org/licenses/by/4.0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3574203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hyperlink" Target="https://www.pidforum.org/t/please-give-us-your-feedback/775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eoscsecretariat.eu/index.php/s/C3a5WkpsFHL6GD3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6" Type="http://schemas.openxmlformats.org/officeDocument/2006/relationships/hyperlink" Target="mailto:inform-FAIR-wg@eoscsecretariat.eu" TargetMode="External"/><Relationship Id="rId5" Type="http://schemas.openxmlformats.org/officeDocument/2006/relationships/hyperlink" Target="https://www.eoscsecretariat.eu/eosc-liaison-platform/post/interim-recommendations-fair-metrics-and-service-certification-apply" TargetMode="External"/><Relationship Id="rId4" Type="http://schemas.openxmlformats.org/officeDocument/2006/relationships/hyperlink" Target="https://repository.eoscsecretariat.eu/index.php/s/zCnHTcytBHaLjR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openxmlformats.org/officeDocument/2006/relationships/hyperlink" Target="https://www.rd-alliance.org/groups/fair-data-maturity-model-wg" TargetMode="External"/><Relationship Id="rId5" Type="http://schemas.openxmlformats.org/officeDocument/2006/relationships/hyperlink" Target="https://docs.google.com/document/d/1pDGGL3-BbBJu18KlfZUI3AizKLHXGXdIi_mPtpEWmeg/edit" TargetMode="External"/><Relationship Id="rId4" Type="http://schemas.openxmlformats.org/officeDocument/2006/relationships/hyperlink" Target="https://docs.google.com/spreadsheets/d/1mkjElFrTBPBH0QViODexNur0xNGhJqau0zkL4w8RRAw/edit#gid=121074357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Making Open Science the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>new normal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80563" y="5430904"/>
            <a:ext cx="4118157" cy="1152775"/>
          </a:xfrm>
        </p:spPr>
        <p:txBody>
          <a:bodyPr/>
          <a:lstStyle/>
          <a:p>
            <a:pPr algn="l"/>
            <a:r>
              <a:rPr lang="en-GB" sz="1800" i="0" dirty="0" smtClean="0"/>
              <a:t>15</a:t>
            </a:r>
            <a:r>
              <a:rPr lang="en-GB" sz="1800" i="0" baseline="30000" dirty="0" smtClean="0"/>
              <a:t>th</a:t>
            </a:r>
            <a:r>
              <a:rPr lang="en-GB" sz="1800" i="0" dirty="0" smtClean="0"/>
              <a:t> International Digital Curation Conference</a:t>
            </a:r>
          </a:p>
          <a:p>
            <a:pPr algn="l"/>
            <a:r>
              <a:rPr lang="en-GB" sz="1800" i="0" dirty="0" smtClean="0"/>
              <a:t>19 February </a:t>
            </a:r>
            <a:r>
              <a:rPr lang="en-GB" sz="1800" i="0" dirty="0" smtClean="0"/>
              <a:t>2020</a:t>
            </a:r>
            <a:endParaRPr lang="en-GB" sz="1800" i="0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998720" y="5377724"/>
            <a:ext cx="6837680" cy="1205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0" dirty="0" smtClean="0"/>
              <a:t>Kostas </a:t>
            </a:r>
            <a:r>
              <a:rPr lang="en-GB" sz="1800" b="1" i="0" dirty="0"/>
              <a:t>G</a:t>
            </a:r>
            <a:r>
              <a:rPr lang="en-GB" sz="1800" b="1" i="0" dirty="0" smtClean="0"/>
              <a:t>linos</a:t>
            </a:r>
          </a:p>
          <a:p>
            <a:pPr>
              <a:lnSpc>
                <a:spcPts val="800"/>
              </a:lnSpc>
            </a:pPr>
            <a:r>
              <a:rPr lang="en-GB" sz="1800" i="0" dirty="0" smtClean="0"/>
              <a:t> </a:t>
            </a:r>
            <a:r>
              <a:rPr lang="en-GB" sz="1800" i="0" dirty="0" smtClean="0"/>
              <a:t>Open Science</a:t>
            </a:r>
          </a:p>
          <a:p>
            <a:pPr>
              <a:lnSpc>
                <a:spcPts val="800"/>
              </a:lnSpc>
            </a:pPr>
            <a:r>
              <a:rPr lang="en-GB" sz="1800" i="0" dirty="0" smtClean="0"/>
              <a:t>European Commission</a:t>
            </a:r>
            <a:endParaRPr lang="en-GB" sz="1800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57" y="0"/>
            <a:ext cx="8229600" cy="936625"/>
          </a:xfrm>
        </p:spPr>
        <p:txBody>
          <a:bodyPr/>
          <a:lstStyle/>
          <a:p>
            <a:r>
              <a:rPr lang="en-GB" sz="3600" dirty="0"/>
              <a:t>Science &amp; society</a:t>
            </a:r>
            <a:endParaRPr lang="en-GB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71155" y="1562512"/>
            <a:ext cx="1001290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b="0" dirty="0"/>
              <a:t>Improving </a:t>
            </a:r>
            <a:r>
              <a:rPr lang="en-GB" dirty="0"/>
              <a:t>trust</a:t>
            </a:r>
            <a:r>
              <a:rPr lang="en-GB" b="0" dirty="0"/>
              <a:t> between science and </a:t>
            </a:r>
            <a:r>
              <a:rPr lang="en-GB" b="0" dirty="0"/>
              <a:t>society </a:t>
            </a:r>
            <a:endParaRPr lang="en-GB" b="0" dirty="0" smtClean="0"/>
          </a:p>
          <a:p>
            <a:pPr marL="806450" lvl="2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 smtClean="0"/>
              <a:t>Engaging citizens and civil society in co-designing &amp; co-creating responsible R&amp;I agendas and contents</a:t>
            </a:r>
            <a:endParaRPr lang="fr-BE" sz="1800" dirty="0" smtClean="0"/>
          </a:p>
          <a:p>
            <a:pPr marL="806450" lvl="2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 smtClean="0"/>
              <a:t>Facilitating </a:t>
            </a:r>
            <a:r>
              <a:rPr lang="en-GB" sz="1800" dirty="0"/>
              <a:t>participation by citizens and civil society organisations in </a:t>
            </a:r>
            <a:r>
              <a:rPr lang="en-GB" sz="1800" dirty="0"/>
              <a:t>research </a:t>
            </a:r>
            <a:r>
              <a:rPr lang="en-GB" sz="1800" dirty="0" smtClean="0"/>
              <a:t>activities</a:t>
            </a:r>
          </a:p>
          <a:p>
            <a:pPr marL="806450" lvl="2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 smtClean="0"/>
              <a:t>Improving science communication, also in local settings</a:t>
            </a:r>
            <a:r>
              <a:rPr lang="fr-BE" sz="1800" dirty="0" smtClean="0"/>
              <a:t> </a:t>
            </a:r>
            <a:endParaRPr lang="fr-BE" sz="1800" dirty="0"/>
          </a:p>
          <a:p>
            <a:pPr marL="806450" lvl="2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sz="1800" dirty="0" err="1"/>
              <a:t>Ensuring</a:t>
            </a:r>
            <a:r>
              <a:rPr lang="fr-BE" sz="1800" dirty="0"/>
              <a:t> the </a:t>
            </a:r>
            <a:r>
              <a:rPr lang="fr-BE" sz="1800" dirty="0" err="1"/>
              <a:t>integrity</a:t>
            </a:r>
            <a:r>
              <a:rPr lang="fr-BE" sz="1800" dirty="0"/>
              <a:t> of </a:t>
            </a:r>
            <a:r>
              <a:rPr lang="fr-BE" sz="1800" dirty="0" err="1"/>
              <a:t>research</a:t>
            </a:r>
            <a:r>
              <a:rPr lang="fr-BE" sz="1800" dirty="0"/>
              <a:t> and </a:t>
            </a:r>
            <a:r>
              <a:rPr lang="fr-BE" sz="1800" dirty="0" err="1"/>
              <a:t>cultivating</a:t>
            </a:r>
            <a:r>
              <a:rPr lang="fr-BE" sz="1800" dirty="0"/>
              <a:t> a new ethos in science</a:t>
            </a:r>
            <a:endParaRPr lang="fr-BE" sz="1800" dirty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b="0" i="1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0" i="1" dirty="0" smtClean="0"/>
              <a:t>Horizon </a:t>
            </a:r>
            <a:r>
              <a:rPr lang="en-US" b="0" i="1" dirty="0"/>
              <a:t>2020 work </a:t>
            </a:r>
            <a:r>
              <a:rPr lang="en-US" b="0" i="1" dirty="0" err="1"/>
              <a:t>programme</a:t>
            </a:r>
            <a:r>
              <a:rPr lang="en-US" b="0" i="1" dirty="0"/>
              <a:t> </a:t>
            </a:r>
            <a:r>
              <a:rPr lang="en-US" b="0" i="1" dirty="0"/>
              <a:t>2018-2020 included:</a:t>
            </a:r>
            <a:endParaRPr lang="en-US" b="0" i="1" dirty="0"/>
          </a:p>
          <a:p>
            <a:pPr marL="806450" lvl="2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“Exploring </a:t>
            </a:r>
            <a:r>
              <a:rPr lang="en-US" sz="1800" dirty="0"/>
              <a:t>and supporting citizen </a:t>
            </a:r>
            <a:r>
              <a:rPr lang="en-US" sz="1800" dirty="0"/>
              <a:t>science” </a:t>
            </a:r>
            <a:endParaRPr lang="en-US" sz="1800" dirty="0"/>
          </a:p>
          <a:p>
            <a:pPr marL="806450" lvl="2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“Accelerating </a:t>
            </a:r>
            <a:r>
              <a:rPr lang="en-US" sz="1800" dirty="0"/>
              <a:t>and </a:t>
            </a:r>
            <a:r>
              <a:rPr lang="en-US" sz="1800" dirty="0" err="1"/>
              <a:t>catalysing</a:t>
            </a:r>
            <a:r>
              <a:rPr lang="en-US" sz="1800" dirty="0"/>
              <a:t> processes of institutional </a:t>
            </a:r>
            <a:r>
              <a:rPr lang="en-US" sz="1800" dirty="0"/>
              <a:t>change”, including research integrity</a:t>
            </a:r>
            <a:endParaRPr lang="en-US" sz="1800" dirty="0"/>
          </a:p>
          <a:p>
            <a:pPr marL="806450" lvl="2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/>
              <a:t>“</a:t>
            </a:r>
            <a:r>
              <a:rPr lang="en-US" sz="1800" dirty="0"/>
              <a:t>Building </a:t>
            </a:r>
            <a:r>
              <a:rPr lang="en-US" sz="1800" dirty="0"/>
              <a:t>the knowledge base for </a:t>
            </a:r>
            <a:r>
              <a:rPr lang="en-US" sz="1800" dirty="0" err="1"/>
              <a:t>SwafS</a:t>
            </a:r>
            <a:r>
              <a:rPr lang="en-US" sz="1800" dirty="0"/>
              <a:t>”, including science communication</a:t>
            </a:r>
            <a:endParaRPr lang="en-US" sz="1800" dirty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fr-BE" b="0" i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BE" sz="2000" kern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BE" sz="2000" kern="0" dirty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8782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6699" y="3095431"/>
            <a:ext cx="2526614" cy="782357"/>
          </a:xfrm>
        </p:spPr>
        <p:txBody>
          <a:bodyPr/>
          <a:lstStyle/>
          <a:p>
            <a:r>
              <a:rPr lang="en-GB" dirty="0" smtClean="0"/>
              <a:t>Enablers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78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116633"/>
            <a:ext cx="8229600" cy="936625"/>
          </a:xfrm>
        </p:spPr>
        <p:txBody>
          <a:bodyPr/>
          <a:lstStyle/>
          <a:p>
            <a:r>
              <a:rPr lang="fr-BE" sz="3200" dirty="0"/>
              <a:t>OS practice and </a:t>
            </a:r>
            <a:r>
              <a:rPr lang="fr-BE" sz="3200" dirty="0" err="1"/>
              <a:t>research</a:t>
            </a:r>
            <a:r>
              <a:rPr lang="fr-BE" sz="3200" dirty="0"/>
              <a:t> </a:t>
            </a:r>
            <a:r>
              <a:rPr lang="fr-BE" sz="3200" dirty="0" err="1"/>
              <a:t>careers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5880" y="5661248"/>
            <a:ext cx="5626968" cy="465436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Source: EUA, 2019 Open Science survey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204" y="1462784"/>
            <a:ext cx="6583851" cy="4103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438" y="1894831"/>
            <a:ext cx="2037027" cy="3144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1169862"/>
            <a:ext cx="6213584" cy="31492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79576" y="4797152"/>
            <a:ext cx="194421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66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651" y="0"/>
            <a:ext cx="8229600" cy="936625"/>
          </a:xfrm>
        </p:spPr>
        <p:txBody>
          <a:bodyPr/>
          <a:lstStyle/>
          <a:p>
            <a:r>
              <a:rPr lang="en-GB" sz="3600" dirty="0"/>
              <a:t>Rewards and incentives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651" y="1385392"/>
            <a:ext cx="10476412" cy="547260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600" dirty="0"/>
              <a:t>[</a:t>
            </a:r>
            <a:r>
              <a:rPr lang="fr-BE" sz="1600" dirty="0" err="1"/>
              <a:t>From</a:t>
            </a:r>
            <a:r>
              <a:rPr lang="fr-BE" sz="1600" dirty="0"/>
              <a:t> </a:t>
            </a:r>
            <a:r>
              <a:rPr lang="fr-BE" sz="1600" dirty="0" err="1"/>
              <a:t>various</a:t>
            </a:r>
            <a:r>
              <a:rPr lang="fr-BE" sz="1600" dirty="0"/>
              <a:t> expert group reports and position </a:t>
            </a:r>
            <a:r>
              <a:rPr lang="fr-BE" sz="1600" dirty="0" err="1"/>
              <a:t>papers</a:t>
            </a:r>
            <a:r>
              <a:rPr lang="fr-BE" sz="1600" dirty="0"/>
              <a:t>:]</a:t>
            </a:r>
            <a:endParaRPr lang="en-GB" sz="1600" dirty="0"/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r-BE" sz="2000" dirty="0" smtClean="0"/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sz="2000" dirty="0" smtClean="0"/>
              <a:t>Extra </a:t>
            </a:r>
            <a:r>
              <a:rPr lang="fr-BE" sz="2000" dirty="0" err="1" smtClean="0"/>
              <a:t>credit</a:t>
            </a:r>
            <a:r>
              <a:rPr lang="fr-BE" sz="2000" dirty="0" smtClean="0"/>
              <a:t> </a:t>
            </a:r>
            <a:r>
              <a:rPr lang="fr-BE" sz="2000" dirty="0"/>
              <a:t>to </a:t>
            </a:r>
            <a:r>
              <a:rPr lang="fr-BE" sz="2000" dirty="0" err="1"/>
              <a:t>individuals</a:t>
            </a:r>
            <a:r>
              <a:rPr lang="fr-BE" sz="2000" dirty="0"/>
              <a:t>, groups and </a:t>
            </a:r>
            <a:r>
              <a:rPr lang="fr-BE" sz="2000" dirty="0" err="1"/>
              <a:t>projects</a:t>
            </a:r>
            <a:r>
              <a:rPr lang="fr-BE" sz="2000" dirty="0"/>
              <a:t>, </a:t>
            </a:r>
            <a:r>
              <a:rPr lang="fr-BE" sz="2000" dirty="0" err="1"/>
              <a:t>that</a:t>
            </a:r>
            <a:r>
              <a:rPr lang="fr-BE" sz="2000" dirty="0"/>
              <a:t> practice Open Science, </a:t>
            </a:r>
            <a:r>
              <a:rPr lang="fr-BE" sz="2000" dirty="0" err="1"/>
              <a:t>based</a:t>
            </a:r>
            <a:r>
              <a:rPr lang="fr-BE" sz="2000" dirty="0"/>
              <a:t> on </a:t>
            </a:r>
            <a:r>
              <a:rPr lang="fr-BE" sz="2000" dirty="0" err="1"/>
              <a:t>appropriate</a:t>
            </a:r>
            <a:r>
              <a:rPr lang="fr-BE" sz="2000" dirty="0"/>
              <a:t> </a:t>
            </a:r>
            <a:r>
              <a:rPr lang="fr-BE" sz="2000" dirty="0" err="1"/>
              <a:t>indicators</a:t>
            </a:r>
            <a:endParaRPr lang="fr-BE" sz="2000" dirty="0"/>
          </a:p>
          <a:p>
            <a:pPr marL="800100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1800" dirty="0"/>
              <a:t>All </a:t>
            </a:r>
            <a:r>
              <a:rPr lang="fr-BE" sz="1800" dirty="0" err="1"/>
              <a:t>evaluation</a:t>
            </a:r>
            <a:r>
              <a:rPr lang="fr-BE" sz="1800" dirty="0"/>
              <a:t> </a:t>
            </a:r>
            <a:r>
              <a:rPr lang="fr-BE" sz="1800" dirty="0" err="1"/>
              <a:t>steps</a:t>
            </a:r>
            <a:r>
              <a:rPr lang="fr-BE" sz="1800" dirty="0"/>
              <a:t> at all stages of </a:t>
            </a:r>
            <a:r>
              <a:rPr lang="fr-BE" sz="1800" dirty="0" err="1"/>
              <a:t>careers</a:t>
            </a:r>
            <a:r>
              <a:rPr lang="fr-BE" sz="1800" dirty="0"/>
              <a:t> are </a:t>
            </a:r>
            <a:r>
              <a:rPr lang="fr-BE" sz="1800" dirty="0" err="1"/>
              <a:t>concerned</a:t>
            </a:r>
            <a:r>
              <a:rPr lang="fr-BE" sz="1800" dirty="0"/>
              <a:t>: </a:t>
            </a:r>
            <a:r>
              <a:rPr lang="fr-BE" sz="1800" dirty="0" err="1"/>
              <a:t>from</a:t>
            </a:r>
            <a:r>
              <a:rPr lang="fr-BE" sz="1800" dirty="0"/>
              <a:t> PhD </a:t>
            </a:r>
            <a:r>
              <a:rPr lang="fr-BE" sz="1800" dirty="0" err="1"/>
              <a:t>thesis</a:t>
            </a:r>
            <a:r>
              <a:rPr lang="fr-BE" sz="1800" dirty="0"/>
              <a:t> </a:t>
            </a:r>
            <a:r>
              <a:rPr lang="fr-BE" sz="1800" dirty="0" err="1"/>
              <a:t>examination</a:t>
            </a:r>
            <a:r>
              <a:rPr lang="fr-BE" sz="1800" dirty="0"/>
              <a:t>, </a:t>
            </a:r>
            <a:r>
              <a:rPr lang="fr-BE" sz="1800" dirty="0" err="1"/>
              <a:t>recruitment</a:t>
            </a:r>
            <a:r>
              <a:rPr lang="fr-BE" sz="1800" dirty="0"/>
              <a:t>, </a:t>
            </a:r>
            <a:r>
              <a:rPr lang="fr-BE" sz="1800" dirty="0" smtClean="0"/>
              <a:t>promotion, </a:t>
            </a:r>
            <a:r>
              <a:rPr lang="fr-BE" sz="1800" dirty="0" err="1"/>
              <a:t>project</a:t>
            </a:r>
            <a:r>
              <a:rPr lang="fr-BE" sz="1800" dirty="0"/>
              <a:t> </a:t>
            </a:r>
            <a:r>
              <a:rPr lang="fr-BE" sz="1800" dirty="0" err="1"/>
              <a:t>proposal</a:t>
            </a:r>
            <a:r>
              <a:rPr lang="fr-BE" sz="1800" dirty="0"/>
              <a:t> </a:t>
            </a:r>
            <a:r>
              <a:rPr lang="fr-BE" sz="1800" dirty="0" err="1"/>
              <a:t>assessment</a:t>
            </a:r>
            <a:r>
              <a:rPr lang="fr-BE" sz="1800" dirty="0"/>
              <a:t>, </a:t>
            </a:r>
            <a:r>
              <a:rPr lang="fr-BE" sz="1800" dirty="0" err="1"/>
              <a:t>funding</a:t>
            </a:r>
            <a:r>
              <a:rPr lang="fr-BE" sz="1800" dirty="0"/>
              <a:t> allocation </a:t>
            </a:r>
            <a:r>
              <a:rPr lang="fr-BE" sz="1800" dirty="0" err="1"/>
              <a:t>systems</a:t>
            </a:r>
            <a:r>
              <a:rPr lang="fr-BE" sz="1800" dirty="0"/>
              <a:t>, </a:t>
            </a:r>
            <a:r>
              <a:rPr lang="fr-BE" sz="1800" dirty="0" err="1" smtClean="0"/>
              <a:t>prizes</a:t>
            </a:r>
            <a:r>
              <a:rPr lang="fr-BE" sz="1800" dirty="0" smtClean="0"/>
              <a:t> </a:t>
            </a:r>
            <a:r>
              <a:rPr lang="fr-BE" sz="1800" dirty="0"/>
              <a:t>and recognitions, etc. 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1800" dirty="0"/>
              <a:t>In the </a:t>
            </a:r>
            <a:r>
              <a:rPr lang="fr-BE" sz="1800" dirty="0" err="1"/>
              <a:t>evaluation</a:t>
            </a:r>
            <a:r>
              <a:rPr lang="fr-BE" sz="1800" dirty="0"/>
              <a:t> </a:t>
            </a:r>
            <a:r>
              <a:rPr lang="fr-BE" sz="1800" dirty="0" err="1"/>
              <a:t>processes</a:t>
            </a:r>
            <a:r>
              <a:rPr lang="fr-BE" sz="1800" dirty="0"/>
              <a:t>, </a:t>
            </a:r>
            <a:r>
              <a:rPr lang="en-US" sz="1800" dirty="0"/>
              <a:t>more emphasis needs to be put on the quality of the outputs, including on reproducibility of results.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J</a:t>
            </a:r>
            <a:r>
              <a:rPr lang="en-US" sz="2000" dirty="0" smtClean="0"/>
              <a:t>ournal </a:t>
            </a:r>
            <a:r>
              <a:rPr lang="en-US" sz="2000" dirty="0"/>
              <a:t>impact </a:t>
            </a:r>
            <a:r>
              <a:rPr lang="en-US" sz="2000" dirty="0"/>
              <a:t>factors should not be used as a proxy for quality. </a:t>
            </a:r>
            <a:r>
              <a:rPr lang="en-US" sz="2000" dirty="0"/>
              <a:t>Article-level and societal impact metrics should be developed and used. </a:t>
            </a:r>
            <a:endParaRPr lang="fr-BE" sz="2000" dirty="0"/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sz="2000" dirty="0"/>
              <a:t>There are </a:t>
            </a:r>
            <a:r>
              <a:rPr lang="fr-BE" sz="2000" dirty="0" err="1"/>
              <a:t>already</a:t>
            </a:r>
            <a:r>
              <a:rPr lang="fr-BE" sz="2000" dirty="0"/>
              <a:t> good practices </a:t>
            </a:r>
            <a:r>
              <a:rPr lang="fr-BE" sz="2000" dirty="0" err="1"/>
              <a:t>that</a:t>
            </a:r>
            <a:r>
              <a:rPr lang="fr-BE" sz="2000" dirty="0"/>
              <a:t> </a:t>
            </a:r>
            <a:r>
              <a:rPr lang="fr-BE" sz="2000" dirty="0" err="1"/>
              <a:t>need</a:t>
            </a:r>
            <a:r>
              <a:rPr lang="fr-BE" sz="2000" dirty="0"/>
              <a:t> to </a:t>
            </a:r>
            <a:r>
              <a:rPr lang="fr-BE" sz="2000" dirty="0" err="1"/>
              <a:t>be</a:t>
            </a:r>
            <a:r>
              <a:rPr lang="fr-BE" sz="2000" dirty="0"/>
              <a:t> </a:t>
            </a:r>
            <a:r>
              <a:rPr lang="fr-BE" sz="2000" dirty="0" err="1"/>
              <a:t>collected</a:t>
            </a:r>
            <a:r>
              <a:rPr lang="fr-BE" sz="2000" dirty="0"/>
              <a:t> and </a:t>
            </a:r>
            <a:r>
              <a:rPr lang="fr-BE" sz="2000" dirty="0" err="1"/>
              <a:t>further</a:t>
            </a:r>
            <a:r>
              <a:rPr lang="fr-BE" sz="2000" dirty="0"/>
              <a:t> </a:t>
            </a:r>
            <a:r>
              <a:rPr lang="fr-BE" sz="2000" dirty="0" err="1"/>
              <a:t>exploited</a:t>
            </a:r>
            <a:r>
              <a:rPr lang="fr-BE" sz="2000" dirty="0"/>
              <a:t>. 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sz="2000" dirty="0" err="1"/>
              <a:t>Incentives</a:t>
            </a:r>
            <a:r>
              <a:rPr lang="fr-BE" sz="2000" dirty="0"/>
              <a:t> for </a:t>
            </a:r>
            <a:r>
              <a:rPr lang="fr-BE" sz="2000" dirty="0"/>
              <a:t>l</a:t>
            </a:r>
            <a:r>
              <a:rPr lang="fr-BE" sz="2000" dirty="0"/>
              <a:t>ife-long </a:t>
            </a:r>
            <a:r>
              <a:rPr lang="fr-BE" sz="2000" dirty="0"/>
              <a:t>training </a:t>
            </a:r>
            <a:r>
              <a:rPr lang="fr-BE" sz="2000" dirty="0"/>
              <a:t>on </a:t>
            </a:r>
            <a:r>
              <a:rPr lang="fr-BE" sz="2000" dirty="0"/>
              <a:t>Open Science practices and </a:t>
            </a:r>
            <a:r>
              <a:rPr lang="fr-BE" sz="2000" dirty="0" err="1"/>
              <a:t>research</a:t>
            </a:r>
            <a:r>
              <a:rPr lang="fr-BE" sz="2000" dirty="0"/>
              <a:t> </a:t>
            </a:r>
            <a:r>
              <a:rPr lang="fr-BE" sz="2000" dirty="0" err="1"/>
              <a:t>integrity</a:t>
            </a:r>
            <a:r>
              <a:rPr lang="fr-BE" sz="2000" dirty="0"/>
              <a:t> are </a:t>
            </a:r>
            <a:r>
              <a:rPr lang="fr-BE" sz="2000" dirty="0" err="1"/>
              <a:t>required</a:t>
            </a:r>
            <a:r>
              <a:rPr lang="fr-BE" sz="2000" dirty="0" smtClean="0"/>
              <a:t>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286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359" y="0"/>
            <a:ext cx="8229600" cy="936625"/>
          </a:xfrm>
        </p:spPr>
        <p:txBody>
          <a:bodyPr/>
          <a:lstStyle/>
          <a:p>
            <a:r>
              <a:rPr lang="en-GB" sz="3600" dirty="0"/>
              <a:t>Skills and education</a:t>
            </a:r>
            <a:endParaRPr lang="en-GB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5211" y="1192567"/>
            <a:ext cx="10515600" cy="524742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800" dirty="0"/>
              <a:t>[</a:t>
            </a:r>
            <a:r>
              <a:rPr lang="fr-BE" sz="1600" dirty="0" err="1"/>
              <a:t>From</a:t>
            </a:r>
            <a:r>
              <a:rPr lang="fr-BE" sz="1600" dirty="0"/>
              <a:t> </a:t>
            </a:r>
            <a:r>
              <a:rPr lang="fr-BE" sz="1600" dirty="0" err="1"/>
              <a:t>various</a:t>
            </a:r>
            <a:r>
              <a:rPr lang="fr-BE" sz="1600" dirty="0"/>
              <a:t> expert group reports and position </a:t>
            </a:r>
            <a:r>
              <a:rPr lang="fr-BE" sz="1600" dirty="0" err="1"/>
              <a:t>papers</a:t>
            </a:r>
            <a:r>
              <a:rPr lang="fr-BE" sz="1800" dirty="0"/>
              <a:t>:]</a:t>
            </a:r>
            <a:endParaRPr lang="en-GB" sz="1800" dirty="0"/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r-B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sz="2000" dirty="0" smtClean="0"/>
              <a:t>Open </a:t>
            </a:r>
            <a:r>
              <a:rPr lang="fr-BE" sz="2000" dirty="0"/>
              <a:t>Science </a:t>
            </a:r>
            <a:r>
              <a:rPr lang="fr-BE" sz="2000" dirty="0" err="1" smtClean="0"/>
              <a:t>principles</a:t>
            </a:r>
            <a:r>
              <a:rPr lang="fr-BE" sz="2000" dirty="0" smtClean="0"/>
              <a:t> </a:t>
            </a:r>
            <a:r>
              <a:rPr lang="fr-BE" sz="2000" dirty="0"/>
              <a:t>and practice, </a:t>
            </a:r>
            <a:r>
              <a:rPr lang="fr-BE" sz="2000" dirty="0" err="1"/>
              <a:t>together</a:t>
            </a:r>
            <a:r>
              <a:rPr lang="fr-BE" sz="2000" dirty="0"/>
              <a:t> </a:t>
            </a:r>
            <a:r>
              <a:rPr lang="fr-BE" sz="2000" dirty="0" err="1"/>
              <a:t>with</a:t>
            </a:r>
            <a:r>
              <a:rPr lang="fr-BE" sz="2000" dirty="0"/>
              <a:t> data </a:t>
            </a:r>
            <a:r>
              <a:rPr lang="fr-BE" sz="2000" dirty="0" err="1"/>
              <a:t>literacy</a:t>
            </a:r>
            <a:r>
              <a:rPr lang="fr-BE" sz="2000" dirty="0"/>
              <a:t>, </a:t>
            </a:r>
            <a:r>
              <a:rPr lang="fr-BE" sz="2000" dirty="0" err="1"/>
              <a:t>ethics</a:t>
            </a:r>
            <a:r>
              <a:rPr lang="fr-BE" sz="2000" dirty="0"/>
              <a:t> and </a:t>
            </a:r>
            <a:r>
              <a:rPr lang="fr-BE" sz="2000" dirty="0" err="1"/>
              <a:t>research</a:t>
            </a:r>
            <a:r>
              <a:rPr lang="fr-BE" sz="2000" dirty="0"/>
              <a:t> </a:t>
            </a:r>
            <a:r>
              <a:rPr lang="fr-BE" sz="2000" dirty="0" err="1"/>
              <a:t>integrity</a:t>
            </a:r>
            <a:r>
              <a:rPr lang="fr-BE" sz="2000" dirty="0"/>
              <a:t>, </a:t>
            </a:r>
            <a:r>
              <a:rPr lang="fr-BE" sz="2000" dirty="0" err="1"/>
              <a:t>should</a:t>
            </a:r>
            <a:r>
              <a:rPr lang="fr-BE" sz="2000" dirty="0"/>
              <a:t> </a:t>
            </a:r>
            <a:r>
              <a:rPr lang="fr-BE" sz="2000" dirty="0" err="1"/>
              <a:t>be</a:t>
            </a:r>
            <a:r>
              <a:rPr lang="fr-BE" sz="2000" dirty="0"/>
              <a:t> an </a:t>
            </a:r>
            <a:r>
              <a:rPr lang="fr-BE" sz="2000" dirty="0" err="1"/>
              <a:t>integral</a:t>
            </a:r>
            <a:r>
              <a:rPr lang="fr-BE" sz="2000" dirty="0"/>
              <a:t> part of </a:t>
            </a:r>
            <a:r>
              <a:rPr lang="en-US" sz="2000" dirty="0"/>
              <a:t>researcher’s </a:t>
            </a:r>
            <a:r>
              <a:rPr lang="en-US" sz="2000" dirty="0"/>
              <a:t>education and career </a:t>
            </a:r>
            <a:r>
              <a:rPr lang="en-US" sz="2000" dirty="0"/>
              <a:t>development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sz="2000" dirty="0" smtClean="0"/>
              <a:t>Training </a:t>
            </a:r>
            <a:r>
              <a:rPr lang="fr-BE" sz="2000" dirty="0"/>
              <a:t>on </a:t>
            </a:r>
            <a:r>
              <a:rPr lang="fr-BE" sz="2000" dirty="0"/>
              <a:t>Open Science </a:t>
            </a:r>
            <a:r>
              <a:rPr lang="fr-BE" sz="2000" dirty="0" err="1"/>
              <a:t>needs</a:t>
            </a:r>
            <a:r>
              <a:rPr lang="fr-BE" sz="2000" dirty="0"/>
              <a:t> </a:t>
            </a:r>
            <a:r>
              <a:rPr lang="fr-BE" sz="2000" dirty="0"/>
              <a:t>to </a:t>
            </a:r>
            <a:r>
              <a:rPr lang="fr-BE" sz="2000" dirty="0" err="1"/>
              <a:t>be</a:t>
            </a:r>
            <a:r>
              <a:rPr lang="fr-BE" sz="2000" dirty="0"/>
              <a:t> </a:t>
            </a:r>
            <a:r>
              <a:rPr lang="fr-BE" sz="2000" dirty="0" err="1" smtClean="0"/>
              <a:t>tailored</a:t>
            </a:r>
            <a:r>
              <a:rPr lang="fr-BE" sz="2000" dirty="0" smtClean="0"/>
              <a:t> </a:t>
            </a:r>
            <a:r>
              <a:rPr lang="fr-BE" sz="2000" dirty="0"/>
              <a:t>for </a:t>
            </a:r>
            <a:r>
              <a:rPr lang="fr-BE" sz="2000" dirty="0" err="1"/>
              <a:t>different</a:t>
            </a:r>
            <a:r>
              <a:rPr lang="fr-BE" sz="2000" dirty="0"/>
              <a:t> disciplines and </a:t>
            </a:r>
            <a:r>
              <a:rPr lang="fr-BE" sz="2000" dirty="0" err="1"/>
              <a:t>levels</a:t>
            </a:r>
            <a:r>
              <a:rPr lang="fr-BE" sz="2000" dirty="0"/>
              <a:t> of </a:t>
            </a:r>
            <a:r>
              <a:rPr lang="fr-BE" sz="2000" dirty="0" err="1"/>
              <a:t>researchers</a:t>
            </a:r>
            <a:r>
              <a:rPr lang="fr-BE" sz="2000" dirty="0"/>
              <a:t>, but </a:t>
            </a:r>
            <a:r>
              <a:rPr lang="fr-BE" sz="2000" dirty="0" err="1"/>
              <a:t>also</a:t>
            </a:r>
            <a:r>
              <a:rPr lang="fr-BE" sz="2000" dirty="0"/>
              <a:t> </a:t>
            </a:r>
            <a:r>
              <a:rPr lang="fr-BE" sz="2000" dirty="0"/>
              <a:t>for </a:t>
            </a:r>
            <a:r>
              <a:rPr lang="fr-BE" sz="2000" dirty="0" err="1"/>
              <a:t>students</a:t>
            </a:r>
            <a:r>
              <a:rPr lang="fr-BE" sz="2000" dirty="0"/>
              <a:t> </a:t>
            </a:r>
            <a:r>
              <a:rPr lang="fr-BE" sz="2000" dirty="0"/>
              <a:t>and </a:t>
            </a:r>
            <a:r>
              <a:rPr lang="fr-BE" sz="2000" dirty="0" err="1"/>
              <a:t>research</a:t>
            </a:r>
            <a:r>
              <a:rPr lang="fr-BE" sz="2000" dirty="0"/>
              <a:t> </a:t>
            </a:r>
            <a:r>
              <a:rPr lang="fr-BE" sz="2000" dirty="0"/>
              <a:t>managers and </a:t>
            </a:r>
            <a:r>
              <a:rPr lang="fr-BE" sz="2000" dirty="0" err="1"/>
              <a:t>administrators</a:t>
            </a:r>
            <a:endParaRPr lang="fr-BE" sz="20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sz="2000" dirty="0"/>
              <a:t>Life-long </a:t>
            </a:r>
            <a:r>
              <a:rPr lang="fr-BE" sz="2000" dirty="0"/>
              <a:t>training </a:t>
            </a:r>
            <a:r>
              <a:rPr lang="fr-BE" sz="2000" dirty="0" err="1"/>
              <a:t>needs</a:t>
            </a:r>
            <a:r>
              <a:rPr lang="fr-BE" sz="2000" dirty="0"/>
              <a:t> to </a:t>
            </a:r>
            <a:r>
              <a:rPr lang="fr-BE" sz="2000" dirty="0" err="1"/>
              <a:t>be</a:t>
            </a:r>
            <a:r>
              <a:rPr lang="fr-BE" sz="2000" dirty="0"/>
              <a:t> </a:t>
            </a:r>
            <a:r>
              <a:rPr lang="fr-BE" sz="2000" dirty="0" err="1"/>
              <a:t>incentivised</a:t>
            </a:r>
            <a:r>
              <a:rPr lang="fr-BE" sz="2000" dirty="0"/>
              <a:t>, </a:t>
            </a:r>
            <a:r>
              <a:rPr lang="fr-BE" sz="2000" dirty="0" err="1" smtClean="0"/>
              <a:t>sustainably</a:t>
            </a:r>
            <a:r>
              <a:rPr lang="fr-BE" sz="2000" dirty="0" smtClean="0"/>
              <a:t> </a:t>
            </a:r>
            <a:r>
              <a:rPr lang="fr-BE" sz="2000" dirty="0" err="1" smtClean="0"/>
              <a:t>resourced</a:t>
            </a:r>
            <a:r>
              <a:rPr lang="fr-BE" sz="2000" dirty="0" smtClean="0"/>
              <a:t> and </a:t>
            </a:r>
            <a:r>
              <a:rPr lang="fr-BE" sz="2000" dirty="0" err="1"/>
              <a:t>its</a:t>
            </a:r>
            <a:r>
              <a:rPr lang="fr-BE" sz="2000" dirty="0"/>
              <a:t> impact </a:t>
            </a:r>
            <a:r>
              <a:rPr lang="fr-BE" sz="2000" dirty="0" err="1"/>
              <a:t>be</a:t>
            </a:r>
            <a:r>
              <a:rPr lang="fr-BE" sz="2000" dirty="0"/>
              <a:t> </a:t>
            </a:r>
            <a:r>
              <a:rPr lang="fr-BE" sz="2000" dirty="0" err="1"/>
              <a:t>monitored</a:t>
            </a:r>
            <a:endParaRPr lang="fr-BE" sz="20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sz="2000" dirty="0"/>
              <a:t>There </a:t>
            </a:r>
            <a:r>
              <a:rPr lang="fr-BE" sz="2000" dirty="0"/>
              <a:t>are </a:t>
            </a:r>
            <a:r>
              <a:rPr lang="fr-BE" sz="2000" dirty="0" err="1"/>
              <a:t>already</a:t>
            </a:r>
            <a:r>
              <a:rPr lang="fr-BE" sz="2000" dirty="0"/>
              <a:t> </a:t>
            </a:r>
            <a:r>
              <a:rPr lang="fr-BE" sz="2000" dirty="0"/>
              <a:t>good </a:t>
            </a:r>
            <a:r>
              <a:rPr lang="fr-BE" sz="2000" dirty="0"/>
              <a:t>practices </a:t>
            </a:r>
            <a:r>
              <a:rPr lang="fr-BE" sz="2000" dirty="0" err="1"/>
              <a:t>that</a:t>
            </a:r>
            <a:r>
              <a:rPr lang="fr-BE" sz="2000" dirty="0"/>
              <a:t> </a:t>
            </a:r>
            <a:r>
              <a:rPr lang="fr-BE" sz="2000" dirty="0" err="1"/>
              <a:t>need</a:t>
            </a:r>
            <a:r>
              <a:rPr lang="fr-BE" sz="2000" dirty="0"/>
              <a:t> to </a:t>
            </a:r>
            <a:r>
              <a:rPr lang="fr-BE" sz="2000" dirty="0" err="1"/>
              <a:t>be</a:t>
            </a:r>
            <a:r>
              <a:rPr lang="fr-BE" sz="2000" dirty="0"/>
              <a:t> </a:t>
            </a:r>
            <a:r>
              <a:rPr lang="fr-BE" sz="2000" dirty="0" err="1"/>
              <a:t>collected</a:t>
            </a:r>
            <a:r>
              <a:rPr lang="fr-BE" sz="2000" dirty="0"/>
              <a:t> and </a:t>
            </a:r>
            <a:r>
              <a:rPr lang="fr-BE" sz="2000" dirty="0" err="1"/>
              <a:t>further</a:t>
            </a:r>
            <a:r>
              <a:rPr lang="fr-BE" sz="2000" dirty="0"/>
              <a:t> </a:t>
            </a:r>
            <a:r>
              <a:rPr lang="fr-BE" sz="2000" dirty="0" err="1"/>
              <a:t>exploited</a:t>
            </a:r>
            <a:r>
              <a:rPr lang="fr-BE" sz="2000" dirty="0"/>
              <a:t>. </a:t>
            </a:r>
            <a:endParaRPr lang="fr-BE" sz="16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Integrate Open Science principles </a:t>
            </a:r>
            <a:r>
              <a:rPr lang="en-US" sz="2000" dirty="0"/>
              <a:t>and baseline skills </a:t>
            </a:r>
            <a:r>
              <a:rPr lang="en-US" sz="2000" dirty="0" smtClean="0"/>
              <a:t>in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the </a:t>
            </a:r>
            <a:r>
              <a:rPr lang="en-GB" sz="1600" dirty="0"/>
              <a:t>Innovative Doctoral Training </a:t>
            </a:r>
            <a:r>
              <a:rPr lang="en-GB" sz="1600" dirty="0" smtClean="0"/>
              <a:t>Principles?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the </a:t>
            </a:r>
            <a:r>
              <a:rPr lang="en-US" sz="1600" dirty="0"/>
              <a:t>European Charter for researchers and Code of conduct for </a:t>
            </a:r>
            <a:r>
              <a:rPr lang="en-US" sz="1600" dirty="0" smtClean="0"/>
              <a:t>recruitment?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/>
              <a:t>the </a:t>
            </a:r>
            <a:r>
              <a:rPr lang="en-US" sz="1600" dirty="0"/>
              <a:t>Human Resources Strategy for </a:t>
            </a:r>
            <a:r>
              <a:rPr lang="en-US" sz="1600" dirty="0" smtClean="0"/>
              <a:t>Researchers?</a:t>
            </a:r>
            <a:endParaRPr lang="en-US" sz="16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BE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European Open Science Cloud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15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2118772"/>
            <a:ext cx="10288045" cy="41549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4494"/>
                </a:solidFill>
              </a:rPr>
              <a:t>The European Open Science Cloud (EOSC)—European Cloud Initiative Communication, 2016—is an </a:t>
            </a:r>
            <a:r>
              <a:rPr lang="en-IE" sz="2400" b="1" dirty="0" smtClean="0">
                <a:solidFill>
                  <a:srgbClr val="004494"/>
                </a:solidFill>
              </a:rPr>
              <a:t>enabler of Open Science</a:t>
            </a: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IE" sz="2400" b="1" dirty="0">
              <a:solidFill>
                <a:srgbClr val="004494"/>
              </a:solidFill>
            </a:endParaRP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4494"/>
                </a:solidFill>
              </a:rPr>
              <a:t>ESOC </a:t>
            </a:r>
            <a:r>
              <a:rPr lang="en-IE" sz="2400" dirty="0" smtClean="0">
                <a:solidFill>
                  <a:srgbClr val="004494"/>
                </a:solidFill>
              </a:rPr>
              <a:t>will be a </a:t>
            </a:r>
            <a:r>
              <a:rPr lang="en-IE" sz="2400" b="1" dirty="0" smtClean="0">
                <a:solidFill>
                  <a:srgbClr val="004494"/>
                </a:solidFill>
              </a:rPr>
              <a:t>trusted</a:t>
            </a:r>
            <a:r>
              <a:rPr lang="en-IE" sz="2400" dirty="0" smtClean="0">
                <a:solidFill>
                  <a:srgbClr val="004494"/>
                </a:solidFill>
              </a:rPr>
              <a:t> and </a:t>
            </a:r>
            <a:r>
              <a:rPr lang="en-IE" sz="2400" b="1" dirty="0" smtClean="0">
                <a:solidFill>
                  <a:srgbClr val="004494"/>
                </a:solidFill>
              </a:rPr>
              <a:t>open</a:t>
            </a:r>
            <a:r>
              <a:rPr lang="en-IE" sz="2400" dirty="0" smtClean="0">
                <a:solidFill>
                  <a:srgbClr val="004494"/>
                </a:solidFill>
              </a:rPr>
              <a:t> </a:t>
            </a:r>
            <a:r>
              <a:rPr lang="en-IE" sz="2400" b="1" dirty="0" smtClean="0">
                <a:solidFill>
                  <a:srgbClr val="004494"/>
                </a:solidFill>
              </a:rPr>
              <a:t>distributed</a:t>
            </a:r>
            <a:r>
              <a:rPr lang="en-IE" sz="2400" dirty="0" smtClean="0">
                <a:solidFill>
                  <a:srgbClr val="004494"/>
                </a:solidFill>
              </a:rPr>
              <a:t> system for the scientific community, providing </a:t>
            </a:r>
            <a:r>
              <a:rPr lang="en-IE" sz="2400" b="1" dirty="0" smtClean="0">
                <a:solidFill>
                  <a:srgbClr val="004494"/>
                </a:solidFill>
              </a:rPr>
              <a:t>seamless access to data</a:t>
            </a:r>
            <a:r>
              <a:rPr lang="en-IE" sz="2400" dirty="0" smtClean="0">
                <a:solidFill>
                  <a:srgbClr val="004494"/>
                </a:solidFill>
              </a:rPr>
              <a:t> and </a:t>
            </a:r>
            <a:r>
              <a:rPr lang="en-IE" sz="2400" b="1" dirty="0" smtClean="0">
                <a:solidFill>
                  <a:srgbClr val="004494"/>
                </a:solidFill>
              </a:rPr>
              <a:t>interoperable services</a:t>
            </a:r>
            <a:r>
              <a:rPr lang="en-IE" sz="2400" dirty="0" smtClean="0">
                <a:solidFill>
                  <a:srgbClr val="004494"/>
                </a:solidFill>
              </a:rPr>
              <a:t> addressing the </a:t>
            </a:r>
            <a:r>
              <a:rPr lang="en-IE" sz="2400" b="1" dirty="0" smtClean="0">
                <a:solidFill>
                  <a:srgbClr val="004494"/>
                </a:solidFill>
              </a:rPr>
              <a:t>whole research data lifecycle</a:t>
            </a: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IE" sz="2400" b="1" dirty="0" smtClean="0">
              <a:solidFill>
                <a:srgbClr val="004494"/>
              </a:solidFill>
            </a:endParaRP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4494"/>
                </a:solidFill>
              </a:rPr>
              <a:t>EOSC design principles: </a:t>
            </a:r>
            <a:r>
              <a:rPr lang="en-IE" sz="2400" b="1" dirty="0" smtClean="0">
                <a:solidFill>
                  <a:srgbClr val="004494"/>
                </a:solidFill>
              </a:rPr>
              <a:t>co-creation</a:t>
            </a:r>
            <a:r>
              <a:rPr lang="en-IE" sz="2400" dirty="0" smtClean="0">
                <a:solidFill>
                  <a:srgbClr val="004494"/>
                </a:solidFill>
              </a:rPr>
              <a:t>, </a:t>
            </a:r>
            <a:r>
              <a:rPr lang="en-IE" sz="2400" b="1" dirty="0" smtClean="0">
                <a:solidFill>
                  <a:srgbClr val="004494"/>
                </a:solidFill>
              </a:rPr>
              <a:t>research-led</a:t>
            </a:r>
            <a:r>
              <a:rPr lang="en-IE" sz="2400" dirty="0" smtClean="0">
                <a:solidFill>
                  <a:srgbClr val="004494"/>
                </a:solidFill>
              </a:rPr>
              <a:t>, </a:t>
            </a:r>
            <a:r>
              <a:rPr lang="en-IE" sz="2400" b="1" dirty="0" smtClean="0">
                <a:solidFill>
                  <a:srgbClr val="004494"/>
                </a:solidFill>
              </a:rPr>
              <a:t>community-driven</a:t>
            </a:r>
            <a:r>
              <a:rPr lang="en-IE" sz="2400" dirty="0" smtClean="0">
                <a:solidFill>
                  <a:srgbClr val="004494"/>
                </a:solidFill>
              </a:rPr>
              <a:t>, </a:t>
            </a:r>
            <a:r>
              <a:rPr lang="en-IE" sz="2400" b="1" dirty="0" smtClean="0">
                <a:solidFill>
                  <a:srgbClr val="004494"/>
                </a:solidFill>
              </a:rPr>
              <a:t>scalable</a:t>
            </a:r>
            <a:r>
              <a:rPr lang="en-IE" sz="2400" dirty="0" smtClean="0">
                <a:solidFill>
                  <a:srgbClr val="004494"/>
                </a:solidFill>
              </a:rPr>
              <a:t>, </a:t>
            </a:r>
            <a:r>
              <a:rPr lang="en-IE" sz="2400" b="1" dirty="0" smtClean="0">
                <a:solidFill>
                  <a:srgbClr val="004494"/>
                </a:solidFill>
              </a:rPr>
              <a:t>incremental and iterative</a:t>
            </a:r>
            <a:r>
              <a:rPr lang="en-IE" sz="2400" dirty="0" smtClean="0">
                <a:solidFill>
                  <a:srgbClr val="004494"/>
                </a:solidFill>
              </a:rPr>
              <a:t>, </a:t>
            </a:r>
            <a:r>
              <a:rPr lang="en-IE" sz="2400" b="1" dirty="0" smtClean="0">
                <a:solidFill>
                  <a:srgbClr val="004494"/>
                </a:solidFill>
              </a:rPr>
              <a:t>continuous engagement</a:t>
            </a:r>
            <a:r>
              <a:rPr lang="en-IE" sz="2400" dirty="0" smtClean="0">
                <a:solidFill>
                  <a:srgbClr val="004494"/>
                </a:solidFill>
              </a:rPr>
              <a:t>, </a:t>
            </a:r>
            <a:r>
              <a:rPr lang="en-IE" sz="2400" b="1" dirty="0" smtClean="0">
                <a:solidFill>
                  <a:srgbClr val="004494"/>
                </a:solidFill>
              </a:rPr>
              <a:t>consultation</a:t>
            </a:r>
            <a:r>
              <a:rPr lang="en-IE" sz="2400" dirty="0" smtClean="0">
                <a:solidFill>
                  <a:srgbClr val="004494"/>
                </a:solidFill>
              </a:rPr>
              <a:t> &amp; </a:t>
            </a:r>
            <a:r>
              <a:rPr lang="en-IE" sz="2400" b="1" dirty="0" smtClean="0">
                <a:solidFill>
                  <a:srgbClr val="004494"/>
                </a:solidFill>
              </a:rPr>
              <a:t>user testing</a:t>
            </a:r>
            <a:r>
              <a:rPr lang="en-IE" sz="2400" dirty="0" smtClean="0">
                <a:solidFill>
                  <a:srgbClr val="004494"/>
                </a:solidFill>
              </a:rPr>
              <a:t>.</a:t>
            </a: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IE" sz="2400" dirty="0" smtClean="0">
              <a:solidFill>
                <a:srgbClr val="004494"/>
              </a:solidFill>
            </a:endParaRPr>
          </a:p>
        </p:txBody>
      </p:sp>
      <p:pic>
        <p:nvPicPr>
          <p:cNvPr id="6" name="Google Shape;75;p14">
            <a:hlinkClick r:id="rId3"/>
            <a:extLst>
              <a:ext uri="{FF2B5EF4-FFF2-40B4-BE49-F238E27FC236}">
                <a16:creationId xmlns:a16="http://schemas.microsoft.com/office/drawing/2014/main" id="{D5182958-64FD-8F4C-83DA-38EEBA92A9B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9749" y="159651"/>
            <a:ext cx="2960726" cy="111670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28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625" y="2399435"/>
            <a:ext cx="4926841" cy="2953616"/>
          </a:xfrm>
        </p:spPr>
        <p:txBody>
          <a:bodyPr/>
          <a:lstStyle/>
          <a:p>
            <a:pPr algn="just">
              <a:buClr>
                <a:srgbClr val="FFC000"/>
              </a:buClr>
            </a:pPr>
            <a:r>
              <a:rPr lang="en-IE" sz="2000" dirty="0" smtClean="0">
                <a:solidFill>
                  <a:srgbClr val="004494"/>
                </a:solidFill>
              </a:rPr>
              <a:t>“We are creating a </a:t>
            </a:r>
            <a:r>
              <a:rPr lang="en-IE" sz="2000" b="1" dirty="0" smtClean="0">
                <a:solidFill>
                  <a:srgbClr val="004494"/>
                </a:solidFill>
              </a:rPr>
              <a:t>European Open Science Cloud</a:t>
            </a:r>
            <a:r>
              <a:rPr lang="en-IE" sz="2000" dirty="0" smtClean="0">
                <a:solidFill>
                  <a:srgbClr val="004494"/>
                </a:solidFill>
              </a:rPr>
              <a:t> now”</a:t>
            </a:r>
          </a:p>
          <a:p>
            <a:pPr algn="just">
              <a:buClr>
                <a:srgbClr val="FFC000"/>
              </a:buClr>
            </a:pPr>
            <a:r>
              <a:rPr lang="en-IE" sz="2000" dirty="0" smtClean="0">
                <a:solidFill>
                  <a:srgbClr val="004494"/>
                </a:solidFill>
              </a:rPr>
              <a:t>“It is a </a:t>
            </a:r>
            <a:r>
              <a:rPr lang="en-IE" sz="2000" b="1" dirty="0" smtClean="0">
                <a:solidFill>
                  <a:srgbClr val="004494"/>
                </a:solidFill>
              </a:rPr>
              <a:t>trusted space </a:t>
            </a:r>
            <a:r>
              <a:rPr lang="en-IE" sz="2000" dirty="0" smtClean="0">
                <a:solidFill>
                  <a:srgbClr val="004494"/>
                </a:solidFill>
              </a:rPr>
              <a:t>for researchers to </a:t>
            </a:r>
            <a:r>
              <a:rPr lang="en-IE" sz="2000" b="1" dirty="0" smtClean="0">
                <a:solidFill>
                  <a:srgbClr val="004494"/>
                </a:solidFill>
              </a:rPr>
              <a:t>store</a:t>
            </a:r>
            <a:r>
              <a:rPr lang="en-IE" sz="2000" dirty="0" smtClean="0">
                <a:solidFill>
                  <a:srgbClr val="004494"/>
                </a:solidFill>
              </a:rPr>
              <a:t> their data and to </a:t>
            </a:r>
            <a:r>
              <a:rPr lang="en-IE" sz="2000" b="1" dirty="0" smtClean="0">
                <a:solidFill>
                  <a:srgbClr val="004494"/>
                </a:solidFill>
              </a:rPr>
              <a:t>access</a:t>
            </a:r>
            <a:r>
              <a:rPr lang="en-IE" sz="2000" dirty="0" smtClean="0">
                <a:solidFill>
                  <a:srgbClr val="004494"/>
                </a:solidFill>
              </a:rPr>
              <a:t> data from researchers from </a:t>
            </a:r>
            <a:r>
              <a:rPr lang="en-IE" sz="2000" b="1" dirty="0" smtClean="0">
                <a:solidFill>
                  <a:srgbClr val="004494"/>
                </a:solidFill>
              </a:rPr>
              <a:t>all other disciplines</a:t>
            </a:r>
            <a:r>
              <a:rPr lang="en-IE" sz="2000" dirty="0" smtClean="0">
                <a:solidFill>
                  <a:srgbClr val="004494"/>
                </a:solidFill>
              </a:rPr>
              <a:t>”</a:t>
            </a:r>
          </a:p>
          <a:p>
            <a:pPr algn="just">
              <a:buClr>
                <a:srgbClr val="FFC000"/>
              </a:buClr>
            </a:pPr>
            <a:r>
              <a:rPr lang="en-IE" sz="2000" dirty="0" smtClean="0">
                <a:solidFill>
                  <a:srgbClr val="004494"/>
                </a:solidFill>
              </a:rPr>
              <a:t>“We will create a </a:t>
            </a:r>
            <a:r>
              <a:rPr lang="en-IE" sz="2000" b="1" dirty="0" smtClean="0">
                <a:solidFill>
                  <a:srgbClr val="004494"/>
                </a:solidFill>
              </a:rPr>
              <a:t>pool of interlinked information</a:t>
            </a:r>
            <a:r>
              <a:rPr lang="en-IE" sz="2000" dirty="0" smtClean="0">
                <a:solidFill>
                  <a:srgbClr val="004494"/>
                </a:solidFill>
              </a:rPr>
              <a:t>, </a:t>
            </a:r>
            <a:r>
              <a:rPr lang="en-IE" sz="2000" b="1" dirty="0" smtClean="0">
                <a:solidFill>
                  <a:srgbClr val="004494"/>
                </a:solidFill>
              </a:rPr>
              <a:t>a web of research data</a:t>
            </a:r>
            <a:r>
              <a:rPr lang="en-IE" sz="2000" dirty="0" smtClean="0">
                <a:solidFill>
                  <a:srgbClr val="004494"/>
                </a:solidFill>
              </a:rPr>
              <a:t>”</a:t>
            </a:r>
            <a:endParaRPr lang="fr-BE" sz="2000" dirty="0">
              <a:solidFill>
                <a:srgbClr val="00449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625" y="569076"/>
            <a:ext cx="4696769" cy="782357"/>
          </a:xfrm>
        </p:spPr>
        <p:txBody>
          <a:bodyPr/>
          <a:lstStyle/>
          <a:p>
            <a:r>
              <a:rPr lang="en-IE" sz="3600" dirty="0" smtClean="0"/>
              <a:t>President U. von der </a:t>
            </a:r>
            <a:r>
              <a:rPr lang="en-IE" sz="3600" dirty="0" err="1" smtClean="0"/>
              <a:t>Leyen</a:t>
            </a:r>
            <a:endParaRPr lang="fr-BE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80625" y="1365429"/>
            <a:ext cx="4529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smtClean="0"/>
              <a:t>World Economic Forum, Davos, Jan. 22</a:t>
            </a:r>
            <a:r>
              <a:rPr lang="en-IE" sz="1600" baseline="30000" dirty="0" smtClean="0"/>
              <a:t>nd</a:t>
            </a:r>
            <a:r>
              <a:rPr lang="en-IE" sz="1600" dirty="0" smtClean="0"/>
              <a:t>, 2020</a:t>
            </a:r>
            <a:endParaRPr lang="fr-BE" sz="16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r="20151"/>
          <a:stretch>
            <a:fillRect/>
          </a:stretch>
        </p:blipFill>
        <p:spPr>
          <a:xfrm>
            <a:off x="6049617" y="0"/>
            <a:ext cx="6142383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71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EOSC governance structure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17</a:t>
            </a:fld>
            <a:endParaRPr lang="en-GB" dirty="0"/>
          </a:p>
        </p:txBody>
      </p:sp>
      <p:pic>
        <p:nvPicPr>
          <p:cNvPr id="8" name="Google Shape;20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0087" y="1527369"/>
            <a:ext cx="8096416" cy="460391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55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EOSC EB Working Groups and Task Forces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18</a:t>
            </a:fld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209800" y="1514602"/>
            <a:ext cx="8095254" cy="4378439"/>
            <a:chOff x="2906575" y="1001486"/>
            <a:chExt cx="8966111" cy="519380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542166" y="3686629"/>
              <a:ext cx="8330520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E563DA0-1C19-4717-B5C0-1D51B569B8F7}"/>
                </a:ext>
              </a:extLst>
            </p:cNvPr>
            <p:cNvGrpSpPr/>
            <p:nvPr/>
          </p:nvGrpSpPr>
          <p:grpSpPr>
            <a:xfrm>
              <a:off x="3900831" y="1816856"/>
              <a:ext cx="3963658" cy="3823536"/>
              <a:chOff x="1526695" y="1971129"/>
              <a:chExt cx="3311022" cy="3424657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389A4A8-8029-41A4-9B99-C7D067EC04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40835" y="4485277"/>
                <a:ext cx="0" cy="298174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ACB1D89-A8F5-416D-9CC7-E8E523E62433}"/>
                  </a:ext>
                </a:extLst>
              </p:cNvPr>
              <p:cNvGrpSpPr/>
              <p:nvPr/>
            </p:nvGrpSpPr>
            <p:grpSpPr>
              <a:xfrm>
                <a:off x="1526695" y="1971129"/>
                <a:ext cx="3311022" cy="3424657"/>
                <a:chOff x="1791739" y="1269347"/>
                <a:chExt cx="3311022" cy="3424657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DF5B447-1524-4595-919F-72C3C7B7481C}"/>
                    </a:ext>
                  </a:extLst>
                </p:cNvPr>
                <p:cNvSpPr/>
                <p:nvPr/>
              </p:nvSpPr>
              <p:spPr>
                <a:xfrm>
                  <a:off x="1791739" y="1269347"/>
                  <a:ext cx="1457565" cy="1162131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Landscape </a:t>
                  </a:r>
                  <a:r>
                    <a:rPr lang="en-GB" dirty="0" smtClean="0"/>
                    <a:t>WG</a:t>
                  </a:r>
                  <a:endParaRPr lang="en-GB" dirty="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8223FEE-CB6A-4275-9B3F-DE1F712A310B}"/>
                    </a:ext>
                  </a:extLst>
                </p:cNvPr>
                <p:cNvSpPr/>
                <p:nvPr/>
              </p:nvSpPr>
              <p:spPr>
                <a:xfrm>
                  <a:off x="1830468" y="2724364"/>
                  <a:ext cx="3272293" cy="51020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Rules of Participation WG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92F6C2E-D558-4C15-B0FB-FF6C8653D023}"/>
                    </a:ext>
                  </a:extLst>
                </p:cNvPr>
                <p:cNvSpPr/>
                <p:nvPr/>
              </p:nvSpPr>
              <p:spPr>
                <a:xfrm>
                  <a:off x="1791740" y="3527516"/>
                  <a:ext cx="1457564" cy="1166488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 smtClean="0"/>
                    <a:t>Architecture </a:t>
                  </a:r>
                  <a:r>
                    <a:rPr lang="en-GB" dirty="0"/>
                    <a:t>WG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F93723C-6351-46E3-999A-30EB3B6DB1FC}"/>
                    </a:ext>
                  </a:extLst>
                </p:cNvPr>
                <p:cNvSpPr/>
                <p:nvPr/>
              </p:nvSpPr>
              <p:spPr>
                <a:xfrm>
                  <a:off x="3651981" y="3527459"/>
                  <a:ext cx="1446373" cy="1163321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FAIR </a:t>
                  </a:r>
                  <a:r>
                    <a:rPr lang="en-GB" dirty="0" smtClean="0"/>
                    <a:t>WG</a:t>
                  </a:r>
                  <a:endParaRPr lang="en-GB" dirty="0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3E4B44A-3E4A-4D70-B535-30901788D907}"/>
                    </a:ext>
                  </a:extLst>
                </p:cNvPr>
                <p:cNvSpPr/>
                <p:nvPr/>
              </p:nvSpPr>
              <p:spPr>
                <a:xfrm>
                  <a:off x="3656388" y="1270827"/>
                  <a:ext cx="1437560" cy="1148942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Sustainability WG</a:t>
                  </a:r>
                </a:p>
              </p:txBody>
            </p:sp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223FEE-CB6A-4275-9B3F-DE1F712A310B}"/>
                </a:ext>
              </a:extLst>
            </p:cNvPr>
            <p:cNvSpPr/>
            <p:nvPr/>
          </p:nvSpPr>
          <p:spPr>
            <a:xfrm>
              <a:off x="3900833" y="5625660"/>
              <a:ext cx="3963656" cy="56963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Skills &amp; Training WG</a:t>
              </a:r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F5B447-1524-4595-919F-72C3C7B7481C}"/>
                </a:ext>
              </a:extLst>
            </p:cNvPr>
            <p:cNvSpPr/>
            <p:nvPr/>
          </p:nvSpPr>
          <p:spPr>
            <a:xfrm>
              <a:off x="8318702" y="1627706"/>
              <a:ext cx="636532" cy="4567589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 smtClean="0"/>
                <a:t>International Engagement Task Force</a:t>
              </a: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F5B447-1524-4595-919F-72C3C7B7481C}"/>
                </a:ext>
              </a:extLst>
            </p:cNvPr>
            <p:cNvSpPr/>
            <p:nvPr/>
          </p:nvSpPr>
          <p:spPr>
            <a:xfrm>
              <a:off x="2906575" y="1627706"/>
              <a:ext cx="635591" cy="4567589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 smtClean="0"/>
                <a:t>Communications  Task Force</a:t>
              </a:r>
              <a:endParaRPr lang="en-GB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5678807" y="4938665"/>
              <a:ext cx="408605" cy="4595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691304" y="2456642"/>
              <a:ext cx="409686" cy="3247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771871" y="4010976"/>
              <a:ext cx="0" cy="327063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069723" y="4027140"/>
              <a:ext cx="0" cy="327063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775799" y="3101270"/>
              <a:ext cx="0" cy="327063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069723" y="3096483"/>
              <a:ext cx="0" cy="327063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906575" y="1001486"/>
              <a:ext cx="6048659" cy="5976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EOSC Executive Board</a:t>
              </a:r>
              <a:endParaRPr lang="en-GB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996255" y="2203361"/>
            <a:ext cx="2801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2B499A"/>
                </a:solidFill>
              </a:rPr>
              <a:t>Strategic focus</a:t>
            </a:r>
          </a:p>
          <a:p>
            <a:endParaRPr lang="en-GB" sz="2000" b="1" dirty="0" smtClean="0">
              <a:solidFill>
                <a:srgbClr val="2B499A"/>
              </a:solidFill>
            </a:endParaRPr>
          </a:p>
          <a:p>
            <a:r>
              <a:rPr lang="en-GB" sz="2000" b="1" dirty="0" smtClean="0">
                <a:solidFill>
                  <a:srgbClr val="2B499A"/>
                </a:solidFill>
              </a:rPr>
              <a:t>Close liaison with Governance Board</a:t>
            </a:r>
            <a:endParaRPr lang="en-GB" sz="2000" b="1" dirty="0">
              <a:solidFill>
                <a:srgbClr val="2B499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0958" y="4419461"/>
            <a:ext cx="21045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2B499A"/>
                </a:solidFill>
              </a:rPr>
              <a:t>Practical implementation focused WGs</a:t>
            </a:r>
          </a:p>
          <a:p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6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A first </a:t>
            </a:r>
            <a:r>
              <a:rPr lang="en-GB" dirty="0" smtClean="0"/>
              <a:t>edition </a:t>
            </a:r>
            <a:r>
              <a:rPr lang="en-GB" dirty="0" smtClean="0"/>
              <a:t>of EOSC by end 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19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46228" y="1438282"/>
            <a:ext cx="11306175" cy="5170646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Rules of Participation WG</a:t>
            </a:r>
            <a:r>
              <a:rPr lang="en-IE" sz="2000" dirty="0" smtClean="0">
                <a:solidFill>
                  <a:srgbClr val="004494"/>
                </a:solidFill>
              </a:rPr>
              <a:t>:</a:t>
            </a:r>
          </a:p>
          <a:p>
            <a:pPr marL="800100" lvl="1" indent="-342900" algn="just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Agreed and tested Rules of Participation</a:t>
            </a:r>
          </a:p>
          <a:p>
            <a:pPr marL="342900" indent="-342900" algn="just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Landscape WG</a:t>
            </a:r>
            <a:r>
              <a:rPr lang="en-IE" sz="2000" dirty="0" smtClean="0">
                <a:solidFill>
                  <a:srgbClr val="004494"/>
                </a:solidFill>
              </a:rPr>
              <a:t>:</a:t>
            </a:r>
          </a:p>
          <a:p>
            <a:pPr marL="800100" lvl="1" indent="-342900" algn="just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Analysis of existing national infrastructures and policies</a:t>
            </a:r>
          </a:p>
          <a:p>
            <a:pPr marL="342900" indent="-342900" algn="just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Sustainability WG</a:t>
            </a:r>
            <a:r>
              <a:rPr lang="en-IE" sz="2000" dirty="0" smtClean="0">
                <a:solidFill>
                  <a:srgbClr val="004494"/>
                </a:solidFill>
              </a:rPr>
              <a:t>:</a:t>
            </a:r>
          </a:p>
          <a:p>
            <a:pPr marL="800100" lvl="1" indent="-342900" algn="just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Financing model, legal entity, and post 2020 governance structure</a:t>
            </a:r>
          </a:p>
          <a:p>
            <a:pPr marL="342900" indent="-342900" algn="just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Architecture WG</a:t>
            </a:r>
            <a:r>
              <a:rPr lang="en-IE" sz="2000" dirty="0" smtClean="0">
                <a:solidFill>
                  <a:srgbClr val="004494"/>
                </a:solidFill>
              </a:rPr>
              <a:t>:</a:t>
            </a:r>
          </a:p>
          <a:p>
            <a:pPr marL="800100" lvl="1" indent="-342900" algn="just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Functioning federated core</a:t>
            </a:r>
          </a:p>
          <a:p>
            <a:pPr marL="800100" lvl="1" indent="-342900" algn="just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Initial/minimum set of EOSC data and services</a:t>
            </a:r>
          </a:p>
          <a:p>
            <a:pPr marL="800100" lvl="1" indent="-342900" algn="just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EOSC Interoperability Framework (with FAIR WG)</a:t>
            </a:r>
          </a:p>
          <a:p>
            <a:pPr marL="342900" indent="-342900" algn="just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FAIR WG</a:t>
            </a:r>
            <a:r>
              <a:rPr lang="en-IE" sz="2000" dirty="0" smtClean="0">
                <a:solidFill>
                  <a:srgbClr val="004494"/>
                </a:solidFill>
              </a:rPr>
              <a:t>: </a:t>
            </a:r>
          </a:p>
          <a:p>
            <a:pPr marL="800100" lvl="1" indent="-342900" algn="just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Persistent Identifier policy (with Architecture WG)</a:t>
            </a:r>
          </a:p>
          <a:p>
            <a:pPr marL="800100" lvl="1" indent="-342900" algn="just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Metrics for FAIR data and certified services</a:t>
            </a:r>
          </a:p>
          <a:p>
            <a:pPr marL="342900" indent="-342900" algn="just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Training &amp; Skills WG</a:t>
            </a:r>
            <a:r>
              <a:rPr lang="en-IE" sz="2000" dirty="0" smtClean="0">
                <a:solidFill>
                  <a:srgbClr val="004494"/>
                </a:solidFill>
              </a:rPr>
              <a:t>:</a:t>
            </a:r>
          </a:p>
          <a:p>
            <a:pPr marL="800100" lvl="1" indent="-342900" algn="just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EOSC MVP for training &amp; sustainability model (with Architecture WG</a:t>
            </a:r>
            <a:r>
              <a:rPr lang="en-IE" sz="2000" dirty="0">
                <a:solidFill>
                  <a:srgbClr val="004494"/>
                </a:solidFill>
              </a:rPr>
              <a:t> </a:t>
            </a:r>
            <a:r>
              <a:rPr lang="en-IE" sz="2000" dirty="0" smtClean="0">
                <a:solidFill>
                  <a:srgbClr val="004494"/>
                </a:solidFill>
              </a:rPr>
              <a:t>and Architecture WG)</a:t>
            </a:r>
          </a:p>
          <a:p>
            <a:pPr marL="800100" lvl="1" indent="-342900" algn="just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Recommendation for EOSC skills/training in national digital skills policies</a:t>
            </a: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IE" sz="2000" dirty="0" smtClean="0">
              <a:solidFill>
                <a:srgbClr val="00449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80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034" y="227585"/>
            <a:ext cx="8229600" cy="936625"/>
          </a:xfrm>
        </p:spPr>
        <p:txBody>
          <a:bodyPr/>
          <a:lstStyle/>
          <a:p>
            <a:r>
              <a:rPr lang="en-GB" sz="3600" dirty="0"/>
              <a:t>Why do we need </a:t>
            </a:r>
            <a:r>
              <a:rPr lang="en-US" sz="3600" dirty="0"/>
              <a:t>Open Science?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034" y="1667420"/>
            <a:ext cx="9548949" cy="46419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Open Science means </a:t>
            </a:r>
            <a:r>
              <a:rPr lang="en-US" dirty="0" smtClean="0"/>
              <a:t>sharing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knowledge </a:t>
            </a:r>
            <a:r>
              <a:rPr lang="en-US" dirty="0" smtClean="0"/>
              <a:t>and tools 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as </a:t>
            </a:r>
            <a:r>
              <a:rPr lang="en-US" dirty="0" smtClean="0"/>
              <a:t>early as </a:t>
            </a:r>
            <a:r>
              <a:rPr lang="en-US" dirty="0" smtClean="0"/>
              <a:t>possible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between </a:t>
            </a:r>
            <a:r>
              <a:rPr lang="en-US" dirty="0"/>
              <a:t>researchers and between disciplines, </a:t>
            </a:r>
            <a:r>
              <a:rPr lang="en-US" dirty="0" smtClean="0"/>
              <a:t>and </a:t>
            </a:r>
            <a:r>
              <a:rPr lang="en-US" dirty="0"/>
              <a:t>also with society at </a:t>
            </a:r>
            <a:r>
              <a:rPr lang="en-US" dirty="0" smtClean="0"/>
              <a:t>large 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Open Science has the potential to increase: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Quality and </a:t>
            </a:r>
            <a:r>
              <a:rPr lang="en-US" sz="1800" dirty="0"/>
              <a:t>e</a:t>
            </a:r>
            <a:r>
              <a:rPr lang="en-US" sz="1800" dirty="0"/>
              <a:t>fficiency of </a:t>
            </a:r>
            <a:r>
              <a:rPr lang="en-US" sz="1800" dirty="0"/>
              <a:t>R&amp;I, </a:t>
            </a:r>
            <a:r>
              <a:rPr lang="en-US" sz="1800" dirty="0"/>
              <a:t>if </a:t>
            </a:r>
            <a:r>
              <a:rPr lang="en-US" sz="1800" dirty="0"/>
              <a:t>all the produced results are </a:t>
            </a:r>
            <a:r>
              <a:rPr lang="en-US" sz="1800" dirty="0"/>
              <a:t>shared, made </a:t>
            </a:r>
            <a:r>
              <a:rPr lang="en-US" sz="1800" dirty="0"/>
              <a:t>reusable, and if their reproducibility is </a:t>
            </a:r>
            <a:r>
              <a:rPr lang="en-US" sz="1800" dirty="0"/>
              <a:t>improved</a:t>
            </a:r>
            <a:r>
              <a:rPr lang="en-US" sz="1800" dirty="0"/>
              <a:t>;</a:t>
            </a:r>
            <a:endParaRPr 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</a:t>
            </a:r>
            <a:r>
              <a:rPr lang="en-US" sz="1800" dirty="0"/>
              <a:t>reativity</a:t>
            </a:r>
            <a:r>
              <a:rPr lang="en-US" sz="1800" dirty="0"/>
              <a:t>, through </a:t>
            </a:r>
            <a:r>
              <a:rPr lang="en-US" sz="1800" dirty="0"/>
              <a:t>collective intelligence and cross-disciplinary research that does not require laborious data wrangling;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</a:t>
            </a:r>
            <a:r>
              <a:rPr lang="en-US" sz="1800" dirty="0"/>
              <a:t>rust in the </a:t>
            </a:r>
            <a:r>
              <a:rPr lang="en-US" sz="1800" dirty="0"/>
              <a:t>science system, </a:t>
            </a:r>
            <a:r>
              <a:rPr lang="en-US" sz="1800" dirty="0"/>
              <a:t>engaging both researchers and citizens.</a:t>
            </a:r>
          </a:p>
        </p:txBody>
      </p:sp>
    </p:spTree>
    <p:extLst>
      <p:ext uri="{BB962C8B-B14F-4D97-AF65-F5344CB8AC3E}">
        <p14:creationId xmlns:p14="http://schemas.microsoft.com/office/powerpoint/2010/main" val="10996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First </a:t>
            </a:r>
            <a:r>
              <a:rPr lang="en-GB" dirty="0" smtClean="0"/>
              <a:t>edition: </a:t>
            </a:r>
            <a:r>
              <a:rPr lang="en-GB" dirty="0" smtClean="0"/>
              <a:t>minimum viable EOSC (MVE)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5876" y="1696900"/>
            <a:ext cx="6511699" cy="40934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The MVE includes </a:t>
            </a:r>
            <a:r>
              <a:rPr lang="en-IE" sz="2000" b="1" dirty="0" smtClean="0">
                <a:solidFill>
                  <a:srgbClr val="004494"/>
                </a:solidFill>
              </a:rPr>
              <a:t>EOSC-Core</a:t>
            </a:r>
            <a:r>
              <a:rPr lang="en-IE" sz="2000" dirty="0" smtClean="0">
                <a:solidFill>
                  <a:srgbClr val="004494"/>
                </a:solidFill>
              </a:rPr>
              <a:t> (layer of discovery and interoperability) and </a:t>
            </a:r>
            <a:r>
              <a:rPr lang="en-IE" sz="2000" b="1" dirty="0" smtClean="0">
                <a:solidFill>
                  <a:srgbClr val="004494"/>
                </a:solidFill>
              </a:rPr>
              <a:t>EOSC-Exchange</a:t>
            </a:r>
            <a:r>
              <a:rPr lang="en-IE" sz="2000" dirty="0" smtClean="0">
                <a:solidFill>
                  <a:srgbClr val="004494"/>
                </a:solidFill>
              </a:rPr>
              <a:t> (layer of enriched services), both of which work with </a:t>
            </a:r>
            <a:r>
              <a:rPr lang="en-IE" sz="2000" b="1" dirty="0" smtClean="0">
                <a:solidFill>
                  <a:srgbClr val="004494"/>
                </a:solidFill>
              </a:rPr>
              <a:t>federated FAIR datasets</a:t>
            </a: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IE" sz="2000" b="1" dirty="0">
              <a:solidFill>
                <a:srgbClr val="004494"/>
              </a:solidFill>
            </a:endParaRP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MVE must enable the </a:t>
            </a:r>
            <a:r>
              <a:rPr lang="en-IE" sz="2000" b="1" dirty="0" smtClean="0">
                <a:solidFill>
                  <a:srgbClr val="004494"/>
                </a:solidFill>
              </a:rPr>
              <a:t>federation</a:t>
            </a:r>
            <a:r>
              <a:rPr lang="en-IE" sz="2000" dirty="0" smtClean="0">
                <a:solidFill>
                  <a:srgbClr val="004494"/>
                </a:solidFill>
              </a:rPr>
              <a:t> of existing and planned </a:t>
            </a:r>
            <a:r>
              <a:rPr lang="en-IE" sz="2000" b="1" dirty="0" smtClean="0">
                <a:solidFill>
                  <a:srgbClr val="004494"/>
                </a:solidFill>
              </a:rPr>
              <a:t>research data infrastructures</a:t>
            </a: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004494"/>
              </a:solidFill>
            </a:endParaRP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Step 1: Federate the </a:t>
            </a:r>
            <a:r>
              <a:rPr lang="en-IE" sz="2000" b="1" dirty="0" smtClean="0">
                <a:solidFill>
                  <a:srgbClr val="004494"/>
                </a:solidFill>
              </a:rPr>
              <a:t>thematic clusters</a:t>
            </a:r>
            <a:r>
              <a:rPr lang="en-IE" sz="2000" dirty="0" smtClean="0">
                <a:solidFill>
                  <a:srgbClr val="004494"/>
                </a:solidFill>
              </a:rPr>
              <a:t> and </a:t>
            </a:r>
            <a:r>
              <a:rPr lang="en-IE" sz="2000" b="1" dirty="0" smtClean="0">
                <a:solidFill>
                  <a:srgbClr val="004494"/>
                </a:solidFill>
              </a:rPr>
              <a:t>regional projects</a:t>
            </a: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004494"/>
              </a:solidFill>
            </a:endParaRP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Advance incrementally: Begin with simple use cases (open data, rather than sensitive or closed).</a:t>
            </a:r>
          </a:p>
        </p:txBody>
      </p:sp>
      <p:pic>
        <p:nvPicPr>
          <p:cNvPr id="7" name="Picture 2" descr="https://lh6.googleusercontent.com/Hn6gO5yYYhxKltEP7VnUxbFO_bTpAODTY2W9VHW3bcOtZAv4wp3DA2f6mNOimdYf_7Hu6YIdfDt7RqIM_lZRTJ7nNeLnFOKtECYouG3vNsJ-rZ7PGFmAZhuhPLl7vYUWtkisJ6jt">
            <a:extLst>
              <a:ext uri="{FF2B5EF4-FFF2-40B4-BE49-F238E27FC236}">
                <a16:creationId xmlns:a16="http://schemas.microsoft.com/office/drawing/2014/main" id="{F90CB2AE-5F68-4F1C-9C13-9B801DFE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28" y="2104491"/>
            <a:ext cx="3996407" cy="327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68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EOSC-Core: functions and proposed coverage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21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5877" y="1696900"/>
            <a:ext cx="3587524" cy="44012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Provides the means to </a:t>
            </a:r>
            <a:r>
              <a:rPr lang="en-IE" sz="2000" b="1" dirty="0" smtClean="0">
                <a:solidFill>
                  <a:srgbClr val="004494"/>
                </a:solidFill>
              </a:rPr>
              <a:t>discover</a:t>
            </a:r>
            <a:r>
              <a:rPr lang="en-IE" sz="2000" dirty="0" smtClean="0">
                <a:solidFill>
                  <a:srgbClr val="004494"/>
                </a:solidFill>
              </a:rPr>
              <a:t>, </a:t>
            </a:r>
            <a:r>
              <a:rPr lang="en-IE" sz="2000" b="1" dirty="0" smtClean="0">
                <a:solidFill>
                  <a:srgbClr val="004494"/>
                </a:solidFill>
              </a:rPr>
              <a:t>share</a:t>
            </a:r>
            <a:r>
              <a:rPr lang="en-IE" sz="2000" dirty="0" smtClean="0">
                <a:solidFill>
                  <a:srgbClr val="004494"/>
                </a:solidFill>
              </a:rPr>
              <a:t>, </a:t>
            </a:r>
            <a:r>
              <a:rPr lang="en-IE" sz="2000" b="1" dirty="0" smtClean="0">
                <a:solidFill>
                  <a:srgbClr val="004494"/>
                </a:solidFill>
              </a:rPr>
              <a:t>access</a:t>
            </a:r>
            <a:r>
              <a:rPr lang="en-IE" sz="2000" dirty="0" smtClean="0">
                <a:solidFill>
                  <a:srgbClr val="004494"/>
                </a:solidFill>
              </a:rPr>
              <a:t> and </a:t>
            </a:r>
            <a:r>
              <a:rPr lang="en-IE" sz="2000" b="1" dirty="0" smtClean="0">
                <a:solidFill>
                  <a:srgbClr val="004494"/>
                </a:solidFill>
              </a:rPr>
              <a:t>re-use</a:t>
            </a:r>
            <a:r>
              <a:rPr lang="en-IE" sz="2000" dirty="0" smtClean="0">
                <a:solidFill>
                  <a:srgbClr val="004494"/>
                </a:solidFill>
              </a:rPr>
              <a:t> data and services (layer of discovery and interoperability)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In its first iteration, </a:t>
            </a:r>
            <a:r>
              <a:rPr lang="en-IE" sz="2000" b="1" dirty="0" smtClean="0">
                <a:solidFill>
                  <a:srgbClr val="004494"/>
                </a:solidFill>
              </a:rPr>
              <a:t>not planned to store</a:t>
            </a:r>
            <a:r>
              <a:rPr lang="en-IE" sz="2000" dirty="0" smtClean="0">
                <a:solidFill>
                  <a:srgbClr val="004494"/>
                </a:solidFill>
              </a:rPr>
              <a:t>, </a:t>
            </a:r>
            <a:r>
              <a:rPr lang="en-IE" sz="2000" b="1" dirty="0" smtClean="0">
                <a:solidFill>
                  <a:srgbClr val="004494"/>
                </a:solidFill>
              </a:rPr>
              <a:t>transport</a:t>
            </a:r>
            <a:r>
              <a:rPr lang="en-IE" sz="2000" dirty="0" smtClean="0">
                <a:solidFill>
                  <a:srgbClr val="004494"/>
                </a:solidFill>
              </a:rPr>
              <a:t> </a:t>
            </a:r>
            <a:r>
              <a:rPr lang="en-IE" sz="2000" b="1" dirty="0" smtClean="0">
                <a:solidFill>
                  <a:srgbClr val="004494"/>
                </a:solidFill>
              </a:rPr>
              <a:t>or process data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To be </a:t>
            </a:r>
            <a:r>
              <a:rPr lang="en-IE" sz="2000" b="1" dirty="0" smtClean="0">
                <a:solidFill>
                  <a:srgbClr val="004494"/>
                </a:solidFill>
              </a:rPr>
              <a:t>as widely used as possible</a:t>
            </a:r>
            <a:r>
              <a:rPr lang="en-IE" sz="2000" dirty="0" smtClean="0">
                <a:solidFill>
                  <a:srgbClr val="004494"/>
                </a:solidFill>
              </a:rPr>
              <a:t>: accessible to any authenticated user to promote uptake of EOSC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0566" y="1696900"/>
            <a:ext cx="7038533" cy="486287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spcAft>
                <a:spcPts val="1200"/>
              </a:spcAft>
              <a:buClr>
                <a:srgbClr val="FFC000"/>
              </a:buClr>
            </a:pPr>
            <a:r>
              <a:rPr lang="en-IE" sz="2000" dirty="0" smtClean="0">
                <a:solidFill>
                  <a:srgbClr val="004494"/>
                </a:solidFill>
              </a:rPr>
              <a:t>Current discussion on </a:t>
            </a:r>
            <a:r>
              <a:rPr lang="en-IE" sz="2000" b="1" dirty="0" smtClean="0">
                <a:solidFill>
                  <a:srgbClr val="004494"/>
                </a:solidFill>
              </a:rPr>
              <a:t>minimum requirements</a:t>
            </a:r>
            <a:r>
              <a:rPr lang="en-IE" sz="2000" dirty="0" smtClean="0">
                <a:solidFill>
                  <a:srgbClr val="004494"/>
                </a:solidFill>
              </a:rPr>
              <a:t> vs. </a:t>
            </a:r>
            <a:r>
              <a:rPr lang="en-IE" sz="2000" b="1" dirty="0" smtClean="0">
                <a:solidFill>
                  <a:srgbClr val="004494"/>
                </a:solidFill>
              </a:rPr>
              <a:t>nice to have </a:t>
            </a:r>
            <a:r>
              <a:rPr lang="en-IE" sz="2000" dirty="0" smtClean="0">
                <a:solidFill>
                  <a:srgbClr val="004494"/>
                </a:solidFill>
              </a:rPr>
              <a:t>(Minimum Viable EOSC vs. Maximum Valuable EOSC)</a:t>
            </a:r>
          </a:p>
          <a:p>
            <a:pPr algn="just">
              <a:spcAft>
                <a:spcPts val="1200"/>
              </a:spcAft>
              <a:buClr>
                <a:srgbClr val="FFC000"/>
              </a:buClr>
            </a:pPr>
            <a:r>
              <a:rPr lang="en-IE" sz="2000" dirty="0" smtClean="0">
                <a:solidFill>
                  <a:srgbClr val="004494"/>
                </a:solidFill>
              </a:rPr>
              <a:t>Some services under consideration:</a:t>
            </a:r>
            <a:endParaRPr lang="en-IE" sz="2000" dirty="0">
              <a:solidFill>
                <a:srgbClr val="004494"/>
              </a:solidFill>
            </a:endParaRP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AAI framework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PID services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4494"/>
                </a:solidFill>
              </a:rPr>
              <a:t>Shared open science policy </a:t>
            </a:r>
            <a:r>
              <a:rPr lang="en-IE" sz="2000" dirty="0" smtClean="0">
                <a:solidFill>
                  <a:srgbClr val="004494"/>
                </a:solidFill>
              </a:rPr>
              <a:t>framework</a:t>
            </a:r>
            <a:endParaRPr lang="en-IE" sz="2000" dirty="0">
              <a:solidFill>
                <a:srgbClr val="004494"/>
              </a:solidFill>
            </a:endParaRP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Data access framework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Service management &amp; access framework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Minimum legal metadata framework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Help-desk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IE" sz="2000" dirty="0" smtClean="0">
              <a:solidFill>
                <a:srgbClr val="00449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0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Proposed second and third iterations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22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5876" y="2264229"/>
            <a:ext cx="5883049" cy="29392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spcAft>
                <a:spcPts val="1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All research communities </a:t>
            </a:r>
            <a:r>
              <a:rPr lang="en-IE" sz="2000" dirty="0" smtClean="0">
                <a:solidFill>
                  <a:srgbClr val="004494"/>
                </a:solidFill>
              </a:rPr>
              <a:t>to be tackled by the first iteration under EOSC-Exchange layer</a:t>
            </a:r>
          </a:p>
          <a:p>
            <a:pPr marL="342900" indent="-342900" algn="just">
              <a:spcAft>
                <a:spcPts val="1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Incremental extensions</a:t>
            </a:r>
            <a:r>
              <a:rPr lang="en-IE" sz="2000" dirty="0" smtClean="0">
                <a:solidFill>
                  <a:srgbClr val="004494"/>
                </a:solidFill>
              </a:rPr>
              <a:t> </a:t>
            </a:r>
            <a:r>
              <a:rPr lang="en-IE" sz="2000" dirty="0">
                <a:solidFill>
                  <a:srgbClr val="004494"/>
                </a:solidFill>
              </a:rPr>
              <a:t>to target </a:t>
            </a:r>
            <a:r>
              <a:rPr lang="en-IE" sz="2000" b="1" dirty="0">
                <a:solidFill>
                  <a:srgbClr val="004494"/>
                </a:solidFill>
              </a:rPr>
              <a:t>public administration</a:t>
            </a:r>
            <a:r>
              <a:rPr lang="en-IE" sz="2000" dirty="0">
                <a:solidFill>
                  <a:srgbClr val="004494"/>
                </a:solidFill>
              </a:rPr>
              <a:t> and </a:t>
            </a:r>
            <a:r>
              <a:rPr lang="en-IE" sz="2000" b="1" dirty="0" smtClean="0">
                <a:solidFill>
                  <a:srgbClr val="004494"/>
                </a:solidFill>
              </a:rPr>
              <a:t>industry</a:t>
            </a:r>
            <a:endParaRPr lang="en-IE" sz="2000" b="1" dirty="0">
              <a:solidFill>
                <a:srgbClr val="004494"/>
              </a:solidFill>
            </a:endParaRPr>
          </a:p>
          <a:p>
            <a:pPr marL="342900" indent="-342900" algn="just">
              <a:spcAft>
                <a:spcPts val="1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Vision: </a:t>
            </a:r>
            <a:r>
              <a:rPr lang="en-IE" sz="2000" b="1" dirty="0" smtClean="0">
                <a:solidFill>
                  <a:srgbClr val="004494"/>
                </a:solidFill>
              </a:rPr>
              <a:t>One ‘marketplace’</a:t>
            </a:r>
            <a:r>
              <a:rPr lang="en-IE" sz="2000" dirty="0" smtClean="0">
                <a:solidFill>
                  <a:srgbClr val="004494"/>
                </a:solidFill>
              </a:rPr>
              <a:t>. </a:t>
            </a:r>
          </a:p>
          <a:p>
            <a:pPr marL="342900" indent="-342900" algn="just">
              <a:spcAft>
                <a:spcPts val="1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Differing requirements/legislation may require linked but alternately governed spaces</a:t>
            </a:r>
          </a:p>
        </p:txBody>
      </p:sp>
      <p:pic>
        <p:nvPicPr>
          <p:cNvPr id="7" name="Picture 2" descr="https://lh3.googleusercontent.com/Q6v3TnE114y574v8EBFRC5vn1KWjX48DpIpDyTfEyxCejN5wsJyBjiQ_1xpXrFqqlwZmJPzOI_HIfuXtl916Fb2xFt8p9WVRoMX1JbOSvwnii2RCgSDW9vspy1HcKjD8Et3gRRXw">
            <a:extLst>
              <a:ext uri="{FF2B5EF4-FFF2-40B4-BE49-F238E27FC236}">
                <a16:creationId xmlns:a16="http://schemas.microsoft.com/office/drawing/2014/main" id="{C3462B33-4B34-B44C-8590-2593B6FE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28" y="2264229"/>
            <a:ext cx="3319426" cy="32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39541" y="1864119"/>
            <a:ext cx="2892199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spcAft>
                <a:spcPts val="1800"/>
              </a:spcAft>
              <a:buClr>
                <a:srgbClr val="FFC000"/>
              </a:buClr>
            </a:pPr>
            <a:r>
              <a:rPr lang="en-IE" sz="2000" dirty="0" smtClean="0">
                <a:solidFill>
                  <a:srgbClr val="004494"/>
                </a:solidFill>
              </a:rPr>
              <a:t>Public-funded research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45354" y="3543654"/>
            <a:ext cx="1126099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spcAft>
                <a:spcPts val="1800"/>
              </a:spcAft>
              <a:buClr>
                <a:srgbClr val="FFC000"/>
              </a:buClr>
            </a:pPr>
            <a:r>
              <a:rPr lang="en-IE" sz="2000" dirty="0" smtClean="0">
                <a:solidFill>
                  <a:srgbClr val="004494"/>
                </a:solidFill>
              </a:rPr>
              <a:t>Public sector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2472" y="5530965"/>
            <a:ext cx="1826335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spcAft>
                <a:spcPts val="1800"/>
              </a:spcAft>
              <a:buClr>
                <a:srgbClr val="FFC000"/>
              </a:buClr>
            </a:pPr>
            <a:r>
              <a:rPr lang="en-IE" sz="2000" dirty="0" smtClean="0">
                <a:solidFill>
                  <a:srgbClr val="004494"/>
                </a:solidFill>
              </a:rPr>
              <a:t>Private sector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9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Ongoing partnership proposal and SRIA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23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875" y="1725475"/>
            <a:ext cx="10288045" cy="486287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4494"/>
                </a:solidFill>
              </a:rPr>
              <a:t>Current governance of EOSC will present a proposal to the European Commission for a </a:t>
            </a:r>
            <a:r>
              <a:rPr lang="en-GB" sz="2000" b="1" dirty="0" smtClean="0">
                <a:solidFill>
                  <a:srgbClr val="004494"/>
                </a:solidFill>
              </a:rPr>
              <a:t>co-programmed partnership </a:t>
            </a:r>
            <a:r>
              <a:rPr lang="en-GB" sz="2000" dirty="0" smtClean="0">
                <a:solidFill>
                  <a:srgbClr val="004494"/>
                </a:solidFill>
              </a:rPr>
              <a:t>under Horizon Europe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4494"/>
                </a:solidFill>
              </a:rPr>
              <a:t>The proposed </a:t>
            </a:r>
            <a:r>
              <a:rPr lang="en-GB" sz="2000" dirty="0">
                <a:solidFill>
                  <a:srgbClr val="004494"/>
                </a:solidFill>
              </a:rPr>
              <a:t>partnership will make the initiative evolve from a </a:t>
            </a:r>
            <a:r>
              <a:rPr lang="en-GB" sz="2000" dirty="0" smtClean="0">
                <a:solidFill>
                  <a:srgbClr val="004494"/>
                </a:solidFill>
              </a:rPr>
              <a:t>project-based </a:t>
            </a:r>
            <a:r>
              <a:rPr lang="en-GB" sz="2000" dirty="0">
                <a:solidFill>
                  <a:srgbClr val="004494"/>
                </a:solidFill>
              </a:rPr>
              <a:t>approach to an </a:t>
            </a:r>
            <a:r>
              <a:rPr lang="en-GB" sz="2000" b="1" dirty="0">
                <a:solidFill>
                  <a:srgbClr val="004494"/>
                </a:solidFill>
              </a:rPr>
              <a:t>all-encompassing ecosystem </a:t>
            </a:r>
            <a:r>
              <a:rPr lang="en-GB" sz="2000" dirty="0">
                <a:solidFill>
                  <a:srgbClr val="004494"/>
                </a:solidFill>
              </a:rPr>
              <a:t>where the different stakeholders take the necessary commitments to accomplish </a:t>
            </a:r>
            <a:r>
              <a:rPr lang="en-GB" sz="2000" dirty="0" smtClean="0">
                <a:solidFill>
                  <a:srgbClr val="004494"/>
                </a:solidFill>
              </a:rPr>
              <a:t>it.</a:t>
            </a:r>
            <a:endParaRPr lang="en-GB" sz="2000" dirty="0">
              <a:solidFill>
                <a:srgbClr val="004494"/>
              </a:solidFill>
            </a:endParaRP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4494"/>
                </a:solidFill>
              </a:rPr>
              <a:t>Counter-signatory of the Commission will be a </a:t>
            </a:r>
            <a:r>
              <a:rPr lang="en-GB" sz="2000" b="1" dirty="0" smtClean="0">
                <a:solidFill>
                  <a:srgbClr val="004494"/>
                </a:solidFill>
              </a:rPr>
              <a:t>legal entity </a:t>
            </a:r>
            <a:r>
              <a:rPr lang="en-GB" sz="2000" dirty="0" smtClean="0">
                <a:solidFill>
                  <a:srgbClr val="004494"/>
                </a:solidFill>
              </a:rPr>
              <a:t>to be set up before the end of the year </a:t>
            </a:r>
            <a:r>
              <a:rPr lang="en-GB" sz="2000" b="1" dirty="0" smtClean="0">
                <a:solidFill>
                  <a:srgbClr val="004494"/>
                </a:solidFill>
              </a:rPr>
              <a:t>representing key stakeholders in the EOSC process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4494"/>
                </a:solidFill>
              </a:rPr>
              <a:t>Discussions are taking place on how the European Commission, Member States and Associated Countries, and this legal entity of organisations </a:t>
            </a:r>
            <a:r>
              <a:rPr lang="en-GB" sz="2000" b="1" dirty="0" smtClean="0">
                <a:solidFill>
                  <a:srgbClr val="004494"/>
                </a:solidFill>
              </a:rPr>
              <a:t>will steer EOSC post-2020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4494"/>
                </a:solidFill>
              </a:rPr>
              <a:t>A </a:t>
            </a:r>
            <a:r>
              <a:rPr lang="en-GB" sz="2000" b="1" dirty="0" smtClean="0">
                <a:solidFill>
                  <a:srgbClr val="004494"/>
                </a:solidFill>
              </a:rPr>
              <a:t>Strategic Research and Innovation Agenda </a:t>
            </a:r>
            <a:r>
              <a:rPr lang="en-GB" sz="2000" dirty="0" smtClean="0">
                <a:solidFill>
                  <a:srgbClr val="004494"/>
                </a:solidFill>
              </a:rPr>
              <a:t>will set the </a:t>
            </a:r>
            <a:r>
              <a:rPr lang="en-GB" sz="2000" b="1" dirty="0" smtClean="0">
                <a:solidFill>
                  <a:srgbClr val="004494"/>
                </a:solidFill>
              </a:rPr>
              <a:t>long-term strategic  priorities</a:t>
            </a:r>
            <a:r>
              <a:rPr lang="en-GB" sz="2000" dirty="0" smtClean="0">
                <a:solidFill>
                  <a:srgbClr val="004494"/>
                </a:solidFill>
              </a:rPr>
              <a:t> and will </a:t>
            </a:r>
            <a:r>
              <a:rPr lang="en-GB" sz="2000" dirty="0">
                <a:solidFill>
                  <a:srgbClr val="004494"/>
                </a:solidFill>
              </a:rPr>
              <a:t>serve as </a:t>
            </a:r>
            <a:r>
              <a:rPr lang="en-GB" sz="2000" b="1" dirty="0">
                <a:solidFill>
                  <a:srgbClr val="004494"/>
                </a:solidFill>
              </a:rPr>
              <a:t>a handbook for implementing the EOSC </a:t>
            </a:r>
            <a:r>
              <a:rPr lang="en-GB" sz="2000" b="1" dirty="0" smtClean="0">
                <a:solidFill>
                  <a:srgbClr val="004494"/>
                </a:solidFill>
              </a:rPr>
              <a:t>vision</a:t>
            </a:r>
          </a:p>
          <a:p>
            <a:pPr algn="just">
              <a:spcAft>
                <a:spcPts val="1200"/>
              </a:spcAft>
              <a:buClr>
                <a:srgbClr val="FFC000"/>
              </a:buClr>
            </a:pPr>
            <a:endParaRPr lang="en-GB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2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How do we move forward together?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24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55875" y="1725475"/>
            <a:ext cx="10288045" cy="44012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Fully implementing Open Science practice requires </a:t>
            </a:r>
            <a:r>
              <a:rPr lang="en-IE" sz="2000" b="1" dirty="0" smtClean="0">
                <a:solidFill>
                  <a:srgbClr val="004494"/>
                </a:solidFill>
              </a:rPr>
              <a:t>engagement of all stakeholders</a:t>
            </a:r>
            <a:endParaRPr lang="en-IE" sz="2000" dirty="0" smtClean="0">
              <a:solidFill>
                <a:srgbClr val="004494"/>
              </a:solidFill>
            </a:endParaRPr>
          </a:p>
          <a:p>
            <a:pPr marL="800100" lvl="1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4494"/>
                </a:solidFill>
              </a:rPr>
              <a:t>R</a:t>
            </a:r>
            <a:r>
              <a:rPr lang="en-IE" sz="2000" dirty="0" smtClean="0">
                <a:solidFill>
                  <a:srgbClr val="004494"/>
                </a:solidFill>
              </a:rPr>
              <a:t>esearchers, research performing organisations, funders, policy makers, citizens, etc. </a:t>
            </a:r>
          </a:p>
          <a:p>
            <a:pPr marL="800100" lvl="1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4494"/>
                </a:solidFill>
              </a:rPr>
              <a:t>A</a:t>
            </a:r>
            <a:r>
              <a:rPr lang="en-IE" sz="2000" dirty="0" smtClean="0">
                <a:solidFill>
                  <a:srgbClr val="004494"/>
                </a:solidFill>
              </a:rPr>
              <a:t>t all levels</a:t>
            </a:r>
            <a:r>
              <a:rPr lang="en-IE" sz="2000" b="1" dirty="0" smtClean="0">
                <a:solidFill>
                  <a:srgbClr val="004494"/>
                </a:solidFill>
              </a:rPr>
              <a:t> </a:t>
            </a:r>
            <a:r>
              <a:rPr lang="en-IE" sz="2000" dirty="0" smtClean="0">
                <a:solidFill>
                  <a:srgbClr val="004494"/>
                </a:solidFill>
              </a:rPr>
              <a:t>(regional, national, European and international).</a:t>
            </a:r>
          </a:p>
          <a:p>
            <a:pPr marL="800100" lvl="1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IE" sz="2000" b="1" dirty="0">
              <a:solidFill>
                <a:srgbClr val="004494"/>
              </a:solidFill>
            </a:endParaRP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One</a:t>
            </a:r>
            <a:r>
              <a:rPr lang="en-IE" sz="2000" dirty="0" smtClean="0">
                <a:solidFill>
                  <a:srgbClr val="004494"/>
                </a:solidFill>
              </a:rPr>
              <a:t> </a:t>
            </a:r>
            <a:r>
              <a:rPr lang="en-IE" sz="2000" dirty="0" smtClean="0">
                <a:solidFill>
                  <a:srgbClr val="004494"/>
                </a:solidFill>
              </a:rPr>
              <a:t>EU policy</a:t>
            </a:r>
            <a:r>
              <a:rPr lang="en-IE" sz="2000" dirty="0" smtClean="0">
                <a:solidFill>
                  <a:srgbClr val="004494"/>
                </a:solidFill>
              </a:rPr>
              <a:t>, </a:t>
            </a:r>
            <a:r>
              <a:rPr lang="en-IE" sz="2000" b="1" dirty="0" smtClean="0">
                <a:solidFill>
                  <a:srgbClr val="004494"/>
                </a:solidFill>
              </a:rPr>
              <a:t>three</a:t>
            </a:r>
            <a:r>
              <a:rPr lang="en-IE" sz="2000" dirty="0" smtClean="0">
                <a:solidFill>
                  <a:srgbClr val="004494"/>
                </a:solidFill>
              </a:rPr>
              <a:t> sets of complementary actions:</a:t>
            </a:r>
          </a:p>
          <a:p>
            <a:pPr marL="800100" lvl="1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Develop the necessary </a:t>
            </a:r>
            <a:r>
              <a:rPr lang="en-IE" sz="2000" b="1" dirty="0" smtClean="0">
                <a:solidFill>
                  <a:srgbClr val="004494"/>
                </a:solidFill>
              </a:rPr>
              <a:t>infrastructures and services</a:t>
            </a:r>
          </a:p>
          <a:p>
            <a:pPr marL="800100" lvl="1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Induce and support </a:t>
            </a:r>
            <a:r>
              <a:rPr lang="en-IE" sz="2000" b="1" dirty="0" smtClean="0">
                <a:solidFill>
                  <a:srgbClr val="004494"/>
                </a:solidFill>
              </a:rPr>
              <a:t>coordinated paradigm shifts</a:t>
            </a:r>
          </a:p>
          <a:p>
            <a:pPr marL="800100" lvl="1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Walk the talk </a:t>
            </a:r>
            <a:r>
              <a:rPr lang="en-IE" sz="2000" dirty="0" smtClean="0">
                <a:solidFill>
                  <a:srgbClr val="004494"/>
                </a:solidFill>
              </a:rPr>
              <a:t>in European R&amp;I programmes</a:t>
            </a:r>
            <a:r>
              <a:rPr lang="en-IE" sz="2000" b="1" dirty="0" smtClean="0">
                <a:solidFill>
                  <a:srgbClr val="004494"/>
                </a:solidFill>
              </a:rPr>
              <a:t> </a:t>
            </a:r>
            <a:r>
              <a:rPr lang="en-IE" sz="2000" dirty="0" smtClean="0">
                <a:solidFill>
                  <a:srgbClr val="004494"/>
                </a:solidFill>
              </a:rPr>
              <a:t>and </a:t>
            </a:r>
            <a:r>
              <a:rPr lang="en-IE" sz="2000" b="1" dirty="0" smtClean="0">
                <a:solidFill>
                  <a:srgbClr val="004494"/>
                </a:solidFill>
              </a:rPr>
              <a:t>lead by example</a:t>
            </a: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IE" sz="2000" b="1" dirty="0">
              <a:solidFill>
                <a:srgbClr val="004494"/>
              </a:solidFill>
            </a:endParaRPr>
          </a:p>
          <a:p>
            <a:pPr algn="just">
              <a:buClr>
                <a:srgbClr val="FFC000"/>
              </a:buClr>
            </a:pPr>
            <a:endParaRPr lang="en-IE" sz="2000" dirty="0">
              <a:solidFill>
                <a:srgbClr val="00449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0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Evolution of our policies across the FPs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25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07529" y="2139072"/>
            <a:ext cx="8280920" cy="3687216"/>
            <a:chOff x="488232" y="2636912"/>
            <a:chExt cx="8280920" cy="3687216"/>
          </a:xfrm>
        </p:grpSpPr>
        <p:graphicFrame>
          <p:nvGraphicFramePr>
            <p:cNvPr id="7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04308759"/>
                </p:ext>
              </p:extLst>
            </p:nvPr>
          </p:nvGraphicFramePr>
          <p:xfrm>
            <a:off x="539552" y="2636912"/>
            <a:ext cx="8229600" cy="3687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488232" y="3729803"/>
              <a:ext cx="1440160" cy="461665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2008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48472" y="3247648"/>
              <a:ext cx="1368152" cy="461665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2014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36704" y="2725823"/>
              <a:ext cx="1405152" cy="461665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2017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37728" y="1514585"/>
            <a:ext cx="4475500" cy="440120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en-IE" sz="2000" dirty="0" smtClean="0">
                <a:solidFill>
                  <a:srgbClr val="004494"/>
                </a:solidFill>
              </a:rPr>
              <a:t>Likely under </a:t>
            </a:r>
            <a:r>
              <a:rPr lang="en-IE" sz="2000" b="1" dirty="0" smtClean="0">
                <a:solidFill>
                  <a:srgbClr val="004494"/>
                </a:solidFill>
              </a:rPr>
              <a:t>Horizon Europe (2021)</a:t>
            </a:r>
            <a:r>
              <a:rPr lang="en-IE" sz="2000" dirty="0" smtClean="0">
                <a:solidFill>
                  <a:srgbClr val="004494"/>
                </a:solidFill>
              </a:rPr>
              <a:t>:</a:t>
            </a:r>
          </a:p>
          <a:p>
            <a:pPr algn="just">
              <a:buClr>
                <a:srgbClr val="FFC000"/>
              </a:buClr>
            </a:pPr>
            <a:endParaRPr lang="en-IE" sz="2000" dirty="0" smtClean="0">
              <a:solidFill>
                <a:srgbClr val="004494"/>
              </a:solidFill>
            </a:endParaRP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Open Science embedded throughout the FP</a:t>
            </a: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OA mandatory</a:t>
            </a:r>
            <a:r>
              <a:rPr lang="en-IE" sz="2000" dirty="0" smtClean="0">
                <a:solidFill>
                  <a:srgbClr val="004494"/>
                </a:solidFill>
              </a:rPr>
              <a:t>: deposit and open access. Probably more stringent conditions</a:t>
            </a: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rgbClr val="004494"/>
                </a:solidFill>
              </a:rPr>
              <a:t>Open data</a:t>
            </a:r>
            <a:r>
              <a:rPr lang="en-IE" sz="2000" dirty="0">
                <a:solidFill>
                  <a:srgbClr val="004494"/>
                </a:solidFill>
              </a:rPr>
              <a:t> by </a:t>
            </a:r>
            <a:r>
              <a:rPr lang="en-IE" sz="2000" dirty="0" smtClean="0">
                <a:solidFill>
                  <a:srgbClr val="004494"/>
                </a:solidFill>
              </a:rPr>
              <a:t>default</a:t>
            </a: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RDM</a:t>
            </a:r>
            <a:r>
              <a:rPr lang="en-IE" sz="2000" dirty="0" smtClean="0">
                <a:solidFill>
                  <a:srgbClr val="004494"/>
                </a:solidFill>
              </a:rPr>
              <a:t> considerations to be </a:t>
            </a:r>
            <a:r>
              <a:rPr lang="en-IE" sz="2000" b="1" dirty="0" smtClean="0">
                <a:solidFill>
                  <a:srgbClr val="004494"/>
                </a:solidFill>
              </a:rPr>
              <a:t>evaluated</a:t>
            </a:r>
            <a:r>
              <a:rPr lang="en-IE" sz="2000" dirty="0" smtClean="0">
                <a:solidFill>
                  <a:srgbClr val="004494"/>
                </a:solidFill>
              </a:rPr>
              <a:t> at proposal stage</a:t>
            </a:r>
          </a:p>
          <a:p>
            <a:pPr marL="342900" indent="-34290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Mandatory DMP</a:t>
            </a:r>
            <a:r>
              <a:rPr lang="en-IE" sz="2000" dirty="0" smtClean="0">
                <a:solidFill>
                  <a:srgbClr val="004494"/>
                </a:solidFill>
              </a:rPr>
              <a:t>, in line with FAIR, for </a:t>
            </a:r>
            <a:r>
              <a:rPr lang="en-IE" sz="2000" b="1" dirty="0" smtClean="0">
                <a:solidFill>
                  <a:srgbClr val="004494"/>
                </a:solidFill>
              </a:rPr>
              <a:t>all</a:t>
            </a:r>
            <a:r>
              <a:rPr lang="en-IE" sz="2000" dirty="0" smtClean="0">
                <a:solidFill>
                  <a:srgbClr val="004494"/>
                </a:solidFill>
              </a:rPr>
              <a:t> projects that generate/collect/reuse research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8699" y="5694175"/>
            <a:ext cx="3739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000" dirty="0" smtClean="0">
                <a:solidFill>
                  <a:srgbClr val="004494"/>
                </a:solidFill>
              </a:rPr>
              <a:t>We are pioneers with respect</a:t>
            </a:r>
          </a:p>
          <a:p>
            <a:pPr algn="just"/>
            <a:r>
              <a:rPr lang="en-IE" sz="2000" dirty="0" smtClean="0">
                <a:solidFill>
                  <a:srgbClr val="004494"/>
                </a:solidFill>
              </a:rPr>
              <a:t>to other funders!</a:t>
            </a:r>
            <a:endParaRPr lang="fr-BE" sz="2000" dirty="0">
              <a:solidFill>
                <a:srgbClr val="00449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6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RDM and DMPs in Horizon Europe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26</a:t>
            </a:fld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1001" y="1349736"/>
            <a:ext cx="10703502" cy="4781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GB" sz="2000" b="1" dirty="0" smtClean="0">
                <a:solidFill>
                  <a:srgbClr val="004494"/>
                </a:solidFill>
              </a:rPr>
              <a:t>DMP </a:t>
            </a:r>
            <a:r>
              <a:rPr lang="en-GB" sz="2000" b="1" dirty="0">
                <a:solidFill>
                  <a:srgbClr val="004494"/>
                </a:solidFill>
              </a:rPr>
              <a:t>for all projects </a:t>
            </a:r>
            <a:r>
              <a:rPr lang="en-GB" sz="2000" dirty="0">
                <a:solidFill>
                  <a:srgbClr val="004494"/>
                </a:solidFill>
              </a:rPr>
              <a:t>that generate/collect research data: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GB" dirty="0">
                <a:solidFill>
                  <a:srgbClr val="004494"/>
                </a:solidFill>
              </a:rPr>
              <a:t>No need to reinvent the wheel—we will seek alignment and build on already existing </a:t>
            </a:r>
            <a:r>
              <a:rPr lang="en-GB" dirty="0" err="1">
                <a:solidFill>
                  <a:srgbClr val="004494"/>
                </a:solidFill>
              </a:rPr>
              <a:t>initatives</a:t>
            </a:r>
            <a:r>
              <a:rPr lang="en-GB" dirty="0">
                <a:solidFill>
                  <a:srgbClr val="004494"/>
                </a:solidFill>
              </a:rPr>
              <a:t> (e.g. Science Europe core requirements, </a:t>
            </a:r>
            <a:r>
              <a:rPr lang="en-GB" dirty="0" err="1">
                <a:solidFill>
                  <a:srgbClr val="004494"/>
                </a:solidFill>
              </a:rPr>
              <a:t>DMPOnline</a:t>
            </a:r>
            <a:r>
              <a:rPr lang="en-GB" dirty="0">
                <a:solidFill>
                  <a:srgbClr val="004494"/>
                </a:solidFill>
              </a:rPr>
              <a:t>/ARGOS DMP tools, etc.)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GB" dirty="0">
                <a:solidFill>
                  <a:srgbClr val="004494"/>
                </a:solidFill>
              </a:rPr>
              <a:t>Data is </a:t>
            </a:r>
            <a:r>
              <a:rPr lang="en-GB" b="1" dirty="0">
                <a:solidFill>
                  <a:srgbClr val="004494"/>
                </a:solidFill>
              </a:rPr>
              <a:t>not the only digital output</a:t>
            </a:r>
            <a:r>
              <a:rPr lang="en-GB" dirty="0">
                <a:solidFill>
                  <a:srgbClr val="004494"/>
                </a:solidFill>
              </a:rPr>
              <a:t> to be managed (software, code, workflows, protocols, models, etc.). The </a:t>
            </a:r>
            <a:r>
              <a:rPr lang="en-GB" dirty="0" err="1">
                <a:solidFill>
                  <a:srgbClr val="004494"/>
                </a:solidFill>
              </a:rPr>
              <a:t>Wellcome</a:t>
            </a:r>
            <a:r>
              <a:rPr lang="en-GB" dirty="0">
                <a:solidFill>
                  <a:srgbClr val="004494"/>
                </a:solidFill>
              </a:rPr>
              <a:t> Trust devotes a section of their DMP to ‘Other research output’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GB" b="1" dirty="0">
                <a:solidFill>
                  <a:srgbClr val="004494"/>
                </a:solidFill>
              </a:rPr>
              <a:t>Machine-</a:t>
            </a:r>
            <a:r>
              <a:rPr lang="en-GB" b="1" dirty="0" err="1">
                <a:solidFill>
                  <a:srgbClr val="004494"/>
                </a:solidFill>
              </a:rPr>
              <a:t>actionability</a:t>
            </a:r>
            <a:r>
              <a:rPr lang="en-GB" dirty="0">
                <a:solidFill>
                  <a:srgbClr val="004494"/>
                </a:solidFill>
              </a:rPr>
              <a:t> is key to allow computers to integrate external services to interlink basic building-blocks: author (ORCID), data (</a:t>
            </a:r>
            <a:r>
              <a:rPr lang="en-GB" dirty="0" err="1">
                <a:solidFill>
                  <a:srgbClr val="004494"/>
                </a:solidFill>
              </a:rPr>
              <a:t>DataCite</a:t>
            </a:r>
            <a:r>
              <a:rPr lang="en-GB" dirty="0">
                <a:solidFill>
                  <a:srgbClr val="004494"/>
                </a:solidFill>
              </a:rPr>
              <a:t>), organisations (</a:t>
            </a:r>
            <a:r>
              <a:rPr lang="en-GB" dirty="0" err="1">
                <a:solidFill>
                  <a:srgbClr val="004494"/>
                </a:solidFill>
              </a:rPr>
              <a:t>RoR</a:t>
            </a:r>
            <a:r>
              <a:rPr lang="en-GB" dirty="0">
                <a:solidFill>
                  <a:srgbClr val="004494"/>
                </a:solidFill>
              </a:rPr>
              <a:t>, </a:t>
            </a:r>
            <a:r>
              <a:rPr lang="en-GB" dirty="0" err="1">
                <a:solidFill>
                  <a:srgbClr val="004494"/>
                </a:solidFill>
              </a:rPr>
              <a:t>FundRef</a:t>
            </a:r>
            <a:r>
              <a:rPr lang="en-GB" dirty="0">
                <a:solidFill>
                  <a:srgbClr val="004494"/>
                </a:solidFill>
              </a:rPr>
              <a:t>), etc.</a:t>
            </a: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endParaRPr lang="en-GB" sz="2000" b="1" dirty="0" smtClean="0">
              <a:solidFill>
                <a:srgbClr val="004494"/>
              </a:solidFill>
            </a:endParaRP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GB" sz="2000" b="1" dirty="0" smtClean="0">
                <a:solidFill>
                  <a:srgbClr val="004494"/>
                </a:solidFill>
              </a:rPr>
              <a:t>Initial </a:t>
            </a:r>
            <a:r>
              <a:rPr lang="en-GB" sz="2000" b="1" dirty="0" smtClean="0">
                <a:solidFill>
                  <a:srgbClr val="004494"/>
                </a:solidFill>
              </a:rPr>
              <a:t>RDM considerations</a:t>
            </a:r>
            <a:r>
              <a:rPr lang="en-GB" sz="2000" dirty="0" smtClean="0">
                <a:solidFill>
                  <a:srgbClr val="004494"/>
                </a:solidFill>
              </a:rPr>
              <a:t> to be provided at </a:t>
            </a:r>
            <a:r>
              <a:rPr lang="en-GB" sz="2000" b="1" dirty="0" smtClean="0">
                <a:solidFill>
                  <a:srgbClr val="004494"/>
                </a:solidFill>
              </a:rPr>
              <a:t>proposal </a:t>
            </a:r>
            <a:r>
              <a:rPr lang="en-GB" sz="2000" b="1" dirty="0" smtClean="0">
                <a:solidFill>
                  <a:srgbClr val="004494"/>
                </a:solidFill>
              </a:rPr>
              <a:t>level</a:t>
            </a:r>
            <a:endParaRPr lang="en-GB" dirty="0" smtClean="0">
              <a:solidFill>
                <a:srgbClr val="00449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9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Open Science </a:t>
            </a:r>
            <a:r>
              <a:rPr lang="en-GB" dirty="0" smtClean="0"/>
              <a:t>in EU </a:t>
            </a:r>
            <a:r>
              <a:rPr lang="en-GB" dirty="0" smtClean="0"/>
              <a:t>legislation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27</a:t>
            </a:fld>
            <a:endParaRPr lang="en-GB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831001" y="1703976"/>
            <a:ext cx="10703502" cy="4427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GB" sz="2000" dirty="0" smtClean="0">
                <a:solidFill>
                  <a:srgbClr val="004494"/>
                </a:solidFill>
              </a:rPr>
              <a:t>Revision of the </a:t>
            </a:r>
            <a:r>
              <a:rPr lang="en-GB" sz="2000" b="1" u="sng" dirty="0" smtClean="0">
                <a:solidFill>
                  <a:srgbClr val="FFC000"/>
                </a:solidFill>
              </a:rPr>
              <a:t>Recommendation on access to and preservation of scientific information </a:t>
            </a:r>
            <a:r>
              <a:rPr lang="en-GB" sz="2000" dirty="0" smtClean="0">
                <a:solidFill>
                  <a:srgbClr val="004494"/>
                </a:solidFill>
              </a:rPr>
              <a:t>(2018)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GB" sz="1900" dirty="0" smtClean="0">
                <a:solidFill>
                  <a:srgbClr val="004494"/>
                </a:solidFill>
              </a:rPr>
              <a:t>Also </a:t>
            </a:r>
            <a:r>
              <a:rPr lang="en-GB" sz="1900" dirty="0" smtClean="0">
                <a:solidFill>
                  <a:srgbClr val="004494"/>
                </a:solidFill>
              </a:rPr>
              <a:t>covers infrastructure, metrics, rewards, skills, etc</a:t>
            </a:r>
            <a:r>
              <a:rPr lang="en-GB" sz="1900" dirty="0" smtClean="0">
                <a:solidFill>
                  <a:srgbClr val="004494"/>
                </a:solidFill>
              </a:rPr>
              <a:t>.</a:t>
            </a:r>
            <a:endParaRPr lang="en-GB" b="1" dirty="0" smtClean="0">
              <a:solidFill>
                <a:srgbClr val="004494"/>
              </a:solidFill>
            </a:endParaRP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GB" sz="2000" dirty="0" smtClean="0">
                <a:solidFill>
                  <a:srgbClr val="004494"/>
                </a:solidFill>
              </a:rPr>
              <a:t>Revision of the </a:t>
            </a:r>
            <a:r>
              <a:rPr lang="en-GB" sz="2000" b="1" u="sng" dirty="0" smtClean="0">
                <a:solidFill>
                  <a:srgbClr val="FFC000"/>
                </a:solidFill>
              </a:rPr>
              <a:t>Open data and the re-use of public sector information directive </a:t>
            </a:r>
            <a:r>
              <a:rPr lang="en-GB" sz="2000" dirty="0" smtClean="0">
                <a:solidFill>
                  <a:srgbClr val="004494"/>
                </a:solidFill>
              </a:rPr>
              <a:t>(2019)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GB" sz="1900" dirty="0" smtClean="0">
                <a:solidFill>
                  <a:srgbClr val="004494"/>
                </a:solidFill>
              </a:rPr>
              <a:t>Applies to publicly funded research data that are publicly available through </a:t>
            </a:r>
            <a:r>
              <a:rPr lang="en-GB" sz="1900" dirty="0" smtClean="0">
                <a:solidFill>
                  <a:srgbClr val="004494"/>
                </a:solidFill>
              </a:rPr>
              <a:t>repositories</a:t>
            </a:r>
            <a:endParaRPr lang="en-GB" sz="1900" dirty="0" smtClean="0">
              <a:solidFill>
                <a:srgbClr val="004494"/>
              </a:solidFill>
            </a:endParaRP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GB" sz="2000" dirty="0" smtClean="0">
                <a:solidFill>
                  <a:srgbClr val="004494"/>
                </a:solidFill>
              </a:rPr>
              <a:t>Revision of the </a:t>
            </a:r>
            <a:r>
              <a:rPr lang="en-GB" sz="2000" b="1" u="sng" dirty="0" smtClean="0">
                <a:solidFill>
                  <a:srgbClr val="FFC000"/>
                </a:solidFill>
              </a:rPr>
              <a:t>EU Copyright Directive </a:t>
            </a:r>
            <a:r>
              <a:rPr lang="en-GB" sz="2000" dirty="0" smtClean="0">
                <a:solidFill>
                  <a:srgbClr val="004494"/>
                </a:solidFill>
              </a:rPr>
              <a:t>(2019)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GB" sz="1900" dirty="0" smtClean="0">
                <a:solidFill>
                  <a:srgbClr val="004494"/>
                </a:solidFill>
              </a:rPr>
              <a:t>Provides for an exception for research organisations to carry out Text and Data Mining (data analytics</a:t>
            </a:r>
            <a:r>
              <a:rPr lang="en-GB" sz="1900" dirty="0" smtClean="0">
                <a:solidFill>
                  <a:srgbClr val="004494"/>
                </a:solidFill>
              </a:rPr>
              <a:t>)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endParaRPr lang="en-GB" dirty="0">
              <a:solidFill>
                <a:srgbClr val="004494"/>
              </a:solidFill>
            </a:endParaRP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GB" sz="2000" dirty="0" smtClean="0">
                <a:solidFill>
                  <a:srgbClr val="004494"/>
                </a:solidFill>
              </a:rPr>
              <a:t>Is there something more needed?</a:t>
            </a:r>
            <a:endParaRPr lang="en-GB" sz="2000" dirty="0" smtClean="0">
              <a:solidFill>
                <a:srgbClr val="00449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8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405" y="49533"/>
            <a:ext cx="9626989" cy="936625"/>
          </a:xfrm>
        </p:spPr>
        <p:txBody>
          <a:bodyPr/>
          <a:lstStyle/>
          <a:p>
            <a:r>
              <a:rPr lang="en-US" dirty="0" smtClean="0"/>
              <a:t>Potential actions for system changes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274" y="1472775"/>
            <a:ext cx="9456198" cy="5385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“</a:t>
            </a:r>
            <a:r>
              <a:rPr lang="en-US" sz="2000" b="1" dirty="0"/>
              <a:t>Open Science coordinators</a:t>
            </a:r>
            <a:r>
              <a:rPr lang="en-US" sz="2000" dirty="0"/>
              <a:t>” at national level, and “</a:t>
            </a:r>
            <a:r>
              <a:rPr lang="en-US" sz="2000" b="1" dirty="0"/>
              <a:t>Open Science officers</a:t>
            </a:r>
            <a:r>
              <a:rPr lang="en-US" sz="2000" dirty="0"/>
              <a:t>” at institutional level, w</a:t>
            </a:r>
            <a:r>
              <a:rPr lang="en-US" sz="2000" dirty="0"/>
              <a:t>ould </a:t>
            </a:r>
            <a:r>
              <a:rPr lang="en-US" sz="2000" dirty="0"/>
              <a:t>facilitate </a:t>
            </a:r>
            <a:r>
              <a:rPr lang="en-US" sz="2000" dirty="0"/>
              <a:t>Open </a:t>
            </a:r>
            <a:r>
              <a:rPr lang="en-US" sz="2000" dirty="0"/>
              <a:t>Science </a:t>
            </a:r>
            <a:r>
              <a:rPr lang="en-US" sz="2000" dirty="0"/>
              <a:t>policy coherence and implementation</a:t>
            </a:r>
            <a:r>
              <a:rPr lang="en-US" sz="2000" dirty="0"/>
              <a:t>, and </a:t>
            </a:r>
            <a:r>
              <a:rPr lang="en-US" sz="2000" dirty="0"/>
              <a:t>learning </a:t>
            </a:r>
            <a:r>
              <a:rPr lang="en-US" sz="2000" dirty="0"/>
              <a:t>from good practice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Monitor the implementation of the </a:t>
            </a:r>
            <a:r>
              <a:rPr lang="en-US" sz="2000" dirty="0"/>
              <a:t>Commission </a:t>
            </a:r>
            <a:r>
              <a:rPr lang="en-US" sz="2000" b="1" dirty="0"/>
              <a:t>recommendations on access to and preservation of scientific </a:t>
            </a:r>
            <a:r>
              <a:rPr lang="en-US" sz="2000" b="1" dirty="0"/>
              <a:t>information</a:t>
            </a:r>
            <a:r>
              <a:rPr lang="en-US" sz="2000" dirty="0"/>
              <a:t>, with the National Points of Reference, and incentivize good practice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Support the further development of </a:t>
            </a:r>
            <a:r>
              <a:rPr lang="en-US" sz="2000" b="1" dirty="0"/>
              <a:t>infrastructures</a:t>
            </a:r>
            <a:r>
              <a:rPr lang="en-US" sz="2000" dirty="0"/>
              <a:t> for Open Science, including EOSC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Open </a:t>
            </a:r>
            <a:r>
              <a:rPr lang="en-GB" sz="2000" dirty="0"/>
              <a:t>Science in a </a:t>
            </a:r>
            <a:r>
              <a:rPr lang="en-GB" sz="2000" b="1" dirty="0"/>
              <a:t>revitalised European Research Area </a:t>
            </a:r>
            <a:r>
              <a:rPr lang="en-GB" sz="2000" dirty="0"/>
              <a:t>(ERA), in synergy with </a:t>
            </a:r>
            <a:r>
              <a:rPr lang="en-US" sz="2000" dirty="0"/>
              <a:t>the European Higher Education Area (EHEA)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Recognition </a:t>
            </a:r>
            <a:r>
              <a:rPr lang="en-GB" sz="2000" dirty="0"/>
              <a:t>of </a:t>
            </a:r>
            <a:r>
              <a:rPr lang="en-US" sz="2000" dirty="0"/>
              <a:t>Open Science in </a:t>
            </a:r>
            <a:r>
              <a:rPr lang="en-GB" sz="2000" b="1" dirty="0"/>
              <a:t>regional R&amp;I Smart Specialisation Strategies</a:t>
            </a:r>
            <a:r>
              <a:rPr lang="en-GB" sz="2000" dirty="0"/>
              <a:t> (RIS3s)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955" y="1706528"/>
            <a:ext cx="9993086" cy="5262588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</a:pPr>
            <a:r>
              <a:rPr lang="en-US" b="0" i="1" dirty="0"/>
              <a:t>Support institutions including Universities and their alliances on the </a:t>
            </a:r>
            <a:r>
              <a:rPr lang="en-US" i="1" dirty="0" err="1"/>
              <a:t>modernisation</a:t>
            </a:r>
            <a:r>
              <a:rPr lang="en-US" i="1" dirty="0"/>
              <a:t> of research and researchers’ </a:t>
            </a:r>
            <a:r>
              <a:rPr lang="en-US" i="1" dirty="0" smtClean="0"/>
              <a:t>assessment,</a:t>
            </a:r>
            <a:r>
              <a:rPr lang="en-US" b="0" i="1" dirty="0" smtClean="0"/>
              <a:t> including </a:t>
            </a:r>
            <a:r>
              <a:rPr lang="en-US" b="0" i="1" dirty="0"/>
              <a:t>by identifying, assessing and piloting the validity of metrics and quantitative/qualitative </a:t>
            </a:r>
            <a:r>
              <a:rPr lang="en-US" b="0" i="1" dirty="0" smtClean="0"/>
              <a:t>indicators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</a:pPr>
            <a:r>
              <a:rPr lang="en-US" b="0" i="1" dirty="0" smtClean="0"/>
              <a:t>Support policies and conditions (e.g. infrastructures) that enable </a:t>
            </a:r>
            <a:r>
              <a:rPr lang="en-US" i="1" dirty="0" smtClean="0"/>
              <a:t>open access </a:t>
            </a:r>
            <a:r>
              <a:rPr lang="en-US" b="0" i="1" dirty="0" smtClean="0"/>
              <a:t>as the default way of disseminating research (publications, data and other contributions)</a:t>
            </a:r>
            <a:endParaRPr lang="en-GB" b="0" i="1" dirty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</a:pPr>
            <a:r>
              <a:rPr lang="en-US" b="0" i="1" dirty="0" smtClean="0"/>
              <a:t>Develop a strong narrative for the role of </a:t>
            </a:r>
            <a:r>
              <a:rPr lang="en-US" i="1" dirty="0" smtClean="0"/>
              <a:t>Science in </a:t>
            </a:r>
            <a:r>
              <a:rPr lang="en-US" i="1" dirty="0"/>
              <a:t>Society </a:t>
            </a:r>
            <a:r>
              <a:rPr lang="en-US" b="0" i="1" dirty="0" smtClean="0"/>
              <a:t>and promote specific</a:t>
            </a:r>
            <a:r>
              <a:rPr lang="en-US" i="1" dirty="0" smtClean="0"/>
              <a:t> </a:t>
            </a:r>
            <a:r>
              <a:rPr lang="en-US" b="0" i="1" dirty="0" smtClean="0"/>
              <a:t>actions, </a:t>
            </a:r>
            <a:r>
              <a:rPr lang="en-US" b="0" i="1" dirty="0"/>
              <a:t>e.g. </a:t>
            </a:r>
            <a:r>
              <a:rPr lang="en-US" b="0" i="1" dirty="0" smtClean="0"/>
              <a:t>in science communication, science skills, rewarding engagement with citizens, research assessment pilots, promoting reproducibility, etc.</a:t>
            </a:r>
            <a:endParaRPr lang="en-US" b="0" i="1" dirty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</a:pPr>
            <a:r>
              <a:rPr lang="en-GB" b="0" i="1" dirty="0" smtClean="0"/>
              <a:t>Mainstream </a:t>
            </a:r>
            <a:r>
              <a:rPr lang="en-GB" b="0" i="1" dirty="0"/>
              <a:t>OS practices in </a:t>
            </a:r>
            <a:r>
              <a:rPr lang="en-GB" i="1" dirty="0"/>
              <a:t>thematic areas</a:t>
            </a:r>
            <a:r>
              <a:rPr lang="en-GB" b="0" i="1" dirty="0"/>
              <a:t>, e.g. FAIR data projects in specific </a:t>
            </a:r>
            <a:r>
              <a:rPr lang="en-GB" b="0" i="1" dirty="0" smtClean="0"/>
              <a:t>domains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</a:pPr>
            <a:r>
              <a:rPr lang="en-GB" i="1" dirty="0" smtClean="0"/>
              <a:t>…</a:t>
            </a:r>
            <a:endParaRPr lang="en-GB" b="0" i="1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</a:pPr>
            <a:endParaRPr lang="en-GB" sz="2400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36469" y="260128"/>
            <a:ext cx="9712059" cy="936625"/>
          </a:xfrm>
        </p:spPr>
        <p:txBody>
          <a:bodyPr/>
          <a:lstStyle/>
          <a:p>
            <a:r>
              <a:rPr lang="en-US" dirty="0"/>
              <a:t>Potential actions for system changes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27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Health R&amp;I: a reproducibility </a:t>
            </a:r>
            <a:r>
              <a:rPr lang="en-GB" dirty="0" smtClean="0"/>
              <a:t>crisis?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773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Circular Arrow 5"/>
          <p:cNvSpPr/>
          <p:nvPr/>
        </p:nvSpPr>
        <p:spPr>
          <a:xfrm rot="16200000">
            <a:off x="4986783" y="2884602"/>
            <a:ext cx="2102177" cy="2121032"/>
          </a:xfrm>
          <a:prstGeom prst="circularArrow">
            <a:avLst>
              <a:gd name="adj1" fmla="val 7225"/>
              <a:gd name="adj2" fmla="val 1142319"/>
              <a:gd name="adj3" fmla="val 20234402"/>
              <a:gd name="adj4" fmla="val 44245"/>
              <a:gd name="adj5" fmla="val 9059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345" y="1573364"/>
            <a:ext cx="73468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Close </a:t>
            </a:r>
            <a:r>
              <a:rPr lang="en-IE" sz="2000" dirty="0">
                <a:solidFill>
                  <a:srgbClr val="004494"/>
                </a:solidFill>
              </a:rPr>
              <a:t>to €</a:t>
            </a:r>
            <a:r>
              <a:rPr lang="en-IE" sz="2000" dirty="0" smtClean="0">
                <a:solidFill>
                  <a:srgbClr val="004494"/>
                </a:solidFill>
              </a:rPr>
              <a:t>300bn/year for Health R&amp;I (worldwide)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As much as 85% of the research investment may be wasted </a:t>
            </a:r>
            <a:br>
              <a:rPr lang="en-IE" sz="2000" dirty="0" smtClean="0">
                <a:solidFill>
                  <a:srgbClr val="004494"/>
                </a:solidFill>
              </a:rPr>
            </a:br>
            <a:r>
              <a:rPr lang="en-IE" sz="1600" dirty="0" smtClean="0">
                <a:solidFill>
                  <a:srgbClr val="004494"/>
                </a:solidFill>
              </a:rPr>
              <a:t>(Chalmers &amp; </a:t>
            </a:r>
            <a:r>
              <a:rPr lang="en-IE" sz="1600" dirty="0" err="1" smtClean="0">
                <a:solidFill>
                  <a:srgbClr val="004494"/>
                </a:solidFill>
              </a:rPr>
              <a:t>Glasziou</a:t>
            </a:r>
            <a:r>
              <a:rPr lang="en-IE" sz="1600" dirty="0" smtClean="0">
                <a:solidFill>
                  <a:srgbClr val="004494"/>
                </a:solidFill>
              </a:rPr>
              <a:t>, 2009; Macleod, 2014)</a:t>
            </a:r>
            <a:endParaRPr lang="fr-BE" sz="1600" dirty="0">
              <a:solidFill>
                <a:srgbClr val="004494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9224718"/>
              </p:ext>
            </p:extLst>
          </p:nvPr>
        </p:nvGraphicFramePr>
        <p:xfrm>
          <a:off x="7108167" y="2726169"/>
          <a:ext cx="4419599" cy="129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62707715"/>
              </p:ext>
            </p:extLst>
          </p:nvPr>
        </p:nvGraphicFramePr>
        <p:xfrm>
          <a:off x="7079868" y="4117014"/>
          <a:ext cx="4528459" cy="129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208023821"/>
              </p:ext>
            </p:extLst>
          </p:nvPr>
        </p:nvGraphicFramePr>
        <p:xfrm>
          <a:off x="3809761" y="5516154"/>
          <a:ext cx="4419599" cy="129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895936073"/>
              </p:ext>
            </p:extLst>
          </p:nvPr>
        </p:nvGraphicFramePr>
        <p:xfrm>
          <a:off x="574123" y="4127376"/>
          <a:ext cx="4419599" cy="16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428145502"/>
              </p:ext>
            </p:extLst>
          </p:nvPr>
        </p:nvGraphicFramePr>
        <p:xfrm>
          <a:off x="511356" y="2726169"/>
          <a:ext cx="4419599" cy="131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121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Keep in touch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70177" y="4714827"/>
            <a:ext cx="3617290" cy="361995"/>
          </a:xfrm>
        </p:spPr>
        <p:txBody>
          <a:bodyPr/>
          <a:lstStyle/>
          <a:p>
            <a:pPr marL="0" indent="0">
              <a:buNone/>
            </a:pPr>
            <a:r>
              <a:rPr lang="en-IE" sz="1600" dirty="0" smtClean="0">
                <a:hlinkClick r:id="rId4"/>
              </a:rPr>
              <a:t>EU Spotify</a:t>
            </a:r>
            <a:endParaRPr lang="en-GB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1630238"/>
            <a:ext cx="684199" cy="7501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9504" y="1774881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hlinkClick r:id="rId6"/>
              </a:rPr>
              <a:t>ec.europa.eu</a:t>
            </a:r>
            <a:r>
              <a:rPr lang="en-GB" sz="1600" dirty="0">
                <a:hlinkClick r:id="rId6"/>
              </a:rPr>
              <a:t>/</a:t>
            </a:r>
            <a:endParaRPr lang="en-IE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2635213"/>
            <a:ext cx="684199" cy="750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9504" y="2841009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hlinkClick r:id="rId7"/>
              </a:rPr>
              <a:t>europa.eu</a:t>
            </a:r>
            <a:r>
              <a:rPr lang="en-GB" sz="1600" dirty="0">
                <a:hlinkClick r:id="rId7"/>
              </a:rPr>
              <a:t>/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3587900"/>
            <a:ext cx="640631" cy="702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9504" y="3736212"/>
            <a:ext cx="197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 smtClean="0">
                <a:hlinkClick r:id="rId9"/>
              </a:rPr>
              <a:t>@</a:t>
            </a:r>
            <a:r>
              <a:rPr lang="en-IE" sz="1600" dirty="0" err="1" smtClean="0">
                <a:hlinkClick r:id="rId9"/>
              </a:rPr>
              <a:t>EU_Commission</a:t>
            </a:r>
            <a:r>
              <a:rPr lang="en-IE" sz="1600" dirty="0" smtClean="0">
                <a:hlinkClick r:id="rId9"/>
              </a:rPr>
              <a:t> 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1819504" y="471065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 smtClean="0">
                <a:hlinkClick r:id="rId10"/>
              </a:rPr>
              <a:t>@</a:t>
            </a:r>
            <a:r>
              <a:rPr lang="en-IE" sz="1600" dirty="0" err="1" smtClean="0">
                <a:hlinkClick r:id="rId10"/>
              </a:rPr>
              <a:t>EuropeanCommission</a:t>
            </a:r>
            <a:r>
              <a:rPr lang="en-IE" sz="1600" dirty="0" smtClean="0">
                <a:hlinkClick r:id="rId10"/>
              </a:rPr>
              <a:t> 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" y="4538287"/>
            <a:ext cx="620230" cy="6815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19504" y="566164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 smtClean="0">
                <a:hlinkClick r:id="rId12"/>
              </a:rPr>
              <a:t>European Commission</a:t>
            </a:r>
            <a:endParaRPr lang="en-GB" sz="1200" dirty="0">
              <a:hlinkClick r:id="rId1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" y="5491270"/>
            <a:ext cx="620230" cy="681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60" y="1661642"/>
            <a:ext cx="647562" cy="7115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56397" y="1792054"/>
            <a:ext cx="3798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 smtClean="0">
                <a:hlinkClick r:id="rId15"/>
              </a:rPr>
              <a:t>europeancommission</a:t>
            </a:r>
            <a:r>
              <a:rPr lang="en-IE" sz="1600" dirty="0" smtClean="0"/>
              <a:t> </a:t>
            </a:r>
            <a:endParaRPr lang="en-GB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48" y="2611751"/>
            <a:ext cx="568985" cy="623695"/>
          </a:xfrm>
          <a:prstGeom prst="rect">
            <a:avLst/>
          </a:prstGeom>
        </p:spPr>
      </p:pic>
      <p:sp>
        <p:nvSpPr>
          <p:cNvPr id="17" name="Rectangle 16">
            <a:hlinkClick r:id="rId17"/>
          </p:cNvPr>
          <p:cNvSpPr/>
          <p:nvPr/>
        </p:nvSpPr>
        <p:spPr>
          <a:xfrm>
            <a:off x="6156397" y="2749321"/>
            <a:ext cx="2465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17"/>
              </a:rPr>
              <a:t>@</a:t>
            </a:r>
            <a:r>
              <a:rPr lang="en-GB" sz="1600" dirty="0" err="1" smtClean="0">
                <a:hlinkClick r:id="rId17"/>
              </a:rPr>
              <a:t>EuropeanCommission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6270177" y="3733427"/>
            <a:ext cx="927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 smtClean="0">
                <a:hlinkClick r:id="rId18"/>
              </a:rPr>
              <a:t>EUTube</a:t>
            </a:r>
            <a:endParaRPr lang="en-IE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23" y="3542487"/>
            <a:ext cx="660728" cy="7260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61" y="4514763"/>
            <a:ext cx="695271" cy="762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46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4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Relevant updates from the WGs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32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5875" y="1725475"/>
            <a:ext cx="10288045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Persistent Identifier Policy </a:t>
            </a:r>
            <a:r>
              <a:rPr lang="en-IE" sz="2000" dirty="0" smtClean="0">
                <a:solidFill>
                  <a:srgbClr val="004494"/>
                </a:solidFill>
              </a:rPr>
              <a:t>(FAIR WG and Architecture WG):</a:t>
            </a:r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Out for </a:t>
            </a:r>
            <a:r>
              <a:rPr lang="en-IE" sz="2000" b="1" dirty="0" smtClean="0">
                <a:solidFill>
                  <a:srgbClr val="004494"/>
                </a:solidFill>
              </a:rPr>
              <a:t>public consultation </a:t>
            </a:r>
            <a:r>
              <a:rPr lang="en-IE" sz="2000" dirty="0" smtClean="0">
                <a:solidFill>
                  <a:srgbClr val="004494"/>
                </a:solidFill>
              </a:rPr>
              <a:t>since </a:t>
            </a:r>
            <a:r>
              <a:rPr lang="en-IE" sz="2000" b="1" dirty="0" smtClean="0">
                <a:solidFill>
                  <a:srgbClr val="004494"/>
                </a:solidFill>
              </a:rPr>
              <a:t>mid December 2019</a:t>
            </a:r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Popularly received document</a:t>
            </a:r>
            <a:r>
              <a:rPr lang="en-IE" sz="2000" dirty="0" smtClean="0">
                <a:solidFill>
                  <a:srgbClr val="004494"/>
                </a:solidFill>
              </a:rPr>
              <a:t>: Over 900 downloads and comments from Europe, Australia, USA and China</a:t>
            </a:r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New version due in March</a:t>
            </a:r>
            <a:r>
              <a:rPr lang="en-IE" sz="2000" dirty="0" smtClean="0">
                <a:solidFill>
                  <a:srgbClr val="004494"/>
                </a:solidFill>
              </a:rPr>
              <a:t> and </a:t>
            </a:r>
            <a:r>
              <a:rPr lang="en-IE" sz="2000" b="1" dirty="0" smtClean="0">
                <a:solidFill>
                  <a:srgbClr val="004494"/>
                </a:solidFill>
              </a:rPr>
              <a:t>implementation guidelines in Summer 2020</a:t>
            </a:r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rgbClr val="004494"/>
                </a:solidFill>
              </a:rPr>
              <a:t>PID policy</a:t>
            </a:r>
            <a:r>
              <a:rPr lang="en-IE" sz="2000" dirty="0">
                <a:solidFill>
                  <a:srgbClr val="004494"/>
                </a:solidFill>
              </a:rPr>
              <a:t> openly available: </a:t>
            </a:r>
            <a:endParaRPr lang="en-IE" sz="2000" dirty="0" smtClean="0">
              <a:solidFill>
                <a:srgbClr val="004494"/>
              </a:solidFill>
            </a:endParaRPr>
          </a:p>
          <a:p>
            <a:pPr lvl="3" algn="just">
              <a:spcAft>
                <a:spcPts val="1200"/>
              </a:spcAft>
              <a:buClr>
                <a:srgbClr val="FFC000"/>
              </a:buClr>
            </a:pPr>
            <a:r>
              <a:rPr lang="en-IE" sz="2000" dirty="0" smtClean="0">
                <a:solidFill>
                  <a:srgbClr val="004494"/>
                </a:solidFill>
                <a:hlinkClick r:id="rId3"/>
              </a:rPr>
              <a:t>https</a:t>
            </a:r>
            <a:r>
              <a:rPr lang="en-IE" sz="2000" dirty="0">
                <a:solidFill>
                  <a:srgbClr val="004494"/>
                </a:solidFill>
                <a:hlinkClick r:id="rId3"/>
              </a:rPr>
              <a:t>://</a:t>
            </a:r>
            <a:r>
              <a:rPr lang="en-IE" sz="2000" dirty="0" smtClean="0">
                <a:solidFill>
                  <a:srgbClr val="004494"/>
                </a:solidFill>
                <a:hlinkClick r:id="rId3"/>
              </a:rPr>
              <a:t>doi.org/10.5281/zenodo.3574203</a:t>
            </a:r>
            <a:r>
              <a:rPr lang="en-IE" sz="2000" dirty="0" smtClean="0">
                <a:solidFill>
                  <a:srgbClr val="004494"/>
                </a:solidFill>
              </a:rPr>
              <a:t>  </a:t>
            </a:r>
            <a:endParaRPr lang="en-IE" sz="2000" dirty="0">
              <a:solidFill>
                <a:srgbClr val="004494"/>
              </a:solidFill>
            </a:endParaRPr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Join the international discussion and provide your </a:t>
            </a:r>
            <a:r>
              <a:rPr lang="en-IE" sz="2000" b="1" dirty="0" smtClean="0">
                <a:solidFill>
                  <a:srgbClr val="004494"/>
                </a:solidFill>
              </a:rPr>
              <a:t>feedback</a:t>
            </a:r>
            <a:r>
              <a:rPr lang="en-IE" sz="2000" dirty="0" smtClean="0">
                <a:solidFill>
                  <a:srgbClr val="004494"/>
                </a:solidFill>
              </a:rPr>
              <a:t>: 				          </a:t>
            </a:r>
            <a:r>
              <a:rPr lang="en-GB" sz="2000" dirty="0" smtClean="0">
                <a:hlinkClick r:id="rId4"/>
              </a:rPr>
              <a:t>https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www.pidforum.org/t/please-give-us-your-feedback/775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Relevant updates from the WGs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33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875" y="1725475"/>
            <a:ext cx="10808132" cy="47089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Draft Rules of Participation </a:t>
            </a:r>
            <a:r>
              <a:rPr lang="en-IE" sz="2000" dirty="0" smtClean="0">
                <a:solidFill>
                  <a:srgbClr val="004494"/>
                </a:solidFill>
              </a:rPr>
              <a:t>out for consultation </a:t>
            </a:r>
            <a:r>
              <a:rPr lang="en-IE" sz="2000" b="1" dirty="0" smtClean="0">
                <a:solidFill>
                  <a:srgbClr val="004494"/>
                </a:solidFill>
              </a:rPr>
              <a:t>this week </a:t>
            </a:r>
            <a:r>
              <a:rPr lang="en-IE" sz="2000" dirty="0" smtClean="0">
                <a:solidFill>
                  <a:srgbClr val="004494"/>
                </a:solidFill>
              </a:rPr>
              <a:t>for a period of 4 to 6 weeks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The </a:t>
            </a:r>
            <a:r>
              <a:rPr lang="en-IE" sz="2000" b="1" dirty="0" smtClean="0">
                <a:solidFill>
                  <a:srgbClr val="004494"/>
                </a:solidFill>
              </a:rPr>
              <a:t>primary targets </a:t>
            </a:r>
            <a:r>
              <a:rPr lang="en-IE" sz="2000" dirty="0" smtClean="0">
                <a:solidFill>
                  <a:srgbClr val="004494"/>
                </a:solidFill>
              </a:rPr>
              <a:t>of this consultation are:</a:t>
            </a:r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INFRAEOSC projects</a:t>
            </a:r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Executive Board Working Groups</a:t>
            </a:r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Member States and Associated Countries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4494"/>
                </a:solidFill>
              </a:rPr>
              <a:t>National input to be compiled by WG members nominated by the governance </a:t>
            </a:r>
            <a:r>
              <a:rPr lang="en-IE" sz="2000" dirty="0" smtClean="0">
                <a:solidFill>
                  <a:srgbClr val="004494"/>
                </a:solidFill>
              </a:rPr>
              <a:t>board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A </a:t>
            </a:r>
            <a:r>
              <a:rPr lang="en-IE" sz="2000" b="1" dirty="0" smtClean="0">
                <a:solidFill>
                  <a:srgbClr val="004494"/>
                </a:solidFill>
              </a:rPr>
              <a:t>wider consultation</a:t>
            </a:r>
            <a:r>
              <a:rPr lang="en-IE" sz="2000" dirty="0" smtClean="0">
                <a:solidFill>
                  <a:srgbClr val="004494"/>
                </a:solidFill>
              </a:rPr>
              <a:t> will be launched </a:t>
            </a:r>
            <a:r>
              <a:rPr lang="en-IE" sz="2000" b="1" dirty="0" smtClean="0">
                <a:solidFill>
                  <a:srgbClr val="004494"/>
                </a:solidFill>
              </a:rPr>
              <a:t>later this year </a:t>
            </a:r>
            <a:r>
              <a:rPr lang="en-IE" sz="2000" dirty="0" smtClean="0">
                <a:solidFill>
                  <a:srgbClr val="004494"/>
                </a:solidFill>
              </a:rPr>
              <a:t>with the objective of having a completed version before the EOSC symposium (end of October)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A </a:t>
            </a:r>
            <a:r>
              <a:rPr lang="en-IE" sz="2000" b="1" dirty="0" smtClean="0">
                <a:solidFill>
                  <a:srgbClr val="004494"/>
                </a:solidFill>
              </a:rPr>
              <a:t>final version </a:t>
            </a:r>
            <a:r>
              <a:rPr lang="en-IE" sz="2000" dirty="0" smtClean="0">
                <a:solidFill>
                  <a:srgbClr val="004494"/>
                </a:solidFill>
              </a:rPr>
              <a:t>consolidating any feedback from the symposium will be presented in </a:t>
            </a:r>
            <a:r>
              <a:rPr lang="en-IE" sz="2000" b="1" dirty="0" smtClean="0">
                <a:solidFill>
                  <a:srgbClr val="004494"/>
                </a:solidFill>
              </a:rPr>
              <a:t>December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0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Relevant updates from the WGs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5875" y="1725475"/>
            <a:ext cx="10288045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tx2"/>
                </a:solidFill>
              </a:rPr>
              <a:t>Interim </a:t>
            </a:r>
            <a:r>
              <a:rPr lang="en-IE" sz="2000" b="1" dirty="0" smtClean="0">
                <a:solidFill>
                  <a:schemeClr val="tx2"/>
                </a:solidFill>
              </a:rPr>
              <a:t>metrics and certification</a:t>
            </a:r>
            <a:r>
              <a:rPr lang="en-IE" sz="2000" dirty="0" smtClean="0">
                <a:solidFill>
                  <a:schemeClr val="tx2"/>
                </a:solidFill>
              </a:rPr>
              <a:t> recommendations:</a:t>
            </a:r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tx2"/>
                </a:solidFill>
              </a:rPr>
              <a:t>Metrics based on output from RDA FAIR Maturity Working Group &amp; deliverables from the Horizon2020 project FAIRsFAIR</a:t>
            </a:r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tx2"/>
                </a:solidFill>
              </a:rPr>
              <a:t>Based on </a:t>
            </a:r>
            <a:r>
              <a:rPr lang="en-IE" sz="2000" b="1" dirty="0" smtClean="0">
                <a:solidFill>
                  <a:schemeClr val="tx2"/>
                </a:solidFill>
              </a:rPr>
              <a:t>community feedback</a:t>
            </a:r>
            <a:r>
              <a:rPr lang="en-IE" sz="2000" dirty="0" smtClean="0">
                <a:solidFill>
                  <a:schemeClr val="tx2"/>
                </a:solidFill>
              </a:rPr>
              <a:t>, </a:t>
            </a:r>
            <a:r>
              <a:rPr lang="en-IE" sz="2000" dirty="0" err="1" smtClean="0">
                <a:solidFill>
                  <a:schemeClr val="tx2"/>
                </a:solidFill>
              </a:rPr>
              <a:t>tbd</a:t>
            </a:r>
            <a:r>
              <a:rPr lang="en-IE" sz="2000" dirty="0" smtClean="0">
                <a:solidFill>
                  <a:schemeClr val="tx2"/>
                </a:solidFill>
              </a:rPr>
              <a:t> what can be required in EOSC</a:t>
            </a:r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chemeClr val="tx2"/>
                </a:solidFill>
              </a:rPr>
              <a:t>Repository certification</a:t>
            </a:r>
            <a:r>
              <a:rPr lang="en-IE" sz="2000" dirty="0" smtClean="0">
                <a:solidFill>
                  <a:schemeClr val="tx2"/>
                </a:solidFill>
              </a:rPr>
              <a:t> based on </a:t>
            </a:r>
            <a:r>
              <a:rPr lang="en-IE" sz="2000" dirty="0" err="1" smtClean="0">
                <a:solidFill>
                  <a:schemeClr val="tx2"/>
                </a:solidFill>
              </a:rPr>
              <a:t>CoreTrustSeal</a:t>
            </a:r>
            <a:r>
              <a:rPr lang="en-IE" sz="2000" dirty="0" smtClean="0">
                <a:solidFill>
                  <a:schemeClr val="tx2"/>
                </a:solidFill>
              </a:rPr>
              <a:t>, with phased entry</a:t>
            </a:r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tx2"/>
                </a:solidFill>
              </a:rPr>
              <a:t>Workshop planned end of April to define other services/elements to be certified</a:t>
            </a:r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tx2"/>
                </a:solidFill>
              </a:rPr>
              <a:t>Reports: </a:t>
            </a:r>
            <a:r>
              <a:rPr lang="fr-BE" sz="2000" dirty="0" smtClean="0">
                <a:hlinkClick r:id="rId3"/>
              </a:rPr>
              <a:t>FAIR </a:t>
            </a:r>
            <a:r>
              <a:rPr lang="fr-BE" sz="2000" dirty="0" err="1">
                <a:hlinkClick r:id="rId3"/>
              </a:rPr>
              <a:t>metrics</a:t>
            </a:r>
            <a:r>
              <a:rPr lang="fr-BE" sz="2000" dirty="0">
                <a:hlinkClick r:id="rId3"/>
              </a:rPr>
              <a:t> for </a:t>
            </a:r>
            <a:r>
              <a:rPr lang="fr-BE" sz="2000" dirty="0" smtClean="0">
                <a:hlinkClick r:id="rId3"/>
              </a:rPr>
              <a:t>EOSC</a:t>
            </a:r>
            <a:r>
              <a:rPr lang="fr-BE" sz="2000" dirty="0" smtClean="0"/>
              <a:t> </a:t>
            </a:r>
            <a:r>
              <a:rPr lang="fr-BE" sz="2000" dirty="0" smtClean="0">
                <a:solidFill>
                  <a:schemeClr val="tx2"/>
                </a:solidFill>
              </a:rPr>
              <a:t>and</a:t>
            </a:r>
            <a:r>
              <a:rPr lang="fr-BE" sz="2000" dirty="0" smtClean="0"/>
              <a:t> </a:t>
            </a:r>
            <a:r>
              <a:rPr lang="fr-BE" sz="2000" dirty="0">
                <a:hlinkClick r:id="rId4"/>
              </a:rPr>
              <a:t>EOSC service </a:t>
            </a:r>
            <a:r>
              <a:rPr lang="fr-BE" sz="2000" dirty="0" smtClean="0">
                <a:hlinkClick r:id="rId4"/>
              </a:rPr>
              <a:t>certification</a:t>
            </a:r>
            <a:endParaRPr lang="fr-BE" sz="2000" dirty="0" smtClean="0"/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tx2"/>
                </a:solidFill>
              </a:rPr>
              <a:t>We welcome your feedback at the </a:t>
            </a:r>
            <a:r>
              <a:rPr lang="fr-BE" dirty="0">
                <a:hlinkClick r:id="rId5"/>
              </a:rPr>
              <a:t>EOSC Liaison </a:t>
            </a:r>
            <a:r>
              <a:rPr lang="fr-BE" dirty="0" smtClean="0">
                <a:hlinkClick r:id="rId5"/>
              </a:rPr>
              <a:t>Platform </a:t>
            </a:r>
            <a:r>
              <a:rPr lang="fr-BE" sz="2000" dirty="0" smtClean="0">
                <a:solidFill>
                  <a:schemeClr val="tx2"/>
                </a:solidFill>
              </a:rPr>
              <a:t>or by email at </a:t>
            </a:r>
            <a:r>
              <a:rPr lang="fr-BE" dirty="0" smtClean="0">
                <a:hlinkClick r:id="rId6"/>
              </a:rPr>
              <a:t>inform-FAIR-wg@eoscsecretariat.eu</a:t>
            </a:r>
            <a:endParaRPr lang="fr-BE" dirty="0" smtClean="0"/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Full </a:t>
            </a:r>
            <a:r>
              <a:rPr lang="en-US" sz="2000" b="1" dirty="0" smtClean="0">
                <a:solidFill>
                  <a:schemeClr val="tx2"/>
                </a:solidFill>
              </a:rPr>
              <a:t>recommendations </a:t>
            </a:r>
            <a:r>
              <a:rPr lang="en-US" sz="2000" dirty="0" smtClean="0">
                <a:solidFill>
                  <a:schemeClr val="tx2"/>
                </a:solidFill>
              </a:rPr>
              <a:t>will be out </a:t>
            </a:r>
            <a:r>
              <a:rPr lang="en-US" sz="2000" dirty="0">
                <a:solidFill>
                  <a:schemeClr val="tx2"/>
                </a:solidFill>
              </a:rPr>
              <a:t>for </a:t>
            </a:r>
            <a:r>
              <a:rPr lang="en-US" sz="2000" dirty="0" smtClean="0">
                <a:solidFill>
                  <a:schemeClr val="tx2"/>
                </a:solidFill>
              </a:rPr>
              <a:t>consultation </a:t>
            </a:r>
            <a:r>
              <a:rPr lang="en-US" sz="2000" dirty="0">
                <a:solidFill>
                  <a:schemeClr val="tx2"/>
                </a:solidFill>
              </a:rPr>
              <a:t>early Summer </a:t>
            </a:r>
            <a:r>
              <a:rPr lang="en-US" sz="2000" dirty="0" smtClean="0">
                <a:solidFill>
                  <a:schemeClr val="tx2"/>
                </a:solidFill>
              </a:rPr>
              <a:t>2020 &amp; </a:t>
            </a:r>
            <a:r>
              <a:rPr lang="en-US" sz="2000" dirty="0" err="1" smtClean="0">
                <a:solidFill>
                  <a:schemeClr val="tx2"/>
                </a:solidFill>
              </a:rPr>
              <a:t>finalised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community-approved version </a:t>
            </a:r>
            <a:r>
              <a:rPr lang="en-US" sz="2000" dirty="0" smtClean="0">
                <a:solidFill>
                  <a:schemeClr val="tx2"/>
                </a:solidFill>
              </a:rPr>
              <a:t>out before </a:t>
            </a:r>
            <a:r>
              <a:rPr lang="en-US" sz="2000" dirty="0">
                <a:solidFill>
                  <a:schemeClr val="tx2"/>
                </a:solidFill>
              </a:rPr>
              <a:t>the EOSC Symposium in Autumn</a:t>
            </a:r>
            <a:endParaRPr lang="en-IE" sz="2000" dirty="0" smtClean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3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RDA FAIR Data Maturity Model WG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35</a:t>
            </a:fld>
            <a:endParaRPr lang="en-GB" dirty="0"/>
          </a:p>
        </p:txBody>
      </p:sp>
      <p:pic>
        <p:nvPicPr>
          <p:cNvPr id="9" name="Picture 2" descr="ima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016" y="211898"/>
            <a:ext cx="2086016" cy="146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875" y="1725475"/>
            <a:ext cx="10964411" cy="60016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4494"/>
                </a:solidFill>
              </a:rPr>
              <a:t>Context: </a:t>
            </a:r>
            <a:r>
              <a:rPr lang="en-IE" sz="2000" b="1" dirty="0">
                <a:solidFill>
                  <a:srgbClr val="004494"/>
                </a:solidFill>
              </a:rPr>
              <a:t>Ambiguity</a:t>
            </a:r>
            <a:r>
              <a:rPr lang="en-IE" sz="2000" dirty="0">
                <a:solidFill>
                  <a:srgbClr val="004494"/>
                </a:solidFill>
              </a:rPr>
              <a:t>/</a:t>
            </a:r>
            <a:r>
              <a:rPr lang="en-IE" sz="2000" b="1" dirty="0">
                <a:solidFill>
                  <a:srgbClr val="004494"/>
                </a:solidFill>
              </a:rPr>
              <a:t>wide range of interpretations </a:t>
            </a:r>
            <a:r>
              <a:rPr lang="en-IE" sz="2000" dirty="0">
                <a:solidFill>
                  <a:srgbClr val="004494"/>
                </a:solidFill>
              </a:rPr>
              <a:t>surrounding </a:t>
            </a:r>
            <a:r>
              <a:rPr lang="en-IE" sz="2000" dirty="0" smtClean="0">
                <a:solidFill>
                  <a:srgbClr val="004494"/>
                </a:solidFill>
              </a:rPr>
              <a:t>FAIR (for data)</a:t>
            </a:r>
            <a:endParaRPr lang="en-IE" sz="2000" dirty="0">
              <a:solidFill>
                <a:srgbClr val="004494"/>
              </a:solidFill>
            </a:endParaRP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18-month</a:t>
            </a:r>
            <a:r>
              <a:rPr lang="en-IE" sz="2000" dirty="0" smtClean="0">
                <a:solidFill>
                  <a:srgbClr val="004494"/>
                </a:solidFill>
              </a:rPr>
              <a:t> Working Group launched in January 2019, co-chaired by Edit </a:t>
            </a:r>
            <a:r>
              <a:rPr lang="en-IE" sz="2000" dirty="0" err="1" smtClean="0">
                <a:solidFill>
                  <a:srgbClr val="004494"/>
                </a:solidFill>
              </a:rPr>
              <a:t>Herczog</a:t>
            </a:r>
            <a:r>
              <a:rPr lang="en-IE" sz="2000" dirty="0" smtClean="0">
                <a:solidFill>
                  <a:srgbClr val="004494"/>
                </a:solidFill>
              </a:rPr>
              <a:t>, Keith Russell and Shelley Stall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4494"/>
                </a:solidFill>
              </a:rPr>
              <a:t>Supported</a:t>
            </a:r>
            <a:r>
              <a:rPr lang="en-IE" sz="2000" dirty="0" smtClean="0">
                <a:solidFill>
                  <a:srgbClr val="004494"/>
                </a:solidFill>
              </a:rPr>
              <a:t> by the European Commission (</a:t>
            </a:r>
            <a:r>
              <a:rPr lang="en-IE" sz="2000" b="1" dirty="0" smtClean="0">
                <a:solidFill>
                  <a:srgbClr val="004494"/>
                </a:solidFill>
              </a:rPr>
              <a:t>DG R&amp;I</a:t>
            </a:r>
            <a:r>
              <a:rPr lang="en-IE" sz="2000" dirty="0" smtClean="0">
                <a:solidFill>
                  <a:srgbClr val="004494"/>
                </a:solidFill>
              </a:rPr>
              <a:t>) through a tender </a:t>
            </a:r>
            <a:r>
              <a:rPr lang="en-IE" sz="2000" dirty="0">
                <a:solidFill>
                  <a:srgbClr val="004494"/>
                </a:solidFill>
              </a:rPr>
              <a:t>with </a:t>
            </a:r>
            <a:r>
              <a:rPr lang="en-IE" sz="2000" dirty="0" smtClean="0">
                <a:solidFill>
                  <a:srgbClr val="004494"/>
                </a:solidFill>
              </a:rPr>
              <a:t>PricewaterhouseCoopers (</a:t>
            </a:r>
            <a:r>
              <a:rPr lang="en-IE" sz="2000" b="1" dirty="0" smtClean="0">
                <a:solidFill>
                  <a:srgbClr val="004494"/>
                </a:solidFill>
              </a:rPr>
              <a:t>PwC</a:t>
            </a:r>
            <a:r>
              <a:rPr lang="en-IE" sz="2000" dirty="0" smtClean="0">
                <a:solidFill>
                  <a:srgbClr val="004494"/>
                </a:solidFill>
              </a:rPr>
              <a:t>). PwC acts as a secretariat for the WG and performs editorial work </a:t>
            </a: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4494"/>
                </a:solidFill>
              </a:rPr>
              <a:t>Output: </a:t>
            </a:r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rgbClr val="004494"/>
                </a:solidFill>
              </a:rPr>
              <a:t>RDA recommendation</a:t>
            </a:r>
          </a:p>
          <a:p>
            <a:pPr marL="800100" lvl="1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004494"/>
                </a:solidFill>
              </a:rPr>
              <a:t>A common set of </a:t>
            </a:r>
            <a:r>
              <a:rPr lang="en-IE" b="1" dirty="0" smtClean="0">
                <a:solidFill>
                  <a:srgbClr val="004494"/>
                </a:solidFill>
              </a:rPr>
              <a:t>core assessment criteria </a:t>
            </a:r>
            <a:r>
              <a:rPr lang="en-IE" dirty="0" smtClean="0">
                <a:solidFill>
                  <a:srgbClr val="004494"/>
                </a:solidFill>
              </a:rPr>
              <a:t>for </a:t>
            </a:r>
            <a:r>
              <a:rPr lang="en-IE" dirty="0" err="1" smtClean="0">
                <a:solidFill>
                  <a:srgbClr val="004494"/>
                </a:solidFill>
              </a:rPr>
              <a:t>FAIRness</a:t>
            </a:r>
            <a:r>
              <a:rPr lang="en-IE" dirty="0" smtClean="0">
                <a:solidFill>
                  <a:srgbClr val="004494"/>
                </a:solidFill>
              </a:rPr>
              <a:t> (</a:t>
            </a:r>
            <a:r>
              <a:rPr lang="en-IE" b="1" dirty="0" smtClean="0">
                <a:solidFill>
                  <a:srgbClr val="004494"/>
                </a:solidFill>
              </a:rPr>
              <a:t>indicators</a:t>
            </a:r>
            <a:r>
              <a:rPr lang="en-IE" dirty="0" smtClean="0">
                <a:solidFill>
                  <a:srgbClr val="004494"/>
                </a:solidFill>
              </a:rPr>
              <a:t>) and </a:t>
            </a:r>
            <a:r>
              <a:rPr lang="en-IE" b="1" dirty="0" smtClean="0">
                <a:solidFill>
                  <a:srgbClr val="004494"/>
                </a:solidFill>
              </a:rPr>
              <a:t>guidelines/checklists</a:t>
            </a:r>
            <a:r>
              <a:rPr lang="en-IE" dirty="0" smtClean="0">
                <a:solidFill>
                  <a:srgbClr val="004494"/>
                </a:solidFill>
              </a:rPr>
              <a:t> to help create assessment methodologies. Currently, indicators and guidelines </a:t>
            </a:r>
            <a:r>
              <a:rPr lang="en-IE" b="1" dirty="0" smtClean="0">
                <a:solidFill>
                  <a:srgbClr val="004494"/>
                </a:solidFill>
              </a:rPr>
              <a:t>under testing</a:t>
            </a:r>
            <a:r>
              <a:rPr lang="en-IE" dirty="0" smtClean="0">
                <a:solidFill>
                  <a:srgbClr val="004494"/>
                </a:solidFill>
              </a:rPr>
              <a:t> by </a:t>
            </a:r>
            <a:r>
              <a:rPr lang="en-IE" b="1" dirty="0" smtClean="0">
                <a:solidFill>
                  <a:srgbClr val="004494"/>
                </a:solidFill>
              </a:rPr>
              <a:t>user communities</a:t>
            </a:r>
            <a:r>
              <a:rPr lang="en-IE" dirty="0" smtClean="0">
                <a:solidFill>
                  <a:srgbClr val="004494"/>
                </a:solidFill>
              </a:rPr>
              <a:t>, whose feedback will be integrated into the WG’s output.</a:t>
            </a:r>
          </a:p>
          <a:p>
            <a:pPr algn="just">
              <a:spcAft>
                <a:spcPts val="1200"/>
              </a:spcAft>
              <a:buClr>
                <a:srgbClr val="FFC000"/>
              </a:buClr>
            </a:pPr>
            <a:r>
              <a:rPr lang="en-IE" sz="1200" b="1" dirty="0" smtClean="0">
                <a:solidFill>
                  <a:srgbClr val="004494"/>
                </a:solidFill>
              </a:rPr>
              <a:t>	Indicators</a:t>
            </a:r>
            <a:r>
              <a:rPr lang="en-IE" sz="1200" dirty="0" smtClean="0">
                <a:solidFill>
                  <a:srgbClr val="004494"/>
                </a:solidFill>
              </a:rPr>
              <a:t>: </a:t>
            </a:r>
            <a:r>
              <a:rPr lang="en-IE" sz="1200" dirty="0" smtClean="0">
                <a:solidFill>
                  <a:srgbClr val="004494"/>
                </a:solidFill>
                <a:hlinkClick r:id="rId4"/>
              </a:rPr>
              <a:t>https</a:t>
            </a:r>
            <a:r>
              <a:rPr lang="en-IE" sz="1200" dirty="0">
                <a:solidFill>
                  <a:srgbClr val="004494"/>
                </a:solidFill>
                <a:hlinkClick r:id="rId4"/>
              </a:rPr>
              <a:t>://</a:t>
            </a:r>
            <a:r>
              <a:rPr lang="en-IE" sz="1200" dirty="0" smtClean="0">
                <a:solidFill>
                  <a:srgbClr val="004494"/>
                </a:solidFill>
                <a:hlinkClick r:id="rId4"/>
              </a:rPr>
              <a:t>docs.google.com/spreadsheets/d/1mkjElFrTBPBH0QViODexNur0xNGhJqau0zkL4w8RRAw/edit#gid=1210743571</a:t>
            </a:r>
            <a:endParaRPr lang="en-IE" sz="1200" dirty="0" smtClean="0">
              <a:solidFill>
                <a:srgbClr val="004494"/>
              </a:solidFill>
            </a:endParaRPr>
          </a:p>
          <a:p>
            <a:pPr algn="just">
              <a:spcAft>
                <a:spcPts val="1200"/>
              </a:spcAft>
              <a:buClr>
                <a:srgbClr val="FFC000"/>
              </a:buClr>
            </a:pPr>
            <a:r>
              <a:rPr lang="en-IE" sz="1200" b="1" dirty="0" smtClean="0">
                <a:solidFill>
                  <a:srgbClr val="004494"/>
                </a:solidFill>
              </a:rPr>
              <a:t>	Guidelines</a:t>
            </a:r>
            <a:r>
              <a:rPr lang="en-IE" sz="1200" dirty="0" smtClean="0">
                <a:solidFill>
                  <a:srgbClr val="004494"/>
                </a:solidFill>
              </a:rPr>
              <a:t>: </a:t>
            </a:r>
            <a:r>
              <a:rPr lang="fr-FR" altLang="fr-FR" sz="1200" u="sng" dirty="0">
                <a:solidFill>
                  <a:srgbClr val="009999"/>
                </a:solidFill>
                <a:hlinkClick r:id="rId5"/>
              </a:rPr>
              <a:t>https://docs.google.com/document/d/1pDGGL3-BbBJu18KlfZUI3AizKLHXGXdIi_mPtpEWmeg/edit</a:t>
            </a:r>
            <a:endParaRPr lang="fr-FR" altLang="fr-FR" sz="1200" dirty="0"/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IE" sz="1200" dirty="0" smtClean="0">
              <a:solidFill>
                <a:srgbClr val="004494"/>
              </a:solidFill>
            </a:endParaRP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IE" sz="1600" dirty="0" smtClean="0">
              <a:solidFill>
                <a:srgbClr val="004494"/>
              </a:solidFill>
            </a:endParaRPr>
          </a:p>
          <a:p>
            <a:pPr marL="342900" indent="-342900" algn="just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1065755" y="1249908"/>
            <a:ext cx="7395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u="sng" dirty="0">
                <a:solidFill>
                  <a:srgbClr val="009999"/>
                </a:solidFill>
                <a:hlinkClick r:id="rId6"/>
              </a:rPr>
              <a:t>https://www.rd-alliance.org/groups/fair-data-maturity-model-wg</a:t>
            </a:r>
            <a:endParaRPr lang="fr-FR" alt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4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998345"/>
            <a:ext cx="4926841" cy="3112135"/>
          </a:xfrm>
        </p:spPr>
        <p:txBody>
          <a:bodyPr/>
          <a:lstStyle/>
          <a:p>
            <a:pPr algn="just">
              <a:buClr>
                <a:srgbClr val="FFC000"/>
              </a:buClr>
            </a:pPr>
            <a:r>
              <a:rPr lang="en-IE" dirty="0" smtClean="0">
                <a:solidFill>
                  <a:srgbClr val="024EA2"/>
                </a:solidFill>
              </a:rPr>
              <a:t>“</a:t>
            </a:r>
            <a:r>
              <a:rPr lang="en-IE" sz="2000" dirty="0" smtClean="0">
                <a:solidFill>
                  <a:srgbClr val="024EA2"/>
                </a:solidFill>
              </a:rPr>
              <a:t>The </a:t>
            </a:r>
            <a:r>
              <a:rPr lang="en-IE" sz="2000" b="1" dirty="0" smtClean="0">
                <a:solidFill>
                  <a:srgbClr val="024EA2"/>
                </a:solidFill>
              </a:rPr>
              <a:t>Open Science</a:t>
            </a:r>
            <a:r>
              <a:rPr lang="en-IE" sz="2000" dirty="0" smtClean="0">
                <a:solidFill>
                  <a:srgbClr val="024EA2"/>
                </a:solidFill>
              </a:rPr>
              <a:t> issue is […] an issue that is dear to my heart”</a:t>
            </a:r>
          </a:p>
          <a:p>
            <a:pPr algn="just">
              <a:buClr>
                <a:srgbClr val="FFC000"/>
              </a:buClr>
            </a:pPr>
            <a:r>
              <a:rPr lang="en-IE" sz="2000" dirty="0" smtClean="0">
                <a:solidFill>
                  <a:srgbClr val="024EA2"/>
                </a:solidFill>
              </a:rPr>
              <a:t>“Today, more than ever, we need researchers to </a:t>
            </a:r>
            <a:r>
              <a:rPr lang="en-IE" sz="2000" b="1" dirty="0" smtClean="0">
                <a:solidFill>
                  <a:srgbClr val="024EA2"/>
                </a:solidFill>
              </a:rPr>
              <a:t>share the results</a:t>
            </a:r>
            <a:r>
              <a:rPr lang="en-IE" sz="2000" dirty="0" smtClean="0">
                <a:solidFill>
                  <a:srgbClr val="024EA2"/>
                </a:solidFill>
              </a:rPr>
              <a:t> of their projects […] and to </a:t>
            </a:r>
            <a:r>
              <a:rPr lang="en-IE" sz="2000" b="1" dirty="0" smtClean="0">
                <a:solidFill>
                  <a:srgbClr val="024EA2"/>
                </a:solidFill>
              </a:rPr>
              <a:t>capitalize on the research</a:t>
            </a:r>
            <a:r>
              <a:rPr lang="en-IE" sz="2000" dirty="0" smtClean="0">
                <a:solidFill>
                  <a:srgbClr val="024EA2"/>
                </a:solidFill>
              </a:rPr>
              <a:t> </a:t>
            </a:r>
            <a:r>
              <a:rPr lang="en-IE" sz="2000" b="1" dirty="0" smtClean="0">
                <a:solidFill>
                  <a:srgbClr val="024EA2"/>
                </a:solidFill>
              </a:rPr>
              <a:t>of others</a:t>
            </a:r>
            <a:r>
              <a:rPr lang="en-IE" sz="2000" dirty="0" smtClean="0">
                <a:solidFill>
                  <a:srgbClr val="024EA2"/>
                </a:solidFill>
              </a:rPr>
              <a:t>”</a:t>
            </a:r>
          </a:p>
          <a:p>
            <a:pPr algn="just">
              <a:buClr>
                <a:srgbClr val="FFC000"/>
              </a:buClr>
            </a:pPr>
            <a:r>
              <a:rPr lang="en-IE" sz="2000" dirty="0" smtClean="0">
                <a:solidFill>
                  <a:srgbClr val="024EA2"/>
                </a:solidFill>
              </a:rPr>
              <a:t>“I will insist on having </a:t>
            </a:r>
            <a:r>
              <a:rPr lang="en-IE" sz="2000" b="1" dirty="0" smtClean="0">
                <a:solidFill>
                  <a:srgbClr val="024EA2"/>
                </a:solidFill>
              </a:rPr>
              <a:t>data</a:t>
            </a:r>
            <a:r>
              <a:rPr lang="en-IE" sz="2000" dirty="0" smtClean="0">
                <a:solidFill>
                  <a:srgbClr val="024EA2"/>
                </a:solidFill>
              </a:rPr>
              <a:t> that are […] </a:t>
            </a:r>
            <a:r>
              <a:rPr lang="en-IE" sz="2000" b="1" dirty="0" smtClean="0">
                <a:solidFill>
                  <a:srgbClr val="024EA2"/>
                </a:solidFill>
              </a:rPr>
              <a:t>reusable, accessible, of quality</a:t>
            </a:r>
            <a:r>
              <a:rPr lang="en-IE" sz="2000" dirty="0" smtClean="0">
                <a:solidFill>
                  <a:srgbClr val="024EA2"/>
                </a:solidFill>
              </a:rPr>
              <a:t>”</a:t>
            </a:r>
            <a:endParaRPr lang="fr-BE" dirty="0">
              <a:solidFill>
                <a:srgbClr val="024EA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5242864" cy="782357"/>
          </a:xfrm>
        </p:spPr>
        <p:txBody>
          <a:bodyPr/>
          <a:lstStyle/>
          <a:p>
            <a:r>
              <a:rPr lang="en-GB" dirty="0" smtClean="0"/>
              <a:t>Commissioner Gabriel</a:t>
            </a:r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2" r="25122"/>
          <a:stretch>
            <a:fillRect/>
          </a:stretch>
        </p:blipFill>
        <p:spPr>
          <a:xfrm>
            <a:off x="-46383" y="0"/>
            <a:ext cx="6142383" cy="6858000"/>
          </a:xfrm>
        </p:spPr>
      </p:pic>
      <p:sp>
        <p:nvSpPr>
          <p:cNvPr id="7" name="TextBox 6"/>
          <p:cNvSpPr txBox="1"/>
          <p:nvPr/>
        </p:nvSpPr>
        <p:spPr>
          <a:xfrm>
            <a:off x="6817056" y="1293227"/>
            <a:ext cx="5078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smtClean="0"/>
              <a:t>Hearing at the European Parliament, Sept. 30</a:t>
            </a:r>
            <a:r>
              <a:rPr lang="en-IE" sz="1600" baseline="30000" dirty="0" smtClean="0"/>
              <a:t>th</a:t>
            </a:r>
            <a:r>
              <a:rPr lang="en-IE" sz="1600" dirty="0" smtClean="0"/>
              <a:t>, 2019</a:t>
            </a:r>
            <a:endParaRPr lang="fr-BE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7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7" y="208398"/>
            <a:ext cx="8229600" cy="936625"/>
          </a:xfrm>
        </p:spPr>
        <p:txBody>
          <a:bodyPr/>
          <a:lstStyle/>
          <a:p>
            <a:r>
              <a:rPr lang="en-GB" sz="3600" dirty="0"/>
              <a:t>Main challenges and </a:t>
            </a:r>
            <a:r>
              <a:rPr lang="en-GB" sz="3600" dirty="0"/>
              <a:t>priorities</a:t>
            </a:r>
            <a:endParaRPr lang="en-GB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75657" y="1628800"/>
            <a:ext cx="4728754" cy="4176464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Improve the practice </a:t>
            </a:r>
            <a:r>
              <a:rPr lang="en-GB" sz="2000" b="1" dirty="0"/>
              <a:t>of research and </a:t>
            </a:r>
            <a:r>
              <a:rPr lang="en-GB" sz="2000" b="1" dirty="0"/>
              <a:t>innovation</a:t>
            </a:r>
          </a:p>
          <a:p>
            <a:r>
              <a:rPr lang="en-GB" sz="2000" dirty="0" smtClean="0"/>
              <a:t>Openly </a:t>
            </a:r>
            <a:r>
              <a:rPr lang="en-GB" sz="2000" dirty="0"/>
              <a:t>accessible </a:t>
            </a:r>
            <a:r>
              <a:rPr lang="en-GB" sz="2000" dirty="0" smtClean="0"/>
              <a:t>scholarly </a:t>
            </a:r>
            <a:r>
              <a:rPr lang="en-GB" sz="2000" dirty="0"/>
              <a:t>publications</a:t>
            </a:r>
          </a:p>
          <a:p>
            <a:r>
              <a:rPr lang="en-GB" sz="2000" dirty="0"/>
              <a:t>Early </a:t>
            </a:r>
            <a:r>
              <a:rPr lang="en-GB" sz="2000" dirty="0"/>
              <a:t>sharing of </a:t>
            </a:r>
            <a:r>
              <a:rPr lang="en-GB" sz="2000" dirty="0"/>
              <a:t>all research </a:t>
            </a:r>
            <a:r>
              <a:rPr lang="en-GB" sz="2000" dirty="0"/>
              <a:t>outputs</a:t>
            </a:r>
          </a:p>
          <a:p>
            <a:r>
              <a:rPr lang="en-GB" sz="2000" dirty="0"/>
              <a:t>All data </a:t>
            </a:r>
            <a:r>
              <a:rPr lang="en-GB" sz="2000" dirty="0" smtClean="0"/>
              <a:t>FAIR, RDM</a:t>
            </a:r>
            <a:endParaRPr lang="en-GB" sz="2000" dirty="0"/>
          </a:p>
          <a:p>
            <a:r>
              <a:rPr lang="en-US" sz="2000" dirty="0"/>
              <a:t>Reproducible </a:t>
            </a:r>
            <a:r>
              <a:rPr lang="en-US" sz="2000" dirty="0"/>
              <a:t>results</a:t>
            </a:r>
            <a:endParaRPr lang="en-GB" sz="2000" dirty="0"/>
          </a:p>
          <a:p>
            <a:r>
              <a:rPr lang="en-GB" sz="2000" dirty="0"/>
              <a:t>Societal engagement and </a:t>
            </a:r>
            <a:r>
              <a:rPr lang="en-GB" sz="2000" dirty="0" smtClean="0"/>
              <a:t>responsibility</a:t>
            </a:r>
          </a:p>
          <a:p>
            <a:r>
              <a:rPr lang="en-GB" sz="2000" dirty="0" smtClean="0"/>
              <a:t>Towards a new ethical conduct for researchers?</a:t>
            </a:r>
            <a:endParaRPr lang="en-GB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004572" y="1628800"/>
            <a:ext cx="421642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GB" sz="2000" b="1" kern="0" dirty="0"/>
              <a:t>Develop proper enablers</a:t>
            </a:r>
          </a:p>
          <a:p>
            <a:pPr marL="0" indent="0">
              <a:buNone/>
            </a:pPr>
            <a:endParaRPr lang="en-GB" sz="2600" kern="0" dirty="0"/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Rewards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 smtClean="0">
                <a:solidFill>
                  <a:schemeClr val="tx1"/>
                </a:solidFill>
              </a:rPr>
              <a:t>incentives to </a:t>
            </a:r>
            <a:r>
              <a:rPr lang="en-US" sz="2000" dirty="0">
                <a:solidFill>
                  <a:schemeClr val="tx1"/>
                </a:solidFill>
              </a:rPr>
              <a:t>adopt Open Science practices, with appropriate metrics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Infrastructures </a:t>
            </a:r>
            <a:r>
              <a:rPr lang="en-US" sz="2000" dirty="0">
                <a:solidFill>
                  <a:schemeClr val="tx1"/>
                </a:solidFill>
              </a:rPr>
              <a:t>(including EOSC) 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Appropriate </a:t>
            </a:r>
            <a:r>
              <a:rPr lang="en-US" sz="2000" dirty="0">
                <a:solidFill>
                  <a:schemeClr val="tx1"/>
                </a:solidFill>
              </a:rPr>
              <a:t>skills and education, including for research integrity</a:t>
            </a:r>
          </a:p>
        </p:txBody>
      </p:sp>
    </p:spTree>
    <p:extLst>
      <p:ext uri="{BB962C8B-B14F-4D97-AF65-F5344CB8AC3E}">
        <p14:creationId xmlns:p14="http://schemas.microsoft.com/office/powerpoint/2010/main" val="34784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6699" y="3095431"/>
            <a:ext cx="2526614" cy="782357"/>
          </a:xfrm>
        </p:spPr>
        <p:txBody>
          <a:bodyPr/>
          <a:lstStyle/>
          <a:p>
            <a:r>
              <a:rPr lang="en-GB" dirty="0" smtClean="0"/>
              <a:t>Practices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502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30" y="103049"/>
            <a:ext cx="8229600" cy="936625"/>
          </a:xfrm>
        </p:spPr>
        <p:txBody>
          <a:bodyPr/>
          <a:lstStyle/>
          <a:p>
            <a:r>
              <a:rPr lang="en-GB" sz="3600" dirty="0"/>
              <a:t>Open Access</a:t>
            </a:r>
            <a:endParaRPr lang="en-GB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10344" y="1536386"/>
            <a:ext cx="101367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E" b="0" i="1" dirty="0"/>
              <a:t>OA to publications has been the cornerstone of </a:t>
            </a:r>
            <a:r>
              <a:rPr lang="en-IE" b="0" i="1" dirty="0" smtClean="0"/>
              <a:t> EU Open Science policy </a:t>
            </a:r>
            <a:r>
              <a:rPr lang="en-IE" b="0" i="1" dirty="0"/>
              <a:t>since </a:t>
            </a:r>
            <a:r>
              <a:rPr lang="en-IE" b="0" i="1" dirty="0" smtClean="0"/>
              <a:t>2007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E" b="0" i="1" dirty="0" smtClean="0"/>
              <a:t>Encouraged open </a:t>
            </a:r>
            <a:r>
              <a:rPr lang="en-IE" b="0" i="1" dirty="0"/>
              <a:t>access policies in </a:t>
            </a:r>
            <a:r>
              <a:rPr lang="en-IE" b="0" i="1" dirty="0" smtClean="0"/>
              <a:t>EU member states </a:t>
            </a:r>
            <a:r>
              <a:rPr lang="en-IE" b="0" i="1" dirty="0"/>
              <a:t>through the </a:t>
            </a:r>
            <a:r>
              <a:rPr lang="en-IE" b="0" i="1" dirty="0" smtClean="0"/>
              <a:t>Recommendation </a:t>
            </a:r>
            <a:r>
              <a:rPr lang="en-IE" b="0" i="1" dirty="0"/>
              <a:t>on access to and preservation of scientific information </a:t>
            </a:r>
            <a:r>
              <a:rPr lang="en-IE" b="0" i="1" dirty="0" smtClean="0"/>
              <a:t>(2012, revised </a:t>
            </a:r>
            <a:r>
              <a:rPr lang="en-IE" b="0" i="1" dirty="0"/>
              <a:t>in 2018</a:t>
            </a:r>
            <a:r>
              <a:rPr lang="en-IE" b="0" i="1" dirty="0" smtClean="0"/>
              <a:t>) 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E" sz="1800" b="0" i="1" dirty="0" smtClean="0"/>
              <a:t>Implementation </a:t>
            </a:r>
            <a:r>
              <a:rPr lang="en-IE" sz="1800" b="0" i="1" dirty="0"/>
              <a:t>monitored through the national points of reference. New report to be released </a:t>
            </a:r>
            <a:r>
              <a:rPr lang="en-IE" sz="1800" b="0" i="1" dirty="0" smtClean="0"/>
              <a:t>March 2020</a:t>
            </a:r>
            <a:endParaRPr lang="en-IE" sz="1800" b="0" i="1" dirty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E" b="0" i="1" dirty="0" smtClean="0"/>
              <a:t>Implementation in EU research programmes</a:t>
            </a:r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E" sz="1800" i="1" dirty="0" smtClean="0"/>
              <a:t>From pilot on OA to publications in FP7 to a pilot on open data i</a:t>
            </a:r>
            <a:r>
              <a:rPr lang="en-IE" sz="1800" b="0" i="1" dirty="0" smtClean="0"/>
              <a:t>n </a:t>
            </a:r>
            <a:r>
              <a:rPr lang="en-IE" sz="1800" b="0" i="1" dirty="0"/>
              <a:t>H2020 </a:t>
            </a:r>
            <a:r>
              <a:rPr lang="en-IE" sz="1800" b="0" i="1" dirty="0" smtClean="0"/>
              <a:t>to mandatory OA to publications and “as </a:t>
            </a:r>
            <a:r>
              <a:rPr lang="en-IE" sz="1800" b="0" i="1" dirty="0"/>
              <a:t>open as possible as closed as </a:t>
            </a:r>
            <a:r>
              <a:rPr lang="en-IE" sz="1800" b="0" i="1" dirty="0" smtClean="0"/>
              <a:t>necessary</a:t>
            </a:r>
            <a:r>
              <a:rPr lang="en-IE" sz="1800" i="1" dirty="0" smtClean="0"/>
              <a:t>” access to data today</a:t>
            </a:r>
            <a:endParaRPr lang="en-IE" sz="1800" b="0" i="1" dirty="0"/>
          </a:p>
          <a:p>
            <a:pPr marL="742950" lvl="2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E" sz="1800" b="0" i="1" dirty="0" smtClean="0"/>
              <a:t>Above </a:t>
            </a:r>
            <a:r>
              <a:rPr lang="en-IE" sz="1800" b="0" i="1" dirty="0"/>
              <a:t>90% </a:t>
            </a:r>
            <a:r>
              <a:rPr lang="en-IE" sz="1800" b="0" i="1" dirty="0" smtClean="0"/>
              <a:t>OA to publications uptake </a:t>
            </a:r>
            <a:r>
              <a:rPr lang="en-IE" sz="1800" b="0" i="1" dirty="0"/>
              <a:t>in Horizon </a:t>
            </a:r>
            <a:r>
              <a:rPr lang="en-IE" sz="1800" b="0" i="1" dirty="0" smtClean="0"/>
              <a:t>2020</a:t>
            </a:r>
            <a:endParaRPr lang="en-IE" sz="1800" i="1" dirty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E" b="0" i="1" dirty="0" smtClean="0"/>
              <a:t>The European Commission supports Plan S</a:t>
            </a:r>
            <a:endParaRPr lang="en-GB" b="0" i="1" dirty="0"/>
          </a:p>
        </p:txBody>
      </p:sp>
    </p:spTree>
    <p:extLst>
      <p:ext uri="{BB962C8B-B14F-4D97-AF65-F5344CB8AC3E}">
        <p14:creationId xmlns:p14="http://schemas.microsoft.com/office/powerpoint/2010/main" val="31135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750888" y="4392215"/>
            <a:ext cx="3155990" cy="117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C000"/>
              </a:buClr>
            </a:pPr>
            <a:r>
              <a:rPr lang="en-GB" sz="2000" b="1" dirty="0" smtClean="0">
                <a:solidFill>
                  <a:srgbClr val="004494"/>
                </a:solidFill>
              </a:rPr>
              <a:t>Research/Science</a:t>
            </a:r>
            <a:r>
              <a:rPr lang="en-GB" sz="2000" dirty="0" smtClean="0">
                <a:solidFill>
                  <a:srgbClr val="004494"/>
                </a:solidFill>
              </a:rPr>
              <a:t> is one of the main data producing/consuming domains</a:t>
            </a:r>
            <a:endParaRPr lang="en-GB" sz="2000" b="1" dirty="0" smtClean="0">
              <a:solidFill>
                <a:srgbClr val="004494"/>
              </a:solidFill>
            </a:endParaRPr>
          </a:p>
          <a:p>
            <a:endParaRPr lang="en-GB" sz="2000" b="1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34989" y="3776289"/>
            <a:ext cx="2585731" cy="1787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C000"/>
              </a:buClr>
            </a:pPr>
            <a:r>
              <a:rPr lang="en-GB" sz="2000" dirty="0" smtClean="0">
                <a:solidFill>
                  <a:srgbClr val="004494"/>
                </a:solidFill>
              </a:rPr>
              <a:t>Data production continues to </a:t>
            </a:r>
            <a:r>
              <a:rPr lang="en-GB" sz="2000" b="1" dirty="0" smtClean="0">
                <a:solidFill>
                  <a:srgbClr val="004494"/>
                </a:solidFill>
              </a:rPr>
              <a:t>grow exponentially</a:t>
            </a:r>
            <a:r>
              <a:rPr lang="en-GB" sz="2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GB" sz="2000" dirty="0" smtClean="0">
                <a:solidFill>
                  <a:srgbClr val="004494"/>
                </a:solidFill>
                <a:sym typeface="Wingdings" panose="05000000000000000000" pitchFamily="2" charset="2"/>
              </a:rPr>
              <a:t> from 33 zettabytes in 2018 to 175 zettabytes in 2025</a:t>
            </a:r>
            <a:endParaRPr lang="en-GB" sz="2000" b="1" dirty="0" smtClean="0">
              <a:solidFill>
                <a:srgbClr val="004494"/>
              </a:solidFill>
            </a:endParaRPr>
          </a:p>
          <a:p>
            <a:endParaRPr lang="en-GB" sz="2000" b="1" dirty="0" smtClean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34988" y="1825551"/>
            <a:ext cx="2423171" cy="1058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C000"/>
              </a:buClr>
            </a:pPr>
            <a:r>
              <a:rPr lang="en-GB" sz="2000" dirty="0" smtClean="0">
                <a:solidFill>
                  <a:srgbClr val="004494"/>
                </a:solidFill>
              </a:rPr>
              <a:t>Data is the </a:t>
            </a:r>
            <a:r>
              <a:rPr lang="en-GB" sz="2000" b="1" dirty="0" smtClean="0">
                <a:solidFill>
                  <a:srgbClr val="004494"/>
                </a:solidFill>
              </a:rPr>
              <a:t>main asset</a:t>
            </a:r>
            <a:r>
              <a:rPr lang="en-GB" sz="2000" dirty="0" smtClean="0">
                <a:solidFill>
                  <a:srgbClr val="004494"/>
                </a:solidFill>
              </a:rPr>
              <a:t> of the digital economy</a:t>
            </a:r>
            <a:endParaRPr lang="en-GB" sz="2000" b="1" dirty="0" smtClean="0">
              <a:solidFill>
                <a:srgbClr val="004494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B1A1C69-512A-AB44-AE26-AB0E3FD0D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67" y="1662311"/>
            <a:ext cx="5091260" cy="4468975"/>
          </a:xfrm>
          <a:prstGeom prst="rect">
            <a:avLst/>
          </a:prstGeom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8750888" y="1805206"/>
            <a:ext cx="3155990" cy="117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C000"/>
              </a:buClr>
            </a:pPr>
            <a:r>
              <a:rPr lang="en-GB" sz="2000" dirty="0" smtClean="0">
                <a:solidFill>
                  <a:srgbClr val="004494"/>
                </a:solidFill>
              </a:rPr>
              <a:t>Poor data management incurs an </a:t>
            </a:r>
            <a:r>
              <a:rPr lang="en-GB" sz="2000" b="1" dirty="0" smtClean="0">
                <a:solidFill>
                  <a:srgbClr val="004494"/>
                </a:solidFill>
              </a:rPr>
              <a:t>opportunity cost</a:t>
            </a:r>
            <a:r>
              <a:rPr lang="en-GB" sz="2000" dirty="0" smtClean="0">
                <a:solidFill>
                  <a:srgbClr val="004494"/>
                </a:solidFill>
              </a:rPr>
              <a:t> in the billions of euros</a:t>
            </a:r>
            <a:endParaRPr lang="en-GB" sz="2000" b="1" dirty="0" smtClean="0">
              <a:solidFill>
                <a:srgbClr val="004494"/>
              </a:solidFill>
            </a:endParaRPr>
          </a:p>
          <a:p>
            <a:endParaRPr lang="en-GB" sz="20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7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sz="3600" dirty="0" smtClean="0"/>
              <a:t>Responsible Research Data Management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9</a:t>
            </a:fld>
            <a:endParaRPr lang="en-GB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709011" y="2537097"/>
            <a:ext cx="11140452" cy="3478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GB" sz="2000" dirty="0" smtClean="0">
                <a:solidFill>
                  <a:srgbClr val="004494"/>
                </a:solidFill>
              </a:rPr>
              <a:t>The Commission embraces the </a:t>
            </a:r>
            <a:r>
              <a:rPr lang="en-GB" sz="2000" b="1" dirty="0" smtClean="0">
                <a:solidFill>
                  <a:srgbClr val="004494"/>
                </a:solidFill>
              </a:rPr>
              <a:t>FAIR principles</a:t>
            </a:r>
            <a:r>
              <a:rPr lang="en-GB" sz="2000" dirty="0" smtClean="0">
                <a:solidFill>
                  <a:srgbClr val="004494"/>
                </a:solidFill>
              </a:rPr>
              <a:t> (Findability, Accessibility, Interoperability, and reusability)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GB" sz="1800" b="1" dirty="0" smtClean="0">
                <a:solidFill>
                  <a:srgbClr val="004494"/>
                </a:solidFill>
              </a:rPr>
              <a:t>FAIR research data </a:t>
            </a:r>
            <a:r>
              <a:rPr lang="en-GB" sz="1800" dirty="0" smtClean="0">
                <a:solidFill>
                  <a:srgbClr val="004494"/>
                </a:solidFill>
              </a:rPr>
              <a:t>to be complemented by additional requirements on </a:t>
            </a:r>
            <a:r>
              <a:rPr lang="en-GB" sz="1800" b="1" dirty="0" smtClean="0">
                <a:solidFill>
                  <a:srgbClr val="004494"/>
                </a:solidFill>
              </a:rPr>
              <a:t>identifiers</a:t>
            </a:r>
            <a:r>
              <a:rPr lang="en-GB" sz="1800" dirty="0" smtClean="0">
                <a:solidFill>
                  <a:srgbClr val="004494"/>
                </a:solidFill>
              </a:rPr>
              <a:t>, </a:t>
            </a:r>
            <a:r>
              <a:rPr lang="en-GB" sz="1800" b="1" dirty="0" smtClean="0">
                <a:solidFill>
                  <a:srgbClr val="004494"/>
                </a:solidFill>
              </a:rPr>
              <a:t>trusted repositories</a:t>
            </a:r>
            <a:r>
              <a:rPr lang="en-GB" sz="1800" dirty="0" smtClean="0">
                <a:solidFill>
                  <a:srgbClr val="004494"/>
                </a:solidFill>
              </a:rPr>
              <a:t>, </a:t>
            </a:r>
            <a:r>
              <a:rPr lang="en-GB" sz="1800" b="1" dirty="0" smtClean="0">
                <a:solidFill>
                  <a:srgbClr val="004494"/>
                </a:solidFill>
              </a:rPr>
              <a:t>machine-readable licences</a:t>
            </a:r>
            <a:r>
              <a:rPr lang="en-GB" sz="1800" dirty="0" smtClean="0">
                <a:solidFill>
                  <a:srgbClr val="004494"/>
                </a:solidFill>
              </a:rPr>
              <a:t>, etc.</a:t>
            </a: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endParaRPr lang="en-GB" sz="2000" dirty="0">
              <a:solidFill>
                <a:srgbClr val="004494"/>
              </a:solidFill>
            </a:endParaRP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GB" sz="2000" dirty="0">
                <a:solidFill>
                  <a:srgbClr val="004494"/>
                </a:solidFill>
              </a:rPr>
              <a:t>The </a:t>
            </a:r>
            <a:r>
              <a:rPr lang="en-GB" sz="2000" b="1" dirty="0">
                <a:solidFill>
                  <a:srgbClr val="004494"/>
                </a:solidFill>
              </a:rPr>
              <a:t>opportunity cost </a:t>
            </a:r>
            <a:r>
              <a:rPr lang="en-GB" sz="2000" dirty="0">
                <a:solidFill>
                  <a:srgbClr val="004494"/>
                </a:solidFill>
              </a:rPr>
              <a:t>of having research data that is </a:t>
            </a:r>
            <a:r>
              <a:rPr lang="en-GB" sz="2000" b="1" dirty="0">
                <a:solidFill>
                  <a:srgbClr val="004494"/>
                </a:solidFill>
              </a:rPr>
              <a:t>not FAIR </a:t>
            </a:r>
            <a:r>
              <a:rPr lang="en-GB" sz="2000" dirty="0">
                <a:solidFill>
                  <a:srgbClr val="004494"/>
                </a:solidFill>
              </a:rPr>
              <a:t>has been estimated at </a:t>
            </a:r>
            <a:r>
              <a:rPr lang="en-GB" sz="2000" b="1" dirty="0">
                <a:solidFill>
                  <a:srgbClr val="004494"/>
                </a:solidFill>
              </a:rPr>
              <a:t>€10.2bn</a:t>
            </a:r>
            <a:br>
              <a:rPr lang="en-GB" sz="2000" b="1" dirty="0">
                <a:solidFill>
                  <a:srgbClr val="004494"/>
                </a:solidFill>
              </a:rPr>
            </a:br>
            <a:r>
              <a:rPr lang="en-GB" sz="1600" dirty="0">
                <a:solidFill>
                  <a:srgbClr val="004494"/>
                </a:solidFill>
              </a:rPr>
              <a:t>(Source: Cost-benefit analysis of FAIR research data, 2017)</a:t>
            </a: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endParaRPr lang="en-GB" sz="2000" dirty="0" smtClean="0">
              <a:solidFill>
                <a:srgbClr val="004494"/>
              </a:solidFill>
            </a:endParaRP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GB" sz="2000" dirty="0">
                <a:solidFill>
                  <a:srgbClr val="004494"/>
                </a:solidFill>
              </a:rPr>
              <a:t>The Commission, as a funder, plans on introducing </a:t>
            </a:r>
            <a:r>
              <a:rPr lang="en-GB" sz="2000" b="1" dirty="0">
                <a:solidFill>
                  <a:srgbClr val="004494"/>
                </a:solidFill>
              </a:rPr>
              <a:t>RDM requirements </a:t>
            </a:r>
            <a:r>
              <a:rPr lang="en-GB" sz="2000" dirty="0">
                <a:solidFill>
                  <a:srgbClr val="004494"/>
                </a:solidFill>
              </a:rPr>
              <a:t>under </a:t>
            </a:r>
            <a:r>
              <a:rPr lang="en-GB" sz="2000" b="1" dirty="0">
                <a:solidFill>
                  <a:srgbClr val="004494"/>
                </a:solidFill>
              </a:rPr>
              <a:t>Horizon Europe</a:t>
            </a: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endParaRPr lang="en-GB" sz="2000" dirty="0" smtClean="0">
              <a:solidFill>
                <a:srgbClr val="004494"/>
              </a:solidFill>
            </a:endParaRP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GB" sz="2000" dirty="0" smtClean="0">
                <a:solidFill>
                  <a:srgbClr val="004494"/>
                </a:solidFill>
              </a:rPr>
              <a:t>A usual </a:t>
            </a:r>
            <a:r>
              <a:rPr lang="en-GB" sz="2000" b="1" dirty="0" smtClean="0">
                <a:solidFill>
                  <a:srgbClr val="004494"/>
                </a:solidFill>
              </a:rPr>
              <a:t>misconception</a:t>
            </a:r>
            <a:r>
              <a:rPr lang="en-GB" sz="2000" dirty="0" smtClean="0">
                <a:solidFill>
                  <a:srgbClr val="004494"/>
                </a:solidFill>
              </a:rPr>
              <a:t> is that </a:t>
            </a:r>
            <a:r>
              <a:rPr lang="en-GB" sz="2000" b="1" dirty="0" smtClean="0">
                <a:solidFill>
                  <a:srgbClr val="004494"/>
                </a:solidFill>
              </a:rPr>
              <a:t>FAIR = open</a:t>
            </a: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endParaRPr lang="en-GB" sz="2000" dirty="0">
              <a:solidFill>
                <a:srgbClr val="004494"/>
              </a:solidFill>
            </a:endParaRPr>
          </a:p>
          <a:p>
            <a:pPr marL="0" indent="0" algn="just">
              <a:lnSpc>
                <a:spcPct val="100000"/>
              </a:lnSpc>
              <a:buClr>
                <a:srgbClr val="FFC000"/>
              </a:buClr>
              <a:buNone/>
            </a:pPr>
            <a:endParaRPr lang="en-GB" sz="1600" b="1" dirty="0">
              <a:solidFill>
                <a:srgbClr val="00449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3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9b796b7-963d-4d28-87c3-1cda75530ee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4ab40b5-7188-4263-8f4a-a087992a98f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bdb848a-8b4e-4afa-88c5-8cec281a7fa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cdafb98-afdf-41b5-a3fb-7f6a9b1a16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bde9881-1919-44eb-9845-f5b80ca48d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e7578cf-5587-4c44-a4df-52bd6b51c9d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5413690-b351-44ce-884f-121c2e76d8e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6b04f99-5b48-4453-a711-bd4458f7d23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92a0e59-50fb-4878-8358-7f85bf037dd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048df82-975c-4db8-956b-b14e8364803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c164d63-95f6-47bd-b1e6-ed80b37e8aef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8bf34ae-62f4-4e77-8d51-b0a31e8e773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3a6100f-0435-408d-8750-05796b7561c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9989144-7597-44c4-aa8c-507b65d290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abe45cf-b541-4721-9336-0b9bbf8bc1e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2b31a1f-69fa-4a97-9e85-7838eed0d13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63bf887-3823-4142-9f4e-155b27e503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ce6b6ad-4851-407d-aa84-398b3743e06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f34aff7-b54d-4758-aebe-5f4149e570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1922d1d-d28f-477e-b23e-2215dcaaeb8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67716f3-5216-49d2-a9cf-d50b90fb08a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9cb7b31-92a1-43a4-9d3f-6182746e2a9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215da50-b6d9-47ea-b701-e84bde7807d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3f99b9f-7abc-4d9b-9aeb-f36408eb51c6"/>
</p:tagLst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87431-2774-4E17-BE38-8A579357848D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EEACE0-6474-4130-B64E-D9F9E5478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3172</TotalTime>
  <Words>2831</Words>
  <Application>Microsoft Office PowerPoint</Application>
  <PresentationFormat>Widescreen</PresentationFormat>
  <Paragraphs>333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Wingdings</vt:lpstr>
      <vt:lpstr>Office Theme</vt:lpstr>
      <vt:lpstr>Making Open Science the new normal</vt:lpstr>
      <vt:lpstr>Why do we need Open Science?</vt:lpstr>
      <vt:lpstr>Health R&amp;I: a reproducibility crisis?</vt:lpstr>
      <vt:lpstr>Commissioner Gabriel</vt:lpstr>
      <vt:lpstr>Main challenges and priorities</vt:lpstr>
      <vt:lpstr>Practices</vt:lpstr>
      <vt:lpstr>Open Access</vt:lpstr>
      <vt:lpstr>Data</vt:lpstr>
      <vt:lpstr>Responsible Research Data Management</vt:lpstr>
      <vt:lpstr>Science &amp; society</vt:lpstr>
      <vt:lpstr>Enablers</vt:lpstr>
      <vt:lpstr>OS practice and research careers</vt:lpstr>
      <vt:lpstr>Rewards and incentives</vt:lpstr>
      <vt:lpstr>Skills and education</vt:lpstr>
      <vt:lpstr>European Open Science Cloud</vt:lpstr>
      <vt:lpstr>President U. von der Leyen</vt:lpstr>
      <vt:lpstr>EOSC governance structure</vt:lpstr>
      <vt:lpstr>EOSC EB Working Groups and Task Forces</vt:lpstr>
      <vt:lpstr>A first edition of EOSC by end 2020</vt:lpstr>
      <vt:lpstr>First edition: minimum viable EOSC (MVE)</vt:lpstr>
      <vt:lpstr>EOSC-Core: functions and proposed coverage</vt:lpstr>
      <vt:lpstr>Proposed second and third iterations</vt:lpstr>
      <vt:lpstr>Ongoing partnership proposal and SRIA</vt:lpstr>
      <vt:lpstr>How do we move forward together?</vt:lpstr>
      <vt:lpstr>Evolution of our policies across the FPs</vt:lpstr>
      <vt:lpstr>RDM and DMPs in Horizon Europe</vt:lpstr>
      <vt:lpstr>Open Science in EU legislation</vt:lpstr>
      <vt:lpstr>Potential actions for system changes (1)</vt:lpstr>
      <vt:lpstr>Potential actions for system changes (2)</vt:lpstr>
      <vt:lpstr>Keep in touch</vt:lpstr>
      <vt:lpstr>Thank you</vt:lpstr>
      <vt:lpstr>Relevant updates from the WGs</vt:lpstr>
      <vt:lpstr>Relevant updates from the WGs</vt:lpstr>
      <vt:lpstr>Relevant updates from the WGs</vt:lpstr>
      <vt:lpstr>RDA FAIR Data Maturity Model WG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GLINOS Konstantinos (RTD)</cp:lastModifiedBy>
  <cp:revision>192</cp:revision>
  <dcterms:created xsi:type="dcterms:W3CDTF">2019-08-09T12:06:42Z</dcterms:created>
  <dcterms:modified xsi:type="dcterms:W3CDTF">2020-02-19T08:40:09Z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Offisync_ProviderInitializationData">
    <vt:lpwstr>https://webgate.ec.europa.eu/connected/</vt:lpwstr>
  </property>
  <property fmtid="{D5CDD505-2E9C-101B-9397-08002B2CF9AE}" pid="4" name="Offisync_ServerID">
    <vt:lpwstr>0d3b22a6-6203-4efc-8e8e-b5279256493b</vt:lpwstr>
  </property>
  <property fmtid="{D5CDD505-2E9C-101B-9397-08002B2CF9AE}" pid="5" name="Jive_LatestUserAccountName">
    <vt:lpwstr>casorca</vt:lpwstr>
  </property>
  <property fmtid="{D5CDD505-2E9C-101B-9397-08002B2CF9AE}" pid="6" name="Offisync_UpdateToken">
    <vt:lpwstr>9</vt:lpwstr>
  </property>
  <property fmtid="{D5CDD505-2E9C-101B-9397-08002B2CF9AE}" pid="7" name="Offisync_UniqueId">
    <vt:lpwstr>217603</vt:lpwstr>
  </property>
  <property fmtid="{D5CDD505-2E9C-101B-9397-08002B2CF9AE}" pid="8" name="Jive_VersionGuid">
    <vt:lpwstr>d07b782d00404d8e8a7a5840e5a5876e</vt:lpwstr>
  </property>
  <property fmtid="{D5CDD505-2E9C-101B-9397-08002B2CF9AE}" pid="9" name="Jive_ModifiedButNotPublished">
    <vt:lpwstr>False</vt:lpwstr>
  </property>
  <property fmtid="{D5CDD505-2E9C-101B-9397-08002B2CF9AE}" pid="10" name="Jive_PrevVersionNumber">
    <vt:lpwstr>8</vt:lpwstr>
  </property>
  <property fmtid="{D5CDD505-2E9C-101B-9397-08002B2CF9AE}" pid="11" name="Jive_VersionGuid_v2.5">
    <vt:lpwstr>fed9e570a0064407a9969c33592eee22</vt:lpwstr>
  </property>
  <property fmtid="{D5CDD505-2E9C-101B-9397-08002B2CF9AE}" pid="12" name="Jive_LatestFileFullName">
    <vt:lpwstr>740db679982473b796e4ce7a159234b9</vt:lpwstr>
  </property>
</Properties>
</file>