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6.xml" ContentType="application/inkml+xml"/>
  <Override PartName="/ppt/ink/ink7.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831" r:id="rId2"/>
    <p:sldId id="654" r:id="rId3"/>
    <p:sldId id="680" r:id="rId4"/>
    <p:sldId id="832" r:id="rId5"/>
    <p:sldId id="751" r:id="rId6"/>
    <p:sldId id="861" r:id="rId7"/>
    <p:sldId id="673" r:id="rId8"/>
    <p:sldId id="674" r:id="rId9"/>
    <p:sldId id="681" r:id="rId10"/>
    <p:sldId id="834" r:id="rId11"/>
    <p:sldId id="804" r:id="rId12"/>
    <p:sldId id="682" r:id="rId13"/>
    <p:sldId id="689" r:id="rId14"/>
    <p:sldId id="683" r:id="rId15"/>
    <p:sldId id="835" r:id="rId16"/>
    <p:sldId id="685" r:id="rId17"/>
    <p:sldId id="686" r:id="rId18"/>
    <p:sldId id="687" r:id="rId19"/>
    <p:sldId id="690" r:id="rId20"/>
    <p:sldId id="691" r:id="rId21"/>
    <p:sldId id="692" r:id="rId22"/>
    <p:sldId id="688" r:id="rId23"/>
    <p:sldId id="672" r:id="rId24"/>
    <p:sldId id="722" r:id="rId25"/>
    <p:sldId id="742" r:id="rId26"/>
    <p:sldId id="642" r:id="rId27"/>
    <p:sldId id="647" r:id="rId28"/>
    <p:sldId id="562" r:id="rId29"/>
    <p:sldId id="862" r:id="rId30"/>
    <p:sldId id="755" r:id="rId31"/>
    <p:sldId id="863" r:id="rId32"/>
    <p:sldId id="517" r:id="rId33"/>
    <p:sldId id="864" r:id="rId34"/>
    <p:sldId id="865" r:id="rId35"/>
    <p:sldId id="695" r:id="rId36"/>
    <p:sldId id="663" r:id="rId37"/>
    <p:sldId id="553" r:id="rId38"/>
    <p:sldId id="857" r:id="rId39"/>
    <p:sldId id="844" r:id="rId40"/>
    <p:sldId id="866" r:id="rId41"/>
    <p:sldId id="867" r:id="rId42"/>
    <p:sldId id="603" r:id="rId43"/>
    <p:sldId id="869" r:id="rId44"/>
    <p:sldId id="870" r:id="rId45"/>
    <p:sldId id="845" r:id="rId46"/>
    <p:sldId id="846" r:id="rId47"/>
    <p:sldId id="853" r:id="rId48"/>
    <p:sldId id="868" r:id="rId49"/>
    <p:sldId id="754" r:id="rId50"/>
    <p:sldId id="851" r:id="rId51"/>
    <p:sldId id="725" r:id="rId52"/>
    <p:sldId id="533" r:id="rId53"/>
    <p:sldId id="658" r:id="rId54"/>
    <p:sldId id="665" r:id="rId55"/>
    <p:sldId id="738" r:id="rId56"/>
    <p:sldId id="735" r:id="rId57"/>
    <p:sldId id="525" r:id="rId58"/>
    <p:sldId id="259" r:id="rId59"/>
    <p:sldId id="260" r:id="rId60"/>
    <p:sldId id="753" r:id="rId61"/>
    <p:sldId id="664" r:id="rId62"/>
    <p:sldId id="808" r:id="rId63"/>
    <p:sldId id="759" r:id="rId64"/>
    <p:sldId id="854" r:id="rId65"/>
    <p:sldId id="852" r:id="rId66"/>
    <p:sldId id="764" r:id="rId67"/>
    <p:sldId id="765" r:id="rId68"/>
    <p:sldId id="379" r:id="rId69"/>
    <p:sldId id="767" r:id="rId70"/>
    <p:sldId id="768" r:id="rId71"/>
    <p:sldId id="613" r:id="rId72"/>
    <p:sldId id="756" r:id="rId73"/>
    <p:sldId id="787" r:id="rId74"/>
    <p:sldId id="871" r:id="rId75"/>
    <p:sldId id="771" r:id="rId76"/>
    <p:sldId id="786" r:id="rId77"/>
    <p:sldId id="769" r:id="rId78"/>
    <p:sldId id="760" r:id="rId79"/>
    <p:sldId id="762" r:id="rId80"/>
    <p:sldId id="763" r:id="rId81"/>
    <p:sldId id="783" r:id="rId82"/>
    <p:sldId id="784" r:id="rId83"/>
    <p:sldId id="785" r:id="rId84"/>
    <p:sldId id="778" r:id="rId85"/>
    <p:sldId id="789" r:id="rId86"/>
    <p:sldId id="530" r:id="rId87"/>
    <p:sldId id="788" r:id="rId88"/>
    <p:sldId id="528" r:id="rId89"/>
    <p:sldId id="872" r:id="rId90"/>
    <p:sldId id="352" r:id="rId91"/>
    <p:sldId id="366" r:id="rId92"/>
    <p:sldId id="860" r:id="rId93"/>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687E6"/>
    <a:srgbClr val="2C3192"/>
    <a:srgbClr val="D1D212"/>
    <a:srgbClr val="809E26"/>
    <a:srgbClr val="4C69FA"/>
    <a:srgbClr val="3D5F10"/>
    <a:srgbClr val="5587DF"/>
    <a:srgbClr val="003CC2"/>
    <a:srgbClr val="F2F2F2"/>
    <a:srgbClr val="E656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50"/>
    <p:restoredTop sz="95903"/>
  </p:normalViewPr>
  <p:slideViewPr>
    <p:cSldViewPr snapToGrid="0" snapToObjects="1">
      <p:cViewPr varScale="1">
        <p:scale>
          <a:sx n="76" d="100"/>
          <a:sy n="76" d="100"/>
        </p:scale>
        <p:origin x="240" y="488"/>
      </p:cViewPr>
      <p:guideLst/>
    </p:cSldViewPr>
  </p:slideViewPr>
  <p:outlineViewPr>
    <p:cViewPr>
      <p:scale>
        <a:sx n="33" d="100"/>
        <a:sy n="33" d="100"/>
      </p:scale>
      <p:origin x="0" y="-43080"/>
    </p:cViewPr>
  </p:outlineViewPr>
  <p:notesTextViewPr>
    <p:cViewPr>
      <p:scale>
        <a:sx n="1" d="1"/>
        <a:sy n="1" d="1"/>
      </p:scale>
      <p:origin x="0" y="0"/>
    </p:cViewPr>
  </p:notesTextViewPr>
  <p:sorterViewPr>
    <p:cViewPr>
      <p:scale>
        <a:sx n="110" d="100"/>
        <a:sy n="110" d="100"/>
      </p:scale>
      <p:origin x="0" y="0"/>
    </p:cViewPr>
  </p:sorterViewPr>
  <p:notesViewPr>
    <p:cSldViewPr snapToGrid="0" snapToObjects="1">
      <p:cViewPr varScale="1">
        <p:scale>
          <a:sx n="113" d="100"/>
          <a:sy n="113" d="100"/>
        </p:scale>
        <p:origin x="561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A2CAF0-EB5E-A84A-80A6-4471904F6955}" type="doc">
      <dgm:prSet loTypeId="urn:microsoft.com/office/officeart/2005/8/layout/cycle3" loCatId="" qsTypeId="urn:microsoft.com/office/officeart/2005/8/quickstyle/simple1" qsCatId="simple" csTypeId="urn:microsoft.com/office/officeart/2005/8/colors/colorful2" csCatId="colorful" phldr="1"/>
      <dgm:spPr/>
      <dgm:t>
        <a:bodyPr/>
        <a:lstStyle/>
        <a:p>
          <a:endParaRPr lang="en-US"/>
        </a:p>
      </dgm:t>
    </dgm:pt>
    <dgm:pt modelId="{6E198A10-CB37-194E-8BDD-77FD75CA0A6B}">
      <dgm:prSet phldrT="[Text]" custT="1"/>
      <dgm:spPr/>
      <dgm:t>
        <a:bodyPr/>
        <a:lstStyle/>
        <a:p>
          <a:r>
            <a:rPr lang="en-US" sz="1800" b="1" dirty="0">
              <a:latin typeface="Arial" panose="020B0604020202020204" pitchFamily="34" charset="0"/>
              <a:cs typeface="Arial" panose="020B0604020202020204" pitchFamily="34" charset="0"/>
            </a:rPr>
            <a:t>Publishing all kinds of products</a:t>
          </a:r>
        </a:p>
      </dgm:t>
    </dgm:pt>
    <dgm:pt modelId="{BB5F24CA-0264-B745-BC8E-29A9D64D73C9}" type="parTrans" cxnId="{14178CA3-F12C-8B4D-8A98-0D0D3C794AD7}">
      <dgm:prSet/>
      <dgm:spPr/>
      <dgm:t>
        <a:bodyPr/>
        <a:lstStyle/>
        <a:p>
          <a:endParaRPr lang="en-US" sz="1800" b="1"/>
        </a:p>
      </dgm:t>
    </dgm:pt>
    <dgm:pt modelId="{0DAF2A08-0FEA-0B4D-B144-CD1D9D433CAE}" type="sibTrans" cxnId="{14178CA3-F12C-8B4D-8A98-0D0D3C794AD7}">
      <dgm:prSet/>
      <dgm:spPr/>
      <dgm:t>
        <a:bodyPr/>
        <a:lstStyle/>
        <a:p>
          <a:endParaRPr lang="en-US" sz="1800" b="1"/>
        </a:p>
      </dgm:t>
    </dgm:pt>
    <dgm:pt modelId="{A30C2465-2413-9445-B250-9F847987A868}">
      <dgm:prSet phldrT="[Text]" custT="1"/>
      <dgm:spPr/>
      <dgm:t>
        <a:bodyPr/>
        <a:lstStyle/>
        <a:p>
          <a:r>
            <a:rPr lang="en-US" sz="1800" b="1" dirty="0">
              <a:latin typeface="Arial" panose="020B0604020202020204" pitchFamily="34" charset="0"/>
              <a:cs typeface="Arial" panose="020B0604020202020204" pitchFamily="34" charset="0"/>
            </a:rPr>
            <a:t>Fully-fledged assessment of science</a:t>
          </a:r>
        </a:p>
      </dgm:t>
    </dgm:pt>
    <dgm:pt modelId="{FE0FACF5-192D-DF4C-8A01-89E3D9097DA3}" type="parTrans" cxnId="{8075FA65-FD54-0D45-BB72-43078D169E2E}">
      <dgm:prSet/>
      <dgm:spPr/>
      <dgm:t>
        <a:bodyPr/>
        <a:lstStyle/>
        <a:p>
          <a:endParaRPr lang="en-US" sz="1800" b="1"/>
        </a:p>
      </dgm:t>
    </dgm:pt>
    <dgm:pt modelId="{780C54E7-FD75-9B4F-A1A2-ED19984A809F}" type="sibTrans" cxnId="{8075FA65-FD54-0D45-BB72-43078D169E2E}">
      <dgm:prSet/>
      <dgm:spPr/>
      <dgm:t>
        <a:bodyPr/>
        <a:lstStyle/>
        <a:p>
          <a:endParaRPr lang="en-US" sz="1800" b="1"/>
        </a:p>
      </dgm:t>
    </dgm:pt>
    <dgm:pt modelId="{E3CF6D12-20DC-134E-8F31-24583EE66D52}">
      <dgm:prSet phldrT="[Text]" custT="1"/>
      <dgm:spPr/>
      <dgm:t>
        <a:bodyPr/>
        <a:lstStyle/>
        <a:p>
          <a:r>
            <a:rPr lang="en-US" sz="1800" b="1" dirty="0">
              <a:latin typeface="Arial" panose="020B0604020202020204" pitchFamily="34" charset="0"/>
              <a:cs typeface="Arial" panose="020B0604020202020204" pitchFamily="34" charset="0"/>
            </a:rPr>
            <a:t>Fully-fledged scientific reward</a:t>
          </a:r>
        </a:p>
      </dgm:t>
    </dgm:pt>
    <dgm:pt modelId="{4BA69C72-FA63-A147-BFD5-8D578E80897C}" type="parTrans" cxnId="{9FEDBBEB-2EBC-EB40-83DC-A78F4D7CBAE2}">
      <dgm:prSet/>
      <dgm:spPr/>
      <dgm:t>
        <a:bodyPr/>
        <a:lstStyle/>
        <a:p>
          <a:endParaRPr lang="en-US"/>
        </a:p>
      </dgm:t>
    </dgm:pt>
    <dgm:pt modelId="{EE21752E-5B27-7845-8A7F-528B644AFAB3}" type="sibTrans" cxnId="{9FEDBBEB-2EBC-EB40-83DC-A78F4D7CBAE2}">
      <dgm:prSet/>
      <dgm:spPr/>
      <dgm:t>
        <a:bodyPr/>
        <a:lstStyle/>
        <a:p>
          <a:endParaRPr lang="en-US"/>
        </a:p>
      </dgm:t>
    </dgm:pt>
    <dgm:pt modelId="{444DD932-D975-7049-83DC-A8DF16E03019}">
      <dgm:prSet phldrT="[Text]" custT="1"/>
      <dgm:spPr/>
      <dgm:t>
        <a:bodyPr/>
        <a:lstStyle/>
        <a:p>
          <a:r>
            <a:rPr lang="en-US" sz="1800" b="1" dirty="0">
              <a:latin typeface="Arial" panose="020B0604020202020204" pitchFamily="34" charset="0"/>
              <a:cs typeface="Arial" panose="020B0604020202020204" pitchFamily="34" charset="0"/>
            </a:rPr>
            <a:t>Fusion of digital laboratories and publishing</a:t>
          </a:r>
        </a:p>
      </dgm:t>
    </dgm:pt>
    <dgm:pt modelId="{E2A41E39-3893-E648-86A3-EF2CD5A4E3C9}" type="parTrans" cxnId="{A92B1A6B-6FBF-6E45-9FA3-1BF9B02EC7D3}">
      <dgm:prSet/>
      <dgm:spPr/>
      <dgm:t>
        <a:bodyPr/>
        <a:lstStyle/>
        <a:p>
          <a:endParaRPr lang="en-US"/>
        </a:p>
      </dgm:t>
    </dgm:pt>
    <dgm:pt modelId="{E4F188F8-416B-3B4B-BFB3-DB78FF49313B}" type="sibTrans" cxnId="{A92B1A6B-6FBF-6E45-9FA3-1BF9B02EC7D3}">
      <dgm:prSet/>
      <dgm:spPr/>
      <dgm:t>
        <a:bodyPr/>
        <a:lstStyle/>
        <a:p>
          <a:endParaRPr lang="en-US"/>
        </a:p>
      </dgm:t>
    </dgm:pt>
    <dgm:pt modelId="{B4F53013-F23D-A347-9740-483F600E038F}">
      <dgm:prSet phldrT="[Text]" custT="1"/>
      <dgm:spPr/>
      <dgm:t>
        <a:bodyPr/>
        <a:lstStyle/>
        <a:p>
          <a:r>
            <a:rPr lang="en-US" sz="1800" b="1" dirty="0">
              <a:latin typeface="Arial" panose="020B0604020202020204" pitchFamily="34" charset="0"/>
              <a:cs typeface="Arial" panose="020B0604020202020204" pitchFamily="34" charset="0"/>
            </a:rPr>
            <a:t>Enabling Reproducibility (R*)</a:t>
          </a:r>
        </a:p>
      </dgm:t>
    </dgm:pt>
    <dgm:pt modelId="{4CDFF042-D9D9-CF4A-9EA2-87E9BC13C83F}" type="parTrans" cxnId="{1C65CC16-062F-EF4D-A586-CFDC1FE362B6}">
      <dgm:prSet/>
      <dgm:spPr/>
      <dgm:t>
        <a:bodyPr/>
        <a:lstStyle/>
        <a:p>
          <a:endParaRPr lang="en-US"/>
        </a:p>
      </dgm:t>
    </dgm:pt>
    <dgm:pt modelId="{F212E448-150D-3249-A482-33F241E4676F}" type="sibTrans" cxnId="{1C65CC16-062F-EF4D-A586-CFDC1FE362B6}">
      <dgm:prSet/>
      <dgm:spPr/>
      <dgm:t>
        <a:bodyPr/>
        <a:lstStyle/>
        <a:p>
          <a:endParaRPr lang="en-US"/>
        </a:p>
      </dgm:t>
    </dgm:pt>
    <dgm:pt modelId="{55E11254-5368-6046-9B05-B71538C1EB73}">
      <dgm:prSet phldrT="[Text]" custT="1"/>
      <dgm:spPr/>
      <dgm:t>
        <a:bodyPr/>
        <a:lstStyle/>
        <a:p>
          <a:r>
            <a:rPr lang="en-US" sz="1800" b="1" dirty="0">
              <a:latin typeface="Arial" panose="020B0604020202020204" pitchFamily="34" charset="0"/>
              <a:cs typeface="Arial" panose="020B0604020202020204" pitchFamily="34" charset="0"/>
            </a:rPr>
            <a:t>Enabling Monitoring</a:t>
          </a:r>
        </a:p>
      </dgm:t>
    </dgm:pt>
    <dgm:pt modelId="{0F6907A1-AEFE-A54A-9575-A332EED05052}" type="parTrans" cxnId="{4E88969F-96EE-6843-8B07-849EA384D25D}">
      <dgm:prSet/>
      <dgm:spPr/>
      <dgm:t>
        <a:bodyPr/>
        <a:lstStyle/>
        <a:p>
          <a:endParaRPr lang="en-US"/>
        </a:p>
      </dgm:t>
    </dgm:pt>
    <dgm:pt modelId="{205DFF4D-99A6-1C41-9138-D8D53E1FD3A9}" type="sibTrans" cxnId="{4E88969F-96EE-6843-8B07-849EA384D25D}">
      <dgm:prSet/>
      <dgm:spPr/>
      <dgm:t>
        <a:bodyPr/>
        <a:lstStyle/>
        <a:p>
          <a:endParaRPr lang="en-US"/>
        </a:p>
      </dgm:t>
    </dgm:pt>
    <dgm:pt modelId="{69ADB8E5-4537-A341-A00B-657130301F04}" type="pres">
      <dgm:prSet presAssocID="{67A2CAF0-EB5E-A84A-80A6-4471904F6955}" presName="Name0" presStyleCnt="0">
        <dgm:presLayoutVars>
          <dgm:dir/>
          <dgm:resizeHandles val="exact"/>
        </dgm:presLayoutVars>
      </dgm:prSet>
      <dgm:spPr/>
    </dgm:pt>
    <dgm:pt modelId="{F2DD736B-0860-0647-B8A2-1AA9954E3FB6}" type="pres">
      <dgm:prSet presAssocID="{67A2CAF0-EB5E-A84A-80A6-4471904F6955}" presName="cycle" presStyleCnt="0"/>
      <dgm:spPr/>
    </dgm:pt>
    <dgm:pt modelId="{6E200614-BFDA-A449-8F18-00EA773F9F18}" type="pres">
      <dgm:prSet presAssocID="{6E198A10-CB37-194E-8BDD-77FD75CA0A6B}" presName="nodeFirstNode" presStyleLbl="node1" presStyleIdx="0" presStyleCnt="6" custRadScaleRad="101905" custRadScaleInc="6627">
        <dgm:presLayoutVars>
          <dgm:bulletEnabled val="1"/>
        </dgm:presLayoutVars>
      </dgm:prSet>
      <dgm:spPr/>
    </dgm:pt>
    <dgm:pt modelId="{25994822-05F6-A346-84F9-B67840D0CA5C}" type="pres">
      <dgm:prSet presAssocID="{0DAF2A08-0FEA-0B4D-B144-CD1D9D433CAE}" presName="sibTransFirstNode" presStyleLbl="bgShp" presStyleIdx="0" presStyleCnt="1"/>
      <dgm:spPr/>
    </dgm:pt>
    <dgm:pt modelId="{F417799E-3A4B-854A-B144-532DAB7046E6}" type="pres">
      <dgm:prSet presAssocID="{B4F53013-F23D-A347-9740-483F600E038F}" presName="nodeFollowingNodes" presStyleLbl="node1" presStyleIdx="1" presStyleCnt="6" custScaleX="134700" custRadScaleRad="106060" custRadScaleInc="15257">
        <dgm:presLayoutVars>
          <dgm:bulletEnabled val="1"/>
        </dgm:presLayoutVars>
      </dgm:prSet>
      <dgm:spPr/>
    </dgm:pt>
    <dgm:pt modelId="{303BBDAF-AD2B-1043-8916-F224FE47465C}" type="pres">
      <dgm:prSet presAssocID="{A30C2465-2413-9445-B250-9F847987A868}" presName="nodeFollowingNodes" presStyleLbl="node1" presStyleIdx="2" presStyleCnt="6" custScaleX="121830" custRadScaleRad="106605" custRadScaleInc="-21274">
        <dgm:presLayoutVars>
          <dgm:bulletEnabled val="1"/>
        </dgm:presLayoutVars>
      </dgm:prSet>
      <dgm:spPr/>
    </dgm:pt>
    <dgm:pt modelId="{12A1BE8C-51F6-F249-B00E-06F127CCDD53}" type="pres">
      <dgm:prSet presAssocID="{E3CF6D12-20DC-134E-8F31-24583EE66D52}" presName="nodeFollowingNodes" presStyleLbl="node1" presStyleIdx="3" presStyleCnt="6" custScaleX="127464" custRadScaleRad="96540" custRadScaleInc="-6996">
        <dgm:presLayoutVars>
          <dgm:bulletEnabled val="1"/>
        </dgm:presLayoutVars>
      </dgm:prSet>
      <dgm:spPr/>
    </dgm:pt>
    <dgm:pt modelId="{3EB3865C-646D-974E-8976-8A16870B7353}" type="pres">
      <dgm:prSet presAssocID="{55E11254-5368-6046-9B05-B71538C1EB73}" presName="nodeFollowingNodes" presStyleLbl="node1" presStyleIdx="4" presStyleCnt="6" custRadScaleRad="101812" custRadScaleInc="17697">
        <dgm:presLayoutVars>
          <dgm:bulletEnabled val="1"/>
        </dgm:presLayoutVars>
      </dgm:prSet>
      <dgm:spPr/>
    </dgm:pt>
    <dgm:pt modelId="{ACFDC2D2-3357-7C4F-9610-B74B8EA3A884}" type="pres">
      <dgm:prSet presAssocID="{444DD932-D975-7049-83DC-A8DF16E03019}" presName="nodeFollowingNodes" presStyleLbl="node1" presStyleIdx="5" presStyleCnt="6" custScaleX="141321" custScaleY="126251" custRadScaleRad="93085" custRadScaleInc="-6874">
        <dgm:presLayoutVars>
          <dgm:bulletEnabled val="1"/>
        </dgm:presLayoutVars>
      </dgm:prSet>
      <dgm:spPr/>
    </dgm:pt>
  </dgm:ptLst>
  <dgm:cxnLst>
    <dgm:cxn modelId="{1C65CC16-062F-EF4D-A586-CFDC1FE362B6}" srcId="{67A2CAF0-EB5E-A84A-80A6-4471904F6955}" destId="{B4F53013-F23D-A347-9740-483F600E038F}" srcOrd="1" destOrd="0" parTransId="{4CDFF042-D9D9-CF4A-9EA2-87E9BC13C83F}" sibTransId="{F212E448-150D-3249-A482-33F241E4676F}"/>
    <dgm:cxn modelId="{63C5DF62-8D92-5B4D-BE19-73C7075C84E6}" type="presOf" srcId="{0DAF2A08-0FEA-0B4D-B144-CD1D9D433CAE}" destId="{25994822-05F6-A346-84F9-B67840D0CA5C}" srcOrd="0" destOrd="0" presId="urn:microsoft.com/office/officeart/2005/8/layout/cycle3"/>
    <dgm:cxn modelId="{804DF965-212F-2242-BCBE-35D70F2F6D61}" type="presOf" srcId="{55E11254-5368-6046-9B05-B71538C1EB73}" destId="{3EB3865C-646D-974E-8976-8A16870B7353}" srcOrd="0" destOrd="0" presId="urn:microsoft.com/office/officeart/2005/8/layout/cycle3"/>
    <dgm:cxn modelId="{8075FA65-FD54-0D45-BB72-43078D169E2E}" srcId="{67A2CAF0-EB5E-A84A-80A6-4471904F6955}" destId="{A30C2465-2413-9445-B250-9F847987A868}" srcOrd="2" destOrd="0" parTransId="{FE0FACF5-192D-DF4C-8A01-89E3D9097DA3}" sibTransId="{780C54E7-FD75-9B4F-A1A2-ED19984A809F}"/>
    <dgm:cxn modelId="{A92B1A6B-6FBF-6E45-9FA3-1BF9B02EC7D3}" srcId="{67A2CAF0-EB5E-A84A-80A6-4471904F6955}" destId="{444DD932-D975-7049-83DC-A8DF16E03019}" srcOrd="5" destOrd="0" parTransId="{E2A41E39-3893-E648-86A3-EF2CD5A4E3C9}" sibTransId="{E4F188F8-416B-3B4B-BFB3-DB78FF49313B}"/>
    <dgm:cxn modelId="{0873A474-36E3-4141-B67E-CCEADA07CD45}" type="presOf" srcId="{6E198A10-CB37-194E-8BDD-77FD75CA0A6B}" destId="{6E200614-BFDA-A449-8F18-00EA773F9F18}" srcOrd="0" destOrd="0" presId="urn:microsoft.com/office/officeart/2005/8/layout/cycle3"/>
    <dgm:cxn modelId="{16B97A7A-FC8C-5147-8523-D84AA0FCB470}" type="presOf" srcId="{A30C2465-2413-9445-B250-9F847987A868}" destId="{303BBDAF-AD2B-1043-8916-F224FE47465C}" srcOrd="0" destOrd="0" presId="urn:microsoft.com/office/officeart/2005/8/layout/cycle3"/>
    <dgm:cxn modelId="{4E88969F-96EE-6843-8B07-849EA384D25D}" srcId="{67A2CAF0-EB5E-A84A-80A6-4471904F6955}" destId="{55E11254-5368-6046-9B05-B71538C1EB73}" srcOrd="4" destOrd="0" parTransId="{0F6907A1-AEFE-A54A-9575-A332EED05052}" sibTransId="{205DFF4D-99A6-1C41-9138-D8D53E1FD3A9}"/>
    <dgm:cxn modelId="{14178CA3-F12C-8B4D-8A98-0D0D3C794AD7}" srcId="{67A2CAF0-EB5E-A84A-80A6-4471904F6955}" destId="{6E198A10-CB37-194E-8BDD-77FD75CA0A6B}" srcOrd="0" destOrd="0" parTransId="{BB5F24CA-0264-B745-BC8E-29A9D64D73C9}" sibTransId="{0DAF2A08-0FEA-0B4D-B144-CD1D9D433CAE}"/>
    <dgm:cxn modelId="{986F2AB0-EF93-F84D-A09C-0CE5242585FC}" type="presOf" srcId="{444DD932-D975-7049-83DC-A8DF16E03019}" destId="{ACFDC2D2-3357-7C4F-9610-B74B8EA3A884}" srcOrd="0" destOrd="0" presId="urn:microsoft.com/office/officeart/2005/8/layout/cycle3"/>
    <dgm:cxn modelId="{8EEB4FD0-B88B-7048-A261-30337535FB6C}" type="presOf" srcId="{B4F53013-F23D-A347-9740-483F600E038F}" destId="{F417799E-3A4B-854A-B144-532DAB7046E6}" srcOrd="0" destOrd="0" presId="urn:microsoft.com/office/officeart/2005/8/layout/cycle3"/>
    <dgm:cxn modelId="{54EA5DD2-9C61-484C-8F6D-50F1CAFC1D68}" type="presOf" srcId="{E3CF6D12-20DC-134E-8F31-24583EE66D52}" destId="{12A1BE8C-51F6-F249-B00E-06F127CCDD53}" srcOrd="0" destOrd="0" presId="urn:microsoft.com/office/officeart/2005/8/layout/cycle3"/>
    <dgm:cxn modelId="{85A5D6D4-1873-B44B-9C2D-56B1F1A330EC}" type="presOf" srcId="{67A2CAF0-EB5E-A84A-80A6-4471904F6955}" destId="{69ADB8E5-4537-A341-A00B-657130301F04}" srcOrd="0" destOrd="0" presId="urn:microsoft.com/office/officeart/2005/8/layout/cycle3"/>
    <dgm:cxn modelId="{9FEDBBEB-2EBC-EB40-83DC-A78F4D7CBAE2}" srcId="{67A2CAF0-EB5E-A84A-80A6-4471904F6955}" destId="{E3CF6D12-20DC-134E-8F31-24583EE66D52}" srcOrd="3" destOrd="0" parTransId="{4BA69C72-FA63-A147-BFD5-8D578E80897C}" sibTransId="{EE21752E-5B27-7845-8A7F-528B644AFAB3}"/>
    <dgm:cxn modelId="{173408D6-4046-DA46-8CB6-5D8B42023C2A}" type="presParOf" srcId="{69ADB8E5-4537-A341-A00B-657130301F04}" destId="{F2DD736B-0860-0647-B8A2-1AA9954E3FB6}" srcOrd="0" destOrd="0" presId="urn:microsoft.com/office/officeart/2005/8/layout/cycle3"/>
    <dgm:cxn modelId="{7C6C3F61-84C7-9248-90C3-E67B957AA9B3}" type="presParOf" srcId="{F2DD736B-0860-0647-B8A2-1AA9954E3FB6}" destId="{6E200614-BFDA-A449-8F18-00EA773F9F18}" srcOrd="0" destOrd="0" presId="urn:microsoft.com/office/officeart/2005/8/layout/cycle3"/>
    <dgm:cxn modelId="{5881FB16-75DE-CD4F-976A-5E190331FA89}" type="presParOf" srcId="{F2DD736B-0860-0647-B8A2-1AA9954E3FB6}" destId="{25994822-05F6-A346-84F9-B67840D0CA5C}" srcOrd="1" destOrd="0" presId="urn:microsoft.com/office/officeart/2005/8/layout/cycle3"/>
    <dgm:cxn modelId="{4A6C60EA-9628-4442-8394-F1144A6A0D7C}" type="presParOf" srcId="{F2DD736B-0860-0647-B8A2-1AA9954E3FB6}" destId="{F417799E-3A4B-854A-B144-532DAB7046E6}" srcOrd="2" destOrd="0" presId="urn:microsoft.com/office/officeart/2005/8/layout/cycle3"/>
    <dgm:cxn modelId="{80E676FE-07D1-9244-B139-B7FC248232E3}" type="presParOf" srcId="{F2DD736B-0860-0647-B8A2-1AA9954E3FB6}" destId="{303BBDAF-AD2B-1043-8916-F224FE47465C}" srcOrd="3" destOrd="0" presId="urn:microsoft.com/office/officeart/2005/8/layout/cycle3"/>
    <dgm:cxn modelId="{71A5604B-6A53-D142-AABA-309655715C4E}" type="presParOf" srcId="{F2DD736B-0860-0647-B8A2-1AA9954E3FB6}" destId="{12A1BE8C-51F6-F249-B00E-06F127CCDD53}" srcOrd="4" destOrd="0" presId="urn:microsoft.com/office/officeart/2005/8/layout/cycle3"/>
    <dgm:cxn modelId="{AC804481-4CC5-C748-892E-675ECC5C6EC9}" type="presParOf" srcId="{F2DD736B-0860-0647-B8A2-1AA9954E3FB6}" destId="{3EB3865C-646D-974E-8976-8A16870B7353}" srcOrd="5" destOrd="0" presId="urn:microsoft.com/office/officeart/2005/8/layout/cycle3"/>
    <dgm:cxn modelId="{20790778-8EAE-724F-9EB3-1AAAC967A0D9}" type="presParOf" srcId="{F2DD736B-0860-0647-B8A2-1AA9954E3FB6}" destId="{ACFDC2D2-3357-7C4F-9610-B74B8EA3A884}"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94822-05F6-A346-84F9-B67840D0CA5C}">
      <dsp:nvSpPr>
        <dsp:cNvPr id="0" name=""/>
        <dsp:cNvSpPr/>
      </dsp:nvSpPr>
      <dsp:spPr>
        <a:xfrm>
          <a:off x="1142462" y="-6049"/>
          <a:ext cx="4626838" cy="4626838"/>
        </a:xfrm>
        <a:prstGeom prst="circularArrow">
          <a:avLst>
            <a:gd name="adj1" fmla="val 5274"/>
            <a:gd name="adj2" fmla="val 312630"/>
            <a:gd name="adj3" fmla="val 14252880"/>
            <a:gd name="adj4" fmla="val 17112551"/>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200614-BFDA-A449-8F18-00EA773F9F18}">
      <dsp:nvSpPr>
        <dsp:cNvPr id="0" name=""/>
        <dsp:cNvSpPr/>
      </dsp:nvSpPr>
      <dsp:spPr>
        <a:xfrm>
          <a:off x="2588686" y="0"/>
          <a:ext cx="1734390" cy="8671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Publishing all kinds of products</a:t>
          </a:r>
        </a:p>
      </dsp:txBody>
      <dsp:txXfrm>
        <a:off x="2631019" y="42333"/>
        <a:ext cx="1649724" cy="782529"/>
      </dsp:txXfrm>
    </dsp:sp>
    <dsp:sp modelId="{F417799E-3A4B-854A-B144-532DAB7046E6}">
      <dsp:nvSpPr>
        <dsp:cNvPr id="0" name=""/>
        <dsp:cNvSpPr/>
      </dsp:nvSpPr>
      <dsp:spPr>
        <a:xfrm>
          <a:off x="4017854" y="1126394"/>
          <a:ext cx="2336223" cy="867195"/>
        </a:xfrm>
        <a:prstGeom prst="roundRect">
          <a:avLst/>
        </a:prstGeom>
        <a:solidFill>
          <a:schemeClr val="accent2">
            <a:hueOff val="-170423"/>
            <a:satOff val="2727"/>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Enabling Reproducibility (R*)</a:t>
          </a:r>
        </a:p>
      </dsp:txBody>
      <dsp:txXfrm>
        <a:off x="4060187" y="1168727"/>
        <a:ext cx="2251557" cy="782529"/>
      </dsp:txXfrm>
    </dsp:sp>
    <dsp:sp modelId="{303BBDAF-AD2B-1043-8916-F224FE47465C}">
      <dsp:nvSpPr>
        <dsp:cNvPr id="0" name=""/>
        <dsp:cNvSpPr/>
      </dsp:nvSpPr>
      <dsp:spPr>
        <a:xfrm>
          <a:off x="4176967" y="2530499"/>
          <a:ext cx="2113007" cy="867195"/>
        </a:xfrm>
        <a:prstGeom prst="roundRect">
          <a:avLst/>
        </a:prstGeom>
        <a:solidFill>
          <a:schemeClr val="accent2">
            <a:hueOff val="-340845"/>
            <a:satOff val="5454"/>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Fully-fledged assessment of science</a:t>
          </a:r>
        </a:p>
      </dsp:txBody>
      <dsp:txXfrm>
        <a:off x="4219300" y="2572832"/>
        <a:ext cx="2028341" cy="782529"/>
      </dsp:txXfrm>
    </dsp:sp>
    <dsp:sp modelId="{12A1BE8C-51F6-F249-B00E-06F127CCDD53}">
      <dsp:nvSpPr>
        <dsp:cNvPr id="0" name=""/>
        <dsp:cNvSpPr/>
      </dsp:nvSpPr>
      <dsp:spPr>
        <a:xfrm>
          <a:off x="2350524" y="3685587"/>
          <a:ext cx="2210722" cy="867195"/>
        </a:xfrm>
        <a:prstGeom prst="roundRect">
          <a:avLst/>
        </a:prstGeom>
        <a:solidFill>
          <a:schemeClr val="accent2">
            <a:hueOff val="-511268"/>
            <a:satOff val="8180"/>
            <a:lumOff val="8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Fully-fledged scientific reward</a:t>
          </a:r>
        </a:p>
      </dsp:txBody>
      <dsp:txXfrm>
        <a:off x="2392857" y="3727920"/>
        <a:ext cx="2126056" cy="782529"/>
      </dsp:txXfrm>
    </dsp:sp>
    <dsp:sp modelId="{3EB3865C-646D-974E-8976-8A16870B7353}">
      <dsp:nvSpPr>
        <dsp:cNvPr id="0" name=""/>
        <dsp:cNvSpPr/>
      </dsp:nvSpPr>
      <dsp:spPr>
        <a:xfrm>
          <a:off x="689671" y="2558784"/>
          <a:ext cx="1734390" cy="867195"/>
        </a:xfrm>
        <a:prstGeom prst="roundRect">
          <a:avLst/>
        </a:prstGeom>
        <a:solidFill>
          <a:schemeClr val="accent2">
            <a:hueOff val="-681691"/>
            <a:satOff val="10907"/>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Enabling Monitoring</a:t>
          </a:r>
        </a:p>
      </dsp:txBody>
      <dsp:txXfrm>
        <a:off x="732004" y="2601117"/>
        <a:ext cx="1649724" cy="782529"/>
      </dsp:txXfrm>
    </dsp:sp>
    <dsp:sp modelId="{ACFDC2D2-3357-7C4F-9610-B74B8EA3A884}">
      <dsp:nvSpPr>
        <dsp:cNvPr id="0" name=""/>
        <dsp:cNvSpPr/>
      </dsp:nvSpPr>
      <dsp:spPr>
        <a:xfrm>
          <a:off x="552517" y="984622"/>
          <a:ext cx="2451057" cy="1094842"/>
        </a:xfrm>
        <a:prstGeom prst="roundRect">
          <a:avLst/>
        </a:prstGeom>
        <a:solidFill>
          <a:schemeClr val="accent2">
            <a:hueOff val="-852113"/>
            <a:satOff val="13634"/>
            <a:lumOff val="1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Fusion of digital laboratories and publishing</a:t>
          </a:r>
        </a:p>
      </dsp:txBody>
      <dsp:txXfrm>
        <a:off x="605963" y="1038068"/>
        <a:ext cx="2344165" cy="98795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F239F5-19E1-724A-8F0B-922E848C9F3F}" type="datetimeFigureOut">
              <a:rPr lang="en-US" smtClean="0"/>
              <a:t>6/23/20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4F47F3-A4D4-424B-B094-079746893914}" type="slidenum">
              <a:rPr lang="en-US" smtClean="0"/>
              <a:t>‹N›</a:t>
            </a:fld>
            <a:endParaRPr lang="en-US"/>
          </a:p>
        </p:txBody>
      </p:sp>
    </p:spTree>
    <p:extLst>
      <p:ext uri="{BB962C8B-B14F-4D97-AF65-F5344CB8AC3E}">
        <p14:creationId xmlns:p14="http://schemas.microsoft.com/office/powerpoint/2010/main" val="176186669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13T23:50:32.55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0 109,'74'0,"-1"0,17 0,2 0,-1 0,3 0,-22 0,2 0,2 0,11 0,3 0,0 0,1 0,1 0,3 0,-11 0,3 0,1 0,-1 0,-5 0,-1 0,1 0,1 0,10 0,3 0,-2 0,-6 0,-3 0,-6 0,4 0,-2 0,4 0,0 0,-8 0,21 0,0 0,-5 0,7 0,-5 0,-24 0,-4 0,2 0,11 0,2 0,-6 0,8 0,-3 0,17-1,-3 2,-23 5,-2 1,8-7,0 3,-8 9,-3 0,-5-10,-2-1,0 5,-2 0,-6-5,-2-2,37 1,-2 0,-28 0,10 0,-21 0,9 0,-12 0,-1 0,-10 0,8 0,-8 0,1 0,7 0,-8 0,10 0,-9 0,7 0,-8 0,10 0,1 0,12 0,-9 0,8 0,-11 0,12 0,-10 0,10 0,0 0,-9 0,8 0,1 0,-9 0,9 0,-13 0,1 0,-1 0,1 0,0 0,12 0,-10 0,10 0,-13 0,1 0,-1 0,1 0,0 0,-1 0,1 0,0 0,18 0,-14 0,15 0,-30 0,8 0,-8 0,0 0,8 0,-8 0,11 0,-1 0,-10 0,8 0,-7 0,9 0,1 0,-11 0,8 0,-18 0,18 0,-18 0,7 0,-1 0,-7 0,16 0,-16 0,7 0,-1 0,-6 0,14 0,-15 0,14 0,-13 0,13 0,-13 0,6 0,0 0,-6 0,15 0,-15 0,6 0,0 0,-6 0,14 0,-14 0,6 0,0 0,0 0,1 0,5 0,-13 0,14 0,-12 0,15 0,-5-19,11 14,26-14,-8 19,2 0,6 0,-5 0,2 0,21 1,4-2,7-5,1-2,-31 3,0-1,-1 0,25-3,0 0,-22 4,2 0,-2 1,23-4,-2 2,-24 4,0 2,1-2,4-2,2-2,-3 2,21 3,-1 2,7-1,1 0,-10 0,0 0,-2 0,3 0,-10 0,4 0,-5 0,1 0,0 0,-9 0,4 0,-5 0,1 0,-3 0,3 0,0 0,8 0,-2 0,-16 0,-1 0,8 0,-2 0,25 0,-33 0,-1 0,16 0,11 0,1-11,-12 8,11-9,1 12,-12 0,25 0,-10 0,-37 0,0 0,0 0,0 0,-1 0,1 0,0 0,0 0,0 0,0 0,0 0,-1 0,1 0,0 0,0 0,0 0,8 0,0 0,-7 0,2 0,12 0,1 0,-6 0,0 0,8 0,0 0,-8 0,-1 0,8 0,-2 0,-13 0,0 0,14 0,0 0,-14 0,-1 0,8 0,-2 0,30 0,10 0,-24 0,-2 10,-5-8,-22 8,10-1,-12-7,-1 8,-9-2,7-5,-19 5,19-8,-18 0,8 0,-11 25,-8-10,-3 20,-8-7,0-6,0 14,0-15,0 6,0-1,0 3,0-1,0 0,0-10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13T23:50:34.53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0,'76'0,"5"0,-23 0,12 0,0 0,0 10,0 3,0 11,0-1,0-10,0 7,14-6,-34-7,3 0,15 5,3 0,7-10,4-1,-11 3,3 0,-1 1,-4 0,-1 0,3-1,22-2,6-2,-2 2,-11 2,-1 2,-2-2,-4-3,-1-2,0 1,1 0,0 0,-3 0,17 0,-1 0,-20-1,3 1,0 1,-1 3,1 1,-2 0,-5-4,0-1,-2 2,34 5,-2 0,-8-7,-2 0,-15 6,-2-1,-2-3,-3-1,-14 5,-2-1,37-5,-15 0,-5 0,-21 0,-2 0,-4 0,-18 0,8 0,-3 0,-5 0,25 0,-23 0,14 0,-9 0,-7 0,8 0,0 0,-9 0,9 0,-2 0,-7 0,15 0,-14 0,6 0,-1 0,-6 0,5-24,-16-1,-2-5,-8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13T23:50:37.71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168 372,'87'0,"0"0,10 0,1 0,-31 0,0 0,2 0,10 0,3 0,0 0,0 0,1 0,1 0,12 0,3 0,0 0,0 0,1 0,1 0,-22 0,2 0,0 0,1 0,4 0,2 0,0 0,-2 0,-9 0,-1 0,0 0,1 0,8 0,1 0,1 0,-3 0,17 0,-2 0,1 0,-20 0,1 0,0 0,0 0,0 0,0 0,-1 0,1 0,0 1,0 0,0-1,-1-2,-4-4,-2-3,1 1,0 1,5 4,1 3,-1-1,-5-3,0-5,-5-3,3 3,12 7,3 3,-4 0,9 0,-2-2,-24-2,1-3,-1 2,33 3,-2-1,-8-11,-2-1,-8 13,0-1,-2-10,-1-1,-8 4,0 2,0 0,0-1,-1-5,1 1,0 4,0 1,0 0,0-2,0-4,0 2,-8 9,-1 1,8-12,-2 1,-13 10,0 1,6-11,0 0,-8 11,-1-1,1-9,0-1,0 10,0 2,0-6,0 0,0 0,0 1,0 3,-1 1,1-5,0 0,1 6,-2 0,38 0,10 0,-24 0,10 0,-14 0,-12 0,9 0,-22 0,10 0,-12 0,-1 0,1 0,12 0,-10 0,22 0,-21 0,21 0,-22 0,22 0,-21 0,9 10,18-8,-10 18,14-17,-22 7,-1-10,-8 0,9 0,-23 9,8-7,-8 6,11-8,-11 0,8 0,-18 0,18 0,-18 0,18 0,-8 0,0 9,8-7,-7 7,-1-9,8 0,-19 0,19 9,-18-7,8 8,-1-1,-7-6,8 15,-1-16,-7 7,8-1,-1-6,-7 15,8-15,8 16,-14-7,14 1,-19 5,1-6,7 8,5 1,-1-9,-2 7,-10-16,9 15,-6-6,5-1,-16 24,-3-20,-8 22,-8-9,-3-5,-19 7,-3-9,-9 11,-1-8,-12 9,-18-9,-15 2,38-17,-2-2,2 0,-2-1,-6-4,-2-2,0 1,-2 0,-7 0,0 0,7 2,2-4,0-7,2-4,6 0,2-3,-38-23,39 15,-1 0,-38-3,38 8,-2 1,1 4,0 2,0-1,0 0,-8 0,0 0,-2-1,0 1,0 5,0 1,-6-7,0 3,6 9,0 1,-8-6,0 2,7 4,2 2,0-1,2 0,7 0,0 0,0 0,0 0,0 0,1 0,-1 0,-1 0,2 0,-2 0,-6 0,-2 0,0-1,-1 2,-16 4,-2 3,1-1,-4 2,10 0,-4 2,5 0,-5 3,-3 0,-9-2,-9-1,7 0,-1 4,2-1,2-2,-5-1,5 0,-5 4,-1-1,3-2,-7-1,3 0,19 0,2-1,-3 0,-21 2,-4 0,1-1,11 0,1 0,0 0,-8 4,-1 0,1-1,9-2,2 0,-2 0,-8 2,-1 1,4-1,16-3,4 0,-3-1,-13 1,-2 0,1 0,12 0,1 0,-2-1,-17-3,-3-1,3 0,12 4,2 1,-2-3,-14-5,-2-3,1 1,4 3,2 1,1 1,6-2,1 1,0-1,-3-3,-1-2,3 4,7 5,2 4,0-4,0-5,-1-3,1 1,-5 4,0 0,4 0,-17-5,5 0,6 0,2 0,3 0,4 0,21 0,0 0,-6 0,1 0,6 0,2 0,-2 0,2 0,-38 0,-11 0,26 0,1-10,17 8,12-8,0 0,10 8,3-16,11 16,9-31,2 11,8-14,0 9,0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13T23:50:48.524"/>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1 123,'72'0,"-11"0,-42 0,0 0,18 0,-14 0,24 0,-25 0,18 0,-8 0,0 0,20 0,-16 0,31 0,-9 0,26 0,-11 0,26 0,-12 0,-37 0,2 0,7 1,0-2,-7-10,2-1,12 9,1 1,-6-10,0 1,7 9,2 4,-2-2,1 0,0 0,0 0,-8 0,-1 0,0 0,-2 0,-6 0,-2 0,2 1,-2-2,38-10,10 9,-24-19,10 18,-14-7,0-1,0 9,0-9,14 11,-10 0,24 0,-24 0,10 0,-14 0,-12 0,8 0,-20 0,8 0,-11 0,0 0,-1 0,1 0,-1 0,9 0,-6 0,-4 0,-11 0,-11 0,9 0,1 0,1 0,-3 0,-8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13T23:50:51.366"/>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0 103,'74'0,"-1"0,7 0,2 0,6 0,4 0,-20 0,2 0,3 0,3 0,3 0,3 0,-10 0,3 0,2 0,1 0,6 0,2 0,0 0,1 0,-2 0,1 0,0 0,2 0,-13 0,1 0,1 0,0 0,-2 0,18 0,-2 0,0 0,0 0,-3 0,-1 0,-1 0,-2 0,-8 0,-1 0,-2 0,-2 0,13 0,-3 0,4 0,-8 0,4 0,-1 0,-6 0,-4 0,-6 0,6 0,13 0,8 0,0 0,-11 0,14 0,-6 0,-18 0,1 0,0 0,25 0,-3 0,-7 0,-2 0,-8 0,0 0,-1 1,-3-2,-14-4,-2-1,-1 5,0-1,-8-4,-1 1,38 5,-5 0,2 0,-12 0,11 0,-14 0,0 0,-12 0,9 0,-9 0,0 0,9 0,-22 0,10 0,0 0,-10 0,10 0,-23 0,8 0,-8 0,0 0,-2 0,0 0,-8 0,7 0,-1 0,-7 0,16 0,-16 0,6 0,-119-35,74 27,-33-9,0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22T13:13:20.74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0 162,'66'-4,"-1"0,0 0,-2 1,0 2,-3 2,-6-1,0 0,6 0,-1 0,-4 0,-1 0,1 0,-1 0,0 0,-2 0,39 0,-1 0,-11-10,8 8,-21-8,10 10,-1 0,-9-9,9 7,-13-8,1 10,-12 0,9 0,-19-8,19 6,-20-7,9 9,0-9,-8 6,8-6,0 9,2 0,12-10,-1 8,0-7,1-1,0 8,-1-7,1-1,0 8,-1-7,-10 9,-3 0,-1 0,-7 0,8 0,0 0,-8 0,8 0,-11 0,0 0,0 0,0 0,0 0,-10 0,8 0,3 0,2 0,18 0,-18 0,18 0,-7 0,0 0,-3 0,-11 0,11 0,-8 0,8 8,-1 3,-7 9,32 1,-18-1,20 2,-12-1,-1 0,1 0,-11-10,-4-1,-9-2,-2-6,2 7,-1-9,0 0,0 8,11-6,-8 15,19-15,-9 16,11-16,0 7,1-9,-12 8,22-6,-18 7,33-9,-10 0,12 0,-31 4,0 2,26-4,7 17,-32-17,-8 16,-1-16,9 7,-19-9,19 0,3 0,3 0,8 0,1 0,-9 0,9 0,0 0,4 0,11 0,1 0,-31 6,-1 0,26-4,-21 9,2 1,-10-5,-1 0,8-1,1 2,6 4,-1-2,-14-8,-1-1,6 4,-1 1,36-6,-3 0,-5 0,-21 0,21 0,-9 0,13 0,0 0,0 0,0 10,-39-9,1 0,41 9,-36-10,2 0,8 5,-2 0,-15-4,0 1,14 3,-2 0,15-5,0 0,-3 0,-12 0,-1 0,0 0,1 0,-1 0,1 0,0 0,-1 0,1 0,-1 0,1 0,-1 0,13 0,-9 0,22 0,-10 0,13 0,0 0,0 0,-39 0,0 0,42 0,-42 0,-1 0,40 0,0 0,0 0,0 0,0 0,-25 0,7 0,12 0,2 0,-3 0,2 0,13 0,-4 0,-30 0,-3 0,7 0,1 0,-8 0,-1 0,-6 0,-1 0,-2-1,0 2,38 9,-19-8,15 8,-28-10,17 0,-12 0,12 0,-10-9,11 7,-1-18,-9 18,22-19,-22 19,9-18,0 18,-10-8,23 10,-10-10,13-3,0 0,-38 3,0-1,41-2,-1 0,-5-8,-22 19,9-9,-13 11,0 0,-10 0,-3 0,-11 0,0 0,0 0,0 0,0 0,0 0,0 0,0 0,0 0,0 0,0 0,0 0,0 0,0 0,0 0,0 0,11 0,-9 0,20 0,-8 0,11 10,-1-8,13 17,-10-16,10 16,-13-17,1 17,0-17,-1 7,1-9,0 0,-1 0,0 0,1 0,27 10,-21-8,-17 3,-1-1,15-4,9 0,-12 0,12 0,-9 0,9 0,-1 0,-8 0,22 0,-9 0,12 0,0 0,0 0,-40 0,1 0,42 0,-42 0,0 0,39 0,0 0,0 0,-13 0,10 0,-22 0,9 0,-1 0,4 0,12 0,-12 0,10 0,-22 0,22 0,-23 0,11 0,-14 0,28 0,-21 0,22 0,-29 0,13 0,18 0,1 0,-41 0,-2 0,27 0,9 0,-21 0,9 0,-12 0,-11 0,-3 0,0 0,-9 0,20 0,-9 0,12 0,12 0,-9 0,9 0,-13 0,0 0,1 0,-12 0,-2 0,-12 0,2 0,6 0,-5 0,16 0,-15 0,8 0,-11 0,0 0,0 0,0 0,0 0,1 0,10 0,-9 0,9 0,-11 0,11 0,-9 0,9 0,-10 0,-1 0,0 0,0 0,-10 0,-2 0,12 0,17 0,23 0,-20 0,3 0,-5 0,1 0,19 0,1 0,-13 0,-1 0,0 0,-1 0,-8 0,-3 0,27 0,-3 0,-12 0,-1 0,-10 0,8 0,-20 0,20 0,-19 0,19 0,-19 0,8 0,-21 0,8 0,-16 0,15 0,-15 0,14 0,-7 0,-1 0,7 0,-14 0,13 0,-6 0,1 0,5 0,-13 0,13 0,-6 0,0 0,6 0,-13 0,13 0,-5 0,-1 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22T13:13:24.278"/>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95,'70'0,"0"0,-2 0,-1 0,-5 0,-2 0,-6 0,-1 0,7 0,0 0,-5 0,-1 0,1 0,-1 0,-1 0,-1 0,40 0,-14 0,-3 0,-12-10,-1 8,-10-16,7 16,-18-15,8 15,-11-6,0 8,-9-8,7 6,-8-6,11 8,-11 0,8 0,-16-7,6 5,1-6,0 8,1 0,5 0,-14 0,12 0,-6 0,6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3699768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91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5619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uFillTx/>
                <a:latin typeface="Calibri" charset="0"/>
                <a:ea typeface="MS PGothic" charset="0"/>
              </a:rPr>
              <a:t>Peer review</a:t>
            </a:r>
          </a:p>
        </p:txBody>
      </p:sp>
      <p:sp>
        <p:nvSpPr>
          <p:cNvPr id="23555" name="Slide Number Placeholder 3"/>
          <p:cNvSpPr>
            <a:spLocks noGrp="1"/>
          </p:cNvSpPr>
          <p:nvPr>
            <p:ph type="sldNum" sz="quarter" idx="5"/>
          </p:nvPr>
        </p:nvSpPr>
        <p:spPr bwMode="auto">
          <a:xfrm>
            <a:off x="3884613" y="8685213"/>
            <a:ext cx="2971800" cy="457200"/>
          </a:xfrm>
          <a:prstGeom prst="rect">
            <a:avLst/>
          </a:prstGeom>
          <a:noFill/>
        </p:spPr>
        <p:txBody>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1CBC67-CD95-C745-8844-A66EDFCEDB17}" type="slidenum">
              <a:rPr kumimoji="0" lang="en-US" sz="1200" b="0" i="0" u="none" strike="noStrike" kern="1200" cap="none" spc="0" normalizeH="0" baseline="0" noProof="0">
                <a:ln>
                  <a:noFill/>
                </a:ln>
                <a:solidFill>
                  <a:srgbClr val="000000"/>
                </a:solidFill>
                <a:effectLst/>
                <a:uLnTx/>
                <a:uFillTx/>
                <a:latin typeface="Gill Sans" charset="0"/>
                <a:ea typeface="ヒラギノ角ゴ ProN W3" charset="0"/>
                <a:sym typeface="Gill Sans"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Gill Sans" charset="0"/>
              <a:ea typeface="ヒラギノ角ゴ ProN W3" charset="0"/>
              <a:sym typeface="Gill Sans" charset="0"/>
            </a:endParaRPr>
          </a:p>
        </p:txBody>
      </p:sp>
    </p:spTree>
    <p:extLst>
      <p:ext uri="{BB962C8B-B14F-4D97-AF65-F5344CB8AC3E}">
        <p14:creationId xmlns:p14="http://schemas.microsoft.com/office/powerpoint/2010/main" val="299061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uFillTx/>
                <a:latin typeface="Calibri" charset="0"/>
                <a:ea typeface="MS PGothic" charset="0"/>
              </a:rPr>
              <a:t>Peer review</a:t>
            </a:r>
          </a:p>
        </p:txBody>
      </p:sp>
      <p:sp>
        <p:nvSpPr>
          <p:cNvPr id="23555" name="Slide Number Placeholder 3"/>
          <p:cNvSpPr>
            <a:spLocks noGrp="1"/>
          </p:cNvSpPr>
          <p:nvPr>
            <p:ph type="sldNum" sz="quarter" idx="5"/>
          </p:nvPr>
        </p:nvSpPr>
        <p:spPr bwMode="auto">
          <a:xfrm>
            <a:off x="3884613" y="8685213"/>
            <a:ext cx="2971800" cy="457200"/>
          </a:xfrm>
          <a:prstGeom prst="rect">
            <a:avLst/>
          </a:prstGeom>
          <a:noFill/>
        </p:spPr>
        <p:txBody>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1CBC67-CD95-C745-8844-A66EDFCEDB17}" type="slidenum">
              <a:rPr kumimoji="0" lang="en-US" sz="1200" b="0" i="0" u="none" strike="noStrike" kern="1200" cap="none" spc="0" normalizeH="0" baseline="0" noProof="0">
                <a:ln>
                  <a:noFill/>
                </a:ln>
                <a:solidFill>
                  <a:srgbClr val="000000"/>
                </a:solidFill>
                <a:effectLst/>
                <a:uLnTx/>
                <a:uFillTx/>
                <a:latin typeface="Gill Sans" charset="0"/>
                <a:ea typeface="ヒラギノ角ゴ ProN W3" charset="0"/>
                <a:sym typeface="Gill Sans"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Gill Sans" charset="0"/>
              <a:ea typeface="ヒラギノ角ゴ ProN W3" charset="0"/>
              <a:sym typeface="Gill Sans" charset="0"/>
            </a:endParaRPr>
          </a:p>
        </p:txBody>
      </p:sp>
    </p:spTree>
    <p:extLst>
      <p:ext uri="{BB962C8B-B14F-4D97-AF65-F5344CB8AC3E}">
        <p14:creationId xmlns:p14="http://schemas.microsoft.com/office/powerpoint/2010/main" val="365539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uFillTx/>
                <a:latin typeface="Calibri" charset="0"/>
                <a:ea typeface="MS PGothic" charset="0"/>
              </a:rPr>
              <a:t>Highlight difference between citation and other kinds of relationships</a:t>
            </a:r>
          </a:p>
        </p:txBody>
      </p:sp>
      <p:sp>
        <p:nvSpPr>
          <p:cNvPr id="23555" name="Slide Number Placeholder 3"/>
          <p:cNvSpPr>
            <a:spLocks noGrp="1"/>
          </p:cNvSpPr>
          <p:nvPr>
            <p:ph type="sldNum" sz="quarter" idx="5"/>
          </p:nvPr>
        </p:nvSpPr>
        <p:spPr bwMode="auto">
          <a:xfrm>
            <a:off x="3884613" y="8685213"/>
            <a:ext cx="2971800" cy="457200"/>
          </a:xfrm>
          <a:prstGeom prst="rect">
            <a:avLst/>
          </a:prstGeom>
          <a:noFill/>
        </p:spPr>
        <p:txBody>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1CBC67-CD95-C745-8844-A66EDFCEDB17}" type="slidenum">
              <a:rPr kumimoji="0" lang="en-US" sz="1200" b="0" i="0" u="none" strike="noStrike" kern="1200" cap="none" spc="0" normalizeH="0" baseline="0" noProof="0">
                <a:ln>
                  <a:noFill/>
                </a:ln>
                <a:solidFill>
                  <a:srgbClr val="000000"/>
                </a:solidFill>
                <a:effectLst/>
                <a:uLnTx/>
                <a:uFillTx/>
                <a:latin typeface="Gill Sans" charset="0"/>
                <a:ea typeface="ヒラギノ角ゴ ProN W3" charset="0"/>
                <a:sym typeface="Gill Sans"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Gill Sans" charset="0"/>
              <a:ea typeface="ヒラギノ角ゴ ProN W3" charset="0"/>
              <a:sym typeface="Gill Sans" charset="0"/>
            </a:endParaRPr>
          </a:p>
        </p:txBody>
      </p:sp>
    </p:spTree>
    <p:extLst>
      <p:ext uri="{BB962C8B-B14F-4D97-AF65-F5344CB8AC3E}">
        <p14:creationId xmlns:p14="http://schemas.microsoft.com/office/powerpoint/2010/main" val="1542641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uFillTx/>
                <a:latin typeface="Calibri" charset="0"/>
                <a:ea typeface="MS PGothic" charset="0"/>
              </a:rPr>
              <a:t>Peer review</a:t>
            </a:r>
          </a:p>
        </p:txBody>
      </p:sp>
      <p:sp>
        <p:nvSpPr>
          <p:cNvPr id="23555" name="Slide Number Placeholder 3"/>
          <p:cNvSpPr>
            <a:spLocks noGrp="1"/>
          </p:cNvSpPr>
          <p:nvPr>
            <p:ph type="sldNum" sz="quarter" idx="5"/>
          </p:nvPr>
        </p:nvSpPr>
        <p:spPr bwMode="auto">
          <a:xfrm>
            <a:off x="3884613" y="8685213"/>
            <a:ext cx="2971800" cy="457200"/>
          </a:xfrm>
          <a:prstGeom prst="rect">
            <a:avLst/>
          </a:prstGeom>
          <a:noFill/>
        </p:spPr>
        <p:txBody>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1CBC67-CD95-C745-8844-A66EDFCEDB17}" type="slidenum">
              <a:rPr kumimoji="0" lang="en-US" sz="1200" b="0" i="0" u="none" strike="noStrike" kern="1200" cap="none" spc="0" normalizeH="0" baseline="0" noProof="0">
                <a:ln>
                  <a:noFill/>
                </a:ln>
                <a:solidFill>
                  <a:srgbClr val="000000"/>
                </a:solidFill>
                <a:effectLst/>
                <a:uLnTx/>
                <a:uFillTx/>
                <a:latin typeface="Gill Sans" charset="0"/>
                <a:ea typeface="ヒラギノ角ゴ ProN W3" charset="0"/>
                <a:sym typeface="Gill Sans"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Gill Sans" charset="0"/>
              <a:ea typeface="ヒラギノ角ゴ ProN W3" charset="0"/>
              <a:sym typeface="Gill Sans" charset="0"/>
            </a:endParaRPr>
          </a:p>
        </p:txBody>
      </p:sp>
    </p:spTree>
    <p:extLst>
      <p:ext uri="{BB962C8B-B14F-4D97-AF65-F5344CB8AC3E}">
        <p14:creationId xmlns:p14="http://schemas.microsoft.com/office/powerpoint/2010/main" val="491242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uFillTx/>
                <a:latin typeface="Calibri" charset="0"/>
                <a:ea typeface="MS PGothic" charset="0"/>
              </a:rPr>
              <a:t>Peer review</a:t>
            </a:r>
          </a:p>
        </p:txBody>
      </p:sp>
      <p:sp>
        <p:nvSpPr>
          <p:cNvPr id="23555" name="Slide Number Placeholder 3"/>
          <p:cNvSpPr>
            <a:spLocks noGrp="1"/>
          </p:cNvSpPr>
          <p:nvPr>
            <p:ph type="sldNum" sz="quarter" idx="5"/>
          </p:nvPr>
        </p:nvSpPr>
        <p:spPr bwMode="auto">
          <a:xfrm>
            <a:off x="3884613" y="8685213"/>
            <a:ext cx="2971800" cy="457200"/>
          </a:xfrm>
          <a:prstGeom prst="rect">
            <a:avLst/>
          </a:prstGeom>
          <a:noFill/>
        </p:spPr>
        <p:txBody>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1CBC67-CD95-C745-8844-A66EDFCEDB17}" type="slidenum">
              <a:rPr kumimoji="0" lang="en-US" sz="1200" b="0" i="0" u="none" strike="noStrike" kern="1200" cap="none" spc="0" normalizeH="0" baseline="0" noProof="0">
                <a:ln>
                  <a:noFill/>
                </a:ln>
                <a:solidFill>
                  <a:srgbClr val="000000"/>
                </a:solidFill>
                <a:effectLst/>
                <a:uLnTx/>
                <a:uFillTx/>
                <a:latin typeface="Gill Sans" charset="0"/>
                <a:ea typeface="ヒラギノ角ゴ ProN W3" charset="0"/>
                <a:sym typeface="Gill Sans"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Gill Sans" charset="0"/>
              <a:ea typeface="ヒラギノ角ゴ ProN W3" charset="0"/>
              <a:sym typeface="Gill Sans" charset="0"/>
            </a:endParaRPr>
          </a:p>
        </p:txBody>
      </p:sp>
    </p:spTree>
    <p:extLst>
      <p:ext uri="{BB962C8B-B14F-4D97-AF65-F5344CB8AC3E}">
        <p14:creationId xmlns:p14="http://schemas.microsoft.com/office/powerpoint/2010/main" val="695252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Joining them up and getting them adopted!</a:t>
            </a:r>
          </a:p>
        </p:txBody>
      </p:sp>
      <p:sp>
        <p:nvSpPr>
          <p:cNvPr id="4" name="Slide Number Placeholder 3"/>
          <p:cNvSpPr>
            <a:spLocks noGrp="1"/>
          </p:cNvSpPr>
          <p:nvPr>
            <p:ph type="sldNum" sz="quarter" idx="10"/>
          </p:nvPr>
        </p:nvSpPr>
        <p:spPr/>
        <p:txBody>
          <a:bodyPr/>
          <a:lstStyle/>
          <a:p>
            <a:fld id="{A16E0E8B-9579-4252-B1DF-B41F370C60F5}" type="slidenum">
              <a:rPr lang="en-GB" smtClean="0"/>
              <a:t>90</a:t>
            </a:fld>
            <a:endParaRPr lang="en-GB"/>
          </a:p>
        </p:txBody>
      </p:sp>
    </p:spTree>
    <p:extLst>
      <p:ext uri="{BB962C8B-B14F-4D97-AF65-F5344CB8AC3E}">
        <p14:creationId xmlns:p14="http://schemas.microsoft.com/office/powerpoint/2010/main" val="329314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331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43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584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902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88414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g44ef9e577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1" name="Google Shape;2151;g44ef9e5775_0_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2982904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44ef9e5775_0_1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0" name="Google Shape;2160;g44ef9e5775_0_12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56531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p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1.emf"/><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9.png"/><Relationship Id="rId7" Type="http://schemas.openxmlformats.org/officeDocument/2006/relationships/image" Target="../media/image12.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662" y="-1"/>
            <a:ext cx="16272000" cy="9144001"/>
          </a:xfrm>
          <a:prstGeom prst="rect">
            <a:avLst/>
          </a:prstGeom>
        </p:spPr>
      </p:pic>
    </p:spTree>
    <p:extLst>
      <p:ext uri="{BB962C8B-B14F-4D97-AF65-F5344CB8AC3E}">
        <p14:creationId xmlns:p14="http://schemas.microsoft.com/office/powerpoint/2010/main" val="140893605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4">
    <p:spTree>
      <p:nvGrpSpPr>
        <p:cNvPr id="1" name=""/>
        <p:cNvGrpSpPr/>
        <p:nvPr/>
      </p:nvGrpSpPr>
      <p:grpSpPr>
        <a:xfrm>
          <a:off x="0" y="0"/>
          <a:ext cx="0" cy="0"/>
          <a:chOff x="0" y="0"/>
          <a:chExt cx="0" cy="0"/>
        </a:xfrm>
      </p:grpSpPr>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83763"/>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Helvetica" charset="0"/>
                <a:cs typeface="Helvetica"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017355" y="8247027"/>
            <a:ext cx="1165516" cy="809265"/>
          </a:xfrm>
          <a:prstGeom prst="rect">
            <a:avLst/>
          </a:prstGeom>
        </p:spPr>
      </p:pic>
      <p:pic>
        <p:nvPicPr>
          <p:cNvPr id="23" name="Picture 22"/>
          <p:cNvPicPr>
            <a:picLocks noChangeAspect="1"/>
          </p:cNvPicPr>
          <p:nvPr userDrawn="1"/>
        </p:nvPicPr>
        <p:blipFill>
          <a:blip r:embed="rId6"/>
          <a:stretch>
            <a:fillRect/>
          </a:stretch>
        </p:blipFill>
        <p:spPr>
          <a:xfrm>
            <a:off x="14724879" y="8496329"/>
            <a:ext cx="703862" cy="252000"/>
          </a:xfrm>
          <a:prstGeom prst="rect">
            <a:avLst/>
          </a:prstGeom>
        </p:spPr>
      </p:pic>
      <p:pic>
        <p:nvPicPr>
          <p:cNvPr id="7" name="Picture 6">
            <a:extLst>
              <a:ext uri="{FF2B5EF4-FFF2-40B4-BE49-F238E27FC236}">
                <a16:creationId xmlns:a16="http://schemas.microsoft.com/office/drawing/2014/main" id="{5C5F49C5-4727-AF4F-9291-29A8D46F155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0164" r="10164"/>
          <a:stretch/>
        </p:blipFill>
        <p:spPr>
          <a:xfrm>
            <a:off x="-31439" y="-34819"/>
            <a:ext cx="16318877" cy="8139600"/>
          </a:xfrm>
          <a:prstGeom prst="rect">
            <a:avLst/>
          </a:prstGeom>
        </p:spPr>
      </p:pic>
      <p:sp>
        <p:nvSpPr>
          <p:cNvPr id="20" name="Rectangle 19"/>
          <p:cNvSpPr/>
          <p:nvPr userDrawn="1"/>
        </p:nvSpPr>
        <p:spPr>
          <a:xfrm>
            <a:off x="15438" y="-38769"/>
            <a:ext cx="16272000" cy="8136000"/>
          </a:xfrm>
          <a:prstGeom prst="rect">
            <a:avLst/>
          </a:prstGeom>
          <a:gradFill flip="none" rotWithShape="1">
            <a:gsLst>
              <a:gs pos="0">
                <a:schemeClr val="accent4">
                  <a:lumMod val="75000"/>
                </a:schemeClr>
              </a:gs>
              <a:gs pos="94000">
                <a:schemeClr val="accent3">
                  <a:lumMod val="75000"/>
                  <a:alpha val="0"/>
                </a:scheme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02363423"/>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5">
    <p:bg>
      <p:bgPr>
        <a:gradFill>
          <a:gsLst>
            <a:gs pos="0">
              <a:schemeClr val="accent2"/>
            </a:gs>
            <a:gs pos="100000">
              <a:schemeClr val="bg1">
                <a:alpha val="0"/>
                <a:lumMod val="0"/>
                <a:lumOff val="100000"/>
              </a:schemeClr>
            </a:gs>
          </a:gsLst>
          <a:lin ang="5400000" scaled="1"/>
        </a:gradFill>
        <a:effectLst/>
      </p:bgPr>
    </p:bg>
    <p:spTree>
      <p:nvGrpSpPr>
        <p:cNvPr id="1" name=""/>
        <p:cNvGrpSpPr/>
        <p:nvPr/>
      </p:nvGrpSpPr>
      <p:grpSpPr>
        <a:xfrm>
          <a:off x="0" y="0"/>
          <a:ext cx="0" cy="0"/>
          <a:chOff x="0" y="0"/>
          <a:chExt cx="0" cy="0"/>
        </a:xfrm>
      </p:grpSpPr>
      <p:sp>
        <p:nvSpPr>
          <p:cNvPr id="28" name="Rectangle 27"/>
          <p:cNvSpPr/>
          <p:nvPr userDrawn="1"/>
        </p:nvSpPr>
        <p:spPr>
          <a:xfrm>
            <a:off x="0" y="0"/>
            <a:ext cx="16256000" cy="7561913"/>
          </a:xfrm>
          <a:prstGeom prst="rect">
            <a:avLst/>
          </a:prstGeom>
          <a:gradFill>
            <a:gsLst>
              <a:gs pos="0">
                <a:schemeClr val="accent2">
                  <a:lumMod val="100000"/>
                </a:schemeClr>
              </a:gs>
              <a:gs pos="100000">
                <a:schemeClr val="bg1">
                  <a:alpha val="0"/>
                  <a:lumMod val="0"/>
                  <a:lumOff val="100000"/>
                </a:schemeClr>
              </a:gs>
            </a:gsLst>
            <a:lin ang="5400000" scaled="1"/>
          </a:gradFill>
          <a:ln w="3175" cap="flat">
            <a:noFill/>
            <a:miter lim="400000"/>
          </a:ln>
          <a:effectLst>
            <a:outerShdw blurRad="25400" dist="12700" dir="5400000" rotWithShape="0">
              <a:schemeClr val="accent2">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14249366" cy="8026401"/>
          </a:xfrm>
          <a:prstGeom prst="rect">
            <a:avLst/>
          </a:prstGeom>
        </p:spPr>
      </p:pic>
      <p:sp>
        <p:nvSpPr>
          <p:cNvPr id="4" name="Text Placeholder 25"/>
          <p:cNvSpPr>
            <a:spLocks noGrp="1"/>
          </p:cNvSpPr>
          <p:nvPr>
            <p:ph type="body" sz="quarter" idx="10" hasCustomPrompt="1"/>
          </p:nvPr>
        </p:nvSpPr>
        <p:spPr>
          <a:xfrm>
            <a:off x="1502599" y="434716"/>
            <a:ext cx="13959887" cy="3576102"/>
          </a:xfrm>
          <a:prstGeom prst="rect">
            <a:avLst/>
          </a:prstGeom>
        </p:spPr>
        <p:txBody>
          <a:bodyPr wrap="square" lIns="0" tIns="0" rIns="0" bIns="72000" anchor="b" anchorCtr="0">
            <a:normAutofit/>
          </a:bodyPr>
          <a:lstStyle>
            <a:lvl1pPr marL="0" indent="0" algn="r">
              <a:lnSpc>
                <a:spcPts val="9600"/>
              </a:lnSpc>
              <a:spcBef>
                <a:spcPts val="0"/>
              </a:spcBef>
              <a:buNone/>
              <a:defRPr sz="88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2012266" y="4010818"/>
            <a:ext cx="13450220" cy="1345739"/>
          </a:xfrm>
          <a:prstGeom prst="rect">
            <a:avLst/>
          </a:prstGeom>
        </p:spPr>
        <p:txBody>
          <a:bodyPr wrap="square" lIns="0" tIns="72000" rIns="0" bIns="0" anchor="t" anchorCtr="0">
            <a:normAutofit/>
          </a:bodyPr>
          <a:lstStyle>
            <a:lvl1pPr marL="0" indent="0" algn="r">
              <a:spcBef>
                <a:spcPts val="300"/>
              </a:spcBef>
              <a:buNone/>
              <a:defRPr sz="4200" b="0" i="0" spc="-151">
                <a:solidFill>
                  <a:schemeClr val="accent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5" name="Text Placeholder 39"/>
          <p:cNvSpPr>
            <a:spLocks noGrp="1"/>
          </p:cNvSpPr>
          <p:nvPr>
            <p:ph type="body" sz="quarter" idx="16" hasCustomPrompt="1"/>
          </p:nvPr>
        </p:nvSpPr>
        <p:spPr>
          <a:xfrm>
            <a:off x="9220983" y="5919029"/>
            <a:ext cx="6241503" cy="382019"/>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p:ph type="body" sz="quarter" idx="17" hasCustomPrompt="1"/>
          </p:nvPr>
        </p:nvSpPr>
        <p:spPr>
          <a:xfrm>
            <a:off x="9220983" y="6300391"/>
            <a:ext cx="6241504" cy="405683"/>
          </a:xfrm>
          <a:prstGeom prst="rect">
            <a:avLst/>
          </a:prstGeom>
          <a:noFill/>
          <a:ln>
            <a:noFill/>
          </a:ln>
        </p:spPr>
        <p:txBody>
          <a:bodyPr vert="horz" wrap="square" lIns="0" tIns="36000" rIns="0" bIns="0" anchor="t" anchorCtr="0">
            <a:normAutofit/>
          </a:bodyPr>
          <a:lstStyle>
            <a:lvl1pPr marL="0" indent="0" algn="r">
              <a:buNone/>
              <a:defRPr sz="2400" b="0" i="0" spc="-150">
                <a:solidFill>
                  <a:srgbClr val="4687E6"/>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Footer Placeholder 9"/>
          <p:cNvSpPr>
            <a:spLocks noGrp="1"/>
          </p:cNvSpPr>
          <p:nvPr>
            <p:ph type="ftr" sz="quarter" idx="18"/>
          </p:nvPr>
        </p:nvSpPr>
        <p:spPr>
          <a:xfrm>
            <a:off x="4831589" y="8449897"/>
            <a:ext cx="6593411" cy="376237"/>
          </a:xfrm>
        </p:spPr>
        <p:txBody>
          <a:bodyPr>
            <a:normAutofit/>
          </a:bodyPr>
          <a:lstStyle>
            <a:lvl1pPr algn="ctr">
              <a:defRPr sz="1400" b="0" i="0" spc="0">
                <a:solidFill>
                  <a:schemeClr val="bg2">
                    <a:lumMod val="50000"/>
                  </a:schemeClr>
                </a:solidFill>
                <a:latin typeface="+mn-lt"/>
                <a:ea typeface="Open Sans Light" charset="0"/>
                <a:cs typeface="Open Sans Light" charset="0"/>
              </a:defRPr>
            </a:lvl1pPr>
          </a:lstStyle>
          <a:p>
            <a:r>
              <a:rPr lang="en-US"/>
              <a:t>OpenAIRE @ EOSC | RDA  | Berlin | 23rd March 2018</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0" name="Picture 19"/>
          <p:cNvPicPr>
            <a:picLocks noChangeAspect="1"/>
          </p:cNvPicPr>
          <p:nvPr userDrawn="1"/>
        </p:nvPicPr>
        <p:blipFill>
          <a:blip r:embed="rId5"/>
          <a:stretch>
            <a:fillRect/>
          </a:stretch>
        </p:blipFill>
        <p:spPr>
          <a:xfrm>
            <a:off x="14724879" y="8496329"/>
            <a:ext cx="703862" cy="25200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2"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62644239"/>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4834" y="0"/>
            <a:ext cx="14210569" cy="8004547"/>
          </a:xfrm>
          <a:prstGeom prst="rect">
            <a:avLst/>
          </a:prstGeom>
          <a:effectLst>
            <a:outerShdw blurRad="50800" dist="50800" dir="5400000" algn="ctr" rotWithShape="0">
              <a:schemeClr val="bg1"/>
            </a:outerShdw>
          </a:effectLst>
        </p:spPr>
      </p:pic>
      <p:sp>
        <p:nvSpPr>
          <p:cNvPr id="17" name="Text Placeholder 25"/>
          <p:cNvSpPr>
            <a:spLocks noGrp="1"/>
          </p:cNvSpPr>
          <p:nvPr>
            <p:ph type="body" sz="quarter" idx="10" hasCustomPrompt="1"/>
          </p:nvPr>
        </p:nvSpPr>
        <p:spPr>
          <a:xfrm>
            <a:off x="2667001" y="792163"/>
            <a:ext cx="12795486" cy="850641"/>
          </a:xfrm>
          <a:prstGeom prst="rect">
            <a:avLst/>
          </a:prstGeom>
        </p:spPr>
        <p:txBody>
          <a:bodyPr wrap="square" lIns="0" tIns="0" rIns="0" bIns="0" anchor="ctr" anchorCtr="0">
            <a:normAutofit/>
          </a:bodyPr>
          <a:lstStyle>
            <a:lvl1pPr marL="0" indent="0" algn="r">
              <a:lnSpc>
                <a:spcPts val="6640"/>
              </a:lnSpc>
              <a:spcBef>
                <a:spcPts val="0"/>
              </a:spcBef>
              <a:buNone/>
              <a:defRPr sz="60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CONTENTS</a:t>
            </a:r>
          </a:p>
        </p:txBody>
      </p:sp>
      <p:sp>
        <p:nvSpPr>
          <p:cNvPr id="20" name="Text Placeholder 19"/>
          <p:cNvSpPr>
            <a:spLocks noGrp="1"/>
          </p:cNvSpPr>
          <p:nvPr>
            <p:ph type="body" sz="quarter" idx="19" hasCustomPrompt="1"/>
          </p:nvPr>
        </p:nvSpPr>
        <p:spPr>
          <a:xfrm>
            <a:off x="2667001" y="2032435"/>
            <a:ext cx="12795486" cy="5384365"/>
          </a:xfrm>
          <a:prstGeom prst="rect">
            <a:avLst/>
          </a:prstGeom>
        </p:spPr>
        <p:txBody>
          <a:bodyPr lIns="0" tIns="0" rIns="0" bIns="0">
            <a:normAutofit/>
          </a:bodyPr>
          <a:lstStyle>
            <a:lvl1pPr marL="0" marR="0" indent="0" algn="r" defTabSz="547673" rtl="0" eaLnBrk="1" fontAlgn="auto" latinLnBrk="0" hangingPunct="1">
              <a:lnSpc>
                <a:spcPct val="100000"/>
              </a:lnSpc>
              <a:spcBef>
                <a:spcPts val="300"/>
              </a:spcBef>
              <a:spcAft>
                <a:spcPts val="0"/>
              </a:spcAft>
              <a:buClrTx/>
              <a:buSzPct val="75000"/>
              <a:buFontTx/>
              <a:buNone/>
              <a:tabLst/>
              <a:defRPr sz="4000" b="0" i="0" spc="-151" baseline="0">
                <a:solidFill>
                  <a:srgbClr val="4687E6"/>
                </a:solidFill>
                <a:latin typeface="Helvetica" charset="0"/>
                <a:ea typeface="Helvetica" charset="0"/>
                <a:cs typeface="Helvetica" charset="0"/>
              </a:defRPr>
            </a:lvl1pPr>
            <a:lvl2pPr marL="444489" indent="0" algn="r">
              <a:spcBef>
                <a:spcPts val="300"/>
              </a:spcBef>
              <a:buNone/>
              <a:defRPr sz="4800" b="1" spc="-151">
                <a:latin typeface="Open Sans" charset="0"/>
                <a:ea typeface="Open Sans" charset="0"/>
                <a:cs typeface="Open Sans" charset="0"/>
              </a:defRPr>
            </a:lvl2pPr>
            <a:lvl3pPr marL="888978" indent="0" algn="r">
              <a:spcBef>
                <a:spcPts val="300"/>
              </a:spcBef>
              <a:buNone/>
              <a:defRPr sz="4800" b="1" spc="-151">
                <a:latin typeface="Open Sans" charset="0"/>
                <a:ea typeface="Open Sans" charset="0"/>
                <a:cs typeface="Open Sans" charset="0"/>
              </a:defRPr>
            </a:lvl3pPr>
            <a:lvl4pPr marL="1333467" indent="0" algn="r">
              <a:spcBef>
                <a:spcPts val="300"/>
              </a:spcBef>
              <a:buNone/>
              <a:defRPr sz="4800" b="1" spc="-151">
                <a:latin typeface="Open Sans" charset="0"/>
                <a:ea typeface="Open Sans" charset="0"/>
                <a:cs typeface="Open Sans" charset="0"/>
              </a:defRPr>
            </a:lvl4pPr>
            <a:lvl5pPr marL="1777956" indent="0" algn="r">
              <a:spcBef>
                <a:spcPts val="300"/>
              </a:spcBef>
              <a:buNone/>
              <a:defRPr sz="4800" b="1" spc="-151">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err="1"/>
              <a:t>Consectetuer</a:t>
            </a:r>
            <a:r>
              <a:rPr lang="en-US" dirty="0"/>
              <a:t> </a:t>
            </a:r>
            <a:r>
              <a:rPr lang="en-US" dirty="0" err="1"/>
              <a:t>elit</a:t>
            </a:r>
            <a:r>
              <a:rPr lang="en-US" dirty="0"/>
              <a:t> - </a:t>
            </a:r>
          </a:p>
          <a:p>
            <a:pPr lvl="0"/>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lvl="0"/>
            <a:r>
              <a:rPr lang="en-US" dirty="0" err="1"/>
              <a:t>Ut</a:t>
            </a:r>
            <a:r>
              <a:rPr lang="en-US" dirty="0"/>
              <a:t> </a:t>
            </a:r>
            <a:r>
              <a:rPr lang="en-US" dirty="0" err="1"/>
              <a:t>enim</a:t>
            </a:r>
            <a:r>
              <a:rPr lang="en-US" dirty="0"/>
              <a:t> ad minima </a:t>
            </a:r>
            <a:r>
              <a:rPr lang="en-US" dirty="0" err="1"/>
              <a:t>veniam</a:t>
            </a:r>
            <a:r>
              <a:rPr lang="en-US" dirty="0"/>
              <a:t>, </a:t>
            </a:r>
            <a:r>
              <a:rPr lang="en-US" dirty="0" err="1"/>
              <a:t>quis</a:t>
            </a:r>
            <a:r>
              <a:rPr lang="en-US" dirty="0"/>
              <a:t> nostrum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Lorem</a:t>
            </a:r>
            <a:r>
              <a:rPr lang="en-US" dirty="0"/>
              <a:t> </a:t>
            </a:r>
            <a:r>
              <a:rPr lang="en-US" dirty="0" err="1"/>
              <a:t>ipsum</a:t>
            </a:r>
            <a:r>
              <a:rPr lang="en-US" dirty="0"/>
              <a:t> dolor sit </a:t>
            </a:r>
            <a:r>
              <a:rPr lang="en-US" dirty="0" err="1"/>
              <a:t>amet</a:t>
            </a:r>
            <a:r>
              <a:rPr lang="en-US" dirty="0"/>
              <a:t> -</a:t>
            </a:r>
            <a:endParaRPr lang="el-GR" dirty="0"/>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Neque</a:t>
            </a:r>
            <a:r>
              <a:rPr lang="en-US" dirty="0"/>
              <a:t> </a:t>
            </a:r>
            <a:r>
              <a:rPr lang="en-US" dirty="0" err="1"/>
              <a:t>veniam</a:t>
            </a:r>
            <a:r>
              <a:rPr lang="en-US" dirty="0"/>
              <a:t>, </a:t>
            </a:r>
            <a:r>
              <a:rPr lang="en-US" dirty="0" err="1"/>
              <a:t>porro</a:t>
            </a:r>
            <a:r>
              <a:rPr lang="en-US" dirty="0"/>
              <a:t> </a:t>
            </a:r>
            <a:r>
              <a:rPr lang="en-US" dirty="0" err="1"/>
              <a:t>est</a:t>
            </a:r>
            <a:r>
              <a:rPr lang="en-US" dirty="0"/>
              <a:t> sit -</a:t>
            </a:r>
          </a:p>
        </p:txBody>
      </p:sp>
      <p:sp>
        <p:nvSpPr>
          <p:cNvPr id="11" name="Footer Placeholder 9"/>
          <p:cNvSpPr>
            <a:spLocks noGrp="1"/>
          </p:cNvSpPr>
          <p:nvPr>
            <p:ph type="ftr" sz="quarter" idx="18"/>
          </p:nvPr>
        </p:nvSpPr>
        <p:spPr>
          <a:xfrm>
            <a:off x="7246916" y="8416031"/>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0"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400">
                <a:solidFill>
                  <a:schemeClr val="tx1">
                    <a:tint val="75000"/>
                  </a:schemeClr>
                </a:solidFill>
                <a:latin typeface="+mn-lt"/>
                <a:ea typeface="Calibri" charset="0"/>
                <a:cs typeface="Calibri" charset="0"/>
              </a:defRPr>
            </a:lvl1pPr>
          </a:lstStyle>
          <a:p>
            <a:fld id="{CA77D4BE-F539-D04A-8CB9-4B543B2D7FFD}" type="slidenum">
              <a:rPr lang="en-GB" smtClean="0"/>
              <a:pPr/>
              <a:t>‹N›</a:t>
            </a:fld>
            <a:endParaRPr lang="en-GB"/>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27306834"/>
      </p:ext>
    </p:extLst>
  </p:cSld>
  <p:clrMapOvr>
    <a:masterClrMapping/>
  </p:clrMapOvr>
  <p:transition spd="med"/>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Rectangle 6"/>
          <p:cNvSpPr/>
          <p:nvPr userDrawn="1"/>
        </p:nvSpPr>
        <p:spPr>
          <a:xfrm>
            <a:off x="-1123" y="0"/>
            <a:ext cx="16256000" cy="9144000"/>
          </a:xfrm>
          <a:prstGeom prst="rect">
            <a:avLst/>
          </a:prstGeom>
          <a:gradFill flip="none" rotWithShape="1">
            <a:gsLst>
              <a:gs pos="1000">
                <a:schemeClr val="accent1"/>
              </a:gs>
              <a:gs pos="100000">
                <a:schemeClr val="accent3"/>
              </a:gs>
            </a:gsLst>
            <a:lin ang="3600000" scaled="0"/>
            <a:tileRect/>
          </a:gra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1" i="0" u="none" strike="noStrike" cap="none" spc="0" normalizeH="0" baseline="0">
              <a:ln>
                <a:noFill/>
              </a:ln>
              <a:solidFill>
                <a:srgbClr val="FFFFFF"/>
              </a:solidFill>
              <a:effectLst/>
              <a:uFillTx/>
              <a:latin typeface="Helvetica" charset="0"/>
              <a:ea typeface="Helvetica" charset="0"/>
              <a:cs typeface="Helvetica" charset="0"/>
              <a:sym typeface="Helvetica Light"/>
            </a:endParaRPr>
          </a:p>
        </p:txBody>
      </p:sp>
      <p:sp>
        <p:nvSpPr>
          <p:cNvPr id="23" name="Text Placeholder 25"/>
          <p:cNvSpPr>
            <a:spLocks noGrp="1"/>
          </p:cNvSpPr>
          <p:nvPr>
            <p:ph type="body" sz="quarter" idx="10" hasCustomPrompt="1"/>
          </p:nvPr>
        </p:nvSpPr>
        <p:spPr>
          <a:xfrm>
            <a:off x="1354655" y="1783830"/>
            <a:ext cx="13545568" cy="5576340"/>
          </a:xfrm>
          <a:prstGeom prst="rect">
            <a:avLst/>
          </a:prstGeom>
        </p:spPr>
        <p:txBody>
          <a:bodyPr wrap="square" lIns="0" tIns="0" rIns="0" bIns="0" anchor="ctr" anchorCtr="1">
            <a:normAutofit/>
          </a:bodyPr>
          <a:lstStyle>
            <a:lvl1pPr marL="0" indent="0" algn="ctr">
              <a:lnSpc>
                <a:spcPct val="100000"/>
              </a:lnSpc>
              <a:spcBef>
                <a:spcPts val="0"/>
              </a:spcBef>
              <a:buNone/>
              <a:defRPr sz="115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CHAPTER</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044484" y="4825316"/>
            <a:ext cx="2568314" cy="3852472"/>
          </a:xfrm>
          <a:prstGeom prst="rect">
            <a:avLst/>
          </a:prstGeom>
        </p:spPr>
      </p:pic>
      <p:pic>
        <p:nvPicPr>
          <p:cNvPr id="9" name="Picture 8"/>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5400000">
            <a:off x="642079" y="-642079"/>
            <a:ext cx="2568314" cy="3852472"/>
          </a:xfrm>
          <a:prstGeom prst="rect">
            <a:avLst/>
          </a:prstGeom>
        </p:spPr>
      </p:pic>
      <p:sp>
        <p:nvSpPr>
          <p:cNvPr id="25" name="Rectangle 24"/>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ooter Placeholder 9"/>
          <p:cNvSpPr>
            <a:spLocks noGrp="1"/>
          </p:cNvSpPr>
          <p:nvPr>
            <p:ph type="ftr" sz="quarter" idx="18"/>
          </p:nvPr>
        </p:nvSpPr>
        <p:spPr>
          <a:xfrm>
            <a:off x="7246916" y="8416031"/>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6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2964" y="8213185"/>
            <a:ext cx="2076544" cy="741219"/>
          </a:xfrm>
          <a:prstGeom prst="rect">
            <a:avLst/>
          </a:prstGeom>
        </p:spPr>
      </p:pic>
      <p:sp>
        <p:nvSpPr>
          <p:cNvPr id="15"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400">
                <a:solidFill>
                  <a:schemeClr val="tx1">
                    <a:tint val="75000"/>
                  </a:schemeClr>
                </a:solidFill>
                <a:latin typeface="Calibri" charset="0"/>
                <a:ea typeface="Calibri" charset="0"/>
                <a:cs typeface="Calibri" charset="0"/>
              </a:defRPr>
            </a:lvl1pPr>
          </a:lstStyle>
          <a:p>
            <a:fld id="{CA77D4BE-F539-D04A-8CB9-4B543B2D7FFD}" type="slidenum">
              <a:rPr lang="en-GB" smtClean="0"/>
              <a:pPr/>
              <a:t>‹N›</a:t>
            </a:fld>
            <a:endParaRPr lang="en-GB"/>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416181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2543" y="0"/>
            <a:ext cx="16233457" cy="9144000"/>
          </a:xfrm>
          <a:prstGeom prst="rect">
            <a:avLst/>
          </a:prstGeom>
        </p:spPr>
      </p:pic>
      <p:sp>
        <p:nvSpPr>
          <p:cNvPr id="30" name="Text Placeholder 15"/>
          <p:cNvSpPr>
            <a:spLocks noGrp="1"/>
          </p:cNvSpPr>
          <p:nvPr>
            <p:ph type="body" sz="quarter" idx="21" hasCustomPrompt="1"/>
          </p:nvPr>
        </p:nvSpPr>
        <p:spPr>
          <a:xfrm>
            <a:off x="723900" y="792163"/>
            <a:ext cx="12872179" cy="609600"/>
          </a:xfrm>
          <a:prstGeom prst="rect">
            <a:avLst/>
          </a:prstGeom>
        </p:spPr>
        <p:txBody>
          <a:bodyPr lIns="0" tIns="0" rIns="0" bIns="0" anchor="ctr" anchorCtr="0">
            <a:normAutofit/>
          </a:bodyPr>
          <a:lstStyle>
            <a:lvl1pPr marL="0" indent="0">
              <a:buNone/>
              <a:defRPr sz="4800" b="1" i="0" spc="-151" baseline="0">
                <a:solidFill>
                  <a:schemeClr val="accent2"/>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Light Blue Title.</a:t>
            </a:r>
          </a:p>
        </p:txBody>
      </p:sp>
      <p:sp>
        <p:nvSpPr>
          <p:cNvPr id="31" name="Text Placeholder 15"/>
          <p:cNvSpPr>
            <a:spLocks noGrp="1"/>
          </p:cNvSpPr>
          <p:nvPr>
            <p:ph type="body" sz="quarter" idx="22" hasCustomPrompt="1"/>
          </p:nvPr>
        </p:nvSpPr>
        <p:spPr>
          <a:xfrm>
            <a:off x="723900" y="1412763"/>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9" name="Text Placeholder 15"/>
          <p:cNvSpPr>
            <a:spLocks noGrp="1"/>
          </p:cNvSpPr>
          <p:nvPr>
            <p:ph type="body" sz="quarter" idx="25" hasCustomPrompt="1"/>
          </p:nvPr>
        </p:nvSpPr>
        <p:spPr>
          <a:xfrm>
            <a:off x="723900" y="2306964"/>
            <a:ext cx="12872179" cy="609600"/>
          </a:xfrm>
          <a:prstGeom prst="rect">
            <a:avLst/>
          </a:prstGeom>
        </p:spPr>
        <p:txBody>
          <a:bodyPr lIns="0" tIns="0" rIns="0" bIns="0" anchor="ctr" anchorCtr="0">
            <a:normAutofit/>
          </a:bodyPr>
          <a:lstStyle>
            <a:lvl1pPr marL="0" indent="0">
              <a:buNone/>
              <a:defRPr sz="4800" b="1" i="0" spc="-151" baseline="0">
                <a:solidFill>
                  <a:schemeClr val="accent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Dark Blue Title.</a:t>
            </a:r>
          </a:p>
        </p:txBody>
      </p:sp>
      <p:sp>
        <p:nvSpPr>
          <p:cNvPr id="20" name="Text Placeholder 15"/>
          <p:cNvSpPr>
            <a:spLocks noGrp="1"/>
          </p:cNvSpPr>
          <p:nvPr>
            <p:ph type="body" sz="quarter" idx="26" hasCustomPrompt="1"/>
          </p:nvPr>
        </p:nvSpPr>
        <p:spPr>
          <a:xfrm>
            <a:off x="723900" y="3799765"/>
            <a:ext cx="12872179" cy="609600"/>
          </a:xfrm>
          <a:prstGeom prst="rect">
            <a:avLst/>
          </a:prstGeom>
        </p:spPr>
        <p:txBody>
          <a:bodyPr lIns="0" tIns="0" rIns="0" bIns="0" anchor="ctr" anchorCtr="0">
            <a:noAutofit/>
          </a:bodyPr>
          <a:lstStyle>
            <a:lvl1pPr marL="0" indent="0">
              <a:buNone/>
              <a:defRPr sz="4800" b="1" i="0" spc="-151" baseline="0">
                <a:solidFill>
                  <a:schemeClr val="accent6"/>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Red Title.</a:t>
            </a:r>
          </a:p>
        </p:txBody>
      </p:sp>
      <p:sp>
        <p:nvSpPr>
          <p:cNvPr id="40" name="Text Placeholder 15"/>
          <p:cNvSpPr>
            <a:spLocks noGrp="1"/>
          </p:cNvSpPr>
          <p:nvPr>
            <p:ph type="body" sz="quarter" idx="27" hasCustomPrompt="1"/>
          </p:nvPr>
        </p:nvSpPr>
        <p:spPr>
          <a:xfrm>
            <a:off x="723900" y="2916564"/>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42" name="Text Placeholder 15"/>
          <p:cNvSpPr>
            <a:spLocks noGrp="1"/>
          </p:cNvSpPr>
          <p:nvPr>
            <p:ph type="body" sz="quarter" idx="28" hasCustomPrompt="1"/>
          </p:nvPr>
        </p:nvSpPr>
        <p:spPr>
          <a:xfrm>
            <a:off x="723900" y="4414127"/>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1"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2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4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0777126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 typeface="Arial" charset="0"/>
              <a:buChar char="•"/>
              <a:defRPr sz="4400" b="1" i="0" spc="-151">
                <a:solidFill>
                  <a:schemeClr val="tx2"/>
                </a:solidFill>
                <a:latin typeface="Helvetica" charset="0"/>
                <a:ea typeface="Helvetica" charset="0"/>
                <a:cs typeface="Helvetica" charset="0"/>
              </a:defRPr>
            </a:lvl1pPr>
            <a:lvl2pPr>
              <a:lnSpc>
                <a:spcPct val="100000"/>
              </a:lnSpc>
              <a:spcBef>
                <a:spcPts val="0"/>
              </a:spcBef>
              <a:buClr>
                <a:srgbClr val="4687E6"/>
              </a:buClr>
              <a:buSzPct val="85000"/>
              <a:defRPr sz="3200" b="0" i="0" spc="-151">
                <a:solidFill>
                  <a:schemeClr val="tx1">
                    <a:lumMod val="75000"/>
                    <a:lumOff val="25000"/>
                  </a:schemeClr>
                </a:solidFill>
                <a:latin typeface="Helvetica" charset="0"/>
                <a:ea typeface="Helvetica" charset="0"/>
                <a:cs typeface="Helvetica" charset="0"/>
              </a:defRPr>
            </a:lvl2pPr>
            <a:lvl3pPr>
              <a:lnSpc>
                <a:spcPct val="100000"/>
              </a:lnSpc>
              <a:spcBef>
                <a:spcPts val="600"/>
              </a:spcBef>
              <a:buClr>
                <a:schemeClr val="accent6"/>
              </a:buClr>
              <a:buSzPct val="85000"/>
              <a:defRPr sz="3000" b="0" i="0" spc="-51" baseline="0">
                <a:solidFill>
                  <a:srgbClr val="0070C0"/>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9"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0"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6256000" cy="9156698"/>
          </a:xfrm>
          <a:prstGeom prst="rect">
            <a:avLst/>
          </a:prstGeom>
        </p:spPr>
      </p:pic>
      <p:sp>
        <p:nvSpPr>
          <p:cNvPr id="8" name="Text Placeholder 25"/>
          <p:cNvSpPr>
            <a:spLocks noGrp="1"/>
          </p:cNvSpPr>
          <p:nvPr>
            <p:ph type="body" sz="quarter" idx="11" hasCustomPrompt="1"/>
          </p:nvPr>
        </p:nvSpPr>
        <p:spPr>
          <a:xfrm>
            <a:off x="2269067" y="792163"/>
            <a:ext cx="11751733" cy="7502312"/>
          </a:xfrm>
          <a:prstGeom prst="rect">
            <a:avLst/>
          </a:prstGeom>
        </p:spPr>
        <p:txBody>
          <a:bodyPr wrap="square" lIns="0" tIns="0" rIns="0" bIns="0" anchor="ctr" anchorCtr="1">
            <a:normAutofit/>
          </a:bodyPr>
          <a:lstStyle>
            <a:lvl1pPr marL="0" indent="0" algn="ctr">
              <a:lnSpc>
                <a:spcPct val="85000"/>
              </a:lnSpc>
              <a:spcBef>
                <a:spcPts val="0"/>
              </a:spcBef>
              <a:buNone/>
              <a:defRPr sz="11500" b="1" i="0" spc="-300" baseline="0">
                <a:solidFill>
                  <a:schemeClr val="accent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2. LOREM IPSUM CHAPTER </a:t>
            </a:r>
          </a:p>
        </p:txBody>
      </p:sp>
    </p:spTree>
    <p:extLst>
      <p:ext uri="{BB962C8B-B14F-4D97-AF65-F5344CB8AC3E}">
        <p14:creationId xmlns:p14="http://schemas.microsoft.com/office/powerpoint/2010/main" val="53926452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30" name="Text Placeholder 15"/>
          <p:cNvSpPr>
            <a:spLocks noGrp="1"/>
          </p:cNvSpPr>
          <p:nvPr>
            <p:ph type="body" sz="quarter" idx="21" hasCustomPrompt="1"/>
          </p:nvPr>
        </p:nvSpPr>
        <p:spPr>
          <a:xfrm>
            <a:off x="723900" y="508000"/>
            <a:ext cx="12872179" cy="1244437"/>
          </a:xfrm>
          <a:prstGeom prst="rect">
            <a:avLst/>
          </a:prstGeom>
        </p:spPr>
        <p:txBody>
          <a:bodyPr lIns="0" tIns="0" rIns="0" bIns="0" anchor="ctr" anchorCtr="0">
            <a:normAutofit/>
          </a:bodyPr>
          <a:lstStyle>
            <a:lvl1pPr marL="0" indent="0">
              <a:buNone/>
              <a:defRPr sz="4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723900" y="1752437"/>
            <a:ext cx="13381038" cy="5650996"/>
          </a:xfrm>
          <a:prstGeom prst="rect">
            <a:avLst/>
          </a:prstGeom>
        </p:spPr>
        <p:txBody>
          <a:bodyPr lIns="0" tIns="180000" rIns="0" bIns="180000" numCol="2"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7373823" y="4233946"/>
            <a:ext cx="10269600"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8097097" y="4523343"/>
            <a:ext cx="7327781"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8"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62893262"/>
      </p:ext>
    </p:extLst>
  </p:cSld>
  <p:clrMapOvr>
    <a:masterClrMapping/>
  </p:clrMapOvr>
  <p:transition spd="med"/>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499" userDrawn="1">
          <p15:clr>
            <a:srgbClr val="FBAE40"/>
          </p15:clr>
        </p15:guide>
        <p15:guide id="4" orient="horz" pos="1111" userDrawn="1">
          <p15:clr>
            <a:srgbClr val="FBAE40"/>
          </p15:clr>
        </p15:guide>
        <p15:guide id="5" orient="horz" pos="4672" userDrawn="1">
          <p15:clr>
            <a:srgbClr val="FBAE40"/>
          </p15:clr>
        </p15:guide>
        <p15:guide id="6" pos="888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30" name="Text Placeholder 15"/>
          <p:cNvSpPr>
            <a:spLocks noGrp="1"/>
          </p:cNvSpPr>
          <p:nvPr>
            <p:ph type="body" sz="quarter" idx="21" hasCustomPrompt="1"/>
          </p:nvPr>
        </p:nvSpPr>
        <p:spPr>
          <a:xfrm>
            <a:off x="723900" y="508000"/>
            <a:ext cx="12872179" cy="1244437"/>
          </a:xfrm>
          <a:prstGeom prst="rect">
            <a:avLst/>
          </a:prstGeom>
        </p:spPr>
        <p:txBody>
          <a:bodyPr lIns="0" tIns="0" rIns="0" bIns="0" anchor="ctr" anchorCtr="0">
            <a:normAutofit/>
          </a:bodyPr>
          <a:lstStyle>
            <a:lvl1pPr marL="0" indent="0">
              <a:buNone/>
              <a:defRPr sz="4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723900" y="1752437"/>
            <a:ext cx="13381038" cy="5650996"/>
          </a:xfrm>
          <a:prstGeom prst="rect">
            <a:avLst/>
          </a:prstGeom>
        </p:spPr>
        <p:txBody>
          <a:bodyPr lIns="0" tIns="180000" rIns="0" bIns="180000" numCol="2"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10252468" y="4415439"/>
            <a:ext cx="10269600" cy="2016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11397343" y="4492300"/>
            <a:ext cx="4681960" cy="1854195"/>
          </a:xfrm>
          <a:prstGeom prst="rect">
            <a:avLst/>
          </a:prstGeom>
        </p:spPr>
        <p:txBody>
          <a:bodyPr lIns="0" tIns="0" rIns="0" bIns="0" anchor="ctr" anchorCtr="0">
            <a:normAutofit/>
          </a:bodyPr>
          <a:lstStyle>
            <a:lvl1pPr marL="0" indent="0">
              <a:lnSpc>
                <a:spcPct val="100000"/>
              </a:lnSpc>
              <a:buNone/>
              <a:defRPr sz="40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8"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497169020"/>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10800000">
            <a:off x="1984089" y="0"/>
            <a:ext cx="14271911" cy="8039100"/>
          </a:xfrm>
          <a:prstGeom prst="rect">
            <a:avLst/>
          </a:prstGeom>
          <a:effectLst/>
        </p:spPr>
      </p:pic>
      <p:sp>
        <p:nvSpPr>
          <p:cNvPr id="14" name="Text Placeholder 25"/>
          <p:cNvSpPr>
            <a:spLocks noGrp="1"/>
          </p:cNvSpPr>
          <p:nvPr>
            <p:ph type="body" sz="quarter" idx="11" hasCustomPrompt="1"/>
          </p:nvPr>
        </p:nvSpPr>
        <p:spPr>
          <a:xfrm>
            <a:off x="711200" y="4584702"/>
            <a:ext cx="12888913" cy="2832098"/>
          </a:xfrm>
          <a:prstGeom prst="rect">
            <a:avLst/>
          </a:prstGeom>
        </p:spPr>
        <p:txBody>
          <a:bodyPr wrap="square" lIns="0" tIns="180000" rIns="0" bIns="0" anchor="t" anchorCtr="0">
            <a:normAutofit/>
          </a:bodyPr>
          <a:lstStyle>
            <a:lvl1pPr marL="0" indent="0" algn="l">
              <a:spcBef>
                <a:spcPts val="300"/>
              </a:spcBef>
              <a:buNone/>
              <a:defRPr sz="4400" b="0" i="0" spc="-151" baseline="0">
                <a:solidFill>
                  <a:schemeClr val="accent6"/>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 semper libero, sit </a:t>
            </a:r>
            <a:r>
              <a:rPr lang="en-US" dirty="0" err="1"/>
              <a:t>amet</a:t>
            </a:r>
            <a:r>
              <a:rPr lang="en-US" dirty="0"/>
              <a:t> </a:t>
            </a:r>
            <a:r>
              <a:rPr lang="en-US" dirty="0" err="1"/>
              <a:t>adipiscing</a:t>
            </a:r>
            <a:r>
              <a:rPr lang="en-US" dirty="0"/>
              <a:t> </a:t>
            </a:r>
            <a:r>
              <a:rPr lang="en-US" dirty="0" err="1"/>
              <a:t>sem</a:t>
            </a:r>
            <a:r>
              <a:rPr lang="en-US" dirty="0"/>
              <a:t> </a:t>
            </a:r>
            <a:r>
              <a:rPr lang="en-US" dirty="0" err="1"/>
              <a:t>neque</a:t>
            </a:r>
            <a:r>
              <a:rPr lang="en-US" dirty="0"/>
              <a:t> </a:t>
            </a:r>
            <a:r>
              <a:rPr lang="en-US" dirty="0" err="1"/>
              <a:t>sed</a:t>
            </a:r>
            <a:r>
              <a:rPr lang="en-US" dirty="0"/>
              <a:t> </a:t>
            </a:r>
            <a:r>
              <a:rPr lang="en-US" dirty="0" err="1"/>
              <a:t>ipsum</a:t>
            </a:r>
            <a:r>
              <a:rPr lang="en-US" dirty="0"/>
              <a:t>.</a:t>
            </a:r>
          </a:p>
        </p:txBody>
      </p:sp>
      <p:sp>
        <p:nvSpPr>
          <p:cNvPr id="15" name="Text Placeholder 25"/>
          <p:cNvSpPr>
            <a:spLocks noGrp="1"/>
          </p:cNvSpPr>
          <p:nvPr>
            <p:ph type="body" sz="quarter" idx="19" hasCustomPrompt="1"/>
          </p:nvPr>
        </p:nvSpPr>
        <p:spPr>
          <a:xfrm>
            <a:off x="711198" y="2045544"/>
            <a:ext cx="12888915" cy="2539157"/>
          </a:xfrm>
          <a:prstGeom prst="rect">
            <a:avLst/>
          </a:prstGeom>
        </p:spPr>
        <p:txBody>
          <a:bodyPr wrap="square" lIns="0" tIns="0" rIns="0" bIns="0" anchor="b" anchorCtr="0">
            <a:normAutofit/>
          </a:bodyPr>
          <a:lstStyle>
            <a:lvl1pPr marL="0" indent="0" algn="l">
              <a:lnSpc>
                <a:spcPct val="75000"/>
              </a:lnSpc>
              <a:spcBef>
                <a:spcPts val="0"/>
              </a:spcBef>
              <a:buNone/>
              <a:defRPr sz="190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l-GR" dirty="0"/>
              <a:t>52</a:t>
            </a:r>
            <a:r>
              <a:rPr lang="en-US" dirty="0"/>
              <a:t>.7Mbps</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37242" y="1653863"/>
            <a:ext cx="1193305" cy="1193305"/>
          </a:xfrm>
          <a:prstGeom prst="rect">
            <a:avLst/>
          </a:prstGeom>
        </p:spPr>
      </p:pic>
      <p:sp>
        <p:nvSpPr>
          <p:cNvPr id="13"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6"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8243618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1" y="-1"/>
            <a:ext cx="16272000" cy="9165712"/>
          </a:xfrm>
          <a:prstGeom prst="rect">
            <a:avLst/>
          </a:prstGeom>
        </p:spPr>
      </p:pic>
    </p:spTree>
    <p:extLst>
      <p:ext uri="{BB962C8B-B14F-4D97-AF65-F5344CB8AC3E}">
        <p14:creationId xmlns:p14="http://schemas.microsoft.com/office/powerpoint/2010/main" val="124166537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Tx/>
              <a:buBlip>
                <a:blip r:embed="rId2"/>
              </a:buBlip>
              <a:defRPr sz="4000" b="1" i="0" spc="-151">
                <a:solidFill>
                  <a:schemeClr val="tx1">
                    <a:lumMod val="65000"/>
                    <a:lumOff val="35000"/>
                  </a:schemeClr>
                </a:solidFill>
                <a:latin typeface="Helvetica" charset="0"/>
                <a:ea typeface="Helvetica" charset="0"/>
                <a:cs typeface="Helvetica" charset="0"/>
              </a:defRPr>
            </a:lvl1pPr>
            <a:lvl2pPr>
              <a:lnSpc>
                <a:spcPct val="100000"/>
              </a:lnSpc>
              <a:spcBef>
                <a:spcPts val="0"/>
              </a:spcBef>
              <a:buClr>
                <a:srgbClr val="4687E6"/>
              </a:buClr>
              <a:buSzPct val="85000"/>
              <a:defRPr sz="3600" b="0" i="0" spc="-151">
                <a:solidFill>
                  <a:srgbClr val="5B72D1"/>
                </a:solidFill>
                <a:latin typeface="Helvetica" charset="0"/>
                <a:ea typeface="Helvetica" charset="0"/>
                <a:cs typeface="Helvetica" charset="0"/>
              </a:defRPr>
            </a:lvl2pPr>
            <a:lvl3pPr>
              <a:lnSpc>
                <a:spcPct val="100000"/>
              </a:lnSpc>
              <a:spcBef>
                <a:spcPts val="600"/>
              </a:spcBef>
              <a:buClr>
                <a:schemeClr val="accent6"/>
              </a:buClr>
              <a:buSzPct val="85000"/>
              <a:defRPr sz="3200" b="0" i="0" spc="-51" baseline="0">
                <a:solidFill>
                  <a:schemeClr val="bg2">
                    <a:lumMod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80782" y="8568644"/>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‹N›</a:t>
            </a:fld>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6701941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ullets_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bg2">
                  <a:lumMod val="50000"/>
                </a:schemeClr>
              </a:buClr>
              <a:buSzPct val="85000"/>
              <a:buFont typeface="Arial" charset="0"/>
              <a:buChar char="•"/>
              <a:defRPr sz="4400" b="1" i="0" spc="-151">
                <a:solidFill>
                  <a:schemeClr val="tx1">
                    <a:lumMod val="65000"/>
                    <a:lumOff val="35000"/>
                  </a:schemeClr>
                </a:solidFill>
                <a:latin typeface="Helvetica" charset="0"/>
                <a:ea typeface="Helvetica" charset="0"/>
                <a:cs typeface="Helvetica" charset="0"/>
              </a:defRPr>
            </a:lvl1pPr>
            <a:lvl2pPr>
              <a:lnSpc>
                <a:spcPct val="100000"/>
              </a:lnSpc>
              <a:spcBef>
                <a:spcPts val="1000"/>
              </a:spcBef>
              <a:spcAft>
                <a:spcPts val="0"/>
              </a:spcAft>
              <a:buClr>
                <a:srgbClr val="4687E6"/>
              </a:buClr>
              <a:buSzPct val="85000"/>
              <a:defRPr sz="4000" b="0" i="0" spc="-151">
                <a:solidFill>
                  <a:srgbClr val="4687E6"/>
                </a:solidFill>
                <a:latin typeface="Helvetica" charset="0"/>
                <a:ea typeface="Helvetica" charset="0"/>
                <a:cs typeface="Helvetica" charset="0"/>
              </a:defRPr>
            </a:lvl2pPr>
            <a:lvl3pPr>
              <a:lnSpc>
                <a:spcPct val="100000"/>
              </a:lnSpc>
              <a:spcBef>
                <a:spcPts val="600"/>
              </a:spcBef>
              <a:buClr>
                <a:schemeClr val="accent6"/>
              </a:buClr>
              <a:buSzPct val="85000"/>
              <a:defRPr sz="3200" b="0" i="0" spc="-51" baseline="0">
                <a:solidFill>
                  <a:schemeClr val="tx1">
                    <a:lumMod val="50000"/>
                    <a:lumOff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_diagrams_with_header">
    <p:spTree>
      <p:nvGrpSpPr>
        <p:cNvPr id="1" name=""/>
        <p:cNvGrpSpPr/>
        <p:nvPr/>
      </p:nvGrpSpPr>
      <p:grpSpPr>
        <a:xfrm>
          <a:off x="0" y="0"/>
          <a:ext cx="0" cy="0"/>
          <a:chOff x="0" y="0"/>
          <a:chExt cx="0" cy="0"/>
        </a:xfrm>
      </p:grpSpPr>
      <p:sp>
        <p:nvSpPr>
          <p:cNvPr id="11" name="Text Placeholder 15"/>
          <p:cNvSpPr>
            <a:spLocks noGrp="1"/>
          </p:cNvSpPr>
          <p:nvPr>
            <p:ph type="body" sz="quarter" idx="21" hasCustomPrompt="1"/>
          </p:nvPr>
        </p:nvSpPr>
        <p:spPr>
          <a:xfrm>
            <a:off x="1362792" y="338668"/>
            <a:ext cx="13530416" cy="1145358"/>
          </a:xfrm>
          <a:prstGeom prst="rect">
            <a:avLst/>
          </a:prstGeom>
        </p:spPr>
        <p:txBody>
          <a:bodyPr lIns="0" tIns="0" rIns="0" bIns="0" anchor="ctr" anchorCtr="0">
            <a:normAutofit/>
          </a:bodyPr>
          <a:lstStyle>
            <a:lvl1pPr marL="0" indent="0" algn="ctr">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My Diagram</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13"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4"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_diagram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7" name="Rectangle 6"/>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711201" y="5511000"/>
            <a:ext cx="7173626"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a:ln>
                <a:noFill/>
              </a:ln>
              <a:solidFill>
                <a:srgbClr val="000000"/>
              </a:solidFill>
              <a:effectLst/>
              <a:uFillTx/>
              <a:latin typeface="Open Sans" charset="0"/>
              <a:ea typeface="Open Sans" charset="0"/>
              <a:cs typeface="Open Sans" charset="0"/>
              <a:sym typeface="Helvetica Light"/>
            </a:endParaRPr>
          </a:p>
        </p:txBody>
      </p:sp>
    </p:spTree>
    <p:extLst>
      <p:ext uri="{BB962C8B-B14F-4D97-AF65-F5344CB8AC3E}">
        <p14:creationId xmlns:p14="http://schemas.microsoft.com/office/powerpoint/2010/main" val="111885390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9" name="Rectangle 8"/>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711201" y="5511000"/>
            <a:ext cx="6603999"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sp>
        <p:nvSpPr>
          <p:cNvPr id="7" name="Rounded Rectangle 6"/>
          <p:cNvSpPr/>
          <p:nvPr userDrawn="1"/>
        </p:nvSpPr>
        <p:spPr>
          <a:xfrm>
            <a:off x="7516100" y="6216919"/>
            <a:ext cx="10269600"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ext Placeholder 15"/>
          <p:cNvSpPr>
            <a:spLocks noGrp="1"/>
          </p:cNvSpPr>
          <p:nvPr>
            <p:ph type="body" sz="quarter" idx="23" hasCustomPrompt="1"/>
          </p:nvPr>
        </p:nvSpPr>
        <p:spPr>
          <a:xfrm>
            <a:off x="8239374" y="6506316"/>
            <a:ext cx="7728759"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If you are going to remember only one thing from this slide, remember this!</a:t>
            </a:r>
          </a:p>
        </p:txBody>
      </p:sp>
    </p:spTree>
    <p:extLst>
      <p:ext uri="{BB962C8B-B14F-4D97-AF65-F5344CB8AC3E}">
        <p14:creationId xmlns:p14="http://schemas.microsoft.com/office/powerpoint/2010/main" val="12106236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cus poin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21972"/>
            <a:ext cx="16233457" cy="9144000"/>
          </a:xfrm>
          <a:prstGeom prst="rect">
            <a:avLst/>
          </a:prstGeom>
        </p:spPr>
      </p:pic>
      <p:sp>
        <p:nvSpPr>
          <p:cNvPr id="31" name="Text Placeholder 15"/>
          <p:cNvSpPr>
            <a:spLocks noGrp="1"/>
          </p:cNvSpPr>
          <p:nvPr>
            <p:ph type="body" sz="quarter" idx="22" hasCustomPrompt="1"/>
          </p:nvPr>
        </p:nvSpPr>
        <p:spPr>
          <a:xfrm>
            <a:off x="9683645" y="1752438"/>
            <a:ext cx="5726243" cy="2420976"/>
          </a:xfrm>
          <a:prstGeom prst="rect">
            <a:avLst/>
          </a:prstGeom>
        </p:spPr>
        <p:txBody>
          <a:bodyPr lIns="0" tIns="180000" rIns="0" bIns="180000" numCol="1" spcCol="720000" anchor="ctr" anchorCtr="0">
            <a:normAutofit/>
          </a:bodyPr>
          <a:lstStyle>
            <a:lvl1pPr marL="0" indent="0" algn="l">
              <a:buNone/>
              <a:defRPr sz="32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a:t>
            </a:r>
          </a:p>
        </p:txBody>
      </p:sp>
      <p:sp>
        <p:nvSpPr>
          <p:cNvPr id="3" name="Rounded Rectangle 2"/>
          <p:cNvSpPr/>
          <p:nvPr userDrawn="1"/>
        </p:nvSpPr>
        <p:spPr>
          <a:xfrm>
            <a:off x="-1229193" y="1763713"/>
            <a:ext cx="10478124" cy="2398426"/>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711199" y="2018546"/>
            <a:ext cx="7417597" cy="1888760"/>
          </a:xfrm>
          <a:prstGeom prst="rect">
            <a:avLst/>
          </a:prstGeom>
        </p:spPr>
        <p:txBody>
          <a:bodyPr lIns="0" tIns="0" rIns="0" bIns="0" anchor="ctr" anchorCtr="0">
            <a:normAutofit/>
          </a:bodyPr>
          <a:lstStyle>
            <a:lvl1pPr marL="0" indent="0" algn="r">
              <a:lnSpc>
                <a:spcPct val="100000"/>
              </a:lnSpc>
              <a:buNone/>
              <a:defRPr sz="5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a:t>
            </a:r>
          </a:p>
        </p:txBody>
      </p:sp>
      <p:sp>
        <p:nvSpPr>
          <p:cNvPr id="11" name="Rounded Rectangle 10"/>
          <p:cNvSpPr/>
          <p:nvPr userDrawn="1"/>
        </p:nvSpPr>
        <p:spPr>
          <a:xfrm>
            <a:off x="7120328" y="4593134"/>
            <a:ext cx="10343214" cy="2398426"/>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ext Placeholder 15"/>
          <p:cNvSpPr>
            <a:spLocks noGrp="1"/>
          </p:cNvSpPr>
          <p:nvPr>
            <p:ph type="body" sz="quarter" idx="24" hasCustomPrompt="1"/>
          </p:nvPr>
        </p:nvSpPr>
        <p:spPr>
          <a:xfrm>
            <a:off x="8128000" y="4847967"/>
            <a:ext cx="7281889" cy="1888760"/>
          </a:xfrm>
          <a:prstGeom prst="rect">
            <a:avLst/>
          </a:prstGeom>
        </p:spPr>
        <p:txBody>
          <a:bodyPr lIns="0" tIns="0" rIns="0" bIns="0" anchor="ctr" anchorCtr="0">
            <a:normAutofit/>
          </a:bodyPr>
          <a:lstStyle>
            <a:lvl1pPr marL="0" indent="0" algn="l">
              <a:lnSpc>
                <a:spcPct val="100000"/>
              </a:lnSpc>
              <a:buNone/>
              <a:defRPr sz="5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a:t>
            </a:r>
          </a:p>
        </p:txBody>
      </p:sp>
      <p:sp>
        <p:nvSpPr>
          <p:cNvPr id="13" name="Text Placeholder 15"/>
          <p:cNvSpPr>
            <a:spLocks noGrp="1"/>
          </p:cNvSpPr>
          <p:nvPr>
            <p:ph type="body" sz="quarter" idx="25" hasCustomPrompt="1"/>
          </p:nvPr>
        </p:nvSpPr>
        <p:spPr>
          <a:xfrm>
            <a:off x="723899" y="4570584"/>
            <a:ext cx="5931733" cy="2420976"/>
          </a:xfrm>
          <a:prstGeom prst="rect">
            <a:avLst/>
          </a:prstGeom>
        </p:spPr>
        <p:txBody>
          <a:bodyPr lIns="0" tIns="180000" rIns="0" bIns="180000" numCol="1" spcCol="720000" anchor="ctr" anchorCtr="0">
            <a:normAutofit/>
          </a:bodyPr>
          <a:lstStyle>
            <a:lvl1pPr marL="0" indent="0" algn="r">
              <a:buNone/>
              <a:defRPr sz="32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22"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23"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680034891"/>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38919" y="6237108"/>
            <a:ext cx="2333665" cy="350049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01436" y="872215"/>
            <a:ext cx="1806936" cy="1548000"/>
          </a:xfrm>
          <a:prstGeom prst="rect">
            <a:avLst/>
          </a:prstGeom>
          <a:effectLst/>
        </p:spPr>
      </p:pic>
      <p:sp>
        <p:nvSpPr>
          <p:cNvPr id="23" name="Text Placeholder 25"/>
          <p:cNvSpPr>
            <a:spLocks noGrp="1"/>
          </p:cNvSpPr>
          <p:nvPr>
            <p:ph type="body" sz="quarter" idx="10" hasCustomPrompt="1"/>
          </p:nvPr>
        </p:nvSpPr>
        <p:spPr>
          <a:xfrm>
            <a:off x="1444596" y="1587501"/>
            <a:ext cx="13365686" cy="5436228"/>
          </a:xfrm>
          <a:prstGeom prst="rect">
            <a:avLst/>
          </a:prstGeom>
        </p:spPr>
        <p:txBody>
          <a:bodyPr wrap="square" lIns="0" tIns="0" rIns="0" bIns="0" anchor="ctr" anchorCtr="0">
            <a:normAutofit/>
          </a:bodyPr>
          <a:lstStyle>
            <a:lvl1pPr marL="0" indent="0" algn="ctr">
              <a:lnSpc>
                <a:spcPct val="100000"/>
              </a:lnSpc>
              <a:spcBef>
                <a:spcPts val="0"/>
              </a:spcBef>
              <a:buNone/>
              <a:defRPr sz="88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4" name="Text Placeholder 25"/>
          <p:cNvSpPr>
            <a:spLocks noGrp="1"/>
          </p:cNvSpPr>
          <p:nvPr>
            <p:ph type="body" sz="quarter" idx="11" hasCustomPrompt="1"/>
          </p:nvPr>
        </p:nvSpPr>
        <p:spPr>
          <a:xfrm>
            <a:off x="4102725" y="7017692"/>
            <a:ext cx="8279150" cy="939800"/>
          </a:xfrm>
          <a:prstGeom prst="rect">
            <a:avLst/>
          </a:prstGeom>
        </p:spPr>
        <p:txBody>
          <a:bodyPr wrap="square" lIns="0" tIns="180000" rIns="0" bIns="0" anchor="t" anchorCtr="0">
            <a:normAutofit/>
          </a:bodyPr>
          <a:lstStyle>
            <a:lvl1pPr marL="0" indent="0" algn="ctr">
              <a:spcBef>
                <a:spcPts val="300"/>
              </a:spcBef>
              <a:buNone/>
              <a:defRPr sz="4600" b="0"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 Cicero, 45BC</a:t>
            </a:r>
          </a:p>
        </p:txBody>
      </p:sp>
    </p:spTree>
    <p:extLst>
      <p:ext uri="{BB962C8B-B14F-4D97-AF65-F5344CB8AC3E}">
        <p14:creationId xmlns:p14="http://schemas.microsoft.com/office/powerpoint/2010/main" val="44225906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38919" y="6237108"/>
            <a:ext cx="2333665" cy="3500498"/>
          </a:xfrm>
          <a:prstGeom prst="rect">
            <a:avLst/>
          </a:prstGeom>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lank_statement">
    <p:spTree>
      <p:nvGrpSpPr>
        <p:cNvPr id="1" name=""/>
        <p:cNvGrpSpPr/>
        <p:nvPr/>
      </p:nvGrpSpPr>
      <p:grpSpPr>
        <a:xfrm>
          <a:off x="0" y="0"/>
          <a:ext cx="0" cy="0"/>
          <a:chOff x="0" y="0"/>
          <a:chExt cx="0" cy="0"/>
        </a:xfrm>
      </p:grpSpPr>
      <p:sp>
        <p:nvSpPr>
          <p:cNvPr id="3" name="Rectangle 2"/>
          <p:cNvSpPr/>
          <p:nvPr userDrawn="1"/>
        </p:nvSpPr>
        <p:spPr>
          <a:xfrm>
            <a:off x="0" y="15868"/>
            <a:ext cx="16297200" cy="9180000"/>
          </a:xfrm>
          <a:prstGeom prst="rect">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alphaModFix amt="22000"/>
            <a:extLst>
              <a:ext uri="{28A0092B-C50C-407E-A947-70E740481C1C}">
                <a14:useLocalDpi xmlns:a14="http://schemas.microsoft.com/office/drawing/2010/main" val="0"/>
              </a:ext>
            </a:extLst>
          </a:blip>
          <a:stretch>
            <a:fillRect/>
          </a:stretch>
        </p:blipFill>
        <p:spPr>
          <a:xfrm>
            <a:off x="1" y="15868"/>
            <a:ext cx="16297200" cy="9180000"/>
          </a:xfrm>
          <a:prstGeom prst="rect">
            <a:avLst/>
          </a:prstGeom>
          <a:noFill/>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2D3293"/>
              </a:gs>
              <a:gs pos="100000">
                <a:schemeClr val="accent2">
                  <a:lumMod val="75000"/>
                </a:schemeClr>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53933" y="6241933"/>
            <a:ext cx="2335200" cy="3502800"/>
          </a:xfrm>
          <a:prstGeom prst="rect">
            <a:avLst/>
          </a:prstGeom>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0" y="0"/>
            <a:ext cx="16246121" cy="9144000"/>
          </a:xfrm>
          <a:prstGeom prst="rect">
            <a:avLst/>
          </a:prstGeom>
        </p:spPr>
      </p:pic>
      <p:sp>
        <p:nvSpPr>
          <p:cNvPr id="23" name="Text Placeholder 25"/>
          <p:cNvSpPr>
            <a:spLocks noGrp="1"/>
          </p:cNvSpPr>
          <p:nvPr>
            <p:ph type="body" sz="quarter" idx="10" hasCustomPrompt="1"/>
          </p:nvPr>
        </p:nvSpPr>
        <p:spPr>
          <a:xfrm>
            <a:off x="3945467" y="745067"/>
            <a:ext cx="8365067"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ank_statem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2" y="0"/>
            <a:ext cx="16246137" cy="9144000"/>
          </a:xfrm>
          <a:prstGeom prst="rect">
            <a:avLst/>
          </a:prstGeom>
        </p:spPr>
      </p:pic>
      <p:sp>
        <p:nvSpPr>
          <p:cNvPr id="23" name="Text Placeholder 25"/>
          <p:cNvSpPr>
            <a:spLocks noGrp="1"/>
          </p:cNvSpPr>
          <p:nvPr>
            <p:ph type="body" sz="quarter" idx="10" hasCustomPrompt="1"/>
          </p:nvPr>
        </p:nvSpPr>
        <p:spPr>
          <a:xfrm>
            <a:off x="3810000" y="745067"/>
            <a:ext cx="8636001"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accent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2D3293"/>
              </a:gs>
              <a:gs pos="99000">
                <a:schemeClr val="accent2"/>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3" y="0"/>
            <a:ext cx="16246135" cy="9144000"/>
          </a:xfrm>
          <a:prstGeom prst="rect">
            <a:avLst/>
          </a:prstGeom>
        </p:spPr>
      </p:pic>
      <p:sp>
        <p:nvSpPr>
          <p:cNvPr id="23" name="Text Placeholder 25"/>
          <p:cNvSpPr>
            <a:spLocks noGrp="1"/>
          </p:cNvSpPr>
          <p:nvPr>
            <p:ph type="body" sz="quarter" idx="10" hasCustomPrompt="1"/>
          </p:nvPr>
        </p:nvSpPr>
        <p:spPr>
          <a:xfrm>
            <a:off x="3547534" y="1278467"/>
            <a:ext cx="9160933" cy="6587067"/>
          </a:xfrm>
          <a:prstGeom prst="rect">
            <a:avLst/>
          </a:prstGeom>
        </p:spPr>
        <p:txBody>
          <a:bodyPr wrap="square" lIns="0" tIns="0" rIns="0" bIns="0" anchor="ctr" anchorCtr="0">
            <a:normAutofit/>
          </a:bodyPr>
          <a:lstStyle>
            <a:lvl1pPr marL="0" indent="0" algn="ctr">
              <a:lnSpc>
                <a:spcPct val="100000"/>
              </a:lnSpc>
              <a:spcBef>
                <a:spcPts val="0"/>
              </a:spcBef>
              <a:buNone/>
              <a:defRPr sz="72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36085" y="815901"/>
            <a:ext cx="1012668" cy="867551"/>
          </a:xfrm>
          <a:prstGeom prst="rect">
            <a:avLst/>
          </a:prstGeom>
          <a:noFill/>
          <a:effectLst/>
        </p:spPr>
      </p:pic>
      <p:sp>
        <p:nvSpPr>
          <p:cNvPr id="4" name="Text Placeholder 25"/>
          <p:cNvSpPr>
            <a:spLocks noGrp="1"/>
          </p:cNvSpPr>
          <p:nvPr>
            <p:ph type="body" sz="quarter" idx="10" hasCustomPrompt="1"/>
          </p:nvPr>
        </p:nvSpPr>
        <p:spPr>
          <a:xfrm>
            <a:off x="999060" y="956202"/>
            <a:ext cx="10487597" cy="5436228"/>
          </a:xfrm>
          <a:prstGeom prst="rect">
            <a:avLst/>
          </a:prstGeom>
        </p:spPr>
        <p:txBody>
          <a:bodyPr wrap="square" lIns="0" tIns="0" rIns="0" bIns="0" anchor="ctr" anchorCtr="0">
            <a:normAutofit/>
          </a:bodyPr>
          <a:lstStyle>
            <a:lvl1pPr marL="0" indent="0" algn="r">
              <a:lnSpc>
                <a:spcPct val="85000"/>
              </a:lnSpc>
              <a:spcBef>
                <a:spcPts val="0"/>
              </a:spcBef>
              <a:buNone/>
              <a:defRPr sz="80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5" name="Text Placeholder 25"/>
          <p:cNvSpPr>
            <a:spLocks noGrp="1"/>
          </p:cNvSpPr>
          <p:nvPr>
            <p:ph type="body" sz="quarter" idx="11" hasCustomPrompt="1"/>
          </p:nvPr>
        </p:nvSpPr>
        <p:spPr>
          <a:xfrm>
            <a:off x="11991084" y="4572000"/>
            <a:ext cx="3851149" cy="872281"/>
          </a:xfrm>
          <a:prstGeom prst="rect">
            <a:avLst/>
          </a:prstGeom>
        </p:spPr>
        <p:txBody>
          <a:bodyPr wrap="square" lIns="0" tIns="0" rIns="0" bIns="0" anchor="b" anchorCtr="0">
            <a:normAutofit/>
          </a:bodyPr>
          <a:lstStyle>
            <a:lvl1pPr marL="0" indent="0" algn="l">
              <a:spcBef>
                <a:spcPts val="0"/>
              </a:spcBef>
              <a:buNone/>
              <a:defRPr sz="4800" b="0" i="1"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 BC</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4230671" y="-414216"/>
            <a:ext cx="1615589" cy="2423383"/>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2499" y="8197313"/>
            <a:ext cx="1171863" cy="813671"/>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6"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7"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spTree>
    <p:extLst>
      <p:ext uri="{BB962C8B-B14F-4D97-AF65-F5344CB8AC3E}">
        <p14:creationId xmlns:p14="http://schemas.microsoft.com/office/powerpoint/2010/main" val="149208671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2" name="Pictur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4236514" y="-419529"/>
            <a:ext cx="1615589" cy="242338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74898" y="1067627"/>
            <a:ext cx="1554806" cy="1332000"/>
          </a:xfrm>
          <a:prstGeom prst="rect">
            <a:avLst/>
          </a:prstGeom>
        </p:spPr>
      </p:pic>
      <p:pic>
        <p:nvPicPr>
          <p:cNvPr id="38" name="Picture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8210592" y="1248225"/>
            <a:ext cx="1061902" cy="909729"/>
          </a:xfrm>
          <a:prstGeom prst="rect">
            <a:avLst/>
          </a:prstGeom>
        </p:spPr>
      </p:pic>
      <p:sp>
        <p:nvSpPr>
          <p:cNvPr id="4" name="Text Placeholder 25"/>
          <p:cNvSpPr>
            <a:spLocks noGrp="1"/>
          </p:cNvSpPr>
          <p:nvPr>
            <p:ph type="body" sz="quarter" idx="10" hasCustomPrompt="1"/>
          </p:nvPr>
        </p:nvSpPr>
        <p:spPr>
          <a:xfrm>
            <a:off x="1715400" y="1599957"/>
            <a:ext cx="5554689" cy="3925164"/>
          </a:xfrm>
          <a:prstGeom prst="rect">
            <a:avLst/>
          </a:prstGeom>
        </p:spPr>
        <p:txBody>
          <a:bodyPr wrap="square" lIns="0" tIns="0" rIns="0" bIns="0" anchor="ctr" anchorCtr="0">
            <a:normAutofit/>
          </a:bodyPr>
          <a:lstStyle>
            <a:lvl1pPr marL="0" indent="0" algn="r">
              <a:lnSpc>
                <a:spcPct val="85000"/>
              </a:lnSpc>
              <a:spcBef>
                <a:spcPts val="0"/>
              </a:spcBef>
              <a:buNone/>
              <a:defRPr sz="36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4" name="Text Placeholder 25"/>
          <p:cNvSpPr>
            <a:spLocks noGrp="1"/>
          </p:cNvSpPr>
          <p:nvPr>
            <p:ph type="body" sz="quarter" idx="19" hasCustomPrompt="1"/>
          </p:nvPr>
        </p:nvSpPr>
        <p:spPr>
          <a:xfrm>
            <a:off x="8940659" y="1599957"/>
            <a:ext cx="5554689" cy="3925164"/>
          </a:xfrm>
          <a:prstGeom prst="rect">
            <a:avLst/>
          </a:prstGeom>
        </p:spPr>
        <p:txBody>
          <a:bodyPr wrap="square" lIns="0" tIns="0" rIns="0" bIns="0" anchor="ctr" anchorCtr="0">
            <a:normAutofit/>
          </a:bodyPr>
          <a:lstStyle>
            <a:lvl1pPr marL="0" indent="0" algn="l">
              <a:lnSpc>
                <a:spcPct val="85000"/>
              </a:lnSpc>
              <a:spcBef>
                <a:spcPts val="0"/>
              </a:spcBef>
              <a:buNone/>
              <a:defRPr sz="36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a:t>
            </a:r>
          </a:p>
        </p:txBody>
      </p:sp>
      <p:sp>
        <p:nvSpPr>
          <p:cNvPr id="35" name="Text Placeholder 25"/>
          <p:cNvSpPr>
            <a:spLocks noGrp="1"/>
          </p:cNvSpPr>
          <p:nvPr>
            <p:ph type="body" sz="quarter" idx="20" hasCustomPrompt="1"/>
          </p:nvPr>
        </p:nvSpPr>
        <p:spPr>
          <a:xfrm>
            <a:off x="9461046" y="5525120"/>
            <a:ext cx="3720780"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45BC</a:t>
            </a:r>
          </a:p>
        </p:txBody>
      </p:sp>
      <p:sp>
        <p:nvSpPr>
          <p:cNvPr id="5" name="Text Placeholder 25"/>
          <p:cNvSpPr>
            <a:spLocks noGrp="1"/>
          </p:cNvSpPr>
          <p:nvPr>
            <p:ph type="body" sz="quarter" idx="11" hasCustomPrompt="1"/>
          </p:nvPr>
        </p:nvSpPr>
        <p:spPr>
          <a:xfrm>
            <a:off x="3250819" y="5525120"/>
            <a:ext cx="3690914"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45BC</a:t>
            </a:r>
          </a:p>
        </p:txBody>
      </p:sp>
      <p:sp>
        <p:nvSpPr>
          <p:cNvPr id="42"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Calibri" charset="0"/>
                <a:ea typeface="Calibri" charset="0"/>
                <a:cs typeface="Calibri" charset="0"/>
              </a:defRPr>
            </a:lvl1pPr>
          </a:lstStyle>
          <a:p>
            <a:r>
              <a:rPr lang="en-US"/>
              <a:t>OpenAIRE @ EOSC | RDA  | Berlin | 23rd March 2018</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05006114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alyze">
    <p:spTree>
      <p:nvGrpSpPr>
        <p:cNvPr id="1" name=""/>
        <p:cNvGrpSpPr/>
        <p:nvPr/>
      </p:nvGrpSpPr>
      <p:grpSpPr>
        <a:xfrm>
          <a:off x="0" y="0"/>
          <a:ext cx="0" cy="0"/>
          <a:chOff x="0" y="0"/>
          <a:chExt cx="0" cy="0"/>
        </a:xfrm>
      </p:grpSpPr>
      <p:grpSp>
        <p:nvGrpSpPr>
          <p:cNvPr id="35" name="Group 34"/>
          <p:cNvGrpSpPr/>
          <p:nvPr userDrawn="1"/>
        </p:nvGrpSpPr>
        <p:grpSpPr>
          <a:xfrm>
            <a:off x="4977114" y="3355141"/>
            <a:ext cx="1461541" cy="255212"/>
            <a:chOff x="4977114" y="3355141"/>
            <a:chExt cx="1461541" cy="255212"/>
          </a:xfrm>
        </p:grpSpPr>
        <p:cxnSp>
          <p:nvCxnSpPr>
            <p:cNvPr id="10" name="Straight Connector 9"/>
            <p:cNvCxnSpPr/>
            <p:nvPr userDrawn="1"/>
          </p:nvCxnSpPr>
          <p:spPr>
            <a:xfrm>
              <a:off x="4977114" y="3355141"/>
              <a:ext cx="1206329"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grpSp>
        <p:nvGrpSpPr>
          <p:cNvPr id="36" name="Group 35"/>
          <p:cNvGrpSpPr/>
          <p:nvPr userDrawn="1"/>
        </p:nvGrpSpPr>
        <p:grpSpPr>
          <a:xfrm rot="10800000" flipH="1">
            <a:off x="4963180" y="5245881"/>
            <a:ext cx="1866955" cy="657494"/>
            <a:chOff x="5150967" y="3355141"/>
            <a:chExt cx="1488828" cy="157687"/>
          </a:xfrm>
        </p:grpSpPr>
        <p:cxnSp>
          <p:nvCxnSpPr>
            <p:cNvPr id="37" name="Straight Connector 36"/>
            <p:cNvCxnSpPr/>
            <p:nvPr userDrawn="1"/>
          </p:nvCxnSpPr>
          <p:spPr>
            <a:xfrm rot="10800000" flipH="1">
              <a:off x="5150967" y="3355141"/>
              <a:ext cx="1032476"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p:cNvCxnSpPr/>
            <p:nvPr userDrawn="1"/>
          </p:nvCxnSpPr>
          <p:spPr>
            <a:xfrm rot="10800000" flipH="1" flipV="1">
              <a:off x="6183443" y="3355141"/>
              <a:ext cx="456352" cy="157687"/>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1" name="Text Placeholder 15"/>
          <p:cNvSpPr>
            <a:spLocks noGrp="1"/>
          </p:cNvSpPr>
          <p:nvPr>
            <p:ph type="body" sz="quarter" idx="27" hasCustomPrompt="1"/>
          </p:nvPr>
        </p:nvSpPr>
        <p:spPr>
          <a:xfrm>
            <a:off x="711200" y="5452946"/>
            <a:ext cx="4010702" cy="1963854"/>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a:t>
            </a:r>
          </a:p>
        </p:txBody>
      </p:sp>
      <p:sp>
        <p:nvSpPr>
          <p:cNvPr id="42" name="Text Placeholder 15"/>
          <p:cNvSpPr>
            <a:spLocks noGrp="1"/>
          </p:cNvSpPr>
          <p:nvPr>
            <p:ph type="body" sz="quarter" idx="28" hasCustomPrompt="1"/>
          </p:nvPr>
        </p:nvSpPr>
        <p:spPr>
          <a:xfrm>
            <a:off x="11399735" y="5185718"/>
            <a:ext cx="4010702" cy="2031862"/>
          </a:xfrm>
          <a:prstGeom prst="rect">
            <a:avLst/>
          </a:prstGeom>
        </p:spPr>
        <p:txBody>
          <a:bodyPr lIns="0" tIns="72000" rIns="0" bIns="0" numCol="1"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p:txBody>
      </p:sp>
      <p:sp>
        <p:nvSpPr>
          <p:cNvPr id="43" name="Text Placeholder 15"/>
          <p:cNvSpPr>
            <a:spLocks noGrp="1"/>
          </p:cNvSpPr>
          <p:nvPr>
            <p:ph type="body" sz="quarter" idx="29" hasCustomPrompt="1"/>
          </p:nvPr>
        </p:nvSpPr>
        <p:spPr>
          <a:xfrm>
            <a:off x="11399735" y="2188518"/>
            <a:ext cx="4010702" cy="1892663"/>
          </a:xfrm>
          <a:prstGeom prst="rect">
            <a:avLst/>
          </a:prstGeom>
        </p:spPr>
        <p:txBody>
          <a:bodyPr lIns="0" tIns="72000" rIns="0" bIns="0" numCol="1" spcCol="720000" anchor="t" anchorCtr="0">
            <a:normAutofit/>
          </a:bodyPr>
          <a:lstStyle>
            <a:lvl1pPr marL="0" indent="0" algn="l">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grpSp>
        <p:nvGrpSpPr>
          <p:cNvPr id="44" name="Group 43"/>
          <p:cNvGrpSpPr/>
          <p:nvPr userDrawn="1"/>
        </p:nvGrpSpPr>
        <p:grpSpPr>
          <a:xfrm flipH="1">
            <a:off x="9317513" y="3011918"/>
            <a:ext cx="1756889" cy="941658"/>
            <a:chOff x="5435972" y="3355141"/>
            <a:chExt cx="1401055" cy="225838"/>
          </a:xfrm>
        </p:grpSpPr>
        <p:cxnSp>
          <p:nvCxnSpPr>
            <p:cNvPr id="45" name="Straight Connector 44"/>
            <p:cNvCxnSpPr/>
            <p:nvPr userDrawn="1"/>
          </p:nvCxnSpPr>
          <p:spPr>
            <a:xfrm>
              <a:off x="5435972" y="3355141"/>
              <a:ext cx="74747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6" name="Straight Connector 45"/>
            <p:cNvCxnSpPr/>
            <p:nvPr userDrawn="1"/>
          </p:nvCxnSpPr>
          <p:spPr>
            <a:xfrm rot="10800000" flipH="1" flipV="1">
              <a:off x="6183443" y="3355141"/>
              <a:ext cx="653584" cy="225838"/>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8" name="Text Placeholder 15"/>
          <p:cNvSpPr>
            <a:spLocks noGrp="1"/>
          </p:cNvSpPr>
          <p:nvPr>
            <p:ph type="body" sz="quarter" idx="30" hasCustomPrompt="1"/>
          </p:nvPr>
        </p:nvSpPr>
        <p:spPr>
          <a:xfrm>
            <a:off x="720000" y="1578919"/>
            <a:ext cx="4010703" cy="609600"/>
          </a:xfrm>
          <a:prstGeom prst="rect">
            <a:avLst/>
          </a:prstGeom>
        </p:spPr>
        <p:txBody>
          <a:bodyPr lIns="0" tIns="0" rIns="0" bIns="0" anchor="b" anchorCtr="0">
            <a:normAutofit/>
          </a:bodyPr>
          <a:lstStyle>
            <a:lvl1pPr marL="0" indent="0" algn="r">
              <a:buNone/>
              <a:defRPr sz="2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sp>
        <p:nvSpPr>
          <p:cNvPr id="49" name="Text Placeholder 15"/>
          <p:cNvSpPr>
            <a:spLocks noGrp="1"/>
          </p:cNvSpPr>
          <p:nvPr>
            <p:ph type="body" sz="quarter" idx="31" hasCustomPrompt="1"/>
          </p:nvPr>
        </p:nvSpPr>
        <p:spPr>
          <a:xfrm>
            <a:off x="711200" y="2188519"/>
            <a:ext cx="4010702" cy="1892662"/>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sp>
        <p:nvSpPr>
          <p:cNvPr id="50" name="Text Placeholder 15"/>
          <p:cNvSpPr>
            <a:spLocks noGrp="1"/>
          </p:cNvSpPr>
          <p:nvPr>
            <p:ph type="body" sz="quarter" idx="32" hasCustomPrompt="1"/>
          </p:nvPr>
        </p:nvSpPr>
        <p:spPr>
          <a:xfrm>
            <a:off x="720000" y="4843346"/>
            <a:ext cx="4010703" cy="609600"/>
          </a:xfrm>
          <a:prstGeom prst="rect">
            <a:avLst/>
          </a:prstGeom>
        </p:spPr>
        <p:txBody>
          <a:bodyPr lIns="0" tIns="0" rIns="0" bIns="0" anchor="b" anchorCtr="0">
            <a:normAutofit/>
          </a:bodyPr>
          <a:lstStyle>
            <a:lvl1pPr marL="0" indent="0" algn="r">
              <a:buNone/>
              <a:defRPr sz="2800" b="1" i="0" spc="-151" baseline="0">
                <a:solidFill>
                  <a:schemeClr val="accent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sp>
        <p:nvSpPr>
          <p:cNvPr id="51" name="Text Placeholder 15"/>
          <p:cNvSpPr>
            <a:spLocks noGrp="1"/>
          </p:cNvSpPr>
          <p:nvPr>
            <p:ph type="body" sz="quarter" idx="33" hasCustomPrompt="1"/>
          </p:nvPr>
        </p:nvSpPr>
        <p:spPr>
          <a:xfrm>
            <a:off x="11399734" y="1578919"/>
            <a:ext cx="4010703" cy="609600"/>
          </a:xfrm>
          <a:prstGeom prst="rect">
            <a:avLst/>
          </a:prstGeom>
        </p:spPr>
        <p:txBody>
          <a:bodyPr lIns="0" tIns="0" rIns="0" bIns="0" anchor="b" anchorCtr="0">
            <a:normAutofit/>
          </a:bodyPr>
          <a:lstStyle>
            <a:lvl1pPr marL="0" indent="0" algn="l">
              <a:buNone/>
              <a:defRPr sz="2800" b="1" i="0" spc="-151" baseline="0">
                <a:solidFill>
                  <a:schemeClr val="accent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grpSp>
        <p:nvGrpSpPr>
          <p:cNvPr id="52" name="Group 51"/>
          <p:cNvGrpSpPr/>
          <p:nvPr userDrawn="1"/>
        </p:nvGrpSpPr>
        <p:grpSpPr>
          <a:xfrm flipH="1" flipV="1">
            <a:off x="9814139" y="5741248"/>
            <a:ext cx="1260263" cy="405551"/>
            <a:chOff x="5533392" y="3355141"/>
            <a:chExt cx="905263" cy="255212"/>
          </a:xfrm>
        </p:grpSpPr>
        <p:cxnSp>
          <p:nvCxnSpPr>
            <p:cNvPr id="53" name="Straight Connector 52"/>
            <p:cNvCxnSpPr/>
            <p:nvPr userDrawn="1"/>
          </p:nvCxnSpPr>
          <p:spPr>
            <a:xfrm flipV="1">
              <a:off x="5533392" y="3355141"/>
              <a:ext cx="65005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4" name="Straight Connector 53"/>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57" name="Text Placeholder 15"/>
          <p:cNvSpPr>
            <a:spLocks noGrp="1"/>
          </p:cNvSpPr>
          <p:nvPr>
            <p:ph type="body" sz="quarter" idx="34" hasCustomPrompt="1"/>
          </p:nvPr>
        </p:nvSpPr>
        <p:spPr>
          <a:xfrm>
            <a:off x="11399734" y="4576118"/>
            <a:ext cx="4010703" cy="609600"/>
          </a:xfrm>
          <a:prstGeom prst="rect">
            <a:avLst/>
          </a:prstGeom>
        </p:spPr>
        <p:txBody>
          <a:bodyPr lIns="0" tIns="0" rIns="0" bIns="0" anchor="b" anchorCtr="0">
            <a:normAutofit/>
          </a:bodyPr>
          <a:lstStyle>
            <a:lvl1pPr marL="0" indent="0" algn="l">
              <a:buNone/>
              <a:defRPr sz="2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7872" y="2701698"/>
            <a:ext cx="3258477" cy="3715808"/>
          </a:xfrm>
          <a:prstGeom prst="rect">
            <a:avLst/>
          </a:prstGeom>
        </p:spPr>
      </p:pic>
      <p:sp>
        <p:nvSpPr>
          <p:cNvPr id="28" name="Text Placeholder 25"/>
          <p:cNvSpPr>
            <a:spLocks noGrp="1"/>
          </p:cNvSpPr>
          <p:nvPr>
            <p:ph type="body" sz="quarter" idx="10" hasCustomPrompt="1"/>
          </p:nvPr>
        </p:nvSpPr>
        <p:spPr>
          <a:xfrm>
            <a:off x="711199" y="408676"/>
            <a:ext cx="14699237" cy="1051824"/>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33"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Helvetica" charset="0"/>
                <a:ea typeface="Helvetica" charset="0"/>
                <a:cs typeface="Helvetica" charset="0"/>
              </a:defRPr>
            </a:lvl1pPr>
          </a:lstStyle>
          <a:p>
            <a:r>
              <a:rPr lang="it-IT" sz="1000" spc="-80" dirty="0">
                <a:solidFill>
                  <a:srgbClr val="000000"/>
                </a:solidFill>
              </a:rPr>
              <a:t>Università di Pisa, Corso di didattica trasversale (LABCD5) “Curare e conservare il dato per la ricerca” – 18 </a:t>
            </a:r>
            <a:r>
              <a:rPr lang="it-IT" sz="1000" spc="-80" dirty="0" err="1">
                <a:solidFill>
                  <a:srgbClr val="000000"/>
                </a:solidFill>
              </a:rPr>
              <a:t>Dic</a:t>
            </a:r>
            <a:r>
              <a:rPr lang="it-IT" sz="1000" spc="-80" dirty="0">
                <a:solidFill>
                  <a:srgbClr val="000000"/>
                </a:solidFill>
              </a:rPr>
              <a:t> 2018</a:t>
            </a:r>
            <a:endParaRPr lang="en-US" sz="1000" spc="-80" dirty="0">
              <a:solidFill>
                <a:srgbClr val="000000"/>
              </a:solidFill>
            </a:endParaRPr>
          </a:p>
        </p:txBody>
      </p:sp>
      <p:sp>
        <p:nvSpPr>
          <p:cNvPr id="34"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40" name="Picture 3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16752753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27583" y="0"/>
            <a:ext cx="4628417" cy="9155111"/>
          </a:xfrm>
          <a:prstGeom prst="rect">
            <a:avLst/>
          </a:prstGeom>
        </p:spPr>
      </p:pic>
      <p:sp>
        <p:nvSpPr>
          <p:cNvPr id="5" name="Text Placeholder 25"/>
          <p:cNvSpPr>
            <a:spLocks noGrp="1"/>
          </p:cNvSpPr>
          <p:nvPr>
            <p:ph type="body" sz="quarter" idx="10" hasCustomPrompt="1"/>
          </p:nvPr>
        </p:nvSpPr>
        <p:spPr>
          <a:xfrm>
            <a:off x="711200" y="552085"/>
            <a:ext cx="10210800" cy="908415"/>
          </a:xfrm>
          <a:prstGeom prst="rect">
            <a:avLst/>
          </a:prstGeom>
        </p:spPr>
        <p:txBody>
          <a:bodyPr wrap="square" lIns="0" tIns="0" rIns="0" bIns="0" anchor="b" anchorCtr="0">
            <a:noAutofit/>
          </a:bodyPr>
          <a:lstStyle>
            <a:lvl1pPr marL="0" indent="0" algn="l">
              <a:lnSpc>
                <a:spcPct val="85000"/>
              </a:lnSpc>
              <a:spcBef>
                <a:spcPts val="0"/>
              </a:spcBef>
              <a:buNone/>
              <a:defRPr sz="54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sp>
        <p:nvSpPr>
          <p:cNvPr id="19" name="Rectangle 18"/>
          <p:cNvSpPr/>
          <p:nvPr userDrawn="1"/>
        </p:nvSpPr>
        <p:spPr>
          <a:xfrm>
            <a:off x="11627582" y="-1"/>
            <a:ext cx="4689798" cy="914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17" name="Text Placeholder 15"/>
          <p:cNvSpPr>
            <a:spLocks noGrp="1"/>
          </p:cNvSpPr>
          <p:nvPr>
            <p:ph type="body" sz="quarter" idx="27" hasCustomPrompt="1"/>
          </p:nvPr>
        </p:nvSpPr>
        <p:spPr>
          <a:xfrm>
            <a:off x="711201"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sp>
        <p:nvSpPr>
          <p:cNvPr id="33" name="Text Placeholder 15"/>
          <p:cNvSpPr>
            <a:spLocks noGrp="1"/>
          </p:cNvSpPr>
          <p:nvPr>
            <p:ph type="body" sz="quarter" idx="28" hasCustomPrompt="1"/>
          </p:nvPr>
        </p:nvSpPr>
        <p:spPr>
          <a:xfrm>
            <a:off x="6070600"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a:t>
            </a:r>
          </a:p>
        </p:txBody>
      </p:sp>
      <p:sp>
        <p:nvSpPr>
          <p:cNvPr id="9" name="Rectangle 8"/>
          <p:cNvSpPr/>
          <p:nvPr userDrawn="1"/>
        </p:nvSpPr>
        <p:spPr>
          <a:xfrm>
            <a:off x="711200" y="2082800"/>
            <a:ext cx="485140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Rectangle 37"/>
          <p:cNvSpPr/>
          <p:nvPr userDrawn="1"/>
        </p:nvSpPr>
        <p:spPr>
          <a:xfrm>
            <a:off x="6070599" y="2082800"/>
            <a:ext cx="485140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Rectangle 38"/>
          <p:cNvSpPr/>
          <p:nvPr userDrawn="1"/>
        </p:nvSpPr>
        <p:spPr>
          <a:xfrm>
            <a:off x="711200" y="4578991"/>
            <a:ext cx="4851401" cy="84449"/>
          </a:xfrm>
          <a:prstGeom prst="rect">
            <a:avLst/>
          </a:prstGeom>
          <a:solidFill>
            <a:schemeClr val="accent1">
              <a:lumMod val="60000"/>
              <a:lumOff val="4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Rectangle 39"/>
          <p:cNvSpPr/>
          <p:nvPr userDrawn="1"/>
        </p:nvSpPr>
        <p:spPr>
          <a:xfrm>
            <a:off x="6070599" y="4578991"/>
            <a:ext cx="4851401" cy="84449"/>
          </a:xfrm>
          <a:prstGeom prst="rect">
            <a:avLst/>
          </a:prstGeom>
          <a:solidFill>
            <a:schemeClr val="accent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Text Placeholder 15"/>
          <p:cNvSpPr>
            <a:spLocks noGrp="1"/>
          </p:cNvSpPr>
          <p:nvPr>
            <p:ph type="body" sz="quarter" idx="29" hasCustomPrompt="1"/>
          </p:nvPr>
        </p:nvSpPr>
        <p:spPr>
          <a:xfrm>
            <a:off x="711201"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a:t>Ι</a:t>
            </a:r>
            <a:r>
              <a:rPr lang="en-US" dirty="0" err="1"/>
              <a:t>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ligula </a:t>
            </a:r>
            <a:r>
              <a:rPr lang="en-US" dirty="0" err="1"/>
              <a:t>eget</a:t>
            </a:r>
            <a:r>
              <a:rPr lang="en-US" dirty="0"/>
              <a:t> dolor. </a:t>
            </a:r>
          </a:p>
        </p:txBody>
      </p:sp>
      <p:sp>
        <p:nvSpPr>
          <p:cNvPr id="42" name="Text Placeholder 15"/>
          <p:cNvSpPr>
            <a:spLocks noGrp="1"/>
          </p:cNvSpPr>
          <p:nvPr>
            <p:ph type="body" sz="quarter" idx="30" hasCustomPrompt="1"/>
          </p:nvPr>
        </p:nvSpPr>
        <p:spPr>
          <a:xfrm>
            <a:off x="6070600"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dolor.</a:t>
            </a:r>
            <a:r>
              <a:rPr lang="el-GR" dirty="0"/>
              <a:t> </a:t>
            </a:r>
            <a:r>
              <a:rPr lang="en-US" dirty="0" err="1"/>
              <a:t>ipsum</a:t>
            </a:r>
            <a:r>
              <a:rPr lang="en-US" dirty="0"/>
              <a:t> </a:t>
            </a:r>
          </a:p>
        </p:txBody>
      </p:sp>
      <p:sp>
        <p:nvSpPr>
          <p:cNvPr id="45" name="Footer Placeholder 9"/>
          <p:cNvSpPr>
            <a:spLocks noGrp="1"/>
          </p:cNvSpPr>
          <p:nvPr>
            <p:ph type="ftr" sz="quarter" idx="18"/>
          </p:nvPr>
        </p:nvSpPr>
        <p:spPr>
          <a:xfrm>
            <a:off x="4506556" y="8574271"/>
            <a:ext cx="8290521" cy="314045"/>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1"/>
                </a:solidFill>
                <a:latin typeface="Helvetica" charset="0"/>
                <a:ea typeface="Helvetica" charset="0"/>
                <a:cs typeface="Helvetica" charset="0"/>
              </a:defRPr>
            </a:lvl1pPr>
          </a:lstStyle>
          <a:p>
            <a:r>
              <a:rPr lang="it-IT" sz="1000" spc="-80" dirty="0">
                <a:solidFill>
                  <a:srgbClr val="000000"/>
                </a:solidFill>
              </a:rPr>
              <a:t>Università di Pisa, Corso di didattica trasversale (LABCD5) “Curare e conservare il dato per la ricerca” – 18 </a:t>
            </a:r>
            <a:r>
              <a:rPr lang="it-IT" sz="1000" spc="-80" dirty="0" err="1">
                <a:solidFill>
                  <a:srgbClr val="000000"/>
                </a:solidFill>
              </a:rPr>
              <a:t>Dic</a:t>
            </a:r>
            <a:r>
              <a:rPr lang="it-IT" sz="1000" spc="-80" dirty="0">
                <a:solidFill>
                  <a:srgbClr val="000000"/>
                </a:solidFill>
              </a:rPr>
              <a:t> 2018</a:t>
            </a:r>
            <a:endParaRPr lang="en-US" sz="1000" spc="-80" dirty="0">
              <a:solidFill>
                <a:srgbClr val="000000"/>
              </a:solidFill>
            </a:endParaRPr>
          </a:p>
        </p:txBody>
      </p:sp>
      <p:sp>
        <p:nvSpPr>
          <p:cNvPr id="20" name="Slide Number Placeholder 2"/>
          <p:cNvSpPr>
            <a:spLocks noGrp="1"/>
          </p:cNvSpPr>
          <p:nvPr>
            <p:ph type="sldNum" sz="quarter" idx="4"/>
          </p:nvPr>
        </p:nvSpPr>
        <p:spPr>
          <a:xfrm>
            <a:off x="15571303" y="8602293"/>
            <a:ext cx="508000" cy="376237"/>
          </a:xfrm>
          <a:prstGeom prst="rect">
            <a:avLst/>
          </a:prstGeom>
        </p:spPr>
        <p:txBody>
          <a:bodyPr vert="horz" lIns="91440" tIns="45720" rIns="91440" bIns="45720" rtlCol="0" anchor="ctr"/>
          <a:lstStyle>
            <a:lvl1pPr algn="r">
              <a:defRPr sz="1600" b="0" i="0">
                <a:solidFill>
                  <a:schemeClr val="bg1"/>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62100297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- 3</a:t>
            </a:r>
            <a:r>
              <a:rPr lang="en-US" dirty="0"/>
              <a:t>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933732"/>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933732"/>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933732"/>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Rectangle 41"/>
          <p:cNvSpPr/>
          <p:nvPr userDrawn="1"/>
        </p:nvSpPr>
        <p:spPr>
          <a:xfrm>
            <a:off x="711200" y="7000354"/>
            <a:ext cx="453213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5861934" y="6999710"/>
            <a:ext cx="453213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11012668" y="6999709"/>
            <a:ext cx="4532131"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8" name="Text Placeholder 15"/>
          <p:cNvSpPr>
            <a:spLocks noGrp="1"/>
          </p:cNvSpPr>
          <p:nvPr>
            <p:ph type="body" sz="quarter" idx="27" hasCustomPrompt="1"/>
          </p:nvPr>
        </p:nvSpPr>
        <p:spPr>
          <a:xfrm>
            <a:off x="711201"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49" name="Text Placeholder 25"/>
          <p:cNvSpPr>
            <a:spLocks noGrp="1"/>
          </p:cNvSpPr>
          <p:nvPr>
            <p:ph type="body" sz="quarter" idx="28" hasCustomPrompt="1"/>
          </p:nvPr>
        </p:nvSpPr>
        <p:spPr>
          <a:xfrm>
            <a:off x="711200"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50" name="Text Placeholder 15"/>
          <p:cNvSpPr>
            <a:spLocks noGrp="1"/>
          </p:cNvSpPr>
          <p:nvPr>
            <p:ph type="body" sz="quarter" idx="29" hasCustomPrompt="1"/>
          </p:nvPr>
        </p:nvSpPr>
        <p:spPr>
          <a:xfrm>
            <a:off x="5861934"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5861933"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2</a:t>
            </a:r>
          </a:p>
        </p:txBody>
      </p:sp>
      <p:sp>
        <p:nvSpPr>
          <p:cNvPr id="52" name="Text Placeholder 15"/>
          <p:cNvSpPr>
            <a:spLocks noGrp="1"/>
          </p:cNvSpPr>
          <p:nvPr>
            <p:ph type="body" sz="quarter" idx="31" hasCustomPrompt="1"/>
          </p:nvPr>
        </p:nvSpPr>
        <p:spPr>
          <a:xfrm>
            <a:off x="11012669"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11012668"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3</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95743671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a:t>
            </a:r>
            <a:r>
              <a:rPr lang="en-US" dirty="0"/>
              <a:t>2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6" name="Rectangle 35"/>
          <p:cNvSpPr/>
          <p:nvPr userDrawn="1"/>
        </p:nvSpPr>
        <p:spPr>
          <a:xfrm>
            <a:off x="711200" y="1933731"/>
            <a:ext cx="7200000"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8354543" y="1933732"/>
            <a:ext cx="7200000"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711200" y="6999709"/>
            <a:ext cx="7200000"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8354543" y="6999709"/>
            <a:ext cx="7200000"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Text Placeholder 15"/>
          <p:cNvSpPr>
            <a:spLocks noGrp="1"/>
          </p:cNvSpPr>
          <p:nvPr>
            <p:ph type="body" sz="quarter" idx="29" hasCustomPrompt="1"/>
          </p:nvPr>
        </p:nvSpPr>
        <p:spPr>
          <a:xfrm>
            <a:off x="711200" y="3229337"/>
            <a:ext cx="720000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711199" y="2430865"/>
            <a:ext cx="7200000"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52" name="Text Placeholder 15"/>
          <p:cNvSpPr>
            <a:spLocks noGrp="1"/>
          </p:cNvSpPr>
          <p:nvPr>
            <p:ph type="body" sz="quarter" idx="31" hasCustomPrompt="1"/>
          </p:nvPr>
        </p:nvSpPr>
        <p:spPr>
          <a:xfrm>
            <a:off x="8354544" y="3229338"/>
            <a:ext cx="720000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8354543" y="2430866"/>
            <a:ext cx="7200000"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2</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1427" y="324738"/>
            <a:ext cx="16234573" cy="9145935"/>
          </a:xfrm>
          <a:prstGeom prst="rect">
            <a:avLst/>
          </a:prstGeom>
        </p:spPr>
      </p:pic>
      <p:sp>
        <p:nvSpPr>
          <p:cNvPr id="26" name="Text Placeholder 25"/>
          <p:cNvSpPr>
            <a:spLocks noGrp="1"/>
          </p:cNvSpPr>
          <p:nvPr>
            <p:ph type="body" sz="quarter" idx="10" hasCustomPrompt="1"/>
          </p:nvPr>
        </p:nvSpPr>
        <p:spPr>
          <a:xfrm>
            <a:off x="2476500" y="2590647"/>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9" name="Text Placeholder 25"/>
          <p:cNvSpPr>
            <a:spLocks noGrp="1"/>
          </p:cNvSpPr>
          <p:nvPr>
            <p:ph type="body" sz="quarter" idx="11" hasCustomPrompt="1"/>
          </p:nvPr>
        </p:nvSpPr>
        <p:spPr>
          <a:xfrm>
            <a:off x="2476500" y="53558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40" name="Text Placeholder 39"/>
          <p:cNvSpPr>
            <a:spLocks noGrp="1"/>
          </p:cNvSpPr>
          <p:nvPr>
            <p:ph type="body" sz="quarter" idx="16" hasCustomPrompt="1"/>
          </p:nvPr>
        </p:nvSpPr>
        <p:spPr>
          <a:xfrm>
            <a:off x="4176060" y="1387791"/>
            <a:ext cx="7901640" cy="492443"/>
          </a:xfrm>
          <a:prstGeom prst="rect">
            <a:avLst/>
          </a:prstGeom>
          <a:noFill/>
          <a:ln>
            <a:noFill/>
          </a:ln>
        </p:spPr>
        <p:txBody>
          <a:bodyPr vert="horz" wrap="square" lIns="0" tIns="0" rIns="0" bIns="0" anchor="b" anchorCtr="1">
            <a:spAutoFit/>
          </a:bodyPr>
          <a:lstStyle>
            <a:lvl1pPr marL="0" indent="0" algn="r">
              <a:buNone/>
              <a:defRPr sz="32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42" name="Text Placeholder 39"/>
          <p:cNvSpPr>
            <a:spLocks noGrp="1"/>
          </p:cNvSpPr>
          <p:nvPr>
            <p:ph type="body" sz="quarter" idx="17" hasCustomPrompt="1"/>
          </p:nvPr>
        </p:nvSpPr>
        <p:spPr>
          <a:xfrm>
            <a:off x="4176060" y="1880235"/>
            <a:ext cx="7901640" cy="528794"/>
          </a:xfrm>
          <a:prstGeom prst="rect">
            <a:avLst/>
          </a:prstGeom>
          <a:noFill/>
          <a:ln>
            <a:noFill/>
          </a:ln>
        </p:spPr>
        <p:txBody>
          <a:bodyPr vert="horz" wrap="square" lIns="0" tIns="36000" rIns="0" bIns="0" anchor="t" anchorCtr="1">
            <a:spAutoFit/>
          </a:bodyPr>
          <a:lstStyle>
            <a:lvl1pPr marL="0" indent="0" algn="ctr">
              <a:buNone/>
              <a:defRPr sz="32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3160" y="374218"/>
            <a:ext cx="967440" cy="967440"/>
          </a:xfrm>
          <a:prstGeom prst="rect">
            <a:avLst/>
          </a:prstGeom>
        </p:spPr>
      </p:pic>
      <p:sp>
        <p:nvSpPr>
          <p:cNvPr id="51" name="Footer Placeholder 9"/>
          <p:cNvSpPr>
            <a:spLocks noGrp="1"/>
          </p:cNvSpPr>
          <p:nvPr>
            <p:ph type="ftr" sz="quarter" idx="18"/>
          </p:nvPr>
        </p:nvSpPr>
        <p:spPr>
          <a:xfrm>
            <a:off x="4831589" y="8416031"/>
            <a:ext cx="6890089"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000" b="0" i="0" spc="0">
                <a:solidFill>
                  <a:schemeClr val="bg2">
                    <a:lumMod val="50000"/>
                  </a:schemeClr>
                </a:solidFill>
                <a:latin typeface="Arial" panose="020B0604020202020204" pitchFamily="34" charset="0"/>
                <a:ea typeface="Open Sans Light" charset="0"/>
                <a:cs typeface="Arial" panose="020B0604020202020204" pitchFamily="34" charset="0"/>
              </a:defRPr>
            </a:lvl1pPr>
          </a:lstStyle>
          <a:p>
            <a:r>
              <a:rPr lang="it-IT" dirty="0">
                <a:solidFill>
                  <a:srgbClr val="000000"/>
                </a:solidFill>
              </a:rPr>
              <a:t>Università di Pisa, Corso di didattica trasversale (LABCD5) “Curare e conservare il dato per la ricerca” – 18 </a:t>
            </a:r>
            <a:r>
              <a:rPr lang="it-IT" dirty="0" err="1">
                <a:solidFill>
                  <a:srgbClr val="000000"/>
                </a:solidFill>
              </a:rPr>
              <a:t>Dic</a:t>
            </a:r>
            <a:r>
              <a:rPr lang="it-IT" dirty="0">
                <a:solidFill>
                  <a:srgbClr val="000000"/>
                </a:solidFill>
              </a:rPr>
              <a:t> 2018</a:t>
            </a:r>
            <a:endParaRPr lang="en-US" dirty="0">
              <a:solidFill>
                <a:srgbClr val="000000"/>
              </a:solidFill>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19" name="Picture 18"/>
          <p:cNvPicPr>
            <a:picLocks noChangeAspect="1"/>
          </p:cNvPicPr>
          <p:nvPr userDrawn="1"/>
        </p:nvPicPr>
        <p:blipFill>
          <a:blip r:embed="rId6"/>
          <a:stretch>
            <a:fillRect/>
          </a:stretch>
        </p:blipFill>
        <p:spPr>
          <a:xfrm>
            <a:off x="14724879" y="8496329"/>
            <a:ext cx="703862" cy="252000"/>
          </a:xfrm>
          <a:prstGeom prst="rect">
            <a:avLst/>
          </a:prstGeom>
        </p:spPr>
      </p:pic>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2"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79039997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22774"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- 6</a:t>
            </a:r>
            <a:r>
              <a:rPr lang="en-US" dirty="0"/>
              <a:t>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760109"/>
            <a:ext cx="7198081" cy="15266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8366599" y="1760109"/>
            <a:ext cx="7198081" cy="15266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48" name="Text Placeholder 15"/>
          <p:cNvSpPr>
            <a:spLocks noGrp="1"/>
          </p:cNvSpPr>
          <p:nvPr>
            <p:ph type="body" sz="quarter" idx="27" hasCustomPrompt="1"/>
          </p:nvPr>
        </p:nvSpPr>
        <p:spPr>
          <a:xfrm>
            <a:off x="711200" y="2591412"/>
            <a:ext cx="7198079" cy="148156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49" name="Text Placeholder 25"/>
          <p:cNvSpPr>
            <a:spLocks noGrp="1"/>
          </p:cNvSpPr>
          <p:nvPr>
            <p:ph type="body" sz="quarter" idx="28" hasCustomPrompt="1"/>
          </p:nvPr>
        </p:nvSpPr>
        <p:spPr>
          <a:xfrm>
            <a:off x="711200" y="1940109"/>
            <a:ext cx="7198082" cy="566857"/>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23" name="Text Placeholder 15"/>
          <p:cNvSpPr>
            <a:spLocks noGrp="1"/>
          </p:cNvSpPr>
          <p:nvPr>
            <p:ph type="body" sz="quarter" idx="29" hasCustomPrompt="1"/>
          </p:nvPr>
        </p:nvSpPr>
        <p:spPr>
          <a:xfrm>
            <a:off x="8366599" y="2591412"/>
            <a:ext cx="7198079" cy="148156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4" name="Text Placeholder 25"/>
          <p:cNvSpPr>
            <a:spLocks noGrp="1"/>
          </p:cNvSpPr>
          <p:nvPr>
            <p:ph type="body" sz="quarter" idx="30" hasCustomPrompt="1"/>
          </p:nvPr>
        </p:nvSpPr>
        <p:spPr>
          <a:xfrm>
            <a:off x="8366599" y="1940109"/>
            <a:ext cx="7198082" cy="566857"/>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2</a:t>
            </a:r>
            <a:endParaRPr lang="en-US" dirty="0"/>
          </a:p>
        </p:txBody>
      </p:sp>
      <p:sp>
        <p:nvSpPr>
          <p:cNvPr id="45" name="Rectangle 44"/>
          <p:cNvSpPr/>
          <p:nvPr userDrawn="1"/>
        </p:nvSpPr>
        <p:spPr>
          <a:xfrm>
            <a:off x="711200" y="4841820"/>
            <a:ext cx="7198081" cy="15266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Rectangle 45"/>
          <p:cNvSpPr/>
          <p:nvPr userDrawn="1"/>
        </p:nvSpPr>
        <p:spPr>
          <a:xfrm>
            <a:off x="8366599" y="4841820"/>
            <a:ext cx="7198081" cy="15266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7" name="Text Placeholder 15"/>
          <p:cNvSpPr>
            <a:spLocks noGrp="1"/>
          </p:cNvSpPr>
          <p:nvPr>
            <p:ph type="body" sz="quarter" idx="33" hasCustomPrompt="1"/>
          </p:nvPr>
        </p:nvSpPr>
        <p:spPr>
          <a:xfrm>
            <a:off x="711200" y="5673123"/>
            <a:ext cx="7198079" cy="148156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58" name="Text Placeholder 25"/>
          <p:cNvSpPr>
            <a:spLocks noGrp="1"/>
          </p:cNvSpPr>
          <p:nvPr>
            <p:ph type="body" sz="quarter" idx="34" hasCustomPrompt="1"/>
          </p:nvPr>
        </p:nvSpPr>
        <p:spPr>
          <a:xfrm>
            <a:off x="711200" y="5021820"/>
            <a:ext cx="7198082" cy="566857"/>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4</a:t>
            </a:r>
            <a:endParaRPr lang="en-US" dirty="0"/>
          </a:p>
        </p:txBody>
      </p:sp>
      <p:sp>
        <p:nvSpPr>
          <p:cNvPr id="59" name="Text Placeholder 15"/>
          <p:cNvSpPr>
            <a:spLocks noGrp="1"/>
          </p:cNvSpPr>
          <p:nvPr>
            <p:ph type="body" sz="quarter" idx="35" hasCustomPrompt="1"/>
          </p:nvPr>
        </p:nvSpPr>
        <p:spPr>
          <a:xfrm>
            <a:off x="8366599" y="5673123"/>
            <a:ext cx="7198079" cy="148156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0" name="Text Placeholder 25"/>
          <p:cNvSpPr>
            <a:spLocks noGrp="1"/>
          </p:cNvSpPr>
          <p:nvPr>
            <p:ph type="body" sz="quarter" idx="36" hasCustomPrompt="1"/>
          </p:nvPr>
        </p:nvSpPr>
        <p:spPr>
          <a:xfrm>
            <a:off x="8366599" y="5021820"/>
            <a:ext cx="7198082" cy="566857"/>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5</a:t>
            </a:r>
            <a:endParaRPr lang="en-US" dirty="0"/>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0"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4" name="Picture 3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11901628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61515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3" name="Text Placeholder 15"/>
          <p:cNvSpPr>
            <a:spLocks noGrp="1"/>
          </p:cNvSpPr>
          <p:nvPr>
            <p:ph type="body" sz="quarter" idx="24" hasCustomPrompt="1"/>
          </p:nvPr>
        </p:nvSpPr>
        <p:spPr>
          <a:xfrm>
            <a:off x="1240407" y="4309135"/>
            <a:ext cx="3119156"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12244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475952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47677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8331081"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8339301"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2" name="Text Placeholder 15"/>
          <p:cNvSpPr>
            <a:spLocks noGrp="1"/>
          </p:cNvSpPr>
          <p:nvPr>
            <p:ph type="body" sz="quarter" idx="30" hasCustomPrompt="1"/>
          </p:nvPr>
        </p:nvSpPr>
        <p:spPr>
          <a:xfrm>
            <a:off x="1184294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4</a:t>
            </a:r>
          </a:p>
        </p:txBody>
      </p:sp>
      <p:sp>
        <p:nvSpPr>
          <p:cNvPr id="23" name="Text Placeholder 15"/>
          <p:cNvSpPr>
            <a:spLocks noGrp="1"/>
          </p:cNvSpPr>
          <p:nvPr>
            <p:ph type="body" sz="quarter" idx="31" hasCustomPrompt="1"/>
          </p:nvPr>
        </p:nvSpPr>
        <p:spPr>
          <a:xfrm>
            <a:off x="1185116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a:t>Ε</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
        <p:nvSpPr>
          <p:cNvPr id="24" name="Picture Placeholder 34"/>
          <p:cNvSpPr>
            <a:spLocks noGrp="1" noChangeAspect="1"/>
          </p:cNvSpPr>
          <p:nvPr>
            <p:ph type="pic" sz="quarter" idx="32" hasCustomPrompt="1"/>
          </p:nvPr>
        </p:nvSpPr>
        <p:spPr>
          <a:xfrm>
            <a:off x="515845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5" name="Picture Placeholder 34"/>
          <p:cNvSpPr>
            <a:spLocks noGrp="1" noChangeAspect="1"/>
          </p:cNvSpPr>
          <p:nvPr>
            <p:ph type="pic" sz="quarter" idx="33" hasCustomPrompt="1"/>
          </p:nvPr>
        </p:nvSpPr>
        <p:spPr>
          <a:xfrm>
            <a:off x="873001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6" name="Picture Placeholder 34"/>
          <p:cNvSpPr>
            <a:spLocks noGrp="1" noChangeAspect="1"/>
          </p:cNvSpPr>
          <p:nvPr>
            <p:ph type="pic" sz="quarter" idx="34" hasCustomPrompt="1"/>
          </p:nvPr>
        </p:nvSpPr>
        <p:spPr>
          <a:xfrm>
            <a:off x="1224187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4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39363457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3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752148"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3" name="Text Placeholder 15"/>
          <p:cNvSpPr>
            <a:spLocks noGrp="1"/>
          </p:cNvSpPr>
          <p:nvPr>
            <p:ph type="body" sz="quarter" idx="24" hasCustomPrompt="1"/>
          </p:nvPr>
        </p:nvSpPr>
        <p:spPr>
          <a:xfrm>
            <a:off x="833301" y="4637371"/>
            <a:ext cx="4392000" cy="507490"/>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825319" y="5147071"/>
            <a:ext cx="4392000" cy="2597964"/>
          </a:xfrm>
          <a:prstGeom prst="rect">
            <a:avLst/>
          </a:prstGeom>
        </p:spPr>
        <p:txBody>
          <a:bodyPr lIns="0" tIns="72000" rIns="0" bIns="0" numCol="1" spcCol="450000" anchor="t" anchorCtr="0">
            <a:normAutofit/>
          </a:bodyPr>
          <a:lstStyle>
            <a:lvl1pPr marL="0" indent="0" algn="ctr">
              <a:buNone/>
              <a:defRPr sz="28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6018490" y="4637371"/>
            <a:ext cx="439200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6018490" y="5147071"/>
            <a:ext cx="439200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11124998" y="4637371"/>
            <a:ext cx="439200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11124998" y="5147071"/>
            <a:ext cx="439200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4" name="Picture Placeholder 34"/>
          <p:cNvSpPr>
            <a:spLocks noGrp="1" noChangeAspect="1"/>
          </p:cNvSpPr>
          <p:nvPr>
            <p:ph type="pic" sz="quarter" idx="32" hasCustomPrompt="1"/>
          </p:nvPr>
        </p:nvSpPr>
        <p:spPr>
          <a:xfrm>
            <a:off x="6938369"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5" name="Picture Placeholder 34"/>
          <p:cNvSpPr>
            <a:spLocks noGrp="1" noChangeAspect="1"/>
          </p:cNvSpPr>
          <p:nvPr>
            <p:ph type="pic" sz="quarter" idx="33" hasCustomPrompt="1"/>
          </p:nvPr>
        </p:nvSpPr>
        <p:spPr>
          <a:xfrm>
            <a:off x="12044877"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a:t>
            </a:r>
            <a:r>
              <a:rPr lang="en-US" dirty="0"/>
              <a:t>3</a:t>
            </a:r>
            <a:r>
              <a:rPr lang="el-GR" dirty="0"/>
              <a:t>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Photos - List">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93988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4" name="Text Placeholder 15"/>
          <p:cNvSpPr>
            <a:spLocks noGrp="1"/>
          </p:cNvSpPr>
          <p:nvPr>
            <p:ph type="body" sz="quarter" idx="25" hasCustomPrompt="1"/>
          </p:nvPr>
        </p:nvSpPr>
        <p:spPr>
          <a:xfrm>
            <a:off x="68508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27" name="Text Placeholder 25"/>
          <p:cNvSpPr>
            <a:spLocks noGrp="1"/>
          </p:cNvSpPr>
          <p:nvPr>
            <p:ph type="body" sz="quarter" idx="10" hasCustomPrompt="1"/>
          </p:nvPr>
        </p:nvSpPr>
        <p:spPr>
          <a:xfrm>
            <a:off x="711199" y="453133"/>
            <a:ext cx="14752577" cy="10073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5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2" name="Picture Placeholder 34"/>
          <p:cNvSpPr>
            <a:spLocks noGrp="1" noChangeAspect="1"/>
          </p:cNvSpPr>
          <p:nvPr>
            <p:ph type="pic" sz="quarter" idx="32" hasCustomPrompt="1"/>
          </p:nvPr>
        </p:nvSpPr>
        <p:spPr>
          <a:xfrm>
            <a:off x="403032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4" name="Picture Placeholder 34"/>
          <p:cNvSpPr>
            <a:spLocks noGrp="1" noChangeAspect="1"/>
          </p:cNvSpPr>
          <p:nvPr>
            <p:ph type="pic" sz="quarter" idx="33" hasCustomPrompt="1"/>
          </p:nvPr>
        </p:nvSpPr>
        <p:spPr>
          <a:xfrm>
            <a:off x="7120613"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5" name="Picture Placeholder 34"/>
          <p:cNvSpPr>
            <a:spLocks noGrp="1" noChangeAspect="1"/>
          </p:cNvSpPr>
          <p:nvPr>
            <p:ph type="pic" sz="quarter" idx="34" hasCustomPrompt="1"/>
          </p:nvPr>
        </p:nvSpPr>
        <p:spPr>
          <a:xfrm>
            <a:off x="10216766"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6" name="Picture Placeholder 34"/>
          <p:cNvSpPr>
            <a:spLocks noGrp="1" noChangeAspect="1"/>
          </p:cNvSpPr>
          <p:nvPr>
            <p:ph type="pic" sz="quarter" idx="35" hasCustomPrompt="1"/>
          </p:nvPr>
        </p:nvSpPr>
        <p:spPr>
          <a:xfrm>
            <a:off x="13301345" y="1869051"/>
            <a:ext cx="1919357"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8" name="Text Placeholder 15"/>
          <p:cNvSpPr>
            <a:spLocks noGrp="1"/>
          </p:cNvSpPr>
          <p:nvPr>
            <p:ph type="body" sz="quarter" idx="36" hasCustomPrompt="1"/>
          </p:nvPr>
        </p:nvSpPr>
        <p:spPr>
          <a:xfrm>
            <a:off x="377552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39" name="Text Placeholder 15"/>
          <p:cNvSpPr>
            <a:spLocks noGrp="1"/>
          </p:cNvSpPr>
          <p:nvPr>
            <p:ph type="body" sz="quarter" idx="37" hasCustomPrompt="1"/>
          </p:nvPr>
        </p:nvSpPr>
        <p:spPr>
          <a:xfrm>
            <a:off x="687753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0" name="Text Placeholder 15"/>
          <p:cNvSpPr>
            <a:spLocks noGrp="1"/>
          </p:cNvSpPr>
          <p:nvPr>
            <p:ph type="body" sz="quarter" idx="38" hasCustomPrompt="1"/>
          </p:nvPr>
        </p:nvSpPr>
        <p:spPr>
          <a:xfrm>
            <a:off x="996797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1" name="Text Placeholder 15"/>
          <p:cNvSpPr>
            <a:spLocks noGrp="1"/>
          </p:cNvSpPr>
          <p:nvPr>
            <p:ph type="body" sz="quarter" idx="39" hasCustomPrompt="1"/>
          </p:nvPr>
        </p:nvSpPr>
        <p:spPr>
          <a:xfrm>
            <a:off x="1305841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cxnSp>
        <p:nvCxnSpPr>
          <p:cNvPr id="6" name="Straight Connector 5"/>
          <p:cNvCxnSpPr/>
          <p:nvPr userDrawn="1"/>
        </p:nvCxnSpPr>
        <p:spPr>
          <a:xfrm>
            <a:off x="3483980"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p:cNvCxnSpPr/>
          <p:nvPr userDrawn="1"/>
        </p:nvCxnSpPr>
        <p:spPr>
          <a:xfrm>
            <a:off x="657442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p:cNvCxnSpPr/>
          <p:nvPr userDrawn="1"/>
        </p:nvCxnSpPr>
        <p:spPr>
          <a:xfrm>
            <a:off x="966486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p:cNvCxnSpPr/>
          <p:nvPr userDrawn="1"/>
        </p:nvCxnSpPr>
        <p:spPr>
          <a:xfrm>
            <a:off x="1277845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49"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23"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6" name="Picture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0374469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Photos - Text">
    <p:spTree>
      <p:nvGrpSpPr>
        <p:cNvPr id="1" name=""/>
        <p:cNvGrpSpPr/>
        <p:nvPr/>
      </p:nvGrpSpPr>
      <p:grpSpPr>
        <a:xfrm>
          <a:off x="0" y="0"/>
          <a:ext cx="0" cy="0"/>
          <a:chOff x="0" y="0"/>
          <a:chExt cx="0" cy="0"/>
        </a:xfrm>
      </p:grpSpPr>
      <p:sp>
        <p:nvSpPr>
          <p:cNvPr id="56" name="Rectangle 55"/>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Picture Placeholder 34"/>
          <p:cNvSpPr>
            <a:spLocks noGrp="1" noChangeAspect="1"/>
          </p:cNvSpPr>
          <p:nvPr>
            <p:ph type="pic" sz="quarter" idx="15" hasCustomPrompt="1"/>
          </p:nvPr>
        </p:nvSpPr>
        <p:spPr>
          <a:xfrm>
            <a:off x="741412"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3" name="Text Placeholder 15"/>
          <p:cNvSpPr>
            <a:spLocks noGrp="1"/>
          </p:cNvSpPr>
          <p:nvPr>
            <p:ph type="body" sz="quarter" idx="24" hasCustomPrompt="1"/>
          </p:nvPr>
        </p:nvSpPr>
        <p:spPr>
          <a:xfrm>
            <a:off x="2314936" y="1912398"/>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2314936" y="2327637"/>
            <a:ext cx="5312780" cy="113727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27" name="Text Placeholder 25"/>
          <p:cNvSpPr>
            <a:spLocks noGrp="1"/>
          </p:cNvSpPr>
          <p:nvPr>
            <p:ph type="body" sz="quarter" idx="10" hasCustomPrompt="1"/>
          </p:nvPr>
        </p:nvSpPr>
        <p:spPr>
          <a:xfrm>
            <a:off x="711199" y="524933"/>
            <a:ext cx="14303103" cy="935567"/>
          </a:xfrm>
          <a:prstGeom prst="rect">
            <a:avLst/>
          </a:prstGeom>
        </p:spPr>
        <p:txBody>
          <a:bodyPr wrap="square" lIns="0" tIns="0" rIns="0" bIns="0" anchor="ctr" anchorCtr="0">
            <a:normAutofit/>
          </a:bodyPr>
          <a:lstStyle>
            <a:lvl1pPr marL="0" indent="0" algn="l">
              <a:lnSpc>
                <a:spcPct val="85000"/>
              </a:lnSpc>
              <a:spcBef>
                <a:spcPts val="0"/>
              </a:spcBef>
              <a:buNone/>
              <a:defRPr sz="4400" b="1" i="0" spc="-150" baseline="0">
                <a:solidFill>
                  <a:schemeClr val="bg1"/>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6 </a:t>
            </a:r>
            <a:r>
              <a:rPr lang="en-US" dirty="0"/>
              <a:t>Images,</a:t>
            </a:r>
            <a:r>
              <a:rPr lang="el-GR" dirty="0"/>
              <a:t> </a:t>
            </a:r>
            <a:r>
              <a:rPr lang="en-US" dirty="0"/>
              <a:t>2 Columns</a:t>
            </a:r>
          </a:p>
        </p:txBody>
      </p:sp>
      <p:sp>
        <p:nvSpPr>
          <p:cNvPr id="28" name="Rectangle 27"/>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Picture Placeholder 34"/>
          <p:cNvSpPr>
            <a:spLocks noGrp="1" noChangeAspect="1"/>
          </p:cNvSpPr>
          <p:nvPr>
            <p:ph type="pic" sz="quarter" idx="26" hasCustomPrompt="1"/>
          </p:nvPr>
        </p:nvSpPr>
        <p:spPr>
          <a:xfrm>
            <a:off x="741412"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42" name="Text Placeholder 15"/>
          <p:cNvSpPr>
            <a:spLocks noGrp="1"/>
          </p:cNvSpPr>
          <p:nvPr>
            <p:ph type="body" sz="quarter" idx="27" hasCustomPrompt="1"/>
          </p:nvPr>
        </p:nvSpPr>
        <p:spPr>
          <a:xfrm>
            <a:off x="2314936"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43" name="Text Placeholder 15"/>
          <p:cNvSpPr>
            <a:spLocks noGrp="1"/>
          </p:cNvSpPr>
          <p:nvPr>
            <p:ph type="body" sz="quarter" idx="28" hasCustomPrompt="1"/>
          </p:nvPr>
        </p:nvSpPr>
        <p:spPr>
          <a:xfrm>
            <a:off x="2314936" y="4332048"/>
            <a:ext cx="5312780" cy="109850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4" name="Picture Placeholder 34"/>
          <p:cNvSpPr>
            <a:spLocks noGrp="1" noChangeAspect="1"/>
          </p:cNvSpPr>
          <p:nvPr>
            <p:ph type="pic" sz="quarter" idx="29" hasCustomPrompt="1"/>
          </p:nvPr>
        </p:nvSpPr>
        <p:spPr>
          <a:xfrm>
            <a:off x="741412"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45" name="Text Placeholder 15"/>
          <p:cNvSpPr>
            <a:spLocks noGrp="1"/>
          </p:cNvSpPr>
          <p:nvPr>
            <p:ph type="body" sz="quarter" idx="30" hasCustomPrompt="1"/>
          </p:nvPr>
        </p:nvSpPr>
        <p:spPr>
          <a:xfrm>
            <a:off x="2314936"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46" name="Text Placeholder 15"/>
          <p:cNvSpPr>
            <a:spLocks noGrp="1"/>
          </p:cNvSpPr>
          <p:nvPr>
            <p:ph type="body" sz="quarter" idx="31" hasCustomPrompt="1"/>
          </p:nvPr>
        </p:nvSpPr>
        <p:spPr>
          <a:xfrm>
            <a:off x="2314936" y="6309802"/>
            <a:ext cx="5312780" cy="110699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7" name="Picture Placeholder 34"/>
          <p:cNvSpPr>
            <a:spLocks noGrp="1" noChangeAspect="1"/>
          </p:cNvSpPr>
          <p:nvPr>
            <p:ph type="pic" sz="quarter" idx="32" hasCustomPrompt="1"/>
          </p:nvPr>
        </p:nvSpPr>
        <p:spPr>
          <a:xfrm>
            <a:off x="8128000"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48" name="Text Placeholder 15"/>
          <p:cNvSpPr>
            <a:spLocks noGrp="1"/>
          </p:cNvSpPr>
          <p:nvPr>
            <p:ph type="body" sz="quarter" idx="33" hasCustomPrompt="1"/>
          </p:nvPr>
        </p:nvSpPr>
        <p:spPr>
          <a:xfrm>
            <a:off x="9701524" y="1912398"/>
            <a:ext cx="5312779" cy="415239"/>
          </a:xfrm>
          <a:prstGeom prst="rect">
            <a:avLst/>
          </a:prstGeom>
        </p:spPr>
        <p:txBody>
          <a:bodyPr lIns="0" tIns="0" rIns="0" bIns="0" anchor="t" anchorCtr="0">
            <a:normAutofit/>
          </a:bodyPr>
          <a:lstStyle>
            <a:lvl1pPr marL="0" indent="0" algn="l">
              <a:buNone/>
              <a:defRPr sz="28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4</a:t>
            </a:r>
          </a:p>
        </p:txBody>
      </p:sp>
      <p:sp>
        <p:nvSpPr>
          <p:cNvPr id="49" name="Text Placeholder 15"/>
          <p:cNvSpPr>
            <a:spLocks noGrp="1"/>
          </p:cNvSpPr>
          <p:nvPr>
            <p:ph type="body" sz="quarter" idx="34" hasCustomPrompt="1"/>
          </p:nvPr>
        </p:nvSpPr>
        <p:spPr>
          <a:xfrm>
            <a:off x="9701524" y="2327637"/>
            <a:ext cx="5312780" cy="113727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0" name="Picture Placeholder 34"/>
          <p:cNvSpPr>
            <a:spLocks noGrp="1" noChangeAspect="1"/>
          </p:cNvSpPr>
          <p:nvPr>
            <p:ph type="pic" sz="quarter" idx="35" hasCustomPrompt="1"/>
          </p:nvPr>
        </p:nvSpPr>
        <p:spPr>
          <a:xfrm>
            <a:off x="8128000"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51" name="Text Placeholder 15"/>
          <p:cNvSpPr>
            <a:spLocks noGrp="1"/>
          </p:cNvSpPr>
          <p:nvPr>
            <p:ph type="body" sz="quarter" idx="36" hasCustomPrompt="1"/>
          </p:nvPr>
        </p:nvSpPr>
        <p:spPr>
          <a:xfrm>
            <a:off x="9701524"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5</a:t>
            </a:r>
          </a:p>
        </p:txBody>
      </p:sp>
      <p:sp>
        <p:nvSpPr>
          <p:cNvPr id="52" name="Text Placeholder 15"/>
          <p:cNvSpPr>
            <a:spLocks noGrp="1"/>
          </p:cNvSpPr>
          <p:nvPr>
            <p:ph type="body" sz="quarter" idx="37" hasCustomPrompt="1"/>
          </p:nvPr>
        </p:nvSpPr>
        <p:spPr>
          <a:xfrm>
            <a:off x="9701524" y="4332048"/>
            <a:ext cx="5312780" cy="109850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3" name="Picture Placeholder 34"/>
          <p:cNvSpPr>
            <a:spLocks noGrp="1" noChangeAspect="1"/>
          </p:cNvSpPr>
          <p:nvPr>
            <p:ph type="pic" sz="quarter" idx="38" hasCustomPrompt="1"/>
          </p:nvPr>
        </p:nvSpPr>
        <p:spPr>
          <a:xfrm>
            <a:off x="8128000"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54" name="Text Placeholder 15"/>
          <p:cNvSpPr>
            <a:spLocks noGrp="1"/>
          </p:cNvSpPr>
          <p:nvPr>
            <p:ph type="body" sz="quarter" idx="39" hasCustomPrompt="1"/>
          </p:nvPr>
        </p:nvSpPr>
        <p:spPr>
          <a:xfrm>
            <a:off x="9701524"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6</a:t>
            </a:r>
          </a:p>
        </p:txBody>
      </p:sp>
      <p:sp>
        <p:nvSpPr>
          <p:cNvPr id="55" name="Text Placeholder 15"/>
          <p:cNvSpPr>
            <a:spLocks noGrp="1"/>
          </p:cNvSpPr>
          <p:nvPr>
            <p:ph type="body" sz="quarter" idx="40" hasCustomPrompt="1"/>
          </p:nvPr>
        </p:nvSpPr>
        <p:spPr>
          <a:xfrm>
            <a:off x="9701524" y="6309802"/>
            <a:ext cx="5312780" cy="109485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34050" y="-434050"/>
            <a:ext cx="1736203" cy="260430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042761" y="5824735"/>
            <a:ext cx="1770592" cy="2655888"/>
          </a:xfrm>
          <a:prstGeom prst="rect">
            <a:avLst/>
          </a:prstGeom>
        </p:spPr>
      </p:pic>
      <p:sp>
        <p:nvSpPr>
          <p:cNvPr id="30"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31"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14344924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 name="Picture Placeholder 2"/>
          <p:cNvSpPr>
            <a:spLocks noGrp="1"/>
          </p:cNvSpPr>
          <p:nvPr>
            <p:ph type="pic" sz="quarter" idx="26"/>
          </p:nvPr>
        </p:nvSpPr>
        <p:spPr>
          <a:xfrm>
            <a:off x="8128000" y="792164"/>
            <a:ext cx="8128000" cy="7405150"/>
          </a:xfrm>
          <a:prstGeom prst="rect">
            <a:avLst/>
          </a:prstGeom>
        </p:spPr>
        <p:txBody>
          <a:bodyPr/>
          <a:lstStyle/>
          <a:p>
            <a:r>
              <a:rPr lang="en-US"/>
              <a:t>Drag picture to placeholder or click icon to add</a:t>
            </a: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25"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26"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362154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mage Right - Text">
    <p:spTree>
      <p:nvGrpSpPr>
        <p:cNvPr id="1" name=""/>
        <p:cNvGrpSpPr/>
        <p:nvPr/>
      </p:nvGrpSpPr>
      <p:grpSpPr>
        <a:xfrm>
          <a:off x="0" y="0"/>
          <a:ext cx="0" cy="0"/>
          <a:chOff x="0" y="0"/>
          <a:chExt cx="0" cy="0"/>
        </a:xfrm>
      </p:grpSpPr>
      <p:sp>
        <p:nvSpPr>
          <p:cNvPr id="13" name="Picture Placeholder 2"/>
          <p:cNvSpPr>
            <a:spLocks noGrp="1"/>
          </p:cNvSpPr>
          <p:nvPr>
            <p:ph type="pic" sz="quarter" idx="26"/>
          </p:nvPr>
        </p:nvSpPr>
        <p:spPr>
          <a:xfrm>
            <a:off x="8128000" y="792164"/>
            <a:ext cx="8128000" cy="7405150"/>
          </a:xfrm>
          <a:prstGeom prst="rect">
            <a:avLst/>
          </a:prstGeom>
        </p:spPr>
        <p:txBody>
          <a:bodyPr/>
          <a:lstStyle/>
          <a:p>
            <a:r>
              <a:rPr lang="en-US"/>
              <a:t>Drag picture to placeholder or click icon to add</a:t>
            </a:r>
            <a:endParaRPr lang="en-GB"/>
          </a:p>
        </p:txBody>
      </p:sp>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10" name="Rounded Rectangle 9"/>
          <p:cNvSpPr/>
          <p:nvPr userDrawn="1"/>
        </p:nvSpPr>
        <p:spPr>
          <a:xfrm>
            <a:off x="8921831" y="6031940"/>
            <a:ext cx="8968799" cy="1616977"/>
          </a:xfrm>
          <a:prstGeom prst="roundRect">
            <a:avLst>
              <a:gd name="adj" fmla="val 50000"/>
            </a:avLst>
          </a:prstGeom>
          <a:solidFill>
            <a:schemeClr val="accent3"/>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Text Placeholder 15"/>
          <p:cNvSpPr>
            <a:spLocks noGrp="1"/>
          </p:cNvSpPr>
          <p:nvPr>
            <p:ph type="body" sz="quarter" idx="23" hasCustomPrompt="1"/>
          </p:nvPr>
        </p:nvSpPr>
        <p:spPr>
          <a:xfrm>
            <a:off x="9593704" y="6162363"/>
            <a:ext cx="6355830" cy="1250066"/>
          </a:xfrm>
          <a:prstGeom prst="rect">
            <a:avLst/>
          </a:prstGeom>
        </p:spPr>
        <p:txBody>
          <a:bodyPr lIns="0" tIns="0" rIns="0" bIns="0" anchor="ctr" anchorCtr="0">
            <a:normAutofit/>
          </a:bodyPr>
          <a:lstStyle>
            <a:lvl1pPr marL="0" indent="0">
              <a:lnSpc>
                <a:spcPct val="100000"/>
              </a:lnSpc>
              <a:buNone/>
              <a:defRPr sz="4400" b="1" i="1" spc="-300" baseline="0">
                <a:solidFill>
                  <a:schemeClr val="accent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aenean</a:t>
            </a:r>
            <a:r>
              <a:rPr lang="en-US" dirty="0"/>
              <a:t> </a:t>
            </a:r>
            <a:r>
              <a:rPr lang="en-US" dirty="0" err="1"/>
              <a:t>commodo</a:t>
            </a:r>
            <a:r>
              <a:rPr lang="en-US" dirty="0"/>
              <a:t>.</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7235743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9552"/>
          </a:xfrm>
          <a:prstGeom prst="rect">
            <a:avLst/>
          </a:prstGeom>
        </p:spPr>
      </p:pic>
      <p:sp>
        <p:nvSpPr>
          <p:cNvPr id="4" name="TextBox 3"/>
          <p:cNvSpPr txBox="1"/>
          <p:nvPr userDrawn="1"/>
        </p:nvSpPr>
        <p:spPr>
          <a:xfrm>
            <a:off x="3327400" y="2766348"/>
            <a:ext cx="9689458" cy="350393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73" rtl="0" fontAlgn="auto" latinLnBrk="0" hangingPunct="0">
              <a:lnSpc>
                <a:spcPct val="100000"/>
              </a:lnSpc>
              <a:spcBef>
                <a:spcPts val="0"/>
              </a:spcBef>
              <a:spcAft>
                <a:spcPts val="0"/>
              </a:spcAft>
              <a:buClrTx/>
              <a:buSzTx/>
              <a:buFontTx/>
              <a:buNone/>
              <a:tabLst/>
            </a:pPr>
            <a:r>
              <a:rPr kumimoji="0" lang="en-US" sz="13000" b="1" i="0" u="none" strike="noStrike" cap="none" spc="-300" normalizeH="0" baseline="0">
                <a:ln>
                  <a:noFill/>
                </a:ln>
                <a:solidFill>
                  <a:srgbClr val="5AC3F0"/>
                </a:solidFill>
                <a:effectLst/>
                <a:uFillTx/>
                <a:latin typeface="Open Sans Semibold" charset="0"/>
                <a:ea typeface="Open Sans Semibold" charset="0"/>
                <a:cs typeface="Open Sans Semibold" charset="0"/>
                <a:sym typeface="Helvetica Light"/>
              </a:rPr>
              <a:t>Thank you!</a:t>
            </a:r>
          </a:p>
        </p:txBody>
      </p:sp>
      <p:sp>
        <p:nvSpPr>
          <p:cNvPr id="10" name="Text Placeholder 39"/>
          <p:cNvSpPr>
            <a:spLocks noGrp="1"/>
          </p:cNvSpPr>
          <p:nvPr>
            <p:ph type="body" sz="quarter" idx="16" hasCustomPrompt="1"/>
          </p:nvPr>
        </p:nvSpPr>
        <p:spPr>
          <a:xfrm>
            <a:off x="4176060" y="6130977"/>
            <a:ext cx="7901640" cy="521325"/>
          </a:xfrm>
          <a:prstGeom prst="rect">
            <a:avLst/>
          </a:prstGeom>
          <a:noFill/>
          <a:ln>
            <a:noFill/>
          </a:ln>
        </p:spPr>
        <p:txBody>
          <a:bodyPr vert="horz" wrap="square" lIns="0" tIns="0" rIns="0" bIns="0" anchor="b" anchorCtr="1">
            <a:noAutofit/>
          </a:bodyPr>
          <a:lstStyle>
            <a:lvl1pPr marL="0" indent="0" algn="r">
              <a:buNone/>
              <a:defRPr sz="4000" b="1" i="0" spc="-151">
                <a:solidFill>
                  <a:srgbClr val="2D3293"/>
                </a:solidFill>
                <a:latin typeface="Open Sans" charset="0"/>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11" name="Text Placeholder 39"/>
          <p:cNvSpPr>
            <a:spLocks noGrp="1"/>
          </p:cNvSpPr>
          <p:nvPr>
            <p:ph type="body" sz="quarter" idx="17" hasCustomPrompt="1"/>
          </p:nvPr>
        </p:nvSpPr>
        <p:spPr>
          <a:xfrm>
            <a:off x="4176060" y="6652302"/>
            <a:ext cx="7901640" cy="1517337"/>
          </a:xfrm>
          <a:prstGeom prst="rect">
            <a:avLst/>
          </a:prstGeom>
          <a:noFill/>
          <a:ln>
            <a:noFill/>
          </a:ln>
        </p:spPr>
        <p:txBody>
          <a:bodyPr vert="horz" wrap="square" lIns="0" tIns="108000" rIns="0" bIns="0" anchor="t" anchorCtr="1">
            <a:normAutofit/>
          </a:bodyPr>
          <a:lstStyle>
            <a:lvl1pPr marL="0" indent="0" algn="ctr">
              <a:buNone/>
              <a:defRPr sz="3200" b="0" i="0" spc="-150">
                <a:solidFill>
                  <a:schemeClr val="accent2"/>
                </a:solidFill>
                <a:latin typeface="Open Sans" charset="0"/>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Contact Information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098" y="8371595"/>
            <a:ext cx="829564" cy="576000"/>
          </a:xfrm>
          <a:prstGeom prst="rect">
            <a:avLst/>
          </a:prstGeom>
        </p:spPr>
      </p:pic>
    </p:spTree>
    <p:extLst>
      <p:ext uri="{BB962C8B-B14F-4D97-AF65-F5344CB8AC3E}">
        <p14:creationId xmlns:p14="http://schemas.microsoft.com/office/powerpoint/2010/main" val="31832399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pic>
        <p:nvPicPr>
          <p:cNvPr id="3" name="Picture 23"/>
          <p:cNvPicPr>
            <a:picLocks noChangeAspect="1"/>
          </p:cNvPicPr>
          <p:nvPr userDrawn="1"/>
        </p:nvPicPr>
        <p:blipFill rotWithShape="1">
          <a:blip r:embed="rId2" cstate="email">
            <a:extLst>
              <a:ext uri="{28A0092B-C50C-407E-A947-70E740481C1C}">
                <a14:useLocalDpi xmlns:a14="http://schemas.microsoft.com/office/drawing/2010/main" val="0"/>
              </a:ext>
            </a:extLst>
          </a:blip>
          <a:srcRect l="44365"/>
          <a:stretch/>
        </p:blipFill>
        <p:spPr bwMode="auto">
          <a:xfrm>
            <a:off x="1287909" y="8172401"/>
            <a:ext cx="1173774" cy="118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5"/>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216027" y="755658"/>
            <a:ext cx="15843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15436" y="323537"/>
            <a:ext cx="11953328" cy="1766887"/>
          </a:xfrm>
          <a:prstGeom prst="rect">
            <a:avLst/>
          </a:prstGeom>
        </p:spPr>
        <p:txBody>
          <a:bodyPr lIns="81648" tIns="40825" rIns="81648" bIns="40825" anchor="b">
            <a:normAutofit/>
          </a:bodyPr>
          <a:lstStyle>
            <a:lvl1pPr algn="l">
              <a:defRPr sz="8099" b="0">
                <a:solidFill>
                  <a:srgbClr val="28288C"/>
                </a:solidFill>
                <a:latin typeface="Calibri" panose="020F0502020204030204" pitchFamily="34" charset="0"/>
                <a:cs typeface="Calibri" panose="020F0502020204030204" pitchFamily="34" charset="0"/>
              </a:defRPr>
            </a:lvl1pPr>
          </a:lstStyle>
          <a:p>
            <a:r>
              <a:rPr lang="en-US" dirty="0"/>
              <a:t>Click to edit Master title style</a:t>
            </a:r>
            <a:endParaRPr lang="el-GR" dirty="0"/>
          </a:p>
        </p:txBody>
      </p:sp>
      <p:sp>
        <p:nvSpPr>
          <p:cNvPr id="5" name="Footer Placeholder 4"/>
          <p:cNvSpPr>
            <a:spLocks noGrp="1"/>
          </p:cNvSpPr>
          <p:nvPr>
            <p:ph type="ftr" sz="quarter" idx="10"/>
          </p:nvPr>
        </p:nvSpPr>
        <p:spPr/>
        <p:txBody>
          <a:bodyPr/>
          <a:lstStyle>
            <a:lvl1pPr>
              <a:defRPr sz="1600"/>
            </a:lvl1pPr>
          </a:lstStyle>
          <a:p>
            <a:r>
              <a:rPr lang="en-GB">
                <a:cs typeface="PF Paperback Light" charset="0"/>
              </a:rPr>
              <a:t>OpenAIRE @ EOSC | RDA  | Berlin | 23rd March 2018</a:t>
            </a:r>
          </a:p>
        </p:txBody>
      </p:sp>
      <p:sp>
        <p:nvSpPr>
          <p:cNvPr id="6" name="Slide Number Placeholder 5"/>
          <p:cNvSpPr>
            <a:spLocks noGrp="1"/>
          </p:cNvSpPr>
          <p:nvPr>
            <p:ph type="sldNum" sz="quarter" idx="11"/>
          </p:nvPr>
        </p:nvSpPr>
        <p:spPr/>
        <p:txBody>
          <a:bodyPr/>
          <a:lstStyle>
            <a:lvl1pPr>
              <a:defRPr/>
            </a:lvl1pPr>
          </a:lstStyle>
          <a:p>
            <a:pPr>
              <a:defRPr/>
            </a:pPr>
            <a:fld id="{848A24DD-5EB0-604F-AAB4-280A82317199}" type="slidenum">
              <a:rPr lang="en-GB"/>
              <a:pPr>
                <a:defRPr/>
              </a:pPr>
              <a:t>‹N›</a:t>
            </a:fld>
            <a:endParaRPr lang="en-GB"/>
          </a:p>
        </p:txBody>
      </p:sp>
    </p:spTree>
    <p:extLst>
      <p:ext uri="{BB962C8B-B14F-4D97-AF65-F5344CB8AC3E}">
        <p14:creationId xmlns:p14="http://schemas.microsoft.com/office/powerpoint/2010/main" val="17796732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w/ subtitle">
    <p:spTree>
      <p:nvGrpSpPr>
        <p:cNvPr id="1" name=""/>
        <p:cNvGrpSpPr/>
        <p:nvPr/>
      </p:nvGrpSpPr>
      <p:grpSpPr>
        <a:xfrm>
          <a:off x="0" y="0"/>
          <a:ext cx="0" cy="0"/>
          <a:chOff x="0" y="0"/>
          <a:chExt cx="0" cy="0"/>
        </a:xfrm>
      </p:grpSpPr>
      <p:sp>
        <p:nvSpPr>
          <p:cNvPr id="5" name="Line 4"/>
          <p:cNvSpPr>
            <a:spLocks noChangeShapeType="1"/>
          </p:cNvSpPr>
          <p:nvPr userDrawn="1"/>
        </p:nvSpPr>
        <p:spPr bwMode="auto">
          <a:xfrm rot="10800000" flipH="1">
            <a:off x="1" y="3867150"/>
            <a:ext cx="2057400" cy="1760538"/>
          </a:xfrm>
          <a:prstGeom prst="line">
            <a:avLst/>
          </a:prstGeom>
          <a:noFill/>
          <a:ln w="12700">
            <a:solidFill>
              <a:srgbClr val="0ABE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3300"/>
          </a:p>
        </p:txBody>
      </p:sp>
      <p:sp>
        <p:nvSpPr>
          <p:cNvPr id="6" name="Line 5"/>
          <p:cNvSpPr>
            <a:spLocks noChangeShapeType="1"/>
          </p:cNvSpPr>
          <p:nvPr userDrawn="1"/>
        </p:nvSpPr>
        <p:spPr bwMode="auto">
          <a:xfrm rot="10800000" flipH="1">
            <a:off x="5824539" y="2"/>
            <a:ext cx="738187" cy="684213"/>
          </a:xfrm>
          <a:prstGeom prst="line">
            <a:avLst/>
          </a:prstGeom>
          <a:noFill/>
          <a:ln w="12700">
            <a:solidFill>
              <a:srgbClr val="0ABE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3300"/>
          </a:p>
        </p:txBody>
      </p:sp>
      <p:pic>
        <p:nvPicPr>
          <p:cNvPr id="7" name="Picture 21"/>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82639" y="7524750"/>
            <a:ext cx="21097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71563" y="900113"/>
            <a:ext cx="1584325"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99408" y="323530"/>
            <a:ext cx="12097344" cy="1655985"/>
          </a:xfrm>
          <a:prstGeom prst="rect">
            <a:avLst/>
          </a:prstGeom>
        </p:spPr>
        <p:txBody>
          <a:bodyPr anchor="b">
            <a:normAutofit/>
          </a:bodyPr>
          <a:lstStyle>
            <a:lvl1pPr algn="l">
              <a:defRPr sz="8999" b="1" baseline="0">
                <a:solidFill>
                  <a:srgbClr val="28288C"/>
                </a:solidFill>
                <a:latin typeface="Calibri" panose="020F0502020204030204" pitchFamily="34" charset="0"/>
                <a:cs typeface="Calibri" panose="020F0502020204030204" pitchFamily="34" charset="0"/>
              </a:defRPr>
            </a:lvl1pPr>
          </a:lstStyle>
          <a:p>
            <a:r>
              <a:rPr lang="en-US" dirty="0"/>
              <a:t>Click to edit Master title style</a:t>
            </a:r>
            <a:endParaRPr lang="el-GR" dirty="0"/>
          </a:p>
        </p:txBody>
      </p:sp>
      <p:sp>
        <p:nvSpPr>
          <p:cNvPr id="3" name="Content Placeholder 2"/>
          <p:cNvSpPr>
            <a:spLocks noGrp="1"/>
          </p:cNvSpPr>
          <p:nvPr>
            <p:ph idx="1"/>
          </p:nvPr>
        </p:nvSpPr>
        <p:spPr>
          <a:xfrm>
            <a:off x="2799408" y="2699791"/>
            <a:ext cx="12169352" cy="6049020"/>
          </a:xfrm>
        </p:spPr>
        <p:txBody>
          <a:bodyPr/>
          <a:lstStyle>
            <a:lvl1pPr>
              <a:lnSpc>
                <a:spcPct val="150000"/>
              </a:lnSpc>
              <a:spcBef>
                <a:spcPts val="600"/>
              </a:spcBef>
              <a:spcAft>
                <a:spcPts val="0"/>
              </a:spcAft>
              <a:defRPr b="1">
                <a:latin typeface="Calibri" panose="020F0502020204030204" pitchFamily="34" charset="0"/>
              </a:defRPr>
            </a:lvl1pPr>
            <a:lvl2pPr>
              <a:lnSpc>
                <a:spcPct val="150000"/>
              </a:lnSpc>
              <a:defRPr sz="2800" b="1">
                <a:latin typeface="Calibri" panose="020F0502020204030204" pitchFamily="34" charset="0"/>
                <a:cs typeface="PF Paperback"/>
              </a:defRPr>
            </a:lvl2pPr>
            <a:lvl3pPr>
              <a:lnSpc>
                <a:spcPct val="150000"/>
              </a:lnSpc>
              <a:defRPr sz="2000" b="1">
                <a:latin typeface="Calibri" panose="020F0502020204030204" pitchFamily="34" charset="0"/>
                <a:cs typeface="PF Paperback"/>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20"/>
          <p:cNvSpPr>
            <a:spLocks noGrp="1"/>
          </p:cNvSpPr>
          <p:nvPr>
            <p:ph type="body" sz="quarter" idx="16"/>
          </p:nvPr>
        </p:nvSpPr>
        <p:spPr>
          <a:xfrm>
            <a:off x="2798764" y="1978945"/>
            <a:ext cx="12097989" cy="648841"/>
          </a:xfrm>
        </p:spPr>
        <p:txBody>
          <a:bodyPr>
            <a:noAutofit/>
          </a:bodyPr>
          <a:lstStyle>
            <a:lvl1pPr marL="35996" indent="0">
              <a:buNone/>
              <a:defRPr sz="2400" baseline="0">
                <a:solidFill>
                  <a:srgbClr val="2D73D7"/>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9" name="Footer Placeholder 3"/>
          <p:cNvSpPr>
            <a:spLocks noGrp="1"/>
          </p:cNvSpPr>
          <p:nvPr>
            <p:ph type="ftr" sz="quarter" idx="17"/>
          </p:nvPr>
        </p:nvSpPr>
        <p:spPr/>
        <p:txBody>
          <a:bodyPr/>
          <a:lstStyle>
            <a:lvl1pPr>
              <a:defRPr>
                <a:latin typeface="Calibri" panose="020F0502020204030204" pitchFamily="34" charset="0"/>
              </a:defRPr>
            </a:lvl1pPr>
          </a:lstStyle>
          <a:p>
            <a:pPr>
              <a:defRPr/>
            </a:pPr>
            <a:r>
              <a:rPr lang="en-US"/>
              <a:t>OpenAIRE @ EOSC | RDA  | Berlin | 23rd March 2018</a:t>
            </a:r>
            <a:endParaRPr lang="en-GB"/>
          </a:p>
        </p:txBody>
      </p:sp>
      <p:sp>
        <p:nvSpPr>
          <p:cNvPr id="10" name="Slide Number Placeholder 8"/>
          <p:cNvSpPr>
            <a:spLocks noGrp="1"/>
          </p:cNvSpPr>
          <p:nvPr>
            <p:ph type="sldNum" sz="quarter" idx="18"/>
          </p:nvPr>
        </p:nvSpPr>
        <p:spPr/>
        <p:txBody>
          <a:bodyPr/>
          <a:lstStyle>
            <a:lvl1pPr>
              <a:defRPr>
                <a:latin typeface="Calibri" panose="020F0502020204030204" pitchFamily="34" charset="0"/>
              </a:defRPr>
            </a:lvl1pPr>
          </a:lstStyle>
          <a:p>
            <a:pPr>
              <a:defRPr/>
            </a:pPr>
            <a:fld id="{A383020D-9724-438A-BDB4-609840D9C21E}" type="slidenum">
              <a:rPr lang="en-GB" altLang="de-DE"/>
              <a:pPr>
                <a:defRPr/>
              </a:pPr>
              <a:t>‹N›</a:t>
            </a:fld>
            <a:endParaRPr lang="en-GB" altLang="de-DE"/>
          </a:p>
        </p:txBody>
      </p:sp>
    </p:spTree>
    <p:extLst>
      <p:ext uri="{BB962C8B-B14F-4D97-AF65-F5344CB8AC3E}">
        <p14:creationId xmlns:p14="http://schemas.microsoft.com/office/powerpoint/2010/main" val="1992425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390" y="2732109"/>
            <a:ext cx="4272997" cy="6409496"/>
          </a:xfrm>
          <a:prstGeom prst="rect">
            <a:avLst/>
          </a:prstGeom>
        </p:spPr>
      </p:pic>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8140700" y="710160"/>
            <a:ext cx="0" cy="1079500"/>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41" name="Footer Placeholder 9"/>
          <p:cNvSpPr>
            <a:spLocks noGrp="1"/>
          </p:cNvSpPr>
          <p:nvPr>
            <p:ph type="ftr" sz="quarter" idx="18"/>
          </p:nvPr>
        </p:nvSpPr>
        <p:spPr>
          <a:xfrm>
            <a:off x="4831589" y="8416031"/>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charset="0"/>
                <a:cs typeface="Open Sans"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pic>
        <p:nvPicPr>
          <p:cNvPr id="51" name="Picture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2044383" y="-14990"/>
            <a:ext cx="4272997" cy="640949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4" name="Picture 23"/>
          <p:cNvPicPr>
            <a:picLocks noChangeAspect="1"/>
          </p:cNvPicPr>
          <p:nvPr userDrawn="1"/>
        </p:nvPicPr>
        <p:blipFill>
          <a:blip r:embed="rId5"/>
          <a:stretch>
            <a:fillRect/>
          </a:stretch>
        </p:blipFill>
        <p:spPr>
          <a:xfrm>
            <a:off x="14724879" y="8496329"/>
            <a:ext cx="703862" cy="252000"/>
          </a:xfrm>
          <a:prstGeom prst="rect">
            <a:avLst/>
          </a:prstGeom>
        </p:spPr>
      </p:pic>
      <p:pic>
        <p:nvPicPr>
          <p:cNvPr id="25" name="Picture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6"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1441286705"/>
      </p:ext>
    </p:extLst>
  </p:cSld>
  <p:clrMapOvr>
    <a:masterClrMapping/>
  </p:clrMapOvr>
  <p:transition spd="med"/>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l="43719"/>
          <a:stretch/>
        </p:blipFill>
        <p:spPr bwMode="auto">
          <a:xfrm>
            <a:off x="14536087" y="7524750"/>
            <a:ext cx="1186521" cy="118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4"/>
          <p:cNvSpPr>
            <a:spLocks noChangeShapeType="1"/>
          </p:cNvSpPr>
          <p:nvPr userDrawn="1"/>
        </p:nvSpPr>
        <p:spPr bwMode="auto">
          <a:xfrm rot="10800000" flipH="1">
            <a:off x="153991" y="5748345"/>
            <a:ext cx="2057401" cy="1760537"/>
          </a:xfrm>
          <a:prstGeom prst="line">
            <a:avLst/>
          </a:prstGeom>
          <a:noFill/>
          <a:ln w="12700">
            <a:solidFill>
              <a:srgbClr val="0ABE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sz="3200"/>
          </a:p>
        </p:txBody>
      </p:sp>
      <p:sp>
        <p:nvSpPr>
          <p:cNvPr id="10" name="Line 5"/>
          <p:cNvSpPr>
            <a:spLocks noChangeShapeType="1"/>
          </p:cNvSpPr>
          <p:nvPr userDrawn="1"/>
        </p:nvSpPr>
        <p:spPr bwMode="auto">
          <a:xfrm rot="10800000" flipH="1">
            <a:off x="7812087" y="139700"/>
            <a:ext cx="1674812" cy="1487488"/>
          </a:xfrm>
          <a:prstGeom prst="line">
            <a:avLst/>
          </a:prstGeom>
          <a:noFill/>
          <a:ln w="12700">
            <a:solidFill>
              <a:srgbClr val="23C5F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sz="3200"/>
          </a:p>
        </p:txBody>
      </p:sp>
      <p:pic>
        <p:nvPicPr>
          <p:cNvPr id="11" name="Picture 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563695" y="468323"/>
            <a:ext cx="3324226" cy="18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2"/>
          </p:nvPr>
        </p:nvSpPr>
        <p:spPr>
          <a:xfrm>
            <a:off x="2655396" y="6588232"/>
            <a:ext cx="9144000" cy="935163"/>
          </a:xfrm>
        </p:spPr>
        <p:txBody>
          <a:bodyPr anchor="b">
            <a:noAutofit/>
          </a:bodyPr>
          <a:lstStyle>
            <a:lvl1pPr marL="0" indent="0" algn="l">
              <a:spcBef>
                <a:spcPts val="0"/>
              </a:spcBef>
              <a:buNone/>
              <a:defRPr sz="2400" baseline="0">
                <a:solidFill>
                  <a:srgbClr val="595959"/>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8" name="Text Placeholder 9"/>
          <p:cNvSpPr>
            <a:spLocks noGrp="1"/>
          </p:cNvSpPr>
          <p:nvPr>
            <p:ph type="body" sz="quarter" idx="13"/>
          </p:nvPr>
        </p:nvSpPr>
        <p:spPr>
          <a:xfrm>
            <a:off x="2655395" y="7523237"/>
            <a:ext cx="7488236" cy="865188"/>
          </a:xfrm>
        </p:spPr>
        <p:txBody>
          <a:bodyPr/>
          <a:lstStyle>
            <a:lvl1pPr marL="0" indent="0" algn="l">
              <a:spcBef>
                <a:spcPts val="0"/>
              </a:spcBef>
              <a:buNone/>
              <a:defRPr sz="1800" baseline="0">
                <a:solidFill>
                  <a:srgbClr val="595959"/>
                </a:solidFill>
                <a:latin typeface="Calibri" panose="020F0502020204030204" pitchFamily="34" charset="0"/>
                <a:cs typeface="Calibri" panose="020F0502020204030204" pitchFamily="34" charset="0"/>
              </a:defRPr>
            </a:lvl1pPr>
            <a:lvl2pPr marL="634975" indent="0">
              <a:buNone/>
              <a:defRPr/>
            </a:lvl2pPr>
          </a:lstStyle>
          <a:p>
            <a:pPr lvl="0"/>
            <a:r>
              <a:rPr lang="en-US" dirty="0"/>
              <a:t>Click to edit Master text styles</a:t>
            </a:r>
          </a:p>
        </p:txBody>
      </p:sp>
      <p:sp>
        <p:nvSpPr>
          <p:cNvPr id="17" name="Text Placeholder 16"/>
          <p:cNvSpPr>
            <a:spLocks noGrp="1"/>
          </p:cNvSpPr>
          <p:nvPr>
            <p:ph type="body" sz="quarter" idx="14"/>
          </p:nvPr>
        </p:nvSpPr>
        <p:spPr>
          <a:xfrm>
            <a:off x="2655400" y="2123735"/>
            <a:ext cx="12601399" cy="2376265"/>
          </a:xfrm>
        </p:spPr>
        <p:txBody>
          <a:bodyPr anchor="b">
            <a:noAutofit/>
          </a:bodyPr>
          <a:lstStyle>
            <a:lvl1pPr marL="0" indent="0">
              <a:lnSpc>
                <a:spcPct val="100000"/>
              </a:lnSpc>
              <a:buNone/>
              <a:defRPr sz="8799" b="1" i="0" baseline="0">
                <a:solidFill>
                  <a:srgbClr val="28288C"/>
                </a:solidFill>
                <a:latin typeface="Calibri" panose="020F0502020204030204" pitchFamily="34" charset="0"/>
                <a:cs typeface="Arial"/>
              </a:defRPr>
            </a:lvl1pPr>
          </a:lstStyle>
          <a:p>
            <a:pPr lvl="0"/>
            <a:r>
              <a:rPr lang="en-US" dirty="0"/>
              <a:t>Click to edit Master text styles</a:t>
            </a:r>
          </a:p>
        </p:txBody>
      </p:sp>
      <p:sp>
        <p:nvSpPr>
          <p:cNvPr id="19" name="Text Placeholder 18"/>
          <p:cNvSpPr>
            <a:spLocks noGrp="1"/>
          </p:cNvSpPr>
          <p:nvPr>
            <p:ph type="body" sz="quarter" idx="15"/>
          </p:nvPr>
        </p:nvSpPr>
        <p:spPr>
          <a:xfrm>
            <a:off x="2654653" y="4572573"/>
            <a:ext cx="12602565" cy="1079548"/>
          </a:xfrm>
        </p:spPr>
        <p:txBody>
          <a:bodyPr/>
          <a:lstStyle>
            <a:lvl1pPr marL="13660" indent="0">
              <a:spcBef>
                <a:spcPts val="0"/>
              </a:spcBef>
              <a:buNone/>
              <a:defRPr sz="3200" baseline="0">
                <a:solidFill>
                  <a:srgbClr val="2D73D7"/>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2" name="Footer Placeholder 2"/>
          <p:cNvSpPr>
            <a:spLocks noGrp="1"/>
          </p:cNvSpPr>
          <p:nvPr>
            <p:ph type="ftr" sz="quarter" idx="16"/>
          </p:nvPr>
        </p:nvSpPr>
        <p:spPr>
          <a:xfrm>
            <a:off x="1790703" y="8675697"/>
            <a:ext cx="13177839" cy="485775"/>
          </a:xfrm>
        </p:spPr>
        <p:txBody>
          <a:bodyPr/>
          <a:lstStyle>
            <a:lvl1pPr>
              <a:defRPr sz="1600">
                <a:latin typeface="Calibri" panose="020F0502020204030204" pitchFamily="34" charset="0"/>
              </a:defRPr>
            </a:lvl1pPr>
          </a:lstStyle>
          <a:p>
            <a:r>
              <a:rPr lang="en-GB">
                <a:cs typeface="PF Paperback Light" charset="0"/>
              </a:rPr>
              <a:t>OpenAIRE @ EOSC | RDA  | Berlin | 23rd March 2018</a:t>
            </a:r>
          </a:p>
        </p:txBody>
      </p:sp>
      <p:sp>
        <p:nvSpPr>
          <p:cNvPr id="13" name="Slide Number Placeholder 3"/>
          <p:cNvSpPr>
            <a:spLocks noGrp="1"/>
          </p:cNvSpPr>
          <p:nvPr>
            <p:ph type="sldNum" sz="quarter" idx="17"/>
          </p:nvPr>
        </p:nvSpPr>
        <p:spPr/>
        <p:txBody>
          <a:bodyPr/>
          <a:lstStyle>
            <a:lvl1pPr>
              <a:defRPr/>
            </a:lvl1pPr>
          </a:lstStyle>
          <a:p>
            <a:pPr>
              <a:defRPr/>
            </a:pPr>
            <a:fld id="{630A0E4E-93C7-974F-9CD6-534DEEE0329C}" type="slidenum">
              <a:rPr lang="en-GB"/>
              <a:pPr>
                <a:defRPr/>
              </a:pPr>
              <a:t>‹N›</a:t>
            </a:fld>
            <a:endParaRPr lang="en-GB"/>
          </a:p>
        </p:txBody>
      </p:sp>
    </p:spTree>
    <p:extLst>
      <p:ext uri="{BB962C8B-B14F-4D97-AF65-F5344CB8AC3E}">
        <p14:creationId xmlns:p14="http://schemas.microsoft.com/office/powerpoint/2010/main" val="16672446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54134" y="791156"/>
            <a:ext cx="15147733" cy="1018133"/>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554134" y="2048844"/>
            <a:ext cx="15147733" cy="607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a:t>
            </a:fld>
            <a:endParaRPr lang="en"/>
          </a:p>
        </p:txBody>
      </p:sp>
    </p:spTree>
    <p:extLst>
      <p:ext uri="{BB962C8B-B14F-4D97-AF65-F5344CB8AC3E}">
        <p14:creationId xmlns:p14="http://schemas.microsoft.com/office/powerpoint/2010/main" val="2313683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Title 4">
  <p:cSld name="3_Title 4">
    <p:spTree>
      <p:nvGrpSpPr>
        <p:cNvPr id="1" name="Shape 940"/>
        <p:cNvGrpSpPr/>
        <p:nvPr/>
      </p:nvGrpSpPr>
      <p:grpSpPr>
        <a:xfrm>
          <a:off x="0" y="0"/>
          <a:ext cx="0" cy="0"/>
          <a:chOff x="0" y="0"/>
          <a:chExt cx="0" cy="0"/>
        </a:xfrm>
      </p:grpSpPr>
      <p:sp>
        <p:nvSpPr>
          <p:cNvPr id="941" name="Google Shape;941;p115"/>
          <p:cNvSpPr/>
          <p:nvPr/>
        </p:nvSpPr>
        <p:spPr>
          <a:xfrm>
            <a:off x="1" y="8065034"/>
            <a:ext cx="16256100" cy="1117500"/>
          </a:xfrm>
          <a:prstGeom prst="rect">
            <a:avLst/>
          </a:prstGeom>
          <a:solidFill>
            <a:schemeClr val="lt1"/>
          </a:solidFill>
          <a:ln>
            <a:noFill/>
          </a:ln>
          <a:effectLst>
            <a:outerShdw blurRad="25400" dist="12700" dir="5400000" rotWithShape="0">
              <a:schemeClr val="lt1">
                <a:alpha val="49800"/>
              </a:schemeClr>
            </a:outerShdw>
          </a:effectLst>
        </p:spPr>
        <p:txBody>
          <a:bodyPr spcFirstLastPara="1" wrap="square" lIns="47625" tIns="47625" rIns="47625" bIns="47625" anchor="ctr" anchorCtr="0">
            <a:no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
        <p:nvSpPr>
          <p:cNvPr id="942" name="Google Shape;942;p115"/>
          <p:cNvSpPr txBox="1">
            <a:spLocks noGrp="1"/>
          </p:cNvSpPr>
          <p:nvPr>
            <p:ph type="ftr" idx="11"/>
          </p:nvPr>
        </p:nvSpPr>
        <p:spPr>
          <a:xfrm>
            <a:off x="4831589" y="8483763"/>
            <a:ext cx="6593400" cy="376200"/>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6A6A6A"/>
              </a:buClr>
              <a:buSzPts val="1400"/>
              <a:buFont typeface="Helvetica Neue"/>
              <a:buNone/>
              <a:defRPr sz="1400" b="0" i="0" u="none" strike="noStrike" cap="none">
                <a:solidFill>
                  <a:srgbClr val="6A6A6A"/>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943" name="Google Shape;943;p115"/>
          <p:cNvSpPr txBox="1">
            <a:spLocks noGrp="1"/>
          </p:cNvSpPr>
          <p:nvPr>
            <p:ph type="body" idx="1"/>
          </p:nvPr>
        </p:nvSpPr>
        <p:spPr>
          <a:xfrm>
            <a:off x="697519" y="2146731"/>
            <a:ext cx="14671500" cy="2425200"/>
          </a:xfrm>
          <a:prstGeom prst="rect">
            <a:avLst/>
          </a:prstGeom>
          <a:noFill/>
          <a:ln>
            <a:noFill/>
          </a:ln>
        </p:spPr>
        <p:txBody>
          <a:bodyPr spcFirstLastPara="1" wrap="square" lIns="0" tIns="0" rIns="0" bIns="72000" anchor="b" anchorCtr="0"/>
          <a:lstStyle>
            <a:lvl1pPr marL="457189" marR="0" lvl="0" indent="-228594" algn="l" rtl="0">
              <a:lnSpc>
                <a:spcPct val="100000"/>
              </a:lnSpc>
              <a:spcBef>
                <a:spcPts val="0"/>
              </a:spcBef>
              <a:spcAft>
                <a:spcPts val="0"/>
              </a:spcAft>
              <a:buClr>
                <a:schemeClr val="lt1"/>
              </a:buClr>
              <a:buSzPts val="6600"/>
              <a:buFont typeface="Helvetica Neue"/>
              <a:buNone/>
              <a:defRPr sz="8800" b="1" i="0" u="none" strike="noStrike" cap="none">
                <a:solidFill>
                  <a:schemeClr val="lt1"/>
                </a:solidFill>
                <a:latin typeface="Helvetica Neue"/>
                <a:ea typeface="Helvetica Neue"/>
                <a:cs typeface="Helvetica Neue"/>
                <a:sym typeface="Helvetica Neue"/>
              </a:defRPr>
            </a:lvl1pPr>
            <a:lvl2pPr marL="914377" marR="0" lvl="1" indent="-228594" algn="l" rtl="0">
              <a:lnSpc>
                <a:spcPct val="100000"/>
              </a:lnSpc>
              <a:spcBef>
                <a:spcPts val="390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371566" marR="0" lvl="2"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754" marR="0" lvl="3"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5943" marR="0" lvl="4" indent="-228594" algn="ctr" rtl="0">
              <a:lnSpc>
                <a:spcPct val="100000"/>
              </a:lnSpc>
              <a:spcBef>
                <a:spcPts val="3900"/>
              </a:spcBef>
              <a:spcAft>
                <a:spcPts val="0"/>
              </a:spcAft>
              <a:buClr>
                <a:srgbClr val="2D3293"/>
              </a:buClr>
              <a:buSzPts val="3900"/>
              <a:buFont typeface="Open Sans"/>
              <a:buNone/>
              <a:defRPr sz="5200" b="1" i="0" u="none" strike="noStrike" cap="none">
                <a:solidFill>
                  <a:srgbClr val="2D3293"/>
                </a:solidFill>
                <a:latin typeface="Open Sans"/>
                <a:ea typeface="Open Sans"/>
                <a:cs typeface="Open Sans"/>
                <a:sym typeface="Open Sans"/>
              </a:defRPr>
            </a:lvl5pPr>
            <a:lvl6pPr marL="2743131" marR="0" lvl="5"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320" marR="0" lvl="6"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509" marR="0" lvl="7"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697" marR="0" lvl="8"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944" name="Google Shape;944;p115"/>
          <p:cNvSpPr txBox="1">
            <a:spLocks noGrp="1"/>
          </p:cNvSpPr>
          <p:nvPr>
            <p:ph type="body" idx="2"/>
          </p:nvPr>
        </p:nvSpPr>
        <p:spPr>
          <a:xfrm>
            <a:off x="670442" y="4572001"/>
            <a:ext cx="14698500" cy="2844900"/>
          </a:xfrm>
          <a:prstGeom prst="rect">
            <a:avLst/>
          </a:prstGeom>
          <a:noFill/>
          <a:ln>
            <a:noFill/>
          </a:ln>
        </p:spPr>
        <p:txBody>
          <a:bodyPr spcFirstLastPara="1" wrap="square" lIns="0" tIns="72000" rIns="0" bIns="0" anchor="t" anchorCtr="0"/>
          <a:lstStyle>
            <a:lvl1pPr marL="457189" marR="0" lvl="0" indent="-228594" algn="l" rtl="0">
              <a:lnSpc>
                <a:spcPct val="100000"/>
              </a:lnSpc>
              <a:spcBef>
                <a:spcPts val="300"/>
              </a:spcBef>
              <a:spcAft>
                <a:spcPts val="0"/>
              </a:spcAft>
              <a:buClr>
                <a:schemeClr val="lt1"/>
              </a:buClr>
              <a:buSzPts val="3150"/>
              <a:buFont typeface="Helvetica Neue"/>
              <a:buNone/>
              <a:defRPr sz="4200" b="0" i="0" u="none" strike="noStrike" cap="none">
                <a:solidFill>
                  <a:schemeClr val="lt1"/>
                </a:solidFill>
                <a:latin typeface="Helvetica Neue"/>
                <a:ea typeface="Helvetica Neue"/>
                <a:cs typeface="Helvetica Neue"/>
                <a:sym typeface="Helvetica Neue"/>
              </a:defRPr>
            </a:lvl1pPr>
            <a:lvl2pPr marL="914377" marR="0" lvl="1" indent="-228594" algn="l" rtl="0">
              <a:lnSpc>
                <a:spcPct val="100000"/>
              </a:lnSpc>
              <a:spcBef>
                <a:spcPts val="390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371566" marR="0" lvl="2"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754" marR="0" lvl="3"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5943" marR="0" lvl="4" indent="-228594" algn="ctr" rtl="0">
              <a:lnSpc>
                <a:spcPct val="100000"/>
              </a:lnSpc>
              <a:spcBef>
                <a:spcPts val="3900"/>
              </a:spcBef>
              <a:spcAft>
                <a:spcPts val="0"/>
              </a:spcAft>
              <a:buClr>
                <a:srgbClr val="2D3293"/>
              </a:buClr>
              <a:buSzPts val="3900"/>
              <a:buFont typeface="Open Sans"/>
              <a:buNone/>
              <a:defRPr sz="5200" b="1" i="0" u="none" strike="noStrike" cap="none">
                <a:solidFill>
                  <a:srgbClr val="2D3293"/>
                </a:solidFill>
                <a:latin typeface="Open Sans"/>
                <a:ea typeface="Open Sans"/>
                <a:cs typeface="Open Sans"/>
                <a:sym typeface="Open Sans"/>
              </a:defRPr>
            </a:lvl5pPr>
            <a:lvl6pPr marL="2743131" marR="0" lvl="5"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320" marR="0" lvl="6"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509" marR="0" lvl="7"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697" marR="0" lvl="8"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pic>
        <p:nvPicPr>
          <p:cNvPr id="945" name="Google Shape;945;p115"/>
          <p:cNvPicPr preferRelativeResize="0"/>
          <p:nvPr/>
        </p:nvPicPr>
        <p:blipFill rotWithShape="1">
          <a:blip r:embed="rId2">
            <a:alphaModFix/>
          </a:blip>
          <a:srcRect/>
          <a:stretch/>
        </p:blipFill>
        <p:spPr>
          <a:xfrm>
            <a:off x="657902" y="660384"/>
            <a:ext cx="986503" cy="983227"/>
          </a:xfrm>
          <a:prstGeom prst="rect">
            <a:avLst/>
          </a:prstGeom>
          <a:noFill/>
          <a:ln>
            <a:noFill/>
          </a:ln>
        </p:spPr>
      </p:pic>
      <p:sp>
        <p:nvSpPr>
          <p:cNvPr id="946" name="Google Shape;946;p115"/>
          <p:cNvSpPr txBox="1">
            <a:spLocks noGrp="1"/>
          </p:cNvSpPr>
          <p:nvPr>
            <p:ph type="body" idx="3"/>
          </p:nvPr>
        </p:nvSpPr>
        <p:spPr>
          <a:xfrm>
            <a:off x="9127459" y="856566"/>
            <a:ext cx="6241500" cy="381900"/>
          </a:xfrm>
          <a:prstGeom prst="rect">
            <a:avLst/>
          </a:prstGeom>
          <a:noFill/>
          <a:ln>
            <a:noFill/>
          </a:ln>
        </p:spPr>
        <p:txBody>
          <a:bodyPr spcFirstLastPara="1" wrap="square" lIns="0" tIns="0" rIns="0" bIns="0" anchor="b" anchorCtr="0"/>
          <a:lstStyle>
            <a:lvl1pPr marL="457189" marR="0" lvl="0" indent="-228594" algn="r" rtl="0">
              <a:lnSpc>
                <a:spcPct val="100000"/>
              </a:lnSpc>
              <a:spcBef>
                <a:spcPts val="3900"/>
              </a:spcBef>
              <a:spcAft>
                <a:spcPts val="0"/>
              </a:spcAft>
              <a:buClr>
                <a:schemeClr val="lt1"/>
              </a:buClr>
              <a:buSzPts val="2100"/>
              <a:buFont typeface="Helvetica Neue"/>
              <a:buNone/>
              <a:defRPr sz="2800" b="1" i="0" u="none" strike="noStrike" cap="none">
                <a:solidFill>
                  <a:schemeClr val="lt1"/>
                </a:solidFill>
                <a:latin typeface="Helvetica Neue"/>
                <a:ea typeface="Helvetica Neue"/>
                <a:cs typeface="Helvetica Neue"/>
                <a:sym typeface="Helvetica Neue"/>
              </a:defRPr>
            </a:lvl1pPr>
            <a:lvl2pPr marL="914377" marR="0" lvl="1" indent="-228594" algn="l" rtl="0">
              <a:lnSpc>
                <a:spcPct val="100000"/>
              </a:lnSpc>
              <a:spcBef>
                <a:spcPts val="39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566" marR="0" lvl="2"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754" marR="0" lvl="3"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5943" marR="0" lvl="4"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131" marR="0" lvl="5"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320" marR="0" lvl="6"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509" marR="0" lvl="7"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697" marR="0" lvl="8"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947" name="Google Shape;947;p115"/>
          <p:cNvSpPr txBox="1">
            <a:spLocks noGrp="1"/>
          </p:cNvSpPr>
          <p:nvPr>
            <p:ph type="body" idx="4"/>
          </p:nvPr>
        </p:nvSpPr>
        <p:spPr>
          <a:xfrm>
            <a:off x="9127459" y="1237927"/>
            <a:ext cx="6241500" cy="405600"/>
          </a:xfrm>
          <a:prstGeom prst="rect">
            <a:avLst/>
          </a:prstGeom>
          <a:noFill/>
          <a:ln>
            <a:noFill/>
          </a:ln>
        </p:spPr>
        <p:txBody>
          <a:bodyPr spcFirstLastPara="1" wrap="square" lIns="0" tIns="36000" rIns="0" bIns="0" anchor="t" anchorCtr="0"/>
          <a:lstStyle>
            <a:lvl1pPr marL="457189" marR="0" lvl="0" indent="-228594" algn="r" rtl="0">
              <a:lnSpc>
                <a:spcPct val="100000"/>
              </a:lnSpc>
              <a:spcBef>
                <a:spcPts val="3900"/>
              </a:spcBef>
              <a:spcAft>
                <a:spcPts val="0"/>
              </a:spcAft>
              <a:buClr>
                <a:schemeClr val="lt1"/>
              </a:buClr>
              <a:buSzPts val="1500"/>
              <a:buFont typeface="Helvetica Neue"/>
              <a:buNone/>
              <a:defRPr sz="2000" b="0" i="0" u="none" strike="noStrike" cap="none">
                <a:solidFill>
                  <a:schemeClr val="lt1"/>
                </a:solidFill>
                <a:latin typeface="Helvetica Neue"/>
                <a:ea typeface="Helvetica Neue"/>
                <a:cs typeface="Helvetica Neue"/>
                <a:sym typeface="Helvetica Neue"/>
              </a:defRPr>
            </a:lvl1pPr>
            <a:lvl2pPr marL="914377" marR="0" lvl="1" indent="-228594" algn="l" rtl="0">
              <a:lnSpc>
                <a:spcPct val="100000"/>
              </a:lnSpc>
              <a:spcBef>
                <a:spcPts val="39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566" marR="0" lvl="2"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754" marR="0" lvl="3"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5943" marR="0" lvl="4"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131" marR="0" lvl="5"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320" marR="0" lvl="6"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509" marR="0" lvl="7"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697" marR="0" lvl="8" indent="-38099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pic>
        <p:nvPicPr>
          <p:cNvPr id="948" name="Google Shape;948;p115"/>
          <p:cNvPicPr preferRelativeResize="0"/>
          <p:nvPr/>
        </p:nvPicPr>
        <p:blipFill rotWithShape="1">
          <a:blip r:embed="rId3">
            <a:alphaModFix/>
          </a:blip>
          <a:srcRect/>
          <a:stretch/>
        </p:blipFill>
        <p:spPr>
          <a:xfrm rot="5400000" flipH="1">
            <a:off x="500297" y="5636945"/>
            <a:ext cx="1933731" cy="2934324"/>
          </a:xfrm>
          <a:prstGeom prst="rect">
            <a:avLst/>
          </a:prstGeom>
          <a:noFill/>
          <a:ln>
            <a:noFill/>
          </a:ln>
        </p:spPr>
      </p:pic>
      <p:pic>
        <p:nvPicPr>
          <p:cNvPr id="949" name="Google Shape;949;p115"/>
          <p:cNvPicPr preferRelativeResize="0"/>
          <p:nvPr/>
        </p:nvPicPr>
        <p:blipFill rotWithShape="1">
          <a:blip r:embed="rId4">
            <a:alphaModFix/>
          </a:blip>
          <a:srcRect/>
          <a:stretch/>
        </p:blipFill>
        <p:spPr>
          <a:xfrm>
            <a:off x="711201" y="8203663"/>
            <a:ext cx="2076545" cy="741219"/>
          </a:xfrm>
          <a:prstGeom prst="rect">
            <a:avLst/>
          </a:prstGeom>
          <a:noFill/>
          <a:ln>
            <a:noFill/>
          </a:ln>
        </p:spPr>
      </p:pic>
      <p:pic>
        <p:nvPicPr>
          <p:cNvPr id="950" name="Google Shape;950;p115"/>
          <p:cNvPicPr preferRelativeResize="0"/>
          <p:nvPr/>
        </p:nvPicPr>
        <p:blipFill rotWithShape="1">
          <a:blip r:embed="rId5">
            <a:alphaModFix/>
          </a:blip>
          <a:srcRect/>
          <a:stretch/>
        </p:blipFill>
        <p:spPr>
          <a:xfrm>
            <a:off x="3238757" y="8328802"/>
            <a:ext cx="829563" cy="576001"/>
          </a:xfrm>
          <a:prstGeom prst="rect">
            <a:avLst/>
          </a:prstGeom>
          <a:noFill/>
          <a:ln>
            <a:noFill/>
          </a:ln>
        </p:spPr>
      </p:pic>
      <p:pic>
        <p:nvPicPr>
          <p:cNvPr id="951" name="Google Shape;951;p115"/>
          <p:cNvPicPr preferRelativeResize="0"/>
          <p:nvPr/>
        </p:nvPicPr>
        <p:blipFill rotWithShape="1">
          <a:blip r:embed="rId6">
            <a:alphaModFix/>
          </a:blip>
          <a:srcRect/>
          <a:stretch/>
        </p:blipFill>
        <p:spPr>
          <a:xfrm>
            <a:off x="14724882" y="8496329"/>
            <a:ext cx="703863" cy="252000"/>
          </a:xfrm>
          <a:prstGeom prst="rect">
            <a:avLst/>
          </a:prstGeom>
          <a:noFill/>
          <a:ln>
            <a:noFill/>
          </a:ln>
        </p:spPr>
      </p:pic>
      <p:pic>
        <p:nvPicPr>
          <p:cNvPr id="952" name="Google Shape;952;p115"/>
          <p:cNvPicPr preferRelativeResize="0"/>
          <p:nvPr/>
        </p:nvPicPr>
        <p:blipFill rotWithShape="1">
          <a:blip r:embed="rId7">
            <a:alphaModFix/>
          </a:blip>
          <a:srcRect/>
          <a:stretch/>
        </p:blipFill>
        <p:spPr>
          <a:xfrm>
            <a:off x="12332936" y="8459263"/>
            <a:ext cx="432003" cy="360000"/>
          </a:xfrm>
          <a:prstGeom prst="rect">
            <a:avLst/>
          </a:prstGeom>
          <a:noFill/>
          <a:ln>
            <a:noFill/>
          </a:ln>
        </p:spPr>
      </p:pic>
      <p:sp>
        <p:nvSpPr>
          <p:cNvPr id="953" name="Google Shape;953;p115"/>
          <p:cNvSpPr txBox="1"/>
          <p:nvPr/>
        </p:nvSpPr>
        <p:spPr>
          <a:xfrm>
            <a:off x="12548938" y="8457362"/>
            <a:ext cx="1959900" cy="276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D3293"/>
              </a:buClr>
              <a:buSzPts val="1800"/>
              <a:buFont typeface="Open Sans"/>
              <a:buNone/>
            </a:pPr>
            <a:r>
              <a:rPr lang="en-GB" sz="1800" b="1" i="0" u="none" strike="noStrike" cap="none">
                <a:solidFill>
                  <a:srgbClr val="2D3293"/>
                </a:solidFill>
                <a:latin typeface="Open Sans"/>
                <a:ea typeface="Open Sans"/>
                <a:cs typeface="Open Sans"/>
                <a:sym typeface="Open Sans"/>
              </a:rPr>
              <a:t>@openaire_eu</a:t>
            </a:r>
            <a:endParaRPr sz="1800" b="1" i="0" u="none" strike="noStrike" cap="none">
              <a:solidFill>
                <a:srgbClr val="2D3293"/>
              </a:solidFill>
              <a:latin typeface="Open Sans"/>
              <a:ea typeface="Open Sans"/>
              <a:cs typeface="Open Sans"/>
              <a:sym typeface="Open Sans"/>
            </a:endParaRPr>
          </a:p>
        </p:txBody>
      </p:sp>
      <p:pic>
        <p:nvPicPr>
          <p:cNvPr id="954" name="Google Shape;954;p115"/>
          <p:cNvPicPr preferRelativeResize="0"/>
          <p:nvPr/>
        </p:nvPicPr>
        <p:blipFill rotWithShape="1">
          <a:blip r:embed="rId8">
            <a:alphaModFix/>
          </a:blip>
          <a:srcRect l="10166" r="10158"/>
          <a:stretch/>
        </p:blipFill>
        <p:spPr>
          <a:xfrm>
            <a:off x="-31439" y="-34819"/>
            <a:ext cx="16318880" cy="8139600"/>
          </a:xfrm>
          <a:prstGeom prst="rect">
            <a:avLst/>
          </a:prstGeom>
          <a:noFill/>
          <a:ln>
            <a:noFill/>
          </a:ln>
        </p:spPr>
      </p:pic>
      <p:sp>
        <p:nvSpPr>
          <p:cNvPr id="955" name="Google Shape;955;p115"/>
          <p:cNvSpPr/>
          <p:nvPr/>
        </p:nvSpPr>
        <p:spPr>
          <a:xfrm>
            <a:off x="15439" y="-38769"/>
            <a:ext cx="16272000" cy="8136000"/>
          </a:xfrm>
          <a:prstGeom prst="rect">
            <a:avLst/>
          </a:prstGeom>
          <a:gradFill>
            <a:gsLst>
              <a:gs pos="0">
                <a:srgbClr val="3B41BE"/>
              </a:gs>
              <a:gs pos="94000">
                <a:srgbClr val="18B2EC">
                  <a:alpha val="0"/>
                </a:srgbClr>
              </a:gs>
              <a:gs pos="100000">
                <a:srgbClr val="18B2EC">
                  <a:alpha val="0"/>
                </a:srgbClr>
              </a:gs>
            </a:gsLst>
            <a:lin ang="5400012" scaled="0"/>
          </a:gradFill>
          <a:ln>
            <a:noFill/>
          </a:ln>
          <a:effectLst>
            <a:outerShdw blurRad="25400" dist="12700" dir="5400000" rotWithShape="0">
              <a:schemeClr val="accent1">
                <a:alpha val="49800"/>
              </a:schemeClr>
            </a:outerShdw>
          </a:effectLst>
        </p:spPr>
        <p:txBody>
          <a:bodyPr spcFirstLastPara="1" wrap="square" lIns="47625" tIns="47625" rIns="47625" bIns="47625" anchor="ctr" anchorCtr="0">
            <a:no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95504166"/>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Make bold statement">
    <p:spTree>
      <p:nvGrpSpPr>
        <p:cNvPr id="1" name=""/>
        <p:cNvGrpSpPr/>
        <p:nvPr/>
      </p:nvGrpSpPr>
      <p:grpSpPr>
        <a:xfrm>
          <a:off x="0" y="0"/>
          <a:ext cx="0" cy="0"/>
          <a:chOff x="0" y="0"/>
          <a:chExt cx="0" cy="0"/>
        </a:xfrm>
      </p:grpSpPr>
      <p:sp>
        <p:nvSpPr>
          <p:cNvPr id="2" name="Title 1"/>
          <p:cNvSpPr>
            <a:spLocks noGrp="1"/>
          </p:cNvSpPr>
          <p:nvPr>
            <p:ph type="title"/>
          </p:nvPr>
        </p:nvSpPr>
        <p:spPr>
          <a:xfrm>
            <a:off x="1719290" y="3995937"/>
            <a:ext cx="12889433" cy="1668016"/>
          </a:xfrm>
          <a:prstGeom prst="rect">
            <a:avLst/>
          </a:prstGeom>
          <a:solidFill>
            <a:srgbClr val="28288C"/>
          </a:solidFill>
        </p:spPr>
        <p:txBody>
          <a:bodyPr vert="horz" lIns="81648" tIns="40825" rIns="81648" bIns="40825" anchor="ctr">
            <a:noAutofit/>
          </a:bodyPr>
          <a:lstStyle>
            <a:lvl1pPr algn="ctr">
              <a:defRPr sz="8099" cap="all" baseline="0">
                <a:solidFill>
                  <a:schemeClr val="bg1"/>
                </a:solidFill>
                <a:latin typeface="PF Paperback Black"/>
                <a:cs typeface="PF Paperback Black"/>
              </a:defRPr>
            </a:lvl1pPr>
          </a:lstStyle>
          <a:p>
            <a:r>
              <a:rPr lang="en-US"/>
              <a:t>Click to edit Master title style</a:t>
            </a:r>
            <a:endParaRPr lang="en-GB" dirty="0"/>
          </a:p>
        </p:txBody>
      </p:sp>
      <p:sp>
        <p:nvSpPr>
          <p:cNvPr id="6" name="Text Placeholder 5"/>
          <p:cNvSpPr>
            <a:spLocks noGrp="1"/>
          </p:cNvSpPr>
          <p:nvPr>
            <p:ph type="body" sz="quarter" idx="12"/>
          </p:nvPr>
        </p:nvSpPr>
        <p:spPr>
          <a:xfrm>
            <a:off x="1719290" y="1187624"/>
            <a:ext cx="12889433" cy="2808560"/>
          </a:xfrm>
        </p:spPr>
        <p:txBody>
          <a:bodyPr anchor="b"/>
          <a:lstStyle>
            <a:lvl1pPr marL="238116" indent="0" algn="ctr">
              <a:lnSpc>
                <a:spcPct val="100000"/>
              </a:lnSpc>
              <a:spcAft>
                <a:spcPts val="537"/>
              </a:spcAft>
              <a:buNone/>
              <a:defRPr sz="7099" baseline="0">
                <a:solidFill>
                  <a:srgbClr val="28288C"/>
                </a:solidFill>
                <a:latin typeface="PF Paperback Light"/>
                <a:cs typeface="PF Paperback Light"/>
              </a:defRPr>
            </a:lvl1pPr>
          </a:lstStyle>
          <a:p>
            <a:pPr lvl="0"/>
            <a:r>
              <a:rPr lang="en-US" dirty="0"/>
              <a:t>Click to edit Master text styles</a:t>
            </a:r>
          </a:p>
        </p:txBody>
      </p:sp>
      <p:sp>
        <p:nvSpPr>
          <p:cNvPr id="8" name="Text Placeholder 7"/>
          <p:cNvSpPr>
            <a:spLocks noGrp="1"/>
          </p:cNvSpPr>
          <p:nvPr>
            <p:ph type="body" sz="quarter" idx="13"/>
          </p:nvPr>
        </p:nvSpPr>
        <p:spPr>
          <a:xfrm>
            <a:off x="1719290" y="5652127"/>
            <a:ext cx="12889433" cy="2159001"/>
          </a:xfrm>
        </p:spPr>
        <p:txBody>
          <a:bodyPr/>
          <a:lstStyle>
            <a:lvl1pPr marL="238116" indent="0" algn="ctr">
              <a:lnSpc>
                <a:spcPct val="100000"/>
              </a:lnSpc>
              <a:spcAft>
                <a:spcPts val="537"/>
              </a:spcAft>
              <a:buNone/>
              <a:defRPr sz="7099">
                <a:solidFill>
                  <a:srgbClr val="28288C"/>
                </a:solidFill>
                <a:latin typeface="PF Paperback Light"/>
                <a:cs typeface="PF Paperback Light"/>
              </a:defRPr>
            </a:lvl1pPr>
          </a:lstStyle>
          <a:p>
            <a:pPr lvl="0"/>
            <a:r>
              <a:rPr lang="en-US" dirty="0"/>
              <a:t>Click to edit Master text styles</a:t>
            </a:r>
          </a:p>
        </p:txBody>
      </p:sp>
      <p:sp>
        <p:nvSpPr>
          <p:cNvPr id="5" name="Footer Placeholder 1"/>
          <p:cNvSpPr>
            <a:spLocks noGrp="1"/>
          </p:cNvSpPr>
          <p:nvPr>
            <p:ph type="ftr" sz="quarter" idx="14"/>
          </p:nvPr>
        </p:nvSpPr>
        <p:spPr/>
        <p:txBody>
          <a:bodyPr/>
          <a:lstStyle>
            <a:lvl1pPr>
              <a:defRPr/>
            </a:lvl1pPr>
          </a:lstStyle>
          <a:p>
            <a:pPr>
              <a:defRPr/>
            </a:pPr>
            <a:r>
              <a:rPr lang="en-GB"/>
              <a:t>Cardiologico Monzino | Milano | 11 febbraio 2020</a:t>
            </a:r>
          </a:p>
        </p:txBody>
      </p:sp>
      <p:sp>
        <p:nvSpPr>
          <p:cNvPr id="7" name="Slide Number Placeholder 4"/>
          <p:cNvSpPr>
            <a:spLocks noGrp="1"/>
          </p:cNvSpPr>
          <p:nvPr>
            <p:ph type="sldNum" sz="quarter" idx="15"/>
          </p:nvPr>
        </p:nvSpPr>
        <p:spPr/>
        <p:txBody>
          <a:bodyPr/>
          <a:lstStyle>
            <a:lvl1pPr>
              <a:defRPr/>
            </a:lvl1pPr>
          </a:lstStyle>
          <a:p>
            <a:pPr>
              <a:defRPr/>
            </a:pPr>
            <a:fld id="{D19EEFAB-C34A-5C41-B153-92EACB97F409}" type="slidenum">
              <a:rPr lang="en-GB"/>
              <a:pPr>
                <a:defRPr/>
              </a:pPr>
              <a:t>‹N›</a:t>
            </a:fld>
            <a:endParaRPr lang="en-GB"/>
          </a:p>
        </p:txBody>
      </p:sp>
    </p:spTree>
    <p:extLst>
      <p:ext uri="{BB962C8B-B14F-4D97-AF65-F5344CB8AC3E}">
        <p14:creationId xmlns:p14="http://schemas.microsoft.com/office/powerpoint/2010/main" val="25944959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20" name="Rectangle 19"/>
          <p:cNvSpPr/>
          <p:nvPr userDrawn="1"/>
        </p:nvSpPr>
        <p:spPr>
          <a:xfrm>
            <a:off x="61380" y="0"/>
            <a:ext cx="16256000" cy="7561913"/>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chemeClr val="bg1">
                    <a:lumMod val="90000"/>
                  </a:schemeClr>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2400" b="0"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accent3">
                    <a:lumMod val="40000"/>
                    <a:lumOff val="60000"/>
                  </a:schemeClr>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2400" b="0"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000" b="0" i="0" spc="-150">
                <a:solidFill>
                  <a:schemeClr val="accent3">
                    <a:lumMod val="40000"/>
                    <a:lumOff val="60000"/>
                  </a:schemeClr>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8140700" y="710160"/>
            <a:ext cx="0" cy="1079500"/>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0"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5" name="Rectangle 24"/>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Footer Placeholder 9"/>
          <p:cNvSpPr>
            <a:spLocks noGrp="1"/>
          </p:cNvSpPr>
          <p:nvPr>
            <p:ph type="ftr" sz="quarter" idx="18"/>
          </p:nvPr>
        </p:nvSpPr>
        <p:spPr>
          <a:xfrm>
            <a:off x="4831589" y="8416031"/>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tx1">
                    <a:lumMod val="50000"/>
                    <a:lumOff val="50000"/>
                  </a:schemeClr>
                </a:solidFill>
                <a:latin typeface="Helvetica" charset="0"/>
                <a:ea typeface="Helvetica" charset="0"/>
                <a:cs typeface="Helvetica" charset="0"/>
              </a:defRPr>
            </a:lvl1pPr>
          </a:lstStyle>
          <a:p>
            <a:r>
              <a:rPr lang="it-IT" sz="1000" spc="-80" dirty="0">
                <a:solidFill>
                  <a:srgbClr val="000000"/>
                </a:solidFill>
              </a:rPr>
              <a:t>Università di Pisa, Corso di didattica trasversale (LABCD5) “Curare e conservare il dato per la ricerca” – 18 </a:t>
            </a:r>
            <a:r>
              <a:rPr lang="it-IT" sz="1000" spc="-80" dirty="0" err="1">
                <a:solidFill>
                  <a:srgbClr val="000000"/>
                </a:solidFill>
              </a:rPr>
              <a:t>Dic</a:t>
            </a:r>
            <a:r>
              <a:rPr lang="it-IT" sz="1000" spc="-80" dirty="0">
                <a:solidFill>
                  <a:srgbClr val="000000"/>
                </a:solidFill>
              </a:rPr>
              <a:t> 2018</a:t>
            </a:r>
            <a:endParaRPr lang="en-US" sz="1000" spc="-80" dirty="0">
              <a:solidFill>
                <a:srgbClr val="000000"/>
              </a:solidFill>
            </a:endParaRPr>
          </a:p>
        </p:txBody>
      </p:sp>
      <p:pic>
        <p:nvPicPr>
          <p:cNvPr id="43" name="Picture 42"/>
          <p:cNvPicPr>
            <a:picLocks noChangeAspect="1"/>
          </p:cNvPicPr>
          <p:nvPr userDrawn="1"/>
        </p:nvPicPr>
        <p:blipFill>
          <a:blip r:embed="rId3"/>
          <a:stretch>
            <a:fillRect/>
          </a:stretch>
        </p:blipFill>
        <p:spPr>
          <a:xfrm>
            <a:off x="15074156" y="8836265"/>
            <a:ext cx="703862" cy="252000"/>
          </a:xfrm>
          <a:prstGeom prst="rect">
            <a:avLst/>
          </a:prstGeom>
        </p:spPr>
      </p:pic>
      <p:pic>
        <p:nvPicPr>
          <p:cNvPr id="51" name="Picture 5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12044383" y="-14990"/>
            <a:ext cx="4272997" cy="6409496"/>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9105" y="8233539"/>
            <a:ext cx="2076544" cy="741219"/>
          </a:xfrm>
          <a:prstGeom prst="rect">
            <a:avLst/>
          </a:prstGeom>
        </p:spPr>
      </p:pic>
      <p:pic>
        <p:nvPicPr>
          <p:cNvPr id="27" name="Picture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011305" y="8128031"/>
            <a:ext cx="829564" cy="576000"/>
          </a:xfrm>
          <a:prstGeom prst="rect">
            <a:avLst/>
          </a:prstGeom>
        </p:spPr>
      </p:pic>
      <p:pic>
        <p:nvPicPr>
          <p:cNvPr id="21" name="Immagine 20">
            <a:extLst>
              <a:ext uri="{FF2B5EF4-FFF2-40B4-BE49-F238E27FC236}">
                <a16:creationId xmlns:a16="http://schemas.microsoft.com/office/drawing/2014/main" id="{BAD30938-4413-F84B-83C1-DDD2EB12D99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5167" y="7958277"/>
            <a:ext cx="2162337" cy="1142790"/>
          </a:xfrm>
          <a:prstGeom prst="rect">
            <a:avLst/>
          </a:prstGeom>
        </p:spPr>
      </p:pic>
      <p:pic>
        <p:nvPicPr>
          <p:cNvPr id="22" name="Immagine 21">
            <a:extLst>
              <a:ext uri="{FF2B5EF4-FFF2-40B4-BE49-F238E27FC236}">
                <a16:creationId xmlns:a16="http://schemas.microsoft.com/office/drawing/2014/main" id="{220CF50D-03FD-CA44-B593-DB142FC941A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73921" y="8200500"/>
            <a:ext cx="4971091" cy="943500"/>
          </a:xfrm>
          <a:prstGeom prst="rect">
            <a:avLst/>
          </a:prstGeom>
        </p:spPr>
      </p:pic>
    </p:spTree>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993692" y="4779"/>
            <a:ext cx="14240879" cy="8021621"/>
          </a:xfrm>
          <a:prstGeom prst="rect">
            <a:avLst/>
          </a:prstGeom>
          <a:effectLst>
            <a:outerShdw blurRad="50800" dist="50800" dir="5400000" algn="ctr" rotWithShape="0">
              <a:schemeClr val="bg1"/>
            </a:outerShdw>
          </a:effectLst>
        </p:spPr>
      </p:pic>
      <p:sp>
        <p:nvSpPr>
          <p:cNvPr id="22" name="Footer Placeholder 9"/>
          <p:cNvSpPr>
            <a:spLocks noGrp="1"/>
          </p:cNvSpPr>
          <p:nvPr>
            <p:ph type="ftr" sz="quarter" idx="18"/>
          </p:nvPr>
        </p:nvSpPr>
        <p:spPr>
          <a:xfrm>
            <a:off x="6580682" y="8416031"/>
            <a:ext cx="7844209"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 @ EOSC | RDA  | Berlin | 23rd March 2018</a:t>
            </a:r>
          </a:p>
        </p:txBody>
      </p:sp>
      <p:pic>
        <p:nvPicPr>
          <p:cNvPr id="23" name="Picture 22"/>
          <p:cNvPicPr>
            <a:picLocks noChangeAspect="1"/>
          </p:cNvPicPr>
          <p:nvPr userDrawn="1"/>
        </p:nvPicPr>
        <p:blipFill>
          <a:blip r:embed="rId3"/>
          <a:stretch>
            <a:fillRect/>
          </a:stretch>
        </p:blipFill>
        <p:spPr>
          <a:xfrm>
            <a:off x="14820956" y="8458973"/>
            <a:ext cx="860081" cy="307930"/>
          </a:xfrm>
          <a:prstGeom prst="rect">
            <a:avLst/>
          </a:prstGeom>
        </p:spPr>
      </p:pic>
      <p:sp>
        <p:nvSpPr>
          <p:cNvPr id="4" name="Text Placeholder 25"/>
          <p:cNvSpPr>
            <a:spLocks noGrp="1"/>
          </p:cNvSpPr>
          <p:nvPr>
            <p:ph type="body" sz="quarter" idx="10" hasCustomPrompt="1"/>
          </p:nvPr>
        </p:nvSpPr>
        <p:spPr>
          <a:xfrm>
            <a:off x="711199" y="558798"/>
            <a:ext cx="11708984" cy="2429131"/>
          </a:xfrm>
          <a:prstGeom prst="rect">
            <a:avLst/>
          </a:prstGeom>
        </p:spPr>
        <p:txBody>
          <a:bodyPr wrap="square" lIns="0" tIns="0" rIns="0" bIns="72000" anchor="b" anchorCtr="0">
            <a:normAutofit/>
          </a:bodyPr>
          <a:lstStyle>
            <a:lvl1pPr marL="0" indent="0" algn="l">
              <a:lnSpc>
                <a:spcPts val="8800"/>
              </a:lnSpc>
              <a:spcBef>
                <a:spcPts val="0"/>
              </a:spcBef>
              <a:buNone/>
              <a:defRPr sz="88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711200" y="3004865"/>
            <a:ext cx="11019436" cy="1351070"/>
          </a:xfrm>
          <a:prstGeom prst="rect">
            <a:avLst/>
          </a:prstGeom>
        </p:spPr>
        <p:txBody>
          <a:bodyPr wrap="square" lIns="0" tIns="72000" rIns="0" bIns="0" anchor="t" anchorCtr="0">
            <a:normAutofit/>
          </a:bodyPr>
          <a:lstStyle>
            <a:lvl1pPr marL="0" indent="0" algn="l">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grpSp>
        <p:nvGrpSpPr>
          <p:cNvPr id="12" name="Group 11"/>
          <p:cNvGrpSpPr/>
          <p:nvPr userDrawn="1"/>
        </p:nvGrpSpPr>
        <p:grpSpPr>
          <a:xfrm>
            <a:off x="13347179" y="972084"/>
            <a:ext cx="2536288" cy="481060"/>
            <a:chOff x="11725043" y="8364911"/>
            <a:chExt cx="2536288" cy="481060"/>
          </a:xfrm>
        </p:grpSpPr>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25043" y="8364911"/>
              <a:ext cx="577273" cy="481060"/>
            </a:xfrm>
            <a:prstGeom prst="rect">
              <a:avLst/>
            </a:prstGeom>
          </p:spPr>
        </p:pic>
        <p:sp>
          <p:nvSpPr>
            <p:cNvPr id="15" name="Title 1"/>
            <p:cNvSpPr txBox="1">
              <a:spLocks/>
            </p:cNvSpPr>
            <p:nvPr userDrawn="1"/>
          </p:nvSpPr>
          <p:spPr>
            <a:xfrm>
              <a:off x="12340417" y="8446825"/>
              <a:ext cx="1920914" cy="338554"/>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2200" b="0" i="0">
                  <a:latin typeface="Open Sans" charset="0"/>
                  <a:ea typeface="Open Sans" charset="0"/>
                  <a:cs typeface="Open Sans" charset="0"/>
                </a:rPr>
                <a:t>@</a:t>
              </a:r>
              <a:r>
                <a:rPr lang="en-US" sz="2200" b="1" i="0" err="1">
                  <a:latin typeface="Open Sans" charset="0"/>
                  <a:ea typeface="Open Sans" charset="0"/>
                  <a:cs typeface="Open Sans" charset="0"/>
                </a:rPr>
                <a:t>openaire_eu</a:t>
              </a:r>
              <a:endParaRPr lang="en-US" sz="2200" b="1" i="0">
                <a:latin typeface="Open Sans" charset="0"/>
                <a:ea typeface="Open Sans" charset="0"/>
                <a:cs typeface="Open Sans" charset="0"/>
              </a:endParaRPr>
            </a:p>
          </p:txBody>
        </p:sp>
      </p:grpSp>
      <p:pic>
        <p:nvPicPr>
          <p:cNvPr id="28" name="Picture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200" y="4685283"/>
            <a:ext cx="730941" cy="730941"/>
          </a:xfrm>
          <a:prstGeom prst="rect">
            <a:avLst/>
          </a:prstGeom>
        </p:spPr>
      </p:pic>
      <p:sp>
        <p:nvSpPr>
          <p:cNvPr id="29" name="Text Placeholder 39"/>
          <p:cNvSpPr>
            <a:spLocks noGrp="1"/>
          </p:cNvSpPr>
          <p:nvPr>
            <p:ph type="body" sz="quarter" idx="16" hasCustomPrompt="1"/>
          </p:nvPr>
        </p:nvSpPr>
        <p:spPr>
          <a:xfrm>
            <a:off x="1691236" y="4676880"/>
            <a:ext cx="6865653" cy="382019"/>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30" name="Text Placeholder 39"/>
          <p:cNvSpPr>
            <a:spLocks noGrp="1"/>
          </p:cNvSpPr>
          <p:nvPr>
            <p:ph type="body" sz="quarter" idx="17" hasCustomPrompt="1"/>
          </p:nvPr>
        </p:nvSpPr>
        <p:spPr>
          <a:xfrm>
            <a:off x="1691236" y="5058900"/>
            <a:ext cx="6865654"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02226842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34" name="Picture 3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10" name="Rectangle 9"/>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83763"/>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Helvetica" charset="0"/>
                <a:cs typeface="Helvetica"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3" name="Picture 22"/>
          <p:cNvPicPr>
            <a:picLocks noChangeAspect="1"/>
          </p:cNvPicPr>
          <p:nvPr userDrawn="1"/>
        </p:nvPicPr>
        <p:blipFill>
          <a:blip r:embed="rId7"/>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880434413"/>
      </p:ext>
    </p:extLst>
  </p:cSld>
  <p:clrMapOvr>
    <a:masterClrMapping/>
  </p:clrMapOvr>
  <p:transition spd="med"/>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4">
    <p:spTree>
      <p:nvGrpSpPr>
        <p:cNvPr id="1" name=""/>
        <p:cNvGrpSpPr/>
        <p:nvPr/>
      </p:nvGrpSpPr>
      <p:grpSpPr>
        <a:xfrm>
          <a:off x="0" y="0"/>
          <a:ext cx="0" cy="0"/>
          <a:chOff x="0" y="0"/>
          <a:chExt cx="0" cy="0"/>
        </a:xfrm>
      </p:grpSpPr>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p:cNvPicPr>
            <a:picLocks/>
          </p:cNvPicPr>
          <p:nvPr userDrawn="1"/>
        </p:nvPicPr>
        <p:blipFill rotWithShape="1">
          <a:blip r:embed="rId2">
            <a:extLst>
              <a:ext uri="{28A0092B-C50C-407E-A947-70E740481C1C}">
                <a14:useLocalDpi xmlns:a14="http://schemas.microsoft.com/office/drawing/2010/main" val="0"/>
              </a:ext>
            </a:extLst>
          </a:blip>
          <a:srcRect l="20170" t="-133" r="-13634" b="-1410"/>
          <a:stretch/>
        </p:blipFill>
        <p:spPr>
          <a:xfrm>
            <a:off x="-42529" y="-215752"/>
            <a:ext cx="19080000" cy="8243846"/>
          </a:xfrm>
          <a:prstGeom prst="rect">
            <a:avLst/>
          </a:prstGeom>
        </p:spPr>
      </p:pic>
      <p:sp>
        <p:nvSpPr>
          <p:cNvPr id="20" name="Rectangle 19"/>
          <p:cNvSpPr/>
          <p:nvPr userDrawn="1"/>
        </p:nvSpPr>
        <p:spPr>
          <a:xfrm>
            <a:off x="-42530" y="-194646"/>
            <a:ext cx="16272000" cy="8136000"/>
          </a:xfrm>
          <a:prstGeom prst="rect">
            <a:avLst/>
          </a:prstGeom>
          <a:gradFill flip="none" rotWithShape="1">
            <a:gsLst>
              <a:gs pos="0">
                <a:srgbClr val="4B54FF"/>
              </a:gs>
              <a:gs pos="54000">
                <a:schemeClr val="bg1">
                  <a:alpha val="0"/>
                  <a:lumMod val="47000"/>
                </a:scheme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1" name="Picture 18">
            <a:extLst>
              <a:ext uri="{FF2B5EF4-FFF2-40B4-BE49-F238E27FC236}">
                <a16:creationId xmlns:a16="http://schemas.microsoft.com/office/drawing/2014/main" id="{72B24DDA-6CB6-1C46-872C-4308BABD4D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017355" y="8247027"/>
            <a:ext cx="1165516" cy="809265"/>
          </a:xfrm>
          <a:prstGeom prst="rect">
            <a:avLst/>
          </a:prstGeom>
        </p:spPr>
      </p:pic>
    </p:spTree>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4.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4250265" y="8468518"/>
            <a:ext cx="8517467" cy="376237"/>
          </a:xfrm>
          <a:prstGeom prst="rect">
            <a:avLst/>
          </a:prstGeom>
        </p:spPr>
        <p:txBody>
          <a:bodyPr vert="horz" lIns="0" tIns="0" rIns="0" bIns="0" rtlCol="0" anchor="ctr">
            <a:normAutofit/>
          </a:bodyPr>
          <a:lstStyle>
            <a:lvl1pPr algn="ctr">
              <a:defRPr sz="1000" b="0" i="0" spc="-80" baseline="0">
                <a:solidFill>
                  <a:schemeClr val="bg2">
                    <a:lumMod val="50000"/>
                  </a:schemeClr>
                </a:solidFill>
                <a:latin typeface="Helvetica" charset="0"/>
                <a:ea typeface="Helvetica" charset="0"/>
                <a:cs typeface="Helvetica" charset="0"/>
              </a:defRPr>
            </a:lvl1pPr>
          </a:lstStyle>
          <a:p>
            <a:r>
              <a:rPr lang="it-IT" dirty="0"/>
              <a:t>Università di Pisa, Corso di didattica trasversale (LABCD5) “Curare e conservare il dato per la ricerca” – 18 </a:t>
            </a:r>
            <a:r>
              <a:rPr lang="it-IT" dirty="0" err="1"/>
              <a:t>Dic</a:t>
            </a:r>
            <a:r>
              <a:rPr lang="it-IT" dirty="0"/>
              <a:t> 2018 </a:t>
            </a:r>
            <a:endParaRPr lang="en-US" dirty="0"/>
          </a:p>
        </p:txBody>
      </p:sp>
      <p:sp>
        <p:nvSpPr>
          <p:cNvPr id="3" name="Slide Number Placeholder 2"/>
          <p:cNvSpPr>
            <a:spLocks noGrp="1"/>
          </p:cNvSpPr>
          <p:nvPr>
            <p:ph type="sldNum" sz="quarter" idx="4"/>
          </p:nvPr>
        </p:nvSpPr>
        <p:spPr>
          <a:xfrm>
            <a:off x="14630400" y="8386764"/>
            <a:ext cx="508000" cy="376237"/>
          </a:xfrm>
          <a:prstGeom prst="rect">
            <a:avLst/>
          </a:prstGeom>
        </p:spPr>
        <p:txBody>
          <a:bodyPr vert="horz" lIns="91440" tIns="45720" rIns="91440" bIns="45720" rtlCol="0" anchor="ctr"/>
          <a:lstStyle>
            <a:lvl1pPr algn="r">
              <a:defRPr sz="140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sp>
        <p:nvSpPr>
          <p:cNvPr id="4" name="Title Placeholder 3"/>
          <p:cNvSpPr>
            <a:spLocks noGrp="1"/>
          </p:cNvSpPr>
          <p:nvPr>
            <p:ph type="title"/>
          </p:nvPr>
        </p:nvSpPr>
        <p:spPr>
          <a:xfrm>
            <a:off x="1117600" y="487363"/>
            <a:ext cx="14020800" cy="176688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p:cNvSpPr>
            <a:spLocks noGrp="1"/>
          </p:cNvSpPr>
          <p:nvPr>
            <p:ph type="body" idx="1"/>
          </p:nvPr>
        </p:nvSpPr>
        <p:spPr>
          <a:xfrm>
            <a:off x="1117600" y="2433638"/>
            <a:ext cx="14020800" cy="580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 bg1="lt1" tx1="dk1" bg2="lt2" tx2="dk2" accent1="accent1" accent2="accent2" accent3="accent3" accent4="accent4" accent5="accent5" accent6="accent6" hlink="hlink" folHlink="folHlink"/>
  <p:sldLayoutIdLst>
    <p:sldLayoutId id="2147483655" r:id="rId1"/>
    <p:sldLayoutId id="2147483680" r:id="rId2"/>
    <p:sldLayoutId id="2147483730" r:id="rId3"/>
    <p:sldLayoutId id="2147483659" r:id="rId4"/>
    <p:sldLayoutId id="2147483693" r:id="rId5"/>
    <p:sldLayoutId id="2147483720" r:id="rId6"/>
    <p:sldLayoutId id="2147483670" r:id="rId7"/>
    <p:sldLayoutId id="2147483694" r:id="rId8"/>
    <p:sldLayoutId id="2147483731" r:id="rId9"/>
    <p:sldLayoutId id="2147483737" r:id="rId10"/>
    <p:sldLayoutId id="2147483695" r:id="rId11"/>
    <p:sldLayoutId id="2147483669" r:id="rId12"/>
    <p:sldLayoutId id="2147483696" r:id="rId13"/>
    <p:sldLayoutId id="2147483671" r:id="rId14"/>
    <p:sldLayoutId id="2147483711" r:id="rId15"/>
    <p:sldLayoutId id="2147483699" r:id="rId16"/>
    <p:sldLayoutId id="2147483697" r:id="rId17"/>
    <p:sldLayoutId id="2147483736" r:id="rId18"/>
    <p:sldLayoutId id="2147483700" r:id="rId19"/>
    <p:sldLayoutId id="2147483663" r:id="rId20"/>
    <p:sldLayoutId id="2147483710" r:id="rId21"/>
    <p:sldLayoutId id="2147483712" r:id="rId22"/>
    <p:sldLayoutId id="2147483713" r:id="rId23"/>
    <p:sldLayoutId id="2147483673" r:id="rId24"/>
    <p:sldLayoutId id="2147483708" r:id="rId25"/>
    <p:sldLayoutId id="2147483698" r:id="rId26"/>
    <p:sldLayoutId id="2147483666" r:id="rId27"/>
    <p:sldLayoutId id="2147483714" r:id="rId28"/>
    <p:sldLayoutId id="2147483719" r:id="rId29"/>
    <p:sldLayoutId id="2147483716" r:id="rId30"/>
    <p:sldLayoutId id="2147483717" r:id="rId31"/>
    <p:sldLayoutId id="2147483718" r:id="rId32"/>
    <p:sldLayoutId id="2147483715" r:id="rId33"/>
    <p:sldLayoutId id="2147483677" r:id="rId34"/>
    <p:sldLayoutId id="2147483702" r:id="rId35"/>
    <p:sldLayoutId id="2147483703" r:id="rId36"/>
    <p:sldLayoutId id="2147483701" r:id="rId37"/>
    <p:sldLayoutId id="2147483704" r:id="rId38"/>
    <p:sldLayoutId id="2147483733" r:id="rId39"/>
    <p:sldLayoutId id="2147483705" r:id="rId40"/>
    <p:sldLayoutId id="2147483679" r:id="rId41"/>
    <p:sldLayoutId id="2147483732" r:id="rId42"/>
    <p:sldLayoutId id="2147483706" r:id="rId43"/>
    <p:sldLayoutId id="2147483707" r:id="rId44"/>
    <p:sldLayoutId id="2147483664" r:id="rId45"/>
    <p:sldLayoutId id="2147483709" r:id="rId46"/>
    <p:sldLayoutId id="2147483667" r:id="rId47"/>
    <p:sldLayoutId id="2147483725" r:id="rId48"/>
    <p:sldLayoutId id="2147483734" r:id="rId49"/>
    <p:sldLayoutId id="2147483735" r:id="rId50"/>
    <p:sldLayoutId id="2147483742" r:id="rId51"/>
    <p:sldLayoutId id="2147483744" r:id="rId52"/>
    <p:sldLayoutId id="2147483745" r:id="rId53"/>
  </p:sldLayoutIdLst>
  <p:transition spd="med"/>
  <p:hf sldNum="0" hdr="0" dt="0"/>
  <p:txStyles>
    <p:titleStyle>
      <a:lvl1pPr marL="0" marR="0" indent="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Helvetica" charset="0"/>
          <a:ea typeface="Helvetica" charset="0"/>
          <a:cs typeface="Helvetica" charset="0"/>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9pPr>
    </p:titleStyle>
    <p:bodyStyle>
      <a:lvl1pPr marL="395101" marR="0" indent="-395101" algn="l" defTabSz="547673" rtl="0" eaLnBrk="1" latinLnBrk="0" hangingPunct="1">
        <a:lnSpc>
          <a:spcPct val="100000"/>
        </a:lnSpc>
        <a:spcBef>
          <a:spcPts val="3900"/>
        </a:spcBef>
        <a:spcAft>
          <a:spcPts val="0"/>
        </a:spcAft>
        <a:buClrTx/>
        <a:buSzPct val="75000"/>
        <a:buFontTx/>
        <a:buBlip>
          <a:blip r:embed="rId55"/>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56"/>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57"/>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8" userDrawn="1">
          <p15:clr>
            <a:srgbClr val="F26B43"/>
          </p15:clr>
        </p15:guide>
        <p15:guide id="4" pos="8567" userDrawn="1">
          <p15:clr>
            <a:srgbClr val="F26B43"/>
          </p15:clr>
        </p15:guide>
        <p15:guide id="5" orient="horz" pos="499" userDrawn="1">
          <p15:clr>
            <a:srgbClr val="F26B43"/>
          </p15:clr>
        </p15:guide>
        <p15:guide id="6" orient="horz" pos="46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6.png"/><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hyperlink" Target="https://www.roars.it/online/citarsi-addosso-ascesa-scientifica-dellitalia-no-solo-doping-per-inseguire-i-criteri-anvur/" TargetMode="External"/><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3" Type="http://schemas.openxmlformats.org/officeDocument/2006/relationships/image" Target="../media/image99.sv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image" Target="../media/image89.svg"/><Relationship Id="rId21" Type="http://schemas.openxmlformats.org/officeDocument/2006/relationships/image" Target="../media/image107.svg"/><Relationship Id="rId7" Type="http://schemas.openxmlformats.org/officeDocument/2006/relationships/image" Target="../media/image93.svg"/><Relationship Id="rId12" Type="http://schemas.openxmlformats.org/officeDocument/2006/relationships/image" Target="../media/image98.png"/><Relationship Id="rId17" Type="http://schemas.openxmlformats.org/officeDocument/2006/relationships/image" Target="../media/image103.svg"/><Relationship Id="rId25" Type="http://schemas.openxmlformats.org/officeDocument/2006/relationships/image" Target="../media/image111.svg"/><Relationship Id="rId33" Type="http://schemas.openxmlformats.org/officeDocument/2006/relationships/image" Target="../media/image119.svg"/><Relationship Id="rId2" Type="http://schemas.openxmlformats.org/officeDocument/2006/relationships/image" Target="../media/image88.png"/><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image" Target="../media/image115.svg"/><Relationship Id="rId1" Type="http://schemas.openxmlformats.org/officeDocument/2006/relationships/slideLayout" Target="../slideLayouts/slideLayout23.xml"/><Relationship Id="rId6" Type="http://schemas.openxmlformats.org/officeDocument/2006/relationships/image" Target="../media/image92.png"/><Relationship Id="rId11" Type="http://schemas.openxmlformats.org/officeDocument/2006/relationships/image" Target="../media/image97.svg"/><Relationship Id="rId24" Type="http://schemas.openxmlformats.org/officeDocument/2006/relationships/image" Target="../media/image110.png"/><Relationship Id="rId32" Type="http://schemas.openxmlformats.org/officeDocument/2006/relationships/image" Target="../media/image118.png"/><Relationship Id="rId5" Type="http://schemas.openxmlformats.org/officeDocument/2006/relationships/image" Target="../media/image91.svg"/><Relationship Id="rId15" Type="http://schemas.openxmlformats.org/officeDocument/2006/relationships/image" Target="../media/image101.svg"/><Relationship Id="rId23" Type="http://schemas.openxmlformats.org/officeDocument/2006/relationships/image" Target="../media/image109.svg"/><Relationship Id="rId28" Type="http://schemas.openxmlformats.org/officeDocument/2006/relationships/image" Target="../media/image114.png"/><Relationship Id="rId10" Type="http://schemas.openxmlformats.org/officeDocument/2006/relationships/image" Target="../media/image96.png"/><Relationship Id="rId19" Type="http://schemas.openxmlformats.org/officeDocument/2006/relationships/image" Target="../media/image105.svg"/><Relationship Id="rId31" Type="http://schemas.openxmlformats.org/officeDocument/2006/relationships/image" Target="../media/image117.svg"/><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svg"/><Relationship Id="rId30" Type="http://schemas.openxmlformats.org/officeDocument/2006/relationships/image" Target="../media/image116.png"/><Relationship Id="rId8" Type="http://schemas.openxmlformats.org/officeDocument/2006/relationships/image" Target="../media/image9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21.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27.png"/><Relationship Id="rId3" Type="http://schemas.openxmlformats.org/officeDocument/2006/relationships/hyperlink" Target="https://www.theguardian.com/science/2017/jun/27/profitable-business-scientific-publishing-bad-for-science" TargetMode="External"/><Relationship Id="rId7" Type="http://schemas.openxmlformats.org/officeDocument/2006/relationships/image" Target="../media/image124.png"/><Relationship Id="rId12" Type="http://schemas.openxmlformats.org/officeDocument/2006/relationships/customXml" Target="../ink/ink5.xml"/><Relationship Id="rId2" Type="http://schemas.openxmlformats.org/officeDocument/2006/relationships/image" Target="../media/image122.png"/><Relationship Id="rId1" Type="http://schemas.openxmlformats.org/officeDocument/2006/relationships/slideLayout" Target="../slideLayouts/slideLayout21.xml"/><Relationship Id="rId6" Type="http://schemas.openxmlformats.org/officeDocument/2006/relationships/customXml" Target="../ink/ink2.xml"/><Relationship Id="rId11" Type="http://schemas.openxmlformats.org/officeDocument/2006/relationships/image" Target="../media/image126.png"/><Relationship Id="rId5" Type="http://schemas.openxmlformats.org/officeDocument/2006/relationships/image" Target="../media/image123.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hyperlink" Target="https://thewinnower.com/users/38" TargetMode="Externa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6.xml"/><Relationship Id="rId5" Type="http://schemas.openxmlformats.org/officeDocument/2006/relationships/hyperlink" Target="https://www.cell.com/current-biology/fulltext/S0960-9822(13)01400-0" TargetMode="External"/><Relationship Id="rId4" Type="http://schemas.openxmlformats.org/officeDocument/2006/relationships/image" Target="../media/image130.png"/></Relationships>
</file>

<file path=ppt/slides/_rels/slide24.xml.rels><?xml version="1.0" encoding="UTF-8" standalone="yes"?>
<Relationships xmlns="http://schemas.openxmlformats.org/package/2006/relationships"><Relationship Id="rId3" Type="http://schemas.openxmlformats.org/officeDocument/2006/relationships/hyperlink" Target="https://www.nber.org/papers/w15639.pdf?new_window=1" TargetMode="External"/><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131.png"/><Relationship Id="rId4" Type="http://schemas.openxmlformats.org/officeDocument/2006/relationships/hyperlink" Target="https://www.bbc.com/news/magazine-2222319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keynesblog.com/2013/04/18/il-debito-pubblico-deprime-la-crescita-il-clamoroso-errore-di-carmen-reinhart-e-kenneth-rogoff" TargetMode="External"/><Relationship Id="rId2" Type="http://schemas.openxmlformats.org/officeDocument/2006/relationships/image" Target="../media/image132.png"/><Relationship Id="rId1" Type="http://schemas.openxmlformats.org/officeDocument/2006/relationships/slideLayout" Target="../slideLayouts/slideLayout23.xml"/><Relationship Id="rId5" Type="http://schemas.openxmlformats.org/officeDocument/2006/relationships/hyperlink" Target="http://www.peri.umass.edu/fileadmin/pdf/working_papers/working_papers_301-350/WP322.pdf" TargetMode="External"/><Relationship Id="rId4" Type="http://schemas.openxmlformats.org/officeDocument/2006/relationships/image" Target="../media/image133.png"/></Relationships>
</file>

<file path=ppt/slides/_rels/slide26.xml.rels><?xml version="1.0" encoding="UTF-8" standalone="yes"?>
<Relationships xmlns="http://schemas.openxmlformats.org/package/2006/relationships"><Relationship Id="rId3" Type="http://schemas.openxmlformats.org/officeDocument/2006/relationships/hyperlink" Target="http://www.insidehighered.com/news/2011/11/28/scholars-analyze-case-massive-research-fraud" TargetMode="External"/><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4.png"/></Relationships>
</file>

<file path=ppt/slides/_rels/slide27.xml.rels><?xml version="1.0" encoding="UTF-8" standalone="yes"?>
<Relationships xmlns="http://schemas.openxmlformats.org/package/2006/relationships"><Relationship Id="rId8" Type="http://schemas.openxmlformats.org/officeDocument/2006/relationships/hyperlink" Target="http://www.sciencemag.org/content/318/5850/565.2.long" TargetMode="External"/><Relationship Id="rId13" Type="http://schemas.openxmlformats.org/officeDocument/2006/relationships/hyperlink" Target="https://www.ncbi.nlm.nih.gov/pubmed/22088800" TargetMode="External"/><Relationship Id="rId18" Type="http://schemas.openxmlformats.org/officeDocument/2006/relationships/hyperlink" Target="http://www.bloodjournal.org/content/113/10/2370.1.long?sso-checked=true" TargetMode="External"/><Relationship Id="rId3" Type="http://schemas.openxmlformats.org/officeDocument/2006/relationships/image" Target="../media/image135.png"/><Relationship Id="rId21" Type="http://schemas.openxmlformats.org/officeDocument/2006/relationships/hyperlink" Target="http://cancerres.aacrjournals.org/content/65/8/3035.long" TargetMode="External"/><Relationship Id="rId7" Type="http://schemas.openxmlformats.org/officeDocument/2006/relationships/hyperlink" Target="http://www.ncbi.nlm.nih.gov/pubmed/15604363" TargetMode="External"/><Relationship Id="rId12" Type="http://schemas.openxmlformats.org/officeDocument/2006/relationships/hyperlink" Target="http://retractionwatch.com/2015/12/04/voinnet-retracts-highly-cited-paper-bringing-his-total-to-7/" TargetMode="External"/><Relationship Id="rId17" Type="http://schemas.openxmlformats.org/officeDocument/2006/relationships/hyperlink" Target="http://www.ncbi.nlm.nih.gov/pubmed/11675329" TargetMode="External"/><Relationship Id="rId2" Type="http://schemas.openxmlformats.org/officeDocument/2006/relationships/notesSlide" Target="../notesSlides/notesSlide3.xml"/><Relationship Id="rId16" Type="http://schemas.openxmlformats.org/officeDocument/2006/relationships/hyperlink" Target="http://retractionwatch.com/2015/11/11/bmc-retracts-paper-of-scientist-who-banned-use-of-his-software-by-several-countries/" TargetMode="External"/><Relationship Id="rId20" Type="http://schemas.openxmlformats.org/officeDocument/2006/relationships/hyperlink" Target="http://retractionwatch.com/2015/08/19/embo-investigation-yields-two-more-retractions-and-three-corrections-for-voinnet/" TargetMode="External"/><Relationship Id="rId1" Type="http://schemas.openxmlformats.org/officeDocument/2006/relationships/slideLayout" Target="../slideLayouts/slideLayout45.xml"/><Relationship Id="rId6" Type="http://schemas.openxmlformats.org/officeDocument/2006/relationships/hyperlink" Target="https://retractionwatch.com/2018/06/13/does-the-mediterranean-diet-prevent-heart-attacks-nejm-retracts-and-replaces-high-profile-paper/" TargetMode="External"/><Relationship Id="rId11" Type="http://schemas.openxmlformats.org/officeDocument/2006/relationships/hyperlink" Target="http://onlinelibrary.wiley.com/doi/10.1046/j.1365-313X.2003.01676.x/abstract" TargetMode="External"/><Relationship Id="rId24" Type="http://schemas.openxmlformats.org/officeDocument/2006/relationships/hyperlink" Target="http://www.thelancet.com/journals/lancet/article/PIIS0140-6736(09)61768-2/abstract" TargetMode="External"/><Relationship Id="rId5" Type="http://schemas.openxmlformats.org/officeDocument/2006/relationships/hyperlink" Target="https://www.nejm.org/doi/full/10.1056/NEJMoa1200303" TargetMode="External"/><Relationship Id="rId15" Type="http://schemas.openxmlformats.org/officeDocument/2006/relationships/hyperlink" Target="http://bmcevolbiol.biomedcentral.com/articles/10.1186/1471-2148-4-18" TargetMode="External"/><Relationship Id="rId23" Type="http://schemas.openxmlformats.org/officeDocument/2006/relationships/hyperlink" Target="http://www.ncbi.nlm.nih.gov/pubmed/12531578" TargetMode="External"/><Relationship Id="rId10" Type="http://schemas.openxmlformats.org/officeDocument/2006/relationships/hyperlink" Target="https://www.thelancet.com/journals/lancet/article/PIIS0140-6736(10)60175-4/fulltext" TargetMode="External"/><Relationship Id="rId19" Type="http://schemas.openxmlformats.org/officeDocument/2006/relationships/hyperlink" Target="http://www.ncbi.nlm.nih.gov/pubmed/9822616" TargetMode="External"/><Relationship Id="rId4" Type="http://schemas.openxmlformats.org/officeDocument/2006/relationships/hyperlink" Target="https://retractionwatch.com/" TargetMode="External"/><Relationship Id="rId9" Type="http://schemas.openxmlformats.org/officeDocument/2006/relationships/hyperlink" Target="http://www.thelancet.com/pdfs/journals/lancet/PIIS0140-6736(97)11096-0.pdf" TargetMode="External"/><Relationship Id="rId14" Type="http://schemas.openxmlformats.org/officeDocument/2006/relationships/hyperlink" Target="https://linkinghub.elsevier.com/retrieve/pii/S0140-6736(19)30542-2" TargetMode="External"/><Relationship Id="rId22" Type="http://schemas.openxmlformats.org/officeDocument/2006/relationships/hyperlink" Target="http://cancerres.aacrjournals.org/content/70/16/6682"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hyperlink" Target="https://pure.mpg.de/pubman/faces/ViewItemOverviewPage.jsp?itemId=item_2148961" TargetMode="Externa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image" Target="../media/image138.tiff"/><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hyperlink" Target="https://www.re3data.org/" TargetMode="External"/><Relationship Id="rId5" Type="http://schemas.openxmlformats.org/officeDocument/2006/relationships/hyperlink" Target="http://www.opendoar.org/" TargetMode="Externa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3" Type="http://schemas.openxmlformats.org/officeDocument/2006/relationships/image" Target="../media/image61.sv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1.svg"/><Relationship Id="rId21" Type="http://schemas.openxmlformats.org/officeDocument/2006/relationships/image" Target="../media/image69.svg"/><Relationship Id="rId34" Type="http://schemas.openxmlformats.org/officeDocument/2006/relationships/image" Target="../media/image82.jpe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5" Type="http://schemas.openxmlformats.org/officeDocument/2006/relationships/image" Target="../media/image73.svg"/><Relationship Id="rId33" Type="http://schemas.openxmlformats.org/officeDocument/2006/relationships/image" Target="../media/image81.sv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svg"/><Relationship Id="rId1" Type="http://schemas.openxmlformats.org/officeDocument/2006/relationships/slideLayout" Target="../slideLayouts/slideLayout15.xml"/><Relationship Id="rId6" Type="http://schemas.openxmlformats.org/officeDocument/2006/relationships/image" Target="../media/image54.png"/><Relationship Id="rId11" Type="http://schemas.openxmlformats.org/officeDocument/2006/relationships/image" Target="../media/image59.svg"/><Relationship Id="rId24" Type="http://schemas.openxmlformats.org/officeDocument/2006/relationships/image" Target="../media/image72.png"/><Relationship Id="rId32" Type="http://schemas.openxmlformats.org/officeDocument/2006/relationships/image" Target="../media/image80.png"/><Relationship Id="rId5" Type="http://schemas.openxmlformats.org/officeDocument/2006/relationships/image" Target="../media/image53.svg"/><Relationship Id="rId15" Type="http://schemas.openxmlformats.org/officeDocument/2006/relationships/image" Target="../media/image63.svg"/><Relationship Id="rId23" Type="http://schemas.openxmlformats.org/officeDocument/2006/relationships/image" Target="../media/image71.svg"/><Relationship Id="rId28" Type="http://schemas.openxmlformats.org/officeDocument/2006/relationships/image" Target="../media/image76.png"/><Relationship Id="rId36" Type="http://schemas.openxmlformats.org/officeDocument/2006/relationships/image" Target="../media/image17.png"/><Relationship Id="rId10" Type="http://schemas.openxmlformats.org/officeDocument/2006/relationships/image" Target="../media/image58.png"/><Relationship Id="rId19" Type="http://schemas.openxmlformats.org/officeDocument/2006/relationships/image" Target="../media/image67.svg"/><Relationship Id="rId31" Type="http://schemas.openxmlformats.org/officeDocument/2006/relationships/image" Target="../media/image79.sv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svg"/><Relationship Id="rId30" Type="http://schemas.openxmlformats.org/officeDocument/2006/relationships/image" Target="../media/image78.png"/><Relationship Id="rId35" Type="http://schemas.openxmlformats.org/officeDocument/2006/relationships/image" Target="../media/image16.png"/><Relationship Id="rId8" Type="http://schemas.openxmlformats.org/officeDocument/2006/relationships/image" Target="../media/image56.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reativecommons.it/" TargetMode="Externa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hyperlink" Target="https://doaj.org/" TargetMode="External"/><Relationship Id="rId2" Type="http://schemas.openxmlformats.org/officeDocument/2006/relationships/hyperlink" Target="http://www.sherpa.ac.uk/romeo/search.php" TargetMode="Externa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doi.org/10.7287/peerj.preprints.27580v1" TargetMode="Externa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141.png"/><Relationship Id="rId7" Type="http://schemas.openxmlformats.org/officeDocument/2006/relationships/image" Target="../media/image142.png"/><Relationship Id="rId2" Type="http://schemas.openxmlformats.org/officeDocument/2006/relationships/image" Target="../media/image140.png"/><Relationship Id="rId1" Type="http://schemas.openxmlformats.org/officeDocument/2006/relationships/slideLayout" Target="../slideLayouts/slideLayout21.xml"/><Relationship Id="rId6" Type="http://schemas.openxmlformats.org/officeDocument/2006/relationships/customXml" Target="../ink/ink6.xml"/><Relationship Id="rId5" Type="http://schemas.openxmlformats.org/officeDocument/2006/relationships/hyperlink" Target="https://authors.acm.org/open-access#green" TargetMode="External"/><Relationship Id="rId4" Type="http://schemas.openxmlformats.org/officeDocument/2006/relationships/hyperlink" Target="http://sherpa.ac.uk/romeo/search.php?source=journal&amp;sourceid=10678&amp;la=en&amp;fIDnum=|&amp;mode=simple" TargetMode="External"/><Relationship Id="rId9" Type="http://schemas.openxmlformats.org/officeDocument/2006/relationships/image" Target="../media/image143.png"/></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1.xml"/><Relationship Id="rId4" Type="http://schemas.openxmlformats.org/officeDocument/2006/relationships/hyperlink" Target="https://www.springer.com/gp/open-access/publication-policies/self-archiving-polic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hyperlink" Target="https://www.fosteropenscience.eu/content/cartoon-data-sharin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apogeonline.com/articoli/data-governance-un-dato-non-appartiene-a-nessuno-a-meno-che-sia-personale-simone-aliprandi/?fbclid=IwAR2LaXV6b6m8aaJ7SeFKVAidbTlB9C4_-mQPirLxs3m5DxAs0jG8gkn8ZKg" TargetMode="External"/><Relationship Id="rId2" Type="http://schemas.openxmlformats.org/officeDocument/2006/relationships/image" Target="../media/image147.png"/><Relationship Id="rId1" Type="http://schemas.openxmlformats.org/officeDocument/2006/relationships/slideLayout" Target="../slideLayouts/slideLayout45.xml"/><Relationship Id="rId6" Type="http://schemas.openxmlformats.org/officeDocument/2006/relationships/image" Target="../media/image148.png"/><Relationship Id="rId5" Type="http://schemas.openxmlformats.org/officeDocument/2006/relationships/hyperlink" Target="https://www.openaire.eu/how-do-i-know-if-my-research-data-is-protected" TargetMode="External"/><Relationship Id="rId4" Type="http://schemas.openxmlformats.org/officeDocument/2006/relationships/hyperlink" Target="http://eprints.gla.ac.uk/203694/1/203694.pd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retractionwatch.com/2018/10/25/jama-journal-retracts-paper-when-author-cant-produce-original-dat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hyperlink" Target="https://www.nature.com/articles/d41586-019-02241-z"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re3data.org/" TargetMode="Externa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tiff"/><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8" Type="http://schemas.openxmlformats.org/officeDocument/2006/relationships/hyperlink" Target="May%2029,%202018" TargetMode="External"/><Relationship Id="rId13" Type="http://schemas.openxmlformats.org/officeDocument/2006/relationships/image" Target="../media/image158.png"/><Relationship Id="rId3" Type="http://schemas.openxmlformats.org/officeDocument/2006/relationships/image" Target="../media/image154.png"/><Relationship Id="rId7" Type="http://schemas.openxmlformats.org/officeDocument/2006/relationships/image" Target="../media/image156.png"/><Relationship Id="rId12" Type="http://schemas.openxmlformats.org/officeDocument/2006/relationships/image" Target="../media/image157.png"/><Relationship Id="rId2" Type="http://schemas.openxmlformats.org/officeDocument/2006/relationships/image" Target="../media/image153.png"/><Relationship Id="rId1" Type="http://schemas.openxmlformats.org/officeDocument/2006/relationships/slideLayout" Target="../slideLayouts/slideLayout28.xml"/><Relationship Id="rId6" Type="http://schemas.openxmlformats.org/officeDocument/2006/relationships/hyperlink" Target="http://ec.europa.eu/newsroom/dae/document.cfm?doc_id=51636" TargetMode="External"/><Relationship Id="rId11" Type="http://schemas.openxmlformats.org/officeDocument/2006/relationships/image" Target="../media/image4.png"/><Relationship Id="rId5" Type="http://schemas.openxmlformats.org/officeDocument/2006/relationships/image" Target="../media/image155.png"/><Relationship Id="rId10" Type="http://schemas.openxmlformats.org/officeDocument/2006/relationships/image" Target="../media/image3.png"/><Relationship Id="rId4" Type="http://schemas.openxmlformats.org/officeDocument/2006/relationships/hyperlink" Target="http://ec.europa.eu/research/openscience/pdf/os_skills_wgreport_final.pdf" TargetMode="External"/><Relationship Id="rId9" Type="http://schemas.openxmlformats.org/officeDocument/2006/relationships/image" Target="../media/image2.png"/><Relationship Id="rId14" Type="http://schemas.openxmlformats.org/officeDocument/2006/relationships/hyperlink" Target="https://www.scienceeurope.org/coalition-s/"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hyperlink" Target="https://f1000research.com/" TargetMode="Externa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eoscsecretariat.eu/" TargetMode="External"/><Relationship Id="rId7" Type="http://schemas.openxmlformats.org/officeDocument/2006/relationships/image" Target="../media/image16.png"/><Relationship Id="rId2" Type="http://schemas.openxmlformats.org/officeDocument/2006/relationships/image" Target="../media/image147.png"/><Relationship Id="rId1" Type="http://schemas.openxmlformats.org/officeDocument/2006/relationships/slideLayout" Target="../slideLayouts/slideLayout45.xml"/><Relationship Id="rId6" Type="http://schemas.openxmlformats.org/officeDocument/2006/relationships/image" Target="../media/image160.png"/><Relationship Id="rId5" Type="http://schemas.openxmlformats.org/officeDocument/2006/relationships/hyperlink" Target="https://www.eosc-portal.eu/" TargetMode="External"/><Relationship Id="rId4" Type="http://schemas.openxmlformats.org/officeDocument/2006/relationships/hyperlink" Target="https://ec.europa.eu/research/openscience/index.cfm?pg=open-science-cloud"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s://ec.europa.eu/research/participants/data/ref/h2020/grants_manual/hi/oa_pilot/h2020-hi-oa-pilot-guide_en.pdf"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152.png"/><Relationship Id="rId4" Type="http://schemas.openxmlformats.org/officeDocument/2006/relationships/image" Target="../media/image151.tiff"/></Relationships>
</file>

<file path=ppt/slides/_rels/slide59.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152.png"/><Relationship Id="rId4" Type="http://schemas.openxmlformats.org/officeDocument/2006/relationships/image" Target="../media/image151.tif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63.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165.tif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hyperlink" Target="https://philarcher.org/diary/2015/50shadesofno/?fbclid=IwAR0gztaEKIjyn89n1azf4dFrYami_0hb-QSRKm_XpIRyzvLRRB929uCsckg" TargetMode="Externa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hyperlink" Target="http://orcid.org/0000-0001-7291-3210"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166.tiff"/></Relationships>
</file>

<file path=ppt/slides/_rels/slide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s://www.slideshare.net/carolegoble/open-sciencemcrgoble2015/20" TargetMode="Externa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8" Type="http://schemas.openxmlformats.org/officeDocument/2006/relationships/image" Target="../media/image173.tiff"/><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71.png"/><Relationship Id="rId11" Type="http://schemas.openxmlformats.org/officeDocument/2006/relationships/image" Target="../media/image176.tiff"/><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tiff"/><Relationship Id="rId2" Type="http://schemas.openxmlformats.org/officeDocument/2006/relationships/image" Target="../media/image177.tiff"/><Relationship Id="rId1" Type="http://schemas.openxmlformats.org/officeDocument/2006/relationships/slideLayout" Target="../slideLayouts/slideLayout26.xml"/><Relationship Id="rId6" Type="http://schemas.openxmlformats.org/officeDocument/2006/relationships/image" Target="../media/image181.png"/><Relationship Id="rId5" Type="http://schemas.openxmlformats.org/officeDocument/2006/relationships/image" Target="../media/image180.tiff"/><Relationship Id="rId4" Type="http://schemas.openxmlformats.org/officeDocument/2006/relationships/image" Target="../media/image179.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hyperlink" Target="https://www.mdpi.com/journal/data" TargetMode="External"/><Relationship Id="rId7" Type="http://schemas.openxmlformats.org/officeDocument/2006/relationships/image" Target="../media/image191.png"/><Relationship Id="rId2" Type="http://schemas.openxmlformats.org/officeDocument/2006/relationships/hyperlink" Target="https://www.nature.com/sdata" TargetMode="External"/><Relationship Id="rId1" Type="http://schemas.openxmlformats.org/officeDocument/2006/relationships/slideLayout" Target="../slideLayouts/slideLayout15.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hyperlink" Target="https://www.cell.com/patterns"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png"/><Relationship Id="rId1" Type="http://schemas.openxmlformats.org/officeDocument/2006/relationships/slideLayout" Target="../slideLayouts/slideLayout15.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8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8" Type="http://schemas.openxmlformats.org/officeDocument/2006/relationships/image" Target="../media/image173.tiff"/><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71.png"/><Relationship Id="rId11" Type="http://schemas.openxmlformats.org/officeDocument/2006/relationships/image" Target="../media/image176.tiff"/><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tiff"/></Relationships>
</file>

<file path=ppt/slides/_rels/slide86.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20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72.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image" Target="../media/image171.png"/><Relationship Id="rId5" Type="http://schemas.openxmlformats.org/officeDocument/2006/relationships/diagramQuickStyle" Target="../diagrams/quickStyle1.xml"/><Relationship Id="rId10" Type="http://schemas.openxmlformats.org/officeDocument/2006/relationships/image" Target="../media/image170.png"/><Relationship Id="rId4" Type="http://schemas.openxmlformats.org/officeDocument/2006/relationships/diagramLayout" Target="../diagrams/layout1.xml"/><Relationship Id="rId9" Type="http://schemas.openxmlformats.org/officeDocument/2006/relationships/image" Target="../media/image169.png"/><Relationship Id="rId14" Type="http://schemas.openxmlformats.org/officeDocument/2006/relationships/image" Target="../media/image175.png"/></Relationships>
</file>

<file path=ppt/slides/_rels/slide87.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75.png"/><Relationship Id="rId7" Type="http://schemas.openxmlformats.org/officeDocument/2006/relationships/image" Target="../media/image170.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168.png"/><Relationship Id="rId5" Type="http://schemas.openxmlformats.org/officeDocument/2006/relationships/image" Target="../media/image200.png"/><Relationship Id="rId4" Type="http://schemas.openxmlformats.org/officeDocument/2006/relationships/image" Target="../media/image169.png"/><Relationship Id="rId9" Type="http://schemas.openxmlformats.org/officeDocument/2006/relationships/image" Target="../media/image172.png"/></Relationships>
</file>

<file path=ppt/slides/_rels/slide88.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75.png"/><Relationship Id="rId7" Type="http://schemas.openxmlformats.org/officeDocument/2006/relationships/image" Target="../media/image170.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168.png"/><Relationship Id="rId5" Type="http://schemas.openxmlformats.org/officeDocument/2006/relationships/image" Target="../media/image200.png"/><Relationship Id="rId4" Type="http://schemas.openxmlformats.org/officeDocument/2006/relationships/image" Target="../media/image169.png"/><Relationship Id="rId9" Type="http://schemas.openxmlformats.org/officeDocument/2006/relationships/image" Target="../media/image172.png"/></Relationships>
</file>

<file path=ppt/slides/_rels/slide8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18" Type="http://schemas.openxmlformats.org/officeDocument/2006/relationships/image" Target="../media/image217.png"/><Relationship Id="rId3" Type="http://schemas.openxmlformats.org/officeDocument/2006/relationships/image" Target="../media/image202.jpeg"/><Relationship Id="rId21" Type="http://schemas.openxmlformats.org/officeDocument/2006/relationships/image" Target="../media/image220.png"/><Relationship Id="rId7" Type="http://schemas.openxmlformats.org/officeDocument/2006/relationships/image" Target="../media/image206.png"/><Relationship Id="rId12" Type="http://schemas.openxmlformats.org/officeDocument/2006/relationships/image" Target="../media/image211.png"/><Relationship Id="rId17" Type="http://schemas.openxmlformats.org/officeDocument/2006/relationships/image" Target="../media/image216.png"/><Relationship Id="rId2" Type="http://schemas.openxmlformats.org/officeDocument/2006/relationships/notesSlide" Target="../notesSlides/notesSlide16.xml"/><Relationship Id="rId16" Type="http://schemas.openxmlformats.org/officeDocument/2006/relationships/image" Target="../media/image215.png"/><Relationship Id="rId20" Type="http://schemas.openxmlformats.org/officeDocument/2006/relationships/image" Target="../media/image219.png"/><Relationship Id="rId1" Type="http://schemas.openxmlformats.org/officeDocument/2006/relationships/slideLayout" Target="../slideLayouts/slideLayout22.xml"/><Relationship Id="rId6" Type="http://schemas.openxmlformats.org/officeDocument/2006/relationships/image" Target="../media/image205.png"/><Relationship Id="rId11" Type="http://schemas.openxmlformats.org/officeDocument/2006/relationships/image" Target="../media/image210.jpeg"/><Relationship Id="rId5" Type="http://schemas.openxmlformats.org/officeDocument/2006/relationships/image" Target="../media/image204.png"/><Relationship Id="rId15" Type="http://schemas.openxmlformats.org/officeDocument/2006/relationships/image" Target="../media/image214.jpeg"/><Relationship Id="rId10" Type="http://schemas.openxmlformats.org/officeDocument/2006/relationships/image" Target="../media/image209.png"/><Relationship Id="rId19" Type="http://schemas.openxmlformats.org/officeDocument/2006/relationships/image" Target="../media/image218.png"/><Relationship Id="rId4" Type="http://schemas.openxmlformats.org/officeDocument/2006/relationships/image" Target="../media/image203.png"/><Relationship Id="rId9" Type="http://schemas.openxmlformats.org/officeDocument/2006/relationships/image" Target="../media/image208.png"/><Relationship Id="rId14" Type="http://schemas.openxmlformats.org/officeDocument/2006/relationships/image" Target="../media/image213.png"/><Relationship Id="rId22" Type="http://schemas.openxmlformats.org/officeDocument/2006/relationships/image" Target="../media/image221.png"/></Relationships>
</file>

<file path=ppt/slides/_rels/slide91.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18" Type="http://schemas.openxmlformats.org/officeDocument/2006/relationships/image" Target="../media/image238.tiff"/><Relationship Id="rId3" Type="http://schemas.openxmlformats.org/officeDocument/2006/relationships/image" Target="../media/image223.png"/><Relationship Id="rId7" Type="http://schemas.openxmlformats.org/officeDocument/2006/relationships/image" Target="../media/image227.png"/><Relationship Id="rId12" Type="http://schemas.openxmlformats.org/officeDocument/2006/relationships/image" Target="../media/image232.tiff"/><Relationship Id="rId17" Type="http://schemas.openxmlformats.org/officeDocument/2006/relationships/image" Target="../media/image237.png"/><Relationship Id="rId2" Type="http://schemas.openxmlformats.org/officeDocument/2006/relationships/image" Target="../media/image222.jpeg"/><Relationship Id="rId16" Type="http://schemas.openxmlformats.org/officeDocument/2006/relationships/image" Target="../media/image236.png"/><Relationship Id="rId1" Type="http://schemas.openxmlformats.org/officeDocument/2006/relationships/slideLayout" Target="../slideLayouts/slideLayout22.xml"/><Relationship Id="rId6" Type="http://schemas.openxmlformats.org/officeDocument/2006/relationships/image" Target="../media/image226.png"/><Relationship Id="rId11" Type="http://schemas.openxmlformats.org/officeDocument/2006/relationships/image" Target="../media/image231.tiff"/><Relationship Id="rId5" Type="http://schemas.openxmlformats.org/officeDocument/2006/relationships/image" Target="../media/image225.png"/><Relationship Id="rId15" Type="http://schemas.openxmlformats.org/officeDocument/2006/relationships/image" Target="../media/image235.png"/><Relationship Id="rId10" Type="http://schemas.openxmlformats.org/officeDocument/2006/relationships/image" Target="../media/image230.png"/><Relationship Id="rId19" Type="http://schemas.openxmlformats.org/officeDocument/2006/relationships/image" Target="../media/image239.tiff"/><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D8D5267A-9FDD-4040-ACEC-F25B8CD2622B}"/>
              </a:ext>
            </a:extLst>
          </p:cNvPr>
          <p:cNvSpPr>
            <a:spLocks noGrp="1"/>
          </p:cNvSpPr>
          <p:nvPr>
            <p:ph type="body" sz="quarter" idx="11"/>
          </p:nvPr>
        </p:nvSpPr>
        <p:spPr>
          <a:xfrm>
            <a:off x="2476500" y="4927637"/>
            <a:ext cx="11303000" cy="1561771"/>
          </a:xfrm>
        </p:spPr>
        <p:txBody>
          <a:bodyPr/>
          <a:lstStyle/>
          <a:p>
            <a:r>
              <a:rPr lang="it-IT" dirty="0"/>
              <a:t>Tutorial for SEBD2020</a:t>
            </a:r>
          </a:p>
          <a:p>
            <a:endParaRPr lang="it-IT" dirty="0"/>
          </a:p>
        </p:txBody>
      </p:sp>
      <p:sp>
        <p:nvSpPr>
          <p:cNvPr id="3" name="Segnaposto testo 2">
            <a:extLst>
              <a:ext uri="{FF2B5EF4-FFF2-40B4-BE49-F238E27FC236}">
                <a16:creationId xmlns:a16="http://schemas.microsoft.com/office/drawing/2014/main" id="{2377D926-CD95-864C-86AB-86100EE33F8D}"/>
              </a:ext>
            </a:extLst>
          </p:cNvPr>
          <p:cNvSpPr>
            <a:spLocks noGrp="1"/>
          </p:cNvSpPr>
          <p:nvPr>
            <p:ph type="body" sz="quarter" idx="16"/>
          </p:nvPr>
        </p:nvSpPr>
        <p:spPr/>
        <p:txBody>
          <a:bodyPr>
            <a:normAutofit/>
          </a:bodyPr>
          <a:lstStyle/>
          <a:p>
            <a:r>
              <a:rPr lang="it-IT" sz="2800" dirty="0"/>
              <a:t>Emma Lazzeri</a:t>
            </a:r>
          </a:p>
        </p:txBody>
      </p:sp>
      <p:sp>
        <p:nvSpPr>
          <p:cNvPr id="4" name="Segnaposto testo 3">
            <a:extLst>
              <a:ext uri="{FF2B5EF4-FFF2-40B4-BE49-F238E27FC236}">
                <a16:creationId xmlns:a16="http://schemas.microsoft.com/office/drawing/2014/main" id="{C25F520D-B9A0-EC41-B1A5-FB78C60FD2D6}"/>
              </a:ext>
            </a:extLst>
          </p:cNvPr>
          <p:cNvSpPr>
            <a:spLocks noGrp="1"/>
          </p:cNvSpPr>
          <p:nvPr>
            <p:ph type="body" sz="quarter" idx="17"/>
          </p:nvPr>
        </p:nvSpPr>
        <p:spPr>
          <a:xfrm>
            <a:off x="274320" y="1266655"/>
            <a:ext cx="7599677" cy="1104012"/>
          </a:xfrm>
        </p:spPr>
        <p:txBody>
          <a:bodyPr>
            <a:noAutofit/>
          </a:bodyPr>
          <a:lstStyle/>
          <a:p>
            <a:r>
              <a:rPr lang="it-IT" sz="1600" dirty="0"/>
              <a:t>CNR, Istituto di Scienza e Tecnologie dell’Informazione, Pisa</a:t>
            </a:r>
            <a:br>
              <a:rPr lang="it-IT" sz="1600" dirty="0"/>
            </a:br>
            <a:r>
              <a:rPr lang="it-IT" sz="1600" dirty="0" err="1"/>
              <a:t>Italian</a:t>
            </a:r>
            <a:r>
              <a:rPr lang="it-IT" sz="1600" dirty="0"/>
              <a:t> National Open Access Desk, </a:t>
            </a:r>
            <a:r>
              <a:rPr lang="it-IT" sz="1600" dirty="0" err="1"/>
              <a:t>OpenAIIRE</a:t>
            </a:r>
            <a:br>
              <a:rPr lang="it-IT" sz="1600" dirty="0"/>
            </a:br>
            <a:r>
              <a:rPr lang="it-IT" sz="1600" dirty="0"/>
              <a:t>ORCID: 0000-0003-0506-046X  </a:t>
            </a:r>
          </a:p>
        </p:txBody>
      </p:sp>
      <p:sp>
        <p:nvSpPr>
          <p:cNvPr id="5" name="Segnaposto testo 4">
            <a:extLst>
              <a:ext uri="{FF2B5EF4-FFF2-40B4-BE49-F238E27FC236}">
                <a16:creationId xmlns:a16="http://schemas.microsoft.com/office/drawing/2014/main" id="{592BE8E6-D8F2-DA47-BA93-7D16AA7D233D}"/>
              </a:ext>
            </a:extLst>
          </p:cNvPr>
          <p:cNvSpPr>
            <a:spLocks noGrp="1"/>
          </p:cNvSpPr>
          <p:nvPr>
            <p:ph type="body" sz="quarter" idx="19"/>
          </p:nvPr>
        </p:nvSpPr>
        <p:spPr/>
        <p:txBody>
          <a:bodyPr>
            <a:normAutofit/>
          </a:bodyPr>
          <a:lstStyle/>
          <a:p>
            <a:r>
              <a:rPr lang="it-IT" sz="2800" dirty="0"/>
              <a:t>Paolo Manghi</a:t>
            </a:r>
          </a:p>
        </p:txBody>
      </p:sp>
      <p:sp>
        <p:nvSpPr>
          <p:cNvPr id="6" name="Segnaposto testo 5">
            <a:extLst>
              <a:ext uri="{FF2B5EF4-FFF2-40B4-BE49-F238E27FC236}">
                <a16:creationId xmlns:a16="http://schemas.microsoft.com/office/drawing/2014/main" id="{50B31576-1708-1647-A870-8ABBFC34D9A8}"/>
              </a:ext>
            </a:extLst>
          </p:cNvPr>
          <p:cNvSpPr>
            <a:spLocks noGrp="1"/>
          </p:cNvSpPr>
          <p:nvPr>
            <p:ph type="body" sz="quarter" idx="20"/>
          </p:nvPr>
        </p:nvSpPr>
        <p:spPr>
          <a:xfrm>
            <a:off x="8382005" y="1271532"/>
            <a:ext cx="4390737" cy="892100"/>
          </a:xfrm>
        </p:spPr>
        <p:txBody>
          <a:bodyPr>
            <a:normAutofit/>
          </a:bodyPr>
          <a:lstStyle/>
          <a:p>
            <a:r>
              <a:rPr lang="it-IT" sz="1600" dirty="0"/>
              <a:t>CNR, Istituto di Scienza e Tecnologie dell’Informazione, Pisa</a:t>
            </a:r>
            <a:br>
              <a:rPr lang="it-IT" sz="1600" dirty="0"/>
            </a:br>
            <a:r>
              <a:rPr lang="it-IT" sz="1600" dirty="0" err="1"/>
              <a:t>OpenAIIRE</a:t>
            </a:r>
            <a:r>
              <a:rPr lang="it-IT" sz="1600" dirty="0"/>
              <a:t> CTO</a:t>
            </a:r>
            <a:br>
              <a:rPr lang="it-IT" sz="1600" dirty="0"/>
            </a:br>
            <a:r>
              <a:rPr lang="it-IT" sz="1600" dirty="0"/>
              <a:t>ORCID: </a:t>
            </a:r>
            <a:r>
              <a:rPr lang="en-IT" sz="1600"/>
              <a:t>0000-0001-7291-3210</a:t>
            </a:r>
            <a:endParaRPr lang="it-IT" sz="1600" dirty="0"/>
          </a:p>
          <a:p>
            <a:endParaRPr lang="it-IT" sz="1600" dirty="0"/>
          </a:p>
        </p:txBody>
      </p:sp>
      <p:sp>
        <p:nvSpPr>
          <p:cNvPr id="7" name="Segnaposto testo 6">
            <a:extLst>
              <a:ext uri="{FF2B5EF4-FFF2-40B4-BE49-F238E27FC236}">
                <a16:creationId xmlns:a16="http://schemas.microsoft.com/office/drawing/2014/main" id="{D36A2EB5-66C5-CE45-9443-E613B9A41490}"/>
              </a:ext>
            </a:extLst>
          </p:cNvPr>
          <p:cNvSpPr>
            <a:spLocks noGrp="1"/>
          </p:cNvSpPr>
          <p:nvPr>
            <p:ph type="body" sz="quarter" idx="10"/>
          </p:nvPr>
        </p:nvSpPr>
        <p:spPr>
          <a:xfrm>
            <a:off x="932688" y="2163632"/>
            <a:ext cx="14390624" cy="2765234"/>
          </a:xfrm>
        </p:spPr>
        <p:txBody>
          <a:bodyPr/>
          <a:lstStyle/>
          <a:p>
            <a:r>
              <a:rPr lang="it-IT" dirty="0"/>
              <a:t>Open Science</a:t>
            </a:r>
          </a:p>
        </p:txBody>
      </p:sp>
      <p:sp>
        <p:nvSpPr>
          <p:cNvPr id="9" name="Segnaposto piè di pagina 1">
            <a:extLst>
              <a:ext uri="{FF2B5EF4-FFF2-40B4-BE49-F238E27FC236}">
                <a16:creationId xmlns:a16="http://schemas.microsoft.com/office/drawing/2014/main" id="{CF3AFAD6-8E04-164E-BA04-D5226A20A9E9}"/>
              </a:ext>
            </a:extLst>
          </p:cNvPr>
          <p:cNvSpPr>
            <a:spLocks noGrp="1"/>
          </p:cNvSpPr>
          <p:nvPr>
            <p:ph type="ftr" sz="quarter" idx="18"/>
          </p:nvPr>
        </p:nvSpPr>
        <p:spPr>
          <a:xfrm>
            <a:off x="3457663" y="8117305"/>
            <a:ext cx="7614064" cy="1090863"/>
          </a:xfrm>
        </p:spPr>
        <p:txBody>
          <a:bodyPr>
            <a:normAutofit/>
          </a:bodyPr>
          <a:lstStyle/>
          <a:p>
            <a:r>
              <a:rPr lang="it-IT" sz="2400" spc="-80" dirty="0">
                <a:solidFill>
                  <a:srgbClr val="000000"/>
                </a:solidFill>
                <a:latin typeface="Helvetica" charset="0"/>
              </a:rPr>
              <a:t>SEBD2020 | 22 </a:t>
            </a:r>
            <a:r>
              <a:rPr lang="it-IT" sz="2400" spc="-80" dirty="0" err="1">
                <a:solidFill>
                  <a:srgbClr val="000000"/>
                </a:solidFill>
                <a:latin typeface="Helvetica" charset="0"/>
              </a:rPr>
              <a:t>June</a:t>
            </a:r>
            <a:r>
              <a:rPr lang="it-IT" sz="2400" spc="-80" dirty="0">
                <a:solidFill>
                  <a:srgbClr val="000000"/>
                </a:solidFill>
                <a:latin typeface="Helvetica" charset="0"/>
              </a:rPr>
              <a:t> 2020 |16:00-18:00</a:t>
            </a:r>
          </a:p>
        </p:txBody>
      </p:sp>
    </p:spTree>
    <p:extLst>
      <p:ext uri="{BB962C8B-B14F-4D97-AF65-F5344CB8AC3E}">
        <p14:creationId xmlns:p14="http://schemas.microsoft.com/office/powerpoint/2010/main" val="291643994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F6A7690-9422-584D-BCCF-9AD9F297C144}"/>
              </a:ext>
            </a:extLst>
          </p:cNvPr>
          <p:cNvSpPr>
            <a:spLocks noGrp="1"/>
          </p:cNvSpPr>
          <p:nvPr>
            <p:ph type="body" sz="quarter" idx="22"/>
          </p:nvPr>
        </p:nvSpPr>
        <p:spPr/>
        <p:txBody>
          <a:bodyPr>
            <a:normAutofit fontScale="92500"/>
          </a:bodyPr>
          <a:lstStyle/>
          <a:p>
            <a:r>
              <a:rPr lang="it-IT" dirty="0"/>
              <a:t>For a </a:t>
            </a:r>
            <a:r>
              <a:rPr lang="it-IT" b="1" dirty="0" err="1"/>
              <a:t>researcher</a:t>
            </a:r>
            <a:r>
              <a:rPr lang="it-IT" dirty="0"/>
              <a:t>: the maximum </a:t>
            </a:r>
            <a:r>
              <a:rPr lang="it-IT" dirty="0" err="1"/>
              <a:t>value</a:t>
            </a:r>
            <a:r>
              <a:rPr lang="it-IT" dirty="0"/>
              <a:t> of </a:t>
            </a:r>
            <a:r>
              <a:rPr lang="it-IT" i="1" dirty="0"/>
              <a:t>h</a:t>
            </a:r>
            <a:r>
              <a:rPr lang="it-IT" dirty="0"/>
              <a:t> </a:t>
            </a:r>
            <a:r>
              <a:rPr lang="it-IT" dirty="0" err="1"/>
              <a:t>such</a:t>
            </a:r>
            <a:r>
              <a:rPr lang="it-IT" dirty="0"/>
              <a:t> </a:t>
            </a:r>
            <a:r>
              <a:rPr lang="it-IT" dirty="0" err="1"/>
              <a:t>that</a:t>
            </a:r>
            <a:r>
              <a:rPr lang="it-IT" dirty="0"/>
              <a:t> the </a:t>
            </a:r>
            <a:r>
              <a:rPr lang="it-IT" dirty="0" err="1"/>
              <a:t>given</a:t>
            </a:r>
            <a:r>
              <a:rPr lang="it-IT" dirty="0"/>
              <a:t> </a:t>
            </a:r>
            <a:r>
              <a:rPr lang="it-IT" dirty="0" err="1"/>
              <a:t>author</a:t>
            </a:r>
            <a:r>
              <a:rPr lang="it-IT" dirty="0"/>
              <a:t> </a:t>
            </a:r>
            <a:r>
              <a:rPr lang="it-IT" dirty="0" err="1"/>
              <a:t>has</a:t>
            </a:r>
            <a:r>
              <a:rPr lang="it-IT" dirty="0"/>
              <a:t> </a:t>
            </a:r>
            <a:r>
              <a:rPr lang="it-IT" dirty="0" err="1"/>
              <a:t>published</a:t>
            </a:r>
            <a:r>
              <a:rPr lang="it-IT" dirty="0"/>
              <a:t> </a:t>
            </a:r>
            <a:r>
              <a:rPr lang="it-IT" i="1" dirty="0"/>
              <a:t>h</a:t>
            </a:r>
            <a:r>
              <a:rPr lang="it-IT" dirty="0"/>
              <a:t> </a:t>
            </a:r>
            <a:r>
              <a:rPr lang="it-IT" dirty="0" err="1"/>
              <a:t>papers</a:t>
            </a:r>
            <a:r>
              <a:rPr lang="it-IT" dirty="0"/>
              <a:t> </a:t>
            </a:r>
            <a:r>
              <a:rPr lang="it-IT" dirty="0" err="1"/>
              <a:t>that</a:t>
            </a:r>
            <a:r>
              <a:rPr lang="it-IT" dirty="0"/>
              <a:t> </a:t>
            </a:r>
            <a:r>
              <a:rPr lang="it-IT" dirty="0" err="1"/>
              <a:t>have</a:t>
            </a:r>
            <a:r>
              <a:rPr lang="it-IT" dirty="0"/>
              <a:t> </a:t>
            </a:r>
            <a:r>
              <a:rPr lang="it-IT" dirty="0" err="1"/>
              <a:t>each</a:t>
            </a:r>
            <a:r>
              <a:rPr lang="it-IT" dirty="0"/>
              <a:t> </a:t>
            </a:r>
            <a:r>
              <a:rPr lang="it-IT" dirty="0" err="1"/>
              <a:t>been</a:t>
            </a:r>
            <a:r>
              <a:rPr lang="it-IT" dirty="0"/>
              <a:t> </a:t>
            </a:r>
            <a:r>
              <a:rPr lang="it-IT" dirty="0" err="1"/>
              <a:t>cited</a:t>
            </a:r>
            <a:r>
              <a:rPr lang="it-IT" dirty="0"/>
              <a:t> </a:t>
            </a:r>
            <a:r>
              <a:rPr lang="it-IT" dirty="0" err="1"/>
              <a:t>at</a:t>
            </a:r>
            <a:r>
              <a:rPr lang="it-IT" dirty="0"/>
              <a:t> </a:t>
            </a:r>
            <a:r>
              <a:rPr lang="it-IT" dirty="0" err="1"/>
              <a:t>least</a:t>
            </a:r>
            <a:r>
              <a:rPr lang="it-IT" dirty="0"/>
              <a:t> </a:t>
            </a:r>
            <a:r>
              <a:rPr lang="it-IT" i="1" dirty="0"/>
              <a:t>h</a:t>
            </a:r>
            <a:r>
              <a:rPr lang="it-IT" dirty="0"/>
              <a:t> </a:t>
            </a:r>
            <a:r>
              <a:rPr lang="it-IT" dirty="0" err="1"/>
              <a:t>times</a:t>
            </a:r>
            <a:endParaRPr lang="it-IT" dirty="0"/>
          </a:p>
        </p:txBody>
      </p:sp>
      <p:sp>
        <p:nvSpPr>
          <p:cNvPr id="3" name="Segnaposto testo 2">
            <a:extLst>
              <a:ext uri="{FF2B5EF4-FFF2-40B4-BE49-F238E27FC236}">
                <a16:creationId xmlns:a16="http://schemas.microsoft.com/office/drawing/2014/main" id="{CEF18381-8C59-9F4A-BCC0-8C0884A9F930}"/>
              </a:ext>
            </a:extLst>
          </p:cNvPr>
          <p:cNvSpPr>
            <a:spLocks noGrp="1"/>
          </p:cNvSpPr>
          <p:nvPr>
            <p:ph type="body" sz="quarter" idx="23"/>
          </p:nvPr>
        </p:nvSpPr>
        <p:spPr/>
        <p:txBody>
          <a:bodyPr/>
          <a:lstStyle/>
          <a:p>
            <a:r>
              <a:rPr lang="it-IT" dirty="0"/>
              <a:t>H-</a:t>
            </a:r>
            <a:r>
              <a:rPr lang="it-IT" dirty="0" err="1"/>
              <a:t>index</a:t>
            </a:r>
            <a:endParaRPr lang="it-IT" dirty="0"/>
          </a:p>
        </p:txBody>
      </p:sp>
      <p:sp>
        <p:nvSpPr>
          <p:cNvPr id="4" name="Segnaposto testo 3">
            <a:extLst>
              <a:ext uri="{FF2B5EF4-FFF2-40B4-BE49-F238E27FC236}">
                <a16:creationId xmlns:a16="http://schemas.microsoft.com/office/drawing/2014/main" id="{B1047DD5-6773-944B-9EE1-7B755789718A}"/>
              </a:ext>
            </a:extLst>
          </p:cNvPr>
          <p:cNvSpPr>
            <a:spLocks noGrp="1"/>
          </p:cNvSpPr>
          <p:nvPr>
            <p:ph type="body" sz="quarter" idx="24"/>
          </p:nvPr>
        </p:nvSpPr>
        <p:spPr/>
        <p:txBody>
          <a:bodyPr/>
          <a:lstStyle/>
          <a:p>
            <a:r>
              <a:rPr lang="it-IT" dirty="0"/>
              <a:t>Impact </a:t>
            </a:r>
            <a:r>
              <a:rPr lang="it-IT" dirty="0" err="1"/>
              <a:t>Factor</a:t>
            </a:r>
            <a:endParaRPr lang="it-IT" dirty="0"/>
          </a:p>
        </p:txBody>
      </p:sp>
      <p:sp>
        <p:nvSpPr>
          <p:cNvPr id="5" name="Segnaposto testo 4">
            <a:extLst>
              <a:ext uri="{FF2B5EF4-FFF2-40B4-BE49-F238E27FC236}">
                <a16:creationId xmlns:a16="http://schemas.microsoft.com/office/drawing/2014/main" id="{EECAFF0F-73B1-7D46-9044-47682F5F30A8}"/>
              </a:ext>
            </a:extLst>
          </p:cNvPr>
          <p:cNvSpPr>
            <a:spLocks noGrp="1"/>
          </p:cNvSpPr>
          <p:nvPr>
            <p:ph type="body" sz="quarter" idx="25"/>
          </p:nvPr>
        </p:nvSpPr>
        <p:spPr/>
        <p:txBody>
          <a:bodyPr anchor="t"/>
          <a:lstStyle/>
          <a:p>
            <a:r>
              <a:rPr lang="it-IT" dirty="0"/>
              <a:t>For a </a:t>
            </a:r>
            <a:r>
              <a:rPr lang="it-IT" dirty="0" err="1"/>
              <a:t>given</a:t>
            </a:r>
            <a:r>
              <a:rPr lang="it-IT" dirty="0"/>
              <a:t> </a:t>
            </a:r>
            <a:r>
              <a:rPr lang="it-IT" dirty="0" err="1"/>
              <a:t>year</a:t>
            </a:r>
            <a:r>
              <a:rPr lang="it-IT" dirty="0"/>
              <a:t> </a:t>
            </a:r>
            <a:r>
              <a:rPr lang="it-IT" i="1" dirty="0"/>
              <a:t>y</a:t>
            </a:r>
            <a:r>
              <a:rPr lang="it-IT" dirty="0"/>
              <a:t>, the </a:t>
            </a:r>
            <a:r>
              <a:rPr lang="it-IT" dirty="0" err="1"/>
              <a:t>specific</a:t>
            </a:r>
            <a:r>
              <a:rPr lang="it-IT" dirty="0"/>
              <a:t> </a:t>
            </a:r>
            <a:r>
              <a:rPr lang="it-IT" b="1" dirty="0"/>
              <a:t>journal</a:t>
            </a:r>
            <a:r>
              <a:rPr lang="it-IT" dirty="0"/>
              <a:t> Impact </a:t>
            </a:r>
            <a:r>
              <a:rPr lang="it-IT" dirty="0" err="1"/>
              <a:t>Factor</a:t>
            </a:r>
            <a:r>
              <a:rPr lang="it-IT" dirty="0"/>
              <a:t> </a:t>
            </a:r>
            <a:r>
              <a:rPr lang="it-IT" dirty="0" err="1"/>
              <a:t>is</a:t>
            </a:r>
            <a:r>
              <a:rPr lang="it-IT" dirty="0"/>
              <a:t>:</a:t>
            </a:r>
          </a:p>
        </p:txBody>
      </p:sp>
      <p:pic>
        <p:nvPicPr>
          <p:cNvPr id="7" name="Immagine 6">
            <a:extLst>
              <a:ext uri="{FF2B5EF4-FFF2-40B4-BE49-F238E27FC236}">
                <a16:creationId xmlns:a16="http://schemas.microsoft.com/office/drawing/2014/main" id="{BAA95C00-71FA-4A4D-B232-986DA5BAD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5" y="5809931"/>
            <a:ext cx="6939733" cy="1470099"/>
          </a:xfrm>
          <a:prstGeom prst="rect">
            <a:avLst/>
          </a:prstGeom>
        </p:spPr>
      </p:pic>
      <p:pic>
        <p:nvPicPr>
          <p:cNvPr id="8" name="Immagine 7">
            <a:extLst>
              <a:ext uri="{FF2B5EF4-FFF2-40B4-BE49-F238E27FC236}">
                <a16:creationId xmlns:a16="http://schemas.microsoft.com/office/drawing/2014/main" id="{9077F3C0-CABE-4446-B106-B19ACA052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9" name="Immagine 8">
            <a:extLst>
              <a:ext uri="{FF2B5EF4-FFF2-40B4-BE49-F238E27FC236}">
                <a16:creationId xmlns:a16="http://schemas.microsoft.com/office/drawing/2014/main" id="{1A2147FA-15A9-EB4E-A759-B87775088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153172322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C06B9D7-08B8-6446-ABE6-539078527604}"/>
              </a:ext>
            </a:extLst>
          </p:cNvPr>
          <p:cNvSpPr>
            <a:spLocks noGrp="1"/>
          </p:cNvSpPr>
          <p:nvPr>
            <p:ph type="body" sz="quarter" idx="11"/>
          </p:nvPr>
        </p:nvSpPr>
        <p:spPr>
          <a:xfrm>
            <a:off x="723899" y="1721769"/>
            <a:ext cx="13517717" cy="6112925"/>
          </a:xfrm>
        </p:spPr>
        <p:txBody>
          <a:bodyPr>
            <a:normAutofit fontScale="85000" lnSpcReduction="20000"/>
          </a:bodyPr>
          <a:lstStyle/>
          <a:p>
            <a:r>
              <a:rPr lang="it-IT" b="0" dirty="0" err="1"/>
              <a:t>Early</a:t>
            </a:r>
            <a:r>
              <a:rPr lang="it-IT" b="0" dirty="0"/>
              <a:t> career </a:t>
            </a:r>
            <a:r>
              <a:rPr lang="it-IT" b="0" dirty="0" err="1"/>
              <a:t>researchers</a:t>
            </a:r>
            <a:r>
              <a:rPr lang="it-IT" b="0" dirty="0"/>
              <a:t> are </a:t>
            </a:r>
            <a:r>
              <a:rPr lang="it-IT" b="0" dirty="0" err="1"/>
              <a:t>penalised</a:t>
            </a:r>
            <a:endParaRPr lang="it-IT" b="0" dirty="0"/>
          </a:p>
          <a:p>
            <a:r>
              <a:rPr lang="it-IT" b="0" dirty="0"/>
              <a:t>The </a:t>
            </a:r>
            <a:r>
              <a:rPr lang="it-IT" b="0" dirty="0" err="1"/>
              <a:t>citation</a:t>
            </a:r>
            <a:r>
              <a:rPr lang="it-IT" b="0" dirty="0"/>
              <a:t> </a:t>
            </a:r>
            <a:r>
              <a:rPr lang="it-IT" b="0" dirty="0" err="1"/>
              <a:t>context</a:t>
            </a:r>
            <a:r>
              <a:rPr lang="it-IT" b="0" dirty="0"/>
              <a:t> </a:t>
            </a:r>
            <a:r>
              <a:rPr lang="it-IT" b="0" dirty="0" err="1"/>
              <a:t>is</a:t>
            </a:r>
            <a:r>
              <a:rPr lang="it-IT" b="0" dirty="0"/>
              <a:t> </a:t>
            </a:r>
            <a:r>
              <a:rPr lang="it-IT" b="0" dirty="0" err="1"/>
              <a:t>not</a:t>
            </a:r>
            <a:r>
              <a:rPr lang="it-IT" b="0" dirty="0"/>
              <a:t> </a:t>
            </a:r>
            <a:r>
              <a:rPr lang="it-IT" b="0" dirty="0" err="1"/>
              <a:t>considered</a:t>
            </a:r>
            <a:r>
              <a:rPr lang="it-IT" b="0" dirty="0"/>
              <a:t> (</a:t>
            </a:r>
            <a:r>
              <a:rPr lang="it-IT" b="0" dirty="0" err="1"/>
              <a:t>eg</a:t>
            </a:r>
            <a:r>
              <a:rPr lang="it-IT" b="0" dirty="0"/>
              <a:t>. Negative </a:t>
            </a:r>
            <a:r>
              <a:rPr lang="it-IT" b="0" dirty="0" err="1"/>
              <a:t>citation</a:t>
            </a:r>
            <a:r>
              <a:rPr lang="it-IT" b="0" dirty="0"/>
              <a:t>) </a:t>
            </a:r>
          </a:p>
          <a:p>
            <a:r>
              <a:rPr lang="it-IT" b="0" dirty="0" err="1"/>
              <a:t>They</a:t>
            </a:r>
            <a:r>
              <a:rPr lang="it-IT" b="0" dirty="0"/>
              <a:t> are </a:t>
            </a:r>
            <a:r>
              <a:rPr lang="it-IT" b="0" dirty="0" err="1"/>
              <a:t>influenced</a:t>
            </a:r>
            <a:r>
              <a:rPr lang="it-IT" b="0" dirty="0"/>
              <a:t> by the </a:t>
            </a:r>
            <a:r>
              <a:rPr lang="it-IT" b="0" dirty="0" err="1"/>
              <a:t>limitation</a:t>
            </a:r>
            <a:r>
              <a:rPr lang="it-IT" b="0" dirty="0"/>
              <a:t> of the </a:t>
            </a:r>
            <a:r>
              <a:rPr lang="it-IT" b="0" dirty="0" err="1"/>
              <a:t>citational</a:t>
            </a:r>
            <a:r>
              <a:rPr lang="it-IT" b="0" dirty="0"/>
              <a:t> </a:t>
            </a:r>
            <a:r>
              <a:rPr lang="it-IT" b="0" dirty="0" err="1"/>
              <a:t>databases</a:t>
            </a:r>
            <a:r>
              <a:rPr lang="it-IT" b="0" dirty="0"/>
              <a:t> (</a:t>
            </a:r>
            <a:r>
              <a:rPr lang="it-IT" b="0" dirty="0" err="1"/>
              <a:t>which</a:t>
            </a:r>
            <a:r>
              <a:rPr lang="it-IT" b="0" dirty="0"/>
              <a:t> are </a:t>
            </a:r>
            <a:r>
              <a:rPr lang="it-IT" b="0" dirty="0" err="1"/>
              <a:t>all</a:t>
            </a:r>
            <a:r>
              <a:rPr lang="it-IT" b="0" dirty="0"/>
              <a:t> </a:t>
            </a:r>
            <a:r>
              <a:rPr lang="it-IT" b="0" dirty="0" err="1"/>
              <a:t>owned</a:t>
            </a:r>
            <a:r>
              <a:rPr lang="it-IT" b="0" dirty="0"/>
              <a:t> by big </a:t>
            </a:r>
            <a:r>
              <a:rPr lang="it-IT" b="0" dirty="0" err="1"/>
              <a:t>scientific</a:t>
            </a:r>
            <a:r>
              <a:rPr lang="it-IT" b="0" dirty="0"/>
              <a:t> </a:t>
            </a:r>
            <a:r>
              <a:rPr lang="it-IT" b="0" dirty="0" err="1"/>
              <a:t>publishers</a:t>
            </a:r>
            <a:r>
              <a:rPr lang="it-IT" b="0" dirty="0"/>
              <a:t>)</a:t>
            </a:r>
          </a:p>
          <a:p>
            <a:r>
              <a:rPr lang="it-IT" b="0" dirty="0" err="1"/>
              <a:t>It</a:t>
            </a:r>
            <a:r>
              <a:rPr lang="it-IT" b="0" dirty="0"/>
              <a:t> can be </a:t>
            </a:r>
            <a:r>
              <a:rPr lang="it-IT" b="0" dirty="0" err="1"/>
              <a:t>manipulated</a:t>
            </a:r>
            <a:r>
              <a:rPr lang="it-IT" b="0" dirty="0"/>
              <a:t> by </a:t>
            </a:r>
            <a:r>
              <a:rPr lang="it-IT" b="0" dirty="0" err="1"/>
              <a:t>both</a:t>
            </a:r>
            <a:r>
              <a:rPr lang="it-IT" b="0" dirty="0"/>
              <a:t> </a:t>
            </a:r>
            <a:r>
              <a:rPr lang="it-IT" b="0" dirty="0" err="1"/>
              <a:t>authors</a:t>
            </a:r>
            <a:r>
              <a:rPr lang="it-IT" b="0" dirty="0"/>
              <a:t> and </a:t>
            </a:r>
            <a:r>
              <a:rPr lang="it-IT" b="0" dirty="0" err="1"/>
              <a:t>reviewers</a:t>
            </a:r>
            <a:r>
              <a:rPr lang="it-IT" b="0" dirty="0"/>
              <a:t> (self and cross </a:t>
            </a:r>
            <a:r>
              <a:rPr lang="it-IT" b="0" dirty="0" err="1"/>
              <a:t>citations</a:t>
            </a:r>
            <a:r>
              <a:rPr lang="it-IT" b="0" dirty="0"/>
              <a:t>)</a:t>
            </a:r>
          </a:p>
          <a:p>
            <a:r>
              <a:rPr lang="it-IT" b="0" dirty="0" err="1"/>
              <a:t>It</a:t>
            </a:r>
            <a:r>
              <a:rPr lang="it-IT" b="0" dirty="0"/>
              <a:t> </a:t>
            </a:r>
            <a:r>
              <a:rPr lang="it-IT" b="0" dirty="0" err="1"/>
              <a:t>does</a:t>
            </a:r>
            <a:r>
              <a:rPr lang="it-IT" b="0" dirty="0"/>
              <a:t> </a:t>
            </a:r>
            <a:r>
              <a:rPr lang="it-IT" b="0" dirty="0" err="1"/>
              <a:t>not</a:t>
            </a:r>
            <a:r>
              <a:rPr lang="it-IT" b="0" dirty="0"/>
              <a:t> take </a:t>
            </a:r>
            <a:r>
              <a:rPr lang="it-IT" b="0" dirty="0" err="1"/>
              <a:t>into</a:t>
            </a:r>
            <a:r>
              <a:rPr lang="it-IT" b="0" dirty="0"/>
              <a:t> account the </a:t>
            </a:r>
            <a:r>
              <a:rPr lang="it-IT" b="0" dirty="0" err="1"/>
              <a:t>number</a:t>
            </a:r>
            <a:r>
              <a:rPr lang="it-IT" b="0" dirty="0"/>
              <a:t> of </a:t>
            </a:r>
            <a:r>
              <a:rPr lang="it-IT" b="0" dirty="0" err="1"/>
              <a:t>authors</a:t>
            </a:r>
            <a:r>
              <a:rPr lang="it-IT" b="0" dirty="0"/>
              <a:t> in a </a:t>
            </a:r>
            <a:r>
              <a:rPr lang="it-IT" b="0" dirty="0" err="1"/>
              <a:t>paper</a:t>
            </a:r>
            <a:r>
              <a:rPr lang="it-IT" b="0" dirty="0"/>
              <a:t> and </a:t>
            </a:r>
            <a:r>
              <a:rPr lang="it-IT" b="0" dirty="0" err="1"/>
              <a:t>their</a:t>
            </a:r>
            <a:r>
              <a:rPr lang="it-IT" b="0" dirty="0"/>
              <a:t> </a:t>
            </a:r>
            <a:r>
              <a:rPr lang="it-IT" b="0" dirty="0" err="1"/>
              <a:t>contribution</a:t>
            </a:r>
            <a:r>
              <a:rPr lang="it-IT" b="0" dirty="0"/>
              <a:t> </a:t>
            </a:r>
            <a:r>
              <a:rPr lang="it-IT" b="0" dirty="0" err="1"/>
              <a:t>given</a:t>
            </a:r>
            <a:endParaRPr lang="it-IT" b="0" dirty="0"/>
          </a:p>
          <a:p>
            <a:r>
              <a:rPr lang="it-IT" b="0" dirty="0" err="1"/>
              <a:t>It</a:t>
            </a:r>
            <a:r>
              <a:rPr lang="it-IT" b="0" dirty="0"/>
              <a:t> </a:t>
            </a:r>
            <a:r>
              <a:rPr lang="it-IT" b="0" dirty="0" err="1"/>
              <a:t>does</a:t>
            </a:r>
            <a:r>
              <a:rPr lang="it-IT" b="0" dirty="0"/>
              <a:t> </a:t>
            </a:r>
            <a:r>
              <a:rPr lang="it-IT" b="0" dirty="0" err="1"/>
              <a:t>not</a:t>
            </a:r>
            <a:r>
              <a:rPr lang="it-IT" b="0" dirty="0"/>
              <a:t> take </a:t>
            </a:r>
            <a:r>
              <a:rPr lang="it-IT" b="0" dirty="0" err="1"/>
              <a:t>into</a:t>
            </a:r>
            <a:r>
              <a:rPr lang="it-IT" b="0" dirty="0"/>
              <a:t> account </a:t>
            </a:r>
            <a:r>
              <a:rPr lang="it-IT" b="0" dirty="0" err="1"/>
              <a:t>research</a:t>
            </a:r>
            <a:r>
              <a:rPr lang="it-IT" b="0" dirty="0"/>
              <a:t> </a:t>
            </a:r>
            <a:r>
              <a:rPr lang="it-IT" b="0" dirty="0" err="1"/>
              <a:t>multidisciplinarity</a:t>
            </a:r>
            <a:r>
              <a:rPr lang="it-IT" b="0" dirty="0"/>
              <a:t> </a:t>
            </a:r>
          </a:p>
          <a:p>
            <a:r>
              <a:rPr lang="it-IT" b="0" dirty="0" err="1"/>
              <a:t>It</a:t>
            </a:r>
            <a:r>
              <a:rPr lang="it-IT" b="0" dirty="0"/>
              <a:t> </a:t>
            </a:r>
            <a:r>
              <a:rPr lang="it-IT" b="0" dirty="0" err="1"/>
              <a:t>does</a:t>
            </a:r>
            <a:r>
              <a:rPr lang="it-IT" b="0" dirty="0"/>
              <a:t> </a:t>
            </a:r>
            <a:r>
              <a:rPr lang="it-IT" b="0" dirty="0" err="1"/>
              <a:t>not</a:t>
            </a:r>
            <a:r>
              <a:rPr lang="it-IT" b="0" dirty="0"/>
              <a:t> facilitate science </a:t>
            </a:r>
            <a:r>
              <a:rPr lang="it-IT" b="0" dirty="0" err="1"/>
              <a:t>freedom</a:t>
            </a:r>
            <a:r>
              <a:rPr lang="it-IT" b="0" dirty="0"/>
              <a:t>.</a:t>
            </a:r>
          </a:p>
        </p:txBody>
      </p:sp>
      <p:sp>
        <p:nvSpPr>
          <p:cNvPr id="3" name="Segnaposto testo 2">
            <a:extLst>
              <a:ext uri="{FF2B5EF4-FFF2-40B4-BE49-F238E27FC236}">
                <a16:creationId xmlns:a16="http://schemas.microsoft.com/office/drawing/2014/main" id="{10EA10EC-30B0-7644-89FD-0094202108A4}"/>
              </a:ext>
            </a:extLst>
          </p:cNvPr>
          <p:cNvSpPr>
            <a:spLocks noGrp="1"/>
          </p:cNvSpPr>
          <p:nvPr>
            <p:ph type="body" sz="quarter" idx="21"/>
          </p:nvPr>
        </p:nvSpPr>
        <p:spPr/>
        <p:txBody>
          <a:bodyPr>
            <a:normAutofit/>
          </a:bodyPr>
          <a:lstStyle/>
          <a:p>
            <a:r>
              <a:rPr lang="it-IT" dirty="0" err="1"/>
              <a:t>Citation</a:t>
            </a:r>
            <a:r>
              <a:rPr lang="it-IT" dirty="0"/>
              <a:t> </a:t>
            </a:r>
            <a:r>
              <a:rPr lang="it-IT" dirty="0" err="1"/>
              <a:t>based</a:t>
            </a:r>
            <a:r>
              <a:rPr lang="it-IT" dirty="0"/>
              <a:t> </a:t>
            </a:r>
            <a:r>
              <a:rPr lang="it-IT" dirty="0" err="1"/>
              <a:t>indexes</a:t>
            </a:r>
            <a:r>
              <a:rPr lang="it-IT" dirty="0"/>
              <a:t> </a:t>
            </a:r>
            <a:r>
              <a:rPr lang="it-IT" dirty="0" err="1"/>
              <a:t>criticism</a:t>
            </a:r>
            <a:endParaRPr lang="it-IT" dirty="0"/>
          </a:p>
        </p:txBody>
      </p:sp>
      <p:pic>
        <p:nvPicPr>
          <p:cNvPr id="4" name="Immagine 3">
            <a:extLst>
              <a:ext uri="{FF2B5EF4-FFF2-40B4-BE49-F238E27FC236}">
                <a16:creationId xmlns:a16="http://schemas.microsoft.com/office/drawing/2014/main" id="{280897BE-FCC5-BB4B-8E69-04F6D315A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5" name="Immagine 4">
            <a:extLst>
              <a:ext uri="{FF2B5EF4-FFF2-40B4-BE49-F238E27FC236}">
                <a16:creationId xmlns:a16="http://schemas.microsoft.com/office/drawing/2014/main" id="{CD0BB9F2-1CB2-E641-ADAC-949FA4E28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38005171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124DC2B-E36F-844C-936E-E99C07F5D272}"/>
              </a:ext>
            </a:extLst>
          </p:cNvPr>
          <p:cNvSpPr>
            <a:spLocks noGrp="1"/>
          </p:cNvSpPr>
          <p:nvPr>
            <p:ph type="body" sz="quarter" idx="10"/>
          </p:nvPr>
        </p:nvSpPr>
        <p:spPr/>
        <p:txBody>
          <a:bodyPr>
            <a:normAutofit/>
          </a:bodyPr>
          <a:lstStyle/>
          <a:p>
            <a:r>
              <a:rPr lang="it-IT" sz="11500" dirty="0" err="1"/>
              <a:t>What</a:t>
            </a:r>
            <a:r>
              <a:rPr lang="it-IT" sz="11500" dirty="0"/>
              <a:t> are </a:t>
            </a:r>
            <a:r>
              <a:rPr lang="it-IT" sz="11500" dirty="0" err="1"/>
              <a:t>we</a:t>
            </a:r>
            <a:r>
              <a:rPr lang="it-IT" sz="11500" dirty="0"/>
              <a:t> </a:t>
            </a:r>
            <a:r>
              <a:rPr lang="it-IT" sz="11500" dirty="0" err="1"/>
              <a:t>evaluating</a:t>
            </a:r>
            <a:r>
              <a:rPr lang="it-IT" sz="11500" dirty="0"/>
              <a:t>?</a:t>
            </a:r>
          </a:p>
        </p:txBody>
      </p:sp>
    </p:spTree>
    <p:extLst>
      <p:ext uri="{BB962C8B-B14F-4D97-AF65-F5344CB8AC3E}">
        <p14:creationId xmlns:p14="http://schemas.microsoft.com/office/powerpoint/2010/main" val="407541484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62227E0-AFB4-CE4F-B5D1-DE399F471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150" y="717550"/>
            <a:ext cx="13601700" cy="7708900"/>
          </a:xfrm>
          <a:prstGeom prst="rect">
            <a:avLst/>
          </a:prstGeom>
        </p:spPr>
      </p:pic>
      <p:sp>
        <p:nvSpPr>
          <p:cNvPr id="4" name="Segnaposto piè di pagina 3">
            <a:extLst>
              <a:ext uri="{FF2B5EF4-FFF2-40B4-BE49-F238E27FC236}">
                <a16:creationId xmlns:a16="http://schemas.microsoft.com/office/drawing/2014/main" id="{6FF24C14-989E-E441-8240-8E6716199937}"/>
              </a:ext>
            </a:extLst>
          </p:cNvPr>
          <p:cNvSpPr txBox="1">
            <a:spLocks/>
          </p:cNvSpPr>
          <p:nvPr/>
        </p:nvSpPr>
        <p:spPr>
          <a:xfrm>
            <a:off x="7246916" y="8551495"/>
            <a:ext cx="8290521" cy="376237"/>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it-IT" sz="1000" dirty="0">
                <a:hlinkClick r:id="rId3"/>
              </a:rPr>
              <a:t>https://www.roars.it/online/citarsi-addosso-ascesa-scientifica-dellitalia-no-solo-doping-per-inseguire-i-criteri-anvur/#</a:t>
            </a:r>
            <a:endParaRPr lang="en-US" sz="1000" spc="-80" dirty="0">
              <a:latin typeface="Helvetica" charset="0"/>
            </a:endParaRPr>
          </a:p>
        </p:txBody>
      </p:sp>
    </p:spTree>
    <p:extLst>
      <p:ext uri="{BB962C8B-B14F-4D97-AF65-F5344CB8AC3E}">
        <p14:creationId xmlns:p14="http://schemas.microsoft.com/office/powerpoint/2010/main" val="291447787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030EC83-DCBF-714D-B433-FD1D951A9EDD}"/>
              </a:ext>
            </a:extLst>
          </p:cNvPr>
          <p:cNvSpPr>
            <a:spLocks noGrp="1"/>
          </p:cNvSpPr>
          <p:nvPr>
            <p:ph type="body" sz="quarter" idx="10"/>
          </p:nvPr>
        </p:nvSpPr>
        <p:spPr/>
        <p:txBody>
          <a:bodyPr/>
          <a:lstStyle/>
          <a:p>
            <a:r>
              <a:rPr lang="it-IT" dirty="0" err="1"/>
              <a:t>Scientific</a:t>
            </a:r>
            <a:r>
              <a:rPr lang="it-IT" dirty="0"/>
              <a:t> </a:t>
            </a:r>
            <a:r>
              <a:rPr lang="it-IT" dirty="0" err="1"/>
              <a:t>Journals</a:t>
            </a:r>
            <a:endParaRPr lang="it-IT" dirty="0"/>
          </a:p>
        </p:txBody>
      </p:sp>
    </p:spTree>
    <p:extLst>
      <p:ext uri="{BB962C8B-B14F-4D97-AF65-F5344CB8AC3E}">
        <p14:creationId xmlns:p14="http://schemas.microsoft.com/office/powerpoint/2010/main" val="220852971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umetto 4 57">
            <a:extLst>
              <a:ext uri="{FF2B5EF4-FFF2-40B4-BE49-F238E27FC236}">
                <a16:creationId xmlns:a16="http://schemas.microsoft.com/office/drawing/2014/main" id="{AF13942B-D143-FA4B-8A1F-0817BA2E0352}"/>
              </a:ext>
            </a:extLst>
          </p:cNvPr>
          <p:cNvSpPr/>
          <p:nvPr/>
        </p:nvSpPr>
        <p:spPr>
          <a:xfrm>
            <a:off x="1551628" y="3330595"/>
            <a:ext cx="3944991" cy="2864742"/>
          </a:xfrm>
          <a:prstGeom prst="cloudCallout">
            <a:avLst>
              <a:gd name="adj1" fmla="val 88660"/>
              <a:gd name="adj2" fmla="val 16993"/>
            </a:avLst>
          </a:prstGeom>
          <a:noFill/>
          <a:ln w="3175" cap="flat">
            <a:solidFill>
              <a:schemeClr val="accent1"/>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2" name="Nuvola 1">
            <a:extLst>
              <a:ext uri="{FF2B5EF4-FFF2-40B4-BE49-F238E27FC236}">
                <a16:creationId xmlns:a16="http://schemas.microsoft.com/office/drawing/2014/main" id="{5A9E3F8A-432C-7845-BB81-DA46C85FD09C}"/>
              </a:ext>
            </a:extLst>
          </p:cNvPr>
          <p:cNvSpPr/>
          <p:nvPr/>
        </p:nvSpPr>
        <p:spPr>
          <a:xfrm>
            <a:off x="310242" y="6330040"/>
            <a:ext cx="15316200" cy="2661557"/>
          </a:xfrm>
          <a:prstGeom prst="cloud">
            <a:avLst/>
          </a:prstGeom>
          <a:solidFill>
            <a:schemeClr val="accent2">
              <a:lumMod val="40000"/>
              <a:lumOff val="60000"/>
            </a:schemeClr>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4" name="Elemento grafico 3" descr="Scienziato">
            <a:extLst>
              <a:ext uri="{FF2B5EF4-FFF2-40B4-BE49-F238E27FC236}">
                <a16:creationId xmlns:a16="http://schemas.microsoft.com/office/drawing/2014/main" id="{8B7CBB3D-9382-A742-9BEB-A7B9A0227D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17285" y="6745492"/>
            <a:ext cx="914400" cy="914400"/>
          </a:xfrm>
          <a:prstGeom prst="rect">
            <a:avLst/>
          </a:prstGeom>
        </p:spPr>
      </p:pic>
      <p:pic>
        <p:nvPicPr>
          <p:cNvPr id="5" name="Elemento grafico 4" descr="Scienziato">
            <a:extLst>
              <a:ext uri="{FF2B5EF4-FFF2-40B4-BE49-F238E27FC236}">
                <a16:creationId xmlns:a16="http://schemas.microsoft.com/office/drawing/2014/main" id="{C755676E-8690-A445-9DA5-910BADA493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39262" y="7356018"/>
            <a:ext cx="914400" cy="914400"/>
          </a:xfrm>
          <a:prstGeom prst="rect">
            <a:avLst/>
          </a:prstGeom>
        </p:spPr>
      </p:pic>
      <p:pic>
        <p:nvPicPr>
          <p:cNvPr id="6" name="Elemento grafico 5" descr="Scienziato">
            <a:extLst>
              <a:ext uri="{FF2B5EF4-FFF2-40B4-BE49-F238E27FC236}">
                <a16:creationId xmlns:a16="http://schemas.microsoft.com/office/drawing/2014/main" id="{A8B0FE75-1F26-3948-9CF9-5CBEE11AF8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84770" y="7660818"/>
            <a:ext cx="914400" cy="914400"/>
          </a:xfrm>
          <a:prstGeom prst="rect">
            <a:avLst/>
          </a:prstGeom>
        </p:spPr>
      </p:pic>
      <p:pic>
        <p:nvPicPr>
          <p:cNvPr id="7" name="Elemento grafico 6" descr="Scienziato">
            <a:extLst>
              <a:ext uri="{FF2B5EF4-FFF2-40B4-BE49-F238E27FC236}">
                <a16:creationId xmlns:a16="http://schemas.microsoft.com/office/drawing/2014/main" id="{FD1735B1-FDC5-514B-A082-DDD4B53124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35163" y="6898818"/>
            <a:ext cx="914400" cy="914400"/>
          </a:xfrm>
          <a:prstGeom prst="rect">
            <a:avLst/>
          </a:prstGeom>
        </p:spPr>
      </p:pic>
      <p:pic>
        <p:nvPicPr>
          <p:cNvPr id="8" name="Elemento grafico 7" descr="Scienziato">
            <a:extLst>
              <a:ext uri="{FF2B5EF4-FFF2-40B4-BE49-F238E27FC236}">
                <a16:creationId xmlns:a16="http://schemas.microsoft.com/office/drawing/2014/main" id="{80D85F04-2E3B-C346-88C7-3119E96B9E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3999" y="6594018"/>
            <a:ext cx="914400" cy="914400"/>
          </a:xfrm>
          <a:prstGeom prst="rect">
            <a:avLst/>
          </a:prstGeom>
        </p:spPr>
      </p:pic>
      <p:pic>
        <p:nvPicPr>
          <p:cNvPr id="9" name="Elemento grafico 8" descr="Scienziato">
            <a:extLst>
              <a:ext uri="{FF2B5EF4-FFF2-40B4-BE49-F238E27FC236}">
                <a16:creationId xmlns:a16="http://schemas.microsoft.com/office/drawing/2014/main" id="{977D994F-8F49-1342-B48F-AF760C7F06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3186" y="7528828"/>
            <a:ext cx="914400" cy="914400"/>
          </a:xfrm>
          <a:prstGeom prst="rect">
            <a:avLst/>
          </a:prstGeom>
        </p:spPr>
      </p:pic>
      <p:pic>
        <p:nvPicPr>
          <p:cNvPr id="10" name="Elemento grafico 9" descr="Scienziato">
            <a:extLst>
              <a:ext uri="{FF2B5EF4-FFF2-40B4-BE49-F238E27FC236}">
                <a16:creationId xmlns:a16="http://schemas.microsoft.com/office/drawing/2014/main" id="{CCD0CF77-9B46-344D-BE2A-1B588A9869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78360" y="6660284"/>
            <a:ext cx="914400" cy="914400"/>
          </a:xfrm>
          <a:prstGeom prst="rect">
            <a:avLst/>
          </a:prstGeom>
        </p:spPr>
      </p:pic>
      <p:pic>
        <p:nvPicPr>
          <p:cNvPr id="11" name="Elemento grafico 10" descr="Scienziato">
            <a:extLst>
              <a:ext uri="{FF2B5EF4-FFF2-40B4-BE49-F238E27FC236}">
                <a16:creationId xmlns:a16="http://schemas.microsoft.com/office/drawing/2014/main" id="{821B17B3-DFB9-7F40-AC0B-7C5DEF9081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43885" y="6746418"/>
            <a:ext cx="914400" cy="914400"/>
          </a:xfrm>
          <a:prstGeom prst="rect">
            <a:avLst/>
          </a:prstGeom>
        </p:spPr>
      </p:pic>
      <p:pic>
        <p:nvPicPr>
          <p:cNvPr id="15" name="Elemento grafico 14" descr="Quotidiano">
            <a:extLst>
              <a:ext uri="{FF2B5EF4-FFF2-40B4-BE49-F238E27FC236}">
                <a16:creationId xmlns:a16="http://schemas.microsoft.com/office/drawing/2014/main" id="{6C208F5F-10AB-6C4A-A0D6-05C27D15C9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07907" y="3906809"/>
            <a:ext cx="1638302" cy="1638302"/>
          </a:xfrm>
          <a:prstGeom prst="rect">
            <a:avLst/>
          </a:prstGeom>
        </p:spPr>
      </p:pic>
      <p:pic>
        <p:nvPicPr>
          <p:cNvPr id="16" name="Elemento grafico 15" descr="Scienziato">
            <a:extLst>
              <a:ext uri="{FF2B5EF4-FFF2-40B4-BE49-F238E27FC236}">
                <a16:creationId xmlns:a16="http://schemas.microsoft.com/office/drawing/2014/main" id="{79AA0600-CC61-3843-B857-E8FC4690CF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17222" y="4520294"/>
            <a:ext cx="1473651" cy="1473651"/>
          </a:xfrm>
          <a:prstGeom prst="rect">
            <a:avLst/>
          </a:prstGeom>
        </p:spPr>
      </p:pic>
      <p:pic>
        <p:nvPicPr>
          <p:cNvPr id="18" name="Elemento grafico 17" descr="Matita">
            <a:extLst>
              <a:ext uri="{FF2B5EF4-FFF2-40B4-BE49-F238E27FC236}">
                <a16:creationId xmlns:a16="http://schemas.microsoft.com/office/drawing/2014/main" id="{0C36FD17-5A92-6C41-9357-FE1E86843C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55869" y="5398637"/>
            <a:ext cx="914400" cy="914400"/>
          </a:xfrm>
          <a:prstGeom prst="rect">
            <a:avLst/>
          </a:prstGeom>
        </p:spPr>
      </p:pic>
      <p:pic>
        <p:nvPicPr>
          <p:cNvPr id="26" name="Elemento grafico 25" descr="Scienziato">
            <a:extLst>
              <a:ext uri="{FF2B5EF4-FFF2-40B4-BE49-F238E27FC236}">
                <a16:creationId xmlns:a16="http://schemas.microsoft.com/office/drawing/2014/main" id="{5DC0571C-4E5D-704E-A1A6-3DF3DE7257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9647" y="969066"/>
            <a:ext cx="914400" cy="914400"/>
          </a:xfrm>
          <a:prstGeom prst="rect">
            <a:avLst/>
          </a:prstGeom>
        </p:spPr>
      </p:pic>
      <p:pic>
        <p:nvPicPr>
          <p:cNvPr id="27" name="Elemento grafico 26" descr="Scienziato">
            <a:extLst>
              <a:ext uri="{FF2B5EF4-FFF2-40B4-BE49-F238E27FC236}">
                <a16:creationId xmlns:a16="http://schemas.microsoft.com/office/drawing/2014/main" id="{9785F7C5-10DB-2845-A678-17548BE5B4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4395" y="969066"/>
            <a:ext cx="914400" cy="914400"/>
          </a:xfrm>
          <a:prstGeom prst="rect">
            <a:avLst/>
          </a:prstGeom>
        </p:spPr>
      </p:pic>
      <p:pic>
        <p:nvPicPr>
          <p:cNvPr id="28" name="Elemento grafico 27" descr="Scienziato">
            <a:extLst>
              <a:ext uri="{FF2B5EF4-FFF2-40B4-BE49-F238E27FC236}">
                <a16:creationId xmlns:a16="http://schemas.microsoft.com/office/drawing/2014/main" id="{C1E2A737-F785-5449-92B2-21586948F4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2021" y="969066"/>
            <a:ext cx="914400" cy="914400"/>
          </a:xfrm>
          <a:prstGeom prst="rect">
            <a:avLst/>
          </a:prstGeom>
        </p:spPr>
      </p:pic>
      <p:pic>
        <p:nvPicPr>
          <p:cNvPr id="29" name="Elemento grafico 28" descr="Quotidiano">
            <a:extLst>
              <a:ext uri="{FF2B5EF4-FFF2-40B4-BE49-F238E27FC236}">
                <a16:creationId xmlns:a16="http://schemas.microsoft.com/office/drawing/2014/main" id="{34943325-741C-B54B-8E81-482D14483E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8422" y="1717172"/>
            <a:ext cx="1638302" cy="1638302"/>
          </a:xfrm>
          <a:prstGeom prst="rect">
            <a:avLst/>
          </a:prstGeom>
        </p:spPr>
      </p:pic>
      <p:pic>
        <p:nvPicPr>
          <p:cNvPr id="31" name="Elemento grafico 30" descr="Nastro">
            <a:extLst>
              <a:ext uri="{FF2B5EF4-FFF2-40B4-BE49-F238E27FC236}">
                <a16:creationId xmlns:a16="http://schemas.microsoft.com/office/drawing/2014/main" id="{B4C472E0-3E60-C847-9A58-6421D4E645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10570" y="2736966"/>
            <a:ext cx="914400" cy="914400"/>
          </a:xfrm>
          <a:prstGeom prst="rect">
            <a:avLst/>
          </a:prstGeom>
        </p:spPr>
      </p:pic>
      <p:pic>
        <p:nvPicPr>
          <p:cNvPr id="32" name="Elemento grafico 31" descr="Quotidiano">
            <a:extLst>
              <a:ext uri="{FF2B5EF4-FFF2-40B4-BE49-F238E27FC236}">
                <a16:creationId xmlns:a16="http://schemas.microsoft.com/office/drawing/2014/main" id="{432E1A50-B2A0-F34C-9E24-28897997F7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99203" y="2102307"/>
            <a:ext cx="1638302" cy="1638302"/>
          </a:xfrm>
          <a:prstGeom prst="rect">
            <a:avLst/>
          </a:prstGeom>
        </p:spPr>
      </p:pic>
      <p:pic>
        <p:nvPicPr>
          <p:cNvPr id="33" name="Elemento grafico 32" descr="Profilo maschile">
            <a:extLst>
              <a:ext uri="{FF2B5EF4-FFF2-40B4-BE49-F238E27FC236}">
                <a16:creationId xmlns:a16="http://schemas.microsoft.com/office/drawing/2014/main" id="{6DCB534E-F6D4-544A-9264-98D5ACE91F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99203" y="649065"/>
            <a:ext cx="1638302" cy="1638302"/>
          </a:xfrm>
          <a:prstGeom prst="rect">
            <a:avLst/>
          </a:prstGeom>
        </p:spPr>
      </p:pic>
      <p:pic>
        <p:nvPicPr>
          <p:cNvPr id="35" name="Elemento grafico 34" descr="Fiocco">
            <a:extLst>
              <a:ext uri="{FF2B5EF4-FFF2-40B4-BE49-F238E27FC236}">
                <a16:creationId xmlns:a16="http://schemas.microsoft.com/office/drawing/2014/main" id="{71D5DA7D-9ECC-194F-9A4D-B9BAA85CEA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16845" y="2030211"/>
            <a:ext cx="2329999" cy="2329999"/>
          </a:xfrm>
          <a:prstGeom prst="rect">
            <a:avLst/>
          </a:prstGeom>
        </p:spPr>
      </p:pic>
      <p:pic>
        <p:nvPicPr>
          <p:cNvPr id="37" name="Elemento grafico 36" descr="Documento">
            <a:extLst>
              <a:ext uri="{FF2B5EF4-FFF2-40B4-BE49-F238E27FC236}">
                <a16:creationId xmlns:a16="http://schemas.microsoft.com/office/drawing/2014/main" id="{08664A48-98BE-8D43-B013-34F64E29FA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26421" y="3941807"/>
            <a:ext cx="1446652" cy="1446652"/>
          </a:xfrm>
          <a:prstGeom prst="rect">
            <a:avLst/>
          </a:prstGeom>
        </p:spPr>
      </p:pic>
      <p:pic>
        <p:nvPicPr>
          <p:cNvPr id="38" name="Elemento grafico 37" descr="Documento">
            <a:extLst>
              <a:ext uri="{FF2B5EF4-FFF2-40B4-BE49-F238E27FC236}">
                <a16:creationId xmlns:a16="http://schemas.microsoft.com/office/drawing/2014/main" id="{5C0695E6-44BB-0740-8E96-1D9A04149E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77217" y="2198132"/>
            <a:ext cx="1446652" cy="1446652"/>
          </a:xfrm>
          <a:prstGeom prst="rect">
            <a:avLst/>
          </a:prstGeom>
        </p:spPr>
      </p:pic>
      <p:pic>
        <p:nvPicPr>
          <p:cNvPr id="42" name="Elemento grafico 41" descr="Matita">
            <a:extLst>
              <a:ext uri="{FF2B5EF4-FFF2-40B4-BE49-F238E27FC236}">
                <a16:creationId xmlns:a16="http://schemas.microsoft.com/office/drawing/2014/main" id="{EAF64C43-C514-9340-A20C-29CE09BE5A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50387" y="896942"/>
            <a:ext cx="526159" cy="526159"/>
          </a:xfrm>
          <a:prstGeom prst="rect">
            <a:avLst/>
          </a:prstGeom>
        </p:spPr>
      </p:pic>
      <p:pic>
        <p:nvPicPr>
          <p:cNvPr id="43" name="Elemento grafico 42" descr="Matita">
            <a:extLst>
              <a:ext uri="{FF2B5EF4-FFF2-40B4-BE49-F238E27FC236}">
                <a16:creationId xmlns:a16="http://schemas.microsoft.com/office/drawing/2014/main" id="{48E92C26-E14E-7346-8456-D1A6F3551E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56436" y="862626"/>
            <a:ext cx="526159" cy="526159"/>
          </a:xfrm>
          <a:prstGeom prst="rect">
            <a:avLst/>
          </a:prstGeom>
        </p:spPr>
      </p:pic>
      <p:pic>
        <p:nvPicPr>
          <p:cNvPr id="44" name="Elemento grafico 43" descr="Matita">
            <a:extLst>
              <a:ext uri="{FF2B5EF4-FFF2-40B4-BE49-F238E27FC236}">
                <a16:creationId xmlns:a16="http://schemas.microsoft.com/office/drawing/2014/main" id="{674CCFE2-E3A4-3C4E-AEBA-BE1166D872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98300" y="879979"/>
            <a:ext cx="526159" cy="526159"/>
          </a:xfrm>
          <a:prstGeom prst="rect">
            <a:avLst/>
          </a:prstGeom>
        </p:spPr>
      </p:pic>
      <p:sp>
        <p:nvSpPr>
          <p:cNvPr id="45" name="CasellaDiTesto 44">
            <a:extLst>
              <a:ext uri="{FF2B5EF4-FFF2-40B4-BE49-F238E27FC236}">
                <a16:creationId xmlns:a16="http://schemas.microsoft.com/office/drawing/2014/main" id="{8DD48AE8-EB58-AC47-916D-BF58EFA4F167}"/>
              </a:ext>
            </a:extLst>
          </p:cNvPr>
          <p:cNvSpPr txBox="1"/>
          <p:nvPr/>
        </p:nvSpPr>
        <p:spPr>
          <a:xfrm>
            <a:off x="310242" y="249762"/>
            <a:ext cx="2622514"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dirty="0"/>
              <a:t>Journal Editor</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6" name="CasellaDiTesto 45">
            <a:extLst>
              <a:ext uri="{FF2B5EF4-FFF2-40B4-BE49-F238E27FC236}">
                <a16:creationId xmlns:a16="http://schemas.microsoft.com/office/drawing/2014/main" id="{4BEF6470-60C8-AE43-BEA4-5FAED503F2FC}"/>
              </a:ext>
            </a:extLst>
          </p:cNvPr>
          <p:cNvSpPr txBox="1"/>
          <p:nvPr/>
        </p:nvSpPr>
        <p:spPr>
          <a:xfrm>
            <a:off x="6161886" y="4472487"/>
            <a:ext cx="1303242"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dirty="0"/>
              <a:t>Author</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7" name="CasellaDiTesto 46">
            <a:extLst>
              <a:ext uri="{FF2B5EF4-FFF2-40B4-BE49-F238E27FC236}">
                <a16:creationId xmlns:a16="http://schemas.microsoft.com/office/drawing/2014/main" id="{9C425345-DDBB-9A4E-AE42-1BF407AE96B9}"/>
              </a:ext>
            </a:extLst>
          </p:cNvPr>
          <p:cNvSpPr txBox="1"/>
          <p:nvPr/>
        </p:nvSpPr>
        <p:spPr>
          <a:xfrm>
            <a:off x="6756847" y="246812"/>
            <a:ext cx="198772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dirty="0" err="1"/>
              <a:t>Reviewers</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8" name="CasellaDiTesto 47">
            <a:extLst>
              <a:ext uri="{FF2B5EF4-FFF2-40B4-BE49-F238E27FC236}">
                <a16:creationId xmlns:a16="http://schemas.microsoft.com/office/drawing/2014/main" id="{28B8D933-C67C-654A-8765-187CB3C0AF20}"/>
              </a:ext>
            </a:extLst>
          </p:cNvPr>
          <p:cNvSpPr txBox="1"/>
          <p:nvPr/>
        </p:nvSpPr>
        <p:spPr>
          <a:xfrm>
            <a:off x="10988101" y="246812"/>
            <a:ext cx="3260509"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dirty="0"/>
              <a:t>Journal Publisher</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9" name="CasellaDiTesto 48">
            <a:extLst>
              <a:ext uri="{FF2B5EF4-FFF2-40B4-BE49-F238E27FC236}">
                <a16:creationId xmlns:a16="http://schemas.microsoft.com/office/drawing/2014/main" id="{620A9FBD-674A-8346-B2FA-8B72D227868B}"/>
              </a:ext>
            </a:extLst>
          </p:cNvPr>
          <p:cNvSpPr txBox="1"/>
          <p:nvPr/>
        </p:nvSpPr>
        <p:spPr>
          <a:xfrm>
            <a:off x="1551628" y="7813218"/>
            <a:ext cx="3944991"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dirty="0" err="1"/>
              <a:t>Scientific</a:t>
            </a:r>
            <a:r>
              <a:rPr lang="it-IT" dirty="0"/>
              <a:t> Community</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51" name="Elemento grafico 50" descr="Ingranaggi">
            <a:extLst>
              <a:ext uri="{FF2B5EF4-FFF2-40B4-BE49-F238E27FC236}">
                <a16:creationId xmlns:a16="http://schemas.microsoft.com/office/drawing/2014/main" id="{6F981DAB-4540-4F45-9B34-BDB5C4B3DC6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16611" y="3897254"/>
            <a:ext cx="914400" cy="914400"/>
          </a:xfrm>
          <a:prstGeom prst="rect">
            <a:avLst/>
          </a:prstGeom>
        </p:spPr>
      </p:pic>
      <p:pic>
        <p:nvPicPr>
          <p:cNvPr id="53" name="Elemento grafico 52" descr="Grafico a barre">
            <a:extLst>
              <a:ext uri="{FF2B5EF4-FFF2-40B4-BE49-F238E27FC236}">
                <a16:creationId xmlns:a16="http://schemas.microsoft.com/office/drawing/2014/main" id="{2E61E692-CD15-2148-AFBA-6D9458F6688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16610" y="4881058"/>
            <a:ext cx="914400" cy="914400"/>
          </a:xfrm>
          <a:prstGeom prst="rect">
            <a:avLst/>
          </a:prstGeom>
        </p:spPr>
      </p:pic>
      <p:pic>
        <p:nvPicPr>
          <p:cNvPr id="55" name="Elemento grafico 54" descr="Lampadina">
            <a:extLst>
              <a:ext uri="{FF2B5EF4-FFF2-40B4-BE49-F238E27FC236}">
                <a16:creationId xmlns:a16="http://schemas.microsoft.com/office/drawing/2014/main" id="{0DBE669C-7B74-BF45-97DF-940C758EA35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348259" y="4995296"/>
            <a:ext cx="914400" cy="914400"/>
          </a:xfrm>
          <a:prstGeom prst="rect">
            <a:avLst/>
          </a:prstGeom>
        </p:spPr>
      </p:pic>
      <p:pic>
        <p:nvPicPr>
          <p:cNvPr id="57" name="Elemento grafico 56" descr="Ricerca">
            <a:extLst>
              <a:ext uri="{FF2B5EF4-FFF2-40B4-BE49-F238E27FC236}">
                <a16:creationId xmlns:a16="http://schemas.microsoft.com/office/drawing/2014/main" id="{E0AC9E18-F6F7-4146-9106-2D53C52F274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832048" y="4047254"/>
            <a:ext cx="914400" cy="914400"/>
          </a:xfrm>
          <a:prstGeom prst="rect">
            <a:avLst/>
          </a:prstGeom>
        </p:spPr>
      </p:pic>
      <p:sp>
        <p:nvSpPr>
          <p:cNvPr id="59" name="CasellaDiTesto 58">
            <a:extLst>
              <a:ext uri="{FF2B5EF4-FFF2-40B4-BE49-F238E27FC236}">
                <a16:creationId xmlns:a16="http://schemas.microsoft.com/office/drawing/2014/main" id="{1CC29AD8-4485-1E42-A319-147B10638FFB}"/>
              </a:ext>
            </a:extLst>
          </p:cNvPr>
          <p:cNvSpPr txBox="1"/>
          <p:nvPr/>
        </p:nvSpPr>
        <p:spPr>
          <a:xfrm>
            <a:off x="9211124" y="3760222"/>
            <a:ext cx="1665521"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dirty="0" err="1"/>
              <a:t>Pre-print</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62" name="CasellaDiTesto 61">
            <a:extLst>
              <a:ext uri="{FF2B5EF4-FFF2-40B4-BE49-F238E27FC236}">
                <a16:creationId xmlns:a16="http://schemas.microsoft.com/office/drawing/2014/main" id="{828C86DE-6903-7E47-BABD-A983E339457D}"/>
              </a:ext>
            </a:extLst>
          </p:cNvPr>
          <p:cNvSpPr txBox="1"/>
          <p:nvPr/>
        </p:nvSpPr>
        <p:spPr>
          <a:xfrm>
            <a:off x="9062817" y="5582948"/>
            <a:ext cx="1848263"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dirty="0"/>
              <a:t>Post-</a:t>
            </a:r>
            <a:r>
              <a:rPr lang="it-IT" dirty="0" err="1"/>
              <a:t>print</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63" name="Elemento grafico 62" descr="Documento">
            <a:extLst>
              <a:ext uri="{FF2B5EF4-FFF2-40B4-BE49-F238E27FC236}">
                <a16:creationId xmlns:a16="http://schemas.microsoft.com/office/drawing/2014/main" id="{0C180CA6-1637-3E46-89CF-567381047A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73584" y="1790404"/>
            <a:ext cx="1446652" cy="1446652"/>
          </a:xfrm>
          <a:prstGeom prst="rect">
            <a:avLst/>
          </a:prstGeom>
        </p:spPr>
      </p:pic>
      <p:pic>
        <p:nvPicPr>
          <p:cNvPr id="65" name="Elemento grafico 64" descr="Segno di spunta">
            <a:extLst>
              <a:ext uri="{FF2B5EF4-FFF2-40B4-BE49-F238E27FC236}">
                <a16:creationId xmlns:a16="http://schemas.microsoft.com/office/drawing/2014/main" id="{E997D7D4-2D33-814B-B71E-A4EBF89767D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472832" y="2124539"/>
            <a:ext cx="310419" cy="310419"/>
          </a:xfrm>
          <a:prstGeom prst="rect">
            <a:avLst/>
          </a:prstGeom>
        </p:spPr>
      </p:pic>
      <p:pic>
        <p:nvPicPr>
          <p:cNvPr id="67" name="Elemento grafico 66" descr="Chiudi">
            <a:extLst>
              <a:ext uri="{FF2B5EF4-FFF2-40B4-BE49-F238E27FC236}">
                <a16:creationId xmlns:a16="http://schemas.microsoft.com/office/drawing/2014/main" id="{BC762DD2-CD3F-024D-B0AB-12D9236969F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884764" y="2718207"/>
            <a:ext cx="414626" cy="414626"/>
          </a:xfrm>
          <a:prstGeom prst="rect">
            <a:avLst/>
          </a:prstGeom>
        </p:spPr>
      </p:pic>
      <p:pic>
        <p:nvPicPr>
          <p:cNvPr id="69" name="Elemento grafico 68" descr="Avviso">
            <a:extLst>
              <a:ext uri="{FF2B5EF4-FFF2-40B4-BE49-F238E27FC236}">
                <a16:creationId xmlns:a16="http://schemas.microsoft.com/office/drawing/2014/main" id="{F2E1613B-7105-FB42-ABA6-226C173FB4E0}"/>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884764" y="2221531"/>
            <a:ext cx="433597" cy="433597"/>
          </a:xfrm>
          <a:prstGeom prst="rect">
            <a:avLst/>
          </a:prstGeom>
        </p:spPr>
      </p:pic>
      <p:pic>
        <p:nvPicPr>
          <p:cNvPr id="71" name="Elemento grafico 70" descr="Segnale di divieto">
            <a:extLst>
              <a:ext uri="{FF2B5EF4-FFF2-40B4-BE49-F238E27FC236}">
                <a16:creationId xmlns:a16="http://schemas.microsoft.com/office/drawing/2014/main" id="{63D13A9A-9253-204F-A311-F5318E7F28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398265" y="2526206"/>
            <a:ext cx="504629" cy="504629"/>
          </a:xfrm>
          <a:prstGeom prst="rect">
            <a:avLst/>
          </a:prstGeom>
        </p:spPr>
      </p:pic>
      <p:pic>
        <p:nvPicPr>
          <p:cNvPr id="76" name="Elemento grafico 75" descr="Segno di spunta">
            <a:extLst>
              <a:ext uri="{FF2B5EF4-FFF2-40B4-BE49-F238E27FC236}">
                <a16:creationId xmlns:a16="http://schemas.microsoft.com/office/drawing/2014/main" id="{9FF95C3E-E0F2-7349-9163-1C04CA50548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541558" y="4380165"/>
            <a:ext cx="310419" cy="310419"/>
          </a:xfrm>
          <a:prstGeom prst="rect">
            <a:avLst/>
          </a:prstGeom>
        </p:spPr>
      </p:pic>
      <p:pic>
        <p:nvPicPr>
          <p:cNvPr id="77" name="Elemento grafico 76" descr="Chiudi">
            <a:extLst>
              <a:ext uri="{FF2B5EF4-FFF2-40B4-BE49-F238E27FC236}">
                <a16:creationId xmlns:a16="http://schemas.microsoft.com/office/drawing/2014/main" id="{D35F4CA7-6869-E940-AF9F-CA040E07274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953490" y="4973833"/>
            <a:ext cx="414626" cy="414626"/>
          </a:xfrm>
          <a:prstGeom prst="rect">
            <a:avLst/>
          </a:prstGeom>
        </p:spPr>
      </p:pic>
      <p:pic>
        <p:nvPicPr>
          <p:cNvPr id="78" name="Elemento grafico 77" descr="Avviso">
            <a:extLst>
              <a:ext uri="{FF2B5EF4-FFF2-40B4-BE49-F238E27FC236}">
                <a16:creationId xmlns:a16="http://schemas.microsoft.com/office/drawing/2014/main" id="{F4F2C47C-4D77-FE4C-9A42-7B1FB97EFEA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953490" y="4477157"/>
            <a:ext cx="433597" cy="433597"/>
          </a:xfrm>
          <a:prstGeom prst="rect">
            <a:avLst/>
          </a:prstGeom>
        </p:spPr>
      </p:pic>
      <p:pic>
        <p:nvPicPr>
          <p:cNvPr id="79" name="Elemento grafico 78" descr="Segnale di divieto">
            <a:extLst>
              <a:ext uri="{FF2B5EF4-FFF2-40B4-BE49-F238E27FC236}">
                <a16:creationId xmlns:a16="http://schemas.microsoft.com/office/drawing/2014/main" id="{A0A353E3-0014-9546-94F4-878629A3D53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466991" y="4781832"/>
            <a:ext cx="504629" cy="504629"/>
          </a:xfrm>
          <a:prstGeom prst="rect">
            <a:avLst/>
          </a:prstGeom>
        </p:spPr>
      </p:pic>
      <p:sp>
        <p:nvSpPr>
          <p:cNvPr id="80" name="CasellaDiTesto 79">
            <a:extLst>
              <a:ext uri="{FF2B5EF4-FFF2-40B4-BE49-F238E27FC236}">
                <a16:creationId xmlns:a16="http://schemas.microsoft.com/office/drawing/2014/main" id="{E409BCDE-CDAB-F24E-BBCE-4C593C88F257}"/>
              </a:ext>
            </a:extLst>
          </p:cNvPr>
          <p:cNvSpPr txBox="1"/>
          <p:nvPr/>
        </p:nvSpPr>
        <p:spPr>
          <a:xfrm>
            <a:off x="11686979" y="4147618"/>
            <a:ext cx="3396764"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dirty="0" err="1"/>
              <a:t>Published</a:t>
            </a:r>
            <a:r>
              <a:rPr lang="it-IT" dirty="0"/>
              <a:t> Version</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82" name="Elemento grafico 81" descr="Rinchiudere">
            <a:extLst>
              <a:ext uri="{FF2B5EF4-FFF2-40B4-BE49-F238E27FC236}">
                <a16:creationId xmlns:a16="http://schemas.microsoft.com/office/drawing/2014/main" id="{B37D740F-2391-7B45-AD43-D349C70B6F22}"/>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3480389" y="2287367"/>
            <a:ext cx="1453242" cy="1453242"/>
          </a:xfrm>
          <a:prstGeom prst="rect">
            <a:avLst/>
          </a:prstGeom>
        </p:spPr>
      </p:pic>
      <p:sp>
        <p:nvSpPr>
          <p:cNvPr id="83" name="CasellaDiTesto 82">
            <a:extLst>
              <a:ext uri="{FF2B5EF4-FFF2-40B4-BE49-F238E27FC236}">
                <a16:creationId xmlns:a16="http://schemas.microsoft.com/office/drawing/2014/main" id="{CA1FECAA-D2AE-FF46-B9AE-D9B7988E2D79}"/>
              </a:ext>
            </a:extLst>
          </p:cNvPr>
          <p:cNvSpPr txBox="1"/>
          <p:nvPr/>
        </p:nvSpPr>
        <p:spPr>
          <a:xfrm>
            <a:off x="13545824" y="1825981"/>
            <a:ext cx="1825821"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3200" b="0" i="0" u="none" strike="noStrike" cap="none" spc="0" normalizeH="0" baseline="0" dirty="0">
                <a:ln>
                  <a:noFill/>
                </a:ln>
                <a:solidFill>
                  <a:srgbClr val="000000"/>
                </a:solidFill>
                <a:effectLst/>
                <a:uFillTx/>
                <a:latin typeface="+mn-lt"/>
                <a:ea typeface="+mn-ea"/>
                <a:cs typeface="+mn-cs"/>
                <a:sym typeface="Helvetica Light"/>
              </a:rPr>
              <a:t>copyright</a:t>
            </a:r>
          </a:p>
        </p:txBody>
      </p:sp>
      <p:pic>
        <p:nvPicPr>
          <p:cNvPr id="52" name="Elemento grafico 51" descr="Scienziato">
            <a:extLst>
              <a:ext uri="{FF2B5EF4-FFF2-40B4-BE49-F238E27FC236}">
                <a16:creationId xmlns:a16="http://schemas.microsoft.com/office/drawing/2014/main" id="{956870B6-0E55-8E43-8D27-C7034FF101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1764" y="578863"/>
            <a:ext cx="1688475" cy="1688475"/>
          </a:xfrm>
          <a:prstGeom prst="rect">
            <a:avLst/>
          </a:prstGeom>
        </p:spPr>
      </p:pic>
      <p:sp>
        <p:nvSpPr>
          <p:cNvPr id="54" name="CasellaDiTesto 53">
            <a:extLst>
              <a:ext uri="{FF2B5EF4-FFF2-40B4-BE49-F238E27FC236}">
                <a16:creationId xmlns:a16="http://schemas.microsoft.com/office/drawing/2014/main" id="{E5D73807-48AA-8D49-A552-7B093B800316}"/>
              </a:ext>
            </a:extLst>
          </p:cNvPr>
          <p:cNvSpPr txBox="1"/>
          <p:nvPr/>
        </p:nvSpPr>
        <p:spPr>
          <a:xfrm>
            <a:off x="2399984" y="2473716"/>
            <a:ext cx="1665521"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dirty="0" err="1"/>
              <a:t>Pre-print</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6709996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38"/>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65"/>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6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69"/>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7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6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7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77"/>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78"/>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79"/>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1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par>
                                <p:cTn id="111" presetID="1" presetClass="exit" presetSubtype="0" fill="hold" nodeType="with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2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31"/>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3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5"/>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0"/>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83"/>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5" grpId="0"/>
      <p:bldP spid="46" grpId="0"/>
      <p:bldP spid="47" grpId="0"/>
      <p:bldP spid="48" grpId="0"/>
      <p:bldP spid="59" grpId="0"/>
      <p:bldP spid="59" grpId="1"/>
      <p:bldP spid="62" grpId="0"/>
      <p:bldP spid="80" grpId="0"/>
      <p:bldP spid="83" grpId="0"/>
      <p:bldP spid="54" grpId="0"/>
      <p:bldP spid="5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28C844D-124E-9243-A69C-A609D56E3E00}"/>
              </a:ext>
            </a:extLst>
          </p:cNvPr>
          <p:cNvSpPr>
            <a:spLocks noGrp="1"/>
          </p:cNvSpPr>
          <p:nvPr>
            <p:ph type="body" sz="quarter" idx="10"/>
          </p:nvPr>
        </p:nvSpPr>
        <p:spPr/>
        <p:txBody>
          <a:bodyPr/>
          <a:lstStyle/>
          <a:p>
            <a:r>
              <a:rPr lang="it-IT" dirty="0"/>
              <a:t>Access to </a:t>
            </a:r>
            <a:br>
              <a:rPr lang="it-IT" dirty="0"/>
            </a:br>
            <a:r>
              <a:rPr lang="it-IT" dirty="0" err="1"/>
              <a:t>Scientific</a:t>
            </a:r>
            <a:r>
              <a:rPr lang="it-IT" dirty="0"/>
              <a:t> </a:t>
            </a:r>
            <a:r>
              <a:rPr lang="it-IT" dirty="0" err="1"/>
              <a:t>Literature</a:t>
            </a:r>
            <a:endParaRPr lang="it-IT" dirty="0"/>
          </a:p>
        </p:txBody>
      </p:sp>
    </p:spTree>
    <p:extLst>
      <p:ext uri="{BB962C8B-B14F-4D97-AF65-F5344CB8AC3E}">
        <p14:creationId xmlns:p14="http://schemas.microsoft.com/office/powerpoint/2010/main" val="292060366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ccia giù 12">
            <a:extLst>
              <a:ext uri="{FF2B5EF4-FFF2-40B4-BE49-F238E27FC236}">
                <a16:creationId xmlns:a16="http://schemas.microsoft.com/office/drawing/2014/main" id="{7A115D68-8C23-FE43-A427-9DC50428BD37}"/>
              </a:ext>
            </a:extLst>
          </p:cNvPr>
          <p:cNvSpPr/>
          <p:nvPr/>
        </p:nvSpPr>
        <p:spPr>
          <a:xfrm>
            <a:off x="11495394" y="2387601"/>
            <a:ext cx="736600" cy="3646290"/>
          </a:xfrm>
          <a:prstGeom prst="downArrow">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Freccia giù 13">
            <a:extLst>
              <a:ext uri="{FF2B5EF4-FFF2-40B4-BE49-F238E27FC236}">
                <a16:creationId xmlns:a16="http://schemas.microsoft.com/office/drawing/2014/main" id="{92D6A115-0ACD-8148-9884-6005F82E89FF}"/>
              </a:ext>
            </a:extLst>
          </p:cNvPr>
          <p:cNvSpPr/>
          <p:nvPr/>
        </p:nvSpPr>
        <p:spPr>
          <a:xfrm>
            <a:off x="12937381" y="4749800"/>
            <a:ext cx="736600" cy="1284091"/>
          </a:xfrm>
          <a:prstGeom prst="downArrow">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2" name="Segnaposto testo 1">
            <a:extLst>
              <a:ext uri="{FF2B5EF4-FFF2-40B4-BE49-F238E27FC236}">
                <a16:creationId xmlns:a16="http://schemas.microsoft.com/office/drawing/2014/main" id="{FBBCB43B-22D5-5C4F-83E3-6DC5A33A1213}"/>
              </a:ext>
            </a:extLst>
          </p:cNvPr>
          <p:cNvSpPr>
            <a:spLocks noGrp="1"/>
          </p:cNvSpPr>
          <p:nvPr>
            <p:ph type="body" sz="quarter" idx="11"/>
          </p:nvPr>
        </p:nvSpPr>
        <p:spPr>
          <a:xfrm>
            <a:off x="723899" y="1484025"/>
            <a:ext cx="10891248" cy="6938080"/>
          </a:xfrm>
        </p:spPr>
        <p:txBody>
          <a:bodyPr>
            <a:normAutofit fontScale="77500" lnSpcReduction="20000"/>
          </a:bodyPr>
          <a:lstStyle/>
          <a:p>
            <a:r>
              <a:rPr lang="it-IT" dirty="0" err="1"/>
              <a:t>Traditional</a:t>
            </a:r>
            <a:r>
              <a:rPr lang="it-IT" dirty="0"/>
              <a:t> </a:t>
            </a:r>
            <a:r>
              <a:rPr lang="it-IT" dirty="0" err="1"/>
              <a:t>subscription</a:t>
            </a:r>
            <a:r>
              <a:rPr lang="it-IT" dirty="0"/>
              <a:t> </a:t>
            </a:r>
            <a:r>
              <a:rPr lang="it-IT" dirty="0" err="1"/>
              <a:t>based</a:t>
            </a:r>
            <a:endParaRPr lang="it-IT" dirty="0"/>
          </a:p>
          <a:p>
            <a:pPr marL="0" indent="0">
              <a:buNone/>
            </a:pPr>
            <a:r>
              <a:rPr lang="it-IT" b="0" dirty="0" err="1"/>
              <a:t>Research</a:t>
            </a:r>
            <a:r>
              <a:rPr lang="it-IT" b="0" dirty="0"/>
              <a:t> </a:t>
            </a:r>
            <a:r>
              <a:rPr lang="it-IT" b="0" dirty="0" err="1"/>
              <a:t>Institutions</a:t>
            </a:r>
            <a:r>
              <a:rPr lang="it-IT" b="0" dirty="0"/>
              <a:t> </a:t>
            </a:r>
            <a:r>
              <a:rPr lang="it-IT" b="0" dirty="0" err="1"/>
              <a:t>pay</a:t>
            </a:r>
            <a:r>
              <a:rPr lang="it-IT" b="0" dirty="0"/>
              <a:t> </a:t>
            </a:r>
            <a:r>
              <a:rPr lang="it-IT" b="0" dirty="0" err="1"/>
              <a:t>annual</a:t>
            </a:r>
            <a:r>
              <a:rPr lang="it-IT" b="0" dirty="0"/>
              <a:t> </a:t>
            </a:r>
            <a:r>
              <a:rPr lang="it-IT" b="0" dirty="0" err="1"/>
              <a:t>fees</a:t>
            </a:r>
            <a:r>
              <a:rPr lang="it-IT" b="0" dirty="0"/>
              <a:t> to </a:t>
            </a:r>
            <a:r>
              <a:rPr lang="it-IT" b="0" dirty="0" err="1"/>
              <a:t>give</a:t>
            </a:r>
            <a:r>
              <a:rPr lang="it-IT" b="0" dirty="0"/>
              <a:t> </a:t>
            </a:r>
            <a:r>
              <a:rPr lang="it-IT" b="0" dirty="0" err="1"/>
              <a:t>access</a:t>
            </a:r>
            <a:r>
              <a:rPr lang="it-IT" b="0" dirty="0"/>
              <a:t> to the Journal </a:t>
            </a:r>
            <a:r>
              <a:rPr lang="it-IT" b="0" dirty="0" err="1"/>
              <a:t>contents</a:t>
            </a:r>
            <a:r>
              <a:rPr lang="it-IT" b="0" dirty="0"/>
              <a:t> to </a:t>
            </a:r>
            <a:r>
              <a:rPr lang="it-IT" b="0" dirty="0" err="1"/>
              <a:t>their</a:t>
            </a:r>
            <a:r>
              <a:rPr lang="it-IT" b="0" dirty="0"/>
              <a:t> </a:t>
            </a:r>
            <a:r>
              <a:rPr lang="it-IT" b="0" dirty="0" err="1"/>
              <a:t>researchers</a:t>
            </a:r>
            <a:r>
              <a:rPr lang="it-IT" b="0" dirty="0"/>
              <a:t> (</a:t>
            </a:r>
            <a:r>
              <a:rPr lang="it-IT" b="0" dirty="0" err="1"/>
              <a:t>not</a:t>
            </a:r>
            <a:r>
              <a:rPr lang="it-IT" b="0" dirty="0"/>
              <a:t> to </a:t>
            </a:r>
            <a:r>
              <a:rPr lang="it-IT" b="0" dirty="0" err="1"/>
              <a:t>own</a:t>
            </a:r>
            <a:r>
              <a:rPr lang="it-IT" b="0" dirty="0"/>
              <a:t> the </a:t>
            </a:r>
            <a:r>
              <a:rPr lang="it-IT" b="0" dirty="0" err="1"/>
              <a:t>literature</a:t>
            </a:r>
            <a:r>
              <a:rPr lang="it-IT" b="0" dirty="0"/>
              <a:t>!)</a:t>
            </a:r>
          </a:p>
          <a:p>
            <a:r>
              <a:rPr lang="it-IT" dirty="0"/>
              <a:t>Gold Open Access</a:t>
            </a:r>
          </a:p>
          <a:p>
            <a:pPr marL="0" indent="0">
              <a:buNone/>
            </a:pPr>
            <a:r>
              <a:rPr lang="it-IT" b="0" dirty="0" err="1"/>
              <a:t>Articles</a:t>
            </a:r>
            <a:r>
              <a:rPr lang="it-IT" b="0" dirty="0"/>
              <a:t> </a:t>
            </a:r>
            <a:r>
              <a:rPr lang="it-IT" b="0" dirty="0" err="1"/>
              <a:t>published</a:t>
            </a:r>
            <a:r>
              <a:rPr lang="it-IT" b="0" dirty="0"/>
              <a:t> in Gold Open Access </a:t>
            </a:r>
            <a:r>
              <a:rPr lang="it-IT" b="0" dirty="0" err="1"/>
              <a:t>Journals</a:t>
            </a:r>
            <a:r>
              <a:rPr lang="it-IT" b="0" dirty="0"/>
              <a:t> are </a:t>
            </a:r>
            <a:r>
              <a:rPr lang="it-IT" b="0" dirty="0" err="1"/>
              <a:t>accessible</a:t>
            </a:r>
            <a:r>
              <a:rPr lang="it-IT" b="0" dirty="0"/>
              <a:t> to </a:t>
            </a:r>
            <a:r>
              <a:rPr lang="it-IT" b="0" dirty="0" err="1"/>
              <a:t>anyone</a:t>
            </a:r>
            <a:r>
              <a:rPr lang="it-IT" b="0" dirty="0"/>
              <a:t> </a:t>
            </a:r>
            <a:r>
              <a:rPr lang="it-IT" b="0" dirty="0" err="1"/>
              <a:t>startinfg</a:t>
            </a:r>
            <a:r>
              <a:rPr lang="it-IT" b="0" dirty="0"/>
              <a:t> from the </a:t>
            </a:r>
            <a:r>
              <a:rPr lang="it-IT" b="0" dirty="0" err="1"/>
              <a:t>very</a:t>
            </a:r>
            <a:r>
              <a:rPr lang="it-IT" b="0" dirty="0"/>
              <a:t> moment of the </a:t>
            </a:r>
            <a:r>
              <a:rPr lang="it-IT" b="0" dirty="0" err="1"/>
              <a:t>publication</a:t>
            </a:r>
            <a:r>
              <a:rPr lang="it-IT" b="0" dirty="0"/>
              <a:t>. </a:t>
            </a:r>
            <a:r>
              <a:rPr lang="it-IT" b="0" dirty="0" err="1"/>
              <a:t>Sometimes</a:t>
            </a:r>
            <a:r>
              <a:rPr lang="it-IT" b="0" dirty="0"/>
              <a:t> the </a:t>
            </a:r>
            <a:r>
              <a:rPr lang="it-IT" b="0" dirty="0" err="1"/>
              <a:t>author</a:t>
            </a:r>
            <a:r>
              <a:rPr lang="it-IT" b="0" dirty="0"/>
              <a:t> </a:t>
            </a:r>
            <a:r>
              <a:rPr lang="it-IT" b="0" dirty="0" err="1"/>
              <a:t>pays</a:t>
            </a:r>
            <a:r>
              <a:rPr lang="it-IT" b="0" dirty="0"/>
              <a:t> an APC (</a:t>
            </a:r>
            <a:r>
              <a:rPr lang="it-IT" b="0" dirty="0" err="1"/>
              <a:t>Article</a:t>
            </a:r>
            <a:r>
              <a:rPr lang="it-IT" b="0" dirty="0"/>
              <a:t> Processing </a:t>
            </a:r>
            <a:r>
              <a:rPr lang="it-IT" b="0" dirty="0" err="1"/>
              <a:t>Charge</a:t>
            </a:r>
            <a:r>
              <a:rPr lang="it-IT" b="0" dirty="0"/>
              <a:t>) to </a:t>
            </a:r>
            <a:r>
              <a:rPr lang="it-IT" b="0" dirty="0" err="1"/>
              <a:t>give</a:t>
            </a:r>
            <a:r>
              <a:rPr lang="it-IT" b="0" dirty="0"/>
              <a:t> </a:t>
            </a:r>
            <a:r>
              <a:rPr lang="it-IT" b="0" dirty="0" err="1"/>
              <a:t>access</a:t>
            </a:r>
            <a:r>
              <a:rPr lang="it-IT" b="0" dirty="0"/>
              <a:t> to the public to </a:t>
            </a:r>
            <a:r>
              <a:rPr lang="it-IT" b="0" dirty="0" err="1"/>
              <a:t>his</a:t>
            </a:r>
            <a:r>
              <a:rPr lang="it-IT" b="0" dirty="0"/>
              <a:t>/</a:t>
            </a:r>
            <a:r>
              <a:rPr lang="it-IT" b="0" dirty="0" err="1"/>
              <a:t>her</a:t>
            </a:r>
            <a:r>
              <a:rPr lang="it-IT" b="0" dirty="0"/>
              <a:t> </a:t>
            </a:r>
            <a:r>
              <a:rPr lang="it-IT" b="0" dirty="0" err="1"/>
              <a:t>publication</a:t>
            </a:r>
            <a:endParaRPr lang="it-IT" b="0" dirty="0"/>
          </a:p>
          <a:p>
            <a:r>
              <a:rPr lang="it-IT" dirty="0" err="1"/>
              <a:t>Hybrid</a:t>
            </a:r>
            <a:r>
              <a:rPr lang="it-IT" dirty="0"/>
              <a:t> Model</a:t>
            </a:r>
          </a:p>
          <a:p>
            <a:pPr marL="0" indent="0">
              <a:buNone/>
            </a:pPr>
            <a:r>
              <a:rPr lang="it-IT" b="0" dirty="0"/>
              <a:t>The Journal </a:t>
            </a:r>
            <a:r>
              <a:rPr lang="it-IT" b="0" dirty="0" err="1"/>
              <a:t>is</a:t>
            </a:r>
            <a:r>
              <a:rPr lang="it-IT" b="0" dirty="0"/>
              <a:t> a </a:t>
            </a:r>
            <a:r>
              <a:rPr lang="it-IT" b="0" dirty="0" err="1"/>
              <a:t>traditional</a:t>
            </a:r>
            <a:r>
              <a:rPr lang="it-IT" b="0" dirty="0"/>
              <a:t> </a:t>
            </a:r>
            <a:r>
              <a:rPr lang="it-IT" b="0" dirty="0" err="1"/>
              <a:t>subscription</a:t>
            </a:r>
            <a:r>
              <a:rPr lang="it-IT" b="0" dirty="0"/>
              <a:t> </a:t>
            </a:r>
            <a:r>
              <a:rPr lang="it-IT" b="0" dirty="0" err="1"/>
              <a:t>based</a:t>
            </a:r>
            <a:r>
              <a:rPr lang="it-IT" b="0" dirty="0"/>
              <a:t> </a:t>
            </a:r>
            <a:r>
              <a:rPr lang="it-IT" b="0" dirty="0" err="1"/>
              <a:t>one</a:t>
            </a:r>
            <a:r>
              <a:rPr lang="it-IT" b="0" dirty="0"/>
              <a:t>, </a:t>
            </a:r>
            <a:r>
              <a:rPr lang="it-IT" b="0" dirty="0" err="1"/>
              <a:t>but</a:t>
            </a:r>
            <a:r>
              <a:rPr lang="it-IT" b="0" dirty="0"/>
              <a:t> the editor </a:t>
            </a:r>
            <a:r>
              <a:rPr lang="it-IT" b="0" dirty="0" err="1"/>
              <a:t>charges</a:t>
            </a:r>
            <a:r>
              <a:rPr lang="it-IT" b="0" dirty="0"/>
              <a:t> the </a:t>
            </a:r>
            <a:r>
              <a:rPr lang="it-IT" b="0" dirty="0" err="1"/>
              <a:t>authors</a:t>
            </a:r>
            <a:r>
              <a:rPr lang="it-IT" b="0" dirty="0"/>
              <a:t> an APC to open </a:t>
            </a:r>
            <a:r>
              <a:rPr lang="it-IT" b="0" dirty="0" err="1"/>
              <a:t>access</a:t>
            </a:r>
            <a:r>
              <a:rPr lang="it-IT" b="0" dirty="0"/>
              <a:t> </a:t>
            </a:r>
            <a:r>
              <a:rPr lang="it-IT" b="0" dirty="0" err="1"/>
              <a:t>their</a:t>
            </a:r>
            <a:r>
              <a:rPr lang="it-IT" b="0" dirty="0"/>
              <a:t> </a:t>
            </a:r>
            <a:r>
              <a:rPr lang="it-IT" b="0" dirty="0" err="1"/>
              <a:t>specific</a:t>
            </a:r>
            <a:r>
              <a:rPr lang="it-IT" b="0" dirty="0"/>
              <a:t> </a:t>
            </a:r>
            <a:r>
              <a:rPr lang="it-IT" b="0" dirty="0" err="1"/>
              <a:t>paper</a:t>
            </a:r>
            <a:r>
              <a:rPr lang="it-IT" b="0" dirty="0"/>
              <a:t> to the World.</a:t>
            </a:r>
          </a:p>
        </p:txBody>
      </p:sp>
      <p:sp>
        <p:nvSpPr>
          <p:cNvPr id="3" name="Segnaposto testo 2">
            <a:extLst>
              <a:ext uri="{FF2B5EF4-FFF2-40B4-BE49-F238E27FC236}">
                <a16:creationId xmlns:a16="http://schemas.microsoft.com/office/drawing/2014/main" id="{DD0A55B5-88F2-C840-9CD8-F595075171AB}"/>
              </a:ext>
            </a:extLst>
          </p:cNvPr>
          <p:cNvSpPr>
            <a:spLocks noGrp="1"/>
          </p:cNvSpPr>
          <p:nvPr>
            <p:ph type="body" sz="quarter" idx="21"/>
          </p:nvPr>
        </p:nvSpPr>
        <p:spPr/>
        <p:txBody>
          <a:bodyPr>
            <a:normAutofit fontScale="85000" lnSpcReduction="10000"/>
          </a:bodyPr>
          <a:lstStyle/>
          <a:p>
            <a:r>
              <a:rPr lang="it-IT" dirty="0" err="1"/>
              <a:t>Costs</a:t>
            </a:r>
            <a:r>
              <a:rPr lang="it-IT" dirty="0"/>
              <a:t> of </a:t>
            </a:r>
            <a:r>
              <a:rPr lang="it-IT" dirty="0" err="1"/>
              <a:t>scientific</a:t>
            </a:r>
            <a:r>
              <a:rPr lang="it-IT" dirty="0"/>
              <a:t> </a:t>
            </a:r>
            <a:r>
              <a:rPr lang="it-IT" dirty="0" err="1"/>
              <a:t>literature</a:t>
            </a:r>
            <a:r>
              <a:rPr lang="it-IT" dirty="0"/>
              <a:t>: business </a:t>
            </a:r>
            <a:r>
              <a:rPr lang="it-IT" dirty="0" err="1"/>
              <a:t>models</a:t>
            </a:r>
            <a:endParaRPr lang="it-IT" dirty="0"/>
          </a:p>
        </p:txBody>
      </p:sp>
      <p:sp>
        <p:nvSpPr>
          <p:cNvPr id="8" name="Rettangolo con angoli arrotondati 7">
            <a:extLst>
              <a:ext uri="{FF2B5EF4-FFF2-40B4-BE49-F238E27FC236}">
                <a16:creationId xmlns:a16="http://schemas.microsoft.com/office/drawing/2014/main" id="{7F000C19-77A8-AA46-A09D-6F38E3486015}"/>
              </a:ext>
            </a:extLst>
          </p:cNvPr>
          <p:cNvSpPr/>
          <p:nvPr/>
        </p:nvSpPr>
        <p:spPr>
          <a:xfrm>
            <a:off x="11586565" y="1484025"/>
            <a:ext cx="6424038" cy="1866416"/>
          </a:xfrm>
          <a:prstGeom prst="roundRect">
            <a:avLst>
              <a:gd name="adj" fmla="val 50000"/>
            </a:avLst>
          </a:prstGeom>
          <a:solidFill>
            <a:srgbClr val="4687E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8000" tIns="47625" rIns="47625" bIns="47625" numCol="1" spcCol="38100" rtlCol="0" anchor="ctr">
            <a:spAutoFit/>
          </a:bodyPr>
          <a:lstStyle/>
          <a:p>
            <a:pPr marL="0" marR="0" indent="0" algn="l" defTabSz="547687" rtl="0" fontAlgn="auto" latinLnBrk="0" hangingPunct="0">
              <a:lnSpc>
                <a:spcPct val="100000"/>
              </a:lnSpc>
              <a:spcBef>
                <a:spcPts val="0"/>
              </a:spcBef>
              <a:spcAft>
                <a:spcPts val="0"/>
              </a:spcAft>
              <a:buClrTx/>
              <a:buSzTx/>
              <a:buFontTx/>
              <a:buNone/>
              <a:tabLst/>
            </a:pPr>
            <a:r>
              <a:rPr kumimoji="0" lang="it-IT" sz="4000" b="1" i="0" u="none" strike="noStrike" cap="none" spc="0" normalizeH="0" baseline="0" dirty="0">
                <a:ln>
                  <a:noFill/>
                </a:ln>
                <a:solidFill>
                  <a:srgbClr val="FFFFFF"/>
                </a:solidFill>
                <a:effectLst/>
                <a:uFillTx/>
                <a:latin typeface="+mn-lt"/>
                <a:ea typeface="+mn-ea"/>
                <a:cs typeface="+mn-cs"/>
                <a:sym typeface="Helvetica Light"/>
              </a:rPr>
              <a:t>1-3 </a:t>
            </a:r>
            <a:r>
              <a:rPr kumimoji="0" lang="it-IT" sz="4000" b="1" i="0" u="none" strike="noStrike" cap="none" spc="0" normalizeH="0" baseline="0" dirty="0" err="1">
                <a:ln>
                  <a:noFill/>
                </a:ln>
                <a:solidFill>
                  <a:srgbClr val="FFFFFF"/>
                </a:solidFill>
                <a:effectLst/>
                <a:uFillTx/>
                <a:latin typeface="+mn-lt"/>
                <a:ea typeface="+mn-ea"/>
                <a:cs typeface="+mn-cs"/>
                <a:sym typeface="Helvetica Light"/>
              </a:rPr>
              <a:t>Millions</a:t>
            </a:r>
            <a:endParaRPr lang="it-IT" sz="4000" b="1" dirty="0">
              <a:solidFill>
                <a:srgbClr val="FFFFFF"/>
              </a:solidFill>
            </a:endParaRPr>
          </a:p>
          <a:p>
            <a:pPr marL="0" marR="0" indent="0" algn="l" defTabSz="547687" rtl="0" fontAlgn="auto" latinLnBrk="0" hangingPunct="0">
              <a:lnSpc>
                <a:spcPct val="100000"/>
              </a:lnSpc>
              <a:spcBef>
                <a:spcPts val="0"/>
              </a:spcBef>
              <a:spcAft>
                <a:spcPts val="0"/>
              </a:spcAft>
              <a:buClrTx/>
              <a:buSzTx/>
              <a:buFontTx/>
              <a:buNone/>
              <a:tabLst/>
            </a:pPr>
            <a:r>
              <a:rPr kumimoji="0" lang="it-IT" sz="4000" b="1" i="0" u="none" strike="noStrike" cap="none" spc="0" normalizeH="0" baseline="0" dirty="0" err="1">
                <a:ln>
                  <a:noFill/>
                </a:ln>
                <a:solidFill>
                  <a:srgbClr val="FFFFFF"/>
                </a:solidFill>
                <a:effectLst/>
                <a:uFillTx/>
                <a:latin typeface="+mn-lt"/>
                <a:ea typeface="+mn-ea"/>
                <a:cs typeface="+mn-cs"/>
                <a:sym typeface="Helvetica Light"/>
              </a:rPr>
              <a:t>euros</a:t>
            </a:r>
            <a:endParaRPr kumimoji="0" lang="it-IT" sz="4000" b="1"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ttangolo con angoli arrotondati 10">
            <a:extLst>
              <a:ext uri="{FF2B5EF4-FFF2-40B4-BE49-F238E27FC236}">
                <a16:creationId xmlns:a16="http://schemas.microsoft.com/office/drawing/2014/main" id="{8D8BF21E-37DC-BA42-8E67-011B5B7D2AE2}"/>
              </a:ext>
            </a:extLst>
          </p:cNvPr>
          <p:cNvSpPr/>
          <p:nvPr/>
        </p:nvSpPr>
        <p:spPr>
          <a:xfrm>
            <a:off x="13043981" y="3824225"/>
            <a:ext cx="6424038" cy="1866416"/>
          </a:xfrm>
          <a:prstGeom prst="roundRect">
            <a:avLst>
              <a:gd name="adj" fmla="val 50000"/>
            </a:avLst>
          </a:prstGeom>
          <a:solidFill>
            <a:srgbClr val="4687E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8000" tIns="47625" rIns="47625" bIns="47625" numCol="1" spcCol="38100" rtlCol="0" anchor="ctr">
            <a:spAutoFit/>
          </a:bodyPr>
          <a:lstStyle/>
          <a:p>
            <a:pPr algn="l"/>
            <a:r>
              <a:rPr lang="it-IT" sz="4000" b="1" dirty="0">
                <a:solidFill>
                  <a:srgbClr val="FFFFFF"/>
                </a:solidFill>
              </a:rPr>
              <a:t>100-6000 </a:t>
            </a:r>
            <a:br>
              <a:rPr lang="it-IT" sz="4000" b="1" dirty="0">
                <a:solidFill>
                  <a:srgbClr val="FFFFFF"/>
                </a:solidFill>
              </a:rPr>
            </a:br>
            <a:r>
              <a:rPr lang="it-IT" sz="4000" b="1" dirty="0" err="1">
                <a:solidFill>
                  <a:srgbClr val="FFFFFF"/>
                </a:solidFill>
              </a:rPr>
              <a:t>euros</a:t>
            </a:r>
            <a:endParaRPr lang="it-IT" sz="4000" b="1" dirty="0">
              <a:solidFill>
                <a:srgbClr val="FFFFFF"/>
              </a:solidFill>
            </a:endParaRPr>
          </a:p>
        </p:txBody>
      </p:sp>
      <p:sp>
        <p:nvSpPr>
          <p:cNvPr id="12" name="Rettangolo con angoli arrotondati 11">
            <a:extLst>
              <a:ext uri="{FF2B5EF4-FFF2-40B4-BE49-F238E27FC236}">
                <a16:creationId xmlns:a16="http://schemas.microsoft.com/office/drawing/2014/main" id="{1A9E7FE5-E4EB-B94E-A229-687A445B5BF1}"/>
              </a:ext>
            </a:extLst>
          </p:cNvPr>
          <p:cNvSpPr/>
          <p:nvPr/>
        </p:nvSpPr>
        <p:spPr>
          <a:xfrm>
            <a:off x="11000362" y="6164426"/>
            <a:ext cx="6424038" cy="1866416"/>
          </a:xfrm>
          <a:prstGeom prst="roundRect">
            <a:avLst>
              <a:gd name="adj" fmla="val 50000"/>
            </a:avLst>
          </a:prstGeom>
          <a:solidFill>
            <a:srgbClr val="4687E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8000" tIns="47625" rIns="47625" bIns="47625" numCol="1" spcCol="38100" rtlCol="0" anchor="ctr">
            <a:spAutoFit/>
          </a:bodyPr>
          <a:lstStyle/>
          <a:p>
            <a:pPr algn="l"/>
            <a:r>
              <a:rPr lang="it-IT" sz="4000" b="1" dirty="0">
                <a:solidFill>
                  <a:srgbClr val="FFFFFF"/>
                </a:solidFill>
              </a:rPr>
              <a:t>100-3000 </a:t>
            </a:r>
            <a:br>
              <a:rPr lang="it-IT" sz="4000" b="1" dirty="0">
                <a:solidFill>
                  <a:srgbClr val="FFFFFF"/>
                </a:solidFill>
              </a:rPr>
            </a:br>
            <a:r>
              <a:rPr lang="it-IT" sz="4000" b="1" dirty="0" err="1">
                <a:solidFill>
                  <a:srgbClr val="FFFFFF"/>
                </a:solidFill>
              </a:rPr>
              <a:t>euros</a:t>
            </a:r>
            <a:endParaRPr lang="it-IT" sz="4000" b="1" dirty="0">
              <a:solidFill>
                <a:srgbClr val="FFFFFF"/>
              </a:solidFill>
            </a:endParaRPr>
          </a:p>
        </p:txBody>
      </p:sp>
      <p:pic>
        <p:nvPicPr>
          <p:cNvPr id="9" name="Elemento grafico 8" descr="Faccia diavolo con riempimento a tinta unita">
            <a:extLst>
              <a:ext uri="{FF2B5EF4-FFF2-40B4-BE49-F238E27FC236}">
                <a16:creationId xmlns:a16="http://schemas.microsoft.com/office/drawing/2014/main" id="{4B6A7E38-DC01-5E4F-9CE1-D8800D99F0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00747" y="8161377"/>
            <a:ext cx="914400" cy="914400"/>
          </a:xfrm>
          <a:prstGeom prst="rect">
            <a:avLst/>
          </a:prstGeom>
        </p:spPr>
      </p:pic>
      <p:sp>
        <p:nvSpPr>
          <p:cNvPr id="10" name="CasellaDiTesto 9">
            <a:extLst>
              <a:ext uri="{FF2B5EF4-FFF2-40B4-BE49-F238E27FC236}">
                <a16:creationId xmlns:a16="http://schemas.microsoft.com/office/drawing/2014/main" id="{6A793ACD-63D7-4049-85A1-7A69E60E6A6C}"/>
              </a:ext>
            </a:extLst>
          </p:cNvPr>
          <p:cNvSpPr txBox="1"/>
          <p:nvPr/>
        </p:nvSpPr>
        <p:spPr>
          <a:xfrm>
            <a:off x="11381362" y="8231932"/>
            <a:ext cx="4585239" cy="7732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4400" b="1" dirty="0">
                <a:solidFill>
                  <a:srgbClr val="FF0000"/>
                </a:solidFill>
              </a:rPr>
              <a:t>Double </a:t>
            </a:r>
            <a:r>
              <a:rPr lang="it-IT" sz="4400" b="1" dirty="0" err="1">
                <a:solidFill>
                  <a:srgbClr val="FF0000"/>
                </a:solidFill>
              </a:rPr>
              <a:t>dipping</a:t>
            </a:r>
            <a:endParaRPr kumimoji="0" lang="it-IT" sz="4400" b="1" i="0" u="none" strike="noStrike" cap="none" spc="0" normalizeH="0" baseline="0" dirty="0">
              <a:ln>
                <a:noFill/>
              </a:ln>
              <a:solidFill>
                <a:srgbClr val="FF0000"/>
              </a:solidFill>
              <a:effectLst/>
              <a:uFillTx/>
              <a:sym typeface="Helvetica Light"/>
            </a:endParaRPr>
          </a:p>
        </p:txBody>
      </p:sp>
      <p:pic>
        <p:nvPicPr>
          <p:cNvPr id="15" name="Immagine 14">
            <a:extLst>
              <a:ext uri="{FF2B5EF4-FFF2-40B4-BE49-F238E27FC236}">
                <a16:creationId xmlns:a16="http://schemas.microsoft.com/office/drawing/2014/main" id="{E5D89909-A766-4A40-BE2C-B068CC5E0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291" y="8030842"/>
            <a:ext cx="1772246" cy="936628"/>
          </a:xfrm>
          <a:prstGeom prst="rect">
            <a:avLst/>
          </a:prstGeom>
        </p:spPr>
      </p:pic>
      <p:pic>
        <p:nvPicPr>
          <p:cNvPr id="16" name="Immagine 15">
            <a:extLst>
              <a:ext uri="{FF2B5EF4-FFF2-40B4-BE49-F238E27FC236}">
                <a16:creationId xmlns:a16="http://schemas.microsoft.com/office/drawing/2014/main" id="{38C2C935-5E1C-DC44-A13C-8E9FA5140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148" y="8231931"/>
            <a:ext cx="4074292" cy="773290"/>
          </a:xfrm>
          <a:prstGeom prst="rect">
            <a:avLst/>
          </a:prstGeom>
        </p:spPr>
      </p:pic>
    </p:spTree>
    <p:extLst>
      <p:ext uri="{BB962C8B-B14F-4D97-AF65-F5344CB8AC3E}">
        <p14:creationId xmlns:p14="http://schemas.microsoft.com/office/powerpoint/2010/main" val="1499945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 calcmode="lin" valueType="num">
                                      <p:cBhvr additive="base">
                                        <p:cTn id="3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1+#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 grpId="0" uiExpand="1" build="p" bldLvl="2"/>
      <p:bldP spid="8" grpId="0" animBg="1"/>
      <p:bldP spid="11" grpId="0" animBg="1"/>
      <p:bldP spid="12"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6FF6432-B73A-7447-A1D9-44D953CD4AE1}"/>
              </a:ext>
            </a:extLst>
          </p:cNvPr>
          <p:cNvSpPr>
            <a:spLocks noGrp="1"/>
          </p:cNvSpPr>
          <p:nvPr>
            <p:ph type="body" sz="quarter" idx="11"/>
          </p:nvPr>
        </p:nvSpPr>
        <p:spPr/>
        <p:txBody>
          <a:bodyPr>
            <a:noAutofit/>
          </a:bodyPr>
          <a:lstStyle/>
          <a:p>
            <a:r>
              <a:rPr lang="it-IT" sz="3600" b="0" dirty="0"/>
              <a:t>Big </a:t>
            </a:r>
            <a:r>
              <a:rPr lang="it-IT" sz="3600" b="0" dirty="0" err="1"/>
              <a:t>deals</a:t>
            </a:r>
            <a:r>
              <a:rPr lang="it-IT" sz="3600" b="0" dirty="0"/>
              <a:t> with </a:t>
            </a:r>
            <a:r>
              <a:rPr lang="it-IT" sz="3600" b="0" dirty="0" err="1"/>
              <a:t>editors</a:t>
            </a:r>
            <a:r>
              <a:rPr lang="it-IT" sz="3600" b="0" dirty="0"/>
              <a:t> are </a:t>
            </a:r>
            <a:r>
              <a:rPr lang="it-IT" sz="3600" dirty="0" err="1"/>
              <a:t>not</a:t>
            </a:r>
            <a:r>
              <a:rPr lang="it-IT" sz="3600" b="0" dirty="0"/>
              <a:t> </a:t>
            </a:r>
            <a:r>
              <a:rPr lang="it-IT" sz="3600" dirty="0" err="1"/>
              <a:t>transparent</a:t>
            </a:r>
            <a:r>
              <a:rPr lang="it-IT" sz="3600" dirty="0"/>
              <a:t> </a:t>
            </a:r>
          </a:p>
          <a:p>
            <a:r>
              <a:rPr lang="it-IT" sz="3600" b="0" dirty="0" err="1"/>
              <a:t>Research</a:t>
            </a:r>
            <a:r>
              <a:rPr lang="it-IT" sz="3600" b="0" dirty="0"/>
              <a:t> can be </a:t>
            </a:r>
            <a:r>
              <a:rPr lang="it-IT" sz="3600" b="0" dirty="0" err="1"/>
              <a:t>accessed</a:t>
            </a:r>
            <a:r>
              <a:rPr lang="it-IT" sz="3600" b="0" dirty="0"/>
              <a:t> by </a:t>
            </a:r>
            <a:r>
              <a:rPr lang="it-IT" sz="3600" b="0" dirty="0" err="1"/>
              <a:t>few</a:t>
            </a:r>
            <a:r>
              <a:rPr lang="it-IT" sz="3600" b="0" dirty="0"/>
              <a:t> with long </a:t>
            </a:r>
            <a:r>
              <a:rPr lang="it-IT" sz="3600" b="0" dirty="0" err="1"/>
              <a:t>delays</a:t>
            </a:r>
            <a:r>
              <a:rPr lang="it-IT" sz="3600" b="0" dirty="0"/>
              <a:t> </a:t>
            </a:r>
          </a:p>
          <a:p>
            <a:r>
              <a:rPr lang="it-IT" sz="3600" b="0" dirty="0" err="1"/>
              <a:t>Authors</a:t>
            </a:r>
            <a:r>
              <a:rPr lang="it-IT" sz="3600" b="0" dirty="0"/>
              <a:t> are </a:t>
            </a:r>
            <a:r>
              <a:rPr lang="it-IT" sz="3600" b="0" dirty="0" err="1"/>
              <a:t>giving</a:t>
            </a:r>
            <a:r>
              <a:rPr lang="it-IT" sz="3600" b="0" dirty="0"/>
              <a:t> </a:t>
            </a:r>
            <a:r>
              <a:rPr lang="it-IT" sz="3600" b="0" dirty="0" err="1"/>
              <a:t>away</a:t>
            </a:r>
            <a:r>
              <a:rPr lang="it-IT" sz="3600" b="0" dirty="0"/>
              <a:t> </a:t>
            </a:r>
            <a:r>
              <a:rPr lang="it-IT" sz="3600" b="0" dirty="0" err="1"/>
              <a:t>their</a:t>
            </a:r>
            <a:r>
              <a:rPr lang="it-IT" sz="3600" b="0" dirty="0"/>
              <a:t> </a:t>
            </a:r>
            <a:r>
              <a:rPr lang="it-IT" sz="3600" dirty="0" err="1"/>
              <a:t>copyrights</a:t>
            </a:r>
            <a:r>
              <a:rPr lang="it-IT" sz="3600" b="0" dirty="0"/>
              <a:t> </a:t>
            </a:r>
            <a:r>
              <a:rPr lang="it-IT" sz="3600" b="0" dirty="0" err="1"/>
              <a:t>thinking</a:t>
            </a:r>
            <a:r>
              <a:rPr lang="it-IT" sz="3600" b="0" dirty="0"/>
              <a:t> </a:t>
            </a:r>
            <a:r>
              <a:rPr lang="it-IT" sz="3600" b="0" dirty="0" err="1"/>
              <a:t>they</a:t>
            </a:r>
            <a:r>
              <a:rPr lang="it-IT" sz="3600" b="0" dirty="0"/>
              <a:t> </a:t>
            </a:r>
            <a:r>
              <a:rPr lang="it-IT" sz="3600" b="0" dirty="0" err="1"/>
              <a:t>have</a:t>
            </a:r>
            <a:r>
              <a:rPr lang="it-IT" sz="3600" b="0" dirty="0"/>
              <a:t> no </a:t>
            </a:r>
            <a:r>
              <a:rPr lang="it-IT" sz="3600" b="0" dirty="0" err="1"/>
              <a:t>choice</a:t>
            </a:r>
            <a:endParaRPr lang="it-IT" sz="3600" b="0" dirty="0"/>
          </a:p>
          <a:p>
            <a:r>
              <a:rPr lang="it-IT" sz="3600" dirty="0"/>
              <a:t>Subscription</a:t>
            </a:r>
            <a:r>
              <a:rPr lang="it-IT" sz="3600" b="0" dirty="0"/>
              <a:t> </a:t>
            </a:r>
            <a:r>
              <a:rPr lang="it-IT" sz="3600" b="0" dirty="0" err="1"/>
              <a:t>costs</a:t>
            </a:r>
            <a:r>
              <a:rPr lang="it-IT" sz="3600" b="0" dirty="0"/>
              <a:t> are </a:t>
            </a:r>
            <a:r>
              <a:rPr lang="it-IT" sz="3600" dirty="0" err="1"/>
              <a:t>rising</a:t>
            </a:r>
            <a:r>
              <a:rPr lang="it-IT" sz="3600" b="0" dirty="0"/>
              <a:t> </a:t>
            </a:r>
            <a:r>
              <a:rPr lang="it-IT" sz="3600" b="0" dirty="0" err="1"/>
              <a:t>every</a:t>
            </a:r>
            <a:r>
              <a:rPr lang="it-IT" sz="3600" b="0" dirty="0"/>
              <a:t> </a:t>
            </a:r>
            <a:r>
              <a:rPr lang="it-IT" sz="3600" b="0" dirty="0" err="1"/>
              <a:t>year</a:t>
            </a:r>
            <a:r>
              <a:rPr lang="it-IT" sz="3600" b="0" dirty="0"/>
              <a:t> (by 1-2%)</a:t>
            </a:r>
          </a:p>
          <a:p>
            <a:r>
              <a:rPr lang="it-IT" sz="3600" dirty="0"/>
              <a:t>APC</a:t>
            </a:r>
            <a:r>
              <a:rPr lang="it-IT" sz="3600" b="0" dirty="0"/>
              <a:t> </a:t>
            </a:r>
            <a:r>
              <a:rPr lang="it-IT" sz="3600" b="0" dirty="0" err="1"/>
              <a:t>costs</a:t>
            </a:r>
            <a:r>
              <a:rPr lang="it-IT" sz="3600" b="0" dirty="0"/>
              <a:t> are </a:t>
            </a:r>
            <a:r>
              <a:rPr lang="it-IT" sz="3600" dirty="0" err="1"/>
              <a:t>not</a:t>
            </a:r>
            <a:r>
              <a:rPr lang="it-IT" sz="3600" b="0" dirty="0"/>
              <a:t> </a:t>
            </a:r>
            <a:r>
              <a:rPr lang="it-IT" sz="3600" dirty="0" err="1"/>
              <a:t>tracked</a:t>
            </a:r>
            <a:endParaRPr lang="it-IT" sz="3600" dirty="0"/>
          </a:p>
          <a:p>
            <a:r>
              <a:rPr lang="it-IT" sz="3600" b="0" dirty="0" err="1"/>
              <a:t>Authors</a:t>
            </a:r>
            <a:r>
              <a:rPr lang="it-IT" sz="3600" b="0" dirty="0"/>
              <a:t>, </a:t>
            </a:r>
            <a:r>
              <a:rPr lang="it-IT" sz="3600" b="0" dirty="0" err="1"/>
              <a:t>reviewers</a:t>
            </a:r>
            <a:r>
              <a:rPr lang="it-IT" sz="3600" b="0" dirty="0"/>
              <a:t> and </a:t>
            </a:r>
            <a:r>
              <a:rPr lang="it-IT" sz="3600" b="0" dirty="0" err="1"/>
              <a:t>editors</a:t>
            </a:r>
            <a:r>
              <a:rPr lang="it-IT" sz="3600" b="0" dirty="0"/>
              <a:t> are </a:t>
            </a:r>
            <a:r>
              <a:rPr lang="it-IT" sz="3600" b="0" dirty="0" err="1"/>
              <a:t>not</a:t>
            </a:r>
            <a:r>
              <a:rPr lang="it-IT" sz="3600" b="0" dirty="0"/>
              <a:t> </a:t>
            </a:r>
            <a:r>
              <a:rPr lang="it-IT" sz="3600" b="0" dirty="0" err="1"/>
              <a:t>paid</a:t>
            </a:r>
            <a:r>
              <a:rPr lang="it-IT" sz="3600" b="0" dirty="0"/>
              <a:t> </a:t>
            </a:r>
            <a:r>
              <a:rPr lang="it-IT" sz="3600" b="0" dirty="0" err="1"/>
              <a:t>but</a:t>
            </a:r>
            <a:r>
              <a:rPr lang="it-IT" sz="3600" b="0" dirty="0"/>
              <a:t> are </a:t>
            </a:r>
            <a:r>
              <a:rPr lang="it-IT" sz="3600" b="0" dirty="0" err="1"/>
              <a:t>giving</a:t>
            </a:r>
            <a:r>
              <a:rPr lang="it-IT" sz="3600" b="0" dirty="0"/>
              <a:t> for free the </a:t>
            </a:r>
            <a:r>
              <a:rPr lang="it-IT" sz="3600" b="0" dirty="0" err="1"/>
              <a:t>raw</a:t>
            </a:r>
            <a:r>
              <a:rPr lang="it-IT" sz="3600" b="0" dirty="0"/>
              <a:t> </a:t>
            </a:r>
            <a:r>
              <a:rPr lang="it-IT" sz="3600" b="0" dirty="0" err="1"/>
              <a:t>material</a:t>
            </a:r>
            <a:r>
              <a:rPr lang="it-IT" sz="3600" b="0" dirty="0"/>
              <a:t> to </a:t>
            </a:r>
            <a:r>
              <a:rPr lang="it-IT" sz="3600" b="0" dirty="0" err="1"/>
              <a:t>scientific</a:t>
            </a:r>
            <a:r>
              <a:rPr lang="it-IT" sz="3600" b="0" dirty="0"/>
              <a:t> </a:t>
            </a:r>
            <a:r>
              <a:rPr lang="it-IT" sz="3600" b="0" dirty="0" err="1"/>
              <a:t>publishers</a:t>
            </a:r>
            <a:r>
              <a:rPr lang="it-IT" sz="3600" b="0" dirty="0"/>
              <a:t> </a:t>
            </a:r>
            <a:r>
              <a:rPr lang="it-IT" sz="3600" b="0" dirty="0" err="1"/>
              <a:t>who</a:t>
            </a:r>
            <a:r>
              <a:rPr lang="it-IT" sz="3600" b="0" dirty="0"/>
              <a:t> </a:t>
            </a:r>
            <a:r>
              <a:rPr lang="it-IT" sz="3600" b="0" dirty="0" err="1"/>
              <a:t>make</a:t>
            </a:r>
            <a:r>
              <a:rPr lang="it-IT" sz="3600" b="0" dirty="0"/>
              <a:t> </a:t>
            </a:r>
            <a:r>
              <a:rPr lang="it-IT" sz="3600" b="0" dirty="0" err="1"/>
              <a:t>great</a:t>
            </a:r>
            <a:r>
              <a:rPr lang="it-IT" sz="3600" b="0" dirty="0"/>
              <a:t> profit out of </a:t>
            </a:r>
            <a:r>
              <a:rPr lang="it-IT" sz="3600" b="0" dirty="0" err="1"/>
              <a:t>it</a:t>
            </a:r>
            <a:r>
              <a:rPr lang="it-IT" sz="3600" b="0" dirty="0"/>
              <a:t>:</a:t>
            </a:r>
            <a:endParaRPr lang="it-IT" sz="3600" dirty="0"/>
          </a:p>
        </p:txBody>
      </p:sp>
      <p:sp>
        <p:nvSpPr>
          <p:cNvPr id="3" name="Segnaposto testo 2">
            <a:extLst>
              <a:ext uri="{FF2B5EF4-FFF2-40B4-BE49-F238E27FC236}">
                <a16:creationId xmlns:a16="http://schemas.microsoft.com/office/drawing/2014/main" id="{1752EADA-A666-1B42-8524-E399E77E0B8E}"/>
              </a:ext>
            </a:extLst>
          </p:cNvPr>
          <p:cNvSpPr>
            <a:spLocks noGrp="1"/>
          </p:cNvSpPr>
          <p:nvPr>
            <p:ph type="body" sz="quarter" idx="21"/>
          </p:nvPr>
        </p:nvSpPr>
        <p:spPr/>
        <p:txBody>
          <a:bodyPr/>
          <a:lstStyle/>
          <a:p>
            <a:r>
              <a:rPr lang="it-IT" dirty="0" err="1"/>
              <a:t>What</a:t>
            </a:r>
            <a:r>
              <a:rPr lang="it-IT" dirty="0"/>
              <a:t> </a:t>
            </a:r>
            <a:r>
              <a:rPr lang="it-IT" dirty="0" err="1"/>
              <a:t>is</a:t>
            </a:r>
            <a:r>
              <a:rPr lang="it-IT" dirty="0"/>
              <a:t> the </a:t>
            </a:r>
            <a:r>
              <a:rPr lang="it-IT" dirty="0" err="1"/>
              <a:t>problem</a:t>
            </a:r>
            <a:r>
              <a:rPr lang="it-IT" dirty="0"/>
              <a:t>?</a:t>
            </a:r>
          </a:p>
        </p:txBody>
      </p:sp>
      <p:pic>
        <p:nvPicPr>
          <p:cNvPr id="5" name="Immagine 4">
            <a:extLst>
              <a:ext uri="{FF2B5EF4-FFF2-40B4-BE49-F238E27FC236}">
                <a16:creationId xmlns:a16="http://schemas.microsoft.com/office/drawing/2014/main" id="{BE518A91-AA00-F446-B712-F7E64C538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649" y="6339925"/>
            <a:ext cx="11738333" cy="1985301"/>
          </a:xfrm>
          <a:prstGeom prst="rect">
            <a:avLst/>
          </a:prstGeom>
        </p:spPr>
      </p:pic>
      <p:sp>
        <p:nvSpPr>
          <p:cNvPr id="6" name="CasellaDiTesto 5">
            <a:extLst>
              <a:ext uri="{FF2B5EF4-FFF2-40B4-BE49-F238E27FC236}">
                <a16:creationId xmlns:a16="http://schemas.microsoft.com/office/drawing/2014/main" id="{FD97919A-8375-B34C-B056-740E17ED2B35}"/>
              </a:ext>
            </a:extLst>
          </p:cNvPr>
          <p:cNvSpPr txBox="1"/>
          <p:nvPr/>
        </p:nvSpPr>
        <p:spPr>
          <a:xfrm>
            <a:off x="6035194" y="8542493"/>
            <a:ext cx="9929000" cy="34240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r>
              <a:rPr lang="it-IT" sz="1600" dirty="0">
                <a:hlinkClick r:id="rId3"/>
              </a:rPr>
              <a:t>https://www.theguardian.com/science/2017/jun/27/profitable-business-scientific-publishing-bad-for-science</a:t>
            </a:r>
            <a:endParaRPr kumimoji="0" lang="it-IT" sz="1600" b="0" i="0" u="none" strike="noStrike" cap="none" spc="0" normalizeH="0" baseline="0" dirty="0">
              <a:ln>
                <a:noFill/>
              </a:ln>
              <a:solidFill>
                <a:srgbClr val="000000"/>
              </a:solidFill>
              <a:effectLst/>
              <a:uFillTx/>
              <a:latin typeface="+mn-lt"/>
              <a:ea typeface="+mn-ea"/>
              <a:cs typeface="+mn-cs"/>
              <a:sym typeface="Helvetica Light"/>
            </a:endParaRPr>
          </a:p>
        </p:txBody>
      </p:sp>
      <mc:AlternateContent xmlns:mc="http://schemas.openxmlformats.org/markup-compatibility/2006" xmlns:p14="http://schemas.microsoft.com/office/powerpoint/2010/main">
        <mc:Choice Requires="p14">
          <p:contentPart p14:bwMode="auto" r:id="rId4">
            <p14:nvContentPartPr>
              <p14:cNvPr id="8" name="Input penna 7">
                <a:extLst>
                  <a:ext uri="{FF2B5EF4-FFF2-40B4-BE49-F238E27FC236}">
                    <a16:creationId xmlns:a16="http://schemas.microsoft.com/office/drawing/2014/main" id="{A23D392F-CB54-EB48-BDF6-FFBF72AB478A}"/>
                  </a:ext>
                </a:extLst>
              </p14:cNvPr>
              <p14:cNvContentPartPr/>
              <p14:nvPr/>
            </p14:nvContentPartPr>
            <p14:xfrm>
              <a:off x="6872516" y="7452590"/>
              <a:ext cx="6106320" cy="144360"/>
            </p14:xfrm>
          </p:contentPart>
        </mc:Choice>
        <mc:Fallback xmlns="">
          <p:pic>
            <p:nvPicPr>
              <p:cNvPr id="8" name="Input penna 7">
                <a:extLst>
                  <a:ext uri="{FF2B5EF4-FFF2-40B4-BE49-F238E27FC236}">
                    <a16:creationId xmlns:a16="http://schemas.microsoft.com/office/drawing/2014/main" id="{A23D392F-CB54-EB48-BDF6-FFBF72AB478A}"/>
                  </a:ext>
                </a:extLst>
              </p:cNvPr>
              <p:cNvPicPr/>
              <p:nvPr/>
            </p:nvPicPr>
            <p:blipFill>
              <a:blip r:embed="rId5"/>
              <a:stretch>
                <a:fillRect/>
              </a:stretch>
            </p:blipFill>
            <p:spPr>
              <a:xfrm>
                <a:off x="6782516" y="7272590"/>
                <a:ext cx="6285960" cy="50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put penna 8">
                <a:extLst>
                  <a:ext uri="{FF2B5EF4-FFF2-40B4-BE49-F238E27FC236}">
                    <a16:creationId xmlns:a16="http://schemas.microsoft.com/office/drawing/2014/main" id="{62405811-6C4E-AA45-9B53-CCF88F44BEA1}"/>
                  </a:ext>
                </a:extLst>
              </p14:cNvPr>
              <p14:cNvContentPartPr/>
              <p14:nvPr/>
            </p14:nvContentPartPr>
            <p14:xfrm>
              <a:off x="13031756" y="7462670"/>
              <a:ext cx="1887480" cy="93600"/>
            </p14:xfrm>
          </p:contentPart>
        </mc:Choice>
        <mc:Fallback xmlns="">
          <p:pic>
            <p:nvPicPr>
              <p:cNvPr id="9" name="Input penna 8">
                <a:extLst>
                  <a:ext uri="{FF2B5EF4-FFF2-40B4-BE49-F238E27FC236}">
                    <a16:creationId xmlns:a16="http://schemas.microsoft.com/office/drawing/2014/main" id="{62405811-6C4E-AA45-9B53-CCF88F44BEA1}"/>
                  </a:ext>
                </a:extLst>
              </p:cNvPr>
              <p:cNvPicPr/>
              <p:nvPr/>
            </p:nvPicPr>
            <p:blipFill>
              <a:blip r:embed="rId7"/>
              <a:stretch>
                <a:fillRect/>
              </a:stretch>
            </p:blipFill>
            <p:spPr>
              <a:xfrm>
                <a:off x="12941756" y="7282670"/>
                <a:ext cx="206712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put penna 9">
                <a:extLst>
                  <a:ext uri="{FF2B5EF4-FFF2-40B4-BE49-F238E27FC236}">
                    <a16:creationId xmlns:a16="http://schemas.microsoft.com/office/drawing/2014/main" id="{48445696-B7DA-8540-B8F6-A444E012468F}"/>
                  </a:ext>
                </a:extLst>
              </p14:cNvPr>
              <p14:cNvContentPartPr/>
              <p14:nvPr/>
            </p14:nvContentPartPr>
            <p14:xfrm>
              <a:off x="3437396" y="7769750"/>
              <a:ext cx="4200120" cy="370800"/>
            </p14:xfrm>
          </p:contentPart>
        </mc:Choice>
        <mc:Fallback xmlns="">
          <p:pic>
            <p:nvPicPr>
              <p:cNvPr id="10" name="Input penna 9">
                <a:extLst>
                  <a:ext uri="{FF2B5EF4-FFF2-40B4-BE49-F238E27FC236}">
                    <a16:creationId xmlns:a16="http://schemas.microsoft.com/office/drawing/2014/main" id="{48445696-B7DA-8540-B8F6-A444E012468F}"/>
                  </a:ext>
                </a:extLst>
              </p:cNvPr>
              <p:cNvPicPr/>
              <p:nvPr/>
            </p:nvPicPr>
            <p:blipFill>
              <a:blip r:embed="rId9"/>
              <a:stretch>
                <a:fillRect/>
              </a:stretch>
            </p:blipFill>
            <p:spPr>
              <a:xfrm>
                <a:off x="3347388" y="7589575"/>
                <a:ext cx="4379775" cy="73079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put penna 10">
                <a:extLst>
                  <a:ext uri="{FF2B5EF4-FFF2-40B4-BE49-F238E27FC236}">
                    <a16:creationId xmlns:a16="http://schemas.microsoft.com/office/drawing/2014/main" id="{CF8EE7C5-DEEA-934A-AC3D-900C27D0DF9F}"/>
                  </a:ext>
                </a:extLst>
              </p14:cNvPr>
              <p14:cNvContentPartPr/>
              <p14:nvPr/>
            </p14:nvContentPartPr>
            <p14:xfrm>
              <a:off x="4376276" y="6950390"/>
              <a:ext cx="1534320" cy="44640"/>
            </p14:xfrm>
          </p:contentPart>
        </mc:Choice>
        <mc:Fallback xmlns="">
          <p:pic>
            <p:nvPicPr>
              <p:cNvPr id="11" name="Input penna 10">
                <a:extLst>
                  <a:ext uri="{FF2B5EF4-FFF2-40B4-BE49-F238E27FC236}">
                    <a16:creationId xmlns:a16="http://schemas.microsoft.com/office/drawing/2014/main" id="{CF8EE7C5-DEEA-934A-AC3D-900C27D0DF9F}"/>
                  </a:ext>
                </a:extLst>
              </p:cNvPr>
              <p:cNvPicPr/>
              <p:nvPr/>
            </p:nvPicPr>
            <p:blipFill>
              <a:blip r:embed="rId11"/>
              <a:stretch>
                <a:fillRect/>
              </a:stretch>
            </p:blipFill>
            <p:spPr>
              <a:xfrm>
                <a:off x="4286276" y="6770390"/>
                <a:ext cx="1713960" cy="404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put penna 11">
                <a:extLst>
                  <a:ext uri="{FF2B5EF4-FFF2-40B4-BE49-F238E27FC236}">
                    <a16:creationId xmlns:a16="http://schemas.microsoft.com/office/drawing/2014/main" id="{89ED1174-00F3-574D-8360-4A1077E5A33B}"/>
                  </a:ext>
                </a:extLst>
              </p14:cNvPr>
              <p14:cNvContentPartPr/>
              <p14:nvPr/>
            </p14:nvContentPartPr>
            <p14:xfrm>
              <a:off x="11275316" y="7026710"/>
              <a:ext cx="2722680" cy="37440"/>
            </p14:xfrm>
          </p:contentPart>
        </mc:Choice>
        <mc:Fallback xmlns="">
          <p:pic>
            <p:nvPicPr>
              <p:cNvPr id="12" name="Input penna 11">
                <a:extLst>
                  <a:ext uri="{FF2B5EF4-FFF2-40B4-BE49-F238E27FC236}">
                    <a16:creationId xmlns:a16="http://schemas.microsoft.com/office/drawing/2014/main" id="{89ED1174-00F3-574D-8360-4A1077E5A33B}"/>
                  </a:ext>
                </a:extLst>
              </p:cNvPr>
              <p:cNvPicPr/>
              <p:nvPr/>
            </p:nvPicPr>
            <p:blipFill>
              <a:blip r:embed="rId13"/>
              <a:stretch>
                <a:fillRect/>
              </a:stretch>
            </p:blipFill>
            <p:spPr>
              <a:xfrm>
                <a:off x="11185316" y="6846710"/>
                <a:ext cx="2902320" cy="397080"/>
              </a:xfrm>
              <a:prstGeom prst="rect">
                <a:avLst/>
              </a:prstGeom>
            </p:spPr>
          </p:pic>
        </mc:Fallback>
      </mc:AlternateContent>
    </p:spTree>
    <p:extLst>
      <p:ext uri="{BB962C8B-B14F-4D97-AF65-F5344CB8AC3E}">
        <p14:creationId xmlns:p14="http://schemas.microsoft.com/office/powerpoint/2010/main" val="348406708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472CF5C-5797-ED40-B875-64B6A8C6D0CB}"/>
              </a:ext>
            </a:extLst>
          </p:cNvPr>
          <p:cNvSpPr>
            <a:spLocks noGrp="1"/>
          </p:cNvSpPr>
          <p:nvPr>
            <p:ph type="body" sz="quarter" idx="10"/>
          </p:nvPr>
        </p:nvSpPr>
        <p:spPr/>
        <p:txBody>
          <a:bodyPr/>
          <a:lstStyle/>
          <a:p>
            <a:r>
              <a:rPr lang="it-IT" dirty="0"/>
              <a:t>How </a:t>
            </a:r>
            <a:r>
              <a:rPr lang="it-IT" dirty="0" err="1"/>
              <a:t>about</a:t>
            </a:r>
            <a:r>
              <a:rPr lang="it-IT" dirty="0"/>
              <a:t> the </a:t>
            </a:r>
            <a:r>
              <a:rPr lang="it-IT" dirty="0" err="1"/>
              <a:t>rest</a:t>
            </a:r>
            <a:r>
              <a:rPr lang="it-IT" dirty="0"/>
              <a:t>?</a:t>
            </a:r>
          </a:p>
        </p:txBody>
      </p:sp>
    </p:spTree>
    <p:extLst>
      <p:ext uri="{BB962C8B-B14F-4D97-AF65-F5344CB8AC3E}">
        <p14:creationId xmlns:p14="http://schemas.microsoft.com/office/powerpoint/2010/main" val="89856957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14D0E3B-355D-0D4E-85F1-B2E93F4DB230}"/>
              </a:ext>
            </a:extLst>
          </p:cNvPr>
          <p:cNvSpPr>
            <a:spLocks noGrp="1"/>
          </p:cNvSpPr>
          <p:nvPr>
            <p:ph type="body" sz="quarter" idx="10"/>
          </p:nvPr>
        </p:nvSpPr>
        <p:spPr/>
        <p:txBody>
          <a:bodyPr>
            <a:normAutofit fontScale="92500"/>
          </a:bodyPr>
          <a:lstStyle/>
          <a:p>
            <a:r>
              <a:rPr lang="it-IT" dirty="0"/>
              <a:t>How </a:t>
            </a:r>
            <a:r>
              <a:rPr lang="it-IT" dirty="0" err="1"/>
              <a:t>does</a:t>
            </a:r>
            <a:r>
              <a:rPr lang="it-IT" dirty="0"/>
              <a:t> Science work </a:t>
            </a:r>
            <a:r>
              <a:rPr lang="it-IT" dirty="0" err="1"/>
              <a:t>today</a:t>
            </a:r>
            <a:r>
              <a:rPr lang="it-IT" dirty="0"/>
              <a:t>?</a:t>
            </a:r>
          </a:p>
        </p:txBody>
      </p:sp>
      <p:pic>
        <p:nvPicPr>
          <p:cNvPr id="7" name="Immagine 6">
            <a:extLst>
              <a:ext uri="{FF2B5EF4-FFF2-40B4-BE49-F238E27FC236}">
                <a16:creationId xmlns:a16="http://schemas.microsoft.com/office/drawing/2014/main" id="{8272D950-281D-EA4C-82E7-4F657C785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56" y="8001210"/>
            <a:ext cx="2162337" cy="1142790"/>
          </a:xfrm>
          <a:prstGeom prst="rect">
            <a:avLst/>
          </a:prstGeom>
        </p:spPr>
      </p:pic>
      <p:pic>
        <p:nvPicPr>
          <p:cNvPr id="8" name="Immagine 7">
            <a:extLst>
              <a:ext uri="{FF2B5EF4-FFF2-40B4-BE49-F238E27FC236}">
                <a16:creationId xmlns:a16="http://schemas.microsoft.com/office/drawing/2014/main" id="{9AAE384B-4DBF-5344-A9FA-363E66F0C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809" y="8200500"/>
            <a:ext cx="4971091" cy="943500"/>
          </a:xfrm>
          <a:prstGeom prst="rect">
            <a:avLst/>
          </a:prstGeom>
        </p:spPr>
      </p:pic>
    </p:spTree>
    <p:extLst>
      <p:ext uri="{BB962C8B-B14F-4D97-AF65-F5344CB8AC3E}">
        <p14:creationId xmlns:p14="http://schemas.microsoft.com/office/powerpoint/2010/main" val="60340242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ABDE3C85-0ECE-854C-9236-0BE7BAED5AAA}"/>
              </a:ext>
            </a:extLst>
          </p:cNvPr>
          <p:cNvSpPr>
            <a:spLocks noGrp="1"/>
          </p:cNvSpPr>
          <p:nvPr>
            <p:ph type="body" sz="quarter" idx="21"/>
          </p:nvPr>
        </p:nvSpPr>
        <p:spPr/>
        <p:txBody>
          <a:bodyPr>
            <a:normAutofit fontScale="85000" lnSpcReduction="10000"/>
          </a:bodyPr>
          <a:lstStyle/>
          <a:p>
            <a:r>
              <a:rPr lang="it-IT" dirty="0" err="1"/>
              <a:t>What</a:t>
            </a:r>
            <a:r>
              <a:rPr lang="it-IT" dirty="0"/>
              <a:t> are </a:t>
            </a:r>
            <a:r>
              <a:rPr lang="it-IT" dirty="0" err="1"/>
              <a:t>we</a:t>
            </a:r>
            <a:r>
              <a:rPr lang="it-IT" dirty="0"/>
              <a:t> </a:t>
            </a:r>
            <a:r>
              <a:rPr lang="it-IT" dirty="0" err="1"/>
              <a:t>missing</a:t>
            </a:r>
            <a:r>
              <a:rPr lang="it-IT" dirty="0"/>
              <a:t> in </a:t>
            </a:r>
            <a:r>
              <a:rPr lang="it-IT" dirty="0" err="1"/>
              <a:t>research</a:t>
            </a:r>
            <a:r>
              <a:rPr lang="it-IT" dirty="0"/>
              <a:t> </a:t>
            </a:r>
            <a:r>
              <a:rPr lang="it-IT" dirty="0" err="1"/>
              <a:t>evaluation</a:t>
            </a:r>
            <a:r>
              <a:rPr lang="it-IT" dirty="0"/>
              <a:t>?</a:t>
            </a:r>
          </a:p>
        </p:txBody>
      </p:sp>
      <p:sp>
        <p:nvSpPr>
          <p:cNvPr id="4" name="Segnaposto testo 1">
            <a:extLst>
              <a:ext uri="{FF2B5EF4-FFF2-40B4-BE49-F238E27FC236}">
                <a16:creationId xmlns:a16="http://schemas.microsoft.com/office/drawing/2014/main" id="{3E6AA51A-B64E-5041-993C-AE31BAB2EC68}"/>
              </a:ext>
            </a:extLst>
          </p:cNvPr>
          <p:cNvSpPr txBox="1">
            <a:spLocks/>
          </p:cNvSpPr>
          <p:nvPr/>
        </p:nvSpPr>
        <p:spPr>
          <a:xfrm>
            <a:off x="1463039" y="1739590"/>
            <a:ext cx="13411202" cy="6085869"/>
          </a:xfrm>
          <a:prstGeom prst="rect">
            <a:avLst/>
          </a:prstGeom>
        </p:spPr>
        <p:txBody>
          <a:bodyPr numCol="2">
            <a:normAutofit fontScale="92500" lnSpcReduction="10000"/>
          </a:bodyPr>
          <a:lstStyle>
            <a:lvl1pPr marL="395101" marR="0" indent="-395101" algn="l" defTabSz="547673" rtl="0" eaLnBrk="1" latinLnBrk="0" hangingPunct="1">
              <a:lnSpc>
                <a:spcPct val="100000"/>
              </a:lnSpc>
              <a:spcBef>
                <a:spcPts val="3900"/>
              </a:spcBef>
              <a:spcAft>
                <a:spcPts val="0"/>
              </a:spcAft>
              <a:buClrTx/>
              <a:buSzPct val="75000"/>
              <a:buFontTx/>
              <a:buBlip>
                <a:blip r:embed="rId2"/>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3"/>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4"/>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spcBef>
                <a:spcPts val="1333"/>
              </a:spcBef>
              <a:buNone/>
            </a:pPr>
            <a:r>
              <a:rPr lang="it-IT" sz="4800" dirty="0">
                <a:solidFill>
                  <a:schemeClr val="tx1"/>
                </a:solidFill>
              </a:rPr>
              <a:t>Negative </a:t>
            </a:r>
            <a:r>
              <a:rPr lang="it-IT" sz="4800" dirty="0" err="1">
                <a:solidFill>
                  <a:schemeClr val="tx1"/>
                </a:solidFill>
              </a:rPr>
              <a:t>results</a:t>
            </a:r>
            <a:endParaRPr lang="it-IT" sz="4800" dirty="0">
              <a:solidFill>
                <a:schemeClr val="tx1"/>
              </a:solidFill>
            </a:endParaRPr>
          </a:p>
          <a:p>
            <a:pPr marL="0" indent="0">
              <a:spcBef>
                <a:spcPts val="1333"/>
              </a:spcBef>
              <a:buNone/>
            </a:pPr>
            <a:r>
              <a:rPr lang="it-IT" sz="6600" dirty="0">
                <a:solidFill>
                  <a:schemeClr val="tx1"/>
                </a:solidFill>
              </a:rPr>
              <a:t>Data</a:t>
            </a:r>
          </a:p>
          <a:p>
            <a:pPr marL="0" indent="0">
              <a:spcBef>
                <a:spcPts val="1333"/>
              </a:spcBef>
              <a:buNone/>
            </a:pPr>
            <a:r>
              <a:rPr lang="it-IT" sz="5400" dirty="0" err="1">
                <a:solidFill>
                  <a:schemeClr val="tx1"/>
                </a:solidFill>
              </a:rPr>
              <a:t>Algorithms</a:t>
            </a:r>
            <a:endParaRPr lang="it-IT" sz="4000" dirty="0">
              <a:solidFill>
                <a:schemeClr val="tx1"/>
              </a:solidFill>
            </a:endParaRPr>
          </a:p>
          <a:p>
            <a:pPr marL="0" indent="0">
              <a:spcBef>
                <a:spcPts val="1333"/>
              </a:spcBef>
              <a:buNone/>
            </a:pPr>
            <a:r>
              <a:rPr lang="it-IT" sz="4400" dirty="0" err="1">
                <a:solidFill>
                  <a:schemeClr val="tx1"/>
                </a:solidFill>
              </a:rPr>
              <a:t>Processes</a:t>
            </a:r>
            <a:endParaRPr lang="it-IT" sz="4000" dirty="0">
              <a:solidFill>
                <a:schemeClr val="tx1"/>
              </a:solidFill>
            </a:endParaRPr>
          </a:p>
          <a:p>
            <a:pPr marL="0" indent="0">
              <a:spcBef>
                <a:spcPts val="1333"/>
              </a:spcBef>
              <a:buNone/>
            </a:pPr>
            <a:r>
              <a:rPr lang="it-IT" sz="4000" dirty="0">
                <a:solidFill>
                  <a:schemeClr val="tx1"/>
                </a:solidFill>
              </a:rPr>
              <a:t>Software</a:t>
            </a:r>
          </a:p>
          <a:p>
            <a:pPr marL="0" indent="0">
              <a:spcBef>
                <a:spcPts val="1333"/>
              </a:spcBef>
              <a:buNone/>
            </a:pPr>
            <a:r>
              <a:rPr lang="it-IT" sz="5400" dirty="0" err="1">
                <a:solidFill>
                  <a:schemeClr val="tx1"/>
                </a:solidFill>
              </a:rPr>
              <a:t>Methodologies</a:t>
            </a:r>
            <a:endParaRPr lang="it-IT" sz="5400" dirty="0">
              <a:solidFill>
                <a:schemeClr val="tx1"/>
              </a:solidFill>
            </a:endParaRPr>
          </a:p>
          <a:p>
            <a:pPr marL="0" indent="0">
              <a:spcBef>
                <a:spcPts val="1333"/>
              </a:spcBef>
              <a:buNone/>
            </a:pPr>
            <a:r>
              <a:rPr lang="it-IT" sz="4000" dirty="0">
                <a:solidFill>
                  <a:schemeClr val="tx1"/>
                </a:solidFill>
              </a:rPr>
              <a:t>Educational </a:t>
            </a:r>
            <a:r>
              <a:rPr lang="it-IT" sz="4000" dirty="0" err="1">
                <a:solidFill>
                  <a:schemeClr val="tx1"/>
                </a:solidFill>
              </a:rPr>
              <a:t>Resources</a:t>
            </a:r>
            <a:endParaRPr lang="it-IT" sz="4000" dirty="0">
              <a:solidFill>
                <a:schemeClr val="tx1"/>
              </a:solidFill>
            </a:endParaRPr>
          </a:p>
          <a:p>
            <a:pPr marL="0" indent="0">
              <a:spcBef>
                <a:spcPts val="1333"/>
              </a:spcBef>
              <a:buNone/>
            </a:pPr>
            <a:r>
              <a:rPr lang="it-IT" sz="4000" dirty="0">
                <a:solidFill>
                  <a:schemeClr val="tx1"/>
                </a:solidFill>
              </a:rPr>
              <a:t>Peer-</a:t>
            </a:r>
            <a:r>
              <a:rPr lang="it-IT" sz="4000" dirty="0" err="1">
                <a:solidFill>
                  <a:schemeClr val="tx1"/>
                </a:solidFill>
              </a:rPr>
              <a:t>review</a:t>
            </a:r>
            <a:endParaRPr lang="it-IT" sz="4000" dirty="0">
              <a:solidFill>
                <a:schemeClr val="tx1"/>
              </a:solidFill>
            </a:endParaRPr>
          </a:p>
          <a:p>
            <a:pPr marL="0" indent="0">
              <a:spcBef>
                <a:spcPts val="1333"/>
              </a:spcBef>
              <a:buNone/>
            </a:pPr>
            <a:r>
              <a:rPr lang="it-IT" sz="4000" dirty="0">
                <a:solidFill>
                  <a:schemeClr val="tx1"/>
                </a:solidFill>
              </a:rPr>
              <a:t>Grey </a:t>
            </a:r>
            <a:r>
              <a:rPr lang="it-IT" sz="4000" dirty="0" err="1">
                <a:solidFill>
                  <a:schemeClr val="tx1"/>
                </a:solidFill>
              </a:rPr>
              <a:t>Literature</a:t>
            </a:r>
            <a:endParaRPr lang="it-IT" sz="4000" dirty="0">
              <a:solidFill>
                <a:schemeClr val="tx1"/>
              </a:solidFill>
            </a:endParaRPr>
          </a:p>
          <a:p>
            <a:pPr marL="0" indent="0">
              <a:spcBef>
                <a:spcPts val="1333"/>
              </a:spcBef>
              <a:buNone/>
            </a:pPr>
            <a:r>
              <a:rPr lang="it-IT" sz="5400" dirty="0">
                <a:solidFill>
                  <a:schemeClr val="tx1"/>
                </a:solidFill>
              </a:rPr>
              <a:t>Project </a:t>
            </a:r>
            <a:r>
              <a:rPr lang="it-IT" sz="5400" dirty="0" err="1">
                <a:solidFill>
                  <a:schemeClr val="tx1"/>
                </a:solidFill>
              </a:rPr>
              <a:t>proposals</a:t>
            </a:r>
            <a:endParaRPr lang="it-IT" sz="5400" dirty="0">
              <a:solidFill>
                <a:schemeClr val="tx1"/>
              </a:solidFill>
            </a:endParaRPr>
          </a:p>
          <a:p>
            <a:pPr marL="0" indent="0">
              <a:spcBef>
                <a:spcPts val="1333"/>
              </a:spcBef>
              <a:buNone/>
            </a:pPr>
            <a:r>
              <a:rPr lang="it-IT" sz="4000" dirty="0" err="1">
                <a:solidFill>
                  <a:schemeClr val="tx1"/>
                </a:solidFill>
              </a:rPr>
              <a:t>Leadeship</a:t>
            </a:r>
            <a:r>
              <a:rPr lang="it-IT" sz="4000" dirty="0">
                <a:solidFill>
                  <a:schemeClr val="tx1"/>
                </a:solidFill>
              </a:rPr>
              <a:t> </a:t>
            </a:r>
            <a:r>
              <a:rPr lang="it-IT" sz="4000" dirty="0" err="1">
                <a:solidFill>
                  <a:schemeClr val="tx1"/>
                </a:solidFill>
              </a:rPr>
              <a:t>skills</a:t>
            </a:r>
            <a:endParaRPr lang="it-IT" sz="4000" dirty="0">
              <a:solidFill>
                <a:schemeClr val="tx1"/>
              </a:solidFill>
            </a:endParaRPr>
          </a:p>
          <a:p>
            <a:pPr marL="0" indent="0">
              <a:spcBef>
                <a:spcPts val="1333"/>
              </a:spcBef>
              <a:buNone/>
            </a:pPr>
            <a:r>
              <a:rPr lang="it-IT" sz="6000" dirty="0">
                <a:solidFill>
                  <a:schemeClr val="tx1"/>
                </a:solidFill>
              </a:rPr>
              <a:t>Product </a:t>
            </a:r>
            <a:r>
              <a:rPr lang="it-IT" sz="6000" dirty="0" err="1">
                <a:solidFill>
                  <a:schemeClr val="tx1"/>
                </a:solidFill>
              </a:rPr>
              <a:t>development</a:t>
            </a:r>
            <a:endParaRPr lang="it-IT" sz="6000" dirty="0">
              <a:solidFill>
                <a:schemeClr val="tx1"/>
              </a:solidFill>
            </a:endParaRPr>
          </a:p>
          <a:p>
            <a:pPr marL="0" indent="0">
              <a:spcBef>
                <a:spcPts val="1333"/>
              </a:spcBef>
              <a:buNone/>
            </a:pPr>
            <a:r>
              <a:rPr lang="it-IT" sz="4000" dirty="0">
                <a:solidFill>
                  <a:schemeClr val="tx1"/>
                </a:solidFill>
              </a:rPr>
              <a:t>…</a:t>
            </a:r>
          </a:p>
          <a:p>
            <a:endParaRPr lang="it-IT" dirty="0"/>
          </a:p>
        </p:txBody>
      </p:sp>
      <p:pic>
        <p:nvPicPr>
          <p:cNvPr id="7" name="Immagine 6">
            <a:extLst>
              <a:ext uri="{FF2B5EF4-FFF2-40B4-BE49-F238E27FC236}">
                <a16:creationId xmlns:a16="http://schemas.microsoft.com/office/drawing/2014/main" id="{42D93F22-63A4-6945-8942-9151FA39D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796" y="8001210"/>
            <a:ext cx="2162337" cy="1142790"/>
          </a:xfrm>
          <a:prstGeom prst="rect">
            <a:avLst/>
          </a:prstGeom>
        </p:spPr>
      </p:pic>
      <p:pic>
        <p:nvPicPr>
          <p:cNvPr id="8" name="Immagine 7">
            <a:extLst>
              <a:ext uri="{FF2B5EF4-FFF2-40B4-BE49-F238E27FC236}">
                <a16:creationId xmlns:a16="http://schemas.microsoft.com/office/drawing/2014/main" id="{BB8275AA-AE2B-2B48-835F-074B9047E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0749" y="8200500"/>
            <a:ext cx="4971091" cy="943500"/>
          </a:xfrm>
          <a:prstGeom prst="rect">
            <a:avLst/>
          </a:prstGeom>
        </p:spPr>
      </p:pic>
    </p:spTree>
    <p:extLst>
      <p:ext uri="{BB962C8B-B14F-4D97-AF65-F5344CB8AC3E}">
        <p14:creationId xmlns:p14="http://schemas.microsoft.com/office/powerpoint/2010/main" val="26823117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28C844D-124E-9243-A69C-A609D56E3E00}"/>
              </a:ext>
            </a:extLst>
          </p:cNvPr>
          <p:cNvSpPr>
            <a:spLocks noGrp="1"/>
          </p:cNvSpPr>
          <p:nvPr>
            <p:ph type="body" sz="quarter" idx="10"/>
          </p:nvPr>
        </p:nvSpPr>
        <p:spPr/>
        <p:txBody>
          <a:bodyPr/>
          <a:lstStyle/>
          <a:p>
            <a:r>
              <a:rPr lang="it-IT" dirty="0"/>
              <a:t>…</a:t>
            </a:r>
            <a:r>
              <a:rPr lang="it-IT" dirty="0" err="1"/>
              <a:t>how</a:t>
            </a:r>
            <a:r>
              <a:rPr lang="it-IT" dirty="0"/>
              <a:t> </a:t>
            </a:r>
            <a:r>
              <a:rPr lang="it-IT" dirty="0" err="1"/>
              <a:t>about</a:t>
            </a:r>
            <a:r>
              <a:rPr lang="it-IT" dirty="0"/>
              <a:t> data?</a:t>
            </a:r>
          </a:p>
        </p:txBody>
      </p:sp>
    </p:spTree>
    <p:extLst>
      <p:ext uri="{BB962C8B-B14F-4D97-AF65-F5344CB8AC3E}">
        <p14:creationId xmlns:p14="http://schemas.microsoft.com/office/powerpoint/2010/main" val="18457032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2090FC9-8026-C041-B0C3-A2E0397375A1}"/>
              </a:ext>
            </a:extLst>
          </p:cNvPr>
          <p:cNvSpPr>
            <a:spLocks noGrp="1"/>
          </p:cNvSpPr>
          <p:nvPr>
            <p:ph type="body" sz="quarter" idx="10"/>
          </p:nvPr>
        </p:nvSpPr>
        <p:spPr/>
        <p:txBody>
          <a:bodyPr/>
          <a:lstStyle/>
          <a:p>
            <a:pPr fontAlgn="base"/>
            <a:r>
              <a:rPr lang="it-IT" b="0" dirty="0"/>
              <a:t>Publishing </a:t>
            </a:r>
            <a:r>
              <a:rPr lang="it-IT" b="0" dirty="0" err="1"/>
              <a:t>research</a:t>
            </a:r>
            <a:r>
              <a:rPr lang="it-IT" b="0" dirty="0"/>
              <a:t> </a:t>
            </a:r>
            <a:r>
              <a:rPr lang="it-IT" b="0" dirty="0" err="1"/>
              <a:t>without</a:t>
            </a:r>
            <a:r>
              <a:rPr lang="it-IT" b="0" dirty="0"/>
              <a:t> data </a:t>
            </a:r>
            <a:r>
              <a:rPr lang="it-IT" b="0" dirty="0" err="1"/>
              <a:t>is</a:t>
            </a:r>
            <a:r>
              <a:rPr lang="it-IT" b="0" dirty="0"/>
              <a:t> </a:t>
            </a:r>
            <a:r>
              <a:rPr lang="it-IT" b="0" dirty="0" err="1"/>
              <a:t>simply</a:t>
            </a:r>
            <a:r>
              <a:rPr lang="it-IT" b="0" dirty="0"/>
              <a:t> advertising, </a:t>
            </a:r>
            <a:r>
              <a:rPr lang="it-IT" b="0" dirty="0" err="1"/>
              <a:t>not</a:t>
            </a:r>
            <a:r>
              <a:rPr lang="it-IT" b="0" dirty="0"/>
              <a:t> science</a:t>
            </a:r>
          </a:p>
        </p:txBody>
      </p:sp>
      <p:sp>
        <p:nvSpPr>
          <p:cNvPr id="3" name="Segnaposto testo 2">
            <a:extLst>
              <a:ext uri="{FF2B5EF4-FFF2-40B4-BE49-F238E27FC236}">
                <a16:creationId xmlns:a16="http://schemas.microsoft.com/office/drawing/2014/main" id="{3A05F564-0AB0-C64C-9239-91A6590872EE}"/>
              </a:ext>
            </a:extLst>
          </p:cNvPr>
          <p:cNvSpPr>
            <a:spLocks noGrp="1"/>
          </p:cNvSpPr>
          <p:nvPr>
            <p:ph type="body" sz="quarter" idx="11"/>
          </p:nvPr>
        </p:nvSpPr>
        <p:spPr/>
        <p:txBody>
          <a:bodyPr/>
          <a:lstStyle/>
          <a:p>
            <a:r>
              <a:rPr lang="it-IT" i="1" dirty="0">
                <a:hlinkClick r:id="rId2"/>
              </a:rPr>
              <a:t>Graham Steel</a:t>
            </a:r>
            <a:endParaRPr lang="it-IT" i="1" dirty="0"/>
          </a:p>
        </p:txBody>
      </p:sp>
    </p:spTree>
    <p:extLst>
      <p:ext uri="{BB962C8B-B14F-4D97-AF65-F5344CB8AC3E}">
        <p14:creationId xmlns:p14="http://schemas.microsoft.com/office/powerpoint/2010/main" val="88360686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A7CE1E9-8F64-B84F-8DB5-BD0BB3557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788" y="630517"/>
            <a:ext cx="12108330" cy="3168977"/>
          </a:xfrm>
          <a:prstGeom prst="rect">
            <a:avLst/>
          </a:prstGeom>
          <a:effectLst>
            <a:outerShdw blurRad="203200" dist="38100" dir="2700000" algn="tl" rotWithShape="0">
              <a:prstClr val="black">
                <a:alpha val="40000"/>
              </a:prstClr>
            </a:outerShdw>
          </a:effectLst>
        </p:spPr>
      </p:pic>
      <p:pic>
        <p:nvPicPr>
          <p:cNvPr id="9" name="Immagine 8">
            <a:extLst>
              <a:ext uri="{FF2B5EF4-FFF2-40B4-BE49-F238E27FC236}">
                <a16:creationId xmlns:a16="http://schemas.microsoft.com/office/drawing/2014/main" id="{2DD9CFC5-7746-D942-8B47-1B6FA687B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17" y="3982973"/>
            <a:ext cx="10914033" cy="4694863"/>
          </a:xfrm>
          <a:prstGeom prst="rect">
            <a:avLst/>
          </a:prstGeom>
          <a:effectLst>
            <a:outerShdw blurRad="203200" dist="38100" dir="2700000" algn="tl" rotWithShape="0">
              <a:prstClr val="black">
                <a:alpha val="40000"/>
              </a:prstClr>
            </a:outerShdw>
          </a:effectLst>
        </p:spPr>
      </p:pic>
      <p:pic>
        <p:nvPicPr>
          <p:cNvPr id="7" name="Immagine 6">
            <a:extLst>
              <a:ext uri="{FF2B5EF4-FFF2-40B4-BE49-F238E27FC236}">
                <a16:creationId xmlns:a16="http://schemas.microsoft.com/office/drawing/2014/main" id="{AAEC10E6-851A-7342-9E0E-99D48228B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115" y="1767331"/>
            <a:ext cx="6233556" cy="4064326"/>
          </a:xfrm>
          <a:prstGeom prst="rect">
            <a:avLst/>
          </a:prstGeom>
          <a:effectLst>
            <a:outerShdw blurRad="203200" dist="38100" dir="2700000" algn="tl" rotWithShape="0">
              <a:prstClr val="black">
                <a:alpha val="40000"/>
              </a:prstClr>
            </a:outerShdw>
          </a:effectLst>
        </p:spPr>
      </p:pic>
      <p:sp>
        <p:nvSpPr>
          <p:cNvPr id="10" name="Rettangolo 9">
            <a:extLst>
              <a:ext uri="{FF2B5EF4-FFF2-40B4-BE49-F238E27FC236}">
                <a16:creationId xmlns:a16="http://schemas.microsoft.com/office/drawing/2014/main" id="{5CEF2017-FBE3-9B43-95DE-D4F8A84B9AE5}"/>
              </a:ext>
            </a:extLst>
          </p:cNvPr>
          <p:cNvSpPr/>
          <p:nvPr/>
        </p:nvSpPr>
        <p:spPr>
          <a:xfrm>
            <a:off x="8665883" y="8728501"/>
            <a:ext cx="8128000" cy="830997"/>
          </a:xfrm>
          <a:prstGeom prst="rect">
            <a:avLst/>
          </a:prstGeom>
        </p:spPr>
        <p:txBody>
          <a:bodyPr>
            <a:spAutoFit/>
          </a:bodyPr>
          <a:lstStyle/>
          <a:p>
            <a:r>
              <a:rPr lang="it-IT" sz="1600" dirty="0">
                <a:solidFill>
                  <a:schemeClr val="tx1"/>
                </a:solidFill>
                <a:latin typeface="helvetica neue" panose="02000503000000020004" pitchFamily="2" charset="0"/>
                <a:hlinkClick r:id="rId5"/>
              </a:rPr>
              <a:t>https://www.cell.com/current-biology/fulltext/S0960-9822(13)01400-0</a:t>
            </a:r>
            <a:r>
              <a:rPr lang="it-IT" sz="1600" dirty="0">
                <a:solidFill>
                  <a:schemeClr val="tx1"/>
                </a:solidFill>
                <a:latin typeface="helvetica neue" panose="02000503000000020004" pitchFamily="2" charset="0"/>
              </a:rPr>
              <a:t> </a:t>
            </a:r>
          </a:p>
          <a:p>
            <a:br>
              <a:rPr lang="it-IT" sz="1600" dirty="0">
                <a:solidFill>
                  <a:schemeClr val="tx1"/>
                </a:solidFill>
                <a:latin typeface="helvetica neue" panose="02000503000000020004" pitchFamily="2" charset="0"/>
              </a:rPr>
            </a:br>
            <a:endParaRPr lang="it-IT" sz="1600" dirty="0">
              <a:solidFill>
                <a:schemeClr val="tx1"/>
              </a:solidFill>
              <a:latin typeface="helvetica neue" panose="02000503000000020004" pitchFamily="2" charset="0"/>
            </a:endParaRPr>
          </a:p>
        </p:txBody>
      </p:sp>
    </p:spTree>
    <p:extLst>
      <p:ext uri="{BB962C8B-B14F-4D97-AF65-F5344CB8AC3E}">
        <p14:creationId xmlns:p14="http://schemas.microsoft.com/office/powerpoint/2010/main" val="187644261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DBDEF6-F975-0145-BAA1-823645FF8AB4}"/>
              </a:ext>
            </a:extLst>
          </p:cNvPr>
          <p:cNvSpPr>
            <a:spLocks noGrp="1"/>
          </p:cNvSpPr>
          <p:nvPr>
            <p:ph type="body" sz="quarter" idx="10"/>
          </p:nvPr>
        </p:nvSpPr>
        <p:spPr>
          <a:xfrm>
            <a:off x="711201" y="631371"/>
            <a:ext cx="6535716" cy="1681398"/>
          </a:xfrm>
        </p:spPr>
        <p:txBody>
          <a:bodyPr/>
          <a:lstStyle/>
          <a:p>
            <a:r>
              <a:rPr lang="en-US" dirty="0"/>
              <a:t>Austerity theory</a:t>
            </a:r>
          </a:p>
        </p:txBody>
      </p:sp>
      <p:sp>
        <p:nvSpPr>
          <p:cNvPr id="3" name="Text Placeholder 2">
            <a:extLst>
              <a:ext uri="{FF2B5EF4-FFF2-40B4-BE49-F238E27FC236}">
                <a16:creationId xmlns:a16="http://schemas.microsoft.com/office/drawing/2014/main" id="{7F5D92FA-CCC3-9C4E-90EF-7E25D22344E2}"/>
              </a:ext>
            </a:extLst>
          </p:cNvPr>
          <p:cNvSpPr>
            <a:spLocks noGrp="1"/>
          </p:cNvSpPr>
          <p:nvPr>
            <p:ph type="body" sz="quarter" idx="25"/>
          </p:nvPr>
        </p:nvSpPr>
        <p:spPr>
          <a:xfrm>
            <a:off x="723899" y="2312767"/>
            <a:ext cx="7404101" cy="6238727"/>
          </a:xfrm>
        </p:spPr>
        <p:txBody>
          <a:bodyPr>
            <a:normAutofit fontScale="85000" lnSpcReduction="10000"/>
          </a:bodyPr>
          <a:lstStyle/>
          <a:p>
            <a:r>
              <a:rPr lang="en-US" dirty="0"/>
              <a:t>Thesis presented: A Country economic growth is strongly affected (and decreased) whenever the amount of debt exceeds 90% of the Gross Domestic Product.</a:t>
            </a:r>
          </a:p>
          <a:p>
            <a:r>
              <a:rPr lang="it-IT" dirty="0"/>
              <a:t>The </a:t>
            </a:r>
            <a:r>
              <a:rPr lang="it-IT" dirty="0" err="1"/>
              <a:t>results</a:t>
            </a:r>
            <a:r>
              <a:rPr lang="it-IT" dirty="0"/>
              <a:t> </a:t>
            </a:r>
            <a:r>
              <a:rPr lang="it-IT" dirty="0" err="1"/>
              <a:t>shown</a:t>
            </a:r>
            <a:r>
              <a:rPr lang="it-IT" dirty="0"/>
              <a:t> in the </a:t>
            </a:r>
            <a:r>
              <a:rPr lang="it-IT" dirty="0" err="1"/>
              <a:t>paper</a:t>
            </a:r>
            <a:r>
              <a:rPr lang="it-IT" dirty="0"/>
              <a:t> </a:t>
            </a:r>
            <a:r>
              <a:rPr lang="it-IT" dirty="0" err="1"/>
              <a:t>have</a:t>
            </a:r>
            <a:r>
              <a:rPr lang="it-IT" dirty="0"/>
              <a:t> </a:t>
            </a:r>
            <a:r>
              <a:rPr lang="it-IT" dirty="0" err="1"/>
              <a:t>been</a:t>
            </a:r>
            <a:r>
              <a:rPr lang="it-IT" dirty="0"/>
              <a:t> </a:t>
            </a:r>
            <a:r>
              <a:rPr lang="it-IT" dirty="0" err="1"/>
              <a:t>used</a:t>
            </a:r>
            <a:r>
              <a:rPr lang="it-IT" dirty="0"/>
              <a:t> to </a:t>
            </a:r>
            <a:r>
              <a:rPr lang="it-IT" dirty="0" err="1"/>
              <a:t>support</a:t>
            </a:r>
            <a:r>
              <a:rPr lang="it-IT" dirty="0"/>
              <a:t> public austerity </a:t>
            </a:r>
            <a:r>
              <a:rPr lang="it-IT" dirty="0" err="1"/>
              <a:t>policies</a:t>
            </a:r>
            <a:r>
              <a:rPr lang="it-IT" dirty="0"/>
              <a:t> </a:t>
            </a:r>
            <a:r>
              <a:rPr lang="it-IT" dirty="0" err="1"/>
              <a:t>during</a:t>
            </a:r>
            <a:r>
              <a:rPr lang="it-IT" dirty="0"/>
              <a:t> the </a:t>
            </a:r>
            <a:r>
              <a:rPr lang="it-IT" dirty="0" err="1"/>
              <a:t>recent</a:t>
            </a:r>
            <a:r>
              <a:rPr lang="it-IT" dirty="0"/>
              <a:t> </a:t>
            </a:r>
            <a:r>
              <a:rPr lang="it-IT" dirty="0" err="1"/>
              <a:t>economic</a:t>
            </a:r>
            <a:r>
              <a:rPr lang="it-IT" dirty="0"/>
              <a:t> </a:t>
            </a:r>
            <a:r>
              <a:rPr lang="it-IT" dirty="0" err="1"/>
              <a:t>crisis</a:t>
            </a:r>
            <a:r>
              <a:rPr lang="it-IT" dirty="0"/>
              <a:t>.</a:t>
            </a:r>
          </a:p>
          <a:p>
            <a:br>
              <a:rPr lang="it-IT" dirty="0"/>
            </a:br>
            <a:r>
              <a:rPr lang="it-IT" dirty="0" err="1"/>
              <a:t>But</a:t>
            </a:r>
            <a:r>
              <a:rPr lang="it-IT" dirty="0"/>
              <a:t> some </a:t>
            </a:r>
            <a:r>
              <a:rPr lang="it-IT" dirty="0" err="1"/>
              <a:t>considerations</a:t>
            </a:r>
            <a:r>
              <a:rPr lang="it-IT" dirty="0"/>
              <a:t> </a:t>
            </a:r>
            <a:r>
              <a:rPr lang="it-IT" dirty="0" err="1"/>
              <a:t>were</a:t>
            </a:r>
            <a:r>
              <a:rPr lang="it-IT" dirty="0"/>
              <a:t> </a:t>
            </a:r>
            <a:r>
              <a:rPr lang="it-IT" b="1" dirty="0" err="1"/>
              <a:t>based</a:t>
            </a:r>
            <a:r>
              <a:rPr lang="it-IT" b="1" dirty="0"/>
              <a:t> on </a:t>
            </a:r>
            <a:r>
              <a:rPr lang="it-IT" b="1" dirty="0" err="1"/>
              <a:t>incorrect</a:t>
            </a:r>
            <a:r>
              <a:rPr lang="it-IT" b="1" dirty="0"/>
              <a:t> </a:t>
            </a:r>
            <a:r>
              <a:rPr lang="it-IT" b="1" dirty="0" err="1"/>
              <a:t>calculations</a:t>
            </a:r>
            <a:r>
              <a:rPr lang="it-IT" b="1" dirty="0"/>
              <a:t>.</a:t>
            </a:r>
          </a:p>
          <a:p>
            <a:br>
              <a:rPr lang="it-IT" dirty="0"/>
            </a:br>
            <a:r>
              <a:rPr lang="it-IT" dirty="0"/>
              <a:t>A </a:t>
            </a:r>
            <a:r>
              <a:rPr lang="it-IT" dirty="0" err="1"/>
              <a:t>PhD</a:t>
            </a:r>
            <a:r>
              <a:rPr lang="it-IT" dirty="0"/>
              <a:t> </a:t>
            </a:r>
            <a:r>
              <a:rPr lang="it-IT" dirty="0" err="1"/>
              <a:t>student</a:t>
            </a:r>
            <a:r>
              <a:rPr lang="it-IT" dirty="0"/>
              <a:t> </a:t>
            </a:r>
            <a:r>
              <a:rPr lang="it-IT" dirty="0" err="1"/>
              <a:t>who</a:t>
            </a:r>
            <a:r>
              <a:rPr lang="it-IT" dirty="0"/>
              <a:t> </a:t>
            </a:r>
            <a:r>
              <a:rPr lang="it-IT" dirty="0" err="1"/>
              <a:t>fails</a:t>
            </a:r>
            <a:r>
              <a:rPr lang="it-IT" dirty="0"/>
              <a:t> to replicate the </a:t>
            </a:r>
            <a:r>
              <a:rPr lang="it-IT" dirty="0" err="1"/>
              <a:t>results</a:t>
            </a:r>
            <a:r>
              <a:rPr lang="it-IT" dirty="0"/>
              <a:t> </a:t>
            </a:r>
            <a:r>
              <a:rPr lang="it-IT" dirty="0" err="1"/>
              <a:t>finds</a:t>
            </a:r>
            <a:r>
              <a:rPr lang="it-IT" dirty="0"/>
              <a:t> out </a:t>
            </a:r>
            <a:r>
              <a:rPr lang="it-IT" dirty="0" err="1"/>
              <a:t>when</a:t>
            </a:r>
            <a:r>
              <a:rPr lang="it-IT" dirty="0"/>
              <a:t> </a:t>
            </a:r>
            <a:r>
              <a:rPr lang="it-IT" dirty="0" err="1"/>
              <a:t>asking</a:t>
            </a:r>
            <a:r>
              <a:rPr lang="it-IT" dirty="0"/>
              <a:t> the </a:t>
            </a:r>
            <a:r>
              <a:rPr lang="it-IT" dirty="0" err="1"/>
              <a:t>authors</a:t>
            </a:r>
            <a:r>
              <a:rPr lang="it-IT" dirty="0"/>
              <a:t> for the </a:t>
            </a:r>
            <a:r>
              <a:rPr lang="it-IT" dirty="0" err="1"/>
              <a:t>original</a:t>
            </a:r>
            <a:r>
              <a:rPr lang="it-IT" dirty="0"/>
              <a:t> </a:t>
            </a:r>
            <a:r>
              <a:rPr lang="it-IT" dirty="0" err="1"/>
              <a:t>dataset</a:t>
            </a:r>
            <a:r>
              <a:rPr lang="it-IT" dirty="0"/>
              <a:t>.</a:t>
            </a:r>
          </a:p>
          <a:p>
            <a:endParaRPr lang="en-US" dirty="0"/>
          </a:p>
        </p:txBody>
      </p:sp>
      <p:sp>
        <p:nvSpPr>
          <p:cNvPr id="5" name="Footer Placeholder 4">
            <a:extLst>
              <a:ext uri="{FF2B5EF4-FFF2-40B4-BE49-F238E27FC236}">
                <a16:creationId xmlns:a16="http://schemas.microsoft.com/office/drawing/2014/main" id="{365223E2-FE54-D74E-8DB6-231BDBF54B2E}"/>
              </a:ext>
            </a:extLst>
          </p:cNvPr>
          <p:cNvSpPr>
            <a:spLocks noGrp="1"/>
          </p:cNvSpPr>
          <p:nvPr>
            <p:ph type="ftr" sz="quarter" idx="18"/>
          </p:nvPr>
        </p:nvSpPr>
        <p:spPr/>
        <p:txBody>
          <a:bodyPr>
            <a:normAutofit fontScale="77500" lnSpcReduction="20000"/>
          </a:bodyPr>
          <a:lstStyle/>
          <a:p>
            <a:r>
              <a:rPr lang="en-US" dirty="0"/>
              <a:t>La </a:t>
            </a:r>
            <a:r>
              <a:rPr lang="en-US" dirty="0" err="1"/>
              <a:t>figura</a:t>
            </a:r>
            <a:r>
              <a:rPr lang="en-US" dirty="0"/>
              <a:t> 2, </a:t>
            </a:r>
            <a:r>
              <a:rPr lang="en-US" dirty="0" err="1"/>
              <a:t>tratta</a:t>
            </a:r>
            <a:r>
              <a:rPr lang="en-US" dirty="0"/>
              <a:t> dal paper “</a:t>
            </a:r>
            <a:r>
              <a:rPr lang="en-US" i="1" dirty="0"/>
              <a:t>Growth in a time of debt</a:t>
            </a:r>
            <a:r>
              <a:rPr lang="en-US" dirty="0"/>
              <a:t>”, di Carmen Reinhart e Kenneth Rogoff, era </a:t>
            </a:r>
            <a:r>
              <a:rPr lang="en-US" dirty="0" err="1"/>
              <a:t>basata</a:t>
            </a:r>
            <a:r>
              <a:rPr lang="en-US" dirty="0"/>
              <a:t> </a:t>
            </a:r>
            <a:r>
              <a:rPr lang="en-US" dirty="0" err="1"/>
              <a:t>su</a:t>
            </a:r>
            <a:r>
              <a:rPr lang="en-US" dirty="0"/>
              <a:t> </a:t>
            </a:r>
            <a:r>
              <a:rPr lang="en-US" dirty="0" err="1"/>
              <a:t>calcoli</a:t>
            </a:r>
            <a:r>
              <a:rPr lang="en-US" dirty="0"/>
              <a:t> </a:t>
            </a:r>
            <a:r>
              <a:rPr lang="en-US" dirty="0" err="1"/>
              <a:t>errati</a:t>
            </a:r>
            <a:r>
              <a:rPr lang="en-US" dirty="0"/>
              <a:t> . Il paper: </a:t>
            </a:r>
          </a:p>
          <a:p>
            <a:r>
              <a:rPr lang="en-US" dirty="0">
                <a:hlinkClick r:id="rId3"/>
              </a:rPr>
              <a:t>Ihttps://www.nber.org/papers/w15639.pdf?new_window=1</a:t>
            </a:r>
            <a:r>
              <a:rPr lang="en-US" dirty="0"/>
              <a:t> . Una </a:t>
            </a:r>
            <a:r>
              <a:rPr lang="en-US" dirty="0" err="1"/>
              <a:t>ricorstruzione</a:t>
            </a:r>
            <a:r>
              <a:rPr lang="en-US" dirty="0"/>
              <a:t> </a:t>
            </a:r>
            <a:r>
              <a:rPr lang="en-US" dirty="0" err="1"/>
              <a:t>della</a:t>
            </a:r>
            <a:r>
              <a:rPr lang="en-US" dirty="0"/>
              <a:t> </a:t>
            </a:r>
            <a:r>
              <a:rPr lang="en-US" dirty="0" err="1"/>
              <a:t>vicenda</a:t>
            </a:r>
            <a:r>
              <a:rPr lang="en-US" dirty="0"/>
              <a:t>: </a:t>
            </a:r>
            <a:r>
              <a:rPr lang="en-US" dirty="0">
                <a:hlinkClick r:id="rId4"/>
              </a:rPr>
              <a:t>https://www.bbc.com/news/magazine-22223190</a:t>
            </a:r>
            <a:endParaRPr lang="en-US" dirty="0"/>
          </a:p>
        </p:txBody>
      </p:sp>
      <p:pic>
        <p:nvPicPr>
          <p:cNvPr id="23" name="Picture Placeholder 22">
            <a:extLst>
              <a:ext uri="{FF2B5EF4-FFF2-40B4-BE49-F238E27FC236}">
                <a16:creationId xmlns:a16="http://schemas.microsoft.com/office/drawing/2014/main" id="{05921974-3F94-C640-ACC4-153A8A986D86}"/>
              </a:ext>
            </a:extLst>
          </p:cNvPr>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t="3859" b="3859"/>
          <a:stretch>
            <a:fillRect/>
          </a:stretch>
        </p:blipFill>
        <p:spPr/>
      </p:pic>
    </p:spTree>
    <p:extLst>
      <p:ext uri="{BB962C8B-B14F-4D97-AF65-F5344CB8AC3E}">
        <p14:creationId xmlns:p14="http://schemas.microsoft.com/office/powerpoint/2010/main" val="420647281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EFB4D56C-DEA4-9941-8802-2E0BC10DB992}"/>
              </a:ext>
            </a:extLst>
          </p:cNvPr>
          <p:cNvGrpSpPr/>
          <p:nvPr/>
        </p:nvGrpSpPr>
        <p:grpSpPr>
          <a:xfrm>
            <a:off x="511142" y="1336812"/>
            <a:ext cx="6727858" cy="6421927"/>
            <a:chOff x="3279742" y="1375873"/>
            <a:chExt cx="3435409" cy="3280948"/>
          </a:xfrm>
        </p:grpSpPr>
        <p:pic>
          <p:nvPicPr>
            <p:cNvPr id="3" name="Immagine 2">
              <a:extLst>
                <a:ext uri="{FF2B5EF4-FFF2-40B4-BE49-F238E27FC236}">
                  <a16:creationId xmlns:a16="http://schemas.microsoft.com/office/drawing/2014/main" id="{8F0BB074-D84E-9846-A938-0DA4E15C7B6D}"/>
                </a:ext>
              </a:extLst>
            </p:cNvPr>
            <p:cNvPicPr>
              <a:picLocks noChangeAspect="1"/>
            </p:cNvPicPr>
            <p:nvPr/>
          </p:nvPicPr>
          <p:blipFill rotWithShape="1">
            <a:blip r:embed="rId2"/>
            <a:srcRect l="13560" t="7265" r="41623" b="16676"/>
            <a:stretch/>
          </p:blipFill>
          <p:spPr>
            <a:xfrm>
              <a:off x="3279742" y="1375873"/>
              <a:ext cx="3435409" cy="3280948"/>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97DF8D99-77AB-3745-822E-30D08798F42A}"/>
                </a:ext>
              </a:extLst>
            </p:cNvPr>
            <p:cNvSpPr/>
            <p:nvPr/>
          </p:nvSpPr>
          <p:spPr>
            <a:xfrm>
              <a:off x="6023862" y="1690689"/>
              <a:ext cx="69128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2013</a:t>
              </a:r>
              <a:r>
                <a:rPr kumimoji="0" lang="it-IT"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uppo 4">
            <a:extLst>
              <a:ext uri="{FF2B5EF4-FFF2-40B4-BE49-F238E27FC236}">
                <a16:creationId xmlns:a16="http://schemas.microsoft.com/office/drawing/2014/main" id="{CA2AC734-B089-FE4A-A259-AF93DC7B2764}"/>
              </a:ext>
            </a:extLst>
          </p:cNvPr>
          <p:cNvGrpSpPr/>
          <p:nvPr/>
        </p:nvGrpSpPr>
        <p:grpSpPr>
          <a:xfrm>
            <a:off x="8128000" y="1336812"/>
            <a:ext cx="8505858" cy="6373478"/>
            <a:chOff x="2966645" y="3158455"/>
            <a:chExt cx="4854217" cy="3699545"/>
          </a:xfrm>
        </p:grpSpPr>
        <p:grpSp>
          <p:nvGrpSpPr>
            <p:cNvPr id="6" name="Gruppo 5">
              <a:extLst>
                <a:ext uri="{FF2B5EF4-FFF2-40B4-BE49-F238E27FC236}">
                  <a16:creationId xmlns:a16="http://schemas.microsoft.com/office/drawing/2014/main" id="{74B6204D-792A-514D-BF48-2B8403843471}"/>
                </a:ext>
              </a:extLst>
            </p:cNvPr>
            <p:cNvGrpSpPr/>
            <p:nvPr/>
          </p:nvGrpSpPr>
          <p:grpSpPr>
            <a:xfrm>
              <a:off x="2966645" y="3158455"/>
              <a:ext cx="4854217" cy="3699545"/>
              <a:chOff x="2966645" y="3245756"/>
              <a:chExt cx="4854217" cy="3699545"/>
            </a:xfrm>
          </p:grpSpPr>
          <p:pic>
            <p:nvPicPr>
              <p:cNvPr id="9" name="Immagine 8">
                <a:extLst>
                  <a:ext uri="{FF2B5EF4-FFF2-40B4-BE49-F238E27FC236}">
                    <a16:creationId xmlns:a16="http://schemas.microsoft.com/office/drawing/2014/main" id="{9B8DA9C2-EA2A-A847-85BF-A3AA7D90C451}"/>
                  </a:ext>
                </a:extLst>
              </p:cNvPr>
              <p:cNvPicPr>
                <a:picLocks noChangeAspect="1"/>
              </p:cNvPicPr>
              <p:nvPr/>
            </p:nvPicPr>
            <p:blipFill rotWithShape="1">
              <a:blip r:embed="rId4"/>
              <a:srcRect l="32314" t="13026" r="17285" b="11673"/>
              <a:stretch/>
            </p:blipFill>
            <p:spPr>
              <a:xfrm>
                <a:off x="2966645" y="3245756"/>
                <a:ext cx="4400312" cy="3699545"/>
              </a:xfrm>
              <a:prstGeom prst="rect">
                <a:avLst/>
              </a:prstGeom>
              <a:ln>
                <a:no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D1DD5338-3DB2-3C4D-9DC1-E788D1A2777D}"/>
                  </a:ext>
                </a:extLst>
              </p:cNvPr>
              <p:cNvSpPr/>
              <p:nvPr/>
            </p:nvSpPr>
            <p:spPr>
              <a:xfrm>
                <a:off x="6101312" y="4330628"/>
                <a:ext cx="171955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sng" strike="noStrike" kern="1200" cap="none" spc="0" normalizeH="0" baseline="0" noProof="0" dirty="0" err="1">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Herndon</a:t>
                </a:r>
                <a:r>
                  <a:rPr kumimoji="0" lang="it-IT" sz="1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 2013</a:t>
                </a:r>
                <a:r>
                  <a:rPr kumimoji="0" lang="it-IT" sz="1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Rettangolo 6">
              <a:extLst>
                <a:ext uri="{FF2B5EF4-FFF2-40B4-BE49-F238E27FC236}">
                  <a16:creationId xmlns:a16="http://schemas.microsoft.com/office/drawing/2014/main" id="{725BA8DC-DF27-0144-9ECD-552F2994D8D0}"/>
                </a:ext>
              </a:extLst>
            </p:cNvPr>
            <p:cNvSpPr/>
            <p:nvPr/>
          </p:nvSpPr>
          <p:spPr>
            <a:xfrm>
              <a:off x="3154261" y="5774308"/>
              <a:ext cx="3808601" cy="129225"/>
            </a:xfrm>
            <a:prstGeom prst="rect">
              <a:avLst/>
            </a:prstGeom>
            <a:noFill/>
            <a:ln>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ttangolo 7">
              <a:extLst>
                <a:ext uri="{FF2B5EF4-FFF2-40B4-BE49-F238E27FC236}">
                  <a16:creationId xmlns:a16="http://schemas.microsoft.com/office/drawing/2014/main" id="{1C85A52A-8D54-CC49-A746-24632160D818}"/>
                </a:ext>
              </a:extLst>
            </p:cNvPr>
            <p:cNvSpPr/>
            <p:nvPr/>
          </p:nvSpPr>
          <p:spPr>
            <a:xfrm>
              <a:off x="3093145" y="6526431"/>
              <a:ext cx="3808601" cy="292902"/>
            </a:xfrm>
            <a:prstGeom prst="rect">
              <a:avLst/>
            </a:prstGeom>
            <a:noFill/>
            <a:ln>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7093385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67128B-4836-7D43-8230-E98483BCA393}"/>
              </a:ext>
            </a:extLst>
          </p:cNvPr>
          <p:cNvSpPr>
            <a:spLocks noGrp="1"/>
          </p:cNvSpPr>
          <p:nvPr>
            <p:ph type="body" sz="quarter" idx="10"/>
          </p:nvPr>
        </p:nvSpPr>
        <p:spPr>
          <a:xfrm>
            <a:off x="711201" y="792164"/>
            <a:ext cx="6535716" cy="1058938"/>
          </a:xfrm>
        </p:spPr>
        <p:txBody>
          <a:bodyPr/>
          <a:lstStyle/>
          <a:p>
            <a:r>
              <a:rPr lang="en-US" dirty="0"/>
              <a:t>Social Studies</a:t>
            </a:r>
          </a:p>
        </p:txBody>
      </p:sp>
      <p:sp>
        <p:nvSpPr>
          <p:cNvPr id="3" name="Text Placeholder 2">
            <a:extLst>
              <a:ext uri="{FF2B5EF4-FFF2-40B4-BE49-F238E27FC236}">
                <a16:creationId xmlns:a16="http://schemas.microsoft.com/office/drawing/2014/main" id="{C140AD3C-AD87-5F43-AD2D-84CFEB52466E}"/>
              </a:ext>
            </a:extLst>
          </p:cNvPr>
          <p:cNvSpPr>
            <a:spLocks noGrp="1"/>
          </p:cNvSpPr>
          <p:nvPr>
            <p:ph type="body" sz="quarter" idx="25"/>
          </p:nvPr>
        </p:nvSpPr>
        <p:spPr>
          <a:xfrm>
            <a:off x="723899" y="1851102"/>
            <a:ext cx="6792023" cy="6500734"/>
          </a:xfrm>
        </p:spPr>
        <p:txBody>
          <a:bodyPr>
            <a:normAutofit fontScale="85000" lnSpcReduction="20000"/>
          </a:bodyPr>
          <a:lstStyle/>
          <a:p>
            <a:r>
              <a:rPr lang="it-IT" dirty="0"/>
              <a:t>58 </a:t>
            </a:r>
            <a:r>
              <a:rPr lang="it-IT" dirty="0" err="1"/>
              <a:t>articles</a:t>
            </a:r>
            <a:r>
              <a:rPr lang="it-IT" dirty="0"/>
              <a:t> </a:t>
            </a:r>
            <a:r>
              <a:rPr lang="it-IT" dirty="0" err="1"/>
              <a:t>published</a:t>
            </a:r>
            <a:r>
              <a:rPr lang="it-IT" dirty="0"/>
              <a:t> by </a:t>
            </a:r>
            <a:r>
              <a:rPr lang="it-IT" dirty="0" err="1"/>
              <a:t>Diederik</a:t>
            </a:r>
            <a:r>
              <a:rPr lang="it-IT" dirty="0"/>
              <a:t> </a:t>
            </a:r>
            <a:r>
              <a:rPr lang="it-IT" dirty="0" err="1"/>
              <a:t>Stapel</a:t>
            </a:r>
            <a:r>
              <a:rPr lang="it-IT" dirty="0"/>
              <a:t> </a:t>
            </a:r>
            <a:r>
              <a:rPr lang="it-IT" dirty="0" err="1"/>
              <a:t>were</a:t>
            </a:r>
            <a:r>
              <a:rPr lang="it-IT" dirty="0"/>
              <a:t> </a:t>
            </a:r>
            <a:r>
              <a:rPr lang="it-IT" dirty="0" err="1"/>
              <a:t>withdrawn</a:t>
            </a:r>
            <a:r>
              <a:rPr lang="it-IT" dirty="0"/>
              <a:t> </a:t>
            </a:r>
            <a:r>
              <a:rPr lang="it-IT" dirty="0" err="1"/>
              <a:t>because</a:t>
            </a:r>
            <a:r>
              <a:rPr lang="it-IT" dirty="0"/>
              <a:t> </a:t>
            </a:r>
            <a:r>
              <a:rPr lang="it-IT" dirty="0" err="1"/>
              <a:t>they</a:t>
            </a:r>
            <a:r>
              <a:rPr lang="it-IT" dirty="0"/>
              <a:t> </a:t>
            </a:r>
            <a:r>
              <a:rPr lang="it-IT" dirty="0" err="1"/>
              <a:t>were</a:t>
            </a:r>
            <a:r>
              <a:rPr lang="it-IT" dirty="0"/>
              <a:t> </a:t>
            </a:r>
            <a:r>
              <a:rPr lang="it-IT" b="1" dirty="0" err="1"/>
              <a:t>based</a:t>
            </a:r>
            <a:r>
              <a:rPr lang="it-IT" b="1" dirty="0"/>
              <a:t> on </a:t>
            </a:r>
            <a:r>
              <a:rPr lang="it-IT" b="1" dirty="0" err="1"/>
              <a:t>invented</a:t>
            </a:r>
            <a:r>
              <a:rPr lang="it-IT" b="1" dirty="0"/>
              <a:t> data</a:t>
            </a:r>
            <a:r>
              <a:rPr lang="it-IT" dirty="0"/>
              <a:t>. </a:t>
            </a:r>
          </a:p>
          <a:p>
            <a:r>
              <a:rPr lang="it-IT" dirty="0"/>
              <a:t>His </a:t>
            </a:r>
            <a:r>
              <a:rPr lang="it-IT" dirty="0" err="1"/>
              <a:t>papers</a:t>
            </a:r>
            <a:r>
              <a:rPr lang="it-IT" dirty="0"/>
              <a:t> </a:t>
            </a:r>
            <a:r>
              <a:rPr lang="it-IT" dirty="0" err="1"/>
              <a:t>had</a:t>
            </a:r>
            <a:r>
              <a:rPr lang="it-IT" dirty="0"/>
              <a:t> </a:t>
            </a:r>
            <a:r>
              <a:rPr lang="it-IT" dirty="0" err="1"/>
              <a:t>been</a:t>
            </a:r>
            <a:r>
              <a:rPr lang="it-IT" dirty="0"/>
              <a:t> </a:t>
            </a:r>
            <a:r>
              <a:rPr lang="it-IT" dirty="0" err="1"/>
              <a:t>published</a:t>
            </a:r>
            <a:r>
              <a:rPr lang="it-IT" dirty="0"/>
              <a:t> in </a:t>
            </a:r>
            <a:r>
              <a:rPr lang="it-IT" dirty="0" err="1"/>
              <a:t>scientific</a:t>
            </a:r>
            <a:r>
              <a:rPr lang="it-IT" dirty="0"/>
              <a:t> </a:t>
            </a:r>
            <a:r>
              <a:rPr lang="it-IT" dirty="0" err="1"/>
              <a:t>journals</a:t>
            </a:r>
            <a:r>
              <a:rPr lang="it-IT" dirty="0"/>
              <a:t> </a:t>
            </a:r>
            <a:r>
              <a:rPr lang="it-IT" dirty="0" err="1"/>
              <a:t>considered</a:t>
            </a:r>
            <a:r>
              <a:rPr lang="it-IT" dirty="0"/>
              <a:t> </a:t>
            </a:r>
            <a:r>
              <a:rPr lang="it-IT" dirty="0" err="1"/>
              <a:t>prestigious</a:t>
            </a:r>
            <a:r>
              <a:rPr lang="it-IT" dirty="0"/>
              <a:t> (</a:t>
            </a:r>
            <a:r>
              <a:rPr lang="it-IT" dirty="0" err="1"/>
              <a:t>very</a:t>
            </a:r>
            <a:r>
              <a:rPr lang="it-IT" dirty="0"/>
              <a:t> high </a:t>
            </a:r>
            <a:r>
              <a:rPr lang="it-IT" dirty="0" err="1"/>
              <a:t>IFs</a:t>
            </a:r>
            <a:r>
              <a:rPr lang="it-IT" dirty="0"/>
              <a:t>!).</a:t>
            </a:r>
          </a:p>
          <a:p>
            <a:r>
              <a:rPr lang="it-IT" dirty="0" err="1"/>
              <a:t>Following</a:t>
            </a:r>
            <a:r>
              <a:rPr lang="it-IT" dirty="0"/>
              <a:t> reports from </a:t>
            </a:r>
            <a:r>
              <a:rPr lang="it-IT" dirty="0" err="1"/>
              <a:t>three</a:t>
            </a:r>
            <a:r>
              <a:rPr lang="it-IT" dirty="0"/>
              <a:t> </a:t>
            </a:r>
            <a:r>
              <a:rPr lang="it-IT" dirty="0" err="1"/>
              <a:t>doctoral</a:t>
            </a:r>
            <a:r>
              <a:rPr lang="it-IT" dirty="0"/>
              <a:t> </a:t>
            </a:r>
            <a:r>
              <a:rPr lang="it-IT" dirty="0" err="1"/>
              <a:t>students</a:t>
            </a:r>
            <a:r>
              <a:rPr lang="it-IT" dirty="0"/>
              <a:t>, the </a:t>
            </a:r>
            <a:r>
              <a:rPr lang="it-IT" dirty="0" err="1"/>
              <a:t>Dutch</a:t>
            </a:r>
            <a:r>
              <a:rPr lang="it-IT" dirty="0"/>
              <a:t> </a:t>
            </a:r>
            <a:r>
              <a:rPr lang="it-IT" dirty="0" err="1"/>
              <a:t>university</a:t>
            </a:r>
            <a:r>
              <a:rPr lang="it-IT" dirty="0"/>
              <a:t> for </a:t>
            </a:r>
            <a:r>
              <a:rPr lang="it-IT" dirty="0" err="1"/>
              <a:t>which</a:t>
            </a:r>
            <a:r>
              <a:rPr lang="it-IT" dirty="0"/>
              <a:t> he </a:t>
            </a:r>
            <a:r>
              <a:rPr lang="it-IT" dirty="0" err="1"/>
              <a:t>worked</a:t>
            </a:r>
            <a:r>
              <a:rPr lang="it-IT" dirty="0"/>
              <a:t> </a:t>
            </a:r>
            <a:r>
              <a:rPr lang="it-IT" dirty="0" err="1"/>
              <a:t>had</a:t>
            </a:r>
            <a:r>
              <a:rPr lang="it-IT" dirty="0"/>
              <a:t> </a:t>
            </a:r>
            <a:r>
              <a:rPr lang="it-IT" dirty="0" err="1"/>
              <a:t>started</a:t>
            </a:r>
            <a:r>
              <a:rPr lang="it-IT" dirty="0"/>
              <a:t> an </a:t>
            </a:r>
            <a:r>
              <a:rPr lang="it-IT" dirty="0" err="1"/>
              <a:t>investigation</a:t>
            </a:r>
            <a:r>
              <a:rPr lang="it-IT" dirty="0"/>
              <a:t>. </a:t>
            </a:r>
            <a:r>
              <a:rPr lang="it-IT" dirty="0" err="1"/>
              <a:t>Stapel</a:t>
            </a:r>
            <a:r>
              <a:rPr lang="it-IT" dirty="0"/>
              <a:t> </a:t>
            </a:r>
            <a:r>
              <a:rPr lang="it-IT" dirty="0" err="1"/>
              <a:t>then</a:t>
            </a:r>
            <a:r>
              <a:rPr lang="it-IT" dirty="0"/>
              <a:t> </a:t>
            </a:r>
            <a:r>
              <a:rPr lang="it-IT" dirty="0" err="1"/>
              <a:t>admitted</a:t>
            </a:r>
            <a:r>
              <a:rPr lang="it-IT" dirty="0"/>
              <a:t> </a:t>
            </a:r>
            <a:r>
              <a:rPr lang="it-IT" dirty="0" err="1"/>
              <a:t>that</a:t>
            </a:r>
            <a:r>
              <a:rPr lang="it-IT" dirty="0"/>
              <a:t> he </a:t>
            </a:r>
            <a:r>
              <a:rPr lang="it-IT" dirty="0" err="1"/>
              <a:t>had</a:t>
            </a:r>
            <a:r>
              <a:rPr lang="it-IT" dirty="0"/>
              <a:t> </a:t>
            </a:r>
            <a:r>
              <a:rPr lang="it-IT" dirty="0" err="1"/>
              <a:t>fabricated</a:t>
            </a:r>
            <a:r>
              <a:rPr lang="it-IT" dirty="0"/>
              <a:t> the data on </a:t>
            </a:r>
            <a:r>
              <a:rPr lang="it-IT" dirty="0" err="1"/>
              <a:t>numerous</a:t>
            </a:r>
            <a:r>
              <a:rPr lang="it-IT" dirty="0"/>
              <a:t> </a:t>
            </a:r>
            <a:r>
              <a:rPr lang="it-IT" dirty="0" err="1"/>
              <a:t>occasions</a:t>
            </a:r>
            <a:r>
              <a:rPr lang="it-IT" dirty="0"/>
              <a:t>.</a:t>
            </a:r>
          </a:p>
          <a:p>
            <a:r>
              <a:rPr lang="it-IT" dirty="0" err="1"/>
              <a:t>If</a:t>
            </a:r>
            <a:r>
              <a:rPr lang="it-IT" dirty="0"/>
              <a:t> he </a:t>
            </a:r>
            <a:r>
              <a:rPr lang="it-IT" dirty="0" err="1"/>
              <a:t>had</a:t>
            </a:r>
            <a:r>
              <a:rPr lang="it-IT" dirty="0"/>
              <a:t> </a:t>
            </a:r>
            <a:r>
              <a:rPr lang="it-IT" dirty="0" err="1"/>
              <a:t>shared</a:t>
            </a:r>
            <a:r>
              <a:rPr lang="it-IT" dirty="0"/>
              <a:t> </a:t>
            </a:r>
            <a:r>
              <a:rPr lang="it-IT" dirty="0" err="1"/>
              <a:t>his</a:t>
            </a:r>
            <a:r>
              <a:rPr lang="it-IT" dirty="0"/>
              <a:t> data </a:t>
            </a:r>
            <a:r>
              <a:rPr lang="it-IT" dirty="0" err="1"/>
              <a:t>before</a:t>
            </a:r>
            <a:r>
              <a:rPr lang="it-IT" dirty="0"/>
              <a:t>, he </a:t>
            </a:r>
            <a:r>
              <a:rPr lang="it-IT" dirty="0" err="1"/>
              <a:t>probably</a:t>
            </a:r>
            <a:r>
              <a:rPr lang="it-IT" dirty="0"/>
              <a:t> </a:t>
            </a:r>
            <a:r>
              <a:rPr lang="it-IT" dirty="0" err="1"/>
              <a:t>wouldn't</a:t>
            </a:r>
            <a:r>
              <a:rPr lang="it-IT" dirty="0"/>
              <a:t> </a:t>
            </a:r>
            <a:r>
              <a:rPr lang="it-IT" dirty="0" err="1"/>
              <a:t>have</a:t>
            </a:r>
            <a:r>
              <a:rPr lang="it-IT" dirty="0"/>
              <a:t> </a:t>
            </a:r>
            <a:r>
              <a:rPr lang="it-IT" dirty="0" err="1"/>
              <a:t>been</a:t>
            </a:r>
            <a:r>
              <a:rPr lang="it-IT" dirty="0"/>
              <a:t> </a:t>
            </a:r>
            <a:r>
              <a:rPr lang="it-IT" dirty="0" err="1"/>
              <a:t>able</a:t>
            </a:r>
            <a:r>
              <a:rPr lang="it-IT" dirty="0"/>
              <a:t> to </a:t>
            </a:r>
            <a:r>
              <a:rPr lang="it-IT" dirty="0" err="1"/>
              <a:t>fabricate</a:t>
            </a:r>
            <a:r>
              <a:rPr lang="it-IT" dirty="0"/>
              <a:t> </a:t>
            </a:r>
            <a:r>
              <a:rPr lang="it-IT" dirty="0" err="1"/>
              <a:t>fakes</a:t>
            </a:r>
            <a:r>
              <a:rPr lang="it-IT" dirty="0"/>
              <a:t> for so long.</a:t>
            </a:r>
          </a:p>
          <a:p>
            <a:r>
              <a:rPr lang="en-US" dirty="0">
                <a:hlinkClick r:id="rId3"/>
              </a:rPr>
              <a:t>http://www.insidehighered.com/news/2011/11/28/scholars-analyze-case-massive-research-fraud</a:t>
            </a:r>
            <a:r>
              <a:rPr lang="en-US" dirty="0"/>
              <a:t>  </a:t>
            </a:r>
          </a:p>
        </p:txBody>
      </p:sp>
      <p:sp>
        <p:nvSpPr>
          <p:cNvPr id="5" name="Footer Placeholder 4">
            <a:extLst>
              <a:ext uri="{FF2B5EF4-FFF2-40B4-BE49-F238E27FC236}">
                <a16:creationId xmlns:a16="http://schemas.microsoft.com/office/drawing/2014/main" id="{6B89AD3F-3001-3E49-820F-E4AB8FB900D7}"/>
              </a:ext>
            </a:extLst>
          </p:cNvPr>
          <p:cNvSpPr>
            <a:spLocks noGrp="1"/>
          </p:cNvSpPr>
          <p:nvPr>
            <p:ph type="ftr" sz="quarter" idx="18"/>
          </p:nvPr>
        </p:nvSpPr>
        <p:spPr/>
        <p:txBody>
          <a:bodyPr/>
          <a:lstStyle/>
          <a:p>
            <a:r>
              <a:rPr lang="en-US" dirty="0" err="1"/>
              <a:t>OpenAIRE</a:t>
            </a:r>
            <a:r>
              <a:rPr lang="en-US" dirty="0"/>
              <a:t> – 15 </a:t>
            </a:r>
            <a:r>
              <a:rPr lang="en-US" dirty="0" err="1"/>
              <a:t>novembre</a:t>
            </a:r>
            <a:r>
              <a:rPr lang="en-US" dirty="0"/>
              <a:t> 2019</a:t>
            </a:r>
          </a:p>
          <a:p>
            <a:endParaRPr lang="en-US" dirty="0"/>
          </a:p>
        </p:txBody>
      </p:sp>
      <p:pic>
        <p:nvPicPr>
          <p:cNvPr id="15" name="Picture Placeholder 14">
            <a:extLst>
              <a:ext uri="{FF2B5EF4-FFF2-40B4-BE49-F238E27FC236}">
                <a16:creationId xmlns:a16="http://schemas.microsoft.com/office/drawing/2014/main" id="{A39A6B2B-E46A-A242-BD41-62010C7822A5}"/>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tretch>
            <a:fillRect/>
          </a:stretch>
        </p:blipFill>
        <p:spPr>
          <a:xfrm>
            <a:off x="7718159" y="792164"/>
            <a:ext cx="7472078" cy="7250824"/>
          </a:xfrm>
        </p:spPr>
      </p:pic>
      <p:pic>
        <p:nvPicPr>
          <p:cNvPr id="6" name="Immagine 5">
            <a:extLst>
              <a:ext uri="{FF2B5EF4-FFF2-40B4-BE49-F238E27FC236}">
                <a16:creationId xmlns:a16="http://schemas.microsoft.com/office/drawing/2014/main" id="{A0B72000-D10D-8541-95AC-3F496ED56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7" name="Immagine 6">
            <a:extLst>
              <a:ext uri="{FF2B5EF4-FFF2-40B4-BE49-F238E27FC236}">
                <a16:creationId xmlns:a16="http://schemas.microsoft.com/office/drawing/2014/main" id="{C1A537E0-77DB-024C-AE88-01564EF10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291326877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F24BC097-6C69-AD42-8F8F-B4FB71A45EA0}"/>
              </a:ext>
            </a:extLst>
          </p:cNvPr>
          <p:cNvSpPr>
            <a:spLocks noGrp="1"/>
          </p:cNvSpPr>
          <p:nvPr>
            <p:ph type="body" sz="quarter" idx="10"/>
          </p:nvPr>
        </p:nvSpPr>
        <p:spPr>
          <a:xfrm>
            <a:off x="870229" y="792164"/>
            <a:ext cx="6535716" cy="2565634"/>
          </a:xfrm>
        </p:spPr>
        <p:txBody>
          <a:bodyPr/>
          <a:lstStyle/>
          <a:p>
            <a:r>
              <a:rPr lang="en-US" dirty="0"/>
              <a:t>Retraction Watch Blog</a:t>
            </a:r>
          </a:p>
        </p:txBody>
      </p:sp>
      <p:pic>
        <p:nvPicPr>
          <p:cNvPr id="7" name="Immagine 6">
            <a:extLst>
              <a:ext uri="{FF2B5EF4-FFF2-40B4-BE49-F238E27FC236}">
                <a16:creationId xmlns:a16="http://schemas.microsoft.com/office/drawing/2014/main" id="{D370387A-8971-6C43-B06D-EB3DEC4DA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175" y="317368"/>
            <a:ext cx="8615216" cy="8826632"/>
          </a:xfrm>
          <a:prstGeom prst="rect">
            <a:avLst/>
          </a:prstGeom>
        </p:spPr>
      </p:pic>
      <p:sp>
        <p:nvSpPr>
          <p:cNvPr id="5" name="Footer Placeholder 4">
            <a:extLst>
              <a:ext uri="{FF2B5EF4-FFF2-40B4-BE49-F238E27FC236}">
                <a16:creationId xmlns:a16="http://schemas.microsoft.com/office/drawing/2014/main" id="{FE8A6E72-4E35-8D48-B3FD-0381AAE8C14C}"/>
              </a:ext>
            </a:extLst>
          </p:cNvPr>
          <p:cNvSpPr>
            <a:spLocks noGrp="1"/>
          </p:cNvSpPr>
          <p:nvPr>
            <p:ph type="ftr" sz="quarter" idx="18"/>
          </p:nvPr>
        </p:nvSpPr>
        <p:spPr>
          <a:xfrm>
            <a:off x="-1673690" y="8511492"/>
            <a:ext cx="8290521" cy="376237"/>
          </a:xfrm>
        </p:spPr>
        <p:txBody>
          <a:bodyPr/>
          <a:lstStyle/>
          <a:p>
            <a:r>
              <a:rPr lang="it-IT" dirty="0">
                <a:hlinkClick r:id="rId4"/>
              </a:rPr>
              <a:t>https://retractionwatch.com/</a:t>
            </a:r>
            <a:endParaRPr lang="en-US" dirty="0"/>
          </a:p>
        </p:txBody>
      </p:sp>
      <p:graphicFrame>
        <p:nvGraphicFramePr>
          <p:cNvPr id="2" name="Tabella 1">
            <a:extLst>
              <a:ext uri="{FF2B5EF4-FFF2-40B4-BE49-F238E27FC236}">
                <a16:creationId xmlns:a16="http://schemas.microsoft.com/office/drawing/2014/main" id="{AE05757F-ED5F-094D-85CD-A6469DB8F2CA}"/>
              </a:ext>
            </a:extLst>
          </p:cNvPr>
          <p:cNvGraphicFramePr>
            <a:graphicFrameLocks noGrp="1"/>
          </p:cNvGraphicFramePr>
          <p:nvPr>
            <p:extLst>
              <p:ext uri="{D42A27DB-BD31-4B8C-83A1-F6EECF244321}">
                <p14:modId xmlns:p14="http://schemas.microsoft.com/office/powerpoint/2010/main" val="1314041437"/>
              </p:ext>
            </p:extLst>
          </p:nvPr>
        </p:nvGraphicFramePr>
        <p:xfrm>
          <a:off x="828320" y="997624"/>
          <a:ext cx="14974071" cy="7148752"/>
        </p:xfrm>
        <a:graphic>
          <a:graphicData uri="http://schemas.openxmlformats.org/drawingml/2006/table">
            <a:tbl>
              <a:tblPr/>
              <a:tblGrid>
                <a:gridCol w="5538347">
                  <a:extLst>
                    <a:ext uri="{9D8B030D-6E8A-4147-A177-3AD203B41FA5}">
                      <a16:colId xmlns:a16="http://schemas.microsoft.com/office/drawing/2014/main" val="1075685780"/>
                    </a:ext>
                  </a:extLst>
                </a:gridCol>
                <a:gridCol w="2358931">
                  <a:extLst>
                    <a:ext uri="{9D8B030D-6E8A-4147-A177-3AD203B41FA5}">
                      <a16:colId xmlns:a16="http://schemas.microsoft.com/office/drawing/2014/main" val="2781746898"/>
                    </a:ext>
                  </a:extLst>
                </a:gridCol>
                <a:gridCol w="2358931">
                  <a:extLst>
                    <a:ext uri="{9D8B030D-6E8A-4147-A177-3AD203B41FA5}">
                      <a16:colId xmlns:a16="http://schemas.microsoft.com/office/drawing/2014/main" val="3308905109"/>
                    </a:ext>
                  </a:extLst>
                </a:gridCol>
                <a:gridCol w="2358931">
                  <a:extLst>
                    <a:ext uri="{9D8B030D-6E8A-4147-A177-3AD203B41FA5}">
                      <a16:colId xmlns:a16="http://schemas.microsoft.com/office/drawing/2014/main" val="4253313274"/>
                    </a:ext>
                  </a:extLst>
                </a:gridCol>
                <a:gridCol w="2358931">
                  <a:extLst>
                    <a:ext uri="{9D8B030D-6E8A-4147-A177-3AD203B41FA5}">
                      <a16:colId xmlns:a16="http://schemas.microsoft.com/office/drawing/2014/main" val="567765690"/>
                    </a:ext>
                  </a:extLst>
                </a:gridCol>
              </a:tblGrid>
              <a:tr h="273274">
                <a:tc gridSpan="5">
                  <a:txBody>
                    <a:bodyPr/>
                    <a:lstStyle/>
                    <a:p>
                      <a:pPr fontAlgn="base"/>
                      <a:r>
                        <a:rPr lang="it-IT" sz="2000" b="1" i="0" u="none" strike="noStrike" cap="none" spc="0" baseline="0" dirty="0">
                          <a:ln>
                            <a:noFill/>
                          </a:ln>
                          <a:solidFill>
                            <a:schemeClr val="tx1"/>
                          </a:solidFill>
                          <a:effectLst/>
                          <a:uFillTx/>
                          <a:latin typeface="inherit"/>
                          <a:ea typeface="+mn-ea"/>
                          <a:cs typeface="+mn-cs"/>
                          <a:sym typeface="Helvetica Light"/>
                        </a:rPr>
                        <a:t>Top 10 </a:t>
                      </a:r>
                      <a:r>
                        <a:rPr lang="it-IT" sz="2000" b="1" i="0" u="none" strike="noStrike" cap="none" spc="0" baseline="0" dirty="0" err="1">
                          <a:ln>
                            <a:noFill/>
                          </a:ln>
                          <a:solidFill>
                            <a:schemeClr val="tx1"/>
                          </a:solidFill>
                          <a:effectLst/>
                          <a:uFillTx/>
                          <a:latin typeface="inherit"/>
                          <a:ea typeface="+mn-ea"/>
                          <a:cs typeface="+mn-cs"/>
                          <a:sym typeface="Helvetica Light"/>
                        </a:rPr>
                        <a:t>most</a:t>
                      </a:r>
                      <a:r>
                        <a:rPr lang="it-IT" sz="2000" b="1" i="0" u="none" strike="noStrike" cap="none" spc="0" baseline="0" dirty="0">
                          <a:ln>
                            <a:noFill/>
                          </a:ln>
                          <a:solidFill>
                            <a:schemeClr val="tx1"/>
                          </a:solidFill>
                          <a:effectLst/>
                          <a:uFillTx/>
                          <a:latin typeface="inherit"/>
                          <a:ea typeface="+mn-ea"/>
                          <a:cs typeface="+mn-cs"/>
                          <a:sym typeface="Helvetica Light"/>
                        </a:rPr>
                        <a:t> </a:t>
                      </a:r>
                      <a:r>
                        <a:rPr lang="it-IT" sz="2000" b="1" i="0" u="none" strike="noStrike" cap="none" spc="0" baseline="0" dirty="0" err="1">
                          <a:ln>
                            <a:noFill/>
                          </a:ln>
                          <a:solidFill>
                            <a:schemeClr val="tx1"/>
                          </a:solidFill>
                          <a:effectLst/>
                          <a:uFillTx/>
                          <a:latin typeface="inherit"/>
                          <a:ea typeface="+mn-ea"/>
                          <a:cs typeface="+mn-cs"/>
                          <a:sym typeface="Helvetica Light"/>
                        </a:rPr>
                        <a:t>highly</a:t>
                      </a:r>
                      <a:r>
                        <a:rPr lang="it-IT" sz="2000" b="1" i="0" u="none" strike="noStrike" cap="none" spc="0" baseline="0" dirty="0">
                          <a:ln>
                            <a:noFill/>
                          </a:ln>
                          <a:solidFill>
                            <a:schemeClr val="tx1"/>
                          </a:solidFill>
                          <a:effectLst/>
                          <a:uFillTx/>
                          <a:latin typeface="inherit"/>
                          <a:ea typeface="+mn-ea"/>
                          <a:cs typeface="+mn-cs"/>
                          <a:sym typeface="Helvetica Light"/>
                        </a:rPr>
                        <a:t> </a:t>
                      </a:r>
                      <a:r>
                        <a:rPr lang="it-IT" sz="2000" b="1" i="0" u="none" strike="noStrike" cap="none" spc="0" baseline="0" dirty="0" err="1">
                          <a:ln>
                            <a:noFill/>
                          </a:ln>
                          <a:solidFill>
                            <a:schemeClr val="tx1"/>
                          </a:solidFill>
                          <a:effectLst/>
                          <a:uFillTx/>
                          <a:latin typeface="inherit"/>
                          <a:ea typeface="+mn-ea"/>
                          <a:cs typeface="+mn-cs"/>
                          <a:sym typeface="Helvetica Light"/>
                        </a:rPr>
                        <a:t>cited</a:t>
                      </a:r>
                      <a:r>
                        <a:rPr lang="it-IT" sz="2000" b="1" i="0" u="none" strike="noStrike" cap="none" spc="0" baseline="0" dirty="0">
                          <a:ln>
                            <a:noFill/>
                          </a:ln>
                          <a:solidFill>
                            <a:schemeClr val="tx1"/>
                          </a:solidFill>
                          <a:effectLst/>
                          <a:uFillTx/>
                          <a:latin typeface="inherit"/>
                          <a:ea typeface="+mn-ea"/>
                          <a:cs typeface="+mn-cs"/>
                          <a:sym typeface="Helvetica Light"/>
                        </a:rPr>
                        <a:t> </a:t>
                      </a:r>
                      <a:r>
                        <a:rPr lang="it-IT" sz="2000" b="1" i="0" u="none" strike="noStrike" cap="none" spc="0" baseline="0" dirty="0" err="1">
                          <a:ln>
                            <a:noFill/>
                          </a:ln>
                          <a:solidFill>
                            <a:schemeClr val="tx1"/>
                          </a:solidFill>
                          <a:effectLst/>
                          <a:uFillTx/>
                          <a:latin typeface="inherit"/>
                          <a:ea typeface="+mn-ea"/>
                          <a:cs typeface="+mn-cs"/>
                          <a:sym typeface="Helvetica Light"/>
                        </a:rPr>
                        <a:t>retracted</a:t>
                      </a:r>
                      <a:r>
                        <a:rPr lang="it-IT" sz="2000" b="1" i="0" u="none" strike="noStrike" cap="none" spc="0" baseline="0" dirty="0">
                          <a:ln>
                            <a:noFill/>
                          </a:ln>
                          <a:solidFill>
                            <a:schemeClr val="tx1"/>
                          </a:solidFill>
                          <a:effectLst/>
                          <a:uFillTx/>
                          <a:latin typeface="inherit"/>
                          <a:ea typeface="+mn-ea"/>
                          <a:cs typeface="+mn-cs"/>
                          <a:sym typeface="Helvetica Light"/>
                        </a:rPr>
                        <a:t> </a:t>
                      </a:r>
                      <a:r>
                        <a:rPr lang="it-IT" sz="2000" b="1" i="0" u="none" strike="noStrike" cap="none" spc="0" baseline="0" dirty="0" err="1">
                          <a:ln>
                            <a:noFill/>
                          </a:ln>
                          <a:solidFill>
                            <a:schemeClr val="tx1"/>
                          </a:solidFill>
                          <a:effectLst/>
                          <a:uFillTx/>
                          <a:latin typeface="inherit"/>
                          <a:ea typeface="+mn-ea"/>
                          <a:cs typeface="+mn-cs"/>
                          <a:sym typeface="Helvetica Light"/>
                        </a:rPr>
                        <a:t>papers</a:t>
                      </a:r>
                      <a:endParaRPr lang="it-IT" sz="2000" b="1" i="0" u="none" strike="noStrike" cap="none" spc="0" baseline="0" dirty="0">
                        <a:ln>
                          <a:noFill/>
                        </a:ln>
                        <a:solidFill>
                          <a:schemeClr val="tx1"/>
                        </a:solidFill>
                        <a:effectLst/>
                        <a:uFillTx/>
                        <a:latin typeface="inherit"/>
                        <a:ea typeface="+mn-ea"/>
                        <a:cs typeface="+mn-cs"/>
                        <a:sym typeface="Helvetica Ligh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ase"/>
                      <a:endParaRPr lang="it-IT" sz="200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gn="ctr" fontAlgn="base"/>
                      <a:endParaRPr lang="it-IT" sz="200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gn="ctr" fontAlgn="base"/>
                      <a:endParaRPr lang="it-IT" sz="200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gn="ctr" fontAlgn="base"/>
                      <a:endParaRPr lang="it-IT" sz="200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66718451"/>
                  </a:ext>
                </a:extLst>
              </a:tr>
              <a:tr h="273274">
                <a:tc>
                  <a:txBody>
                    <a:bodyPr/>
                    <a:lstStyle/>
                    <a:p>
                      <a:pPr algn="ctr" fontAlgn="base"/>
                      <a:r>
                        <a:rPr lang="it-IT" sz="2000" b="1" dirty="0" err="1">
                          <a:effectLst/>
                          <a:latin typeface="inherit"/>
                        </a:rPr>
                        <a:t>Article</a:t>
                      </a:r>
                      <a:endParaRPr lang="it-IT" sz="200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1" dirty="0" err="1">
                          <a:effectLst/>
                          <a:latin typeface="inherit"/>
                        </a:rPr>
                        <a:t>Year</a:t>
                      </a:r>
                      <a:r>
                        <a:rPr lang="it-IT" sz="2000" b="1" dirty="0">
                          <a:effectLst/>
                          <a:latin typeface="inherit"/>
                        </a:rPr>
                        <a:t> of </a:t>
                      </a:r>
                      <a:r>
                        <a:rPr lang="it-IT" sz="2000" b="1" dirty="0" err="1">
                          <a:effectLst/>
                          <a:latin typeface="inherit"/>
                        </a:rPr>
                        <a:t>retraction</a:t>
                      </a:r>
                      <a:endParaRPr lang="it-IT" sz="200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1" dirty="0" err="1">
                          <a:effectLst/>
                          <a:latin typeface="inherit"/>
                        </a:rPr>
                        <a:t>Citing</a:t>
                      </a:r>
                      <a:r>
                        <a:rPr lang="it-IT" sz="2000" b="1" dirty="0">
                          <a:effectLst/>
                          <a:latin typeface="inherit"/>
                        </a:rPr>
                        <a:t> </a:t>
                      </a:r>
                      <a:r>
                        <a:rPr lang="it-IT" sz="2000" b="1" dirty="0" err="1">
                          <a:effectLst/>
                          <a:latin typeface="inherit"/>
                        </a:rPr>
                        <a:t>Articles</a:t>
                      </a:r>
                      <a:r>
                        <a:rPr lang="it-IT" sz="2000" b="1" dirty="0">
                          <a:effectLst/>
                          <a:latin typeface="inherit"/>
                        </a:rPr>
                        <a:t> </a:t>
                      </a:r>
                      <a:r>
                        <a:rPr lang="it-IT" sz="2000" b="1" dirty="0" err="1">
                          <a:effectLst/>
                          <a:latin typeface="inherit"/>
                        </a:rPr>
                        <a:t>before</a:t>
                      </a:r>
                      <a:r>
                        <a:rPr lang="it-IT" sz="2000" b="1" dirty="0">
                          <a:effectLst/>
                          <a:latin typeface="inherit"/>
                        </a:rPr>
                        <a:t> </a:t>
                      </a:r>
                      <a:r>
                        <a:rPr lang="it-IT" sz="2000" b="1" dirty="0" err="1">
                          <a:effectLst/>
                          <a:latin typeface="inherit"/>
                        </a:rPr>
                        <a:t>retraction</a:t>
                      </a:r>
                      <a:endParaRPr lang="it-IT" sz="200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1" dirty="0" err="1">
                          <a:effectLst/>
                          <a:latin typeface="inherit"/>
                        </a:rPr>
                        <a:t>Citing</a:t>
                      </a:r>
                      <a:r>
                        <a:rPr lang="it-IT" sz="2000" b="1" dirty="0">
                          <a:effectLst/>
                          <a:latin typeface="inherit"/>
                        </a:rPr>
                        <a:t> </a:t>
                      </a:r>
                      <a:r>
                        <a:rPr lang="it-IT" sz="2000" b="1" dirty="0" err="1">
                          <a:effectLst/>
                          <a:latin typeface="inherit"/>
                        </a:rPr>
                        <a:t>Articles</a:t>
                      </a:r>
                      <a:r>
                        <a:rPr lang="it-IT" sz="2000" b="1" dirty="0">
                          <a:effectLst/>
                          <a:latin typeface="inherit"/>
                        </a:rPr>
                        <a:t> </a:t>
                      </a:r>
                      <a:r>
                        <a:rPr lang="it-IT" sz="2000" b="1" dirty="0" err="1">
                          <a:effectLst/>
                          <a:latin typeface="inherit"/>
                        </a:rPr>
                        <a:t>after</a:t>
                      </a:r>
                      <a:r>
                        <a:rPr lang="it-IT" sz="2000" b="1" dirty="0">
                          <a:effectLst/>
                          <a:latin typeface="inherit"/>
                        </a:rPr>
                        <a:t> </a:t>
                      </a:r>
                      <a:r>
                        <a:rPr lang="it-IT" sz="2000" b="1" dirty="0" err="1">
                          <a:effectLst/>
                          <a:latin typeface="inherit"/>
                        </a:rPr>
                        <a:t>retraction</a:t>
                      </a:r>
                      <a:endParaRPr lang="it-IT" sz="200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1">
                          <a:effectLst/>
                          <a:latin typeface="inherit"/>
                        </a:rPr>
                        <a:t>Total cites (journals indexed by Web of Science)</a:t>
                      </a:r>
                      <a:endParaRPr lang="it-IT" sz="200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2692678"/>
                  </a:ext>
                </a:extLst>
              </a:tr>
              <a:tr h="781692">
                <a:tc>
                  <a:txBody>
                    <a:bodyPr/>
                    <a:lstStyle/>
                    <a:p>
                      <a:pPr algn="l" fontAlgn="base">
                        <a:buFont typeface="+mj-lt"/>
                        <a:buAutoNum type="arabicPeriod"/>
                      </a:pPr>
                      <a:r>
                        <a:rPr lang="it-IT" sz="1050" b="1" u="none" strike="noStrike">
                          <a:solidFill>
                            <a:srgbClr val="333333"/>
                          </a:solidFill>
                          <a:effectLst/>
                          <a:latin typeface="inherit"/>
                          <a:hlinkClick r:id="rId5"/>
                        </a:rPr>
                        <a:t>Primary Prevention of Cardiovascular Disease with a Mediterranean Diet</a:t>
                      </a:r>
                      <a:r>
                        <a:rPr lang="it-IT" sz="1050" b="1">
                          <a:effectLst/>
                          <a:latin typeface="inherit"/>
                        </a:rPr>
                        <a:t>. N Engl J Med April 4, 2013</a:t>
                      </a:r>
                      <a:endParaRPr lang="it-IT" sz="1050" b="0">
                        <a:effectLst/>
                        <a:latin typeface="inherit"/>
                      </a:endParaRPr>
                    </a:p>
                    <a:p>
                      <a:pPr algn="l" fontAlgn="base"/>
                      <a:r>
                        <a:rPr lang="it-IT" sz="1050" b="0" i="1">
                          <a:effectLst/>
                          <a:latin typeface="inherit"/>
                        </a:rPr>
                        <a:t>Estruch R, Ros E, Salas-Salvado J, Covas MI, Corella, D, Aros F, Gomez-Gracia E, Ruiz-Gutiérrez V, Fiol M, Lapetra J, Lamuela-Raventos RM, Serra-Majem L, Pinto X, Basora J, Munoz MA, Sorli JV, Martinez JA, Martinez-Gonzalez MA, et al., for the PREDIMED Study Investigators</a:t>
                      </a:r>
                      <a:endParaRPr lang="it-IT" sz="105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u="none" strike="noStrike" dirty="0">
                          <a:solidFill>
                            <a:srgbClr val="333333"/>
                          </a:solidFill>
                          <a:effectLst/>
                          <a:latin typeface="inherit"/>
                          <a:hlinkClick r:id="rId6"/>
                        </a:rPr>
                        <a:t>2018</a:t>
                      </a:r>
                      <a:endParaRPr lang="it-IT" sz="200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1895</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371</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0">
                          <a:effectLst/>
                          <a:latin typeface="inherit"/>
                        </a:rPr>
                        <a:t>2266</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4538355"/>
                  </a:ext>
                </a:extLst>
              </a:tr>
              <a:tr h="832533">
                <a:tc>
                  <a:txBody>
                    <a:bodyPr/>
                    <a:lstStyle/>
                    <a:p>
                      <a:pPr algn="l" fontAlgn="base"/>
                      <a:r>
                        <a:rPr lang="it-IT" sz="1050" b="1">
                          <a:effectLst/>
                          <a:latin typeface="inherit"/>
                        </a:rPr>
                        <a:t>2. </a:t>
                      </a:r>
                      <a:r>
                        <a:rPr lang="it-IT" sz="1050" b="1" u="none" strike="noStrike">
                          <a:solidFill>
                            <a:srgbClr val="333333"/>
                          </a:solidFill>
                          <a:effectLst/>
                          <a:latin typeface="inherit"/>
                          <a:hlinkClick r:id="rId7"/>
                        </a:rPr>
                        <a:t>Visfatin: A protein secreted by visceral fat that mimics the effects of insulin</a:t>
                      </a:r>
                      <a:r>
                        <a:rPr lang="it-IT" sz="1050" b="1">
                          <a:effectLst/>
                          <a:latin typeface="inherit"/>
                        </a:rPr>
                        <a:t>. SCIENCE, JAN 21 2005</a:t>
                      </a:r>
                      <a:endParaRPr lang="it-IT" sz="1050" b="0">
                        <a:effectLst/>
                        <a:latin typeface="inherit"/>
                      </a:endParaRPr>
                    </a:p>
                    <a:p>
                      <a:pPr algn="l" fontAlgn="base"/>
                      <a:r>
                        <a:rPr lang="it-IT" sz="1050" b="0" i="1">
                          <a:effectLst/>
                          <a:latin typeface="inherit"/>
                        </a:rPr>
                        <a:t>Fukuhara A, Matsuda M, Nishizawa M, Segawa K, Tanaka M, Kishimoto K, Matsuki Y, Murakami M, Ichisaka T, Murakami H, Watanabe E, Takagi T, Akiyoshi M, Ohtsubo T, Kihara S, Yamashita S, Makishima M, Funahashi T, Yamanaka S, Hiramatsu R, Matsuzawa Y, Shimomura I.</a:t>
                      </a:r>
                      <a:endParaRPr lang="it-IT" sz="105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u="none" strike="noStrike">
                          <a:solidFill>
                            <a:srgbClr val="333333"/>
                          </a:solidFill>
                          <a:effectLst/>
                          <a:latin typeface="inherit"/>
                          <a:hlinkClick r:id="rId8"/>
                        </a:rPr>
                        <a:t>2007</a:t>
                      </a:r>
                      <a:endParaRPr lang="it-IT" sz="200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228</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1096</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0">
                          <a:effectLst/>
                          <a:latin typeface="inherit"/>
                        </a:rPr>
                        <a:t>1324</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8312737"/>
                  </a:ext>
                </a:extLst>
              </a:tr>
              <a:tr h="629166">
                <a:tc>
                  <a:txBody>
                    <a:bodyPr/>
                    <a:lstStyle/>
                    <a:p>
                      <a:pPr algn="l" fontAlgn="base"/>
                      <a:r>
                        <a:rPr lang="it-IT" sz="1050" b="1">
                          <a:effectLst/>
                          <a:latin typeface="inherit"/>
                        </a:rPr>
                        <a:t>3. </a:t>
                      </a:r>
                      <a:r>
                        <a:rPr lang="it-IT" sz="1050" b="1" u="none" strike="noStrike">
                          <a:solidFill>
                            <a:srgbClr val="333333"/>
                          </a:solidFill>
                          <a:effectLst/>
                          <a:latin typeface="inherit"/>
                          <a:hlinkClick r:id="rId9"/>
                        </a:rPr>
                        <a:t>Ileal-lymphoid-nodular hyperplasia, non-specific colitis, and pervasive developmental disorder in children</a:t>
                      </a:r>
                      <a:r>
                        <a:rPr lang="it-IT" sz="1050" b="1">
                          <a:effectLst/>
                          <a:latin typeface="inherit"/>
                        </a:rPr>
                        <a:t>. LANCET, FEB 28 1998</a:t>
                      </a:r>
                      <a:endParaRPr lang="it-IT" sz="1050" b="0">
                        <a:effectLst/>
                        <a:latin typeface="inherit"/>
                      </a:endParaRPr>
                    </a:p>
                    <a:p>
                      <a:pPr algn="l" fontAlgn="base"/>
                      <a:r>
                        <a:rPr lang="it-IT" sz="1050" b="0" i="1">
                          <a:effectLst/>
                          <a:latin typeface="inherit"/>
                        </a:rPr>
                        <a:t>Wakefield AJ, Murch SH, Anthony A, Linnell J, Casson DM, Malik M, Berelowitz M, Dhillon AP, Thomson MA, Harvey P, Valentine A, Davies SE, Walker-Smith JA</a:t>
                      </a:r>
                      <a:endParaRPr lang="it-IT" sz="105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u="none" strike="noStrike">
                          <a:solidFill>
                            <a:srgbClr val="333333"/>
                          </a:solidFill>
                          <a:effectLst/>
                          <a:latin typeface="inherit"/>
                          <a:hlinkClick r:id="rId10"/>
                        </a:rPr>
                        <a:t>2010</a:t>
                      </a:r>
                      <a:endParaRPr lang="it-IT" sz="200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633</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669</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0">
                          <a:effectLst/>
                          <a:latin typeface="inherit"/>
                        </a:rPr>
                        <a:t>1302</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4789970"/>
                  </a:ext>
                </a:extLst>
              </a:tr>
              <a:tr h="476641">
                <a:tc>
                  <a:txBody>
                    <a:bodyPr/>
                    <a:lstStyle/>
                    <a:p>
                      <a:pPr algn="l" fontAlgn="base"/>
                      <a:r>
                        <a:rPr lang="it-IT" sz="1050" b="1">
                          <a:effectLst/>
                          <a:latin typeface="inherit"/>
                        </a:rPr>
                        <a:t>4. </a:t>
                      </a:r>
                      <a:r>
                        <a:rPr lang="it-IT" sz="1050" b="1" u="none" strike="noStrike">
                          <a:solidFill>
                            <a:srgbClr val="333333"/>
                          </a:solidFill>
                          <a:effectLst/>
                          <a:latin typeface="inherit"/>
                          <a:hlinkClick r:id="rId11"/>
                        </a:rPr>
                        <a:t>An enhanced transient expression system in plants based on suppression of gene silencing by the p19 protein of tomato bushy stunt virus</a:t>
                      </a:r>
                      <a:r>
                        <a:rPr lang="it-IT" sz="1050" b="1">
                          <a:effectLst/>
                          <a:latin typeface="inherit"/>
                        </a:rPr>
                        <a:t>. PLANT JOURNAL, MAR 2003</a:t>
                      </a:r>
                      <a:endParaRPr lang="it-IT" sz="1050" b="0">
                        <a:effectLst/>
                        <a:latin typeface="inherit"/>
                      </a:endParaRPr>
                    </a:p>
                    <a:p>
                      <a:pPr algn="l" fontAlgn="base"/>
                      <a:r>
                        <a:rPr lang="it-IT" sz="1050" b="0" i="1">
                          <a:effectLst/>
                          <a:latin typeface="inherit"/>
                        </a:rPr>
                        <a:t>Voinnet O, Rivas S, Mestre P, Baulcombe D.</a:t>
                      </a:r>
                      <a:endParaRPr lang="it-IT" sz="105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u="none" strike="noStrike">
                          <a:solidFill>
                            <a:srgbClr val="333333"/>
                          </a:solidFill>
                          <a:effectLst/>
                          <a:latin typeface="inherit"/>
                          <a:hlinkClick r:id="rId12"/>
                        </a:rPr>
                        <a:t>2015</a:t>
                      </a:r>
                      <a:endParaRPr lang="it-IT" sz="200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895</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271</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0">
                          <a:effectLst/>
                          <a:latin typeface="inherit"/>
                        </a:rPr>
                        <a:t>1166</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7359735"/>
                  </a:ext>
                </a:extLst>
              </a:tr>
              <a:tr h="476641">
                <a:tc>
                  <a:txBody>
                    <a:bodyPr/>
                    <a:lstStyle/>
                    <a:p>
                      <a:pPr algn="l" fontAlgn="base"/>
                      <a:r>
                        <a:rPr lang="it-IT" sz="1050" b="1">
                          <a:effectLst/>
                          <a:latin typeface="inherit"/>
                        </a:rPr>
                        <a:t>5. </a:t>
                      </a:r>
                      <a:r>
                        <a:rPr lang="it-IT" sz="1050" b="1" u="none" strike="noStrike">
                          <a:solidFill>
                            <a:srgbClr val="333333"/>
                          </a:solidFill>
                          <a:effectLst/>
                          <a:latin typeface="inherit"/>
                          <a:hlinkClick r:id="rId13"/>
                        </a:rPr>
                        <a:t>Cardiac stem cells in patients with ischaemic cardiomyopathy (SCIPIO): initial results of a randomised phase 1 trial.</a:t>
                      </a:r>
                      <a:r>
                        <a:rPr lang="it-IT" sz="1050" b="1">
                          <a:effectLst/>
                          <a:latin typeface="inherit"/>
                        </a:rPr>
                        <a:t> LANCET, NOV 2011 </a:t>
                      </a:r>
                      <a:endParaRPr lang="it-IT" sz="1050" b="0">
                        <a:effectLst/>
                        <a:latin typeface="inherit"/>
                      </a:endParaRPr>
                    </a:p>
                    <a:p>
                      <a:pPr algn="l" fontAlgn="base"/>
                      <a:r>
                        <a:rPr lang="it-IT" sz="1050" b="0" i="1">
                          <a:effectLst/>
                          <a:latin typeface="inherit"/>
                        </a:rPr>
                        <a:t>Bolli, Roberto; Chugh, Atul R.; D’Amario, Domenico; et al.</a:t>
                      </a:r>
                      <a:endParaRPr lang="it-IT" sz="105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u="none" strike="noStrike">
                          <a:solidFill>
                            <a:srgbClr val="333333"/>
                          </a:solidFill>
                          <a:effectLst/>
                          <a:latin typeface="inherit"/>
                          <a:hlinkClick r:id="rId14"/>
                        </a:rPr>
                        <a:t>2019</a:t>
                      </a:r>
                      <a:endParaRPr lang="it-IT" sz="200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904</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22</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0">
                          <a:effectLst/>
                          <a:latin typeface="inherit"/>
                        </a:rPr>
                        <a:t>926</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6566458"/>
                  </a:ext>
                </a:extLst>
              </a:tr>
              <a:tr h="425799">
                <a:tc>
                  <a:txBody>
                    <a:bodyPr/>
                    <a:lstStyle/>
                    <a:p>
                      <a:pPr algn="l" fontAlgn="base"/>
                      <a:r>
                        <a:rPr lang="it-IT" sz="1050" b="1">
                          <a:effectLst/>
                          <a:latin typeface="inherit"/>
                        </a:rPr>
                        <a:t>7.</a:t>
                      </a:r>
                      <a:r>
                        <a:rPr lang="it-IT" sz="1050" b="0">
                          <a:effectLst/>
                          <a:latin typeface="inherit"/>
                        </a:rPr>
                        <a:t> </a:t>
                      </a:r>
                      <a:r>
                        <a:rPr lang="it-IT" sz="1050" b="1" u="none" strike="noStrike">
                          <a:solidFill>
                            <a:srgbClr val="333333"/>
                          </a:solidFill>
                          <a:effectLst/>
                          <a:latin typeface="inherit"/>
                          <a:hlinkClick r:id="rId15"/>
                        </a:rPr>
                        <a:t>TREEFINDER: a powerful graphical analysis environment for molecular phylogenetics</a:t>
                      </a:r>
                      <a:r>
                        <a:rPr lang="it-IT" sz="1050" b="1">
                          <a:effectLst/>
                          <a:latin typeface="inherit"/>
                        </a:rPr>
                        <a:t>. BMC EVOLUTIONARY BIOLOGY, JUN 28 2004</a:t>
                      </a:r>
                      <a:endParaRPr lang="it-IT" sz="1050" b="0">
                        <a:effectLst/>
                        <a:latin typeface="inherit"/>
                      </a:endParaRPr>
                    </a:p>
                    <a:p>
                      <a:pPr algn="l" fontAlgn="base"/>
                      <a:r>
                        <a:rPr lang="it-IT" sz="1050" b="0" i="1">
                          <a:effectLst/>
                          <a:latin typeface="inherit"/>
                        </a:rPr>
                        <a:t>Jobb G, von Haeseler A, Strimmer K.</a:t>
                      </a:r>
                      <a:endParaRPr lang="it-IT" sz="105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u="none" strike="noStrike">
                          <a:solidFill>
                            <a:srgbClr val="333333"/>
                          </a:solidFill>
                          <a:effectLst/>
                          <a:latin typeface="inherit"/>
                          <a:hlinkClick r:id="rId16"/>
                        </a:rPr>
                        <a:t>2015</a:t>
                      </a:r>
                      <a:endParaRPr lang="it-IT" sz="200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772</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132</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0">
                          <a:effectLst/>
                          <a:latin typeface="inherit"/>
                        </a:rPr>
                        <a:t>904</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6817294"/>
                  </a:ext>
                </a:extLst>
              </a:tr>
              <a:tr h="425799">
                <a:tc>
                  <a:txBody>
                    <a:bodyPr/>
                    <a:lstStyle/>
                    <a:p>
                      <a:pPr algn="l" fontAlgn="base"/>
                      <a:r>
                        <a:rPr lang="it-IT" sz="1050" b="1">
                          <a:effectLst/>
                          <a:latin typeface="inherit"/>
                        </a:rPr>
                        <a:t>6. </a:t>
                      </a:r>
                      <a:r>
                        <a:rPr lang="it-IT" sz="1050" b="1" u="none" strike="noStrike">
                          <a:solidFill>
                            <a:srgbClr val="333333"/>
                          </a:solidFill>
                          <a:effectLst/>
                          <a:latin typeface="inherit"/>
                          <a:hlinkClick r:id="rId17"/>
                        </a:rPr>
                        <a:t>Purification and ex vivo expansion of postnatal human marrow mesodermal progenitor cells</a:t>
                      </a:r>
                      <a:r>
                        <a:rPr lang="it-IT" sz="1050" b="1">
                          <a:effectLst/>
                          <a:latin typeface="inherit"/>
                        </a:rPr>
                        <a:t>. BLOOD,  NOV 1 2001</a:t>
                      </a:r>
                      <a:br>
                        <a:rPr lang="it-IT" sz="1050" b="0">
                          <a:effectLst/>
                          <a:latin typeface="inherit"/>
                        </a:rPr>
                      </a:br>
                      <a:r>
                        <a:rPr lang="it-IT" sz="1050" b="0" i="1">
                          <a:effectLst/>
                          <a:latin typeface="inherit"/>
                        </a:rPr>
                        <a:t>Reyes M, Lund T, Lenvik T, Aguiar D, Koodie L, Verfaillie CM.</a:t>
                      </a:r>
                      <a:endParaRPr lang="it-IT" sz="105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u="none" strike="noStrike">
                          <a:solidFill>
                            <a:srgbClr val="333333"/>
                          </a:solidFill>
                          <a:effectLst/>
                          <a:latin typeface="inherit"/>
                          <a:hlinkClick r:id="rId18"/>
                        </a:rPr>
                        <a:t>2009</a:t>
                      </a:r>
                      <a:endParaRPr lang="it-IT" sz="200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600</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292</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0">
                          <a:effectLst/>
                          <a:latin typeface="inherit"/>
                        </a:rPr>
                        <a:t>892</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80972"/>
                  </a:ext>
                </a:extLst>
              </a:tr>
              <a:tr h="476641">
                <a:tc>
                  <a:txBody>
                    <a:bodyPr/>
                    <a:lstStyle/>
                    <a:p>
                      <a:pPr algn="l" fontAlgn="base"/>
                      <a:r>
                        <a:rPr lang="it-IT" sz="1050" b="1">
                          <a:effectLst/>
                          <a:latin typeface="inherit"/>
                        </a:rPr>
                        <a:t>8. </a:t>
                      </a:r>
                      <a:r>
                        <a:rPr lang="it-IT" sz="1050" b="1" u="none" strike="noStrike">
                          <a:solidFill>
                            <a:srgbClr val="333333"/>
                          </a:solidFill>
                          <a:effectLst/>
                          <a:latin typeface="inherit"/>
                          <a:hlinkClick r:id="rId19"/>
                        </a:rPr>
                        <a:t>Viral pathogenicity determinants are suppressors of transgene silencing in Nicotiana benthamiana</a:t>
                      </a:r>
                      <a:r>
                        <a:rPr lang="it-IT" sz="1050" b="1">
                          <a:effectLst/>
                          <a:latin typeface="inherit"/>
                        </a:rPr>
                        <a:t>. EMBO JOURNAL, NOV 16 1998</a:t>
                      </a:r>
                      <a:endParaRPr lang="it-IT" sz="1050" b="0">
                        <a:effectLst/>
                        <a:latin typeface="inherit"/>
                      </a:endParaRPr>
                    </a:p>
                    <a:p>
                      <a:pPr algn="l" fontAlgn="base"/>
                      <a:r>
                        <a:rPr lang="it-IT" sz="1050" b="0" i="1">
                          <a:effectLst/>
                          <a:latin typeface="inherit"/>
                        </a:rPr>
                        <a:t>Brigneti G, Voinnet O, Li WX, Ji LH, Ding SW, Baulcombe DC</a:t>
                      </a:r>
                      <a:endParaRPr lang="it-IT" sz="105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u="none" strike="noStrike">
                          <a:solidFill>
                            <a:srgbClr val="333333"/>
                          </a:solidFill>
                          <a:effectLst/>
                          <a:latin typeface="inherit"/>
                          <a:hlinkClick r:id="rId20"/>
                        </a:rPr>
                        <a:t>2015</a:t>
                      </a:r>
                      <a:endParaRPr lang="it-IT" sz="200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773</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54</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0">
                          <a:effectLst/>
                          <a:latin typeface="inherit"/>
                        </a:rPr>
                        <a:t>827</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7147581"/>
                  </a:ext>
                </a:extLst>
              </a:tr>
              <a:tr h="425799">
                <a:tc>
                  <a:txBody>
                    <a:bodyPr/>
                    <a:lstStyle/>
                    <a:p>
                      <a:pPr algn="l" fontAlgn="base"/>
                      <a:r>
                        <a:rPr lang="it-IT" sz="1050" b="1">
                          <a:effectLst/>
                          <a:latin typeface="inherit"/>
                        </a:rPr>
                        <a:t>9. </a:t>
                      </a:r>
                      <a:r>
                        <a:rPr lang="it-IT" sz="1050" b="1" u="none" strike="noStrike">
                          <a:solidFill>
                            <a:srgbClr val="333333"/>
                          </a:solidFill>
                          <a:effectLst/>
                          <a:latin typeface="inherit"/>
                          <a:hlinkClick r:id="rId21"/>
                        </a:rPr>
                        <a:t>Spontaneous human adult stem cell transformation</a:t>
                      </a:r>
                      <a:r>
                        <a:rPr lang="it-IT" sz="1050" b="1">
                          <a:effectLst/>
                          <a:latin typeface="inherit"/>
                        </a:rPr>
                        <a:t>. CANCER RESEARCH, APR 15 2005</a:t>
                      </a:r>
                      <a:endParaRPr lang="it-IT" sz="1050" b="0">
                        <a:effectLst/>
                        <a:latin typeface="inherit"/>
                      </a:endParaRPr>
                    </a:p>
                    <a:p>
                      <a:pPr algn="l" fontAlgn="base"/>
                      <a:r>
                        <a:rPr lang="it-IT" sz="1050" b="0" i="1">
                          <a:effectLst/>
                          <a:latin typeface="inherit"/>
                        </a:rPr>
                        <a:t>Rubio D, Garcia-Castro J, Martín MC, de la Fuente R, Cigudosa JC, Lloyd AC, Bernad A.</a:t>
                      </a:r>
                      <a:endParaRPr lang="it-IT" sz="105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u="none" strike="noStrike">
                          <a:solidFill>
                            <a:srgbClr val="333333"/>
                          </a:solidFill>
                          <a:effectLst/>
                          <a:latin typeface="inherit"/>
                          <a:hlinkClick r:id="rId22"/>
                        </a:rPr>
                        <a:t>2010</a:t>
                      </a:r>
                      <a:endParaRPr lang="it-IT" sz="2000" b="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326</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a:effectLst/>
                          <a:latin typeface="inherit"/>
                        </a:rPr>
                        <a:t>429</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0">
                          <a:effectLst/>
                          <a:latin typeface="inherit"/>
                        </a:rPr>
                        <a:t>755</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7318463"/>
                  </a:ext>
                </a:extLst>
              </a:tr>
              <a:tr h="578325">
                <a:tc>
                  <a:txBody>
                    <a:bodyPr/>
                    <a:lstStyle/>
                    <a:p>
                      <a:pPr algn="l" fontAlgn="base"/>
                      <a:r>
                        <a:rPr lang="it-IT" sz="1050" b="1" dirty="0">
                          <a:effectLst/>
                          <a:latin typeface="inherit"/>
                        </a:rPr>
                        <a:t>10. </a:t>
                      </a:r>
                      <a:r>
                        <a:rPr lang="it-IT" sz="1050" b="1" u="none" strike="noStrike" dirty="0">
                          <a:solidFill>
                            <a:srgbClr val="333333"/>
                          </a:solidFill>
                          <a:effectLst/>
                          <a:latin typeface="inherit"/>
                          <a:hlinkClick r:id="rId23"/>
                        </a:rPr>
                        <a:t>Combination treatment of angiotensin-II receptor blocker and angiotensin-converting-enzyme inhibitor in non-diabetic renal disease (COOPERATE): a randomised controlled trial</a:t>
                      </a:r>
                      <a:r>
                        <a:rPr lang="it-IT" sz="1050" b="1" dirty="0">
                          <a:effectLst/>
                          <a:latin typeface="inherit"/>
                        </a:rPr>
                        <a:t>. LANCET, JAN 11 2003</a:t>
                      </a:r>
                      <a:endParaRPr lang="it-IT" sz="1050" b="0" dirty="0">
                        <a:effectLst/>
                        <a:latin typeface="inherit"/>
                      </a:endParaRPr>
                    </a:p>
                    <a:p>
                      <a:pPr algn="l" fontAlgn="base"/>
                      <a:r>
                        <a:rPr lang="it-IT" sz="1050" b="0" i="1" dirty="0" err="1">
                          <a:effectLst/>
                          <a:latin typeface="inherit"/>
                        </a:rPr>
                        <a:t>Nakao</a:t>
                      </a:r>
                      <a:r>
                        <a:rPr lang="it-IT" sz="1050" b="0" i="1" dirty="0">
                          <a:effectLst/>
                          <a:latin typeface="inherit"/>
                        </a:rPr>
                        <a:t> </a:t>
                      </a:r>
                      <a:r>
                        <a:rPr lang="it-IT" sz="1050" b="0" i="1" dirty="0" err="1">
                          <a:effectLst/>
                          <a:latin typeface="inherit"/>
                        </a:rPr>
                        <a:t>N</a:t>
                      </a:r>
                      <a:r>
                        <a:rPr lang="it-IT" sz="1050" b="0" i="1" dirty="0">
                          <a:effectLst/>
                          <a:latin typeface="inherit"/>
                        </a:rPr>
                        <a:t>, </a:t>
                      </a:r>
                      <a:r>
                        <a:rPr lang="it-IT" sz="1050" b="0" i="1" dirty="0" err="1">
                          <a:effectLst/>
                          <a:latin typeface="inherit"/>
                        </a:rPr>
                        <a:t>Yoshimura</a:t>
                      </a:r>
                      <a:r>
                        <a:rPr lang="it-IT" sz="1050" b="0" i="1" dirty="0">
                          <a:effectLst/>
                          <a:latin typeface="inherit"/>
                        </a:rPr>
                        <a:t> A, </a:t>
                      </a:r>
                      <a:r>
                        <a:rPr lang="it-IT" sz="1050" b="0" i="1" dirty="0" err="1">
                          <a:effectLst/>
                          <a:latin typeface="inherit"/>
                        </a:rPr>
                        <a:t>Morita</a:t>
                      </a:r>
                      <a:r>
                        <a:rPr lang="it-IT" sz="1050" b="0" i="1" dirty="0">
                          <a:effectLst/>
                          <a:latin typeface="inherit"/>
                        </a:rPr>
                        <a:t> H, </a:t>
                      </a:r>
                      <a:r>
                        <a:rPr lang="it-IT" sz="1050" b="0" i="1" dirty="0" err="1">
                          <a:effectLst/>
                          <a:latin typeface="inherit"/>
                        </a:rPr>
                        <a:t>Takada</a:t>
                      </a:r>
                      <a:r>
                        <a:rPr lang="it-IT" sz="1050" b="0" i="1" dirty="0">
                          <a:effectLst/>
                          <a:latin typeface="inherit"/>
                        </a:rPr>
                        <a:t> M, </a:t>
                      </a:r>
                      <a:r>
                        <a:rPr lang="it-IT" sz="1050" b="0" i="1" dirty="0" err="1">
                          <a:effectLst/>
                          <a:latin typeface="inherit"/>
                        </a:rPr>
                        <a:t>Kayano</a:t>
                      </a:r>
                      <a:r>
                        <a:rPr lang="it-IT" sz="1050" b="0" i="1" dirty="0">
                          <a:effectLst/>
                          <a:latin typeface="inherit"/>
                        </a:rPr>
                        <a:t> T, </a:t>
                      </a:r>
                      <a:r>
                        <a:rPr lang="it-IT" sz="1050" b="0" i="1" dirty="0" err="1">
                          <a:effectLst/>
                          <a:latin typeface="inherit"/>
                        </a:rPr>
                        <a:t>Ideura</a:t>
                      </a:r>
                      <a:r>
                        <a:rPr lang="it-IT" sz="1050" b="0" i="1" dirty="0">
                          <a:effectLst/>
                          <a:latin typeface="inherit"/>
                        </a:rPr>
                        <a:t> T.</a:t>
                      </a:r>
                      <a:endParaRPr lang="it-IT" sz="105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u="none" strike="noStrike" dirty="0">
                          <a:solidFill>
                            <a:srgbClr val="333333"/>
                          </a:solidFill>
                          <a:effectLst/>
                          <a:latin typeface="inherit"/>
                          <a:hlinkClick r:id="rId24"/>
                        </a:rPr>
                        <a:t>2009</a:t>
                      </a:r>
                      <a:endParaRPr lang="it-IT" sz="2000" b="0" dirty="0">
                        <a:effectLst/>
                        <a:latin typeface="inherit"/>
                      </a:endParaRP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dirty="0">
                          <a:effectLst/>
                          <a:latin typeface="inherit"/>
                        </a:rPr>
                        <a:t>583</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it-IT" sz="2000" b="0" dirty="0">
                          <a:effectLst/>
                          <a:latin typeface="inherit"/>
                        </a:rPr>
                        <a:t>148</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it-IT" sz="2000" b="0" dirty="0">
                          <a:effectLst/>
                          <a:latin typeface="inherit"/>
                        </a:rPr>
                        <a:t>731</a:t>
                      </a:r>
                    </a:p>
                  </a:txBody>
                  <a:tcPr marL="19066" marR="19066" marT="9533" marB="9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6395918"/>
                  </a:ext>
                </a:extLst>
              </a:tr>
            </a:tbl>
          </a:graphicData>
        </a:graphic>
      </p:graphicFrame>
    </p:spTree>
    <p:extLst>
      <p:ext uri="{BB962C8B-B14F-4D97-AF65-F5344CB8AC3E}">
        <p14:creationId xmlns:p14="http://schemas.microsoft.com/office/powerpoint/2010/main" val="16185940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4E28AB-8262-EE48-9B46-7FF5FE6A7D36}"/>
              </a:ext>
            </a:extLst>
          </p:cNvPr>
          <p:cNvSpPr>
            <a:spLocks noGrp="1"/>
          </p:cNvSpPr>
          <p:nvPr>
            <p:ph type="body" sz="quarter" idx="10"/>
          </p:nvPr>
        </p:nvSpPr>
        <p:spPr/>
        <p:txBody>
          <a:bodyPr/>
          <a:lstStyle/>
          <a:p>
            <a:r>
              <a:rPr lang="it-IT" dirty="0"/>
              <a:t>Open Science</a:t>
            </a:r>
          </a:p>
        </p:txBody>
      </p:sp>
    </p:spTree>
    <p:extLst>
      <p:ext uri="{BB962C8B-B14F-4D97-AF65-F5344CB8AC3E}">
        <p14:creationId xmlns:p14="http://schemas.microsoft.com/office/powerpoint/2010/main" val="68194622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86809" y="1778889"/>
            <a:ext cx="14864317" cy="5436228"/>
          </a:xfrm>
        </p:spPr>
        <p:txBody>
          <a:bodyPr>
            <a:normAutofit/>
          </a:bodyPr>
          <a:lstStyle/>
          <a:p>
            <a:r>
              <a:rPr lang="en-US" b="0" dirty="0"/>
              <a:t>Estimation:</a:t>
            </a:r>
            <a:r>
              <a:rPr lang="en-US" b="0" dirty="0">
                <a:solidFill>
                  <a:srgbClr val="FF0000"/>
                </a:solidFill>
              </a:rPr>
              <a:t>10 Billions Dollars </a:t>
            </a:r>
            <a:r>
              <a:rPr lang="en-US" b="0" dirty="0"/>
              <a:t>used for journal subscriptions</a:t>
            </a:r>
            <a:endParaRPr lang="en-GB" sz="6600" b="0" dirty="0"/>
          </a:p>
        </p:txBody>
      </p:sp>
      <p:sp>
        <p:nvSpPr>
          <p:cNvPr id="5" name="Text Placeholder 4"/>
          <p:cNvSpPr>
            <a:spLocks noGrp="1"/>
          </p:cNvSpPr>
          <p:nvPr>
            <p:ph type="body" sz="quarter" idx="11"/>
          </p:nvPr>
        </p:nvSpPr>
        <p:spPr>
          <a:xfrm>
            <a:off x="3253563" y="6826101"/>
            <a:ext cx="9867014" cy="2083981"/>
          </a:xfrm>
        </p:spPr>
        <p:txBody>
          <a:bodyPr>
            <a:normAutofit fontScale="62500" lnSpcReduction="20000"/>
          </a:bodyPr>
          <a:lstStyle/>
          <a:p>
            <a:r>
              <a:rPr lang="en-GB" sz="8000" b="1" dirty="0">
                <a:solidFill>
                  <a:schemeClr val="accent3">
                    <a:lumMod val="40000"/>
                    <a:lumOff val="60000"/>
                  </a:schemeClr>
                </a:solidFill>
              </a:rPr>
              <a:t>That is the money Institutions pay to re-buy the article their own researchers write!</a:t>
            </a:r>
          </a:p>
        </p:txBody>
      </p:sp>
      <p:grpSp>
        <p:nvGrpSpPr>
          <p:cNvPr id="7" name="Group 6">
            <a:extLst>
              <a:ext uri="{FF2B5EF4-FFF2-40B4-BE49-F238E27FC236}">
                <a16:creationId xmlns:a16="http://schemas.microsoft.com/office/drawing/2014/main" id="{B63FEE16-4EEC-1843-9AAE-9B11A005088E}"/>
              </a:ext>
            </a:extLst>
          </p:cNvPr>
          <p:cNvGrpSpPr/>
          <p:nvPr/>
        </p:nvGrpSpPr>
        <p:grpSpPr>
          <a:xfrm>
            <a:off x="7150530" y="320634"/>
            <a:ext cx="10435718" cy="2348596"/>
            <a:chOff x="10020384" y="6281246"/>
            <a:chExt cx="8287313" cy="2398426"/>
          </a:xfrm>
        </p:grpSpPr>
        <p:sp>
          <p:nvSpPr>
            <p:cNvPr id="8" name="Rounded Rectangle 7">
              <a:extLst>
                <a:ext uri="{FF2B5EF4-FFF2-40B4-BE49-F238E27FC236}">
                  <a16:creationId xmlns:a16="http://schemas.microsoft.com/office/drawing/2014/main" id="{47B59050-5566-F24A-A6B8-FE692AC41564}"/>
                </a:ext>
              </a:extLst>
            </p:cNvPr>
            <p:cNvSpPr/>
            <p:nvPr/>
          </p:nvSpPr>
          <p:spPr>
            <a:xfrm>
              <a:off x="10020384" y="6281246"/>
              <a:ext cx="8287313"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Text Placeholder 15">
              <a:extLst>
                <a:ext uri="{FF2B5EF4-FFF2-40B4-BE49-F238E27FC236}">
                  <a16:creationId xmlns:a16="http://schemas.microsoft.com/office/drawing/2014/main" id="{68AEBAEC-2FED-E04E-B95D-DB4962B75E8A}"/>
                </a:ext>
              </a:extLst>
            </p:cNvPr>
            <p:cNvSpPr txBox="1">
              <a:spLocks/>
            </p:cNvSpPr>
            <p:nvPr/>
          </p:nvSpPr>
          <p:spPr>
            <a:xfrm>
              <a:off x="10831033" y="6466692"/>
              <a:ext cx="6183853" cy="1854195"/>
            </a:xfrm>
            <a:prstGeom prst="rect">
              <a:avLst/>
            </a:prstGeom>
          </p:spPr>
          <p:txBody>
            <a:bodyPr lIns="0" tIns="0" rIns="0" bIns="0" anchor="ctr" anchorCtr="0">
              <a:noAutofit/>
            </a:bodyPr>
            <a:lstStyle>
              <a:lvl1pPr marL="0" marR="0" indent="0" algn="l" defTabSz="547673" rtl="0" eaLnBrk="1" latinLnBrk="0" hangingPunct="1">
                <a:lnSpc>
                  <a:spcPct val="100000"/>
                </a:lnSpc>
                <a:spcBef>
                  <a:spcPts val="3900"/>
                </a:spcBef>
                <a:spcAft>
                  <a:spcPts val="0"/>
                </a:spcAft>
                <a:buClrTx/>
                <a:buSzPct val="75000"/>
                <a:buFontTx/>
                <a:buNone/>
                <a:tabLst/>
                <a:defRPr sz="4400" b="1" i="1" u="none" strike="noStrike" cap="none" spc="-300" baseline="0">
                  <a:ln>
                    <a:noFill/>
                  </a:ln>
                  <a:solidFill>
                    <a:schemeClr val="bg1"/>
                  </a:solidFill>
                  <a:uFillTx/>
                  <a:latin typeface="Open Sans Semibold" charset="0"/>
                  <a:ea typeface="Open Sans Semibold" charset="0"/>
                  <a:cs typeface="Open Sans Semibold"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algn="r">
                <a:spcBef>
                  <a:spcPts val="900"/>
                </a:spcBef>
              </a:pPr>
              <a:r>
                <a:rPr lang="en" sz="3200" b="0" err="1">
                  <a:hlinkClick r:id="rId2">
                    <a:extLst>
                      <a:ext uri="{A12FA001-AC4F-418D-AE19-62706E023703}">
                        <ahyp:hlinkClr xmlns:ahyp="http://schemas.microsoft.com/office/drawing/2018/hyperlinkcolor" val="tx"/>
                      </a:ext>
                    </a:extLst>
                  </a:hlinkClick>
                </a:rPr>
                <a:t>Schimmer</a:t>
              </a:r>
              <a:r>
                <a:rPr lang="en" sz="3200" b="0">
                  <a:hlinkClick r:id="rId2">
                    <a:extLst>
                      <a:ext uri="{A12FA001-AC4F-418D-AE19-62706E023703}">
                        <ahyp:hlinkClr xmlns:ahyp="http://schemas.microsoft.com/office/drawing/2018/hyperlinkcolor" val="tx"/>
                      </a:ext>
                    </a:extLst>
                  </a:hlinkClick>
                </a:rPr>
                <a:t>, R., </a:t>
              </a:r>
              <a:r>
                <a:rPr lang="en" sz="3200" b="0" err="1">
                  <a:hlinkClick r:id="rId2">
                    <a:extLst>
                      <a:ext uri="{A12FA001-AC4F-418D-AE19-62706E023703}">
                        <ahyp:hlinkClr xmlns:ahyp="http://schemas.microsoft.com/office/drawing/2018/hyperlinkcolor" val="tx"/>
                      </a:ext>
                    </a:extLst>
                  </a:hlinkClick>
                </a:rPr>
                <a:t>Geschuhn</a:t>
              </a:r>
              <a:r>
                <a:rPr lang="en" sz="3200" b="0">
                  <a:hlinkClick r:id="rId2">
                    <a:extLst>
                      <a:ext uri="{A12FA001-AC4F-418D-AE19-62706E023703}">
                        <ahyp:hlinkClr xmlns:ahyp="http://schemas.microsoft.com/office/drawing/2018/hyperlinkcolor" val="tx"/>
                      </a:ext>
                    </a:extLst>
                  </a:hlinkClick>
                </a:rPr>
                <a:t>, K. K., &amp; Vogler, A. (2015). Disrupting the subscription journals’ business model for the necessary large-scale transformation to open access. doi:10.17617/1.3.</a:t>
              </a:r>
              <a:endParaRPr lang="en-US" sz="3200" b="0"/>
            </a:p>
          </p:txBody>
        </p:sp>
      </p:grpSp>
    </p:spTree>
    <p:extLst>
      <p:ext uri="{BB962C8B-B14F-4D97-AF65-F5344CB8AC3E}">
        <p14:creationId xmlns:p14="http://schemas.microsoft.com/office/powerpoint/2010/main" val="132662275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92E8304-5F00-D14C-81AF-EE8A2E2C799A}"/>
              </a:ext>
            </a:extLst>
          </p:cNvPr>
          <p:cNvSpPr>
            <a:spLocks noGrp="1"/>
          </p:cNvSpPr>
          <p:nvPr>
            <p:ph type="body" sz="quarter" idx="10"/>
          </p:nvPr>
        </p:nvSpPr>
        <p:spPr/>
        <p:txBody>
          <a:bodyPr>
            <a:normAutofit fontScale="77500" lnSpcReduction="20000"/>
          </a:bodyPr>
          <a:lstStyle/>
          <a:p>
            <a:r>
              <a:rPr lang="it-IT" dirty="0"/>
              <a:t>l’arte e la scienza sono libere e </a:t>
            </a:r>
            <a:br>
              <a:rPr lang="it-IT" dirty="0"/>
            </a:br>
            <a:r>
              <a:rPr lang="it-IT" dirty="0"/>
              <a:t>libero ne è </a:t>
            </a:r>
            <a:br>
              <a:rPr lang="it-IT" dirty="0"/>
            </a:br>
            <a:r>
              <a:rPr lang="it-IT" dirty="0"/>
              <a:t>l’ insegnamento</a:t>
            </a:r>
          </a:p>
        </p:txBody>
      </p:sp>
      <p:sp>
        <p:nvSpPr>
          <p:cNvPr id="3" name="Segnaposto testo 2">
            <a:extLst>
              <a:ext uri="{FF2B5EF4-FFF2-40B4-BE49-F238E27FC236}">
                <a16:creationId xmlns:a16="http://schemas.microsoft.com/office/drawing/2014/main" id="{D592CDA8-D125-7347-B27C-BCABF0B2FD80}"/>
              </a:ext>
            </a:extLst>
          </p:cNvPr>
          <p:cNvSpPr>
            <a:spLocks noGrp="1"/>
          </p:cNvSpPr>
          <p:nvPr>
            <p:ph type="body" sz="quarter" idx="11"/>
          </p:nvPr>
        </p:nvSpPr>
        <p:spPr/>
        <p:txBody>
          <a:bodyPr/>
          <a:lstStyle/>
          <a:p>
            <a:r>
              <a:rPr lang="it-IT" dirty="0"/>
              <a:t>Costituzione italiana </a:t>
            </a:r>
            <a:br>
              <a:rPr lang="it-IT" dirty="0"/>
            </a:br>
            <a:r>
              <a:rPr lang="it-IT" dirty="0"/>
              <a:t>art. 33 comma 1</a:t>
            </a:r>
          </a:p>
          <a:p>
            <a:endParaRPr lang="it-IT" dirty="0"/>
          </a:p>
        </p:txBody>
      </p:sp>
    </p:spTree>
    <p:extLst>
      <p:ext uri="{BB962C8B-B14F-4D97-AF65-F5344CB8AC3E}">
        <p14:creationId xmlns:p14="http://schemas.microsoft.com/office/powerpoint/2010/main" val="363075759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40515" y="1852586"/>
            <a:ext cx="14154904" cy="6335938"/>
          </a:xfrm>
        </p:spPr>
        <p:txBody>
          <a:bodyPr>
            <a:normAutofit fontScale="92500" lnSpcReduction="20000"/>
          </a:bodyPr>
          <a:lstStyle/>
          <a:p>
            <a:pPr>
              <a:lnSpc>
                <a:spcPct val="120000"/>
              </a:lnSpc>
              <a:buFont typeface="Arial" panose="020B0604020202020204" pitchFamily="34" charset="0"/>
              <a:buChar char="•"/>
            </a:pPr>
            <a:r>
              <a:rPr lang="it-IT" dirty="0">
                <a:solidFill>
                  <a:srgbClr val="FF0000"/>
                </a:solidFill>
              </a:rPr>
              <a:t>Open Science </a:t>
            </a:r>
            <a:r>
              <a:rPr lang="it-IT" b="0" dirty="0" err="1"/>
              <a:t>means</a:t>
            </a:r>
            <a:r>
              <a:rPr lang="it-IT" b="0" dirty="0"/>
              <a:t>: </a:t>
            </a:r>
            <a:r>
              <a:rPr lang="it-IT" dirty="0">
                <a:solidFill>
                  <a:srgbClr val="FF0000"/>
                </a:solidFill>
              </a:rPr>
              <a:t>open</a:t>
            </a:r>
            <a:r>
              <a:rPr lang="it-IT" b="0" dirty="0"/>
              <a:t> </a:t>
            </a:r>
            <a:r>
              <a:rPr lang="it-IT" b="0" dirty="0" err="1"/>
              <a:t>each</a:t>
            </a:r>
            <a:r>
              <a:rPr lang="it-IT" b="0" dirty="0"/>
              <a:t> </a:t>
            </a:r>
            <a:r>
              <a:rPr lang="it-IT" b="0" dirty="0" err="1"/>
              <a:t>step</a:t>
            </a:r>
            <a:r>
              <a:rPr lang="it-IT" b="0" dirty="0"/>
              <a:t> of the </a:t>
            </a:r>
            <a:r>
              <a:rPr lang="it-IT" b="0" dirty="0" err="1"/>
              <a:t>research</a:t>
            </a:r>
            <a:r>
              <a:rPr lang="it-IT" b="0" dirty="0"/>
              <a:t> </a:t>
            </a:r>
            <a:r>
              <a:rPr lang="it-IT" b="0" dirty="0" err="1"/>
              <a:t>cycle</a:t>
            </a:r>
            <a:r>
              <a:rPr lang="it-IT" b="0" dirty="0"/>
              <a:t>.</a:t>
            </a:r>
          </a:p>
          <a:p>
            <a:pPr>
              <a:lnSpc>
                <a:spcPct val="120000"/>
              </a:lnSpc>
              <a:buFont typeface="Arial" panose="020B0604020202020204" pitchFamily="34" charset="0"/>
              <a:buChar char="•"/>
            </a:pPr>
            <a:r>
              <a:rPr lang="it-IT" b="0" dirty="0"/>
              <a:t>Open Science </a:t>
            </a:r>
            <a:r>
              <a:rPr lang="it-IT" b="0" dirty="0" err="1"/>
              <a:t>principles</a:t>
            </a:r>
            <a:r>
              <a:rPr lang="it-IT" b="0" dirty="0"/>
              <a:t> are: </a:t>
            </a:r>
            <a:r>
              <a:rPr lang="it-IT" dirty="0" err="1">
                <a:solidFill>
                  <a:srgbClr val="FF0000"/>
                </a:solidFill>
              </a:rPr>
              <a:t>transparency</a:t>
            </a:r>
            <a:r>
              <a:rPr lang="it-IT" b="0" dirty="0"/>
              <a:t>, </a:t>
            </a:r>
            <a:r>
              <a:rPr lang="it-IT" dirty="0" err="1">
                <a:solidFill>
                  <a:srgbClr val="FF0000"/>
                </a:solidFill>
              </a:rPr>
              <a:t>reproducibility</a:t>
            </a:r>
            <a:r>
              <a:rPr lang="it-IT" b="0" dirty="0"/>
              <a:t>, </a:t>
            </a:r>
            <a:r>
              <a:rPr lang="it-IT" dirty="0" err="1">
                <a:solidFill>
                  <a:srgbClr val="FF0000"/>
                </a:solidFill>
              </a:rPr>
              <a:t>collaboration</a:t>
            </a:r>
            <a:r>
              <a:rPr lang="it-IT" b="0" dirty="0"/>
              <a:t>, </a:t>
            </a:r>
            <a:r>
              <a:rPr lang="it-IT" dirty="0" err="1">
                <a:solidFill>
                  <a:srgbClr val="FF0000"/>
                </a:solidFill>
              </a:rPr>
              <a:t>inclusiveness</a:t>
            </a:r>
            <a:r>
              <a:rPr lang="it-IT" b="0" dirty="0"/>
              <a:t>, </a:t>
            </a:r>
            <a:r>
              <a:rPr lang="it-IT" dirty="0" err="1">
                <a:solidFill>
                  <a:srgbClr val="FF0000"/>
                </a:solidFill>
              </a:rPr>
              <a:t>accessibility</a:t>
            </a:r>
            <a:r>
              <a:rPr lang="it-IT" b="0" dirty="0"/>
              <a:t>, </a:t>
            </a:r>
            <a:r>
              <a:rPr lang="it-IT" dirty="0" err="1">
                <a:solidFill>
                  <a:srgbClr val="FF0000"/>
                </a:solidFill>
              </a:rPr>
              <a:t>accuracy</a:t>
            </a:r>
            <a:r>
              <a:rPr lang="it-IT" b="0" dirty="0"/>
              <a:t>, </a:t>
            </a:r>
            <a:r>
              <a:rPr lang="it-IT" dirty="0">
                <a:solidFill>
                  <a:srgbClr val="FF0000"/>
                </a:solidFill>
              </a:rPr>
              <a:t>re-use</a:t>
            </a:r>
          </a:p>
          <a:p>
            <a:pPr>
              <a:lnSpc>
                <a:spcPct val="120000"/>
              </a:lnSpc>
              <a:buFont typeface="Arial" panose="020B0604020202020204" pitchFamily="34" charset="0"/>
              <a:buChar char="•"/>
            </a:pPr>
            <a:r>
              <a:rPr lang="it-IT" b="0" dirty="0"/>
              <a:t>Open Science </a:t>
            </a:r>
            <a:r>
              <a:rPr lang="it-IT" b="0" dirty="0" err="1"/>
              <a:t>steps</a:t>
            </a:r>
            <a:r>
              <a:rPr lang="it-IT" b="0" dirty="0"/>
              <a:t> from the </a:t>
            </a:r>
            <a:r>
              <a:rPr lang="it-IT" b="0" dirty="0" err="1"/>
              <a:t>concept</a:t>
            </a:r>
            <a:r>
              <a:rPr lang="it-IT" b="0" dirty="0"/>
              <a:t> </a:t>
            </a:r>
            <a:r>
              <a:rPr lang="it-IT" b="0" dirty="0" err="1"/>
              <a:t>that</a:t>
            </a:r>
            <a:r>
              <a:rPr lang="it-IT" b="0" dirty="0"/>
              <a:t> the </a:t>
            </a:r>
            <a:r>
              <a:rPr lang="it-IT" b="0" dirty="0" err="1"/>
              <a:t>reseach</a:t>
            </a:r>
            <a:r>
              <a:rPr lang="it-IT" b="0" dirty="0"/>
              <a:t> </a:t>
            </a:r>
            <a:r>
              <a:rPr lang="it-IT" b="0" dirty="0" err="1"/>
              <a:t>that</a:t>
            </a:r>
            <a:r>
              <a:rPr lang="it-IT" b="0" dirty="0"/>
              <a:t> </a:t>
            </a:r>
            <a:r>
              <a:rPr lang="it-IT" b="0" dirty="0" err="1"/>
              <a:t>is</a:t>
            </a:r>
            <a:r>
              <a:rPr lang="it-IT" b="0" dirty="0"/>
              <a:t> </a:t>
            </a:r>
            <a:r>
              <a:rPr lang="it-IT" b="0" dirty="0" err="1"/>
              <a:t>funded</a:t>
            </a:r>
            <a:r>
              <a:rPr lang="it-IT" b="0" dirty="0"/>
              <a:t> with </a:t>
            </a:r>
            <a:r>
              <a:rPr lang="it-IT" dirty="0">
                <a:solidFill>
                  <a:srgbClr val="FF0000"/>
                </a:solidFill>
              </a:rPr>
              <a:t>public </a:t>
            </a:r>
            <a:r>
              <a:rPr lang="it-IT" dirty="0" err="1">
                <a:solidFill>
                  <a:srgbClr val="FF0000"/>
                </a:solidFill>
              </a:rPr>
              <a:t>money</a:t>
            </a:r>
            <a:r>
              <a:rPr lang="it-IT" dirty="0">
                <a:solidFill>
                  <a:srgbClr val="FF0000"/>
                </a:solidFill>
              </a:rPr>
              <a:t> </a:t>
            </a:r>
            <a:r>
              <a:rPr lang="it-IT" b="0" dirty="0" err="1"/>
              <a:t>has</a:t>
            </a:r>
            <a:r>
              <a:rPr lang="it-IT" b="0" dirty="0"/>
              <a:t> to be made </a:t>
            </a:r>
            <a:r>
              <a:rPr lang="it-IT" dirty="0" err="1">
                <a:solidFill>
                  <a:srgbClr val="FF0000"/>
                </a:solidFill>
              </a:rPr>
              <a:t>immediately</a:t>
            </a:r>
            <a:r>
              <a:rPr lang="it-IT" dirty="0">
                <a:solidFill>
                  <a:srgbClr val="FF0000"/>
                </a:solidFill>
              </a:rPr>
              <a:t> </a:t>
            </a:r>
            <a:r>
              <a:rPr lang="it-IT" dirty="0" err="1">
                <a:solidFill>
                  <a:srgbClr val="FF0000"/>
                </a:solidFill>
              </a:rPr>
              <a:t>available</a:t>
            </a:r>
            <a:r>
              <a:rPr lang="it-IT" dirty="0">
                <a:solidFill>
                  <a:srgbClr val="FF0000"/>
                </a:solidFill>
              </a:rPr>
              <a:t> </a:t>
            </a:r>
            <a:r>
              <a:rPr lang="it-IT" b="0" dirty="0"/>
              <a:t>to the community: «</a:t>
            </a:r>
            <a:r>
              <a:rPr lang="en" b="0" i="1" dirty="0"/>
              <a:t>every EU citizen has the right to access and benefit from knowledge produced using public funds</a:t>
            </a:r>
            <a:r>
              <a:rPr lang="it-IT" b="0" i="1" dirty="0"/>
              <a:t>» </a:t>
            </a:r>
            <a:r>
              <a:rPr lang="it-IT" b="0" dirty="0"/>
              <a:t>[</a:t>
            </a:r>
            <a:r>
              <a:rPr lang="it-IT" b="0" dirty="0" err="1"/>
              <a:t>Neelie</a:t>
            </a:r>
            <a:r>
              <a:rPr lang="it-IT" b="0" dirty="0"/>
              <a:t> </a:t>
            </a:r>
            <a:r>
              <a:rPr lang="it-IT" b="0" dirty="0" err="1"/>
              <a:t>Kroes</a:t>
            </a:r>
            <a:r>
              <a:rPr lang="it-IT" b="0" dirty="0"/>
              <a:t>, </a:t>
            </a:r>
            <a:r>
              <a:rPr lang="it-IT" b="0" dirty="0" err="1"/>
              <a:t>European</a:t>
            </a:r>
            <a:r>
              <a:rPr lang="it-IT" b="0" dirty="0"/>
              <a:t> </a:t>
            </a:r>
            <a:r>
              <a:rPr lang="it-IT" b="0" dirty="0" err="1"/>
              <a:t>Commission</a:t>
            </a:r>
            <a:r>
              <a:rPr lang="it-IT" b="0" dirty="0"/>
              <a:t>]</a:t>
            </a:r>
          </a:p>
          <a:p>
            <a:pPr>
              <a:lnSpc>
                <a:spcPct val="120000"/>
              </a:lnSpc>
              <a:buFont typeface="Arial" panose="020B0604020202020204" pitchFamily="34" charset="0"/>
              <a:buChar char="•"/>
            </a:pPr>
            <a:r>
              <a:rPr lang="it-IT" b="0" dirty="0"/>
              <a:t>The </a:t>
            </a:r>
            <a:r>
              <a:rPr lang="it-IT" dirty="0" err="1">
                <a:solidFill>
                  <a:srgbClr val="FF0000"/>
                </a:solidFill>
              </a:rPr>
              <a:t>European</a:t>
            </a:r>
            <a:r>
              <a:rPr lang="it-IT" dirty="0">
                <a:solidFill>
                  <a:srgbClr val="FF0000"/>
                </a:solidFill>
              </a:rPr>
              <a:t> </a:t>
            </a:r>
            <a:r>
              <a:rPr lang="it-IT" dirty="0" err="1">
                <a:solidFill>
                  <a:srgbClr val="FF0000"/>
                </a:solidFill>
              </a:rPr>
              <a:t>Commission</a:t>
            </a:r>
            <a:r>
              <a:rPr lang="it-IT" dirty="0">
                <a:solidFill>
                  <a:srgbClr val="FF0000"/>
                </a:solidFill>
              </a:rPr>
              <a:t> </a:t>
            </a:r>
            <a:r>
              <a:rPr lang="it-IT" b="0" dirty="0"/>
              <a:t>and a long list of </a:t>
            </a:r>
            <a:r>
              <a:rPr lang="it-IT" b="0" dirty="0">
                <a:solidFill>
                  <a:srgbClr val="FF0000"/>
                </a:solidFill>
              </a:rPr>
              <a:t>I</a:t>
            </a:r>
            <a:r>
              <a:rPr lang="it-IT" dirty="0">
                <a:solidFill>
                  <a:srgbClr val="FF0000"/>
                </a:solidFill>
              </a:rPr>
              <a:t>nternational </a:t>
            </a:r>
            <a:r>
              <a:rPr lang="it-IT" dirty="0" err="1">
                <a:solidFill>
                  <a:srgbClr val="FF0000"/>
                </a:solidFill>
              </a:rPr>
              <a:t>Funders</a:t>
            </a:r>
            <a:r>
              <a:rPr lang="it-IT" dirty="0">
                <a:solidFill>
                  <a:srgbClr val="FF0000"/>
                </a:solidFill>
              </a:rPr>
              <a:t> </a:t>
            </a:r>
            <a:r>
              <a:rPr lang="it-IT" b="0" dirty="0"/>
              <a:t>made a </a:t>
            </a:r>
            <a:r>
              <a:rPr lang="it-IT" b="0" dirty="0" err="1"/>
              <a:t>clear</a:t>
            </a:r>
            <a:r>
              <a:rPr lang="it-IT" b="0" dirty="0"/>
              <a:t> </a:t>
            </a:r>
            <a:r>
              <a:rPr lang="it-IT" b="0" dirty="0" err="1"/>
              <a:t>choice</a:t>
            </a:r>
            <a:r>
              <a:rPr lang="it-IT" b="0" dirty="0"/>
              <a:t> </a:t>
            </a:r>
            <a:r>
              <a:rPr lang="it-IT" b="0" dirty="0" err="1"/>
              <a:t>towards</a:t>
            </a:r>
            <a:r>
              <a:rPr lang="it-IT" b="0" dirty="0"/>
              <a:t> Open Science</a:t>
            </a:r>
            <a:endParaRPr lang="en-US" b="0" dirty="0"/>
          </a:p>
          <a:p>
            <a:endParaRPr lang="en-US" b="0" dirty="0"/>
          </a:p>
          <a:p>
            <a:endParaRPr lang="en-US" b="0" dirty="0"/>
          </a:p>
          <a:p>
            <a:endParaRPr lang="en-US" b="0" dirty="0"/>
          </a:p>
          <a:p>
            <a:endParaRPr lang="en-GB" b="0" dirty="0"/>
          </a:p>
        </p:txBody>
      </p:sp>
      <p:sp>
        <p:nvSpPr>
          <p:cNvPr id="6" name="Text Placeholder 5"/>
          <p:cNvSpPr>
            <a:spLocks noGrp="1"/>
          </p:cNvSpPr>
          <p:nvPr>
            <p:ph type="body" sz="quarter" idx="21"/>
          </p:nvPr>
        </p:nvSpPr>
        <p:spPr>
          <a:xfrm>
            <a:off x="711199" y="338668"/>
            <a:ext cx="14826237" cy="1145358"/>
          </a:xfrm>
        </p:spPr>
        <p:txBody>
          <a:bodyPr>
            <a:normAutofit/>
          </a:bodyPr>
          <a:lstStyle/>
          <a:p>
            <a:pPr algn="ctr"/>
            <a:r>
              <a:rPr lang="en-GB" dirty="0"/>
              <a:t>Open Science: Science the correct way!</a:t>
            </a:r>
          </a:p>
        </p:txBody>
      </p:sp>
      <p:pic>
        <p:nvPicPr>
          <p:cNvPr id="4" name="Immagine 3">
            <a:extLst>
              <a:ext uri="{FF2B5EF4-FFF2-40B4-BE49-F238E27FC236}">
                <a16:creationId xmlns:a16="http://schemas.microsoft.com/office/drawing/2014/main" id="{28B5F306-FAF1-E74C-8569-61AE8368D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5" name="Immagine 4">
            <a:extLst>
              <a:ext uri="{FF2B5EF4-FFF2-40B4-BE49-F238E27FC236}">
                <a16:creationId xmlns:a16="http://schemas.microsoft.com/office/drawing/2014/main" id="{9A61251D-3A9B-0248-B3A5-4B7D1ECAF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154551166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8023237-E912-C543-AC42-58D18B18114C}"/>
              </a:ext>
            </a:extLst>
          </p:cNvPr>
          <p:cNvSpPr>
            <a:spLocks noGrp="1"/>
          </p:cNvSpPr>
          <p:nvPr>
            <p:ph type="body" sz="quarter" idx="11"/>
          </p:nvPr>
        </p:nvSpPr>
        <p:spPr>
          <a:xfrm>
            <a:off x="723899" y="1484025"/>
            <a:ext cx="14820901" cy="6112925"/>
          </a:xfrm>
        </p:spPr>
        <p:txBody>
          <a:bodyPr>
            <a:normAutofit/>
          </a:bodyPr>
          <a:lstStyle/>
          <a:p>
            <a:pPr marL="0" indent="0">
              <a:buNone/>
            </a:pPr>
            <a:r>
              <a:rPr lang="en" sz="3700" b="0" dirty="0"/>
              <a:t>Open Science means a </a:t>
            </a:r>
            <a:r>
              <a:rPr lang="en" sz="3700" dirty="0">
                <a:solidFill>
                  <a:srgbClr val="FF0000"/>
                </a:solidFill>
              </a:rPr>
              <a:t>broader access </a:t>
            </a:r>
            <a:r>
              <a:rPr lang="en" sz="3700" b="0" dirty="0"/>
              <a:t>to </a:t>
            </a:r>
            <a:r>
              <a:rPr lang="en" sz="3700" dirty="0">
                <a:solidFill>
                  <a:srgbClr val="FF0000"/>
                </a:solidFill>
              </a:rPr>
              <a:t>publicly funded research results </a:t>
            </a:r>
            <a:r>
              <a:rPr lang="en" sz="3700" b="0" dirty="0"/>
              <a:t>and therefore helps to: </a:t>
            </a:r>
            <a:endParaRPr lang="en" sz="3700" dirty="0">
              <a:solidFill>
                <a:srgbClr val="FF0000"/>
              </a:solidFill>
            </a:endParaRPr>
          </a:p>
          <a:p>
            <a:pPr>
              <a:buFont typeface="Arial" panose="020B0604020202020204" pitchFamily="34" charset="0"/>
              <a:buChar char="•"/>
            </a:pPr>
            <a:r>
              <a:rPr lang="en" sz="3700" b="0" dirty="0"/>
              <a:t>build on previous research results (improved quality of results)</a:t>
            </a:r>
          </a:p>
          <a:p>
            <a:pPr>
              <a:buFont typeface="Arial" panose="020B0604020202020204" pitchFamily="34" charset="0"/>
              <a:buChar char="•"/>
            </a:pPr>
            <a:r>
              <a:rPr lang="en" sz="3700" b="0" dirty="0"/>
              <a:t>encourage </a:t>
            </a:r>
            <a:r>
              <a:rPr lang="en" sz="3700" dirty="0">
                <a:solidFill>
                  <a:srgbClr val="FF0000"/>
                </a:solidFill>
              </a:rPr>
              <a:t>collaboration</a:t>
            </a:r>
            <a:r>
              <a:rPr lang="en" sz="3700" b="0" dirty="0"/>
              <a:t> and avoid duplication of effort (</a:t>
            </a:r>
            <a:r>
              <a:rPr lang="en" sz="3700" dirty="0">
                <a:solidFill>
                  <a:srgbClr val="FF0000"/>
                </a:solidFill>
              </a:rPr>
              <a:t>greater efficiency</a:t>
            </a:r>
            <a:r>
              <a:rPr lang="en" sz="3700" b="0" dirty="0"/>
              <a:t>)</a:t>
            </a:r>
          </a:p>
          <a:p>
            <a:pPr>
              <a:buFont typeface="Arial" panose="020B0604020202020204" pitchFamily="34" charset="0"/>
              <a:buChar char="•"/>
            </a:pPr>
            <a:r>
              <a:rPr lang="en" sz="3700" b="0" dirty="0"/>
              <a:t>speed up </a:t>
            </a:r>
            <a:r>
              <a:rPr lang="en" sz="3700" dirty="0">
                <a:solidFill>
                  <a:srgbClr val="FF0000"/>
                </a:solidFill>
              </a:rPr>
              <a:t>innovation</a:t>
            </a:r>
            <a:r>
              <a:rPr lang="en" sz="3700" b="0" dirty="0"/>
              <a:t> (faster progress to market means faster growth)</a:t>
            </a:r>
          </a:p>
          <a:p>
            <a:pPr>
              <a:buFont typeface="Arial" panose="020B0604020202020204" pitchFamily="34" charset="0"/>
              <a:buChar char="•"/>
            </a:pPr>
            <a:r>
              <a:rPr lang="en" sz="3700" dirty="0">
                <a:solidFill>
                  <a:srgbClr val="FF0000"/>
                </a:solidFill>
              </a:rPr>
              <a:t>involve citizens</a:t>
            </a:r>
            <a:r>
              <a:rPr lang="en" sz="3700" b="0" dirty="0"/>
              <a:t> and society (improved transparency of the scientific process).</a:t>
            </a:r>
            <a:endParaRPr lang="it-IT" sz="3700" b="0" dirty="0"/>
          </a:p>
        </p:txBody>
      </p:sp>
      <p:sp>
        <p:nvSpPr>
          <p:cNvPr id="3" name="Segnaposto testo 2">
            <a:extLst>
              <a:ext uri="{FF2B5EF4-FFF2-40B4-BE49-F238E27FC236}">
                <a16:creationId xmlns:a16="http://schemas.microsoft.com/office/drawing/2014/main" id="{8C8171E6-E44C-1B49-8776-F5D661E2DF3B}"/>
              </a:ext>
            </a:extLst>
          </p:cNvPr>
          <p:cNvSpPr>
            <a:spLocks noGrp="1"/>
          </p:cNvSpPr>
          <p:nvPr>
            <p:ph type="body" sz="quarter" idx="21"/>
          </p:nvPr>
        </p:nvSpPr>
        <p:spPr/>
        <p:txBody>
          <a:bodyPr/>
          <a:lstStyle/>
          <a:p>
            <a:pPr algn="ctr"/>
            <a:r>
              <a:rPr lang="it-IT" dirty="0"/>
              <a:t>Open Science</a:t>
            </a:r>
          </a:p>
        </p:txBody>
      </p:sp>
      <p:pic>
        <p:nvPicPr>
          <p:cNvPr id="4" name="Immagine 3">
            <a:extLst>
              <a:ext uri="{FF2B5EF4-FFF2-40B4-BE49-F238E27FC236}">
                <a16:creationId xmlns:a16="http://schemas.microsoft.com/office/drawing/2014/main" id="{F971E05A-B308-534E-9A00-E37B68594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5" name="Immagine 4">
            <a:extLst>
              <a:ext uri="{FF2B5EF4-FFF2-40B4-BE49-F238E27FC236}">
                <a16:creationId xmlns:a16="http://schemas.microsoft.com/office/drawing/2014/main" id="{4A6E90B0-7DF6-7347-A084-E18121254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201309004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lemento grafico 15" descr="Ombrello">
            <a:extLst>
              <a:ext uri="{FF2B5EF4-FFF2-40B4-BE49-F238E27FC236}">
                <a16:creationId xmlns:a16="http://schemas.microsoft.com/office/drawing/2014/main" id="{15A3AC40-B04D-8346-8B89-D3EB52A81F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5681" y="-485260"/>
            <a:ext cx="10284638" cy="10284638"/>
          </a:xfrm>
          <a:prstGeom prst="rect">
            <a:avLst/>
          </a:prstGeom>
        </p:spPr>
      </p:pic>
      <p:sp>
        <p:nvSpPr>
          <p:cNvPr id="20" name="CasellaDiTesto 19">
            <a:extLst>
              <a:ext uri="{FF2B5EF4-FFF2-40B4-BE49-F238E27FC236}">
                <a16:creationId xmlns:a16="http://schemas.microsoft.com/office/drawing/2014/main" id="{CB9DAB96-A14E-8C47-90ED-358A50E36003}"/>
              </a:ext>
            </a:extLst>
          </p:cNvPr>
          <p:cNvSpPr txBox="1"/>
          <p:nvPr/>
        </p:nvSpPr>
        <p:spPr>
          <a:xfrm>
            <a:off x="3763926" y="4571999"/>
            <a:ext cx="3508744" cy="10810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t>Open Access Publications</a:t>
            </a:r>
          </a:p>
        </p:txBody>
      </p:sp>
      <p:sp>
        <p:nvSpPr>
          <p:cNvPr id="22" name="CasellaDiTesto 21">
            <a:extLst>
              <a:ext uri="{FF2B5EF4-FFF2-40B4-BE49-F238E27FC236}">
                <a16:creationId xmlns:a16="http://schemas.microsoft.com/office/drawing/2014/main" id="{43192024-07A0-144B-9947-CBE832621229}"/>
              </a:ext>
            </a:extLst>
          </p:cNvPr>
          <p:cNvSpPr txBox="1"/>
          <p:nvPr/>
        </p:nvSpPr>
        <p:spPr>
          <a:xfrm>
            <a:off x="4766928" y="5759390"/>
            <a:ext cx="3508744" cy="10810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t>Open Access Data</a:t>
            </a:r>
          </a:p>
        </p:txBody>
      </p:sp>
      <p:sp>
        <p:nvSpPr>
          <p:cNvPr id="23" name="CasellaDiTesto 22">
            <a:extLst>
              <a:ext uri="{FF2B5EF4-FFF2-40B4-BE49-F238E27FC236}">
                <a16:creationId xmlns:a16="http://schemas.microsoft.com/office/drawing/2014/main" id="{521E4E6B-74DB-6246-8511-6ADC1F5C8601}"/>
              </a:ext>
            </a:extLst>
          </p:cNvPr>
          <p:cNvSpPr txBox="1"/>
          <p:nvPr/>
        </p:nvSpPr>
        <p:spPr>
          <a:xfrm>
            <a:off x="9190076" y="4031466"/>
            <a:ext cx="3508744" cy="10810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t>Open </a:t>
            </a:r>
            <a:b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br>
            <a: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t>Software</a:t>
            </a:r>
          </a:p>
        </p:txBody>
      </p:sp>
      <p:sp>
        <p:nvSpPr>
          <p:cNvPr id="24" name="CasellaDiTesto 23">
            <a:extLst>
              <a:ext uri="{FF2B5EF4-FFF2-40B4-BE49-F238E27FC236}">
                <a16:creationId xmlns:a16="http://schemas.microsoft.com/office/drawing/2014/main" id="{F42E7384-E337-2F4D-95FB-4C5E46491223}"/>
              </a:ext>
            </a:extLst>
          </p:cNvPr>
          <p:cNvSpPr txBox="1"/>
          <p:nvPr/>
        </p:nvSpPr>
        <p:spPr>
          <a:xfrm>
            <a:off x="8213060" y="5249025"/>
            <a:ext cx="3508744" cy="10810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t>Open </a:t>
            </a:r>
            <a:r>
              <a:rPr kumimoji="0" lang="it-IT" sz="3200" b="1" i="0" u="none" strike="noStrike" kern="0" cap="none" spc="0" normalizeH="0" baseline="0" noProof="0" dirty="0" err="1">
                <a:ln>
                  <a:noFill/>
                </a:ln>
                <a:solidFill>
                  <a:srgbClr val="FEFFFF"/>
                </a:solidFill>
                <a:effectLst/>
                <a:uLnTx/>
                <a:uFillTx/>
                <a:latin typeface="Helvetica Light"/>
                <a:ea typeface="+mn-ea"/>
                <a:cs typeface="+mn-cs"/>
                <a:sym typeface="Helvetica Light"/>
              </a:rPr>
              <a:t>Metodologies</a:t>
            </a:r>
            <a:endPar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endParaRPr>
          </a:p>
        </p:txBody>
      </p:sp>
      <p:sp>
        <p:nvSpPr>
          <p:cNvPr id="25" name="CasellaDiTesto 24">
            <a:extLst>
              <a:ext uri="{FF2B5EF4-FFF2-40B4-BE49-F238E27FC236}">
                <a16:creationId xmlns:a16="http://schemas.microsoft.com/office/drawing/2014/main" id="{79188DF5-3BEE-5D47-9E28-6CE2B5C734F8}"/>
              </a:ext>
            </a:extLst>
          </p:cNvPr>
          <p:cNvSpPr txBox="1"/>
          <p:nvPr/>
        </p:nvSpPr>
        <p:spPr>
          <a:xfrm>
            <a:off x="8504574" y="6340075"/>
            <a:ext cx="4027230" cy="10810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t>Open </a:t>
            </a:r>
            <a:r>
              <a:rPr kumimoji="0" lang="it-IT" sz="3200" b="1" i="0" u="none" strike="noStrike" kern="0" cap="none" spc="0" normalizeH="0" baseline="0" noProof="0" dirty="0" err="1">
                <a:ln>
                  <a:noFill/>
                </a:ln>
                <a:solidFill>
                  <a:srgbClr val="FEFFFF"/>
                </a:solidFill>
                <a:effectLst/>
                <a:uLnTx/>
                <a:uFillTx/>
                <a:latin typeface="Helvetica Light"/>
                <a:ea typeface="+mn-ea"/>
                <a:cs typeface="+mn-cs"/>
                <a:sym typeface="Helvetica Light"/>
              </a:rPr>
              <a:t>Workflows</a:t>
            </a:r>
            <a:r>
              <a:rPr kumimoji="0" lang="it-IT" sz="3200" b="1" i="0" u="none" strike="noStrike" kern="0" cap="none" spc="0" normalizeH="0" baseline="0" noProof="0" dirty="0">
                <a:ln>
                  <a:noFill/>
                </a:ln>
                <a:solidFill>
                  <a:srgbClr val="FEFFFF"/>
                </a:solidFill>
                <a:effectLst/>
                <a:uLnTx/>
                <a:uFillTx/>
                <a:latin typeface="Helvetica Light"/>
                <a:sym typeface="Helvetica Light"/>
              </a:rPr>
              <a:t>/</a:t>
            </a:r>
            <a:r>
              <a:rPr kumimoji="0" lang="it-IT" sz="3200" b="1" i="0" u="none" strike="noStrike" kern="0" cap="none" spc="0" normalizeH="0" baseline="0" noProof="0" dirty="0" err="1">
                <a:ln>
                  <a:noFill/>
                </a:ln>
                <a:solidFill>
                  <a:srgbClr val="FEFFFF"/>
                </a:solidFill>
                <a:effectLst/>
                <a:uLnTx/>
                <a:uFillTx/>
                <a:latin typeface="Helvetica Light"/>
                <a:ea typeface="+mn-ea"/>
                <a:cs typeface="+mn-cs"/>
                <a:sym typeface="Helvetica Light"/>
              </a:rPr>
              <a:t>Protocols</a:t>
            </a:r>
            <a:endPar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endParaRPr>
          </a:p>
        </p:txBody>
      </p:sp>
      <p:sp>
        <p:nvSpPr>
          <p:cNvPr id="26" name="CasellaDiTesto 25">
            <a:extLst>
              <a:ext uri="{FF2B5EF4-FFF2-40B4-BE49-F238E27FC236}">
                <a16:creationId xmlns:a16="http://schemas.microsoft.com/office/drawing/2014/main" id="{696D81E0-EBA9-4C4E-8BD2-92BC143FDC4F}"/>
              </a:ext>
            </a:extLst>
          </p:cNvPr>
          <p:cNvSpPr txBox="1"/>
          <p:nvPr/>
        </p:nvSpPr>
        <p:spPr>
          <a:xfrm>
            <a:off x="4018590" y="7008336"/>
            <a:ext cx="4027230"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t>Open </a:t>
            </a:r>
            <a:r>
              <a:rPr kumimoji="0" lang="it-IT" sz="3200" b="1" i="0" u="none" strike="noStrike" kern="0" cap="none" spc="0" normalizeH="0" baseline="0" noProof="0" dirty="0" err="1">
                <a:ln>
                  <a:noFill/>
                </a:ln>
                <a:solidFill>
                  <a:srgbClr val="FEFFFF"/>
                </a:solidFill>
                <a:effectLst/>
                <a:uLnTx/>
                <a:uFillTx/>
                <a:latin typeface="Helvetica Light"/>
                <a:ea typeface="+mn-ea"/>
                <a:cs typeface="+mn-cs"/>
                <a:sym typeface="Helvetica Light"/>
              </a:rPr>
              <a:t>Education</a:t>
            </a:r>
            <a:endPar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endParaRPr>
          </a:p>
        </p:txBody>
      </p:sp>
      <p:sp>
        <p:nvSpPr>
          <p:cNvPr id="27" name="CasellaDiTesto 26">
            <a:extLst>
              <a:ext uri="{FF2B5EF4-FFF2-40B4-BE49-F238E27FC236}">
                <a16:creationId xmlns:a16="http://schemas.microsoft.com/office/drawing/2014/main" id="{0C78629C-B953-CF4B-BA7F-E1FCE76FFED7}"/>
              </a:ext>
            </a:extLst>
          </p:cNvPr>
          <p:cNvSpPr txBox="1"/>
          <p:nvPr/>
        </p:nvSpPr>
        <p:spPr>
          <a:xfrm>
            <a:off x="8644454" y="7667167"/>
            <a:ext cx="4027230"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t>Open Peer-</a:t>
            </a:r>
            <a:r>
              <a:rPr kumimoji="0" lang="it-IT" sz="3200" b="1" i="0" u="none" strike="noStrike" kern="0" cap="none" spc="0" normalizeH="0" baseline="0" noProof="0" dirty="0" err="1">
                <a:ln>
                  <a:noFill/>
                </a:ln>
                <a:solidFill>
                  <a:srgbClr val="FEFFFF"/>
                </a:solidFill>
                <a:effectLst/>
                <a:uLnTx/>
                <a:uFillTx/>
                <a:latin typeface="Helvetica Light"/>
                <a:ea typeface="+mn-ea"/>
                <a:cs typeface="+mn-cs"/>
                <a:sym typeface="Helvetica Light"/>
              </a:rPr>
              <a:t>Review</a:t>
            </a:r>
            <a:endPar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endParaRPr>
          </a:p>
        </p:txBody>
      </p:sp>
      <p:sp>
        <p:nvSpPr>
          <p:cNvPr id="28" name="CasellaDiTesto 27">
            <a:extLst>
              <a:ext uri="{FF2B5EF4-FFF2-40B4-BE49-F238E27FC236}">
                <a16:creationId xmlns:a16="http://schemas.microsoft.com/office/drawing/2014/main" id="{C9F99BB2-6426-3947-A6A0-8F8D5A1A5DF5}"/>
              </a:ext>
            </a:extLst>
          </p:cNvPr>
          <p:cNvSpPr txBox="1"/>
          <p:nvPr/>
        </p:nvSpPr>
        <p:spPr>
          <a:xfrm>
            <a:off x="3763926" y="7715257"/>
            <a:ext cx="4027230" cy="10810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t>Citizen </a:t>
            </a:r>
            <a:b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br>
            <a:r>
              <a:rPr kumimoji="0" lang="it-IT" sz="3200" b="1" i="0" u="none" strike="noStrike" kern="0" cap="none" spc="0" normalizeH="0" baseline="0" noProof="0" dirty="0">
                <a:ln>
                  <a:noFill/>
                </a:ln>
                <a:solidFill>
                  <a:srgbClr val="FEFFFF"/>
                </a:solidFill>
                <a:effectLst/>
                <a:uLnTx/>
                <a:uFillTx/>
                <a:latin typeface="Helvetica Light"/>
                <a:ea typeface="+mn-ea"/>
                <a:cs typeface="+mn-cs"/>
                <a:sym typeface="Helvetica Light"/>
              </a:rPr>
              <a:t>Science</a:t>
            </a:r>
          </a:p>
        </p:txBody>
      </p:sp>
      <p:sp>
        <p:nvSpPr>
          <p:cNvPr id="30" name="Rounded Rectangle 8">
            <a:extLst>
              <a:ext uri="{FF2B5EF4-FFF2-40B4-BE49-F238E27FC236}">
                <a16:creationId xmlns:a16="http://schemas.microsoft.com/office/drawing/2014/main" id="{0088A729-E58C-BC46-9E65-0B83BC4BD408}"/>
              </a:ext>
            </a:extLst>
          </p:cNvPr>
          <p:cNvSpPr/>
          <p:nvPr/>
        </p:nvSpPr>
        <p:spPr>
          <a:xfrm>
            <a:off x="12021882" y="1162455"/>
            <a:ext cx="3781374" cy="2039533"/>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Helvetica Light"/>
                <a:ea typeface="+mn-ea"/>
                <a:cs typeface="+mn-cs"/>
                <a:sym typeface="Helvetica Light"/>
              </a:rPr>
              <a:t>Research </a:t>
            </a:r>
            <a:br>
              <a:rPr kumimoji="0" lang="en-US" sz="4400" b="0" i="0" u="none" strike="noStrike" kern="0" cap="none" spc="0" normalizeH="0" baseline="0" noProof="0" dirty="0">
                <a:ln>
                  <a:noFill/>
                </a:ln>
                <a:solidFill>
                  <a:srgbClr val="FFFFFF"/>
                </a:solidFill>
                <a:effectLst/>
                <a:uLnTx/>
                <a:uFillTx/>
                <a:latin typeface="Helvetica Light"/>
                <a:ea typeface="+mn-ea"/>
                <a:cs typeface="+mn-cs"/>
                <a:sym typeface="Helvetica Light"/>
              </a:rPr>
            </a:br>
            <a:r>
              <a:rPr kumimoji="0" lang="en-US" sz="4400" b="0" i="0" u="none" strike="noStrike" kern="0" cap="none" spc="0" normalizeH="0" baseline="0" noProof="0" dirty="0">
                <a:ln>
                  <a:noFill/>
                </a:ln>
                <a:solidFill>
                  <a:srgbClr val="FFFFFF"/>
                </a:solidFill>
                <a:effectLst/>
                <a:uLnTx/>
                <a:uFillTx/>
                <a:latin typeface="Helvetica Light"/>
                <a:ea typeface="+mn-ea"/>
                <a:cs typeface="+mn-cs"/>
                <a:sym typeface="Helvetica Light"/>
              </a:rPr>
              <a:t>Integrity</a:t>
            </a:r>
          </a:p>
        </p:txBody>
      </p:sp>
      <p:sp>
        <p:nvSpPr>
          <p:cNvPr id="31" name="Rounded Rectangle 8">
            <a:extLst>
              <a:ext uri="{FF2B5EF4-FFF2-40B4-BE49-F238E27FC236}">
                <a16:creationId xmlns:a16="http://schemas.microsoft.com/office/drawing/2014/main" id="{05A84BA4-09F5-ED47-BCFD-02D900BBE29C}"/>
              </a:ext>
            </a:extLst>
          </p:cNvPr>
          <p:cNvSpPr/>
          <p:nvPr/>
        </p:nvSpPr>
        <p:spPr>
          <a:xfrm>
            <a:off x="237216" y="593309"/>
            <a:ext cx="4529712" cy="2039533"/>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Helvetica Light"/>
                <a:ea typeface="+mn-ea"/>
                <a:cs typeface="+mn-cs"/>
                <a:sym typeface="Helvetica Light"/>
              </a:rPr>
              <a:t>Research </a:t>
            </a:r>
            <a:br>
              <a:rPr kumimoji="0" lang="en-US" sz="4400" b="0" i="0" u="none" strike="noStrike" kern="0" cap="none" spc="0" normalizeH="0" baseline="0" noProof="0" dirty="0">
                <a:ln>
                  <a:noFill/>
                </a:ln>
                <a:solidFill>
                  <a:srgbClr val="FFFFFF"/>
                </a:solidFill>
                <a:effectLst/>
                <a:uLnTx/>
                <a:uFillTx/>
                <a:latin typeface="Helvetica Light"/>
                <a:ea typeface="+mn-ea"/>
                <a:cs typeface="+mn-cs"/>
                <a:sym typeface="Helvetica Light"/>
              </a:rPr>
            </a:br>
            <a:r>
              <a:rPr kumimoji="0" lang="en-US" sz="4400" b="0" i="0" u="none" strike="noStrike" kern="0" cap="none" spc="0" normalizeH="0" baseline="0" noProof="0" dirty="0">
                <a:ln>
                  <a:noFill/>
                </a:ln>
                <a:solidFill>
                  <a:srgbClr val="FFFFFF"/>
                </a:solidFill>
                <a:effectLst/>
                <a:uLnTx/>
                <a:uFillTx/>
                <a:latin typeface="Helvetica Light"/>
                <a:ea typeface="+mn-ea"/>
                <a:cs typeface="+mn-cs"/>
                <a:sym typeface="Helvetica Light"/>
              </a:rPr>
              <a:t>Infrastructures</a:t>
            </a:r>
          </a:p>
        </p:txBody>
      </p:sp>
      <p:sp>
        <p:nvSpPr>
          <p:cNvPr id="32" name="Rounded Rectangle 8">
            <a:extLst>
              <a:ext uri="{FF2B5EF4-FFF2-40B4-BE49-F238E27FC236}">
                <a16:creationId xmlns:a16="http://schemas.microsoft.com/office/drawing/2014/main" id="{1169278F-D919-B741-8AD3-520AA47F1F9A}"/>
              </a:ext>
            </a:extLst>
          </p:cNvPr>
          <p:cNvSpPr/>
          <p:nvPr/>
        </p:nvSpPr>
        <p:spPr>
          <a:xfrm>
            <a:off x="343304" y="6511159"/>
            <a:ext cx="3781374" cy="2039533"/>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FFFFFF"/>
                </a:solidFill>
                <a:effectLst/>
                <a:uLnTx/>
                <a:uFillTx/>
                <a:latin typeface="Helvetica Light"/>
                <a:ea typeface="+mn-ea"/>
                <a:cs typeface="+mn-cs"/>
                <a:sym typeface="Helvetica Light"/>
              </a:rPr>
              <a:t>Evaluation:Altmetrics</a:t>
            </a:r>
            <a:endParaRPr kumimoji="0" lang="en-US" sz="4400" b="0" i="0" u="none" strike="noStrike" kern="0" cap="none" spc="0" normalizeH="0" baseline="0" noProof="0" dirty="0">
              <a:ln>
                <a:noFill/>
              </a:ln>
              <a:solidFill>
                <a:srgbClr val="FFFFFF"/>
              </a:solidFill>
              <a:effectLst/>
              <a:uLnTx/>
              <a:uFillTx/>
              <a:latin typeface="Helvetica Light"/>
              <a:ea typeface="+mn-ea"/>
              <a:cs typeface="+mn-cs"/>
              <a:sym typeface="Helvetica Light"/>
            </a:endParaRPr>
          </a:p>
        </p:txBody>
      </p:sp>
      <p:sp>
        <p:nvSpPr>
          <p:cNvPr id="33" name="CasellaDiTesto 32">
            <a:extLst>
              <a:ext uri="{FF2B5EF4-FFF2-40B4-BE49-F238E27FC236}">
                <a16:creationId xmlns:a16="http://schemas.microsoft.com/office/drawing/2014/main" id="{864F8EBE-253D-2E4F-BA11-EABA16278997}"/>
              </a:ext>
            </a:extLst>
          </p:cNvPr>
          <p:cNvSpPr txBox="1"/>
          <p:nvPr/>
        </p:nvSpPr>
        <p:spPr>
          <a:xfrm>
            <a:off x="6373628" y="1194070"/>
            <a:ext cx="3508744" cy="15735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FEFFFF"/>
                </a:solidFill>
                <a:effectLst/>
                <a:uLnTx/>
                <a:uFillTx/>
                <a:latin typeface="Helvetica Light"/>
                <a:ea typeface="+mn-ea"/>
                <a:cs typeface="+mn-cs"/>
                <a:sym typeface="Helvetica Light"/>
              </a:rPr>
              <a:t>Open Science</a:t>
            </a:r>
          </a:p>
        </p:txBody>
      </p:sp>
    </p:spTree>
    <p:extLst>
      <p:ext uri="{BB962C8B-B14F-4D97-AF65-F5344CB8AC3E}">
        <p14:creationId xmlns:p14="http://schemas.microsoft.com/office/powerpoint/2010/main" val="38789777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8CE86A-7317-0549-B7E5-048FD69A487D}"/>
              </a:ext>
            </a:extLst>
          </p:cNvPr>
          <p:cNvSpPr>
            <a:spLocks noGrp="1"/>
          </p:cNvSpPr>
          <p:nvPr>
            <p:ph type="title"/>
          </p:nvPr>
        </p:nvSpPr>
        <p:spPr/>
        <p:txBody>
          <a:bodyPr/>
          <a:lstStyle/>
          <a:p>
            <a:r>
              <a:rPr lang="it-IT" dirty="0"/>
              <a:t>Open Access</a:t>
            </a:r>
          </a:p>
        </p:txBody>
      </p:sp>
      <p:sp>
        <p:nvSpPr>
          <p:cNvPr id="3" name="Segnaposto testo 2">
            <a:extLst>
              <a:ext uri="{FF2B5EF4-FFF2-40B4-BE49-F238E27FC236}">
                <a16:creationId xmlns:a16="http://schemas.microsoft.com/office/drawing/2014/main" id="{A41A14A7-6054-5148-BEAC-FD4FA9AA9D8E}"/>
              </a:ext>
            </a:extLst>
          </p:cNvPr>
          <p:cNvSpPr>
            <a:spLocks noGrp="1"/>
          </p:cNvSpPr>
          <p:nvPr>
            <p:ph type="body" sz="quarter" idx="12"/>
          </p:nvPr>
        </p:nvSpPr>
        <p:spPr/>
        <p:txBody>
          <a:bodyPr>
            <a:normAutofit fontScale="25000" lnSpcReduction="20000"/>
          </a:bodyPr>
          <a:lstStyle/>
          <a:p>
            <a:endParaRPr lang="it-IT" sz="28400" dirty="0"/>
          </a:p>
          <a:p>
            <a:endParaRPr lang="it-IT" sz="28400" dirty="0"/>
          </a:p>
          <a:p>
            <a:endParaRPr lang="it-IT" sz="28400" dirty="0"/>
          </a:p>
          <a:p>
            <a:endParaRPr lang="it-IT" sz="28400" dirty="0"/>
          </a:p>
          <a:p>
            <a:r>
              <a:rPr lang="it-IT" sz="28400" dirty="0"/>
              <a:t>The </a:t>
            </a:r>
            <a:r>
              <a:rPr lang="it-IT" sz="28400" dirty="0" err="1"/>
              <a:t>main</a:t>
            </a:r>
            <a:r>
              <a:rPr lang="it-IT" sz="28400" dirty="0"/>
              <a:t> pillar of </a:t>
            </a:r>
          </a:p>
          <a:p>
            <a:r>
              <a:rPr lang="it-IT" sz="28400" dirty="0"/>
              <a:t>Open Science </a:t>
            </a:r>
            <a:r>
              <a:rPr lang="it-IT" sz="28400" dirty="0" err="1"/>
              <a:t>is</a:t>
            </a:r>
            <a:r>
              <a:rPr lang="it-IT" sz="28400" dirty="0"/>
              <a:t> </a:t>
            </a:r>
            <a:br>
              <a:rPr lang="it-IT" dirty="0"/>
            </a:br>
            <a:br>
              <a:rPr lang="it-IT" dirty="0"/>
            </a:br>
            <a:endParaRPr lang="it-IT" dirty="0"/>
          </a:p>
        </p:txBody>
      </p:sp>
      <p:sp>
        <p:nvSpPr>
          <p:cNvPr id="4" name="Segnaposto testo 3">
            <a:extLst>
              <a:ext uri="{FF2B5EF4-FFF2-40B4-BE49-F238E27FC236}">
                <a16:creationId xmlns:a16="http://schemas.microsoft.com/office/drawing/2014/main" id="{F6D0D3D6-5170-9D40-A5DD-12DE626A6E87}"/>
              </a:ext>
            </a:extLst>
          </p:cNvPr>
          <p:cNvSpPr>
            <a:spLocks noGrp="1"/>
          </p:cNvSpPr>
          <p:nvPr>
            <p:ph type="body" sz="quarter" idx="13"/>
          </p:nvPr>
        </p:nvSpPr>
        <p:spPr>
          <a:xfrm>
            <a:off x="1719290" y="5652127"/>
            <a:ext cx="12889433" cy="2309459"/>
          </a:xfrm>
        </p:spPr>
        <p:txBody>
          <a:bodyPr>
            <a:normAutofit fontScale="25000" lnSpcReduction="20000"/>
          </a:bodyPr>
          <a:lstStyle/>
          <a:p>
            <a:r>
              <a:rPr lang="it-IT" sz="28400" dirty="0"/>
              <a:t>to </a:t>
            </a:r>
            <a:r>
              <a:rPr lang="it-IT" sz="28400" dirty="0" err="1"/>
              <a:t>publications</a:t>
            </a:r>
            <a:r>
              <a:rPr lang="it-IT" sz="28400" dirty="0"/>
              <a:t> </a:t>
            </a:r>
          </a:p>
          <a:p>
            <a:r>
              <a:rPr lang="it-IT" sz="28400" dirty="0"/>
              <a:t>and </a:t>
            </a:r>
            <a:r>
              <a:rPr lang="it-IT" sz="28400" dirty="0" err="1"/>
              <a:t>research</a:t>
            </a:r>
            <a:r>
              <a:rPr lang="it-IT" sz="28400" dirty="0"/>
              <a:t> data</a:t>
            </a:r>
          </a:p>
          <a:p>
            <a:endParaRPr lang="it-IT" sz="17800" dirty="0"/>
          </a:p>
          <a:p>
            <a:br>
              <a:rPr lang="it-IT" sz="17800" dirty="0"/>
            </a:br>
            <a:br>
              <a:rPr lang="it-IT" dirty="0"/>
            </a:br>
            <a:endParaRPr lang="it-IT" dirty="0"/>
          </a:p>
        </p:txBody>
      </p:sp>
    </p:spTree>
    <p:extLst>
      <p:ext uri="{BB962C8B-B14F-4D97-AF65-F5344CB8AC3E}">
        <p14:creationId xmlns:p14="http://schemas.microsoft.com/office/powerpoint/2010/main" val="179279590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8023237-E912-C543-AC42-58D18B18114C}"/>
              </a:ext>
            </a:extLst>
          </p:cNvPr>
          <p:cNvSpPr>
            <a:spLocks noGrp="1"/>
          </p:cNvSpPr>
          <p:nvPr>
            <p:ph type="body" sz="quarter" idx="10"/>
          </p:nvPr>
        </p:nvSpPr>
        <p:spPr>
          <a:xfrm>
            <a:off x="508000" y="372533"/>
            <a:ext cx="14986000" cy="7653866"/>
          </a:xfrm>
        </p:spPr>
        <p:txBody>
          <a:bodyPr>
            <a:normAutofit fontScale="92500"/>
          </a:bodyPr>
          <a:lstStyle/>
          <a:p>
            <a:pPr marL="228600" fontAlgn="base">
              <a:lnSpc>
                <a:spcPct val="120000"/>
              </a:lnSpc>
            </a:pPr>
            <a:r>
              <a:rPr lang="it-IT" sz="11500" b="1" dirty="0"/>
              <a:t>Open Access</a:t>
            </a:r>
          </a:p>
          <a:p>
            <a:pPr marL="228600" fontAlgn="base">
              <a:lnSpc>
                <a:spcPct val="120000"/>
              </a:lnSpc>
            </a:pPr>
            <a:r>
              <a:rPr lang="it-IT" dirty="0"/>
              <a:t>Open Access </a:t>
            </a:r>
            <a:r>
              <a:rPr lang="it-IT" dirty="0" err="1"/>
              <a:t>is</a:t>
            </a:r>
            <a:r>
              <a:rPr lang="it-IT" dirty="0"/>
              <a:t> «free and </a:t>
            </a:r>
            <a:r>
              <a:rPr lang="it-IT" dirty="0" err="1"/>
              <a:t>unrestricted</a:t>
            </a:r>
            <a:r>
              <a:rPr lang="it-IT" dirty="0"/>
              <a:t> online </a:t>
            </a:r>
            <a:r>
              <a:rPr lang="it-IT" dirty="0" err="1"/>
              <a:t>access</a:t>
            </a:r>
            <a:r>
              <a:rPr lang="it-IT" dirty="0"/>
              <a:t> to </a:t>
            </a:r>
            <a:r>
              <a:rPr lang="it-IT" dirty="0" err="1"/>
              <a:t>research</a:t>
            </a:r>
            <a:r>
              <a:rPr lang="it-IT" dirty="0"/>
              <a:t> </a:t>
            </a:r>
            <a:r>
              <a:rPr lang="it-IT" dirty="0" err="1"/>
              <a:t>outputs</a:t>
            </a:r>
            <a:r>
              <a:rPr lang="it-IT" dirty="0"/>
              <a:t> (</a:t>
            </a:r>
            <a:r>
              <a:rPr lang="it-IT" dirty="0" err="1"/>
              <a:t>texts</a:t>
            </a:r>
            <a:r>
              <a:rPr lang="it-IT" dirty="0"/>
              <a:t> and data)»</a:t>
            </a:r>
            <a:endParaRPr lang="it-IT" sz="9600" dirty="0"/>
          </a:p>
        </p:txBody>
      </p:sp>
      <p:pic>
        <p:nvPicPr>
          <p:cNvPr id="3" name="Picture 2">
            <a:extLst>
              <a:ext uri="{FF2B5EF4-FFF2-40B4-BE49-F238E27FC236}">
                <a16:creationId xmlns:a16="http://schemas.microsoft.com/office/drawing/2014/main" id="{1BE8ABA8-5A5E-084B-B1FB-0685091DA5E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761155" y="269344"/>
            <a:ext cx="1732845" cy="2707570"/>
          </a:xfrm>
          <a:prstGeom prst="rect">
            <a:avLst/>
          </a:prstGeom>
        </p:spPr>
      </p:pic>
    </p:spTree>
    <p:extLst>
      <p:ext uri="{BB962C8B-B14F-4D97-AF65-F5344CB8AC3E}">
        <p14:creationId xmlns:p14="http://schemas.microsoft.com/office/powerpoint/2010/main" val="204719208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D8D27900-0B19-A041-B6B9-6FF12A13756D}"/>
              </a:ext>
            </a:extLst>
          </p:cNvPr>
          <p:cNvSpPr>
            <a:spLocks noGrp="1"/>
          </p:cNvSpPr>
          <p:nvPr>
            <p:ph type="body" sz="quarter" idx="4294967295"/>
          </p:nvPr>
        </p:nvSpPr>
        <p:spPr>
          <a:xfrm>
            <a:off x="3613178" y="559654"/>
            <a:ext cx="8636000" cy="7844118"/>
          </a:xfrm>
        </p:spPr>
        <p:txBody>
          <a:bodyPr>
            <a:normAutofit fontScale="77500" lnSpcReduction="20000"/>
          </a:bodyPr>
          <a:lstStyle/>
          <a:p>
            <a:pPr marL="0" indent="0" algn="ctr">
              <a:buNone/>
            </a:pPr>
            <a:r>
              <a:rPr lang="it-IT" sz="9600" b="1" dirty="0" err="1">
                <a:solidFill>
                  <a:srgbClr val="FF0000"/>
                </a:solidFill>
              </a:rPr>
              <a:t>Beware</a:t>
            </a:r>
            <a:r>
              <a:rPr lang="it-IT" sz="9600" dirty="0"/>
              <a:t>!</a:t>
            </a:r>
          </a:p>
          <a:p>
            <a:pPr marL="0" indent="0" algn="ctr">
              <a:buNone/>
            </a:pPr>
            <a:r>
              <a:rPr lang="it-IT" sz="8800" dirty="0"/>
              <a:t>Open Access </a:t>
            </a:r>
            <a:r>
              <a:rPr lang="it-IT" sz="8800" b="1" dirty="0" err="1">
                <a:solidFill>
                  <a:srgbClr val="FF0000"/>
                </a:solidFill>
              </a:rPr>
              <a:t>doesn’t</a:t>
            </a:r>
            <a:r>
              <a:rPr lang="it-IT" sz="8800" dirty="0"/>
              <a:t> </a:t>
            </a:r>
            <a:r>
              <a:rPr lang="it-IT" sz="8800" dirty="0" err="1"/>
              <a:t>mean</a:t>
            </a:r>
            <a:r>
              <a:rPr lang="it-IT" sz="8800" dirty="0"/>
              <a:t> </a:t>
            </a:r>
            <a:r>
              <a:rPr lang="it-IT" sz="8800" dirty="0" err="1"/>
              <a:t>paying</a:t>
            </a:r>
            <a:r>
              <a:rPr lang="it-IT" sz="8800" dirty="0"/>
              <a:t> for </a:t>
            </a:r>
            <a:r>
              <a:rPr lang="it-IT" sz="8800" dirty="0" err="1"/>
              <a:t>publishing</a:t>
            </a:r>
            <a:r>
              <a:rPr lang="it-IT" sz="8800" dirty="0"/>
              <a:t>!</a:t>
            </a:r>
          </a:p>
          <a:p>
            <a:pPr marL="0" indent="0" algn="ctr">
              <a:buNone/>
            </a:pPr>
            <a:r>
              <a:rPr lang="it-IT" sz="8000" dirty="0"/>
              <a:t>Do </a:t>
            </a:r>
            <a:r>
              <a:rPr lang="it-IT" sz="8000" dirty="0" err="1"/>
              <a:t>not</a:t>
            </a:r>
            <a:r>
              <a:rPr lang="it-IT" sz="8000" dirty="0"/>
              <a:t> confuse</a:t>
            </a:r>
            <a:br>
              <a:rPr lang="it-IT" sz="8000" dirty="0"/>
            </a:br>
            <a:r>
              <a:rPr lang="it-IT" sz="8000" dirty="0">
                <a:solidFill>
                  <a:srgbClr val="00B050"/>
                </a:solidFill>
              </a:rPr>
              <a:t>Open Access </a:t>
            </a:r>
            <a:r>
              <a:rPr lang="it-IT" sz="8000" dirty="0"/>
              <a:t>with the business model </a:t>
            </a:r>
            <a:r>
              <a:rPr lang="it-IT" sz="8000" dirty="0" err="1"/>
              <a:t>behind</a:t>
            </a:r>
            <a:r>
              <a:rPr lang="it-IT" sz="8000" dirty="0"/>
              <a:t> </a:t>
            </a:r>
            <a:r>
              <a:rPr lang="it-IT" sz="8000" dirty="0">
                <a:solidFill>
                  <a:srgbClr val="D1D212"/>
                </a:solidFill>
              </a:rPr>
              <a:t>Gold Open Access</a:t>
            </a:r>
            <a:endParaRPr lang="it-IT" sz="7200" dirty="0">
              <a:solidFill>
                <a:srgbClr val="D1D212"/>
              </a:solidFill>
            </a:endParaRPr>
          </a:p>
        </p:txBody>
      </p:sp>
    </p:spTree>
    <p:extLst>
      <p:ext uri="{BB962C8B-B14F-4D97-AF65-F5344CB8AC3E}">
        <p14:creationId xmlns:p14="http://schemas.microsoft.com/office/powerpoint/2010/main" val="250276471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D02A751A-A40A-D046-8C04-549F69013E6E}"/>
              </a:ext>
            </a:extLst>
          </p:cNvPr>
          <p:cNvSpPr>
            <a:spLocks noGrp="1"/>
          </p:cNvSpPr>
          <p:nvPr>
            <p:ph type="body" sz="quarter" idx="10"/>
          </p:nvPr>
        </p:nvSpPr>
        <p:spPr>
          <a:xfrm>
            <a:off x="3809999" y="1422985"/>
            <a:ext cx="8636001" cy="7058863"/>
          </a:xfrm>
        </p:spPr>
        <p:txBody>
          <a:bodyPr>
            <a:normAutofit/>
          </a:bodyPr>
          <a:lstStyle/>
          <a:p>
            <a:r>
              <a:rPr lang="it-IT" dirty="0"/>
              <a:t>How do </a:t>
            </a:r>
            <a:r>
              <a:rPr lang="it-IT" dirty="0" err="1"/>
              <a:t>you</a:t>
            </a:r>
            <a:r>
              <a:rPr lang="it-IT" dirty="0"/>
              <a:t> </a:t>
            </a:r>
            <a:r>
              <a:rPr lang="it-IT" dirty="0" err="1"/>
              <a:t>give</a:t>
            </a:r>
            <a:r>
              <a:rPr lang="it-IT" dirty="0"/>
              <a:t> </a:t>
            </a:r>
            <a:r>
              <a:rPr lang="it-IT" dirty="0" err="1"/>
              <a:t>access</a:t>
            </a:r>
            <a:r>
              <a:rPr lang="it-IT" dirty="0"/>
              <a:t> to </a:t>
            </a:r>
            <a:r>
              <a:rPr lang="it-IT" dirty="0" err="1"/>
              <a:t>your</a:t>
            </a:r>
            <a:r>
              <a:rPr lang="it-IT" dirty="0"/>
              <a:t> production? </a:t>
            </a:r>
          </a:p>
          <a:p>
            <a:r>
              <a:rPr lang="it-IT" dirty="0" err="1"/>
              <a:t>Through</a:t>
            </a:r>
            <a:r>
              <a:rPr lang="it-IT" dirty="0"/>
              <a:t> a </a:t>
            </a:r>
            <a:r>
              <a:rPr lang="it-IT" dirty="0" err="1">
                <a:solidFill>
                  <a:srgbClr val="FF0000"/>
                </a:solidFill>
              </a:rPr>
              <a:t>Repository</a:t>
            </a:r>
            <a:endParaRPr lang="it-IT" dirty="0">
              <a:solidFill>
                <a:srgbClr val="FF0000"/>
              </a:solidFill>
            </a:endParaRPr>
          </a:p>
        </p:txBody>
      </p:sp>
    </p:spTree>
    <p:extLst>
      <p:ext uri="{BB962C8B-B14F-4D97-AF65-F5344CB8AC3E}">
        <p14:creationId xmlns:p14="http://schemas.microsoft.com/office/powerpoint/2010/main" val="216725460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C8CA43D-3D3A-044F-8DA5-ABD31098403D}"/>
              </a:ext>
            </a:extLst>
          </p:cNvPr>
          <p:cNvSpPr>
            <a:spLocks noGrp="1"/>
          </p:cNvSpPr>
          <p:nvPr>
            <p:ph type="body" sz="quarter" idx="25"/>
          </p:nvPr>
        </p:nvSpPr>
        <p:spPr>
          <a:xfrm>
            <a:off x="711198" y="1645032"/>
            <a:ext cx="10464801" cy="3553501"/>
          </a:xfrm>
        </p:spPr>
        <p:txBody>
          <a:bodyPr>
            <a:normAutofit/>
          </a:bodyPr>
          <a:lstStyle/>
          <a:p>
            <a:r>
              <a:rPr lang="fr-LU" sz="4000" dirty="0">
                <a:solidFill>
                  <a:schemeClr val="accent2">
                    <a:lumMod val="75000"/>
                  </a:schemeClr>
                </a:solidFill>
              </a:rPr>
              <a:t>A </a:t>
            </a:r>
            <a:r>
              <a:rPr lang="fr-LU" sz="4000" dirty="0" err="1">
                <a:solidFill>
                  <a:schemeClr val="accent2">
                    <a:lumMod val="75000"/>
                  </a:schemeClr>
                </a:solidFill>
              </a:rPr>
              <a:t>repository</a:t>
            </a:r>
            <a:r>
              <a:rPr lang="fr-LU" sz="4000" dirty="0">
                <a:solidFill>
                  <a:schemeClr val="accent2">
                    <a:lumMod val="75000"/>
                  </a:schemeClr>
                </a:solidFill>
              </a:rPr>
              <a:t> stores Open Access digital </a:t>
            </a:r>
            <a:r>
              <a:rPr lang="fr-LU" sz="4000" dirty="0" err="1">
                <a:solidFill>
                  <a:schemeClr val="accent2">
                    <a:lumMod val="75000"/>
                  </a:schemeClr>
                </a:solidFill>
              </a:rPr>
              <a:t>objects</a:t>
            </a:r>
            <a:r>
              <a:rPr lang="fr-LU" sz="4000" dirty="0">
                <a:solidFill>
                  <a:schemeClr val="accent2">
                    <a:lumMod val="75000"/>
                  </a:schemeClr>
                </a:solidFill>
              </a:rPr>
              <a:t> and </a:t>
            </a:r>
            <a:r>
              <a:rPr lang="fr-LU" sz="4000" dirty="0" err="1">
                <a:solidFill>
                  <a:schemeClr val="accent2">
                    <a:lumMod val="75000"/>
                  </a:schemeClr>
                </a:solidFill>
              </a:rPr>
              <a:t>makes</a:t>
            </a:r>
            <a:r>
              <a:rPr lang="fr-LU" sz="4000" dirty="0">
                <a:solidFill>
                  <a:schemeClr val="accent2">
                    <a:lumMod val="75000"/>
                  </a:schemeClr>
                </a:solidFill>
              </a:rPr>
              <a:t> </a:t>
            </a:r>
            <a:r>
              <a:rPr lang="fr-LU" sz="4000" dirty="0" err="1">
                <a:solidFill>
                  <a:schemeClr val="accent2">
                    <a:lumMod val="75000"/>
                  </a:schemeClr>
                </a:solidFill>
              </a:rPr>
              <a:t>them</a:t>
            </a:r>
            <a:r>
              <a:rPr lang="fr-LU" sz="4000" dirty="0">
                <a:solidFill>
                  <a:schemeClr val="accent2">
                    <a:lumMod val="75000"/>
                  </a:schemeClr>
                </a:solidFill>
              </a:rPr>
              <a:t> </a:t>
            </a:r>
            <a:r>
              <a:rPr lang="fr-LU" sz="4000" dirty="0" err="1">
                <a:solidFill>
                  <a:schemeClr val="accent2">
                    <a:lumMod val="75000"/>
                  </a:schemeClr>
                </a:solidFill>
              </a:rPr>
              <a:t>available</a:t>
            </a:r>
            <a:r>
              <a:rPr lang="fr-LU" sz="4000" dirty="0">
                <a:solidFill>
                  <a:schemeClr val="accent2">
                    <a:lumMod val="75000"/>
                  </a:schemeClr>
                </a:solidFill>
              </a:rPr>
              <a:t> and </a:t>
            </a:r>
            <a:r>
              <a:rPr lang="fr-LU" sz="4000" dirty="0" err="1">
                <a:solidFill>
                  <a:schemeClr val="accent2">
                    <a:lumMod val="75000"/>
                  </a:schemeClr>
                </a:solidFill>
              </a:rPr>
              <a:t>downloadable</a:t>
            </a:r>
            <a:r>
              <a:rPr lang="fr-LU" sz="4000" dirty="0">
                <a:solidFill>
                  <a:schemeClr val="accent2">
                    <a:lumMod val="75000"/>
                  </a:schemeClr>
                </a:solidFill>
              </a:rPr>
              <a:t>. </a:t>
            </a:r>
            <a:r>
              <a:rPr lang="fr-LU" sz="4000" dirty="0" err="1">
                <a:solidFill>
                  <a:schemeClr val="accent2">
                    <a:lumMod val="75000"/>
                  </a:schemeClr>
                </a:solidFill>
              </a:rPr>
              <a:t>It’s</a:t>
            </a:r>
            <a:r>
              <a:rPr lang="fr-LU" sz="4000" dirty="0">
                <a:solidFill>
                  <a:schemeClr val="accent2">
                    <a:lumMod val="75000"/>
                  </a:schemeClr>
                </a:solidFill>
              </a:rPr>
              <a:t> accessible </a:t>
            </a:r>
            <a:r>
              <a:rPr lang="it-IT" sz="4000" dirty="0">
                <a:solidFill>
                  <a:schemeClr val="accent2">
                    <a:lumMod val="75000"/>
                  </a:schemeClr>
                </a:solidFill>
              </a:rPr>
              <a:t>and </a:t>
            </a:r>
            <a:r>
              <a:rPr lang="it-IT" sz="4000" dirty="0" err="1">
                <a:solidFill>
                  <a:schemeClr val="accent2">
                    <a:lumMod val="75000"/>
                  </a:schemeClr>
                </a:solidFill>
              </a:rPr>
              <a:t>interoperable</a:t>
            </a:r>
            <a:r>
              <a:rPr lang="it-IT" sz="4000" dirty="0">
                <a:solidFill>
                  <a:schemeClr val="accent2">
                    <a:lumMod val="75000"/>
                  </a:schemeClr>
                </a:solidFill>
              </a:rPr>
              <a:t> </a:t>
            </a:r>
            <a:r>
              <a:rPr lang="it-IT" sz="4000" dirty="0" err="1">
                <a:solidFill>
                  <a:schemeClr val="accent2">
                    <a:lumMod val="75000"/>
                  </a:schemeClr>
                </a:solidFill>
              </a:rPr>
              <a:t>through</a:t>
            </a:r>
            <a:r>
              <a:rPr lang="it-IT" sz="4000" dirty="0">
                <a:solidFill>
                  <a:schemeClr val="accent2">
                    <a:lumMod val="75000"/>
                  </a:schemeClr>
                </a:solidFill>
              </a:rPr>
              <a:t> a OAI-PMH </a:t>
            </a:r>
            <a:r>
              <a:rPr lang="it-IT" sz="4000" dirty="0" err="1">
                <a:solidFill>
                  <a:schemeClr val="accent2">
                    <a:lumMod val="75000"/>
                  </a:schemeClr>
                </a:solidFill>
              </a:rPr>
              <a:t>protocol</a:t>
            </a:r>
            <a:r>
              <a:rPr lang="it-IT" sz="4000" dirty="0">
                <a:solidFill>
                  <a:schemeClr val="accent2">
                    <a:lumMod val="75000"/>
                  </a:schemeClr>
                </a:solidFill>
              </a:rPr>
              <a:t> </a:t>
            </a:r>
            <a:r>
              <a:rPr lang="fr-LU" sz="4000" dirty="0">
                <a:solidFill>
                  <a:schemeClr val="accent2">
                    <a:lumMod val="75000"/>
                  </a:schemeClr>
                </a:solidFill>
              </a:rPr>
              <a:t>and </a:t>
            </a:r>
            <a:r>
              <a:rPr lang="fr-LU" sz="4000" dirty="0" err="1">
                <a:solidFill>
                  <a:schemeClr val="accent2">
                    <a:lumMod val="75000"/>
                  </a:schemeClr>
                </a:solidFill>
              </a:rPr>
              <a:t>it</a:t>
            </a:r>
            <a:r>
              <a:rPr lang="fr-LU" sz="4000" dirty="0">
                <a:solidFill>
                  <a:schemeClr val="accent2">
                    <a:lumMod val="75000"/>
                  </a:schemeClr>
                </a:solidFill>
              </a:rPr>
              <a:t> </a:t>
            </a:r>
            <a:r>
              <a:rPr lang="fr-LU" sz="4000" dirty="0" err="1">
                <a:solidFill>
                  <a:schemeClr val="accent2">
                    <a:lumMod val="75000"/>
                  </a:schemeClr>
                </a:solidFill>
              </a:rPr>
              <a:t>deploys</a:t>
            </a:r>
            <a:r>
              <a:rPr lang="fr-LU" sz="4000" dirty="0">
                <a:solidFill>
                  <a:schemeClr val="accent2">
                    <a:lumMod val="75000"/>
                  </a:schemeClr>
                </a:solidFill>
              </a:rPr>
              <a:t> a </a:t>
            </a:r>
            <a:r>
              <a:rPr lang="fr-LU" sz="4000" b="1" dirty="0">
                <a:solidFill>
                  <a:schemeClr val="accent2">
                    <a:lumMod val="75000"/>
                  </a:schemeClr>
                </a:solidFill>
              </a:rPr>
              <a:t>long-</a:t>
            </a:r>
            <a:r>
              <a:rPr lang="fr-LU" sz="4000" b="1" dirty="0" err="1">
                <a:solidFill>
                  <a:schemeClr val="accent2">
                    <a:lumMod val="75000"/>
                  </a:schemeClr>
                </a:solidFill>
              </a:rPr>
              <a:t>term</a:t>
            </a:r>
            <a:r>
              <a:rPr lang="fr-LU" sz="4000" b="1" dirty="0">
                <a:solidFill>
                  <a:schemeClr val="accent2">
                    <a:lumMod val="75000"/>
                  </a:schemeClr>
                </a:solidFill>
              </a:rPr>
              <a:t> </a:t>
            </a:r>
            <a:r>
              <a:rPr lang="fr-LU" sz="4000" b="1" dirty="0" err="1">
                <a:solidFill>
                  <a:schemeClr val="accent2">
                    <a:lumMod val="75000"/>
                  </a:schemeClr>
                </a:solidFill>
              </a:rPr>
              <a:t>archiving</a:t>
            </a:r>
            <a:r>
              <a:rPr lang="fr-LU" sz="4000" b="1" dirty="0">
                <a:solidFill>
                  <a:schemeClr val="accent2">
                    <a:lumMod val="75000"/>
                  </a:schemeClr>
                </a:solidFill>
              </a:rPr>
              <a:t> </a:t>
            </a:r>
            <a:r>
              <a:rPr lang="fr-LU" sz="4000" b="1" dirty="0" err="1">
                <a:solidFill>
                  <a:schemeClr val="accent2">
                    <a:lumMod val="75000"/>
                  </a:schemeClr>
                </a:solidFill>
              </a:rPr>
              <a:t>policy</a:t>
            </a:r>
            <a:endParaRPr lang="fr-LU" sz="4000" b="1" dirty="0">
              <a:solidFill>
                <a:schemeClr val="accent2">
                  <a:lumMod val="75000"/>
                </a:schemeClr>
              </a:solidFill>
            </a:endParaRPr>
          </a:p>
        </p:txBody>
      </p:sp>
      <p:sp>
        <p:nvSpPr>
          <p:cNvPr id="6" name="Segnaposto testo 2">
            <a:extLst>
              <a:ext uri="{FF2B5EF4-FFF2-40B4-BE49-F238E27FC236}">
                <a16:creationId xmlns:a16="http://schemas.microsoft.com/office/drawing/2014/main" id="{E9EC5C44-9529-7744-93A2-2CEFE14EF976}"/>
              </a:ext>
            </a:extLst>
          </p:cNvPr>
          <p:cNvSpPr txBox="1">
            <a:spLocks/>
          </p:cNvSpPr>
          <p:nvPr/>
        </p:nvSpPr>
        <p:spPr>
          <a:xfrm>
            <a:off x="711200" y="338668"/>
            <a:ext cx="13530416" cy="1145358"/>
          </a:xfrm>
          <a:prstGeom prst="rect">
            <a:avLst/>
          </a:prstGeom>
        </p:spPr>
        <p:txBody>
          <a:bodyPr/>
          <a:lstStyle>
            <a:lvl1pPr marL="395101" marR="0" indent="-395101" algn="l" defTabSz="547673" rtl="0" eaLnBrk="1" latinLnBrk="0" hangingPunct="1">
              <a:lnSpc>
                <a:spcPct val="100000"/>
              </a:lnSpc>
              <a:spcBef>
                <a:spcPts val="3900"/>
              </a:spcBef>
              <a:spcAft>
                <a:spcPts val="0"/>
              </a:spcAft>
              <a:buClrTx/>
              <a:buSzPct val="75000"/>
              <a:buFontTx/>
              <a:buBlip>
                <a:blip r:embed="rId2"/>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3"/>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4"/>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lgn="ctr">
              <a:buNone/>
            </a:pPr>
            <a:r>
              <a:rPr lang="it-IT" sz="6000" b="1" spc="-151" dirty="0" err="1">
                <a:solidFill>
                  <a:schemeClr val="accent1"/>
                </a:solidFill>
              </a:rPr>
              <a:t>Repository</a:t>
            </a:r>
            <a:r>
              <a:rPr lang="it-IT" sz="6000" b="1" spc="-151" dirty="0">
                <a:solidFill>
                  <a:schemeClr val="accent1"/>
                </a:solidFill>
              </a:rPr>
              <a:t> Open Access</a:t>
            </a:r>
          </a:p>
        </p:txBody>
      </p:sp>
      <p:sp>
        <p:nvSpPr>
          <p:cNvPr id="7" name="Segnaposto testo 1">
            <a:extLst>
              <a:ext uri="{FF2B5EF4-FFF2-40B4-BE49-F238E27FC236}">
                <a16:creationId xmlns:a16="http://schemas.microsoft.com/office/drawing/2014/main" id="{A8EE361A-D6D2-9742-9384-39A154C94046}"/>
              </a:ext>
            </a:extLst>
          </p:cNvPr>
          <p:cNvSpPr txBox="1">
            <a:spLocks/>
          </p:cNvSpPr>
          <p:nvPr/>
        </p:nvSpPr>
        <p:spPr>
          <a:xfrm>
            <a:off x="711199" y="4999145"/>
            <a:ext cx="9922934" cy="3087974"/>
          </a:xfrm>
          <a:prstGeom prst="rect">
            <a:avLst/>
          </a:prstGeom>
        </p:spPr>
        <p:txBody>
          <a:bodyPr vert="horz" lIns="0" tIns="180000" rIns="0" bIns="180000" numCol="1" spcCol="720000" rtlCol="0" anchor="t" anchorCtr="0">
            <a:noAutofit/>
          </a:bodyPr>
          <a:lstStyle>
            <a:lvl1pPr marL="0" marR="0" indent="0" algn="l" defTabSz="547673" rtl="0" eaLnBrk="1" latinLnBrk="0" hangingPunct="1">
              <a:lnSpc>
                <a:spcPct val="100000"/>
              </a:lnSpc>
              <a:spcBef>
                <a:spcPts val="3900"/>
              </a:spcBef>
              <a:spcAft>
                <a:spcPts val="0"/>
              </a:spcAft>
              <a:buClrTx/>
              <a:buSzPct val="75000"/>
              <a:buFontTx/>
              <a:buNone/>
              <a:tabLst/>
              <a:defRPr sz="3200" b="0" i="0" u="none" strike="noStrike" cap="none" spc="-150" baseline="0">
                <a:ln>
                  <a:noFill/>
                </a:ln>
                <a:solidFill>
                  <a:schemeClr val="bg2">
                    <a:lumMod val="25000"/>
                  </a:schemeClr>
                </a:solidFill>
                <a:uFillTx/>
                <a:latin typeface="Helvetica" charset="0"/>
                <a:ea typeface="Helvetica" charset="0"/>
                <a:cs typeface="Helvetica"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39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r>
              <a:rPr lang="fr-LU" sz="4400" b="1" spc="-451" dirty="0">
                <a:solidFill>
                  <a:srgbClr val="2D3293"/>
                </a:solidFill>
                <a:latin typeface="Open Sans Semibold" charset="0"/>
              </a:rPr>
              <a:t>How do </a:t>
            </a:r>
            <a:r>
              <a:rPr lang="fr-LU" sz="4400" b="1" spc="-451" dirty="0" err="1">
                <a:solidFill>
                  <a:srgbClr val="2D3293"/>
                </a:solidFill>
                <a:latin typeface="Open Sans Semibold" charset="0"/>
              </a:rPr>
              <a:t>you</a:t>
            </a:r>
            <a:r>
              <a:rPr lang="fr-LU" sz="4400" b="1" spc="-451" dirty="0">
                <a:solidFill>
                  <a:srgbClr val="2D3293"/>
                </a:solidFill>
                <a:latin typeface="Open Sans Semibold" charset="0"/>
              </a:rPr>
              <a:t> chose a </a:t>
            </a:r>
            <a:r>
              <a:rPr lang="fr-LU" sz="4400" b="1" spc="-451" dirty="0" err="1">
                <a:solidFill>
                  <a:srgbClr val="2D3293"/>
                </a:solidFill>
                <a:latin typeface="Open Sans Semibold" charset="0"/>
              </a:rPr>
              <a:t>Repository</a:t>
            </a:r>
            <a:r>
              <a:rPr lang="fr-LU" sz="4400" b="1" spc="-451" dirty="0">
                <a:solidFill>
                  <a:srgbClr val="2D3293"/>
                </a:solidFill>
                <a:latin typeface="Open Sans Semibold" charset="0"/>
              </a:rPr>
              <a:t>?</a:t>
            </a:r>
          </a:p>
          <a:p>
            <a:pPr>
              <a:spcBef>
                <a:spcPts val="0"/>
              </a:spcBef>
            </a:pPr>
            <a:r>
              <a:rPr lang="fr-LU" b="1" dirty="0" err="1">
                <a:solidFill>
                  <a:schemeClr val="accent2">
                    <a:lumMod val="75000"/>
                  </a:schemeClr>
                </a:solidFill>
              </a:rPr>
              <a:t>Literature</a:t>
            </a:r>
            <a:r>
              <a:rPr lang="fr-LU" dirty="0">
                <a:solidFill>
                  <a:schemeClr val="accent2">
                    <a:lumMod val="75000"/>
                  </a:schemeClr>
                </a:solidFill>
              </a:rPr>
              <a:t> </a:t>
            </a:r>
            <a:r>
              <a:rPr lang="fr-LU" dirty="0" err="1">
                <a:solidFill>
                  <a:schemeClr val="accent2">
                    <a:lumMod val="75000"/>
                  </a:schemeClr>
                </a:solidFill>
              </a:rPr>
              <a:t>Repositories</a:t>
            </a:r>
            <a:r>
              <a:rPr lang="fr-LU" dirty="0">
                <a:solidFill>
                  <a:schemeClr val="accent2">
                    <a:lumMod val="75000"/>
                  </a:schemeClr>
                </a:solidFill>
              </a:rPr>
              <a:t>: Open Access </a:t>
            </a:r>
            <a:r>
              <a:rPr lang="fr-LU" dirty="0" err="1">
                <a:solidFill>
                  <a:schemeClr val="accent2">
                    <a:lumMod val="75000"/>
                  </a:schemeClr>
                </a:solidFill>
              </a:rPr>
              <a:t>Repository</a:t>
            </a:r>
            <a:r>
              <a:rPr lang="fr-LU" dirty="0">
                <a:solidFill>
                  <a:schemeClr val="accent2">
                    <a:lumMod val="75000"/>
                  </a:schemeClr>
                </a:solidFill>
              </a:rPr>
              <a:t> Directory</a:t>
            </a:r>
            <a:br>
              <a:rPr lang="fr-LU" dirty="0">
                <a:solidFill>
                  <a:schemeClr val="accent2">
                    <a:lumMod val="75000"/>
                  </a:schemeClr>
                </a:solidFill>
              </a:rPr>
            </a:br>
            <a:r>
              <a:rPr lang="fr-LU" dirty="0">
                <a:solidFill>
                  <a:schemeClr val="accent2">
                    <a:lumMod val="75000"/>
                  </a:schemeClr>
                </a:solidFill>
                <a:hlinkClick r:id="rId5"/>
              </a:rPr>
              <a:t>www.opendoar.org</a:t>
            </a:r>
            <a:endParaRPr lang="fr-LU" dirty="0">
              <a:solidFill>
                <a:schemeClr val="accent2">
                  <a:lumMod val="75000"/>
                </a:schemeClr>
              </a:solidFill>
            </a:endParaRPr>
          </a:p>
          <a:p>
            <a:pPr>
              <a:spcBef>
                <a:spcPts val="0"/>
              </a:spcBef>
            </a:pPr>
            <a:r>
              <a:rPr lang="fr-LU" b="1" dirty="0">
                <a:solidFill>
                  <a:schemeClr val="accent2">
                    <a:lumMod val="75000"/>
                  </a:schemeClr>
                </a:solidFill>
              </a:rPr>
              <a:t>Data</a:t>
            </a:r>
            <a:r>
              <a:rPr lang="fr-LU" dirty="0">
                <a:solidFill>
                  <a:schemeClr val="accent2">
                    <a:lumMod val="75000"/>
                  </a:schemeClr>
                </a:solidFill>
              </a:rPr>
              <a:t> </a:t>
            </a:r>
            <a:r>
              <a:rPr lang="fr-LU" dirty="0" err="1">
                <a:solidFill>
                  <a:schemeClr val="accent2">
                    <a:lumMod val="75000"/>
                  </a:schemeClr>
                </a:solidFill>
              </a:rPr>
              <a:t>Repositories</a:t>
            </a:r>
            <a:r>
              <a:rPr lang="fr-LU" dirty="0">
                <a:solidFill>
                  <a:schemeClr val="accent2">
                    <a:lumMod val="75000"/>
                  </a:schemeClr>
                </a:solidFill>
              </a:rPr>
              <a:t>: </a:t>
            </a:r>
            <a:r>
              <a:rPr lang="fr-LU" dirty="0" err="1">
                <a:solidFill>
                  <a:schemeClr val="accent2">
                    <a:lumMod val="75000"/>
                  </a:schemeClr>
                </a:solidFill>
              </a:rPr>
              <a:t>Registry</a:t>
            </a:r>
            <a:r>
              <a:rPr lang="fr-LU" dirty="0">
                <a:solidFill>
                  <a:schemeClr val="accent2">
                    <a:lumMod val="75000"/>
                  </a:schemeClr>
                </a:solidFill>
              </a:rPr>
              <a:t> of </a:t>
            </a:r>
            <a:r>
              <a:rPr lang="fr-LU" dirty="0" err="1">
                <a:solidFill>
                  <a:schemeClr val="accent2">
                    <a:lumMod val="75000"/>
                  </a:schemeClr>
                </a:solidFill>
              </a:rPr>
              <a:t>Research</a:t>
            </a:r>
            <a:r>
              <a:rPr lang="fr-LU" dirty="0">
                <a:solidFill>
                  <a:schemeClr val="accent2">
                    <a:lumMod val="75000"/>
                  </a:schemeClr>
                </a:solidFill>
              </a:rPr>
              <a:t> Data </a:t>
            </a:r>
            <a:r>
              <a:rPr lang="fr-LU" dirty="0" err="1">
                <a:solidFill>
                  <a:schemeClr val="accent2">
                    <a:lumMod val="75000"/>
                  </a:schemeClr>
                </a:solidFill>
              </a:rPr>
              <a:t>Repository</a:t>
            </a:r>
            <a:br>
              <a:rPr lang="fr-LU" dirty="0">
                <a:solidFill>
                  <a:schemeClr val="accent2">
                    <a:lumMod val="75000"/>
                  </a:schemeClr>
                </a:solidFill>
              </a:rPr>
            </a:br>
            <a:r>
              <a:rPr lang="it-IT" dirty="0">
                <a:hlinkClick r:id="rId6"/>
              </a:rPr>
              <a:t>https://www.re3data.org/</a:t>
            </a:r>
            <a:endParaRPr lang="fr-LU" dirty="0">
              <a:solidFill>
                <a:schemeClr val="accent2">
                  <a:lumMod val="75000"/>
                </a:schemeClr>
              </a:solidFill>
            </a:endParaRPr>
          </a:p>
        </p:txBody>
      </p:sp>
      <p:sp>
        <p:nvSpPr>
          <p:cNvPr id="4" name="Rettangolo con angoli arrotondati 3">
            <a:extLst>
              <a:ext uri="{FF2B5EF4-FFF2-40B4-BE49-F238E27FC236}">
                <a16:creationId xmlns:a16="http://schemas.microsoft.com/office/drawing/2014/main" id="{50C14855-FE56-0747-8578-D2FEAE3262B6}"/>
              </a:ext>
            </a:extLst>
          </p:cNvPr>
          <p:cNvSpPr/>
          <p:nvPr/>
        </p:nvSpPr>
        <p:spPr>
          <a:xfrm>
            <a:off x="12943303" y="2507509"/>
            <a:ext cx="5630333" cy="1000832"/>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4000" tIns="47625" rIns="47625" bIns="47625" numCol="1" spcCol="38100" rtlCol="0" anchor="ctr">
            <a:spAutoFit/>
          </a:bodyPr>
          <a:lstStyle/>
          <a:p>
            <a:pPr marL="0" marR="0" indent="0" algn="l" defTabSz="547687" rtl="0" fontAlgn="auto" latinLnBrk="0" hangingPunct="0">
              <a:lnSpc>
                <a:spcPct val="100000"/>
              </a:lnSpc>
              <a:spcBef>
                <a:spcPts val="0"/>
              </a:spcBef>
              <a:spcAft>
                <a:spcPts val="0"/>
              </a:spcAft>
              <a:buClrTx/>
              <a:buSzTx/>
              <a:buFontTx/>
              <a:buNone/>
              <a:tabLst/>
            </a:pPr>
            <a:r>
              <a:rPr kumimoji="0" lang="it-IT" sz="4000" b="1" i="0" u="none" strike="noStrike" cap="none" spc="0" normalizeH="0" baseline="0" dirty="0" err="1">
                <a:ln>
                  <a:noFill/>
                </a:ln>
                <a:solidFill>
                  <a:srgbClr val="FFFFFF"/>
                </a:solidFill>
                <a:effectLst/>
                <a:uFillTx/>
                <a:latin typeface="+mn-lt"/>
                <a:ea typeface="+mn-ea"/>
                <a:cs typeface="+mn-cs"/>
                <a:sym typeface="Helvetica Light"/>
              </a:rPr>
              <a:t>Institutional</a:t>
            </a:r>
            <a:endParaRPr kumimoji="0" lang="it-IT" sz="4000"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Rettangolo con angoli arrotondati 11">
            <a:extLst>
              <a:ext uri="{FF2B5EF4-FFF2-40B4-BE49-F238E27FC236}">
                <a16:creationId xmlns:a16="http://schemas.microsoft.com/office/drawing/2014/main" id="{9E48C1AC-AE69-BF43-8087-823C39C2C31A}"/>
              </a:ext>
            </a:extLst>
          </p:cNvPr>
          <p:cNvSpPr/>
          <p:nvPr/>
        </p:nvSpPr>
        <p:spPr>
          <a:xfrm>
            <a:off x="10609184" y="3657727"/>
            <a:ext cx="6400349" cy="1000832"/>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4000" tIns="47625" rIns="47625" bIns="47625" numCol="1" spcCol="38100" rtlCol="0" anchor="ctr">
            <a:spAutoFit/>
          </a:bodyPr>
          <a:lstStyle/>
          <a:p>
            <a:pPr marL="0" marR="0" indent="0" algn="l" defTabSz="547687" rtl="0" fontAlgn="auto" latinLnBrk="0" hangingPunct="0">
              <a:lnSpc>
                <a:spcPct val="100000"/>
              </a:lnSpc>
              <a:spcBef>
                <a:spcPts val="0"/>
              </a:spcBef>
              <a:spcAft>
                <a:spcPts val="0"/>
              </a:spcAft>
              <a:buClrTx/>
              <a:buSzTx/>
              <a:buFontTx/>
              <a:buNone/>
              <a:tabLst/>
            </a:pPr>
            <a:r>
              <a:rPr kumimoji="0" lang="it-IT" sz="4000" b="1" i="0" u="none" strike="noStrike" cap="none" spc="0" normalizeH="0" baseline="0" dirty="0" err="1">
                <a:ln>
                  <a:noFill/>
                </a:ln>
                <a:solidFill>
                  <a:srgbClr val="FFFFFF"/>
                </a:solidFill>
                <a:effectLst/>
                <a:uFillTx/>
                <a:latin typeface="+mn-lt"/>
                <a:ea typeface="+mn-ea"/>
                <a:cs typeface="+mn-cs"/>
                <a:sym typeface="Helvetica Light"/>
              </a:rPr>
              <a:t>Thematic</a:t>
            </a:r>
            <a:r>
              <a:rPr kumimoji="0" lang="it-IT" sz="4000" b="1" i="0" u="none" strike="noStrike" cap="none" spc="0" normalizeH="0" baseline="0" dirty="0">
                <a:ln>
                  <a:noFill/>
                </a:ln>
                <a:solidFill>
                  <a:srgbClr val="FFFFFF"/>
                </a:solidFill>
                <a:effectLst/>
                <a:uFillTx/>
                <a:latin typeface="+mn-lt"/>
                <a:ea typeface="+mn-ea"/>
                <a:cs typeface="+mn-cs"/>
                <a:sym typeface="Helvetica Light"/>
              </a:rPr>
              <a:t>/</a:t>
            </a:r>
            <a:r>
              <a:rPr kumimoji="0" lang="it-IT" sz="4000" b="1" i="0" u="none" strike="noStrike" cap="none" spc="0" normalizeH="0" baseline="0" dirty="0" err="1">
                <a:ln>
                  <a:noFill/>
                </a:ln>
                <a:solidFill>
                  <a:srgbClr val="FFFFFF"/>
                </a:solidFill>
                <a:effectLst/>
                <a:uFillTx/>
                <a:latin typeface="+mn-lt"/>
                <a:ea typeface="+mn-ea"/>
                <a:cs typeface="+mn-cs"/>
                <a:sym typeface="Helvetica Light"/>
              </a:rPr>
              <a:t>Disciplinary</a:t>
            </a:r>
            <a:endParaRPr kumimoji="0" lang="it-IT" sz="4000" b="1"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Rettangolo con angoli arrotondati 12">
            <a:extLst>
              <a:ext uri="{FF2B5EF4-FFF2-40B4-BE49-F238E27FC236}">
                <a16:creationId xmlns:a16="http://schemas.microsoft.com/office/drawing/2014/main" id="{021EB190-6C07-2F41-8693-BBAAAD7C78E6}"/>
              </a:ext>
            </a:extLst>
          </p:cNvPr>
          <p:cNvSpPr/>
          <p:nvPr/>
        </p:nvSpPr>
        <p:spPr>
          <a:xfrm>
            <a:off x="13063613" y="4807946"/>
            <a:ext cx="5630333" cy="1000832"/>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4000" tIns="47625" rIns="47625" bIns="47625" numCol="1" spcCol="38100" rtlCol="0" anchor="ctr">
            <a:spAutoFit/>
          </a:bodyPr>
          <a:lstStyle/>
          <a:p>
            <a:pPr marL="0" marR="0" indent="0" algn="l" defTabSz="547687" rtl="0" fontAlgn="auto" latinLnBrk="0" hangingPunct="0">
              <a:lnSpc>
                <a:spcPct val="100000"/>
              </a:lnSpc>
              <a:spcBef>
                <a:spcPts val="0"/>
              </a:spcBef>
              <a:spcAft>
                <a:spcPts val="0"/>
              </a:spcAft>
              <a:buClrTx/>
              <a:buSzTx/>
              <a:buFontTx/>
              <a:buNone/>
              <a:tabLst/>
            </a:pPr>
            <a:r>
              <a:rPr kumimoji="0" lang="it-IT" sz="4000" b="1" i="0" u="none" strike="noStrike" cap="none" spc="0" normalizeH="0" baseline="0" dirty="0" err="1">
                <a:ln>
                  <a:noFill/>
                </a:ln>
                <a:solidFill>
                  <a:srgbClr val="FFFFFF"/>
                </a:solidFill>
                <a:effectLst/>
                <a:uFillTx/>
                <a:latin typeface="+mn-lt"/>
                <a:ea typeface="+mn-ea"/>
                <a:cs typeface="+mn-cs"/>
                <a:sym typeface="Helvetica Light"/>
              </a:rPr>
              <a:t>Litterature</a:t>
            </a:r>
            <a:endParaRPr kumimoji="0" lang="it-IT" sz="4000" b="1"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Rettangolo con angoli arrotondati 15">
            <a:extLst>
              <a:ext uri="{FF2B5EF4-FFF2-40B4-BE49-F238E27FC236}">
                <a16:creationId xmlns:a16="http://schemas.microsoft.com/office/drawing/2014/main" id="{C334F745-F2E1-464B-AF1F-E8EF8EE05990}"/>
              </a:ext>
            </a:extLst>
          </p:cNvPr>
          <p:cNvSpPr/>
          <p:nvPr/>
        </p:nvSpPr>
        <p:spPr>
          <a:xfrm>
            <a:off x="14242708" y="5958165"/>
            <a:ext cx="5630333" cy="1000832"/>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4000" tIns="47625" rIns="47625" bIns="47625" numCol="1" spcCol="38100" rtlCol="0" anchor="ctr">
            <a:spAutoFit/>
          </a:bodyPr>
          <a:lstStyle/>
          <a:p>
            <a:pPr marL="0" marR="0" indent="0" algn="l" defTabSz="547687" rtl="0" fontAlgn="auto" latinLnBrk="0" hangingPunct="0">
              <a:lnSpc>
                <a:spcPct val="100000"/>
              </a:lnSpc>
              <a:spcBef>
                <a:spcPts val="0"/>
              </a:spcBef>
              <a:spcAft>
                <a:spcPts val="0"/>
              </a:spcAft>
              <a:buClrTx/>
              <a:buSzTx/>
              <a:buFontTx/>
              <a:buNone/>
              <a:tabLst/>
            </a:pPr>
            <a:r>
              <a:rPr kumimoji="0" lang="it-IT" sz="4000" b="1" i="0" u="none" strike="noStrike" cap="none" spc="0" normalizeH="0" baseline="0" dirty="0">
                <a:ln>
                  <a:noFill/>
                </a:ln>
                <a:solidFill>
                  <a:srgbClr val="FFFFFF"/>
                </a:solidFill>
                <a:effectLst/>
                <a:uFillTx/>
                <a:latin typeface="+mn-lt"/>
                <a:ea typeface="+mn-ea"/>
                <a:cs typeface="+mn-cs"/>
                <a:sym typeface="Helvetica Light"/>
              </a:rPr>
              <a:t>Data</a:t>
            </a:r>
          </a:p>
        </p:txBody>
      </p:sp>
      <p:sp>
        <p:nvSpPr>
          <p:cNvPr id="17" name="Rettangolo con angoli arrotondati 16">
            <a:extLst>
              <a:ext uri="{FF2B5EF4-FFF2-40B4-BE49-F238E27FC236}">
                <a16:creationId xmlns:a16="http://schemas.microsoft.com/office/drawing/2014/main" id="{25CBB410-E595-8A43-958B-ED22750CB2CD}"/>
              </a:ext>
            </a:extLst>
          </p:cNvPr>
          <p:cNvSpPr/>
          <p:nvPr/>
        </p:nvSpPr>
        <p:spPr>
          <a:xfrm>
            <a:off x="13304243" y="7108384"/>
            <a:ext cx="5630333" cy="1000832"/>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4000" tIns="47625" rIns="47625" bIns="47625" numCol="1" spcCol="38100" rtlCol="0" anchor="ctr">
            <a:spAutoFit/>
          </a:bodyPr>
          <a:lstStyle/>
          <a:p>
            <a:pPr marL="0" marR="0" indent="0" algn="l" defTabSz="547687" rtl="0" fontAlgn="auto" latinLnBrk="0" hangingPunct="0">
              <a:lnSpc>
                <a:spcPct val="100000"/>
              </a:lnSpc>
              <a:spcBef>
                <a:spcPts val="0"/>
              </a:spcBef>
              <a:spcAft>
                <a:spcPts val="0"/>
              </a:spcAft>
              <a:buClrTx/>
              <a:buSzTx/>
              <a:buFontTx/>
              <a:buNone/>
              <a:tabLst/>
            </a:pPr>
            <a:r>
              <a:rPr kumimoji="0" lang="it-IT" sz="4000" b="1" i="0" u="none" strike="noStrike" cap="none" spc="0" normalizeH="0" baseline="0" dirty="0">
                <a:ln>
                  <a:noFill/>
                </a:ln>
                <a:solidFill>
                  <a:srgbClr val="FFFFFF"/>
                </a:solidFill>
                <a:effectLst/>
                <a:uFillTx/>
                <a:latin typeface="+mn-lt"/>
                <a:ea typeface="+mn-ea"/>
                <a:cs typeface="+mn-cs"/>
                <a:sym typeface="Helvetica Light"/>
              </a:rPr>
              <a:t>Catch </a:t>
            </a:r>
            <a:r>
              <a:rPr kumimoji="0" lang="it-IT" sz="4000" b="1" i="0" u="none" strike="noStrike" cap="none" spc="0" normalizeH="0" baseline="0" dirty="0" err="1">
                <a:ln>
                  <a:noFill/>
                </a:ln>
                <a:solidFill>
                  <a:srgbClr val="FFFFFF"/>
                </a:solidFill>
                <a:effectLst/>
                <a:uFillTx/>
                <a:latin typeface="+mn-lt"/>
                <a:ea typeface="+mn-ea"/>
                <a:cs typeface="+mn-cs"/>
                <a:sym typeface="Helvetica Light"/>
              </a:rPr>
              <a:t>All</a:t>
            </a:r>
            <a:endParaRPr kumimoji="0" lang="it-IT" sz="4000" b="1" i="0" u="none" strike="noStrike" cap="none" spc="0" normalizeH="0" baseline="0" dirty="0">
              <a:ln>
                <a:noFill/>
              </a:ln>
              <a:solidFill>
                <a:srgbClr val="FFFFFF"/>
              </a:solidFill>
              <a:effectLst/>
              <a:uFillTx/>
              <a:latin typeface="+mn-lt"/>
              <a:ea typeface="+mn-ea"/>
              <a:cs typeface="+mn-cs"/>
              <a:sym typeface="Helvetica Light"/>
            </a:endParaRPr>
          </a:p>
        </p:txBody>
      </p:sp>
      <p:pic>
        <p:nvPicPr>
          <p:cNvPr id="10" name="Immagine 9">
            <a:extLst>
              <a:ext uri="{FF2B5EF4-FFF2-40B4-BE49-F238E27FC236}">
                <a16:creationId xmlns:a16="http://schemas.microsoft.com/office/drawing/2014/main" id="{43F15705-E0FA-E049-A4CD-6A6AD22A3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11" name="Immagine 10">
            <a:extLst>
              <a:ext uri="{FF2B5EF4-FFF2-40B4-BE49-F238E27FC236}">
                <a16:creationId xmlns:a16="http://schemas.microsoft.com/office/drawing/2014/main" id="{E96F4340-8974-1F4D-B44F-CA053D0966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324673655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D7781E58-9000-CE43-B666-E5E99D34B59B}"/>
              </a:ext>
            </a:extLst>
          </p:cNvPr>
          <p:cNvSpPr>
            <a:spLocks noGrp="1"/>
          </p:cNvSpPr>
          <p:nvPr>
            <p:ph type="body" sz="quarter" idx="22"/>
          </p:nvPr>
        </p:nvSpPr>
        <p:spPr>
          <a:xfrm>
            <a:off x="9683645" y="1789014"/>
            <a:ext cx="5726243" cy="2420976"/>
          </a:xfrm>
        </p:spPr>
        <p:txBody>
          <a:bodyPr>
            <a:normAutofit fontScale="85000" lnSpcReduction="10000"/>
          </a:bodyPr>
          <a:lstStyle/>
          <a:p>
            <a:r>
              <a:rPr lang="it-IT" dirty="0" err="1"/>
              <a:t>Repositories</a:t>
            </a:r>
            <a:r>
              <a:rPr lang="it-IT" dirty="0"/>
              <a:t> are </a:t>
            </a:r>
            <a:r>
              <a:rPr lang="it-IT" dirty="0" err="1"/>
              <a:t>managed</a:t>
            </a:r>
            <a:r>
              <a:rPr lang="it-IT" dirty="0"/>
              <a:t> by </a:t>
            </a:r>
            <a:r>
              <a:rPr lang="it-IT" dirty="0" err="1"/>
              <a:t>institutions</a:t>
            </a:r>
            <a:r>
              <a:rPr lang="it-IT" dirty="0"/>
              <a:t>, </a:t>
            </a:r>
            <a:r>
              <a:rPr lang="it-IT" dirty="0" err="1"/>
              <a:t>countries</a:t>
            </a:r>
            <a:r>
              <a:rPr lang="it-IT" dirty="0"/>
              <a:t>, </a:t>
            </a:r>
            <a:r>
              <a:rPr lang="it-IT" dirty="0" err="1"/>
              <a:t>transnational</a:t>
            </a:r>
            <a:r>
              <a:rPr lang="it-IT" dirty="0"/>
              <a:t> </a:t>
            </a:r>
            <a:r>
              <a:rPr lang="it-IT" dirty="0" err="1"/>
              <a:t>infrastructures</a:t>
            </a:r>
            <a:r>
              <a:rPr lang="it-IT" dirty="0"/>
              <a:t> or </a:t>
            </a:r>
            <a:r>
              <a:rPr lang="it-IT" dirty="0" err="1"/>
              <a:t>solid</a:t>
            </a:r>
            <a:r>
              <a:rPr lang="it-IT" dirty="0"/>
              <a:t> </a:t>
            </a:r>
            <a:r>
              <a:rPr lang="it-IT" dirty="0" err="1"/>
              <a:t>scientific</a:t>
            </a:r>
            <a:r>
              <a:rPr lang="it-IT" dirty="0"/>
              <a:t> </a:t>
            </a:r>
            <a:r>
              <a:rPr lang="it-IT" dirty="0" err="1"/>
              <a:t>communities</a:t>
            </a:r>
            <a:r>
              <a:rPr lang="it-IT" dirty="0"/>
              <a:t> </a:t>
            </a:r>
            <a:r>
              <a:rPr lang="it-IT" dirty="0" err="1"/>
              <a:t>that</a:t>
            </a:r>
            <a:r>
              <a:rPr lang="it-IT" dirty="0"/>
              <a:t> </a:t>
            </a:r>
            <a:r>
              <a:rPr lang="it-IT" dirty="0" err="1"/>
              <a:t>implement</a:t>
            </a:r>
            <a:r>
              <a:rPr lang="it-IT" dirty="0"/>
              <a:t> long-</a:t>
            </a:r>
            <a:r>
              <a:rPr lang="it-IT" dirty="0" err="1"/>
              <a:t>term</a:t>
            </a:r>
            <a:r>
              <a:rPr lang="it-IT" dirty="0"/>
              <a:t> </a:t>
            </a:r>
            <a:r>
              <a:rPr lang="it-IT" dirty="0" err="1"/>
              <a:t>curation</a:t>
            </a:r>
            <a:r>
              <a:rPr lang="it-IT" dirty="0"/>
              <a:t> and </a:t>
            </a:r>
            <a:r>
              <a:rPr lang="it-IT" dirty="0" err="1"/>
              <a:t>preservation</a:t>
            </a:r>
            <a:r>
              <a:rPr lang="it-IT" dirty="0"/>
              <a:t> of </a:t>
            </a:r>
            <a:r>
              <a:rPr lang="it-IT" dirty="0" err="1"/>
              <a:t>content</a:t>
            </a:r>
            <a:endParaRPr lang="it-IT" dirty="0"/>
          </a:p>
        </p:txBody>
      </p:sp>
      <p:sp>
        <p:nvSpPr>
          <p:cNvPr id="3" name="Segnaposto testo 2">
            <a:extLst>
              <a:ext uri="{FF2B5EF4-FFF2-40B4-BE49-F238E27FC236}">
                <a16:creationId xmlns:a16="http://schemas.microsoft.com/office/drawing/2014/main" id="{39E605E6-033E-1143-8D5F-3153D18AFA75}"/>
              </a:ext>
            </a:extLst>
          </p:cNvPr>
          <p:cNvSpPr>
            <a:spLocks noGrp="1"/>
          </p:cNvSpPr>
          <p:nvPr>
            <p:ph type="body" sz="quarter" idx="23"/>
          </p:nvPr>
        </p:nvSpPr>
        <p:spPr>
          <a:xfrm>
            <a:off x="711199" y="2055122"/>
            <a:ext cx="7417597" cy="1888760"/>
          </a:xfrm>
        </p:spPr>
        <p:txBody>
          <a:bodyPr/>
          <a:lstStyle/>
          <a:p>
            <a:r>
              <a:rPr lang="it-IT" dirty="0" err="1"/>
              <a:t>Preserve</a:t>
            </a:r>
            <a:endParaRPr lang="it-IT" dirty="0"/>
          </a:p>
        </p:txBody>
      </p:sp>
      <p:sp>
        <p:nvSpPr>
          <p:cNvPr id="4" name="Segnaposto testo 3">
            <a:extLst>
              <a:ext uri="{FF2B5EF4-FFF2-40B4-BE49-F238E27FC236}">
                <a16:creationId xmlns:a16="http://schemas.microsoft.com/office/drawing/2014/main" id="{EF22F980-6741-7A44-8F1A-AED4984425A1}"/>
              </a:ext>
            </a:extLst>
          </p:cNvPr>
          <p:cNvSpPr>
            <a:spLocks noGrp="1"/>
          </p:cNvSpPr>
          <p:nvPr>
            <p:ph type="body" sz="quarter" idx="24"/>
          </p:nvPr>
        </p:nvSpPr>
        <p:spPr>
          <a:xfrm>
            <a:off x="8128000" y="4884543"/>
            <a:ext cx="7281889" cy="1888760"/>
          </a:xfrm>
        </p:spPr>
        <p:txBody>
          <a:bodyPr/>
          <a:lstStyle/>
          <a:p>
            <a:r>
              <a:rPr lang="it-IT" dirty="0"/>
              <a:t>Share </a:t>
            </a:r>
          </a:p>
        </p:txBody>
      </p:sp>
      <p:sp>
        <p:nvSpPr>
          <p:cNvPr id="5" name="Segnaposto testo 4">
            <a:extLst>
              <a:ext uri="{FF2B5EF4-FFF2-40B4-BE49-F238E27FC236}">
                <a16:creationId xmlns:a16="http://schemas.microsoft.com/office/drawing/2014/main" id="{87224FB9-C5E7-044F-921E-82BE9BEF0295}"/>
              </a:ext>
            </a:extLst>
          </p:cNvPr>
          <p:cNvSpPr>
            <a:spLocks noGrp="1"/>
          </p:cNvSpPr>
          <p:nvPr>
            <p:ph type="body" sz="quarter" idx="25"/>
          </p:nvPr>
        </p:nvSpPr>
        <p:spPr>
          <a:xfrm>
            <a:off x="723899" y="4607160"/>
            <a:ext cx="5931733" cy="2420976"/>
          </a:xfrm>
        </p:spPr>
        <p:txBody>
          <a:bodyPr>
            <a:normAutofit fontScale="85000" lnSpcReduction="10000"/>
          </a:bodyPr>
          <a:lstStyle/>
          <a:p>
            <a:r>
              <a:rPr lang="it-IT" dirty="0"/>
              <a:t>A </a:t>
            </a:r>
            <a:r>
              <a:rPr lang="it-IT" dirty="0" err="1"/>
              <a:t>repository</a:t>
            </a:r>
            <a:r>
              <a:rPr lang="it-IT" dirty="0"/>
              <a:t> </a:t>
            </a:r>
            <a:r>
              <a:rPr lang="it-IT" dirty="0" err="1"/>
              <a:t>provides</a:t>
            </a:r>
            <a:r>
              <a:rPr lang="it-IT" dirty="0"/>
              <a:t> a public </a:t>
            </a:r>
            <a:r>
              <a:rPr lang="it-IT" dirty="0" err="1"/>
              <a:t>interface</a:t>
            </a:r>
            <a:r>
              <a:rPr lang="it-IT" dirty="0"/>
              <a:t> </a:t>
            </a:r>
            <a:r>
              <a:rPr lang="it-IT" dirty="0" err="1"/>
              <a:t>that</a:t>
            </a:r>
            <a:r>
              <a:rPr lang="it-IT" dirty="0"/>
              <a:t> </a:t>
            </a:r>
            <a:r>
              <a:rPr lang="it-IT" dirty="0" err="1"/>
              <a:t>allows</a:t>
            </a:r>
            <a:r>
              <a:rPr lang="it-IT" dirty="0"/>
              <a:t> </a:t>
            </a:r>
            <a:r>
              <a:rPr lang="it-IT" dirty="0" err="1"/>
              <a:t>anyone</a:t>
            </a:r>
            <a:r>
              <a:rPr lang="it-IT" dirty="0"/>
              <a:t> to </a:t>
            </a:r>
            <a:r>
              <a:rPr lang="it-IT" dirty="0" err="1"/>
              <a:t>access</a:t>
            </a:r>
            <a:r>
              <a:rPr lang="it-IT" dirty="0"/>
              <a:t> the </a:t>
            </a:r>
            <a:r>
              <a:rPr lang="it-IT" dirty="0" err="1"/>
              <a:t>metadata</a:t>
            </a:r>
            <a:r>
              <a:rPr lang="it-IT" dirty="0"/>
              <a:t> of </a:t>
            </a:r>
            <a:r>
              <a:rPr lang="it-IT" dirty="0" err="1"/>
              <a:t>digital</a:t>
            </a:r>
            <a:r>
              <a:rPr lang="it-IT" dirty="0"/>
              <a:t> </a:t>
            </a:r>
            <a:r>
              <a:rPr lang="it-IT" dirty="0" err="1"/>
              <a:t>objects</a:t>
            </a:r>
            <a:r>
              <a:rPr lang="it-IT" dirty="0"/>
              <a:t>. The </a:t>
            </a:r>
            <a:r>
              <a:rPr lang="it-IT" dirty="0" err="1"/>
              <a:t>author</a:t>
            </a:r>
            <a:r>
              <a:rPr lang="it-IT" dirty="0"/>
              <a:t> can </a:t>
            </a:r>
            <a:r>
              <a:rPr lang="it-IT" dirty="0" err="1"/>
              <a:t>assign</a:t>
            </a:r>
            <a:r>
              <a:rPr lang="it-IT" dirty="0"/>
              <a:t> </a:t>
            </a:r>
            <a:r>
              <a:rPr lang="it-IT" dirty="0" err="1"/>
              <a:t>different</a:t>
            </a:r>
            <a:r>
              <a:rPr lang="it-IT" dirty="0"/>
              <a:t> </a:t>
            </a:r>
            <a:r>
              <a:rPr lang="it-IT" dirty="0" err="1"/>
              <a:t>access</a:t>
            </a:r>
            <a:r>
              <a:rPr lang="it-IT" dirty="0"/>
              <a:t> </a:t>
            </a:r>
            <a:r>
              <a:rPr lang="it-IT" dirty="0" err="1"/>
              <a:t>rights</a:t>
            </a:r>
            <a:r>
              <a:rPr lang="it-IT" dirty="0"/>
              <a:t> for </a:t>
            </a:r>
            <a:r>
              <a:rPr lang="it-IT" dirty="0" err="1"/>
              <a:t>attachments</a:t>
            </a:r>
            <a:r>
              <a:rPr lang="it-IT" dirty="0"/>
              <a:t> (open, </a:t>
            </a:r>
            <a:r>
              <a:rPr lang="it-IT" dirty="0" err="1"/>
              <a:t>restricted</a:t>
            </a:r>
            <a:r>
              <a:rPr lang="it-IT" dirty="0"/>
              <a:t>, </a:t>
            </a:r>
            <a:r>
              <a:rPr lang="it-IT" dirty="0" err="1"/>
              <a:t>closed</a:t>
            </a:r>
            <a:r>
              <a:rPr lang="it-IT" dirty="0"/>
              <a:t>, </a:t>
            </a:r>
            <a:r>
              <a:rPr lang="it-IT" dirty="0" err="1"/>
              <a:t>embargoed</a:t>
            </a:r>
            <a:r>
              <a:rPr lang="it-IT" dirty="0"/>
              <a:t>, ...)</a:t>
            </a:r>
          </a:p>
        </p:txBody>
      </p:sp>
      <p:sp>
        <p:nvSpPr>
          <p:cNvPr id="7" name="Segnaposto testo 2">
            <a:extLst>
              <a:ext uri="{FF2B5EF4-FFF2-40B4-BE49-F238E27FC236}">
                <a16:creationId xmlns:a16="http://schemas.microsoft.com/office/drawing/2014/main" id="{5E28272C-410F-3844-8AF2-82D4BA46EC8B}"/>
              </a:ext>
            </a:extLst>
          </p:cNvPr>
          <p:cNvSpPr txBox="1">
            <a:spLocks/>
          </p:cNvSpPr>
          <p:nvPr/>
        </p:nvSpPr>
        <p:spPr>
          <a:xfrm>
            <a:off x="711200" y="338668"/>
            <a:ext cx="15544800" cy="1145358"/>
          </a:xfrm>
          <a:prstGeom prst="rect">
            <a:avLst/>
          </a:prstGeom>
        </p:spPr>
        <p:txBody>
          <a:bodyPr/>
          <a:lstStyle>
            <a:lvl1pPr marL="395101" marR="0" indent="-395101" algn="l" defTabSz="547673" rtl="0" eaLnBrk="1" latinLnBrk="0" hangingPunct="1">
              <a:lnSpc>
                <a:spcPct val="100000"/>
              </a:lnSpc>
              <a:spcBef>
                <a:spcPts val="3900"/>
              </a:spcBef>
              <a:spcAft>
                <a:spcPts val="0"/>
              </a:spcAft>
              <a:buClrTx/>
              <a:buSzPct val="75000"/>
              <a:buFontTx/>
              <a:buBlip>
                <a:blip r:embed="rId2"/>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3"/>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4"/>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lgn="ctr">
              <a:buNone/>
            </a:pPr>
            <a:r>
              <a:rPr lang="it-IT" sz="5400" b="1" spc="-151" dirty="0" err="1">
                <a:solidFill>
                  <a:schemeClr val="accent1"/>
                </a:solidFill>
              </a:rPr>
              <a:t>Why</a:t>
            </a:r>
            <a:r>
              <a:rPr lang="it-IT" sz="5400" b="1" spc="-151" dirty="0">
                <a:solidFill>
                  <a:schemeClr val="accent1"/>
                </a:solidFill>
              </a:rPr>
              <a:t> do </a:t>
            </a:r>
            <a:r>
              <a:rPr lang="it-IT" sz="5400" b="1" spc="-151" dirty="0" err="1">
                <a:solidFill>
                  <a:schemeClr val="accent1"/>
                </a:solidFill>
              </a:rPr>
              <a:t>you</a:t>
            </a:r>
            <a:r>
              <a:rPr lang="it-IT" sz="5400" b="1" spc="-151" dirty="0">
                <a:solidFill>
                  <a:schemeClr val="accent1"/>
                </a:solidFill>
              </a:rPr>
              <a:t> </a:t>
            </a:r>
            <a:r>
              <a:rPr lang="it-IT" sz="5400" b="1" spc="-151" dirty="0" err="1">
                <a:solidFill>
                  <a:schemeClr val="accent1"/>
                </a:solidFill>
              </a:rPr>
              <a:t>need</a:t>
            </a:r>
            <a:r>
              <a:rPr lang="it-IT" sz="5400" b="1" spc="-151" dirty="0">
                <a:solidFill>
                  <a:schemeClr val="accent1"/>
                </a:solidFill>
              </a:rPr>
              <a:t> to </a:t>
            </a:r>
            <a:r>
              <a:rPr lang="it-IT" sz="5400" b="1" spc="-151" dirty="0" err="1">
                <a:solidFill>
                  <a:schemeClr val="accent1"/>
                </a:solidFill>
              </a:rPr>
              <a:t>deposit</a:t>
            </a:r>
            <a:r>
              <a:rPr lang="it-IT" sz="5400" b="1" spc="-151" dirty="0">
                <a:solidFill>
                  <a:schemeClr val="accent1"/>
                </a:solidFill>
              </a:rPr>
              <a:t> in a </a:t>
            </a:r>
            <a:r>
              <a:rPr lang="it-IT" sz="5400" b="1" spc="-151" dirty="0" err="1">
                <a:solidFill>
                  <a:schemeClr val="accent1"/>
                </a:solidFill>
              </a:rPr>
              <a:t>Repository</a:t>
            </a:r>
            <a:r>
              <a:rPr lang="it-IT" sz="5400" b="1" spc="-151" dirty="0">
                <a:solidFill>
                  <a:schemeClr val="accent1"/>
                </a:solidFill>
              </a:rPr>
              <a:t>?</a:t>
            </a:r>
          </a:p>
        </p:txBody>
      </p:sp>
      <p:pic>
        <p:nvPicPr>
          <p:cNvPr id="8" name="Immagine 7">
            <a:extLst>
              <a:ext uri="{FF2B5EF4-FFF2-40B4-BE49-F238E27FC236}">
                <a16:creationId xmlns:a16="http://schemas.microsoft.com/office/drawing/2014/main" id="{B1280C36-AA57-7F42-BFC3-980899EFE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9" name="Immagine 8">
            <a:extLst>
              <a:ext uri="{FF2B5EF4-FFF2-40B4-BE49-F238E27FC236}">
                <a16:creationId xmlns:a16="http://schemas.microsoft.com/office/drawing/2014/main" id="{238E6673-2F8C-AA45-993B-F23B69E978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235525169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A78F0CC-45EE-D049-974B-71C0AA55449F}"/>
              </a:ext>
            </a:extLst>
          </p:cNvPr>
          <p:cNvSpPr>
            <a:spLocks noGrp="1"/>
          </p:cNvSpPr>
          <p:nvPr>
            <p:ph type="body" sz="quarter" idx="10"/>
          </p:nvPr>
        </p:nvSpPr>
        <p:spPr/>
        <p:txBody>
          <a:bodyPr/>
          <a:lstStyle/>
          <a:p>
            <a:r>
              <a:rPr lang="it-IT" dirty="0"/>
              <a:t>Open Access to </a:t>
            </a:r>
            <a:r>
              <a:rPr lang="it-IT" dirty="0" err="1"/>
              <a:t>Scientific</a:t>
            </a:r>
            <a:r>
              <a:rPr lang="it-IT" dirty="0"/>
              <a:t> </a:t>
            </a:r>
            <a:r>
              <a:rPr lang="it-IT" dirty="0" err="1"/>
              <a:t>Literature</a:t>
            </a:r>
            <a:endParaRPr lang="it-IT" dirty="0"/>
          </a:p>
        </p:txBody>
      </p:sp>
    </p:spTree>
    <p:extLst>
      <p:ext uri="{BB962C8B-B14F-4D97-AF65-F5344CB8AC3E}">
        <p14:creationId xmlns:p14="http://schemas.microsoft.com/office/powerpoint/2010/main" val="401153195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25A1765A-6462-ED4C-9456-A787EA4B77CD}"/>
              </a:ext>
            </a:extLst>
          </p:cNvPr>
          <p:cNvGrpSpPr/>
          <p:nvPr/>
        </p:nvGrpSpPr>
        <p:grpSpPr>
          <a:xfrm>
            <a:off x="195965" y="4614969"/>
            <a:ext cx="3170665" cy="2539031"/>
            <a:chOff x="191243" y="4625788"/>
            <a:chExt cx="3170665" cy="2539031"/>
          </a:xfrm>
        </p:grpSpPr>
        <p:pic>
          <p:nvPicPr>
            <p:cNvPr id="17" name="Elemento grafico 16" descr="Testa con ingranaggi">
              <a:extLst>
                <a:ext uri="{FF2B5EF4-FFF2-40B4-BE49-F238E27FC236}">
                  <a16:creationId xmlns:a16="http://schemas.microsoft.com/office/drawing/2014/main" id="{4C2ED10C-C6CE-CA45-BEE1-DD81A95451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111" y="5166321"/>
              <a:ext cx="1998498" cy="1998498"/>
            </a:xfrm>
            <a:prstGeom prst="rect">
              <a:avLst/>
            </a:prstGeom>
          </p:spPr>
        </p:pic>
        <p:pic>
          <p:nvPicPr>
            <p:cNvPr id="27" name="Elemento grafico 26" descr="Lampadina">
              <a:extLst>
                <a:ext uri="{FF2B5EF4-FFF2-40B4-BE49-F238E27FC236}">
                  <a16:creationId xmlns:a16="http://schemas.microsoft.com/office/drawing/2014/main" id="{1EC7C8AD-3D90-BB4F-B6ED-0BC2F3E46D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1243" y="4625788"/>
              <a:ext cx="914400" cy="914400"/>
            </a:xfrm>
            <a:prstGeom prst="rect">
              <a:avLst/>
            </a:prstGeom>
          </p:spPr>
        </p:pic>
        <p:sp>
          <p:nvSpPr>
            <p:cNvPr id="2" name="Rettangolo con angoli arrotondati 1">
              <a:extLst>
                <a:ext uri="{FF2B5EF4-FFF2-40B4-BE49-F238E27FC236}">
                  <a16:creationId xmlns:a16="http://schemas.microsoft.com/office/drawing/2014/main" id="{38DB0D0F-7447-694A-9481-F4688347D66A}"/>
                </a:ext>
              </a:extLst>
            </p:cNvPr>
            <p:cNvSpPr/>
            <p:nvPr/>
          </p:nvSpPr>
          <p:spPr>
            <a:xfrm>
              <a:off x="1747443" y="4670092"/>
              <a:ext cx="1614465" cy="827715"/>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a:ln>
                    <a:noFill/>
                  </a:ln>
                  <a:solidFill>
                    <a:srgbClr val="FFFFFF"/>
                  </a:solidFill>
                  <a:effectLst/>
                  <a:uFillTx/>
                  <a:latin typeface="+mn-lt"/>
                  <a:ea typeface="+mn-ea"/>
                  <a:cs typeface="+mn-cs"/>
                  <a:sym typeface="Helvetica Light"/>
                </a:rPr>
                <a:t>Idea</a:t>
              </a:r>
            </a:p>
          </p:txBody>
        </p:sp>
      </p:grpSp>
      <p:grpSp>
        <p:nvGrpSpPr>
          <p:cNvPr id="5" name="Gruppo 4">
            <a:extLst>
              <a:ext uri="{FF2B5EF4-FFF2-40B4-BE49-F238E27FC236}">
                <a16:creationId xmlns:a16="http://schemas.microsoft.com/office/drawing/2014/main" id="{EDAD3825-2B69-E04D-A447-B8DFB6E58064}"/>
              </a:ext>
            </a:extLst>
          </p:cNvPr>
          <p:cNvGrpSpPr/>
          <p:nvPr/>
        </p:nvGrpSpPr>
        <p:grpSpPr>
          <a:xfrm>
            <a:off x="702114" y="757045"/>
            <a:ext cx="3995547" cy="4116597"/>
            <a:chOff x="702114" y="757045"/>
            <a:chExt cx="3995547" cy="4116597"/>
          </a:xfrm>
        </p:grpSpPr>
        <p:pic>
          <p:nvPicPr>
            <p:cNvPr id="21" name="Elemento grafico 20" descr="Contratto">
              <a:extLst>
                <a:ext uri="{FF2B5EF4-FFF2-40B4-BE49-F238E27FC236}">
                  <a16:creationId xmlns:a16="http://schemas.microsoft.com/office/drawing/2014/main" id="{BC82284A-78C0-A64A-B4C7-16A2B8A553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114" y="1528481"/>
              <a:ext cx="2138082" cy="2138082"/>
            </a:xfrm>
            <a:prstGeom prst="rect">
              <a:avLst/>
            </a:prstGeom>
          </p:spPr>
        </p:pic>
        <p:pic>
          <p:nvPicPr>
            <p:cNvPr id="23" name="Elemento grafico 22" descr="Monete">
              <a:extLst>
                <a:ext uri="{FF2B5EF4-FFF2-40B4-BE49-F238E27FC236}">
                  <a16:creationId xmlns:a16="http://schemas.microsoft.com/office/drawing/2014/main" id="{A8563F11-60B1-2C42-AEE4-B2468E9F720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45253" y="2419912"/>
              <a:ext cx="1007652" cy="1007652"/>
            </a:xfrm>
            <a:prstGeom prst="rect">
              <a:avLst/>
            </a:prstGeom>
          </p:spPr>
        </p:pic>
        <p:sp>
          <p:nvSpPr>
            <p:cNvPr id="40" name="Rettangolo 39">
              <a:extLst>
                <a:ext uri="{FF2B5EF4-FFF2-40B4-BE49-F238E27FC236}">
                  <a16:creationId xmlns:a16="http://schemas.microsoft.com/office/drawing/2014/main" id="{0431108E-0AAD-054C-BE5C-842E543572CF}"/>
                </a:ext>
              </a:extLst>
            </p:cNvPr>
            <p:cNvSpPr/>
            <p:nvPr/>
          </p:nvSpPr>
          <p:spPr>
            <a:xfrm>
              <a:off x="1295139" y="2834093"/>
              <a:ext cx="386370" cy="448514"/>
            </a:xfrm>
            <a:prstGeom prst="rect">
              <a:avLst/>
            </a:prstGeom>
            <a:solidFill>
              <a:schemeClr val="bg1"/>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9" name="Elemento grafico 38" descr="Coccarda">
              <a:extLst>
                <a:ext uri="{FF2B5EF4-FFF2-40B4-BE49-F238E27FC236}">
                  <a16:creationId xmlns:a16="http://schemas.microsoft.com/office/drawing/2014/main" id="{75BE37EC-E8FB-5B40-9094-580DA68C634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7149" y="2654609"/>
              <a:ext cx="717644" cy="717644"/>
            </a:xfrm>
            <a:prstGeom prst="rect">
              <a:avLst/>
            </a:prstGeom>
          </p:spPr>
        </p:pic>
        <p:pic>
          <p:nvPicPr>
            <p:cNvPr id="53" name="Elemento grafico 52" descr="Freccia linea: diritta">
              <a:extLst>
                <a:ext uri="{FF2B5EF4-FFF2-40B4-BE49-F238E27FC236}">
                  <a16:creationId xmlns:a16="http://schemas.microsoft.com/office/drawing/2014/main" id="{237C14C4-9025-214E-AB1B-24BD60F9A79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400000">
              <a:off x="1089471" y="3959242"/>
              <a:ext cx="914400" cy="914400"/>
            </a:xfrm>
            <a:prstGeom prst="rect">
              <a:avLst/>
            </a:prstGeom>
          </p:spPr>
        </p:pic>
        <p:sp>
          <p:nvSpPr>
            <p:cNvPr id="32" name="Rettangolo con angoli arrotondati 31">
              <a:extLst>
                <a:ext uri="{FF2B5EF4-FFF2-40B4-BE49-F238E27FC236}">
                  <a16:creationId xmlns:a16="http://schemas.microsoft.com/office/drawing/2014/main" id="{49059EAD-0B68-F444-9383-DE605DC517B1}"/>
                </a:ext>
              </a:extLst>
            </p:cNvPr>
            <p:cNvSpPr/>
            <p:nvPr/>
          </p:nvSpPr>
          <p:spPr>
            <a:xfrm>
              <a:off x="1225730" y="757045"/>
              <a:ext cx="3471931" cy="827715"/>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err="1">
                  <a:ln>
                    <a:noFill/>
                  </a:ln>
                  <a:solidFill>
                    <a:srgbClr val="FFFFFF"/>
                  </a:solidFill>
                  <a:effectLst/>
                  <a:uFillTx/>
                  <a:latin typeface="+mn-lt"/>
                  <a:ea typeface="+mn-ea"/>
                  <a:cs typeface="+mn-cs"/>
                  <a:sym typeface="Helvetica Light"/>
                </a:rPr>
                <a:t>Funding</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7" name="Gruppo 6">
            <a:extLst>
              <a:ext uri="{FF2B5EF4-FFF2-40B4-BE49-F238E27FC236}">
                <a16:creationId xmlns:a16="http://schemas.microsoft.com/office/drawing/2014/main" id="{98CDFFA7-62D3-304D-8737-E1473FAF2E18}"/>
              </a:ext>
            </a:extLst>
          </p:cNvPr>
          <p:cNvGrpSpPr/>
          <p:nvPr/>
        </p:nvGrpSpPr>
        <p:grpSpPr>
          <a:xfrm>
            <a:off x="7818368" y="555811"/>
            <a:ext cx="8241528" cy="3434303"/>
            <a:chOff x="7818368" y="555811"/>
            <a:chExt cx="8241528" cy="3434303"/>
          </a:xfrm>
        </p:grpSpPr>
        <p:pic>
          <p:nvPicPr>
            <p:cNvPr id="33" name="Elemento grafico 32" descr="Grafico a barre">
              <a:extLst>
                <a:ext uri="{FF2B5EF4-FFF2-40B4-BE49-F238E27FC236}">
                  <a16:creationId xmlns:a16="http://schemas.microsoft.com/office/drawing/2014/main" id="{F41A7439-FE0C-FB4E-85CF-1BAC4163CF2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36071" y="2671747"/>
              <a:ext cx="1318367" cy="1318367"/>
            </a:xfrm>
            <a:prstGeom prst="rect">
              <a:avLst/>
            </a:prstGeom>
          </p:spPr>
        </p:pic>
        <p:pic>
          <p:nvPicPr>
            <p:cNvPr id="35" name="Elemento grafico 34" descr="Documento">
              <a:extLst>
                <a:ext uri="{FF2B5EF4-FFF2-40B4-BE49-F238E27FC236}">
                  <a16:creationId xmlns:a16="http://schemas.microsoft.com/office/drawing/2014/main" id="{1B60F810-924A-864E-A81E-69A100AF035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47467" y="555811"/>
              <a:ext cx="1998497" cy="1998497"/>
            </a:xfrm>
            <a:prstGeom prst="rect">
              <a:avLst/>
            </a:prstGeom>
          </p:spPr>
        </p:pic>
        <p:pic>
          <p:nvPicPr>
            <p:cNvPr id="37" name="Elemento grafico 36" descr="Ingranaggi">
              <a:extLst>
                <a:ext uri="{FF2B5EF4-FFF2-40B4-BE49-F238E27FC236}">
                  <a16:creationId xmlns:a16="http://schemas.microsoft.com/office/drawing/2014/main" id="{35F764AE-A8DF-1C4D-8C1F-2A75705547C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625327" y="580129"/>
              <a:ext cx="1579588" cy="1579588"/>
            </a:xfrm>
            <a:prstGeom prst="rect">
              <a:avLst/>
            </a:prstGeom>
          </p:spPr>
        </p:pic>
        <p:pic>
          <p:nvPicPr>
            <p:cNvPr id="44" name="Elemento grafico 43" descr="Calendario giornaliero">
              <a:extLst>
                <a:ext uri="{FF2B5EF4-FFF2-40B4-BE49-F238E27FC236}">
                  <a16:creationId xmlns:a16="http://schemas.microsoft.com/office/drawing/2014/main" id="{EF807C86-403C-C447-9ED3-DD73AD9FC04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68400" y="1814145"/>
              <a:ext cx="1715205" cy="1715205"/>
            </a:xfrm>
            <a:prstGeom prst="rect">
              <a:avLst/>
            </a:prstGeom>
          </p:spPr>
        </p:pic>
        <p:pic>
          <p:nvPicPr>
            <p:cNvPr id="52" name="Elemento grafico 51" descr="Freccia linea: diritta">
              <a:extLst>
                <a:ext uri="{FF2B5EF4-FFF2-40B4-BE49-F238E27FC236}">
                  <a16:creationId xmlns:a16="http://schemas.microsoft.com/office/drawing/2014/main" id="{2208A0F2-F229-794C-8855-7177A0C7F75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800000">
              <a:off x="7818368" y="1341280"/>
              <a:ext cx="914400" cy="914400"/>
            </a:xfrm>
            <a:prstGeom prst="rect">
              <a:avLst/>
            </a:prstGeom>
          </p:spPr>
        </p:pic>
        <p:sp>
          <p:nvSpPr>
            <p:cNvPr id="36" name="Rettangolo con angoli arrotondati 35">
              <a:extLst>
                <a:ext uri="{FF2B5EF4-FFF2-40B4-BE49-F238E27FC236}">
                  <a16:creationId xmlns:a16="http://schemas.microsoft.com/office/drawing/2014/main" id="{E21DD45D-B692-094C-8F9C-1A8AB066ACFE}"/>
                </a:ext>
              </a:extLst>
            </p:cNvPr>
            <p:cNvSpPr/>
            <p:nvPr/>
          </p:nvSpPr>
          <p:spPr>
            <a:xfrm>
              <a:off x="11786385" y="1285693"/>
              <a:ext cx="4273511" cy="828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err="1">
                  <a:solidFill>
                    <a:srgbClr val="FFFFFF"/>
                  </a:solidFill>
                </a:rPr>
                <a:t>Results</a:t>
              </a:r>
              <a:r>
                <a:rPr lang="it-IT" b="1" dirty="0">
                  <a:solidFill>
                    <a:srgbClr val="FFFFFF"/>
                  </a:solidFill>
                </a:rPr>
                <a:t> and </a:t>
              </a:r>
              <a:r>
                <a:rPr lang="it-IT" b="1" dirty="0" err="1">
                  <a:solidFill>
                    <a:srgbClr val="FFFFFF"/>
                  </a:solidFill>
                </a:rPr>
                <a:t>Products</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20" name="Gruppo 19">
            <a:extLst>
              <a:ext uri="{FF2B5EF4-FFF2-40B4-BE49-F238E27FC236}">
                <a16:creationId xmlns:a16="http://schemas.microsoft.com/office/drawing/2014/main" id="{BD9F4D72-FB1F-044C-BB50-3D10D03717C6}"/>
              </a:ext>
            </a:extLst>
          </p:cNvPr>
          <p:cNvGrpSpPr/>
          <p:nvPr/>
        </p:nvGrpSpPr>
        <p:grpSpPr>
          <a:xfrm>
            <a:off x="3483955" y="133998"/>
            <a:ext cx="5026979" cy="3485992"/>
            <a:chOff x="3483955" y="133998"/>
            <a:chExt cx="5026979" cy="3485992"/>
          </a:xfrm>
        </p:grpSpPr>
        <p:grpSp>
          <p:nvGrpSpPr>
            <p:cNvPr id="6" name="Gruppo 5">
              <a:extLst>
                <a:ext uri="{FF2B5EF4-FFF2-40B4-BE49-F238E27FC236}">
                  <a16:creationId xmlns:a16="http://schemas.microsoft.com/office/drawing/2014/main" id="{6424CD63-16EE-134B-BA67-6D4E7A2D561B}"/>
                </a:ext>
              </a:extLst>
            </p:cNvPr>
            <p:cNvGrpSpPr/>
            <p:nvPr/>
          </p:nvGrpSpPr>
          <p:grpSpPr>
            <a:xfrm>
              <a:off x="3483955" y="133998"/>
              <a:ext cx="5026979" cy="3485992"/>
              <a:chOff x="3483955" y="133998"/>
              <a:chExt cx="5026979" cy="3485992"/>
            </a:xfrm>
          </p:grpSpPr>
          <p:pic>
            <p:nvPicPr>
              <p:cNvPr id="29" name="Elemento grafico 28" descr="Microscopio">
                <a:extLst>
                  <a:ext uri="{FF2B5EF4-FFF2-40B4-BE49-F238E27FC236}">
                    <a16:creationId xmlns:a16="http://schemas.microsoft.com/office/drawing/2014/main" id="{C5F3930F-C189-824B-8E61-1E371C1EAB2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418115" y="1621493"/>
                <a:ext cx="1998497" cy="1998497"/>
              </a:xfrm>
              <a:prstGeom prst="rect">
                <a:avLst/>
              </a:prstGeom>
            </p:spPr>
          </p:pic>
          <p:pic>
            <p:nvPicPr>
              <p:cNvPr id="31" name="Elemento grafico 30" descr="Atomo">
                <a:extLst>
                  <a:ext uri="{FF2B5EF4-FFF2-40B4-BE49-F238E27FC236}">
                    <a16:creationId xmlns:a16="http://schemas.microsoft.com/office/drawing/2014/main" id="{F0E4DAE0-B045-034A-8F6E-97EC137AB58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475521" y="133998"/>
                <a:ext cx="1998497" cy="1998497"/>
              </a:xfrm>
              <a:prstGeom prst="rect">
                <a:avLst/>
              </a:prstGeom>
            </p:spPr>
          </p:pic>
          <p:pic>
            <p:nvPicPr>
              <p:cNvPr id="38" name="Elemento grafico 37" descr="Freccia linea: leggera curva">
                <a:extLst>
                  <a:ext uri="{FF2B5EF4-FFF2-40B4-BE49-F238E27FC236}">
                    <a16:creationId xmlns:a16="http://schemas.microsoft.com/office/drawing/2014/main" id="{838D889F-58E3-AE49-AA5E-DC6067892C00}"/>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flipV="1">
                <a:off x="3483955" y="1747764"/>
                <a:ext cx="914400" cy="914400"/>
              </a:xfrm>
              <a:prstGeom prst="rect">
                <a:avLst/>
              </a:prstGeom>
            </p:spPr>
          </p:pic>
          <p:sp>
            <p:nvSpPr>
              <p:cNvPr id="34" name="Rettangolo con angoli arrotondati 33">
                <a:extLst>
                  <a:ext uri="{FF2B5EF4-FFF2-40B4-BE49-F238E27FC236}">
                    <a16:creationId xmlns:a16="http://schemas.microsoft.com/office/drawing/2014/main" id="{F2FE27AF-20DA-0D4E-882A-FFBF058C9E6B}"/>
                  </a:ext>
                </a:extLst>
              </p:cNvPr>
              <p:cNvSpPr/>
              <p:nvPr/>
            </p:nvSpPr>
            <p:spPr>
              <a:xfrm>
                <a:off x="6252710" y="2671747"/>
                <a:ext cx="2258224" cy="827715"/>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err="1">
                    <a:ln>
                      <a:noFill/>
                    </a:ln>
                    <a:solidFill>
                      <a:srgbClr val="FFFFFF"/>
                    </a:solidFill>
                    <a:effectLst/>
                    <a:uFillTx/>
                    <a:latin typeface="+mn-lt"/>
                    <a:ea typeface="+mn-ea"/>
                    <a:cs typeface="+mn-cs"/>
                    <a:sym typeface="Helvetica Light"/>
                  </a:rPr>
                  <a:t>Research</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pic>
          <p:nvPicPr>
            <p:cNvPr id="12" name="Elemento grafico 11" descr="DNA">
              <a:extLst>
                <a:ext uri="{FF2B5EF4-FFF2-40B4-BE49-F238E27FC236}">
                  <a16:creationId xmlns:a16="http://schemas.microsoft.com/office/drawing/2014/main" id="{75F144CE-5474-8643-93DC-FDA02CFE503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307311" y="608664"/>
              <a:ext cx="1839633" cy="1839633"/>
            </a:xfrm>
            <a:prstGeom prst="rect">
              <a:avLst/>
            </a:prstGeom>
          </p:spPr>
        </p:pic>
      </p:grpSp>
      <p:grpSp>
        <p:nvGrpSpPr>
          <p:cNvPr id="22" name="Gruppo 21">
            <a:extLst>
              <a:ext uri="{FF2B5EF4-FFF2-40B4-BE49-F238E27FC236}">
                <a16:creationId xmlns:a16="http://schemas.microsoft.com/office/drawing/2014/main" id="{6F3F79E6-9CA7-4241-B3E9-A2D3ADF34886}"/>
              </a:ext>
            </a:extLst>
          </p:cNvPr>
          <p:cNvGrpSpPr/>
          <p:nvPr/>
        </p:nvGrpSpPr>
        <p:grpSpPr>
          <a:xfrm>
            <a:off x="12260628" y="2840455"/>
            <a:ext cx="3718478" cy="4094482"/>
            <a:chOff x="12260628" y="2840455"/>
            <a:chExt cx="3718478" cy="4094482"/>
          </a:xfrm>
        </p:grpSpPr>
        <p:grpSp>
          <p:nvGrpSpPr>
            <p:cNvPr id="8" name="Gruppo 7">
              <a:extLst>
                <a:ext uri="{FF2B5EF4-FFF2-40B4-BE49-F238E27FC236}">
                  <a16:creationId xmlns:a16="http://schemas.microsoft.com/office/drawing/2014/main" id="{E276FDCE-4572-CE40-A38C-CA1E58C61263}"/>
                </a:ext>
              </a:extLst>
            </p:cNvPr>
            <p:cNvGrpSpPr/>
            <p:nvPr/>
          </p:nvGrpSpPr>
          <p:grpSpPr>
            <a:xfrm>
              <a:off x="12260628" y="2840455"/>
              <a:ext cx="3718478" cy="4094482"/>
              <a:chOff x="12129363" y="2544224"/>
              <a:chExt cx="3718478" cy="4094482"/>
            </a:xfrm>
          </p:grpSpPr>
          <p:pic>
            <p:nvPicPr>
              <p:cNvPr id="46" name="Elemento grafico 45" descr="Freccia linea: curva oraria">
                <a:extLst>
                  <a:ext uri="{FF2B5EF4-FFF2-40B4-BE49-F238E27FC236}">
                    <a16:creationId xmlns:a16="http://schemas.microsoft.com/office/drawing/2014/main" id="{3AF87BBA-338A-9944-9187-47AD4EB0EB17}"/>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9406898">
                <a:off x="12129363" y="2544224"/>
                <a:ext cx="914400" cy="914400"/>
              </a:xfrm>
              <a:prstGeom prst="rect">
                <a:avLst/>
              </a:prstGeom>
            </p:spPr>
          </p:pic>
          <p:sp>
            <p:nvSpPr>
              <p:cNvPr id="41" name="Rettangolo con angoli arrotondati 40">
                <a:extLst>
                  <a:ext uri="{FF2B5EF4-FFF2-40B4-BE49-F238E27FC236}">
                    <a16:creationId xmlns:a16="http://schemas.microsoft.com/office/drawing/2014/main" id="{CF650642-BAB9-4544-848D-03F396782663}"/>
                  </a:ext>
                </a:extLst>
              </p:cNvPr>
              <p:cNvSpPr/>
              <p:nvPr/>
            </p:nvSpPr>
            <p:spPr>
              <a:xfrm>
                <a:off x="12139841" y="5118523"/>
                <a:ext cx="3708000" cy="1520183"/>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err="1">
                    <a:solidFill>
                      <a:srgbClr val="FFFFFF"/>
                    </a:solidFill>
                  </a:rPr>
                  <a:t>Scientific</a:t>
                </a:r>
                <a:r>
                  <a:rPr lang="it-IT" b="1" dirty="0">
                    <a:solidFill>
                      <a:srgbClr val="FFFFFF"/>
                    </a:solidFill>
                  </a:rPr>
                  <a:t> </a:t>
                </a:r>
                <a:r>
                  <a:rPr lang="it-IT" b="1" dirty="0" err="1">
                    <a:solidFill>
                      <a:srgbClr val="FFFFFF"/>
                    </a:solidFill>
                  </a:rPr>
                  <a:t>Journals</a:t>
                </a:r>
                <a:r>
                  <a:rPr lang="it-IT" b="1" dirty="0">
                    <a:solidFill>
                      <a:srgbClr val="FFFFFF"/>
                    </a:solidFill>
                  </a:rPr>
                  <a:t>: </a:t>
                </a:r>
                <a:r>
                  <a:rPr lang="it-IT" b="1" dirty="0" err="1">
                    <a:solidFill>
                      <a:srgbClr val="FFFFFF"/>
                    </a:solidFill>
                  </a:rPr>
                  <a:t>Paywall</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pic>
          <p:nvPicPr>
            <p:cNvPr id="43" name="Elemento grafico 42" descr="Documento">
              <a:extLst>
                <a:ext uri="{FF2B5EF4-FFF2-40B4-BE49-F238E27FC236}">
                  <a16:creationId xmlns:a16="http://schemas.microsoft.com/office/drawing/2014/main" id="{79CF2759-2ED2-4A48-B8F2-6017DB7D2CA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077779" y="3043854"/>
              <a:ext cx="1998497" cy="1998497"/>
            </a:xfrm>
            <a:prstGeom prst="rect">
              <a:avLst/>
            </a:prstGeom>
          </p:spPr>
        </p:pic>
        <p:pic>
          <p:nvPicPr>
            <p:cNvPr id="14" name="Elemento grafico 13" descr="Segnale di divieto">
              <a:extLst>
                <a:ext uri="{FF2B5EF4-FFF2-40B4-BE49-F238E27FC236}">
                  <a16:creationId xmlns:a16="http://schemas.microsoft.com/office/drawing/2014/main" id="{31181D71-4189-BD41-9FC2-8DCE7F324AA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2914245" y="3636134"/>
              <a:ext cx="1560616" cy="1560616"/>
            </a:xfrm>
            <a:prstGeom prst="rect">
              <a:avLst/>
            </a:prstGeom>
          </p:spPr>
        </p:pic>
      </p:grpSp>
      <p:pic>
        <p:nvPicPr>
          <p:cNvPr id="18" name="Immagine 17">
            <a:extLst>
              <a:ext uri="{FF2B5EF4-FFF2-40B4-BE49-F238E27FC236}">
                <a16:creationId xmlns:a16="http://schemas.microsoft.com/office/drawing/2014/main" id="{BA47BE93-BD9B-4B42-A0FF-A99A483CB88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61415" y="4493583"/>
            <a:ext cx="3372103" cy="4461551"/>
          </a:xfrm>
          <a:prstGeom prst="rect">
            <a:avLst/>
          </a:prstGeom>
          <a:ln>
            <a:solidFill>
              <a:schemeClr val="tx1"/>
            </a:solidFill>
          </a:ln>
        </p:spPr>
      </p:pic>
      <p:sp>
        <p:nvSpPr>
          <p:cNvPr id="42" name="Nuvola 41">
            <a:extLst>
              <a:ext uri="{FF2B5EF4-FFF2-40B4-BE49-F238E27FC236}">
                <a16:creationId xmlns:a16="http://schemas.microsoft.com/office/drawing/2014/main" id="{69E6AA02-3B75-D740-8A02-A6AA57668313}"/>
              </a:ext>
            </a:extLst>
          </p:cNvPr>
          <p:cNvSpPr/>
          <p:nvPr/>
        </p:nvSpPr>
        <p:spPr>
          <a:xfrm>
            <a:off x="127644" y="3144156"/>
            <a:ext cx="4948723" cy="4320000"/>
          </a:xfrm>
          <a:prstGeom prst="cloud">
            <a:avLst/>
          </a:prstGeom>
          <a:solidFill>
            <a:schemeClr val="tx1">
              <a:lumMod val="65000"/>
              <a:lumOff val="35000"/>
            </a:schemeClr>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fromWordArt="0" anchor="ctr" anchorCtr="0" forceAA="0" compatLnSpc="1">
            <a:prstTxWarp prst="textNoShape">
              <a:avLst/>
            </a:prstTxWarp>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Nuvola 44">
            <a:extLst>
              <a:ext uri="{FF2B5EF4-FFF2-40B4-BE49-F238E27FC236}">
                <a16:creationId xmlns:a16="http://schemas.microsoft.com/office/drawing/2014/main" id="{B76EAAC1-78FC-9B43-A0E8-BE96E7388FAE}"/>
              </a:ext>
            </a:extLst>
          </p:cNvPr>
          <p:cNvSpPr/>
          <p:nvPr/>
        </p:nvSpPr>
        <p:spPr>
          <a:xfrm>
            <a:off x="262069" y="165259"/>
            <a:ext cx="4948723" cy="4320000"/>
          </a:xfrm>
          <a:prstGeom prst="cloud">
            <a:avLst/>
          </a:prstGeom>
          <a:solidFill>
            <a:schemeClr val="tx1">
              <a:lumMod val="65000"/>
              <a:lumOff val="35000"/>
            </a:schemeClr>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fromWordArt="0" anchor="ctr" anchorCtr="0" forceAA="0" compatLnSpc="1">
            <a:prstTxWarp prst="textNoShape">
              <a:avLst/>
            </a:prstTxWarp>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47" name="Nuvola 46">
            <a:extLst>
              <a:ext uri="{FF2B5EF4-FFF2-40B4-BE49-F238E27FC236}">
                <a16:creationId xmlns:a16="http://schemas.microsoft.com/office/drawing/2014/main" id="{C05E938B-5016-644B-9ED2-D7DBD7390582}"/>
              </a:ext>
            </a:extLst>
          </p:cNvPr>
          <p:cNvSpPr/>
          <p:nvPr/>
        </p:nvSpPr>
        <p:spPr>
          <a:xfrm>
            <a:off x="4299790" y="187894"/>
            <a:ext cx="4948723" cy="4320000"/>
          </a:xfrm>
          <a:prstGeom prst="cloud">
            <a:avLst/>
          </a:prstGeom>
          <a:solidFill>
            <a:schemeClr val="tx1">
              <a:lumMod val="65000"/>
              <a:lumOff val="35000"/>
            </a:schemeClr>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fromWordArt="0" anchor="ctr" anchorCtr="0" forceAA="0" compatLnSpc="1">
            <a:prstTxWarp prst="textNoShape">
              <a:avLst/>
            </a:prstTxWarp>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48" name="Nuvola 47">
            <a:extLst>
              <a:ext uri="{FF2B5EF4-FFF2-40B4-BE49-F238E27FC236}">
                <a16:creationId xmlns:a16="http://schemas.microsoft.com/office/drawing/2014/main" id="{D3B80080-D840-DF40-8B38-870D6C9B1DDC}"/>
              </a:ext>
            </a:extLst>
          </p:cNvPr>
          <p:cNvSpPr/>
          <p:nvPr/>
        </p:nvSpPr>
        <p:spPr>
          <a:xfrm>
            <a:off x="8290484" y="137246"/>
            <a:ext cx="4948723" cy="4320000"/>
          </a:xfrm>
          <a:prstGeom prst="cloud">
            <a:avLst/>
          </a:prstGeom>
          <a:solidFill>
            <a:schemeClr val="tx1">
              <a:lumMod val="65000"/>
              <a:lumOff val="35000"/>
            </a:schemeClr>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fromWordArt="0" anchor="ctr" anchorCtr="0" forceAA="0" compatLnSpc="1">
            <a:prstTxWarp prst="textNoShape">
              <a:avLst/>
            </a:prstTxWarp>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Nuvola 48">
            <a:extLst>
              <a:ext uri="{FF2B5EF4-FFF2-40B4-BE49-F238E27FC236}">
                <a16:creationId xmlns:a16="http://schemas.microsoft.com/office/drawing/2014/main" id="{CB05D6DB-AFFD-FA41-96E3-54B79B3A0FDF}"/>
              </a:ext>
            </a:extLst>
          </p:cNvPr>
          <p:cNvSpPr/>
          <p:nvPr/>
        </p:nvSpPr>
        <p:spPr>
          <a:xfrm>
            <a:off x="11843477" y="1030585"/>
            <a:ext cx="4948723" cy="1728293"/>
          </a:xfrm>
          <a:prstGeom prst="cloud">
            <a:avLst/>
          </a:prstGeom>
          <a:solidFill>
            <a:schemeClr val="tx1">
              <a:lumMod val="65000"/>
              <a:lumOff val="35000"/>
            </a:schemeClr>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fromWordArt="0" anchor="ctr" anchorCtr="0" forceAA="0" compatLnSpc="1">
            <a:prstTxWarp prst="textNoShape">
              <a:avLst/>
            </a:prstTxWarp>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50" name="Immagine 49">
            <a:extLst>
              <a:ext uri="{FF2B5EF4-FFF2-40B4-BE49-F238E27FC236}">
                <a16:creationId xmlns:a16="http://schemas.microsoft.com/office/drawing/2014/main" id="{7E1D4D89-6EFF-D14D-8726-F66D72953D7B}"/>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372389" y="7865743"/>
            <a:ext cx="2162337" cy="1142790"/>
          </a:xfrm>
          <a:prstGeom prst="rect">
            <a:avLst/>
          </a:prstGeom>
        </p:spPr>
      </p:pic>
      <p:pic>
        <p:nvPicPr>
          <p:cNvPr id="51" name="Immagine 50">
            <a:extLst>
              <a:ext uri="{FF2B5EF4-FFF2-40B4-BE49-F238E27FC236}">
                <a16:creationId xmlns:a16="http://schemas.microsoft.com/office/drawing/2014/main" id="{C44A9A80-1D41-3F41-9147-D0458EBC09E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964472" y="8065033"/>
            <a:ext cx="4971091" cy="943500"/>
          </a:xfrm>
          <a:prstGeom prst="rect">
            <a:avLst/>
          </a:prstGeom>
        </p:spPr>
      </p:pic>
    </p:spTree>
    <p:extLst>
      <p:ext uri="{BB962C8B-B14F-4D97-AF65-F5344CB8AC3E}">
        <p14:creationId xmlns:p14="http://schemas.microsoft.com/office/powerpoint/2010/main" val="25057425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7"/>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8"/>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P spid="47" grpId="0" animBg="1"/>
      <p:bldP spid="48"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8023237-E912-C543-AC42-58D18B18114C}"/>
              </a:ext>
            </a:extLst>
          </p:cNvPr>
          <p:cNvSpPr>
            <a:spLocks noGrp="1"/>
          </p:cNvSpPr>
          <p:nvPr>
            <p:ph type="body" sz="quarter" idx="11"/>
          </p:nvPr>
        </p:nvSpPr>
        <p:spPr>
          <a:xfrm>
            <a:off x="723899" y="1484025"/>
            <a:ext cx="14820901" cy="6889954"/>
          </a:xfrm>
        </p:spPr>
        <p:txBody>
          <a:bodyPr>
            <a:noAutofit/>
          </a:bodyPr>
          <a:lstStyle/>
          <a:p>
            <a:pPr marL="0" indent="0" fontAlgn="base">
              <a:lnSpc>
                <a:spcPct val="120000"/>
              </a:lnSpc>
              <a:buNone/>
            </a:pPr>
            <a:r>
              <a:rPr lang="it-IT" sz="3000" b="0" dirty="0" err="1"/>
              <a:t>There</a:t>
            </a:r>
            <a:r>
              <a:rPr lang="it-IT" sz="3000" b="0" dirty="0"/>
              <a:t> are </a:t>
            </a:r>
            <a:r>
              <a:rPr lang="it-IT" sz="3000" b="0" dirty="0" err="1"/>
              <a:t>two</a:t>
            </a:r>
            <a:r>
              <a:rPr lang="it-IT" sz="3000" b="0" dirty="0"/>
              <a:t> ways to </a:t>
            </a:r>
            <a:r>
              <a:rPr lang="it-IT" sz="3000" b="0" dirty="0" err="1"/>
              <a:t>implement</a:t>
            </a:r>
            <a:r>
              <a:rPr lang="it-IT" sz="3000" b="0" dirty="0"/>
              <a:t> Open Access to </a:t>
            </a:r>
            <a:r>
              <a:rPr lang="it-IT" sz="3000" dirty="0" err="1">
                <a:solidFill>
                  <a:srgbClr val="FF0000"/>
                </a:solidFill>
              </a:rPr>
              <a:t>scientific</a:t>
            </a:r>
            <a:r>
              <a:rPr lang="it-IT" sz="3000" dirty="0">
                <a:solidFill>
                  <a:srgbClr val="FF0000"/>
                </a:solidFill>
              </a:rPr>
              <a:t> </a:t>
            </a:r>
            <a:r>
              <a:rPr lang="it-IT" sz="3000" dirty="0" err="1">
                <a:solidFill>
                  <a:srgbClr val="FF0000"/>
                </a:solidFill>
              </a:rPr>
              <a:t>literature</a:t>
            </a:r>
            <a:r>
              <a:rPr lang="it-IT" sz="3000" dirty="0">
                <a:solidFill>
                  <a:srgbClr val="FF0000"/>
                </a:solidFill>
              </a:rPr>
              <a:t> </a:t>
            </a:r>
            <a:r>
              <a:rPr lang="it-IT" sz="3000" b="0" dirty="0"/>
              <a:t>:</a:t>
            </a:r>
          </a:p>
          <a:p>
            <a:pPr marL="839590" lvl="2" fontAlgn="base">
              <a:lnSpc>
                <a:spcPct val="120000"/>
              </a:lnSpc>
              <a:spcBef>
                <a:spcPts val="1200"/>
              </a:spcBef>
              <a:buClr>
                <a:schemeClr val="tx2"/>
              </a:buClr>
              <a:buFont typeface="Arial" panose="020B0604020202020204" pitchFamily="34" charset="0"/>
              <a:buChar char="•"/>
            </a:pPr>
            <a:r>
              <a:rPr lang="it-IT" sz="3000" b="1" dirty="0">
                <a:solidFill>
                  <a:srgbClr val="FF0000"/>
                </a:solidFill>
              </a:rPr>
              <a:t>Green Open </a:t>
            </a:r>
            <a:r>
              <a:rPr lang="it-IT" sz="3000" b="1" dirty="0" err="1">
                <a:solidFill>
                  <a:srgbClr val="FF0000"/>
                </a:solidFill>
              </a:rPr>
              <a:t>Acces</a:t>
            </a:r>
            <a:r>
              <a:rPr lang="it-IT" sz="3000" dirty="0">
                <a:solidFill>
                  <a:schemeClr val="tx1">
                    <a:lumMod val="65000"/>
                    <a:lumOff val="35000"/>
                  </a:schemeClr>
                </a:solidFill>
              </a:rPr>
              <a:t>: </a:t>
            </a:r>
            <a:r>
              <a:rPr lang="it-IT" sz="3000" spc="-151" dirty="0" err="1">
                <a:solidFill>
                  <a:schemeClr val="tx1">
                    <a:lumMod val="65000"/>
                    <a:lumOff val="35000"/>
                  </a:schemeClr>
                </a:solidFill>
              </a:rPr>
              <a:t>when</a:t>
            </a:r>
            <a:r>
              <a:rPr lang="it-IT" sz="3000" spc="-151" dirty="0">
                <a:solidFill>
                  <a:schemeClr val="tx1">
                    <a:lumMod val="65000"/>
                    <a:lumOff val="35000"/>
                  </a:schemeClr>
                </a:solidFill>
              </a:rPr>
              <a:t> the Open Access </a:t>
            </a:r>
            <a:r>
              <a:rPr lang="it-IT" sz="3000" spc="-151" dirty="0" err="1">
                <a:solidFill>
                  <a:schemeClr val="tx1">
                    <a:lumMod val="65000"/>
                    <a:lumOff val="35000"/>
                  </a:schemeClr>
                </a:solidFill>
              </a:rPr>
              <a:t>version</a:t>
            </a:r>
            <a:r>
              <a:rPr lang="it-IT" sz="3000" spc="-151" dirty="0">
                <a:solidFill>
                  <a:schemeClr val="tx1">
                    <a:lumMod val="65000"/>
                    <a:lumOff val="35000"/>
                  </a:schemeClr>
                </a:solidFill>
              </a:rPr>
              <a:t> of </a:t>
            </a:r>
            <a:r>
              <a:rPr lang="it-IT" sz="3000" spc="-151" dirty="0" err="1">
                <a:solidFill>
                  <a:schemeClr val="tx1">
                    <a:lumMod val="65000"/>
                    <a:lumOff val="35000"/>
                  </a:schemeClr>
                </a:solidFill>
              </a:rPr>
              <a:t>papers</a:t>
            </a:r>
            <a:r>
              <a:rPr lang="it-IT" sz="3000" spc="-151" dirty="0">
                <a:solidFill>
                  <a:schemeClr val="tx1">
                    <a:lumMod val="65000"/>
                    <a:lumOff val="35000"/>
                  </a:schemeClr>
                </a:solidFill>
              </a:rPr>
              <a:t>, </a:t>
            </a:r>
            <a:r>
              <a:rPr lang="it-IT" sz="3000" spc="-151" dirty="0" err="1">
                <a:solidFill>
                  <a:schemeClr val="tx1">
                    <a:lumMod val="65000"/>
                    <a:lumOff val="35000"/>
                  </a:schemeClr>
                </a:solidFill>
              </a:rPr>
              <a:t>wherever</a:t>
            </a:r>
            <a:r>
              <a:rPr lang="it-IT" sz="3000" spc="-151" dirty="0">
                <a:solidFill>
                  <a:schemeClr val="tx1">
                    <a:lumMod val="65000"/>
                    <a:lumOff val="35000"/>
                  </a:schemeClr>
                </a:solidFill>
              </a:rPr>
              <a:t> </a:t>
            </a:r>
            <a:r>
              <a:rPr lang="it-IT" sz="3000" spc="-151" dirty="0" err="1">
                <a:solidFill>
                  <a:schemeClr val="tx1">
                    <a:lumMod val="65000"/>
                    <a:lumOff val="35000"/>
                  </a:schemeClr>
                </a:solidFill>
              </a:rPr>
              <a:t>they</a:t>
            </a:r>
            <a:r>
              <a:rPr lang="it-IT" sz="3000" spc="-151" dirty="0">
                <a:solidFill>
                  <a:schemeClr val="tx1">
                    <a:lumMod val="65000"/>
                    <a:lumOff val="35000"/>
                  </a:schemeClr>
                </a:solidFill>
              </a:rPr>
              <a:t> </a:t>
            </a:r>
            <a:r>
              <a:rPr lang="it-IT" sz="3000" spc="-151" dirty="0" err="1">
                <a:solidFill>
                  <a:schemeClr val="tx1">
                    <a:lumMod val="65000"/>
                    <a:lumOff val="35000"/>
                  </a:schemeClr>
                </a:solidFill>
              </a:rPr>
              <a:t>have</a:t>
            </a:r>
            <a:r>
              <a:rPr lang="it-IT" sz="3000" spc="-151" dirty="0">
                <a:solidFill>
                  <a:schemeClr val="tx1">
                    <a:lumMod val="65000"/>
                    <a:lumOff val="35000"/>
                  </a:schemeClr>
                </a:solidFill>
              </a:rPr>
              <a:t> </a:t>
            </a:r>
            <a:r>
              <a:rPr lang="it-IT" sz="3000" spc="-151" dirty="0" err="1">
                <a:solidFill>
                  <a:schemeClr val="tx1">
                    <a:lumMod val="65000"/>
                    <a:lumOff val="35000"/>
                  </a:schemeClr>
                </a:solidFill>
              </a:rPr>
              <a:t>been</a:t>
            </a:r>
            <a:r>
              <a:rPr lang="it-IT" sz="3000" spc="-151" dirty="0">
                <a:solidFill>
                  <a:schemeClr val="tx1">
                    <a:lumMod val="65000"/>
                    <a:lumOff val="35000"/>
                  </a:schemeClr>
                </a:solidFill>
              </a:rPr>
              <a:t> </a:t>
            </a:r>
            <a:r>
              <a:rPr lang="it-IT" sz="3000" spc="-151" dirty="0" err="1">
                <a:solidFill>
                  <a:schemeClr val="tx1">
                    <a:lumMod val="65000"/>
                    <a:lumOff val="35000"/>
                  </a:schemeClr>
                </a:solidFill>
              </a:rPr>
              <a:t>published</a:t>
            </a:r>
            <a:r>
              <a:rPr lang="it-IT" sz="3000" spc="-151" dirty="0">
                <a:solidFill>
                  <a:schemeClr val="tx1">
                    <a:lumMod val="65000"/>
                    <a:lumOff val="35000"/>
                  </a:schemeClr>
                </a:solidFill>
              </a:rPr>
              <a:t>, </a:t>
            </a:r>
            <a:r>
              <a:rPr lang="it-IT" sz="3000" spc="-151" dirty="0" err="1">
                <a:solidFill>
                  <a:schemeClr val="tx1">
                    <a:lumMod val="65000"/>
                    <a:lumOff val="35000"/>
                  </a:schemeClr>
                </a:solidFill>
              </a:rPr>
              <a:t>is</a:t>
            </a:r>
            <a:r>
              <a:rPr lang="it-IT" sz="3000" spc="-151" dirty="0">
                <a:solidFill>
                  <a:schemeClr val="tx1">
                    <a:lumMod val="65000"/>
                    <a:lumOff val="35000"/>
                  </a:schemeClr>
                </a:solidFill>
              </a:rPr>
              <a:t> </a:t>
            </a:r>
            <a:r>
              <a:rPr lang="it-IT" sz="3000" spc="-151" dirty="0" err="1">
                <a:solidFill>
                  <a:schemeClr val="tx1">
                    <a:lumMod val="65000"/>
                    <a:lumOff val="35000"/>
                  </a:schemeClr>
                </a:solidFill>
              </a:rPr>
              <a:t>deposited</a:t>
            </a:r>
            <a:r>
              <a:rPr lang="it-IT" sz="3000" spc="-151" dirty="0">
                <a:solidFill>
                  <a:schemeClr val="tx1">
                    <a:lumMod val="65000"/>
                    <a:lumOff val="35000"/>
                  </a:schemeClr>
                </a:solidFill>
              </a:rPr>
              <a:t> in open </a:t>
            </a:r>
            <a:r>
              <a:rPr lang="it-IT" sz="3000" spc="-151" dirty="0" err="1">
                <a:solidFill>
                  <a:schemeClr val="tx1">
                    <a:lumMod val="65000"/>
                    <a:lumOff val="35000"/>
                  </a:schemeClr>
                </a:solidFill>
              </a:rPr>
              <a:t>access</a:t>
            </a:r>
            <a:r>
              <a:rPr lang="it-IT" sz="3000" spc="-151" dirty="0">
                <a:solidFill>
                  <a:schemeClr val="tx1">
                    <a:lumMod val="65000"/>
                    <a:lumOff val="35000"/>
                  </a:schemeClr>
                </a:solidFill>
              </a:rPr>
              <a:t> </a:t>
            </a:r>
            <a:r>
              <a:rPr lang="it-IT" sz="3000" b="1" dirty="0" err="1">
                <a:solidFill>
                  <a:srgbClr val="FF0000"/>
                </a:solidFill>
              </a:rPr>
              <a:t>repositories</a:t>
            </a:r>
            <a:r>
              <a:rPr lang="it-IT" sz="3000" spc="-151" dirty="0">
                <a:solidFill>
                  <a:schemeClr val="tx1">
                    <a:lumMod val="65000"/>
                    <a:lumOff val="35000"/>
                  </a:schemeClr>
                </a:solidFill>
              </a:rPr>
              <a:t>, in </a:t>
            </a:r>
            <a:r>
              <a:rPr lang="it-IT" sz="3000" b="1" spc="-151" dirty="0" err="1">
                <a:solidFill>
                  <a:srgbClr val="FF0000"/>
                </a:solidFill>
              </a:rPr>
              <a:t>compliance</a:t>
            </a:r>
            <a:r>
              <a:rPr lang="it-IT" sz="3000" b="1" spc="-151" dirty="0">
                <a:solidFill>
                  <a:srgbClr val="FF0000"/>
                </a:solidFill>
              </a:rPr>
              <a:t> with copyright </a:t>
            </a:r>
            <a:r>
              <a:rPr lang="it-IT" sz="3000" b="1" spc="-151" dirty="0" err="1">
                <a:solidFill>
                  <a:srgbClr val="FF0000"/>
                </a:solidFill>
              </a:rPr>
              <a:t>regulations</a:t>
            </a:r>
            <a:r>
              <a:rPr lang="it-IT" sz="3000" spc="-151" dirty="0">
                <a:solidFill>
                  <a:schemeClr val="tx1">
                    <a:lumMod val="65000"/>
                    <a:lumOff val="35000"/>
                  </a:schemeClr>
                </a:solidFill>
              </a:rPr>
              <a:t>; </a:t>
            </a:r>
            <a:r>
              <a:rPr lang="it-IT" sz="3000" spc="-151" dirty="0" err="1">
                <a:solidFill>
                  <a:schemeClr val="tx1">
                    <a:lumMod val="65000"/>
                    <a:lumOff val="35000"/>
                  </a:schemeClr>
                </a:solidFill>
              </a:rPr>
              <a:t>editors</a:t>
            </a:r>
            <a:r>
              <a:rPr lang="it-IT" sz="3000" spc="-151" dirty="0">
                <a:solidFill>
                  <a:schemeClr val="tx1">
                    <a:lumMod val="65000"/>
                    <a:lumOff val="35000"/>
                  </a:schemeClr>
                </a:solidFill>
              </a:rPr>
              <a:t> </a:t>
            </a:r>
            <a:r>
              <a:rPr lang="it-IT" sz="3000" spc="-151" dirty="0" err="1">
                <a:solidFill>
                  <a:schemeClr val="tx1">
                    <a:lumMod val="65000"/>
                    <a:lumOff val="35000"/>
                  </a:schemeClr>
                </a:solidFill>
              </a:rPr>
              <a:t>that</a:t>
            </a:r>
            <a:r>
              <a:rPr lang="it-IT" sz="3000" spc="-151" dirty="0">
                <a:solidFill>
                  <a:schemeClr val="tx1">
                    <a:lumMod val="65000"/>
                    <a:lumOff val="35000"/>
                  </a:schemeClr>
                </a:solidFill>
              </a:rPr>
              <a:t> </a:t>
            </a:r>
            <a:r>
              <a:rPr lang="it-IT" sz="3000" spc="-151" dirty="0" err="1">
                <a:solidFill>
                  <a:schemeClr val="tx1">
                    <a:lumMod val="65000"/>
                    <a:lumOff val="35000"/>
                  </a:schemeClr>
                </a:solidFill>
              </a:rPr>
              <a:t>may</a:t>
            </a:r>
            <a:r>
              <a:rPr lang="it-IT" sz="3000" spc="-151" dirty="0">
                <a:solidFill>
                  <a:schemeClr val="tx1">
                    <a:lumMod val="65000"/>
                    <a:lumOff val="35000"/>
                  </a:schemeClr>
                </a:solidFill>
              </a:rPr>
              <a:t> </a:t>
            </a:r>
            <a:r>
              <a:rPr lang="it-IT" sz="3000" spc="-151" dirty="0" err="1">
                <a:solidFill>
                  <a:schemeClr val="tx1">
                    <a:lumMod val="65000"/>
                    <a:lumOff val="35000"/>
                  </a:schemeClr>
                </a:solidFill>
              </a:rPr>
              <a:t>retain</a:t>
            </a:r>
            <a:r>
              <a:rPr lang="it-IT" sz="3000" spc="-151" dirty="0">
                <a:solidFill>
                  <a:schemeClr val="tx1">
                    <a:lumMod val="65000"/>
                    <a:lumOff val="35000"/>
                  </a:schemeClr>
                </a:solidFill>
              </a:rPr>
              <a:t> the </a:t>
            </a:r>
            <a:r>
              <a:rPr lang="it-IT" sz="3000" spc="-151" dirty="0" err="1">
                <a:solidFill>
                  <a:schemeClr val="tx1">
                    <a:lumMod val="65000"/>
                    <a:lumOff val="35000"/>
                  </a:schemeClr>
                </a:solidFill>
              </a:rPr>
              <a:t>rights</a:t>
            </a:r>
            <a:r>
              <a:rPr lang="it-IT" sz="3000" spc="-151" dirty="0">
                <a:solidFill>
                  <a:schemeClr val="tx1">
                    <a:lumMod val="65000"/>
                    <a:lumOff val="35000"/>
                  </a:schemeClr>
                </a:solidFill>
              </a:rPr>
              <a:t> can </a:t>
            </a:r>
            <a:r>
              <a:rPr lang="it-IT" sz="3000" spc="-151" dirty="0" err="1">
                <a:solidFill>
                  <a:schemeClr val="tx1">
                    <a:lumMod val="65000"/>
                    <a:lumOff val="35000"/>
                  </a:schemeClr>
                </a:solidFill>
              </a:rPr>
              <a:t>require</a:t>
            </a:r>
            <a:r>
              <a:rPr lang="it-IT" sz="3000" spc="-151" dirty="0">
                <a:solidFill>
                  <a:schemeClr val="tx1">
                    <a:lumMod val="65000"/>
                    <a:lumOff val="35000"/>
                  </a:schemeClr>
                </a:solidFill>
              </a:rPr>
              <a:t> an embargo </a:t>
            </a:r>
            <a:r>
              <a:rPr lang="it-IT" sz="3000" spc="-151" dirty="0" err="1">
                <a:solidFill>
                  <a:schemeClr val="tx1">
                    <a:lumMod val="65000"/>
                    <a:lumOff val="35000"/>
                  </a:schemeClr>
                </a:solidFill>
              </a:rPr>
              <a:t>period</a:t>
            </a:r>
            <a:r>
              <a:rPr lang="it-IT" sz="3000" spc="-151" dirty="0">
                <a:solidFill>
                  <a:schemeClr val="tx1">
                    <a:lumMod val="65000"/>
                    <a:lumOff val="35000"/>
                  </a:schemeClr>
                </a:solidFill>
              </a:rPr>
              <a:t> (</a:t>
            </a:r>
            <a:r>
              <a:rPr lang="it-IT" sz="3000" spc="-151" dirty="0" err="1">
                <a:solidFill>
                  <a:schemeClr val="tx1">
                    <a:lumMod val="65000"/>
                    <a:lumOff val="35000"/>
                  </a:schemeClr>
                </a:solidFill>
              </a:rPr>
              <a:t>months</a:t>
            </a:r>
            <a:r>
              <a:rPr lang="it-IT" sz="3000" spc="-151" dirty="0">
                <a:solidFill>
                  <a:schemeClr val="tx1">
                    <a:lumMod val="65000"/>
                    <a:lumOff val="35000"/>
                  </a:schemeClr>
                </a:solidFill>
              </a:rPr>
              <a:t> in </a:t>
            </a:r>
            <a:r>
              <a:rPr lang="it-IT" sz="3000" spc="-151" dirty="0" err="1">
                <a:solidFill>
                  <a:schemeClr val="tx1">
                    <a:lumMod val="65000"/>
                    <a:lumOff val="35000"/>
                  </a:schemeClr>
                </a:solidFill>
              </a:rPr>
              <a:t>which</a:t>
            </a:r>
            <a:r>
              <a:rPr lang="it-IT" sz="3000" spc="-151" dirty="0">
                <a:solidFill>
                  <a:schemeClr val="tx1">
                    <a:lumMod val="65000"/>
                    <a:lumOff val="35000"/>
                  </a:schemeClr>
                </a:solidFill>
              </a:rPr>
              <a:t> the </a:t>
            </a:r>
            <a:r>
              <a:rPr lang="it-IT" sz="3000" spc="-151" dirty="0" err="1">
                <a:solidFill>
                  <a:schemeClr val="tx1">
                    <a:lumMod val="65000"/>
                    <a:lumOff val="35000"/>
                  </a:schemeClr>
                </a:solidFill>
              </a:rPr>
              <a:t>deposited</a:t>
            </a:r>
            <a:r>
              <a:rPr lang="it-IT" sz="3000" spc="-151" dirty="0">
                <a:solidFill>
                  <a:schemeClr val="tx1">
                    <a:lumMod val="65000"/>
                    <a:lumOff val="35000"/>
                  </a:schemeClr>
                </a:solidFill>
              </a:rPr>
              <a:t> </a:t>
            </a:r>
            <a:r>
              <a:rPr lang="it-IT" sz="3000" spc="-151" dirty="0" err="1">
                <a:solidFill>
                  <a:schemeClr val="tx1">
                    <a:lumMod val="65000"/>
                    <a:lumOff val="35000"/>
                  </a:schemeClr>
                </a:solidFill>
              </a:rPr>
              <a:t>paper</a:t>
            </a:r>
            <a:r>
              <a:rPr lang="it-IT" sz="3000" spc="-151" dirty="0">
                <a:solidFill>
                  <a:schemeClr val="tx1">
                    <a:lumMod val="65000"/>
                    <a:lumOff val="35000"/>
                  </a:schemeClr>
                </a:solidFill>
              </a:rPr>
              <a:t> </a:t>
            </a:r>
            <a:r>
              <a:rPr lang="it-IT" sz="3000" spc="-151" dirty="0" err="1">
                <a:solidFill>
                  <a:schemeClr val="tx1">
                    <a:lumMod val="65000"/>
                    <a:lumOff val="35000"/>
                  </a:schemeClr>
                </a:solidFill>
              </a:rPr>
              <a:t>remains</a:t>
            </a:r>
            <a:r>
              <a:rPr lang="it-IT" sz="3000" spc="-151" dirty="0">
                <a:solidFill>
                  <a:schemeClr val="tx1">
                    <a:lumMod val="65000"/>
                    <a:lumOff val="35000"/>
                  </a:schemeClr>
                </a:solidFill>
              </a:rPr>
              <a:t> </a:t>
            </a:r>
            <a:r>
              <a:rPr lang="it-IT" sz="3000" spc="-151" dirty="0" err="1">
                <a:solidFill>
                  <a:schemeClr val="tx1">
                    <a:lumMod val="65000"/>
                    <a:lumOff val="35000"/>
                  </a:schemeClr>
                </a:solidFill>
              </a:rPr>
              <a:t>closed</a:t>
            </a:r>
            <a:r>
              <a:rPr lang="it-IT" sz="3000" spc="-151" dirty="0">
                <a:solidFill>
                  <a:schemeClr val="tx1">
                    <a:lumMod val="65000"/>
                    <a:lumOff val="35000"/>
                  </a:schemeClr>
                </a:solidFill>
              </a:rPr>
              <a:t>).</a:t>
            </a:r>
          </a:p>
          <a:p>
            <a:pPr marL="839590" lvl="2" fontAlgn="base">
              <a:lnSpc>
                <a:spcPct val="120000"/>
              </a:lnSpc>
              <a:spcBef>
                <a:spcPts val="1200"/>
              </a:spcBef>
              <a:buClr>
                <a:schemeClr val="tx2"/>
              </a:buClr>
              <a:buFont typeface="Arial" panose="020B0604020202020204" pitchFamily="34" charset="0"/>
              <a:buChar char="•"/>
            </a:pPr>
            <a:r>
              <a:rPr lang="it-IT" sz="3000" b="1" dirty="0">
                <a:solidFill>
                  <a:srgbClr val="FF0000"/>
                </a:solidFill>
              </a:rPr>
              <a:t>Gold Open Access</a:t>
            </a:r>
            <a:r>
              <a:rPr lang="it-IT" sz="3000" dirty="0">
                <a:solidFill>
                  <a:schemeClr val="tx1">
                    <a:lumMod val="65000"/>
                    <a:lumOff val="35000"/>
                  </a:schemeClr>
                </a:solidFill>
              </a:rPr>
              <a:t>: </a:t>
            </a:r>
            <a:r>
              <a:rPr lang="it-IT" sz="3000" spc="-151" dirty="0">
                <a:solidFill>
                  <a:schemeClr val="tx1">
                    <a:lumMod val="65000"/>
                    <a:lumOff val="35000"/>
                  </a:schemeClr>
                </a:solidFill>
              </a:rPr>
              <a:t>the </a:t>
            </a:r>
            <a:r>
              <a:rPr lang="it-IT" sz="3000" spc="-151" dirty="0" err="1">
                <a:solidFill>
                  <a:schemeClr val="tx1">
                    <a:lumMod val="65000"/>
                    <a:lumOff val="35000"/>
                  </a:schemeClr>
                </a:solidFill>
              </a:rPr>
              <a:t>publication</a:t>
            </a:r>
            <a:r>
              <a:rPr lang="it-IT" sz="3000" spc="-151" dirty="0">
                <a:solidFill>
                  <a:schemeClr val="tx1">
                    <a:lumMod val="65000"/>
                    <a:lumOff val="35000"/>
                  </a:schemeClr>
                </a:solidFill>
              </a:rPr>
              <a:t> in Open Access </a:t>
            </a:r>
            <a:r>
              <a:rPr lang="it-IT" sz="3000" spc="-151" dirty="0" err="1">
                <a:solidFill>
                  <a:schemeClr val="tx1">
                    <a:lumMod val="65000"/>
                    <a:lumOff val="35000"/>
                  </a:schemeClr>
                </a:solidFill>
              </a:rPr>
              <a:t>Journals</a:t>
            </a:r>
            <a:r>
              <a:rPr lang="it-IT" sz="3000" spc="-151" dirty="0">
                <a:solidFill>
                  <a:schemeClr val="tx1">
                    <a:lumMod val="65000"/>
                    <a:lumOff val="35000"/>
                  </a:schemeClr>
                </a:solidFill>
              </a:rPr>
              <a:t>, </a:t>
            </a:r>
            <a:r>
              <a:rPr lang="it-IT" sz="3000" spc="-151" dirty="0" err="1">
                <a:solidFill>
                  <a:schemeClr val="tx1">
                    <a:lumMod val="65000"/>
                    <a:lumOff val="35000"/>
                  </a:schemeClr>
                </a:solidFill>
              </a:rPr>
              <a:t>which</a:t>
            </a:r>
            <a:r>
              <a:rPr lang="it-IT" sz="3000" spc="-151" dirty="0">
                <a:solidFill>
                  <a:schemeClr val="tx1">
                    <a:lumMod val="65000"/>
                    <a:lumOff val="35000"/>
                  </a:schemeClr>
                </a:solidFill>
              </a:rPr>
              <a:t> are </a:t>
            </a:r>
            <a:r>
              <a:rPr lang="it-IT" sz="3000" spc="-151" dirty="0" err="1">
                <a:solidFill>
                  <a:schemeClr val="tx1">
                    <a:lumMod val="65000"/>
                    <a:lumOff val="35000"/>
                  </a:schemeClr>
                </a:solidFill>
              </a:rPr>
              <a:t>journals</a:t>
            </a:r>
            <a:r>
              <a:rPr lang="it-IT" sz="3000" spc="-151" dirty="0">
                <a:solidFill>
                  <a:schemeClr val="tx1">
                    <a:lumMod val="65000"/>
                    <a:lumOff val="35000"/>
                  </a:schemeClr>
                </a:solidFill>
              </a:rPr>
              <a:t> </a:t>
            </a:r>
            <a:r>
              <a:rPr lang="it-IT" sz="3000" spc="-151" dirty="0" err="1">
                <a:solidFill>
                  <a:schemeClr val="tx1">
                    <a:lumMod val="65000"/>
                    <a:lumOff val="35000"/>
                  </a:schemeClr>
                </a:solidFill>
              </a:rPr>
              <a:t>witouth</a:t>
            </a:r>
            <a:r>
              <a:rPr lang="it-IT" sz="3000" spc="-151" dirty="0">
                <a:solidFill>
                  <a:schemeClr val="tx1">
                    <a:lumMod val="65000"/>
                    <a:lumOff val="35000"/>
                  </a:schemeClr>
                </a:solidFill>
              </a:rPr>
              <a:t> </a:t>
            </a:r>
            <a:r>
              <a:rPr lang="it-IT" sz="3000" spc="-151" dirty="0" err="1">
                <a:solidFill>
                  <a:schemeClr val="tx1">
                    <a:lumMod val="65000"/>
                    <a:lumOff val="35000"/>
                  </a:schemeClr>
                </a:solidFill>
              </a:rPr>
              <a:t>subscription</a:t>
            </a:r>
            <a:r>
              <a:rPr lang="it-IT" sz="3000" spc="-151" dirty="0">
                <a:solidFill>
                  <a:schemeClr val="tx1">
                    <a:lumMod val="65000"/>
                    <a:lumOff val="35000"/>
                  </a:schemeClr>
                </a:solidFill>
              </a:rPr>
              <a:t> for </a:t>
            </a:r>
            <a:r>
              <a:rPr lang="it-IT" sz="3000" spc="-151" dirty="0" err="1">
                <a:solidFill>
                  <a:schemeClr val="tx1">
                    <a:lumMod val="65000"/>
                    <a:lumOff val="35000"/>
                  </a:schemeClr>
                </a:solidFill>
              </a:rPr>
              <a:t>readers</a:t>
            </a:r>
            <a:r>
              <a:rPr lang="it-IT" sz="3000" spc="-151" dirty="0">
                <a:solidFill>
                  <a:schemeClr val="tx1">
                    <a:lumMod val="65000"/>
                    <a:lumOff val="35000"/>
                  </a:schemeClr>
                </a:solidFill>
              </a:rPr>
              <a:t>, with </a:t>
            </a:r>
            <a:r>
              <a:rPr lang="it-IT" sz="3000" b="1" dirty="0" err="1">
                <a:solidFill>
                  <a:srgbClr val="FF0000"/>
                </a:solidFill>
              </a:rPr>
              <a:t>transparent</a:t>
            </a:r>
            <a:r>
              <a:rPr lang="it-IT" sz="3000" b="1" dirty="0">
                <a:solidFill>
                  <a:srgbClr val="FF0000"/>
                </a:solidFill>
              </a:rPr>
              <a:t> </a:t>
            </a:r>
            <a:r>
              <a:rPr lang="it-IT" sz="3000" b="1" dirty="0" err="1">
                <a:solidFill>
                  <a:srgbClr val="FF0000"/>
                </a:solidFill>
              </a:rPr>
              <a:t>peer</a:t>
            </a:r>
            <a:r>
              <a:rPr lang="it-IT" sz="3000" b="1" dirty="0">
                <a:solidFill>
                  <a:srgbClr val="FF0000"/>
                </a:solidFill>
              </a:rPr>
              <a:t> </a:t>
            </a:r>
            <a:r>
              <a:rPr lang="it-IT" sz="3000" b="1" dirty="0" err="1">
                <a:solidFill>
                  <a:srgbClr val="FF0000"/>
                </a:solidFill>
              </a:rPr>
              <a:t>review</a:t>
            </a:r>
            <a:r>
              <a:rPr lang="it-IT" sz="3000" b="1" spc="-151" dirty="0">
                <a:solidFill>
                  <a:schemeClr val="tx1">
                    <a:lumMod val="65000"/>
                    <a:lumOff val="35000"/>
                  </a:schemeClr>
                </a:solidFill>
              </a:rPr>
              <a:t> </a:t>
            </a:r>
            <a:r>
              <a:rPr lang="it-IT" sz="3000" spc="-151" dirty="0">
                <a:solidFill>
                  <a:schemeClr val="tx1">
                    <a:lumMod val="65000"/>
                    <a:lumOff val="35000"/>
                  </a:schemeClr>
                </a:solidFill>
              </a:rPr>
              <a:t>and </a:t>
            </a:r>
            <a:r>
              <a:rPr lang="it-IT" sz="3000" spc="-151" dirty="0" err="1">
                <a:solidFill>
                  <a:schemeClr val="tx1">
                    <a:lumMod val="65000"/>
                    <a:lumOff val="35000"/>
                  </a:schemeClr>
                </a:solidFill>
              </a:rPr>
              <a:t>which</a:t>
            </a:r>
            <a:r>
              <a:rPr lang="it-IT" sz="3000" spc="-151" dirty="0">
                <a:solidFill>
                  <a:schemeClr val="tx1">
                    <a:lumMod val="65000"/>
                    <a:lumOff val="35000"/>
                  </a:schemeClr>
                </a:solidFill>
              </a:rPr>
              <a:t> </a:t>
            </a:r>
            <a:r>
              <a:rPr lang="it-IT" sz="3000" spc="-151" dirty="0" err="1">
                <a:solidFill>
                  <a:schemeClr val="tx1">
                    <a:lumMod val="65000"/>
                    <a:lumOff val="35000"/>
                  </a:schemeClr>
                </a:solidFill>
              </a:rPr>
              <a:t>leaves</a:t>
            </a:r>
            <a:r>
              <a:rPr lang="it-IT" sz="3000" spc="-151" dirty="0">
                <a:solidFill>
                  <a:schemeClr val="tx1">
                    <a:lumMod val="65000"/>
                    <a:lumOff val="35000"/>
                  </a:schemeClr>
                </a:solidFill>
              </a:rPr>
              <a:t> the </a:t>
            </a:r>
            <a:r>
              <a:rPr lang="it-IT" sz="3000" spc="-151" dirty="0" err="1">
                <a:solidFill>
                  <a:schemeClr val="tx1">
                    <a:lumMod val="65000"/>
                    <a:lumOff val="35000"/>
                  </a:schemeClr>
                </a:solidFill>
              </a:rPr>
              <a:t>rights</a:t>
            </a:r>
            <a:r>
              <a:rPr lang="it-IT" sz="3000" spc="-151" dirty="0">
                <a:solidFill>
                  <a:schemeClr val="tx1">
                    <a:lumMod val="65000"/>
                    <a:lumOff val="35000"/>
                  </a:schemeClr>
                </a:solidFill>
              </a:rPr>
              <a:t> to the </a:t>
            </a:r>
            <a:r>
              <a:rPr lang="it-IT" sz="3000" spc="-151" dirty="0" err="1">
                <a:solidFill>
                  <a:schemeClr val="tx1">
                    <a:lumMod val="65000"/>
                    <a:lumOff val="35000"/>
                  </a:schemeClr>
                </a:solidFill>
              </a:rPr>
              <a:t>authors</a:t>
            </a:r>
            <a:r>
              <a:rPr lang="it-IT" sz="3000" spc="-151" dirty="0">
                <a:solidFill>
                  <a:schemeClr val="tx1">
                    <a:lumMod val="65000"/>
                    <a:lumOff val="35000"/>
                  </a:schemeClr>
                </a:solidFill>
              </a:rPr>
              <a:t>; in 26% of </a:t>
            </a:r>
            <a:r>
              <a:rPr lang="it-IT" sz="3000" spc="-151" dirty="0" err="1">
                <a:solidFill>
                  <a:schemeClr val="tx1">
                    <a:lumMod val="65000"/>
                    <a:lumOff val="35000"/>
                  </a:schemeClr>
                </a:solidFill>
              </a:rPr>
              <a:t>cases</a:t>
            </a:r>
            <a:r>
              <a:rPr lang="it-IT" sz="3000" spc="-151" dirty="0">
                <a:solidFill>
                  <a:schemeClr val="tx1">
                    <a:lumMod val="65000"/>
                    <a:lumOff val="35000"/>
                  </a:schemeClr>
                </a:solidFill>
              </a:rPr>
              <a:t> </a:t>
            </a:r>
            <a:r>
              <a:rPr lang="it-IT" sz="3000" spc="-151" dirty="0" err="1">
                <a:solidFill>
                  <a:schemeClr val="tx1">
                    <a:lumMod val="65000"/>
                    <a:lumOff val="35000"/>
                  </a:schemeClr>
                </a:solidFill>
              </a:rPr>
              <a:t>they</a:t>
            </a:r>
            <a:r>
              <a:rPr lang="it-IT" sz="3000" spc="-151" dirty="0">
                <a:solidFill>
                  <a:schemeClr val="tx1">
                    <a:lumMod val="65000"/>
                    <a:lumOff val="35000"/>
                  </a:schemeClr>
                </a:solidFill>
              </a:rPr>
              <a:t> </a:t>
            </a:r>
            <a:r>
              <a:rPr lang="it-IT" sz="3000" spc="-151" dirty="0" err="1">
                <a:solidFill>
                  <a:schemeClr val="tx1">
                    <a:lumMod val="65000"/>
                    <a:lumOff val="35000"/>
                  </a:schemeClr>
                </a:solidFill>
              </a:rPr>
              <a:t>apply</a:t>
            </a:r>
            <a:r>
              <a:rPr lang="it-IT" sz="3000" spc="-151" dirty="0">
                <a:solidFill>
                  <a:schemeClr val="tx1">
                    <a:lumMod val="65000"/>
                    <a:lumOff val="35000"/>
                  </a:schemeClr>
                </a:solidFill>
              </a:rPr>
              <a:t> APC – </a:t>
            </a:r>
            <a:r>
              <a:rPr lang="it-IT" sz="3000" spc="-151" dirty="0" err="1">
                <a:solidFill>
                  <a:schemeClr val="tx1">
                    <a:lumMod val="65000"/>
                    <a:lumOff val="35000"/>
                  </a:schemeClr>
                </a:solidFill>
              </a:rPr>
              <a:t>Article</a:t>
            </a:r>
            <a:r>
              <a:rPr lang="it-IT" sz="3000" spc="-151" dirty="0">
                <a:solidFill>
                  <a:schemeClr val="tx1">
                    <a:lumMod val="65000"/>
                    <a:lumOff val="35000"/>
                  </a:schemeClr>
                </a:solidFill>
              </a:rPr>
              <a:t> Processing </a:t>
            </a:r>
            <a:r>
              <a:rPr lang="it-IT" sz="3000" spc="-151" dirty="0" err="1">
                <a:solidFill>
                  <a:schemeClr val="tx1">
                    <a:lumMod val="65000"/>
                    <a:lumOff val="35000"/>
                  </a:schemeClr>
                </a:solidFill>
              </a:rPr>
              <a:t>Charges</a:t>
            </a:r>
            <a:r>
              <a:rPr lang="it-IT" sz="3000" spc="-151" dirty="0">
                <a:solidFill>
                  <a:schemeClr val="tx1">
                    <a:lumMod val="65000"/>
                    <a:lumOff val="35000"/>
                  </a:schemeClr>
                </a:solidFill>
              </a:rPr>
              <a:t> – to </a:t>
            </a:r>
            <a:r>
              <a:rPr lang="it-IT" sz="3000" spc="-151" dirty="0" err="1">
                <a:solidFill>
                  <a:schemeClr val="tx1">
                    <a:lumMod val="65000"/>
                    <a:lumOff val="35000"/>
                  </a:schemeClr>
                </a:solidFill>
              </a:rPr>
              <a:t>support</a:t>
            </a:r>
            <a:r>
              <a:rPr lang="it-IT" sz="3000" spc="-151" dirty="0">
                <a:solidFill>
                  <a:schemeClr val="tx1">
                    <a:lumMod val="65000"/>
                    <a:lumOff val="35000"/>
                  </a:schemeClr>
                </a:solidFill>
              </a:rPr>
              <a:t> </a:t>
            </a:r>
            <a:r>
              <a:rPr lang="it-IT" sz="3000" spc="-151" dirty="0" err="1">
                <a:solidFill>
                  <a:schemeClr val="tx1">
                    <a:lumMod val="65000"/>
                    <a:lumOff val="35000"/>
                  </a:schemeClr>
                </a:solidFill>
              </a:rPr>
              <a:t>editorial</a:t>
            </a:r>
            <a:r>
              <a:rPr lang="it-IT" sz="3000" spc="-151" dirty="0">
                <a:solidFill>
                  <a:schemeClr val="tx1">
                    <a:lumMod val="65000"/>
                    <a:lumOff val="35000"/>
                  </a:schemeClr>
                </a:solidFill>
              </a:rPr>
              <a:t> </a:t>
            </a:r>
            <a:r>
              <a:rPr lang="it-IT" sz="3000" spc="-151" dirty="0" err="1">
                <a:solidFill>
                  <a:schemeClr val="tx1">
                    <a:lumMod val="65000"/>
                    <a:lumOff val="35000"/>
                  </a:schemeClr>
                </a:solidFill>
              </a:rPr>
              <a:t>costs</a:t>
            </a:r>
            <a:r>
              <a:rPr lang="it-IT" sz="3000" spc="-151" dirty="0">
                <a:solidFill>
                  <a:schemeClr val="tx1">
                    <a:lumMod val="65000"/>
                    <a:lumOff val="35000"/>
                  </a:schemeClr>
                </a:solidFill>
              </a:rPr>
              <a:t>.</a:t>
            </a:r>
            <a:endParaRPr lang="it-IT" sz="3000" dirty="0">
              <a:solidFill>
                <a:schemeClr val="tx1">
                  <a:lumMod val="65000"/>
                  <a:lumOff val="35000"/>
                </a:schemeClr>
              </a:solidFill>
            </a:endParaRPr>
          </a:p>
          <a:p>
            <a:pPr marL="0" indent="0" fontAlgn="base">
              <a:lnSpc>
                <a:spcPct val="120000"/>
              </a:lnSpc>
              <a:buNone/>
            </a:pPr>
            <a:r>
              <a:rPr lang="it-IT" sz="3000" b="0" dirty="0"/>
              <a:t>To </a:t>
            </a:r>
            <a:r>
              <a:rPr lang="it-IT" sz="3000" b="0" dirty="0" err="1"/>
              <a:t>guarantee</a:t>
            </a:r>
            <a:r>
              <a:rPr lang="it-IT" sz="3000" b="0" dirty="0"/>
              <a:t> the </a:t>
            </a:r>
            <a:r>
              <a:rPr lang="it-IT" sz="3000" b="0" dirty="0" err="1"/>
              <a:t>reuse</a:t>
            </a:r>
            <a:r>
              <a:rPr lang="it-IT" sz="3000" b="0" dirty="0"/>
              <a:t>, </a:t>
            </a:r>
            <a:r>
              <a:rPr lang="it-IT" sz="3000" b="0" dirty="0" err="1"/>
              <a:t>authors</a:t>
            </a:r>
            <a:r>
              <a:rPr lang="it-IT" sz="3000" b="0" dirty="0"/>
              <a:t> </a:t>
            </a:r>
            <a:r>
              <a:rPr lang="it-IT" sz="3000" b="0" dirty="0" err="1"/>
              <a:t>should</a:t>
            </a:r>
            <a:r>
              <a:rPr lang="it-IT" sz="3000" b="0" dirty="0"/>
              <a:t> </a:t>
            </a:r>
            <a:r>
              <a:rPr lang="it-IT" sz="3000" b="0" dirty="0" err="1"/>
              <a:t>choose</a:t>
            </a:r>
            <a:r>
              <a:rPr lang="it-IT" sz="3000" b="0" dirty="0"/>
              <a:t> open </a:t>
            </a:r>
            <a:r>
              <a:rPr lang="it-IT" sz="3000" b="0" dirty="0" err="1"/>
              <a:t>licenses</a:t>
            </a:r>
            <a:r>
              <a:rPr lang="it-IT" sz="3000" b="0" dirty="0"/>
              <a:t> (</a:t>
            </a:r>
            <a:r>
              <a:rPr lang="it-IT" sz="3000" b="0" dirty="0" err="1"/>
              <a:t>ie</a:t>
            </a:r>
            <a:r>
              <a:rPr lang="it-IT" sz="3000" b="0" dirty="0"/>
              <a:t>. </a:t>
            </a:r>
            <a:r>
              <a:rPr lang="it-IT" sz="3000" b="0" dirty="0">
                <a:solidFill>
                  <a:srgbClr val="FF0000"/>
                </a:solidFill>
                <a:hlinkClick r:id="rId2">
                  <a:extLst>
                    <a:ext uri="{A12FA001-AC4F-418D-AE19-62706E023703}">
                      <ahyp:hlinkClr xmlns:ahyp="http://schemas.microsoft.com/office/drawing/2018/hyperlinkcolor" val="tx"/>
                    </a:ext>
                  </a:extLst>
                </a:hlinkClick>
              </a:rPr>
              <a:t>Creative Commons</a:t>
            </a:r>
            <a:r>
              <a:rPr lang="it-IT" sz="3000" b="0" dirty="0"/>
              <a:t>, </a:t>
            </a:r>
            <a:r>
              <a:rPr lang="it-IT" sz="3000" b="0" dirty="0" err="1"/>
              <a:t>which</a:t>
            </a:r>
            <a:r>
              <a:rPr lang="it-IT" sz="3000" b="0" dirty="0"/>
              <a:t> </a:t>
            </a:r>
            <a:r>
              <a:rPr lang="it-IT" sz="3000" b="0" dirty="0" err="1"/>
              <a:t>have</a:t>
            </a:r>
            <a:r>
              <a:rPr lang="it-IT" sz="3000" b="0" dirty="0"/>
              <a:t> 4 </a:t>
            </a:r>
            <a:r>
              <a:rPr lang="it-IT" sz="3000" b="0" dirty="0" err="1"/>
              <a:t>criteria</a:t>
            </a:r>
            <a:r>
              <a:rPr lang="it-IT" sz="3000" b="0" dirty="0"/>
              <a:t>: BY, SA, NC, ND)</a:t>
            </a:r>
          </a:p>
        </p:txBody>
      </p:sp>
      <p:sp>
        <p:nvSpPr>
          <p:cNvPr id="3" name="Segnaposto testo 2">
            <a:extLst>
              <a:ext uri="{FF2B5EF4-FFF2-40B4-BE49-F238E27FC236}">
                <a16:creationId xmlns:a16="http://schemas.microsoft.com/office/drawing/2014/main" id="{8C8171E6-E44C-1B49-8776-F5D661E2DF3B}"/>
              </a:ext>
            </a:extLst>
          </p:cNvPr>
          <p:cNvSpPr>
            <a:spLocks noGrp="1"/>
          </p:cNvSpPr>
          <p:nvPr>
            <p:ph type="body" sz="quarter" idx="21"/>
          </p:nvPr>
        </p:nvSpPr>
        <p:spPr/>
        <p:txBody>
          <a:bodyPr>
            <a:normAutofit/>
          </a:bodyPr>
          <a:lstStyle/>
          <a:p>
            <a:r>
              <a:rPr lang="it-IT" dirty="0"/>
              <a:t>Open Access to </a:t>
            </a:r>
            <a:r>
              <a:rPr lang="it-IT" dirty="0" err="1"/>
              <a:t>Scientific</a:t>
            </a:r>
            <a:r>
              <a:rPr lang="it-IT" dirty="0"/>
              <a:t> </a:t>
            </a:r>
            <a:r>
              <a:rPr lang="it-IT" dirty="0" err="1"/>
              <a:t>Literature</a:t>
            </a:r>
            <a:endParaRPr lang="it-IT" dirty="0"/>
          </a:p>
        </p:txBody>
      </p:sp>
      <p:sp>
        <p:nvSpPr>
          <p:cNvPr id="4" name="Ovale 3">
            <a:extLst>
              <a:ext uri="{FF2B5EF4-FFF2-40B4-BE49-F238E27FC236}">
                <a16:creationId xmlns:a16="http://schemas.microsoft.com/office/drawing/2014/main" id="{DF28EC46-5F7D-6541-902D-CC7029923557}"/>
              </a:ext>
            </a:extLst>
          </p:cNvPr>
          <p:cNvSpPr/>
          <p:nvPr/>
        </p:nvSpPr>
        <p:spPr>
          <a:xfrm>
            <a:off x="1004047" y="2380496"/>
            <a:ext cx="358588" cy="358588"/>
          </a:xfrm>
          <a:prstGeom prst="ellipse">
            <a:avLst/>
          </a:prstGeom>
          <a:solidFill>
            <a:srgbClr val="00B050"/>
          </a:solidFill>
          <a:ln w="3175" cap="flat">
            <a:noFill/>
            <a:miter lim="400000"/>
          </a:ln>
          <a:effectLst>
            <a:outerShdw blurRad="889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7" name="Ovale 6">
            <a:extLst>
              <a:ext uri="{FF2B5EF4-FFF2-40B4-BE49-F238E27FC236}">
                <a16:creationId xmlns:a16="http://schemas.microsoft.com/office/drawing/2014/main" id="{FF2939E6-D760-7643-9133-704A96C93C85}"/>
              </a:ext>
            </a:extLst>
          </p:cNvPr>
          <p:cNvSpPr/>
          <p:nvPr/>
        </p:nvSpPr>
        <p:spPr>
          <a:xfrm>
            <a:off x="1004047" y="4896443"/>
            <a:ext cx="358588" cy="358588"/>
          </a:xfrm>
          <a:prstGeom prst="ellipse">
            <a:avLst/>
          </a:prstGeom>
          <a:solidFill>
            <a:srgbClr val="FFFF00"/>
          </a:solidFill>
          <a:ln w="3175" cap="flat">
            <a:noFill/>
            <a:miter lim="400000"/>
          </a:ln>
          <a:effectLst>
            <a:outerShdw blurRad="889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Immagine 5">
            <a:extLst>
              <a:ext uri="{FF2B5EF4-FFF2-40B4-BE49-F238E27FC236}">
                <a16:creationId xmlns:a16="http://schemas.microsoft.com/office/drawing/2014/main" id="{2F6E721C-46DC-6A40-A656-4E49A08E6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8" name="Immagine 7">
            <a:extLst>
              <a:ext uri="{FF2B5EF4-FFF2-40B4-BE49-F238E27FC236}">
                <a16:creationId xmlns:a16="http://schemas.microsoft.com/office/drawing/2014/main" id="{DF85B381-7370-F54C-A2A7-7D78641F6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77942790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8023237-E912-C543-AC42-58D18B18114C}"/>
              </a:ext>
            </a:extLst>
          </p:cNvPr>
          <p:cNvSpPr>
            <a:spLocks noGrp="1"/>
          </p:cNvSpPr>
          <p:nvPr>
            <p:ph type="body" sz="quarter" idx="11"/>
          </p:nvPr>
        </p:nvSpPr>
        <p:spPr>
          <a:xfrm>
            <a:off x="723899" y="1484025"/>
            <a:ext cx="14820901" cy="6962143"/>
          </a:xfrm>
        </p:spPr>
        <p:txBody>
          <a:bodyPr>
            <a:normAutofit lnSpcReduction="10000"/>
          </a:bodyPr>
          <a:lstStyle/>
          <a:p>
            <a:pPr fontAlgn="base">
              <a:lnSpc>
                <a:spcPct val="120000"/>
              </a:lnSpc>
              <a:buFont typeface="Arial" panose="020B0604020202020204" pitchFamily="34" charset="0"/>
              <a:buChar char="•"/>
            </a:pPr>
            <a:r>
              <a:rPr lang="it-IT" sz="3100" b="0" dirty="0"/>
              <a:t>The </a:t>
            </a:r>
            <a:r>
              <a:rPr lang="it-IT" sz="3100" b="0" dirty="0" err="1"/>
              <a:t>possible</a:t>
            </a:r>
            <a:r>
              <a:rPr lang="it-IT" sz="3100" b="0" dirty="0"/>
              <a:t> </a:t>
            </a:r>
            <a:r>
              <a:rPr lang="it-IT" sz="3100" b="0" dirty="0" err="1"/>
              <a:t>versions</a:t>
            </a:r>
            <a:r>
              <a:rPr lang="it-IT" sz="3100" b="0" dirty="0"/>
              <a:t> are:</a:t>
            </a:r>
          </a:p>
          <a:p>
            <a:pPr lvl="1" fontAlgn="base">
              <a:lnSpc>
                <a:spcPct val="120000"/>
              </a:lnSpc>
              <a:buFont typeface="Arial" panose="020B0604020202020204" pitchFamily="34" charset="0"/>
              <a:buChar char="•"/>
            </a:pPr>
            <a:r>
              <a:rPr lang="it-IT" sz="2700" b="1" dirty="0"/>
              <a:t>PRE-PRINT</a:t>
            </a:r>
            <a:r>
              <a:rPr lang="it-IT" sz="2700" b="0" dirty="0"/>
              <a:t>: </a:t>
            </a:r>
            <a:r>
              <a:rPr lang="it-IT" sz="2700" b="0" dirty="0" err="1"/>
              <a:t>your</a:t>
            </a:r>
            <a:r>
              <a:rPr lang="it-IT" sz="2700" b="0" dirty="0"/>
              <a:t> </a:t>
            </a:r>
            <a:r>
              <a:rPr lang="it-IT" sz="2700" b="0" dirty="0" err="1"/>
              <a:t>final</a:t>
            </a:r>
            <a:r>
              <a:rPr lang="it-IT" sz="2700" b="0" dirty="0"/>
              <a:t> </a:t>
            </a:r>
            <a:r>
              <a:rPr lang="it-IT" sz="2700" b="0" dirty="0" err="1"/>
              <a:t>draft</a:t>
            </a:r>
            <a:r>
              <a:rPr lang="it-IT" sz="2700" b="0" dirty="0"/>
              <a:t>, </a:t>
            </a:r>
            <a:r>
              <a:rPr lang="it-IT" sz="2700" b="0" dirty="0" err="1"/>
              <a:t>as</a:t>
            </a:r>
            <a:r>
              <a:rPr lang="it-IT" sz="2700" b="0" dirty="0"/>
              <a:t> </a:t>
            </a:r>
            <a:r>
              <a:rPr lang="it-IT" sz="2700" b="0" dirty="0" err="1"/>
              <a:t>submitted</a:t>
            </a:r>
            <a:r>
              <a:rPr lang="it-IT" sz="2700" b="0" dirty="0"/>
              <a:t> to the journal (</a:t>
            </a:r>
            <a:r>
              <a:rPr lang="it-IT" sz="2700" b="0" dirty="0" err="1"/>
              <a:t>does</a:t>
            </a:r>
            <a:r>
              <a:rPr lang="it-IT" sz="2700" b="0" dirty="0"/>
              <a:t> </a:t>
            </a:r>
            <a:r>
              <a:rPr lang="it-IT" sz="2700" b="0" dirty="0" err="1"/>
              <a:t>not</a:t>
            </a:r>
            <a:r>
              <a:rPr lang="it-IT" sz="2700" b="0" dirty="0"/>
              <a:t> </a:t>
            </a:r>
            <a:r>
              <a:rPr lang="it-IT" sz="2700" b="0" dirty="0" err="1"/>
              <a:t>have</a:t>
            </a:r>
            <a:r>
              <a:rPr lang="it-IT" sz="2700" b="0" dirty="0"/>
              <a:t> </a:t>
            </a:r>
            <a:r>
              <a:rPr lang="it-IT" sz="2700" b="0" dirty="0" err="1"/>
              <a:t>reviewers</a:t>
            </a:r>
            <a:r>
              <a:rPr lang="it-IT" sz="2700" b="0" dirty="0"/>
              <a:t> </a:t>
            </a:r>
            <a:r>
              <a:rPr lang="it-IT" sz="2700" b="0" dirty="0" err="1"/>
              <a:t>comments</a:t>
            </a:r>
            <a:r>
              <a:rPr lang="it-IT" sz="2700" b="0" dirty="0"/>
              <a:t> </a:t>
            </a:r>
            <a:r>
              <a:rPr lang="it-IT" sz="2700" b="0" dirty="0" err="1"/>
              <a:t>yet</a:t>
            </a:r>
            <a:r>
              <a:rPr lang="it-IT" sz="2700" b="0" dirty="0"/>
              <a:t>)</a:t>
            </a:r>
            <a:endParaRPr lang="it-IT" sz="2700" dirty="0"/>
          </a:p>
          <a:p>
            <a:pPr lvl="1" fontAlgn="base">
              <a:lnSpc>
                <a:spcPct val="120000"/>
              </a:lnSpc>
              <a:buFont typeface="Arial" panose="020B0604020202020204" pitchFamily="34" charset="0"/>
              <a:buChar char="•"/>
            </a:pPr>
            <a:r>
              <a:rPr lang="it-IT" sz="2700" b="1" dirty="0"/>
              <a:t>POST-PRINT or ACCEPTED MANUSCRIPT</a:t>
            </a:r>
            <a:r>
              <a:rPr lang="it-IT" sz="2700" b="0" dirty="0"/>
              <a:t>: the </a:t>
            </a:r>
            <a:r>
              <a:rPr lang="it-IT" sz="2700" b="0" dirty="0" err="1"/>
              <a:t>final</a:t>
            </a:r>
            <a:r>
              <a:rPr lang="it-IT" sz="2700" b="0" dirty="0"/>
              <a:t> </a:t>
            </a:r>
            <a:r>
              <a:rPr lang="it-IT" sz="2700" b="0" dirty="0" err="1"/>
              <a:t>version</a:t>
            </a:r>
            <a:r>
              <a:rPr lang="it-IT" sz="2700" b="0" dirty="0"/>
              <a:t>, with </a:t>
            </a:r>
            <a:r>
              <a:rPr lang="it-IT" sz="2700" b="0" dirty="0" err="1"/>
              <a:t>reviewers</a:t>
            </a:r>
            <a:r>
              <a:rPr lang="it-IT" sz="2700" b="0" dirty="0"/>
              <a:t> </a:t>
            </a:r>
            <a:r>
              <a:rPr lang="it-IT" sz="2700" b="0" dirty="0" err="1"/>
              <a:t>comments</a:t>
            </a:r>
            <a:r>
              <a:rPr lang="it-IT" sz="2700" b="0" dirty="0"/>
              <a:t>, </a:t>
            </a:r>
            <a:r>
              <a:rPr lang="it-IT" sz="2700" b="0" dirty="0" err="1"/>
              <a:t>identical</a:t>
            </a:r>
            <a:r>
              <a:rPr lang="it-IT" sz="2700" b="0" dirty="0"/>
              <a:t> to the </a:t>
            </a:r>
            <a:r>
              <a:rPr lang="it-IT" sz="2700" b="0" dirty="0" err="1"/>
              <a:t>published</a:t>
            </a:r>
            <a:r>
              <a:rPr lang="it-IT" sz="2700" b="0" dirty="0"/>
              <a:t> </a:t>
            </a:r>
            <a:r>
              <a:rPr lang="it-IT" sz="2700" b="0" dirty="0" err="1"/>
              <a:t>one</a:t>
            </a:r>
            <a:r>
              <a:rPr lang="it-IT" sz="2700" b="0" dirty="0"/>
              <a:t> </a:t>
            </a:r>
            <a:r>
              <a:rPr lang="it-IT" sz="2700" b="0" dirty="0" err="1"/>
              <a:t>except</a:t>
            </a:r>
            <a:r>
              <a:rPr lang="it-IT" sz="2700" b="0" dirty="0"/>
              <a:t> for the </a:t>
            </a:r>
            <a:r>
              <a:rPr lang="it-IT" sz="2700" b="0" dirty="0" err="1"/>
              <a:t>editorial</a:t>
            </a:r>
            <a:r>
              <a:rPr lang="it-IT" sz="2700" b="0" dirty="0"/>
              <a:t> layout</a:t>
            </a:r>
          </a:p>
          <a:p>
            <a:pPr lvl="1" fontAlgn="base">
              <a:lnSpc>
                <a:spcPct val="120000"/>
              </a:lnSpc>
              <a:buFont typeface="Arial" panose="020B0604020202020204" pitchFamily="34" charset="0"/>
              <a:buChar char="•"/>
            </a:pPr>
            <a:r>
              <a:rPr lang="it-IT" sz="2700" b="1" dirty="0"/>
              <a:t>EDITORIAL PDF or PUBLISHED VERSION</a:t>
            </a:r>
            <a:r>
              <a:rPr lang="it-IT" sz="2700" b="0" dirty="0"/>
              <a:t>: the </a:t>
            </a:r>
            <a:r>
              <a:rPr lang="it-IT" sz="2700" b="0" dirty="0" err="1"/>
              <a:t>exact</a:t>
            </a:r>
            <a:r>
              <a:rPr lang="it-IT" sz="2700" b="0" dirty="0"/>
              <a:t> </a:t>
            </a:r>
            <a:r>
              <a:rPr lang="it-IT" sz="2700" b="0" dirty="0" err="1"/>
              <a:t>version</a:t>
            </a:r>
            <a:r>
              <a:rPr lang="it-IT" sz="2700" b="0" dirty="0"/>
              <a:t> </a:t>
            </a:r>
            <a:r>
              <a:rPr lang="it-IT" sz="2700" b="0" dirty="0" err="1"/>
              <a:t>published</a:t>
            </a:r>
            <a:r>
              <a:rPr lang="it-IT" sz="2700" b="0" dirty="0"/>
              <a:t> in the journal, with layout and </a:t>
            </a:r>
            <a:r>
              <a:rPr lang="it-IT" sz="2700" b="0" dirty="0" err="1"/>
              <a:t>graphic</a:t>
            </a:r>
            <a:endParaRPr lang="it-IT" sz="2700" b="0" dirty="0"/>
          </a:p>
          <a:p>
            <a:r>
              <a:rPr lang="it-IT" sz="3100" b="0" dirty="0"/>
              <a:t>To </a:t>
            </a:r>
            <a:r>
              <a:rPr lang="it-IT" sz="3100" b="0" dirty="0" err="1"/>
              <a:t>know</a:t>
            </a:r>
            <a:r>
              <a:rPr lang="it-IT" sz="3100" b="0" dirty="0"/>
              <a:t> </a:t>
            </a:r>
            <a:r>
              <a:rPr lang="it-IT" sz="3100" b="0" dirty="0" err="1"/>
              <a:t>which</a:t>
            </a:r>
            <a:r>
              <a:rPr lang="it-IT" sz="3100" b="0" dirty="0"/>
              <a:t> </a:t>
            </a:r>
            <a:r>
              <a:rPr lang="it-IT" sz="3100" b="0" dirty="0" err="1"/>
              <a:t>version</a:t>
            </a:r>
            <a:r>
              <a:rPr lang="it-IT" sz="3100" b="0" dirty="0"/>
              <a:t> </a:t>
            </a:r>
            <a:r>
              <a:rPr lang="it-IT" sz="3100" b="0" dirty="0" err="1"/>
              <a:t>you</a:t>
            </a:r>
            <a:r>
              <a:rPr lang="it-IT" sz="3100" b="0" dirty="0"/>
              <a:t> can </a:t>
            </a:r>
            <a:r>
              <a:rPr lang="it-IT" sz="3100" b="0" dirty="0" err="1"/>
              <a:t>deposit</a:t>
            </a:r>
            <a:r>
              <a:rPr lang="it-IT" sz="3100" b="0" dirty="0"/>
              <a:t> and the </a:t>
            </a:r>
            <a:r>
              <a:rPr lang="it-IT" sz="3100" b="0" dirty="0" err="1"/>
              <a:t>eventual</a:t>
            </a:r>
            <a:r>
              <a:rPr lang="it-IT" sz="3100" b="0" dirty="0"/>
              <a:t> </a:t>
            </a:r>
            <a:r>
              <a:rPr lang="it-IT" sz="3100" b="0" dirty="0" err="1"/>
              <a:t>period</a:t>
            </a:r>
            <a:r>
              <a:rPr lang="it-IT" sz="3100" b="0" dirty="0"/>
              <a:t> of embargo, </a:t>
            </a:r>
            <a:r>
              <a:rPr lang="it-IT" sz="3100" b="0" dirty="0" err="1"/>
              <a:t>you</a:t>
            </a:r>
            <a:r>
              <a:rPr lang="it-IT" sz="3100" b="0" dirty="0"/>
              <a:t> can </a:t>
            </a:r>
            <a:r>
              <a:rPr lang="it-IT" sz="3100" b="0" dirty="0" err="1"/>
              <a:t>check</a:t>
            </a:r>
            <a:r>
              <a:rPr lang="it-IT" sz="3100" b="0" dirty="0"/>
              <a:t> </a:t>
            </a:r>
            <a:r>
              <a:rPr lang="it-IT" sz="3100" b="0" dirty="0">
                <a:hlinkClick r:id="rId2"/>
              </a:rPr>
              <a:t>SHERPA-RoMEO</a:t>
            </a:r>
            <a:r>
              <a:rPr lang="it-IT" sz="3100" b="0" dirty="0"/>
              <a:t> database</a:t>
            </a:r>
          </a:p>
          <a:p>
            <a:r>
              <a:rPr lang="it-IT" sz="3100" b="0" dirty="0"/>
              <a:t>To </a:t>
            </a:r>
            <a:r>
              <a:rPr lang="it-IT" sz="3100" b="0" dirty="0" err="1"/>
              <a:t>find</a:t>
            </a:r>
            <a:r>
              <a:rPr lang="it-IT" sz="3100" b="0" dirty="0"/>
              <a:t> an Open Access Journal and and </a:t>
            </a:r>
            <a:r>
              <a:rPr lang="it-IT" sz="3100" b="0" dirty="0" err="1"/>
              <a:t>find</a:t>
            </a:r>
            <a:r>
              <a:rPr lang="it-IT" sz="3100" b="0" dirty="0"/>
              <a:t> out </a:t>
            </a:r>
            <a:r>
              <a:rPr lang="it-IT" sz="3100" b="0" dirty="0" err="1"/>
              <a:t>if</a:t>
            </a:r>
            <a:r>
              <a:rPr lang="it-IT" sz="3100" b="0" dirty="0"/>
              <a:t> </a:t>
            </a:r>
            <a:r>
              <a:rPr lang="it-IT" sz="3100" b="0" dirty="0" err="1"/>
              <a:t>charges</a:t>
            </a:r>
            <a:r>
              <a:rPr lang="it-IT" sz="3100" b="0" dirty="0"/>
              <a:t> APC (</a:t>
            </a:r>
            <a:r>
              <a:rPr lang="it-IT" sz="3100" b="0" dirty="0" err="1"/>
              <a:t>Article</a:t>
            </a:r>
            <a:r>
              <a:rPr lang="it-IT" sz="3100" b="0" dirty="0"/>
              <a:t> Processing </a:t>
            </a:r>
            <a:r>
              <a:rPr lang="it-IT" sz="3100" b="0" dirty="0" err="1"/>
              <a:t>Charges</a:t>
            </a:r>
            <a:r>
              <a:rPr lang="it-IT" sz="3100" b="0" dirty="0"/>
              <a:t>), </a:t>
            </a:r>
            <a:r>
              <a:rPr lang="it-IT" sz="3100" b="0" dirty="0" err="1"/>
              <a:t>you</a:t>
            </a:r>
            <a:r>
              <a:rPr lang="it-IT" sz="3100" b="0" dirty="0"/>
              <a:t> can </a:t>
            </a:r>
            <a:r>
              <a:rPr lang="it-IT" sz="3100" b="0" dirty="0" err="1"/>
              <a:t>check</a:t>
            </a:r>
            <a:r>
              <a:rPr lang="it-IT" sz="3100" b="0" dirty="0"/>
              <a:t> DOAJ,</a:t>
            </a:r>
            <a:r>
              <a:rPr lang="it-IT" sz="3100" b="0" dirty="0">
                <a:hlinkClick r:id="rId3"/>
              </a:rPr>
              <a:t> Directory of Open Access Journals</a:t>
            </a:r>
            <a:r>
              <a:rPr lang="it-IT" sz="3100" b="0" dirty="0"/>
              <a:t> (no </a:t>
            </a:r>
            <a:r>
              <a:rPr lang="it-IT" sz="3100" b="0" dirty="0" err="1"/>
              <a:t>predatory</a:t>
            </a:r>
            <a:r>
              <a:rPr lang="it-IT" sz="3100" b="0" dirty="0"/>
              <a:t> </a:t>
            </a:r>
            <a:r>
              <a:rPr lang="it-IT" sz="3100" b="0" dirty="0" err="1"/>
              <a:t>publishers</a:t>
            </a:r>
            <a:r>
              <a:rPr lang="it-IT" sz="3100" b="0" dirty="0"/>
              <a:t> </a:t>
            </a:r>
            <a:r>
              <a:rPr lang="it-IT" sz="3100" b="0" dirty="0" err="1"/>
              <a:t>included</a:t>
            </a:r>
            <a:r>
              <a:rPr lang="it-IT" sz="3100" b="0" dirty="0"/>
              <a:t> </a:t>
            </a:r>
            <a:r>
              <a:rPr lang="it-IT" sz="3100" b="0" dirty="0" err="1"/>
              <a:t>as</a:t>
            </a:r>
            <a:r>
              <a:rPr lang="it-IT" sz="3100" b="0" dirty="0"/>
              <a:t> the directory </a:t>
            </a:r>
            <a:r>
              <a:rPr lang="it-IT" sz="3100" b="0" dirty="0" err="1"/>
              <a:t>is</a:t>
            </a:r>
            <a:r>
              <a:rPr lang="it-IT" sz="3100" b="0" dirty="0"/>
              <a:t> </a:t>
            </a:r>
            <a:r>
              <a:rPr lang="it-IT" sz="3100" b="0" dirty="0" err="1"/>
              <a:t>curated</a:t>
            </a:r>
            <a:r>
              <a:rPr lang="it-IT" sz="3100" b="0" dirty="0"/>
              <a:t>!)</a:t>
            </a:r>
          </a:p>
          <a:p>
            <a:pPr marL="0" indent="0">
              <a:buNone/>
            </a:pPr>
            <a:br>
              <a:rPr lang="it-IT" sz="3200" dirty="0"/>
            </a:br>
            <a:endParaRPr lang="it-IT" sz="3100" b="0" dirty="0"/>
          </a:p>
        </p:txBody>
      </p:sp>
      <p:sp>
        <p:nvSpPr>
          <p:cNvPr id="3" name="Segnaposto testo 2">
            <a:extLst>
              <a:ext uri="{FF2B5EF4-FFF2-40B4-BE49-F238E27FC236}">
                <a16:creationId xmlns:a16="http://schemas.microsoft.com/office/drawing/2014/main" id="{8C8171E6-E44C-1B49-8776-F5D661E2DF3B}"/>
              </a:ext>
            </a:extLst>
          </p:cNvPr>
          <p:cNvSpPr>
            <a:spLocks noGrp="1"/>
          </p:cNvSpPr>
          <p:nvPr>
            <p:ph type="body" sz="quarter" idx="21"/>
          </p:nvPr>
        </p:nvSpPr>
        <p:spPr/>
        <p:txBody>
          <a:bodyPr>
            <a:normAutofit/>
          </a:bodyPr>
          <a:lstStyle/>
          <a:p>
            <a:r>
              <a:rPr lang="it-IT" dirty="0" err="1"/>
              <a:t>Deposit</a:t>
            </a:r>
            <a:r>
              <a:rPr lang="it-IT" dirty="0"/>
              <a:t> in </a:t>
            </a:r>
            <a:r>
              <a:rPr lang="it-IT" dirty="0" err="1"/>
              <a:t>literature</a:t>
            </a:r>
            <a:r>
              <a:rPr lang="it-IT" dirty="0"/>
              <a:t> </a:t>
            </a:r>
            <a:r>
              <a:rPr lang="it-IT" dirty="0" err="1"/>
              <a:t>Repository</a:t>
            </a:r>
            <a:endParaRPr lang="it-IT" dirty="0"/>
          </a:p>
        </p:txBody>
      </p:sp>
      <p:pic>
        <p:nvPicPr>
          <p:cNvPr id="4" name="Immagine 3">
            <a:extLst>
              <a:ext uri="{FF2B5EF4-FFF2-40B4-BE49-F238E27FC236}">
                <a16:creationId xmlns:a16="http://schemas.microsoft.com/office/drawing/2014/main" id="{584D50A2-14BA-C54E-963D-7B57873D0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5" name="Immagine 4">
            <a:extLst>
              <a:ext uri="{FF2B5EF4-FFF2-40B4-BE49-F238E27FC236}">
                <a16:creationId xmlns:a16="http://schemas.microsoft.com/office/drawing/2014/main" id="{2F6E2F0A-8EF5-FE41-BF28-D62A153F8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371161740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F40417F-730A-4E45-B3B4-0608BDFB7E3B}"/>
              </a:ext>
            </a:extLst>
          </p:cNvPr>
          <p:cNvSpPr>
            <a:spLocks noGrp="1"/>
          </p:cNvSpPr>
          <p:nvPr>
            <p:ph type="body" sz="quarter" idx="21"/>
          </p:nvPr>
        </p:nvSpPr>
        <p:spPr/>
        <p:txBody>
          <a:bodyPr/>
          <a:lstStyle/>
          <a:p>
            <a:r>
              <a:rPr lang="it-IT" dirty="0"/>
              <a:t>10 </a:t>
            </a:r>
            <a:r>
              <a:rPr lang="it-IT" dirty="0" err="1"/>
              <a:t>Myths</a:t>
            </a:r>
            <a:r>
              <a:rPr lang="it-IT" dirty="0"/>
              <a:t> </a:t>
            </a:r>
            <a:r>
              <a:rPr lang="it-IT" dirty="0" err="1"/>
              <a:t>around</a:t>
            </a:r>
            <a:r>
              <a:rPr lang="it-IT" dirty="0"/>
              <a:t> open </a:t>
            </a:r>
            <a:r>
              <a:rPr lang="it-IT" dirty="0" err="1"/>
              <a:t>scholarly</a:t>
            </a:r>
            <a:r>
              <a:rPr lang="it-IT" dirty="0"/>
              <a:t> </a:t>
            </a:r>
            <a:r>
              <a:rPr lang="it-IT" dirty="0" err="1"/>
              <a:t>publishing</a:t>
            </a:r>
            <a:endParaRPr lang="it-IT" dirty="0"/>
          </a:p>
        </p:txBody>
      </p:sp>
      <p:sp>
        <p:nvSpPr>
          <p:cNvPr id="3" name="TextBox 2">
            <a:extLst>
              <a:ext uri="{FF2B5EF4-FFF2-40B4-BE49-F238E27FC236}">
                <a16:creationId xmlns:a16="http://schemas.microsoft.com/office/drawing/2014/main" id="{4AA55445-2457-BD48-A731-8309B768E235}"/>
              </a:ext>
            </a:extLst>
          </p:cNvPr>
          <p:cNvSpPr txBox="1"/>
          <p:nvPr/>
        </p:nvSpPr>
        <p:spPr>
          <a:xfrm>
            <a:off x="10602972" y="7485800"/>
            <a:ext cx="5449824" cy="101951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r>
              <a:rPr lang="en-US" sz="1200" dirty="0"/>
              <a:t>Tennant JP, Crane H, Crick T, Davila J, </a:t>
            </a:r>
            <a:r>
              <a:rPr lang="en-US" sz="1200" dirty="0" err="1"/>
              <a:t>Enkhbayar</a:t>
            </a:r>
            <a:r>
              <a:rPr lang="en-US" sz="1200" dirty="0"/>
              <a:t> A, </a:t>
            </a:r>
            <a:r>
              <a:rPr lang="en-US" sz="1200" dirty="0" err="1"/>
              <a:t>Havemann</a:t>
            </a:r>
            <a:r>
              <a:rPr lang="en-US" sz="1200" dirty="0"/>
              <a:t> J, Kramer B, Martin R, </a:t>
            </a:r>
            <a:r>
              <a:rPr lang="en-US" sz="1200" dirty="0" err="1"/>
              <a:t>Masuzzo</a:t>
            </a:r>
            <a:r>
              <a:rPr lang="en-US" sz="1200" dirty="0"/>
              <a:t> P, </a:t>
            </a:r>
            <a:r>
              <a:rPr lang="en-US" sz="1200" dirty="0" err="1"/>
              <a:t>Nobes</a:t>
            </a:r>
            <a:r>
              <a:rPr lang="en-US" sz="1200" dirty="0"/>
              <a:t> A, Rice C, Rivera-López BS, Ross-</a:t>
            </a:r>
            <a:r>
              <a:rPr lang="en-US" sz="1200" dirty="0" err="1"/>
              <a:t>Hellauer</a:t>
            </a:r>
            <a:r>
              <a:rPr lang="en-US" sz="1200" dirty="0"/>
              <a:t> T, Sattler S, Thacker P, </a:t>
            </a:r>
            <a:r>
              <a:rPr lang="en-US" sz="1200" dirty="0" err="1"/>
              <a:t>Vanholsbeeck</a:t>
            </a:r>
            <a:r>
              <a:rPr lang="en-US" sz="1200" dirty="0"/>
              <a:t> M. 2019. Ten myths around open scholarly publishing. </a:t>
            </a:r>
            <a:r>
              <a:rPr lang="en-US" sz="1200" i="1" dirty="0" err="1"/>
              <a:t>PeerJ</a:t>
            </a:r>
            <a:r>
              <a:rPr lang="en-US" sz="1200" i="1" dirty="0"/>
              <a:t> Preprints</a:t>
            </a:r>
            <a:r>
              <a:rPr lang="en-US" sz="1200" dirty="0"/>
              <a:t> 7:e27580v1 </a:t>
            </a:r>
            <a:r>
              <a:rPr lang="en-US" sz="1200" dirty="0">
                <a:hlinkClick r:id="rId2"/>
              </a:rPr>
              <a:t>https://doi.org/10.7287/peerj.preprints.27580v1</a:t>
            </a:r>
            <a:endParaRPr lang="en-US" sz="1200" dirty="0"/>
          </a:p>
        </p:txBody>
      </p:sp>
      <p:pic>
        <p:nvPicPr>
          <p:cNvPr id="11" name="Immagine 10">
            <a:extLst>
              <a:ext uri="{FF2B5EF4-FFF2-40B4-BE49-F238E27FC236}">
                <a16:creationId xmlns:a16="http://schemas.microsoft.com/office/drawing/2014/main" id="{7C92AFB5-63C1-0246-B0A6-CFE2B2DD8C30}"/>
              </a:ext>
            </a:extLst>
          </p:cNvPr>
          <p:cNvPicPr>
            <a:picLocks noChangeAspect="1"/>
          </p:cNvPicPr>
          <p:nvPr/>
        </p:nvPicPr>
        <p:blipFill rotWithShape="1">
          <a:blip r:embed="rId3">
            <a:extLst>
              <a:ext uri="{28A0092B-C50C-407E-A947-70E740481C1C}">
                <a14:useLocalDpi xmlns:a14="http://schemas.microsoft.com/office/drawing/2010/main" val="0"/>
              </a:ext>
            </a:extLst>
          </a:blip>
          <a:srcRect t="6642"/>
          <a:stretch/>
        </p:blipFill>
        <p:spPr>
          <a:xfrm>
            <a:off x="4311926" y="1409128"/>
            <a:ext cx="5786232" cy="7521931"/>
          </a:xfrm>
          <a:prstGeom prst="rect">
            <a:avLst/>
          </a:prstGeom>
        </p:spPr>
      </p:pic>
      <p:pic>
        <p:nvPicPr>
          <p:cNvPr id="5" name="Immagine 4">
            <a:extLst>
              <a:ext uri="{FF2B5EF4-FFF2-40B4-BE49-F238E27FC236}">
                <a16:creationId xmlns:a16="http://schemas.microsoft.com/office/drawing/2014/main" id="{E1EBA6BC-8902-4A49-8EF7-0FEFA0AD551A}"/>
              </a:ext>
            </a:extLst>
          </p:cNvPr>
          <p:cNvPicPr>
            <a:picLocks noChangeAspect="1"/>
          </p:cNvPicPr>
          <p:nvPr/>
        </p:nvPicPr>
        <p:blipFill rotWithShape="1">
          <a:blip r:embed="rId3">
            <a:extLst>
              <a:ext uri="{28A0092B-C50C-407E-A947-70E740481C1C}">
                <a14:useLocalDpi xmlns:a14="http://schemas.microsoft.com/office/drawing/2010/main" val="0"/>
              </a:ext>
            </a:extLst>
          </a:blip>
          <a:srcRect t="79845" r="50696" b="1"/>
          <a:stretch/>
        </p:blipFill>
        <p:spPr>
          <a:xfrm>
            <a:off x="10060053" y="2467126"/>
            <a:ext cx="5974477" cy="3400795"/>
          </a:xfrm>
          <a:prstGeom prst="rect">
            <a:avLst/>
          </a:prstGeom>
        </p:spPr>
      </p:pic>
      <p:pic>
        <p:nvPicPr>
          <p:cNvPr id="6" name="Immagine 5">
            <a:extLst>
              <a:ext uri="{FF2B5EF4-FFF2-40B4-BE49-F238E27FC236}">
                <a16:creationId xmlns:a16="http://schemas.microsoft.com/office/drawing/2014/main" id="{DF71CEB7-0870-C340-A1FD-E36198F28678}"/>
              </a:ext>
            </a:extLst>
          </p:cNvPr>
          <p:cNvPicPr>
            <a:picLocks noChangeAspect="1"/>
          </p:cNvPicPr>
          <p:nvPr/>
        </p:nvPicPr>
        <p:blipFill rotWithShape="1">
          <a:blip r:embed="rId3">
            <a:extLst>
              <a:ext uri="{28A0092B-C50C-407E-A947-70E740481C1C}">
                <a14:useLocalDpi xmlns:a14="http://schemas.microsoft.com/office/drawing/2010/main" val="0"/>
              </a:ext>
            </a:extLst>
          </a:blip>
          <a:srcRect t="41915" r="49898" b="39309"/>
          <a:stretch/>
        </p:blipFill>
        <p:spPr>
          <a:xfrm>
            <a:off x="-1" y="2703160"/>
            <a:ext cx="4319035" cy="2253851"/>
          </a:xfrm>
          <a:prstGeom prst="rect">
            <a:avLst/>
          </a:prstGeom>
        </p:spPr>
      </p:pic>
    </p:spTree>
    <p:extLst>
      <p:ext uri="{BB962C8B-B14F-4D97-AF65-F5344CB8AC3E}">
        <p14:creationId xmlns:p14="http://schemas.microsoft.com/office/powerpoint/2010/main" val="34056942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D992D536-53FC-574F-A67D-B897FC3C9170}"/>
              </a:ext>
            </a:extLst>
          </p:cNvPr>
          <p:cNvSpPr>
            <a:spLocks noGrp="1"/>
          </p:cNvSpPr>
          <p:nvPr>
            <p:ph type="body" sz="quarter" idx="11"/>
          </p:nvPr>
        </p:nvSpPr>
        <p:spPr/>
        <p:txBody>
          <a:bodyPr/>
          <a:lstStyle/>
          <a:p>
            <a:pPr marL="0" indent="0">
              <a:buNone/>
            </a:pPr>
            <a:r>
              <a:rPr lang="it-IT" dirty="0"/>
              <a:t>ACM </a:t>
            </a:r>
            <a:r>
              <a:rPr lang="it-IT" dirty="0" err="1"/>
              <a:t>Transaction</a:t>
            </a:r>
            <a:r>
              <a:rPr lang="it-IT" dirty="0"/>
              <a:t> on Database Systems</a:t>
            </a:r>
          </a:p>
        </p:txBody>
      </p:sp>
      <p:sp>
        <p:nvSpPr>
          <p:cNvPr id="3" name="Segnaposto testo 2">
            <a:extLst>
              <a:ext uri="{FF2B5EF4-FFF2-40B4-BE49-F238E27FC236}">
                <a16:creationId xmlns:a16="http://schemas.microsoft.com/office/drawing/2014/main" id="{479A0FCA-20C7-9C43-B225-67B2BBFB8ECA}"/>
              </a:ext>
            </a:extLst>
          </p:cNvPr>
          <p:cNvSpPr>
            <a:spLocks noGrp="1"/>
          </p:cNvSpPr>
          <p:nvPr>
            <p:ph type="body" sz="quarter" idx="21"/>
          </p:nvPr>
        </p:nvSpPr>
        <p:spPr/>
        <p:txBody>
          <a:bodyPr/>
          <a:lstStyle/>
          <a:p>
            <a:r>
              <a:rPr lang="it-IT" dirty="0"/>
              <a:t>Some </a:t>
            </a:r>
            <a:r>
              <a:rPr lang="it-IT" dirty="0" err="1"/>
              <a:t>tips</a:t>
            </a:r>
            <a:r>
              <a:rPr lang="it-IT" dirty="0"/>
              <a:t> for OA in </a:t>
            </a:r>
            <a:r>
              <a:rPr lang="it-IT" dirty="0" err="1"/>
              <a:t>your</a:t>
            </a:r>
            <a:r>
              <a:rPr lang="it-IT" dirty="0"/>
              <a:t> community</a:t>
            </a:r>
          </a:p>
        </p:txBody>
      </p:sp>
      <p:pic>
        <p:nvPicPr>
          <p:cNvPr id="6" name="Immagine 5">
            <a:extLst>
              <a:ext uri="{FF2B5EF4-FFF2-40B4-BE49-F238E27FC236}">
                <a16:creationId xmlns:a16="http://schemas.microsoft.com/office/drawing/2014/main" id="{12423548-ECD7-F043-BF11-999F8DBBC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2366382"/>
            <a:ext cx="14110465" cy="6112924"/>
          </a:xfrm>
          <a:prstGeom prst="rect">
            <a:avLst/>
          </a:prstGeom>
        </p:spPr>
      </p:pic>
      <p:pic>
        <p:nvPicPr>
          <p:cNvPr id="8" name="Immagine 7">
            <a:extLst>
              <a:ext uri="{FF2B5EF4-FFF2-40B4-BE49-F238E27FC236}">
                <a16:creationId xmlns:a16="http://schemas.microsoft.com/office/drawing/2014/main" id="{A0D2A926-EB80-8541-9D6F-14154786F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267" y="2366381"/>
            <a:ext cx="9992668" cy="6445271"/>
          </a:xfrm>
          <a:prstGeom prst="rect">
            <a:avLst/>
          </a:prstGeom>
        </p:spPr>
      </p:pic>
      <p:sp>
        <p:nvSpPr>
          <p:cNvPr id="11" name="TextBox 2">
            <a:extLst>
              <a:ext uri="{FF2B5EF4-FFF2-40B4-BE49-F238E27FC236}">
                <a16:creationId xmlns:a16="http://schemas.microsoft.com/office/drawing/2014/main" id="{B3E8AE9E-FC47-7142-A52A-C465EAA91B16}"/>
              </a:ext>
            </a:extLst>
          </p:cNvPr>
          <p:cNvSpPr txBox="1"/>
          <p:nvPr/>
        </p:nvSpPr>
        <p:spPr>
          <a:xfrm>
            <a:off x="5443266" y="8678488"/>
            <a:ext cx="9916691" cy="46551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r>
              <a:rPr lang="it-IT" sz="1200" dirty="0">
                <a:hlinkClick r:id="rId4"/>
              </a:rPr>
              <a:t>http://sherpa.ac.uk/romeo/search.php?source=journal&amp;sourceid=10678&amp;la=en&amp;fIDnum=|&amp;mode=simple</a:t>
            </a:r>
            <a:endParaRPr lang="it-IT" sz="1200" dirty="0"/>
          </a:p>
          <a:p>
            <a:r>
              <a:rPr lang="it-IT" sz="1200" dirty="0">
                <a:hlinkClick r:id="rId5"/>
              </a:rPr>
              <a:t>https://authors.acm.org/open-access#green</a:t>
            </a:r>
            <a:endParaRPr lang="en-US" sz="1200" dirty="0"/>
          </a:p>
        </p:txBody>
      </p:sp>
      <p:sp>
        <p:nvSpPr>
          <p:cNvPr id="14" name="Rettangolo 13">
            <a:extLst>
              <a:ext uri="{FF2B5EF4-FFF2-40B4-BE49-F238E27FC236}">
                <a16:creationId xmlns:a16="http://schemas.microsoft.com/office/drawing/2014/main" id="{10007481-8E93-0345-B751-B33E30B613D6}"/>
              </a:ext>
            </a:extLst>
          </p:cNvPr>
          <p:cNvSpPr/>
          <p:nvPr/>
        </p:nvSpPr>
        <p:spPr>
          <a:xfrm>
            <a:off x="5515456" y="4254825"/>
            <a:ext cx="9391098" cy="1872000"/>
          </a:xfrm>
          <a:prstGeom prst="rect">
            <a:avLst/>
          </a:prstGeom>
          <a:noFill/>
          <a:ln w="3175" cap="flat">
            <a:solidFill>
              <a:srgbClr val="FF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mc:AlternateContent xmlns:mc="http://schemas.openxmlformats.org/markup-compatibility/2006" xmlns:p14="http://schemas.microsoft.com/office/powerpoint/2010/main">
        <mc:Choice Requires="p14">
          <p:contentPart p14:bwMode="auto" r:id="rId6">
            <p14:nvContentPartPr>
              <p14:cNvPr id="15" name="Input penna 14">
                <a:extLst>
                  <a:ext uri="{FF2B5EF4-FFF2-40B4-BE49-F238E27FC236}">
                    <a16:creationId xmlns:a16="http://schemas.microsoft.com/office/drawing/2014/main" id="{B6E68D97-7255-084D-843E-9AF836B42EE1}"/>
                  </a:ext>
                </a:extLst>
              </p14:cNvPr>
              <p14:cNvContentPartPr/>
              <p14:nvPr/>
            </p14:nvContentPartPr>
            <p14:xfrm>
              <a:off x="5643815" y="7788335"/>
              <a:ext cx="9095040" cy="185040"/>
            </p14:xfrm>
          </p:contentPart>
        </mc:Choice>
        <mc:Fallback xmlns="">
          <p:pic>
            <p:nvPicPr>
              <p:cNvPr id="15" name="Input penna 14">
                <a:extLst>
                  <a:ext uri="{FF2B5EF4-FFF2-40B4-BE49-F238E27FC236}">
                    <a16:creationId xmlns:a16="http://schemas.microsoft.com/office/drawing/2014/main" id="{B6E68D97-7255-084D-843E-9AF836B42EE1}"/>
                  </a:ext>
                </a:extLst>
              </p:cNvPr>
              <p:cNvPicPr/>
              <p:nvPr/>
            </p:nvPicPr>
            <p:blipFill>
              <a:blip r:embed="rId7"/>
              <a:stretch>
                <a:fillRect/>
              </a:stretch>
            </p:blipFill>
            <p:spPr>
              <a:xfrm>
                <a:off x="5553815" y="7608695"/>
                <a:ext cx="9274680" cy="544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put penna 15">
                <a:extLst>
                  <a:ext uri="{FF2B5EF4-FFF2-40B4-BE49-F238E27FC236}">
                    <a16:creationId xmlns:a16="http://schemas.microsoft.com/office/drawing/2014/main" id="{7C957035-6295-4648-B796-42EFB8B23A3F}"/>
                  </a:ext>
                </a:extLst>
              </p14:cNvPr>
              <p14:cNvContentPartPr/>
              <p14:nvPr/>
            </p14:nvContentPartPr>
            <p14:xfrm>
              <a:off x="5655335" y="8126735"/>
              <a:ext cx="740880" cy="34200"/>
            </p14:xfrm>
          </p:contentPart>
        </mc:Choice>
        <mc:Fallback xmlns="">
          <p:pic>
            <p:nvPicPr>
              <p:cNvPr id="16" name="Input penna 15">
                <a:extLst>
                  <a:ext uri="{FF2B5EF4-FFF2-40B4-BE49-F238E27FC236}">
                    <a16:creationId xmlns:a16="http://schemas.microsoft.com/office/drawing/2014/main" id="{7C957035-6295-4648-B796-42EFB8B23A3F}"/>
                  </a:ext>
                </a:extLst>
              </p:cNvPr>
              <p:cNvPicPr/>
              <p:nvPr/>
            </p:nvPicPr>
            <p:blipFill>
              <a:blip r:embed="rId9"/>
              <a:stretch>
                <a:fillRect/>
              </a:stretch>
            </p:blipFill>
            <p:spPr>
              <a:xfrm>
                <a:off x="5565335" y="7947095"/>
                <a:ext cx="920520" cy="393840"/>
              </a:xfrm>
              <a:prstGeom prst="rect">
                <a:avLst/>
              </a:prstGeom>
            </p:spPr>
          </p:pic>
        </mc:Fallback>
      </mc:AlternateContent>
    </p:spTree>
    <p:extLst>
      <p:ext uri="{BB962C8B-B14F-4D97-AF65-F5344CB8AC3E}">
        <p14:creationId xmlns:p14="http://schemas.microsoft.com/office/powerpoint/2010/main" val="32320771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B95835E-DCCD-BE40-B4FC-9DB8B331056E}"/>
              </a:ext>
            </a:extLst>
          </p:cNvPr>
          <p:cNvPicPr>
            <a:picLocks noChangeAspect="1"/>
          </p:cNvPicPr>
          <p:nvPr/>
        </p:nvPicPr>
        <p:blipFill rotWithShape="1">
          <a:blip r:embed="rId2">
            <a:extLst>
              <a:ext uri="{28A0092B-C50C-407E-A947-70E740481C1C}">
                <a14:useLocalDpi xmlns:a14="http://schemas.microsoft.com/office/drawing/2010/main" val="0"/>
              </a:ext>
            </a:extLst>
          </a:blip>
          <a:srcRect b="27427"/>
          <a:stretch/>
        </p:blipFill>
        <p:spPr>
          <a:xfrm>
            <a:off x="58960" y="2402852"/>
            <a:ext cx="17879367" cy="6741148"/>
          </a:xfrm>
          <a:prstGeom prst="rect">
            <a:avLst/>
          </a:prstGeom>
        </p:spPr>
      </p:pic>
      <p:sp>
        <p:nvSpPr>
          <p:cNvPr id="2" name="Segnaposto testo 1">
            <a:extLst>
              <a:ext uri="{FF2B5EF4-FFF2-40B4-BE49-F238E27FC236}">
                <a16:creationId xmlns:a16="http://schemas.microsoft.com/office/drawing/2014/main" id="{D992D536-53FC-574F-A67D-B897FC3C9170}"/>
              </a:ext>
            </a:extLst>
          </p:cNvPr>
          <p:cNvSpPr>
            <a:spLocks noGrp="1"/>
          </p:cNvSpPr>
          <p:nvPr>
            <p:ph type="body" sz="quarter" idx="11"/>
          </p:nvPr>
        </p:nvSpPr>
        <p:spPr/>
        <p:txBody>
          <a:bodyPr/>
          <a:lstStyle/>
          <a:p>
            <a:pPr marL="0" indent="0">
              <a:buNone/>
            </a:pPr>
            <a:r>
              <a:rPr lang="it-IT" dirty="0"/>
              <a:t>VLDB Journal</a:t>
            </a:r>
          </a:p>
        </p:txBody>
      </p:sp>
      <p:sp>
        <p:nvSpPr>
          <p:cNvPr id="3" name="Segnaposto testo 2">
            <a:extLst>
              <a:ext uri="{FF2B5EF4-FFF2-40B4-BE49-F238E27FC236}">
                <a16:creationId xmlns:a16="http://schemas.microsoft.com/office/drawing/2014/main" id="{479A0FCA-20C7-9C43-B225-67B2BBFB8ECA}"/>
              </a:ext>
            </a:extLst>
          </p:cNvPr>
          <p:cNvSpPr>
            <a:spLocks noGrp="1"/>
          </p:cNvSpPr>
          <p:nvPr>
            <p:ph type="body" sz="quarter" idx="21"/>
          </p:nvPr>
        </p:nvSpPr>
        <p:spPr/>
        <p:txBody>
          <a:bodyPr/>
          <a:lstStyle/>
          <a:p>
            <a:r>
              <a:rPr lang="it-IT" dirty="0"/>
              <a:t>Some </a:t>
            </a:r>
            <a:r>
              <a:rPr lang="it-IT" dirty="0" err="1"/>
              <a:t>tips</a:t>
            </a:r>
            <a:r>
              <a:rPr lang="it-IT" dirty="0"/>
              <a:t> for OA in </a:t>
            </a:r>
            <a:r>
              <a:rPr lang="it-IT" dirty="0" err="1"/>
              <a:t>your</a:t>
            </a:r>
            <a:r>
              <a:rPr lang="it-IT" dirty="0"/>
              <a:t> community</a:t>
            </a:r>
          </a:p>
        </p:txBody>
      </p:sp>
      <p:grpSp>
        <p:nvGrpSpPr>
          <p:cNvPr id="10" name="Gruppo 9">
            <a:extLst>
              <a:ext uri="{FF2B5EF4-FFF2-40B4-BE49-F238E27FC236}">
                <a16:creationId xmlns:a16="http://schemas.microsoft.com/office/drawing/2014/main" id="{AA9CE477-384A-F541-876F-3A00E8FA9F43}"/>
              </a:ext>
            </a:extLst>
          </p:cNvPr>
          <p:cNvGrpSpPr/>
          <p:nvPr/>
        </p:nvGrpSpPr>
        <p:grpSpPr>
          <a:xfrm>
            <a:off x="4812296" y="1330665"/>
            <a:ext cx="7128519" cy="9112746"/>
            <a:chOff x="4812296" y="1330665"/>
            <a:chExt cx="7128519" cy="9112746"/>
          </a:xfrm>
        </p:grpSpPr>
        <p:pic>
          <p:nvPicPr>
            <p:cNvPr id="9" name="Immagine 8">
              <a:extLst>
                <a:ext uri="{FF2B5EF4-FFF2-40B4-BE49-F238E27FC236}">
                  <a16:creationId xmlns:a16="http://schemas.microsoft.com/office/drawing/2014/main" id="{790635B2-A6D0-214B-B1D5-EA3BC99D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296" y="1330665"/>
              <a:ext cx="7128519" cy="9112746"/>
            </a:xfrm>
            <a:prstGeom prst="rect">
              <a:avLst/>
            </a:prstGeom>
          </p:spPr>
        </p:pic>
        <p:sp>
          <p:nvSpPr>
            <p:cNvPr id="14" name="Rettangolo 13">
              <a:extLst>
                <a:ext uri="{FF2B5EF4-FFF2-40B4-BE49-F238E27FC236}">
                  <a16:creationId xmlns:a16="http://schemas.microsoft.com/office/drawing/2014/main" id="{10007481-8E93-0345-B751-B33E30B613D6}"/>
                </a:ext>
              </a:extLst>
            </p:cNvPr>
            <p:cNvSpPr/>
            <p:nvPr/>
          </p:nvSpPr>
          <p:spPr>
            <a:xfrm>
              <a:off x="4980737" y="5385793"/>
              <a:ext cx="6810209" cy="792000"/>
            </a:xfrm>
            <a:prstGeom prst="rect">
              <a:avLst/>
            </a:prstGeom>
            <a:noFill/>
            <a:ln w="3175" cap="flat">
              <a:solidFill>
                <a:srgbClr val="FF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Rettangolo 16">
              <a:extLst>
                <a:ext uri="{FF2B5EF4-FFF2-40B4-BE49-F238E27FC236}">
                  <a16:creationId xmlns:a16="http://schemas.microsoft.com/office/drawing/2014/main" id="{5923C50A-6EF2-9749-AE68-046DBA07020A}"/>
                </a:ext>
              </a:extLst>
            </p:cNvPr>
            <p:cNvSpPr/>
            <p:nvPr/>
          </p:nvSpPr>
          <p:spPr>
            <a:xfrm>
              <a:off x="4971450" y="6761507"/>
              <a:ext cx="6810209" cy="1332000"/>
            </a:xfrm>
            <a:prstGeom prst="rect">
              <a:avLst/>
            </a:prstGeom>
            <a:noFill/>
            <a:ln w="3175" cap="flat">
              <a:solidFill>
                <a:srgbClr val="FF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1" name="TextBox 2">
            <a:extLst>
              <a:ext uri="{FF2B5EF4-FFF2-40B4-BE49-F238E27FC236}">
                <a16:creationId xmlns:a16="http://schemas.microsoft.com/office/drawing/2014/main" id="{B3E8AE9E-FC47-7142-A52A-C465EAA91B16}"/>
              </a:ext>
            </a:extLst>
          </p:cNvPr>
          <p:cNvSpPr txBox="1"/>
          <p:nvPr/>
        </p:nvSpPr>
        <p:spPr>
          <a:xfrm>
            <a:off x="5443266" y="8678488"/>
            <a:ext cx="9916691" cy="46551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algn="r"/>
            <a:r>
              <a:rPr lang="it-IT" sz="1200" dirty="0">
                <a:hlinkClick r:id="rId4"/>
              </a:rPr>
              <a:t>http://sherpa.ac.uk/romeo/issn/1066-8888/ </a:t>
            </a:r>
          </a:p>
          <a:p>
            <a:pPr algn="r"/>
            <a:r>
              <a:rPr lang="it-IT" sz="1200" dirty="0">
                <a:hlinkClick r:id="rId4"/>
              </a:rPr>
              <a:t>https://www.springer.com/gp/open-access/publication-policies/self-archiving-policy</a:t>
            </a:r>
            <a:endParaRPr lang="en-US" sz="1200" dirty="0"/>
          </a:p>
        </p:txBody>
      </p:sp>
    </p:spTree>
    <p:extLst>
      <p:ext uri="{BB962C8B-B14F-4D97-AF65-F5344CB8AC3E}">
        <p14:creationId xmlns:p14="http://schemas.microsoft.com/office/powerpoint/2010/main" val="18683698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A78F0CC-45EE-D049-974B-71C0AA55449F}"/>
              </a:ext>
            </a:extLst>
          </p:cNvPr>
          <p:cNvSpPr>
            <a:spLocks noGrp="1"/>
          </p:cNvSpPr>
          <p:nvPr>
            <p:ph type="body" sz="quarter" idx="10"/>
          </p:nvPr>
        </p:nvSpPr>
        <p:spPr/>
        <p:txBody>
          <a:bodyPr/>
          <a:lstStyle/>
          <a:p>
            <a:r>
              <a:rPr lang="it-IT" dirty="0"/>
              <a:t>Open Access to </a:t>
            </a:r>
            <a:r>
              <a:rPr lang="it-IT" dirty="0" err="1"/>
              <a:t>Research</a:t>
            </a:r>
            <a:r>
              <a:rPr lang="it-IT" dirty="0"/>
              <a:t> Data</a:t>
            </a:r>
          </a:p>
        </p:txBody>
      </p:sp>
    </p:spTree>
    <p:extLst>
      <p:ext uri="{BB962C8B-B14F-4D97-AF65-F5344CB8AC3E}">
        <p14:creationId xmlns:p14="http://schemas.microsoft.com/office/powerpoint/2010/main" val="108650450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A782CE-1405-0B4F-9E33-6BFA6A7F61D7}"/>
              </a:ext>
            </a:extLst>
          </p:cNvPr>
          <p:cNvSpPr>
            <a:spLocks noGrp="1"/>
          </p:cNvSpPr>
          <p:nvPr>
            <p:ph type="body" sz="quarter" idx="11"/>
          </p:nvPr>
        </p:nvSpPr>
        <p:spPr/>
        <p:txBody>
          <a:bodyPr/>
          <a:lstStyle/>
          <a:p>
            <a:r>
              <a:rPr lang="en-US" dirty="0"/>
              <a:t>Visibility </a:t>
            </a:r>
            <a:r>
              <a:rPr lang="en-US" b="0" dirty="0"/>
              <a:t>and</a:t>
            </a:r>
            <a:r>
              <a:rPr lang="en-US" dirty="0"/>
              <a:t> impact</a:t>
            </a:r>
            <a:endParaRPr lang="en-US" b="0" dirty="0"/>
          </a:p>
          <a:p>
            <a:r>
              <a:rPr lang="en-US" dirty="0"/>
              <a:t>Reuse</a:t>
            </a:r>
            <a:r>
              <a:rPr lang="en-US" b="0" dirty="0"/>
              <a:t>, also for research purpose you will never think about</a:t>
            </a:r>
            <a:endParaRPr lang="en-US" dirty="0"/>
          </a:p>
          <a:p>
            <a:r>
              <a:rPr lang="en-US" dirty="0"/>
              <a:t>Reliability. </a:t>
            </a:r>
            <a:r>
              <a:rPr lang="en-US" b="0" dirty="0"/>
              <a:t>Transparency and check</a:t>
            </a:r>
          </a:p>
          <a:p>
            <a:r>
              <a:rPr lang="en-US" dirty="0"/>
              <a:t>Reproducibility </a:t>
            </a:r>
            <a:r>
              <a:rPr lang="en-US" b="0" dirty="0"/>
              <a:t>and results verification.</a:t>
            </a:r>
            <a:endParaRPr lang="en-US" dirty="0"/>
          </a:p>
        </p:txBody>
      </p:sp>
      <p:sp>
        <p:nvSpPr>
          <p:cNvPr id="3" name="Text Placeholder 2">
            <a:extLst>
              <a:ext uri="{FF2B5EF4-FFF2-40B4-BE49-F238E27FC236}">
                <a16:creationId xmlns:a16="http://schemas.microsoft.com/office/drawing/2014/main" id="{3E0D2666-FC1E-0D43-BD21-686030A8A0CF}"/>
              </a:ext>
            </a:extLst>
          </p:cNvPr>
          <p:cNvSpPr>
            <a:spLocks noGrp="1"/>
          </p:cNvSpPr>
          <p:nvPr>
            <p:ph type="body" sz="quarter" idx="21"/>
          </p:nvPr>
        </p:nvSpPr>
        <p:spPr/>
        <p:txBody>
          <a:bodyPr/>
          <a:lstStyle/>
          <a:p>
            <a:r>
              <a:rPr lang="en-US" dirty="0"/>
              <a:t>Why?</a:t>
            </a:r>
          </a:p>
        </p:txBody>
      </p:sp>
      <p:pic>
        <p:nvPicPr>
          <p:cNvPr id="4" name="Immagine 3">
            <a:extLst>
              <a:ext uri="{FF2B5EF4-FFF2-40B4-BE49-F238E27FC236}">
                <a16:creationId xmlns:a16="http://schemas.microsoft.com/office/drawing/2014/main" id="{1480C7D0-AC12-2843-98AD-ACE8C4011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5" name="Immagine 4">
            <a:extLst>
              <a:ext uri="{FF2B5EF4-FFF2-40B4-BE49-F238E27FC236}">
                <a16:creationId xmlns:a16="http://schemas.microsoft.com/office/drawing/2014/main" id="{497AF4D9-FCE1-E049-94C3-E4AB6EA2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62439163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787B7D-5812-4A4D-8F84-0D322A487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350" y="514350"/>
            <a:ext cx="5829300" cy="7812232"/>
          </a:xfrm>
          <a:prstGeom prst="rect">
            <a:avLst/>
          </a:prstGeom>
        </p:spPr>
      </p:pic>
      <p:sp>
        <p:nvSpPr>
          <p:cNvPr id="6" name="TextBox 5">
            <a:extLst>
              <a:ext uri="{FF2B5EF4-FFF2-40B4-BE49-F238E27FC236}">
                <a16:creationId xmlns:a16="http://schemas.microsoft.com/office/drawing/2014/main" id="{3CA7C251-26B1-ED49-9F0E-20D54637B06A}"/>
              </a:ext>
            </a:extLst>
          </p:cNvPr>
          <p:cNvSpPr txBox="1"/>
          <p:nvPr/>
        </p:nvSpPr>
        <p:spPr>
          <a:xfrm>
            <a:off x="392961" y="8484826"/>
            <a:ext cx="7388241" cy="4039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r>
              <a:rPr lang="en-US" sz="2000" dirty="0">
                <a:hlinkClick r:id="rId4"/>
              </a:rPr>
              <a:t>https://www.fosteropenscience.eu/content/cartoon-data-sharing</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8710957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F1EDAE4-28F5-204D-A198-0F26E351608C}"/>
              </a:ext>
            </a:extLst>
          </p:cNvPr>
          <p:cNvSpPr>
            <a:spLocks noGrp="1"/>
          </p:cNvSpPr>
          <p:nvPr>
            <p:ph type="body" sz="quarter" idx="10"/>
          </p:nvPr>
        </p:nvSpPr>
        <p:spPr>
          <a:xfrm>
            <a:off x="711201" y="792164"/>
            <a:ext cx="6535716" cy="935036"/>
          </a:xfrm>
        </p:spPr>
        <p:txBody>
          <a:bodyPr/>
          <a:lstStyle/>
          <a:p>
            <a:r>
              <a:rPr lang="it-IT" dirty="0"/>
              <a:t>Data </a:t>
            </a:r>
            <a:r>
              <a:rPr lang="it-IT" dirty="0" err="1"/>
              <a:t>is</a:t>
            </a:r>
            <a:r>
              <a:rPr lang="it-IT" dirty="0"/>
              <a:t> </a:t>
            </a:r>
            <a:r>
              <a:rPr lang="it-IT" dirty="0" err="1"/>
              <a:t>not</a:t>
            </a:r>
            <a:r>
              <a:rPr lang="it-IT" dirty="0"/>
              <a:t> </a:t>
            </a:r>
            <a:r>
              <a:rPr lang="it-IT" dirty="0" err="1"/>
              <a:t>yours</a:t>
            </a:r>
            <a:r>
              <a:rPr lang="it-IT" dirty="0"/>
              <a:t>!</a:t>
            </a:r>
          </a:p>
        </p:txBody>
      </p:sp>
      <p:sp>
        <p:nvSpPr>
          <p:cNvPr id="12" name="Segnaposto contenuto 2">
            <a:extLst>
              <a:ext uri="{FF2B5EF4-FFF2-40B4-BE49-F238E27FC236}">
                <a16:creationId xmlns:a16="http://schemas.microsoft.com/office/drawing/2014/main" id="{587A8672-B415-754D-BD66-6BC30FD70610}"/>
              </a:ext>
            </a:extLst>
          </p:cNvPr>
          <p:cNvSpPr txBox="1">
            <a:spLocks/>
          </p:cNvSpPr>
          <p:nvPr/>
        </p:nvSpPr>
        <p:spPr>
          <a:xfrm>
            <a:off x="1219200" y="2081380"/>
            <a:ext cx="6908800" cy="6270455"/>
          </a:xfrm>
          <a:prstGeom prst="rect">
            <a:avLst/>
          </a:prstGeom>
        </p:spPr>
        <p:txBody>
          <a:bodyPr vert="horz" lIns="91440" tIns="45720" rIns="91440" bIns="45720" rtlCol="0">
            <a:normAutofit fontScale="92500" lnSpcReduction="20000"/>
          </a:bodyPr>
          <a:lstStyle>
            <a:lvl1pPr marL="304792" indent="-304792" algn="l" defTabSz="1219170" rtl="0" eaLnBrk="1" latinLnBrk="0" hangingPunct="1">
              <a:lnSpc>
                <a:spcPct val="90000"/>
              </a:lnSpc>
              <a:spcBef>
                <a:spcPts val="1333"/>
              </a:spcBef>
              <a:buFontTx/>
              <a:buBlip>
                <a:blip r:embed="rId2"/>
              </a:buBlip>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Tx/>
              <a:buBlip>
                <a:blip r:embed="rId2"/>
              </a:buBlip>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Tx/>
              <a:buBlip>
                <a:blip r:embed="rId2"/>
              </a:buBlip>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Tx/>
              <a:buBlip>
                <a:blip r:embed="rId2"/>
              </a:buBlip>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Tx/>
              <a:buBlip>
                <a:blip r:embed="rId2"/>
              </a:buBlip>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 typeface="Arial" panose="020B0604020202020204" pitchFamily="34" charset="0"/>
              <a:buChar char="•"/>
            </a:pPr>
            <a:r>
              <a:rPr lang="en-US" sz="3200" spc="-150" dirty="0">
                <a:solidFill>
                  <a:schemeClr val="tx2"/>
                </a:solidFill>
                <a:latin typeface="Open Sans Light" charset="0"/>
                <a:ea typeface="Open Sans Light" charset="0"/>
                <a:cs typeface="Open Sans Light" charset="0"/>
              </a:rPr>
              <a:t>Data is </a:t>
            </a:r>
            <a:r>
              <a:rPr lang="en-US" sz="3200" b="1" spc="-150" dirty="0">
                <a:solidFill>
                  <a:schemeClr val="tx2"/>
                </a:solidFill>
                <a:latin typeface="Open Sans Light" charset="0"/>
                <a:ea typeface="Open Sans Light" charset="0"/>
                <a:cs typeface="Open Sans Light" charset="0"/>
              </a:rPr>
              <a:t>not</a:t>
            </a:r>
            <a:r>
              <a:rPr lang="en-US" sz="3200" spc="-150" dirty="0">
                <a:solidFill>
                  <a:schemeClr val="tx2"/>
                </a:solidFill>
                <a:latin typeface="Open Sans Light" charset="0"/>
                <a:ea typeface="Open Sans Light" charset="0"/>
                <a:cs typeface="Open Sans Light" charset="0"/>
              </a:rPr>
              <a:t> intellectual work.</a:t>
            </a:r>
          </a:p>
          <a:p>
            <a:pPr>
              <a:buFont typeface="Arial" panose="020B0604020202020204" pitchFamily="34" charset="0"/>
              <a:buChar char="•"/>
            </a:pPr>
            <a:r>
              <a:rPr lang="en-US" sz="3200" spc="-150" dirty="0">
                <a:solidFill>
                  <a:schemeClr val="tx2"/>
                </a:solidFill>
                <a:latin typeface="Open Sans Light" charset="0"/>
                <a:ea typeface="Open Sans Light" charset="0"/>
                <a:cs typeface="Open Sans Light" charset="0"/>
              </a:rPr>
              <a:t>Copyright protection covers expressions and not ideas, procedures, operating methods or mathematical concepts as such.</a:t>
            </a:r>
          </a:p>
          <a:p>
            <a:pPr>
              <a:buFont typeface="Arial" panose="020B0604020202020204" pitchFamily="34" charset="0"/>
              <a:buChar char="•"/>
            </a:pPr>
            <a:r>
              <a:rPr lang="en-US" sz="3200" b="1" spc="-150" dirty="0">
                <a:solidFill>
                  <a:schemeClr val="tx2"/>
                </a:solidFill>
                <a:latin typeface="Open Sans Light" charset="0"/>
                <a:ea typeface="Open Sans Light" charset="0"/>
                <a:cs typeface="Open Sans Light" charset="0"/>
              </a:rPr>
              <a:t>Protection is on databases and not on data</a:t>
            </a:r>
            <a:r>
              <a:rPr lang="en-US" sz="3200" spc="-150" dirty="0">
                <a:solidFill>
                  <a:schemeClr val="tx2"/>
                </a:solidFill>
                <a:latin typeface="Open Sans Light" charset="0"/>
                <a:ea typeface="Open Sans Light" charset="0"/>
                <a:cs typeface="Open Sans Light" charset="0"/>
              </a:rPr>
              <a:t>. The data are protected only and especially when they are collected and organized in a database.</a:t>
            </a:r>
          </a:p>
          <a:p>
            <a:pPr>
              <a:buFont typeface="Arial" panose="020B0604020202020204" pitchFamily="34" charset="0"/>
              <a:buChar char="•"/>
            </a:pPr>
            <a:r>
              <a:rPr lang="en-US" sz="3200" b="1" spc="-150" dirty="0">
                <a:solidFill>
                  <a:schemeClr val="tx2"/>
                </a:solidFill>
                <a:latin typeface="Open Sans Light" charset="0"/>
                <a:ea typeface="Open Sans Light" charset="0"/>
                <a:cs typeface="Open Sans Light" charset="0"/>
              </a:rPr>
              <a:t>The sui generis property right </a:t>
            </a:r>
            <a:r>
              <a:rPr lang="en-US" sz="3200" spc="-150" dirty="0">
                <a:solidFill>
                  <a:schemeClr val="tx2"/>
                </a:solidFill>
                <a:latin typeface="Open Sans Light" charset="0"/>
                <a:ea typeface="Open Sans Light" charset="0"/>
                <a:cs typeface="Open Sans Light" charset="0"/>
              </a:rPr>
              <a:t>(</a:t>
            </a:r>
            <a:r>
              <a:rPr lang="en-US" sz="3200" b="1" spc="-150" dirty="0">
                <a:solidFill>
                  <a:schemeClr val="tx2"/>
                </a:solidFill>
                <a:latin typeface="Open Sans Light" charset="0"/>
                <a:ea typeface="Open Sans Light" charset="0"/>
                <a:cs typeface="Open Sans Light" charset="0"/>
              </a:rPr>
              <a:t>only in Europe</a:t>
            </a:r>
            <a:r>
              <a:rPr lang="en-US" sz="3200" spc="-150" dirty="0">
                <a:solidFill>
                  <a:schemeClr val="tx2"/>
                </a:solidFill>
                <a:latin typeface="Open Sans Light" charset="0"/>
                <a:ea typeface="Open Sans Light" charset="0"/>
                <a:cs typeface="Open Sans Light" charset="0"/>
              </a:rPr>
              <a:t>) covers not only the reproduction and dissemination of the database, but also the extraction and reuse of substantial parts of the database.</a:t>
            </a:r>
          </a:p>
          <a:p>
            <a:pPr marL="0" indent="0">
              <a:buNone/>
            </a:pPr>
            <a:r>
              <a:rPr lang="en-US" sz="2000" dirty="0"/>
              <a:t>Read complete article </a:t>
            </a:r>
            <a:r>
              <a:rPr lang="en-US" sz="2000" dirty="0">
                <a:hlinkClick r:id="rId3"/>
              </a:rPr>
              <a:t>here</a:t>
            </a:r>
            <a:r>
              <a:rPr lang="en-US" sz="2000" dirty="0"/>
              <a:t>.</a:t>
            </a:r>
          </a:p>
          <a:p>
            <a:pPr marL="0" indent="0">
              <a:buNone/>
            </a:pPr>
            <a:r>
              <a:rPr lang="en-US" sz="2000" dirty="0"/>
              <a:t>A similar content article in English </a:t>
            </a:r>
            <a:r>
              <a:rPr lang="en-US" sz="2000" dirty="0">
                <a:hlinkClick r:id="rId4"/>
              </a:rPr>
              <a:t>here</a:t>
            </a:r>
            <a:r>
              <a:rPr lang="en-US" sz="2000" dirty="0"/>
              <a:t>.</a:t>
            </a:r>
          </a:p>
          <a:p>
            <a:pPr marL="0" indent="0">
              <a:buNone/>
            </a:pPr>
            <a:r>
              <a:rPr lang="en-US" sz="2000" dirty="0" err="1"/>
              <a:t>OpenAIRE</a:t>
            </a:r>
            <a:r>
              <a:rPr lang="en-US" sz="2000" dirty="0"/>
              <a:t> Guidelines on data protection: available </a:t>
            </a:r>
            <a:r>
              <a:rPr lang="en-US" sz="2000" dirty="0">
                <a:hlinkClick r:id="rId5"/>
              </a:rPr>
              <a:t>here</a:t>
            </a:r>
            <a:endParaRPr lang="en-US" sz="2000" dirty="0"/>
          </a:p>
        </p:txBody>
      </p:sp>
      <p:pic>
        <p:nvPicPr>
          <p:cNvPr id="13" name="Segnaposto contenuto 10">
            <a:extLst>
              <a:ext uri="{FF2B5EF4-FFF2-40B4-BE49-F238E27FC236}">
                <a16:creationId xmlns:a16="http://schemas.microsoft.com/office/drawing/2014/main" id="{8B97DE0B-1B7E-E445-8C17-695B39205F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0823" y="1065386"/>
            <a:ext cx="7163599" cy="8078614"/>
          </a:xfrm>
          <a:prstGeom prst="rect">
            <a:avLst/>
          </a:prstGeom>
        </p:spPr>
      </p:pic>
    </p:spTree>
    <p:extLst>
      <p:ext uri="{BB962C8B-B14F-4D97-AF65-F5344CB8AC3E}">
        <p14:creationId xmlns:p14="http://schemas.microsoft.com/office/powerpoint/2010/main" val="151842846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404A0B9-5281-AA47-B23E-B093C7BD51F1}"/>
              </a:ext>
            </a:extLst>
          </p:cNvPr>
          <p:cNvSpPr>
            <a:spLocks noGrp="1"/>
          </p:cNvSpPr>
          <p:nvPr>
            <p:ph type="body" sz="quarter" idx="10"/>
          </p:nvPr>
        </p:nvSpPr>
        <p:spPr/>
        <p:txBody>
          <a:bodyPr>
            <a:normAutofit fontScale="92500"/>
          </a:bodyPr>
          <a:lstStyle/>
          <a:p>
            <a:endParaRPr lang="it-IT" dirty="0"/>
          </a:p>
          <a:p>
            <a:r>
              <a:rPr lang="it-IT" dirty="0" err="1"/>
              <a:t>Research</a:t>
            </a:r>
            <a:r>
              <a:rPr lang="it-IT" dirty="0"/>
              <a:t> data </a:t>
            </a:r>
            <a:r>
              <a:rPr lang="it-IT" dirty="0" err="1"/>
              <a:t>does</a:t>
            </a:r>
            <a:r>
              <a:rPr lang="it-IT" dirty="0"/>
              <a:t> </a:t>
            </a:r>
            <a:r>
              <a:rPr lang="it-IT" dirty="0" err="1"/>
              <a:t>not</a:t>
            </a:r>
            <a:r>
              <a:rPr lang="it-IT" dirty="0"/>
              <a:t> </a:t>
            </a:r>
            <a:r>
              <a:rPr lang="it-IT" dirty="0" err="1"/>
              <a:t>belong</a:t>
            </a:r>
            <a:r>
              <a:rPr lang="it-IT" dirty="0"/>
              <a:t> to </a:t>
            </a:r>
            <a:r>
              <a:rPr lang="it-IT" dirty="0" err="1"/>
              <a:t>you</a:t>
            </a:r>
            <a:r>
              <a:rPr lang="it-IT" dirty="0"/>
              <a:t>, </a:t>
            </a:r>
            <a:r>
              <a:rPr lang="it-IT" dirty="0" err="1"/>
              <a:t>this</a:t>
            </a:r>
            <a:r>
              <a:rPr lang="it-IT" dirty="0"/>
              <a:t> </a:t>
            </a:r>
            <a:r>
              <a:rPr lang="it-IT" dirty="0" err="1"/>
              <a:t>is</a:t>
            </a:r>
            <a:r>
              <a:rPr lang="it-IT" dirty="0"/>
              <a:t> </a:t>
            </a:r>
            <a:r>
              <a:rPr lang="it-IT" dirty="0" err="1"/>
              <a:t>why</a:t>
            </a:r>
            <a:r>
              <a:rPr lang="it-IT" dirty="0"/>
              <a:t> </a:t>
            </a:r>
            <a:r>
              <a:rPr lang="it-IT" dirty="0" err="1"/>
              <a:t>you</a:t>
            </a:r>
            <a:r>
              <a:rPr lang="it-IT" dirty="0"/>
              <a:t> </a:t>
            </a:r>
            <a:r>
              <a:rPr lang="it-IT" dirty="0" err="1"/>
              <a:t>should</a:t>
            </a:r>
            <a:r>
              <a:rPr lang="it-IT" dirty="0"/>
              <a:t> </a:t>
            </a:r>
            <a:r>
              <a:rPr lang="it-IT" dirty="0" err="1"/>
              <a:t>carefully</a:t>
            </a:r>
            <a:r>
              <a:rPr lang="it-IT" dirty="0"/>
              <a:t> </a:t>
            </a:r>
            <a:r>
              <a:rPr lang="it-IT" dirty="0" err="1"/>
              <a:t>manage</a:t>
            </a:r>
            <a:r>
              <a:rPr lang="it-IT" dirty="0"/>
              <a:t> </a:t>
            </a:r>
            <a:r>
              <a:rPr lang="it-IT" dirty="0" err="1"/>
              <a:t>it!</a:t>
            </a:r>
            <a:endParaRPr lang="it-IT" dirty="0"/>
          </a:p>
        </p:txBody>
      </p:sp>
    </p:spTree>
    <p:extLst>
      <p:ext uri="{BB962C8B-B14F-4D97-AF65-F5344CB8AC3E}">
        <p14:creationId xmlns:p14="http://schemas.microsoft.com/office/powerpoint/2010/main" val="15494523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7EB23DEF-89DF-484A-8AC7-B364A3C18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19" name="Immagine 18">
            <a:extLst>
              <a:ext uri="{FF2B5EF4-FFF2-40B4-BE49-F238E27FC236}">
                <a16:creationId xmlns:a16="http://schemas.microsoft.com/office/drawing/2014/main" id="{40D2DEDF-4298-A94C-B578-4C478290A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
        <p:nvSpPr>
          <p:cNvPr id="2" name="Segnaposto testo 1">
            <a:extLst>
              <a:ext uri="{FF2B5EF4-FFF2-40B4-BE49-F238E27FC236}">
                <a16:creationId xmlns:a16="http://schemas.microsoft.com/office/drawing/2014/main" id="{C4E8E565-C02D-754D-B6AC-CAA80CE79656}"/>
              </a:ext>
            </a:extLst>
          </p:cNvPr>
          <p:cNvSpPr>
            <a:spLocks noGrp="1"/>
          </p:cNvSpPr>
          <p:nvPr>
            <p:ph type="body" sz="quarter" idx="10"/>
          </p:nvPr>
        </p:nvSpPr>
        <p:spPr/>
        <p:txBody>
          <a:bodyPr>
            <a:normAutofit/>
          </a:bodyPr>
          <a:lstStyle/>
          <a:p>
            <a:r>
              <a:rPr lang="it-IT" dirty="0"/>
              <a:t>Are </a:t>
            </a:r>
            <a:r>
              <a:rPr lang="it-IT" dirty="0" err="1"/>
              <a:t>you</a:t>
            </a:r>
            <a:r>
              <a:rPr lang="it-IT" dirty="0"/>
              <a:t> </a:t>
            </a:r>
            <a:r>
              <a:rPr lang="it-IT" dirty="0" err="1"/>
              <a:t>aware</a:t>
            </a:r>
            <a:r>
              <a:rPr lang="it-IT" dirty="0"/>
              <a:t>?</a:t>
            </a:r>
          </a:p>
        </p:txBody>
      </p:sp>
      <p:sp>
        <p:nvSpPr>
          <p:cNvPr id="3" name="Segnaposto testo 2">
            <a:extLst>
              <a:ext uri="{FF2B5EF4-FFF2-40B4-BE49-F238E27FC236}">
                <a16:creationId xmlns:a16="http://schemas.microsoft.com/office/drawing/2014/main" id="{4CCB3F65-CAF9-594F-9028-1B0D9E3E1A7D}"/>
              </a:ext>
            </a:extLst>
          </p:cNvPr>
          <p:cNvSpPr>
            <a:spLocks noGrp="1"/>
          </p:cNvSpPr>
          <p:nvPr>
            <p:ph type="body" sz="quarter" idx="25"/>
          </p:nvPr>
        </p:nvSpPr>
        <p:spPr/>
        <p:txBody>
          <a:bodyPr>
            <a:normAutofit/>
          </a:bodyPr>
          <a:lstStyle/>
          <a:p>
            <a:r>
              <a:rPr lang="it-IT" dirty="0"/>
              <a:t>Reading </a:t>
            </a:r>
            <a:r>
              <a:rPr lang="it-IT" dirty="0" err="1"/>
              <a:t>your</a:t>
            </a:r>
            <a:r>
              <a:rPr lang="it-IT" dirty="0"/>
              <a:t> </a:t>
            </a:r>
            <a:r>
              <a:rPr lang="it-IT" dirty="0" err="1"/>
              <a:t>own</a:t>
            </a:r>
            <a:r>
              <a:rPr lang="it-IT" dirty="0"/>
              <a:t> </a:t>
            </a:r>
            <a:r>
              <a:rPr lang="it-IT" dirty="0" err="1"/>
              <a:t>article</a:t>
            </a:r>
            <a:r>
              <a:rPr lang="it-IT" dirty="0"/>
              <a:t> </a:t>
            </a:r>
            <a:r>
              <a:rPr lang="it-IT" dirty="0" err="1"/>
              <a:t>outside</a:t>
            </a:r>
            <a:r>
              <a:rPr lang="it-IT" dirty="0"/>
              <a:t> the </a:t>
            </a:r>
            <a:r>
              <a:rPr lang="it-IT" dirty="0" err="1"/>
              <a:t>Institutional</a:t>
            </a:r>
            <a:r>
              <a:rPr lang="it-IT" dirty="0"/>
              <a:t> network </a:t>
            </a:r>
            <a:r>
              <a:rPr lang="it-IT" dirty="0" err="1"/>
              <a:t>is</a:t>
            </a:r>
            <a:r>
              <a:rPr lang="it-IT" dirty="0"/>
              <a:t> </a:t>
            </a:r>
            <a:r>
              <a:rPr lang="it-IT" b="1" dirty="0" err="1"/>
              <a:t>not</a:t>
            </a:r>
            <a:r>
              <a:rPr lang="it-IT" b="1" dirty="0"/>
              <a:t> free</a:t>
            </a:r>
            <a:r>
              <a:rPr lang="it-IT" dirty="0"/>
              <a:t>.</a:t>
            </a:r>
          </a:p>
          <a:p>
            <a:r>
              <a:rPr lang="it-IT" dirty="0" err="1"/>
              <a:t>If</a:t>
            </a:r>
            <a:r>
              <a:rPr lang="it-IT" dirty="0"/>
              <a:t> </a:t>
            </a:r>
            <a:r>
              <a:rPr lang="it-IT" dirty="0" err="1"/>
              <a:t>you</a:t>
            </a:r>
            <a:r>
              <a:rPr lang="it-IT" dirty="0"/>
              <a:t> </a:t>
            </a:r>
            <a:r>
              <a:rPr lang="it-IT" dirty="0" err="1"/>
              <a:t>try</a:t>
            </a:r>
            <a:r>
              <a:rPr lang="it-IT" dirty="0"/>
              <a:t> to </a:t>
            </a:r>
            <a:r>
              <a:rPr lang="it-IT" dirty="0" err="1"/>
              <a:t>access</a:t>
            </a:r>
            <a:r>
              <a:rPr lang="it-IT" dirty="0"/>
              <a:t> from </a:t>
            </a:r>
            <a:r>
              <a:rPr lang="it-IT" dirty="0" err="1"/>
              <a:t>your</a:t>
            </a:r>
            <a:r>
              <a:rPr lang="it-IT" dirty="0"/>
              <a:t> home, </a:t>
            </a:r>
            <a:r>
              <a:rPr lang="it-IT" dirty="0" err="1"/>
              <a:t>you</a:t>
            </a:r>
            <a:r>
              <a:rPr lang="it-IT" dirty="0"/>
              <a:t> </a:t>
            </a:r>
            <a:r>
              <a:rPr lang="it-IT" dirty="0" err="1"/>
              <a:t>will</a:t>
            </a:r>
            <a:r>
              <a:rPr lang="it-IT" dirty="0"/>
              <a:t> hit a </a:t>
            </a:r>
            <a:r>
              <a:rPr lang="it-IT" b="1" dirty="0" err="1"/>
              <a:t>paywall</a:t>
            </a:r>
            <a:endParaRPr lang="it-IT" b="1" dirty="0"/>
          </a:p>
          <a:p>
            <a:endParaRPr lang="it-IT" dirty="0"/>
          </a:p>
        </p:txBody>
      </p:sp>
      <p:pic>
        <p:nvPicPr>
          <p:cNvPr id="5" name="Immagine 4">
            <a:extLst>
              <a:ext uri="{FF2B5EF4-FFF2-40B4-BE49-F238E27FC236}">
                <a16:creationId xmlns:a16="http://schemas.microsoft.com/office/drawing/2014/main" id="{D272A249-BB83-9F4B-9927-93CC5AE96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4077" y="641544"/>
            <a:ext cx="8677348" cy="16950958"/>
          </a:xfrm>
          <a:prstGeom prst="rect">
            <a:avLst/>
          </a:prstGeom>
        </p:spPr>
      </p:pic>
      <p:sp>
        <p:nvSpPr>
          <p:cNvPr id="7" name="Rettangolo con angoli arrotondati 6">
            <a:extLst>
              <a:ext uri="{FF2B5EF4-FFF2-40B4-BE49-F238E27FC236}">
                <a16:creationId xmlns:a16="http://schemas.microsoft.com/office/drawing/2014/main" id="{3B6DAE4F-8E4C-9448-93A7-BCFDE8D034AE}"/>
              </a:ext>
            </a:extLst>
          </p:cNvPr>
          <p:cNvSpPr/>
          <p:nvPr/>
        </p:nvSpPr>
        <p:spPr>
          <a:xfrm>
            <a:off x="10382128" y="792164"/>
            <a:ext cx="1309129" cy="350836"/>
          </a:xfrm>
          <a:prstGeom prst="roundRect">
            <a:avLst>
              <a:gd name="adj" fmla="val 50000"/>
            </a:avLst>
          </a:prstGeom>
          <a:noFill/>
          <a:ln w="38100" cap="flat">
            <a:solidFill>
              <a:srgbClr val="FF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sp>
        <p:nvSpPr>
          <p:cNvPr id="10" name="Rettangolo con angoli arrotondati 9">
            <a:extLst>
              <a:ext uri="{FF2B5EF4-FFF2-40B4-BE49-F238E27FC236}">
                <a16:creationId xmlns:a16="http://schemas.microsoft.com/office/drawing/2014/main" id="{9E60A1A0-999A-A84F-8F85-EB0B2BB2C993}"/>
              </a:ext>
            </a:extLst>
          </p:cNvPr>
          <p:cNvSpPr/>
          <p:nvPr/>
        </p:nvSpPr>
        <p:spPr>
          <a:xfrm rot="5400000">
            <a:off x="10615892" y="5782639"/>
            <a:ext cx="5389589" cy="516711"/>
          </a:xfrm>
          <a:prstGeom prst="roundRect">
            <a:avLst>
              <a:gd name="adj" fmla="val 50000"/>
            </a:avLst>
          </a:prstGeom>
          <a:noFill/>
          <a:ln w="38100" cap="flat">
            <a:solidFill>
              <a:srgbClr val="FF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nvGrpSpPr>
          <p:cNvPr id="14" name="Gruppo 13">
            <a:extLst>
              <a:ext uri="{FF2B5EF4-FFF2-40B4-BE49-F238E27FC236}">
                <a16:creationId xmlns:a16="http://schemas.microsoft.com/office/drawing/2014/main" id="{3E5F2367-2291-9B43-B8CC-CA307A93E4EC}"/>
              </a:ext>
            </a:extLst>
          </p:cNvPr>
          <p:cNvGrpSpPr/>
          <p:nvPr/>
        </p:nvGrpSpPr>
        <p:grpSpPr>
          <a:xfrm>
            <a:off x="8701256" y="2645228"/>
            <a:ext cx="7137459" cy="6221186"/>
            <a:chOff x="8701256" y="2645228"/>
            <a:chExt cx="7137459" cy="6221186"/>
          </a:xfrm>
        </p:grpSpPr>
        <p:pic>
          <p:nvPicPr>
            <p:cNvPr id="12" name="Immagine 11">
              <a:extLst>
                <a:ext uri="{FF2B5EF4-FFF2-40B4-BE49-F238E27FC236}">
                  <a16:creationId xmlns:a16="http://schemas.microsoft.com/office/drawing/2014/main" id="{4B964C4A-12C5-124A-8940-EF7D5877CBC2}"/>
                </a:ext>
              </a:extLst>
            </p:cNvPr>
            <p:cNvPicPr>
              <a:picLocks noChangeAspect="1"/>
            </p:cNvPicPr>
            <p:nvPr/>
          </p:nvPicPr>
          <p:blipFill rotWithShape="1">
            <a:blip r:embed="rId5">
              <a:extLst>
                <a:ext uri="{28A0092B-C50C-407E-A947-70E740481C1C}">
                  <a14:useLocalDpi xmlns:a14="http://schemas.microsoft.com/office/drawing/2010/main" val="0"/>
                </a:ext>
              </a:extLst>
            </a:blip>
            <a:srcRect l="-1" r="153" b="31964"/>
            <a:stretch/>
          </p:blipFill>
          <p:spPr>
            <a:xfrm>
              <a:off x="8701256" y="2645228"/>
              <a:ext cx="7137459" cy="6221186"/>
            </a:xfrm>
            <a:prstGeom prst="rect">
              <a:avLst/>
            </a:prstGeom>
            <a:effectLst>
              <a:outerShdw blurRad="50800" dist="38100" dir="2700000" algn="tl" rotWithShape="0">
                <a:prstClr val="black">
                  <a:alpha val="40000"/>
                </a:prstClr>
              </a:outerShdw>
            </a:effectLst>
          </p:spPr>
        </p:pic>
        <p:sp>
          <p:nvSpPr>
            <p:cNvPr id="13" name="Rettangolo con angoli arrotondati 12">
              <a:extLst>
                <a:ext uri="{FF2B5EF4-FFF2-40B4-BE49-F238E27FC236}">
                  <a16:creationId xmlns:a16="http://schemas.microsoft.com/office/drawing/2014/main" id="{7AE301DB-664A-A14E-AE74-0FD0B0DCDEA5}"/>
                </a:ext>
              </a:extLst>
            </p:cNvPr>
            <p:cNvSpPr/>
            <p:nvPr/>
          </p:nvSpPr>
          <p:spPr>
            <a:xfrm>
              <a:off x="11076574" y="7814288"/>
              <a:ext cx="1467118" cy="537548"/>
            </a:xfrm>
            <a:prstGeom prst="roundRect">
              <a:avLst>
                <a:gd name="adj" fmla="val 50000"/>
              </a:avLst>
            </a:prstGeom>
            <a:noFill/>
            <a:ln w="38100" cap="flat">
              <a:solidFill>
                <a:srgbClr val="FF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18" name="Gruppo 17">
            <a:extLst>
              <a:ext uri="{FF2B5EF4-FFF2-40B4-BE49-F238E27FC236}">
                <a16:creationId xmlns:a16="http://schemas.microsoft.com/office/drawing/2014/main" id="{E9D0B2A5-C8FF-D748-A51A-B2969BB54BA5}"/>
              </a:ext>
            </a:extLst>
          </p:cNvPr>
          <p:cNvGrpSpPr/>
          <p:nvPr/>
        </p:nvGrpSpPr>
        <p:grpSpPr>
          <a:xfrm>
            <a:off x="6863202" y="3730017"/>
            <a:ext cx="9284910" cy="2858352"/>
            <a:chOff x="6863202" y="3730017"/>
            <a:chExt cx="9284910" cy="2858352"/>
          </a:xfrm>
        </p:grpSpPr>
        <p:pic>
          <p:nvPicPr>
            <p:cNvPr id="16" name="Immagine 15">
              <a:extLst>
                <a:ext uri="{FF2B5EF4-FFF2-40B4-BE49-F238E27FC236}">
                  <a16:creationId xmlns:a16="http://schemas.microsoft.com/office/drawing/2014/main" id="{97A7C173-6B3A-B549-A0B1-A509BD1F4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202" y="3730017"/>
              <a:ext cx="9284910" cy="2858352"/>
            </a:xfrm>
            <a:prstGeom prst="rect">
              <a:avLst/>
            </a:prstGeom>
            <a:ln w="38100">
              <a:solidFill>
                <a:srgbClr val="FF0000"/>
              </a:solidFill>
            </a:ln>
          </p:spPr>
        </p:pic>
        <p:sp>
          <p:nvSpPr>
            <p:cNvPr id="17" name="Rettangolo con angoli arrotondati 16">
              <a:extLst>
                <a:ext uri="{FF2B5EF4-FFF2-40B4-BE49-F238E27FC236}">
                  <a16:creationId xmlns:a16="http://schemas.microsoft.com/office/drawing/2014/main" id="{9D594AD7-3755-5D42-99E2-FDE5D6A094DA}"/>
                </a:ext>
              </a:extLst>
            </p:cNvPr>
            <p:cNvSpPr/>
            <p:nvPr/>
          </p:nvSpPr>
          <p:spPr>
            <a:xfrm>
              <a:off x="12023612" y="3935108"/>
              <a:ext cx="2445430" cy="828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b="1" dirty="0" err="1">
                  <a:solidFill>
                    <a:srgbClr val="FFFFFF"/>
                  </a:solidFill>
                </a:rPr>
                <a:t>Paywall</a:t>
              </a:r>
              <a:endParaRPr kumimoji="0" lang="it-IT" b="1" i="0" u="none" strike="noStrike" cap="none" spc="0" normalizeH="0" baseline="0" dirty="0">
                <a:ln>
                  <a:noFill/>
                </a:ln>
                <a:solidFill>
                  <a:srgbClr val="FFFFFF"/>
                </a:solidFill>
                <a:effectLst/>
                <a:uFillTx/>
                <a:latin typeface="+mn-lt"/>
                <a:ea typeface="+mn-ea"/>
                <a:cs typeface="+mn-cs"/>
                <a:sym typeface="Helvetica Light"/>
              </a:endParaRPr>
            </a:p>
          </p:txBody>
        </p:sp>
      </p:grpSp>
    </p:spTree>
    <p:extLst>
      <p:ext uri="{BB962C8B-B14F-4D97-AF65-F5344CB8AC3E}">
        <p14:creationId xmlns:p14="http://schemas.microsoft.com/office/powerpoint/2010/main" val="365409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CD59A1-7515-B74B-8074-A3F93014D632}"/>
              </a:ext>
            </a:extLst>
          </p:cNvPr>
          <p:cNvSpPr>
            <a:spLocks noGrp="1"/>
          </p:cNvSpPr>
          <p:nvPr>
            <p:ph type="body" sz="quarter" idx="21"/>
          </p:nvPr>
        </p:nvSpPr>
        <p:spPr/>
        <p:txBody>
          <a:bodyPr/>
          <a:lstStyle/>
          <a:p>
            <a:r>
              <a:rPr lang="en-US" dirty="0"/>
              <a:t>Data and Reliability</a:t>
            </a:r>
          </a:p>
        </p:txBody>
      </p:sp>
      <p:pic>
        <p:nvPicPr>
          <p:cNvPr id="5" name="Picture 4">
            <a:extLst>
              <a:ext uri="{FF2B5EF4-FFF2-40B4-BE49-F238E27FC236}">
                <a16:creationId xmlns:a16="http://schemas.microsoft.com/office/drawing/2014/main" id="{EB44B64F-14C7-3149-AF82-CA3E75590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391" y="1484027"/>
            <a:ext cx="7800385" cy="6670928"/>
          </a:xfrm>
          <a:prstGeom prst="rect">
            <a:avLst/>
          </a:prstGeom>
        </p:spPr>
      </p:pic>
      <p:sp>
        <p:nvSpPr>
          <p:cNvPr id="10" name="TextBox 9">
            <a:extLst>
              <a:ext uri="{FF2B5EF4-FFF2-40B4-BE49-F238E27FC236}">
                <a16:creationId xmlns:a16="http://schemas.microsoft.com/office/drawing/2014/main" id="{4ADE7CA2-F6D4-E849-9FB9-33DBD0BA81B9}"/>
              </a:ext>
            </a:extLst>
          </p:cNvPr>
          <p:cNvSpPr txBox="1"/>
          <p:nvPr/>
        </p:nvSpPr>
        <p:spPr>
          <a:xfrm flipH="1">
            <a:off x="9927770" y="1730660"/>
            <a:ext cx="5357837" cy="59439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r>
              <a:rPr kumimoji="0" lang="en-US" b="0" i="0" u="none" strike="noStrike" cap="none" spc="0" normalizeH="0" baseline="0" dirty="0">
                <a:ln>
                  <a:noFill/>
                </a:ln>
                <a:solidFill>
                  <a:schemeClr val="bg2">
                    <a:lumMod val="50000"/>
                  </a:schemeClr>
                </a:solidFill>
                <a:effectLst/>
                <a:uFillTx/>
                <a:latin typeface="+mn-lt"/>
                <a:ea typeface="+mn-ea"/>
                <a:cs typeface="+mn-cs"/>
                <a:sym typeface="Helvetica Light"/>
              </a:rPr>
              <a:t>“</a:t>
            </a:r>
            <a:r>
              <a:rPr lang="en-US" i="1" dirty="0">
                <a:solidFill>
                  <a:schemeClr val="bg2">
                    <a:lumMod val="50000"/>
                  </a:schemeClr>
                </a:solidFill>
              </a:rPr>
              <a:t>Neither [the original dataset and the approved protocol] have been provided by Dr </a:t>
            </a:r>
            <a:r>
              <a:rPr lang="en-US" i="1" dirty="0" err="1">
                <a:solidFill>
                  <a:schemeClr val="bg2">
                    <a:lumMod val="50000"/>
                  </a:schemeClr>
                </a:solidFill>
              </a:rPr>
              <a:t>Schietroma</a:t>
            </a:r>
            <a:r>
              <a:rPr lang="en-US" i="1" dirty="0">
                <a:solidFill>
                  <a:schemeClr val="bg2">
                    <a:lumMod val="50000"/>
                  </a:schemeClr>
                </a:solidFill>
              </a:rPr>
              <a:t>, and the university has informed us that “without those pieces of information the results of the papers under investigation cannot be validated.”</a:t>
            </a:r>
          </a:p>
          <a:p>
            <a:endParaRPr kumimoji="0" lang="en-US" b="0" i="1" u="none" strike="noStrike" cap="none" spc="0" normalizeH="0" baseline="0" dirty="0">
              <a:ln>
                <a:noFill/>
              </a:ln>
              <a:solidFill>
                <a:schemeClr val="bg2">
                  <a:lumMod val="50000"/>
                </a:schemeClr>
              </a:solidFill>
              <a:effectLst/>
              <a:uFillTx/>
              <a:sym typeface="Helvetica Light"/>
            </a:endParaRPr>
          </a:p>
          <a:p>
            <a:r>
              <a:rPr lang="en-US" sz="2000" dirty="0">
                <a:hlinkClick r:id="rId4"/>
              </a:rPr>
              <a:t>https://retractionwatch.com/2018/10/25/jama-journal-retracts-paper-when-author-cant-produce-original-data/</a:t>
            </a:r>
            <a:endParaRPr kumimoji="0" lang="en-US" sz="2000" b="0" i="0" u="none" strike="noStrike" cap="none" spc="0" normalizeH="0" baseline="0" dirty="0">
              <a:ln>
                <a:noFill/>
              </a:ln>
              <a:solidFill>
                <a:schemeClr val="bg2">
                  <a:lumMod val="50000"/>
                </a:schemeClr>
              </a:solidFill>
              <a:effectLst/>
              <a:uFillTx/>
              <a:sym typeface="Helvetica Light"/>
            </a:endParaRPr>
          </a:p>
        </p:txBody>
      </p:sp>
      <p:pic>
        <p:nvPicPr>
          <p:cNvPr id="6" name="Immagine 5">
            <a:extLst>
              <a:ext uri="{FF2B5EF4-FFF2-40B4-BE49-F238E27FC236}">
                <a16:creationId xmlns:a16="http://schemas.microsoft.com/office/drawing/2014/main" id="{60900386-B185-6341-AAFD-84240861F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7" name="Immagine 6">
            <a:extLst>
              <a:ext uri="{FF2B5EF4-FFF2-40B4-BE49-F238E27FC236}">
                <a16:creationId xmlns:a16="http://schemas.microsoft.com/office/drawing/2014/main" id="{6B416737-B835-314A-827E-08ECA7052D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144154809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8D0B3E-E524-7F4E-9554-5D2649F66769}"/>
              </a:ext>
            </a:extLst>
          </p:cNvPr>
          <p:cNvSpPr>
            <a:spLocks noGrp="1"/>
          </p:cNvSpPr>
          <p:nvPr>
            <p:ph type="body" sz="quarter" idx="21"/>
          </p:nvPr>
        </p:nvSpPr>
        <p:spPr/>
        <p:txBody>
          <a:bodyPr/>
          <a:lstStyle/>
          <a:p>
            <a:r>
              <a:rPr lang="en-US" dirty="0"/>
              <a:t>Depositing is of key importance</a:t>
            </a:r>
          </a:p>
        </p:txBody>
      </p:sp>
      <p:pic>
        <p:nvPicPr>
          <p:cNvPr id="5" name="Picture 4">
            <a:extLst>
              <a:ext uri="{FF2B5EF4-FFF2-40B4-BE49-F238E27FC236}">
                <a16:creationId xmlns:a16="http://schemas.microsoft.com/office/drawing/2014/main" id="{07C3865B-294B-CC49-AF6E-497358E84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265" y="1390720"/>
            <a:ext cx="11234057" cy="6652267"/>
          </a:xfrm>
          <a:prstGeom prst="rect">
            <a:avLst/>
          </a:prstGeom>
        </p:spPr>
      </p:pic>
      <p:sp>
        <p:nvSpPr>
          <p:cNvPr id="6" name="TextBox 5">
            <a:extLst>
              <a:ext uri="{FF2B5EF4-FFF2-40B4-BE49-F238E27FC236}">
                <a16:creationId xmlns:a16="http://schemas.microsoft.com/office/drawing/2014/main" id="{743F4CB0-033B-C04F-B992-569FB613010C}"/>
              </a:ext>
            </a:extLst>
          </p:cNvPr>
          <p:cNvSpPr txBox="1"/>
          <p:nvPr/>
        </p:nvSpPr>
        <p:spPr>
          <a:xfrm>
            <a:off x="4746609" y="8275278"/>
            <a:ext cx="6163547" cy="4039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r>
              <a:rPr lang="en-US" sz="2000" dirty="0">
                <a:hlinkClick r:id="rId4"/>
              </a:rPr>
              <a:t>https://www.nature.com/articles/d41586-019-02241-z</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42272976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8023237-E912-C543-AC42-58D18B18114C}"/>
              </a:ext>
            </a:extLst>
          </p:cNvPr>
          <p:cNvSpPr>
            <a:spLocks noGrp="1"/>
          </p:cNvSpPr>
          <p:nvPr>
            <p:ph type="body" sz="quarter" idx="11"/>
          </p:nvPr>
        </p:nvSpPr>
        <p:spPr>
          <a:xfrm>
            <a:off x="345527" y="1484026"/>
            <a:ext cx="15309632" cy="6512493"/>
          </a:xfrm>
        </p:spPr>
        <p:txBody>
          <a:bodyPr>
            <a:normAutofit/>
          </a:bodyPr>
          <a:lstStyle/>
          <a:p>
            <a:pPr fontAlgn="base">
              <a:lnSpc>
                <a:spcPct val="140000"/>
              </a:lnSpc>
              <a:buFont typeface="Arial" panose="020B0604020202020204" pitchFamily="34" charset="0"/>
              <a:buChar char="•"/>
            </a:pPr>
            <a:r>
              <a:rPr lang="it-IT" sz="3100" b="0" dirty="0"/>
              <a:t>Storage: data must be </a:t>
            </a:r>
            <a:r>
              <a:rPr lang="it-IT" sz="3100" b="0" dirty="0" err="1"/>
              <a:t>deposited</a:t>
            </a:r>
            <a:r>
              <a:rPr lang="it-IT" sz="3100" b="0" dirty="0"/>
              <a:t> in a «</a:t>
            </a:r>
            <a:r>
              <a:rPr lang="it-IT" sz="3100" b="0" dirty="0" err="1"/>
              <a:t>trusted</a:t>
            </a:r>
            <a:r>
              <a:rPr lang="it-IT" sz="3100" b="0" dirty="0"/>
              <a:t>» </a:t>
            </a:r>
            <a:r>
              <a:rPr lang="it-IT" sz="3100" b="0" dirty="0" err="1"/>
              <a:t>repository</a:t>
            </a:r>
            <a:endParaRPr lang="it-IT" sz="3100" b="0" dirty="0"/>
          </a:p>
          <a:p>
            <a:pPr lvl="1" fontAlgn="base">
              <a:lnSpc>
                <a:spcPct val="140000"/>
              </a:lnSpc>
              <a:buFont typeface="Arial" panose="020B0604020202020204" pitchFamily="34" charset="0"/>
              <a:buChar char="•"/>
            </a:pPr>
            <a:r>
              <a:rPr lang="it-IT" sz="2700" b="0" dirty="0" err="1">
                <a:solidFill>
                  <a:srgbClr val="FF0000"/>
                </a:solidFill>
              </a:rPr>
              <a:t>Zenodo</a:t>
            </a:r>
            <a:r>
              <a:rPr lang="it-IT" sz="2700" b="0" dirty="0"/>
              <a:t> </a:t>
            </a:r>
            <a:r>
              <a:rPr lang="it-IT" sz="2700" b="0" dirty="0" err="1"/>
              <a:t>it’s</a:t>
            </a:r>
            <a:r>
              <a:rPr lang="it-IT" sz="2700" b="0" dirty="0"/>
              <a:t> the best </a:t>
            </a:r>
            <a:r>
              <a:rPr lang="it-IT" sz="2700" b="0" dirty="0" err="1"/>
              <a:t>solution</a:t>
            </a:r>
            <a:r>
              <a:rPr lang="it-IT" sz="2700" b="0" dirty="0"/>
              <a:t> </a:t>
            </a:r>
            <a:r>
              <a:rPr lang="it-IT" sz="2700" b="0" dirty="0" err="1"/>
              <a:t>because</a:t>
            </a:r>
            <a:r>
              <a:rPr lang="it-IT" sz="2700" b="0" dirty="0"/>
              <a:t> </a:t>
            </a:r>
            <a:r>
              <a:rPr lang="it-IT" sz="2700" b="0" dirty="0" err="1"/>
              <a:t>it’s</a:t>
            </a:r>
            <a:r>
              <a:rPr lang="it-IT" sz="2700" b="0" dirty="0"/>
              <a:t> </a:t>
            </a:r>
            <a:r>
              <a:rPr lang="it-IT" sz="2700" b="0" dirty="0" err="1"/>
              <a:t>already</a:t>
            </a:r>
            <a:r>
              <a:rPr lang="it-IT" sz="2700" b="0" dirty="0"/>
              <a:t> </a:t>
            </a:r>
            <a:r>
              <a:rPr lang="it-IT" sz="2700" b="0" dirty="0" err="1"/>
              <a:t>connected</a:t>
            </a:r>
            <a:r>
              <a:rPr lang="it-IT" sz="2700" b="0" dirty="0"/>
              <a:t> with </a:t>
            </a:r>
            <a:r>
              <a:rPr lang="it-IT" sz="2700" b="0" dirty="0" err="1"/>
              <a:t>OpenAIRE</a:t>
            </a:r>
            <a:endParaRPr lang="it-IT" sz="2700" b="0" dirty="0"/>
          </a:p>
          <a:p>
            <a:pPr lvl="1" fontAlgn="base">
              <a:lnSpc>
                <a:spcPct val="140000"/>
              </a:lnSpc>
              <a:buFont typeface="Arial" panose="020B0604020202020204" pitchFamily="34" charset="0"/>
              <a:buChar char="•"/>
            </a:pPr>
            <a:r>
              <a:rPr lang="it-IT" sz="2700" b="0" dirty="0" err="1"/>
              <a:t>It’s</a:t>
            </a:r>
            <a:r>
              <a:rPr lang="it-IT" sz="2700" b="0" dirty="0"/>
              <a:t> </a:t>
            </a:r>
            <a:r>
              <a:rPr lang="it-IT" sz="2700" b="0" dirty="0" err="1"/>
              <a:t>better</a:t>
            </a:r>
            <a:r>
              <a:rPr lang="it-IT" sz="2700" b="0" dirty="0"/>
              <a:t> to </a:t>
            </a:r>
            <a:r>
              <a:rPr lang="it-IT" sz="2700" b="0" dirty="0" err="1"/>
              <a:t>deposit</a:t>
            </a:r>
            <a:r>
              <a:rPr lang="it-IT" sz="2700" b="0" dirty="0"/>
              <a:t> in </a:t>
            </a:r>
            <a:r>
              <a:rPr lang="it-IT" sz="2700" dirty="0" err="1">
                <a:solidFill>
                  <a:srgbClr val="FF0000"/>
                </a:solidFill>
              </a:rPr>
              <a:t>disciplinary</a:t>
            </a:r>
            <a:r>
              <a:rPr lang="it-IT" sz="2700" dirty="0">
                <a:solidFill>
                  <a:srgbClr val="FF0000"/>
                </a:solidFill>
              </a:rPr>
              <a:t> </a:t>
            </a:r>
            <a:r>
              <a:rPr lang="it-IT" sz="2700" dirty="0" err="1">
                <a:solidFill>
                  <a:srgbClr val="FF0000"/>
                </a:solidFill>
              </a:rPr>
              <a:t>repositories</a:t>
            </a:r>
            <a:r>
              <a:rPr lang="it-IT" sz="2700" b="0" dirty="0"/>
              <a:t>, </a:t>
            </a:r>
            <a:r>
              <a:rPr lang="it-IT" sz="2700" b="0" dirty="0" err="1"/>
              <a:t>if</a:t>
            </a:r>
            <a:r>
              <a:rPr lang="it-IT" sz="2700" b="0" dirty="0"/>
              <a:t> </a:t>
            </a:r>
            <a:r>
              <a:rPr lang="it-IT" sz="2700" b="0" dirty="0" err="1"/>
              <a:t>available</a:t>
            </a:r>
            <a:endParaRPr lang="it-IT" sz="2700" dirty="0"/>
          </a:p>
          <a:p>
            <a:pPr lvl="1" fontAlgn="base">
              <a:lnSpc>
                <a:spcPct val="140000"/>
              </a:lnSpc>
              <a:buFont typeface="Arial" panose="020B0604020202020204" pitchFamily="34" charset="0"/>
              <a:buChar char="•"/>
            </a:pPr>
            <a:r>
              <a:rPr lang="it-IT" sz="2700" dirty="0" err="1"/>
              <a:t>Disciplinary</a:t>
            </a:r>
            <a:r>
              <a:rPr lang="it-IT" sz="2700" dirty="0"/>
              <a:t> </a:t>
            </a:r>
            <a:r>
              <a:rPr lang="it-IT" sz="2700" dirty="0" err="1"/>
              <a:t>repositories</a:t>
            </a:r>
            <a:r>
              <a:rPr lang="it-IT" sz="2700" dirty="0"/>
              <a:t> can be </a:t>
            </a:r>
            <a:r>
              <a:rPr lang="it-IT" sz="2700" dirty="0" err="1"/>
              <a:t>found</a:t>
            </a:r>
            <a:r>
              <a:rPr lang="it-IT" sz="2700" dirty="0"/>
              <a:t> on </a:t>
            </a:r>
            <a:r>
              <a:rPr lang="it-IT" sz="2700" dirty="0">
                <a:solidFill>
                  <a:srgbClr val="FF0000"/>
                </a:solidFill>
              </a:rPr>
              <a:t>Re3data</a:t>
            </a:r>
            <a:r>
              <a:rPr lang="it-IT" sz="2700" dirty="0"/>
              <a:t> (</a:t>
            </a:r>
            <a:r>
              <a:rPr lang="it-IT" sz="2700" dirty="0">
                <a:hlinkClick r:id="rId2"/>
              </a:rPr>
              <a:t>www.re3data.org</a:t>
            </a:r>
            <a:r>
              <a:rPr lang="it-IT" sz="2700" dirty="0"/>
              <a:t>) </a:t>
            </a:r>
          </a:p>
          <a:p>
            <a:pPr lvl="1" fontAlgn="base">
              <a:lnSpc>
                <a:spcPct val="140000"/>
              </a:lnSpc>
              <a:buFont typeface="Arial" panose="020B0604020202020204" pitchFamily="34" charset="0"/>
              <a:buChar char="•"/>
            </a:pPr>
            <a:r>
              <a:rPr lang="it-IT" sz="2700" dirty="0" err="1"/>
              <a:t>Provide</a:t>
            </a:r>
            <a:r>
              <a:rPr lang="it-IT" sz="2700" dirty="0"/>
              <a:t> </a:t>
            </a:r>
            <a:r>
              <a:rPr lang="it-IT" sz="2700" dirty="0">
                <a:solidFill>
                  <a:srgbClr val="FF0000"/>
                </a:solidFill>
              </a:rPr>
              <a:t>full </a:t>
            </a:r>
            <a:r>
              <a:rPr lang="it-IT" sz="2700" dirty="0" err="1">
                <a:solidFill>
                  <a:srgbClr val="FF0000"/>
                </a:solidFill>
              </a:rPr>
              <a:t>metadata</a:t>
            </a:r>
            <a:r>
              <a:rPr lang="it-IT" sz="2700" dirty="0"/>
              <a:t>, </a:t>
            </a:r>
            <a:r>
              <a:rPr lang="it-IT" sz="2700" dirty="0" err="1"/>
              <a:t>according</a:t>
            </a:r>
            <a:r>
              <a:rPr lang="it-IT" sz="2700" dirty="0"/>
              <a:t> to discipline </a:t>
            </a:r>
            <a:r>
              <a:rPr lang="it-IT" sz="2700" dirty="0" err="1"/>
              <a:t>standards</a:t>
            </a:r>
            <a:r>
              <a:rPr lang="it-IT" sz="2700" dirty="0"/>
              <a:t>.</a:t>
            </a:r>
          </a:p>
          <a:p>
            <a:pPr fontAlgn="base">
              <a:lnSpc>
                <a:spcPct val="140000"/>
              </a:lnSpc>
              <a:buFont typeface="Arial" panose="020B0604020202020204" pitchFamily="34" charset="0"/>
              <a:buChar char="•"/>
            </a:pPr>
            <a:r>
              <a:rPr lang="it-IT" sz="3100" b="0" dirty="0"/>
              <a:t>OPEN ACCESS: data must be </a:t>
            </a:r>
            <a:r>
              <a:rPr lang="it-IT" sz="3100" b="0" dirty="0" err="1"/>
              <a:t>opened</a:t>
            </a:r>
            <a:endParaRPr lang="it-IT" sz="3100" b="0" dirty="0"/>
          </a:p>
          <a:p>
            <a:pPr lvl="1" fontAlgn="base">
              <a:lnSpc>
                <a:spcPct val="140000"/>
              </a:lnSpc>
              <a:buFont typeface="Arial" panose="020B0604020202020204" pitchFamily="34" charset="0"/>
              <a:buChar char="•"/>
            </a:pPr>
            <a:r>
              <a:rPr lang="it-IT" sz="2700" dirty="0"/>
              <a:t>An</a:t>
            </a:r>
            <a:r>
              <a:rPr lang="it-IT" sz="2700" b="0" dirty="0">
                <a:solidFill>
                  <a:srgbClr val="FF0000"/>
                </a:solidFill>
              </a:rPr>
              <a:t> embargo</a:t>
            </a:r>
            <a:r>
              <a:rPr lang="it-IT" sz="2700" b="0" dirty="0"/>
              <a:t> </a:t>
            </a:r>
            <a:r>
              <a:rPr lang="it-IT" sz="2700" b="0" dirty="0" err="1"/>
              <a:t>period</a:t>
            </a:r>
            <a:r>
              <a:rPr lang="it-IT" sz="2700" b="0" dirty="0"/>
              <a:t> can be </a:t>
            </a:r>
            <a:r>
              <a:rPr lang="it-IT" sz="2700" b="0" dirty="0" err="1"/>
              <a:t>imposed</a:t>
            </a:r>
            <a:r>
              <a:rPr lang="it-IT" sz="2700" b="0" dirty="0"/>
              <a:t>, </a:t>
            </a:r>
            <a:r>
              <a:rPr lang="it-IT" sz="2700" b="0" dirty="0" err="1"/>
              <a:t>depending</a:t>
            </a:r>
            <a:r>
              <a:rPr lang="it-IT" sz="2700" b="0" dirty="0"/>
              <a:t> on the </a:t>
            </a:r>
            <a:r>
              <a:rPr lang="it-IT" sz="2700" b="0" dirty="0" err="1"/>
              <a:t>project</a:t>
            </a:r>
            <a:endParaRPr lang="it-IT" sz="2700" b="0" dirty="0"/>
          </a:p>
          <a:p>
            <a:pPr lvl="1" fontAlgn="base">
              <a:lnSpc>
                <a:spcPct val="140000"/>
              </a:lnSpc>
              <a:buFont typeface="Arial" panose="020B0604020202020204" pitchFamily="34" charset="0"/>
              <a:buChar char="•"/>
            </a:pPr>
            <a:r>
              <a:rPr lang="it-IT" sz="2700" dirty="0" err="1"/>
              <a:t>Choose</a:t>
            </a:r>
            <a:r>
              <a:rPr lang="it-IT" sz="2700" dirty="0"/>
              <a:t> the</a:t>
            </a:r>
            <a:r>
              <a:rPr lang="it-IT" sz="2700" b="0" dirty="0"/>
              <a:t> </a:t>
            </a:r>
            <a:r>
              <a:rPr lang="it-IT" sz="2700" b="0" dirty="0" err="1"/>
              <a:t>most</a:t>
            </a:r>
            <a:r>
              <a:rPr lang="it-IT" sz="2700" b="0" dirty="0"/>
              <a:t> open CC </a:t>
            </a:r>
            <a:r>
              <a:rPr lang="it-IT" sz="2700" b="0" dirty="0" err="1"/>
              <a:t>license</a:t>
            </a:r>
            <a:r>
              <a:rPr lang="it-IT" sz="2700" b="0" dirty="0"/>
              <a:t> </a:t>
            </a:r>
            <a:r>
              <a:rPr lang="it-IT" sz="2700" b="0" dirty="0" err="1"/>
              <a:t>possible</a:t>
            </a:r>
            <a:r>
              <a:rPr lang="it-IT" sz="2700" b="0" dirty="0"/>
              <a:t>: CC0 or CC-BY</a:t>
            </a:r>
          </a:p>
          <a:p>
            <a:pPr fontAlgn="base">
              <a:lnSpc>
                <a:spcPct val="140000"/>
              </a:lnSpc>
              <a:buFont typeface="Arial" panose="020B0604020202020204" pitchFamily="34" charset="0"/>
              <a:buChar char="•"/>
            </a:pPr>
            <a:r>
              <a:rPr lang="it-IT" sz="3100" b="0" dirty="0"/>
              <a:t>DOCUMENTATION: </a:t>
            </a:r>
            <a:r>
              <a:rPr lang="it-IT" sz="2700" b="0" dirty="0" err="1">
                <a:solidFill>
                  <a:srgbClr val="5B72D1"/>
                </a:solidFill>
              </a:rPr>
              <a:t>all</a:t>
            </a:r>
            <a:r>
              <a:rPr lang="it-IT" sz="2700" b="0" dirty="0">
                <a:solidFill>
                  <a:srgbClr val="5B72D1"/>
                </a:solidFill>
              </a:rPr>
              <a:t> </a:t>
            </a:r>
            <a:r>
              <a:rPr lang="it-IT" sz="2700" b="0" dirty="0" err="1">
                <a:solidFill>
                  <a:srgbClr val="5B72D1"/>
                </a:solidFill>
              </a:rPr>
              <a:t>useful</a:t>
            </a:r>
            <a:r>
              <a:rPr lang="it-IT" sz="2700" b="0" dirty="0">
                <a:solidFill>
                  <a:srgbClr val="5B72D1"/>
                </a:solidFill>
              </a:rPr>
              <a:t> information </a:t>
            </a:r>
            <a:r>
              <a:rPr lang="it-IT" sz="2700" b="0" dirty="0" err="1">
                <a:solidFill>
                  <a:srgbClr val="5B72D1"/>
                </a:solidFill>
              </a:rPr>
              <a:t>about</a:t>
            </a:r>
            <a:r>
              <a:rPr lang="it-IT" sz="2700" b="0" dirty="0">
                <a:solidFill>
                  <a:srgbClr val="5B72D1"/>
                </a:solidFill>
              </a:rPr>
              <a:t> the </a:t>
            </a:r>
            <a:r>
              <a:rPr lang="it-IT" sz="2700" b="0" dirty="0" err="1">
                <a:solidFill>
                  <a:srgbClr val="5B72D1"/>
                </a:solidFill>
              </a:rPr>
              <a:t>gathering</a:t>
            </a:r>
            <a:r>
              <a:rPr lang="it-IT" sz="2700" b="0" dirty="0">
                <a:solidFill>
                  <a:srgbClr val="5B72D1"/>
                </a:solidFill>
              </a:rPr>
              <a:t> of the data must be </a:t>
            </a:r>
            <a:r>
              <a:rPr lang="it-IT" sz="2700" b="0" dirty="0" err="1">
                <a:solidFill>
                  <a:srgbClr val="5B72D1"/>
                </a:solidFill>
              </a:rPr>
              <a:t>provided</a:t>
            </a:r>
            <a:r>
              <a:rPr lang="it-IT" sz="2700" b="0" dirty="0">
                <a:solidFill>
                  <a:srgbClr val="5B72D1"/>
                </a:solidFill>
              </a:rPr>
              <a:t>, and </a:t>
            </a:r>
            <a:r>
              <a:rPr lang="it-IT" sz="2700" b="0" dirty="0" err="1">
                <a:solidFill>
                  <a:srgbClr val="5B72D1"/>
                </a:solidFill>
              </a:rPr>
              <a:t>possibly</a:t>
            </a:r>
            <a:r>
              <a:rPr lang="it-IT" sz="2700" b="0" dirty="0">
                <a:solidFill>
                  <a:srgbClr val="5B72D1"/>
                </a:solidFill>
              </a:rPr>
              <a:t> DEPOSIT the </a:t>
            </a:r>
            <a:r>
              <a:rPr lang="it-IT" sz="2700" b="0" dirty="0" err="1">
                <a:solidFill>
                  <a:srgbClr val="5B72D1"/>
                </a:solidFill>
              </a:rPr>
              <a:t>dataset</a:t>
            </a:r>
            <a:r>
              <a:rPr lang="it-IT" sz="2700" b="0" dirty="0">
                <a:solidFill>
                  <a:srgbClr val="5B72D1"/>
                </a:solidFill>
              </a:rPr>
              <a:t>.</a:t>
            </a:r>
          </a:p>
        </p:txBody>
      </p:sp>
      <p:sp>
        <p:nvSpPr>
          <p:cNvPr id="3" name="Segnaposto testo 2">
            <a:extLst>
              <a:ext uri="{FF2B5EF4-FFF2-40B4-BE49-F238E27FC236}">
                <a16:creationId xmlns:a16="http://schemas.microsoft.com/office/drawing/2014/main" id="{8C8171E6-E44C-1B49-8776-F5D661E2DF3B}"/>
              </a:ext>
            </a:extLst>
          </p:cNvPr>
          <p:cNvSpPr>
            <a:spLocks noGrp="1"/>
          </p:cNvSpPr>
          <p:nvPr>
            <p:ph type="body" sz="quarter" idx="21"/>
          </p:nvPr>
        </p:nvSpPr>
        <p:spPr/>
        <p:txBody>
          <a:bodyPr>
            <a:normAutofit/>
          </a:bodyPr>
          <a:lstStyle/>
          <a:p>
            <a:r>
              <a:rPr lang="it-IT" dirty="0"/>
              <a:t>Open Access to </a:t>
            </a:r>
            <a:r>
              <a:rPr lang="it-IT" dirty="0" err="1"/>
              <a:t>research</a:t>
            </a:r>
            <a:r>
              <a:rPr lang="it-IT" dirty="0"/>
              <a:t> Data</a:t>
            </a:r>
          </a:p>
        </p:txBody>
      </p:sp>
      <p:pic>
        <p:nvPicPr>
          <p:cNvPr id="4" name="Immagine 3">
            <a:extLst>
              <a:ext uri="{FF2B5EF4-FFF2-40B4-BE49-F238E27FC236}">
                <a16:creationId xmlns:a16="http://schemas.microsoft.com/office/drawing/2014/main" id="{22CA57A6-1702-9749-825F-A08810AAA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5" name="Immagine 4">
            <a:extLst>
              <a:ext uri="{FF2B5EF4-FFF2-40B4-BE49-F238E27FC236}">
                <a16:creationId xmlns:a16="http://schemas.microsoft.com/office/drawing/2014/main" id="{8ACCF862-5136-B440-ACBD-04ED5CE1D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182235446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1424565B-E771-B64C-A361-5ECE56752E6F}"/>
              </a:ext>
            </a:extLst>
          </p:cNvPr>
          <p:cNvSpPr>
            <a:spLocks noGrp="1"/>
          </p:cNvSpPr>
          <p:nvPr>
            <p:ph type="body" sz="quarter" idx="10"/>
          </p:nvPr>
        </p:nvSpPr>
        <p:spPr/>
        <p:txBody>
          <a:bodyPr>
            <a:normAutofit fontScale="92500" lnSpcReduction="10000"/>
          </a:bodyPr>
          <a:lstStyle/>
          <a:p>
            <a:r>
              <a:rPr lang="it-IT" dirty="0" err="1"/>
              <a:t>European</a:t>
            </a:r>
            <a:r>
              <a:rPr lang="it-IT" dirty="0"/>
              <a:t> </a:t>
            </a:r>
            <a:r>
              <a:rPr lang="it-IT" dirty="0" err="1"/>
              <a:t>Commission</a:t>
            </a:r>
            <a:r>
              <a:rPr lang="it-IT" dirty="0"/>
              <a:t> and Open Science</a:t>
            </a:r>
          </a:p>
        </p:txBody>
      </p:sp>
      <p:sp>
        <p:nvSpPr>
          <p:cNvPr id="4" name="Segnaposto testo 3">
            <a:extLst>
              <a:ext uri="{FF2B5EF4-FFF2-40B4-BE49-F238E27FC236}">
                <a16:creationId xmlns:a16="http://schemas.microsoft.com/office/drawing/2014/main" id="{322B9006-8EAF-A64A-B5F9-CF4FAFDBD086}"/>
              </a:ext>
            </a:extLst>
          </p:cNvPr>
          <p:cNvSpPr>
            <a:spLocks noGrp="1"/>
          </p:cNvSpPr>
          <p:nvPr>
            <p:ph type="body" sz="quarter" idx="11"/>
          </p:nvPr>
        </p:nvSpPr>
        <p:spPr/>
        <p:txBody>
          <a:bodyPr/>
          <a:lstStyle/>
          <a:p>
            <a:r>
              <a:rPr lang="it-IT" dirty="0"/>
              <a:t>For </a:t>
            </a:r>
            <a:r>
              <a:rPr lang="it-IT" dirty="0" err="1"/>
              <a:t>all</a:t>
            </a:r>
            <a:r>
              <a:rPr lang="it-IT" dirty="0"/>
              <a:t> </a:t>
            </a:r>
            <a:r>
              <a:rPr lang="it-IT" b="1" dirty="0" err="1"/>
              <a:t>Horizon</a:t>
            </a:r>
            <a:r>
              <a:rPr lang="it-IT" b="1" dirty="0"/>
              <a:t> 2020</a:t>
            </a:r>
            <a:r>
              <a:rPr lang="it-IT" dirty="0"/>
              <a:t> and the </a:t>
            </a:r>
            <a:r>
              <a:rPr lang="it-IT" dirty="0" err="1"/>
              <a:t>next</a:t>
            </a:r>
            <a:r>
              <a:rPr lang="it-IT" dirty="0"/>
              <a:t> </a:t>
            </a:r>
            <a:r>
              <a:rPr lang="it-IT" b="1" dirty="0" err="1"/>
              <a:t>Horizon</a:t>
            </a:r>
            <a:r>
              <a:rPr lang="it-IT" b="1" dirty="0"/>
              <a:t> Europe </a:t>
            </a:r>
            <a:r>
              <a:rPr lang="it-IT" dirty="0" err="1"/>
              <a:t>framework</a:t>
            </a:r>
            <a:r>
              <a:rPr lang="it-IT" dirty="0"/>
              <a:t> </a:t>
            </a:r>
            <a:r>
              <a:rPr lang="it-IT" dirty="0" err="1"/>
              <a:t>programme</a:t>
            </a:r>
            <a:r>
              <a:rPr lang="it-IT" dirty="0"/>
              <a:t> </a:t>
            </a:r>
            <a:endParaRPr lang="it-IT" b="1" dirty="0"/>
          </a:p>
        </p:txBody>
      </p:sp>
      <p:pic>
        <p:nvPicPr>
          <p:cNvPr id="2" name="Picture 1">
            <a:extLst>
              <a:ext uri="{FF2B5EF4-FFF2-40B4-BE49-F238E27FC236}">
                <a16:creationId xmlns:a16="http://schemas.microsoft.com/office/drawing/2014/main" id="{939A7AE9-67C9-C046-8FF8-C5F6C0B92213}"/>
              </a:ext>
            </a:extLst>
          </p:cNvPr>
          <p:cNvPicPr>
            <a:picLocks noChangeAspect="1"/>
          </p:cNvPicPr>
          <p:nvPr/>
        </p:nvPicPr>
        <p:blipFill>
          <a:blip r:embed="rId2"/>
          <a:stretch>
            <a:fillRect/>
          </a:stretch>
        </p:blipFill>
        <p:spPr>
          <a:xfrm>
            <a:off x="13780822" y="1"/>
            <a:ext cx="2745474" cy="1727200"/>
          </a:xfrm>
          <a:prstGeom prst="rect">
            <a:avLst/>
          </a:prstGeom>
        </p:spPr>
      </p:pic>
      <p:pic>
        <p:nvPicPr>
          <p:cNvPr id="8" name="Picture 7">
            <a:extLst>
              <a:ext uri="{FF2B5EF4-FFF2-40B4-BE49-F238E27FC236}">
                <a16:creationId xmlns:a16="http://schemas.microsoft.com/office/drawing/2014/main" id="{539DAD6B-8C77-394D-8EDE-6319EE0617E8}"/>
              </a:ext>
            </a:extLst>
          </p:cNvPr>
          <p:cNvPicPr>
            <a:picLocks noChangeAspect="1"/>
          </p:cNvPicPr>
          <p:nvPr/>
        </p:nvPicPr>
        <p:blipFill>
          <a:blip r:embed="rId3"/>
          <a:stretch>
            <a:fillRect/>
          </a:stretch>
        </p:blipFill>
        <p:spPr>
          <a:xfrm>
            <a:off x="11842078" y="8116993"/>
            <a:ext cx="4169119" cy="1005954"/>
          </a:xfrm>
          <a:prstGeom prst="rect">
            <a:avLst/>
          </a:prstGeom>
        </p:spPr>
      </p:pic>
      <p:pic>
        <p:nvPicPr>
          <p:cNvPr id="6" name="Immagine 5">
            <a:extLst>
              <a:ext uri="{FF2B5EF4-FFF2-40B4-BE49-F238E27FC236}">
                <a16:creationId xmlns:a16="http://schemas.microsoft.com/office/drawing/2014/main" id="{E07037BC-8930-C245-8F7B-6D8E17D53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796" y="8001210"/>
            <a:ext cx="2162337" cy="1142790"/>
          </a:xfrm>
          <a:prstGeom prst="rect">
            <a:avLst/>
          </a:prstGeom>
        </p:spPr>
      </p:pic>
      <p:pic>
        <p:nvPicPr>
          <p:cNvPr id="7" name="Immagine 6">
            <a:extLst>
              <a:ext uri="{FF2B5EF4-FFF2-40B4-BE49-F238E27FC236}">
                <a16:creationId xmlns:a16="http://schemas.microsoft.com/office/drawing/2014/main" id="{B58F9462-52A9-8841-8B48-E580EE415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0749" y="8200500"/>
            <a:ext cx="4971091" cy="943500"/>
          </a:xfrm>
          <a:prstGeom prst="rect">
            <a:avLst/>
          </a:prstGeom>
        </p:spPr>
      </p:pic>
    </p:spTree>
    <p:extLst>
      <p:ext uri="{BB962C8B-B14F-4D97-AF65-F5344CB8AC3E}">
        <p14:creationId xmlns:p14="http://schemas.microsoft.com/office/powerpoint/2010/main" val="56145496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4DBA0AD-F3F2-884A-8E0E-F85A60A4AA22}"/>
              </a:ext>
            </a:extLst>
          </p:cNvPr>
          <p:cNvPicPr>
            <a:picLocks noChangeAspect="1"/>
          </p:cNvPicPr>
          <p:nvPr/>
        </p:nvPicPr>
        <p:blipFill>
          <a:blip r:embed="rId2"/>
          <a:stretch>
            <a:fillRect/>
          </a:stretch>
        </p:blipFill>
        <p:spPr>
          <a:xfrm>
            <a:off x="12093158" y="894229"/>
            <a:ext cx="4664658" cy="4423384"/>
          </a:xfrm>
          <a:prstGeom prst="rect">
            <a:avLst/>
          </a:prstGeom>
        </p:spPr>
      </p:pic>
      <p:grpSp>
        <p:nvGrpSpPr>
          <p:cNvPr id="5" name="Gruppo 4">
            <a:extLst>
              <a:ext uri="{FF2B5EF4-FFF2-40B4-BE49-F238E27FC236}">
                <a16:creationId xmlns:a16="http://schemas.microsoft.com/office/drawing/2014/main" id="{DB93969C-18CD-4F47-A708-19C1D36A954C}"/>
              </a:ext>
            </a:extLst>
          </p:cNvPr>
          <p:cNvGrpSpPr/>
          <p:nvPr/>
        </p:nvGrpSpPr>
        <p:grpSpPr>
          <a:xfrm>
            <a:off x="8376420" y="1075901"/>
            <a:ext cx="6806395" cy="3796787"/>
            <a:chOff x="2443583" y="2790419"/>
            <a:chExt cx="7286334" cy="4181926"/>
          </a:xfrm>
        </p:grpSpPr>
        <p:pic>
          <p:nvPicPr>
            <p:cNvPr id="6" name="Immagine 5">
              <a:extLst>
                <a:ext uri="{FF2B5EF4-FFF2-40B4-BE49-F238E27FC236}">
                  <a16:creationId xmlns:a16="http://schemas.microsoft.com/office/drawing/2014/main" id="{E5BA1260-3832-FB49-99E7-B7832750BAD8}"/>
                </a:ext>
              </a:extLst>
            </p:cNvPr>
            <p:cNvPicPr>
              <a:picLocks noChangeAspect="1"/>
            </p:cNvPicPr>
            <p:nvPr/>
          </p:nvPicPr>
          <p:blipFill rotWithShape="1">
            <a:blip r:embed="rId3"/>
            <a:srcRect l="27982" t="12772" r="26606" b="5923"/>
            <a:stretch/>
          </p:blipFill>
          <p:spPr>
            <a:xfrm>
              <a:off x="2443583" y="2790419"/>
              <a:ext cx="4152551" cy="4181926"/>
            </a:xfrm>
            <a:prstGeom prst="rect">
              <a:avLst/>
            </a:prstGeom>
            <a:ln>
              <a:no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80D8C3A0-BF50-FE40-BEB5-8365F9FC4724}"/>
                </a:ext>
              </a:extLst>
            </p:cNvPr>
            <p:cNvSpPr/>
            <p:nvPr/>
          </p:nvSpPr>
          <p:spPr>
            <a:xfrm>
              <a:off x="5157917" y="3824053"/>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4"/>
                </a:rPr>
                <a:t>Report</a:t>
              </a:r>
              <a:r>
                <a:rPr kumimoji="0" lang="it-IT" sz="1000" b="0" i="0" u="none" strike="noStrike" kern="1200" cap="none" spc="0" normalizeH="0" baseline="0" noProof="0" dirty="0">
                  <a:ln>
                    <a:noFill/>
                  </a:ln>
                  <a:solidFill>
                    <a:prstClr val="black"/>
                  </a:solidFill>
                  <a:effectLst/>
                  <a:uLnTx/>
                  <a:uFillTx/>
                  <a:latin typeface="Calibri"/>
                  <a:ea typeface="+mn-ea"/>
                  <a:cs typeface="+mn-cs"/>
                </a:rPr>
                <a:t>, Sept.2017</a:t>
              </a:r>
            </a:p>
          </p:txBody>
        </p:sp>
      </p:grpSp>
      <p:grpSp>
        <p:nvGrpSpPr>
          <p:cNvPr id="8" name="Gruppo 7">
            <a:extLst>
              <a:ext uri="{FF2B5EF4-FFF2-40B4-BE49-F238E27FC236}">
                <a16:creationId xmlns:a16="http://schemas.microsoft.com/office/drawing/2014/main" id="{83719E2F-3588-5245-B06F-B47F3B44CD7B}"/>
              </a:ext>
            </a:extLst>
          </p:cNvPr>
          <p:cNvGrpSpPr/>
          <p:nvPr/>
        </p:nvGrpSpPr>
        <p:grpSpPr>
          <a:xfrm>
            <a:off x="54325" y="3818385"/>
            <a:ext cx="7504227" cy="5257287"/>
            <a:chOff x="492611" y="1103184"/>
            <a:chExt cx="4247261" cy="3187582"/>
          </a:xfrm>
        </p:grpSpPr>
        <p:grpSp>
          <p:nvGrpSpPr>
            <p:cNvPr id="9" name="Gruppo 8">
              <a:extLst>
                <a:ext uri="{FF2B5EF4-FFF2-40B4-BE49-F238E27FC236}">
                  <a16:creationId xmlns:a16="http://schemas.microsoft.com/office/drawing/2014/main" id="{6B48791E-A098-6348-A180-DD08F5B65EC0}"/>
                </a:ext>
              </a:extLst>
            </p:cNvPr>
            <p:cNvGrpSpPr/>
            <p:nvPr/>
          </p:nvGrpSpPr>
          <p:grpSpPr>
            <a:xfrm>
              <a:off x="492611" y="1103184"/>
              <a:ext cx="4247261" cy="3187582"/>
              <a:chOff x="188006" y="1044461"/>
              <a:chExt cx="4247261" cy="3187582"/>
            </a:xfrm>
          </p:grpSpPr>
          <p:pic>
            <p:nvPicPr>
              <p:cNvPr id="11" name="Immagine 10">
                <a:extLst>
                  <a:ext uri="{FF2B5EF4-FFF2-40B4-BE49-F238E27FC236}">
                    <a16:creationId xmlns:a16="http://schemas.microsoft.com/office/drawing/2014/main" id="{146DADE5-EDFF-3446-9A01-0A8DF8681C29}"/>
                  </a:ext>
                </a:extLst>
              </p:cNvPr>
              <p:cNvPicPr>
                <a:picLocks noChangeAspect="1"/>
              </p:cNvPicPr>
              <p:nvPr/>
            </p:nvPicPr>
            <p:blipFill rotWithShape="1">
              <a:blip r:embed="rId5"/>
              <a:srcRect l="25795" t="24206" r="31682" b="13821"/>
              <a:stretch/>
            </p:blipFill>
            <p:spPr>
              <a:xfrm>
                <a:off x="188006" y="1044461"/>
                <a:ext cx="3888337" cy="3187582"/>
              </a:xfrm>
              <a:prstGeom prst="rect">
                <a:avLst/>
              </a:prstGeom>
              <a:ln>
                <a:noFill/>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70471E7C-1B03-2044-B3F2-A2EAA42E5B2F}"/>
                  </a:ext>
                </a:extLst>
              </p:cNvPr>
              <p:cNvSpPr/>
              <p:nvPr/>
            </p:nvSpPr>
            <p:spPr>
              <a:xfrm>
                <a:off x="3038030" y="1140639"/>
                <a:ext cx="139723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prstClr val="black"/>
                    </a:solidFill>
                    <a:effectLst/>
                    <a:uLnTx/>
                    <a:uFillTx/>
                    <a:latin typeface="Calibri"/>
                    <a:ea typeface="+mn-ea"/>
                    <a:cs typeface="+mn-cs"/>
                    <a:hlinkClick r:id="rId6"/>
                  </a:rPr>
                  <a:t>25 Apr. 2018</a:t>
                </a:r>
                <a:r>
                  <a:rPr kumimoji="0" lang="it-IT" sz="1200" b="0" i="0" u="none" strike="noStrike" kern="0" cap="none" spc="0" normalizeH="0" baseline="0" noProof="0" dirty="0">
                    <a:ln>
                      <a:noFill/>
                    </a:ln>
                    <a:solidFill>
                      <a:prstClr val="black"/>
                    </a:solidFill>
                    <a:effectLst/>
                    <a:uLnTx/>
                    <a:uFillTx/>
                    <a:latin typeface="Calibri"/>
                    <a:ea typeface="+mn-ea"/>
                    <a:cs typeface="+mn-cs"/>
                  </a:rPr>
                  <a:t> </a:t>
                </a:r>
              </a:p>
            </p:txBody>
          </p:sp>
        </p:grpSp>
        <p:sp>
          <p:nvSpPr>
            <p:cNvPr id="10" name="Rettangolo 9">
              <a:extLst>
                <a:ext uri="{FF2B5EF4-FFF2-40B4-BE49-F238E27FC236}">
                  <a16:creationId xmlns:a16="http://schemas.microsoft.com/office/drawing/2014/main" id="{BC9CD07E-6B1D-A24B-8C45-8CBAFF0F2C8D}"/>
                </a:ext>
              </a:extLst>
            </p:cNvPr>
            <p:cNvSpPr/>
            <p:nvPr/>
          </p:nvSpPr>
          <p:spPr>
            <a:xfrm>
              <a:off x="583982" y="1929468"/>
              <a:ext cx="2159218" cy="1090568"/>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Politiche nazionali e di ogni ateneo su Open Access e Open Data</a:t>
              </a:r>
            </a:p>
          </p:txBody>
        </p:sp>
      </p:grpSp>
      <p:pic>
        <p:nvPicPr>
          <p:cNvPr id="16" name="Immagine 15">
            <a:extLst>
              <a:ext uri="{FF2B5EF4-FFF2-40B4-BE49-F238E27FC236}">
                <a16:creationId xmlns:a16="http://schemas.microsoft.com/office/drawing/2014/main" id="{331DFA5F-F740-7E4A-B216-5A8DB4DD2188}"/>
              </a:ext>
            </a:extLst>
          </p:cNvPr>
          <p:cNvPicPr>
            <a:picLocks noChangeAspect="1"/>
          </p:cNvPicPr>
          <p:nvPr/>
        </p:nvPicPr>
        <p:blipFill rotWithShape="1">
          <a:blip r:embed="rId7"/>
          <a:srcRect l="12753" t="59337" r="60091" b="13751"/>
          <a:stretch/>
        </p:blipFill>
        <p:spPr>
          <a:xfrm>
            <a:off x="322729" y="371585"/>
            <a:ext cx="6042003" cy="3022253"/>
          </a:xfrm>
          <a:prstGeom prst="rect">
            <a:avLst/>
          </a:prstGeom>
          <a:ln>
            <a:noFill/>
          </a:ln>
          <a:effectLst>
            <a:outerShdw blurRad="292100" dist="139700" dir="2700000" algn="tl" rotWithShape="0">
              <a:srgbClr val="333333">
                <a:alpha val="65000"/>
              </a:srgbClr>
            </a:outerShdw>
          </a:effectLst>
        </p:spPr>
      </p:pic>
      <p:pic>
        <p:nvPicPr>
          <p:cNvPr id="17" name="Immagine 16">
            <a:extLst>
              <a:ext uri="{FF2B5EF4-FFF2-40B4-BE49-F238E27FC236}">
                <a16:creationId xmlns:a16="http://schemas.microsoft.com/office/drawing/2014/main" id="{F70CF33A-5C6C-C148-A3C3-8BDE0FEFEDD0}"/>
              </a:ext>
            </a:extLst>
          </p:cNvPr>
          <p:cNvPicPr>
            <a:picLocks noChangeAspect="1"/>
          </p:cNvPicPr>
          <p:nvPr/>
        </p:nvPicPr>
        <p:blipFill rotWithShape="1">
          <a:blip r:embed="rId7"/>
          <a:srcRect l="12018" t="20846" r="42570" b="68389"/>
          <a:stretch/>
        </p:blipFill>
        <p:spPr>
          <a:xfrm>
            <a:off x="3154957" y="1879761"/>
            <a:ext cx="6828120" cy="816954"/>
          </a:xfrm>
          <a:prstGeom prst="rect">
            <a:avLst/>
          </a:prstGeom>
          <a:ln>
            <a:noFill/>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FE01305B-C7BF-3F49-9EA2-D7E714AB866F}"/>
              </a:ext>
            </a:extLst>
          </p:cNvPr>
          <p:cNvSpPr/>
          <p:nvPr/>
        </p:nvSpPr>
        <p:spPr>
          <a:xfrm>
            <a:off x="5081517" y="2901563"/>
            <a:ext cx="1691785" cy="4087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Calibri"/>
                <a:ea typeface="+mn-ea"/>
                <a:cs typeface="+mn-cs"/>
                <a:hlinkClick r:id="rId8" action="ppaction://hlinkfile"/>
              </a:rPr>
              <a:t>May</a:t>
            </a: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8" action="ppaction://hlinkfile"/>
              </a:rPr>
              <a:t> 29, 2018</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7" name="Google Shape;2154;p227">
            <a:extLst>
              <a:ext uri="{FF2B5EF4-FFF2-40B4-BE49-F238E27FC236}">
                <a16:creationId xmlns:a16="http://schemas.microsoft.com/office/drawing/2014/main" id="{B5C39A2C-F0A4-7240-AE34-C752A85C1395}"/>
              </a:ext>
            </a:extLst>
          </p:cNvPr>
          <p:cNvSpPr txBox="1">
            <a:spLocks/>
          </p:cNvSpPr>
          <p:nvPr/>
        </p:nvSpPr>
        <p:spPr>
          <a:xfrm>
            <a:off x="6569017" y="-279580"/>
            <a:ext cx="9142594" cy="1367769"/>
          </a:xfrm>
          <a:prstGeom prst="rect">
            <a:avLst/>
          </a:prstGeom>
          <a:noFill/>
          <a:ln>
            <a:noFill/>
          </a:ln>
        </p:spPr>
        <p:txBody>
          <a:bodyPr spcFirstLastPara="1" wrap="square" lIns="0" tIns="0" rIns="0" bIns="72000" anchor="b" anchorCtr="0">
            <a:noAutofit/>
          </a:bodyPr>
          <a:lstStyle>
            <a:lvl1pPr marL="395101" marR="0" indent="-395101" algn="l" defTabSz="547673" rtl="0" eaLnBrk="1" latinLnBrk="0" hangingPunct="1">
              <a:lnSpc>
                <a:spcPct val="100000"/>
              </a:lnSpc>
              <a:spcBef>
                <a:spcPts val="3900"/>
              </a:spcBef>
              <a:spcAft>
                <a:spcPts val="0"/>
              </a:spcAft>
              <a:buClrTx/>
              <a:buSzPct val="75000"/>
              <a:buFontTx/>
              <a:buBlip>
                <a:blip r:embed="rId9"/>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10"/>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11"/>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spcBef>
                <a:spcPts val="0"/>
              </a:spcBef>
              <a:buClr>
                <a:schemeClr val="lt1"/>
              </a:buClr>
              <a:buSzPts val="6600"/>
              <a:buFont typeface="Helvetica Neue"/>
              <a:buNone/>
            </a:pPr>
            <a:r>
              <a:rPr lang="it-IT" sz="6000" b="1" dirty="0">
                <a:solidFill>
                  <a:schemeClr val="bg1"/>
                </a:solidFill>
              </a:rPr>
              <a:t>Open Science in Europe</a:t>
            </a:r>
          </a:p>
        </p:txBody>
      </p:sp>
      <p:pic>
        <p:nvPicPr>
          <p:cNvPr id="28" name="Immagine 27">
            <a:extLst>
              <a:ext uri="{FF2B5EF4-FFF2-40B4-BE49-F238E27FC236}">
                <a16:creationId xmlns:a16="http://schemas.microsoft.com/office/drawing/2014/main" id="{A79B4F04-89A8-8B40-9C50-2453F80F3200}"/>
              </a:ext>
            </a:extLst>
          </p:cNvPr>
          <p:cNvPicPr>
            <a:picLocks noChangeAspect="1"/>
          </p:cNvPicPr>
          <p:nvPr/>
        </p:nvPicPr>
        <p:blipFill rotWithShape="1">
          <a:blip r:embed="rId12"/>
          <a:srcRect l="24221" t="13967" r="23262" b="13124"/>
          <a:stretch/>
        </p:blipFill>
        <p:spPr>
          <a:xfrm>
            <a:off x="6447677" y="4195214"/>
            <a:ext cx="6249729" cy="4880458"/>
          </a:xfrm>
          <a:prstGeom prst="rect">
            <a:avLst/>
          </a:prstGeom>
          <a:ln>
            <a:noFill/>
          </a:ln>
          <a:effectLst>
            <a:outerShdw blurRad="292100" dist="139700" dir="2700000" algn="tl" rotWithShape="0">
              <a:srgbClr val="333333">
                <a:alpha val="65000"/>
              </a:srgbClr>
            </a:outerShdw>
          </a:effectLst>
        </p:spPr>
      </p:pic>
      <p:pic>
        <p:nvPicPr>
          <p:cNvPr id="29" name="Immagine 28">
            <a:extLst>
              <a:ext uri="{FF2B5EF4-FFF2-40B4-BE49-F238E27FC236}">
                <a16:creationId xmlns:a16="http://schemas.microsoft.com/office/drawing/2014/main" id="{A14188C3-A2AA-9F4D-9192-629CC059ACE8}"/>
              </a:ext>
            </a:extLst>
          </p:cNvPr>
          <p:cNvPicPr/>
          <p:nvPr/>
        </p:nvPicPr>
        <p:blipFill rotWithShape="1">
          <a:blip r:embed="rId13"/>
          <a:srcRect l="14069" t="14616" r="14007" b="25669"/>
          <a:stretch/>
        </p:blipFill>
        <p:spPr bwMode="auto">
          <a:xfrm>
            <a:off x="11507631" y="5237901"/>
            <a:ext cx="4664658" cy="217757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0" name="Rettangolo 29">
            <a:extLst>
              <a:ext uri="{FF2B5EF4-FFF2-40B4-BE49-F238E27FC236}">
                <a16:creationId xmlns:a16="http://schemas.microsoft.com/office/drawing/2014/main" id="{DAB06B21-8AE4-B343-84A2-8DCD63A4DBDE}"/>
              </a:ext>
            </a:extLst>
          </p:cNvPr>
          <p:cNvSpPr/>
          <p:nvPr/>
        </p:nvSpPr>
        <p:spPr>
          <a:xfrm>
            <a:off x="12972011" y="7046145"/>
            <a:ext cx="14628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a:ea typeface="+mn-ea"/>
                <a:cs typeface="+mn-cs"/>
                <a:hlinkClick r:id="rId14"/>
              </a:rPr>
              <a:t>Sept</a:t>
            </a:r>
            <a:r>
              <a:rPr kumimoji="0" lang="it-IT" sz="1800" b="0" i="0" u="none" strike="noStrike" kern="1200" cap="none" spc="0" normalizeH="0" baseline="0" noProof="0" dirty="0">
                <a:ln>
                  <a:noFill/>
                </a:ln>
                <a:solidFill>
                  <a:prstClr val="black"/>
                </a:solidFill>
                <a:effectLst/>
                <a:uLnTx/>
                <a:uFillTx/>
                <a:latin typeface="Calibri"/>
                <a:ea typeface="+mn-ea"/>
                <a:cs typeface="+mn-cs"/>
                <a:hlinkClick r:id="rId14"/>
              </a:rPr>
              <a:t>. 4, 2018</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1" name="Rettangolo 30">
            <a:extLst>
              <a:ext uri="{FF2B5EF4-FFF2-40B4-BE49-F238E27FC236}">
                <a16:creationId xmlns:a16="http://schemas.microsoft.com/office/drawing/2014/main" id="{E5D9E45D-FD6D-104D-8F2F-53BCD0404F33}"/>
              </a:ext>
            </a:extLst>
          </p:cNvPr>
          <p:cNvSpPr/>
          <p:nvPr/>
        </p:nvSpPr>
        <p:spPr>
          <a:xfrm>
            <a:off x="6925233" y="5380793"/>
            <a:ext cx="14005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Report, 2016</a:t>
            </a:r>
          </a:p>
        </p:txBody>
      </p:sp>
    </p:spTree>
    <p:extLst>
      <p:ext uri="{BB962C8B-B14F-4D97-AF65-F5344CB8AC3E}">
        <p14:creationId xmlns:p14="http://schemas.microsoft.com/office/powerpoint/2010/main" val="324157008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A9E182B7-F48F-5040-AA2B-701A8DD2E975}"/>
              </a:ext>
            </a:extLst>
          </p:cNvPr>
          <p:cNvSpPr>
            <a:spLocks noGrp="1"/>
          </p:cNvSpPr>
          <p:nvPr>
            <p:ph type="body" sz="quarter" idx="21"/>
          </p:nvPr>
        </p:nvSpPr>
        <p:spPr/>
        <p:txBody>
          <a:bodyPr>
            <a:normAutofit fontScale="85000" lnSpcReduction="20000"/>
          </a:bodyPr>
          <a:lstStyle/>
          <a:p>
            <a:r>
              <a:rPr lang="it-IT" dirty="0" err="1"/>
              <a:t>European</a:t>
            </a:r>
            <a:r>
              <a:rPr lang="it-IT" dirty="0"/>
              <a:t> </a:t>
            </a:r>
            <a:r>
              <a:rPr lang="it-IT" dirty="0" err="1"/>
              <a:t>Commission</a:t>
            </a:r>
            <a:r>
              <a:rPr lang="it-IT" dirty="0"/>
              <a:t> </a:t>
            </a:r>
            <a:br>
              <a:rPr lang="it-IT" dirty="0"/>
            </a:br>
            <a:r>
              <a:rPr lang="it-IT" dirty="0"/>
              <a:t>Open </a:t>
            </a:r>
            <a:r>
              <a:rPr lang="it-IT" dirty="0" err="1"/>
              <a:t>Research</a:t>
            </a:r>
            <a:r>
              <a:rPr lang="it-IT" dirty="0"/>
              <a:t> Publishing Platform </a:t>
            </a:r>
          </a:p>
        </p:txBody>
      </p:sp>
      <p:sp>
        <p:nvSpPr>
          <p:cNvPr id="5" name="Segnaposto testo 8">
            <a:extLst>
              <a:ext uri="{FF2B5EF4-FFF2-40B4-BE49-F238E27FC236}">
                <a16:creationId xmlns:a16="http://schemas.microsoft.com/office/drawing/2014/main" id="{E20267DD-A814-AE4E-ABE5-C9904A4A123B}"/>
              </a:ext>
            </a:extLst>
          </p:cNvPr>
          <p:cNvSpPr txBox="1">
            <a:spLocks/>
          </p:cNvSpPr>
          <p:nvPr/>
        </p:nvSpPr>
        <p:spPr>
          <a:xfrm>
            <a:off x="711200" y="1866928"/>
            <a:ext cx="7265057" cy="5985463"/>
          </a:xfrm>
          <a:prstGeom prst="rect">
            <a:avLst/>
          </a:prstGeom>
        </p:spPr>
        <p:txBody>
          <a:bodyPr>
            <a:normAutofit fontScale="77500" lnSpcReduction="20000"/>
          </a:bodyPr>
          <a:lstStyle>
            <a:lvl1pPr marL="395101" marR="0" indent="-395101" algn="l" defTabSz="547673" rtl="0" eaLnBrk="1" latinLnBrk="0" hangingPunct="1">
              <a:lnSpc>
                <a:spcPct val="100000"/>
              </a:lnSpc>
              <a:spcBef>
                <a:spcPts val="3900"/>
              </a:spcBef>
              <a:spcAft>
                <a:spcPts val="0"/>
              </a:spcAft>
              <a:buClrTx/>
              <a:buSzPct val="75000"/>
              <a:buFontTx/>
              <a:buBlip>
                <a:blip r:embed="rId2"/>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3"/>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4"/>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lnSpc>
                <a:spcPct val="120000"/>
              </a:lnSpc>
              <a:spcBef>
                <a:spcPts val="1200"/>
              </a:spcBef>
              <a:buNone/>
            </a:pPr>
            <a:r>
              <a:rPr lang="it-IT" dirty="0"/>
              <a:t>Call for tender </a:t>
            </a:r>
            <a:r>
              <a:rPr lang="it-IT" dirty="0" err="1"/>
              <a:t>closed</a:t>
            </a:r>
            <a:r>
              <a:rPr lang="it-IT" dirty="0"/>
              <a:t> in </a:t>
            </a:r>
            <a:r>
              <a:rPr lang="it-IT" dirty="0" err="1"/>
              <a:t>September</a:t>
            </a:r>
            <a:r>
              <a:rPr lang="it-IT" dirty="0"/>
              <a:t> 2019, </a:t>
            </a:r>
            <a:r>
              <a:rPr lang="it-IT" dirty="0" err="1"/>
              <a:t>awarded</a:t>
            </a:r>
            <a:r>
              <a:rPr lang="it-IT" dirty="0"/>
              <a:t> to </a:t>
            </a:r>
            <a:r>
              <a:rPr lang="it-IT" dirty="0">
                <a:hlinkClick r:id="rId5"/>
              </a:rPr>
              <a:t>F1000</a:t>
            </a:r>
            <a:endParaRPr lang="it-IT" dirty="0"/>
          </a:p>
          <a:p>
            <a:pPr>
              <a:lnSpc>
                <a:spcPct val="120000"/>
              </a:lnSpc>
              <a:spcBef>
                <a:spcPts val="1200"/>
              </a:spcBef>
              <a:buFont typeface="Arial" panose="020B0604020202020204" pitchFamily="34" charset="0"/>
              <a:buChar char="•"/>
            </a:pPr>
            <a:r>
              <a:rPr lang="it-IT" dirty="0"/>
              <a:t>Online by end of 2020</a:t>
            </a:r>
          </a:p>
          <a:p>
            <a:pPr>
              <a:lnSpc>
                <a:spcPct val="120000"/>
              </a:lnSpc>
              <a:spcBef>
                <a:spcPts val="1200"/>
              </a:spcBef>
              <a:buFont typeface="Arial" panose="020B0604020202020204" pitchFamily="34" charset="0"/>
              <a:buChar char="•"/>
            </a:pPr>
            <a:r>
              <a:rPr lang="it-IT" dirty="0" err="1"/>
              <a:t>Research</a:t>
            </a:r>
            <a:r>
              <a:rPr lang="it-IT" dirty="0"/>
              <a:t> </a:t>
            </a:r>
            <a:r>
              <a:rPr lang="it-IT" dirty="0" err="1"/>
              <a:t>publication</a:t>
            </a:r>
            <a:r>
              <a:rPr lang="it-IT" dirty="0"/>
              <a:t> </a:t>
            </a:r>
            <a:r>
              <a:rPr lang="it-IT" dirty="0" err="1"/>
              <a:t>platform</a:t>
            </a:r>
            <a:r>
              <a:rPr lang="it-IT" dirty="0"/>
              <a:t> for </a:t>
            </a:r>
            <a:r>
              <a:rPr lang="it-IT" dirty="0" err="1"/>
              <a:t>scientific</a:t>
            </a:r>
            <a:r>
              <a:rPr lang="it-IT" dirty="0"/>
              <a:t> </a:t>
            </a:r>
            <a:r>
              <a:rPr lang="it-IT" dirty="0" err="1"/>
              <a:t>papers</a:t>
            </a:r>
            <a:r>
              <a:rPr lang="it-IT" dirty="0"/>
              <a:t> – service </a:t>
            </a:r>
            <a:r>
              <a:rPr lang="it-IT" dirty="0" err="1"/>
              <a:t>dedicated</a:t>
            </a:r>
            <a:r>
              <a:rPr lang="it-IT" dirty="0"/>
              <a:t> to EC </a:t>
            </a:r>
            <a:r>
              <a:rPr lang="it-IT" dirty="0" err="1"/>
              <a:t>funding</a:t>
            </a:r>
            <a:r>
              <a:rPr lang="it-IT" dirty="0"/>
              <a:t> </a:t>
            </a:r>
            <a:r>
              <a:rPr lang="it-IT" dirty="0" err="1"/>
              <a:t>beneficiaries</a:t>
            </a:r>
            <a:r>
              <a:rPr lang="it-IT" dirty="0"/>
              <a:t> </a:t>
            </a:r>
          </a:p>
          <a:p>
            <a:pPr>
              <a:lnSpc>
                <a:spcPct val="120000"/>
              </a:lnSpc>
              <a:spcBef>
                <a:spcPts val="1200"/>
              </a:spcBef>
              <a:buFont typeface="Arial" panose="020B0604020202020204" pitchFamily="34" charset="0"/>
              <a:buChar char="•"/>
            </a:pPr>
            <a:r>
              <a:rPr lang="it-IT" dirty="0"/>
              <a:t>The </a:t>
            </a:r>
            <a:r>
              <a:rPr lang="it-IT" dirty="0" err="1"/>
              <a:t>platform</a:t>
            </a:r>
            <a:r>
              <a:rPr lang="it-IT" dirty="0"/>
              <a:t> </a:t>
            </a:r>
            <a:r>
              <a:rPr lang="it-IT" dirty="0" err="1"/>
              <a:t>will</a:t>
            </a:r>
            <a:r>
              <a:rPr lang="it-IT" dirty="0"/>
              <a:t> </a:t>
            </a:r>
            <a:r>
              <a:rPr lang="it-IT" dirty="0" err="1"/>
              <a:t>manage</a:t>
            </a:r>
            <a:r>
              <a:rPr lang="it-IT" dirty="0"/>
              <a:t> </a:t>
            </a:r>
            <a:r>
              <a:rPr lang="it-IT" dirty="0" err="1"/>
              <a:t>all</a:t>
            </a:r>
            <a:r>
              <a:rPr lang="it-IT" dirty="0"/>
              <a:t> the </a:t>
            </a:r>
            <a:r>
              <a:rPr lang="it-IT" dirty="0" err="1"/>
              <a:t>publication</a:t>
            </a:r>
            <a:r>
              <a:rPr lang="it-IT" dirty="0"/>
              <a:t>, post-</a:t>
            </a:r>
            <a:r>
              <a:rPr lang="it-IT" dirty="0" err="1"/>
              <a:t>publication</a:t>
            </a:r>
            <a:r>
              <a:rPr lang="it-IT" dirty="0"/>
              <a:t>, </a:t>
            </a:r>
            <a:r>
              <a:rPr lang="it-IT" dirty="0" err="1"/>
              <a:t>curation</a:t>
            </a:r>
            <a:r>
              <a:rPr lang="it-IT" dirty="0"/>
              <a:t> and </a:t>
            </a:r>
            <a:r>
              <a:rPr lang="it-IT" dirty="0" err="1"/>
              <a:t>preservation</a:t>
            </a:r>
            <a:r>
              <a:rPr lang="it-IT" dirty="0"/>
              <a:t>  </a:t>
            </a:r>
            <a:r>
              <a:rPr lang="it-IT" dirty="0" err="1"/>
              <a:t>process</a:t>
            </a:r>
            <a:endParaRPr lang="it-IT" dirty="0"/>
          </a:p>
          <a:p>
            <a:pPr>
              <a:lnSpc>
                <a:spcPct val="120000"/>
              </a:lnSpc>
              <a:spcBef>
                <a:spcPts val="1200"/>
              </a:spcBef>
              <a:buFont typeface="Arial" panose="020B0604020202020204" pitchFamily="34" charset="0"/>
              <a:buChar char="•"/>
            </a:pPr>
            <a:r>
              <a:rPr lang="it-IT" dirty="0"/>
              <a:t>Open </a:t>
            </a:r>
            <a:r>
              <a:rPr lang="it-IT" dirty="0" err="1"/>
              <a:t>peer-review</a:t>
            </a:r>
            <a:endParaRPr lang="it-IT" dirty="0"/>
          </a:p>
          <a:p>
            <a:pPr>
              <a:lnSpc>
                <a:spcPct val="120000"/>
              </a:lnSpc>
              <a:spcBef>
                <a:spcPts val="1200"/>
              </a:spcBef>
              <a:buFont typeface="Arial" panose="020B0604020202020204" pitchFamily="34" charset="0"/>
              <a:buChar char="•"/>
            </a:pPr>
            <a:r>
              <a:rPr lang="it-IT" dirty="0" err="1"/>
              <a:t>Pre-prints</a:t>
            </a:r>
            <a:r>
              <a:rPr lang="it-IT" dirty="0"/>
              <a:t> and </a:t>
            </a:r>
            <a:r>
              <a:rPr lang="it-IT" dirty="0" err="1"/>
              <a:t>final</a:t>
            </a:r>
            <a:r>
              <a:rPr lang="it-IT" dirty="0"/>
              <a:t> </a:t>
            </a:r>
            <a:r>
              <a:rPr lang="it-IT" dirty="0" err="1"/>
              <a:t>versions</a:t>
            </a:r>
            <a:r>
              <a:rPr lang="it-IT" dirty="0"/>
              <a:t> of </a:t>
            </a:r>
            <a:r>
              <a:rPr lang="it-IT" dirty="0" err="1"/>
              <a:t>papers</a:t>
            </a:r>
            <a:r>
              <a:rPr lang="it-IT" dirty="0"/>
              <a:t> </a:t>
            </a:r>
            <a:r>
              <a:rPr lang="it-IT" dirty="0" err="1"/>
              <a:t>will</a:t>
            </a:r>
            <a:r>
              <a:rPr lang="it-IT" dirty="0"/>
              <a:t> be open to the end </a:t>
            </a:r>
            <a:r>
              <a:rPr lang="it-IT" dirty="0" err="1"/>
              <a:t>users</a:t>
            </a:r>
            <a:r>
              <a:rPr lang="it-IT" dirty="0"/>
              <a:t> free of </a:t>
            </a:r>
            <a:r>
              <a:rPr lang="it-IT" dirty="0" err="1"/>
              <a:t>charge</a:t>
            </a:r>
            <a:r>
              <a:rPr lang="it-IT" dirty="0"/>
              <a:t> (</a:t>
            </a:r>
            <a:r>
              <a:rPr lang="it-IT" dirty="0" err="1"/>
              <a:t>also</a:t>
            </a:r>
            <a:r>
              <a:rPr lang="it-IT" dirty="0"/>
              <a:t> non-</a:t>
            </a:r>
            <a:r>
              <a:rPr lang="it-IT" dirty="0" err="1"/>
              <a:t>scientists</a:t>
            </a:r>
            <a:r>
              <a:rPr lang="it-IT" dirty="0"/>
              <a:t>)</a:t>
            </a:r>
          </a:p>
        </p:txBody>
      </p:sp>
      <p:pic>
        <p:nvPicPr>
          <p:cNvPr id="6" name="Immagine 5">
            <a:extLst>
              <a:ext uri="{FF2B5EF4-FFF2-40B4-BE49-F238E27FC236}">
                <a16:creationId xmlns:a16="http://schemas.microsoft.com/office/drawing/2014/main" id="{A4F62E1D-9C6B-DD4E-8618-03628241EC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796" y="8001210"/>
            <a:ext cx="2162337" cy="1142790"/>
          </a:xfrm>
          <a:prstGeom prst="rect">
            <a:avLst/>
          </a:prstGeom>
        </p:spPr>
      </p:pic>
      <p:pic>
        <p:nvPicPr>
          <p:cNvPr id="7" name="Immagine 6">
            <a:extLst>
              <a:ext uri="{FF2B5EF4-FFF2-40B4-BE49-F238E27FC236}">
                <a16:creationId xmlns:a16="http://schemas.microsoft.com/office/drawing/2014/main" id="{0B0A71A8-30F1-0948-AE44-1F1DF535E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0749" y="8200500"/>
            <a:ext cx="4971091" cy="943500"/>
          </a:xfrm>
          <a:prstGeom prst="rect">
            <a:avLst/>
          </a:prstGeom>
        </p:spPr>
      </p:pic>
      <p:pic>
        <p:nvPicPr>
          <p:cNvPr id="8" name="Immagine 7">
            <a:extLst>
              <a:ext uri="{FF2B5EF4-FFF2-40B4-BE49-F238E27FC236}">
                <a16:creationId xmlns:a16="http://schemas.microsoft.com/office/drawing/2014/main" id="{A0006C1C-132F-294C-8656-8B47D0E5D8F5}"/>
              </a:ext>
            </a:extLst>
          </p:cNvPr>
          <p:cNvPicPr>
            <a:picLocks noChangeAspect="1"/>
          </p:cNvPicPr>
          <p:nvPr/>
        </p:nvPicPr>
        <p:blipFill rotWithShape="1">
          <a:blip r:embed="rId8">
            <a:extLst>
              <a:ext uri="{28A0092B-C50C-407E-A947-70E740481C1C}">
                <a14:useLocalDpi xmlns:a14="http://schemas.microsoft.com/office/drawing/2010/main" val="0"/>
              </a:ext>
            </a:extLst>
          </a:blip>
          <a:srcRect b="40000"/>
          <a:stretch/>
        </p:blipFill>
        <p:spPr>
          <a:xfrm>
            <a:off x="8128001" y="1673498"/>
            <a:ext cx="7265057" cy="6956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226364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7C844E96-EB3C-8F46-9017-41244C5E0F9B}"/>
              </a:ext>
            </a:extLst>
          </p:cNvPr>
          <p:cNvSpPr>
            <a:spLocks noGrp="1"/>
          </p:cNvSpPr>
          <p:nvPr>
            <p:ph type="body" sz="quarter" idx="10"/>
          </p:nvPr>
        </p:nvSpPr>
        <p:spPr>
          <a:xfrm>
            <a:off x="711201" y="792164"/>
            <a:ext cx="15368102" cy="973423"/>
          </a:xfrm>
        </p:spPr>
        <p:txBody>
          <a:bodyPr>
            <a:normAutofit/>
          </a:bodyPr>
          <a:lstStyle/>
          <a:p>
            <a:r>
              <a:rPr lang="it-IT" dirty="0" err="1"/>
              <a:t>European</a:t>
            </a:r>
            <a:r>
              <a:rPr lang="it-IT" dirty="0"/>
              <a:t> Open Science </a:t>
            </a:r>
            <a:r>
              <a:rPr lang="it-IT" dirty="0" err="1"/>
              <a:t>Cloud</a:t>
            </a:r>
            <a:r>
              <a:rPr lang="it-IT" dirty="0"/>
              <a:t> - EOSC</a:t>
            </a:r>
          </a:p>
        </p:txBody>
      </p:sp>
      <p:sp>
        <p:nvSpPr>
          <p:cNvPr id="9" name="Segnaposto testo 8">
            <a:extLst>
              <a:ext uri="{FF2B5EF4-FFF2-40B4-BE49-F238E27FC236}">
                <a16:creationId xmlns:a16="http://schemas.microsoft.com/office/drawing/2014/main" id="{7532A860-6082-D74B-8FB7-6A388061B330}"/>
              </a:ext>
            </a:extLst>
          </p:cNvPr>
          <p:cNvSpPr>
            <a:spLocks noGrp="1"/>
          </p:cNvSpPr>
          <p:nvPr>
            <p:ph type="body" sz="quarter" idx="25"/>
          </p:nvPr>
        </p:nvSpPr>
        <p:spPr>
          <a:xfrm>
            <a:off x="354006" y="2121537"/>
            <a:ext cx="6126605" cy="4059002"/>
          </a:xfrm>
        </p:spPr>
        <p:txBody>
          <a:bodyPr>
            <a:normAutofit/>
          </a:bodyPr>
          <a:lstStyle/>
          <a:p>
            <a:r>
              <a:rPr lang="it-IT" sz="4000" dirty="0"/>
              <a:t>EOSC </a:t>
            </a:r>
            <a:r>
              <a:rPr lang="it-IT" sz="4000" dirty="0" err="1"/>
              <a:t>aims</a:t>
            </a:r>
            <a:r>
              <a:rPr lang="it-IT" sz="4000" dirty="0"/>
              <a:t> </a:t>
            </a:r>
            <a:r>
              <a:rPr lang="it-IT" sz="4000" dirty="0" err="1"/>
              <a:t>at</a:t>
            </a:r>
            <a:r>
              <a:rPr lang="it-IT" sz="4000" dirty="0"/>
              <a:t> </a:t>
            </a:r>
            <a:r>
              <a:rPr lang="it-IT" sz="4000" dirty="0" err="1"/>
              <a:t>creating</a:t>
            </a:r>
            <a:r>
              <a:rPr lang="it-IT" sz="4000" dirty="0"/>
              <a:t> a </a:t>
            </a:r>
            <a:r>
              <a:rPr lang="it-IT" sz="4000" b="1" dirty="0" err="1"/>
              <a:t>virtual</a:t>
            </a:r>
            <a:r>
              <a:rPr lang="it-IT" sz="4000" b="1" dirty="0"/>
              <a:t> </a:t>
            </a:r>
            <a:r>
              <a:rPr lang="it-IT" sz="4000" b="1" dirty="0" err="1"/>
              <a:t>research</a:t>
            </a:r>
            <a:r>
              <a:rPr lang="it-IT" sz="4000" b="1" dirty="0"/>
              <a:t> </a:t>
            </a:r>
            <a:r>
              <a:rPr lang="it-IT" sz="4000" b="1" dirty="0" err="1"/>
              <a:t>environment</a:t>
            </a:r>
            <a:r>
              <a:rPr lang="it-IT" sz="4000" dirty="0"/>
              <a:t> to </a:t>
            </a:r>
            <a:r>
              <a:rPr lang="it-IT" sz="4000" dirty="0" err="1"/>
              <a:t>access</a:t>
            </a:r>
            <a:r>
              <a:rPr lang="it-IT" sz="4000" dirty="0"/>
              <a:t> and </a:t>
            </a:r>
            <a:r>
              <a:rPr lang="it-IT" sz="4000" dirty="0" err="1"/>
              <a:t>interoperate</a:t>
            </a:r>
            <a:r>
              <a:rPr lang="it-IT" sz="4000" dirty="0"/>
              <a:t> </a:t>
            </a:r>
            <a:r>
              <a:rPr lang="it-IT" sz="4000" b="1" dirty="0" err="1"/>
              <a:t>research</a:t>
            </a:r>
            <a:r>
              <a:rPr lang="it-IT" sz="4000" b="1" dirty="0"/>
              <a:t> data</a:t>
            </a:r>
            <a:r>
              <a:rPr lang="it-IT" sz="4000" dirty="0"/>
              <a:t> and </a:t>
            </a:r>
            <a:r>
              <a:rPr lang="it-IT" sz="4000" dirty="0" err="1"/>
              <a:t>other</a:t>
            </a:r>
            <a:r>
              <a:rPr lang="it-IT" sz="4000" dirty="0"/>
              <a:t> </a:t>
            </a:r>
            <a:r>
              <a:rPr lang="it-IT" sz="4000" dirty="0" err="1"/>
              <a:t>research</a:t>
            </a:r>
            <a:r>
              <a:rPr lang="it-IT" sz="4000" dirty="0"/>
              <a:t> </a:t>
            </a:r>
            <a:r>
              <a:rPr lang="it-IT" sz="4000" dirty="0" err="1"/>
              <a:t>outputs</a:t>
            </a:r>
            <a:r>
              <a:rPr lang="it-IT" sz="4000" dirty="0"/>
              <a:t> in Europe </a:t>
            </a:r>
            <a:r>
              <a:rPr lang="it-IT" sz="4000" dirty="0" err="1"/>
              <a:t>across</a:t>
            </a:r>
            <a:r>
              <a:rPr lang="it-IT" sz="4000" dirty="0"/>
              <a:t> the </a:t>
            </a:r>
            <a:r>
              <a:rPr lang="it-IT" sz="4000" dirty="0" err="1"/>
              <a:t>different</a:t>
            </a:r>
            <a:r>
              <a:rPr lang="it-IT" sz="4000" dirty="0"/>
              <a:t> </a:t>
            </a:r>
            <a:r>
              <a:rPr lang="it-IT" sz="4000" dirty="0" err="1"/>
              <a:t>disciplines</a:t>
            </a:r>
            <a:r>
              <a:rPr lang="it-IT" sz="4000" dirty="0"/>
              <a:t>.</a:t>
            </a:r>
          </a:p>
        </p:txBody>
      </p:sp>
      <p:sp>
        <p:nvSpPr>
          <p:cNvPr id="4" name="Segnaposto piè di pagina 3">
            <a:extLst>
              <a:ext uri="{FF2B5EF4-FFF2-40B4-BE49-F238E27FC236}">
                <a16:creationId xmlns:a16="http://schemas.microsoft.com/office/drawing/2014/main" id="{946C2951-D68E-BA46-AA5D-BB56E108B140}"/>
              </a:ext>
            </a:extLst>
          </p:cNvPr>
          <p:cNvSpPr>
            <a:spLocks noGrp="1"/>
          </p:cNvSpPr>
          <p:nvPr>
            <p:ph type="ftr" sz="quarter" idx="18"/>
          </p:nvPr>
        </p:nvSpPr>
        <p:spPr/>
        <p:txBody>
          <a:bodyPr/>
          <a:lstStyle/>
          <a:p>
            <a:pPr>
              <a:defRPr/>
            </a:pPr>
            <a:r>
              <a:rPr lang="it-IT">
                <a:solidFill>
                  <a:prstClr val="white"/>
                </a:solidFill>
              </a:rPr>
              <a:t>rd-alliance.org</a:t>
            </a:r>
          </a:p>
        </p:txBody>
      </p:sp>
      <p:sp>
        <p:nvSpPr>
          <p:cNvPr id="5" name="Segnaposto numero diapositiva 4">
            <a:extLst>
              <a:ext uri="{FF2B5EF4-FFF2-40B4-BE49-F238E27FC236}">
                <a16:creationId xmlns:a16="http://schemas.microsoft.com/office/drawing/2014/main" id="{77EFB302-8FEC-9749-91A7-BF326BBA1AC7}"/>
              </a:ext>
            </a:extLst>
          </p:cNvPr>
          <p:cNvSpPr>
            <a:spLocks noGrp="1"/>
          </p:cNvSpPr>
          <p:nvPr>
            <p:ph type="sldNum" sz="quarter" idx="4"/>
          </p:nvPr>
        </p:nvSpPr>
        <p:spPr>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eaLnBrk="1" fontAlgn="auto" latinLnBrk="0" hangingPunct="1">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pPr>
              <a:defRPr/>
            </a:pPr>
            <a:fld id="{180041CA-A32A-472B-9DBB-6F7A6A4E75D6}" type="slidenum">
              <a:rPr lang="it-IT" smtClean="0">
                <a:solidFill>
                  <a:prstClr val="white"/>
                </a:solidFill>
              </a:rPr>
              <a:pPr>
                <a:defRPr/>
              </a:pPr>
              <a:t>56</a:t>
            </a:fld>
            <a:endParaRPr lang="it-IT">
              <a:solidFill>
                <a:prstClr val="white"/>
              </a:solidFill>
            </a:endParaRPr>
          </a:p>
        </p:txBody>
      </p:sp>
      <p:sp>
        <p:nvSpPr>
          <p:cNvPr id="3" name="Segnaposto data 2">
            <a:extLst>
              <a:ext uri="{FF2B5EF4-FFF2-40B4-BE49-F238E27FC236}">
                <a16:creationId xmlns:a16="http://schemas.microsoft.com/office/drawing/2014/main" id="{E3CA7A3F-2C64-7243-8056-D9D86F17AC57}"/>
              </a:ext>
            </a:extLst>
          </p:cNvPr>
          <p:cNvSpPr>
            <a:spLocks noGrp="1"/>
          </p:cNvSpPr>
          <p:nvPr>
            <p:ph type="dt" sz="half" idx="4294967295"/>
          </p:nvPr>
        </p:nvSpPr>
        <p:spPr>
          <a:xfrm>
            <a:off x="7737475" y="8467725"/>
            <a:ext cx="8518525" cy="376238"/>
          </a:xfrm>
          <a:prstGeom prst="rect">
            <a:avLst/>
          </a:prstGeom>
        </p:spPr>
        <p:txBody>
          <a:bodyPr/>
          <a:lstStyle/>
          <a:p>
            <a:pPr>
              <a:defRPr/>
            </a:pPr>
            <a:fld id="{3EC9971D-16EA-46C1-9FFE-244E97CFB761}" type="datetime1">
              <a:rPr lang="it-IT" smtClean="0">
                <a:solidFill>
                  <a:prstClr val="white"/>
                </a:solidFill>
              </a:rPr>
              <a:pPr>
                <a:defRPr/>
              </a:pPr>
              <a:t>23/06/20</a:t>
            </a:fld>
            <a:endParaRPr lang="it-IT">
              <a:solidFill>
                <a:prstClr val="white"/>
              </a:solidFill>
            </a:endParaRPr>
          </a:p>
        </p:txBody>
      </p:sp>
      <p:sp>
        <p:nvSpPr>
          <p:cNvPr id="11" name="Segnaposto testo 8">
            <a:extLst>
              <a:ext uri="{FF2B5EF4-FFF2-40B4-BE49-F238E27FC236}">
                <a16:creationId xmlns:a16="http://schemas.microsoft.com/office/drawing/2014/main" id="{F76F803E-DA90-6E41-8617-0EBEA6D63CC1}"/>
              </a:ext>
            </a:extLst>
          </p:cNvPr>
          <p:cNvSpPr txBox="1">
            <a:spLocks/>
          </p:cNvSpPr>
          <p:nvPr/>
        </p:nvSpPr>
        <p:spPr bwMode="auto">
          <a:xfrm>
            <a:off x="711200" y="6298590"/>
            <a:ext cx="5769411"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04792" indent="-304792" algn="l" rtl="0" eaLnBrk="0" fontAlgn="base" hangingPunct="0">
              <a:lnSpc>
                <a:spcPct val="90000"/>
              </a:lnSpc>
              <a:spcBef>
                <a:spcPts val="1333"/>
              </a:spcBef>
              <a:spcAft>
                <a:spcPct val="0"/>
              </a:spcAft>
              <a:buBlip>
                <a:blip r:embed="rId2"/>
              </a:buBlip>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Blip>
                <a:blip r:embed="rId2"/>
              </a:buBlip>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Blip>
                <a:blip r:embed="rId2"/>
              </a:buBlip>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Blip>
                <a:blip r:embed="rId2"/>
              </a:buBlip>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Blip>
                <a:blip r:embed="rId2"/>
              </a:buBlip>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400">
              <a:buNone/>
            </a:pPr>
            <a:r>
              <a:rPr lang="it-IT" sz="1800" dirty="0"/>
              <a:t>Più informazioni su</a:t>
            </a:r>
            <a:endParaRPr lang="it-IT" sz="1800" dirty="0">
              <a:hlinkClick r:id="rId3">
                <a:extLst>
                  <a:ext uri="{A12FA001-AC4F-418D-AE19-62706E023703}">
                    <ahyp:hlinkClr xmlns:ahyp="http://schemas.microsoft.com/office/drawing/2018/hyperlinkcolor" val="tx"/>
                  </a:ext>
                </a:extLst>
              </a:hlinkClick>
            </a:endParaRPr>
          </a:p>
          <a:p>
            <a:pPr defTabSz="914400"/>
            <a:r>
              <a:rPr lang="it-IT" sz="2000" dirty="0">
                <a:hlinkClick r:id="rId4"/>
              </a:rPr>
              <a:t>https://ec.europa.eu/research/openscience/index.cfm?pg=open-science-cloud</a:t>
            </a:r>
            <a:endParaRPr lang="it-IT" sz="2000" dirty="0">
              <a:hlinkClick r:id="rId3"/>
            </a:endParaRPr>
          </a:p>
          <a:p>
            <a:pPr defTabSz="914400"/>
            <a:r>
              <a:rPr lang="it-IT" sz="2000" dirty="0">
                <a:hlinkClick r:id="rId3"/>
              </a:rPr>
              <a:t>www.eoscsecretariat.eu</a:t>
            </a:r>
            <a:r>
              <a:rPr lang="it-IT" sz="2000" dirty="0"/>
              <a:t> </a:t>
            </a:r>
          </a:p>
          <a:p>
            <a:pPr defTabSz="914400"/>
            <a:r>
              <a:rPr lang="it-IT" sz="2000" dirty="0">
                <a:hlinkClick r:id="rId5"/>
              </a:rPr>
              <a:t>https://www.eosc-portal.eu/</a:t>
            </a:r>
            <a:r>
              <a:rPr lang="it-IT" sz="2000" dirty="0"/>
              <a:t> </a:t>
            </a:r>
          </a:p>
        </p:txBody>
      </p:sp>
      <p:pic>
        <p:nvPicPr>
          <p:cNvPr id="18" name="Immagine 17">
            <a:extLst>
              <a:ext uri="{FF2B5EF4-FFF2-40B4-BE49-F238E27FC236}">
                <a16:creationId xmlns:a16="http://schemas.microsoft.com/office/drawing/2014/main" id="{FC490703-5918-F442-9FE1-A84927CB79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611" y="3399285"/>
            <a:ext cx="9344692" cy="4717446"/>
          </a:xfrm>
          <a:prstGeom prst="rect">
            <a:avLst/>
          </a:prstGeom>
        </p:spPr>
      </p:pic>
      <p:pic>
        <p:nvPicPr>
          <p:cNvPr id="19" name="Immagine 18">
            <a:extLst>
              <a:ext uri="{FF2B5EF4-FFF2-40B4-BE49-F238E27FC236}">
                <a16:creationId xmlns:a16="http://schemas.microsoft.com/office/drawing/2014/main" id="{5EF88759-0BA1-D44B-8A86-88CA2BA95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796" y="8001210"/>
            <a:ext cx="2162337" cy="1142790"/>
          </a:xfrm>
          <a:prstGeom prst="rect">
            <a:avLst/>
          </a:prstGeom>
        </p:spPr>
      </p:pic>
      <p:pic>
        <p:nvPicPr>
          <p:cNvPr id="20" name="Immagine 19">
            <a:extLst>
              <a:ext uri="{FF2B5EF4-FFF2-40B4-BE49-F238E27FC236}">
                <a16:creationId xmlns:a16="http://schemas.microsoft.com/office/drawing/2014/main" id="{4DC3019B-F8C8-604F-8183-ED5521A867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749" y="8200500"/>
            <a:ext cx="4971091" cy="943500"/>
          </a:xfrm>
          <a:prstGeom prst="rect">
            <a:avLst/>
          </a:prstGeom>
        </p:spPr>
      </p:pic>
    </p:spTree>
    <p:extLst>
      <p:ext uri="{BB962C8B-B14F-4D97-AF65-F5344CB8AC3E}">
        <p14:creationId xmlns:p14="http://schemas.microsoft.com/office/powerpoint/2010/main" val="249555580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4A268C7-901A-684B-AE94-41FB65A7CB86}"/>
              </a:ext>
            </a:extLst>
          </p:cNvPr>
          <p:cNvSpPr>
            <a:spLocks noGrp="1"/>
          </p:cNvSpPr>
          <p:nvPr>
            <p:ph type="body" sz="quarter" idx="11"/>
          </p:nvPr>
        </p:nvSpPr>
        <p:spPr>
          <a:xfrm>
            <a:off x="723899" y="1484026"/>
            <a:ext cx="14014077" cy="1653622"/>
          </a:xfrm>
        </p:spPr>
        <p:txBody>
          <a:bodyPr>
            <a:normAutofit/>
          </a:bodyPr>
          <a:lstStyle/>
          <a:p>
            <a:pPr marL="0" indent="0">
              <a:buNone/>
            </a:pPr>
            <a:r>
              <a:rPr lang="it-IT" sz="3600" dirty="0"/>
              <a:t>Must decide </a:t>
            </a:r>
            <a:r>
              <a:rPr lang="it-IT" sz="3600" dirty="0" err="1"/>
              <a:t>whether</a:t>
            </a:r>
            <a:r>
              <a:rPr lang="it-IT" sz="3600" dirty="0"/>
              <a:t> to </a:t>
            </a:r>
            <a:r>
              <a:rPr lang="it-IT" sz="3600" dirty="0" err="1"/>
              <a:t>patent</a:t>
            </a:r>
            <a:r>
              <a:rPr lang="it-IT" sz="3600" dirty="0"/>
              <a:t> or </a:t>
            </a:r>
            <a:r>
              <a:rPr lang="it-IT" sz="3600" dirty="0" err="1"/>
              <a:t>publish</a:t>
            </a:r>
            <a:endParaRPr lang="it-IT" sz="3600" dirty="0"/>
          </a:p>
        </p:txBody>
      </p:sp>
      <p:sp>
        <p:nvSpPr>
          <p:cNvPr id="3" name="Segnaposto testo 2">
            <a:extLst>
              <a:ext uri="{FF2B5EF4-FFF2-40B4-BE49-F238E27FC236}">
                <a16:creationId xmlns:a16="http://schemas.microsoft.com/office/drawing/2014/main" id="{6A35494F-2483-E343-ACD3-C666DBA4CD16}"/>
              </a:ext>
            </a:extLst>
          </p:cNvPr>
          <p:cNvSpPr>
            <a:spLocks noGrp="1"/>
          </p:cNvSpPr>
          <p:nvPr>
            <p:ph type="body" sz="quarter" idx="21"/>
          </p:nvPr>
        </p:nvSpPr>
        <p:spPr/>
        <p:txBody>
          <a:bodyPr>
            <a:normAutofit/>
          </a:bodyPr>
          <a:lstStyle/>
          <a:p>
            <a:r>
              <a:rPr lang="it-IT" dirty="0"/>
              <a:t>H2020 </a:t>
            </a:r>
            <a:r>
              <a:rPr lang="it-IT" dirty="0" err="1"/>
              <a:t>beneficiaries</a:t>
            </a:r>
            <a:endParaRPr lang="it-IT" dirty="0"/>
          </a:p>
        </p:txBody>
      </p:sp>
      <p:pic>
        <p:nvPicPr>
          <p:cNvPr id="5" name="Picture 4">
            <a:extLst>
              <a:ext uri="{FF2B5EF4-FFF2-40B4-BE49-F238E27FC236}">
                <a16:creationId xmlns:a16="http://schemas.microsoft.com/office/drawing/2014/main" id="{7E2E28E4-A30E-D04C-B8AD-7C9B160F4DC6}"/>
              </a:ext>
            </a:extLst>
          </p:cNvPr>
          <p:cNvPicPr>
            <a:picLocks noChangeAspect="1" noChangeArrowheads="1"/>
          </p:cNvPicPr>
          <p:nvPr/>
        </p:nvPicPr>
        <p:blipFill>
          <a:blip r:embed="rId3" cstate="print"/>
          <a:srcRect/>
          <a:stretch>
            <a:fillRect/>
          </a:stretch>
        </p:blipFill>
        <p:spPr bwMode="auto">
          <a:xfrm>
            <a:off x="2601664" y="2310837"/>
            <a:ext cx="10742046" cy="5130677"/>
          </a:xfrm>
          <a:prstGeom prst="rect">
            <a:avLst/>
          </a:prstGeom>
          <a:ln>
            <a:noFill/>
          </a:ln>
          <a:effectLst>
            <a:outerShdw blurRad="190500" algn="tl" rotWithShape="0">
              <a:srgbClr val="000000">
                <a:alpha val="70000"/>
              </a:srgbClr>
            </a:outerShdw>
          </a:effectLst>
        </p:spPr>
      </p:pic>
      <p:pic>
        <p:nvPicPr>
          <p:cNvPr id="9" name="Immagine 8">
            <a:extLst>
              <a:ext uri="{FF2B5EF4-FFF2-40B4-BE49-F238E27FC236}">
                <a16:creationId xmlns:a16="http://schemas.microsoft.com/office/drawing/2014/main" id="{004E709E-76E8-2049-8441-919339CAB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796" y="8001210"/>
            <a:ext cx="2162337" cy="1142790"/>
          </a:xfrm>
          <a:prstGeom prst="rect">
            <a:avLst/>
          </a:prstGeom>
        </p:spPr>
      </p:pic>
      <p:pic>
        <p:nvPicPr>
          <p:cNvPr id="10" name="Immagine 9">
            <a:extLst>
              <a:ext uri="{FF2B5EF4-FFF2-40B4-BE49-F238E27FC236}">
                <a16:creationId xmlns:a16="http://schemas.microsoft.com/office/drawing/2014/main" id="{794C961D-AB27-864A-85FB-52090330A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0749" y="8200500"/>
            <a:ext cx="4971091" cy="943500"/>
          </a:xfrm>
          <a:prstGeom prst="rect">
            <a:avLst/>
          </a:prstGeom>
        </p:spPr>
      </p:pic>
      <p:sp>
        <p:nvSpPr>
          <p:cNvPr id="8" name="Footer Placeholder 1">
            <a:extLst>
              <a:ext uri="{FF2B5EF4-FFF2-40B4-BE49-F238E27FC236}">
                <a16:creationId xmlns:a16="http://schemas.microsoft.com/office/drawing/2014/main" id="{0A39900B-99D7-3245-B190-D4FEFB592550}"/>
              </a:ext>
            </a:extLst>
          </p:cNvPr>
          <p:cNvSpPr txBox="1">
            <a:spLocks/>
          </p:cNvSpPr>
          <p:nvPr/>
        </p:nvSpPr>
        <p:spPr>
          <a:xfrm>
            <a:off x="4070131" y="7545258"/>
            <a:ext cx="8116328" cy="745987"/>
          </a:xfrm>
          <a:prstGeom prst="rect">
            <a:avLst/>
          </a:prstGeom>
        </p:spPr>
        <p:txBody>
          <a:bodyP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 sz="1400" dirty="0">
                <a:hlinkClick r:id="rId6"/>
              </a:rPr>
              <a:t>Guidelines to the Rules on Open Access to Scientific Publications and </a:t>
            </a:r>
            <a:br>
              <a:rPr lang="en" sz="1400" dirty="0">
                <a:hlinkClick r:id="rId6"/>
              </a:rPr>
            </a:br>
            <a:r>
              <a:rPr lang="en" sz="1400" dirty="0">
                <a:hlinkClick r:id="rId6"/>
              </a:rPr>
              <a:t>Open Access to Research Data in Horizon 2020</a:t>
            </a:r>
            <a:endParaRPr lang="en-US" sz="1400" dirty="0"/>
          </a:p>
        </p:txBody>
      </p:sp>
    </p:spTree>
    <p:extLst>
      <p:ext uri="{BB962C8B-B14F-4D97-AF65-F5344CB8AC3E}">
        <p14:creationId xmlns:p14="http://schemas.microsoft.com/office/powerpoint/2010/main" val="385510240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4" name="Google Shape;2154;p227"/>
          <p:cNvSpPr txBox="1">
            <a:spLocks noGrp="1"/>
          </p:cNvSpPr>
          <p:nvPr>
            <p:ph type="body" idx="1"/>
          </p:nvPr>
        </p:nvSpPr>
        <p:spPr>
          <a:xfrm>
            <a:off x="792250" y="-289823"/>
            <a:ext cx="14671500" cy="2425200"/>
          </a:xfrm>
          <a:prstGeom prst="rect">
            <a:avLst/>
          </a:prstGeom>
          <a:noFill/>
          <a:ln>
            <a:noFill/>
          </a:ln>
        </p:spPr>
        <p:txBody>
          <a:bodyPr spcFirstLastPara="1" wrap="square" lIns="0" tIns="0" rIns="0" bIns="72000" anchor="b" anchorCtr="0">
            <a:noAutofit/>
          </a:bodyPr>
          <a:lstStyle/>
          <a:p>
            <a:pPr marL="0" lvl="0" indent="0"/>
            <a:r>
              <a:rPr lang="it-IT" sz="6000" dirty="0"/>
              <a:t>EC Open Access Mandate to </a:t>
            </a:r>
            <a:r>
              <a:rPr lang="it-IT" sz="6000" dirty="0" err="1"/>
              <a:t>Scientific</a:t>
            </a:r>
            <a:endParaRPr lang="it-IT" sz="6000" dirty="0"/>
          </a:p>
          <a:p>
            <a:pPr marL="0" lvl="0" indent="0"/>
            <a:r>
              <a:rPr lang="it-IT" sz="6000" dirty="0"/>
              <a:t>Publications</a:t>
            </a:r>
            <a:endParaRPr sz="6000" dirty="0"/>
          </a:p>
        </p:txBody>
      </p:sp>
      <p:sp>
        <p:nvSpPr>
          <p:cNvPr id="2155" name="Google Shape;2155;p227"/>
          <p:cNvSpPr txBox="1">
            <a:spLocks noGrp="1"/>
          </p:cNvSpPr>
          <p:nvPr>
            <p:ph type="body" idx="2"/>
          </p:nvPr>
        </p:nvSpPr>
        <p:spPr>
          <a:xfrm>
            <a:off x="670441" y="3950208"/>
            <a:ext cx="14698500" cy="28449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chemeClr val="lt1"/>
              </a:buClr>
              <a:buSzPts val="5400"/>
              <a:buFont typeface="Helvetica Neue"/>
              <a:buNone/>
            </a:pPr>
            <a:endParaRPr dirty="0"/>
          </a:p>
          <a:p>
            <a:pPr marL="0" marR="0" lvl="0" indent="0" algn="l" rtl="0">
              <a:lnSpc>
                <a:spcPct val="100000"/>
              </a:lnSpc>
              <a:spcBef>
                <a:spcPts val="300"/>
              </a:spcBef>
              <a:spcAft>
                <a:spcPts val="0"/>
              </a:spcAft>
              <a:buClr>
                <a:schemeClr val="lt1"/>
              </a:buClr>
              <a:buSzPts val="5400"/>
              <a:buFont typeface="Helvetica Neue"/>
              <a:buNone/>
            </a:pPr>
            <a:endParaRPr sz="7200" b="0" i="0" u="none" strike="noStrike" cap="none" dirty="0">
              <a:solidFill>
                <a:schemeClr val="lt1"/>
              </a:solidFill>
              <a:latin typeface="Helvetica Neue"/>
              <a:ea typeface="Helvetica Neue"/>
              <a:cs typeface="Helvetica Neue"/>
              <a:sym typeface="Helvetica Neue"/>
            </a:endParaRPr>
          </a:p>
        </p:txBody>
      </p:sp>
      <p:sp>
        <p:nvSpPr>
          <p:cNvPr id="2156" name="Google Shape;2156;p227"/>
          <p:cNvSpPr txBox="1">
            <a:spLocks noGrp="1"/>
          </p:cNvSpPr>
          <p:nvPr>
            <p:ph type="body" idx="2"/>
          </p:nvPr>
        </p:nvSpPr>
        <p:spPr>
          <a:xfrm>
            <a:off x="197114" y="1954924"/>
            <a:ext cx="14698500" cy="3167338"/>
          </a:xfrm>
          <a:prstGeom prst="rect">
            <a:avLst/>
          </a:prstGeom>
          <a:noFill/>
          <a:ln>
            <a:noFill/>
          </a:ln>
        </p:spPr>
        <p:txBody>
          <a:bodyPr spcFirstLastPara="1" wrap="square" lIns="0" tIns="72000" rIns="0" bIns="0" anchor="t" anchorCtr="0">
            <a:noAutofit/>
          </a:bodyPr>
          <a:lstStyle/>
          <a:p>
            <a:pPr marL="1028700" lvl="2" indent="-571500">
              <a:spcBef>
                <a:spcPts val="0"/>
              </a:spcBef>
              <a:buClr>
                <a:schemeClr val="lt1"/>
              </a:buClr>
              <a:buSzPts val="3600"/>
              <a:buFont typeface="Arial" panose="020B0604020202020204" pitchFamily="34" charset="0"/>
              <a:buChar char="•"/>
            </a:pPr>
            <a:r>
              <a:rPr lang="en-GB" sz="4000" b="1" dirty="0">
                <a:solidFill>
                  <a:schemeClr val="lt1"/>
                </a:solidFill>
              </a:rPr>
              <a:t>Open by mandate: </a:t>
            </a:r>
            <a:r>
              <a:rPr lang="en-GB" sz="3600" dirty="0">
                <a:solidFill>
                  <a:schemeClr val="lt1"/>
                </a:solidFill>
              </a:rPr>
              <a:t>each beneficiary must ensure open access to all peer-reviewed scientific publications relating to its results.</a:t>
            </a:r>
          </a:p>
          <a:p>
            <a:pPr marL="1028700" lvl="2" indent="-571500">
              <a:spcBef>
                <a:spcPts val="0"/>
              </a:spcBef>
              <a:buClr>
                <a:schemeClr val="lt1"/>
              </a:buClr>
              <a:buSzPts val="3600"/>
              <a:buFont typeface="Arial" panose="020B0604020202020204" pitchFamily="34" charset="0"/>
              <a:buChar char="•"/>
            </a:pPr>
            <a:r>
              <a:rPr lang="en-GB" dirty="0">
                <a:solidFill>
                  <a:schemeClr val="lt1"/>
                </a:solidFill>
              </a:rPr>
              <a:t>Embargo period: at most 6 months (12 months for publications in the social sciences and humanities).</a:t>
            </a:r>
          </a:p>
          <a:p>
            <a:pPr marL="1028700" lvl="2" indent="-571500">
              <a:spcBef>
                <a:spcPts val="0"/>
              </a:spcBef>
              <a:buClr>
                <a:schemeClr val="lt1"/>
              </a:buClr>
              <a:buSzPts val="3600"/>
              <a:buFont typeface="Arial" panose="020B0604020202020204" pitchFamily="34" charset="0"/>
              <a:buChar char="•"/>
            </a:pPr>
            <a:r>
              <a:rPr lang="en-GB" sz="4000" b="1" dirty="0">
                <a:solidFill>
                  <a:schemeClr val="lt1"/>
                </a:solidFill>
              </a:rPr>
              <a:t>What to deposit?</a:t>
            </a:r>
            <a:endParaRPr lang="en-GB" sz="4000" dirty="0">
              <a:solidFill>
                <a:schemeClr val="lt1"/>
              </a:solidFill>
            </a:endParaRPr>
          </a:p>
          <a:p>
            <a:pPr marL="1485900" lvl="3" indent="-571500">
              <a:spcBef>
                <a:spcPts val="0"/>
              </a:spcBef>
              <a:buClr>
                <a:schemeClr val="lt1"/>
              </a:buClr>
              <a:buSzPts val="3600"/>
              <a:buFont typeface="Arial" panose="020B0604020202020204" pitchFamily="34" charset="0"/>
              <a:buChar char="•"/>
            </a:pPr>
            <a:r>
              <a:rPr lang="en-GB" dirty="0">
                <a:solidFill>
                  <a:schemeClr val="lt1"/>
                </a:solidFill>
              </a:rPr>
              <a:t>Post Print or Editorial Version (machine-readable electronic copy)</a:t>
            </a:r>
          </a:p>
          <a:p>
            <a:pPr marL="1485900" lvl="3" indent="-571500">
              <a:spcBef>
                <a:spcPts val="0"/>
              </a:spcBef>
              <a:buClr>
                <a:schemeClr val="lt1"/>
              </a:buClr>
              <a:buSzPts val="3600"/>
              <a:buFont typeface="Arial" panose="020B0604020202020204" pitchFamily="34" charset="0"/>
              <a:buChar char="•"/>
            </a:pPr>
            <a:r>
              <a:rPr lang="en-GB" dirty="0">
                <a:solidFill>
                  <a:schemeClr val="lt1"/>
                </a:solidFill>
              </a:rPr>
              <a:t>Metadata must contain project coordination (name of the </a:t>
            </a:r>
            <a:br>
              <a:rPr lang="en-GB" dirty="0">
                <a:solidFill>
                  <a:schemeClr val="lt1"/>
                </a:solidFill>
              </a:rPr>
            </a:br>
            <a:r>
              <a:rPr lang="en-GB" dirty="0">
                <a:solidFill>
                  <a:schemeClr val="lt1"/>
                </a:solidFill>
              </a:rPr>
              <a:t>action, acronym and grant number)</a:t>
            </a:r>
          </a:p>
          <a:p>
            <a:pPr marL="1028700" lvl="2" indent="-571500">
              <a:spcBef>
                <a:spcPts val="0"/>
              </a:spcBef>
              <a:buClr>
                <a:schemeClr val="lt1"/>
              </a:buClr>
              <a:buSzPts val="3600"/>
              <a:buFont typeface="Arial" panose="020B0604020202020204" pitchFamily="34" charset="0"/>
              <a:buChar char="•"/>
            </a:pPr>
            <a:r>
              <a:rPr lang="en-GB" sz="4000" b="1" dirty="0">
                <a:solidFill>
                  <a:schemeClr val="lt1"/>
                </a:solidFill>
              </a:rPr>
              <a:t>Where to deposit?</a:t>
            </a:r>
          </a:p>
          <a:p>
            <a:pPr marL="1485900" lvl="3" indent="-571500">
              <a:spcBef>
                <a:spcPts val="0"/>
              </a:spcBef>
              <a:buClr>
                <a:schemeClr val="lt1"/>
              </a:buClr>
              <a:buSzPts val="3600"/>
              <a:buFont typeface="Arial" panose="020B0604020202020204" pitchFamily="34" charset="0"/>
              <a:buChar char="•"/>
            </a:pPr>
            <a:r>
              <a:rPr lang="en-GB" dirty="0">
                <a:solidFill>
                  <a:schemeClr val="lt1"/>
                </a:solidFill>
              </a:rPr>
              <a:t>A repository that is compliant to </a:t>
            </a:r>
            <a:r>
              <a:rPr lang="en-GB" dirty="0" err="1">
                <a:solidFill>
                  <a:schemeClr val="lt1"/>
                </a:solidFill>
              </a:rPr>
              <a:t>OpenAIRE</a:t>
            </a:r>
            <a:r>
              <a:rPr lang="en-GB" dirty="0">
                <a:solidFill>
                  <a:schemeClr val="lt1"/>
                </a:solidFill>
              </a:rPr>
              <a:t> guidelines</a:t>
            </a:r>
            <a:endParaRPr dirty="0">
              <a:solidFill>
                <a:schemeClr val="lt1"/>
              </a:solidFill>
            </a:endParaRPr>
          </a:p>
          <a:p>
            <a:pPr marL="571500" marR="0" lvl="0" indent="-571500" algn="l" rtl="0">
              <a:lnSpc>
                <a:spcPct val="100000"/>
              </a:lnSpc>
              <a:spcBef>
                <a:spcPts val="0"/>
              </a:spcBef>
              <a:spcAft>
                <a:spcPts val="0"/>
              </a:spcAft>
              <a:buSzPts val="3600"/>
              <a:buFont typeface="Arial" panose="020B0604020202020204" pitchFamily="34" charset="0"/>
              <a:buChar char="•"/>
            </a:pPr>
            <a:endParaRPr sz="3600" dirty="0"/>
          </a:p>
        </p:txBody>
      </p:sp>
      <p:pic>
        <p:nvPicPr>
          <p:cNvPr id="2157" name="Google Shape;2157;p227"/>
          <p:cNvPicPr preferRelativeResize="0"/>
          <p:nvPr/>
        </p:nvPicPr>
        <p:blipFill rotWithShape="1">
          <a:blip r:embed="rId3">
            <a:alphaModFix/>
          </a:blip>
          <a:srcRect/>
          <a:stretch/>
        </p:blipFill>
        <p:spPr>
          <a:xfrm>
            <a:off x="14718350" y="8467954"/>
            <a:ext cx="1162050" cy="407880"/>
          </a:xfrm>
          <a:prstGeom prst="rect">
            <a:avLst/>
          </a:prstGeom>
          <a:noFill/>
          <a:ln>
            <a:noFill/>
          </a:ln>
        </p:spPr>
      </p:pic>
      <p:grpSp>
        <p:nvGrpSpPr>
          <p:cNvPr id="7" name="Google Shape;2168;p228">
            <a:extLst>
              <a:ext uri="{FF2B5EF4-FFF2-40B4-BE49-F238E27FC236}">
                <a16:creationId xmlns:a16="http://schemas.microsoft.com/office/drawing/2014/main" id="{F6309F62-43D0-6440-8CF7-1581ED0D8D40}"/>
              </a:ext>
            </a:extLst>
          </p:cNvPr>
          <p:cNvGrpSpPr/>
          <p:nvPr/>
        </p:nvGrpSpPr>
        <p:grpSpPr>
          <a:xfrm>
            <a:off x="12195693" y="6107503"/>
            <a:ext cx="6779732" cy="1659180"/>
            <a:chOff x="10326480" y="3416688"/>
            <a:chExt cx="5864370" cy="1854300"/>
          </a:xfrm>
        </p:grpSpPr>
        <p:sp>
          <p:nvSpPr>
            <p:cNvPr id="8" name="Google Shape;2169;p228">
              <a:extLst>
                <a:ext uri="{FF2B5EF4-FFF2-40B4-BE49-F238E27FC236}">
                  <a16:creationId xmlns:a16="http://schemas.microsoft.com/office/drawing/2014/main" id="{DEB6BC5A-F195-8043-8B23-7CDB1DFF835D}"/>
                </a:ext>
              </a:extLst>
            </p:cNvPr>
            <p:cNvSpPr/>
            <p:nvPr/>
          </p:nvSpPr>
          <p:spPr>
            <a:xfrm>
              <a:off x="10326480" y="3474887"/>
              <a:ext cx="5864370" cy="1796100"/>
            </a:xfrm>
            <a:prstGeom prst="roundRect">
              <a:avLst>
                <a:gd name="adj" fmla="val 50000"/>
              </a:avLst>
            </a:prstGeom>
            <a:solidFill>
              <a:schemeClr val="accent6"/>
            </a:solidFill>
            <a:ln>
              <a:noFill/>
            </a:ln>
            <a:effectLst>
              <a:outerShdw blurRad="25400" dist="12700" dir="5400000" rotWithShape="0">
                <a:srgbClr val="000000">
                  <a:alpha val="49800"/>
                </a:srgbClr>
              </a:outerShdw>
            </a:effectLst>
          </p:spPr>
          <p:txBody>
            <a:bodyPr spcFirstLastPara="1" wrap="square" lIns="47625" tIns="47625" rIns="47625" bIns="47625" anchor="ctr" anchorCtr="0">
              <a:noAutofit/>
            </a:bodyPr>
            <a:lstStyle/>
            <a:p>
              <a:pPr marL="0" marR="0" lvl="0" indent="0" algn="l"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
          <p:nvSpPr>
            <p:cNvPr id="10" name="Google Shape;2170;p228">
              <a:extLst>
                <a:ext uri="{FF2B5EF4-FFF2-40B4-BE49-F238E27FC236}">
                  <a16:creationId xmlns:a16="http://schemas.microsoft.com/office/drawing/2014/main" id="{80170BAA-8EE1-0543-AE66-52E0E3AF4687}"/>
                </a:ext>
              </a:extLst>
            </p:cNvPr>
            <p:cNvSpPr txBox="1"/>
            <p:nvPr/>
          </p:nvSpPr>
          <p:spPr>
            <a:xfrm>
              <a:off x="10729731" y="3416688"/>
              <a:ext cx="2783968" cy="1854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2700"/>
                <a:buFont typeface="Open Sans"/>
                <a:buNone/>
              </a:pPr>
              <a:r>
                <a:rPr lang="en-US" sz="3600" b="1" i="1" dirty="0">
                  <a:solidFill>
                    <a:schemeClr val="lt1"/>
                  </a:solidFill>
                  <a:latin typeface="Open Sans"/>
                  <a:ea typeface="Open Sans"/>
                  <a:cs typeface="Open Sans"/>
                  <a:sym typeface="Open Sans"/>
                </a:rPr>
                <a:t>Open by mandate</a:t>
              </a:r>
              <a:endParaRPr dirty="0"/>
            </a:p>
          </p:txBody>
        </p:sp>
      </p:grpSp>
      <p:pic>
        <p:nvPicPr>
          <p:cNvPr id="11" name="Picture 10">
            <a:extLst>
              <a:ext uri="{FF2B5EF4-FFF2-40B4-BE49-F238E27FC236}">
                <a16:creationId xmlns:a16="http://schemas.microsoft.com/office/drawing/2014/main" id="{1E00FFD2-C891-004C-BDC3-848ADAD8E400}"/>
              </a:ext>
            </a:extLst>
          </p:cNvPr>
          <p:cNvPicPr>
            <a:picLocks noChangeAspect="1"/>
          </p:cNvPicPr>
          <p:nvPr/>
        </p:nvPicPr>
        <p:blipFill>
          <a:blip r:embed="rId4"/>
          <a:stretch>
            <a:fillRect/>
          </a:stretch>
        </p:blipFill>
        <p:spPr>
          <a:xfrm>
            <a:off x="13926638" y="1377317"/>
            <a:ext cx="2745474" cy="1727200"/>
          </a:xfrm>
          <a:prstGeom prst="rect">
            <a:avLst/>
          </a:prstGeom>
        </p:spPr>
      </p:pic>
      <p:pic>
        <p:nvPicPr>
          <p:cNvPr id="12" name="Picture 11">
            <a:extLst>
              <a:ext uri="{FF2B5EF4-FFF2-40B4-BE49-F238E27FC236}">
                <a16:creationId xmlns:a16="http://schemas.microsoft.com/office/drawing/2014/main" id="{2392D567-E3CD-F74A-BE46-24B1034CF5A6}"/>
              </a:ext>
            </a:extLst>
          </p:cNvPr>
          <p:cNvPicPr>
            <a:picLocks noChangeAspect="1"/>
          </p:cNvPicPr>
          <p:nvPr/>
        </p:nvPicPr>
        <p:blipFill>
          <a:blip r:embed="rId5"/>
          <a:stretch>
            <a:fillRect/>
          </a:stretch>
        </p:blipFill>
        <p:spPr>
          <a:xfrm>
            <a:off x="11842078" y="8116993"/>
            <a:ext cx="4169119" cy="1005954"/>
          </a:xfrm>
          <a:prstGeom prst="rect">
            <a:avLst/>
          </a:prstGeom>
        </p:spPr>
      </p:pic>
      <p:pic>
        <p:nvPicPr>
          <p:cNvPr id="13" name="Immagine 12">
            <a:extLst>
              <a:ext uri="{FF2B5EF4-FFF2-40B4-BE49-F238E27FC236}">
                <a16:creationId xmlns:a16="http://schemas.microsoft.com/office/drawing/2014/main" id="{DF1764FE-0103-4040-A8EA-32EED82D01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14" name="Immagine 13">
            <a:extLst>
              <a:ext uri="{FF2B5EF4-FFF2-40B4-BE49-F238E27FC236}">
                <a16:creationId xmlns:a16="http://schemas.microsoft.com/office/drawing/2014/main" id="{5AFD27B4-F6C4-DB47-A600-41874B12EE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2355369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5" name="Google Shape;2165;p228"/>
          <p:cNvSpPr txBox="1">
            <a:spLocks noGrp="1"/>
          </p:cNvSpPr>
          <p:nvPr>
            <p:ph type="body" idx="1"/>
          </p:nvPr>
        </p:nvSpPr>
        <p:spPr>
          <a:xfrm>
            <a:off x="627875" y="-475548"/>
            <a:ext cx="14671500" cy="2425200"/>
          </a:xfrm>
          <a:prstGeom prst="rect">
            <a:avLst/>
          </a:prstGeom>
          <a:noFill/>
          <a:ln>
            <a:noFill/>
          </a:ln>
        </p:spPr>
        <p:txBody>
          <a:bodyPr spcFirstLastPara="1" wrap="square" lIns="0" tIns="0" rIns="0" bIns="72000" anchor="b" anchorCtr="0">
            <a:noAutofit/>
          </a:bodyPr>
          <a:lstStyle/>
          <a:p>
            <a:pPr marL="0" lvl="0" indent="0"/>
            <a:r>
              <a:rPr lang="it-IT" sz="6000" dirty="0"/>
              <a:t>EC mandate on Open Access to </a:t>
            </a:r>
            <a:r>
              <a:rPr lang="it-IT" sz="6000" dirty="0" err="1"/>
              <a:t>research</a:t>
            </a:r>
            <a:r>
              <a:rPr lang="it-IT" sz="6000" dirty="0"/>
              <a:t> data</a:t>
            </a:r>
          </a:p>
        </p:txBody>
      </p:sp>
      <p:sp>
        <p:nvSpPr>
          <p:cNvPr id="2166" name="Google Shape;2166;p228"/>
          <p:cNvSpPr txBox="1">
            <a:spLocks noGrp="1"/>
          </p:cNvSpPr>
          <p:nvPr>
            <p:ph type="body" idx="2"/>
          </p:nvPr>
        </p:nvSpPr>
        <p:spPr>
          <a:xfrm>
            <a:off x="670441" y="3950208"/>
            <a:ext cx="14698500" cy="28449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chemeClr val="lt1"/>
              </a:buClr>
              <a:buSzPts val="5400"/>
              <a:buFont typeface="Helvetica Neue"/>
              <a:buNone/>
            </a:pPr>
            <a:endParaRPr/>
          </a:p>
          <a:p>
            <a:pPr marL="0" marR="0" lvl="0" indent="0" algn="l" rtl="0">
              <a:lnSpc>
                <a:spcPct val="100000"/>
              </a:lnSpc>
              <a:spcBef>
                <a:spcPts val="300"/>
              </a:spcBef>
              <a:spcAft>
                <a:spcPts val="0"/>
              </a:spcAft>
              <a:buClr>
                <a:schemeClr val="lt1"/>
              </a:buClr>
              <a:buSzPts val="5400"/>
              <a:buFont typeface="Helvetica Neue"/>
              <a:buNone/>
            </a:pPr>
            <a:endParaRPr sz="7200" b="0" i="0" u="none" strike="noStrike" cap="none">
              <a:solidFill>
                <a:schemeClr val="lt1"/>
              </a:solidFill>
              <a:latin typeface="Helvetica Neue"/>
              <a:ea typeface="Helvetica Neue"/>
              <a:cs typeface="Helvetica Neue"/>
              <a:sym typeface="Helvetica Neue"/>
            </a:endParaRPr>
          </a:p>
        </p:txBody>
      </p:sp>
      <p:sp>
        <p:nvSpPr>
          <p:cNvPr id="2167" name="Google Shape;2167;p228"/>
          <p:cNvSpPr txBox="1">
            <a:spLocks noGrp="1"/>
          </p:cNvSpPr>
          <p:nvPr>
            <p:ph type="body" idx="2"/>
          </p:nvPr>
        </p:nvSpPr>
        <p:spPr>
          <a:xfrm>
            <a:off x="670441" y="2018557"/>
            <a:ext cx="14698500" cy="2844900"/>
          </a:xfrm>
          <a:prstGeom prst="rect">
            <a:avLst/>
          </a:prstGeom>
          <a:noFill/>
          <a:ln>
            <a:noFill/>
          </a:ln>
        </p:spPr>
        <p:txBody>
          <a:bodyPr spcFirstLastPara="1" wrap="square" lIns="0" tIns="72000" rIns="0" bIns="0" anchor="t" anchorCtr="0">
            <a:noAutofit/>
          </a:bodyPr>
          <a:lstStyle/>
          <a:p>
            <a:pPr marL="571500" indent="-571500">
              <a:spcBef>
                <a:spcPts val="0"/>
              </a:spcBef>
              <a:buSzPts val="3600"/>
              <a:buFont typeface="Arial" panose="020B0604020202020204" pitchFamily="34" charset="0"/>
              <a:buChar char="•"/>
            </a:pPr>
            <a:r>
              <a:rPr lang="en-GB" sz="4000" b="1" dirty="0"/>
              <a:t>Open by default </a:t>
            </a:r>
            <a:r>
              <a:rPr lang="en-GB" sz="4000" dirty="0"/>
              <a:t>(“</a:t>
            </a:r>
            <a:r>
              <a:rPr lang="en-GB" sz="4000" dirty="0" err="1"/>
              <a:t>Opt</a:t>
            </a:r>
            <a:r>
              <a:rPr lang="en-GB" sz="4000" dirty="0"/>
              <a:t> Out” always possible)</a:t>
            </a:r>
            <a:endParaRPr sz="4000" dirty="0"/>
          </a:p>
          <a:p>
            <a:pPr marL="571500" indent="-571500">
              <a:spcBef>
                <a:spcPts val="0"/>
              </a:spcBef>
              <a:buSzPts val="3600"/>
              <a:buFont typeface="Arial" panose="020B0604020202020204" pitchFamily="34" charset="0"/>
              <a:buChar char="•"/>
            </a:pPr>
            <a:r>
              <a:rPr lang="en-GB" sz="4000" b="1" dirty="0"/>
              <a:t>What to deposit</a:t>
            </a:r>
            <a:endParaRPr lang="en-GB" sz="4000" dirty="0"/>
          </a:p>
          <a:p>
            <a:pPr marL="1028700" lvl="2" indent="-571500">
              <a:spcBef>
                <a:spcPts val="0"/>
              </a:spcBef>
              <a:buClr>
                <a:schemeClr val="lt1"/>
              </a:buClr>
              <a:buSzPts val="3600"/>
              <a:buFont typeface="Arial" panose="020B0604020202020204" pitchFamily="34" charset="0"/>
              <a:buChar char="•"/>
            </a:pPr>
            <a:r>
              <a:rPr lang="en-GB" dirty="0">
                <a:solidFill>
                  <a:schemeClr val="lt1"/>
                </a:solidFill>
              </a:rPr>
              <a:t>Data produced by funded research that led to a scientific publication, but in general all types of data</a:t>
            </a:r>
          </a:p>
          <a:p>
            <a:pPr marL="1028700" lvl="2" indent="-571500">
              <a:spcBef>
                <a:spcPts val="0"/>
              </a:spcBef>
              <a:buClr>
                <a:schemeClr val="lt1"/>
              </a:buClr>
              <a:buSzPts val="3600"/>
              <a:buFont typeface="Arial" panose="020B0604020202020204" pitchFamily="34" charset="0"/>
              <a:buChar char="•"/>
            </a:pPr>
            <a:r>
              <a:rPr lang="it-IT" dirty="0" err="1">
                <a:solidFill>
                  <a:schemeClr val="lt1"/>
                </a:solidFill>
              </a:rPr>
              <a:t>Metadata</a:t>
            </a:r>
            <a:r>
              <a:rPr lang="it-IT" dirty="0">
                <a:solidFill>
                  <a:schemeClr val="lt1"/>
                </a:solidFill>
              </a:rPr>
              <a:t> with </a:t>
            </a:r>
            <a:r>
              <a:rPr lang="it-IT" dirty="0" err="1">
                <a:solidFill>
                  <a:schemeClr val="lt1"/>
                </a:solidFill>
              </a:rPr>
              <a:t>reference</a:t>
            </a:r>
            <a:r>
              <a:rPr lang="it-IT" dirty="0">
                <a:solidFill>
                  <a:schemeClr val="lt1"/>
                </a:solidFill>
              </a:rPr>
              <a:t> to the </a:t>
            </a:r>
            <a:r>
              <a:rPr lang="it-IT" dirty="0" err="1">
                <a:solidFill>
                  <a:schemeClr val="lt1"/>
                </a:solidFill>
              </a:rPr>
              <a:t>project</a:t>
            </a:r>
            <a:endParaRPr dirty="0">
              <a:solidFill>
                <a:schemeClr val="lt1"/>
              </a:solidFill>
            </a:endParaRPr>
          </a:p>
          <a:p>
            <a:pPr marL="571500" marR="0" lvl="0" indent="-571500" rtl="0">
              <a:lnSpc>
                <a:spcPct val="100000"/>
              </a:lnSpc>
              <a:spcBef>
                <a:spcPts val="0"/>
              </a:spcBef>
              <a:spcAft>
                <a:spcPts val="0"/>
              </a:spcAft>
              <a:buSzPts val="3600"/>
              <a:buFont typeface="Arial" panose="020B0604020202020204" pitchFamily="34" charset="0"/>
              <a:buChar char="•"/>
            </a:pPr>
            <a:r>
              <a:rPr lang="en-GB" sz="4000" b="1" dirty="0"/>
              <a:t>Where to deposit</a:t>
            </a:r>
            <a:endParaRPr lang="en-GB" sz="4000" dirty="0"/>
          </a:p>
          <a:p>
            <a:pPr marL="571500" indent="-571500">
              <a:spcBef>
                <a:spcPts val="0"/>
              </a:spcBef>
              <a:buSzPts val="3600"/>
              <a:buFont typeface="Arial" panose="020B0604020202020204" pitchFamily="34" charset="0"/>
              <a:buChar char="•"/>
            </a:pPr>
            <a:r>
              <a:rPr lang="en-GB" sz="4000" dirty="0"/>
              <a:t>A repository that is compliant to </a:t>
            </a:r>
            <a:r>
              <a:rPr lang="en-GB" sz="4000" dirty="0" err="1"/>
              <a:t>OpenAIRE</a:t>
            </a:r>
            <a:r>
              <a:rPr lang="en-GB" sz="4000" dirty="0"/>
              <a:t> guidelines</a:t>
            </a:r>
          </a:p>
          <a:p>
            <a:pPr marL="571500" indent="-571500">
              <a:spcBef>
                <a:spcPts val="0"/>
              </a:spcBef>
              <a:buSzPts val="3600"/>
              <a:buFont typeface="Arial" panose="020B0604020202020204" pitchFamily="34" charset="0"/>
              <a:buChar char="•"/>
            </a:pPr>
            <a:r>
              <a:rPr lang="it-IT" sz="4000" b="1" dirty="0" err="1"/>
              <a:t>What</a:t>
            </a:r>
            <a:r>
              <a:rPr lang="it-IT" sz="4000" b="1" dirty="0"/>
              <a:t> to produce</a:t>
            </a:r>
            <a:endParaRPr lang="it-IT" sz="4000" dirty="0"/>
          </a:p>
          <a:p>
            <a:pPr marL="1028700" lvl="2" indent="-571500">
              <a:spcBef>
                <a:spcPts val="0"/>
              </a:spcBef>
              <a:buClr>
                <a:schemeClr val="lt1"/>
              </a:buClr>
              <a:buSzPts val="3600"/>
              <a:buFont typeface="Arial" panose="020B0604020202020204" pitchFamily="34" charset="0"/>
              <a:buChar char="•"/>
            </a:pPr>
            <a:r>
              <a:rPr lang="it-IT" dirty="0">
                <a:solidFill>
                  <a:schemeClr val="lt1"/>
                </a:solidFill>
              </a:rPr>
              <a:t>Data Management Plan</a:t>
            </a:r>
          </a:p>
          <a:p>
            <a:pPr marL="0" marR="0" lvl="0" indent="0" rtl="0">
              <a:lnSpc>
                <a:spcPct val="100000"/>
              </a:lnSpc>
              <a:spcBef>
                <a:spcPts val="0"/>
              </a:spcBef>
              <a:spcAft>
                <a:spcPts val="0"/>
              </a:spcAft>
              <a:buSzPts val="3600"/>
            </a:pPr>
            <a:endParaRPr sz="4000" dirty="0"/>
          </a:p>
        </p:txBody>
      </p:sp>
      <p:grpSp>
        <p:nvGrpSpPr>
          <p:cNvPr id="2168" name="Google Shape;2168;p228"/>
          <p:cNvGrpSpPr/>
          <p:nvPr/>
        </p:nvGrpSpPr>
        <p:grpSpPr>
          <a:xfrm>
            <a:off x="10403863" y="6244188"/>
            <a:ext cx="6779732" cy="1659180"/>
            <a:chOff x="10326480" y="3416688"/>
            <a:chExt cx="5864370" cy="1854300"/>
          </a:xfrm>
        </p:grpSpPr>
        <p:sp>
          <p:nvSpPr>
            <p:cNvPr id="2169" name="Google Shape;2169;p228"/>
            <p:cNvSpPr/>
            <p:nvPr/>
          </p:nvSpPr>
          <p:spPr>
            <a:xfrm>
              <a:off x="10326480" y="3474887"/>
              <a:ext cx="5864370" cy="1796100"/>
            </a:xfrm>
            <a:prstGeom prst="roundRect">
              <a:avLst>
                <a:gd name="adj" fmla="val 50000"/>
              </a:avLst>
            </a:prstGeom>
            <a:solidFill>
              <a:schemeClr val="accent6"/>
            </a:solidFill>
            <a:ln>
              <a:noFill/>
            </a:ln>
            <a:effectLst>
              <a:outerShdw blurRad="25400" dist="12700" dir="5400000" rotWithShape="0">
                <a:srgbClr val="000000">
                  <a:alpha val="49800"/>
                </a:srgbClr>
              </a:outerShdw>
            </a:effectLst>
          </p:spPr>
          <p:txBody>
            <a:bodyPr spcFirstLastPara="1" wrap="square" lIns="47625" tIns="47625" rIns="47625" bIns="47625" anchor="ctr" anchorCtr="0">
              <a:noAutofit/>
            </a:bodyPr>
            <a:lstStyle/>
            <a:p>
              <a:pPr marL="0" marR="0" lvl="0" indent="0" algn="l"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
          <p:nvSpPr>
            <p:cNvPr id="2170" name="Google Shape;2170;p228"/>
            <p:cNvSpPr txBox="1"/>
            <p:nvPr/>
          </p:nvSpPr>
          <p:spPr>
            <a:xfrm>
              <a:off x="10771358" y="3416688"/>
              <a:ext cx="5028300" cy="1854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2700"/>
                <a:buFont typeface="Open Sans"/>
                <a:buNone/>
              </a:pPr>
              <a:r>
                <a:rPr lang="en-GB" sz="3600" b="1" i="1" dirty="0">
                  <a:solidFill>
                    <a:schemeClr val="lt1"/>
                  </a:solidFill>
                  <a:latin typeface="Open Sans"/>
                  <a:ea typeface="Open Sans"/>
                  <a:cs typeface="Open Sans"/>
                  <a:sym typeface="Open Sans"/>
                </a:rPr>
                <a:t>As Open As Possible</a:t>
              </a:r>
              <a:endParaRPr sz="3600" b="1" i="1" dirty="0">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2700"/>
                <a:buFont typeface="Open Sans"/>
                <a:buNone/>
              </a:pPr>
              <a:r>
                <a:rPr lang="en-GB" sz="3600" b="1" i="1" dirty="0">
                  <a:solidFill>
                    <a:schemeClr val="lt1"/>
                  </a:solidFill>
                  <a:latin typeface="Open Sans"/>
                  <a:ea typeface="Open Sans"/>
                  <a:cs typeface="Open Sans"/>
                  <a:sym typeface="Open Sans"/>
                </a:rPr>
                <a:t>As Closed As Necessary</a:t>
              </a:r>
              <a:endParaRPr dirty="0"/>
            </a:p>
          </p:txBody>
        </p:sp>
      </p:grpSp>
      <p:pic>
        <p:nvPicPr>
          <p:cNvPr id="2171" name="Google Shape;2171;p228"/>
          <p:cNvPicPr preferRelativeResize="0"/>
          <p:nvPr/>
        </p:nvPicPr>
        <p:blipFill rotWithShape="1">
          <a:blip r:embed="rId3">
            <a:alphaModFix/>
          </a:blip>
          <a:srcRect/>
          <a:stretch/>
        </p:blipFill>
        <p:spPr>
          <a:xfrm>
            <a:off x="14718350" y="8467954"/>
            <a:ext cx="1162050" cy="407880"/>
          </a:xfrm>
          <a:prstGeom prst="rect">
            <a:avLst/>
          </a:prstGeom>
          <a:noFill/>
          <a:ln>
            <a:noFill/>
          </a:ln>
        </p:spPr>
      </p:pic>
      <p:pic>
        <p:nvPicPr>
          <p:cNvPr id="12" name="Picture 11">
            <a:extLst>
              <a:ext uri="{FF2B5EF4-FFF2-40B4-BE49-F238E27FC236}">
                <a16:creationId xmlns:a16="http://schemas.microsoft.com/office/drawing/2014/main" id="{0E973819-D37B-D841-840B-E9E4BD532488}"/>
              </a:ext>
            </a:extLst>
          </p:cNvPr>
          <p:cNvPicPr>
            <a:picLocks noChangeAspect="1"/>
          </p:cNvPicPr>
          <p:nvPr/>
        </p:nvPicPr>
        <p:blipFill>
          <a:blip r:embed="rId4"/>
          <a:stretch>
            <a:fillRect/>
          </a:stretch>
        </p:blipFill>
        <p:spPr>
          <a:xfrm>
            <a:off x="13926638" y="1377317"/>
            <a:ext cx="2745474" cy="1727200"/>
          </a:xfrm>
          <a:prstGeom prst="rect">
            <a:avLst/>
          </a:prstGeom>
        </p:spPr>
      </p:pic>
      <p:pic>
        <p:nvPicPr>
          <p:cNvPr id="4" name="Picture 3">
            <a:extLst>
              <a:ext uri="{FF2B5EF4-FFF2-40B4-BE49-F238E27FC236}">
                <a16:creationId xmlns:a16="http://schemas.microsoft.com/office/drawing/2014/main" id="{B43FA9C3-27C7-9A4C-AAB7-0C448EE4CC1A}"/>
              </a:ext>
            </a:extLst>
          </p:cNvPr>
          <p:cNvPicPr>
            <a:picLocks noChangeAspect="1"/>
          </p:cNvPicPr>
          <p:nvPr/>
        </p:nvPicPr>
        <p:blipFill>
          <a:blip r:embed="rId5"/>
          <a:stretch>
            <a:fillRect/>
          </a:stretch>
        </p:blipFill>
        <p:spPr>
          <a:xfrm>
            <a:off x="11842078" y="8116993"/>
            <a:ext cx="4169119" cy="1005954"/>
          </a:xfrm>
          <a:prstGeom prst="rect">
            <a:avLst/>
          </a:prstGeom>
        </p:spPr>
      </p:pic>
      <p:pic>
        <p:nvPicPr>
          <p:cNvPr id="11" name="Immagine 10">
            <a:extLst>
              <a:ext uri="{FF2B5EF4-FFF2-40B4-BE49-F238E27FC236}">
                <a16:creationId xmlns:a16="http://schemas.microsoft.com/office/drawing/2014/main" id="{3974D393-4774-CC41-8E78-82E508C351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13" name="Immagine 12">
            <a:extLst>
              <a:ext uri="{FF2B5EF4-FFF2-40B4-BE49-F238E27FC236}">
                <a16:creationId xmlns:a16="http://schemas.microsoft.com/office/drawing/2014/main" id="{7668568A-3077-6942-ACFD-52C897D4A3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1018913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1C50564-857E-604F-968B-354919C7FCD4}"/>
              </a:ext>
            </a:extLst>
          </p:cNvPr>
          <p:cNvSpPr>
            <a:spLocks noGrp="1"/>
          </p:cNvSpPr>
          <p:nvPr>
            <p:ph type="body" sz="quarter" idx="22"/>
          </p:nvPr>
        </p:nvSpPr>
        <p:spPr/>
        <p:txBody>
          <a:bodyPr/>
          <a:lstStyle/>
          <a:p>
            <a:r>
              <a:rPr lang="it-IT" dirty="0" err="1"/>
              <a:t>Scientific</a:t>
            </a:r>
            <a:r>
              <a:rPr lang="it-IT" dirty="0"/>
              <a:t> </a:t>
            </a:r>
            <a:r>
              <a:rPr lang="it-IT" dirty="0" err="1"/>
              <a:t>Journals</a:t>
            </a:r>
            <a:r>
              <a:rPr lang="it-IT" dirty="0"/>
              <a:t> are </a:t>
            </a:r>
            <a:r>
              <a:rPr lang="it-IT" dirty="0" err="1"/>
              <a:t>based</a:t>
            </a:r>
            <a:r>
              <a:rPr lang="it-IT" dirty="0"/>
              <a:t> on </a:t>
            </a:r>
            <a:r>
              <a:rPr lang="it-IT" dirty="0" err="1"/>
              <a:t>Subscriptions</a:t>
            </a:r>
            <a:r>
              <a:rPr lang="it-IT" dirty="0"/>
              <a:t>: </a:t>
            </a:r>
            <a:r>
              <a:rPr lang="it-IT" dirty="0" err="1"/>
              <a:t>your</a:t>
            </a:r>
            <a:r>
              <a:rPr lang="it-IT" dirty="0"/>
              <a:t> </a:t>
            </a:r>
            <a:r>
              <a:rPr lang="it-IT" dirty="0" err="1"/>
              <a:t>Institution</a:t>
            </a:r>
            <a:r>
              <a:rPr lang="it-IT" dirty="0"/>
              <a:t> </a:t>
            </a:r>
            <a:r>
              <a:rPr lang="it-IT" dirty="0" err="1"/>
              <a:t>pays</a:t>
            </a:r>
            <a:r>
              <a:rPr lang="it-IT" dirty="0"/>
              <a:t>, </a:t>
            </a:r>
            <a:r>
              <a:rPr lang="it-IT" dirty="0" err="1"/>
              <a:t>you</a:t>
            </a:r>
            <a:r>
              <a:rPr lang="it-IT" dirty="0"/>
              <a:t> can </a:t>
            </a:r>
            <a:r>
              <a:rPr lang="it-IT" dirty="0" err="1"/>
              <a:t>access</a:t>
            </a:r>
            <a:r>
              <a:rPr lang="it-IT" dirty="0"/>
              <a:t> and </a:t>
            </a:r>
            <a:r>
              <a:rPr lang="it-IT" dirty="0" err="1"/>
              <a:t>read</a:t>
            </a:r>
            <a:r>
              <a:rPr lang="it-IT" dirty="0"/>
              <a:t> the </a:t>
            </a:r>
            <a:r>
              <a:rPr lang="it-IT" dirty="0" err="1"/>
              <a:t>contents</a:t>
            </a:r>
            <a:endParaRPr lang="it-IT" dirty="0"/>
          </a:p>
        </p:txBody>
      </p:sp>
      <p:sp>
        <p:nvSpPr>
          <p:cNvPr id="3" name="Segnaposto testo 2">
            <a:extLst>
              <a:ext uri="{FF2B5EF4-FFF2-40B4-BE49-F238E27FC236}">
                <a16:creationId xmlns:a16="http://schemas.microsoft.com/office/drawing/2014/main" id="{5217FB5A-C253-3143-BAEC-7781D1EDEA21}"/>
              </a:ext>
            </a:extLst>
          </p:cNvPr>
          <p:cNvSpPr>
            <a:spLocks noGrp="1"/>
          </p:cNvSpPr>
          <p:nvPr>
            <p:ph type="body" sz="quarter" idx="23"/>
          </p:nvPr>
        </p:nvSpPr>
        <p:spPr/>
        <p:txBody>
          <a:bodyPr/>
          <a:lstStyle/>
          <a:p>
            <a:r>
              <a:rPr lang="it-IT" dirty="0"/>
              <a:t>Your </a:t>
            </a:r>
            <a:r>
              <a:rPr lang="it-IT" dirty="0" err="1"/>
              <a:t>Institutions</a:t>
            </a:r>
            <a:r>
              <a:rPr lang="it-IT" dirty="0"/>
              <a:t> </a:t>
            </a:r>
            <a:r>
              <a:rPr lang="it-IT" dirty="0" err="1"/>
              <a:t>pays</a:t>
            </a:r>
            <a:endParaRPr lang="it-IT" dirty="0"/>
          </a:p>
        </p:txBody>
      </p:sp>
      <p:sp>
        <p:nvSpPr>
          <p:cNvPr id="4" name="Segnaposto testo 3">
            <a:extLst>
              <a:ext uri="{FF2B5EF4-FFF2-40B4-BE49-F238E27FC236}">
                <a16:creationId xmlns:a16="http://schemas.microsoft.com/office/drawing/2014/main" id="{C45476BC-B135-C84F-9EC3-8D31416EAA54}"/>
              </a:ext>
            </a:extLst>
          </p:cNvPr>
          <p:cNvSpPr>
            <a:spLocks noGrp="1"/>
          </p:cNvSpPr>
          <p:nvPr>
            <p:ph type="body" sz="quarter" idx="24"/>
          </p:nvPr>
        </p:nvSpPr>
        <p:spPr/>
        <p:txBody>
          <a:bodyPr/>
          <a:lstStyle/>
          <a:p>
            <a:r>
              <a:rPr lang="it-IT" dirty="0" err="1"/>
              <a:t>You</a:t>
            </a:r>
            <a:r>
              <a:rPr lang="it-IT" dirty="0"/>
              <a:t> </a:t>
            </a:r>
            <a:r>
              <a:rPr lang="it-IT" dirty="0" err="1"/>
              <a:t>get</a:t>
            </a:r>
            <a:r>
              <a:rPr lang="it-IT" dirty="0"/>
              <a:t> </a:t>
            </a:r>
            <a:r>
              <a:rPr lang="it-IT" dirty="0" err="1"/>
              <a:t>access</a:t>
            </a:r>
            <a:endParaRPr lang="it-IT" dirty="0"/>
          </a:p>
        </p:txBody>
      </p:sp>
      <p:sp>
        <p:nvSpPr>
          <p:cNvPr id="5" name="Segnaposto testo 4">
            <a:extLst>
              <a:ext uri="{FF2B5EF4-FFF2-40B4-BE49-F238E27FC236}">
                <a16:creationId xmlns:a16="http://schemas.microsoft.com/office/drawing/2014/main" id="{02A27C7B-7212-DA4A-9B63-F655A2533640}"/>
              </a:ext>
            </a:extLst>
          </p:cNvPr>
          <p:cNvSpPr>
            <a:spLocks noGrp="1"/>
          </p:cNvSpPr>
          <p:nvPr>
            <p:ph type="body" sz="quarter" idx="25"/>
          </p:nvPr>
        </p:nvSpPr>
        <p:spPr/>
        <p:txBody>
          <a:bodyPr/>
          <a:lstStyle/>
          <a:p>
            <a:r>
              <a:rPr lang="it-IT" dirty="0" err="1"/>
              <a:t>What</a:t>
            </a:r>
            <a:r>
              <a:rPr lang="it-IT" dirty="0"/>
              <a:t> </a:t>
            </a:r>
            <a:r>
              <a:rPr lang="it-IT" dirty="0" err="1"/>
              <a:t>you</a:t>
            </a:r>
            <a:r>
              <a:rPr lang="it-IT" dirty="0"/>
              <a:t> </a:t>
            </a:r>
            <a:r>
              <a:rPr lang="it-IT" dirty="0" err="1"/>
              <a:t>get</a:t>
            </a:r>
            <a:r>
              <a:rPr lang="it-IT" dirty="0"/>
              <a:t> </a:t>
            </a:r>
            <a:r>
              <a:rPr lang="it-IT" dirty="0" err="1"/>
              <a:t>is</a:t>
            </a:r>
            <a:r>
              <a:rPr lang="it-IT" dirty="0"/>
              <a:t> </a:t>
            </a:r>
            <a:r>
              <a:rPr lang="it-IT" dirty="0" err="1"/>
              <a:t>access</a:t>
            </a:r>
            <a:r>
              <a:rPr lang="it-IT" dirty="0"/>
              <a:t>, </a:t>
            </a:r>
            <a:r>
              <a:rPr lang="it-IT" dirty="0" err="1"/>
              <a:t>not</a:t>
            </a:r>
            <a:r>
              <a:rPr lang="it-IT" dirty="0"/>
              <a:t> </a:t>
            </a:r>
            <a:r>
              <a:rPr lang="it-IT" dirty="0" err="1"/>
              <a:t>ownership</a:t>
            </a:r>
            <a:r>
              <a:rPr lang="it-IT" dirty="0"/>
              <a:t>! </a:t>
            </a:r>
            <a:br>
              <a:rPr lang="it-IT" dirty="0"/>
            </a:br>
            <a:r>
              <a:rPr lang="it-IT" dirty="0"/>
              <a:t>Your </a:t>
            </a:r>
            <a:r>
              <a:rPr lang="it-IT" dirty="0" err="1"/>
              <a:t>institution</a:t>
            </a:r>
            <a:r>
              <a:rPr lang="it-IT" dirty="0"/>
              <a:t> </a:t>
            </a:r>
            <a:r>
              <a:rPr lang="it-IT" dirty="0" err="1"/>
              <a:t>owns</a:t>
            </a:r>
            <a:r>
              <a:rPr lang="it-IT" dirty="0"/>
              <a:t> </a:t>
            </a:r>
            <a:r>
              <a:rPr lang="it-IT" dirty="0" err="1"/>
              <a:t>nothig</a:t>
            </a:r>
            <a:r>
              <a:rPr lang="it-IT" dirty="0"/>
              <a:t>!!!</a:t>
            </a:r>
          </a:p>
        </p:txBody>
      </p:sp>
      <p:pic>
        <p:nvPicPr>
          <p:cNvPr id="6" name="Immagine 5">
            <a:extLst>
              <a:ext uri="{FF2B5EF4-FFF2-40B4-BE49-F238E27FC236}">
                <a16:creationId xmlns:a16="http://schemas.microsoft.com/office/drawing/2014/main" id="{CEB876ED-7BE7-4B4E-8379-0F36D7EF4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7" name="Immagine 6">
            <a:extLst>
              <a:ext uri="{FF2B5EF4-FFF2-40B4-BE49-F238E27FC236}">
                <a16:creationId xmlns:a16="http://schemas.microsoft.com/office/drawing/2014/main" id="{193E2CFF-FC8C-3448-8B39-9FC0BDC50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255843268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egnaposto testo 21">
            <a:extLst>
              <a:ext uri="{FF2B5EF4-FFF2-40B4-BE49-F238E27FC236}">
                <a16:creationId xmlns:a16="http://schemas.microsoft.com/office/drawing/2014/main" id="{8E57DC78-10F3-0F42-8DBE-9ABF5A099965}"/>
              </a:ext>
            </a:extLst>
          </p:cNvPr>
          <p:cNvSpPr>
            <a:spLocks noGrp="1"/>
          </p:cNvSpPr>
          <p:nvPr>
            <p:ph type="body" sz="quarter" idx="11"/>
          </p:nvPr>
        </p:nvSpPr>
        <p:spPr>
          <a:xfrm>
            <a:off x="711200" y="1484027"/>
            <a:ext cx="9275011" cy="6609004"/>
          </a:xfrm>
        </p:spPr>
        <p:txBody>
          <a:bodyPr>
            <a:normAutofit lnSpcReduction="10000"/>
          </a:bodyPr>
          <a:lstStyle/>
          <a:p>
            <a:r>
              <a:rPr lang="it-IT" b="0" dirty="0" err="1"/>
              <a:t>European</a:t>
            </a:r>
            <a:r>
              <a:rPr lang="it-IT" b="0" dirty="0"/>
              <a:t> </a:t>
            </a:r>
            <a:r>
              <a:rPr lang="it-IT" b="0" dirty="0" err="1"/>
              <a:t>Commission</a:t>
            </a:r>
            <a:r>
              <a:rPr lang="it-IT" b="0" dirty="0"/>
              <a:t> </a:t>
            </a:r>
            <a:r>
              <a:rPr lang="it-IT" b="0" dirty="0" err="1"/>
              <a:t>policies</a:t>
            </a:r>
            <a:r>
              <a:rPr lang="it-IT" b="0" dirty="0"/>
              <a:t> </a:t>
            </a:r>
            <a:r>
              <a:rPr lang="it-IT" b="0" dirty="0" err="1"/>
              <a:t>aims</a:t>
            </a:r>
            <a:r>
              <a:rPr lang="it-IT" b="0" dirty="0"/>
              <a:t> to spread </a:t>
            </a:r>
            <a:r>
              <a:rPr lang="it-IT" b="0" dirty="0" err="1"/>
              <a:t>correct</a:t>
            </a:r>
            <a:r>
              <a:rPr lang="it-IT" b="0" dirty="0"/>
              <a:t> </a:t>
            </a:r>
            <a:r>
              <a:rPr lang="it-IT" b="0" dirty="0" err="1"/>
              <a:t>aspects</a:t>
            </a:r>
            <a:r>
              <a:rPr lang="it-IT" b="0" dirty="0"/>
              <a:t> of </a:t>
            </a:r>
            <a:r>
              <a:rPr lang="it-IT" b="0" dirty="0" err="1">
                <a:solidFill>
                  <a:srgbClr val="FF0000"/>
                </a:solidFill>
              </a:rPr>
              <a:t>research</a:t>
            </a:r>
            <a:r>
              <a:rPr lang="it-IT" b="0" dirty="0">
                <a:solidFill>
                  <a:srgbClr val="FF0000"/>
                </a:solidFill>
              </a:rPr>
              <a:t> data management</a:t>
            </a:r>
          </a:p>
          <a:p>
            <a:r>
              <a:rPr lang="it-IT" b="0" dirty="0"/>
              <a:t>A </a:t>
            </a:r>
            <a:r>
              <a:rPr lang="it-IT" b="0" dirty="0">
                <a:solidFill>
                  <a:srgbClr val="FF0000"/>
                </a:solidFill>
              </a:rPr>
              <a:t>Data Management Plan </a:t>
            </a:r>
            <a:r>
              <a:rPr lang="it-IT" b="0" dirty="0" err="1"/>
              <a:t>is</a:t>
            </a:r>
            <a:r>
              <a:rPr lang="it-IT" b="0" dirty="0"/>
              <a:t> </a:t>
            </a:r>
            <a:r>
              <a:rPr lang="it-IT" b="0" dirty="0" err="1"/>
              <a:t>required</a:t>
            </a:r>
            <a:r>
              <a:rPr lang="it-IT" b="0" dirty="0"/>
              <a:t> (</a:t>
            </a:r>
            <a:r>
              <a:rPr lang="it-IT" b="0" dirty="0" err="1"/>
              <a:t>mandatory</a:t>
            </a:r>
            <a:r>
              <a:rPr lang="it-IT" b="0" dirty="0"/>
              <a:t> </a:t>
            </a:r>
            <a:r>
              <a:rPr lang="it-IT" b="0" dirty="0" err="1"/>
              <a:t>deliverable</a:t>
            </a:r>
            <a:r>
              <a:rPr lang="it-IT" b="0" dirty="0"/>
              <a:t> </a:t>
            </a:r>
            <a:r>
              <a:rPr lang="it-IT" b="0" dirty="0" err="1"/>
              <a:t>within</a:t>
            </a:r>
            <a:r>
              <a:rPr lang="it-IT" b="0" dirty="0"/>
              <a:t> </a:t>
            </a:r>
            <a:r>
              <a:rPr lang="it-IT" b="0" dirty="0" err="1"/>
              <a:t>month</a:t>
            </a:r>
            <a:r>
              <a:rPr lang="it-IT" b="0" dirty="0"/>
              <a:t> 6)</a:t>
            </a:r>
          </a:p>
          <a:p>
            <a:r>
              <a:rPr lang="it-IT" b="0" dirty="0" err="1"/>
              <a:t>You</a:t>
            </a:r>
            <a:r>
              <a:rPr lang="it-IT" b="0" dirty="0"/>
              <a:t> </a:t>
            </a:r>
            <a:r>
              <a:rPr lang="it-IT" b="0" dirty="0" err="1"/>
              <a:t>need</a:t>
            </a:r>
            <a:r>
              <a:rPr lang="it-IT" b="0" dirty="0"/>
              <a:t> to </a:t>
            </a:r>
            <a:r>
              <a:rPr lang="it-IT" b="0" dirty="0" err="1"/>
              <a:t>make</a:t>
            </a:r>
            <a:r>
              <a:rPr lang="it-IT" b="0" dirty="0"/>
              <a:t> </a:t>
            </a:r>
            <a:r>
              <a:rPr lang="it-IT" b="0" dirty="0" err="1"/>
              <a:t>your</a:t>
            </a:r>
            <a:r>
              <a:rPr lang="it-IT" b="0" dirty="0"/>
              <a:t> data </a:t>
            </a:r>
            <a:r>
              <a:rPr lang="it-IT" b="0" dirty="0" err="1"/>
              <a:t>compliant</a:t>
            </a:r>
            <a:r>
              <a:rPr lang="it-IT" b="0" dirty="0"/>
              <a:t> with the FAIR </a:t>
            </a:r>
            <a:r>
              <a:rPr lang="it-IT" b="0" dirty="0" err="1"/>
              <a:t>principles</a:t>
            </a:r>
            <a:r>
              <a:rPr lang="it-IT" b="0" dirty="0"/>
              <a:t> </a:t>
            </a:r>
            <a:r>
              <a:rPr lang="it-IT" b="0" dirty="0" err="1"/>
              <a:t>even</a:t>
            </a:r>
            <a:r>
              <a:rPr lang="it-IT" b="0" dirty="0"/>
              <a:t> </a:t>
            </a:r>
            <a:r>
              <a:rPr lang="it-IT" b="0" dirty="0" err="1"/>
              <a:t>if</a:t>
            </a:r>
            <a:r>
              <a:rPr lang="it-IT" b="0" dirty="0"/>
              <a:t> </a:t>
            </a:r>
            <a:r>
              <a:rPr lang="it-IT" b="0" dirty="0" err="1"/>
              <a:t>you</a:t>
            </a:r>
            <a:r>
              <a:rPr lang="it-IT" b="0" dirty="0"/>
              <a:t> </a:t>
            </a:r>
            <a:r>
              <a:rPr lang="it-IT" b="0" dirty="0" err="1"/>
              <a:t>will</a:t>
            </a:r>
            <a:r>
              <a:rPr lang="it-IT" b="0" dirty="0"/>
              <a:t> </a:t>
            </a:r>
            <a:r>
              <a:rPr lang="it-IT" b="0" dirty="0" err="1"/>
              <a:t>not</a:t>
            </a:r>
            <a:r>
              <a:rPr lang="it-IT" b="0" dirty="0"/>
              <a:t> </a:t>
            </a:r>
            <a:r>
              <a:rPr lang="it-IT" b="0" dirty="0" err="1"/>
              <a:t>assign</a:t>
            </a:r>
            <a:r>
              <a:rPr lang="it-IT" b="0" dirty="0"/>
              <a:t> Open Access </a:t>
            </a:r>
            <a:r>
              <a:rPr lang="it-IT" b="0" dirty="0" err="1"/>
              <a:t>rights</a:t>
            </a:r>
            <a:r>
              <a:rPr lang="it-IT" b="0" dirty="0"/>
              <a:t> to </a:t>
            </a:r>
            <a:r>
              <a:rPr lang="it-IT" b="0" dirty="0" err="1"/>
              <a:t>it</a:t>
            </a:r>
            <a:r>
              <a:rPr lang="it-IT" b="0" dirty="0"/>
              <a:t>.</a:t>
            </a:r>
          </a:p>
        </p:txBody>
      </p:sp>
      <p:sp>
        <p:nvSpPr>
          <p:cNvPr id="23" name="Segnaposto testo 22">
            <a:extLst>
              <a:ext uri="{FF2B5EF4-FFF2-40B4-BE49-F238E27FC236}">
                <a16:creationId xmlns:a16="http://schemas.microsoft.com/office/drawing/2014/main" id="{EC59B9BF-4FF3-4044-BC7B-00377CDFF8EB}"/>
              </a:ext>
            </a:extLst>
          </p:cNvPr>
          <p:cNvSpPr>
            <a:spLocks noGrp="1"/>
          </p:cNvSpPr>
          <p:nvPr>
            <p:ph type="body" sz="quarter" idx="21"/>
          </p:nvPr>
        </p:nvSpPr>
        <p:spPr/>
        <p:txBody>
          <a:bodyPr/>
          <a:lstStyle/>
          <a:p>
            <a:r>
              <a:rPr lang="it-IT" dirty="0" err="1"/>
              <a:t>Research</a:t>
            </a:r>
            <a:r>
              <a:rPr lang="it-IT" dirty="0"/>
              <a:t> Data Management</a:t>
            </a:r>
          </a:p>
        </p:txBody>
      </p:sp>
      <p:pic>
        <p:nvPicPr>
          <p:cNvPr id="24" name="Immagine 23">
            <a:extLst>
              <a:ext uri="{FF2B5EF4-FFF2-40B4-BE49-F238E27FC236}">
                <a16:creationId xmlns:a16="http://schemas.microsoft.com/office/drawing/2014/main" id="{38406C0C-1279-9F46-8312-9DDEDB18E2B2}"/>
              </a:ext>
            </a:extLst>
          </p:cNvPr>
          <p:cNvPicPr>
            <a:picLocks noChangeAspect="1"/>
          </p:cNvPicPr>
          <p:nvPr/>
        </p:nvPicPr>
        <p:blipFill rotWithShape="1">
          <a:blip r:embed="rId2">
            <a:extLst>
              <a:ext uri="{28A0092B-C50C-407E-A947-70E740481C1C}">
                <a14:useLocalDpi xmlns:a14="http://schemas.microsoft.com/office/drawing/2010/main" val="0"/>
              </a:ext>
            </a:extLst>
          </a:blip>
          <a:srcRect l="1530" t="652" r="1773" b="652"/>
          <a:stretch/>
        </p:blipFill>
        <p:spPr>
          <a:xfrm>
            <a:off x="10294882" y="1856143"/>
            <a:ext cx="5786575" cy="5864772"/>
          </a:xfrm>
          <a:prstGeom prst="rect">
            <a:avLst/>
          </a:prstGeom>
        </p:spPr>
      </p:pic>
      <p:pic>
        <p:nvPicPr>
          <p:cNvPr id="5" name="Immagine 4">
            <a:extLst>
              <a:ext uri="{FF2B5EF4-FFF2-40B4-BE49-F238E27FC236}">
                <a16:creationId xmlns:a16="http://schemas.microsoft.com/office/drawing/2014/main" id="{AC1AFC69-B6D9-E24E-A22F-1918680D6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6" name="Immagine 5">
            <a:extLst>
              <a:ext uri="{FF2B5EF4-FFF2-40B4-BE49-F238E27FC236}">
                <a16:creationId xmlns:a16="http://schemas.microsoft.com/office/drawing/2014/main" id="{310C0CB3-5741-0E4F-A21D-9053E6E8F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331713888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BF09AD7-D176-944E-B1D8-B9719C0154D8}"/>
              </a:ext>
            </a:extLst>
          </p:cNvPr>
          <p:cNvSpPr>
            <a:spLocks noGrp="1"/>
          </p:cNvSpPr>
          <p:nvPr>
            <p:ph type="body" sz="quarter" idx="27"/>
          </p:nvPr>
        </p:nvSpPr>
        <p:spPr>
          <a:xfrm>
            <a:off x="170165" y="5880844"/>
            <a:ext cx="4703971" cy="2654827"/>
          </a:xfrm>
        </p:spPr>
        <p:txBody>
          <a:bodyPr>
            <a:noAutofit/>
          </a:bodyPr>
          <a:lstStyle/>
          <a:p>
            <a:r>
              <a:rPr lang="it-IT" dirty="0"/>
              <a:t>Data </a:t>
            </a:r>
            <a:r>
              <a:rPr lang="it-IT" dirty="0" err="1"/>
              <a:t>should</a:t>
            </a:r>
            <a:r>
              <a:rPr lang="it-IT" dirty="0"/>
              <a:t> be </a:t>
            </a:r>
            <a:r>
              <a:rPr lang="it-IT" dirty="0" err="1"/>
              <a:t>easily</a:t>
            </a:r>
            <a:r>
              <a:rPr lang="it-IT" dirty="0"/>
              <a:t> </a:t>
            </a:r>
            <a:r>
              <a:rPr lang="it-IT" dirty="0" err="1"/>
              <a:t>integrated</a:t>
            </a:r>
            <a:r>
              <a:rPr lang="it-IT" dirty="0"/>
              <a:t> with </a:t>
            </a:r>
            <a:r>
              <a:rPr lang="it-IT" dirty="0" err="1"/>
              <a:t>other</a:t>
            </a:r>
            <a:r>
              <a:rPr lang="it-IT" dirty="0"/>
              <a:t> data, machine </a:t>
            </a:r>
            <a:r>
              <a:rPr lang="it-IT" dirty="0" err="1"/>
              <a:t>readeable</a:t>
            </a:r>
            <a:r>
              <a:rPr lang="it-IT" dirty="0"/>
              <a:t>, and </a:t>
            </a:r>
            <a:r>
              <a:rPr lang="it-IT" dirty="0" err="1"/>
              <a:t>linked</a:t>
            </a:r>
            <a:r>
              <a:rPr lang="it-IT" dirty="0"/>
              <a:t> to </a:t>
            </a:r>
            <a:r>
              <a:rPr lang="it-IT" dirty="0" err="1"/>
              <a:t>other</a:t>
            </a:r>
            <a:r>
              <a:rPr lang="it-IT" dirty="0"/>
              <a:t> </a:t>
            </a:r>
            <a:r>
              <a:rPr lang="it-IT" dirty="0" err="1"/>
              <a:t>research</a:t>
            </a:r>
            <a:r>
              <a:rPr lang="it-IT" dirty="0"/>
              <a:t> </a:t>
            </a:r>
            <a:r>
              <a:rPr lang="it-IT" dirty="0" err="1"/>
              <a:t>results</a:t>
            </a:r>
            <a:endParaRPr lang="it-IT" sz="2100" dirty="0"/>
          </a:p>
        </p:txBody>
      </p:sp>
      <p:sp>
        <p:nvSpPr>
          <p:cNvPr id="3" name="Segnaposto testo 2">
            <a:extLst>
              <a:ext uri="{FF2B5EF4-FFF2-40B4-BE49-F238E27FC236}">
                <a16:creationId xmlns:a16="http://schemas.microsoft.com/office/drawing/2014/main" id="{F8BE3DF1-5842-114B-9B39-C461A604CE80}"/>
              </a:ext>
            </a:extLst>
          </p:cNvPr>
          <p:cNvSpPr>
            <a:spLocks noGrp="1"/>
          </p:cNvSpPr>
          <p:nvPr>
            <p:ph type="body" sz="quarter" idx="28"/>
          </p:nvPr>
        </p:nvSpPr>
        <p:spPr>
          <a:xfrm>
            <a:off x="11238371" y="6153906"/>
            <a:ext cx="4515603" cy="2031863"/>
          </a:xfrm>
        </p:spPr>
        <p:txBody>
          <a:bodyPr>
            <a:noAutofit/>
          </a:bodyPr>
          <a:lstStyle/>
          <a:p>
            <a:r>
              <a:rPr lang="en" sz="2800" dirty="0"/>
              <a:t>usable for re-analysis or new research</a:t>
            </a:r>
            <a:r>
              <a:rPr lang="it-IT" sz="2400" dirty="0"/>
              <a:t> </a:t>
            </a:r>
            <a:r>
              <a:rPr lang="en" sz="2800" dirty="0"/>
              <a:t>(transparency, </a:t>
            </a:r>
            <a:r>
              <a:rPr lang="it-IT" sz="2800" dirty="0" err="1"/>
              <a:t>integrity</a:t>
            </a:r>
            <a:r>
              <a:rPr lang="en" sz="2800" dirty="0"/>
              <a:t>)</a:t>
            </a:r>
            <a:endParaRPr lang="it-IT" sz="2400" dirty="0"/>
          </a:p>
        </p:txBody>
      </p:sp>
      <p:sp>
        <p:nvSpPr>
          <p:cNvPr id="4" name="Segnaposto testo 3">
            <a:extLst>
              <a:ext uri="{FF2B5EF4-FFF2-40B4-BE49-F238E27FC236}">
                <a16:creationId xmlns:a16="http://schemas.microsoft.com/office/drawing/2014/main" id="{A1F32929-EC96-CD47-A985-6B1CD3783356}"/>
              </a:ext>
            </a:extLst>
          </p:cNvPr>
          <p:cNvSpPr>
            <a:spLocks noGrp="1"/>
          </p:cNvSpPr>
          <p:nvPr>
            <p:ph type="body" sz="quarter" idx="29"/>
          </p:nvPr>
        </p:nvSpPr>
        <p:spPr>
          <a:xfrm>
            <a:off x="11220445" y="3031202"/>
            <a:ext cx="4515603" cy="1892663"/>
          </a:xfrm>
        </p:spPr>
        <p:txBody>
          <a:bodyPr>
            <a:noAutofit/>
          </a:bodyPr>
          <a:lstStyle/>
          <a:p>
            <a:r>
              <a:rPr lang="it-IT" dirty="0"/>
              <a:t>For </a:t>
            </a:r>
            <a:r>
              <a:rPr lang="it-IT" dirty="0" err="1"/>
              <a:t>at</a:t>
            </a:r>
            <a:r>
              <a:rPr lang="it-IT" dirty="0"/>
              <a:t> </a:t>
            </a:r>
            <a:r>
              <a:rPr lang="it-IT" dirty="0" err="1"/>
              <a:t>least</a:t>
            </a:r>
            <a:r>
              <a:rPr lang="it-IT" dirty="0"/>
              <a:t> 10 </a:t>
            </a:r>
            <a:r>
              <a:rPr lang="it-IT" dirty="0" err="1"/>
              <a:t>years</a:t>
            </a:r>
            <a:r>
              <a:rPr lang="en" dirty="0"/>
              <a:t>! It does not mean that data is open, but it must be clear who and how can access the data. </a:t>
            </a:r>
            <a:endParaRPr lang="it-IT" sz="2100" dirty="0"/>
          </a:p>
        </p:txBody>
      </p:sp>
      <p:sp>
        <p:nvSpPr>
          <p:cNvPr id="5" name="Segnaposto testo 4">
            <a:extLst>
              <a:ext uri="{FF2B5EF4-FFF2-40B4-BE49-F238E27FC236}">
                <a16:creationId xmlns:a16="http://schemas.microsoft.com/office/drawing/2014/main" id="{6006031D-2DE2-9641-885E-C510AE240F8D}"/>
              </a:ext>
            </a:extLst>
          </p:cNvPr>
          <p:cNvSpPr>
            <a:spLocks noGrp="1"/>
          </p:cNvSpPr>
          <p:nvPr>
            <p:ph type="body" sz="quarter" idx="30"/>
          </p:nvPr>
        </p:nvSpPr>
        <p:spPr>
          <a:xfrm>
            <a:off x="863435" y="2744329"/>
            <a:ext cx="4010703" cy="609600"/>
          </a:xfrm>
        </p:spPr>
        <p:txBody>
          <a:bodyPr>
            <a:normAutofit/>
          </a:bodyPr>
          <a:lstStyle/>
          <a:p>
            <a:r>
              <a:rPr lang="it-IT" sz="3600" dirty="0" err="1"/>
              <a:t>Findable</a:t>
            </a:r>
            <a:endParaRPr lang="it-IT" sz="3600" dirty="0"/>
          </a:p>
        </p:txBody>
      </p:sp>
      <p:sp>
        <p:nvSpPr>
          <p:cNvPr id="6" name="Segnaposto testo 5">
            <a:extLst>
              <a:ext uri="{FF2B5EF4-FFF2-40B4-BE49-F238E27FC236}">
                <a16:creationId xmlns:a16="http://schemas.microsoft.com/office/drawing/2014/main" id="{6D6E253F-5869-7F47-AC2F-9DF0FCC445D9}"/>
              </a:ext>
            </a:extLst>
          </p:cNvPr>
          <p:cNvSpPr>
            <a:spLocks noGrp="1"/>
          </p:cNvSpPr>
          <p:nvPr>
            <p:ph type="body" sz="quarter" idx="31"/>
          </p:nvPr>
        </p:nvSpPr>
        <p:spPr>
          <a:xfrm>
            <a:off x="161365" y="3353929"/>
            <a:ext cx="4703971" cy="2654827"/>
          </a:xfrm>
        </p:spPr>
        <p:txBody>
          <a:bodyPr>
            <a:noAutofit/>
          </a:bodyPr>
          <a:lstStyle/>
          <a:p>
            <a:r>
              <a:rPr lang="en" dirty="0"/>
              <a:t>it should be clear where data are located and can be cited!</a:t>
            </a:r>
            <a:endParaRPr lang="it-IT" sz="2100" dirty="0"/>
          </a:p>
        </p:txBody>
      </p:sp>
      <p:sp>
        <p:nvSpPr>
          <p:cNvPr id="7" name="Segnaposto testo 6">
            <a:extLst>
              <a:ext uri="{FF2B5EF4-FFF2-40B4-BE49-F238E27FC236}">
                <a16:creationId xmlns:a16="http://schemas.microsoft.com/office/drawing/2014/main" id="{C9D36976-A93B-8547-B731-D396776B2E91}"/>
              </a:ext>
            </a:extLst>
          </p:cNvPr>
          <p:cNvSpPr>
            <a:spLocks noGrp="1"/>
          </p:cNvSpPr>
          <p:nvPr>
            <p:ph type="body" sz="quarter" idx="32"/>
          </p:nvPr>
        </p:nvSpPr>
        <p:spPr>
          <a:xfrm>
            <a:off x="872235" y="5271244"/>
            <a:ext cx="4010703" cy="609600"/>
          </a:xfrm>
        </p:spPr>
        <p:txBody>
          <a:bodyPr>
            <a:normAutofit/>
          </a:bodyPr>
          <a:lstStyle/>
          <a:p>
            <a:r>
              <a:rPr lang="it-IT" sz="3600" dirty="0" err="1"/>
              <a:t>Interoperable</a:t>
            </a:r>
            <a:endParaRPr lang="it-IT" sz="3600" dirty="0"/>
          </a:p>
        </p:txBody>
      </p:sp>
      <p:sp>
        <p:nvSpPr>
          <p:cNvPr id="8" name="Segnaposto testo 7">
            <a:extLst>
              <a:ext uri="{FF2B5EF4-FFF2-40B4-BE49-F238E27FC236}">
                <a16:creationId xmlns:a16="http://schemas.microsoft.com/office/drawing/2014/main" id="{955083AE-0006-3F4D-AC2F-BBFE7F16C55F}"/>
              </a:ext>
            </a:extLst>
          </p:cNvPr>
          <p:cNvSpPr>
            <a:spLocks noGrp="1"/>
          </p:cNvSpPr>
          <p:nvPr>
            <p:ph type="body" sz="quarter" idx="33"/>
          </p:nvPr>
        </p:nvSpPr>
        <p:spPr>
          <a:xfrm>
            <a:off x="11220446" y="2421601"/>
            <a:ext cx="4010703" cy="609600"/>
          </a:xfrm>
        </p:spPr>
        <p:txBody>
          <a:bodyPr>
            <a:normAutofit/>
          </a:bodyPr>
          <a:lstStyle/>
          <a:p>
            <a:r>
              <a:rPr lang="it-IT" sz="3600" dirty="0" err="1"/>
              <a:t>Accessible</a:t>
            </a:r>
            <a:endParaRPr lang="it-IT" sz="3600" dirty="0"/>
          </a:p>
        </p:txBody>
      </p:sp>
      <p:sp>
        <p:nvSpPr>
          <p:cNvPr id="9" name="Segnaposto testo 8">
            <a:extLst>
              <a:ext uri="{FF2B5EF4-FFF2-40B4-BE49-F238E27FC236}">
                <a16:creationId xmlns:a16="http://schemas.microsoft.com/office/drawing/2014/main" id="{452A52FC-AAC9-3E40-8F1C-D92BC156754E}"/>
              </a:ext>
            </a:extLst>
          </p:cNvPr>
          <p:cNvSpPr>
            <a:spLocks noGrp="1"/>
          </p:cNvSpPr>
          <p:nvPr>
            <p:ph type="body" sz="quarter" idx="34"/>
          </p:nvPr>
        </p:nvSpPr>
        <p:spPr>
          <a:xfrm>
            <a:off x="11238371" y="5544305"/>
            <a:ext cx="4010703" cy="609600"/>
          </a:xfrm>
        </p:spPr>
        <p:txBody>
          <a:bodyPr>
            <a:normAutofit/>
          </a:bodyPr>
          <a:lstStyle/>
          <a:p>
            <a:r>
              <a:rPr lang="it-IT" sz="3600" dirty="0" err="1"/>
              <a:t>Reusable</a:t>
            </a:r>
            <a:endParaRPr lang="it-IT" sz="3600" dirty="0"/>
          </a:p>
        </p:txBody>
      </p:sp>
      <p:sp>
        <p:nvSpPr>
          <p:cNvPr id="10" name="Segnaposto testo 9">
            <a:extLst>
              <a:ext uri="{FF2B5EF4-FFF2-40B4-BE49-F238E27FC236}">
                <a16:creationId xmlns:a16="http://schemas.microsoft.com/office/drawing/2014/main" id="{70EEE63F-130E-2047-8DFE-C212E9D2B212}"/>
              </a:ext>
            </a:extLst>
          </p:cNvPr>
          <p:cNvSpPr>
            <a:spLocks noGrp="1"/>
          </p:cNvSpPr>
          <p:nvPr>
            <p:ph type="body" sz="quarter" idx="10"/>
          </p:nvPr>
        </p:nvSpPr>
        <p:spPr>
          <a:xfrm>
            <a:off x="693330" y="151120"/>
            <a:ext cx="14699237" cy="1051824"/>
          </a:xfrm>
        </p:spPr>
        <p:txBody>
          <a:bodyPr/>
          <a:lstStyle/>
          <a:p>
            <a:r>
              <a:rPr lang="it-IT" dirty="0"/>
              <a:t>Data must be FAIR</a:t>
            </a:r>
          </a:p>
        </p:txBody>
      </p:sp>
      <p:sp>
        <p:nvSpPr>
          <p:cNvPr id="14" name="Google Shape;2169;p228">
            <a:extLst>
              <a:ext uri="{FF2B5EF4-FFF2-40B4-BE49-F238E27FC236}">
                <a16:creationId xmlns:a16="http://schemas.microsoft.com/office/drawing/2014/main" id="{31531587-CF1D-6448-B7FA-0D0E1BF20359}"/>
              </a:ext>
            </a:extLst>
          </p:cNvPr>
          <p:cNvSpPr/>
          <p:nvPr/>
        </p:nvSpPr>
        <p:spPr>
          <a:xfrm>
            <a:off x="5205725" y="6838899"/>
            <a:ext cx="5697068" cy="1039932"/>
          </a:xfrm>
          <a:prstGeom prst="roundRect">
            <a:avLst>
              <a:gd name="adj" fmla="val 50000"/>
            </a:avLst>
          </a:prstGeom>
          <a:solidFill>
            <a:schemeClr val="accent6"/>
          </a:solidFill>
          <a:ln>
            <a:noFill/>
          </a:ln>
          <a:effectLst>
            <a:outerShdw blurRad="25400" dist="12700" dir="5400000" rotWithShape="0">
              <a:srgbClr val="000000">
                <a:alpha val="49800"/>
              </a:srgbClr>
            </a:outerShdw>
          </a:effectLst>
        </p:spPr>
        <p:txBody>
          <a:bodyPr spcFirstLastPara="1" wrap="square" lIns="47625" tIns="47625" rIns="47625" bIns="47625" anchor="ctr" anchorCtr="0">
            <a:noAutofit/>
          </a:bodyPr>
          <a:lstStyle/>
          <a:p>
            <a:pPr>
              <a:buClr>
                <a:srgbClr val="000000"/>
              </a:buClr>
              <a:buSzPts val="2200"/>
            </a:pPr>
            <a:endParaRPr sz="2200">
              <a:solidFill>
                <a:srgbClr val="FFFFFF"/>
              </a:solidFill>
              <a:latin typeface="Helvetica Neue"/>
              <a:ea typeface="Helvetica Neue"/>
              <a:cs typeface="Helvetica Neue"/>
              <a:sym typeface="Helvetica Neue"/>
            </a:endParaRPr>
          </a:p>
        </p:txBody>
      </p:sp>
      <p:sp>
        <p:nvSpPr>
          <p:cNvPr id="15" name="Google Shape;2170;p228">
            <a:extLst>
              <a:ext uri="{FF2B5EF4-FFF2-40B4-BE49-F238E27FC236}">
                <a16:creationId xmlns:a16="http://schemas.microsoft.com/office/drawing/2014/main" id="{0E43CCD1-C7D6-A74C-A586-CC0A0F2FA54A}"/>
              </a:ext>
            </a:extLst>
          </p:cNvPr>
          <p:cNvSpPr txBox="1"/>
          <p:nvPr/>
        </p:nvSpPr>
        <p:spPr>
          <a:xfrm>
            <a:off x="5205723" y="6805207"/>
            <a:ext cx="5697068" cy="1073631"/>
          </a:xfrm>
          <a:prstGeom prst="rect">
            <a:avLst/>
          </a:prstGeom>
          <a:noFill/>
          <a:ln>
            <a:noFill/>
          </a:ln>
        </p:spPr>
        <p:txBody>
          <a:bodyPr spcFirstLastPara="1" wrap="square" lIns="0" tIns="0" rIns="0" bIns="0" anchor="ctr" anchorCtr="0">
            <a:noAutofit/>
          </a:bodyPr>
          <a:lstStyle/>
          <a:p>
            <a:pPr>
              <a:buClr>
                <a:schemeClr val="lt1"/>
              </a:buClr>
              <a:buSzPts val="2700"/>
            </a:pPr>
            <a:r>
              <a:rPr lang="en-GB" sz="3600" b="1" i="1" dirty="0">
                <a:solidFill>
                  <a:schemeClr val="lt1"/>
                </a:solidFill>
                <a:latin typeface="Open Sans"/>
                <a:sym typeface="Open Sans"/>
              </a:rPr>
              <a:t>FAIR does not mean Open</a:t>
            </a:r>
            <a:endParaRPr sz="1800" dirty="0"/>
          </a:p>
        </p:txBody>
      </p:sp>
      <p:pic>
        <p:nvPicPr>
          <p:cNvPr id="13" name="Immagine 6">
            <a:extLst>
              <a:ext uri="{FF2B5EF4-FFF2-40B4-BE49-F238E27FC236}">
                <a16:creationId xmlns:a16="http://schemas.microsoft.com/office/drawing/2014/main" id="{0E93F885-72DF-FA44-B148-5216C633C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011" y="7989887"/>
            <a:ext cx="2162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9">
            <a:extLst>
              <a:ext uri="{FF2B5EF4-FFF2-40B4-BE49-F238E27FC236}">
                <a16:creationId xmlns:a16="http://schemas.microsoft.com/office/drawing/2014/main" id="{36E68714-1FB4-1A4F-A416-E79AE107F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145" y="8201026"/>
            <a:ext cx="4972051"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92371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77CD98D-0706-8D49-B662-BCD575A621B5}"/>
              </a:ext>
            </a:extLst>
          </p:cNvPr>
          <p:cNvPicPr/>
          <p:nvPr/>
        </p:nvPicPr>
        <p:blipFill rotWithShape="1">
          <a:blip r:embed="rId2"/>
          <a:srcRect l="23656" t="18539" r="24518" b="44660"/>
          <a:stretch/>
        </p:blipFill>
        <p:spPr bwMode="auto">
          <a:xfrm>
            <a:off x="3564754" y="2736121"/>
            <a:ext cx="9126491" cy="36717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 name="Rettangolo 3">
            <a:extLst>
              <a:ext uri="{FF2B5EF4-FFF2-40B4-BE49-F238E27FC236}">
                <a16:creationId xmlns:a16="http://schemas.microsoft.com/office/drawing/2014/main" id="{5F8354F2-D1C1-9444-835D-8BD563B3F3BB}"/>
              </a:ext>
            </a:extLst>
          </p:cNvPr>
          <p:cNvSpPr/>
          <p:nvPr/>
        </p:nvSpPr>
        <p:spPr>
          <a:xfrm>
            <a:off x="3799305" y="8658886"/>
            <a:ext cx="11889874" cy="261610"/>
          </a:xfrm>
          <a:prstGeom prst="rect">
            <a:avLst/>
          </a:prstGeom>
        </p:spPr>
        <p:txBody>
          <a:bodyPr wrap="square">
            <a:spAutoFit/>
          </a:bodyPr>
          <a:lstStyle/>
          <a:p>
            <a:r>
              <a:rPr lang="it-IT" sz="1100" dirty="0"/>
              <a:t>From 2014 </a:t>
            </a:r>
            <a:r>
              <a:rPr lang="it-IT" sz="1100" dirty="0" err="1"/>
              <a:t>until</a:t>
            </a:r>
            <a:r>
              <a:rPr lang="it-IT" sz="1100" dirty="0"/>
              <a:t> 2019, </a:t>
            </a:r>
            <a:r>
              <a:rPr lang="it-IT" sz="1100" dirty="0" err="1"/>
              <a:t>Moedas</a:t>
            </a:r>
            <a:r>
              <a:rPr lang="it-IT" sz="1100" dirty="0"/>
              <a:t> </a:t>
            </a:r>
            <a:r>
              <a:rPr lang="it-IT" sz="1100" dirty="0" err="1"/>
              <a:t>served</a:t>
            </a:r>
            <a:r>
              <a:rPr lang="it-IT" sz="1100" dirty="0"/>
              <a:t> </a:t>
            </a:r>
            <a:r>
              <a:rPr lang="it-IT" sz="1100" dirty="0" err="1"/>
              <a:t>as</a:t>
            </a:r>
            <a:r>
              <a:rPr lang="it-IT" sz="1100" dirty="0"/>
              <a:t> </a:t>
            </a:r>
            <a:r>
              <a:rPr lang="it-IT" sz="1100" dirty="0" err="1"/>
              <a:t>European</a:t>
            </a:r>
            <a:r>
              <a:rPr lang="it-IT" sz="1100" dirty="0"/>
              <a:t> </a:t>
            </a:r>
            <a:r>
              <a:rPr lang="it-IT" sz="1100" dirty="0" err="1"/>
              <a:t>Commissioner</a:t>
            </a:r>
            <a:r>
              <a:rPr lang="it-IT" sz="1100" dirty="0"/>
              <a:t> </a:t>
            </a:r>
            <a:r>
              <a:rPr lang="it-IT" sz="1100" dirty="0" err="1"/>
              <a:t>covering</a:t>
            </a:r>
            <a:r>
              <a:rPr lang="it-IT" sz="1100" dirty="0"/>
              <a:t> the portfolio of </a:t>
            </a:r>
            <a:r>
              <a:rPr lang="it-IT" sz="1100" dirty="0" err="1"/>
              <a:t>Research</a:t>
            </a:r>
            <a:r>
              <a:rPr lang="it-IT" sz="1100" dirty="0"/>
              <a:t>, Science and </a:t>
            </a:r>
            <a:r>
              <a:rPr lang="it-IT" sz="1100" dirty="0" err="1"/>
              <a:t>Innovation</a:t>
            </a:r>
            <a:r>
              <a:rPr lang="it-IT" sz="1100" dirty="0"/>
              <a:t> under the leadership of </a:t>
            </a:r>
            <a:r>
              <a:rPr lang="it-IT" sz="1100" dirty="0" err="1"/>
              <a:t>President</a:t>
            </a:r>
            <a:r>
              <a:rPr lang="it-IT" sz="1100" dirty="0"/>
              <a:t> Jean-Claude </a:t>
            </a:r>
            <a:r>
              <a:rPr lang="it-IT" sz="1100" dirty="0" err="1"/>
              <a:t>Juncker</a:t>
            </a:r>
            <a:endParaRPr lang="it-IT" sz="1100" dirty="0"/>
          </a:p>
        </p:txBody>
      </p:sp>
      <p:sp>
        <p:nvSpPr>
          <p:cNvPr id="6" name="Segnaposto testo 5">
            <a:extLst>
              <a:ext uri="{FF2B5EF4-FFF2-40B4-BE49-F238E27FC236}">
                <a16:creationId xmlns:a16="http://schemas.microsoft.com/office/drawing/2014/main" id="{2117E4B8-3F93-074C-A903-DC5933026D21}"/>
              </a:ext>
            </a:extLst>
          </p:cNvPr>
          <p:cNvSpPr>
            <a:spLocks noGrp="1"/>
          </p:cNvSpPr>
          <p:nvPr>
            <p:ph type="body" sz="quarter" idx="21"/>
          </p:nvPr>
        </p:nvSpPr>
        <p:spPr/>
        <p:txBody>
          <a:bodyPr/>
          <a:lstStyle/>
          <a:p>
            <a:r>
              <a:rPr lang="it-IT" dirty="0"/>
              <a:t>Once </a:t>
            </a:r>
            <a:r>
              <a:rPr lang="it-IT" dirty="0" err="1"/>
              <a:t>your</a:t>
            </a:r>
            <a:r>
              <a:rPr lang="it-IT" dirty="0"/>
              <a:t> data </a:t>
            </a:r>
            <a:r>
              <a:rPr lang="it-IT" dirty="0" err="1"/>
              <a:t>is</a:t>
            </a:r>
            <a:r>
              <a:rPr lang="it-IT" dirty="0"/>
              <a:t> FAIR, open </a:t>
            </a:r>
            <a:r>
              <a:rPr lang="it-IT" dirty="0" err="1"/>
              <a:t>it!</a:t>
            </a:r>
            <a:endParaRPr lang="it-IT" dirty="0"/>
          </a:p>
        </p:txBody>
      </p:sp>
    </p:spTree>
    <p:extLst>
      <p:ext uri="{BB962C8B-B14F-4D97-AF65-F5344CB8AC3E}">
        <p14:creationId xmlns:p14="http://schemas.microsoft.com/office/powerpoint/2010/main" val="384501313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D8D27900-0B19-A041-B6B9-6FF12A13756D}"/>
              </a:ext>
            </a:extLst>
          </p:cNvPr>
          <p:cNvSpPr>
            <a:spLocks noGrp="1"/>
          </p:cNvSpPr>
          <p:nvPr>
            <p:ph type="body" sz="quarter" idx="4294967295"/>
          </p:nvPr>
        </p:nvSpPr>
        <p:spPr>
          <a:xfrm>
            <a:off x="3596244" y="1489076"/>
            <a:ext cx="8636000" cy="7654925"/>
          </a:xfrm>
        </p:spPr>
        <p:txBody>
          <a:bodyPr>
            <a:normAutofit/>
          </a:bodyPr>
          <a:lstStyle/>
          <a:p>
            <a:pPr marL="0" indent="0" algn="ctr">
              <a:buNone/>
            </a:pPr>
            <a:r>
              <a:rPr lang="it-IT" sz="6600" dirty="0" err="1"/>
              <a:t>Beware</a:t>
            </a:r>
            <a:r>
              <a:rPr lang="it-IT" sz="6600" dirty="0"/>
              <a:t> of </a:t>
            </a:r>
            <a:r>
              <a:rPr lang="it-IT" sz="6600" b="1" dirty="0" err="1">
                <a:solidFill>
                  <a:srgbClr val="FF0000"/>
                </a:solidFill>
              </a:rPr>
              <a:t>Sanctions</a:t>
            </a:r>
            <a:r>
              <a:rPr lang="it-IT" sz="6600" dirty="0"/>
              <a:t>!</a:t>
            </a:r>
          </a:p>
          <a:p>
            <a:pPr marL="0" indent="0" algn="ctr">
              <a:buNone/>
            </a:pPr>
            <a:r>
              <a:rPr lang="it-IT" sz="4000" i="1" dirty="0"/>
              <a:t>Grant </a:t>
            </a:r>
            <a:r>
              <a:rPr lang="it-IT" sz="4000" i="1" dirty="0" err="1"/>
              <a:t>Reductions</a:t>
            </a:r>
            <a:r>
              <a:rPr lang="it-IT" sz="4000" i="1" dirty="0"/>
              <a:t> or </a:t>
            </a:r>
            <a:r>
              <a:rPr lang="it-IT" sz="4000" i="1" dirty="0" err="1"/>
              <a:t>Payment</a:t>
            </a:r>
            <a:r>
              <a:rPr lang="it-IT" sz="4000" i="1" dirty="0"/>
              <a:t> </a:t>
            </a:r>
            <a:r>
              <a:rPr lang="it-IT" sz="4000" i="1" dirty="0" err="1"/>
              <a:t>Suspension</a:t>
            </a:r>
            <a:r>
              <a:rPr lang="it-IT" sz="4000" i="1" dirty="0"/>
              <a:t> </a:t>
            </a:r>
            <a:br>
              <a:rPr lang="it-IT" sz="4000" i="1" dirty="0"/>
            </a:br>
            <a:r>
              <a:rPr lang="it-IT" sz="4000" i="1" dirty="0"/>
              <a:t>[Art. 43 of the </a:t>
            </a:r>
            <a:r>
              <a:rPr lang="it-IT" sz="4000" i="1" dirty="0" err="1"/>
              <a:t>Annotated</a:t>
            </a:r>
            <a:r>
              <a:rPr lang="it-IT" sz="4000" i="1" dirty="0"/>
              <a:t> Grant Agreement]</a:t>
            </a:r>
          </a:p>
          <a:p>
            <a:pPr marL="0" indent="0" algn="ctr">
              <a:buNone/>
            </a:pPr>
            <a:endParaRPr lang="it-IT" sz="4000" i="1" dirty="0"/>
          </a:p>
        </p:txBody>
      </p:sp>
      <p:pic>
        <p:nvPicPr>
          <p:cNvPr id="4" name="Picture 3">
            <a:extLst>
              <a:ext uri="{FF2B5EF4-FFF2-40B4-BE49-F238E27FC236}">
                <a16:creationId xmlns:a16="http://schemas.microsoft.com/office/drawing/2014/main" id="{5BB7D686-A95E-1440-92F6-C4C7F51D7AFE}"/>
              </a:ext>
            </a:extLst>
          </p:cNvPr>
          <p:cNvPicPr>
            <a:picLocks noChangeAspect="1"/>
          </p:cNvPicPr>
          <p:nvPr/>
        </p:nvPicPr>
        <p:blipFill>
          <a:blip r:embed="rId2"/>
          <a:stretch>
            <a:fillRect/>
          </a:stretch>
        </p:blipFill>
        <p:spPr>
          <a:xfrm>
            <a:off x="6619834" y="6056415"/>
            <a:ext cx="2303813" cy="2303813"/>
          </a:xfrm>
          <a:prstGeom prst="rect">
            <a:avLst/>
          </a:prstGeom>
        </p:spPr>
      </p:pic>
    </p:spTree>
    <p:extLst>
      <p:ext uri="{BB962C8B-B14F-4D97-AF65-F5344CB8AC3E}">
        <p14:creationId xmlns:p14="http://schemas.microsoft.com/office/powerpoint/2010/main" val="21578662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04C8A74-137D-D942-8EE6-8DD861FC23BD}"/>
              </a:ext>
            </a:extLst>
          </p:cNvPr>
          <p:cNvSpPr>
            <a:spLocks noGrp="1"/>
          </p:cNvSpPr>
          <p:nvPr>
            <p:ph type="body" sz="quarter" idx="10"/>
          </p:nvPr>
        </p:nvSpPr>
        <p:spPr/>
        <p:txBody>
          <a:bodyPr>
            <a:normAutofit fontScale="92500" lnSpcReduction="20000"/>
          </a:bodyPr>
          <a:lstStyle/>
          <a:p>
            <a:r>
              <a:rPr lang="it-IT" dirty="0"/>
              <a:t>	The </a:t>
            </a:r>
            <a:r>
              <a:rPr lang="it-IT" dirty="0" err="1"/>
              <a:t>tools</a:t>
            </a:r>
            <a:r>
              <a:rPr lang="it-IT" dirty="0"/>
              <a:t>, </a:t>
            </a:r>
            <a:r>
              <a:rPr lang="it-IT" dirty="0" err="1"/>
              <a:t>services</a:t>
            </a:r>
            <a:r>
              <a:rPr lang="it-IT" dirty="0"/>
              <a:t>, </a:t>
            </a:r>
            <a:r>
              <a:rPr lang="it-IT" dirty="0" err="1"/>
              <a:t>infrastructures</a:t>
            </a:r>
            <a:r>
              <a:rPr lang="it-IT" dirty="0"/>
              <a:t>, best </a:t>
            </a:r>
            <a:r>
              <a:rPr lang="it-IT" dirty="0" err="1"/>
              <a:t>practices</a:t>
            </a:r>
            <a:r>
              <a:rPr lang="it-IT" dirty="0"/>
              <a:t>, </a:t>
            </a:r>
            <a:r>
              <a:rPr lang="it-IT" dirty="0" err="1"/>
              <a:t>standards</a:t>
            </a:r>
            <a:r>
              <a:rPr lang="it-IT" dirty="0"/>
              <a:t>, </a:t>
            </a:r>
            <a:r>
              <a:rPr lang="it-IT" dirty="0" err="1"/>
              <a:t>procedures</a:t>
            </a:r>
            <a:r>
              <a:rPr lang="it-IT" dirty="0"/>
              <a:t> to </a:t>
            </a:r>
            <a:r>
              <a:rPr lang="it-IT" dirty="0" err="1"/>
              <a:t>make</a:t>
            </a:r>
            <a:r>
              <a:rPr lang="it-IT" dirty="0"/>
              <a:t> </a:t>
            </a:r>
            <a:r>
              <a:rPr lang="it-IT" dirty="0" err="1"/>
              <a:t>your</a:t>
            </a:r>
            <a:r>
              <a:rPr lang="it-IT" dirty="0"/>
              <a:t> data FAIR and Open </a:t>
            </a:r>
            <a:r>
              <a:rPr lang="it-IT" dirty="0" err="1"/>
              <a:t>already</a:t>
            </a:r>
            <a:r>
              <a:rPr lang="it-IT" dirty="0"/>
              <a:t> </a:t>
            </a:r>
            <a:r>
              <a:rPr lang="it-IT" dirty="0" err="1"/>
              <a:t>exist</a:t>
            </a:r>
            <a:r>
              <a:rPr lang="it-IT" dirty="0"/>
              <a:t>!</a:t>
            </a:r>
          </a:p>
        </p:txBody>
      </p:sp>
      <p:sp>
        <p:nvSpPr>
          <p:cNvPr id="3" name="Segnaposto testo 2">
            <a:extLst>
              <a:ext uri="{FF2B5EF4-FFF2-40B4-BE49-F238E27FC236}">
                <a16:creationId xmlns:a16="http://schemas.microsoft.com/office/drawing/2014/main" id="{8C031A9B-E56E-9D4C-88AB-D9C8F32064F6}"/>
              </a:ext>
            </a:extLst>
          </p:cNvPr>
          <p:cNvSpPr>
            <a:spLocks noGrp="1"/>
          </p:cNvSpPr>
          <p:nvPr>
            <p:ph type="body" sz="quarter" idx="11"/>
          </p:nvPr>
        </p:nvSpPr>
        <p:spPr/>
        <p:txBody>
          <a:bodyPr/>
          <a:lstStyle/>
          <a:p>
            <a:r>
              <a:rPr lang="it-IT" dirty="0" err="1"/>
              <a:t>You</a:t>
            </a:r>
            <a:r>
              <a:rPr lang="it-IT" dirty="0"/>
              <a:t> </a:t>
            </a:r>
            <a:r>
              <a:rPr lang="it-IT" dirty="0" err="1"/>
              <a:t>only</a:t>
            </a:r>
            <a:r>
              <a:rPr lang="it-IT" dirty="0"/>
              <a:t> </a:t>
            </a:r>
            <a:r>
              <a:rPr lang="it-IT" dirty="0" err="1"/>
              <a:t>have</a:t>
            </a:r>
            <a:r>
              <a:rPr lang="it-IT" dirty="0"/>
              <a:t> to </a:t>
            </a:r>
            <a:r>
              <a:rPr lang="it-IT" dirty="0" err="1"/>
              <a:t>get</a:t>
            </a:r>
            <a:r>
              <a:rPr lang="it-IT" dirty="0"/>
              <a:t> to </a:t>
            </a:r>
            <a:r>
              <a:rPr lang="it-IT" dirty="0" err="1"/>
              <a:t>know</a:t>
            </a:r>
            <a:r>
              <a:rPr lang="it-IT" dirty="0"/>
              <a:t> </a:t>
            </a:r>
            <a:r>
              <a:rPr lang="it-IT" dirty="0" err="1"/>
              <a:t>them</a:t>
            </a:r>
            <a:r>
              <a:rPr lang="it-IT" dirty="0"/>
              <a:t>!</a:t>
            </a:r>
          </a:p>
        </p:txBody>
      </p:sp>
    </p:spTree>
    <p:extLst>
      <p:ext uri="{BB962C8B-B14F-4D97-AF65-F5344CB8AC3E}">
        <p14:creationId xmlns:p14="http://schemas.microsoft.com/office/powerpoint/2010/main" val="60346713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6E515E5-6AD6-F548-9C26-9F639514A002}"/>
              </a:ext>
            </a:extLst>
          </p:cNvPr>
          <p:cNvSpPr>
            <a:spLocks noGrp="1"/>
          </p:cNvSpPr>
          <p:nvPr>
            <p:ph type="body" sz="quarter" idx="11"/>
          </p:nvPr>
        </p:nvSpPr>
        <p:spPr>
          <a:xfrm>
            <a:off x="935772" y="1267053"/>
            <a:ext cx="13517717" cy="6112925"/>
          </a:xfrm>
        </p:spPr>
        <p:txBody>
          <a:bodyPr numCol="3">
            <a:noAutofit/>
          </a:bodyPr>
          <a:lstStyle/>
          <a:p>
            <a:pPr marL="0" indent="0">
              <a:buNone/>
            </a:pPr>
            <a:r>
              <a:rPr lang="it-IT" sz="1100" b="0" spc="0" dirty="0">
                <a:solidFill>
                  <a:schemeClr val="tx1"/>
                </a:solidFill>
              </a:rPr>
              <a:t>Too </a:t>
            </a:r>
            <a:r>
              <a:rPr lang="it-IT" sz="1100" b="0" spc="0" dirty="0" err="1">
                <a:solidFill>
                  <a:schemeClr val="tx1"/>
                </a:solidFill>
              </a:rPr>
              <a:t>expensive</a:t>
            </a:r>
            <a:endParaRPr lang="it-IT" sz="1100" b="0" spc="0" dirty="0">
              <a:solidFill>
                <a:schemeClr val="tx1"/>
              </a:solidFill>
            </a:endParaRPr>
          </a:p>
          <a:p>
            <a:pPr marL="0" indent="0">
              <a:buNone/>
            </a:pPr>
            <a:r>
              <a:rPr lang="it-IT" sz="1100" b="0" spc="0" dirty="0" err="1">
                <a:solidFill>
                  <a:schemeClr val="tx1"/>
                </a:solidFill>
              </a:rPr>
              <a:t>There’s</a:t>
            </a:r>
            <a:r>
              <a:rPr lang="it-IT" sz="1100" b="0" spc="0" dirty="0">
                <a:solidFill>
                  <a:schemeClr val="tx1"/>
                </a:solidFill>
              </a:rPr>
              <a:t> no business case</a:t>
            </a:r>
          </a:p>
          <a:p>
            <a:pPr marL="0" indent="0">
              <a:buNone/>
            </a:pPr>
            <a:r>
              <a:rPr lang="it-IT" sz="1800" b="0" spc="0" dirty="0" err="1">
                <a:solidFill>
                  <a:schemeClr val="tx1"/>
                </a:solidFill>
              </a:rPr>
              <a:t>There’s</a:t>
            </a:r>
            <a:r>
              <a:rPr lang="it-IT" sz="1800" b="0" spc="0" dirty="0">
                <a:solidFill>
                  <a:schemeClr val="tx1"/>
                </a:solidFill>
              </a:rPr>
              <a:t> no commercial </a:t>
            </a:r>
            <a:r>
              <a:rPr lang="it-IT" sz="1800" b="0" spc="0" dirty="0" err="1">
                <a:solidFill>
                  <a:schemeClr val="tx1"/>
                </a:solidFill>
              </a:rPr>
              <a:t>value</a:t>
            </a:r>
            <a:endParaRPr lang="it-IT" sz="1800" b="0" spc="0" dirty="0">
              <a:solidFill>
                <a:schemeClr val="tx1"/>
              </a:solidFill>
            </a:endParaRPr>
          </a:p>
          <a:p>
            <a:pPr marL="0" indent="0">
              <a:buNone/>
            </a:pPr>
            <a:r>
              <a:rPr lang="it-IT" sz="1200" b="0" spc="0" dirty="0" err="1">
                <a:solidFill>
                  <a:schemeClr val="tx1"/>
                </a:solidFill>
              </a:rPr>
              <a:t>It’s</a:t>
            </a:r>
            <a:r>
              <a:rPr lang="it-IT" sz="1200" b="0" spc="0" dirty="0">
                <a:solidFill>
                  <a:schemeClr val="tx1"/>
                </a:solidFill>
              </a:rPr>
              <a:t> private</a:t>
            </a:r>
          </a:p>
          <a:p>
            <a:pPr marL="0" indent="0">
              <a:buNone/>
            </a:pPr>
            <a:r>
              <a:rPr lang="it-IT" sz="2000" b="0" spc="0" dirty="0" err="1">
                <a:solidFill>
                  <a:schemeClr val="tx1"/>
                </a:solidFill>
              </a:rPr>
              <a:t>It’s</a:t>
            </a:r>
            <a:r>
              <a:rPr lang="it-IT" sz="2000" b="0" spc="0" dirty="0">
                <a:solidFill>
                  <a:schemeClr val="tx1"/>
                </a:solidFill>
              </a:rPr>
              <a:t> secret</a:t>
            </a:r>
          </a:p>
          <a:p>
            <a:pPr marL="0" indent="0">
              <a:buNone/>
            </a:pPr>
            <a:r>
              <a:rPr lang="it-IT" sz="1600" b="0" spc="0" dirty="0" err="1">
                <a:solidFill>
                  <a:schemeClr val="tx1"/>
                </a:solidFill>
              </a:rPr>
              <a:t>It's</a:t>
            </a:r>
            <a:r>
              <a:rPr lang="it-IT" sz="1600" b="0" spc="0" dirty="0">
                <a:solidFill>
                  <a:schemeClr val="tx1"/>
                </a:solidFill>
              </a:rPr>
              <a:t> </a:t>
            </a:r>
            <a:r>
              <a:rPr lang="it-IT" sz="1600" b="0" spc="0" dirty="0" err="1">
                <a:solidFill>
                  <a:schemeClr val="tx1"/>
                </a:solidFill>
              </a:rPr>
              <a:t>our</a:t>
            </a:r>
            <a:r>
              <a:rPr lang="it-IT" sz="1600" b="0" spc="0" dirty="0">
                <a:solidFill>
                  <a:schemeClr val="tx1"/>
                </a:solidFill>
              </a:rPr>
              <a:t> data</a:t>
            </a:r>
          </a:p>
          <a:p>
            <a:pPr marL="0" indent="0">
              <a:buNone/>
            </a:pPr>
            <a:r>
              <a:rPr lang="it-IT" sz="1050" b="0" spc="0" dirty="0" err="1">
                <a:solidFill>
                  <a:schemeClr val="tx1"/>
                </a:solidFill>
              </a:rPr>
              <a:t>We</a:t>
            </a:r>
            <a:r>
              <a:rPr lang="it-IT" sz="1050" b="0" spc="0" dirty="0">
                <a:solidFill>
                  <a:schemeClr val="tx1"/>
                </a:solidFill>
              </a:rPr>
              <a:t> </a:t>
            </a:r>
            <a:r>
              <a:rPr lang="it-IT" sz="1050" b="0" spc="0" dirty="0" err="1">
                <a:solidFill>
                  <a:schemeClr val="tx1"/>
                </a:solidFill>
              </a:rPr>
              <a:t>have</a:t>
            </a:r>
            <a:r>
              <a:rPr lang="it-IT" sz="1050" b="0" spc="0" dirty="0">
                <a:solidFill>
                  <a:schemeClr val="tx1"/>
                </a:solidFill>
              </a:rPr>
              <a:t> </a:t>
            </a:r>
            <a:r>
              <a:rPr lang="it-IT" sz="1050" b="0" spc="0" dirty="0" err="1">
                <a:solidFill>
                  <a:schemeClr val="tx1"/>
                </a:solidFill>
              </a:rPr>
              <a:t>invested</a:t>
            </a:r>
            <a:r>
              <a:rPr lang="it-IT" sz="1050" b="0" spc="0" dirty="0">
                <a:solidFill>
                  <a:schemeClr val="tx1"/>
                </a:solidFill>
              </a:rPr>
              <a:t> a </a:t>
            </a:r>
            <a:r>
              <a:rPr lang="it-IT" sz="1050" b="0" spc="0" dirty="0" err="1">
                <a:solidFill>
                  <a:schemeClr val="tx1"/>
                </a:solidFill>
              </a:rPr>
              <a:t>lot</a:t>
            </a:r>
            <a:r>
              <a:rPr lang="it-IT" sz="1050" b="0" spc="0" dirty="0">
                <a:solidFill>
                  <a:schemeClr val="tx1"/>
                </a:solidFill>
              </a:rPr>
              <a:t> of </a:t>
            </a:r>
            <a:r>
              <a:rPr lang="it-IT" sz="1050" b="0" spc="0" dirty="0" err="1">
                <a:solidFill>
                  <a:schemeClr val="tx1"/>
                </a:solidFill>
              </a:rPr>
              <a:t>money</a:t>
            </a:r>
            <a:r>
              <a:rPr lang="it-IT" sz="1050" b="0" spc="0" dirty="0">
                <a:solidFill>
                  <a:schemeClr val="tx1"/>
                </a:solidFill>
              </a:rPr>
              <a:t> in </a:t>
            </a:r>
            <a:r>
              <a:rPr lang="it-IT" sz="1050" b="0" spc="0" dirty="0" err="1">
                <a:solidFill>
                  <a:schemeClr val="tx1"/>
                </a:solidFill>
              </a:rPr>
              <a:t>this</a:t>
            </a:r>
            <a:endParaRPr lang="it-IT" sz="1050" b="0" spc="0" dirty="0">
              <a:solidFill>
                <a:schemeClr val="tx1"/>
              </a:solidFill>
            </a:endParaRPr>
          </a:p>
          <a:p>
            <a:pPr marL="0" indent="0">
              <a:buNone/>
            </a:pPr>
            <a:r>
              <a:rPr lang="it-IT" sz="1050" b="0" spc="0" dirty="0">
                <a:solidFill>
                  <a:schemeClr val="tx1"/>
                </a:solidFill>
              </a:rPr>
              <a:t>Link </a:t>
            </a:r>
            <a:r>
              <a:rPr lang="it-IT" sz="1050" b="0" spc="0" dirty="0" err="1">
                <a:solidFill>
                  <a:schemeClr val="tx1"/>
                </a:solidFill>
              </a:rPr>
              <a:t>enough</a:t>
            </a:r>
            <a:r>
              <a:rPr lang="it-IT" sz="1050" b="0" spc="0" dirty="0">
                <a:solidFill>
                  <a:schemeClr val="tx1"/>
                </a:solidFill>
              </a:rPr>
              <a:t> data and </a:t>
            </a:r>
            <a:r>
              <a:rPr lang="it-IT" sz="1050" b="0" spc="0" dirty="0" err="1">
                <a:solidFill>
                  <a:schemeClr val="tx1"/>
                </a:solidFill>
              </a:rPr>
              <a:t>one</a:t>
            </a:r>
            <a:r>
              <a:rPr lang="it-IT" sz="1050" b="0" spc="0" dirty="0">
                <a:solidFill>
                  <a:schemeClr val="tx1"/>
                </a:solidFill>
              </a:rPr>
              <a:t> </a:t>
            </a:r>
            <a:r>
              <a:rPr lang="it-IT" sz="1050" b="0" spc="0" dirty="0" err="1">
                <a:solidFill>
                  <a:schemeClr val="tx1"/>
                </a:solidFill>
              </a:rPr>
              <a:t>will</a:t>
            </a:r>
            <a:r>
              <a:rPr lang="it-IT" sz="1050" b="0" spc="0" dirty="0">
                <a:solidFill>
                  <a:schemeClr val="tx1"/>
                </a:solidFill>
              </a:rPr>
              <a:t> </a:t>
            </a:r>
            <a:r>
              <a:rPr lang="it-IT" sz="1050" b="0" spc="0" dirty="0" err="1">
                <a:solidFill>
                  <a:schemeClr val="tx1"/>
                </a:solidFill>
              </a:rPr>
              <a:t>arrive</a:t>
            </a:r>
            <a:r>
              <a:rPr lang="it-IT" sz="1050" b="0" spc="0" dirty="0">
                <a:solidFill>
                  <a:schemeClr val="tx1"/>
                </a:solidFill>
              </a:rPr>
              <a:t> </a:t>
            </a:r>
            <a:r>
              <a:rPr lang="it-IT" sz="1050" b="0" spc="0" dirty="0" err="1">
                <a:solidFill>
                  <a:schemeClr val="tx1"/>
                </a:solidFill>
              </a:rPr>
              <a:t>at</a:t>
            </a:r>
            <a:r>
              <a:rPr lang="it-IT" sz="1050" b="0" spc="0" dirty="0">
                <a:solidFill>
                  <a:schemeClr val="tx1"/>
                </a:solidFill>
              </a:rPr>
              <a:t> sensitive private information</a:t>
            </a:r>
          </a:p>
          <a:p>
            <a:pPr marL="0" indent="0">
              <a:buNone/>
            </a:pPr>
            <a:r>
              <a:rPr lang="it-IT" sz="2000" b="0" spc="0" dirty="0" err="1">
                <a:solidFill>
                  <a:schemeClr val="tx1"/>
                </a:solidFill>
              </a:rPr>
              <a:t>It's</a:t>
            </a:r>
            <a:r>
              <a:rPr lang="it-IT" sz="2000" b="0" spc="0" dirty="0">
                <a:solidFill>
                  <a:schemeClr val="tx1"/>
                </a:solidFill>
              </a:rPr>
              <a:t> </a:t>
            </a:r>
            <a:r>
              <a:rPr lang="it-IT" sz="2000" b="0" spc="0" dirty="0" err="1">
                <a:solidFill>
                  <a:schemeClr val="tx1"/>
                </a:solidFill>
              </a:rPr>
              <a:t>not</a:t>
            </a:r>
            <a:r>
              <a:rPr lang="it-IT" sz="2000" b="0" spc="0" dirty="0">
                <a:solidFill>
                  <a:schemeClr val="tx1"/>
                </a:solidFill>
              </a:rPr>
              <a:t> data, </a:t>
            </a:r>
            <a:r>
              <a:rPr lang="it-IT" sz="2000" b="0" spc="0" dirty="0" err="1">
                <a:solidFill>
                  <a:schemeClr val="tx1"/>
                </a:solidFill>
              </a:rPr>
              <a:t>it's</a:t>
            </a:r>
            <a:r>
              <a:rPr lang="it-IT" sz="2000" b="0" spc="0" dirty="0">
                <a:solidFill>
                  <a:schemeClr val="tx1"/>
                </a:solidFill>
              </a:rPr>
              <a:t> information</a:t>
            </a:r>
          </a:p>
          <a:p>
            <a:pPr marL="0" indent="0">
              <a:buNone/>
            </a:pPr>
            <a:r>
              <a:rPr lang="it-IT" sz="1000" b="0" spc="0" dirty="0" err="1">
                <a:solidFill>
                  <a:schemeClr val="tx1"/>
                </a:solidFill>
              </a:rPr>
              <a:t>It</a:t>
            </a:r>
            <a:r>
              <a:rPr lang="it-IT" sz="1000" b="0" spc="0" dirty="0">
                <a:solidFill>
                  <a:schemeClr val="tx1"/>
                </a:solidFill>
              </a:rPr>
              <a:t> </a:t>
            </a:r>
            <a:r>
              <a:rPr lang="it-IT" sz="1000" b="0" spc="0" dirty="0" err="1">
                <a:solidFill>
                  <a:schemeClr val="tx1"/>
                </a:solidFill>
              </a:rPr>
              <a:t>will</a:t>
            </a:r>
            <a:r>
              <a:rPr lang="it-IT" sz="1000" b="0" spc="0" dirty="0">
                <a:solidFill>
                  <a:schemeClr val="tx1"/>
                </a:solidFill>
              </a:rPr>
              <a:t> </a:t>
            </a:r>
            <a:r>
              <a:rPr lang="it-IT" sz="1000" b="0" spc="0" dirty="0" err="1">
                <a:solidFill>
                  <a:schemeClr val="tx1"/>
                </a:solidFill>
              </a:rPr>
              <a:t>never</a:t>
            </a:r>
            <a:r>
              <a:rPr lang="it-IT" sz="1000" b="0" spc="0" dirty="0">
                <a:solidFill>
                  <a:schemeClr val="tx1"/>
                </a:solidFill>
              </a:rPr>
              <a:t> work</a:t>
            </a:r>
          </a:p>
          <a:p>
            <a:pPr marL="0" indent="0">
              <a:buNone/>
            </a:pPr>
            <a:r>
              <a:rPr lang="it-IT" sz="1000" b="0" spc="0" dirty="0" err="1">
                <a:solidFill>
                  <a:schemeClr val="tx1"/>
                </a:solidFill>
              </a:rPr>
              <a:t>We</a:t>
            </a:r>
            <a:r>
              <a:rPr lang="it-IT" sz="1000" b="0" spc="0" dirty="0">
                <a:solidFill>
                  <a:schemeClr val="tx1"/>
                </a:solidFill>
              </a:rPr>
              <a:t> </a:t>
            </a:r>
            <a:r>
              <a:rPr lang="it-IT" sz="1000" b="0" spc="0" dirty="0" err="1">
                <a:solidFill>
                  <a:schemeClr val="tx1"/>
                </a:solidFill>
              </a:rPr>
              <a:t>don't</a:t>
            </a:r>
            <a:r>
              <a:rPr lang="it-IT" sz="1000" b="0" spc="0" dirty="0">
                <a:solidFill>
                  <a:schemeClr val="tx1"/>
                </a:solidFill>
              </a:rPr>
              <a:t> </a:t>
            </a:r>
            <a:r>
              <a:rPr lang="it-IT" sz="1000" b="0" spc="0" dirty="0" err="1">
                <a:solidFill>
                  <a:schemeClr val="tx1"/>
                </a:solidFill>
              </a:rPr>
              <a:t>know</a:t>
            </a:r>
            <a:r>
              <a:rPr lang="it-IT" sz="1000" b="0" spc="0" dirty="0">
                <a:solidFill>
                  <a:schemeClr val="tx1"/>
                </a:solidFill>
              </a:rPr>
              <a:t> </a:t>
            </a:r>
            <a:r>
              <a:rPr lang="it-IT" sz="1000" b="0" spc="0" dirty="0" err="1">
                <a:solidFill>
                  <a:schemeClr val="tx1"/>
                </a:solidFill>
              </a:rPr>
              <a:t>how</a:t>
            </a:r>
            <a:r>
              <a:rPr lang="it-IT" sz="1000" b="0" spc="0" dirty="0">
                <a:solidFill>
                  <a:schemeClr val="tx1"/>
                </a:solidFill>
              </a:rPr>
              <a:t> to do </a:t>
            </a:r>
            <a:r>
              <a:rPr lang="it-IT" sz="1000" b="0" spc="0" dirty="0" err="1">
                <a:solidFill>
                  <a:schemeClr val="tx1"/>
                </a:solidFill>
              </a:rPr>
              <a:t>this</a:t>
            </a:r>
            <a:endParaRPr lang="it-IT" sz="1000" b="0" spc="0" dirty="0">
              <a:solidFill>
                <a:schemeClr val="tx1"/>
              </a:solidFill>
            </a:endParaRPr>
          </a:p>
          <a:p>
            <a:pPr marL="0" indent="0">
              <a:buNone/>
            </a:pPr>
            <a:r>
              <a:rPr lang="it-IT" sz="1000" b="0" spc="0" dirty="0" err="1">
                <a:solidFill>
                  <a:schemeClr val="tx1"/>
                </a:solidFill>
              </a:rPr>
              <a:t>We</a:t>
            </a:r>
            <a:r>
              <a:rPr lang="it-IT" sz="1000" b="0" spc="0" dirty="0">
                <a:solidFill>
                  <a:schemeClr val="tx1"/>
                </a:solidFill>
              </a:rPr>
              <a:t> </a:t>
            </a:r>
            <a:r>
              <a:rPr lang="it-IT" sz="1000" b="0" spc="0" dirty="0" err="1">
                <a:solidFill>
                  <a:schemeClr val="tx1"/>
                </a:solidFill>
              </a:rPr>
              <a:t>don't</a:t>
            </a:r>
            <a:r>
              <a:rPr lang="it-IT" sz="1000" b="0" spc="0" dirty="0">
                <a:solidFill>
                  <a:schemeClr val="tx1"/>
                </a:solidFill>
              </a:rPr>
              <a:t> </a:t>
            </a:r>
            <a:r>
              <a:rPr lang="it-IT" sz="1000" b="0" spc="0" dirty="0" err="1">
                <a:solidFill>
                  <a:schemeClr val="tx1"/>
                </a:solidFill>
              </a:rPr>
              <a:t>have</a:t>
            </a:r>
            <a:r>
              <a:rPr lang="it-IT" sz="1000" b="0" spc="0" dirty="0">
                <a:solidFill>
                  <a:schemeClr val="tx1"/>
                </a:solidFill>
              </a:rPr>
              <a:t> the right </a:t>
            </a:r>
            <a:r>
              <a:rPr lang="it-IT" sz="1000" b="0" spc="0" dirty="0" err="1">
                <a:solidFill>
                  <a:schemeClr val="tx1"/>
                </a:solidFill>
              </a:rPr>
              <a:t>people</a:t>
            </a:r>
            <a:r>
              <a:rPr lang="it-IT" sz="1000" b="0" spc="0" dirty="0">
                <a:solidFill>
                  <a:schemeClr val="tx1"/>
                </a:solidFill>
              </a:rPr>
              <a:t> to do </a:t>
            </a:r>
            <a:r>
              <a:rPr lang="it-IT" sz="1000" b="0" spc="0" dirty="0" err="1">
                <a:solidFill>
                  <a:schemeClr val="tx1"/>
                </a:solidFill>
              </a:rPr>
              <a:t>this</a:t>
            </a:r>
            <a:endParaRPr lang="it-IT" sz="1000" b="0" spc="0" dirty="0">
              <a:solidFill>
                <a:schemeClr val="tx1"/>
              </a:solidFill>
            </a:endParaRPr>
          </a:p>
          <a:p>
            <a:pPr marL="0" indent="0">
              <a:buNone/>
            </a:pPr>
            <a:r>
              <a:rPr lang="it-IT" sz="1000" b="0" spc="0" dirty="0" err="1">
                <a:solidFill>
                  <a:schemeClr val="tx1"/>
                </a:solidFill>
              </a:rPr>
              <a:t>We</a:t>
            </a:r>
            <a:r>
              <a:rPr lang="it-IT" sz="1000" b="0" spc="0" dirty="0">
                <a:solidFill>
                  <a:schemeClr val="tx1"/>
                </a:solidFill>
              </a:rPr>
              <a:t> </a:t>
            </a:r>
            <a:r>
              <a:rPr lang="it-IT" sz="1000" b="0" spc="0" dirty="0" err="1">
                <a:solidFill>
                  <a:schemeClr val="tx1"/>
                </a:solidFill>
              </a:rPr>
              <a:t>need</a:t>
            </a:r>
            <a:r>
              <a:rPr lang="it-IT" sz="1000" b="0" spc="0" dirty="0">
                <a:solidFill>
                  <a:schemeClr val="tx1"/>
                </a:solidFill>
              </a:rPr>
              <a:t> the </a:t>
            </a:r>
            <a:r>
              <a:rPr lang="it-IT" sz="1000" b="0" spc="0" dirty="0" err="1">
                <a:solidFill>
                  <a:schemeClr val="tx1"/>
                </a:solidFill>
              </a:rPr>
              <a:t>money</a:t>
            </a:r>
            <a:endParaRPr lang="it-IT" sz="1000" b="0" spc="0" dirty="0">
              <a:solidFill>
                <a:schemeClr val="tx1"/>
              </a:solidFill>
            </a:endParaRPr>
          </a:p>
          <a:p>
            <a:pPr marL="0" indent="0">
              <a:buNone/>
            </a:pPr>
            <a:r>
              <a:rPr lang="it-IT" sz="1600" b="0" spc="0" dirty="0" err="1">
                <a:solidFill>
                  <a:schemeClr val="tx1"/>
                </a:solidFill>
              </a:rPr>
              <a:t>It’s</a:t>
            </a:r>
            <a:r>
              <a:rPr lang="it-IT" sz="1600" b="0" spc="0" dirty="0">
                <a:solidFill>
                  <a:schemeClr val="tx1"/>
                </a:solidFill>
              </a:rPr>
              <a:t> </a:t>
            </a:r>
            <a:r>
              <a:rPr lang="it-IT" sz="1600" b="0" spc="0" dirty="0" err="1">
                <a:solidFill>
                  <a:schemeClr val="tx1"/>
                </a:solidFill>
              </a:rPr>
              <a:t>not</a:t>
            </a:r>
            <a:r>
              <a:rPr lang="it-IT" sz="1600" b="0" spc="0" dirty="0">
                <a:solidFill>
                  <a:schemeClr val="tx1"/>
                </a:solidFill>
              </a:rPr>
              <a:t> </a:t>
            </a:r>
            <a:r>
              <a:rPr lang="it-IT" sz="1600" b="0" spc="0" dirty="0" err="1">
                <a:solidFill>
                  <a:schemeClr val="tx1"/>
                </a:solidFill>
              </a:rPr>
              <a:t>ours</a:t>
            </a:r>
            <a:r>
              <a:rPr lang="it-IT" sz="1600" b="0" spc="0" dirty="0">
                <a:solidFill>
                  <a:schemeClr val="tx1"/>
                </a:solidFill>
              </a:rPr>
              <a:t>, and </a:t>
            </a:r>
            <a:r>
              <a:rPr lang="it-IT" sz="1600" b="0" spc="0" dirty="0" err="1">
                <a:solidFill>
                  <a:schemeClr val="tx1"/>
                </a:solidFill>
              </a:rPr>
              <a:t>we</a:t>
            </a:r>
            <a:r>
              <a:rPr lang="it-IT" sz="1600" b="0" spc="0" dirty="0">
                <a:solidFill>
                  <a:schemeClr val="tx1"/>
                </a:solidFill>
              </a:rPr>
              <a:t> </a:t>
            </a:r>
            <a:r>
              <a:rPr lang="it-IT" sz="1600" b="0" spc="0" dirty="0" err="1">
                <a:solidFill>
                  <a:schemeClr val="tx1"/>
                </a:solidFill>
              </a:rPr>
              <a:t>don’t</a:t>
            </a:r>
            <a:r>
              <a:rPr lang="it-IT" sz="1600" b="0" spc="0" dirty="0">
                <a:solidFill>
                  <a:schemeClr val="tx1"/>
                </a:solidFill>
              </a:rPr>
              <a:t> </a:t>
            </a:r>
            <a:r>
              <a:rPr lang="it-IT" sz="1600" b="0" spc="0" dirty="0" err="1">
                <a:solidFill>
                  <a:schemeClr val="tx1"/>
                </a:solidFill>
              </a:rPr>
              <a:t>know</a:t>
            </a:r>
            <a:r>
              <a:rPr lang="it-IT" sz="1600" b="0" spc="0" dirty="0">
                <a:solidFill>
                  <a:schemeClr val="tx1"/>
                </a:solidFill>
              </a:rPr>
              <a:t> </a:t>
            </a:r>
            <a:r>
              <a:rPr lang="it-IT" sz="1600" b="0" spc="0" dirty="0" err="1">
                <a:solidFill>
                  <a:schemeClr val="tx1"/>
                </a:solidFill>
              </a:rPr>
              <a:t>who’s</a:t>
            </a:r>
            <a:r>
              <a:rPr lang="it-IT" sz="1600" b="0" spc="0" dirty="0">
                <a:solidFill>
                  <a:schemeClr val="tx1"/>
                </a:solidFill>
              </a:rPr>
              <a:t> data </a:t>
            </a:r>
            <a:r>
              <a:rPr lang="it-IT" sz="1600" b="0" spc="0" dirty="0" err="1">
                <a:solidFill>
                  <a:schemeClr val="tx1"/>
                </a:solidFill>
              </a:rPr>
              <a:t>it</a:t>
            </a:r>
            <a:r>
              <a:rPr lang="it-IT" sz="1600" b="0" spc="0" dirty="0">
                <a:solidFill>
                  <a:schemeClr val="tx1"/>
                </a:solidFill>
              </a:rPr>
              <a:t> </a:t>
            </a:r>
            <a:r>
              <a:rPr lang="it-IT" sz="1600" b="0" spc="0" dirty="0" err="1">
                <a:solidFill>
                  <a:schemeClr val="tx1"/>
                </a:solidFill>
              </a:rPr>
              <a:t>is</a:t>
            </a:r>
            <a:endParaRPr lang="it-IT" sz="1600" b="0" spc="0" dirty="0">
              <a:solidFill>
                <a:schemeClr val="tx1"/>
              </a:solidFill>
            </a:endParaRPr>
          </a:p>
          <a:p>
            <a:pPr marL="0" indent="0">
              <a:buNone/>
            </a:pPr>
            <a:r>
              <a:rPr lang="it-IT" sz="1800" b="0" spc="0" dirty="0">
                <a:solidFill>
                  <a:schemeClr val="tx1"/>
                </a:solidFill>
              </a:rPr>
              <a:t>No idea </a:t>
            </a:r>
            <a:r>
              <a:rPr lang="it-IT" sz="1800" b="0" spc="0" dirty="0" err="1">
                <a:solidFill>
                  <a:schemeClr val="tx1"/>
                </a:solidFill>
              </a:rPr>
              <a:t>what</a:t>
            </a:r>
            <a:r>
              <a:rPr lang="it-IT" sz="1800" b="0" spc="0" dirty="0">
                <a:solidFill>
                  <a:schemeClr val="tx1"/>
                </a:solidFill>
              </a:rPr>
              <a:t> the </a:t>
            </a:r>
            <a:r>
              <a:rPr lang="it-IT" sz="1800" b="0" spc="0" dirty="0" err="1">
                <a:solidFill>
                  <a:schemeClr val="tx1"/>
                </a:solidFill>
              </a:rPr>
              <a:t>quality</a:t>
            </a:r>
            <a:r>
              <a:rPr lang="it-IT" sz="1800" b="0" spc="0" dirty="0">
                <a:solidFill>
                  <a:schemeClr val="tx1"/>
                </a:solidFill>
              </a:rPr>
              <a:t> of the data </a:t>
            </a:r>
            <a:r>
              <a:rPr lang="it-IT" sz="1800" b="0" spc="0" dirty="0" err="1">
                <a:solidFill>
                  <a:schemeClr val="tx1"/>
                </a:solidFill>
              </a:rPr>
              <a:t>is</a:t>
            </a:r>
            <a:endParaRPr lang="it-IT" sz="1800" b="0" spc="0" dirty="0">
              <a:solidFill>
                <a:schemeClr val="tx1"/>
              </a:solidFill>
            </a:endParaRPr>
          </a:p>
          <a:p>
            <a:pPr marL="0" indent="0">
              <a:buNone/>
            </a:pPr>
            <a:r>
              <a:rPr lang="it-IT" sz="2000" b="0" spc="0" dirty="0" err="1">
                <a:solidFill>
                  <a:schemeClr val="tx1"/>
                </a:solidFill>
              </a:rPr>
              <a:t>We</a:t>
            </a:r>
            <a:r>
              <a:rPr lang="it-IT" sz="2000" b="0" spc="0" dirty="0">
                <a:solidFill>
                  <a:schemeClr val="tx1"/>
                </a:solidFill>
              </a:rPr>
              <a:t> </a:t>
            </a:r>
            <a:r>
              <a:rPr lang="it-IT" sz="2000" b="0" spc="0" dirty="0" err="1">
                <a:solidFill>
                  <a:schemeClr val="tx1"/>
                </a:solidFill>
              </a:rPr>
              <a:t>don’t</a:t>
            </a:r>
            <a:r>
              <a:rPr lang="it-IT" sz="2000" b="0" spc="0" dirty="0">
                <a:solidFill>
                  <a:schemeClr val="tx1"/>
                </a:solidFill>
              </a:rPr>
              <a:t> </a:t>
            </a:r>
            <a:r>
              <a:rPr lang="it-IT" sz="2000" b="0" spc="0" dirty="0" err="1">
                <a:solidFill>
                  <a:schemeClr val="tx1"/>
                </a:solidFill>
              </a:rPr>
              <a:t>know</a:t>
            </a:r>
            <a:r>
              <a:rPr lang="it-IT" sz="2000" b="0" spc="0" dirty="0">
                <a:solidFill>
                  <a:schemeClr val="tx1"/>
                </a:solidFill>
              </a:rPr>
              <a:t> </a:t>
            </a:r>
            <a:r>
              <a:rPr lang="it-IT" sz="2000" b="0" spc="0" dirty="0" err="1">
                <a:solidFill>
                  <a:schemeClr val="tx1"/>
                </a:solidFill>
              </a:rPr>
              <a:t>where</a:t>
            </a:r>
            <a:r>
              <a:rPr lang="it-IT" sz="2000" b="0" spc="0" dirty="0">
                <a:solidFill>
                  <a:schemeClr val="tx1"/>
                </a:solidFill>
              </a:rPr>
              <a:t> to </a:t>
            </a:r>
            <a:r>
              <a:rPr lang="it-IT" sz="2000" b="0" spc="0" dirty="0" err="1">
                <a:solidFill>
                  <a:schemeClr val="tx1"/>
                </a:solidFill>
              </a:rPr>
              <a:t>find</a:t>
            </a:r>
            <a:r>
              <a:rPr lang="it-IT" sz="2000" b="0" spc="0" dirty="0">
                <a:solidFill>
                  <a:schemeClr val="tx1"/>
                </a:solidFill>
              </a:rPr>
              <a:t> </a:t>
            </a:r>
            <a:r>
              <a:rPr lang="it-IT" sz="2000" b="0" spc="0" dirty="0" err="1">
                <a:solidFill>
                  <a:schemeClr val="tx1"/>
                </a:solidFill>
              </a:rPr>
              <a:t>it</a:t>
            </a:r>
            <a:endParaRPr lang="it-IT" sz="2000" b="0" spc="0" dirty="0">
              <a:solidFill>
                <a:schemeClr val="tx1"/>
              </a:solidFill>
            </a:endParaRPr>
          </a:p>
          <a:p>
            <a:pPr marL="0" indent="0">
              <a:buNone/>
            </a:pPr>
            <a:r>
              <a:rPr lang="it-IT" sz="1000" b="0" spc="0" dirty="0" err="1">
                <a:solidFill>
                  <a:schemeClr val="tx1"/>
                </a:solidFill>
              </a:rPr>
              <a:t>It’s</a:t>
            </a:r>
            <a:r>
              <a:rPr lang="it-IT" sz="1000" b="0" spc="0" dirty="0">
                <a:solidFill>
                  <a:schemeClr val="tx1"/>
                </a:solidFill>
              </a:rPr>
              <a:t> </a:t>
            </a:r>
            <a:r>
              <a:rPr lang="it-IT" sz="1000" b="0" spc="0" dirty="0" err="1">
                <a:solidFill>
                  <a:schemeClr val="tx1"/>
                </a:solidFill>
              </a:rPr>
              <a:t>not</a:t>
            </a:r>
            <a:r>
              <a:rPr lang="it-IT" sz="1000" b="0" spc="0" dirty="0">
                <a:solidFill>
                  <a:schemeClr val="tx1"/>
                </a:solidFill>
              </a:rPr>
              <a:t> </a:t>
            </a:r>
            <a:r>
              <a:rPr lang="it-IT" sz="1000" b="0" spc="0" dirty="0" err="1">
                <a:solidFill>
                  <a:schemeClr val="tx1"/>
                </a:solidFill>
              </a:rPr>
              <a:t>our</a:t>
            </a:r>
            <a:r>
              <a:rPr lang="it-IT" sz="1000" b="0" spc="0" dirty="0">
                <a:solidFill>
                  <a:schemeClr val="tx1"/>
                </a:solidFill>
              </a:rPr>
              <a:t> job</a:t>
            </a:r>
          </a:p>
          <a:p>
            <a:pPr marL="0" indent="0">
              <a:buNone/>
            </a:pPr>
            <a:r>
              <a:rPr lang="it-IT" sz="1000" b="0" spc="0" dirty="0" err="1">
                <a:solidFill>
                  <a:schemeClr val="tx1"/>
                </a:solidFill>
              </a:rPr>
              <a:t>It</a:t>
            </a:r>
            <a:r>
              <a:rPr lang="it-IT" sz="1000" b="0" spc="0" dirty="0">
                <a:solidFill>
                  <a:schemeClr val="tx1"/>
                </a:solidFill>
              </a:rPr>
              <a:t> </a:t>
            </a:r>
            <a:r>
              <a:rPr lang="it-IT" sz="1000" b="0" spc="0" dirty="0" err="1">
                <a:solidFill>
                  <a:schemeClr val="tx1"/>
                </a:solidFill>
              </a:rPr>
              <a:t>isn’t</a:t>
            </a:r>
            <a:r>
              <a:rPr lang="it-IT" sz="1000" b="0" spc="0" dirty="0">
                <a:solidFill>
                  <a:schemeClr val="tx1"/>
                </a:solidFill>
              </a:rPr>
              <a:t> in the right format</a:t>
            </a:r>
          </a:p>
          <a:p>
            <a:pPr marL="0" indent="0">
              <a:buNone/>
            </a:pPr>
            <a:r>
              <a:rPr lang="it-IT" sz="1000" b="0" spc="0" dirty="0">
                <a:solidFill>
                  <a:schemeClr val="tx1"/>
                </a:solidFill>
              </a:rPr>
              <a:t>I </a:t>
            </a:r>
            <a:r>
              <a:rPr lang="it-IT" sz="1000" b="0" spc="0" dirty="0" err="1">
                <a:solidFill>
                  <a:schemeClr val="tx1"/>
                </a:solidFill>
              </a:rPr>
              <a:t>am</a:t>
            </a:r>
            <a:r>
              <a:rPr lang="it-IT" sz="1000" b="0" spc="0" dirty="0">
                <a:solidFill>
                  <a:schemeClr val="tx1"/>
                </a:solidFill>
              </a:rPr>
              <a:t> </a:t>
            </a:r>
            <a:r>
              <a:rPr lang="it-IT" sz="1000" b="0" spc="0" dirty="0" err="1">
                <a:solidFill>
                  <a:schemeClr val="tx1"/>
                </a:solidFill>
              </a:rPr>
              <a:t>not</a:t>
            </a:r>
            <a:r>
              <a:rPr lang="it-IT" sz="1000" b="0" spc="0" dirty="0">
                <a:solidFill>
                  <a:schemeClr val="tx1"/>
                </a:solidFill>
              </a:rPr>
              <a:t> </a:t>
            </a:r>
            <a:r>
              <a:rPr lang="it-IT" sz="1000" b="0" spc="0" dirty="0" err="1">
                <a:solidFill>
                  <a:schemeClr val="tx1"/>
                </a:solidFill>
              </a:rPr>
              <a:t>authorised</a:t>
            </a:r>
            <a:endParaRPr lang="it-IT" sz="1000" b="0" spc="0" dirty="0">
              <a:solidFill>
                <a:schemeClr val="tx1"/>
              </a:solidFill>
            </a:endParaRPr>
          </a:p>
          <a:p>
            <a:pPr marL="0" indent="0">
              <a:buNone/>
            </a:pPr>
            <a:endParaRPr lang="it-IT" sz="1000" b="0" spc="0" dirty="0">
              <a:solidFill>
                <a:schemeClr val="tx1"/>
              </a:solidFill>
            </a:endParaRPr>
          </a:p>
          <a:p>
            <a:pPr marL="0" indent="0">
              <a:buNone/>
            </a:pPr>
            <a:br>
              <a:rPr lang="it-IT" sz="1200" b="0" spc="0" dirty="0">
                <a:solidFill>
                  <a:schemeClr val="tx1"/>
                </a:solidFill>
              </a:rPr>
            </a:br>
            <a:br>
              <a:rPr lang="it-IT" sz="1200" b="0" spc="0" dirty="0">
                <a:solidFill>
                  <a:schemeClr val="tx1"/>
                </a:solidFill>
              </a:rPr>
            </a:br>
            <a:r>
              <a:rPr lang="it-IT" sz="1200" b="0" spc="0" dirty="0" err="1">
                <a:solidFill>
                  <a:schemeClr val="tx1"/>
                </a:solidFill>
              </a:rPr>
              <a:t>Who</a:t>
            </a:r>
            <a:r>
              <a:rPr lang="it-IT" sz="1200" b="0" spc="0" dirty="0">
                <a:solidFill>
                  <a:schemeClr val="tx1"/>
                </a:solidFill>
              </a:rPr>
              <a:t> </a:t>
            </a:r>
            <a:r>
              <a:rPr lang="it-IT" sz="1200" b="0" spc="0" dirty="0" err="1">
                <a:solidFill>
                  <a:schemeClr val="tx1"/>
                </a:solidFill>
              </a:rPr>
              <a:t>is</a:t>
            </a:r>
            <a:r>
              <a:rPr lang="it-IT" sz="1200" b="0" spc="0" dirty="0">
                <a:solidFill>
                  <a:schemeClr val="tx1"/>
                </a:solidFill>
              </a:rPr>
              <a:t> </a:t>
            </a:r>
            <a:r>
              <a:rPr lang="it-IT" sz="1200" b="0" spc="0" dirty="0" err="1">
                <a:solidFill>
                  <a:schemeClr val="tx1"/>
                </a:solidFill>
              </a:rPr>
              <a:t>going</a:t>
            </a:r>
            <a:r>
              <a:rPr lang="it-IT" sz="1200" b="0" spc="0" dirty="0">
                <a:solidFill>
                  <a:schemeClr val="tx1"/>
                </a:solidFill>
              </a:rPr>
              <a:t> to use </a:t>
            </a:r>
            <a:r>
              <a:rPr lang="it-IT" sz="1200" b="0" spc="0" dirty="0" err="1">
                <a:solidFill>
                  <a:schemeClr val="tx1"/>
                </a:solidFill>
              </a:rPr>
              <a:t>this</a:t>
            </a:r>
            <a:r>
              <a:rPr lang="it-IT" sz="1200" b="0" spc="0" dirty="0">
                <a:solidFill>
                  <a:schemeClr val="tx1"/>
                </a:solidFill>
              </a:rPr>
              <a:t> </a:t>
            </a:r>
            <a:r>
              <a:rPr lang="it-IT" sz="1200" b="0" spc="0" dirty="0" err="1">
                <a:solidFill>
                  <a:schemeClr val="tx1"/>
                </a:solidFill>
              </a:rPr>
              <a:t>anyway</a:t>
            </a:r>
            <a:endParaRPr lang="it-IT" sz="1200" b="0" spc="0" dirty="0">
              <a:solidFill>
                <a:schemeClr val="tx1"/>
              </a:solidFill>
            </a:endParaRPr>
          </a:p>
          <a:p>
            <a:pPr marL="0" indent="0">
              <a:buNone/>
            </a:pPr>
            <a:r>
              <a:rPr lang="it-IT" sz="2400" b="0" spc="0" dirty="0">
                <a:solidFill>
                  <a:schemeClr val="tx1"/>
                </a:solidFill>
              </a:rPr>
              <a:t>People are </a:t>
            </a:r>
            <a:r>
              <a:rPr lang="it-IT" sz="2400" b="0" spc="0" dirty="0" err="1">
                <a:solidFill>
                  <a:schemeClr val="tx1"/>
                </a:solidFill>
              </a:rPr>
              <a:t>going</a:t>
            </a:r>
            <a:r>
              <a:rPr lang="it-IT" sz="2400" b="0" spc="0" dirty="0">
                <a:solidFill>
                  <a:schemeClr val="tx1"/>
                </a:solidFill>
              </a:rPr>
              <a:t> to </a:t>
            </a:r>
            <a:r>
              <a:rPr lang="it-IT" sz="2400" b="0" spc="0" dirty="0" err="1">
                <a:solidFill>
                  <a:schemeClr val="tx1"/>
                </a:solidFill>
              </a:rPr>
              <a:t>misuse</a:t>
            </a:r>
            <a:r>
              <a:rPr lang="it-IT" sz="2400" b="0" spc="0" dirty="0">
                <a:solidFill>
                  <a:schemeClr val="tx1"/>
                </a:solidFill>
              </a:rPr>
              <a:t> </a:t>
            </a:r>
            <a:r>
              <a:rPr lang="it-IT" sz="2400" b="0" spc="0" dirty="0" err="1">
                <a:solidFill>
                  <a:schemeClr val="tx1"/>
                </a:solidFill>
              </a:rPr>
              <a:t>it</a:t>
            </a:r>
            <a:endParaRPr lang="it-IT" sz="2400" b="0" spc="0" dirty="0">
              <a:solidFill>
                <a:schemeClr val="tx1"/>
              </a:solidFill>
            </a:endParaRPr>
          </a:p>
          <a:p>
            <a:pPr marL="0" indent="0">
              <a:buNone/>
            </a:pPr>
            <a:r>
              <a:rPr lang="it-IT" sz="1200" b="0" spc="0" dirty="0">
                <a:solidFill>
                  <a:schemeClr val="tx1"/>
                </a:solidFill>
              </a:rPr>
              <a:t>Image </a:t>
            </a:r>
            <a:r>
              <a:rPr lang="it-IT" sz="1200" b="0" spc="0" dirty="0" err="1">
                <a:solidFill>
                  <a:schemeClr val="tx1"/>
                </a:solidFill>
              </a:rPr>
              <a:t>damage</a:t>
            </a:r>
            <a:r>
              <a:rPr lang="it-IT" sz="1200" b="0" spc="0" dirty="0">
                <a:solidFill>
                  <a:schemeClr val="tx1"/>
                </a:solidFill>
              </a:rPr>
              <a:t> for the </a:t>
            </a:r>
            <a:r>
              <a:rPr lang="it-IT" sz="1200" b="0" spc="0" dirty="0" err="1">
                <a:solidFill>
                  <a:schemeClr val="tx1"/>
                </a:solidFill>
              </a:rPr>
              <a:t>minister</a:t>
            </a:r>
            <a:endParaRPr lang="it-IT" sz="1200" b="0" spc="0" dirty="0">
              <a:solidFill>
                <a:schemeClr val="tx1"/>
              </a:solidFill>
            </a:endParaRPr>
          </a:p>
          <a:p>
            <a:pPr marL="0" indent="0">
              <a:buNone/>
            </a:pPr>
            <a:r>
              <a:rPr lang="it-IT" sz="1200" b="0" spc="0" dirty="0" err="1">
                <a:solidFill>
                  <a:schemeClr val="tx1"/>
                </a:solidFill>
              </a:rPr>
              <a:t>We</a:t>
            </a:r>
            <a:r>
              <a:rPr lang="it-IT" sz="1200" b="0" spc="0" dirty="0">
                <a:solidFill>
                  <a:schemeClr val="tx1"/>
                </a:solidFill>
              </a:rPr>
              <a:t> are </a:t>
            </a:r>
            <a:r>
              <a:rPr lang="it-IT" sz="1200" b="0" spc="0" dirty="0" err="1">
                <a:solidFill>
                  <a:schemeClr val="tx1"/>
                </a:solidFill>
              </a:rPr>
              <a:t>not</a:t>
            </a:r>
            <a:r>
              <a:rPr lang="it-IT" sz="1200" b="0" spc="0" dirty="0">
                <a:solidFill>
                  <a:schemeClr val="tx1"/>
                </a:solidFill>
              </a:rPr>
              <a:t> ready for </a:t>
            </a:r>
            <a:r>
              <a:rPr lang="it-IT" sz="1200" b="0" spc="0" dirty="0" err="1">
                <a:solidFill>
                  <a:schemeClr val="tx1"/>
                </a:solidFill>
              </a:rPr>
              <a:t>this</a:t>
            </a:r>
            <a:endParaRPr lang="it-IT" sz="1200" b="0" spc="0" dirty="0">
              <a:solidFill>
                <a:schemeClr val="tx1"/>
              </a:solidFill>
            </a:endParaRPr>
          </a:p>
          <a:p>
            <a:pPr marL="0" indent="0">
              <a:buNone/>
            </a:pPr>
            <a:r>
              <a:rPr lang="it-IT" sz="1200" b="0" spc="0" dirty="0">
                <a:solidFill>
                  <a:schemeClr val="tx1"/>
                </a:solidFill>
              </a:rPr>
              <a:t>Image </a:t>
            </a:r>
            <a:r>
              <a:rPr lang="it-IT" sz="1200" b="0" spc="0" dirty="0" err="1">
                <a:solidFill>
                  <a:schemeClr val="tx1"/>
                </a:solidFill>
              </a:rPr>
              <a:t>loss</a:t>
            </a:r>
            <a:r>
              <a:rPr lang="it-IT" sz="1200" b="0" spc="0" dirty="0">
                <a:solidFill>
                  <a:schemeClr val="tx1"/>
                </a:solidFill>
              </a:rPr>
              <a:t> for </a:t>
            </a:r>
            <a:r>
              <a:rPr lang="it-IT" sz="1200" b="0" spc="0" dirty="0" err="1">
                <a:solidFill>
                  <a:schemeClr val="tx1"/>
                </a:solidFill>
              </a:rPr>
              <a:t>Government</a:t>
            </a:r>
            <a:endParaRPr lang="it-IT" sz="1200" b="0" spc="0" dirty="0">
              <a:solidFill>
                <a:schemeClr val="tx1"/>
              </a:solidFill>
            </a:endParaRPr>
          </a:p>
          <a:p>
            <a:pPr marL="0" indent="0">
              <a:buNone/>
            </a:pPr>
            <a:r>
              <a:rPr lang="it-IT" sz="2000" b="0" spc="0" dirty="0">
                <a:solidFill>
                  <a:schemeClr val="tx1"/>
                </a:solidFill>
              </a:rPr>
              <a:t>The data file </a:t>
            </a:r>
            <a:r>
              <a:rPr lang="it-IT" sz="2000" b="0" spc="0" dirty="0" err="1">
                <a:solidFill>
                  <a:schemeClr val="tx1"/>
                </a:solidFill>
              </a:rPr>
              <a:t>is</a:t>
            </a:r>
            <a:r>
              <a:rPr lang="it-IT" sz="2000" b="0" spc="0" dirty="0">
                <a:solidFill>
                  <a:schemeClr val="tx1"/>
                </a:solidFill>
              </a:rPr>
              <a:t> </a:t>
            </a:r>
            <a:r>
              <a:rPr lang="it-IT" sz="2000" b="0" spc="0" dirty="0" err="1">
                <a:solidFill>
                  <a:schemeClr val="tx1"/>
                </a:solidFill>
              </a:rPr>
              <a:t>too</a:t>
            </a:r>
            <a:r>
              <a:rPr lang="it-IT" sz="2000" b="0" spc="0" dirty="0">
                <a:solidFill>
                  <a:schemeClr val="tx1"/>
                </a:solidFill>
              </a:rPr>
              <a:t> big</a:t>
            </a:r>
          </a:p>
          <a:p>
            <a:pPr marL="0" indent="0">
              <a:buNone/>
            </a:pPr>
            <a:r>
              <a:rPr lang="it-IT" sz="1200" b="0" spc="0" dirty="0" err="1">
                <a:solidFill>
                  <a:schemeClr val="tx1"/>
                </a:solidFill>
              </a:rPr>
              <a:t>Not</a:t>
            </a:r>
            <a:r>
              <a:rPr lang="it-IT" sz="1200" b="0" spc="0" dirty="0">
                <a:solidFill>
                  <a:schemeClr val="tx1"/>
                </a:solidFill>
              </a:rPr>
              <a:t> </a:t>
            </a:r>
            <a:r>
              <a:rPr lang="it-IT" sz="1200" b="0" spc="0" dirty="0" err="1">
                <a:solidFill>
                  <a:schemeClr val="tx1"/>
                </a:solidFill>
              </a:rPr>
              <a:t>enough</a:t>
            </a:r>
            <a:r>
              <a:rPr lang="it-IT" sz="1200" b="0" spc="0" dirty="0">
                <a:solidFill>
                  <a:schemeClr val="tx1"/>
                </a:solidFill>
              </a:rPr>
              <a:t> </a:t>
            </a:r>
            <a:r>
              <a:rPr lang="it-IT" sz="1200" b="0" spc="0" dirty="0" err="1">
                <a:solidFill>
                  <a:schemeClr val="tx1"/>
                </a:solidFill>
              </a:rPr>
              <a:t>bandwidth</a:t>
            </a:r>
            <a:endParaRPr lang="it-IT" sz="1200" b="0" spc="0" dirty="0">
              <a:solidFill>
                <a:schemeClr val="tx1"/>
              </a:solidFill>
            </a:endParaRPr>
          </a:p>
          <a:p>
            <a:pPr marL="0" indent="0">
              <a:buNone/>
            </a:pPr>
            <a:r>
              <a:rPr lang="it-IT" sz="1200" b="0" spc="0" dirty="0" err="1">
                <a:solidFill>
                  <a:schemeClr val="tx1"/>
                </a:solidFill>
              </a:rPr>
              <a:t>This</a:t>
            </a:r>
            <a:r>
              <a:rPr lang="it-IT" sz="1200" b="0" spc="0" dirty="0">
                <a:solidFill>
                  <a:schemeClr val="tx1"/>
                </a:solidFill>
              </a:rPr>
              <a:t> </a:t>
            </a:r>
            <a:r>
              <a:rPr lang="it-IT" sz="1200" b="0" spc="0" dirty="0" err="1">
                <a:solidFill>
                  <a:schemeClr val="tx1"/>
                </a:solidFill>
              </a:rPr>
              <a:t>is</a:t>
            </a:r>
            <a:r>
              <a:rPr lang="it-IT" sz="1200" b="0" spc="0" dirty="0">
                <a:solidFill>
                  <a:schemeClr val="tx1"/>
                </a:solidFill>
              </a:rPr>
              <a:t> a first </a:t>
            </a:r>
            <a:r>
              <a:rPr lang="it-IT" sz="1200" b="0" spc="0" dirty="0" err="1">
                <a:solidFill>
                  <a:schemeClr val="tx1"/>
                </a:solidFill>
              </a:rPr>
              <a:t>step</a:t>
            </a:r>
            <a:r>
              <a:rPr lang="it-IT" sz="1200" b="0" spc="0" dirty="0">
                <a:solidFill>
                  <a:schemeClr val="tx1"/>
                </a:solidFill>
              </a:rPr>
              <a:t>, </a:t>
            </a:r>
            <a:r>
              <a:rPr lang="it-IT" sz="1200" b="0" spc="0" dirty="0" err="1">
                <a:solidFill>
                  <a:schemeClr val="tx1"/>
                </a:solidFill>
              </a:rPr>
              <a:t>we</a:t>
            </a:r>
            <a:r>
              <a:rPr lang="it-IT" sz="1200" b="0" spc="0" dirty="0">
                <a:solidFill>
                  <a:schemeClr val="tx1"/>
                </a:solidFill>
              </a:rPr>
              <a:t> </a:t>
            </a:r>
            <a:r>
              <a:rPr lang="it-IT" sz="1200" b="0" spc="0" dirty="0" err="1">
                <a:solidFill>
                  <a:schemeClr val="tx1"/>
                </a:solidFill>
              </a:rPr>
              <a:t>will</a:t>
            </a:r>
            <a:r>
              <a:rPr lang="it-IT" sz="1200" b="0" spc="0" dirty="0">
                <a:solidFill>
                  <a:schemeClr val="tx1"/>
                </a:solidFill>
              </a:rPr>
              <a:t> </a:t>
            </a:r>
            <a:r>
              <a:rPr lang="it-IT" sz="1200" b="0" spc="0" dirty="0" err="1">
                <a:solidFill>
                  <a:schemeClr val="tx1"/>
                </a:solidFill>
              </a:rPr>
              <a:t>see</a:t>
            </a:r>
            <a:r>
              <a:rPr lang="it-IT" sz="1200" b="0" spc="0" dirty="0">
                <a:solidFill>
                  <a:schemeClr val="tx1"/>
                </a:solidFill>
              </a:rPr>
              <a:t> </a:t>
            </a:r>
            <a:r>
              <a:rPr lang="it-IT" sz="1200" b="0" spc="0" dirty="0" err="1">
                <a:solidFill>
                  <a:schemeClr val="tx1"/>
                </a:solidFill>
              </a:rPr>
              <a:t>what</a:t>
            </a:r>
            <a:r>
              <a:rPr lang="it-IT" sz="1200" b="0" spc="0" dirty="0">
                <a:solidFill>
                  <a:schemeClr val="tx1"/>
                </a:solidFill>
              </a:rPr>
              <a:t> </a:t>
            </a:r>
            <a:r>
              <a:rPr lang="it-IT" sz="1200" b="0" spc="0" dirty="0" err="1">
                <a:solidFill>
                  <a:schemeClr val="tx1"/>
                </a:solidFill>
              </a:rPr>
              <a:t>we</a:t>
            </a:r>
            <a:r>
              <a:rPr lang="it-IT" sz="1200" b="0" spc="0" dirty="0">
                <a:solidFill>
                  <a:schemeClr val="tx1"/>
                </a:solidFill>
              </a:rPr>
              <a:t> can do </a:t>
            </a:r>
            <a:r>
              <a:rPr lang="it-IT" sz="1200" b="0" spc="0" dirty="0" err="1">
                <a:solidFill>
                  <a:schemeClr val="tx1"/>
                </a:solidFill>
              </a:rPr>
              <a:t>later</a:t>
            </a:r>
            <a:endParaRPr lang="it-IT" sz="1200" b="0" spc="0" dirty="0">
              <a:solidFill>
                <a:schemeClr val="tx1"/>
              </a:solidFill>
            </a:endParaRPr>
          </a:p>
          <a:p>
            <a:pPr marL="0" indent="0">
              <a:buNone/>
            </a:pPr>
            <a:r>
              <a:rPr lang="it-IT" sz="1200" b="0" spc="0" dirty="0" err="1">
                <a:solidFill>
                  <a:schemeClr val="tx1"/>
                </a:solidFill>
              </a:rPr>
              <a:t>We</a:t>
            </a:r>
            <a:r>
              <a:rPr lang="it-IT" sz="1200" b="0" spc="0" dirty="0">
                <a:solidFill>
                  <a:schemeClr val="tx1"/>
                </a:solidFill>
              </a:rPr>
              <a:t> </a:t>
            </a:r>
            <a:r>
              <a:rPr lang="it-IT" sz="1200" b="0" spc="0" dirty="0" err="1">
                <a:solidFill>
                  <a:schemeClr val="tx1"/>
                </a:solidFill>
              </a:rPr>
              <a:t>can’t</a:t>
            </a:r>
            <a:r>
              <a:rPr lang="it-IT" sz="1200" b="0" spc="0" dirty="0">
                <a:solidFill>
                  <a:schemeClr val="tx1"/>
                </a:solidFill>
              </a:rPr>
              <a:t> </a:t>
            </a:r>
            <a:r>
              <a:rPr lang="it-IT" sz="1200" b="0" spc="0" dirty="0" err="1">
                <a:solidFill>
                  <a:schemeClr val="tx1"/>
                </a:solidFill>
              </a:rPr>
              <a:t>find</a:t>
            </a:r>
            <a:r>
              <a:rPr lang="it-IT" sz="1200" b="0" spc="0" dirty="0">
                <a:solidFill>
                  <a:schemeClr val="tx1"/>
                </a:solidFill>
              </a:rPr>
              <a:t> </a:t>
            </a:r>
            <a:r>
              <a:rPr lang="it-IT" sz="1200" b="0" spc="0" dirty="0" err="1">
                <a:solidFill>
                  <a:schemeClr val="tx1"/>
                </a:solidFill>
              </a:rPr>
              <a:t>it</a:t>
            </a:r>
            <a:endParaRPr lang="it-IT" sz="1200" b="0" spc="0" dirty="0">
              <a:solidFill>
                <a:schemeClr val="tx1"/>
              </a:solidFill>
            </a:endParaRPr>
          </a:p>
          <a:p>
            <a:pPr marL="0" indent="0">
              <a:buNone/>
            </a:pPr>
            <a:r>
              <a:rPr lang="it-IT" sz="1200" b="0" spc="0" dirty="0" err="1">
                <a:solidFill>
                  <a:schemeClr val="tx1"/>
                </a:solidFill>
              </a:rPr>
              <a:t>We</a:t>
            </a:r>
            <a:r>
              <a:rPr lang="it-IT" sz="1200" b="0" spc="0" dirty="0">
                <a:solidFill>
                  <a:schemeClr val="tx1"/>
                </a:solidFill>
              </a:rPr>
              <a:t> </a:t>
            </a:r>
            <a:r>
              <a:rPr lang="it-IT" sz="1200" b="0" spc="0" dirty="0" err="1">
                <a:solidFill>
                  <a:schemeClr val="tx1"/>
                </a:solidFill>
              </a:rPr>
              <a:t>have</a:t>
            </a:r>
            <a:r>
              <a:rPr lang="it-IT" sz="1200" b="0" spc="0" dirty="0">
                <a:solidFill>
                  <a:schemeClr val="tx1"/>
                </a:solidFill>
              </a:rPr>
              <a:t> no </a:t>
            </a:r>
            <a:r>
              <a:rPr lang="it-IT" sz="1200" b="0" spc="0" dirty="0" err="1">
                <a:solidFill>
                  <a:schemeClr val="tx1"/>
                </a:solidFill>
              </a:rPr>
              <a:t>access</a:t>
            </a:r>
            <a:endParaRPr lang="it-IT" sz="1200" b="0" spc="0" dirty="0">
              <a:solidFill>
                <a:schemeClr val="tx1"/>
              </a:solidFill>
            </a:endParaRPr>
          </a:p>
          <a:p>
            <a:pPr marL="0" indent="0">
              <a:buNone/>
            </a:pPr>
            <a:r>
              <a:rPr lang="it-IT" sz="1200" b="0" spc="0" dirty="0" err="1">
                <a:solidFill>
                  <a:schemeClr val="tx1"/>
                </a:solidFill>
              </a:rPr>
              <a:t>It</a:t>
            </a:r>
            <a:r>
              <a:rPr lang="it-IT" sz="1200" b="0" spc="0" dirty="0">
                <a:solidFill>
                  <a:schemeClr val="tx1"/>
                </a:solidFill>
              </a:rPr>
              <a:t> </a:t>
            </a:r>
            <a:r>
              <a:rPr lang="it-IT" sz="1200" b="0" spc="0" dirty="0" err="1">
                <a:solidFill>
                  <a:schemeClr val="tx1"/>
                </a:solidFill>
              </a:rPr>
              <a:t>is</a:t>
            </a:r>
            <a:r>
              <a:rPr lang="it-IT" sz="1200" b="0" spc="0" dirty="0">
                <a:solidFill>
                  <a:schemeClr val="tx1"/>
                </a:solidFill>
              </a:rPr>
              <a:t> out of date / </a:t>
            </a:r>
            <a:r>
              <a:rPr lang="it-IT" sz="1200" b="0" spc="0" dirty="0" err="1">
                <a:solidFill>
                  <a:schemeClr val="tx1"/>
                </a:solidFill>
              </a:rPr>
              <a:t>too</a:t>
            </a:r>
            <a:r>
              <a:rPr lang="it-IT" sz="1200" b="0" spc="0" dirty="0">
                <a:solidFill>
                  <a:schemeClr val="tx1"/>
                </a:solidFill>
              </a:rPr>
              <a:t> </a:t>
            </a:r>
            <a:r>
              <a:rPr lang="it-IT" sz="1200" b="0" spc="0" dirty="0" err="1">
                <a:solidFill>
                  <a:schemeClr val="tx1"/>
                </a:solidFill>
              </a:rPr>
              <a:t>old</a:t>
            </a:r>
            <a:endParaRPr lang="it-IT" sz="1200" b="0" spc="0" dirty="0">
              <a:solidFill>
                <a:schemeClr val="tx1"/>
              </a:solidFill>
            </a:endParaRPr>
          </a:p>
          <a:p>
            <a:pPr marL="0" indent="0">
              <a:buNone/>
            </a:pPr>
            <a:r>
              <a:rPr lang="it-IT" sz="2400" b="0" spc="0" dirty="0" err="1">
                <a:solidFill>
                  <a:schemeClr val="tx1"/>
                </a:solidFill>
              </a:rPr>
              <a:t>We</a:t>
            </a:r>
            <a:r>
              <a:rPr lang="it-IT" sz="2400" b="0" spc="0" dirty="0">
                <a:solidFill>
                  <a:schemeClr val="tx1"/>
                </a:solidFill>
              </a:rPr>
              <a:t> </a:t>
            </a:r>
            <a:r>
              <a:rPr lang="it-IT" sz="2400" b="0" spc="0" dirty="0" err="1">
                <a:solidFill>
                  <a:schemeClr val="tx1"/>
                </a:solidFill>
              </a:rPr>
              <a:t>have</a:t>
            </a:r>
            <a:r>
              <a:rPr lang="it-IT" sz="2400" b="0" spc="0" dirty="0">
                <a:solidFill>
                  <a:schemeClr val="tx1"/>
                </a:solidFill>
              </a:rPr>
              <a:t> </a:t>
            </a:r>
            <a:r>
              <a:rPr lang="it-IT" sz="2400" b="0" spc="0" dirty="0" err="1">
                <a:solidFill>
                  <a:schemeClr val="tx1"/>
                </a:solidFill>
              </a:rPr>
              <a:t>it</a:t>
            </a:r>
            <a:r>
              <a:rPr lang="it-IT" sz="2400" b="0" spc="0" dirty="0">
                <a:solidFill>
                  <a:schemeClr val="tx1"/>
                </a:solidFill>
              </a:rPr>
              <a:t> </a:t>
            </a:r>
            <a:r>
              <a:rPr lang="it-IT" sz="2400" b="0" spc="0" dirty="0" err="1">
                <a:solidFill>
                  <a:schemeClr val="tx1"/>
                </a:solidFill>
              </a:rPr>
              <a:t>only</a:t>
            </a:r>
            <a:r>
              <a:rPr lang="it-IT" sz="2400" b="0" spc="0" dirty="0">
                <a:solidFill>
                  <a:schemeClr val="tx1"/>
                </a:solidFill>
              </a:rPr>
              <a:t> on </a:t>
            </a:r>
            <a:r>
              <a:rPr lang="it-IT" sz="2400" b="0" spc="0" dirty="0" err="1">
                <a:solidFill>
                  <a:schemeClr val="tx1"/>
                </a:solidFill>
              </a:rPr>
              <a:t>paper</a:t>
            </a:r>
            <a:endParaRPr lang="it-IT" sz="2400" b="0" spc="0" dirty="0">
              <a:solidFill>
                <a:schemeClr val="tx1"/>
              </a:solidFill>
            </a:endParaRPr>
          </a:p>
          <a:p>
            <a:pPr marL="0" indent="0">
              <a:buNone/>
            </a:pPr>
            <a:r>
              <a:rPr lang="it-IT" sz="1200" b="0" spc="0" dirty="0" err="1">
                <a:solidFill>
                  <a:schemeClr val="tx1"/>
                </a:solidFill>
              </a:rPr>
              <a:t>We</a:t>
            </a:r>
            <a:r>
              <a:rPr lang="it-IT" sz="1200" b="0" spc="0" dirty="0">
                <a:solidFill>
                  <a:schemeClr val="tx1"/>
                </a:solidFill>
              </a:rPr>
              <a:t> </a:t>
            </a:r>
            <a:r>
              <a:rPr lang="it-IT" sz="1200" b="0" spc="0" dirty="0" err="1">
                <a:solidFill>
                  <a:schemeClr val="tx1"/>
                </a:solidFill>
              </a:rPr>
              <a:t>don’t</a:t>
            </a:r>
            <a:r>
              <a:rPr lang="it-IT" sz="1200" b="0" spc="0" dirty="0">
                <a:solidFill>
                  <a:schemeClr val="tx1"/>
                </a:solidFill>
              </a:rPr>
              <a:t> </a:t>
            </a:r>
            <a:r>
              <a:rPr lang="it-IT" sz="1200" b="0" spc="0" dirty="0" err="1">
                <a:solidFill>
                  <a:schemeClr val="tx1"/>
                </a:solidFill>
              </a:rPr>
              <a:t>know</a:t>
            </a:r>
            <a:r>
              <a:rPr lang="it-IT" sz="1200" b="0" spc="0" dirty="0">
                <a:solidFill>
                  <a:schemeClr val="tx1"/>
                </a:solidFill>
              </a:rPr>
              <a:t> </a:t>
            </a:r>
            <a:r>
              <a:rPr lang="it-IT" sz="1200" b="0" spc="0" dirty="0" err="1">
                <a:solidFill>
                  <a:schemeClr val="tx1"/>
                </a:solidFill>
              </a:rPr>
              <a:t>if</a:t>
            </a:r>
            <a:r>
              <a:rPr lang="it-IT" sz="1200" b="0" spc="0" dirty="0">
                <a:solidFill>
                  <a:schemeClr val="tx1"/>
                </a:solidFill>
              </a:rPr>
              <a:t> </a:t>
            </a:r>
            <a:r>
              <a:rPr lang="it-IT" sz="1200" b="0" spc="0" dirty="0" err="1">
                <a:solidFill>
                  <a:schemeClr val="tx1"/>
                </a:solidFill>
              </a:rPr>
              <a:t>it’s</a:t>
            </a:r>
            <a:r>
              <a:rPr lang="it-IT" sz="1200" b="0" spc="0" dirty="0">
                <a:solidFill>
                  <a:schemeClr val="tx1"/>
                </a:solidFill>
              </a:rPr>
              <a:t> </a:t>
            </a:r>
            <a:r>
              <a:rPr lang="it-IT" sz="1200" b="0" spc="0" dirty="0" err="1">
                <a:solidFill>
                  <a:schemeClr val="tx1"/>
                </a:solidFill>
              </a:rPr>
              <a:t>legal</a:t>
            </a:r>
            <a:endParaRPr lang="it-IT" sz="1200" b="0" spc="0" dirty="0">
              <a:solidFill>
                <a:schemeClr val="tx1"/>
              </a:solidFill>
            </a:endParaRPr>
          </a:p>
          <a:p>
            <a:pPr marL="0" indent="0">
              <a:buNone/>
            </a:pPr>
            <a:r>
              <a:rPr lang="it-IT" sz="1200" b="0" spc="0" dirty="0">
                <a:solidFill>
                  <a:schemeClr val="tx1"/>
                </a:solidFill>
              </a:rPr>
              <a:t>Management </a:t>
            </a:r>
            <a:r>
              <a:rPr lang="it-IT" sz="1200" b="0" spc="0" dirty="0" err="1">
                <a:solidFill>
                  <a:schemeClr val="tx1"/>
                </a:solidFill>
              </a:rPr>
              <a:t>says</a:t>
            </a:r>
            <a:r>
              <a:rPr lang="it-IT" sz="1200" b="0" spc="0" dirty="0">
                <a:solidFill>
                  <a:schemeClr val="tx1"/>
                </a:solidFill>
              </a:rPr>
              <a:t> no</a:t>
            </a:r>
          </a:p>
          <a:p>
            <a:pPr marL="0" indent="0">
              <a:buNone/>
            </a:pPr>
            <a:r>
              <a:rPr lang="it-IT" sz="1200" b="0" spc="0" dirty="0" err="1">
                <a:solidFill>
                  <a:schemeClr val="tx1"/>
                </a:solidFill>
              </a:rPr>
              <a:t>We</a:t>
            </a:r>
            <a:r>
              <a:rPr lang="it-IT" sz="1200" b="0" spc="0" dirty="0">
                <a:solidFill>
                  <a:schemeClr val="tx1"/>
                </a:solidFill>
              </a:rPr>
              <a:t> </a:t>
            </a:r>
            <a:r>
              <a:rPr lang="it-IT" sz="1200" b="0" spc="0" dirty="0" err="1">
                <a:solidFill>
                  <a:schemeClr val="tx1"/>
                </a:solidFill>
              </a:rPr>
              <a:t>never</a:t>
            </a:r>
            <a:r>
              <a:rPr lang="it-IT" sz="1200" b="0" spc="0" dirty="0">
                <a:solidFill>
                  <a:schemeClr val="tx1"/>
                </a:solidFill>
              </a:rPr>
              <a:t> </a:t>
            </a:r>
            <a:r>
              <a:rPr lang="it-IT" sz="1200" b="0" spc="0" dirty="0" err="1">
                <a:solidFill>
                  <a:schemeClr val="tx1"/>
                </a:solidFill>
              </a:rPr>
              <a:t>did</a:t>
            </a:r>
            <a:r>
              <a:rPr lang="it-IT" sz="1200" b="0" spc="0" dirty="0">
                <a:solidFill>
                  <a:schemeClr val="tx1"/>
                </a:solidFill>
              </a:rPr>
              <a:t> </a:t>
            </a:r>
            <a:r>
              <a:rPr lang="it-IT" sz="1200" b="0" spc="0" dirty="0" err="1">
                <a:solidFill>
                  <a:schemeClr val="tx1"/>
                </a:solidFill>
              </a:rPr>
              <a:t>this</a:t>
            </a:r>
            <a:r>
              <a:rPr lang="it-IT" sz="1200" b="0" spc="0" dirty="0">
                <a:solidFill>
                  <a:schemeClr val="tx1"/>
                </a:solidFill>
              </a:rPr>
              <a:t> </a:t>
            </a:r>
            <a:r>
              <a:rPr lang="it-IT" sz="1200" b="0" spc="0" dirty="0" err="1">
                <a:solidFill>
                  <a:schemeClr val="tx1"/>
                </a:solidFill>
              </a:rPr>
              <a:t>before</a:t>
            </a:r>
            <a:endParaRPr lang="it-IT" sz="1200" b="0" spc="0" dirty="0">
              <a:solidFill>
                <a:schemeClr val="tx1"/>
              </a:solidFill>
            </a:endParaRPr>
          </a:p>
          <a:p>
            <a:pPr marL="0" indent="0">
              <a:buNone/>
            </a:pPr>
            <a:r>
              <a:rPr lang="it-IT" sz="2000" b="0" spc="0" dirty="0">
                <a:solidFill>
                  <a:schemeClr val="tx1"/>
                </a:solidFill>
              </a:rPr>
              <a:t>No </a:t>
            </a:r>
            <a:r>
              <a:rPr lang="it-IT" sz="2000" b="0" spc="0" dirty="0" err="1">
                <a:solidFill>
                  <a:schemeClr val="tx1"/>
                </a:solidFill>
              </a:rPr>
              <a:t>value</a:t>
            </a:r>
            <a:r>
              <a:rPr lang="it-IT" sz="2000" b="0" spc="0" dirty="0">
                <a:solidFill>
                  <a:schemeClr val="tx1"/>
                </a:solidFill>
              </a:rPr>
              <a:t> in </a:t>
            </a:r>
            <a:r>
              <a:rPr lang="it-IT" sz="2000" b="0" spc="0" dirty="0" err="1">
                <a:solidFill>
                  <a:schemeClr val="tx1"/>
                </a:solidFill>
              </a:rPr>
              <a:t>it</a:t>
            </a:r>
            <a:endParaRPr lang="it-IT" sz="2000" b="0" spc="0" dirty="0">
              <a:solidFill>
                <a:schemeClr val="tx1"/>
              </a:solidFill>
            </a:endParaRPr>
          </a:p>
          <a:p>
            <a:pPr marL="0" indent="0">
              <a:buNone/>
            </a:pPr>
            <a:r>
              <a:rPr lang="it-IT" sz="900" b="0" spc="0" dirty="0">
                <a:solidFill>
                  <a:schemeClr val="tx1"/>
                </a:solidFill>
              </a:rPr>
              <a:t>No time / no </a:t>
            </a:r>
            <a:r>
              <a:rPr lang="it-IT" sz="900" b="0" spc="0" dirty="0" err="1">
                <a:solidFill>
                  <a:schemeClr val="tx1"/>
                </a:solidFill>
              </a:rPr>
              <a:t>resources</a:t>
            </a:r>
            <a:endParaRPr lang="it-IT" sz="900" b="0" spc="0" dirty="0">
              <a:solidFill>
                <a:schemeClr val="tx1"/>
              </a:solidFill>
            </a:endParaRPr>
          </a:p>
          <a:p>
            <a:pPr marL="0" indent="0">
              <a:buNone/>
            </a:pPr>
            <a:r>
              <a:rPr lang="it-IT" sz="900" b="0" spc="0" dirty="0" err="1">
                <a:solidFill>
                  <a:schemeClr val="tx1"/>
                </a:solidFill>
              </a:rPr>
              <a:t>We</a:t>
            </a:r>
            <a:r>
              <a:rPr lang="it-IT" sz="900" b="0" spc="0" dirty="0">
                <a:solidFill>
                  <a:schemeClr val="tx1"/>
                </a:solidFill>
              </a:rPr>
              <a:t> </a:t>
            </a:r>
            <a:r>
              <a:rPr lang="it-IT" sz="900" b="0" spc="0" dirty="0" err="1">
                <a:solidFill>
                  <a:schemeClr val="tx1"/>
                </a:solidFill>
              </a:rPr>
              <a:t>will</a:t>
            </a:r>
            <a:r>
              <a:rPr lang="it-IT" sz="900" b="0" spc="0" dirty="0">
                <a:solidFill>
                  <a:schemeClr val="tx1"/>
                </a:solidFill>
              </a:rPr>
              <a:t> open up (</a:t>
            </a:r>
            <a:r>
              <a:rPr lang="it-IT" sz="900" b="0" spc="0" dirty="0" err="1">
                <a:solidFill>
                  <a:schemeClr val="tx1"/>
                </a:solidFill>
              </a:rPr>
              <a:t>but</a:t>
            </a:r>
            <a:r>
              <a:rPr lang="it-IT" sz="900" b="0" spc="0" dirty="0">
                <a:solidFill>
                  <a:schemeClr val="tx1"/>
                </a:solidFill>
              </a:rPr>
              <a:t> </a:t>
            </a:r>
            <a:r>
              <a:rPr lang="it-IT" sz="900" b="0" spc="0" dirty="0" err="1">
                <a:solidFill>
                  <a:schemeClr val="tx1"/>
                </a:solidFill>
              </a:rPr>
              <a:t>adapt</a:t>
            </a:r>
            <a:r>
              <a:rPr lang="it-IT" sz="900" b="0" spc="0" dirty="0">
                <a:solidFill>
                  <a:schemeClr val="tx1"/>
                </a:solidFill>
              </a:rPr>
              <a:t> 90%)</a:t>
            </a:r>
          </a:p>
          <a:p>
            <a:pPr marL="0" indent="0">
              <a:buNone/>
            </a:pPr>
            <a:r>
              <a:rPr lang="it-IT" sz="2400" b="0" spc="0" dirty="0" err="1">
                <a:solidFill>
                  <a:schemeClr val="tx1"/>
                </a:solidFill>
              </a:rPr>
              <a:t>It’s</a:t>
            </a:r>
            <a:r>
              <a:rPr lang="it-IT" sz="2400" b="0" spc="0" dirty="0">
                <a:solidFill>
                  <a:schemeClr val="tx1"/>
                </a:solidFill>
              </a:rPr>
              <a:t> </a:t>
            </a:r>
            <a:r>
              <a:rPr lang="it-IT" sz="2400" b="0" spc="0" dirty="0" err="1">
                <a:solidFill>
                  <a:schemeClr val="tx1"/>
                </a:solidFill>
              </a:rPr>
              <a:t>incorrect</a:t>
            </a:r>
            <a:endParaRPr lang="it-IT" sz="2400" b="0" spc="0" dirty="0">
              <a:solidFill>
                <a:schemeClr val="tx1"/>
              </a:solidFill>
            </a:endParaRPr>
          </a:p>
          <a:p>
            <a:pPr marL="0" indent="0">
              <a:buNone/>
            </a:pPr>
            <a:r>
              <a:rPr lang="it-IT" sz="900" b="0" spc="0" dirty="0" err="1">
                <a:solidFill>
                  <a:schemeClr val="tx1"/>
                </a:solidFill>
              </a:rPr>
              <a:t>Commercially</a:t>
            </a:r>
            <a:r>
              <a:rPr lang="it-IT" sz="900" b="0" spc="0" dirty="0">
                <a:solidFill>
                  <a:schemeClr val="tx1"/>
                </a:solidFill>
              </a:rPr>
              <a:t> sensitive</a:t>
            </a:r>
          </a:p>
          <a:p>
            <a:pPr marL="0" indent="0">
              <a:buNone/>
            </a:pPr>
            <a:r>
              <a:rPr lang="it-IT" sz="1200" b="0" spc="0" dirty="0" err="1">
                <a:solidFill>
                  <a:schemeClr val="tx1"/>
                </a:solidFill>
              </a:rPr>
              <a:t>It</a:t>
            </a:r>
            <a:r>
              <a:rPr lang="it-IT" sz="1200" b="0" spc="0" dirty="0">
                <a:solidFill>
                  <a:schemeClr val="tx1"/>
                </a:solidFill>
              </a:rPr>
              <a:t> </a:t>
            </a:r>
            <a:r>
              <a:rPr lang="it-IT" sz="1200" b="0" spc="0" dirty="0" err="1">
                <a:solidFill>
                  <a:schemeClr val="tx1"/>
                </a:solidFill>
              </a:rPr>
              <a:t>is</a:t>
            </a:r>
            <a:r>
              <a:rPr lang="it-IT" sz="1200" b="0" spc="0" dirty="0">
                <a:solidFill>
                  <a:schemeClr val="tx1"/>
                </a:solidFill>
              </a:rPr>
              <a:t> </a:t>
            </a:r>
            <a:r>
              <a:rPr lang="it-IT" sz="1200" b="0" spc="0" dirty="0" err="1">
                <a:solidFill>
                  <a:schemeClr val="tx1"/>
                </a:solidFill>
              </a:rPr>
              <a:t>dangerous</a:t>
            </a:r>
            <a:r>
              <a:rPr lang="it-IT" sz="1200" b="0" spc="0" dirty="0">
                <a:solidFill>
                  <a:schemeClr val="tx1"/>
                </a:solidFill>
              </a:rPr>
              <a:t> </a:t>
            </a:r>
            <a:r>
              <a:rPr lang="it-IT" sz="1200" b="0" spc="0" dirty="0" err="1">
                <a:solidFill>
                  <a:schemeClr val="tx1"/>
                </a:solidFill>
              </a:rPr>
              <a:t>when</a:t>
            </a:r>
            <a:r>
              <a:rPr lang="it-IT" sz="1200" b="0" spc="0" dirty="0">
                <a:solidFill>
                  <a:schemeClr val="tx1"/>
                </a:solidFill>
              </a:rPr>
              <a:t> </a:t>
            </a:r>
            <a:r>
              <a:rPr lang="it-IT" sz="1200" b="0" spc="0" dirty="0" err="1">
                <a:solidFill>
                  <a:schemeClr val="tx1"/>
                </a:solidFill>
              </a:rPr>
              <a:t>linked</a:t>
            </a:r>
            <a:endParaRPr lang="it-IT" sz="1200" b="0" spc="0" dirty="0">
              <a:solidFill>
                <a:schemeClr val="tx1"/>
              </a:solidFill>
            </a:endParaRPr>
          </a:p>
          <a:p>
            <a:pPr marL="0" indent="0">
              <a:buNone/>
            </a:pPr>
            <a:r>
              <a:rPr lang="it-IT" sz="1600" b="0" spc="0" dirty="0">
                <a:solidFill>
                  <a:schemeClr val="tx1"/>
                </a:solidFill>
              </a:rPr>
              <a:t>People are </a:t>
            </a:r>
            <a:r>
              <a:rPr lang="it-IT" sz="1600" b="0" spc="0" dirty="0" err="1">
                <a:solidFill>
                  <a:schemeClr val="tx1"/>
                </a:solidFill>
              </a:rPr>
              <a:t>going</a:t>
            </a:r>
            <a:r>
              <a:rPr lang="it-IT" sz="1600" b="0" spc="0" dirty="0">
                <a:solidFill>
                  <a:schemeClr val="tx1"/>
                </a:solidFill>
              </a:rPr>
              <a:t> to </a:t>
            </a:r>
            <a:r>
              <a:rPr lang="it-IT" sz="1600" b="0" spc="0" dirty="0" err="1">
                <a:solidFill>
                  <a:schemeClr val="tx1"/>
                </a:solidFill>
              </a:rPr>
              <a:t>make</a:t>
            </a:r>
            <a:r>
              <a:rPr lang="it-IT" sz="1600" b="0" spc="0" dirty="0">
                <a:solidFill>
                  <a:schemeClr val="tx1"/>
                </a:solidFill>
              </a:rPr>
              <a:t> the </a:t>
            </a:r>
            <a:r>
              <a:rPr lang="it-IT" sz="1600" b="0" spc="0" dirty="0" err="1">
                <a:solidFill>
                  <a:schemeClr val="tx1"/>
                </a:solidFill>
              </a:rPr>
              <a:t>wrong</a:t>
            </a:r>
            <a:r>
              <a:rPr lang="it-IT" sz="1600" b="0" spc="0" dirty="0">
                <a:solidFill>
                  <a:schemeClr val="tx1"/>
                </a:solidFill>
              </a:rPr>
              <a:t> </a:t>
            </a:r>
            <a:r>
              <a:rPr lang="it-IT" sz="1600" b="0" spc="0" dirty="0" err="1">
                <a:solidFill>
                  <a:schemeClr val="tx1"/>
                </a:solidFill>
              </a:rPr>
              <a:t>conclusions</a:t>
            </a:r>
            <a:endParaRPr lang="it-IT" sz="1600" b="0" spc="0" dirty="0">
              <a:solidFill>
                <a:schemeClr val="tx1"/>
              </a:solidFill>
            </a:endParaRPr>
          </a:p>
          <a:p>
            <a:pPr marL="0" indent="0">
              <a:buNone/>
            </a:pPr>
            <a:r>
              <a:rPr lang="it-IT" sz="1800" b="0" spc="0" dirty="0" err="1">
                <a:solidFill>
                  <a:schemeClr val="tx1"/>
                </a:solidFill>
              </a:rPr>
              <a:t>This</a:t>
            </a:r>
            <a:r>
              <a:rPr lang="it-IT" sz="1800" b="0" spc="0" dirty="0">
                <a:solidFill>
                  <a:schemeClr val="tx1"/>
                </a:solidFill>
              </a:rPr>
              <a:t> </a:t>
            </a:r>
            <a:r>
              <a:rPr lang="it-IT" sz="1800" b="0" spc="0" dirty="0" err="1">
                <a:solidFill>
                  <a:schemeClr val="tx1"/>
                </a:solidFill>
              </a:rPr>
              <a:t>is</a:t>
            </a:r>
            <a:r>
              <a:rPr lang="it-IT" sz="1800" b="0" spc="0" dirty="0">
                <a:solidFill>
                  <a:schemeClr val="tx1"/>
                </a:solidFill>
              </a:rPr>
              <a:t> </a:t>
            </a:r>
            <a:r>
              <a:rPr lang="it-IT" sz="1800" b="0" spc="0" dirty="0" err="1">
                <a:solidFill>
                  <a:schemeClr val="tx1"/>
                </a:solidFill>
              </a:rPr>
              <a:t>going</a:t>
            </a:r>
            <a:r>
              <a:rPr lang="it-IT" sz="1800" b="0" spc="0" dirty="0">
                <a:solidFill>
                  <a:schemeClr val="tx1"/>
                </a:solidFill>
              </a:rPr>
              <a:t> to start a </a:t>
            </a:r>
            <a:r>
              <a:rPr lang="it-IT" sz="1800" b="0" spc="0" dirty="0" err="1">
                <a:solidFill>
                  <a:schemeClr val="tx1"/>
                </a:solidFill>
              </a:rPr>
              <a:t>wrong</a:t>
            </a:r>
            <a:r>
              <a:rPr lang="it-IT" sz="1800" b="0" spc="0" dirty="0">
                <a:solidFill>
                  <a:schemeClr val="tx1"/>
                </a:solidFill>
              </a:rPr>
              <a:t> </a:t>
            </a:r>
            <a:r>
              <a:rPr lang="it-IT" sz="1800" b="0" spc="0" dirty="0" err="1">
                <a:solidFill>
                  <a:schemeClr val="tx1"/>
                </a:solidFill>
              </a:rPr>
              <a:t>discussion</a:t>
            </a:r>
            <a:endParaRPr lang="it-IT" sz="1800" b="0" spc="0" dirty="0">
              <a:solidFill>
                <a:schemeClr val="tx1"/>
              </a:solidFill>
            </a:endParaRPr>
          </a:p>
          <a:p>
            <a:pPr marL="0" indent="0">
              <a:buNone/>
            </a:pPr>
            <a:r>
              <a:rPr lang="it-IT" sz="1200" b="0" spc="0" dirty="0" err="1">
                <a:solidFill>
                  <a:schemeClr val="tx1"/>
                </a:solidFill>
              </a:rPr>
              <a:t>We</a:t>
            </a:r>
            <a:r>
              <a:rPr lang="it-IT" sz="1200" b="0" spc="0" dirty="0">
                <a:solidFill>
                  <a:schemeClr val="tx1"/>
                </a:solidFill>
              </a:rPr>
              <a:t> </a:t>
            </a:r>
            <a:r>
              <a:rPr lang="it-IT" sz="1200" b="0" spc="0" dirty="0" err="1">
                <a:solidFill>
                  <a:schemeClr val="tx1"/>
                </a:solidFill>
              </a:rPr>
              <a:t>can’t</a:t>
            </a:r>
            <a:r>
              <a:rPr lang="it-IT" sz="1200" b="0" spc="0" dirty="0">
                <a:solidFill>
                  <a:schemeClr val="tx1"/>
                </a:solidFill>
              </a:rPr>
              <a:t> </a:t>
            </a:r>
            <a:r>
              <a:rPr lang="it-IT" sz="1200" b="0" spc="0" dirty="0" err="1">
                <a:solidFill>
                  <a:schemeClr val="tx1"/>
                </a:solidFill>
              </a:rPr>
              <a:t>say</a:t>
            </a:r>
            <a:r>
              <a:rPr lang="it-IT" sz="1200" b="0" spc="0" dirty="0">
                <a:solidFill>
                  <a:schemeClr val="tx1"/>
                </a:solidFill>
              </a:rPr>
              <a:t> </a:t>
            </a:r>
            <a:r>
              <a:rPr lang="it-IT" sz="1200" b="0" spc="0" dirty="0" err="1">
                <a:solidFill>
                  <a:schemeClr val="tx1"/>
                </a:solidFill>
              </a:rPr>
              <a:t>whether</a:t>
            </a:r>
            <a:r>
              <a:rPr lang="it-IT" sz="1200" b="0" spc="0" dirty="0">
                <a:solidFill>
                  <a:schemeClr val="tx1"/>
                </a:solidFill>
              </a:rPr>
              <a:t> </a:t>
            </a:r>
            <a:r>
              <a:rPr lang="it-IT" sz="1200" b="0" spc="0" dirty="0" err="1">
                <a:solidFill>
                  <a:schemeClr val="tx1"/>
                </a:solidFill>
              </a:rPr>
              <a:t>we</a:t>
            </a:r>
            <a:r>
              <a:rPr lang="it-IT" sz="1200" b="0" spc="0" dirty="0">
                <a:solidFill>
                  <a:schemeClr val="tx1"/>
                </a:solidFill>
              </a:rPr>
              <a:t> </a:t>
            </a:r>
            <a:r>
              <a:rPr lang="it-IT" sz="1200" b="0" spc="0" dirty="0" err="1">
                <a:solidFill>
                  <a:schemeClr val="tx1"/>
                </a:solidFill>
              </a:rPr>
              <a:t>have</a:t>
            </a:r>
            <a:r>
              <a:rPr lang="it-IT" sz="1200" b="0" spc="0" dirty="0">
                <a:solidFill>
                  <a:schemeClr val="tx1"/>
                </a:solidFill>
              </a:rPr>
              <a:t> </a:t>
            </a:r>
            <a:r>
              <a:rPr lang="it-IT" sz="1200" b="0" spc="0" dirty="0" err="1">
                <a:solidFill>
                  <a:schemeClr val="tx1"/>
                </a:solidFill>
              </a:rPr>
              <a:t>it</a:t>
            </a:r>
            <a:r>
              <a:rPr lang="it-IT" sz="1200" b="0" spc="0" dirty="0">
                <a:solidFill>
                  <a:schemeClr val="tx1"/>
                </a:solidFill>
              </a:rPr>
              <a:t> or </a:t>
            </a:r>
            <a:r>
              <a:rPr lang="it-IT" sz="1200" b="0" spc="0" dirty="0" err="1">
                <a:solidFill>
                  <a:schemeClr val="tx1"/>
                </a:solidFill>
              </a:rPr>
              <a:t>we</a:t>
            </a:r>
            <a:r>
              <a:rPr lang="it-IT" sz="1200" b="0" spc="0" dirty="0">
                <a:solidFill>
                  <a:schemeClr val="tx1"/>
                </a:solidFill>
              </a:rPr>
              <a:t> </a:t>
            </a:r>
            <a:r>
              <a:rPr lang="it-IT" sz="1200" b="0" spc="0" dirty="0" err="1">
                <a:solidFill>
                  <a:schemeClr val="tx1"/>
                </a:solidFill>
              </a:rPr>
              <a:t>don’t</a:t>
            </a:r>
            <a:endParaRPr lang="it-IT" sz="1200" b="0" spc="0" dirty="0">
              <a:solidFill>
                <a:schemeClr val="tx1"/>
              </a:solidFill>
            </a:endParaRPr>
          </a:p>
          <a:p>
            <a:pPr marL="0" indent="0">
              <a:buNone/>
            </a:pPr>
            <a:r>
              <a:rPr lang="it-IT" sz="1200" b="0" spc="0" dirty="0" err="1">
                <a:solidFill>
                  <a:schemeClr val="tx1"/>
                </a:solidFill>
              </a:rPr>
              <a:t>We</a:t>
            </a:r>
            <a:r>
              <a:rPr lang="it-IT" sz="1200" b="0" spc="0" dirty="0">
                <a:solidFill>
                  <a:schemeClr val="tx1"/>
                </a:solidFill>
              </a:rPr>
              <a:t> </a:t>
            </a:r>
            <a:r>
              <a:rPr lang="it-IT" sz="1200" b="0" spc="0" dirty="0" err="1">
                <a:solidFill>
                  <a:schemeClr val="tx1"/>
                </a:solidFill>
              </a:rPr>
              <a:t>know</a:t>
            </a:r>
            <a:r>
              <a:rPr lang="it-IT" sz="1200" b="0" spc="0" dirty="0">
                <a:solidFill>
                  <a:schemeClr val="tx1"/>
                </a:solidFill>
              </a:rPr>
              <a:t> the data </a:t>
            </a:r>
            <a:r>
              <a:rPr lang="it-IT" sz="1200" b="0" spc="0" dirty="0" err="1">
                <a:solidFill>
                  <a:schemeClr val="tx1"/>
                </a:solidFill>
              </a:rPr>
              <a:t>is</a:t>
            </a:r>
            <a:r>
              <a:rPr lang="it-IT" sz="1200" b="0" spc="0" dirty="0">
                <a:solidFill>
                  <a:schemeClr val="tx1"/>
                </a:solidFill>
              </a:rPr>
              <a:t> </a:t>
            </a:r>
            <a:r>
              <a:rPr lang="it-IT" sz="1200" b="0" spc="0" dirty="0" err="1">
                <a:solidFill>
                  <a:schemeClr val="tx1"/>
                </a:solidFill>
              </a:rPr>
              <a:t>wrong</a:t>
            </a:r>
            <a:r>
              <a:rPr lang="it-IT" sz="1200" b="0" spc="0" dirty="0">
                <a:solidFill>
                  <a:schemeClr val="tx1"/>
                </a:solidFill>
              </a:rPr>
              <a:t>, and </a:t>
            </a:r>
            <a:r>
              <a:rPr lang="it-IT" sz="1200" b="0" spc="0" dirty="0" err="1">
                <a:solidFill>
                  <a:schemeClr val="tx1"/>
                </a:solidFill>
              </a:rPr>
              <a:t>people</a:t>
            </a:r>
            <a:r>
              <a:rPr lang="it-IT" sz="1200" b="0" spc="0" dirty="0">
                <a:solidFill>
                  <a:schemeClr val="tx1"/>
                </a:solidFill>
              </a:rPr>
              <a:t> </a:t>
            </a:r>
            <a:r>
              <a:rPr lang="it-IT" sz="1200" b="0" spc="0" dirty="0" err="1">
                <a:solidFill>
                  <a:schemeClr val="tx1"/>
                </a:solidFill>
              </a:rPr>
              <a:t>will</a:t>
            </a:r>
            <a:r>
              <a:rPr lang="it-IT" sz="1200" b="0" spc="0" dirty="0">
                <a:solidFill>
                  <a:schemeClr val="tx1"/>
                </a:solidFill>
              </a:rPr>
              <a:t> </a:t>
            </a:r>
            <a:r>
              <a:rPr lang="it-IT" sz="1200" b="0" spc="0" dirty="0" err="1">
                <a:solidFill>
                  <a:schemeClr val="tx1"/>
                </a:solidFill>
              </a:rPr>
              <a:t>tell</a:t>
            </a:r>
            <a:r>
              <a:rPr lang="it-IT" sz="1200" b="0" spc="0" dirty="0">
                <a:solidFill>
                  <a:schemeClr val="tx1"/>
                </a:solidFill>
              </a:rPr>
              <a:t> </a:t>
            </a:r>
            <a:r>
              <a:rPr lang="it-IT" sz="1200" b="0" spc="0" dirty="0" err="1">
                <a:solidFill>
                  <a:schemeClr val="tx1"/>
                </a:solidFill>
              </a:rPr>
              <a:t>us</a:t>
            </a:r>
            <a:r>
              <a:rPr lang="it-IT" sz="1200" b="0" spc="0" dirty="0">
                <a:solidFill>
                  <a:schemeClr val="tx1"/>
                </a:solidFill>
              </a:rPr>
              <a:t> </a:t>
            </a:r>
            <a:r>
              <a:rPr lang="it-IT" sz="1200" b="0" spc="0" dirty="0" err="1">
                <a:solidFill>
                  <a:schemeClr val="tx1"/>
                </a:solidFill>
              </a:rPr>
              <a:t>where</a:t>
            </a:r>
            <a:r>
              <a:rPr lang="it-IT" sz="1200" b="0" spc="0" dirty="0">
                <a:solidFill>
                  <a:schemeClr val="tx1"/>
                </a:solidFill>
              </a:rPr>
              <a:t> </a:t>
            </a:r>
            <a:r>
              <a:rPr lang="it-IT" sz="1200" b="0" spc="0" dirty="0" err="1">
                <a:solidFill>
                  <a:schemeClr val="tx1"/>
                </a:solidFill>
              </a:rPr>
              <a:t>it</a:t>
            </a:r>
            <a:r>
              <a:rPr lang="it-IT" sz="1200" b="0" spc="0" dirty="0">
                <a:solidFill>
                  <a:schemeClr val="tx1"/>
                </a:solidFill>
              </a:rPr>
              <a:t> </a:t>
            </a:r>
            <a:r>
              <a:rPr lang="it-IT" sz="1200" b="0" spc="0" dirty="0" err="1">
                <a:solidFill>
                  <a:schemeClr val="tx1"/>
                </a:solidFill>
              </a:rPr>
              <a:t>is</a:t>
            </a:r>
            <a:r>
              <a:rPr lang="it-IT" sz="1200" b="0" spc="0" dirty="0">
                <a:solidFill>
                  <a:schemeClr val="tx1"/>
                </a:solidFill>
              </a:rPr>
              <a:t> </a:t>
            </a:r>
            <a:r>
              <a:rPr lang="it-IT" sz="1200" b="0" spc="0" dirty="0" err="1">
                <a:solidFill>
                  <a:schemeClr val="tx1"/>
                </a:solidFill>
              </a:rPr>
              <a:t>wrong</a:t>
            </a:r>
            <a:r>
              <a:rPr lang="it-IT" sz="1200" b="0" spc="0" dirty="0">
                <a:solidFill>
                  <a:schemeClr val="tx1"/>
                </a:solidFill>
              </a:rPr>
              <a:t>, </a:t>
            </a:r>
            <a:r>
              <a:rPr lang="it-IT" sz="1200" b="0" spc="0" dirty="0" err="1">
                <a:solidFill>
                  <a:schemeClr val="tx1"/>
                </a:solidFill>
              </a:rPr>
              <a:t>then</a:t>
            </a:r>
            <a:r>
              <a:rPr lang="it-IT" sz="1200" b="0" spc="0" dirty="0">
                <a:solidFill>
                  <a:schemeClr val="tx1"/>
                </a:solidFill>
              </a:rPr>
              <a:t> </a:t>
            </a:r>
            <a:r>
              <a:rPr lang="it-IT" sz="1200" b="0" spc="0" dirty="0" err="1">
                <a:solidFill>
                  <a:schemeClr val="tx1"/>
                </a:solidFill>
              </a:rPr>
              <a:t>we'd</a:t>
            </a:r>
            <a:r>
              <a:rPr lang="it-IT" sz="1200" b="0" spc="0" dirty="0">
                <a:solidFill>
                  <a:schemeClr val="tx1"/>
                </a:solidFill>
              </a:rPr>
              <a:t> </a:t>
            </a:r>
            <a:r>
              <a:rPr lang="it-IT" sz="1200" b="0" spc="0" dirty="0" err="1">
                <a:solidFill>
                  <a:schemeClr val="tx1"/>
                </a:solidFill>
              </a:rPr>
              <a:t>waste</a:t>
            </a:r>
            <a:r>
              <a:rPr lang="it-IT" sz="1200" b="0" spc="0" dirty="0">
                <a:solidFill>
                  <a:schemeClr val="tx1"/>
                </a:solidFill>
              </a:rPr>
              <a:t> </a:t>
            </a:r>
            <a:r>
              <a:rPr lang="it-IT" sz="1200" b="0" spc="0" dirty="0" err="1">
                <a:solidFill>
                  <a:schemeClr val="tx1"/>
                </a:solidFill>
              </a:rPr>
              <a:t>resources</a:t>
            </a:r>
            <a:r>
              <a:rPr lang="it-IT" sz="1200" b="0" spc="0" dirty="0">
                <a:solidFill>
                  <a:schemeClr val="tx1"/>
                </a:solidFill>
              </a:rPr>
              <a:t> </a:t>
            </a:r>
            <a:r>
              <a:rPr lang="it-IT" sz="1200" b="0" spc="0" dirty="0" err="1">
                <a:solidFill>
                  <a:schemeClr val="tx1"/>
                </a:solidFill>
              </a:rPr>
              <a:t>inputting</a:t>
            </a:r>
            <a:r>
              <a:rPr lang="it-IT" sz="1200" b="0" spc="0" dirty="0">
                <a:solidFill>
                  <a:schemeClr val="tx1"/>
                </a:solidFill>
              </a:rPr>
              <a:t> the </a:t>
            </a:r>
            <a:r>
              <a:rPr lang="it-IT" sz="1200" b="0" spc="0" dirty="0" err="1">
                <a:solidFill>
                  <a:schemeClr val="tx1"/>
                </a:solidFill>
              </a:rPr>
              <a:t>corrections</a:t>
            </a:r>
            <a:r>
              <a:rPr lang="it-IT" sz="1200" b="0" spc="0" dirty="0">
                <a:solidFill>
                  <a:schemeClr val="tx1"/>
                </a:solidFill>
              </a:rPr>
              <a:t> </a:t>
            </a:r>
            <a:r>
              <a:rPr lang="it-IT" sz="1200" b="0" spc="0" dirty="0" err="1">
                <a:solidFill>
                  <a:schemeClr val="tx1"/>
                </a:solidFill>
              </a:rPr>
              <a:t>people</a:t>
            </a:r>
            <a:r>
              <a:rPr lang="it-IT" sz="1200" b="0" spc="0" dirty="0">
                <a:solidFill>
                  <a:schemeClr val="tx1"/>
                </a:solidFill>
              </a:rPr>
              <a:t> </a:t>
            </a:r>
            <a:r>
              <a:rPr lang="it-IT" sz="1200" b="0" spc="0" dirty="0" err="1">
                <a:solidFill>
                  <a:schemeClr val="tx1"/>
                </a:solidFill>
              </a:rPr>
              <a:t>send</a:t>
            </a:r>
            <a:r>
              <a:rPr lang="it-IT" sz="1200" b="0" spc="0" dirty="0">
                <a:solidFill>
                  <a:schemeClr val="tx1"/>
                </a:solidFill>
              </a:rPr>
              <a:t> </a:t>
            </a:r>
            <a:r>
              <a:rPr lang="it-IT" sz="1200" b="0" spc="0" dirty="0" err="1">
                <a:solidFill>
                  <a:schemeClr val="tx1"/>
                </a:solidFill>
              </a:rPr>
              <a:t>us</a:t>
            </a:r>
            <a:endParaRPr lang="it-IT" sz="1200" b="0" spc="0" dirty="0">
              <a:solidFill>
                <a:schemeClr val="tx1"/>
              </a:solidFill>
            </a:endParaRPr>
          </a:p>
          <a:p>
            <a:pPr marL="0" indent="0">
              <a:buNone/>
            </a:pPr>
            <a:r>
              <a:rPr lang="it-IT" sz="1200" b="0" spc="0" dirty="0" err="1">
                <a:solidFill>
                  <a:schemeClr val="tx1"/>
                </a:solidFill>
              </a:rPr>
              <a:t>Our</a:t>
            </a:r>
            <a:r>
              <a:rPr lang="it-IT" sz="1200" b="0" spc="0" dirty="0">
                <a:solidFill>
                  <a:schemeClr val="tx1"/>
                </a:solidFill>
              </a:rPr>
              <a:t> IT </a:t>
            </a:r>
            <a:r>
              <a:rPr lang="it-IT" sz="1200" b="0" spc="0" dirty="0" err="1">
                <a:solidFill>
                  <a:schemeClr val="tx1"/>
                </a:solidFill>
              </a:rPr>
              <a:t>suppliers</a:t>
            </a:r>
            <a:r>
              <a:rPr lang="it-IT" sz="1200" b="0" spc="0" dirty="0">
                <a:solidFill>
                  <a:schemeClr val="tx1"/>
                </a:solidFill>
              </a:rPr>
              <a:t> </a:t>
            </a:r>
            <a:r>
              <a:rPr lang="it-IT" sz="1200" b="0" spc="0" dirty="0" err="1">
                <a:solidFill>
                  <a:schemeClr val="tx1"/>
                </a:solidFill>
              </a:rPr>
              <a:t>will</a:t>
            </a:r>
            <a:r>
              <a:rPr lang="it-IT" sz="1200" b="0" spc="0" dirty="0">
                <a:solidFill>
                  <a:schemeClr val="tx1"/>
                </a:solidFill>
              </a:rPr>
              <a:t> </a:t>
            </a:r>
            <a:r>
              <a:rPr lang="it-IT" sz="1200" b="0" spc="0" dirty="0" err="1">
                <a:solidFill>
                  <a:schemeClr val="tx1"/>
                </a:solidFill>
              </a:rPr>
              <a:t>charge</a:t>
            </a:r>
            <a:r>
              <a:rPr lang="it-IT" sz="1200" b="0" spc="0" dirty="0">
                <a:solidFill>
                  <a:schemeClr val="tx1"/>
                </a:solidFill>
              </a:rPr>
              <a:t> </a:t>
            </a:r>
            <a:r>
              <a:rPr lang="it-IT" sz="1200" b="0" spc="0" dirty="0" err="1">
                <a:solidFill>
                  <a:schemeClr val="tx1"/>
                </a:solidFill>
              </a:rPr>
              <a:t>us</a:t>
            </a:r>
            <a:r>
              <a:rPr lang="it-IT" sz="1200" b="0" spc="0" dirty="0">
                <a:solidFill>
                  <a:schemeClr val="tx1"/>
                </a:solidFill>
              </a:rPr>
              <a:t> a fortune to do an ad hoc data </a:t>
            </a:r>
            <a:r>
              <a:rPr lang="it-IT" sz="1200" b="0" spc="0" dirty="0" err="1">
                <a:solidFill>
                  <a:schemeClr val="tx1"/>
                </a:solidFill>
              </a:rPr>
              <a:t>extract</a:t>
            </a:r>
            <a:endParaRPr lang="it-IT" sz="1200" b="0" spc="0" dirty="0">
              <a:solidFill>
                <a:schemeClr val="tx1"/>
              </a:solidFill>
            </a:endParaRPr>
          </a:p>
          <a:p>
            <a:pPr marL="0" indent="0">
              <a:buNone/>
            </a:pPr>
            <a:r>
              <a:rPr lang="it-IT" sz="1200" b="0" spc="0" dirty="0" err="1">
                <a:solidFill>
                  <a:schemeClr val="tx1"/>
                </a:solidFill>
              </a:rPr>
              <a:t>We</a:t>
            </a:r>
            <a:r>
              <a:rPr lang="it-IT" sz="1200" b="0" spc="0" dirty="0">
                <a:solidFill>
                  <a:schemeClr val="tx1"/>
                </a:solidFill>
              </a:rPr>
              <a:t> </a:t>
            </a:r>
            <a:r>
              <a:rPr lang="it-IT" sz="1200" b="0" spc="0" dirty="0" err="1">
                <a:solidFill>
                  <a:schemeClr val="tx1"/>
                </a:solidFill>
              </a:rPr>
              <a:t>have</a:t>
            </a:r>
            <a:r>
              <a:rPr lang="it-IT" sz="1200" b="0" spc="0" dirty="0">
                <a:solidFill>
                  <a:schemeClr val="tx1"/>
                </a:solidFill>
              </a:rPr>
              <a:t> to be </a:t>
            </a:r>
            <a:r>
              <a:rPr lang="it-IT" sz="1200" b="0" spc="0" dirty="0" err="1">
                <a:solidFill>
                  <a:schemeClr val="tx1"/>
                </a:solidFill>
              </a:rPr>
              <a:t>careful</a:t>
            </a:r>
            <a:r>
              <a:rPr lang="it-IT" sz="1200" b="0" spc="0" dirty="0">
                <a:solidFill>
                  <a:schemeClr val="tx1"/>
                </a:solidFill>
              </a:rPr>
              <a:t> with </a:t>
            </a:r>
            <a:r>
              <a:rPr lang="it-IT" sz="1200" b="0" spc="0" dirty="0" err="1">
                <a:solidFill>
                  <a:schemeClr val="tx1"/>
                </a:solidFill>
              </a:rPr>
              <a:t>existing</a:t>
            </a:r>
            <a:r>
              <a:rPr lang="it-IT" sz="1200" b="0" spc="0" dirty="0">
                <a:solidFill>
                  <a:schemeClr val="tx1"/>
                </a:solidFill>
              </a:rPr>
              <a:t> </a:t>
            </a:r>
            <a:r>
              <a:rPr lang="it-IT" sz="1200" b="0" spc="0" dirty="0" err="1">
                <a:solidFill>
                  <a:schemeClr val="tx1"/>
                </a:solidFill>
              </a:rPr>
              <a:t>contracts</a:t>
            </a:r>
            <a:endParaRPr lang="it-IT" sz="1200" b="0" spc="0" dirty="0">
              <a:solidFill>
                <a:schemeClr val="tx1"/>
              </a:solidFill>
            </a:endParaRPr>
          </a:p>
          <a:p>
            <a:pPr marL="0" indent="0">
              <a:buNone/>
            </a:pPr>
            <a:r>
              <a:rPr lang="it-IT" sz="1200" b="0" spc="0" dirty="0" err="1">
                <a:solidFill>
                  <a:schemeClr val="tx1"/>
                </a:solidFill>
              </a:rPr>
              <a:t>Our</a:t>
            </a:r>
            <a:r>
              <a:rPr lang="it-IT" sz="1200" b="0" spc="0" dirty="0">
                <a:solidFill>
                  <a:schemeClr val="tx1"/>
                </a:solidFill>
              </a:rPr>
              <a:t> website </a:t>
            </a:r>
            <a:r>
              <a:rPr lang="it-IT" sz="1200" b="0" spc="0" dirty="0" err="1">
                <a:solidFill>
                  <a:schemeClr val="tx1"/>
                </a:solidFill>
              </a:rPr>
              <a:t>cannot</a:t>
            </a:r>
            <a:r>
              <a:rPr lang="it-IT" sz="1200" b="0" spc="0" dirty="0">
                <a:solidFill>
                  <a:schemeClr val="tx1"/>
                </a:solidFill>
              </a:rPr>
              <a:t> </a:t>
            </a:r>
            <a:r>
              <a:rPr lang="it-IT" sz="1200" b="0" spc="0" dirty="0" err="1">
                <a:solidFill>
                  <a:schemeClr val="tx1"/>
                </a:solidFill>
              </a:rPr>
              <a:t>hold</a:t>
            </a:r>
            <a:r>
              <a:rPr lang="it-IT" sz="1200" b="0" spc="0" dirty="0">
                <a:solidFill>
                  <a:schemeClr val="tx1"/>
                </a:solidFill>
              </a:rPr>
              <a:t> </a:t>
            </a:r>
            <a:r>
              <a:rPr lang="it-IT" sz="1200" b="0" spc="0" dirty="0" err="1">
                <a:solidFill>
                  <a:schemeClr val="tx1"/>
                </a:solidFill>
              </a:rPr>
              <a:t>files</a:t>
            </a:r>
            <a:r>
              <a:rPr lang="it-IT" sz="1200" b="0" spc="0" dirty="0">
                <a:solidFill>
                  <a:schemeClr val="tx1"/>
                </a:solidFill>
              </a:rPr>
              <a:t> </a:t>
            </a:r>
            <a:r>
              <a:rPr lang="it-IT" sz="1200" b="0" spc="0" dirty="0" err="1">
                <a:solidFill>
                  <a:schemeClr val="tx1"/>
                </a:solidFill>
              </a:rPr>
              <a:t>this</a:t>
            </a:r>
            <a:r>
              <a:rPr lang="it-IT" sz="1200" b="0" spc="0" dirty="0">
                <a:solidFill>
                  <a:schemeClr val="tx1"/>
                </a:solidFill>
              </a:rPr>
              <a:t> large</a:t>
            </a:r>
          </a:p>
          <a:p>
            <a:pPr marL="0" indent="0">
              <a:buNone/>
            </a:pPr>
            <a:r>
              <a:rPr lang="it-IT" sz="1800" b="0" spc="0" dirty="0" err="1">
                <a:solidFill>
                  <a:schemeClr val="tx1"/>
                </a:solidFill>
              </a:rPr>
              <a:t>It's</a:t>
            </a:r>
            <a:r>
              <a:rPr lang="it-IT" sz="1800" b="0" spc="0" dirty="0">
                <a:solidFill>
                  <a:schemeClr val="tx1"/>
                </a:solidFill>
              </a:rPr>
              <a:t> </a:t>
            </a:r>
            <a:r>
              <a:rPr lang="it-IT" sz="1800" b="0" spc="0" dirty="0" err="1">
                <a:solidFill>
                  <a:schemeClr val="tx1"/>
                </a:solidFill>
              </a:rPr>
              <a:t>not</a:t>
            </a:r>
            <a:r>
              <a:rPr lang="it-IT" sz="1800" b="0" spc="0" dirty="0">
                <a:solidFill>
                  <a:schemeClr val="tx1"/>
                </a:solidFill>
              </a:rPr>
              <a:t> </a:t>
            </a:r>
            <a:r>
              <a:rPr lang="it-IT" sz="1800" b="0" spc="0" dirty="0" err="1">
                <a:solidFill>
                  <a:schemeClr val="tx1"/>
                </a:solidFill>
              </a:rPr>
              <a:t>ours</a:t>
            </a:r>
            <a:r>
              <a:rPr lang="it-IT" sz="1800" b="0" spc="0" dirty="0">
                <a:solidFill>
                  <a:schemeClr val="tx1"/>
                </a:solidFill>
              </a:rPr>
              <a:t> and </a:t>
            </a:r>
            <a:r>
              <a:rPr lang="it-IT" sz="1800" b="0" spc="0" dirty="0" err="1">
                <a:solidFill>
                  <a:schemeClr val="tx1"/>
                </a:solidFill>
              </a:rPr>
              <a:t>we</a:t>
            </a:r>
            <a:r>
              <a:rPr lang="it-IT" sz="1800" b="0" spc="0" dirty="0">
                <a:solidFill>
                  <a:schemeClr val="tx1"/>
                </a:solidFill>
              </a:rPr>
              <a:t> </a:t>
            </a:r>
            <a:r>
              <a:rPr lang="it-IT" sz="1800" b="0" spc="0" dirty="0" err="1">
                <a:solidFill>
                  <a:schemeClr val="tx1"/>
                </a:solidFill>
              </a:rPr>
              <a:t>don't</a:t>
            </a:r>
            <a:r>
              <a:rPr lang="it-IT" sz="1800" b="0" spc="0" dirty="0">
                <a:solidFill>
                  <a:schemeClr val="tx1"/>
                </a:solidFill>
              </a:rPr>
              <a:t> </a:t>
            </a:r>
            <a:r>
              <a:rPr lang="it-IT" sz="1800" b="0" spc="0" dirty="0" err="1">
                <a:solidFill>
                  <a:schemeClr val="tx1"/>
                </a:solidFill>
              </a:rPr>
              <a:t>have</a:t>
            </a:r>
            <a:r>
              <a:rPr lang="it-IT" sz="1800" b="0" spc="0" dirty="0">
                <a:solidFill>
                  <a:schemeClr val="tx1"/>
                </a:solidFill>
              </a:rPr>
              <a:t> </a:t>
            </a:r>
            <a:r>
              <a:rPr lang="it-IT" sz="1800" b="0" spc="0" dirty="0" err="1">
                <a:solidFill>
                  <a:schemeClr val="tx1"/>
                </a:solidFill>
              </a:rPr>
              <a:t>authorization</a:t>
            </a:r>
            <a:r>
              <a:rPr lang="it-IT" sz="1800" b="0" spc="0" dirty="0">
                <a:solidFill>
                  <a:schemeClr val="tx1"/>
                </a:solidFill>
              </a:rPr>
              <a:t> from the data </a:t>
            </a:r>
            <a:r>
              <a:rPr lang="it-IT" sz="1800" b="0" spc="0" dirty="0" err="1">
                <a:solidFill>
                  <a:schemeClr val="tx1"/>
                </a:solidFill>
              </a:rPr>
              <a:t>owner</a:t>
            </a:r>
            <a:endParaRPr lang="it-IT" sz="1800" b="0" spc="0" dirty="0">
              <a:solidFill>
                <a:schemeClr val="tx1"/>
              </a:solidFill>
            </a:endParaRPr>
          </a:p>
          <a:p>
            <a:pPr marL="0" indent="0">
              <a:buNone/>
            </a:pPr>
            <a:r>
              <a:rPr lang="it-IT" sz="1100" b="0" spc="0" dirty="0" err="1">
                <a:solidFill>
                  <a:schemeClr val="tx1"/>
                </a:solidFill>
              </a:rPr>
              <a:t>We've</a:t>
            </a:r>
            <a:r>
              <a:rPr lang="it-IT" sz="1100" b="0" spc="0" dirty="0">
                <a:solidFill>
                  <a:schemeClr val="tx1"/>
                </a:solidFill>
              </a:rPr>
              <a:t> </a:t>
            </a:r>
            <a:r>
              <a:rPr lang="it-IT" sz="1100" b="0" spc="0" dirty="0" err="1">
                <a:solidFill>
                  <a:schemeClr val="tx1"/>
                </a:solidFill>
              </a:rPr>
              <a:t>already</a:t>
            </a:r>
            <a:r>
              <a:rPr lang="it-IT" sz="1100" b="0" spc="0" dirty="0">
                <a:solidFill>
                  <a:schemeClr val="tx1"/>
                </a:solidFill>
              </a:rPr>
              <a:t> </a:t>
            </a:r>
            <a:r>
              <a:rPr lang="it-IT" sz="1100" b="0" spc="0" dirty="0" err="1">
                <a:solidFill>
                  <a:schemeClr val="tx1"/>
                </a:solidFill>
              </a:rPr>
              <a:t>published</a:t>
            </a:r>
            <a:r>
              <a:rPr lang="it-IT" sz="1100" b="0" spc="0" dirty="0">
                <a:solidFill>
                  <a:schemeClr val="tx1"/>
                </a:solidFill>
              </a:rPr>
              <a:t> the data (</a:t>
            </a:r>
            <a:r>
              <a:rPr lang="it-IT" sz="1100" b="0" spc="0" dirty="0" err="1">
                <a:solidFill>
                  <a:schemeClr val="tx1"/>
                </a:solidFill>
              </a:rPr>
              <a:t>but</a:t>
            </a:r>
            <a:r>
              <a:rPr lang="it-IT" sz="1100" b="0" spc="0" dirty="0">
                <a:solidFill>
                  <a:schemeClr val="tx1"/>
                </a:solidFill>
              </a:rPr>
              <a:t> </a:t>
            </a:r>
            <a:r>
              <a:rPr lang="it-IT" sz="1100" b="0" spc="0" dirty="0" err="1">
                <a:solidFill>
                  <a:schemeClr val="tx1"/>
                </a:solidFill>
              </a:rPr>
              <a:t>it's</a:t>
            </a:r>
            <a:r>
              <a:rPr lang="it-IT" sz="1100" b="0" spc="0" dirty="0">
                <a:solidFill>
                  <a:schemeClr val="tx1"/>
                </a:solidFill>
              </a:rPr>
              <a:t> </a:t>
            </a:r>
            <a:r>
              <a:rPr lang="it-IT" sz="1100" b="0" spc="0" dirty="0" err="1">
                <a:solidFill>
                  <a:schemeClr val="tx1"/>
                </a:solidFill>
              </a:rPr>
              <a:t>unfindable</a:t>
            </a:r>
            <a:r>
              <a:rPr lang="it-IT" sz="1100" b="0" spc="0" dirty="0">
                <a:solidFill>
                  <a:schemeClr val="tx1"/>
                </a:solidFill>
              </a:rPr>
              <a:t>/</a:t>
            </a:r>
            <a:r>
              <a:rPr lang="it-IT" sz="1100" b="0" spc="0" dirty="0" err="1">
                <a:solidFill>
                  <a:schemeClr val="tx1"/>
                </a:solidFill>
              </a:rPr>
              <a:t>unusable</a:t>
            </a:r>
            <a:r>
              <a:rPr lang="it-IT" sz="1100" b="0" spc="0" dirty="0">
                <a:solidFill>
                  <a:schemeClr val="tx1"/>
                </a:solidFill>
              </a:rPr>
              <a:t>)</a:t>
            </a:r>
          </a:p>
          <a:p>
            <a:pPr marL="0" indent="0">
              <a:buNone/>
            </a:pPr>
            <a:r>
              <a:rPr lang="it-IT" sz="1100" b="0" spc="0" dirty="0">
                <a:solidFill>
                  <a:schemeClr val="tx1"/>
                </a:solidFill>
              </a:rPr>
              <a:t>People </a:t>
            </a:r>
            <a:r>
              <a:rPr lang="it-IT" sz="1100" b="0" spc="0" dirty="0" err="1">
                <a:solidFill>
                  <a:schemeClr val="tx1"/>
                </a:solidFill>
              </a:rPr>
              <a:t>may</a:t>
            </a:r>
            <a:r>
              <a:rPr lang="it-IT" sz="1100" b="0" spc="0" dirty="0">
                <a:solidFill>
                  <a:schemeClr val="tx1"/>
                </a:solidFill>
              </a:rPr>
              <a:t> download and cache the data and </a:t>
            </a:r>
            <a:r>
              <a:rPr lang="it-IT" sz="1100" b="0" spc="0" dirty="0" err="1">
                <a:solidFill>
                  <a:schemeClr val="tx1"/>
                </a:solidFill>
              </a:rPr>
              <a:t>it</a:t>
            </a:r>
            <a:r>
              <a:rPr lang="it-IT" sz="1100" b="0" spc="0" dirty="0">
                <a:solidFill>
                  <a:schemeClr val="tx1"/>
                </a:solidFill>
              </a:rPr>
              <a:t> </a:t>
            </a:r>
            <a:r>
              <a:rPr lang="it-IT" sz="1100" b="0" spc="0" dirty="0" err="1">
                <a:solidFill>
                  <a:schemeClr val="tx1"/>
                </a:solidFill>
              </a:rPr>
              <a:t>will</a:t>
            </a:r>
            <a:r>
              <a:rPr lang="it-IT" sz="1100" b="0" spc="0" dirty="0">
                <a:solidFill>
                  <a:schemeClr val="tx1"/>
                </a:solidFill>
              </a:rPr>
              <a:t> be out of date </a:t>
            </a:r>
            <a:r>
              <a:rPr lang="it-IT" sz="1100" b="0" spc="0" dirty="0" err="1">
                <a:solidFill>
                  <a:schemeClr val="tx1"/>
                </a:solidFill>
              </a:rPr>
              <a:t>when</a:t>
            </a:r>
            <a:r>
              <a:rPr lang="it-IT" sz="1100" b="0" spc="0" dirty="0">
                <a:solidFill>
                  <a:schemeClr val="tx1"/>
                </a:solidFill>
              </a:rPr>
              <a:t> </a:t>
            </a:r>
            <a:r>
              <a:rPr lang="it-IT" sz="1100" b="0" spc="0" dirty="0" err="1">
                <a:solidFill>
                  <a:schemeClr val="tx1"/>
                </a:solidFill>
              </a:rPr>
              <a:t>they</a:t>
            </a:r>
            <a:r>
              <a:rPr lang="it-IT" sz="1100" b="0" spc="0" dirty="0">
                <a:solidFill>
                  <a:schemeClr val="tx1"/>
                </a:solidFill>
              </a:rPr>
              <a:t> </a:t>
            </a:r>
            <a:r>
              <a:rPr lang="it-IT" sz="1100" b="0" spc="0" dirty="0" err="1">
                <a:solidFill>
                  <a:schemeClr val="tx1"/>
                </a:solidFill>
              </a:rPr>
              <a:t>reuse</a:t>
            </a:r>
            <a:r>
              <a:rPr lang="it-IT" sz="1100" b="0" spc="0" dirty="0">
                <a:solidFill>
                  <a:schemeClr val="tx1"/>
                </a:solidFill>
              </a:rPr>
              <a:t> </a:t>
            </a:r>
            <a:r>
              <a:rPr lang="it-IT" sz="1100" b="0" spc="0" dirty="0" err="1">
                <a:solidFill>
                  <a:schemeClr val="tx1"/>
                </a:solidFill>
              </a:rPr>
              <a:t>it</a:t>
            </a:r>
            <a:endParaRPr lang="it-IT" sz="1100" b="0" spc="0" dirty="0">
              <a:solidFill>
                <a:schemeClr val="tx1"/>
              </a:solidFill>
            </a:endParaRPr>
          </a:p>
          <a:p>
            <a:pPr marL="0" indent="0">
              <a:buNone/>
            </a:pPr>
            <a:r>
              <a:rPr lang="it-IT" sz="1100" b="0" spc="0" dirty="0" err="1">
                <a:solidFill>
                  <a:schemeClr val="tx1"/>
                </a:solidFill>
              </a:rPr>
              <a:t>We</a:t>
            </a:r>
            <a:r>
              <a:rPr lang="it-IT" sz="1100" b="0" spc="0" dirty="0">
                <a:solidFill>
                  <a:schemeClr val="tx1"/>
                </a:solidFill>
              </a:rPr>
              <a:t> </a:t>
            </a:r>
            <a:r>
              <a:rPr lang="it-IT" sz="1100" b="0" spc="0" dirty="0" err="1">
                <a:solidFill>
                  <a:schemeClr val="tx1"/>
                </a:solidFill>
              </a:rPr>
              <a:t>don't</a:t>
            </a:r>
            <a:r>
              <a:rPr lang="it-IT" sz="1100" b="0" spc="0" dirty="0">
                <a:solidFill>
                  <a:schemeClr val="tx1"/>
                </a:solidFill>
              </a:rPr>
              <a:t> </a:t>
            </a:r>
            <a:r>
              <a:rPr lang="it-IT" sz="1100" b="0" spc="0" dirty="0" err="1">
                <a:solidFill>
                  <a:schemeClr val="tx1"/>
                </a:solidFill>
              </a:rPr>
              <a:t>collect</a:t>
            </a:r>
            <a:r>
              <a:rPr lang="it-IT" sz="1100" b="0" spc="0" dirty="0">
                <a:solidFill>
                  <a:schemeClr val="tx1"/>
                </a:solidFill>
              </a:rPr>
              <a:t> </a:t>
            </a:r>
            <a:r>
              <a:rPr lang="it-IT" sz="1100" b="0" spc="0" dirty="0" err="1">
                <a:solidFill>
                  <a:schemeClr val="tx1"/>
                </a:solidFill>
              </a:rPr>
              <a:t>it</a:t>
            </a:r>
            <a:r>
              <a:rPr lang="it-IT" sz="1100" b="0" spc="0" dirty="0">
                <a:solidFill>
                  <a:schemeClr val="tx1"/>
                </a:solidFill>
              </a:rPr>
              <a:t> </a:t>
            </a:r>
            <a:r>
              <a:rPr lang="it-IT" sz="1100" b="0" spc="0" dirty="0" err="1">
                <a:solidFill>
                  <a:schemeClr val="tx1"/>
                </a:solidFill>
              </a:rPr>
              <a:t>regularly</a:t>
            </a:r>
            <a:endParaRPr lang="it-IT" sz="1100" b="0" spc="0" dirty="0">
              <a:solidFill>
                <a:schemeClr val="tx1"/>
              </a:solidFill>
            </a:endParaRPr>
          </a:p>
          <a:p>
            <a:pPr marL="0" indent="0">
              <a:buNone/>
            </a:pPr>
            <a:r>
              <a:rPr lang="it-IT" sz="1100" b="0" spc="0" dirty="0">
                <a:solidFill>
                  <a:schemeClr val="tx1"/>
                </a:solidFill>
              </a:rPr>
              <a:t>Too </a:t>
            </a:r>
            <a:r>
              <a:rPr lang="it-IT" sz="1100" b="0" spc="0" dirty="0" err="1">
                <a:solidFill>
                  <a:schemeClr val="tx1"/>
                </a:solidFill>
              </a:rPr>
              <a:t>many</a:t>
            </a:r>
            <a:r>
              <a:rPr lang="it-IT" sz="1100" b="0" spc="0" dirty="0">
                <a:solidFill>
                  <a:schemeClr val="tx1"/>
                </a:solidFill>
              </a:rPr>
              <a:t> </a:t>
            </a:r>
            <a:r>
              <a:rPr lang="it-IT" sz="1100" b="0" spc="0" dirty="0" err="1">
                <a:solidFill>
                  <a:schemeClr val="tx1"/>
                </a:solidFill>
              </a:rPr>
              <a:t>people</a:t>
            </a:r>
            <a:r>
              <a:rPr lang="it-IT" sz="1100" b="0" spc="0" dirty="0">
                <a:solidFill>
                  <a:schemeClr val="tx1"/>
                </a:solidFill>
              </a:rPr>
              <a:t> </a:t>
            </a:r>
            <a:r>
              <a:rPr lang="it-IT" sz="1100" b="0" spc="0" dirty="0" err="1">
                <a:solidFill>
                  <a:schemeClr val="tx1"/>
                </a:solidFill>
              </a:rPr>
              <a:t>will</a:t>
            </a:r>
            <a:r>
              <a:rPr lang="it-IT" sz="1100" b="0" spc="0" dirty="0">
                <a:solidFill>
                  <a:schemeClr val="tx1"/>
                </a:solidFill>
              </a:rPr>
              <a:t> </a:t>
            </a:r>
            <a:r>
              <a:rPr lang="it-IT" sz="1100" b="0" spc="0" dirty="0" err="1">
                <a:solidFill>
                  <a:schemeClr val="tx1"/>
                </a:solidFill>
              </a:rPr>
              <a:t>want</a:t>
            </a:r>
            <a:r>
              <a:rPr lang="it-IT" sz="1100" b="0" spc="0" dirty="0">
                <a:solidFill>
                  <a:schemeClr val="tx1"/>
                </a:solidFill>
              </a:rPr>
              <a:t> to download </a:t>
            </a:r>
            <a:r>
              <a:rPr lang="it-IT" sz="1100" b="0" spc="0" dirty="0" err="1">
                <a:solidFill>
                  <a:schemeClr val="tx1"/>
                </a:solidFill>
              </a:rPr>
              <a:t>it</a:t>
            </a:r>
            <a:r>
              <a:rPr lang="it-IT" sz="1100" b="0" spc="0" dirty="0">
                <a:solidFill>
                  <a:schemeClr val="tx1"/>
                </a:solidFill>
              </a:rPr>
              <a:t>, </a:t>
            </a:r>
            <a:r>
              <a:rPr lang="it-IT" sz="1100" b="0" spc="0" dirty="0" err="1">
                <a:solidFill>
                  <a:schemeClr val="tx1"/>
                </a:solidFill>
              </a:rPr>
              <a:t>which</a:t>
            </a:r>
            <a:r>
              <a:rPr lang="it-IT" sz="1100" b="0" spc="0" dirty="0">
                <a:solidFill>
                  <a:schemeClr val="tx1"/>
                </a:solidFill>
              </a:rPr>
              <a:t> </a:t>
            </a:r>
            <a:r>
              <a:rPr lang="it-IT" sz="1100" b="0" spc="0" dirty="0" err="1">
                <a:solidFill>
                  <a:schemeClr val="tx1"/>
                </a:solidFill>
              </a:rPr>
              <a:t>will</a:t>
            </a:r>
            <a:r>
              <a:rPr lang="it-IT" sz="1100" b="0" spc="0" dirty="0">
                <a:solidFill>
                  <a:schemeClr val="tx1"/>
                </a:solidFill>
              </a:rPr>
              <a:t> cause </a:t>
            </a:r>
            <a:r>
              <a:rPr lang="it-IT" sz="1100" b="0" spc="0" dirty="0" err="1">
                <a:solidFill>
                  <a:schemeClr val="tx1"/>
                </a:solidFill>
              </a:rPr>
              <a:t>our</a:t>
            </a:r>
            <a:r>
              <a:rPr lang="it-IT" sz="1100" b="0" spc="0" dirty="0">
                <a:solidFill>
                  <a:schemeClr val="tx1"/>
                </a:solidFill>
              </a:rPr>
              <a:t> </a:t>
            </a:r>
            <a:r>
              <a:rPr lang="it-IT" sz="1100" b="0" spc="0" dirty="0" err="1">
                <a:solidFill>
                  <a:schemeClr val="tx1"/>
                </a:solidFill>
              </a:rPr>
              <a:t>servers</a:t>
            </a:r>
            <a:r>
              <a:rPr lang="it-IT" sz="1100" b="0" spc="0" dirty="0">
                <a:solidFill>
                  <a:schemeClr val="tx1"/>
                </a:solidFill>
              </a:rPr>
              <a:t> to </a:t>
            </a:r>
            <a:r>
              <a:rPr lang="it-IT" sz="1100" b="0" spc="0" dirty="0" err="1">
                <a:solidFill>
                  <a:schemeClr val="tx1"/>
                </a:solidFill>
              </a:rPr>
              <a:t>fail</a:t>
            </a:r>
            <a:endParaRPr lang="it-IT" sz="1100" b="0" spc="0" dirty="0">
              <a:solidFill>
                <a:schemeClr val="tx1"/>
              </a:solidFill>
            </a:endParaRPr>
          </a:p>
          <a:p>
            <a:pPr marL="0" indent="0">
              <a:buNone/>
            </a:pPr>
            <a:r>
              <a:rPr lang="it-IT" sz="1100" b="0" spc="0" dirty="0">
                <a:solidFill>
                  <a:schemeClr val="tx1"/>
                </a:solidFill>
              </a:rPr>
              <a:t>People </a:t>
            </a:r>
            <a:r>
              <a:rPr lang="it-IT" sz="1100" b="0" spc="0" dirty="0" err="1">
                <a:solidFill>
                  <a:schemeClr val="tx1"/>
                </a:solidFill>
              </a:rPr>
              <a:t>would</a:t>
            </a:r>
            <a:r>
              <a:rPr lang="it-IT" sz="1100" b="0" spc="0" dirty="0">
                <a:solidFill>
                  <a:schemeClr val="tx1"/>
                </a:solidFill>
              </a:rPr>
              <a:t> </a:t>
            </a:r>
            <a:r>
              <a:rPr lang="it-IT" sz="1100" b="0" spc="0" dirty="0" err="1">
                <a:solidFill>
                  <a:schemeClr val="tx1"/>
                </a:solidFill>
              </a:rPr>
              <a:t>get</a:t>
            </a:r>
            <a:r>
              <a:rPr lang="it-IT" sz="1100" b="0" spc="0" dirty="0">
                <a:solidFill>
                  <a:schemeClr val="tx1"/>
                </a:solidFill>
              </a:rPr>
              <a:t> </a:t>
            </a:r>
            <a:r>
              <a:rPr lang="it-IT" sz="1100" b="0" spc="0" dirty="0" err="1">
                <a:solidFill>
                  <a:schemeClr val="tx1"/>
                </a:solidFill>
              </a:rPr>
              <a:t>upset</a:t>
            </a:r>
            <a:endParaRPr lang="it-IT" sz="1100" b="0" spc="0" dirty="0">
              <a:solidFill>
                <a:schemeClr val="tx1"/>
              </a:solidFill>
            </a:endParaRPr>
          </a:p>
          <a:p>
            <a:pPr marL="0" indent="0">
              <a:buNone/>
            </a:pPr>
            <a:r>
              <a:rPr lang="it-IT" sz="1100" b="0" spc="0" dirty="0" err="1">
                <a:solidFill>
                  <a:schemeClr val="tx1"/>
                </a:solidFill>
              </a:rPr>
              <a:t>It’s</a:t>
            </a:r>
            <a:r>
              <a:rPr lang="it-IT" sz="1100" b="0" spc="0" dirty="0">
                <a:solidFill>
                  <a:schemeClr val="tx1"/>
                </a:solidFill>
              </a:rPr>
              <a:t> </a:t>
            </a:r>
            <a:r>
              <a:rPr lang="it-IT" sz="1100" b="0" spc="0" dirty="0" err="1">
                <a:solidFill>
                  <a:schemeClr val="tx1"/>
                </a:solidFill>
              </a:rPr>
              <a:t>very</a:t>
            </a:r>
            <a:r>
              <a:rPr lang="it-IT" sz="1100" b="0" spc="0" dirty="0">
                <a:solidFill>
                  <a:schemeClr val="tx1"/>
                </a:solidFill>
              </a:rPr>
              <a:t> sensitive information</a:t>
            </a:r>
          </a:p>
          <a:p>
            <a:pPr marL="0" indent="0">
              <a:buNone/>
            </a:pPr>
            <a:r>
              <a:rPr lang="it-IT" sz="1100" b="0" spc="0" dirty="0" err="1">
                <a:solidFill>
                  <a:schemeClr val="tx1"/>
                </a:solidFill>
              </a:rPr>
              <a:t>We</a:t>
            </a:r>
            <a:r>
              <a:rPr lang="it-IT" sz="1100" b="0" spc="0" dirty="0">
                <a:solidFill>
                  <a:schemeClr val="tx1"/>
                </a:solidFill>
              </a:rPr>
              <a:t> are </a:t>
            </a:r>
            <a:r>
              <a:rPr lang="it-IT" sz="1100" b="0" spc="0" dirty="0" err="1">
                <a:solidFill>
                  <a:schemeClr val="tx1"/>
                </a:solidFill>
              </a:rPr>
              <a:t>not</a:t>
            </a:r>
            <a:r>
              <a:rPr lang="it-IT" sz="1100" b="0" spc="0" dirty="0">
                <a:solidFill>
                  <a:schemeClr val="tx1"/>
                </a:solidFill>
              </a:rPr>
              <a:t> ready for </a:t>
            </a:r>
            <a:r>
              <a:rPr lang="it-IT" sz="1100" b="0" spc="0" dirty="0" err="1">
                <a:solidFill>
                  <a:schemeClr val="tx1"/>
                </a:solidFill>
              </a:rPr>
              <a:t>this</a:t>
            </a:r>
            <a:endParaRPr lang="it-IT" sz="1100" b="0" spc="0" dirty="0">
              <a:solidFill>
                <a:schemeClr val="tx1"/>
              </a:solidFill>
            </a:endParaRPr>
          </a:p>
          <a:p>
            <a:pPr marL="0" indent="0">
              <a:buNone/>
            </a:pPr>
            <a:r>
              <a:rPr lang="it-IT" sz="1400" b="0" spc="0" dirty="0" err="1">
                <a:solidFill>
                  <a:schemeClr val="tx1"/>
                </a:solidFill>
              </a:rPr>
              <a:t>Tell</a:t>
            </a:r>
            <a:r>
              <a:rPr lang="it-IT" sz="1400" b="0" spc="0" dirty="0">
                <a:solidFill>
                  <a:schemeClr val="tx1"/>
                </a:solidFill>
              </a:rPr>
              <a:t> </a:t>
            </a:r>
            <a:r>
              <a:rPr lang="it-IT" sz="1400" b="0" spc="0" dirty="0" err="1">
                <a:solidFill>
                  <a:schemeClr val="tx1"/>
                </a:solidFill>
              </a:rPr>
              <a:t>us</a:t>
            </a:r>
            <a:r>
              <a:rPr lang="it-IT" sz="1400" b="0" spc="0" dirty="0">
                <a:solidFill>
                  <a:schemeClr val="tx1"/>
                </a:solidFill>
              </a:rPr>
              <a:t> </a:t>
            </a:r>
            <a:r>
              <a:rPr lang="it-IT" sz="1400" b="0" spc="0" dirty="0" err="1">
                <a:solidFill>
                  <a:schemeClr val="tx1"/>
                </a:solidFill>
              </a:rPr>
              <a:t>who</a:t>
            </a:r>
            <a:r>
              <a:rPr lang="it-IT" sz="1400" b="0" spc="0" dirty="0">
                <a:solidFill>
                  <a:schemeClr val="tx1"/>
                </a:solidFill>
              </a:rPr>
              <a:t> </a:t>
            </a:r>
            <a:r>
              <a:rPr lang="it-IT" sz="1400" b="0" spc="0" dirty="0" err="1">
                <a:solidFill>
                  <a:schemeClr val="tx1"/>
                </a:solidFill>
              </a:rPr>
              <a:t>is</a:t>
            </a:r>
            <a:r>
              <a:rPr lang="it-IT" sz="1400" b="0" spc="0" dirty="0">
                <a:solidFill>
                  <a:schemeClr val="tx1"/>
                </a:solidFill>
              </a:rPr>
              <a:t> </a:t>
            </a:r>
            <a:r>
              <a:rPr lang="it-IT" sz="1400" b="0" spc="0" dirty="0" err="1">
                <a:solidFill>
                  <a:schemeClr val="tx1"/>
                </a:solidFill>
              </a:rPr>
              <a:t>going</a:t>
            </a:r>
            <a:r>
              <a:rPr lang="it-IT" sz="1400" b="0" spc="0" dirty="0">
                <a:solidFill>
                  <a:schemeClr val="tx1"/>
                </a:solidFill>
              </a:rPr>
              <a:t> to use </a:t>
            </a:r>
            <a:r>
              <a:rPr lang="it-IT" sz="1400" b="0" spc="0" dirty="0" err="1">
                <a:solidFill>
                  <a:schemeClr val="tx1"/>
                </a:solidFill>
              </a:rPr>
              <a:t>it</a:t>
            </a:r>
            <a:r>
              <a:rPr lang="it-IT" sz="1400" b="0" spc="0" dirty="0">
                <a:solidFill>
                  <a:schemeClr val="tx1"/>
                </a:solidFill>
              </a:rPr>
              <a:t> and </a:t>
            </a:r>
            <a:r>
              <a:rPr lang="it-IT" sz="1400" b="0" spc="0" dirty="0" err="1">
                <a:solidFill>
                  <a:schemeClr val="tx1"/>
                </a:solidFill>
              </a:rPr>
              <a:t>we</a:t>
            </a:r>
            <a:r>
              <a:rPr lang="it-IT" sz="1400" b="0" spc="0" dirty="0">
                <a:solidFill>
                  <a:schemeClr val="tx1"/>
                </a:solidFill>
              </a:rPr>
              <a:t> </a:t>
            </a:r>
            <a:r>
              <a:rPr lang="it-IT" sz="1400" b="0" spc="0" dirty="0" err="1">
                <a:solidFill>
                  <a:schemeClr val="tx1"/>
                </a:solidFill>
              </a:rPr>
              <a:t>will</a:t>
            </a:r>
            <a:r>
              <a:rPr lang="it-IT" sz="1400" b="0" spc="0" dirty="0">
                <a:solidFill>
                  <a:schemeClr val="tx1"/>
                </a:solidFill>
              </a:rPr>
              <a:t> </a:t>
            </a:r>
            <a:r>
              <a:rPr lang="it-IT" sz="1400" b="0" spc="0" dirty="0" err="1">
                <a:solidFill>
                  <a:schemeClr val="tx1"/>
                </a:solidFill>
              </a:rPr>
              <a:t>make</a:t>
            </a:r>
            <a:r>
              <a:rPr lang="it-IT" sz="1400" b="0" spc="0" dirty="0">
                <a:solidFill>
                  <a:schemeClr val="tx1"/>
                </a:solidFill>
              </a:rPr>
              <a:t> </a:t>
            </a:r>
            <a:r>
              <a:rPr lang="it-IT" sz="1400" b="0" spc="0" dirty="0" err="1">
                <a:solidFill>
                  <a:schemeClr val="tx1"/>
                </a:solidFill>
              </a:rPr>
              <a:t>it</a:t>
            </a:r>
            <a:r>
              <a:rPr lang="it-IT" sz="1400" b="0" spc="0" dirty="0">
                <a:solidFill>
                  <a:schemeClr val="tx1"/>
                </a:solidFill>
              </a:rPr>
              <a:t> open</a:t>
            </a:r>
          </a:p>
          <a:p>
            <a:pPr marL="0" indent="0">
              <a:buNone/>
            </a:pPr>
            <a:br>
              <a:rPr lang="it-IT" sz="1200" b="0" dirty="0">
                <a:solidFill>
                  <a:schemeClr val="tx1"/>
                </a:solidFill>
                <a:latin typeface="+mn-lt"/>
              </a:rPr>
            </a:br>
            <a:endParaRPr lang="it-IT" sz="1200" b="0" dirty="0">
              <a:solidFill>
                <a:schemeClr val="tx1"/>
              </a:solidFill>
              <a:latin typeface="+mn-lt"/>
            </a:endParaRPr>
          </a:p>
        </p:txBody>
      </p:sp>
      <p:sp>
        <p:nvSpPr>
          <p:cNvPr id="3" name="Segnaposto testo 2">
            <a:extLst>
              <a:ext uri="{FF2B5EF4-FFF2-40B4-BE49-F238E27FC236}">
                <a16:creationId xmlns:a16="http://schemas.microsoft.com/office/drawing/2014/main" id="{F7A09F9C-CD73-5B45-8490-09FEFFFD1815}"/>
              </a:ext>
            </a:extLst>
          </p:cNvPr>
          <p:cNvSpPr>
            <a:spLocks noGrp="1"/>
          </p:cNvSpPr>
          <p:nvPr>
            <p:ph type="body" sz="quarter" idx="21"/>
          </p:nvPr>
        </p:nvSpPr>
        <p:spPr/>
        <p:txBody>
          <a:bodyPr/>
          <a:lstStyle/>
          <a:p>
            <a:r>
              <a:rPr lang="it-IT" dirty="0" err="1"/>
              <a:t>Fifty</a:t>
            </a:r>
            <a:r>
              <a:rPr lang="it-IT" dirty="0"/>
              <a:t> </a:t>
            </a:r>
            <a:r>
              <a:rPr lang="it-IT" dirty="0" err="1"/>
              <a:t>shades</a:t>
            </a:r>
            <a:r>
              <a:rPr lang="it-IT" dirty="0"/>
              <a:t> of no (to data </a:t>
            </a:r>
            <a:r>
              <a:rPr lang="it-IT" dirty="0" err="1"/>
              <a:t>sharing</a:t>
            </a:r>
            <a:r>
              <a:rPr lang="it-IT" dirty="0"/>
              <a:t>)</a:t>
            </a:r>
          </a:p>
        </p:txBody>
      </p:sp>
      <p:sp>
        <p:nvSpPr>
          <p:cNvPr id="4" name="Segnaposto piè di pagina 3">
            <a:extLst>
              <a:ext uri="{FF2B5EF4-FFF2-40B4-BE49-F238E27FC236}">
                <a16:creationId xmlns:a16="http://schemas.microsoft.com/office/drawing/2014/main" id="{E099EFA1-08C3-E446-88C8-7D0B7DD57A39}"/>
              </a:ext>
            </a:extLst>
          </p:cNvPr>
          <p:cNvSpPr>
            <a:spLocks noGrp="1"/>
          </p:cNvSpPr>
          <p:nvPr>
            <p:ph type="ftr" sz="quarter" idx="18"/>
          </p:nvPr>
        </p:nvSpPr>
        <p:spPr/>
        <p:txBody>
          <a:bodyPr/>
          <a:lstStyle/>
          <a:p>
            <a:r>
              <a:rPr lang="it-IT" sz="1000" dirty="0">
                <a:hlinkClick r:id="rId2"/>
              </a:rPr>
              <a:t>https://philarcher.org/diary/2015/50shadesofno/?fbclid=IwAR0gztaEKIjyn89n1azf4dFrYami_0hb-QSRKm_XpIRyzvLRRB929uCsckg</a:t>
            </a:r>
            <a:endParaRPr lang="en-US" sz="1000" spc="-80" dirty="0">
              <a:solidFill>
                <a:srgbClr val="000000"/>
              </a:solidFill>
              <a:latin typeface="Helvetica" charset="0"/>
            </a:endParaRPr>
          </a:p>
        </p:txBody>
      </p:sp>
    </p:spTree>
    <p:extLst>
      <p:ext uri="{BB962C8B-B14F-4D97-AF65-F5344CB8AC3E}">
        <p14:creationId xmlns:p14="http://schemas.microsoft.com/office/powerpoint/2010/main" val="180265281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B6DAF3C-4F69-2F4D-9016-E84C84B6F0E1}"/>
              </a:ext>
            </a:extLst>
          </p:cNvPr>
          <p:cNvSpPr>
            <a:spLocks noGrp="1"/>
          </p:cNvSpPr>
          <p:nvPr>
            <p:ph type="body" sz="quarter" idx="10"/>
          </p:nvPr>
        </p:nvSpPr>
        <p:spPr/>
        <p:txBody>
          <a:bodyPr/>
          <a:lstStyle/>
          <a:p>
            <a:r>
              <a:rPr lang="it-IT" dirty="0"/>
              <a:t>A </a:t>
            </a:r>
            <a:r>
              <a:rPr lang="it-IT" dirty="0" err="1"/>
              <a:t>step</a:t>
            </a:r>
            <a:r>
              <a:rPr lang="it-IT" dirty="0"/>
              <a:t> </a:t>
            </a:r>
            <a:r>
              <a:rPr lang="it-IT" dirty="0" err="1"/>
              <a:t>into</a:t>
            </a:r>
            <a:r>
              <a:rPr lang="it-IT" dirty="0"/>
              <a:t> the Future</a:t>
            </a:r>
          </a:p>
        </p:txBody>
      </p:sp>
    </p:spTree>
    <p:extLst>
      <p:ext uri="{BB962C8B-B14F-4D97-AF65-F5344CB8AC3E}">
        <p14:creationId xmlns:p14="http://schemas.microsoft.com/office/powerpoint/2010/main" val="395936995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53C5ADF-B03D-5945-819A-CDCBDF972270}"/>
              </a:ext>
            </a:extLst>
          </p:cNvPr>
          <p:cNvSpPr>
            <a:spLocks noGrp="1"/>
          </p:cNvSpPr>
          <p:nvPr>
            <p:ph type="body" sz="quarter" idx="21"/>
          </p:nvPr>
        </p:nvSpPr>
        <p:spPr/>
        <p:txBody>
          <a:bodyPr>
            <a:normAutofit/>
          </a:bodyPr>
          <a:lstStyle/>
          <a:p>
            <a:r>
              <a:rPr lang="it-IT" dirty="0"/>
              <a:t>A new </a:t>
            </a:r>
            <a:r>
              <a:rPr lang="it-IT" dirty="0" err="1"/>
              <a:t>research</a:t>
            </a:r>
            <a:r>
              <a:rPr lang="it-IT" dirty="0"/>
              <a:t> </a:t>
            </a:r>
            <a:r>
              <a:rPr lang="it-IT" dirty="0" err="1"/>
              <a:t>evaluation</a:t>
            </a:r>
            <a:r>
              <a:rPr lang="it-IT" dirty="0"/>
              <a:t> </a:t>
            </a:r>
            <a:r>
              <a:rPr lang="it-IT" dirty="0" err="1"/>
              <a:t>is</a:t>
            </a:r>
            <a:r>
              <a:rPr lang="it-IT" dirty="0"/>
              <a:t> </a:t>
            </a:r>
            <a:r>
              <a:rPr lang="it-IT" dirty="0" err="1"/>
              <a:t>coming</a:t>
            </a:r>
            <a:r>
              <a:rPr lang="it-IT" dirty="0"/>
              <a:t>…</a:t>
            </a:r>
          </a:p>
        </p:txBody>
      </p:sp>
      <p:sp>
        <p:nvSpPr>
          <p:cNvPr id="7" name="Segnaposto testo 6">
            <a:extLst>
              <a:ext uri="{FF2B5EF4-FFF2-40B4-BE49-F238E27FC236}">
                <a16:creationId xmlns:a16="http://schemas.microsoft.com/office/drawing/2014/main" id="{AE99990B-B559-9C42-8DEE-61B75A4ABA71}"/>
              </a:ext>
            </a:extLst>
          </p:cNvPr>
          <p:cNvSpPr>
            <a:spLocks noGrp="1"/>
          </p:cNvSpPr>
          <p:nvPr>
            <p:ph type="body" sz="quarter" idx="22"/>
          </p:nvPr>
        </p:nvSpPr>
        <p:spPr>
          <a:xfrm>
            <a:off x="723900" y="1752436"/>
            <a:ext cx="13381038" cy="7175296"/>
          </a:xfrm>
        </p:spPr>
        <p:txBody>
          <a:bodyPr>
            <a:normAutofit/>
          </a:bodyPr>
          <a:lstStyle/>
          <a:p>
            <a:pPr marL="571500" indent="-571500">
              <a:spcBef>
                <a:spcPts val="900"/>
              </a:spcBef>
              <a:buFont typeface="Arial" panose="020B0604020202020204" pitchFamily="34" charset="0"/>
              <a:buChar char="•"/>
            </a:pPr>
            <a:r>
              <a:rPr lang="it-IT" sz="3600" dirty="0" err="1"/>
              <a:t>Based</a:t>
            </a:r>
            <a:r>
              <a:rPr lang="it-IT" sz="3600" dirty="0"/>
              <a:t> on Open Science and </a:t>
            </a:r>
            <a:r>
              <a:rPr lang="it-IT" sz="3600" dirty="0" err="1"/>
              <a:t>all</a:t>
            </a:r>
            <a:r>
              <a:rPr lang="it-IT" sz="3600" dirty="0"/>
              <a:t> the </a:t>
            </a:r>
            <a:r>
              <a:rPr lang="it-IT" sz="3600" b="1" dirty="0"/>
              <a:t>FAIR </a:t>
            </a:r>
            <a:r>
              <a:rPr lang="it-IT" sz="3600" b="1" dirty="0" err="1"/>
              <a:t>objects</a:t>
            </a:r>
            <a:r>
              <a:rPr lang="it-IT" sz="3600" b="1" dirty="0"/>
              <a:t> </a:t>
            </a:r>
            <a:r>
              <a:rPr lang="it-IT" sz="3600" dirty="0" err="1"/>
              <a:t>researchers</a:t>
            </a:r>
            <a:r>
              <a:rPr lang="it-IT" sz="3600" dirty="0"/>
              <a:t> produce</a:t>
            </a:r>
          </a:p>
          <a:p>
            <a:pPr marL="571500" indent="-571500">
              <a:spcBef>
                <a:spcPts val="900"/>
              </a:spcBef>
              <a:buFont typeface="Arial" panose="020B0604020202020204" pitchFamily="34" charset="0"/>
              <a:buChar char="•"/>
            </a:pPr>
            <a:r>
              <a:rPr lang="it-IT" sz="3600" dirty="0" err="1"/>
              <a:t>Based</a:t>
            </a:r>
            <a:r>
              <a:rPr lang="it-IT" sz="3600" dirty="0"/>
              <a:t> on the </a:t>
            </a:r>
            <a:r>
              <a:rPr lang="it-IT" sz="3600" b="1" dirty="0" err="1"/>
              <a:t>reuse</a:t>
            </a:r>
            <a:r>
              <a:rPr lang="it-IT" sz="3600" dirty="0"/>
              <a:t> </a:t>
            </a:r>
            <a:r>
              <a:rPr lang="it-IT" sz="3600" dirty="0" err="1"/>
              <a:t>that</a:t>
            </a:r>
            <a:r>
              <a:rPr lang="it-IT" sz="3600" dirty="0"/>
              <a:t> (</a:t>
            </a:r>
            <a:r>
              <a:rPr lang="it-IT" sz="3600" dirty="0" err="1"/>
              <a:t>other</a:t>
            </a:r>
            <a:r>
              <a:rPr lang="it-IT" sz="3600" dirty="0"/>
              <a:t>) </a:t>
            </a:r>
            <a:r>
              <a:rPr lang="it-IT" sz="3600" dirty="0" err="1"/>
              <a:t>researchers</a:t>
            </a:r>
            <a:r>
              <a:rPr lang="it-IT" sz="3600" dirty="0"/>
              <a:t> </a:t>
            </a:r>
            <a:r>
              <a:rPr lang="it-IT" sz="3600" dirty="0" err="1"/>
              <a:t>will</a:t>
            </a:r>
            <a:r>
              <a:rPr lang="it-IT" sz="3600" dirty="0"/>
              <a:t> </a:t>
            </a:r>
            <a:r>
              <a:rPr lang="it-IT" sz="3600" dirty="0" err="1"/>
              <a:t>make</a:t>
            </a:r>
            <a:r>
              <a:rPr lang="it-IT" sz="3600" dirty="0"/>
              <a:t> of the FAIR </a:t>
            </a:r>
            <a:r>
              <a:rPr lang="it-IT" sz="3600" dirty="0" err="1"/>
              <a:t>products</a:t>
            </a:r>
            <a:endParaRPr lang="it-IT" sz="3600" dirty="0"/>
          </a:p>
          <a:p>
            <a:pPr marL="571500" indent="-571500">
              <a:spcBef>
                <a:spcPts val="900"/>
              </a:spcBef>
              <a:buFont typeface="Arial" panose="020B0604020202020204" pitchFamily="34" charset="0"/>
              <a:buChar char="•"/>
            </a:pPr>
            <a:r>
              <a:rPr lang="it-IT" sz="3600" dirty="0" err="1"/>
              <a:t>Based</a:t>
            </a:r>
            <a:r>
              <a:rPr lang="it-IT" sz="3600" dirty="0"/>
              <a:t> on the </a:t>
            </a:r>
            <a:r>
              <a:rPr lang="it-IT" sz="3600" b="1" dirty="0" err="1"/>
              <a:t>links</a:t>
            </a:r>
            <a:r>
              <a:rPr lang="it-IT" sz="3600" dirty="0"/>
              <a:t> </a:t>
            </a:r>
            <a:r>
              <a:rPr lang="it-IT" sz="3600" dirty="0" err="1"/>
              <a:t>research</a:t>
            </a:r>
            <a:r>
              <a:rPr lang="it-IT" sz="3600" dirty="0"/>
              <a:t> </a:t>
            </a:r>
            <a:r>
              <a:rPr lang="it-IT" sz="3600" dirty="0" err="1"/>
              <a:t>objects</a:t>
            </a:r>
            <a:r>
              <a:rPr lang="it-IT" sz="3600" dirty="0"/>
              <a:t> </a:t>
            </a:r>
            <a:r>
              <a:rPr lang="it-IT" sz="3600" dirty="0" err="1"/>
              <a:t>enable</a:t>
            </a:r>
            <a:endParaRPr lang="it-IT" sz="3600" dirty="0"/>
          </a:p>
          <a:p>
            <a:pPr marL="571500" indent="-571500">
              <a:spcBef>
                <a:spcPts val="900"/>
              </a:spcBef>
              <a:buFont typeface="Arial" panose="020B0604020202020204" pitchFamily="34" charset="0"/>
              <a:buChar char="•"/>
            </a:pPr>
            <a:r>
              <a:rPr lang="it-IT" sz="3600" dirty="0" err="1"/>
              <a:t>Researchers</a:t>
            </a:r>
            <a:r>
              <a:rPr lang="it-IT" sz="3600" dirty="0"/>
              <a:t> (and </a:t>
            </a:r>
            <a:r>
              <a:rPr lang="it-IT" sz="3600" dirty="0" err="1"/>
              <a:t>Funders</a:t>
            </a:r>
            <a:r>
              <a:rPr lang="it-IT" sz="3600" dirty="0"/>
              <a:t>) </a:t>
            </a:r>
            <a:r>
              <a:rPr lang="it-IT" sz="3600" dirty="0" err="1"/>
              <a:t>need</a:t>
            </a:r>
            <a:r>
              <a:rPr lang="it-IT" sz="3600" dirty="0"/>
              <a:t> to </a:t>
            </a:r>
            <a:r>
              <a:rPr lang="it-IT" sz="3600" b="1" dirty="0" err="1"/>
              <a:t>prepare</a:t>
            </a:r>
            <a:r>
              <a:rPr lang="it-IT" sz="3600" dirty="0"/>
              <a:t> for </a:t>
            </a:r>
            <a:r>
              <a:rPr lang="it-IT" sz="3600" dirty="0" err="1"/>
              <a:t>this</a:t>
            </a:r>
            <a:endParaRPr lang="it-IT" sz="3600" dirty="0"/>
          </a:p>
        </p:txBody>
      </p:sp>
      <p:sp>
        <p:nvSpPr>
          <p:cNvPr id="2" name="Segnaposto testo 1">
            <a:extLst>
              <a:ext uri="{FF2B5EF4-FFF2-40B4-BE49-F238E27FC236}">
                <a16:creationId xmlns:a16="http://schemas.microsoft.com/office/drawing/2014/main" id="{D0AA3638-4C9D-ED4C-A1FF-57726E6CD845}"/>
              </a:ext>
            </a:extLst>
          </p:cNvPr>
          <p:cNvSpPr>
            <a:spLocks noGrp="1"/>
          </p:cNvSpPr>
          <p:nvPr>
            <p:ph type="body" sz="quarter" idx="23"/>
          </p:nvPr>
        </p:nvSpPr>
        <p:spPr>
          <a:xfrm>
            <a:off x="7800533" y="4523343"/>
            <a:ext cx="8290521" cy="1854195"/>
          </a:xfrm>
        </p:spPr>
        <p:txBody>
          <a:bodyPr/>
          <a:lstStyle/>
          <a:p>
            <a:r>
              <a:rPr lang="it-IT" b="0" dirty="0"/>
              <a:t> </a:t>
            </a:r>
            <a:r>
              <a:rPr lang="it-IT" b="0" dirty="0" err="1"/>
              <a:t>Make</a:t>
            </a:r>
            <a:r>
              <a:rPr lang="it-IT" b="0" dirty="0"/>
              <a:t> </a:t>
            </a:r>
            <a:r>
              <a:rPr lang="it-IT" b="0" dirty="0" err="1"/>
              <a:t>your</a:t>
            </a:r>
            <a:r>
              <a:rPr lang="it-IT" b="0" dirty="0"/>
              <a:t> </a:t>
            </a:r>
            <a:r>
              <a:rPr lang="it-IT" b="0" dirty="0" err="1"/>
              <a:t>research</a:t>
            </a:r>
            <a:r>
              <a:rPr lang="it-IT" b="0" dirty="0"/>
              <a:t> </a:t>
            </a:r>
            <a:r>
              <a:rPr lang="it-IT" dirty="0"/>
              <a:t>FAIR </a:t>
            </a:r>
            <a:r>
              <a:rPr lang="it-IT" dirty="0" err="1"/>
              <a:t>today</a:t>
            </a:r>
            <a:r>
              <a:rPr lang="it-IT" dirty="0"/>
              <a:t> </a:t>
            </a:r>
            <a:br>
              <a:rPr lang="it-IT" dirty="0"/>
            </a:br>
            <a:r>
              <a:rPr lang="it-IT" b="0" dirty="0" err="1"/>
              <a:t>if</a:t>
            </a:r>
            <a:r>
              <a:rPr lang="it-IT" b="0" dirty="0"/>
              <a:t> </a:t>
            </a:r>
            <a:r>
              <a:rPr lang="it-IT" b="0" dirty="0" err="1"/>
              <a:t>you</a:t>
            </a:r>
            <a:r>
              <a:rPr lang="it-IT" b="0" dirty="0"/>
              <a:t> </a:t>
            </a:r>
            <a:r>
              <a:rPr lang="it-IT" b="0" dirty="0" err="1"/>
              <a:t>wish</a:t>
            </a:r>
            <a:r>
              <a:rPr lang="it-IT" b="0" dirty="0"/>
              <a:t> to be </a:t>
            </a:r>
            <a:r>
              <a:rPr lang="it-IT" b="0" dirty="0" err="1"/>
              <a:t>evaluated</a:t>
            </a:r>
            <a:r>
              <a:rPr lang="it-IT" b="0" dirty="0"/>
              <a:t> </a:t>
            </a:r>
            <a:r>
              <a:rPr lang="it-IT" b="0" dirty="0" err="1"/>
              <a:t>tomorrow</a:t>
            </a:r>
            <a:endParaRPr lang="it-IT" b="0" dirty="0"/>
          </a:p>
        </p:txBody>
      </p:sp>
      <p:pic>
        <p:nvPicPr>
          <p:cNvPr id="5" name="Immagine 4">
            <a:extLst>
              <a:ext uri="{FF2B5EF4-FFF2-40B4-BE49-F238E27FC236}">
                <a16:creationId xmlns:a16="http://schemas.microsoft.com/office/drawing/2014/main" id="{DA6B3096-F747-9A44-B9DA-CA1B3F1A1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454" y="7950408"/>
            <a:ext cx="2162337" cy="1142790"/>
          </a:xfrm>
          <a:prstGeom prst="rect">
            <a:avLst/>
          </a:prstGeom>
        </p:spPr>
      </p:pic>
      <p:pic>
        <p:nvPicPr>
          <p:cNvPr id="6" name="Immagine 5">
            <a:extLst>
              <a:ext uri="{FF2B5EF4-FFF2-40B4-BE49-F238E27FC236}">
                <a16:creationId xmlns:a16="http://schemas.microsoft.com/office/drawing/2014/main" id="{0B8398F6-800D-5745-8D33-CF8EDB990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407" y="8149698"/>
            <a:ext cx="4971091" cy="943500"/>
          </a:xfrm>
          <a:prstGeom prst="rect">
            <a:avLst/>
          </a:prstGeom>
        </p:spPr>
      </p:pic>
    </p:spTree>
    <p:extLst>
      <p:ext uri="{BB962C8B-B14F-4D97-AF65-F5344CB8AC3E}">
        <p14:creationId xmlns:p14="http://schemas.microsoft.com/office/powerpoint/2010/main" val="206882224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7519" y="3269068"/>
            <a:ext cx="14671442" cy="2425269"/>
          </a:xfrm>
        </p:spPr>
        <p:txBody>
          <a:bodyPr>
            <a:normAutofit fontScale="70000" lnSpcReduction="20000"/>
          </a:bodyPr>
          <a:lstStyle/>
          <a:p>
            <a:r>
              <a:rPr lang="en-GB" b="0" dirty="0"/>
              <a:t>Reproducibility (and the R*) of science in Computer Science: methodologies and research opportunities</a:t>
            </a:r>
            <a:endParaRPr lang="en-GB" sz="11500" dirty="0"/>
          </a:p>
        </p:txBody>
      </p:sp>
      <p:sp>
        <p:nvSpPr>
          <p:cNvPr id="5" name="Text Placeholder 4"/>
          <p:cNvSpPr>
            <a:spLocks noGrp="1"/>
          </p:cNvSpPr>
          <p:nvPr>
            <p:ph type="body" sz="quarter" idx="16"/>
          </p:nvPr>
        </p:nvSpPr>
        <p:spPr/>
        <p:txBody>
          <a:bodyPr/>
          <a:lstStyle/>
          <a:p>
            <a:r>
              <a:rPr lang="en-GB" sz="4800" b="0" dirty="0"/>
              <a:t>Paolo </a:t>
            </a:r>
            <a:r>
              <a:rPr lang="en-GB" sz="4800" b="0" dirty="0" err="1"/>
              <a:t>Manghi</a:t>
            </a:r>
            <a:endParaRPr lang="en-GB" sz="4800" b="0" dirty="0"/>
          </a:p>
        </p:txBody>
      </p:sp>
      <p:sp>
        <p:nvSpPr>
          <p:cNvPr id="7" name="Text Placeholder 6">
            <a:extLst>
              <a:ext uri="{FF2B5EF4-FFF2-40B4-BE49-F238E27FC236}">
                <a16:creationId xmlns:a16="http://schemas.microsoft.com/office/drawing/2014/main" id="{4B22E7EF-677C-324A-B1C9-C8F5133FB9DA}"/>
              </a:ext>
            </a:extLst>
          </p:cNvPr>
          <p:cNvSpPr>
            <a:spLocks noGrp="1"/>
          </p:cNvSpPr>
          <p:nvPr>
            <p:ph type="body" sz="quarter" idx="17"/>
          </p:nvPr>
        </p:nvSpPr>
        <p:spPr>
          <a:xfrm>
            <a:off x="7784757" y="1237927"/>
            <a:ext cx="7584205" cy="1777122"/>
          </a:xfrm>
        </p:spPr>
        <p:txBody>
          <a:bodyPr>
            <a:normAutofit fontScale="92500" lnSpcReduction="10000"/>
          </a:bodyPr>
          <a:lstStyle/>
          <a:p>
            <a:r>
              <a:rPr lang="en-GB" sz="3200" dirty="0" err="1"/>
              <a:t>Istituto</a:t>
            </a:r>
            <a:r>
              <a:rPr lang="en-GB" sz="3200" dirty="0"/>
              <a:t> di </a:t>
            </a:r>
            <a:r>
              <a:rPr lang="en-GB" sz="3200" dirty="0" err="1"/>
              <a:t>Scienza</a:t>
            </a:r>
            <a:r>
              <a:rPr lang="en-GB" sz="3200" dirty="0"/>
              <a:t> e </a:t>
            </a:r>
            <a:r>
              <a:rPr lang="en-GB" sz="3200" dirty="0" err="1"/>
              <a:t>Tecnologie</a:t>
            </a:r>
            <a:r>
              <a:rPr lang="en-GB" sz="3200" dirty="0"/>
              <a:t> </a:t>
            </a:r>
            <a:r>
              <a:rPr lang="en-GB" sz="3200" dirty="0" err="1"/>
              <a:t>dell’Informazione</a:t>
            </a:r>
            <a:br>
              <a:rPr lang="en-GB" sz="3200" dirty="0"/>
            </a:br>
            <a:r>
              <a:rPr lang="en-GB" sz="3200" dirty="0"/>
              <a:t>National Research Council, Italy</a:t>
            </a:r>
          </a:p>
          <a:p>
            <a:r>
              <a:rPr lang="en-GB" sz="3200" dirty="0">
                <a:hlinkClick r:id="rId3">
                  <a:extLst>
                    <a:ext uri="{A12FA001-AC4F-418D-AE19-62706E023703}">
                      <ahyp:hlinkClr xmlns:ahyp="http://schemas.microsoft.com/office/drawing/2018/hyperlinkcolor" val="tx"/>
                    </a:ext>
                  </a:extLst>
                </a:hlinkClick>
              </a:rPr>
              <a:t>http://orcid.org/</a:t>
            </a:r>
            <a:r>
              <a:rPr lang="en-IT" sz="3200" dirty="0">
                <a:hlinkClick r:id="rId3">
                  <a:extLst>
                    <a:ext uri="{A12FA001-AC4F-418D-AE19-62706E023703}">
                      <ahyp:hlinkClr xmlns:ahyp="http://schemas.microsoft.com/office/drawing/2018/hyperlinkcolor" val="tx"/>
                    </a:ext>
                  </a:extLst>
                </a:hlinkClick>
              </a:rPr>
              <a:t>0000-0001-7291-3210</a:t>
            </a:r>
            <a:r>
              <a:rPr lang="en-IT" sz="3200" dirty="0"/>
              <a:t>         	</a:t>
            </a:r>
            <a:r>
              <a:rPr lang="en-GB" sz="3200" dirty="0"/>
              <a:t>             </a:t>
            </a:r>
          </a:p>
        </p:txBody>
      </p:sp>
      <p:pic>
        <p:nvPicPr>
          <p:cNvPr id="4" name="Picture 3">
            <a:extLst>
              <a:ext uri="{FF2B5EF4-FFF2-40B4-BE49-F238E27FC236}">
                <a16:creationId xmlns:a16="http://schemas.microsoft.com/office/drawing/2014/main" id="{02D56CDA-EDD1-6F49-B25F-514544D484CF}"/>
              </a:ext>
            </a:extLst>
          </p:cNvPr>
          <p:cNvPicPr>
            <a:picLocks noChangeAspect="1"/>
          </p:cNvPicPr>
          <p:nvPr/>
        </p:nvPicPr>
        <p:blipFill>
          <a:blip r:embed="rId4"/>
          <a:stretch>
            <a:fillRect/>
          </a:stretch>
        </p:blipFill>
        <p:spPr>
          <a:xfrm>
            <a:off x="14623636" y="2396733"/>
            <a:ext cx="745325" cy="745325"/>
          </a:xfrm>
          <a:prstGeom prst="rect">
            <a:avLst/>
          </a:prstGeom>
        </p:spPr>
      </p:pic>
      <p:sp>
        <p:nvSpPr>
          <p:cNvPr id="8" name="Text Placeholder 6">
            <a:extLst>
              <a:ext uri="{FF2B5EF4-FFF2-40B4-BE49-F238E27FC236}">
                <a16:creationId xmlns:a16="http://schemas.microsoft.com/office/drawing/2014/main" id="{97C767C1-F48F-AC47-99BC-D968AD9F106D}"/>
              </a:ext>
            </a:extLst>
          </p:cNvPr>
          <p:cNvSpPr txBox="1">
            <a:spLocks/>
          </p:cNvSpPr>
          <p:nvPr/>
        </p:nvSpPr>
        <p:spPr>
          <a:xfrm>
            <a:off x="304800" y="159013"/>
            <a:ext cx="4063999" cy="1777122"/>
          </a:xfrm>
          <a:prstGeom prst="rect">
            <a:avLst/>
          </a:prstGeom>
          <a:noFill/>
          <a:ln>
            <a:noFill/>
          </a:ln>
        </p:spPr>
        <p:txBody>
          <a:bodyPr vert="horz" wrap="square" lIns="0" tIns="36000" rIns="0" bIns="0" rtlCol="0" anchor="t" anchorCtr="0">
            <a:normAutofit/>
          </a:bodyPr>
          <a:lstStyle>
            <a:lvl1pPr marL="0" marR="0" indent="0" algn="r" defTabSz="547673" rtl="0" eaLnBrk="1" latinLnBrk="0" hangingPunct="1">
              <a:lnSpc>
                <a:spcPct val="100000"/>
              </a:lnSpc>
              <a:spcBef>
                <a:spcPts val="3900"/>
              </a:spcBef>
              <a:spcAft>
                <a:spcPts val="0"/>
              </a:spcAft>
              <a:buClrTx/>
              <a:buSzPct val="75000"/>
              <a:buFontTx/>
              <a:buNone/>
              <a:tabLst/>
              <a:defRPr sz="2000" b="0" i="0" u="none" strike="noStrike" cap="none" spc="-150" baseline="0">
                <a:ln>
                  <a:noFill/>
                </a:ln>
                <a:solidFill>
                  <a:schemeClr val="bg1"/>
                </a:solidFill>
                <a:uFillTx/>
                <a:latin typeface="Helvetica" charset="0"/>
                <a:ea typeface="Helvetica" charset="0"/>
                <a:cs typeface="Helvetica" charset="0"/>
                <a:sym typeface="Helvetica Light"/>
              </a:defRPr>
            </a:lvl1pPr>
            <a:lvl2pPr marL="444489" marR="0" indent="0" algn="l" defTabSz="547673" rtl="0" eaLnBrk="1" latinLnBrk="0" hangingPunct="1">
              <a:lnSpc>
                <a:spcPct val="100000"/>
              </a:lnSpc>
              <a:spcBef>
                <a:spcPts val="3900"/>
              </a:spcBef>
              <a:spcAft>
                <a:spcPts val="0"/>
              </a:spcAft>
              <a:buClrTx/>
              <a:buSzPct val="75000"/>
              <a:buFont typeface="Arial" charset="0"/>
              <a:buNone/>
              <a:tabLst/>
              <a:defRPr sz="1800" b="1" i="0" u="none" strike="noStrike" cap="none" spc="0" baseline="0">
                <a:ln>
                  <a:noFill/>
                </a:ln>
                <a:solidFill>
                  <a:srgbClr val="2D3293"/>
                </a:solidFill>
                <a:uFillTx/>
                <a:latin typeface="Open Sans" charset="0"/>
                <a:ea typeface="Open Sans" charset="0"/>
                <a:cs typeface="Open Sans"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5"/>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algn="ctr"/>
            <a:r>
              <a:rPr lang="en-GB" sz="1800" b="1" dirty="0"/>
              <a:t>Part of the slides are borrowed from </a:t>
            </a:r>
            <a:r>
              <a:rPr lang="en-IT" sz="1800" b="1" dirty="0"/>
              <a:t>Carole Goble’s presentation at IRCDL2019,  “Reproducibility (and the R*) of Science”	</a:t>
            </a:r>
            <a:r>
              <a:rPr lang="en-GB" sz="1800" b="1" dirty="0"/>
              <a:t>             </a:t>
            </a:r>
          </a:p>
        </p:txBody>
      </p:sp>
    </p:spTree>
    <p:extLst>
      <p:ext uri="{BB962C8B-B14F-4D97-AF65-F5344CB8AC3E}">
        <p14:creationId xmlns:p14="http://schemas.microsoft.com/office/powerpoint/2010/main" val="1328614856"/>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CFB53899-2404-CA40-A8B1-A26D8C3542A6}"/>
              </a:ext>
            </a:extLst>
          </p:cNvPr>
          <p:cNvSpPr>
            <a:spLocks noGrp="1"/>
          </p:cNvSpPr>
          <p:nvPr>
            <p:ph type="ftr" sz="quarter" idx="18"/>
          </p:nvPr>
        </p:nvSpPr>
        <p:spPr>
          <a:xfrm>
            <a:off x="5558590" y="8265927"/>
            <a:ext cx="9978848" cy="878073"/>
          </a:xfrm>
        </p:spPr>
        <p:txBody>
          <a:bodyPr>
            <a:normAutofit/>
          </a:bodyPr>
          <a:lstStyle/>
          <a:p>
            <a:r>
              <a:rPr lang="en-US" sz="1800" dirty="0"/>
              <a:t>Slide by Prof. </a:t>
            </a:r>
            <a:r>
              <a:rPr lang="en-US" sz="1800" b="1" dirty="0"/>
              <a:t>Carol Goble</a:t>
            </a:r>
            <a:r>
              <a:rPr lang="en-US" sz="1800" dirty="0"/>
              <a:t>, “Reproducibility and Scientific Research: why, what, where, when, who, how”</a:t>
            </a:r>
          </a:p>
          <a:p>
            <a:r>
              <a:rPr lang="it-IT" sz="1800" dirty="0">
                <a:hlinkClick r:id="rId2"/>
              </a:rPr>
              <a:t>https://www.slideshare.net/carolegoble/open-sciencemcrgoble2015/20</a:t>
            </a:r>
            <a:endParaRPr lang="en-US" sz="1800" dirty="0"/>
          </a:p>
        </p:txBody>
      </p:sp>
      <p:pic>
        <p:nvPicPr>
          <p:cNvPr id="6" name="Immagine 5">
            <a:extLst>
              <a:ext uri="{FF2B5EF4-FFF2-40B4-BE49-F238E27FC236}">
                <a16:creationId xmlns:a16="http://schemas.microsoft.com/office/drawing/2014/main" id="{64070926-CA28-854D-95DB-44BFCF80C4DC}"/>
              </a:ext>
            </a:extLst>
          </p:cNvPr>
          <p:cNvPicPr>
            <a:picLocks noChangeAspect="1"/>
          </p:cNvPicPr>
          <p:nvPr/>
        </p:nvPicPr>
        <p:blipFill rotWithShape="1">
          <a:blip r:embed="rId3">
            <a:extLst>
              <a:ext uri="{28A0092B-C50C-407E-A947-70E740481C1C}">
                <a14:useLocalDpi xmlns:a14="http://schemas.microsoft.com/office/drawing/2010/main" val="0"/>
              </a:ext>
            </a:extLst>
          </a:blip>
          <a:srcRect l="531"/>
          <a:stretch/>
        </p:blipFill>
        <p:spPr>
          <a:xfrm>
            <a:off x="4064141" y="-133732"/>
            <a:ext cx="11149355" cy="8399659"/>
          </a:xfrm>
          <a:prstGeom prst="rect">
            <a:avLst/>
          </a:prstGeom>
        </p:spPr>
      </p:pic>
      <p:sp>
        <p:nvSpPr>
          <p:cNvPr id="4" name="Text Placeholder 2">
            <a:extLst>
              <a:ext uri="{FF2B5EF4-FFF2-40B4-BE49-F238E27FC236}">
                <a16:creationId xmlns:a16="http://schemas.microsoft.com/office/drawing/2014/main" id="{3D333B9A-47F6-D640-B321-E48F2F0EDD4D}"/>
              </a:ext>
            </a:extLst>
          </p:cNvPr>
          <p:cNvSpPr>
            <a:spLocks noGrp="1"/>
          </p:cNvSpPr>
          <p:nvPr>
            <p:ph type="body" sz="quarter" idx="21"/>
          </p:nvPr>
        </p:nvSpPr>
        <p:spPr>
          <a:xfrm>
            <a:off x="554410" y="720831"/>
            <a:ext cx="4693451" cy="5518793"/>
          </a:xfrm>
        </p:spPr>
        <p:txBody>
          <a:bodyPr/>
          <a:lstStyle/>
          <a:p>
            <a:r>
              <a:rPr lang="en-IT" dirty="0"/>
              <a:t>Reproduciblity </a:t>
            </a:r>
            <a:r>
              <a:rPr lang="en-IT" sz="4400" dirty="0"/>
              <a:t>(the R* of Science)</a:t>
            </a:r>
            <a:endParaRPr lang="en-IT" dirty="0"/>
          </a:p>
        </p:txBody>
      </p:sp>
    </p:spTree>
    <p:extLst>
      <p:ext uri="{BB962C8B-B14F-4D97-AF65-F5344CB8AC3E}">
        <p14:creationId xmlns:p14="http://schemas.microsoft.com/office/powerpoint/2010/main" val="10948305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BC07347-E7E1-4B40-ADD5-74C7E7CCA350}"/>
              </a:ext>
            </a:extLst>
          </p:cNvPr>
          <p:cNvSpPr txBox="1"/>
          <p:nvPr/>
        </p:nvSpPr>
        <p:spPr>
          <a:xfrm>
            <a:off x="3828980" y="2030920"/>
            <a:ext cx="8598040" cy="508216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5400" b="0" i="0" u="none" strike="noStrike" cap="none" spc="0" normalizeH="0" baseline="0" dirty="0" err="1">
                <a:ln>
                  <a:noFill/>
                </a:ln>
                <a:solidFill>
                  <a:srgbClr val="000000"/>
                </a:solidFill>
                <a:effectLst/>
                <a:uFillTx/>
                <a:latin typeface="+mn-lt"/>
                <a:ea typeface="+mn-ea"/>
                <a:cs typeface="+mn-cs"/>
                <a:sym typeface="Helvetica Light"/>
              </a:rPr>
              <a:t>Why</a:t>
            </a:r>
            <a:r>
              <a:rPr kumimoji="0" lang="it-IT" sz="5400" b="0" i="0" u="none" strike="noStrike" cap="none" spc="0" normalizeH="0" dirty="0">
                <a:ln>
                  <a:noFill/>
                </a:ln>
                <a:solidFill>
                  <a:srgbClr val="000000"/>
                </a:solidFill>
                <a:effectLst/>
                <a:uFillTx/>
                <a:latin typeface="+mn-lt"/>
                <a:ea typeface="+mn-ea"/>
                <a:cs typeface="+mn-cs"/>
                <a:sym typeface="Helvetica Light"/>
              </a:rPr>
              <a:t> do </a:t>
            </a:r>
            <a:r>
              <a:rPr kumimoji="0" lang="it-IT" sz="5400" b="0" i="0" u="none" strike="noStrike" cap="none" spc="0" normalizeH="0" dirty="0" err="1">
                <a:ln>
                  <a:noFill/>
                </a:ln>
                <a:solidFill>
                  <a:srgbClr val="000000"/>
                </a:solidFill>
                <a:effectLst/>
                <a:uFillTx/>
                <a:latin typeface="+mn-lt"/>
                <a:ea typeface="+mn-ea"/>
                <a:cs typeface="+mn-cs"/>
                <a:sym typeface="Helvetica Light"/>
              </a:rPr>
              <a:t>we</a:t>
            </a:r>
            <a:r>
              <a:rPr kumimoji="0" lang="it-IT" sz="5400" b="0" i="0" u="none" strike="noStrike" cap="none" spc="0" normalizeH="0" dirty="0">
                <a:ln>
                  <a:noFill/>
                </a:ln>
                <a:solidFill>
                  <a:srgbClr val="000000"/>
                </a:solidFill>
                <a:effectLst/>
                <a:uFillTx/>
                <a:latin typeface="+mn-lt"/>
                <a:ea typeface="+mn-ea"/>
                <a:cs typeface="+mn-cs"/>
                <a:sym typeface="Helvetica Light"/>
              </a:rPr>
              <a:t> </a:t>
            </a:r>
            <a:r>
              <a:rPr kumimoji="0" lang="it-IT" sz="5400" b="0" i="0" u="none" strike="noStrike" cap="none" spc="0" normalizeH="0" dirty="0" err="1">
                <a:ln>
                  <a:noFill/>
                </a:ln>
                <a:solidFill>
                  <a:srgbClr val="000000"/>
                </a:solidFill>
                <a:effectLst/>
                <a:uFillTx/>
                <a:latin typeface="+mn-lt"/>
                <a:ea typeface="+mn-ea"/>
                <a:cs typeface="+mn-cs"/>
                <a:sym typeface="Helvetica Light"/>
              </a:rPr>
              <a:t>spend</a:t>
            </a:r>
            <a:r>
              <a:rPr kumimoji="0" lang="it-IT" sz="5400" b="0" i="0" u="none" strike="noStrike" cap="none" spc="0" normalizeH="0" dirty="0">
                <a:ln>
                  <a:noFill/>
                </a:ln>
                <a:solidFill>
                  <a:srgbClr val="000000"/>
                </a:solidFill>
                <a:effectLst/>
                <a:uFillTx/>
                <a:latin typeface="+mn-lt"/>
                <a:ea typeface="+mn-ea"/>
                <a:cs typeface="+mn-cs"/>
                <a:sym typeface="Helvetica Light"/>
              </a:rPr>
              <a:t> </a:t>
            </a:r>
            <a:r>
              <a:rPr kumimoji="0" lang="it-IT" sz="5400" b="1" i="0" u="none" strike="noStrike" cap="none" spc="0" normalizeH="0" dirty="0">
                <a:ln>
                  <a:noFill/>
                </a:ln>
                <a:solidFill>
                  <a:srgbClr val="FF0000"/>
                </a:solidFill>
                <a:effectLst/>
                <a:uFillTx/>
                <a:latin typeface="+mn-lt"/>
                <a:ea typeface="+mn-ea"/>
                <a:cs typeface="+mn-cs"/>
                <a:sym typeface="Helvetica Light"/>
              </a:rPr>
              <a:t>public </a:t>
            </a:r>
            <a:r>
              <a:rPr kumimoji="0" lang="it-IT" sz="5400" b="1" i="0" u="none" strike="noStrike" cap="none" spc="0" normalizeH="0" dirty="0" err="1">
                <a:ln>
                  <a:noFill/>
                </a:ln>
                <a:solidFill>
                  <a:srgbClr val="FF0000"/>
                </a:solidFill>
                <a:effectLst/>
                <a:uFillTx/>
                <a:latin typeface="+mn-lt"/>
                <a:ea typeface="+mn-ea"/>
                <a:cs typeface="+mn-cs"/>
                <a:sym typeface="Helvetica Light"/>
              </a:rPr>
              <a:t>money</a:t>
            </a:r>
            <a:r>
              <a:rPr kumimoji="0" lang="it-IT" sz="5400" b="1" i="0" u="none" strike="noStrike" cap="none" spc="0" normalizeH="0" dirty="0">
                <a:ln>
                  <a:noFill/>
                </a:ln>
                <a:solidFill>
                  <a:srgbClr val="FF0000"/>
                </a:solidFill>
                <a:effectLst/>
                <a:uFillTx/>
                <a:latin typeface="+mn-lt"/>
                <a:ea typeface="+mn-ea"/>
                <a:cs typeface="+mn-cs"/>
                <a:sym typeface="Helvetica Light"/>
              </a:rPr>
              <a:t> </a:t>
            </a:r>
            <a:r>
              <a:rPr kumimoji="0" lang="it-IT" sz="5400" b="0" i="0" u="none" strike="noStrike" cap="none" spc="0" normalizeH="0" dirty="0">
                <a:ln>
                  <a:noFill/>
                </a:ln>
                <a:solidFill>
                  <a:srgbClr val="000000"/>
                </a:solidFill>
                <a:effectLst/>
                <a:uFillTx/>
                <a:latin typeface="+mn-lt"/>
                <a:ea typeface="+mn-ea"/>
                <a:cs typeface="+mn-cs"/>
                <a:sym typeface="Helvetica Light"/>
              </a:rPr>
              <a:t>to </a:t>
            </a:r>
            <a:r>
              <a:rPr kumimoji="0" lang="it-IT" sz="5400" b="0" i="0" u="none" strike="noStrike" cap="none" spc="0" normalizeH="0" dirty="0" err="1">
                <a:ln>
                  <a:noFill/>
                </a:ln>
                <a:solidFill>
                  <a:srgbClr val="000000"/>
                </a:solidFill>
                <a:effectLst/>
                <a:uFillTx/>
                <a:latin typeface="+mn-lt"/>
                <a:ea typeface="+mn-ea"/>
                <a:cs typeface="+mn-cs"/>
                <a:sym typeface="Helvetica Light"/>
              </a:rPr>
              <a:t>close</a:t>
            </a:r>
            <a:r>
              <a:rPr kumimoji="0" lang="it-IT" sz="5400" b="0" i="0" u="none" strike="noStrike" cap="none" spc="0" normalizeH="0" dirty="0">
                <a:ln>
                  <a:noFill/>
                </a:ln>
                <a:solidFill>
                  <a:srgbClr val="000000"/>
                </a:solidFill>
                <a:effectLst/>
                <a:uFillTx/>
                <a:latin typeface="+mn-lt"/>
                <a:ea typeface="+mn-ea"/>
                <a:cs typeface="+mn-cs"/>
                <a:sym typeface="Helvetica Light"/>
              </a:rPr>
              <a:t> the </a:t>
            </a:r>
            <a:r>
              <a:rPr kumimoji="0" lang="it-IT" sz="5400" b="0" i="0" u="none" strike="noStrike" cap="none" spc="0" normalizeH="0" dirty="0" err="1">
                <a:ln>
                  <a:noFill/>
                </a:ln>
                <a:solidFill>
                  <a:srgbClr val="000000"/>
                </a:solidFill>
                <a:effectLst/>
                <a:uFillTx/>
                <a:latin typeface="+mn-lt"/>
                <a:ea typeface="+mn-ea"/>
                <a:cs typeface="+mn-cs"/>
                <a:sym typeface="Helvetica Light"/>
              </a:rPr>
              <a:t>research</a:t>
            </a:r>
            <a:r>
              <a:rPr kumimoji="0" lang="it-IT" sz="5400" b="0" i="0" u="none" strike="noStrike" cap="none" spc="0" normalizeH="0" dirty="0">
                <a:ln>
                  <a:noFill/>
                </a:ln>
                <a:solidFill>
                  <a:srgbClr val="000000"/>
                </a:solidFill>
                <a:effectLst/>
                <a:uFillTx/>
                <a:latin typeface="+mn-lt"/>
                <a:ea typeface="+mn-ea"/>
                <a:cs typeface="+mn-cs"/>
                <a:sym typeface="Helvetica Light"/>
              </a:rPr>
              <a:t> </a:t>
            </a:r>
            <a:r>
              <a:rPr kumimoji="0" lang="it-IT" sz="5400" b="0" i="0" u="none" strike="noStrike" cap="none" spc="0" normalizeH="0" dirty="0" err="1">
                <a:ln>
                  <a:noFill/>
                </a:ln>
                <a:solidFill>
                  <a:srgbClr val="000000"/>
                </a:solidFill>
                <a:effectLst/>
                <a:uFillTx/>
                <a:latin typeface="+mn-lt"/>
                <a:ea typeface="+mn-ea"/>
                <a:cs typeface="+mn-cs"/>
                <a:sym typeface="Helvetica Light"/>
              </a:rPr>
              <a:t>results</a:t>
            </a:r>
            <a:r>
              <a:rPr kumimoji="0" lang="it-IT" sz="5400" b="0" i="0" u="none" strike="noStrike" cap="none" spc="0" normalizeH="0" dirty="0">
                <a:ln>
                  <a:noFill/>
                </a:ln>
                <a:solidFill>
                  <a:srgbClr val="000000"/>
                </a:solidFill>
                <a:effectLst/>
                <a:uFillTx/>
                <a:latin typeface="+mn-lt"/>
                <a:ea typeface="+mn-ea"/>
                <a:cs typeface="+mn-cs"/>
                <a:sym typeface="Helvetica Light"/>
              </a:rPr>
              <a:t> </a:t>
            </a:r>
            <a:r>
              <a:rPr kumimoji="0" lang="it-IT" sz="5400" b="0" i="0" u="none" strike="noStrike" cap="none" spc="0" normalizeH="0" dirty="0" err="1">
                <a:ln>
                  <a:noFill/>
                </a:ln>
                <a:solidFill>
                  <a:srgbClr val="000000"/>
                </a:solidFill>
                <a:effectLst/>
                <a:uFillTx/>
                <a:latin typeface="+mn-lt"/>
                <a:ea typeface="+mn-ea"/>
                <a:cs typeface="+mn-cs"/>
                <a:sym typeface="Helvetica Light"/>
              </a:rPr>
              <a:t>behind</a:t>
            </a:r>
            <a:r>
              <a:rPr kumimoji="0" lang="it-IT" sz="5400" b="0" i="0" u="none" strike="noStrike" cap="none" spc="0" normalizeH="0" dirty="0">
                <a:ln>
                  <a:noFill/>
                </a:ln>
                <a:solidFill>
                  <a:srgbClr val="000000"/>
                </a:solidFill>
                <a:effectLst/>
                <a:uFillTx/>
                <a:latin typeface="+mn-lt"/>
                <a:ea typeface="+mn-ea"/>
                <a:cs typeface="+mn-cs"/>
                <a:sym typeface="Helvetica Light"/>
              </a:rPr>
              <a:t> </a:t>
            </a:r>
            <a:r>
              <a:rPr kumimoji="0" lang="it-IT" sz="5400" b="0" i="0" u="none" strike="noStrike" cap="none" spc="0" normalizeH="0" dirty="0" err="1">
                <a:ln>
                  <a:noFill/>
                </a:ln>
                <a:solidFill>
                  <a:srgbClr val="000000"/>
                </a:solidFill>
                <a:effectLst/>
                <a:uFillTx/>
                <a:latin typeface="+mn-lt"/>
                <a:ea typeface="+mn-ea"/>
                <a:cs typeface="+mn-cs"/>
                <a:sym typeface="Helvetica Light"/>
              </a:rPr>
              <a:t>limited</a:t>
            </a:r>
            <a:r>
              <a:rPr kumimoji="0" lang="it-IT" sz="5400" b="0" i="0" u="none" strike="noStrike" cap="none" spc="0" normalizeH="0" dirty="0">
                <a:ln>
                  <a:noFill/>
                </a:ln>
                <a:solidFill>
                  <a:srgbClr val="000000"/>
                </a:solidFill>
                <a:effectLst/>
                <a:uFillTx/>
                <a:latin typeface="+mn-lt"/>
                <a:ea typeface="+mn-ea"/>
                <a:cs typeface="+mn-cs"/>
                <a:sym typeface="Helvetica Light"/>
              </a:rPr>
              <a:t> </a:t>
            </a:r>
            <a:r>
              <a:rPr kumimoji="0" lang="it-IT" sz="5400" b="0" i="0" u="none" strike="noStrike" cap="none" spc="0" normalizeH="0" dirty="0" err="1">
                <a:ln>
                  <a:noFill/>
                </a:ln>
                <a:solidFill>
                  <a:srgbClr val="000000"/>
                </a:solidFill>
                <a:effectLst/>
                <a:uFillTx/>
                <a:latin typeface="+mn-lt"/>
                <a:ea typeface="+mn-ea"/>
                <a:cs typeface="+mn-cs"/>
                <a:sym typeface="Helvetica Light"/>
              </a:rPr>
              <a:t>access</a:t>
            </a:r>
            <a:r>
              <a:rPr kumimoji="0" lang="it-IT" sz="5400" b="0" i="0" u="none" strike="noStrike" cap="none" spc="0" normalizeH="0" dirty="0">
                <a:ln>
                  <a:noFill/>
                </a:ln>
                <a:solidFill>
                  <a:srgbClr val="000000"/>
                </a:solidFill>
                <a:effectLst/>
                <a:uFillTx/>
                <a:latin typeface="+mn-lt"/>
                <a:ea typeface="+mn-ea"/>
                <a:cs typeface="+mn-cs"/>
                <a:sym typeface="Helvetica Light"/>
              </a:rPr>
              <a:t> </a:t>
            </a:r>
            <a:r>
              <a:rPr kumimoji="0" lang="it-IT" sz="5400" b="1" i="0" u="none" strike="noStrike" cap="none" spc="0" normalizeH="0" dirty="0" err="1">
                <a:ln>
                  <a:noFill/>
                </a:ln>
                <a:solidFill>
                  <a:srgbClr val="FF0000"/>
                </a:solidFill>
                <a:effectLst/>
                <a:uFillTx/>
                <a:sym typeface="Helvetica Light"/>
              </a:rPr>
              <a:t>subscriptions</a:t>
            </a:r>
            <a:r>
              <a:rPr kumimoji="0" lang="it-IT" sz="5400" b="1" i="0" u="none" strike="noStrike" cap="none" spc="0" normalizeH="0" dirty="0">
                <a:ln>
                  <a:noFill/>
                </a:ln>
                <a:solidFill>
                  <a:srgbClr val="FF0000"/>
                </a:solidFill>
                <a:effectLst/>
                <a:uFillTx/>
                <a:sym typeface="Helvetica Light"/>
              </a:rPr>
              <a:t> </a:t>
            </a:r>
            <a:r>
              <a:rPr kumimoji="0" lang="it-IT" sz="5400" b="1" i="0" u="none" strike="noStrike" cap="none" spc="0" normalizeH="0" dirty="0" err="1">
                <a:ln>
                  <a:noFill/>
                </a:ln>
                <a:solidFill>
                  <a:srgbClr val="FF0000"/>
                </a:solidFill>
                <a:effectLst/>
                <a:uFillTx/>
                <a:sym typeface="Helvetica Light"/>
              </a:rPr>
              <a:t>scientific</a:t>
            </a:r>
            <a:r>
              <a:rPr kumimoji="0" lang="it-IT" sz="5400" b="1" i="0" u="none" strike="noStrike" cap="none" spc="0" normalizeH="0" dirty="0">
                <a:ln>
                  <a:noFill/>
                </a:ln>
                <a:solidFill>
                  <a:srgbClr val="FF0000"/>
                </a:solidFill>
                <a:effectLst/>
                <a:uFillTx/>
                <a:sym typeface="Helvetica Light"/>
              </a:rPr>
              <a:t> </a:t>
            </a:r>
            <a:r>
              <a:rPr lang="it-IT" sz="5400" b="1" dirty="0" err="1">
                <a:solidFill>
                  <a:srgbClr val="FF0000"/>
                </a:solidFill>
              </a:rPr>
              <a:t>journals</a:t>
            </a:r>
            <a:r>
              <a:rPr lang="it-IT" sz="5400" dirty="0"/>
              <a:t>?</a:t>
            </a:r>
            <a:r>
              <a:rPr kumimoji="0" lang="it-IT" sz="5400" b="0" i="0" u="none" strike="noStrike" cap="none" spc="0" normalizeH="0" baseline="0" dirty="0">
                <a:ln>
                  <a:noFill/>
                </a:ln>
                <a:solidFill>
                  <a:srgbClr val="000000"/>
                </a:solidFill>
                <a:effectLst/>
                <a:uFillTx/>
                <a:latin typeface="+mn-lt"/>
                <a:ea typeface="+mn-ea"/>
                <a:cs typeface="+mn-cs"/>
                <a:sym typeface="Helvetica Light"/>
              </a:rPr>
              <a:t> </a:t>
            </a:r>
          </a:p>
        </p:txBody>
      </p:sp>
    </p:spTree>
    <p:extLst>
      <p:ext uri="{BB962C8B-B14F-4D97-AF65-F5344CB8AC3E}">
        <p14:creationId xmlns:p14="http://schemas.microsoft.com/office/powerpoint/2010/main" val="16113947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0FFD9D7-DB42-064A-8D06-3199B1CBB7B1}"/>
              </a:ext>
            </a:extLst>
          </p:cNvPr>
          <p:cNvSpPr>
            <a:spLocks noGrp="1"/>
          </p:cNvSpPr>
          <p:nvPr>
            <p:ph type="body" sz="quarter" idx="10"/>
          </p:nvPr>
        </p:nvSpPr>
        <p:spPr/>
        <p:txBody>
          <a:bodyPr/>
          <a:lstStyle/>
          <a:p>
            <a:r>
              <a:rPr lang="it-IT" dirty="0"/>
              <a:t>An </a:t>
            </a:r>
            <a:r>
              <a:rPr lang="it-IT" dirty="0" err="1"/>
              <a:t>experiment</a:t>
            </a:r>
            <a:r>
              <a:rPr lang="it-IT" dirty="0"/>
              <a:t> </a:t>
            </a:r>
            <a:r>
              <a:rPr lang="it-IT" dirty="0" err="1"/>
              <a:t>is</a:t>
            </a:r>
            <a:r>
              <a:rPr lang="it-IT" dirty="0"/>
              <a:t> </a:t>
            </a:r>
            <a:r>
              <a:rPr lang="it-IT" dirty="0" err="1"/>
              <a:t>reproducible</a:t>
            </a:r>
            <a:r>
              <a:rPr lang="it-IT" dirty="0"/>
              <a:t> </a:t>
            </a:r>
            <a:r>
              <a:rPr lang="it-IT" dirty="0" err="1"/>
              <a:t>until</a:t>
            </a:r>
            <a:r>
              <a:rPr lang="it-IT" dirty="0"/>
              <a:t> </a:t>
            </a:r>
            <a:r>
              <a:rPr lang="it-IT" dirty="0" err="1"/>
              <a:t>another</a:t>
            </a:r>
            <a:r>
              <a:rPr lang="it-IT" dirty="0"/>
              <a:t> </a:t>
            </a:r>
            <a:r>
              <a:rPr lang="it-IT" dirty="0" err="1"/>
              <a:t>laboratory</a:t>
            </a:r>
            <a:r>
              <a:rPr lang="it-IT" dirty="0"/>
              <a:t> </a:t>
            </a:r>
            <a:r>
              <a:rPr lang="it-IT" dirty="0" err="1"/>
              <a:t>tries</a:t>
            </a:r>
            <a:r>
              <a:rPr lang="it-IT" dirty="0"/>
              <a:t> to </a:t>
            </a:r>
            <a:r>
              <a:rPr lang="it-IT" dirty="0" err="1"/>
              <a:t>repeat</a:t>
            </a:r>
            <a:r>
              <a:rPr lang="it-IT" dirty="0"/>
              <a:t> </a:t>
            </a:r>
            <a:r>
              <a:rPr lang="it-IT" dirty="0" err="1"/>
              <a:t>it</a:t>
            </a:r>
            <a:endParaRPr lang="it-IT" dirty="0"/>
          </a:p>
        </p:txBody>
      </p:sp>
      <p:sp>
        <p:nvSpPr>
          <p:cNvPr id="3" name="Segnaposto testo 2">
            <a:extLst>
              <a:ext uri="{FF2B5EF4-FFF2-40B4-BE49-F238E27FC236}">
                <a16:creationId xmlns:a16="http://schemas.microsoft.com/office/drawing/2014/main" id="{0C728B24-AA5F-CA40-980B-45F016D8FD90}"/>
              </a:ext>
            </a:extLst>
          </p:cNvPr>
          <p:cNvSpPr>
            <a:spLocks noGrp="1"/>
          </p:cNvSpPr>
          <p:nvPr>
            <p:ph type="body" sz="quarter" idx="11"/>
          </p:nvPr>
        </p:nvSpPr>
        <p:spPr>
          <a:xfrm>
            <a:off x="3373855" y="7086599"/>
            <a:ext cx="7757972" cy="939800"/>
          </a:xfrm>
        </p:spPr>
        <p:txBody>
          <a:bodyPr>
            <a:normAutofit fontScale="25000" lnSpcReduction="20000"/>
          </a:bodyPr>
          <a:lstStyle/>
          <a:p>
            <a:r>
              <a:rPr lang="it-IT" sz="11200" spc="0" dirty="0">
                <a:latin typeface="Arial" panose="020B0604020202020204" pitchFamily="34" charset="0"/>
                <a:cs typeface="Arial" panose="020B0604020202020204" pitchFamily="34" charset="0"/>
              </a:rPr>
              <a:t>Alexander </a:t>
            </a:r>
            <a:r>
              <a:rPr lang="it-IT" sz="11200" spc="0" dirty="0" err="1">
                <a:latin typeface="Arial" panose="020B0604020202020204" pitchFamily="34" charset="0"/>
                <a:cs typeface="Arial" panose="020B0604020202020204" pitchFamily="34" charset="0"/>
              </a:rPr>
              <a:t>Kohn</a:t>
            </a:r>
            <a:r>
              <a:rPr lang="it-IT" sz="11200" spc="0" dirty="0">
                <a:latin typeface="Arial" panose="020B0604020202020204" pitchFamily="34" charset="0"/>
                <a:cs typeface="Arial" panose="020B0604020202020204" pitchFamily="34" charset="0"/>
              </a:rPr>
              <a:t>, 1955</a:t>
            </a:r>
          </a:p>
          <a:p>
            <a:r>
              <a:rPr lang="en-GB" sz="9200" spc="0" dirty="0">
                <a:latin typeface="Arial" panose="020B0604020202020204" pitchFamily="34" charset="0"/>
                <a:cs typeface="Arial" panose="020B0604020202020204" pitchFamily="34" charset="0"/>
              </a:rPr>
              <a:t>Co-founder, with physicist Harry J. Lipkin, of “The Journal of Irreproducible Results”</a:t>
            </a:r>
            <a:endParaRPr lang="it-IT" sz="9200" spc="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341219"/>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1747520" y="2602110"/>
            <a:ext cx="6196675" cy="6175705"/>
          </a:xfrm>
          <a:prstGeom prst="roundRect">
            <a:avLst/>
          </a:prstGeom>
          <a:solidFill>
            <a:schemeClr val="bg1"/>
          </a:solid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sp>
        <p:nvSpPr>
          <p:cNvPr id="3" name="Text Placeholder 2">
            <a:extLst>
              <a:ext uri="{FF2B5EF4-FFF2-40B4-BE49-F238E27FC236}">
                <a16:creationId xmlns:a16="http://schemas.microsoft.com/office/drawing/2014/main" id="{4D0A0DEE-5B8D-8E4E-9637-EA31148724BA}"/>
              </a:ext>
            </a:extLst>
          </p:cNvPr>
          <p:cNvSpPr>
            <a:spLocks noGrp="1"/>
          </p:cNvSpPr>
          <p:nvPr>
            <p:ph type="body" sz="quarter" idx="21"/>
          </p:nvPr>
        </p:nvSpPr>
        <p:spPr/>
        <p:txBody>
          <a:bodyPr/>
          <a:lstStyle/>
          <a:p>
            <a:r>
              <a:rPr lang="en-US" spc="-225" dirty="0"/>
              <a:t>Open Science: challenges</a:t>
            </a:r>
            <a:endParaRPr lang="en-IT" dirty="0"/>
          </a:p>
        </p:txBody>
      </p:sp>
      <p:sp>
        <p:nvSpPr>
          <p:cNvPr id="29" name="TextBox 47"/>
          <p:cNvSpPr txBox="1">
            <a:spLocks noChangeArrowheads="1"/>
          </p:cNvSpPr>
          <p:nvPr/>
        </p:nvSpPr>
        <p:spPr bwMode="auto">
          <a:xfrm>
            <a:off x="3614771" y="1890185"/>
            <a:ext cx="2837636" cy="461665"/>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400" b="1" i="1" kern="1200" dirty="0">
                <a:latin typeface="PF Paperback" charset="0"/>
                <a:cs typeface="PF Paperback" charset="0"/>
              </a:rPr>
              <a:t>Digital Laboratories</a:t>
            </a:r>
          </a:p>
        </p:txBody>
      </p:sp>
      <p:grpSp>
        <p:nvGrpSpPr>
          <p:cNvPr id="20" name="Group 19">
            <a:extLst>
              <a:ext uri="{FF2B5EF4-FFF2-40B4-BE49-F238E27FC236}">
                <a16:creationId xmlns:a16="http://schemas.microsoft.com/office/drawing/2014/main" id="{4B8A92A7-1DB7-F64D-BABE-F59EC2FFA0AB}"/>
              </a:ext>
            </a:extLst>
          </p:cNvPr>
          <p:cNvGrpSpPr/>
          <p:nvPr/>
        </p:nvGrpSpPr>
        <p:grpSpPr>
          <a:xfrm>
            <a:off x="3288670" y="6046005"/>
            <a:ext cx="3669237" cy="1261234"/>
            <a:chOff x="942502" y="4534502"/>
            <a:chExt cx="2751928" cy="945925"/>
          </a:xfrm>
        </p:grpSpPr>
        <p:grpSp>
          <p:nvGrpSpPr>
            <p:cNvPr id="206" name="Group 205">
              <a:extLst>
                <a:ext uri="{FF2B5EF4-FFF2-40B4-BE49-F238E27FC236}">
                  <a16:creationId xmlns:a16="http://schemas.microsoft.com/office/drawing/2014/main" id="{6CF553FF-E270-624C-8FF9-B07AC0DD4291}"/>
                </a:ext>
              </a:extLst>
            </p:cNvPr>
            <p:cNvGrpSpPr/>
            <p:nvPr/>
          </p:nvGrpSpPr>
          <p:grpSpPr>
            <a:xfrm>
              <a:off x="942502" y="5001954"/>
              <a:ext cx="2751928" cy="478473"/>
              <a:chOff x="1089501" y="5367775"/>
              <a:chExt cx="2751928" cy="478473"/>
            </a:xfrm>
          </p:grpSpPr>
          <p:pic>
            <p:nvPicPr>
              <p:cNvPr id="216" name="Picture 37">
                <a:extLst>
                  <a:ext uri="{FF2B5EF4-FFF2-40B4-BE49-F238E27FC236}">
                    <a16:creationId xmlns:a16="http://schemas.microsoft.com/office/drawing/2014/main" id="{652BAAF1-602C-064B-85B4-68BBD51B9FFB}"/>
                  </a:ext>
                </a:extLst>
              </p:cNvPr>
              <p:cNvPicPr>
                <a:picLocks noChangeAspect="1"/>
              </p:cNvPicPr>
              <p:nvPr/>
            </p:nvPicPr>
            <p:blipFill>
              <a:blip r:embed="rId3"/>
              <a:srcRect/>
              <a:stretch>
                <a:fillRect/>
              </a:stretch>
            </p:blipFill>
            <p:spPr bwMode="auto">
              <a:xfrm>
                <a:off x="1551697" y="5386208"/>
                <a:ext cx="459834" cy="459879"/>
              </a:xfrm>
              <a:prstGeom prst="rect">
                <a:avLst/>
              </a:prstGeom>
              <a:solidFill>
                <a:schemeClr val="accent2">
                  <a:lumMod val="20000"/>
                  <a:lumOff val="80000"/>
                </a:schemeClr>
              </a:solidFill>
              <a:ln>
                <a:noFill/>
              </a:ln>
            </p:spPr>
          </p:pic>
          <p:pic>
            <p:nvPicPr>
              <p:cNvPr id="217" name="Picture 37">
                <a:extLst>
                  <a:ext uri="{FF2B5EF4-FFF2-40B4-BE49-F238E27FC236}">
                    <a16:creationId xmlns:a16="http://schemas.microsoft.com/office/drawing/2014/main" id="{0513CFDC-783E-EF4B-AB06-410BB6ECF9FA}"/>
                  </a:ext>
                </a:extLst>
              </p:cNvPr>
              <p:cNvPicPr>
                <a:picLocks noChangeAspect="1"/>
              </p:cNvPicPr>
              <p:nvPr/>
            </p:nvPicPr>
            <p:blipFill>
              <a:blip r:embed="rId3"/>
              <a:srcRect/>
              <a:stretch>
                <a:fillRect/>
              </a:stretch>
            </p:blipFill>
            <p:spPr bwMode="auto">
              <a:xfrm>
                <a:off x="1089501" y="5386369"/>
                <a:ext cx="459834" cy="459879"/>
              </a:xfrm>
              <a:prstGeom prst="rect">
                <a:avLst/>
              </a:prstGeom>
              <a:solidFill>
                <a:schemeClr val="accent3">
                  <a:lumMod val="20000"/>
                  <a:lumOff val="80000"/>
                </a:schemeClr>
              </a:solidFill>
              <a:ln>
                <a:noFill/>
              </a:ln>
            </p:spPr>
          </p:pic>
          <p:sp>
            <p:nvSpPr>
              <p:cNvPr id="218" name="Rounded Rectangle 217">
                <a:extLst>
                  <a:ext uri="{FF2B5EF4-FFF2-40B4-BE49-F238E27FC236}">
                    <a16:creationId xmlns:a16="http://schemas.microsoft.com/office/drawing/2014/main" id="{E23B75F3-2705-AA4E-89EB-5E8C57BE2DB6}"/>
                  </a:ext>
                </a:extLst>
              </p:cNvPr>
              <p:cNvSpPr>
                <a:spLocks/>
              </p:cNvSpPr>
              <p:nvPr/>
            </p:nvSpPr>
            <p:spPr>
              <a:xfrm>
                <a:off x="2989377" y="5434093"/>
                <a:ext cx="378582" cy="335756"/>
              </a:xfrm>
              <a:prstGeom prst="roundRect">
                <a:avLst/>
              </a:prstGeom>
              <a:solidFill>
                <a:schemeClr val="accent2">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19" name="TextBox 218">
                <a:extLst>
                  <a:ext uri="{FF2B5EF4-FFF2-40B4-BE49-F238E27FC236}">
                    <a16:creationId xmlns:a16="http://schemas.microsoft.com/office/drawing/2014/main" id="{9B53362E-FC93-E64D-B164-F78BB1E37C9B}"/>
                  </a:ext>
                </a:extLst>
              </p:cNvPr>
              <p:cNvSpPr txBox="1">
                <a:spLocks/>
              </p:cNvSpPr>
              <p:nvPr/>
            </p:nvSpPr>
            <p:spPr>
              <a:xfrm>
                <a:off x="2939376" y="5420699"/>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sp>
            <p:nvSpPr>
              <p:cNvPr id="220" name="Rounded Rectangle 219">
                <a:extLst>
                  <a:ext uri="{FF2B5EF4-FFF2-40B4-BE49-F238E27FC236}">
                    <a16:creationId xmlns:a16="http://schemas.microsoft.com/office/drawing/2014/main" id="{9ABF65ED-8BB9-2840-8FA2-D8CF4375074C}"/>
                  </a:ext>
                </a:extLst>
              </p:cNvPr>
              <p:cNvSpPr>
                <a:spLocks/>
              </p:cNvSpPr>
              <p:nvPr/>
            </p:nvSpPr>
            <p:spPr>
              <a:xfrm>
                <a:off x="3397064" y="5434093"/>
                <a:ext cx="378582" cy="335756"/>
              </a:xfrm>
              <a:prstGeom prst="roundRect">
                <a:avLst/>
              </a:prstGeom>
              <a:solidFill>
                <a:schemeClr val="accent1">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21" name="TextBox 220">
                <a:extLst>
                  <a:ext uri="{FF2B5EF4-FFF2-40B4-BE49-F238E27FC236}">
                    <a16:creationId xmlns:a16="http://schemas.microsoft.com/office/drawing/2014/main" id="{DCBE3BCC-06E6-5B46-855E-E35A4F91BDDB}"/>
                  </a:ext>
                </a:extLst>
              </p:cNvPr>
              <p:cNvSpPr txBox="1">
                <a:spLocks/>
              </p:cNvSpPr>
              <p:nvPr/>
            </p:nvSpPr>
            <p:spPr>
              <a:xfrm>
                <a:off x="3347063" y="5420699"/>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pic>
            <p:nvPicPr>
              <p:cNvPr id="222" name="Picture 38">
                <a:extLst>
                  <a:ext uri="{FF2B5EF4-FFF2-40B4-BE49-F238E27FC236}">
                    <a16:creationId xmlns:a16="http://schemas.microsoft.com/office/drawing/2014/main" id="{7768D37C-7D29-9747-9B6C-8189E2FF07E7}"/>
                  </a:ext>
                </a:extLst>
              </p:cNvPr>
              <p:cNvPicPr>
                <a:picLocks noChangeAspect="1"/>
              </p:cNvPicPr>
              <p:nvPr/>
            </p:nvPicPr>
            <p:blipFill>
              <a:blip r:embed="rId4"/>
              <a:srcRect/>
              <a:stretch>
                <a:fillRect/>
              </a:stretch>
            </p:blipFill>
            <p:spPr bwMode="auto">
              <a:xfrm>
                <a:off x="2496607" y="5384842"/>
                <a:ext cx="442769" cy="442813"/>
              </a:xfrm>
              <a:prstGeom prst="rect">
                <a:avLst/>
              </a:prstGeom>
              <a:solidFill>
                <a:schemeClr val="bg2">
                  <a:lumMod val="90000"/>
                </a:schemeClr>
              </a:solidFill>
              <a:ln>
                <a:noFill/>
              </a:ln>
            </p:spPr>
          </p:pic>
          <p:pic>
            <p:nvPicPr>
              <p:cNvPr id="223" name="Picture 38">
                <a:extLst>
                  <a:ext uri="{FF2B5EF4-FFF2-40B4-BE49-F238E27FC236}">
                    <a16:creationId xmlns:a16="http://schemas.microsoft.com/office/drawing/2014/main" id="{5902298C-BAF5-8342-8065-5573F01B4BAD}"/>
                  </a:ext>
                </a:extLst>
              </p:cNvPr>
              <p:cNvPicPr>
                <a:picLocks noChangeAspect="1"/>
              </p:cNvPicPr>
              <p:nvPr/>
            </p:nvPicPr>
            <p:blipFill>
              <a:blip r:embed="rId4"/>
              <a:srcRect/>
              <a:stretch>
                <a:fillRect/>
              </a:stretch>
            </p:blipFill>
            <p:spPr bwMode="auto">
              <a:xfrm>
                <a:off x="2027813" y="5367775"/>
                <a:ext cx="459834" cy="459880"/>
              </a:xfrm>
              <a:prstGeom prst="rect">
                <a:avLst/>
              </a:prstGeom>
              <a:solidFill>
                <a:schemeClr val="accent6">
                  <a:lumMod val="20000"/>
                  <a:lumOff val="80000"/>
                </a:schemeClr>
              </a:solidFill>
              <a:ln>
                <a:noFill/>
              </a:ln>
            </p:spPr>
          </p:pic>
        </p:grpSp>
        <p:sp>
          <p:nvSpPr>
            <p:cNvPr id="208" name="TextBox 207">
              <a:extLst>
                <a:ext uri="{FF2B5EF4-FFF2-40B4-BE49-F238E27FC236}">
                  <a16:creationId xmlns:a16="http://schemas.microsoft.com/office/drawing/2014/main" id="{3B441EAB-1628-4742-BF83-DE9008D5335E}"/>
                </a:ext>
              </a:extLst>
            </p:cNvPr>
            <p:cNvSpPr txBox="1"/>
            <p:nvPr/>
          </p:nvSpPr>
          <p:spPr>
            <a:xfrm>
              <a:off x="1380732" y="4534502"/>
              <a:ext cx="1849305" cy="253915"/>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Heterogeneous</a:t>
              </a:r>
              <a:r>
                <a:rPr lang="it-IT" sz="1600" kern="1200" dirty="0">
                  <a:solidFill>
                    <a:prstClr val="black"/>
                  </a:solidFill>
                </a:rPr>
                <a:t> </a:t>
              </a:r>
              <a:r>
                <a:rPr lang="it-IT" sz="1600" kern="1200" dirty="0" err="1">
                  <a:solidFill>
                    <a:prstClr val="black"/>
                  </a:solidFill>
                </a:rPr>
                <a:t>resources</a:t>
              </a:r>
              <a:endParaRPr lang="it-IT" sz="1600" kern="1200" dirty="0">
                <a:solidFill>
                  <a:prstClr val="black"/>
                </a:solidFill>
              </a:endParaRPr>
            </a:p>
          </p:txBody>
        </p:sp>
      </p:grpSp>
      <p:grpSp>
        <p:nvGrpSpPr>
          <p:cNvPr id="225" name="Group 224">
            <a:extLst>
              <a:ext uri="{FF2B5EF4-FFF2-40B4-BE49-F238E27FC236}">
                <a16:creationId xmlns:a16="http://schemas.microsoft.com/office/drawing/2014/main" id="{ACD711C1-AF64-9645-A9C3-6B17ABC5B8DA}"/>
              </a:ext>
            </a:extLst>
          </p:cNvPr>
          <p:cNvGrpSpPr/>
          <p:nvPr/>
        </p:nvGrpSpPr>
        <p:grpSpPr>
          <a:xfrm>
            <a:off x="3261562" y="2925362"/>
            <a:ext cx="3628399" cy="2210946"/>
            <a:chOff x="895931" y="2794274"/>
            <a:chExt cx="2721299" cy="1658210"/>
          </a:xfrm>
        </p:grpSpPr>
        <p:sp>
          <p:nvSpPr>
            <p:cNvPr id="227" name="TextBox 47">
              <a:extLst>
                <a:ext uri="{FF2B5EF4-FFF2-40B4-BE49-F238E27FC236}">
                  <a16:creationId xmlns:a16="http://schemas.microsoft.com/office/drawing/2014/main" id="{3E93F0EC-C07F-7C41-9814-22F22CB0EB52}"/>
                </a:ext>
              </a:extLst>
            </p:cNvPr>
            <p:cNvSpPr txBox="1">
              <a:spLocks noChangeArrowheads="1"/>
            </p:cNvSpPr>
            <p:nvPr/>
          </p:nvSpPr>
          <p:spPr bwMode="auto">
            <a:xfrm>
              <a:off x="1102379" y="4140860"/>
              <a:ext cx="2310970" cy="311624"/>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100" b="1" i="1" kern="1200" dirty="0">
                  <a:latin typeface="PF Paperback" charset="0"/>
                  <a:cs typeface="PF Paperback" charset="0"/>
                </a:rPr>
                <a:t>Digital scientific process</a:t>
              </a:r>
            </a:p>
          </p:txBody>
        </p:sp>
        <p:grpSp>
          <p:nvGrpSpPr>
            <p:cNvPr id="228" name="Group 227">
              <a:extLst>
                <a:ext uri="{FF2B5EF4-FFF2-40B4-BE49-F238E27FC236}">
                  <a16:creationId xmlns:a16="http://schemas.microsoft.com/office/drawing/2014/main" id="{7F7D2BA2-840E-1242-BFFD-3201C56304F9}"/>
                </a:ext>
              </a:extLst>
            </p:cNvPr>
            <p:cNvGrpSpPr/>
            <p:nvPr/>
          </p:nvGrpSpPr>
          <p:grpSpPr>
            <a:xfrm>
              <a:off x="895931" y="2794274"/>
              <a:ext cx="2721299" cy="1243003"/>
              <a:chOff x="895931" y="2794274"/>
              <a:chExt cx="2721299" cy="1243003"/>
            </a:xfrm>
          </p:grpSpPr>
          <p:grpSp>
            <p:nvGrpSpPr>
              <p:cNvPr id="229" name="Group 228">
                <a:extLst>
                  <a:ext uri="{FF2B5EF4-FFF2-40B4-BE49-F238E27FC236}">
                    <a16:creationId xmlns:a16="http://schemas.microsoft.com/office/drawing/2014/main" id="{D6D1EBC3-6655-5B44-9D2D-D5F594CBAA41}"/>
                  </a:ext>
                </a:extLst>
              </p:cNvPr>
              <p:cNvGrpSpPr/>
              <p:nvPr/>
            </p:nvGrpSpPr>
            <p:grpSpPr>
              <a:xfrm>
                <a:off x="995018" y="2794274"/>
                <a:ext cx="2622212" cy="727600"/>
                <a:chOff x="987975" y="5473500"/>
                <a:chExt cx="2622212" cy="727600"/>
              </a:xfrm>
            </p:grpSpPr>
            <p:sp>
              <p:nvSpPr>
                <p:cNvPr id="240" name="Right Arrow 239">
                  <a:extLst>
                    <a:ext uri="{FF2B5EF4-FFF2-40B4-BE49-F238E27FC236}">
                      <a16:creationId xmlns:a16="http://schemas.microsoft.com/office/drawing/2014/main" id="{DBC32F37-8FAB-5E47-89FD-616C1297F592}"/>
                    </a:ext>
                  </a:extLst>
                </p:cNvPr>
                <p:cNvSpPr/>
                <p:nvPr/>
              </p:nvSpPr>
              <p:spPr>
                <a:xfrm>
                  <a:off x="987975" y="5897792"/>
                  <a:ext cx="2622212" cy="303308"/>
                </a:xfrm>
                <a:prstGeom prst="rightArrow">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sp>
              <p:nvSpPr>
                <p:cNvPr id="241" name="TextBox 240">
                  <a:extLst>
                    <a:ext uri="{FF2B5EF4-FFF2-40B4-BE49-F238E27FC236}">
                      <a16:creationId xmlns:a16="http://schemas.microsoft.com/office/drawing/2014/main" id="{4C72FFB7-E945-B141-957F-05DBA82D6B69}"/>
                    </a:ext>
                  </a:extLst>
                </p:cNvPr>
                <p:cNvSpPr txBox="1"/>
                <p:nvPr/>
              </p:nvSpPr>
              <p:spPr>
                <a:xfrm>
                  <a:off x="1905039" y="5473500"/>
                  <a:ext cx="794929" cy="253916"/>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Workflow</a:t>
                  </a:r>
                  <a:endParaRPr lang="it-IT" sz="1600" kern="1200" dirty="0">
                    <a:solidFill>
                      <a:prstClr val="black"/>
                    </a:solidFill>
                  </a:endParaRPr>
                </a:p>
              </p:txBody>
            </p:sp>
          </p:grpSp>
          <p:pic>
            <p:nvPicPr>
              <p:cNvPr id="230" name="Picture 37">
                <a:extLst>
                  <a:ext uri="{FF2B5EF4-FFF2-40B4-BE49-F238E27FC236}">
                    <a16:creationId xmlns:a16="http://schemas.microsoft.com/office/drawing/2014/main" id="{9A9E2471-E589-794C-BC9E-48CF0E96660A}"/>
                  </a:ext>
                </a:extLst>
              </p:cNvPr>
              <p:cNvPicPr>
                <a:picLocks noChangeAspect="1"/>
              </p:cNvPicPr>
              <p:nvPr/>
            </p:nvPicPr>
            <p:blipFill>
              <a:blip r:embed="rId3"/>
              <a:srcRect/>
              <a:stretch>
                <a:fillRect/>
              </a:stretch>
            </p:blipFill>
            <p:spPr bwMode="auto">
              <a:xfrm>
                <a:off x="1410503" y="3324876"/>
                <a:ext cx="459834" cy="459879"/>
              </a:xfrm>
              <a:prstGeom prst="rect">
                <a:avLst/>
              </a:prstGeom>
              <a:noFill/>
              <a:ln>
                <a:noFill/>
              </a:ln>
            </p:spPr>
          </p:pic>
          <p:pic>
            <p:nvPicPr>
              <p:cNvPr id="231" name="Picture 38">
                <a:extLst>
                  <a:ext uri="{FF2B5EF4-FFF2-40B4-BE49-F238E27FC236}">
                    <a16:creationId xmlns:a16="http://schemas.microsoft.com/office/drawing/2014/main" id="{363BD4FF-C162-4240-B9AE-7DB22F71F060}"/>
                  </a:ext>
                </a:extLst>
              </p:cNvPr>
              <p:cNvPicPr>
                <a:picLocks noChangeAspect="1"/>
              </p:cNvPicPr>
              <p:nvPr/>
            </p:nvPicPr>
            <p:blipFill>
              <a:blip r:embed="rId4"/>
              <a:srcRect/>
              <a:stretch>
                <a:fillRect/>
              </a:stretch>
            </p:blipFill>
            <p:spPr bwMode="auto">
              <a:xfrm>
                <a:off x="1403276" y="3704199"/>
                <a:ext cx="333045" cy="333078"/>
              </a:xfrm>
              <a:prstGeom prst="rect">
                <a:avLst/>
              </a:prstGeom>
              <a:noFill/>
              <a:ln>
                <a:noFill/>
              </a:ln>
            </p:spPr>
          </p:pic>
          <p:sp>
            <p:nvSpPr>
              <p:cNvPr id="232" name="Rounded Rectangle 231">
                <a:extLst>
                  <a:ext uri="{FF2B5EF4-FFF2-40B4-BE49-F238E27FC236}">
                    <a16:creationId xmlns:a16="http://schemas.microsoft.com/office/drawing/2014/main" id="{B61A1C9F-29B3-8247-B503-A31A6AAFE174}"/>
                  </a:ext>
                </a:extLst>
              </p:cNvPr>
              <p:cNvSpPr>
                <a:spLocks/>
              </p:cNvSpPr>
              <p:nvPr/>
            </p:nvSpPr>
            <p:spPr>
              <a:xfrm>
                <a:off x="945932" y="3419566"/>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33" name="TextBox 232">
                <a:extLst>
                  <a:ext uri="{FF2B5EF4-FFF2-40B4-BE49-F238E27FC236}">
                    <a16:creationId xmlns:a16="http://schemas.microsoft.com/office/drawing/2014/main" id="{B2855E45-9CAE-394A-AC32-318C3A7EEB1D}"/>
                  </a:ext>
                </a:extLst>
              </p:cNvPr>
              <p:cNvSpPr txBox="1">
                <a:spLocks/>
              </p:cNvSpPr>
              <p:nvPr/>
            </p:nvSpPr>
            <p:spPr>
              <a:xfrm>
                <a:off x="895931" y="340617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sp>
            <p:nvSpPr>
              <p:cNvPr id="234" name="Rounded Rectangle 233">
                <a:extLst>
                  <a:ext uri="{FF2B5EF4-FFF2-40B4-BE49-F238E27FC236}">
                    <a16:creationId xmlns:a16="http://schemas.microsoft.com/office/drawing/2014/main" id="{4B544E69-CD22-164E-AE2C-67F6B3361785}"/>
                  </a:ext>
                </a:extLst>
              </p:cNvPr>
              <p:cNvSpPr>
                <a:spLocks/>
              </p:cNvSpPr>
              <p:nvPr/>
            </p:nvSpPr>
            <p:spPr>
              <a:xfrm>
                <a:off x="1963750" y="3435694"/>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35" name="TextBox 234">
                <a:extLst>
                  <a:ext uri="{FF2B5EF4-FFF2-40B4-BE49-F238E27FC236}">
                    <a16:creationId xmlns:a16="http://schemas.microsoft.com/office/drawing/2014/main" id="{0481CD4B-0FFD-FE40-B3C7-9EE6CFFD6AC9}"/>
                  </a:ext>
                </a:extLst>
              </p:cNvPr>
              <p:cNvSpPr txBox="1">
                <a:spLocks/>
              </p:cNvSpPr>
              <p:nvPr/>
            </p:nvSpPr>
            <p:spPr>
              <a:xfrm>
                <a:off x="1889399" y="3400386"/>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pic>
            <p:nvPicPr>
              <p:cNvPr id="236" name="Picture 37">
                <a:extLst>
                  <a:ext uri="{FF2B5EF4-FFF2-40B4-BE49-F238E27FC236}">
                    <a16:creationId xmlns:a16="http://schemas.microsoft.com/office/drawing/2014/main" id="{EEF11B70-BF81-F042-82B8-1C23A8A951FA}"/>
                  </a:ext>
                </a:extLst>
              </p:cNvPr>
              <p:cNvPicPr>
                <a:picLocks noChangeAspect="1"/>
              </p:cNvPicPr>
              <p:nvPr/>
            </p:nvPicPr>
            <p:blipFill>
              <a:blip r:embed="rId3"/>
              <a:srcRect/>
              <a:stretch>
                <a:fillRect/>
              </a:stretch>
            </p:blipFill>
            <p:spPr bwMode="auto">
              <a:xfrm>
                <a:off x="2486898" y="3350250"/>
                <a:ext cx="459834" cy="459879"/>
              </a:xfrm>
              <a:prstGeom prst="rect">
                <a:avLst/>
              </a:prstGeom>
              <a:noFill/>
              <a:ln>
                <a:noFill/>
              </a:ln>
            </p:spPr>
          </p:pic>
          <p:grpSp>
            <p:nvGrpSpPr>
              <p:cNvPr id="237" name="Group 236">
                <a:extLst>
                  <a:ext uri="{FF2B5EF4-FFF2-40B4-BE49-F238E27FC236}">
                    <a16:creationId xmlns:a16="http://schemas.microsoft.com/office/drawing/2014/main" id="{A1015186-9535-C946-AB16-747DF8F49378}"/>
                  </a:ext>
                </a:extLst>
              </p:cNvPr>
              <p:cNvGrpSpPr/>
              <p:nvPr/>
            </p:nvGrpSpPr>
            <p:grpSpPr>
              <a:xfrm>
                <a:off x="3000137" y="3385465"/>
                <a:ext cx="494366" cy="380873"/>
                <a:chOff x="2036528" y="3177443"/>
                <a:chExt cx="494366" cy="380873"/>
              </a:xfrm>
            </p:grpSpPr>
            <p:sp>
              <p:nvSpPr>
                <p:cNvPr id="238" name="Rounded Rectangle 237">
                  <a:extLst>
                    <a:ext uri="{FF2B5EF4-FFF2-40B4-BE49-F238E27FC236}">
                      <a16:creationId xmlns:a16="http://schemas.microsoft.com/office/drawing/2014/main" id="{6EADD5AF-4AAE-834F-8A61-80C422F4BE6F}"/>
                    </a:ext>
                  </a:extLst>
                </p:cNvPr>
                <p:cNvSpPr>
                  <a:spLocks/>
                </p:cNvSpPr>
                <p:nvPr/>
              </p:nvSpPr>
              <p:spPr>
                <a:xfrm>
                  <a:off x="2110879" y="3212751"/>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39" name="TextBox 238">
                  <a:extLst>
                    <a:ext uri="{FF2B5EF4-FFF2-40B4-BE49-F238E27FC236}">
                      <a16:creationId xmlns:a16="http://schemas.microsoft.com/office/drawing/2014/main" id="{34EA47F5-CB2C-B24C-A0DE-F198DE938EA9}"/>
                    </a:ext>
                  </a:extLst>
                </p:cNvPr>
                <p:cNvSpPr txBox="1">
                  <a:spLocks/>
                </p:cNvSpPr>
                <p:nvPr/>
              </p:nvSpPr>
              <p:spPr>
                <a:xfrm>
                  <a:off x="2036528" y="3177443"/>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grpSp>
      </p:grpSp>
      <p:grpSp>
        <p:nvGrpSpPr>
          <p:cNvPr id="21" name="Group 20">
            <a:extLst>
              <a:ext uri="{FF2B5EF4-FFF2-40B4-BE49-F238E27FC236}">
                <a16:creationId xmlns:a16="http://schemas.microsoft.com/office/drawing/2014/main" id="{08A3F060-2D92-784F-8E2C-18B1A7DB41D0}"/>
              </a:ext>
            </a:extLst>
          </p:cNvPr>
          <p:cNvGrpSpPr/>
          <p:nvPr/>
        </p:nvGrpSpPr>
        <p:grpSpPr>
          <a:xfrm>
            <a:off x="3790338" y="7525965"/>
            <a:ext cx="2460930" cy="1063113"/>
            <a:chOff x="1318753" y="5644475"/>
            <a:chExt cx="1845698" cy="797335"/>
          </a:xfrm>
        </p:grpSpPr>
        <p:grpSp>
          <p:nvGrpSpPr>
            <p:cNvPr id="207" name="Group 206">
              <a:extLst>
                <a:ext uri="{FF2B5EF4-FFF2-40B4-BE49-F238E27FC236}">
                  <a16:creationId xmlns:a16="http://schemas.microsoft.com/office/drawing/2014/main" id="{9D111B95-C366-BF49-A592-A5326C93017A}"/>
                </a:ext>
              </a:extLst>
            </p:cNvPr>
            <p:cNvGrpSpPr/>
            <p:nvPr/>
          </p:nvGrpSpPr>
          <p:grpSpPr>
            <a:xfrm>
              <a:off x="1390656" y="5644475"/>
              <a:ext cx="1636831" cy="532104"/>
              <a:chOff x="1475261" y="6347633"/>
              <a:chExt cx="1636831" cy="532104"/>
            </a:xfrm>
          </p:grpSpPr>
          <p:grpSp>
            <p:nvGrpSpPr>
              <p:cNvPr id="209" name="Group 208">
                <a:extLst>
                  <a:ext uri="{FF2B5EF4-FFF2-40B4-BE49-F238E27FC236}">
                    <a16:creationId xmlns:a16="http://schemas.microsoft.com/office/drawing/2014/main" id="{7C1AEAE4-89B1-8A4A-9926-1A73F617D6DA}"/>
                  </a:ext>
                </a:extLst>
              </p:cNvPr>
              <p:cNvGrpSpPr/>
              <p:nvPr/>
            </p:nvGrpSpPr>
            <p:grpSpPr>
              <a:xfrm>
                <a:off x="1475261" y="6347633"/>
                <a:ext cx="1636831" cy="532104"/>
                <a:chOff x="4829427" y="3122191"/>
                <a:chExt cx="2693197" cy="1109554"/>
              </a:xfrm>
            </p:grpSpPr>
            <p:pic>
              <p:nvPicPr>
                <p:cNvPr id="211" name="Picture 5">
                  <a:extLst>
                    <a:ext uri="{FF2B5EF4-FFF2-40B4-BE49-F238E27FC236}">
                      <a16:creationId xmlns:a16="http://schemas.microsoft.com/office/drawing/2014/main" id="{6F8C6A7D-1B59-DC45-A8B8-4BB8B1C6F2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1898" y="3224227"/>
                  <a:ext cx="950726" cy="950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 name="Picture 6">
                  <a:extLst>
                    <a:ext uri="{FF2B5EF4-FFF2-40B4-BE49-F238E27FC236}">
                      <a16:creationId xmlns:a16="http://schemas.microsoft.com/office/drawing/2014/main" id="{45AB1381-8013-1D48-B49B-55CBFC757D5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36316" y="3122191"/>
                  <a:ext cx="1109447" cy="1109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3" name="Group 212">
                  <a:extLst>
                    <a:ext uri="{FF2B5EF4-FFF2-40B4-BE49-F238E27FC236}">
                      <a16:creationId xmlns:a16="http://schemas.microsoft.com/office/drawing/2014/main" id="{FC373D85-ADEE-C04F-B5C5-D359FF81A605}"/>
                    </a:ext>
                  </a:extLst>
                </p:cNvPr>
                <p:cNvGrpSpPr/>
                <p:nvPr/>
              </p:nvGrpSpPr>
              <p:grpSpPr>
                <a:xfrm>
                  <a:off x="4829427" y="3242382"/>
                  <a:ext cx="792008" cy="792086"/>
                  <a:chOff x="1267728" y="6143890"/>
                  <a:chExt cx="792008" cy="792086"/>
                </a:xfrm>
              </p:grpSpPr>
              <p:pic>
                <p:nvPicPr>
                  <p:cNvPr id="214" name="Picture 7">
                    <a:extLst>
                      <a:ext uri="{FF2B5EF4-FFF2-40B4-BE49-F238E27FC236}">
                        <a16:creationId xmlns:a16="http://schemas.microsoft.com/office/drawing/2014/main" id="{E5184B59-CDFB-9C44-A18E-2FB3D49EB9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67728" y="6143890"/>
                    <a:ext cx="792008" cy="792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 name="Rectangle 214">
                    <a:extLst>
                      <a:ext uri="{FF2B5EF4-FFF2-40B4-BE49-F238E27FC236}">
                        <a16:creationId xmlns:a16="http://schemas.microsoft.com/office/drawing/2014/main" id="{E9C36D67-7FE3-E445-927E-A219E2753801}"/>
                      </a:ext>
                    </a:extLst>
                  </p:cNvPr>
                  <p:cNvSpPr/>
                  <p:nvPr/>
                </p:nvSpPr>
                <p:spPr>
                  <a:xfrm>
                    <a:off x="1403255" y="6378541"/>
                    <a:ext cx="503958" cy="216003"/>
                  </a:xfrm>
                  <a:prstGeom prst="rect">
                    <a:avLst/>
                  </a:prstGeom>
                  <a:noFill/>
                </p:spPr>
                <p:txBody>
                  <a:bodyPr wrap="none">
                    <a:prstTxWarp prst="textPlain">
                      <a:avLst/>
                    </a:prstTxWarp>
                    <a:spAutoFit/>
                  </a:bodyPr>
                  <a:lstStyle/>
                  <a:p>
                    <a:pPr defTabSz="609585" hangingPunct="1">
                      <a:defRPr/>
                    </a:pPr>
                    <a:r>
                      <a:rPr lang="en-US" sz="7198" kern="1200" dirty="0">
                        <a:ln w="10160">
                          <a:solidFill>
                            <a:prstClr val="white"/>
                          </a:solidFill>
                          <a:prstDash val="solid"/>
                        </a:ln>
                        <a:solidFill>
                          <a:srgbClr val="FFFFFF"/>
                        </a:solidFill>
                        <a:effectLst>
                          <a:outerShdw blurRad="38100" dist="32000" dir="5400000" algn="tl">
                            <a:srgbClr val="000000">
                              <a:alpha val="30000"/>
                            </a:srgbClr>
                          </a:outerShdw>
                        </a:effectLst>
                        <a:latin typeface="Calibri"/>
                      </a:rPr>
                      <a:t>Disk</a:t>
                    </a:r>
                  </a:p>
                </p:txBody>
              </p:sp>
            </p:grpSp>
          </p:grpSp>
          <p:sp>
            <p:nvSpPr>
              <p:cNvPr id="210" name="Rectangle 209">
                <a:extLst>
                  <a:ext uri="{FF2B5EF4-FFF2-40B4-BE49-F238E27FC236}">
                    <a16:creationId xmlns:a16="http://schemas.microsoft.com/office/drawing/2014/main" id="{2455D8E2-E1C4-8645-BCDA-663D2B8AABE7}"/>
                  </a:ext>
                </a:extLst>
              </p:cNvPr>
              <p:cNvSpPr/>
              <p:nvPr/>
            </p:nvSpPr>
            <p:spPr>
              <a:xfrm>
                <a:off x="2620130" y="6508765"/>
                <a:ext cx="388657" cy="112625"/>
              </a:xfrm>
              <a:prstGeom prst="rect">
                <a:avLst/>
              </a:prstGeom>
              <a:noFill/>
            </p:spPr>
            <p:txBody>
              <a:bodyPr wrap="none">
                <a:prstTxWarp prst="textPlain">
                  <a:avLst/>
                </a:prstTxWarp>
                <a:spAutoFit/>
              </a:bodyPr>
              <a:lstStyle/>
              <a:p>
                <a:pPr defTabSz="609585" hangingPunct="1">
                  <a:defRPr/>
                </a:pPr>
                <a:r>
                  <a:rPr lang="en-US" sz="4267" kern="1200" dirty="0">
                    <a:ln w="10160">
                      <a:solidFill>
                        <a:prstClr val="white"/>
                      </a:solidFill>
                      <a:prstDash val="solid"/>
                    </a:ln>
                    <a:solidFill>
                      <a:srgbClr val="FFFFFF"/>
                    </a:solidFill>
                    <a:effectLst>
                      <a:outerShdw blurRad="38100" dist="32000" dir="5400000" algn="tl">
                        <a:srgbClr val="000000">
                          <a:alpha val="30000"/>
                        </a:srgbClr>
                      </a:outerShdw>
                    </a:effectLst>
                    <a:latin typeface="Calibri"/>
                  </a:rPr>
                  <a:t>RAM</a:t>
                </a:r>
              </a:p>
            </p:txBody>
          </p:sp>
        </p:grpSp>
        <p:sp>
          <p:nvSpPr>
            <p:cNvPr id="253" name="TextBox 252">
              <a:extLst>
                <a:ext uri="{FF2B5EF4-FFF2-40B4-BE49-F238E27FC236}">
                  <a16:creationId xmlns:a16="http://schemas.microsoft.com/office/drawing/2014/main" id="{BACD9198-F816-0148-9FC5-85D067C66271}"/>
                </a:ext>
              </a:extLst>
            </p:cNvPr>
            <p:cNvSpPr txBox="1"/>
            <p:nvPr/>
          </p:nvSpPr>
          <p:spPr>
            <a:xfrm>
              <a:off x="1318753" y="6187894"/>
              <a:ext cx="1845698" cy="253916"/>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Lack</a:t>
              </a:r>
              <a:r>
                <a:rPr lang="it-IT" sz="1600" kern="1200" dirty="0">
                  <a:solidFill>
                    <a:prstClr val="black"/>
                  </a:solidFill>
                </a:rPr>
                <a:t> of economy of scale</a:t>
              </a:r>
            </a:p>
          </p:txBody>
        </p:sp>
      </p:grpSp>
      <p:grpSp>
        <p:nvGrpSpPr>
          <p:cNvPr id="24" name="Group 23">
            <a:extLst>
              <a:ext uri="{FF2B5EF4-FFF2-40B4-BE49-F238E27FC236}">
                <a16:creationId xmlns:a16="http://schemas.microsoft.com/office/drawing/2014/main" id="{45C70A31-E6A5-114E-A6D2-5C67756D100A}"/>
              </a:ext>
            </a:extLst>
          </p:cNvPr>
          <p:cNvGrpSpPr/>
          <p:nvPr/>
        </p:nvGrpSpPr>
        <p:grpSpPr>
          <a:xfrm>
            <a:off x="2913717" y="2800863"/>
            <a:ext cx="4292215" cy="5818994"/>
            <a:chOff x="661287" y="2100647"/>
            <a:chExt cx="3219161" cy="4364246"/>
          </a:xfrm>
        </p:grpSpPr>
        <p:grpSp>
          <p:nvGrpSpPr>
            <p:cNvPr id="22" name="Group 21">
              <a:extLst>
                <a:ext uri="{FF2B5EF4-FFF2-40B4-BE49-F238E27FC236}">
                  <a16:creationId xmlns:a16="http://schemas.microsoft.com/office/drawing/2014/main" id="{D5CED4F7-7499-294B-BD9F-C05372C53687}"/>
                </a:ext>
              </a:extLst>
            </p:cNvPr>
            <p:cNvGrpSpPr/>
            <p:nvPr/>
          </p:nvGrpSpPr>
          <p:grpSpPr>
            <a:xfrm>
              <a:off x="661287" y="2100647"/>
              <a:ext cx="3219161" cy="4303669"/>
              <a:chOff x="661287" y="2100647"/>
              <a:chExt cx="3219161" cy="4303669"/>
            </a:xfrm>
          </p:grpSpPr>
          <p:grpSp>
            <p:nvGrpSpPr>
              <p:cNvPr id="255" name="Group 254">
                <a:extLst>
                  <a:ext uri="{FF2B5EF4-FFF2-40B4-BE49-F238E27FC236}">
                    <a16:creationId xmlns:a16="http://schemas.microsoft.com/office/drawing/2014/main" id="{A97B1270-37B6-F540-9C63-B1165A00B0A5}"/>
                  </a:ext>
                </a:extLst>
              </p:cNvPr>
              <p:cNvGrpSpPr/>
              <p:nvPr/>
            </p:nvGrpSpPr>
            <p:grpSpPr>
              <a:xfrm>
                <a:off x="733258" y="2100647"/>
                <a:ext cx="2910212" cy="1480600"/>
                <a:chOff x="733258" y="2100647"/>
                <a:chExt cx="2910212" cy="1480600"/>
              </a:xfrm>
            </p:grpSpPr>
            <p:sp>
              <p:nvSpPr>
                <p:cNvPr id="256" name="Rectangle 255">
                  <a:extLst>
                    <a:ext uri="{FF2B5EF4-FFF2-40B4-BE49-F238E27FC236}">
                      <a16:creationId xmlns:a16="http://schemas.microsoft.com/office/drawing/2014/main" id="{982296E9-DC73-BB43-B51C-D7C9B4DB6595}"/>
                    </a:ext>
                  </a:extLst>
                </p:cNvPr>
                <p:cNvSpPr/>
                <p:nvPr/>
              </p:nvSpPr>
              <p:spPr>
                <a:xfrm>
                  <a:off x="733258" y="2100647"/>
                  <a:ext cx="2910212" cy="148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dirty="0">
                    <a:solidFill>
                      <a:prstClr val="white"/>
                    </a:solidFill>
                    <a:latin typeface="Calibri"/>
                  </a:endParaRPr>
                </a:p>
              </p:txBody>
            </p:sp>
            <p:pic>
              <p:nvPicPr>
                <p:cNvPr id="257" name="Picture 256">
                  <a:extLst>
                    <a:ext uri="{FF2B5EF4-FFF2-40B4-BE49-F238E27FC236}">
                      <a16:creationId xmlns:a16="http://schemas.microsoft.com/office/drawing/2014/main" id="{F89DF0E3-E408-B043-A691-76BCB9912288}"/>
                    </a:ext>
                  </a:extLst>
                </p:cNvPr>
                <p:cNvPicPr>
                  <a:picLocks noChangeAspect="1"/>
                </p:cNvPicPr>
                <p:nvPr/>
              </p:nvPicPr>
              <p:blipFill>
                <a:blip r:embed="rId8" cstate="screen"/>
                <a:stretch>
                  <a:fillRect/>
                </a:stretch>
              </p:blipFill>
              <p:spPr>
                <a:xfrm>
                  <a:off x="733258" y="2100647"/>
                  <a:ext cx="576000" cy="581887"/>
                </a:xfrm>
                <a:prstGeom prst="ellipse">
                  <a:avLst/>
                </a:prstGeom>
                <a:ln>
                  <a:noFill/>
                </a:ln>
                <a:effectLst>
                  <a:softEdge rad="112500"/>
                </a:effectLst>
              </p:spPr>
            </p:pic>
            <p:grpSp>
              <p:nvGrpSpPr>
                <p:cNvPr id="258" name="Group 257">
                  <a:extLst>
                    <a:ext uri="{FF2B5EF4-FFF2-40B4-BE49-F238E27FC236}">
                      <a16:creationId xmlns:a16="http://schemas.microsoft.com/office/drawing/2014/main" id="{1497DE5A-2355-1449-8546-12586B447E82}"/>
                    </a:ext>
                  </a:extLst>
                </p:cNvPr>
                <p:cNvGrpSpPr/>
                <p:nvPr/>
              </p:nvGrpSpPr>
              <p:grpSpPr>
                <a:xfrm>
                  <a:off x="1021258" y="2194022"/>
                  <a:ext cx="2622212" cy="727600"/>
                  <a:chOff x="987975" y="5473500"/>
                  <a:chExt cx="2622212" cy="727600"/>
                </a:xfrm>
              </p:grpSpPr>
              <p:sp>
                <p:nvSpPr>
                  <p:cNvPr id="271" name="Right Arrow 270">
                    <a:extLst>
                      <a:ext uri="{FF2B5EF4-FFF2-40B4-BE49-F238E27FC236}">
                        <a16:creationId xmlns:a16="http://schemas.microsoft.com/office/drawing/2014/main" id="{D7F8B2CA-7E37-4946-8D0F-D86E46F35290}"/>
                      </a:ext>
                    </a:extLst>
                  </p:cNvPr>
                  <p:cNvSpPr/>
                  <p:nvPr/>
                </p:nvSpPr>
                <p:spPr>
                  <a:xfrm>
                    <a:off x="987975" y="5897792"/>
                    <a:ext cx="2622212" cy="303308"/>
                  </a:xfrm>
                  <a:prstGeom prst="rightArrow">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sp>
                <p:nvSpPr>
                  <p:cNvPr id="272" name="TextBox 271">
                    <a:extLst>
                      <a:ext uri="{FF2B5EF4-FFF2-40B4-BE49-F238E27FC236}">
                        <a16:creationId xmlns:a16="http://schemas.microsoft.com/office/drawing/2014/main" id="{B05B2BDA-5CA8-864C-9228-AE43217E598E}"/>
                      </a:ext>
                    </a:extLst>
                  </p:cNvPr>
                  <p:cNvSpPr txBox="1"/>
                  <p:nvPr/>
                </p:nvSpPr>
                <p:spPr>
                  <a:xfrm>
                    <a:off x="1905039" y="5473500"/>
                    <a:ext cx="794929" cy="253916"/>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Workflow</a:t>
                    </a:r>
                    <a:endParaRPr lang="it-IT" sz="1600" kern="1200" dirty="0">
                      <a:solidFill>
                        <a:prstClr val="black"/>
                      </a:solidFill>
                    </a:endParaRPr>
                  </a:p>
                </p:txBody>
              </p:sp>
            </p:grpSp>
            <p:pic>
              <p:nvPicPr>
                <p:cNvPr id="259" name="Picture 37">
                  <a:extLst>
                    <a:ext uri="{FF2B5EF4-FFF2-40B4-BE49-F238E27FC236}">
                      <a16:creationId xmlns:a16="http://schemas.microsoft.com/office/drawing/2014/main" id="{90E26AE7-D52D-3542-B964-5B09C7DBD511}"/>
                    </a:ext>
                  </a:extLst>
                </p:cNvPr>
                <p:cNvPicPr>
                  <a:picLocks noChangeAspect="1"/>
                </p:cNvPicPr>
                <p:nvPr/>
              </p:nvPicPr>
              <p:blipFill>
                <a:blip r:embed="rId3"/>
                <a:srcRect/>
                <a:stretch>
                  <a:fillRect/>
                </a:stretch>
              </p:blipFill>
              <p:spPr bwMode="auto">
                <a:xfrm>
                  <a:off x="2525462" y="2780515"/>
                  <a:ext cx="459834" cy="459879"/>
                </a:xfrm>
                <a:prstGeom prst="rect">
                  <a:avLst/>
                </a:prstGeom>
                <a:solidFill>
                  <a:schemeClr val="accent2">
                    <a:lumMod val="20000"/>
                    <a:lumOff val="80000"/>
                  </a:schemeClr>
                </a:solidFill>
                <a:ln>
                  <a:noFill/>
                </a:ln>
              </p:spPr>
            </p:pic>
            <p:pic>
              <p:nvPicPr>
                <p:cNvPr id="260" name="Picture 37">
                  <a:extLst>
                    <a:ext uri="{FF2B5EF4-FFF2-40B4-BE49-F238E27FC236}">
                      <a16:creationId xmlns:a16="http://schemas.microsoft.com/office/drawing/2014/main" id="{BBF510D3-59A6-FC40-B2D9-14E225DFCB85}"/>
                    </a:ext>
                  </a:extLst>
                </p:cNvPr>
                <p:cNvPicPr>
                  <a:picLocks noChangeAspect="1"/>
                </p:cNvPicPr>
                <p:nvPr/>
              </p:nvPicPr>
              <p:blipFill>
                <a:blip r:embed="rId3"/>
                <a:srcRect/>
                <a:stretch>
                  <a:fillRect/>
                </a:stretch>
              </p:blipFill>
              <p:spPr bwMode="auto">
                <a:xfrm>
                  <a:off x="1357849" y="2771235"/>
                  <a:ext cx="459834" cy="459879"/>
                </a:xfrm>
                <a:prstGeom prst="rect">
                  <a:avLst/>
                </a:prstGeom>
                <a:solidFill>
                  <a:schemeClr val="accent3">
                    <a:lumMod val="20000"/>
                    <a:lumOff val="80000"/>
                  </a:schemeClr>
                </a:solidFill>
                <a:ln>
                  <a:noFill/>
                </a:ln>
              </p:spPr>
            </p:pic>
            <p:grpSp>
              <p:nvGrpSpPr>
                <p:cNvPr id="261" name="Group 260">
                  <a:extLst>
                    <a:ext uri="{FF2B5EF4-FFF2-40B4-BE49-F238E27FC236}">
                      <a16:creationId xmlns:a16="http://schemas.microsoft.com/office/drawing/2014/main" id="{0B9F0A94-630B-604A-8A75-C9C21AF90F87}"/>
                    </a:ext>
                  </a:extLst>
                </p:cNvPr>
                <p:cNvGrpSpPr/>
                <p:nvPr/>
              </p:nvGrpSpPr>
              <p:grpSpPr>
                <a:xfrm>
                  <a:off x="856749" y="2807057"/>
                  <a:ext cx="494366" cy="380873"/>
                  <a:chOff x="5737996" y="4247452"/>
                  <a:chExt cx="494366" cy="380873"/>
                </a:xfrm>
              </p:grpSpPr>
              <p:sp>
                <p:nvSpPr>
                  <p:cNvPr id="269" name="Rounded Rectangle 268">
                    <a:extLst>
                      <a:ext uri="{FF2B5EF4-FFF2-40B4-BE49-F238E27FC236}">
                        <a16:creationId xmlns:a16="http://schemas.microsoft.com/office/drawing/2014/main" id="{BCF90AB9-890D-4B48-A3B0-4EEEB7DCF721}"/>
                      </a:ext>
                    </a:extLst>
                  </p:cNvPr>
                  <p:cNvSpPr>
                    <a:spLocks/>
                  </p:cNvSpPr>
                  <p:nvPr/>
                </p:nvSpPr>
                <p:spPr>
                  <a:xfrm>
                    <a:off x="5787997" y="4260846"/>
                    <a:ext cx="378582" cy="335756"/>
                  </a:xfrm>
                  <a:prstGeom prst="roundRect">
                    <a:avLst/>
                  </a:prstGeom>
                  <a:solidFill>
                    <a:schemeClr val="accent2">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70" name="TextBox 269">
                    <a:extLst>
                      <a:ext uri="{FF2B5EF4-FFF2-40B4-BE49-F238E27FC236}">
                        <a16:creationId xmlns:a16="http://schemas.microsoft.com/office/drawing/2014/main" id="{1B7B85D7-8ADD-0548-B639-5B705C265901}"/>
                      </a:ext>
                    </a:extLst>
                  </p:cNvPr>
                  <p:cNvSpPr txBox="1">
                    <a:spLocks/>
                  </p:cNvSpPr>
                  <p:nvPr/>
                </p:nvSpPr>
                <p:spPr>
                  <a:xfrm>
                    <a:off x="5737996" y="424745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grpSp>
              <p:nvGrpSpPr>
                <p:cNvPr id="262" name="Group 261">
                  <a:extLst>
                    <a:ext uri="{FF2B5EF4-FFF2-40B4-BE49-F238E27FC236}">
                      <a16:creationId xmlns:a16="http://schemas.microsoft.com/office/drawing/2014/main" id="{385A4C59-28BE-F846-AB44-4044F0B1E499}"/>
                    </a:ext>
                  </a:extLst>
                </p:cNvPr>
                <p:cNvGrpSpPr/>
                <p:nvPr/>
              </p:nvGrpSpPr>
              <p:grpSpPr>
                <a:xfrm>
                  <a:off x="3042513" y="2799195"/>
                  <a:ext cx="494366" cy="380873"/>
                  <a:chOff x="6145683" y="4247452"/>
                  <a:chExt cx="494366" cy="380873"/>
                </a:xfrm>
              </p:grpSpPr>
              <p:sp>
                <p:nvSpPr>
                  <p:cNvPr id="267" name="Rounded Rectangle 266">
                    <a:extLst>
                      <a:ext uri="{FF2B5EF4-FFF2-40B4-BE49-F238E27FC236}">
                        <a16:creationId xmlns:a16="http://schemas.microsoft.com/office/drawing/2014/main" id="{639B3674-7556-5644-84CB-78BC15E6082A}"/>
                      </a:ext>
                    </a:extLst>
                  </p:cNvPr>
                  <p:cNvSpPr>
                    <a:spLocks/>
                  </p:cNvSpPr>
                  <p:nvPr/>
                </p:nvSpPr>
                <p:spPr>
                  <a:xfrm>
                    <a:off x="6195684" y="4260846"/>
                    <a:ext cx="378582" cy="335756"/>
                  </a:xfrm>
                  <a:prstGeom prst="roundRect">
                    <a:avLst/>
                  </a:prstGeom>
                  <a:solidFill>
                    <a:schemeClr val="accent1">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68" name="TextBox 267">
                    <a:extLst>
                      <a:ext uri="{FF2B5EF4-FFF2-40B4-BE49-F238E27FC236}">
                        <a16:creationId xmlns:a16="http://schemas.microsoft.com/office/drawing/2014/main" id="{E2EE716E-64E2-084D-AE57-69E57E501DAF}"/>
                      </a:ext>
                    </a:extLst>
                  </p:cNvPr>
                  <p:cNvSpPr txBox="1">
                    <a:spLocks/>
                  </p:cNvSpPr>
                  <p:nvPr/>
                </p:nvSpPr>
                <p:spPr>
                  <a:xfrm>
                    <a:off x="6145683" y="424745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pic>
              <p:nvPicPr>
                <p:cNvPr id="263" name="Picture 38">
                  <a:extLst>
                    <a:ext uri="{FF2B5EF4-FFF2-40B4-BE49-F238E27FC236}">
                      <a16:creationId xmlns:a16="http://schemas.microsoft.com/office/drawing/2014/main" id="{78946CE3-910B-C04E-A07D-6418F10669DB}"/>
                    </a:ext>
                  </a:extLst>
                </p:cNvPr>
                <p:cNvPicPr>
                  <a:picLocks noChangeAspect="1"/>
                </p:cNvPicPr>
                <p:nvPr/>
              </p:nvPicPr>
              <p:blipFill>
                <a:blip r:embed="rId4"/>
                <a:srcRect/>
                <a:stretch>
                  <a:fillRect/>
                </a:stretch>
              </p:blipFill>
              <p:spPr bwMode="auto">
                <a:xfrm>
                  <a:off x="1190512" y="3246540"/>
                  <a:ext cx="334674" cy="334707"/>
                </a:xfrm>
                <a:prstGeom prst="rect">
                  <a:avLst/>
                </a:prstGeom>
                <a:solidFill>
                  <a:schemeClr val="accent6">
                    <a:lumMod val="20000"/>
                    <a:lumOff val="80000"/>
                  </a:schemeClr>
                </a:solidFill>
                <a:ln>
                  <a:noFill/>
                </a:ln>
              </p:spPr>
            </p:pic>
            <p:grpSp>
              <p:nvGrpSpPr>
                <p:cNvPr id="264" name="Group 263">
                  <a:extLst>
                    <a:ext uri="{FF2B5EF4-FFF2-40B4-BE49-F238E27FC236}">
                      <a16:creationId xmlns:a16="http://schemas.microsoft.com/office/drawing/2014/main" id="{9673D06C-14A3-1743-8C55-021AB22D9285}"/>
                    </a:ext>
                  </a:extLst>
                </p:cNvPr>
                <p:cNvGrpSpPr/>
                <p:nvPr/>
              </p:nvGrpSpPr>
              <p:grpSpPr>
                <a:xfrm>
                  <a:off x="1936928" y="2786350"/>
                  <a:ext cx="494366" cy="380873"/>
                  <a:chOff x="5737996" y="4247452"/>
                  <a:chExt cx="494366" cy="380873"/>
                </a:xfrm>
              </p:grpSpPr>
              <p:sp>
                <p:nvSpPr>
                  <p:cNvPr id="265" name="Rounded Rectangle 264">
                    <a:extLst>
                      <a:ext uri="{FF2B5EF4-FFF2-40B4-BE49-F238E27FC236}">
                        <a16:creationId xmlns:a16="http://schemas.microsoft.com/office/drawing/2014/main" id="{ECB359A4-8172-7E45-A799-D6C419EBF28C}"/>
                      </a:ext>
                    </a:extLst>
                  </p:cNvPr>
                  <p:cNvSpPr>
                    <a:spLocks/>
                  </p:cNvSpPr>
                  <p:nvPr/>
                </p:nvSpPr>
                <p:spPr>
                  <a:xfrm>
                    <a:off x="5787997" y="4260846"/>
                    <a:ext cx="378582" cy="335756"/>
                  </a:xfrm>
                  <a:prstGeom prst="roundRect">
                    <a:avLst/>
                  </a:prstGeom>
                  <a:solidFill>
                    <a:schemeClr val="accent2">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66" name="TextBox 265">
                    <a:extLst>
                      <a:ext uri="{FF2B5EF4-FFF2-40B4-BE49-F238E27FC236}">
                        <a16:creationId xmlns:a16="http://schemas.microsoft.com/office/drawing/2014/main" id="{4290609D-6596-4040-8E4B-2F7C4C4DEF31}"/>
                      </a:ext>
                    </a:extLst>
                  </p:cNvPr>
                  <p:cNvSpPr txBox="1">
                    <a:spLocks/>
                  </p:cNvSpPr>
                  <p:nvPr/>
                </p:nvSpPr>
                <p:spPr>
                  <a:xfrm>
                    <a:off x="5737996" y="424745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grpSp>
          <p:sp>
            <p:nvSpPr>
              <p:cNvPr id="273" name="TextBox 47">
                <a:extLst>
                  <a:ext uri="{FF2B5EF4-FFF2-40B4-BE49-F238E27FC236}">
                    <a16:creationId xmlns:a16="http://schemas.microsoft.com/office/drawing/2014/main" id="{0AD256DA-4B59-3248-9571-C94D68CB8532}"/>
                  </a:ext>
                </a:extLst>
              </p:cNvPr>
              <p:cNvSpPr txBox="1">
                <a:spLocks noChangeArrowheads="1"/>
              </p:cNvSpPr>
              <p:nvPr/>
            </p:nvSpPr>
            <p:spPr bwMode="auto">
              <a:xfrm>
                <a:off x="661287" y="3564644"/>
                <a:ext cx="3219161" cy="2839672"/>
              </a:xfrm>
              <a:prstGeom prst="rect">
                <a:avLst/>
              </a:prstGeom>
              <a:solidFill>
                <a:schemeClr val="bg1"/>
              </a:solidFill>
              <a:ln>
                <a:noFill/>
              </a:ln>
            </p:spPr>
            <p:txBody>
              <a:bodyPr wrap="squar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defTabSz="609585" eaLnBrk="1" hangingPunct="1"/>
                <a:r>
                  <a:rPr lang="en-US" sz="2667" b="1" kern="1200" dirty="0">
                    <a:latin typeface="PF Paperback" charset="0"/>
                    <a:cs typeface="PF Paperback" charset="0"/>
                  </a:rPr>
                  <a:t>Digital-Manual</a:t>
                </a:r>
              </a:p>
              <a:p>
                <a:pPr defTabSz="609585" eaLnBrk="1" hangingPunct="1"/>
                <a:r>
                  <a:rPr lang="en-US" sz="2667" b="1" kern="1200" dirty="0">
                    <a:latin typeface="PF Paperback" charset="0"/>
                    <a:cs typeface="PF Paperback" charset="0"/>
                  </a:rPr>
                  <a:t>Not trusted</a:t>
                </a:r>
              </a:p>
              <a:p>
                <a:pPr defTabSz="609585" eaLnBrk="1" hangingPunct="1"/>
                <a:r>
                  <a:rPr lang="en-US" sz="2667" b="1" kern="1200" dirty="0">
                    <a:latin typeface="PF Paperback" charset="0"/>
                    <a:cs typeface="PF Paperback" charset="0"/>
                  </a:rPr>
                  <a:t>Not transparent</a:t>
                </a:r>
              </a:p>
              <a:p>
                <a:pPr defTabSz="609585" eaLnBrk="1" hangingPunct="1"/>
                <a:r>
                  <a:rPr lang="en-US" sz="2667" b="1" kern="1200" dirty="0">
                    <a:latin typeface="PF Paperback" charset="0"/>
                    <a:cs typeface="PF Paperback" charset="0"/>
                  </a:rPr>
                  <a:t>Non collaborative</a:t>
                </a:r>
              </a:p>
              <a:p>
                <a:pPr defTabSz="609585" eaLnBrk="1" hangingPunct="1"/>
                <a:endParaRPr lang="en-US" sz="2667" b="1" kern="1200" dirty="0">
                  <a:latin typeface="PF Paperback" charset="0"/>
                  <a:cs typeface="PF Paperback" charset="0"/>
                </a:endParaRPr>
              </a:p>
              <a:p>
                <a:pPr defTabSz="609585" eaLnBrk="1" hangingPunct="1"/>
                <a:endParaRPr lang="en-US" sz="2667" b="1" kern="1200" dirty="0">
                  <a:latin typeface="PF Paperback" charset="0"/>
                  <a:cs typeface="PF Paperback" charset="0"/>
                </a:endParaRPr>
              </a:p>
              <a:p>
                <a:pPr defTabSz="609585" eaLnBrk="1" hangingPunct="1"/>
                <a:endParaRPr lang="en-US" sz="2667" b="1" kern="1200" dirty="0">
                  <a:latin typeface="PF Paperback" charset="0"/>
                  <a:cs typeface="PF Paperback" charset="0"/>
                </a:endParaRPr>
              </a:p>
              <a:p>
                <a:pPr defTabSz="609585" eaLnBrk="1" hangingPunct="1"/>
                <a:endParaRPr lang="en-US" sz="2667" b="1" kern="1200" dirty="0">
                  <a:latin typeface="PF Paperback" charset="0"/>
                  <a:cs typeface="PF Paperback" charset="0"/>
                </a:endParaRPr>
              </a:p>
              <a:p>
                <a:pPr defTabSz="609585" eaLnBrk="1" hangingPunct="1"/>
                <a:endParaRPr lang="en-US" sz="2667" b="1" kern="1200" dirty="0">
                  <a:latin typeface="PF Paperback" charset="0"/>
                  <a:cs typeface="PF Paperback" charset="0"/>
                </a:endParaRPr>
              </a:p>
            </p:txBody>
          </p:sp>
        </p:grpSp>
        <p:pic>
          <p:nvPicPr>
            <p:cNvPr id="23" name="Picture 22">
              <a:extLst>
                <a:ext uri="{FF2B5EF4-FFF2-40B4-BE49-F238E27FC236}">
                  <a16:creationId xmlns:a16="http://schemas.microsoft.com/office/drawing/2014/main" id="{AD55E517-609C-0047-B77C-41F5A1100DF0}"/>
                </a:ext>
              </a:extLst>
            </p:cNvPr>
            <p:cNvPicPr>
              <a:picLocks noChangeAspect="1"/>
            </p:cNvPicPr>
            <p:nvPr/>
          </p:nvPicPr>
          <p:blipFill>
            <a:blip r:embed="rId9"/>
            <a:stretch>
              <a:fillRect/>
            </a:stretch>
          </p:blipFill>
          <p:spPr>
            <a:xfrm>
              <a:off x="1265959" y="4915493"/>
              <a:ext cx="1905000" cy="1549400"/>
            </a:xfrm>
            <a:prstGeom prst="rect">
              <a:avLst/>
            </a:prstGeom>
          </p:spPr>
        </p:pic>
      </p:grpSp>
      <p:grpSp>
        <p:nvGrpSpPr>
          <p:cNvPr id="19" name="Group 18">
            <a:extLst>
              <a:ext uri="{FF2B5EF4-FFF2-40B4-BE49-F238E27FC236}">
                <a16:creationId xmlns:a16="http://schemas.microsoft.com/office/drawing/2014/main" id="{827680D9-B404-C446-BF9B-F095D8EE78AF}"/>
              </a:ext>
            </a:extLst>
          </p:cNvPr>
          <p:cNvGrpSpPr/>
          <p:nvPr/>
        </p:nvGrpSpPr>
        <p:grpSpPr>
          <a:xfrm>
            <a:off x="7097570" y="1890184"/>
            <a:ext cx="7045151" cy="6882133"/>
            <a:chOff x="3799177" y="1417638"/>
            <a:chExt cx="5283863" cy="5161599"/>
          </a:xfrm>
        </p:grpSpPr>
        <p:sp>
          <p:nvSpPr>
            <p:cNvPr id="131" name="Rounded Rectangle 130">
              <a:extLst>
                <a:ext uri="{FF2B5EF4-FFF2-40B4-BE49-F238E27FC236}">
                  <a16:creationId xmlns:a16="http://schemas.microsoft.com/office/drawing/2014/main" id="{A5D88D3D-77CE-EA40-A94B-63C743C14778}"/>
                </a:ext>
              </a:extLst>
            </p:cNvPr>
            <p:cNvSpPr/>
            <p:nvPr/>
          </p:nvSpPr>
          <p:spPr>
            <a:xfrm>
              <a:off x="4663076" y="1947459"/>
              <a:ext cx="4419964" cy="4631778"/>
            </a:xfrm>
            <a:prstGeom prst="roundRect">
              <a:avLst/>
            </a:prstGeom>
            <a:solidFill>
              <a:schemeClr val="bg1"/>
            </a:solid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sp>
          <p:nvSpPr>
            <p:cNvPr id="132" name="TextBox 131">
              <a:extLst>
                <a:ext uri="{FF2B5EF4-FFF2-40B4-BE49-F238E27FC236}">
                  <a16:creationId xmlns:a16="http://schemas.microsoft.com/office/drawing/2014/main" id="{ED72AB7C-ADC8-C945-86B7-04BF99449325}"/>
                </a:ext>
              </a:extLst>
            </p:cNvPr>
            <p:cNvSpPr txBox="1">
              <a:spLocks/>
            </p:cNvSpPr>
            <p:nvPr/>
          </p:nvSpPr>
          <p:spPr>
            <a:xfrm>
              <a:off x="4572000" y="1417638"/>
              <a:ext cx="4196101" cy="346249"/>
            </a:xfrm>
            <a:prstGeom prst="rect">
              <a:avLst/>
            </a:prstGeom>
            <a:noFill/>
            <a:ln>
              <a:noFill/>
            </a:ln>
          </p:spPr>
          <p:txBody>
            <a:bodyPr wrap="none">
              <a:spAutoFit/>
            </a:bodyPr>
            <a:lstStyle>
              <a:defPPr>
                <a:defRPr lang="en-US"/>
              </a:defPPr>
              <a:lvl1pPr>
                <a:defRPr b="1" i="1">
                  <a:solidFill>
                    <a:srgbClr val="000000"/>
                  </a:solidFill>
                  <a:uFillTx/>
                  <a:latin typeface="PF Paperback" charset="0"/>
                  <a:ea typeface="ヒラギノ角ゴ ProN W3" charset="0"/>
                  <a:cs typeface="PF Paperback" charset="0"/>
                </a:defRPr>
              </a:lvl1pPr>
              <a:lvl2pPr marL="742950" indent="-285750" eaLnBrk="0" hangingPunct="0">
                <a:defRPr sz="3300">
                  <a:solidFill>
                    <a:srgbClr val="000000"/>
                  </a:solidFill>
                  <a:uFillTx/>
                  <a:latin typeface="Gill Sans" charset="0"/>
                  <a:ea typeface="ヒラギノ角ゴ ProN W3" charset="0"/>
                  <a:cs typeface="ヒラギノ角ゴ ProN W3"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9pPr>
            </a:lstStyle>
            <a:p>
              <a:pPr algn="l" defTabSz="609585" hangingPunct="1"/>
              <a:r>
                <a:rPr lang="en-US" sz="2400" kern="1200" dirty="0">
                  <a:sym typeface="Gill Sans" charset="0"/>
                </a:rPr>
                <a:t>Scholarly Communication Infrastructure</a:t>
              </a:r>
            </a:p>
          </p:txBody>
        </p:sp>
        <p:grpSp>
          <p:nvGrpSpPr>
            <p:cNvPr id="133" name="Group 132">
              <a:extLst>
                <a:ext uri="{FF2B5EF4-FFF2-40B4-BE49-F238E27FC236}">
                  <a16:creationId xmlns:a16="http://schemas.microsoft.com/office/drawing/2014/main" id="{28C48166-A668-2F4E-82F1-03E19BEC364C}"/>
                </a:ext>
              </a:extLst>
            </p:cNvPr>
            <p:cNvGrpSpPr/>
            <p:nvPr/>
          </p:nvGrpSpPr>
          <p:grpSpPr>
            <a:xfrm>
              <a:off x="6202945" y="2081237"/>
              <a:ext cx="1869003" cy="624185"/>
              <a:chOff x="6640451" y="1663003"/>
              <a:chExt cx="2492181" cy="832603"/>
            </a:xfrm>
          </p:grpSpPr>
          <p:sp>
            <p:nvSpPr>
              <p:cNvPr id="136" name="TextBox 135">
                <a:extLst>
                  <a:ext uri="{FF2B5EF4-FFF2-40B4-BE49-F238E27FC236}">
                    <a16:creationId xmlns:a16="http://schemas.microsoft.com/office/drawing/2014/main" id="{858E0027-A44E-7648-BA8D-9372B5BE77F5}"/>
                  </a:ext>
                </a:extLst>
              </p:cNvPr>
              <p:cNvSpPr txBox="1">
                <a:spLocks/>
              </p:cNvSpPr>
              <p:nvPr/>
            </p:nvSpPr>
            <p:spPr>
              <a:xfrm>
                <a:off x="7483792" y="1824513"/>
                <a:ext cx="1648840" cy="523444"/>
              </a:xfrm>
              <a:prstGeom prst="rect">
                <a:avLst/>
              </a:prstGeom>
              <a:noFill/>
            </p:spPr>
            <p:txBody>
              <a:bodyPr wrap="squar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Scientific Literature</a:t>
                </a:r>
              </a:p>
            </p:txBody>
          </p:sp>
          <p:grpSp>
            <p:nvGrpSpPr>
              <p:cNvPr id="138" name="Group 109">
                <a:extLst>
                  <a:ext uri="{FF2B5EF4-FFF2-40B4-BE49-F238E27FC236}">
                    <a16:creationId xmlns:a16="http://schemas.microsoft.com/office/drawing/2014/main" id="{D995EDDD-66AC-9940-BEDF-5CCB14A7660F}"/>
                  </a:ext>
                </a:extLst>
              </p:cNvPr>
              <p:cNvGrpSpPr/>
              <p:nvPr/>
            </p:nvGrpSpPr>
            <p:grpSpPr>
              <a:xfrm>
                <a:off x="6640451" y="1663003"/>
                <a:ext cx="1040749" cy="832603"/>
                <a:chOff x="6640451" y="1663003"/>
                <a:chExt cx="1040749" cy="832603"/>
              </a:xfrm>
            </p:grpSpPr>
            <p:sp>
              <p:nvSpPr>
                <p:cNvPr id="142" name="Can 141">
                  <a:extLst>
                    <a:ext uri="{FF2B5EF4-FFF2-40B4-BE49-F238E27FC236}">
                      <a16:creationId xmlns:a16="http://schemas.microsoft.com/office/drawing/2014/main" id="{129296A1-5842-CC44-8B34-84C3F69D8EBB}"/>
                    </a:ext>
                  </a:extLst>
                </p:cNvPr>
                <p:cNvSpPr>
                  <a:spLocks/>
                </p:cNvSpPr>
                <p:nvPr/>
              </p:nvSpPr>
              <p:spPr>
                <a:xfrm>
                  <a:off x="6640451" y="1663003"/>
                  <a:ext cx="1040579"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pic>
              <p:nvPicPr>
                <p:cNvPr id="143" name="Picture 66">
                  <a:extLst>
                    <a:ext uri="{FF2B5EF4-FFF2-40B4-BE49-F238E27FC236}">
                      <a16:creationId xmlns:a16="http://schemas.microsoft.com/office/drawing/2014/main" id="{C4F639C7-8D71-8148-B4E8-3EAC79A3C26A}"/>
                    </a:ext>
                  </a:extLst>
                </p:cNvPr>
                <p:cNvPicPr>
                  <a:picLocks noChangeAspect="1"/>
                </p:cNvPicPr>
                <p:nvPr/>
              </p:nvPicPr>
              <p:blipFill>
                <a:blip r:embed="rId10"/>
                <a:srcRect/>
                <a:stretch>
                  <a:fillRect/>
                </a:stretch>
              </p:blipFill>
              <p:spPr bwMode="auto">
                <a:xfrm>
                  <a:off x="6917513" y="1886600"/>
                  <a:ext cx="557568" cy="557568"/>
                </a:xfrm>
                <a:prstGeom prst="rect">
                  <a:avLst/>
                </a:prstGeom>
                <a:noFill/>
                <a:ln>
                  <a:noFill/>
                </a:ln>
              </p:spPr>
            </p:pic>
          </p:grpSp>
        </p:grpSp>
        <p:sp>
          <p:nvSpPr>
            <p:cNvPr id="144" name="Right Arrow 143">
              <a:extLst>
                <a:ext uri="{FF2B5EF4-FFF2-40B4-BE49-F238E27FC236}">
                  <a16:creationId xmlns:a16="http://schemas.microsoft.com/office/drawing/2014/main" id="{49B0358C-0661-2044-80DC-C6F3B0491836}"/>
                </a:ext>
              </a:extLst>
            </p:cNvPr>
            <p:cNvSpPr>
              <a:spLocks/>
            </p:cNvSpPr>
            <p:nvPr/>
          </p:nvSpPr>
          <p:spPr>
            <a:xfrm>
              <a:off x="3824407" y="3376949"/>
              <a:ext cx="1481600" cy="225921"/>
            </a:xfrm>
            <a:prstGeom prst="rightArrow">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endParaRPr lang="en-US" sz="1351" kern="1200">
                <a:solidFill>
                  <a:prstClr val="white"/>
                </a:solidFill>
                <a:latin typeface="PF Paperback"/>
                <a:cs typeface="PF Paperback"/>
              </a:endParaRPr>
            </a:p>
          </p:txBody>
        </p:sp>
        <p:sp>
          <p:nvSpPr>
            <p:cNvPr id="145" name="Right Arrow 144">
              <a:extLst>
                <a:ext uri="{FF2B5EF4-FFF2-40B4-BE49-F238E27FC236}">
                  <a16:creationId xmlns:a16="http://schemas.microsoft.com/office/drawing/2014/main" id="{6C8B7E92-1746-3E4B-8FA5-A0AF6E6A38C7}"/>
                </a:ext>
              </a:extLst>
            </p:cNvPr>
            <p:cNvSpPr>
              <a:spLocks/>
            </p:cNvSpPr>
            <p:nvPr/>
          </p:nvSpPr>
          <p:spPr>
            <a:xfrm rot="10800000">
              <a:off x="3799177" y="3854001"/>
              <a:ext cx="1481600" cy="225921"/>
            </a:xfrm>
            <a:prstGeom prst="rightArrow">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endParaRPr lang="en-US" sz="1351" kern="1200" dirty="0">
                <a:solidFill>
                  <a:prstClr val="white"/>
                </a:solidFill>
                <a:latin typeface="PF Paperback"/>
                <a:cs typeface="PF Paperback"/>
              </a:endParaRPr>
            </a:p>
          </p:txBody>
        </p:sp>
      </p:grpSp>
      <p:grpSp>
        <p:nvGrpSpPr>
          <p:cNvPr id="17" name="Group 16">
            <a:extLst>
              <a:ext uri="{FF2B5EF4-FFF2-40B4-BE49-F238E27FC236}">
                <a16:creationId xmlns:a16="http://schemas.microsoft.com/office/drawing/2014/main" id="{E2C120DF-9377-E945-B4B1-C8613BD9646B}"/>
              </a:ext>
            </a:extLst>
          </p:cNvPr>
          <p:cNvGrpSpPr/>
          <p:nvPr/>
        </p:nvGrpSpPr>
        <p:grpSpPr>
          <a:xfrm>
            <a:off x="9261758" y="4741203"/>
            <a:ext cx="3768233" cy="3878655"/>
            <a:chOff x="5330641" y="3558950"/>
            <a:chExt cx="2826175" cy="2908991"/>
          </a:xfrm>
        </p:grpSpPr>
        <p:sp>
          <p:nvSpPr>
            <p:cNvPr id="13" name="TextBox 12">
              <a:extLst>
                <a:ext uri="{FF2B5EF4-FFF2-40B4-BE49-F238E27FC236}">
                  <a16:creationId xmlns:a16="http://schemas.microsoft.com/office/drawing/2014/main" id="{580B6D8F-AE32-B24E-8D39-3E322E978E1D}"/>
                </a:ext>
              </a:extLst>
            </p:cNvPr>
            <p:cNvSpPr txBox="1"/>
            <p:nvPr/>
          </p:nvSpPr>
          <p:spPr>
            <a:xfrm>
              <a:off x="5330641" y="3558950"/>
              <a:ext cx="2826175" cy="1300548"/>
            </a:xfrm>
            <a:prstGeom prst="rect">
              <a:avLst/>
            </a:prstGeom>
            <a:noFill/>
          </p:spPr>
          <p:txBody>
            <a:bodyPr wrap="square" rtlCol="0">
              <a:spAutoFit/>
            </a:bodyPr>
            <a:lstStyle/>
            <a:p>
              <a:pPr defTabSz="609585" hangingPunct="1"/>
              <a:r>
                <a:rPr lang="it-IT" sz="2667" b="1" kern="1200" dirty="0" err="1">
                  <a:solidFill>
                    <a:prstClr val="black"/>
                  </a:solidFill>
                  <a:latin typeface="PF Paperback" panose="02000503040000020004" pitchFamily="2" charset="0"/>
                  <a:cs typeface="Arial" panose="020B0604020202020204" pitchFamily="34" charset="0"/>
                </a:rPr>
                <a:t>Reproducibility</a:t>
              </a:r>
              <a:r>
                <a:rPr lang="it-IT" sz="2667" b="1" kern="1200" dirty="0">
                  <a:solidFill>
                    <a:prstClr val="black"/>
                  </a:solidFill>
                  <a:latin typeface="PF Paperback" panose="02000503040000020004" pitchFamily="2" charset="0"/>
                  <a:cs typeface="Arial" panose="020B0604020202020204" pitchFamily="34" charset="0"/>
                </a:rPr>
                <a:t> and </a:t>
              </a:r>
              <a:r>
                <a:rPr lang="it-IT" sz="2667" b="1" kern="1200" dirty="0" err="1">
                  <a:solidFill>
                    <a:prstClr val="black"/>
                  </a:solidFill>
                  <a:latin typeface="PF Paperback" panose="02000503040000020004" pitchFamily="2" charset="0"/>
                  <a:cs typeface="Arial" panose="020B0604020202020204" pitchFamily="34" charset="0"/>
                </a:rPr>
                <a:t>Transparency</a:t>
              </a:r>
              <a:r>
                <a:rPr lang="it-IT" sz="2667" b="1" kern="1200" dirty="0">
                  <a:solidFill>
                    <a:prstClr val="black"/>
                  </a:solidFill>
                  <a:latin typeface="PF Paperback" panose="02000503040000020004" pitchFamily="2" charset="0"/>
                  <a:cs typeface="Arial" panose="020B0604020202020204" pitchFamily="34" charset="0"/>
                </a:rPr>
                <a:t> of science are </a:t>
              </a:r>
              <a:r>
                <a:rPr lang="it-IT" sz="2667" b="1" kern="1200" dirty="0" err="1">
                  <a:solidFill>
                    <a:prstClr val="black"/>
                  </a:solidFill>
                  <a:latin typeface="PF Paperback" panose="02000503040000020004" pitchFamily="2" charset="0"/>
                  <a:cs typeface="Arial" panose="020B0604020202020204" pitchFamily="34" charset="0"/>
                </a:rPr>
                <a:t>compromised</a:t>
              </a:r>
              <a:endParaRPr lang="it-IT" sz="2667" b="1" kern="1200" dirty="0">
                <a:solidFill>
                  <a:prstClr val="black"/>
                </a:solidFill>
                <a:latin typeface="PF Paperback" panose="02000503040000020004" pitchFamily="2" charset="0"/>
                <a:cs typeface="Arial" panose="020B0604020202020204" pitchFamily="34" charset="0"/>
              </a:endParaRPr>
            </a:p>
          </p:txBody>
        </p:sp>
        <p:pic>
          <p:nvPicPr>
            <p:cNvPr id="16" name="Picture 15">
              <a:extLst>
                <a:ext uri="{FF2B5EF4-FFF2-40B4-BE49-F238E27FC236}">
                  <a16:creationId xmlns:a16="http://schemas.microsoft.com/office/drawing/2014/main" id="{518EA3EC-9032-9D4C-A4CB-1F3D90188D95}"/>
                </a:ext>
              </a:extLst>
            </p:cNvPr>
            <p:cNvPicPr>
              <a:picLocks noChangeAspect="1"/>
            </p:cNvPicPr>
            <p:nvPr/>
          </p:nvPicPr>
          <p:blipFill>
            <a:blip r:embed="rId11"/>
            <a:stretch>
              <a:fillRect/>
            </a:stretch>
          </p:blipFill>
          <p:spPr>
            <a:xfrm>
              <a:off x="5653006" y="4847621"/>
              <a:ext cx="2008661" cy="1620320"/>
            </a:xfrm>
            <a:prstGeom prst="rect">
              <a:avLst/>
            </a:prstGeom>
          </p:spPr>
        </p:pic>
      </p:grpSp>
    </p:spTree>
    <p:extLst>
      <p:ext uri="{BB962C8B-B14F-4D97-AF65-F5344CB8AC3E}">
        <p14:creationId xmlns:p14="http://schemas.microsoft.com/office/powerpoint/2010/main" val="2215232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6860B25-140F-D149-9663-13D0F032B8B1}"/>
              </a:ext>
            </a:extLst>
          </p:cNvPr>
          <p:cNvSpPr>
            <a:spLocks noGrp="1"/>
          </p:cNvSpPr>
          <p:nvPr>
            <p:ph type="body" sz="quarter" idx="10"/>
          </p:nvPr>
        </p:nvSpPr>
        <p:spPr/>
        <p:txBody>
          <a:bodyPr>
            <a:normAutofit fontScale="92500" lnSpcReduction="10000"/>
          </a:bodyPr>
          <a:lstStyle/>
          <a:p>
            <a:r>
              <a:rPr lang="it-IT" dirty="0" err="1"/>
              <a:t>Current</a:t>
            </a:r>
            <a:r>
              <a:rPr lang="it-IT" dirty="0"/>
              <a:t> Open Science </a:t>
            </a:r>
            <a:r>
              <a:rPr lang="it-IT" dirty="0" err="1"/>
              <a:t>Practices</a:t>
            </a:r>
            <a:r>
              <a:rPr lang="it-IT" dirty="0"/>
              <a:t> in the ICT Domain</a:t>
            </a:r>
          </a:p>
        </p:txBody>
      </p:sp>
    </p:spTree>
    <p:extLst>
      <p:ext uri="{BB962C8B-B14F-4D97-AF65-F5344CB8AC3E}">
        <p14:creationId xmlns:p14="http://schemas.microsoft.com/office/powerpoint/2010/main" val="349645484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E25ED6-5FB8-DA4B-92B6-B808BCD90F13}"/>
              </a:ext>
            </a:extLst>
          </p:cNvPr>
          <p:cNvPicPr>
            <a:picLocks noChangeAspect="1"/>
          </p:cNvPicPr>
          <p:nvPr/>
        </p:nvPicPr>
        <p:blipFill>
          <a:blip r:embed="rId2"/>
          <a:stretch>
            <a:fillRect/>
          </a:stretch>
        </p:blipFill>
        <p:spPr>
          <a:xfrm>
            <a:off x="11154931" y="2525646"/>
            <a:ext cx="2759852" cy="2069889"/>
          </a:xfrm>
          <a:prstGeom prst="rect">
            <a:avLst/>
          </a:prstGeom>
        </p:spPr>
      </p:pic>
      <p:sp>
        <p:nvSpPr>
          <p:cNvPr id="8" name="Text Placeholder 7">
            <a:extLst>
              <a:ext uri="{FF2B5EF4-FFF2-40B4-BE49-F238E27FC236}">
                <a16:creationId xmlns:a16="http://schemas.microsoft.com/office/drawing/2014/main" id="{8A6E40CE-BF2E-234E-8CBF-73C3E9BA0FF1}"/>
              </a:ext>
            </a:extLst>
          </p:cNvPr>
          <p:cNvSpPr>
            <a:spLocks noGrp="1"/>
          </p:cNvSpPr>
          <p:nvPr>
            <p:ph type="body" sz="quarter" idx="23"/>
          </p:nvPr>
        </p:nvSpPr>
        <p:spPr/>
        <p:txBody>
          <a:bodyPr/>
          <a:lstStyle/>
          <a:p>
            <a:r>
              <a:rPr lang="en-IT" dirty="0"/>
              <a:t>File sharing</a:t>
            </a:r>
          </a:p>
        </p:txBody>
      </p:sp>
      <p:sp>
        <p:nvSpPr>
          <p:cNvPr id="16" name="Text Placeholder 15">
            <a:extLst>
              <a:ext uri="{FF2B5EF4-FFF2-40B4-BE49-F238E27FC236}">
                <a16:creationId xmlns:a16="http://schemas.microsoft.com/office/drawing/2014/main" id="{BE45F443-11F6-864E-8367-F0DB0624EFA7}"/>
              </a:ext>
            </a:extLst>
          </p:cNvPr>
          <p:cNvSpPr>
            <a:spLocks noGrp="1"/>
          </p:cNvSpPr>
          <p:nvPr>
            <p:ph type="body" sz="quarter" idx="24"/>
          </p:nvPr>
        </p:nvSpPr>
        <p:spPr/>
        <p:txBody>
          <a:bodyPr/>
          <a:lstStyle/>
          <a:p>
            <a:r>
              <a:rPr lang="en-IT" dirty="0"/>
              <a:t>Software manag</a:t>
            </a:r>
            <a:r>
              <a:rPr lang="en-GB" dirty="0"/>
              <a:t>e</a:t>
            </a:r>
            <a:r>
              <a:rPr lang="en-IT" dirty="0"/>
              <a:t>ment tools (GitHub)</a:t>
            </a:r>
          </a:p>
        </p:txBody>
      </p:sp>
      <p:pic>
        <p:nvPicPr>
          <p:cNvPr id="12" name="Picture 11">
            <a:extLst>
              <a:ext uri="{FF2B5EF4-FFF2-40B4-BE49-F238E27FC236}">
                <a16:creationId xmlns:a16="http://schemas.microsoft.com/office/drawing/2014/main" id="{365AE4E3-6A2E-EA43-9A91-A51796C46400}"/>
              </a:ext>
            </a:extLst>
          </p:cNvPr>
          <p:cNvPicPr>
            <a:picLocks noChangeAspect="1"/>
          </p:cNvPicPr>
          <p:nvPr/>
        </p:nvPicPr>
        <p:blipFill>
          <a:blip r:embed="rId3"/>
          <a:stretch>
            <a:fillRect/>
          </a:stretch>
        </p:blipFill>
        <p:spPr>
          <a:xfrm>
            <a:off x="9813162" y="831521"/>
            <a:ext cx="2179956" cy="1896464"/>
          </a:xfrm>
          <a:prstGeom prst="rect">
            <a:avLst/>
          </a:prstGeom>
        </p:spPr>
      </p:pic>
      <p:pic>
        <p:nvPicPr>
          <p:cNvPr id="13" name="Picture 12">
            <a:extLst>
              <a:ext uri="{FF2B5EF4-FFF2-40B4-BE49-F238E27FC236}">
                <a16:creationId xmlns:a16="http://schemas.microsoft.com/office/drawing/2014/main" id="{67D3A5CC-5F63-2744-ACD2-BABC00C804F7}"/>
              </a:ext>
            </a:extLst>
          </p:cNvPr>
          <p:cNvPicPr>
            <a:picLocks noChangeAspect="1"/>
          </p:cNvPicPr>
          <p:nvPr/>
        </p:nvPicPr>
        <p:blipFill>
          <a:blip r:embed="rId4"/>
          <a:stretch>
            <a:fillRect/>
          </a:stretch>
        </p:blipFill>
        <p:spPr>
          <a:xfrm>
            <a:off x="12051884" y="647614"/>
            <a:ext cx="1625600" cy="1625600"/>
          </a:xfrm>
          <a:prstGeom prst="rect">
            <a:avLst/>
          </a:prstGeom>
        </p:spPr>
      </p:pic>
      <p:pic>
        <p:nvPicPr>
          <p:cNvPr id="14" name="Picture 13">
            <a:extLst>
              <a:ext uri="{FF2B5EF4-FFF2-40B4-BE49-F238E27FC236}">
                <a16:creationId xmlns:a16="http://schemas.microsoft.com/office/drawing/2014/main" id="{93DA9377-7721-C347-AD60-49C91148973C}"/>
              </a:ext>
            </a:extLst>
          </p:cNvPr>
          <p:cNvPicPr>
            <a:picLocks noChangeAspect="1"/>
          </p:cNvPicPr>
          <p:nvPr/>
        </p:nvPicPr>
        <p:blipFill>
          <a:blip r:embed="rId5"/>
          <a:stretch>
            <a:fillRect/>
          </a:stretch>
        </p:blipFill>
        <p:spPr>
          <a:xfrm>
            <a:off x="-219586" y="4394183"/>
            <a:ext cx="3698825" cy="1837781"/>
          </a:xfrm>
          <a:prstGeom prst="rect">
            <a:avLst/>
          </a:prstGeom>
        </p:spPr>
      </p:pic>
      <p:pic>
        <p:nvPicPr>
          <p:cNvPr id="9" name="Immagine 16">
            <a:extLst>
              <a:ext uri="{FF2B5EF4-FFF2-40B4-BE49-F238E27FC236}">
                <a16:creationId xmlns:a16="http://schemas.microsoft.com/office/drawing/2014/main" id="{650DC2F9-08D6-4244-B383-6D4931A91BBB}"/>
              </a:ext>
            </a:extLst>
          </p:cNvPr>
          <p:cNvPicPr>
            <a:picLocks noChangeAspect="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396330" y="5723209"/>
            <a:ext cx="1713255" cy="1625600"/>
          </a:xfrm>
          <a:prstGeom prst="rect">
            <a:avLst/>
          </a:prstGeom>
        </p:spPr>
      </p:pic>
      <p:pic>
        <p:nvPicPr>
          <p:cNvPr id="15" name="Picture 14">
            <a:extLst>
              <a:ext uri="{FF2B5EF4-FFF2-40B4-BE49-F238E27FC236}">
                <a16:creationId xmlns:a16="http://schemas.microsoft.com/office/drawing/2014/main" id="{CEE2C1FF-CE2B-834F-886A-A9422CCCD58B}"/>
              </a:ext>
            </a:extLst>
          </p:cNvPr>
          <p:cNvPicPr>
            <a:picLocks noChangeAspect="1"/>
          </p:cNvPicPr>
          <p:nvPr/>
        </p:nvPicPr>
        <p:blipFill>
          <a:blip r:embed="rId7"/>
          <a:stretch>
            <a:fillRect/>
          </a:stretch>
        </p:blipFill>
        <p:spPr>
          <a:xfrm>
            <a:off x="3152663" y="4847967"/>
            <a:ext cx="3489335" cy="611533"/>
          </a:xfrm>
          <a:prstGeom prst="rect">
            <a:avLst/>
          </a:prstGeom>
        </p:spPr>
      </p:pic>
    </p:spTree>
    <p:extLst>
      <p:ext uri="{BB962C8B-B14F-4D97-AF65-F5344CB8AC3E}">
        <p14:creationId xmlns:p14="http://schemas.microsoft.com/office/powerpoint/2010/main" val="276508375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B66313D0-E3D9-6440-B28D-3FA8F5AA2926}"/>
              </a:ext>
            </a:extLst>
          </p:cNvPr>
          <p:cNvSpPr>
            <a:spLocks noGrp="1"/>
          </p:cNvSpPr>
          <p:nvPr>
            <p:ph type="body" sz="quarter" idx="11"/>
          </p:nvPr>
        </p:nvSpPr>
        <p:spPr>
          <a:xfrm>
            <a:off x="723899" y="1977081"/>
            <a:ext cx="14813538" cy="5619869"/>
          </a:xfrm>
        </p:spPr>
        <p:txBody>
          <a:bodyPr>
            <a:normAutofit/>
          </a:bodyPr>
          <a:lstStyle/>
          <a:p>
            <a:pPr marL="0" indent="0">
              <a:buNone/>
            </a:pPr>
            <a:r>
              <a:rPr lang="it-IT" b="0" dirty="0" err="1"/>
              <a:t>Such</a:t>
            </a:r>
            <a:r>
              <a:rPr lang="it-IT" b="0" dirty="0"/>
              <a:t> </a:t>
            </a:r>
            <a:r>
              <a:rPr lang="it-IT" b="0" dirty="0" err="1"/>
              <a:t>methods</a:t>
            </a:r>
            <a:r>
              <a:rPr lang="it-IT" b="0" dirty="0"/>
              <a:t> </a:t>
            </a:r>
            <a:r>
              <a:rPr lang="it-IT" dirty="0"/>
              <a:t>DO NOT</a:t>
            </a:r>
          </a:p>
          <a:p>
            <a:r>
              <a:rPr lang="it-IT" b="0" dirty="0" err="1"/>
              <a:t>Publish</a:t>
            </a:r>
            <a:r>
              <a:rPr lang="it-IT" b="0" dirty="0"/>
              <a:t> </a:t>
            </a:r>
            <a:r>
              <a:rPr lang="it-IT" b="0" dirty="0" err="1"/>
              <a:t>your</a:t>
            </a:r>
            <a:r>
              <a:rPr lang="it-IT" b="0" dirty="0"/>
              <a:t> </a:t>
            </a:r>
            <a:r>
              <a:rPr lang="it-IT" b="0" dirty="0" err="1"/>
              <a:t>products</a:t>
            </a:r>
            <a:r>
              <a:rPr lang="it-IT" b="0" dirty="0"/>
              <a:t> (in the </a:t>
            </a:r>
            <a:r>
              <a:rPr lang="it-IT" b="0" dirty="0" err="1"/>
              <a:t>academic</a:t>
            </a:r>
            <a:r>
              <a:rPr lang="it-IT" b="0" dirty="0"/>
              <a:t> </a:t>
            </a:r>
            <a:r>
              <a:rPr lang="it-IT" b="0" dirty="0" err="1"/>
              <a:t>sense</a:t>
            </a:r>
            <a:r>
              <a:rPr lang="it-IT" b="0" dirty="0"/>
              <a:t>),</a:t>
            </a:r>
          </a:p>
          <a:p>
            <a:r>
              <a:rPr lang="it-IT" b="0" dirty="0" err="1"/>
              <a:t>Preserve</a:t>
            </a:r>
            <a:r>
              <a:rPr lang="it-IT" b="0" dirty="0"/>
              <a:t> </a:t>
            </a:r>
            <a:r>
              <a:rPr lang="it-IT" b="0" dirty="0" err="1"/>
              <a:t>your</a:t>
            </a:r>
            <a:r>
              <a:rPr lang="it-IT" b="0" dirty="0"/>
              <a:t> </a:t>
            </a:r>
            <a:r>
              <a:rPr lang="it-IT" b="0" dirty="0" err="1"/>
              <a:t>products</a:t>
            </a:r>
            <a:r>
              <a:rPr lang="it-IT" b="0" dirty="0"/>
              <a:t>,</a:t>
            </a:r>
          </a:p>
          <a:p>
            <a:r>
              <a:rPr lang="it-IT" b="0" dirty="0" err="1"/>
              <a:t>Make</a:t>
            </a:r>
            <a:r>
              <a:rPr lang="it-IT" b="0" dirty="0"/>
              <a:t> </a:t>
            </a:r>
            <a:r>
              <a:rPr lang="it-IT" b="0" dirty="0" err="1"/>
              <a:t>your</a:t>
            </a:r>
            <a:r>
              <a:rPr lang="it-IT" b="0" dirty="0"/>
              <a:t> </a:t>
            </a:r>
            <a:r>
              <a:rPr lang="it-IT" b="0" dirty="0" err="1"/>
              <a:t>products</a:t>
            </a:r>
            <a:r>
              <a:rPr lang="it-IT" b="0" dirty="0"/>
              <a:t> </a:t>
            </a:r>
            <a:r>
              <a:rPr lang="it-IT" b="0" dirty="0" err="1"/>
              <a:t>citable</a:t>
            </a:r>
            <a:r>
              <a:rPr lang="it-IT" b="0" dirty="0"/>
              <a:t> and </a:t>
            </a:r>
            <a:r>
              <a:rPr lang="it-IT" b="0" dirty="0" err="1"/>
              <a:t>findable</a:t>
            </a:r>
            <a:r>
              <a:rPr lang="it-IT" b="0" dirty="0"/>
              <a:t>,</a:t>
            </a:r>
          </a:p>
          <a:p>
            <a:r>
              <a:rPr lang="it-IT" b="0" dirty="0" err="1"/>
              <a:t>Carry</a:t>
            </a:r>
            <a:r>
              <a:rPr lang="it-IT" b="0" dirty="0"/>
              <a:t> </a:t>
            </a:r>
            <a:r>
              <a:rPr lang="it-IT" b="0" dirty="0" err="1"/>
              <a:t>attribution</a:t>
            </a:r>
            <a:r>
              <a:rPr lang="it-IT" b="0" dirty="0"/>
              <a:t> and </a:t>
            </a:r>
            <a:r>
              <a:rPr lang="it-IT" b="0" dirty="0" err="1"/>
              <a:t>scientific</a:t>
            </a:r>
            <a:r>
              <a:rPr lang="it-IT" b="0" dirty="0"/>
              <a:t> credit,</a:t>
            </a:r>
          </a:p>
          <a:p>
            <a:r>
              <a:rPr lang="it-IT" dirty="0" err="1"/>
              <a:t>Enable</a:t>
            </a:r>
            <a:r>
              <a:rPr lang="it-IT" dirty="0"/>
              <a:t> </a:t>
            </a:r>
            <a:r>
              <a:rPr lang="it-IT" dirty="0" err="1"/>
              <a:t>reproducibility</a:t>
            </a:r>
            <a:endParaRPr lang="it-IT" dirty="0"/>
          </a:p>
        </p:txBody>
      </p:sp>
      <p:sp>
        <p:nvSpPr>
          <p:cNvPr id="3" name="Segnaposto testo 2">
            <a:extLst>
              <a:ext uri="{FF2B5EF4-FFF2-40B4-BE49-F238E27FC236}">
                <a16:creationId xmlns:a16="http://schemas.microsoft.com/office/drawing/2014/main" id="{409BC78B-D192-7A4C-A58F-7F237EF7D4E5}"/>
              </a:ext>
            </a:extLst>
          </p:cNvPr>
          <p:cNvSpPr>
            <a:spLocks noGrp="1"/>
          </p:cNvSpPr>
          <p:nvPr>
            <p:ph type="body" sz="quarter" idx="21"/>
          </p:nvPr>
        </p:nvSpPr>
        <p:spPr/>
        <p:txBody>
          <a:bodyPr/>
          <a:lstStyle/>
          <a:p>
            <a:r>
              <a:rPr lang="it-IT" dirty="0" err="1"/>
              <a:t>What</a:t>
            </a:r>
            <a:r>
              <a:rPr lang="it-IT" dirty="0"/>
              <a:t> </a:t>
            </a:r>
            <a:r>
              <a:rPr lang="it-IT" dirty="0" err="1"/>
              <a:t>is</a:t>
            </a:r>
            <a:r>
              <a:rPr lang="it-IT" dirty="0"/>
              <a:t> </a:t>
            </a:r>
            <a:r>
              <a:rPr lang="it-IT" dirty="0" err="1"/>
              <a:t>missing</a:t>
            </a:r>
            <a:r>
              <a:rPr lang="it-IT" dirty="0"/>
              <a:t>?</a:t>
            </a:r>
          </a:p>
        </p:txBody>
      </p:sp>
    </p:spTree>
    <p:extLst>
      <p:ext uri="{BB962C8B-B14F-4D97-AF65-F5344CB8AC3E}">
        <p14:creationId xmlns:p14="http://schemas.microsoft.com/office/powerpoint/2010/main" val="233899537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E110E82-DD1F-614E-9A65-58B967AF7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383" y="2488030"/>
            <a:ext cx="8789233" cy="4167939"/>
          </a:xfrm>
          <a:prstGeom prst="rect">
            <a:avLst/>
          </a:prstGeom>
        </p:spPr>
      </p:pic>
    </p:spTree>
    <p:extLst>
      <p:ext uri="{BB962C8B-B14F-4D97-AF65-F5344CB8AC3E}">
        <p14:creationId xmlns:p14="http://schemas.microsoft.com/office/powerpoint/2010/main" val="13678453"/>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6860B25-140F-D149-9663-13D0F032B8B1}"/>
              </a:ext>
            </a:extLst>
          </p:cNvPr>
          <p:cNvSpPr>
            <a:spLocks noGrp="1"/>
          </p:cNvSpPr>
          <p:nvPr>
            <p:ph type="body" sz="quarter" idx="10"/>
          </p:nvPr>
        </p:nvSpPr>
        <p:spPr/>
        <p:txBody>
          <a:bodyPr>
            <a:normAutofit/>
          </a:bodyPr>
          <a:lstStyle/>
          <a:p>
            <a:r>
              <a:rPr lang="it-IT" dirty="0" err="1"/>
              <a:t>What</a:t>
            </a:r>
            <a:r>
              <a:rPr lang="it-IT" dirty="0"/>
              <a:t> can </a:t>
            </a:r>
            <a:r>
              <a:rPr lang="it-IT" dirty="0" err="1"/>
              <a:t>we</a:t>
            </a:r>
            <a:r>
              <a:rPr lang="it-IT" dirty="0"/>
              <a:t> do?</a:t>
            </a:r>
          </a:p>
        </p:txBody>
      </p:sp>
    </p:spTree>
    <p:extLst>
      <p:ext uri="{BB962C8B-B14F-4D97-AF65-F5344CB8AC3E}">
        <p14:creationId xmlns:p14="http://schemas.microsoft.com/office/powerpoint/2010/main" val="347328985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64C35DB-13D1-B140-A832-13DBF3FB75CE}"/>
              </a:ext>
            </a:extLst>
          </p:cNvPr>
          <p:cNvSpPr>
            <a:spLocks noGrp="1"/>
          </p:cNvSpPr>
          <p:nvPr>
            <p:ph type="body" sz="quarter" idx="11"/>
          </p:nvPr>
        </p:nvSpPr>
        <p:spPr/>
        <p:txBody>
          <a:bodyPr>
            <a:normAutofit fontScale="92500" lnSpcReduction="20000"/>
          </a:bodyPr>
          <a:lstStyle/>
          <a:p>
            <a:r>
              <a:rPr lang="it-IT" b="0" dirty="0"/>
              <a:t>ORCID to </a:t>
            </a:r>
            <a:r>
              <a:rPr lang="it-IT" b="0" dirty="0" err="1"/>
              <a:t>identify</a:t>
            </a:r>
            <a:r>
              <a:rPr lang="it-IT" b="0" dirty="0"/>
              <a:t> the </a:t>
            </a:r>
            <a:r>
              <a:rPr lang="it-IT" b="0" dirty="0" err="1"/>
              <a:t>authors</a:t>
            </a:r>
            <a:r>
              <a:rPr lang="it-IT" b="0" dirty="0"/>
              <a:t>/</a:t>
            </a:r>
            <a:r>
              <a:rPr lang="it-IT" b="0" dirty="0" err="1"/>
              <a:t>contributors</a:t>
            </a:r>
            <a:endParaRPr lang="it-IT" b="0" dirty="0"/>
          </a:p>
          <a:p>
            <a:r>
              <a:rPr lang="it-IT" b="0" dirty="0" err="1"/>
              <a:t>Develop</a:t>
            </a:r>
            <a:r>
              <a:rPr lang="it-IT" b="0" dirty="0"/>
              <a:t> in a </a:t>
            </a:r>
            <a:r>
              <a:rPr lang="it-IT" b="0" dirty="0" err="1"/>
              <a:t>structured</a:t>
            </a:r>
            <a:r>
              <a:rPr lang="it-IT" b="0" dirty="0"/>
              <a:t> – and </a:t>
            </a:r>
            <a:r>
              <a:rPr lang="it-IT" b="0" dirty="0" err="1"/>
              <a:t>collaboratory</a:t>
            </a:r>
            <a:r>
              <a:rPr lang="it-IT" b="0" dirty="0"/>
              <a:t>/open – way  (</a:t>
            </a:r>
            <a:r>
              <a:rPr lang="it-IT" b="0" dirty="0" err="1"/>
              <a:t>GitHub</a:t>
            </a:r>
            <a:r>
              <a:rPr lang="it-IT" b="0" dirty="0"/>
              <a:t>)</a:t>
            </a:r>
          </a:p>
          <a:p>
            <a:r>
              <a:rPr lang="it-IT" b="0" dirty="0" err="1"/>
              <a:t>Deposit</a:t>
            </a:r>
            <a:r>
              <a:rPr lang="it-IT" b="0" dirty="0"/>
              <a:t> and </a:t>
            </a:r>
            <a:r>
              <a:rPr lang="it-IT" b="0" dirty="0" err="1"/>
              <a:t>preserve</a:t>
            </a:r>
            <a:r>
              <a:rPr lang="it-IT" b="0" dirty="0"/>
              <a:t> in a </a:t>
            </a:r>
            <a:r>
              <a:rPr lang="it-IT" b="0" dirty="0" err="1"/>
              <a:t>trustworthy</a:t>
            </a:r>
            <a:r>
              <a:rPr lang="it-IT" b="0" dirty="0"/>
              <a:t> </a:t>
            </a:r>
            <a:r>
              <a:rPr lang="it-IT" b="0" dirty="0" err="1"/>
              <a:t>repository</a:t>
            </a:r>
            <a:r>
              <a:rPr lang="it-IT" b="0" dirty="0"/>
              <a:t>: </a:t>
            </a:r>
            <a:r>
              <a:rPr lang="it-IT" b="0" dirty="0" err="1"/>
              <a:t>get</a:t>
            </a:r>
            <a:r>
              <a:rPr lang="it-IT" b="0" dirty="0"/>
              <a:t> a DOI! (</a:t>
            </a:r>
            <a:r>
              <a:rPr lang="it-IT" b="0" dirty="0" err="1"/>
              <a:t>Zenodo</a:t>
            </a:r>
            <a:r>
              <a:rPr lang="it-IT" b="0" dirty="0"/>
              <a:t>)</a:t>
            </a:r>
          </a:p>
          <a:p>
            <a:r>
              <a:rPr lang="it-IT" b="0" dirty="0" err="1"/>
              <a:t>Choose</a:t>
            </a:r>
            <a:r>
              <a:rPr lang="it-IT" b="0" dirty="0"/>
              <a:t> a </a:t>
            </a:r>
            <a:r>
              <a:rPr lang="it-IT" b="0" dirty="0" err="1"/>
              <a:t>clear</a:t>
            </a:r>
            <a:r>
              <a:rPr lang="it-IT" b="0" dirty="0"/>
              <a:t> </a:t>
            </a:r>
            <a:r>
              <a:rPr lang="it-IT" b="0" dirty="0" err="1"/>
              <a:t>license</a:t>
            </a:r>
            <a:endParaRPr lang="it-IT" b="0" dirty="0"/>
          </a:p>
          <a:p>
            <a:r>
              <a:rPr lang="it-IT" b="0" dirty="0" err="1"/>
              <a:t>Deposit</a:t>
            </a:r>
            <a:r>
              <a:rPr lang="it-IT" b="0" dirty="0"/>
              <a:t> a (</a:t>
            </a:r>
            <a:r>
              <a:rPr lang="it-IT" b="0" dirty="0" err="1"/>
              <a:t>updated</a:t>
            </a:r>
            <a:r>
              <a:rPr lang="it-IT" b="0" dirty="0"/>
              <a:t>) README file with </a:t>
            </a:r>
            <a:r>
              <a:rPr lang="it-IT" b="0" dirty="0" err="1"/>
              <a:t>your</a:t>
            </a:r>
            <a:r>
              <a:rPr lang="it-IT" b="0" dirty="0"/>
              <a:t> code/data</a:t>
            </a:r>
          </a:p>
          <a:p>
            <a:r>
              <a:rPr lang="it-IT" b="0" dirty="0"/>
              <a:t>Use </a:t>
            </a:r>
            <a:r>
              <a:rPr lang="it-IT" b="0" dirty="0" err="1"/>
              <a:t>versioning</a:t>
            </a:r>
            <a:endParaRPr lang="it-IT" b="0" dirty="0"/>
          </a:p>
          <a:p>
            <a:r>
              <a:rPr lang="it-IT" b="0" dirty="0"/>
              <a:t>Link to </a:t>
            </a:r>
            <a:r>
              <a:rPr lang="it-IT" b="0" dirty="0" err="1"/>
              <a:t>other</a:t>
            </a:r>
            <a:r>
              <a:rPr lang="it-IT" b="0" dirty="0"/>
              <a:t> </a:t>
            </a:r>
            <a:r>
              <a:rPr lang="it-IT" b="0" dirty="0" err="1"/>
              <a:t>research</a:t>
            </a:r>
            <a:r>
              <a:rPr lang="it-IT" b="0" dirty="0"/>
              <a:t> </a:t>
            </a:r>
            <a:r>
              <a:rPr lang="it-IT" b="0" dirty="0" err="1"/>
              <a:t>objects</a:t>
            </a:r>
            <a:br>
              <a:rPr lang="it-IT" b="0" dirty="0"/>
            </a:br>
            <a:r>
              <a:rPr lang="it-IT" b="0" dirty="0"/>
              <a:t>(</a:t>
            </a:r>
            <a:r>
              <a:rPr lang="it-IT" b="0" dirty="0" err="1"/>
              <a:t>articles</a:t>
            </a:r>
            <a:r>
              <a:rPr lang="it-IT" b="0" dirty="0"/>
              <a:t>, data, software…)</a:t>
            </a:r>
          </a:p>
        </p:txBody>
      </p:sp>
      <p:sp>
        <p:nvSpPr>
          <p:cNvPr id="3" name="Segnaposto testo 2">
            <a:extLst>
              <a:ext uri="{FF2B5EF4-FFF2-40B4-BE49-F238E27FC236}">
                <a16:creationId xmlns:a16="http://schemas.microsoft.com/office/drawing/2014/main" id="{D758F780-AF47-3648-B7A2-CD39721D8D4B}"/>
              </a:ext>
            </a:extLst>
          </p:cNvPr>
          <p:cNvSpPr>
            <a:spLocks noGrp="1"/>
          </p:cNvSpPr>
          <p:nvPr>
            <p:ph type="body" sz="quarter" idx="21"/>
          </p:nvPr>
        </p:nvSpPr>
        <p:spPr/>
        <p:txBody>
          <a:bodyPr/>
          <a:lstStyle/>
          <a:p>
            <a:r>
              <a:rPr lang="it-IT" dirty="0" err="1"/>
              <a:t>Make</a:t>
            </a:r>
            <a:r>
              <a:rPr lang="it-IT" dirty="0"/>
              <a:t> data and software FAIR</a:t>
            </a:r>
          </a:p>
        </p:txBody>
      </p:sp>
      <p:pic>
        <p:nvPicPr>
          <p:cNvPr id="6" name="Immagine 5">
            <a:extLst>
              <a:ext uri="{FF2B5EF4-FFF2-40B4-BE49-F238E27FC236}">
                <a16:creationId xmlns:a16="http://schemas.microsoft.com/office/drawing/2014/main" id="{0D8376C4-9818-6F4B-82B9-47D5E338F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0" y="6093079"/>
            <a:ext cx="7246916" cy="2458416"/>
          </a:xfrm>
          <a:prstGeom prst="rect">
            <a:avLst/>
          </a:prstGeom>
        </p:spPr>
      </p:pic>
    </p:spTree>
    <p:extLst>
      <p:ext uri="{BB962C8B-B14F-4D97-AF65-F5344CB8AC3E}">
        <p14:creationId xmlns:p14="http://schemas.microsoft.com/office/powerpoint/2010/main" val="369518862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409BC78B-D192-7A4C-A58F-7F237EF7D4E5}"/>
              </a:ext>
            </a:extLst>
          </p:cNvPr>
          <p:cNvSpPr>
            <a:spLocks noGrp="1"/>
          </p:cNvSpPr>
          <p:nvPr>
            <p:ph type="body" sz="quarter" idx="21"/>
          </p:nvPr>
        </p:nvSpPr>
        <p:spPr/>
        <p:txBody>
          <a:bodyPr/>
          <a:lstStyle/>
          <a:p>
            <a:r>
              <a:rPr lang="it-IT" dirty="0" err="1"/>
              <a:t>Zenodo</a:t>
            </a:r>
            <a:endParaRPr lang="it-IT" dirty="0"/>
          </a:p>
        </p:txBody>
      </p:sp>
      <p:sp>
        <p:nvSpPr>
          <p:cNvPr id="4" name="Segnaposto piè di pagina 3">
            <a:extLst>
              <a:ext uri="{FF2B5EF4-FFF2-40B4-BE49-F238E27FC236}">
                <a16:creationId xmlns:a16="http://schemas.microsoft.com/office/drawing/2014/main" id="{02CE29D5-AA12-4347-BBB4-CC8EB231E8E2}"/>
              </a:ext>
            </a:extLst>
          </p:cNvPr>
          <p:cNvSpPr>
            <a:spLocks noGrp="1"/>
          </p:cNvSpPr>
          <p:nvPr>
            <p:ph type="ftr" sz="quarter" idx="18"/>
          </p:nvPr>
        </p:nvSpPr>
        <p:spPr/>
        <p:txBody>
          <a:bodyPr/>
          <a:lstStyle/>
          <a:p>
            <a:r>
              <a:rPr lang="en-US"/>
              <a:t>OpenAIRE @ EOSC | RDA  | Berlin | 23rd March 2018</a:t>
            </a:r>
          </a:p>
        </p:txBody>
      </p:sp>
      <p:sp>
        <p:nvSpPr>
          <p:cNvPr id="6" name="Segnaposto testo 5">
            <a:extLst>
              <a:ext uri="{FF2B5EF4-FFF2-40B4-BE49-F238E27FC236}">
                <a16:creationId xmlns:a16="http://schemas.microsoft.com/office/drawing/2014/main" id="{6B078225-EAC3-3C43-99AF-A41E31A9A76A}"/>
              </a:ext>
            </a:extLst>
          </p:cNvPr>
          <p:cNvSpPr>
            <a:spLocks noGrp="1"/>
          </p:cNvSpPr>
          <p:nvPr>
            <p:ph type="body" sz="quarter" idx="11"/>
          </p:nvPr>
        </p:nvSpPr>
        <p:spPr>
          <a:xfrm>
            <a:off x="340000" y="1607592"/>
            <a:ext cx="8482724" cy="6370086"/>
          </a:xfrm>
        </p:spPr>
        <p:txBody>
          <a:bodyPr>
            <a:normAutofit lnSpcReduction="10000"/>
          </a:bodyPr>
          <a:lstStyle/>
          <a:p>
            <a:r>
              <a:rPr lang="it-IT" dirty="0"/>
              <a:t>Catch </a:t>
            </a:r>
            <a:r>
              <a:rPr lang="it-IT" dirty="0" err="1"/>
              <a:t>all</a:t>
            </a:r>
            <a:r>
              <a:rPr lang="it-IT" dirty="0"/>
              <a:t> </a:t>
            </a:r>
            <a:r>
              <a:rPr lang="it-IT" dirty="0" err="1"/>
              <a:t>repository</a:t>
            </a:r>
            <a:r>
              <a:rPr lang="it-IT" b="0" dirty="0"/>
              <a:t> (CERN and OpenAIRE)</a:t>
            </a:r>
          </a:p>
          <a:p>
            <a:r>
              <a:rPr lang="it-IT" b="0" dirty="0"/>
              <a:t>Free </a:t>
            </a:r>
            <a:r>
              <a:rPr lang="it-IT" dirty="0" err="1"/>
              <a:t>DOIs</a:t>
            </a:r>
            <a:r>
              <a:rPr lang="it-IT" b="0" dirty="0"/>
              <a:t> for </a:t>
            </a:r>
            <a:r>
              <a:rPr lang="it-IT" b="0" dirty="0" err="1"/>
              <a:t>citation</a:t>
            </a:r>
            <a:r>
              <a:rPr lang="it-IT" b="0" dirty="0"/>
              <a:t> and </a:t>
            </a:r>
            <a:r>
              <a:rPr lang="it-IT" b="0" dirty="0" err="1"/>
              <a:t>enable</a:t>
            </a:r>
            <a:r>
              <a:rPr lang="it-IT" b="0" dirty="0"/>
              <a:t>  </a:t>
            </a:r>
            <a:r>
              <a:rPr lang="it-IT" dirty="0"/>
              <a:t>credit </a:t>
            </a:r>
            <a:r>
              <a:rPr lang="it-IT" b="0" dirty="0" err="1"/>
              <a:t>mechanisms</a:t>
            </a:r>
            <a:endParaRPr lang="it-IT" b="0" dirty="0"/>
          </a:p>
          <a:p>
            <a:r>
              <a:rPr lang="it-IT" b="0" dirty="0" err="1"/>
              <a:t>Enables</a:t>
            </a:r>
            <a:r>
              <a:rPr lang="it-IT" b="0" dirty="0"/>
              <a:t> </a:t>
            </a:r>
            <a:r>
              <a:rPr lang="it-IT" b="0" dirty="0" err="1"/>
              <a:t>tracking</a:t>
            </a:r>
            <a:r>
              <a:rPr lang="it-IT" b="0" dirty="0"/>
              <a:t> of </a:t>
            </a:r>
            <a:r>
              <a:rPr lang="it-IT" b="0" dirty="0" err="1"/>
              <a:t>usage</a:t>
            </a:r>
            <a:r>
              <a:rPr lang="it-IT" b="0" dirty="0"/>
              <a:t> (</a:t>
            </a:r>
            <a:r>
              <a:rPr lang="it-IT" b="0" dirty="0" err="1"/>
              <a:t>downloads</a:t>
            </a:r>
            <a:r>
              <a:rPr lang="it-IT" b="0" dirty="0"/>
              <a:t> and </a:t>
            </a:r>
            <a:r>
              <a:rPr lang="it-IT" b="0" dirty="0" err="1"/>
              <a:t>views</a:t>
            </a:r>
            <a:r>
              <a:rPr lang="it-IT" b="0" dirty="0"/>
              <a:t>) for </a:t>
            </a:r>
            <a:r>
              <a:rPr lang="it-IT" dirty="0"/>
              <a:t>credit</a:t>
            </a:r>
            <a:endParaRPr lang="it-IT" b="0" dirty="0"/>
          </a:p>
          <a:p>
            <a:r>
              <a:rPr lang="it-IT" b="0" dirty="0" err="1"/>
              <a:t>Citable</a:t>
            </a:r>
            <a:r>
              <a:rPr lang="it-IT" b="0" dirty="0"/>
              <a:t> </a:t>
            </a:r>
            <a:r>
              <a:rPr lang="it-IT" b="0" dirty="0" err="1"/>
              <a:t>products</a:t>
            </a:r>
            <a:r>
              <a:rPr lang="it-IT" b="0" dirty="0"/>
              <a:t> are </a:t>
            </a:r>
            <a:r>
              <a:rPr lang="it-IT" dirty="0" err="1"/>
              <a:t>findable</a:t>
            </a:r>
            <a:r>
              <a:rPr lang="it-IT" b="0" dirty="0"/>
              <a:t>, </a:t>
            </a:r>
            <a:r>
              <a:rPr lang="it-IT" b="0" dirty="0" err="1"/>
              <a:t>reusable</a:t>
            </a:r>
            <a:r>
              <a:rPr lang="it-IT" b="0" dirty="0"/>
              <a:t>, </a:t>
            </a:r>
            <a:r>
              <a:rPr lang="it-IT" b="0" dirty="0" err="1"/>
              <a:t>therefore</a:t>
            </a:r>
            <a:r>
              <a:rPr lang="it-IT" b="0" dirty="0"/>
              <a:t> </a:t>
            </a:r>
            <a:r>
              <a:rPr lang="it-IT" b="0" dirty="0" err="1"/>
              <a:t>enable</a:t>
            </a:r>
            <a:r>
              <a:rPr lang="it-IT" b="0" dirty="0"/>
              <a:t> </a:t>
            </a:r>
            <a:r>
              <a:rPr lang="it-IT" b="0" dirty="0" err="1"/>
              <a:t>degrees</a:t>
            </a:r>
            <a:r>
              <a:rPr lang="it-IT" b="0" dirty="0"/>
              <a:t> of </a:t>
            </a:r>
            <a:r>
              <a:rPr lang="it-IT" dirty="0" err="1"/>
              <a:t>R</a:t>
            </a:r>
            <a:r>
              <a:rPr lang="it-IT" dirty="0"/>
              <a:t>* </a:t>
            </a:r>
            <a:r>
              <a:rPr lang="it-IT" dirty="0" err="1"/>
              <a:t>ness</a:t>
            </a:r>
            <a:endParaRPr lang="it-IT" b="0" dirty="0"/>
          </a:p>
          <a:p>
            <a:endParaRPr lang="it-IT" dirty="0"/>
          </a:p>
        </p:txBody>
      </p:sp>
      <p:pic>
        <p:nvPicPr>
          <p:cNvPr id="10" name="Immagine 9">
            <a:extLst>
              <a:ext uri="{FF2B5EF4-FFF2-40B4-BE49-F238E27FC236}">
                <a16:creationId xmlns:a16="http://schemas.microsoft.com/office/drawing/2014/main" id="{6DE29D07-5DB8-FC43-BA3B-571CCB99139C}"/>
              </a:ext>
            </a:extLst>
          </p:cNvPr>
          <p:cNvPicPr>
            <a:picLocks noChangeAspect="1"/>
          </p:cNvPicPr>
          <p:nvPr/>
        </p:nvPicPr>
        <p:blipFill rotWithShape="1">
          <a:blip r:embed="rId2">
            <a:extLst>
              <a:ext uri="{28A0092B-C50C-407E-A947-70E740481C1C}">
                <a14:useLocalDpi xmlns:a14="http://schemas.microsoft.com/office/drawing/2010/main" val="0"/>
              </a:ext>
            </a:extLst>
          </a:blip>
          <a:srcRect l="7303" r="6199" b="14257"/>
          <a:stretch/>
        </p:blipFill>
        <p:spPr>
          <a:xfrm>
            <a:off x="8822724" y="216268"/>
            <a:ext cx="7093277" cy="8589064"/>
          </a:xfrm>
          <a:prstGeom prst="rect">
            <a:avLst/>
          </a:prstGeom>
        </p:spPr>
      </p:pic>
      <p:pic>
        <p:nvPicPr>
          <p:cNvPr id="12" name="Immagine 11">
            <a:extLst>
              <a:ext uri="{FF2B5EF4-FFF2-40B4-BE49-F238E27FC236}">
                <a16:creationId xmlns:a16="http://schemas.microsoft.com/office/drawing/2014/main" id="{84354CD1-ECDA-D04C-8F5A-EA737A199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9317" y="2293609"/>
            <a:ext cx="5375223" cy="6370085"/>
          </a:xfrm>
          <a:prstGeom prst="rect">
            <a:avLst/>
          </a:prstGeom>
          <a:ln w="47625">
            <a:solidFill>
              <a:srgbClr val="FF0000"/>
            </a:solidFill>
          </a:ln>
        </p:spPr>
      </p:pic>
    </p:spTree>
    <p:extLst>
      <p:ext uri="{BB962C8B-B14F-4D97-AF65-F5344CB8AC3E}">
        <p14:creationId xmlns:p14="http://schemas.microsoft.com/office/powerpoint/2010/main" val="30693866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53C5ADF-B03D-5945-819A-CDCBDF972270}"/>
              </a:ext>
            </a:extLst>
          </p:cNvPr>
          <p:cNvSpPr>
            <a:spLocks noGrp="1"/>
          </p:cNvSpPr>
          <p:nvPr>
            <p:ph type="body" sz="quarter" idx="10"/>
          </p:nvPr>
        </p:nvSpPr>
        <p:spPr>
          <a:xfrm>
            <a:off x="2500245" y="456025"/>
            <a:ext cx="10990468" cy="1014154"/>
          </a:xfrm>
        </p:spPr>
        <p:txBody>
          <a:bodyPr>
            <a:normAutofit/>
          </a:bodyPr>
          <a:lstStyle/>
          <a:p>
            <a:pPr algn="ctr"/>
            <a:r>
              <a:rPr lang="it-IT" dirty="0"/>
              <a:t>Software </a:t>
            </a:r>
            <a:r>
              <a:rPr lang="it-IT" dirty="0" err="1"/>
              <a:t>preservation</a:t>
            </a:r>
            <a:endParaRPr lang="it-IT" dirty="0"/>
          </a:p>
        </p:txBody>
      </p:sp>
      <p:sp>
        <p:nvSpPr>
          <p:cNvPr id="7" name="Segnaposto testo 6">
            <a:extLst>
              <a:ext uri="{FF2B5EF4-FFF2-40B4-BE49-F238E27FC236}">
                <a16:creationId xmlns:a16="http://schemas.microsoft.com/office/drawing/2014/main" id="{AE99990B-B559-9C42-8DEE-61B75A4ABA71}"/>
              </a:ext>
            </a:extLst>
          </p:cNvPr>
          <p:cNvSpPr>
            <a:spLocks noGrp="1"/>
          </p:cNvSpPr>
          <p:nvPr>
            <p:ph type="body" sz="quarter" idx="25"/>
          </p:nvPr>
        </p:nvSpPr>
        <p:spPr>
          <a:xfrm>
            <a:off x="1690621" y="2847813"/>
            <a:ext cx="6126605" cy="4059002"/>
          </a:xfrm>
        </p:spPr>
        <p:txBody>
          <a:bodyPr/>
          <a:lstStyle/>
          <a:p>
            <a:r>
              <a:rPr lang="it-IT" sz="4800" dirty="0"/>
              <a:t>An </a:t>
            </a:r>
            <a:r>
              <a:rPr lang="it-IT" sz="4800" dirty="0" err="1"/>
              <a:t>international</a:t>
            </a:r>
            <a:r>
              <a:rPr lang="it-IT" sz="4800" dirty="0"/>
              <a:t> </a:t>
            </a:r>
            <a:r>
              <a:rPr lang="it-IT" sz="4800" dirty="0" err="1"/>
              <a:t>initiative</a:t>
            </a:r>
            <a:r>
              <a:rPr lang="it-IT" sz="4800" dirty="0"/>
              <a:t> to </a:t>
            </a:r>
            <a:r>
              <a:rPr lang="it-IT" sz="4800" dirty="0" err="1"/>
              <a:t>preserve</a:t>
            </a:r>
            <a:r>
              <a:rPr lang="it-IT" sz="4800" dirty="0"/>
              <a:t> software</a:t>
            </a:r>
          </a:p>
          <a:p>
            <a:endParaRPr lang="it-IT" dirty="0"/>
          </a:p>
        </p:txBody>
      </p:sp>
      <p:pic>
        <p:nvPicPr>
          <p:cNvPr id="14" name="Immagine 13">
            <a:extLst>
              <a:ext uri="{FF2B5EF4-FFF2-40B4-BE49-F238E27FC236}">
                <a16:creationId xmlns:a16="http://schemas.microsoft.com/office/drawing/2014/main" id="{3477E6EA-AC5F-7A41-940F-EB56994EC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226" y="1573164"/>
            <a:ext cx="4789391" cy="4789391"/>
          </a:xfrm>
          <a:prstGeom prst="rect">
            <a:avLst/>
          </a:prstGeom>
        </p:spPr>
      </p:pic>
      <p:pic>
        <p:nvPicPr>
          <p:cNvPr id="16" name="Immagine 15">
            <a:extLst>
              <a:ext uri="{FF2B5EF4-FFF2-40B4-BE49-F238E27FC236}">
                <a16:creationId xmlns:a16="http://schemas.microsoft.com/office/drawing/2014/main" id="{39994F7F-E1E2-C842-97FB-B05059120329}"/>
              </a:ext>
            </a:extLst>
          </p:cNvPr>
          <p:cNvPicPr>
            <a:picLocks noChangeAspect="1"/>
          </p:cNvPicPr>
          <p:nvPr/>
        </p:nvPicPr>
        <p:blipFill rotWithShape="1">
          <a:blip r:embed="rId3">
            <a:extLst>
              <a:ext uri="{28A0092B-C50C-407E-A947-70E740481C1C}">
                <a14:useLocalDpi xmlns:a14="http://schemas.microsoft.com/office/drawing/2010/main" val="0"/>
              </a:ext>
            </a:extLst>
          </a:blip>
          <a:srcRect l="24509"/>
          <a:stretch/>
        </p:blipFill>
        <p:spPr>
          <a:xfrm>
            <a:off x="6758378" y="6054712"/>
            <a:ext cx="6907085" cy="1972150"/>
          </a:xfrm>
          <a:prstGeom prst="rect">
            <a:avLst/>
          </a:prstGeom>
        </p:spPr>
      </p:pic>
    </p:spTree>
    <p:extLst>
      <p:ext uri="{BB962C8B-B14F-4D97-AF65-F5344CB8AC3E}">
        <p14:creationId xmlns:p14="http://schemas.microsoft.com/office/powerpoint/2010/main" val="231870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61CBBFF-7AAC-3143-AA34-7DCEEAA185C1}"/>
              </a:ext>
            </a:extLst>
          </p:cNvPr>
          <p:cNvSpPr>
            <a:spLocks noGrp="1"/>
          </p:cNvSpPr>
          <p:nvPr>
            <p:ph type="body" sz="quarter" idx="10"/>
          </p:nvPr>
        </p:nvSpPr>
        <p:spPr/>
        <p:txBody>
          <a:bodyPr/>
          <a:lstStyle/>
          <a:p>
            <a:r>
              <a:rPr lang="it-IT" dirty="0" err="1"/>
              <a:t>Research</a:t>
            </a:r>
            <a:r>
              <a:rPr lang="it-IT" dirty="0"/>
              <a:t> Evaluation</a:t>
            </a:r>
          </a:p>
        </p:txBody>
      </p:sp>
      <p:pic>
        <p:nvPicPr>
          <p:cNvPr id="3" name="Immagine 2">
            <a:extLst>
              <a:ext uri="{FF2B5EF4-FFF2-40B4-BE49-F238E27FC236}">
                <a16:creationId xmlns:a16="http://schemas.microsoft.com/office/drawing/2014/main" id="{090ABB5E-5586-D141-8F3E-B4739DE50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796" y="8001210"/>
            <a:ext cx="2162337" cy="1142790"/>
          </a:xfrm>
          <a:prstGeom prst="rect">
            <a:avLst/>
          </a:prstGeom>
        </p:spPr>
      </p:pic>
      <p:pic>
        <p:nvPicPr>
          <p:cNvPr id="4" name="Immagine 3">
            <a:extLst>
              <a:ext uri="{FF2B5EF4-FFF2-40B4-BE49-F238E27FC236}">
                <a16:creationId xmlns:a16="http://schemas.microsoft.com/office/drawing/2014/main" id="{9BEF47DE-94E3-3E40-AF2A-852F2CA18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749" y="8200500"/>
            <a:ext cx="4971091" cy="943500"/>
          </a:xfrm>
          <a:prstGeom prst="rect">
            <a:avLst/>
          </a:prstGeom>
        </p:spPr>
      </p:pic>
    </p:spTree>
    <p:extLst>
      <p:ext uri="{BB962C8B-B14F-4D97-AF65-F5344CB8AC3E}">
        <p14:creationId xmlns:p14="http://schemas.microsoft.com/office/powerpoint/2010/main" val="179924705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53C5ADF-B03D-5945-819A-CDCBDF972270}"/>
              </a:ext>
            </a:extLst>
          </p:cNvPr>
          <p:cNvSpPr>
            <a:spLocks noGrp="1"/>
          </p:cNvSpPr>
          <p:nvPr>
            <p:ph type="body" sz="quarter" idx="11"/>
          </p:nvPr>
        </p:nvSpPr>
        <p:spPr>
          <a:xfrm>
            <a:off x="736598" y="2194551"/>
            <a:ext cx="13517717" cy="5293643"/>
          </a:xfrm>
        </p:spPr>
        <p:txBody>
          <a:bodyPr>
            <a:normAutofit fontScale="92500" lnSpcReduction="10000"/>
          </a:bodyPr>
          <a:lstStyle/>
          <a:p>
            <a:r>
              <a:rPr lang="it-IT" b="0" dirty="0"/>
              <a:t>Software/data </a:t>
            </a:r>
            <a:r>
              <a:rPr lang="it-IT" b="0" dirty="0" err="1"/>
              <a:t>papers</a:t>
            </a:r>
            <a:r>
              <a:rPr lang="it-IT" b="0" dirty="0"/>
              <a:t> are </a:t>
            </a:r>
            <a:r>
              <a:rPr lang="it-IT" b="0" dirty="0" err="1"/>
              <a:t>written</a:t>
            </a:r>
            <a:r>
              <a:rPr lang="it-IT" b="0" dirty="0"/>
              <a:t> to </a:t>
            </a:r>
            <a:r>
              <a:rPr lang="it-IT" dirty="0" err="1"/>
              <a:t>describe</a:t>
            </a:r>
            <a:r>
              <a:rPr lang="it-IT" b="0" dirty="0"/>
              <a:t> software/data</a:t>
            </a:r>
          </a:p>
          <a:p>
            <a:r>
              <a:rPr lang="it-IT" b="0" dirty="0"/>
              <a:t>The DOI </a:t>
            </a:r>
            <a:r>
              <a:rPr lang="it-IT" b="0" dirty="0" err="1"/>
              <a:t>attached</a:t>
            </a:r>
            <a:r>
              <a:rPr lang="it-IT" b="0" dirty="0"/>
              <a:t> to the </a:t>
            </a:r>
            <a:r>
              <a:rPr lang="it-IT" b="0" dirty="0" err="1"/>
              <a:t>article</a:t>
            </a:r>
            <a:r>
              <a:rPr lang="it-IT" b="0" dirty="0"/>
              <a:t> </a:t>
            </a:r>
            <a:r>
              <a:rPr lang="it-IT" b="0" dirty="0" err="1"/>
              <a:t>makes</a:t>
            </a:r>
            <a:r>
              <a:rPr lang="it-IT" b="0" dirty="0"/>
              <a:t> </a:t>
            </a:r>
            <a:r>
              <a:rPr lang="it-IT" b="0" dirty="0" err="1"/>
              <a:t>it</a:t>
            </a:r>
            <a:r>
              <a:rPr lang="it-IT" b="0" dirty="0"/>
              <a:t> </a:t>
            </a:r>
            <a:r>
              <a:rPr lang="it-IT" dirty="0" err="1"/>
              <a:t>citable</a:t>
            </a:r>
            <a:endParaRPr lang="it-IT" dirty="0"/>
          </a:p>
          <a:p>
            <a:r>
              <a:rPr lang="it-IT" dirty="0" err="1"/>
              <a:t>However</a:t>
            </a:r>
            <a:r>
              <a:rPr lang="it-IT" dirty="0"/>
              <a:t> the software/data </a:t>
            </a:r>
            <a:r>
              <a:rPr lang="it-IT" dirty="0" err="1"/>
              <a:t>itself</a:t>
            </a:r>
            <a:r>
              <a:rPr lang="it-IT" dirty="0"/>
              <a:t> </a:t>
            </a:r>
            <a:r>
              <a:rPr lang="it-IT" dirty="0" err="1"/>
              <a:t>should</a:t>
            </a:r>
            <a:r>
              <a:rPr lang="it-IT" dirty="0"/>
              <a:t> be </a:t>
            </a:r>
            <a:r>
              <a:rPr lang="it-IT" dirty="0" err="1"/>
              <a:t>cited</a:t>
            </a:r>
            <a:r>
              <a:rPr lang="it-IT" dirty="0"/>
              <a:t> on the </a:t>
            </a:r>
            <a:r>
              <a:rPr lang="it-IT" dirty="0" err="1"/>
              <a:t>same</a:t>
            </a:r>
            <a:r>
              <a:rPr lang="it-IT" dirty="0"/>
              <a:t> </a:t>
            </a:r>
            <a:r>
              <a:rPr lang="it-IT" dirty="0" err="1"/>
              <a:t>basis</a:t>
            </a:r>
            <a:r>
              <a:rPr lang="it-IT" dirty="0"/>
              <a:t> </a:t>
            </a:r>
            <a:r>
              <a:rPr lang="it-IT" dirty="0" err="1"/>
              <a:t>as</a:t>
            </a:r>
            <a:r>
              <a:rPr lang="it-IT" dirty="0"/>
              <a:t> </a:t>
            </a:r>
            <a:r>
              <a:rPr lang="it-IT" dirty="0" err="1"/>
              <a:t>any</a:t>
            </a:r>
            <a:r>
              <a:rPr lang="it-IT" dirty="0"/>
              <a:t> </a:t>
            </a:r>
            <a:r>
              <a:rPr lang="it-IT" dirty="0" err="1"/>
              <a:t>other</a:t>
            </a:r>
            <a:r>
              <a:rPr lang="it-IT" dirty="0"/>
              <a:t> </a:t>
            </a:r>
            <a:r>
              <a:rPr lang="it-IT" dirty="0" err="1"/>
              <a:t>research</a:t>
            </a:r>
            <a:r>
              <a:rPr lang="it-IT" dirty="0"/>
              <a:t> </a:t>
            </a:r>
            <a:r>
              <a:rPr lang="it-IT" dirty="0" err="1"/>
              <a:t>product</a:t>
            </a:r>
            <a:r>
              <a:rPr lang="it-IT" dirty="0"/>
              <a:t> </a:t>
            </a:r>
          </a:p>
          <a:p>
            <a:r>
              <a:rPr lang="it-IT" b="0" dirty="0" err="1"/>
              <a:t>If</a:t>
            </a:r>
            <a:r>
              <a:rPr lang="it-IT" b="0" dirty="0"/>
              <a:t> a software/data </a:t>
            </a:r>
            <a:r>
              <a:rPr lang="it-IT" b="0" dirty="0" err="1"/>
              <a:t>paper</a:t>
            </a:r>
            <a:r>
              <a:rPr lang="it-IT" b="0" dirty="0"/>
              <a:t> </a:t>
            </a:r>
            <a:r>
              <a:rPr lang="it-IT" b="0" dirty="0" err="1"/>
              <a:t>exists</a:t>
            </a:r>
            <a:r>
              <a:rPr lang="it-IT" b="0" dirty="0"/>
              <a:t> and </a:t>
            </a:r>
            <a:r>
              <a:rPr lang="it-IT" b="0" dirty="0" err="1"/>
              <a:t>it</a:t>
            </a:r>
            <a:r>
              <a:rPr lang="it-IT" b="0" dirty="0"/>
              <a:t> </a:t>
            </a:r>
            <a:r>
              <a:rPr lang="it-IT" b="0" dirty="0" err="1"/>
              <a:t>contains</a:t>
            </a:r>
            <a:r>
              <a:rPr lang="it-IT" b="0" dirty="0"/>
              <a:t> </a:t>
            </a:r>
            <a:r>
              <a:rPr lang="it-IT" b="0" dirty="0" err="1"/>
              <a:t>results</a:t>
            </a:r>
            <a:r>
              <a:rPr lang="it-IT" b="0" dirty="0"/>
              <a:t> (performance, </a:t>
            </a:r>
            <a:r>
              <a:rPr lang="it-IT" b="0" dirty="0" err="1"/>
              <a:t>validation</a:t>
            </a:r>
            <a:r>
              <a:rPr lang="it-IT" b="0" dirty="0"/>
              <a:t>, etc.) </a:t>
            </a:r>
            <a:r>
              <a:rPr lang="it-IT" b="0" dirty="0" err="1"/>
              <a:t>that</a:t>
            </a:r>
            <a:r>
              <a:rPr lang="it-IT" b="0" dirty="0"/>
              <a:t> are </a:t>
            </a:r>
            <a:r>
              <a:rPr lang="it-IT" b="0" dirty="0" err="1"/>
              <a:t>important</a:t>
            </a:r>
            <a:r>
              <a:rPr lang="it-IT" b="0" dirty="0"/>
              <a:t> to the work, </a:t>
            </a:r>
            <a:r>
              <a:rPr lang="it-IT" b="0" dirty="0" err="1"/>
              <a:t>then</a:t>
            </a:r>
            <a:r>
              <a:rPr lang="it-IT" b="0" dirty="0"/>
              <a:t> the software/data </a:t>
            </a:r>
            <a:r>
              <a:rPr lang="it-IT" b="0" dirty="0" err="1"/>
              <a:t>paper</a:t>
            </a:r>
            <a:r>
              <a:rPr lang="it-IT" b="0" dirty="0"/>
              <a:t> </a:t>
            </a:r>
            <a:r>
              <a:rPr lang="it-IT" b="0" dirty="0" err="1"/>
              <a:t>should</a:t>
            </a:r>
            <a:r>
              <a:rPr lang="it-IT" b="0" dirty="0"/>
              <a:t> </a:t>
            </a:r>
            <a:r>
              <a:rPr lang="it-IT" b="0" dirty="0" err="1"/>
              <a:t>also</a:t>
            </a:r>
            <a:r>
              <a:rPr lang="it-IT" b="0" dirty="0"/>
              <a:t> be </a:t>
            </a:r>
            <a:r>
              <a:rPr lang="it-IT" b="0" dirty="0" err="1"/>
              <a:t>cited</a:t>
            </a:r>
            <a:r>
              <a:rPr lang="it-IT" b="0" dirty="0"/>
              <a:t> (in </a:t>
            </a:r>
            <a:r>
              <a:rPr lang="it-IT" b="0" dirty="0" err="1"/>
              <a:t>addition</a:t>
            </a:r>
            <a:r>
              <a:rPr lang="it-IT" b="0" dirty="0"/>
              <a:t> to the software/data) </a:t>
            </a:r>
          </a:p>
          <a:p>
            <a:endParaRPr lang="it-IT" b="0" dirty="0"/>
          </a:p>
        </p:txBody>
      </p:sp>
      <p:sp>
        <p:nvSpPr>
          <p:cNvPr id="7" name="Segnaposto testo 6">
            <a:extLst>
              <a:ext uri="{FF2B5EF4-FFF2-40B4-BE49-F238E27FC236}">
                <a16:creationId xmlns:a16="http://schemas.microsoft.com/office/drawing/2014/main" id="{AE99990B-B559-9C42-8DEE-61B75A4ABA71}"/>
              </a:ext>
            </a:extLst>
          </p:cNvPr>
          <p:cNvSpPr>
            <a:spLocks noGrp="1"/>
          </p:cNvSpPr>
          <p:nvPr>
            <p:ph type="body" sz="quarter" idx="21"/>
          </p:nvPr>
        </p:nvSpPr>
        <p:spPr/>
        <p:txBody>
          <a:bodyPr>
            <a:normAutofit/>
          </a:bodyPr>
          <a:lstStyle/>
          <a:p>
            <a:r>
              <a:rPr lang="it-IT" dirty="0"/>
              <a:t>Software and data </a:t>
            </a:r>
            <a:r>
              <a:rPr lang="it-IT" dirty="0" err="1"/>
              <a:t>papers</a:t>
            </a:r>
            <a:endParaRPr lang="it-IT" dirty="0"/>
          </a:p>
        </p:txBody>
      </p:sp>
    </p:spTree>
    <p:extLst>
      <p:ext uri="{BB962C8B-B14F-4D97-AF65-F5344CB8AC3E}">
        <p14:creationId xmlns:p14="http://schemas.microsoft.com/office/powerpoint/2010/main" val="1115186263"/>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7249CF-79BC-9C47-9AC9-F87551797D2B}"/>
              </a:ext>
            </a:extLst>
          </p:cNvPr>
          <p:cNvSpPr>
            <a:spLocks noGrp="1"/>
          </p:cNvSpPr>
          <p:nvPr>
            <p:ph type="body" sz="quarter" idx="11"/>
          </p:nvPr>
        </p:nvSpPr>
        <p:spPr/>
        <p:txBody>
          <a:bodyPr>
            <a:normAutofit/>
          </a:bodyPr>
          <a:lstStyle/>
          <a:p>
            <a:pPr defTabSz="914400" eaLnBrk="0" fontAlgn="base" hangingPunct="0">
              <a:spcBef>
                <a:spcPct val="0"/>
              </a:spcBef>
              <a:spcAft>
                <a:spcPct val="0"/>
              </a:spcAft>
              <a:buClrTx/>
              <a:buSzTx/>
            </a:pPr>
            <a:r>
              <a:rPr lang="en-IT" altLang="en-IT" sz="4800" b="0" dirty="0">
                <a:solidFill>
                  <a:schemeClr val="tx1"/>
                </a:solidFill>
                <a:latin typeface="OpenSans" panose="020B0606030504020204" pitchFamily="34" charset="0"/>
              </a:rPr>
              <a:t>Scientific Data (Nature)</a:t>
            </a:r>
          </a:p>
          <a:p>
            <a:pPr lvl="1" defTabSz="914400" eaLnBrk="0" fontAlgn="base" hangingPunct="0">
              <a:spcBef>
                <a:spcPct val="0"/>
              </a:spcBef>
              <a:spcAft>
                <a:spcPct val="0"/>
              </a:spcAft>
              <a:buClrTx/>
              <a:buSzTx/>
            </a:pPr>
            <a:r>
              <a:rPr lang="en-IT" altLang="en-IT" dirty="0">
                <a:solidFill>
                  <a:srgbClr val="EF2D38"/>
                </a:solidFill>
                <a:latin typeface="OpenSans" panose="020B0606030504020204" pitchFamily="34" charset="0"/>
                <a:hlinkClick r:id="rId2">
                  <a:extLst>
                    <a:ext uri="{A12FA001-AC4F-418D-AE19-62706E023703}">
                      <ahyp:hlinkClr xmlns:ahyp="http://schemas.microsoft.com/office/drawing/2018/hyperlinkcolor" val="tx"/>
                    </a:ext>
                  </a:extLst>
                </a:hlinkClick>
              </a:rPr>
              <a:t>https://www.nature.com/sdata</a:t>
            </a:r>
            <a:endParaRPr lang="en-IT" altLang="en-IT" dirty="0">
              <a:solidFill>
                <a:srgbClr val="EF2D38"/>
              </a:solidFill>
              <a:latin typeface="OpenSans" panose="020B0606030504020204" pitchFamily="34" charset="0"/>
            </a:endParaRPr>
          </a:p>
          <a:p>
            <a:pPr defTabSz="914400" eaLnBrk="0" fontAlgn="base" hangingPunct="0">
              <a:spcBef>
                <a:spcPct val="0"/>
              </a:spcBef>
              <a:spcAft>
                <a:spcPct val="0"/>
              </a:spcAft>
              <a:buClrTx/>
              <a:buSzTx/>
            </a:pPr>
            <a:r>
              <a:rPr lang="en-IT" altLang="en-IT" sz="4800" b="0" dirty="0">
                <a:solidFill>
                  <a:schemeClr val="tx1"/>
                </a:solidFill>
                <a:latin typeface="OpenSans" panose="020B0606030504020204" pitchFamily="34" charset="0"/>
              </a:rPr>
              <a:t>Data in brief (Elsevier)</a:t>
            </a:r>
          </a:p>
          <a:p>
            <a:pPr lvl="1" defTabSz="914400" eaLnBrk="0" fontAlgn="base" hangingPunct="0">
              <a:spcBef>
                <a:spcPct val="0"/>
              </a:spcBef>
              <a:spcAft>
                <a:spcPct val="0"/>
              </a:spcAft>
              <a:buClrTx/>
              <a:buSzTx/>
            </a:pPr>
            <a:r>
              <a:rPr lang="en-IT" altLang="en-IT" b="0" dirty="0">
                <a:solidFill>
                  <a:srgbClr val="EF2D38"/>
                </a:solidFill>
                <a:latin typeface="OpenSans" panose="020B0606030504020204" pitchFamily="34" charset="0"/>
              </a:rPr>
              <a:t>https://www.journals.elsevier.com/data-in-brief/ </a:t>
            </a:r>
            <a:endParaRPr lang="en-IT" altLang="en-IT" sz="800" dirty="0">
              <a:solidFill>
                <a:schemeClr val="tx1"/>
              </a:solidFill>
            </a:endParaRPr>
          </a:p>
          <a:p>
            <a:pPr defTabSz="914400" eaLnBrk="0" fontAlgn="base" hangingPunct="0">
              <a:spcBef>
                <a:spcPct val="0"/>
              </a:spcBef>
              <a:spcAft>
                <a:spcPct val="0"/>
              </a:spcAft>
              <a:buClrTx/>
              <a:buSzTx/>
            </a:pPr>
            <a:r>
              <a:rPr lang="en-IT" altLang="en-IT" sz="4800" b="0" dirty="0">
                <a:solidFill>
                  <a:schemeClr val="tx1"/>
                </a:solidFill>
                <a:latin typeface="OpenSans" panose="020B0606030504020204" pitchFamily="34" charset="0"/>
              </a:rPr>
              <a:t>Data (MDPI)</a:t>
            </a:r>
          </a:p>
          <a:p>
            <a:pPr lvl="1" defTabSz="914400" eaLnBrk="0" fontAlgn="base" hangingPunct="0">
              <a:spcBef>
                <a:spcPct val="0"/>
              </a:spcBef>
              <a:spcAft>
                <a:spcPct val="0"/>
              </a:spcAft>
              <a:buClrTx/>
              <a:buSzTx/>
            </a:pPr>
            <a:r>
              <a:rPr lang="en-IT" altLang="en-IT" dirty="0">
                <a:solidFill>
                  <a:srgbClr val="EF2D38"/>
                </a:solidFill>
                <a:latin typeface="OpenSans" panose="020B0606030504020204" pitchFamily="34" charset="0"/>
                <a:hlinkClick r:id="rId3">
                  <a:extLst>
                    <a:ext uri="{A12FA001-AC4F-418D-AE19-62706E023703}">
                      <ahyp:hlinkClr xmlns:ahyp="http://schemas.microsoft.com/office/drawing/2018/hyperlinkcolor" val="tx"/>
                    </a:ext>
                  </a:extLst>
                </a:hlinkClick>
              </a:rPr>
              <a:t>https://www.mdpi.com/journal/data</a:t>
            </a:r>
            <a:endParaRPr lang="en-IT" altLang="en-IT" dirty="0">
              <a:solidFill>
                <a:srgbClr val="EF2D38"/>
              </a:solidFill>
              <a:latin typeface="OpenSans" panose="020B0606030504020204" pitchFamily="34" charset="0"/>
            </a:endParaRPr>
          </a:p>
          <a:p>
            <a:pPr defTabSz="914400" eaLnBrk="0" fontAlgn="base" hangingPunct="0">
              <a:spcBef>
                <a:spcPct val="0"/>
              </a:spcBef>
              <a:spcAft>
                <a:spcPct val="0"/>
              </a:spcAft>
              <a:buClrTx/>
              <a:buSzTx/>
            </a:pPr>
            <a:r>
              <a:rPr lang="en-IT" sz="4800" b="0" dirty="0">
                <a:solidFill>
                  <a:schemeClr val="tx1"/>
                </a:solidFill>
                <a:latin typeface="OpenSans" panose="020B0606030504020204" pitchFamily="34" charset="0"/>
              </a:rPr>
              <a:t>Patterns (bio data intensive science)</a:t>
            </a:r>
          </a:p>
          <a:p>
            <a:pPr lvl="1" defTabSz="914400" eaLnBrk="0" fontAlgn="base" hangingPunct="0">
              <a:spcBef>
                <a:spcPct val="0"/>
              </a:spcBef>
              <a:spcAft>
                <a:spcPct val="0"/>
              </a:spcAft>
              <a:buClrTx/>
              <a:buSzTx/>
            </a:pPr>
            <a:r>
              <a:rPr lang="en-GB" dirty="0">
                <a:solidFill>
                  <a:srgbClr val="EF2D38"/>
                </a:solidFill>
                <a:latin typeface="OpenSans" panose="020B0606030504020204" pitchFamily="34" charset="0"/>
                <a:hlinkClick r:id="rId4">
                  <a:extLst>
                    <a:ext uri="{A12FA001-AC4F-418D-AE19-62706E023703}">
                      <ahyp:hlinkClr xmlns:ahyp="http://schemas.microsoft.com/office/drawing/2018/hyperlinkcolor" val="tx"/>
                    </a:ext>
                  </a:extLst>
                </a:hlinkClick>
              </a:rPr>
              <a:t>https://www.cell.com/patterns</a:t>
            </a:r>
            <a:endParaRPr lang="en-IT" dirty="0">
              <a:solidFill>
                <a:srgbClr val="EF2D38"/>
              </a:solidFill>
              <a:latin typeface="OpenSans" panose="020B0606030504020204" pitchFamily="34" charset="0"/>
            </a:endParaRPr>
          </a:p>
          <a:p>
            <a:pPr lvl="1" defTabSz="914400" eaLnBrk="0" fontAlgn="base" hangingPunct="0">
              <a:spcBef>
                <a:spcPct val="0"/>
              </a:spcBef>
              <a:spcAft>
                <a:spcPct val="0"/>
              </a:spcAft>
              <a:buClrTx/>
              <a:buSzTx/>
            </a:pPr>
            <a:endParaRPr lang="en-IT" sz="3600" b="0" dirty="0">
              <a:solidFill>
                <a:schemeClr val="tx1"/>
              </a:solidFill>
              <a:latin typeface="OpenSans" panose="020B0606030504020204" pitchFamily="34" charset="0"/>
            </a:endParaRPr>
          </a:p>
        </p:txBody>
      </p:sp>
      <p:sp>
        <p:nvSpPr>
          <p:cNvPr id="6" name="Text Placeholder 5">
            <a:extLst>
              <a:ext uri="{FF2B5EF4-FFF2-40B4-BE49-F238E27FC236}">
                <a16:creationId xmlns:a16="http://schemas.microsoft.com/office/drawing/2014/main" id="{3A142F1F-1730-5B4D-A3F7-989AACC1F94E}"/>
              </a:ext>
            </a:extLst>
          </p:cNvPr>
          <p:cNvSpPr>
            <a:spLocks noGrp="1"/>
          </p:cNvSpPr>
          <p:nvPr>
            <p:ph type="body" sz="quarter" idx="21"/>
          </p:nvPr>
        </p:nvSpPr>
        <p:spPr/>
        <p:txBody>
          <a:bodyPr/>
          <a:lstStyle/>
          <a:p>
            <a:r>
              <a:rPr lang="en-IT" dirty="0"/>
              <a:t>Data paper Journals</a:t>
            </a:r>
          </a:p>
        </p:txBody>
      </p:sp>
      <p:sp>
        <p:nvSpPr>
          <p:cNvPr id="5" name="Rectangle 1">
            <a:extLst>
              <a:ext uri="{FF2B5EF4-FFF2-40B4-BE49-F238E27FC236}">
                <a16:creationId xmlns:a16="http://schemas.microsoft.com/office/drawing/2014/main" id="{03374660-AC33-7647-9C88-1388A3491679}"/>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IT" altLang="en-IT" sz="1800" b="0" i="0" u="none" strike="noStrike" cap="none" normalizeH="0" baseline="0" dirty="0">
              <a:ln>
                <a:noFill/>
              </a:ln>
              <a:solidFill>
                <a:schemeClr val="tx1"/>
              </a:solidFill>
              <a:effectLst/>
              <a:latin typeface="Arial" panose="020B0604020202020204" pitchFamily="34" charset="0"/>
            </a:endParaRPr>
          </a:p>
        </p:txBody>
      </p:sp>
      <p:pic>
        <p:nvPicPr>
          <p:cNvPr id="2051" name="Picture 3" descr="page7image492144">
            <a:extLst>
              <a:ext uri="{FF2B5EF4-FFF2-40B4-BE49-F238E27FC236}">
                <a16:creationId xmlns:a16="http://schemas.microsoft.com/office/drawing/2014/main" id="{5C87665E-F30A-694E-8466-1D2784213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8032" y="1756487"/>
            <a:ext cx="34290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7image512896">
            <a:extLst>
              <a:ext uri="{FF2B5EF4-FFF2-40B4-BE49-F238E27FC236}">
                <a16:creationId xmlns:a16="http://schemas.microsoft.com/office/drawing/2014/main" id="{5991CBC5-2D6C-624A-95FC-97F2C83B5E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8032" y="2958469"/>
            <a:ext cx="4165600" cy="95250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page7image513520">
            <a:extLst>
              <a:ext uri="{FF2B5EF4-FFF2-40B4-BE49-F238E27FC236}">
                <a16:creationId xmlns:a16="http://schemas.microsoft.com/office/drawing/2014/main" id="{DF8E68B9-730F-A847-8C43-396209C95E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4049" y="4469511"/>
            <a:ext cx="4165600" cy="8958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F5D53BB-09EB-334E-910F-5CD5DCB1B873}"/>
              </a:ext>
            </a:extLst>
          </p:cNvPr>
          <p:cNvPicPr>
            <a:picLocks noChangeAspect="1"/>
          </p:cNvPicPr>
          <p:nvPr/>
        </p:nvPicPr>
        <p:blipFill>
          <a:blip r:embed="rId8"/>
          <a:stretch>
            <a:fillRect/>
          </a:stretch>
        </p:blipFill>
        <p:spPr>
          <a:xfrm>
            <a:off x="11305982" y="5901614"/>
            <a:ext cx="3009900" cy="838200"/>
          </a:xfrm>
          <a:prstGeom prst="rect">
            <a:avLst/>
          </a:prstGeom>
        </p:spPr>
      </p:pic>
    </p:spTree>
    <p:extLst>
      <p:ext uri="{BB962C8B-B14F-4D97-AF65-F5344CB8AC3E}">
        <p14:creationId xmlns:p14="http://schemas.microsoft.com/office/powerpoint/2010/main" val="1519741331"/>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7249CF-79BC-9C47-9AC9-F87551797D2B}"/>
              </a:ext>
            </a:extLst>
          </p:cNvPr>
          <p:cNvSpPr>
            <a:spLocks noGrp="1"/>
          </p:cNvSpPr>
          <p:nvPr>
            <p:ph type="body" sz="quarter" idx="11"/>
          </p:nvPr>
        </p:nvSpPr>
        <p:spPr/>
        <p:txBody>
          <a:bodyPr>
            <a:normAutofit fontScale="92500" lnSpcReduction="20000"/>
          </a:bodyPr>
          <a:lstStyle/>
          <a:p>
            <a:pPr defTabSz="914400" eaLnBrk="0" fontAlgn="base" hangingPunct="0">
              <a:lnSpc>
                <a:spcPct val="110000"/>
              </a:lnSpc>
              <a:spcBef>
                <a:spcPct val="0"/>
              </a:spcBef>
              <a:spcAft>
                <a:spcPct val="0"/>
              </a:spcAft>
              <a:buClrTx/>
              <a:buSzTx/>
            </a:pPr>
            <a:r>
              <a:rPr lang="en-GB" sz="4800" b="0" dirty="0">
                <a:solidFill>
                  <a:schemeClr val="tx1"/>
                </a:solidFill>
                <a:latin typeface="OpenSans" panose="020B0606030504020204" pitchFamily="34" charset="0"/>
              </a:rPr>
              <a:t>Journal of Open Research Software: </a:t>
            </a:r>
          </a:p>
          <a:p>
            <a:pPr lvl="1" defTabSz="914400" eaLnBrk="0" fontAlgn="base" hangingPunct="0">
              <a:lnSpc>
                <a:spcPct val="110000"/>
              </a:lnSpc>
              <a:spcBef>
                <a:spcPct val="0"/>
              </a:spcBef>
              <a:spcAft>
                <a:spcPct val="0"/>
              </a:spcAft>
              <a:buClrTx/>
              <a:buSzTx/>
            </a:pPr>
            <a:r>
              <a:rPr lang="en-GB" dirty="0">
                <a:solidFill>
                  <a:srgbClr val="EF2D38"/>
                </a:solidFill>
                <a:latin typeface="OpenSans" panose="020B0606030504020204" pitchFamily="34" charset="0"/>
              </a:rPr>
              <a:t>https://</a:t>
            </a:r>
            <a:r>
              <a:rPr lang="en-GB" dirty="0" err="1">
                <a:solidFill>
                  <a:srgbClr val="EF2D38"/>
                </a:solidFill>
                <a:latin typeface="OpenSans" panose="020B0606030504020204" pitchFamily="34" charset="0"/>
              </a:rPr>
              <a:t>openresearchsoftware.metajnl.com</a:t>
            </a:r>
            <a:r>
              <a:rPr lang="en-GB" dirty="0">
                <a:solidFill>
                  <a:srgbClr val="EF2D38"/>
                </a:solidFill>
                <a:latin typeface="OpenSans" panose="020B0606030504020204" pitchFamily="34" charset="0"/>
              </a:rPr>
              <a:t>/ </a:t>
            </a:r>
          </a:p>
          <a:p>
            <a:pPr defTabSz="914400" eaLnBrk="0" fontAlgn="base" hangingPunct="0">
              <a:lnSpc>
                <a:spcPct val="120000"/>
              </a:lnSpc>
              <a:spcBef>
                <a:spcPct val="0"/>
              </a:spcBef>
              <a:spcAft>
                <a:spcPct val="0"/>
              </a:spcAft>
              <a:buClrTx/>
              <a:buSzTx/>
            </a:pPr>
            <a:r>
              <a:rPr lang="en-GB" sz="4800" b="0" dirty="0" err="1">
                <a:solidFill>
                  <a:schemeClr val="tx1"/>
                </a:solidFill>
                <a:latin typeface="OpenSans" panose="020B0606030504020204" pitchFamily="34" charset="0"/>
              </a:rPr>
              <a:t>PeerJ</a:t>
            </a:r>
            <a:r>
              <a:rPr lang="en-GB" sz="4800" b="0" dirty="0">
                <a:solidFill>
                  <a:schemeClr val="tx1"/>
                </a:solidFill>
                <a:latin typeface="OpenSans" panose="020B0606030504020204" pitchFamily="34" charset="0"/>
              </a:rPr>
              <a:t> Computer Science:</a:t>
            </a:r>
          </a:p>
          <a:p>
            <a:pPr lvl="1" defTabSz="914400" eaLnBrk="0" fontAlgn="base" hangingPunct="0">
              <a:lnSpc>
                <a:spcPct val="110000"/>
              </a:lnSpc>
              <a:spcBef>
                <a:spcPct val="0"/>
              </a:spcBef>
              <a:spcAft>
                <a:spcPct val="0"/>
              </a:spcAft>
              <a:buClrTx/>
              <a:buSzTx/>
            </a:pPr>
            <a:r>
              <a:rPr lang="en-GB" dirty="0">
                <a:solidFill>
                  <a:srgbClr val="EF2D38"/>
                </a:solidFill>
                <a:latin typeface="OpenSans" panose="020B0606030504020204" pitchFamily="34" charset="0"/>
              </a:rPr>
              <a:t>https://</a:t>
            </a:r>
            <a:r>
              <a:rPr lang="en-GB" dirty="0" err="1">
                <a:solidFill>
                  <a:srgbClr val="EF2D38"/>
                </a:solidFill>
                <a:latin typeface="OpenSans" panose="020B0606030504020204" pitchFamily="34" charset="0"/>
              </a:rPr>
              <a:t>peerj.com</a:t>
            </a:r>
            <a:r>
              <a:rPr lang="en-GB" dirty="0">
                <a:solidFill>
                  <a:srgbClr val="EF2D38"/>
                </a:solidFill>
                <a:latin typeface="OpenSans" panose="020B0606030504020204" pitchFamily="34" charset="0"/>
              </a:rPr>
              <a:t>/computer-science</a:t>
            </a:r>
          </a:p>
          <a:p>
            <a:pPr defTabSz="914400" eaLnBrk="0" fontAlgn="base" hangingPunct="0">
              <a:lnSpc>
                <a:spcPct val="120000"/>
              </a:lnSpc>
              <a:spcBef>
                <a:spcPct val="0"/>
              </a:spcBef>
              <a:spcAft>
                <a:spcPct val="0"/>
              </a:spcAft>
              <a:buClrTx/>
              <a:buSzTx/>
            </a:pPr>
            <a:r>
              <a:rPr lang="en-GB" sz="5200" b="0" dirty="0" err="1">
                <a:solidFill>
                  <a:schemeClr val="tx1"/>
                </a:solidFill>
                <a:latin typeface="OpenSans" panose="020B0606030504020204" pitchFamily="34" charset="0"/>
              </a:rPr>
              <a:t>SoftwareX</a:t>
            </a:r>
            <a:r>
              <a:rPr lang="en-GB" sz="5200" b="0" dirty="0">
                <a:solidFill>
                  <a:schemeClr val="tx1"/>
                </a:solidFill>
                <a:latin typeface="OpenSans" panose="020B0606030504020204" pitchFamily="34" charset="0"/>
              </a:rPr>
              <a:t> (Elsevier) </a:t>
            </a:r>
          </a:p>
          <a:p>
            <a:pPr lvl="1" defTabSz="914400" eaLnBrk="0" fontAlgn="base" hangingPunct="0">
              <a:spcBef>
                <a:spcPct val="0"/>
              </a:spcBef>
              <a:spcAft>
                <a:spcPct val="0"/>
              </a:spcAft>
              <a:buClrTx/>
              <a:buSzTx/>
            </a:pPr>
            <a:r>
              <a:rPr lang="en-GB" dirty="0">
                <a:solidFill>
                  <a:srgbClr val="EF2D38"/>
                </a:solidFill>
                <a:latin typeface="OpenSans" panose="020B0606030504020204" pitchFamily="34" charset="0"/>
              </a:rPr>
              <a:t>https://</a:t>
            </a:r>
            <a:r>
              <a:rPr lang="en-GB" dirty="0" err="1">
                <a:solidFill>
                  <a:srgbClr val="EF2D38"/>
                </a:solidFill>
                <a:latin typeface="OpenSans" panose="020B0606030504020204" pitchFamily="34" charset="0"/>
              </a:rPr>
              <a:t>www.journals.elsevier.com</a:t>
            </a:r>
            <a:r>
              <a:rPr lang="en-GB" dirty="0">
                <a:solidFill>
                  <a:srgbClr val="EF2D38"/>
                </a:solidFill>
                <a:latin typeface="OpenSans" panose="020B0606030504020204" pitchFamily="34" charset="0"/>
              </a:rPr>
              <a:t>/</a:t>
            </a:r>
            <a:r>
              <a:rPr lang="en-GB" dirty="0" err="1">
                <a:solidFill>
                  <a:srgbClr val="EF2D38"/>
                </a:solidFill>
                <a:latin typeface="OpenSans" panose="020B0606030504020204" pitchFamily="34" charset="0"/>
              </a:rPr>
              <a:t>softwarex</a:t>
            </a:r>
            <a:r>
              <a:rPr lang="en-GB" sz="3600" dirty="0">
                <a:solidFill>
                  <a:schemeClr val="tx1"/>
                </a:solidFill>
                <a:latin typeface="OpenSans" panose="020B0606030504020204" pitchFamily="34" charset="0"/>
              </a:rPr>
              <a:t> </a:t>
            </a:r>
          </a:p>
          <a:p>
            <a:pPr defTabSz="914400" eaLnBrk="0" fontAlgn="base" hangingPunct="0">
              <a:lnSpc>
                <a:spcPct val="120000"/>
              </a:lnSpc>
              <a:spcBef>
                <a:spcPct val="0"/>
              </a:spcBef>
              <a:spcAft>
                <a:spcPct val="0"/>
              </a:spcAft>
              <a:buClrTx/>
              <a:buSzTx/>
            </a:pPr>
            <a:r>
              <a:rPr lang="en-GB" sz="5200" b="0" dirty="0">
                <a:solidFill>
                  <a:schemeClr val="tx1"/>
                </a:solidFill>
                <a:latin typeface="OpenSans" panose="020B0606030504020204" pitchFamily="34" charset="0"/>
              </a:rPr>
              <a:t>Software Impacts (Elsevier)</a:t>
            </a:r>
          </a:p>
          <a:p>
            <a:pPr lvl="1" defTabSz="914400" eaLnBrk="0" fontAlgn="base" hangingPunct="0">
              <a:lnSpc>
                <a:spcPct val="110000"/>
              </a:lnSpc>
              <a:spcBef>
                <a:spcPct val="0"/>
              </a:spcBef>
              <a:spcAft>
                <a:spcPct val="0"/>
              </a:spcAft>
              <a:buClrTx/>
              <a:buSzTx/>
            </a:pPr>
            <a:r>
              <a:rPr lang="en-GB" dirty="0">
                <a:solidFill>
                  <a:srgbClr val="EF2D38"/>
                </a:solidFill>
                <a:latin typeface="OpenSans" panose="020B0606030504020204" pitchFamily="34" charset="0"/>
              </a:rPr>
              <a:t>https://</a:t>
            </a:r>
            <a:r>
              <a:rPr lang="en-GB" dirty="0" err="1">
                <a:solidFill>
                  <a:srgbClr val="EF2D38"/>
                </a:solidFill>
                <a:latin typeface="OpenSans" panose="020B0606030504020204" pitchFamily="34" charset="0"/>
              </a:rPr>
              <a:t>www.journals.elsevier.com</a:t>
            </a:r>
            <a:r>
              <a:rPr lang="en-GB" dirty="0">
                <a:solidFill>
                  <a:srgbClr val="EF2D38"/>
                </a:solidFill>
                <a:latin typeface="OpenSans" panose="020B0606030504020204" pitchFamily="34" charset="0"/>
              </a:rPr>
              <a:t>/software-impacts </a:t>
            </a:r>
          </a:p>
          <a:p>
            <a:pPr defTabSz="914400" eaLnBrk="0" fontAlgn="base" hangingPunct="0">
              <a:lnSpc>
                <a:spcPct val="120000"/>
              </a:lnSpc>
              <a:spcBef>
                <a:spcPct val="0"/>
              </a:spcBef>
              <a:spcAft>
                <a:spcPct val="0"/>
              </a:spcAft>
              <a:buClrTx/>
              <a:buSzTx/>
            </a:pPr>
            <a:r>
              <a:rPr lang="en-GB" sz="5200" b="0" dirty="0">
                <a:solidFill>
                  <a:schemeClr val="tx1"/>
                </a:solidFill>
                <a:latin typeface="OpenSans" panose="020B0606030504020204" pitchFamily="34" charset="0"/>
              </a:rPr>
              <a:t>The Journal of Open Source Software </a:t>
            </a:r>
          </a:p>
          <a:p>
            <a:pPr lvl="1" defTabSz="914400" eaLnBrk="0" fontAlgn="base" hangingPunct="0">
              <a:spcBef>
                <a:spcPct val="0"/>
              </a:spcBef>
              <a:spcAft>
                <a:spcPct val="0"/>
              </a:spcAft>
              <a:buClrTx/>
              <a:buSzTx/>
            </a:pPr>
            <a:r>
              <a:rPr lang="en-GB" dirty="0">
                <a:solidFill>
                  <a:srgbClr val="EF2D38"/>
                </a:solidFill>
                <a:latin typeface="OpenSans" panose="020B0606030504020204" pitchFamily="34" charset="0"/>
              </a:rPr>
              <a:t>https://</a:t>
            </a:r>
            <a:r>
              <a:rPr lang="en-GB" dirty="0" err="1">
                <a:solidFill>
                  <a:srgbClr val="EF2D38"/>
                </a:solidFill>
                <a:latin typeface="OpenSans" panose="020B0606030504020204" pitchFamily="34" charset="0"/>
              </a:rPr>
              <a:t>joss.theoj.org</a:t>
            </a:r>
            <a:r>
              <a:rPr lang="en-GB" dirty="0">
                <a:solidFill>
                  <a:srgbClr val="EF2D38"/>
                </a:solidFill>
                <a:latin typeface="OpenSans" panose="020B0606030504020204" pitchFamily="34" charset="0"/>
              </a:rPr>
              <a:t>  </a:t>
            </a:r>
            <a:r>
              <a:rPr lang="en-GB" sz="3600" dirty="0">
                <a:solidFill>
                  <a:schemeClr val="tx1"/>
                </a:solidFill>
                <a:latin typeface="OpenSans" panose="020B0606030504020204" pitchFamily="34" charset="0"/>
              </a:rPr>
              <a:t>   </a:t>
            </a:r>
          </a:p>
          <a:p>
            <a:pPr lvl="1" defTabSz="914400" eaLnBrk="0" fontAlgn="base" hangingPunct="0">
              <a:spcBef>
                <a:spcPct val="0"/>
              </a:spcBef>
              <a:spcAft>
                <a:spcPct val="0"/>
              </a:spcAft>
              <a:buClrTx/>
              <a:buSzTx/>
            </a:pPr>
            <a:endParaRPr lang="en-IT" sz="3600" b="0" dirty="0">
              <a:solidFill>
                <a:schemeClr val="tx1"/>
              </a:solidFill>
              <a:latin typeface="OpenSans" panose="020B0606030504020204" pitchFamily="34" charset="0"/>
            </a:endParaRPr>
          </a:p>
        </p:txBody>
      </p:sp>
      <p:sp>
        <p:nvSpPr>
          <p:cNvPr id="6" name="Text Placeholder 5">
            <a:extLst>
              <a:ext uri="{FF2B5EF4-FFF2-40B4-BE49-F238E27FC236}">
                <a16:creationId xmlns:a16="http://schemas.microsoft.com/office/drawing/2014/main" id="{3A142F1F-1730-5B4D-A3F7-989AACC1F94E}"/>
              </a:ext>
            </a:extLst>
          </p:cNvPr>
          <p:cNvSpPr>
            <a:spLocks noGrp="1"/>
          </p:cNvSpPr>
          <p:nvPr>
            <p:ph type="body" sz="quarter" idx="21"/>
          </p:nvPr>
        </p:nvSpPr>
        <p:spPr/>
        <p:txBody>
          <a:bodyPr/>
          <a:lstStyle/>
          <a:p>
            <a:r>
              <a:rPr lang="en-IT" dirty="0"/>
              <a:t>Software paper Journals</a:t>
            </a:r>
          </a:p>
        </p:txBody>
      </p:sp>
      <p:sp>
        <p:nvSpPr>
          <p:cNvPr id="5" name="Rectangle 1">
            <a:extLst>
              <a:ext uri="{FF2B5EF4-FFF2-40B4-BE49-F238E27FC236}">
                <a16:creationId xmlns:a16="http://schemas.microsoft.com/office/drawing/2014/main" id="{03374660-AC33-7647-9C88-1388A3491679}"/>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IT" altLang="en-IT" sz="1800" b="0" i="0" u="none" strike="noStrike" cap="none" normalizeH="0" baseline="0" dirty="0">
              <a:ln>
                <a:noFill/>
              </a:ln>
              <a:solidFill>
                <a:schemeClr val="tx1"/>
              </a:solidFill>
              <a:effectLst/>
              <a:latin typeface="Arial" panose="020B0604020202020204" pitchFamily="34" charset="0"/>
            </a:endParaRPr>
          </a:p>
        </p:txBody>
      </p:sp>
      <p:sp>
        <p:nvSpPr>
          <p:cNvPr id="3" name="Rectangle 1">
            <a:extLst>
              <a:ext uri="{FF2B5EF4-FFF2-40B4-BE49-F238E27FC236}">
                <a16:creationId xmlns:a16="http://schemas.microsoft.com/office/drawing/2014/main" id="{841F88C6-183B-C343-B6F2-8759A1EA1F2B}"/>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IT" altLang="en-IT" sz="1800" b="0" i="0" u="none" strike="noStrike" cap="none" normalizeH="0" baseline="0" dirty="0">
              <a:ln>
                <a:noFill/>
              </a:ln>
              <a:solidFill>
                <a:schemeClr val="tx1"/>
              </a:solidFill>
              <a:effectLst/>
              <a:latin typeface="Arial" panose="020B0604020202020204" pitchFamily="34" charset="0"/>
            </a:endParaRPr>
          </a:p>
        </p:txBody>
      </p:sp>
      <p:pic>
        <p:nvPicPr>
          <p:cNvPr id="3074" name="Picture 2" descr="page8image12688">
            <a:extLst>
              <a:ext uri="{FF2B5EF4-FFF2-40B4-BE49-F238E27FC236}">
                <a16:creationId xmlns:a16="http://schemas.microsoft.com/office/drawing/2014/main" id="{B8674526-EB7B-2A43-8D53-76059D5C9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505" y="7771843"/>
            <a:ext cx="2977295" cy="7775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8image16016">
            <a:extLst>
              <a:ext uri="{FF2B5EF4-FFF2-40B4-BE49-F238E27FC236}">
                <a16:creationId xmlns:a16="http://schemas.microsoft.com/office/drawing/2014/main" id="{FD99D69C-9F64-C44C-B7DD-CEE5002C9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1135600"/>
            <a:ext cx="5334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ge8image11648">
            <a:extLst>
              <a:ext uri="{FF2B5EF4-FFF2-40B4-BE49-F238E27FC236}">
                <a16:creationId xmlns:a16="http://schemas.microsoft.com/office/drawing/2014/main" id="{733F7C14-B66E-6A40-938C-30E183BAD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3005" y="2801035"/>
            <a:ext cx="1133061" cy="9979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ge8image15808">
            <a:extLst>
              <a:ext uri="{FF2B5EF4-FFF2-40B4-BE49-F238E27FC236}">
                <a16:creationId xmlns:a16="http://schemas.microsoft.com/office/drawing/2014/main" id="{3E9F878A-BC2C-4148-BDE6-D507D613C7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7196" y="7682248"/>
            <a:ext cx="24003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page8image164256">
            <a:extLst>
              <a:ext uri="{FF2B5EF4-FFF2-40B4-BE49-F238E27FC236}">
                <a16:creationId xmlns:a16="http://schemas.microsoft.com/office/drawing/2014/main" id="{A5B50566-93AD-E846-856B-8DBD763D85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7007" y="5638401"/>
            <a:ext cx="4991100" cy="12319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page8image6864">
            <a:extLst>
              <a:ext uri="{FF2B5EF4-FFF2-40B4-BE49-F238E27FC236}">
                <a16:creationId xmlns:a16="http://schemas.microsoft.com/office/drawing/2014/main" id="{0BDFA6BD-7313-1C4E-B09D-911DF91E2D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1559" y="4441140"/>
            <a:ext cx="2030896" cy="91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43769"/>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F6FA35-B0C1-BF4F-9E5A-956EDF93C863}"/>
              </a:ext>
            </a:extLst>
          </p:cNvPr>
          <p:cNvPicPr>
            <a:picLocks noChangeAspect="1"/>
          </p:cNvPicPr>
          <p:nvPr/>
        </p:nvPicPr>
        <p:blipFill>
          <a:blip r:embed="rId2"/>
          <a:stretch>
            <a:fillRect/>
          </a:stretch>
        </p:blipFill>
        <p:spPr>
          <a:xfrm>
            <a:off x="8834386" y="4572000"/>
            <a:ext cx="7340054" cy="4094922"/>
          </a:xfrm>
          <a:prstGeom prst="rect">
            <a:avLst/>
          </a:prstGeom>
        </p:spPr>
      </p:pic>
      <p:sp>
        <p:nvSpPr>
          <p:cNvPr id="2" name="Text Placeholder 1">
            <a:extLst>
              <a:ext uri="{FF2B5EF4-FFF2-40B4-BE49-F238E27FC236}">
                <a16:creationId xmlns:a16="http://schemas.microsoft.com/office/drawing/2014/main" id="{F51F7EA2-71E9-624D-9A01-E253C6C17E8A}"/>
              </a:ext>
            </a:extLst>
          </p:cNvPr>
          <p:cNvSpPr>
            <a:spLocks noGrp="1"/>
          </p:cNvSpPr>
          <p:nvPr>
            <p:ph type="body" sz="quarter" idx="11"/>
          </p:nvPr>
        </p:nvSpPr>
        <p:spPr>
          <a:xfrm>
            <a:off x="723900" y="1484025"/>
            <a:ext cx="10407926" cy="6599801"/>
          </a:xfrm>
        </p:spPr>
        <p:txBody>
          <a:bodyPr>
            <a:normAutofit fontScale="85000" lnSpcReduction="10000"/>
          </a:bodyPr>
          <a:lstStyle/>
          <a:p>
            <a:r>
              <a:rPr lang="en-GB" b="0" dirty="0"/>
              <a:t>Archive your article pre-prints in public repositories</a:t>
            </a:r>
          </a:p>
          <a:p>
            <a:r>
              <a:rPr lang="en-GB" b="0" dirty="0"/>
              <a:t>Publish post-prints of published articles (“closed </a:t>
            </a:r>
            <a:r>
              <a:rPr lang="en-GB" b="0" dirty="0" err="1"/>
              <a:t>juornals</a:t>
            </a:r>
            <a:r>
              <a:rPr lang="en-GB" b="0" dirty="0"/>
              <a:t>) in public repositories (in respect of copyrights)</a:t>
            </a:r>
          </a:p>
          <a:p>
            <a:r>
              <a:rPr lang="en-GB" b="0" dirty="0"/>
              <a:t>Publish your data and software in an open repository  (as open as possible as closed as necessary)</a:t>
            </a:r>
          </a:p>
          <a:p>
            <a:r>
              <a:rPr lang="en-GB" b="0" dirty="0"/>
              <a:t>Publish data and software papers to describe your products </a:t>
            </a:r>
          </a:p>
          <a:p>
            <a:r>
              <a:rPr lang="en-GB" b="0" dirty="0"/>
              <a:t>Keep your products semantically interlinked</a:t>
            </a:r>
          </a:p>
          <a:p>
            <a:r>
              <a:rPr lang="en-GB" b="0" dirty="0"/>
              <a:t>Share on the web </a:t>
            </a:r>
            <a:endParaRPr lang="en-IT" b="0" dirty="0"/>
          </a:p>
        </p:txBody>
      </p:sp>
      <p:sp>
        <p:nvSpPr>
          <p:cNvPr id="3" name="Text Placeholder 2">
            <a:extLst>
              <a:ext uri="{FF2B5EF4-FFF2-40B4-BE49-F238E27FC236}">
                <a16:creationId xmlns:a16="http://schemas.microsoft.com/office/drawing/2014/main" id="{589EAA59-AC49-804D-8882-30459DAFDE81}"/>
              </a:ext>
            </a:extLst>
          </p:cNvPr>
          <p:cNvSpPr>
            <a:spLocks noGrp="1"/>
          </p:cNvSpPr>
          <p:nvPr>
            <p:ph type="body" sz="quarter" idx="21"/>
          </p:nvPr>
        </p:nvSpPr>
        <p:spPr/>
        <p:txBody>
          <a:bodyPr/>
          <a:lstStyle/>
          <a:p>
            <a:r>
              <a:rPr lang="en-IT" dirty="0"/>
              <a:t>Best effort towards reproducibility</a:t>
            </a:r>
          </a:p>
        </p:txBody>
      </p:sp>
    </p:spTree>
    <p:extLst>
      <p:ext uri="{BB962C8B-B14F-4D97-AF65-F5344CB8AC3E}">
        <p14:creationId xmlns:p14="http://schemas.microsoft.com/office/powerpoint/2010/main" val="1997201065"/>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6860B25-140F-D149-9663-13D0F032B8B1}"/>
              </a:ext>
            </a:extLst>
          </p:cNvPr>
          <p:cNvSpPr>
            <a:spLocks noGrp="1"/>
          </p:cNvSpPr>
          <p:nvPr>
            <p:ph type="body" sz="quarter" idx="10"/>
          </p:nvPr>
        </p:nvSpPr>
        <p:spPr/>
        <p:txBody>
          <a:bodyPr>
            <a:normAutofit/>
          </a:bodyPr>
          <a:lstStyle/>
          <a:p>
            <a:r>
              <a:rPr lang="it-IT" dirty="0" err="1"/>
              <a:t>Research</a:t>
            </a:r>
            <a:r>
              <a:rPr lang="it-IT" dirty="0"/>
              <a:t> </a:t>
            </a:r>
            <a:r>
              <a:rPr lang="it-IT" dirty="0" err="1"/>
              <a:t>opportunities</a:t>
            </a:r>
            <a:endParaRPr lang="it-IT" dirty="0"/>
          </a:p>
        </p:txBody>
      </p:sp>
    </p:spTree>
    <p:extLst>
      <p:ext uri="{BB962C8B-B14F-4D97-AF65-F5344CB8AC3E}">
        <p14:creationId xmlns:p14="http://schemas.microsoft.com/office/powerpoint/2010/main" val="714483034"/>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1747520" y="2602110"/>
            <a:ext cx="6196675" cy="6175705"/>
          </a:xfrm>
          <a:prstGeom prst="roundRect">
            <a:avLst/>
          </a:prstGeom>
          <a:solidFill>
            <a:schemeClr val="bg1"/>
          </a:solid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sp>
        <p:nvSpPr>
          <p:cNvPr id="3" name="Text Placeholder 2">
            <a:extLst>
              <a:ext uri="{FF2B5EF4-FFF2-40B4-BE49-F238E27FC236}">
                <a16:creationId xmlns:a16="http://schemas.microsoft.com/office/drawing/2014/main" id="{4D0A0DEE-5B8D-8E4E-9637-EA31148724BA}"/>
              </a:ext>
            </a:extLst>
          </p:cNvPr>
          <p:cNvSpPr>
            <a:spLocks noGrp="1"/>
          </p:cNvSpPr>
          <p:nvPr>
            <p:ph type="body" sz="quarter" idx="21"/>
          </p:nvPr>
        </p:nvSpPr>
        <p:spPr/>
        <p:txBody>
          <a:bodyPr/>
          <a:lstStyle/>
          <a:p>
            <a:r>
              <a:rPr lang="en-US" spc="-225" dirty="0"/>
              <a:t>Open Science: challenges</a:t>
            </a:r>
            <a:endParaRPr lang="en-IT" dirty="0"/>
          </a:p>
        </p:txBody>
      </p:sp>
      <p:sp>
        <p:nvSpPr>
          <p:cNvPr id="29" name="TextBox 47"/>
          <p:cNvSpPr txBox="1">
            <a:spLocks noChangeArrowheads="1"/>
          </p:cNvSpPr>
          <p:nvPr/>
        </p:nvSpPr>
        <p:spPr bwMode="auto">
          <a:xfrm>
            <a:off x="3614771" y="1890185"/>
            <a:ext cx="2837636" cy="461665"/>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400" b="1" i="1" kern="1200" dirty="0">
                <a:latin typeface="PF Paperback" charset="0"/>
                <a:cs typeface="PF Paperback" charset="0"/>
              </a:rPr>
              <a:t>Digital Laboratories</a:t>
            </a:r>
          </a:p>
        </p:txBody>
      </p:sp>
      <p:grpSp>
        <p:nvGrpSpPr>
          <p:cNvPr id="20" name="Group 19">
            <a:extLst>
              <a:ext uri="{FF2B5EF4-FFF2-40B4-BE49-F238E27FC236}">
                <a16:creationId xmlns:a16="http://schemas.microsoft.com/office/drawing/2014/main" id="{4B8A92A7-1DB7-F64D-BABE-F59EC2FFA0AB}"/>
              </a:ext>
            </a:extLst>
          </p:cNvPr>
          <p:cNvGrpSpPr/>
          <p:nvPr/>
        </p:nvGrpSpPr>
        <p:grpSpPr>
          <a:xfrm>
            <a:off x="3288670" y="6046005"/>
            <a:ext cx="3669237" cy="1261234"/>
            <a:chOff x="942502" y="4534502"/>
            <a:chExt cx="2751928" cy="945925"/>
          </a:xfrm>
        </p:grpSpPr>
        <p:grpSp>
          <p:nvGrpSpPr>
            <p:cNvPr id="206" name="Group 205">
              <a:extLst>
                <a:ext uri="{FF2B5EF4-FFF2-40B4-BE49-F238E27FC236}">
                  <a16:creationId xmlns:a16="http://schemas.microsoft.com/office/drawing/2014/main" id="{6CF553FF-E270-624C-8FF9-B07AC0DD4291}"/>
                </a:ext>
              </a:extLst>
            </p:cNvPr>
            <p:cNvGrpSpPr/>
            <p:nvPr/>
          </p:nvGrpSpPr>
          <p:grpSpPr>
            <a:xfrm>
              <a:off x="942502" y="5001954"/>
              <a:ext cx="2751928" cy="478473"/>
              <a:chOff x="1089501" y="5367775"/>
              <a:chExt cx="2751928" cy="478473"/>
            </a:xfrm>
          </p:grpSpPr>
          <p:pic>
            <p:nvPicPr>
              <p:cNvPr id="216" name="Picture 37">
                <a:extLst>
                  <a:ext uri="{FF2B5EF4-FFF2-40B4-BE49-F238E27FC236}">
                    <a16:creationId xmlns:a16="http://schemas.microsoft.com/office/drawing/2014/main" id="{652BAAF1-602C-064B-85B4-68BBD51B9FFB}"/>
                  </a:ext>
                </a:extLst>
              </p:cNvPr>
              <p:cNvPicPr>
                <a:picLocks noChangeAspect="1"/>
              </p:cNvPicPr>
              <p:nvPr/>
            </p:nvPicPr>
            <p:blipFill>
              <a:blip r:embed="rId3"/>
              <a:srcRect/>
              <a:stretch>
                <a:fillRect/>
              </a:stretch>
            </p:blipFill>
            <p:spPr bwMode="auto">
              <a:xfrm>
                <a:off x="1551697" y="5386208"/>
                <a:ext cx="459834" cy="459879"/>
              </a:xfrm>
              <a:prstGeom prst="rect">
                <a:avLst/>
              </a:prstGeom>
              <a:solidFill>
                <a:schemeClr val="accent2">
                  <a:lumMod val="20000"/>
                  <a:lumOff val="80000"/>
                </a:schemeClr>
              </a:solidFill>
              <a:ln>
                <a:noFill/>
              </a:ln>
            </p:spPr>
          </p:pic>
          <p:pic>
            <p:nvPicPr>
              <p:cNvPr id="217" name="Picture 37">
                <a:extLst>
                  <a:ext uri="{FF2B5EF4-FFF2-40B4-BE49-F238E27FC236}">
                    <a16:creationId xmlns:a16="http://schemas.microsoft.com/office/drawing/2014/main" id="{0513CFDC-783E-EF4B-AB06-410BB6ECF9FA}"/>
                  </a:ext>
                </a:extLst>
              </p:cNvPr>
              <p:cNvPicPr>
                <a:picLocks noChangeAspect="1"/>
              </p:cNvPicPr>
              <p:nvPr/>
            </p:nvPicPr>
            <p:blipFill>
              <a:blip r:embed="rId3"/>
              <a:srcRect/>
              <a:stretch>
                <a:fillRect/>
              </a:stretch>
            </p:blipFill>
            <p:spPr bwMode="auto">
              <a:xfrm>
                <a:off x="1089501" y="5386369"/>
                <a:ext cx="459834" cy="459879"/>
              </a:xfrm>
              <a:prstGeom prst="rect">
                <a:avLst/>
              </a:prstGeom>
              <a:solidFill>
                <a:schemeClr val="accent3">
                  <a:lumMod val="20000"/>
                  <a:lumOff val="80000"/>
                </a:schemeClr>
              </a:solidFill>
              <a:ln>
                <a:noFill/>
              </a:ln>
            </p:spPr>
          </p:pic>
          <p:sp>
            <p:nvSpPr>
              <p:cNvPr id="218" name="Rounded Rectangle 217">
                <a:extLst>
                  <a:ext uri="{FF2B5EF4-FFF2-40B4-BE49-F238E27FC236}">
                    <a16:creationId xmlns:a16="http://schemas.microsoft.com/office/drawing/2014/main" id="{E23B75F3-2705-AA4E-89EB-5E8C57BE2DB6}"/>
                  </a:ext>
                </a:extLst>
              </p:cNvPr>
              <p:cNvSpPr>
                <a:spLocks/>
              </p:cNvSpPr>
              <p:nvPr/>
            </p:nvSpPr>
            <p:spPr>
              <a:xfrm>
                <a:off x="2989377" y="5434093"/>
                <a:ext cx="378582" cy="335756"/>
              </a:xfrm>
              <a:prstGeom prst="roundRect">
                <a:avLst/>
              </a:prstGeom>
              <a:solidFill>
                <a:schemeClr val="accent2">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19" name="TextBox 218">
                <a:extLst>
                  <a:ext uri="{FF2B5EF4-FFF2-40B4-BE49-F238E27FC236}">
                    <a16:creationId xmlns:a16="http://schemas.microsoft.com/office/drawing/2014/main" id="{9B53362E-FC93-E64D-B164-F78BB1E37C9B}"/>
                  </a:ext>
                </a:extLst>
              </p:cNvPr>
              <p:cNvSpPr txBox="1">
                <a:spLocks/>
              </p:cNvSpPr>
              <p:nvPr/>
            </p:nvSpPr>
            <p:spPr>
              <a:xfrm>
                <a:off x="2939376" y="5420699"/>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sp>
            <p:nvSpPr>
              <p:cNvPr id="220" name="Rounded Rectangle 219">
                <a:extLst>
                  <a:ext uri="{FF2B5EF4-FFF2-40B4-BE49-F238E27FC236}">
                    <a16:creationId xmlns:a16="http://schemas.microsoft.com/office/drawing/2014/main" id="{9ABF65ED-8BB9-2840-8FA2-D8CF4375074C}"/>
                  </a:ext>
                </a:extLst>
              </p:cNvPr>
              <p:cNvSpPr>
                <a:spLocks/>
              </p:cNvSpPr>
              <p:nvPr/>
            </p:nvSpPr>
            <p:spPr>
              <a:xfrm>
                <a:off x="3397064" y="5434093"/>
                <a:ext cx="378582" cy="335756"/>
              </a:xfrm>
              <a:prstGeom prst="roundRect">
                <a:avLst/>
              </a:prstGeom>
              <a:solidFill>
                <a:schemeClr val="accent1">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21" name="TextBox 220">
                <a:extLst>
                  <a:ext uri="{FF2B5EF4-FFF2-40B4-BE49-F238E27FC236}">
                    <a16:creationId xmlns:a16="http://schemas.microsoft.com/office/drawing/2014/main" id="{DCBE3BCC-06E6-5B46-855E-E35A4F91BDDB}"/>
                  </a:ext>
                </a:extLst>
              </p:cNvPr>
              <p:cNvSpPr txBox="1">
                <a:spLocks/>
              </p:cNvSpPr>
              <p:nvPr/>
            </p:nvSpPr>
            <p:spPr>
              <a:xfrm>
                <a:off x="3347063" y="5420699"/>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pic>
            <p:nvPicPr>
              <p:cNvPr id="222" name="Picture 38">
                <a:extLst>
                  <a:ext uri="{FF2B5EF4-FFF2-40B4-BE49-F238E27FC236}">
                    <a16:creationId xmlns:a16="http://schemas.microsoft.com/office/drawing/2014/main" id="{7768D37C-7D29-9747-9B6C-8189E2FF07E7}"/>
                  </a:ext>
                </a:extLst>
              </p:cNvPr>
              <p:cNvPicPr>
                <a:picLocks noChangeAspect="1"/>
              </p:cNvPicPr>
              <p:nvPr/>
            </p:nvPicPr>
            <p:blipFill>
              <a:blip r:embed="rId4"/>
              <a:srcRect/>
              <a:stretch>
                <a:fillRect/>
              </a:stretch>
            </p:blipFill>
            <p:spPr bwMode="auto">
              <a:xfrm>
                <a:off x="2496607" y="5384842"/>
                <a:ext cx="442769" cy="442813"/>
              </a:xfrm>
              <a:prstGeom prst="rect">
                <a:avLst/>
              </a:prstGeom>
              <a:solidFill>
                <a:schemeClr val="bg2">
                  <a:lumMod val="90000"/>
                </a:schemeClr>
              </a:solidFill>
              <a:ln>
                <a:noFill/>
              </a:ln>
            </p:spPr>
          </p:pic>
          <p:pic>
            <p:nvPicPr>
              <p:cNvPr id="223" name="Picture 38">
                <a:extLst>
                  <a:ext uri="{FF2B5EF4-FFF2-40B4-BE49-F238E27FC236}">
                    <a16:creationId xmlns:a16="http://schemas.microsoft.com/office/drawing/2014/main" id="{5902298C-BAF5-8342-8065-5573F01B4BAD}"/>
                  </a:ext>
                </a:extLst>
              </p:cNvPr>
              <p:cNvPicPr>
                <a:picLocks noChangeAspect="1"/>
              </p:cNvPicPr>
              <p:nvPr/>
            </p:nvPicPr>
            <p:blipFill>
              <a:blip r:embed="rId4"/>
              <a:srcRect/>
              <a:stretch>
                <a:fillRect/>
              </a:stretch>
            </p:blipFill>
            <p:spPr bwMode="auto">
              <a:xfrm>
                <a:off x="2027813" y="5367775"/>
                <a:ext cx="459834" cy="459880"/>
              </a:xfrm>
              <a:prstGeom prst="rect">
                <a:avLst/>
              </a:prstGeom>
              <a:solidFill>
                <a:schemeClr val="accent6">
                  <a:lumMod val="20000"/>
                  <a:lumOff val="80000"/>
                </a:schemeClr>
              </a:solidFill>
              <a:ln>
                <a:noFill/>
              </a:ln>
            </p:spPr>
          </p:pic>
        </p:grpSp>
        <p:sp>
          <p:nvSpPr>
            <p:cNvPr id="208" name="TextBox 207">
              <a:extLst>
                <a:ext uri="{FF2B5EF4-FFF2-40B4-BE49-F238E27FC236}">
                  <a16:creationId xmlns:a16="http://schemas.microsoft.com/office/drawing/2014/main" id="{3B441EAB-1628-4742-BF83-DE9008D5335E}"/>
                </a:ext>
              </a:extLst>
            </p:cNvPr>
            <p:cNvSpPr txBox="1"/>
            <p:nvPr/>
          </p:nvSpPr>
          <p:spPr>
            <a:xfrm>
              <a:off x="1380732" y="4534502"/>
              <a:ext cx="1849305" cy="253915"/>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Heterogeneous</a:t>
              </a:r>
              <a:r>
                <a:rPr lang="it-IT" sz="1600" kern="1200" dirty="0">
                  <a:solidFill>
                    <a:prstClr val="black"/>
                  </a:solidFill>
                </a:rPr>
                <a:t> </a:t>
              </a:r>
              <a:r>
                <a:rPr lang="it-IT" sz="1600" kern="1200" dirty="0" err="1">
                  <a:solidFill>
                    <a:prstClr val="black"/>
                  </a:solidFill>
                </a:rPr>
                <a:t>resources</a:t>
              </a:r>
              <a:endParaRPr lang="it-IT" sz="1600" kern="1200" dirty="0">
                <a:solidFill>
                  <a:prstClr val="black"/>
                </a:solidFill>
              </a:endParaRPr>
            </a:p>
          </p:txBody>
        </p:sp>
      </p:grpSp>
      <p:grpSp>
        <p:nvGrpSpPr>
          <p:cNvPr id="225" name="Group 224">
            <a:extLst>
              <a:ext uri="{FF2B5EF4-FFF2-40B4-BE49-F238E27FC236}">
                <a16:creationId xmlns:a16="http://schemas.microsoft.com/office/drawing/2014/main" id="{ACD711C1-AF64-9645-A9C3-6B17ABC5B8DA}"/>
              </a:ext>
            </a:extLst>
          </p:cNvPr>
          <p:cNvGrpSpPr/>
          <p:nvPr/>
        </p:nvGrpSpPr>
        <p:grpSpPr>
          <a:xfrm>
            <a:off x="3261562" y="2925362"/>
            <a:ext cx="3628399" cy="2210946"/>
            <a:chOff x="895931" y="2794274"/>
            <a:chExt cx="2721299" cy="1658210"/>
          </a:xfrm>
        </p:grpSpPr>
        <p:sp>
          <p:nvSpPr>
            <p:cNvPr id="227" name="TextBox 47">
              <a:extLst>
                <a:ext uri="{FF2B5EF4-FFF2-40B4-BE49-F238E27FC236}">
                  <a16:creationId xmlns:a16="http://schemas.microsoft.com/office/drawing/2014/main" id="{3E93F0EC-C07F-7C41-9814-22F22CB0EB52}"/>
                </a:ext>
              </a:extLst>
            </p:cNvPr>
            <p:cNvSpPr txBox="1">
              <a:spLocks noChangeArrowheads="1"/>
            </p:cNvSpPr>
            <p:nvPr/>
          </p:nvSpPr>
          <p:spPr bwMode="auto">
            <a:xfrm>
              <a:off x="1102379" y="4140860"/>
              <a:ext cx="2310970" cy="311624"/>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100" b="1" i="1" kern="1200" dirty="0">
                  <a:latin typeface="PF Paperback" charset="0"/>
                  <a:cs typeface="PF Paperback" charset="0"/>
                </a:rPr>
                <a:t>Digital scientific process</a:t>
              </a:r>
            </a:p>
          </p:txBody>
        </p:sp>
        <p:grpSp>
          <p:nvGrpSpPr>
            <p:cNvPr id="228" name="Group 227">
              <a:extLst>
                <a:ext uri="{FF2B5EF4-FFF2-40B4-BE49-F238E27FC236}">
                  <a16:creationId xmlns:a16="http://schemas.microsoft.com/office/drawing/2014/main" id="{7F7D2BA2-840E-1242-BFFD-3201C56304F9}"/>
                </a:ext>
              </a:extLst>
            </p:cNvPr>
            <p:cNvGrpSpPr/>
            <p:nvPr/>
          </p:nvGrpSpPr>
          <p:grpSpPr>
            <a:xfrm>
              <a:off x="895931" y="2794274"/>
              <a:ext cx="2721299" cy="1243003"/>
              <a:chOff x="895931" y="2794274"/>
              <a:chExt cx="2721299" cy="1243003"/>
            </a:xfrm>
          </p:grpSpPr>
          <p:grpSp>
            <p:nvGrpSpPr>
              <p:cNvPr id="229" name="Group 228">
                <a:extLst>
                  <a:ext uri="{FF2B5EF4-FFF2-40B4-BE49-F238E27FC236}">
                    <a16:creationId xmlns:a16="http://schemas.microsoft.com/office/drawing/2014/main" id="{D6D1EBC3-6655-5B44-9D2D-D5F594CBAA41}"/>
                  </a:ext>
                </a:extLst>
              </p:cNvPr>
              <p:cNvGrpSpPr/>
              <p:nvPr/>
            </p:nvGrpSpPr>
            <p:grpSpPr>
              <a:xfrm>
                <a:off x="995018" y="2794274"/>
                <a:ext cx="2622212" cy="727600"/>
                <a:chOff x="987975" y="5473500"/>
                <a:chExt cx="2622212" cy="727600"/>
              </a:xfrm>
            </p:grpSpPr>
            <p:sp>
              <p:nvSpPr>
                <p:cNvPr id="240" name="Right Arrow 239">
                  <a:extLst>
                    <a:ext uri="{FF2B5EF4-FFF2-40B4-BE49-F238E27FC236}">
                      <a16:creationId xmlns:a16="http://schemas.microsoft.com/office/drawing/2014/main" id="{DBC32F37-8FAB-5E47-89FD-616C1297F592}"/>
                    </a:ext>
                  </a:extLst>
                </p:cNvPr>
                <p:cNvSpPr/>
                <p:nvPr/>
              </p:nvSpPr>
              <p:spPr>
                <a:xfrm>
                  <a:off x="987975" y="5897792"/>
                  <a:ext cx="2622212" cy="303308"/>
                </a:xfrm>
                <a:prstGeom prst="rightArrow">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sp>
              <p:nvSpPr>
                <p:cNvPr id="241" name="TextBox 240">
                  <a:extLst>
                    <a:ext uri="{FF2B5EF4-FFF2-40B4-BE49-F238E27FC236}">
                      <a16:creationId xmlns:a16="http://schemas.microsoft.com/office/drawing/2014/main" id="{4C72FFB7-E945-B141-957F-05DBA82D6B69}"/>
                    </a:ext>
                  </a:extLst>
                </p:cNvPr>
                <p:cNvSpPr txBox="1"/>
                <p:nvPr/>
              </p:nvSpPr>
              <p:spPr>
                <a:xfrm>
                  <a:off x="1905039" y="5473500"/>
                  <a:ext cx="794929" cy="253916"/>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Workflow</a:t>
                  </a:r>
                  <a:endParaRPr lang="it-IT" sz="1600" kern="1200" dirty="0">
                    <a:solidFill>
                      <a:prstClr val="black"/>
                    </a:solidFill>
                  </a:endParaRPr>
                </a:p>
              </p:txBody>
            </p:sp>
          </p:grpSp>
          <p:pic>
            <p:nvPicPr>
              <p:cNvPr id="230" name="Picture 37">
                <a:extLst>
                  <a:ext uri="{FF2B5EF4-FFF2-40B4-BE49-F238E27FC236}">
                    <a16:creationId xmlns:a16="http://schemas.microsoft.com/office/drawing/2014/main" id="{9A9E2471-E589-794C-BC9E-48CF0E96660A}"/>
                  </a:ext>
                </a:extLst>
              </p:cNvPr>
              <p:cNvPicPr>
                <a:picLocks noChangeAspect="1"/>
              </p:cNvPicPr>
              <p:nvPr/>
            </p:nvPicPr>
            <p:blipFill>
              <a:blip r:embed="rId3"/>
              <a:srcRect/>
              <a:stretch>
                <a:fillRect/>
              </a:stretch>
            </p:blipFill>
            <p:spPr bwMode="auto">
              <a:xfrm>
                <a:off x="1410503" y="3324876"/>
                <a:ext cx="459834" cy="459879"/>
              </a:xfrm>
              <a:prstGeom prst="rect">
                <a:avLst/>
              </a:prstGeom>
              <a:noFill/>
              <a:ln>
                <a:noFill/>
              </a:ln>
            </p:spPr>
          </p:pic>
          <p:pic>
            <p:nvPicPr>
              <p:cNvPr id="231" name="Picture 38">
                <a:extLst>
                  <a:ext uri="{FF2B5EF4-FFF2-40B4-BE49-F238E27FC236}">
                    <a16:creationId xmlns:a16="http://schemas.microsoft.com/office/drawing/2014/main" id="{363BD4FF-C162-4240-B9AE-7DB22F71F060}"/>
                  </a:ext>
                </a:extLst>
              </p:cNvPr>
              <p:cNvPicPr>
                <a:picLocks noChangeAspect="1"/>
              </p:cNvPicPr>
              <p:nvPr/>
            </p:nvPicPr>
            <p:blipFill>
              <a:blip r:embed="rId4"/>
              <a:srcRect/>
              <a:stretch>
                <a:fillRect/>
              </a:stretch>
            </p:blipFill>
            <p:spPr bwMode="auto">
              <a:xfrm>
                <a:off x="1403276" y="3704199"/>
                <a:ext cx="333045" cy="333078"/>
              </a:xfrm>
              <a:prstGeom prst="rect">
                <a:avLst/>
              </a:prstGeom>
              <a:noFill/>
              <a:ln>
                <a:noFill/>
              </a:ln>
            </p:spPr>
          </p:pic>
          <p:sp>
            <p:nvSpPr>
              <p:cNvPr id="232" name="Rounded Rectangle 231">
                <a:extLst>
                  <a:ext uri="{FF2B5EF4-FFF2-40B4-BE49-F238E27FC236}">
                    <a16:creationId xmlns:a16="http://schemas.microsoft.com/office/drawing/2014/main" id="{B61A1C9F-29B3-8247-B503-A31A6AAFE174}"/>
                  </a:ext>
                </a:extLst>
              </p:cNvPr>
              <p:cNvSpPr>
                <a:spLocks/>
              </p:cNvSpPr>
              <p:nvPr/>
            </p:nvSpPr>
            <p:spPr>
              <a:xfrm>
                <a:off x="945932" y="3419566"/>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33" name="TextBox 232">
                <a:extLst>
                  <a:ext uri="{FF2B5EF4-FFF2-40B4-BE49-F238E27FC236}">
                    <a16:creationId xmlns:a16="http://schemas.microsoft.com/office/drawing/2014/main" id="{B2855E45-9CAE-394A-AC32-318C3A7EEB1D}"/>
                  </a:ext>
                </a:extLst>
              </p:cNvPr>
              <p:cNvSpPr txBox="1">
                <a:spLocks/>
              </p:cNvSpPr>
              <p:nvPr/>
            </p:nvSpPr>
            <p:spPr>
              <a:xfrm>
                <a:off x="895931" y="340617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sp>
            <p:nvSpPr>
              <p:cNvPr id="234" name="Rounded Rectangle 233">
                <a:extLst>
                  <a:ext uri="{FF2B5EF4-FFF2-40B4-BE49-F238E27FC236}">
                    <a16:creationId xmlns:a16="http://schemas.microsoft.com/office/drawing/2014/main" id="{4B544E69-CD22-164E-AE2C-67F6B3361785}"/>
                  </a:ext>
                </a:extLst>
              </p:cNvPr>
              <p:cNvSpPr>
                <a:spLocks/>
              </p:cNvSpPr>
              <p:nvPr/>
            </p:nvSpPr>
            <p:spPr>
              <a:xfrm>
                <a:off x="1963750" y="3435694"/>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35" name="TextBox 234">
                <a:extLst>
                  <a:ext uri="{FF2B5EF4-FFF2-40B4-BE49-F238E27FC236}">
                    <a16:creationId xmlns:a16="http://schemas.microsoft.com/office/drawing/2014/main" id="{0481CD4B-0FFD-FE40-B3C7-9EE6CFFD6AC9}"/>
                  </a:ext>
                </a:extLst>
              </p:cNvPr>
              <p:cNvSpPr txBox="1">
                <a:spLocks/>
              </p:cNvSpPr>
              <p:nvPr/>
            </p:nvSpPr>
            <p:spPr>
              <a:xfrm>
                <a:off x="1889399" y="3400386"/>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pic>
            <p:nvPicPr>
              <p:cNvPr id="236" name="Picture 37">
                <a:extLst>
                  <a:ext uri="{FF2B5EF4-FFF2-40B4-BE49-F238E27FC236}">
                    <a16:creationId xmlns:a16="http://schemas.microsoft.com/office/drawing/2014/main" id="{EEF11B70-BF81-F042-82B8-1C23A8A951FA}"/>
                  </a:ext>
                </a:extLst>
              </p:cNvPr>
              <p:cNvPicPr>
                <a:picLocks noChangeAspect="1"/>
              </p:cNvPicPr>
              <p:nvPr/>
            </p:nvPicPr>
            <p:blipFill>
              <a:blip r:embed="rId3"/>
              <a:srcRect/>
              <a:stretch>
                <a:fillRect/>
              </a:stretch>
            </p:blipFill>
            <p:spPr bwMode="auto">
              <a:xfrm>
                <a:off x="2486898" y="3350250"/>
                <a:ext cx="459834" cy="459879"/>
              </a:xfrm>
              <a:prstGeom prst="rect">
                <a:avLst/>
              </a:prstGeom>
              <a:noFill/>
              <a:ln>
                <a:noFill/>
              </a:ln>
            </p:spPr>
          </p:pic>
          <p:grpSp>
            <p:nvGrpSpPr>
              <p:cNvPr id="237" name="Group 236">
                <a:extLst>
                  <a:ext uri="{FF2B5EF4-FFF2-40B4-BE49-F238E27FC236}">
                    <a16:creationId xmlns:a16="http://schemas.microsoft.com/office/drawing/2014/main" id="{A1015186-9535-C946-AB16-747DF8F49378}"/>
                  </a:ext>
                </a:extLst>
              </p:cNvPr>
              <p:cNvGrpSpPr/>
              <p:nvPr/>
            </p:nvGrpSpPr>
            <p:grpSpPr>
              <a:xfrm>
                <a:off x="3000137" y="3385465"/>
                <a:ext cx="494366" cy="380873"/>
                <a:chOff x="2036528" y="3177443"/>
                <a:chExt cx="494366" cy="380873"/>
              </a:xfrm>
            </p:grpSpPr>
            <p:sp>
              <p:nvSpPr>
                <p:cNvPr id="238" name="Rounded Rectangle 237">
                  <a:extLst>
                    <a:ext uri="{FF2B5EF4-FFF2-40B4-BE49-F238E27FC236}">
                      <a16:creationId xmlns:a16="http://schemas.microsoft.com/office/drawing/2014/main" id="{6EADD5AF-4AAE-834F-8A61-80C422F4BE6F}"/>
                    </a:ext>
                  </a:extLst>
                </p:cNvPr>
                <p:cNvSpPr>
                  <a:spLocks/>
                </p:cNvSpPr>
                <p:nvPr/>
              </p:nvSpPr>
              <p:spPr>
                <a:xfrm>
                  <a:off x="2110879" y="3212751"/>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39" name="TextBox 238">
                  <a:extLst>
                    <a:ext uri="{FF2B5EF4-FFF2-40B4-BE49-F238E27FC236}">
                      <a16:creationId xmlns:a16="http://schemas.microsoft.com/office/drawing/2014/main" id="{34EA47F5-CB2C-B24C-A0DE-F198DE938EA9}"/>
                    </a:ext>
                  </a:extLst>
                </p:cNvPr>
                <p:cNvSpPr txBox="1">
                  <a:spLocks/>
                </p:cNvSpPr>
                <p:nvPr/>
              </p:nvSpPr>
              <p:spPr>
                <a:xfrm>
                  <a:off x="2036528" y="3177443"/>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grpSp>
      </p:grpSp>
      <p:grpSp>
        <p:nvGrpSpPr>
          <p:cNvPr id="21" name="Group 20">
            <a:extLst>
              <a:ext uri="{FF2B5EF4-FFF2-40B4-BE49-F238E27FC236}">
                <a16:creationId xmlns:a16="http://schemas.microsoft.com/office/drawing/2014/main" id="{08A3F060-2D92-784F-8E2C-18B1A7DB41D0}"/>
              </a:ext>
            </a:extLst>
          </p:cNvPr>
          <p:cNvGrpSpPr/>
          <p:nvPr/>
        </p:nvGrpSpPr>
        <p:grpSpPr>
          <a:xfrm>
            <a:off x="3790338" y="7525965"/>
            <a:ext cx="2460930" cy="1063113"/>
            <a:chOff x="1318753" y="5644475"/>
            <a:chExt cx="1845698" cy="797335"/>
          </a:xfrm>
        </p:grpSpPr>
        <p:grpSp>
          <p:nvGrpSpPr>
            <p:cNvPr id="207" name="Group 206">
              <a:extLst>
                <a:ext uri="{FF2B5EF4-FFF2-40B4-BE49-F238E27FC236}">
                  <a16:creationId xmlns:a16="http://schemas.microsoft.com/office/drawing/2014/main" id="{9D111B95-C366-BF49-A592-A5326C93017A}"/>
                </a:ext>
              </a:extLst>
            </p:cNvPr>
            <p:cNvGrpSpPr/>
            <p:nvPr/>
          </p:nvGrpSpPr>
          <p:grpSpPr>
            <a:xfrm>
              <a:off x="1390656" y="5644475"/>
              <a:ext cx="1636831" cy="532104"/>
              <a:chOff x="1475261" y="6347633"/>
              <a:chExt cx="1636831" cy="532104"/>
            </a:xfrm>
          </p:grpSpPr>
          <p:grpSp>
            <p:nvGrpSpPr>
              <p:cNvPr id="209" name="Group 208">
                <a:extLst>
                  <a:ext uri="{FF2B5EF4-FFF2-40B4-BE49-F238E27FC236}">
                    <a16:creationId xmlns:a16="http://schemas.microsoft.com/office/drawing/2014/main" id="{7C1AEAE4-89B1-8A4A-9926-1A73F617D6DA}"/>
                  </a:ext>
                </a:extLst>
              </p:cNvPr>
              <p:cNvGrpSpPr/>
              <p:nvPr/>
            </p:nvGrpSpPr>
            <p:grpSpPr>
              <a:xfrm>
                <a:off x="1475261" y="6347633"/>
                <a:ext cx="1636831" cy="532104"/>
                <a:chOff x="4829427" y="3122191"/>
                <a:chExt cx="2693197" cy="1109554"/>
              </a:xfrm>
            </p:grpSpPr>
            <p:pic>
              <p:nvPicPr>
                <p:cNvPr id="211" name="Picture 5">
                  <a:extLst>
                    <a:ext uri="{FF2B5EF4-FFF2-40B4-BE49-F238E27FC236}">
                      <a16:creationId xmlns:a16="http://schemas.microsoft.com/office/drawing/2014/main" id="{6F8C6A7D-1B59-DC45-A8B8-4BB8B1C6F2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1898" y="3224227"/>
                  <a:ext cx="950726" cy="950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 name="Picture 6">
                  <a:extLst>
                    <a:ext uri="{FF2B5EF4-FFF2-40B4-BE49-F238E27FC236}">
                      <a16:creationId xmlns:a16="http://schemas.microsoft.com/office/drawing/2014/main" id="{45AB1381-8013-1D48-B49B-55CBFC757D5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36316" y="3122191"/>
                  <a:ext cx="1109447" cy="1109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3" name="Group 212">
                  <a:extLst>
                    <a:ext uri="{FF2B5EF4-FFF2-40B4-BE49-F238E27FC236}">
                      <a16:creationId xmlns:a16="http://schemas.microsoft.com/office/drawing/2014/main" id="{FC373D85-ADEE-C04F-B5C5-D359FF81A605}"/>
                    </a:ext>
                  </a:extLst>
                </p:cNvPr>
                <p:cNvGrpSpPr/>
                <p:nvPr/>
              </p:nvGrpSpPr>
              <p:grpSpPr>
                <a:xfrm>
                  <a:off x="4829427" y="3242382"/>
                  <a:ext cx="792008" cy="792086"/>
                  <a:chOff x="1267728" y="6143890"/>
                  <a:chExt cx="792008" cy="792086"/>
                </a:xfrm>
              </p:grpSpPr>
              <p:pic>
                <p:nvPicPr>
                  <p:cNvPr id="214" name="Picture 7">
                    <a:extLst>
                      <a:ext uri="{FF2B5EF4-FFF2-40B4-BE49-F238E27FC236}">
                        <a16:creationId xmlns:a16="http://schemas.microsoft.com/office/drawing/2014/main" id="{E5184B59-CDFB-9C44-A18E-2FB3D49EB9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67728" y="6143890"/>
                    <a:ext cx="792008" cy="792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 name="Rectangle 214">
                    <a:extLst>
                      <a:ext uri="{FF2B5EF4-FFF2-40B4-BE49-F238E27FC236}">
                        <a16:creationId xmlns:a16="http://schemas.microsoft.com/office/drawing/2014/main" id="{E9C36D67-7FE3-E445-927E-A219E2753801}"/>
                      </a:ext>
                    </a:extLst>
                  </p:cNvPr>
                  <p:cNvSpPr/>
                  <p:nvPr/>
                </p:nvSpPr>
                <p:spPr>
                  <a:xfrm>
                    <a:off x="1403255" y="6378541"/>
                    <a:ext cx="503958" cy="216003"/>
                  </a:xfrm>
                  <a:prstGeom prst="rect">
                    <a:avLst/>
                  </a:prstGeom>
                  <a:noFill/>
                </p:spPr>
                <p:txBody>
                  <a:bodyPr wrap="none">
                    <a:prstTxWarp prst="textPlain">
                      <a:avLst/>
                    </a:prstTxWarp>
                    <a:spAutoFit/>
                  </a:bodyPr>
                  <a:lstStyle/>
                  <a:p>
                    <a:pPr defTabSz="609585" hangingPunct="1">
                      <a:defRPr/>
                    </a:pPr>
                    <a:r>
                      <a:rPr lang="en-US" sz="7198" kern="1200" dirty="0">
                        <a:ln w="10160">
                          <a:solidFill>
                            <a:prstClr val="white"/>
                          </a:solidFill>
                          <a:prstDash val="solid"/>
                        </a:ln>
                        <a:solidFill>
                          <a:srgbClr val="FFFFFF"/>
                        </a:solidFill>
                        <a:effectLst>
                          <a:outerShdw blurRad="38100" dist="32000" dir="5400000" algn="tl">
                            <a:srgbClr val="000000">
                              <a:alpha val="30000"/>
                            </a:srgbClr>
                          </a:outerShdw>
                        </a:effectLst>
                        <a:latin typeface="Calibri"/>
                      </a:rPr>
                      <a:t>Disk</a:t>
                    </a:r>
                  </a:p>
                </p:txBody>
              </p:sp>
            </p:grpSp>
          </p:grpSp>
          <p:sp>
            <p:nvSpPr>
              <p:cNvPr id="210" name="Rectangle 209">
                <a:extLst>
                  <a:ext uri="{FF2B5EF4-FFF2-40B4-BE49-F238E27FC236}">
                    <a16:creationId xmlns:a16="http://schemas.microsoft.com/office/drawing/2014/main" id="{2455D8E2-E1C4-8645-BCDA-663D2B8AABE7}"/>
                  </a:ext>
                </a:extLst>
              </p:cNvPr>
              <p:cNvSpPr/>
              <p:nvPr/>
            </p:nvSpPr>
            <p:spPr>
              <a:xfrm>
                <a:off x="2620130" y="6508765"/>
                <a:ext cx="388657" cy="112625"/>
              </a:xfrm>
              <a:prstGeom prst="rect">
                <a:avLst/>
              </a:prstGeom>
              <a:noFill/>
            </p:spPr>
            <p:txBody>
              <a:bodyPr wrap="none">
                <a:prstTxWarp prst="textPlain">
                  <a:avLst/>
                </a:prstTxWarp>
                <a:spAutoFit/>
              </a:bodyPr>
              <a:lstStyle/>
              <a:p>
                <a:pPr defTabSz="609585" hangingPunct="1">
                  <a:defRPr/>
                </a:pPr>
                <a:r>
                  <a:rPr lang="en-US" sz="4267" kern="1200" dirty="0">
                    <a:ln w="10160">
                      <a:solidFill>
                        <a:prstClr val="white"/>
                      </a:solidFill>
                      <a:prstDash val="solid"/>
                    </a:ln>
                    <a:solidFill>
                      <a:srgbClr val="FFFFFF"/>
                    </a:solidFill>
                    <a:effectLst>
                      <a:outerShdw blurRad="38100" dist="32000" dir="5400000" algn="tl">
                        <a:srgbClr val="000000">
                          <a:alpha val="30000"/>
                        </a:srgbClr>
                      </a:outerShdw>
                    </a:effectLst>
                    <a:latin typeface="Calibri"/>
                  </a:rPr>
                  <a:t>RAM</a:t>
                </a:r>
              </a:p>
            </p:txBody>
          </p:sp>
        </p:grpSp>
        <p:sp>
          <p:nvSpPr>
            <p:cNvPr id="253" name="TextBox 252">
              <a:extLst>
                <a:ext uri="{FF2B5EF4-FFF2-40B4-BE49-F238E27FC236}">
                  <a16:creationId xmlns:a16="http://schemas.microsoft.com/office/drawing/2014/main" id="{BACD9198-F816-0148-9FC5-85D067C66271}"/>
                </a:ext>
              </a:extLst>
            </p:cNvPr>
            <p:cNvSpPr txBox="1"/>
            <p:nvPr/>
          </p:nvSpPr>
          <p:spPr>
            <a:xfrm>
              <a:off x="1318753" y="6187894"/>
              <a:ext cx="1845698" cy="253916"/>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Lack</a:t>
              </a:r>
              <a:r>
                <a:rPr lang="it-IT" sz="1600" kern="1200" dirty="0">
                  <a:solidFill>
                    <a:prstClr val="black"/>
                  </a:solidFill>
                </a:rPr>
                <a:t> of economy of scale</a:t>
              </a:r>
            </a:p>
          </p:txBody>
        </p:sp>
      </p:grpSp>
      <p:grpSp>
        <p:nvGrpSpPr>
          <p:cNvPr id="24" name="Group 23">
            <a:extLst>
              <a:ext uri="{FF2B5EF4-FFF2-40B4-BE49-F238E27FC236}">
                <a16:creationId xmlns:a16="http://schemas.microsoft.com/office/drawing/2014/main" id="{45C70A31-E6A5-114E-A6D2-5C67756D100A}"/>
              </a:ext>
            </a:extLst>
          </p:cNvPr>
          <p:cNvGrpSpPr/>
          <p:nvPr/>
        </p:nvGrpSpPr>
        <p:grpSpPr>
          <a:xfrm>
            <a:off x="2913717" y="2800863"/>
            <a:ext cx="4292215" cy="5818994"/>
            <a:chOff x="661287" y="2100647"/>
            <a:chExt cx="3219161" cy="4364246"/>
          </a:xfrm>
        </p:grpSpPr>
        <p:grpSp>
          <p:nvGrpSpPr>
            <p:cNvPr id="22" name="Group 21">
              <a:extLst>
                <a:ext uri="{FF2B5EF4-FFF2-40B4-BE49-F238E27FC236}">
                  <a16:creationId xmlns:a16="http://schemas.microsoft.com/office/drawing/2014/main" id="{D5CED4F7-7499-294B-BD9F-C05372C53687}"/>
                </a:ext>
              </a:extLst>
            </p:cNvPr>
            <p:cNvGrpSpPr/>
            <p:nvPr/>
          </p:nvGrpSpPr>
          <p:grpSpPr>
            <a:xfrm>
              <a:off x="661287" y="2100647"/>
              <a:ext cx="3219161" cy="4303669"/>
              <a:chOff x="661287" y="2100647"/>
              <a:chExt cx="3219161" cy="4303669"/>
            </a:xfrm>
          </p:grpSpPr>
          <p:grpSp>
            <p:nvGrpSpPr>
              <p:cNvPr id="255" name="Group 254">
                <a:extLst>
                  <a:ext uri="{FF2B5EF4-FFF2-40B4-BE49-F238E27FC236}">
                    <a16:creationId xmlns:a16="http://schemas.microsoft.com/office/drawing/2014/main" id="{A97B1270-37B6-F540-9C63-B1165A00B0A5}"/>
                  </a:ext>
                </a:extLst>
              </p:cNvPr>
              <p:cNvGrpSpPr/>
              <p:nvPr/>
            </p:nvGrpSpPr>
            <p:grpSpPr>
              <a:xfrm>
                <a:off x="733258" y="2100647"/>
                <a:ext cx="2910212" cy="1480600"/>
                <a:chOff x="733258" y="2100647"/>
                <a:chExt cx="2910212" cy="1480600"/>
              </a:xfrm>
            </p:grpSpPr>
            <p:sp>
              <p:nvSpPr>
                <p:cNvPr id="256" name="Rectangle 255">
                  <a:extLst>
                    <a:ext uri="{FF2B5EF4-FFF2-40B4-BE49-F238E27FC236}">
                      <a16:creationId xmlns:a16="http://schemas.microsoft.com/office/drawing/2014/main" id="{982296E9-DC73-BB43-B51C-D7C9B4DB6595}"/>
                    </a:ext>
                  </a:extLst>
                </p:cNvPr>
                <p:cNvSpPr/>
                <p:nvPr/>
              </p:nvSpPr>
              <p:spPr>
                <a:xfrm>
                  <a:off x="733258" y="2100647"/>
                  <a:ext cx="2910212" cy="148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dirty="0">
                    <a:solidFill>
                      <a:prstClr val="white"/>
                    </a:solidFill>
                    <a:latin typeface="Calibri"/>
                  </a:endParaRPr>
                </a:p>
              </p:txBody>
            </p:sp>
            <p:pic>
              <p:nvPicPr>
                <p:cNvPr id="257" name="Picture 256">
                  <a:extLst>
                    <a:ext uri="{FF2B5EF4-FFF2-40B4-BE49-F238E27FC236}">
                      <a16:creationId xmlns:a16="http://schemas.microsoft.com/office/drawing/2014/main" id="{F89DF0E3-E408-B043-A691-76BCB9912288}"/>
                    </a:ext>
                  </a:extLst>
                </p:cNvPr>
                <p:cNvPicPr>
                  <a:picLocks noChangeAspect="1"/>
                </p:cNvPicPr>
                <p:nvPr/>
              </p:nvPicPr>
              <p:blipFill>
                <a:blip r:embed="rId8" cstate="screen"/>
                <a:stretch>
                  <a:fillRect/>
                </a:stretch>
              </p:blipFill>
              <p:spPr>
                <a:xfrm>
                  <a:off x="733258" y="2100647"/>
                  <a:ext cx="576000" cy="581887"/>
                </a:xfrm>
                <a:prstGeom prst="ellipse">
                  <a:avLst/>
                </a:prstGeom>
                <a:ln>
                  <a:noFill/>
                </a:ln>
                <a:effectLst>
                  <a:softEdge rad="112500"/>
                </a:effectLst>
              </p:spPr>
            </p:pic>
            <p:grpSp>
              <p:nvGrpSpPr>
                <p:cNvPr id="258" name="Group 257">
                  <a:extLst>
                    <a:ext uri="{FF2B5EF4-FFF2-40B4-BE49-F238E27FC236}">
                      <a16:creationId xmlns:a16="http://schemas.microsoft.com/office/drawing/2014/main" id="{1497DE5A-2355-1449-8546-12586B447E82}"/>
                    </a:ext>
                  </a:extLst>
                </p:cNvPr>
                <p:cNvGrpSpPr/>
                <p:nvPr/>
              </p:nvGrpSpPr>
              <p:grpSpPr>
                <a:xfrm>
                  <a:off x="1021258" y="2194022"/>
                  <a:ext cx="2622212" cy="727600"/>
                  <a:chOff x="987975" y="5473500"/>
                  <a:chExt cx="2622212" cy="727600"/>
                </a:xfrm>
              </p:grpSpPr>
              <p:sp>
                <p:nvSpPr>
                  <p:cNvPr id="271" name="Right Arrow 270">
                    <a:extLst>
                      <a:ext uri="{FF2B5EF4-FFF2-40B4-BE49-F238E27FC236}">
                        <a16:creationId xmlns:a16="http://schemas.microsoft.com/office/drawing/2014/main" id="{D7F8B2CA-7E37-4946-8D0F-D86E46F35290}"/>
                      </a:ext>
                    </a:extLst>
                  </p:cNvPr>
                  <p:cNvSpPr/>
                  <p:nvPr/>
                </p:nvSpPr>
                <p:spPr>
                  <a:xfrm>
                    <a:off x="987975" y="5897792"/>
                    <a:ext cx="2622212" cy="303308"/>
                  </a:xfrm>
                  <a:prstGeom prst="rightArrow">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sp>
                <p:nvSpPr>
                  <p:cNvPr id="272" name="TextBox 271">
                    <a:extLst>
                      <a:ext uri="{FF2B5EF4-FFF2-40B4-BE49-F238E27FC236}">
                        <a16:creationId xmlns:a16="http://schemas.microsoft.com/office/drawing/2014/main" id="{B05B2BDA-5CA8-864C-9228-AE43217E598E}"/>
                      </a:ext>
                    </a:extLst>
                  </p:cNvPr>
                  <p:cNvSpPr txBox="1"/>
                  <p:nvPr/>
                </p:nvSpPr>
                <p:spPr>
                  <a:xfrm>
                    <a:off x="1905039" y="5473500"/>
                    <a:ext cx="794929" cy="253916"/>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Workflow</a:t>
                    </a:r>
                    <a:endParaRPr lang="it-IT" sz="1600" kern="1200" dirty="0">
                      <a:solidFill>
                        <a:prstClr val="black"/>
                      </a:solidFill>
                    </a:endParaRPr>
                  </a:p>
                </p:txBody>
              </p:sp>
            </p:grpSp>
            <p:pic>
              <p:nvPicPr>
                <p:cNvPr id="259" name="Picture 37">
                  <a:extLst>
                    <a:ext uri="{FF2B5EF4-FFF2-40B4-BE49-F238E27FC236}">
                      <a16:creationId xmlns:a16="http://schemas.microsoft.com/office/drawing/2014/main" id="{90E26AE7-D52D-3542-B964-5B09C7DBD511}"/>
                    </a:ext>
                  </a:extLst>
                </p:cNvPr>
                <p:cNvPicPr>
                  <a:picLocks noChangeAspect="1"/>
                </p:cNvPicPr>
                <p:nvPr/>
              </p:nvPicPr>
              <p:blipFill>
                <a:blip r:embed="rId3"/>
                <a:srcRect/>
                <a:stretch>
                  <a:fillRect/>
                </a:stretch>
              </p:blipFill>
              <p:spPr bwMode="auto">
                <a:xfrm>
                  <a:off x="2525462" y="2780515"/>
                  <a:ext cx="459834" cy="459879"/>
                </a:xfrm>
                <a:prstGeom prst="rect">
                  <a:avLst/>
                </a:prstGeom>
                <a:solidFill>
                  <a:schemeClr val="accent2">
                    <a:lumMod val="20000"/>
                    <a:lumOff val="80000"/>
                  </a:schemeClr>
                </a:solidFill>
                <a:ln>
                  <a:noFill/>
                </a:ln>
              </p:spPr>
            </p:pic>
            <p:pic>
              <p:nvPicPr>
                <p:cNvPr id="260" name="Picture 37">
                  <a:extLst>
                    <a:ext uri="{FF2B5EF4-FFF2-40B4-BE49-F238E27FC236}">
                      <a16:creationId xmlns:a16="http://schemas.microsoft.com/office/drawing/2014/main" id="{BBF510D3-59A6-FC40-B2D9-14E225DFCB85}"/>
                    </a:ext>
                  </a:extLst>
                </p:cNvPr>
                <p:cNvPicPr>
                  <a:picLocks noChangeAspect="1"/>
                </p:cNvPicPr>
                <p:nvPr/>
              </p:nvPicPr>
              <p:blipFill>
                <a:blip r:embed="rId3"/>
                <a:srcRect/>
                <a:stretch>
                  <a:fillRect/>
                </a:stretch>
              </p:blipFill>
              <p:spPr bwMode="auto">
                <a:xfrm>
                  <a:off x="1357849" y="2771235"/>
                  <a:ext cx="459834" cy="459879"/>
                </a:xfrm>
                <a:prstGeom prst="rect">
                  <a:avLst/>
                </a:prstGeom>
                <a:solidFill>
                  <a:schemeClr val="accent3">
                    <a:lumMod val="20000"/>
                    <a:lumOff val="80000"/>
                  </a:schemeClr>
                </a:solidFill>
                <a:ln>
                  <a:noFill/>
                </a:ln>
              </p:spPr>
            </p:pic>
            <p:grpSp>
              <p:nvGrpSpPr>
                <p:cNvPr id="261" name="Group 260">
                  <a:extLst>
                    <a:ext uri="{FF2B5EF4-FFF2-40B4-BE49-F238E27FC236}">
                      <a16:creationId xmlns:a16="http://schemas.microsoft.com/office/drawing/2014/main" id="{0B9F0A94-630B-604A-8A75-C9C21AF90F87}"/>
                    </a:ext>
                  </a:extLst>
                </p:cNvPr>
                <p:cNvGrpSpPr/>
                <p:nvPr/>
              </p:nvGrpSpPr>
              <p:grpSpPr>
                <a:xfrm>
                  <a:off x="856749" y="2807057"/>
                  <a:ext cx="494366" cy="380873"/>
                  <a:chOff x="5737996" y="4247452"/>
                  <a:chExt cx="494366" cy="380873"/>
                </a:xfrm>
              </p:grpSpPr>
              <p:sp>
                <p:nvSpPr>
                  <p:cNvPr id="269" name="Rounded Rectangle 268">
                    <a:extLst>
                      <a:ext uri="{FF2B5EF4-FFF2-40B4-BE49-F238E27FC236}">
                        <a16:creationId xmlns:a16="http://schemas.microsoft.com/office/drawing/2014/main" id="{BCF90AB9-890D-4B48-A3B0-4EEEB7DCF721}"/>
                      </a:ext>
                    </a:extLst>
                  </p:cNvPr>
                  <p:cNvSpPr>
                    <a:spLocks/>
                  </p:cNvSpPr>
                  <p:nvPr/>
                </p:nvSpPr>
                <p:spPr>
                  <a:xfrm>
                    <a:off x="5787997" y="4260846"/>
                    <a:ext cx="378582" cy="335756"/>
                  </a:xfrm>
                  <a:prstGeom prst="roundRect">
                    <a:avLst/>
                  </a:prstGeom>
                  <a:solidFill>
                    <a:schemeClr val="accent2">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70" name="TextBox 269">
                    <a:extLst>
                      <a:ext uri="{FF2B5EF4-FFF2-40B4-BE49-F238E27FC236}">
                        <a16:creationId xmlns:a16="http://schemas.microsoft.com/office/drawing/2014/main" id="{1B7B85D7-8ADD-0548-B639-5B705C265901}"/>
                      </a:ext>
                    </a:extLst>
                  </p:cNvPr>
                  <p:cNvSpPr txBox="1">
                    <a:spLocks/>
                  </p:cNvSpPr>
                  <p:nvPr/>
                </p:nvSpPr>
                <p:spPr>
                  <a:xfrm>
                    <a:off x="5737996" y="424745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grpSp>
              <p:nvGrpSpPr>
                <p:cNvPr id="262" name="Group 261">
                  <a:extLst>
                    <a:ext uri="{FF2B5EF4-FFF2-40B4-BE49-F238E27FC236}">
                      <a16:creationId xmlns:a16="http://schemas.microsoft.com/office/drawing/2014/main" id="{385A4C59-28BE-F846-AB44-4044F0B1E499}"/>
                    </a:ext>
                  </a:extLst>
                </p:cNvPr>
                <p:cNvGrpSpPr/>
                <p:nvPr/>
              </p:nvGrpSpPr>
              <p:grpSpPr>
                <a:xfrm>
                  <a:off x="3042513" y="2799195"/>
                  <a:ext cx="494366" cy="380873"/>
                  <a:chOff x="6145683" y="4247452"/>
                  <a:chExt cx="494366" cy="380873"/>
                </a:xfrm>
              </p:grpSpPr>
              <p:sp>
                <p:nvSpPr>
                  <p:cNvPr id="267" name="Rounded Rectangle 266">
                    <a:extLst>
                      <a:ext uri="{FF2B5EF4-FFF2-40B4-BE49-F238E27FC236}">
                        <a16:creationId xmlns:a16="http://schemas.microsoft.com/office/drawing/2014/main" id="{639B3674-7556-5644-84CB-78BC15E6082A}"/>
                      </a:ext>
                    </a:extLst>
                  </p:cNvPr>
                  <p:cNvSpPr>
                    <a:spLocks/>
                  </p:cNvSpPr>
                  <p:nvPr/>
                </p:nvSpPr>
                <p:spPr>
                  <a:xfrm>
                    <a:off x="6195684" y="4260846"/>
                    <a:ext cx="378582" cy="335756"/>
                  </a:xfrm>
                  <a:prstGeom prst="roundRect">
                    <a:avLst/>
                  </a:prstGeom>
                  <a:solidFill>
                    <a:schemeClr val="accent1">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68" name="TextBox 267">
                    <a:extLst>
                      <a:ext uri="{FF2B5EF4-FFF2-40B4-BE49-F238E27FC236}">
                        <a16:creationId xmlns:a16="http://schemas.microsoft.com/office/drawing/2014/main" id="{E2EE716E-64E2-084D-AE57-69E57E501DAF}"/>
                      </a:ext>
                    </a:extLst>
                  </p:cNvPr>
                  <p:cNvSpPr txBox="1">
                    <a:spLocks/>
                  </p:cNvSpPr>
                  <p:nvPr/>
                </p:nvSpPr>
                <p:spPr>
                  <a:xfrm>
                    <a:off x="6145683" y="424745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pic>
              <p:nvPicPr>
                <p:cNvPr id="263" name="Picture 38">
                  <a:extLst>
                    <a:ext uri="{FF2B5EF4-FFF2-40B4-BE49-F238E27FC236}">
                      <a16:creationId xmlns:a16="http://schemas.microsoft.com/office/drawing/2014/main" id="{78946CE3-910B-C04E-A07D-6418F10669DB}"/>
                    </a:ext>
                  </a:extLst>
                </p:cNvPr>
                <p:cNvPicPr>
                  <a:picLocks noChangeAspect="1"/>
                </p:cNvPicPr>
                <p:nvPr/>
              </p:nvPicPr>
              <p:blipFill>
                <a:blip r:embed="rId4"/>
                <a:srcRect/>
                <a:stretch>
                  <a:fillRect/>
                </a:stretch>
              </p:blipFill>
              <p:spPr bwMode="auto">
                <a:xfrm>
                  <a:off x="1190512" y="3246540"/>
                  <a:ext cx="334674" cy="334707"/>
                </a:xfrm>
                <a:prstGeom prst="rect">
                  <a:avLst/>
                </a:prstGeom>
                <a:solidFill>
                  <a:schemeClr val="accent6">
                    <a:lumMod val="20000"/>
                    <a:lumOff val="80000"/>
                  </a:schemeClr>
                </a:solidFill>
                <a:ln>
                  <a:noFill/>
                </a:ln>
              </p:spPr>
            </p:pic>
            <p:grpSp>
              <p:nvGrpSpPr>
                <p:cNvPr id="264" name="Group 263">
                  <a:extLst>
                    <a:ext uri="{FF2B5EF4-FFF2-40B4-BE49-F238E27FC236}">
                      <a16:creationId xmlns:a16="http://schemas.microsoft.com/office/drawing/2014/main" id="{9673D06C-14A3-1743-8C55-021AB22D9285}"/>
                    </a:ext>
                  </a:extLst>
                </p:cNvPr>
                <p:cNvGrpSpPr/>
                <p:nvPr/>
              </p:nvGrpSpPr>
              <p:grpSpPr>
                <a:xfrm>
                  <a:off x="1936928" y="2786350"/>
                  <a:ext cx="494366" cy="380873"/>
                  <a:chOff x="5737996" y="4247452"/>
                  <a:chExt cx="494366" cy="380873"/>
                </a:xfrm>
              </p:grpSpPr>
              <p:sp>
                <p:nvSpPr>
                  <p:cNvPr id="265" name="Rounded Rectangle 264">
                    <a:extLst>
                      <a:ext uri="{FF2B5EF4-FFF2-40B4-BE49-F238E27FC236}">
                        <a16:creationId xmlns:a16="http://schemas.microsoft.com/office/drawing/2014/main" id="{ECB359A4-8172-7E45-A799-D6C419EBF28C}"/>
                      </a:ext>
                    </a:extLst>
                  </p:cNvPr>
                  <p:cNvSpPr>
                    <a:spLocks/>
                  </p:cNvSpPr>
                  <p:nvPr/>
                </p:nvSpPr>
                <p:spPr>
                  <a:xfrm>
                    <a:off x="5787997" y="4260846"/>
                    <a:ext cx="378582" cy="335756"/>
                  </a:xfrm>
                  <a:prstGeom prst="roundRect">
                    <a:avLst/>
                  </a:prstGeom>
                  <a:solidFill>
                    <a:schemeClr val="accent2">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66" name="TextBox 265">
                    <a:extLst>
                      <a:ext uri="{FF2B5EF4-FFF2-40B4-BE49-F238E27FC236}">
                        <a16:creationId xmlns:a16="http://schemas.microsoft.com/office/drawing/2014/main" id="{4290609D-6596-4040-8E4B-2F7C4C4DEF31}"/>
                      </a:ext>
                    </a:extLst>
                  </p:cNvPr>
                  <p:cNvSpPr txBox="1">
                    <a:spLocks/>
                  </p:cNvSpPr>
                  <p:nvPr/>
                </p:nvSpPr>
                <p:spPr>
                  <a:xfrm>
                    <a:off x="5737996" y="424745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grpSp>
          <p:sp>
            <p:nvSpPr>
              <p:cNvPr id="273" name="TextBox 47">
                <a:extLst>
                  <a:ext uri="{FF2B5EF4-FFF2-40B4-BE49-F238E27FC236}">
                    <a16:creationId xmlns:a16="http://schemas.microsoft.com/office/drawing/2014/main" id="{0AD256DA-4B59-3248-9571-C94D68CB8532}"/>
                  </a:ext>
                </a:extLst>
              </p:cNvPr>
              <p:cNvSpPr txBox="1">
                <a:spLocks noChangeArrowheads="1"/>
              </p:cNvSpPr>
              <p:nvPr/>
            </p:nvSpPr>
            <p:spPr bwMode="auto">
              <a:xfrm>
                <a:off x="661287" y="3564644"/>
                <a:ext cx="3219161" cy="2839672"/>
              </a:xfrm>
              <a:prstGeom prst="rect">
                <a:avLst/>
              </a:prstGeom>
              <a:solidFill>
                <a:schemeClr val="bg1"/>
              </a:solidFill>
              <a:ln>
                <a:noFill/>
              </a:ln>
            </p:spPr>
            <p:txBody>
              <a:bodyPr wrap="squar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defTabSz="609585" eaLnBrk="1" hangingPunct="1"/>
                <a:r>
                  <a:rPr lang="en-US" sz="2667" b="1" kern="1200" dirty="0">
                    <a:latin typeface="PF Paperback" charset="0"/>
                    <a:cs typeface="PF Paperback" charset="0"/>
                  </a:rPr>
                  <a:t>Digital-Manual</a:t>
                </a:r>
              </a:p>
              <a:p>
                <a:pPr defTabSz="609585" eaLnBrk="1" hangingPunct="1"/>
                <a:r>
                  <a:rPr lang="en-US" sz="2667" b="1" kern="1200" dirty="0">
                    <a:latin typeface="PF Paperback" charset="0"/>
                    <a:cs typeface="PF Paperback" charset="0"/>
                  </a:rPr>
                  <a:t>Not trusted</a:t>
                </a:r>
              </a:p>
              <a:p>
                <a:pPr defTabSz="609585" eaLnBrk="1" hangingPunct="1"/>
                <a:r>
                  <a:rPr lang="en-US" sz="2667" b="1" kern="1200" dirty="0">
                    <a:latin typeface="PF Paperback" charset="0"/>
                    <a:cs typeface="PF Paperback" charset="0"/>
                  </a:rPr>
                  <a:t>Not transparent</a:t>
                </a:r>
              </a:p>
              <a:p>
                <a:pPr defTabSz="609585" eaLnBrk="1" hangingPunct="1"/>
                <a:r>
                  <a:rPr lang="en-US" sz="2667" b="1" kern="1200" dirty="0">
                    <a:latin typeface="PF Paperback" charset="0"/>
                    <a:cs typeface="PF Paperback" charset="0"/>
                  </a:rPr>
                  <a:t>Non collaborative</a:t>
                </a:r>
              </a:p>
              <a:p>
                <a:pPr defTabSz="609585" eaLnBrk="1" hangingPunct="1"/>
                <a:endParaRPr lang="en-US" sz="2667" b="1" kern="1200" dirty="0">
                  <a:latin typeface="PF Paperback" charset="0"/>
                  <a:cs typeface="PF Paperback" charset="0"/>
                </a:endParaRPr>
              </a:p>
              <a:p>
                <a:pPr defTabSz="609585" eaLnBrk="1" hangingPunct="1"/>
                <a:endParaRPr lang="en-US" sz="2667" b="1" kern="1200" dirty="0">
                  <a:latin typeface="PF Paperback" charset="0"/>
                  <a:cs typeface="PF Paperback" charset="0"/>
                </a:endParaRPr>
              </a:p>
              <a:p>
                <a:pPr defTabSz="609585" eaLnBrk="1" hangingPunct="1"/>
                <a:endParaRPr lang="en-US" sz="2667" b="1" kern="1200" dirty="0">
                  <a:latin typeface="PF Paperback" charset="0"/>
                  <a:cs typeface="PF Paperback" charset="0"/>
                </a:endParaRPr>
              </a:p>
              <a:p>
                <a:pPr defTabSz="609585" eaLnBrk="1" hangingPunct="1"/>
                <a:endParaRPr lang="en-US" sz="2667" b="1" kern="1200" dirty="0">
                  <a:latin typeface="PF Paperback" charset="0"/>
                  <a:cs typeface="PF Paperback" charset="0"/>
                </a:endParaRPr>
              </a:p>
              <a:p>
                <a:pPr defTabSz="609585" eaLnBrk="1" hangingPunct="1"/>
                <a:endParaRPr lang="en-US" sz="2667" b="1" kern="1200" dirty="0">
                  <a:latin typeface="PF Paperback" charset="0"/>
                  <a:cs typeface="PF Paperback" charset="0"/>
                </a:endParaRPr>
              </a:p>
            </p:txBody>
          </p:sp>
        </p:grpSp>
        <p:pic>
          <p:nvPicPr>
            <p:cNvPr id="23" name="Picture 22">
              <a:extLst>
                <a:ext uri="{FF2B5EF4-FFF2-40B4-BE49-F238E27FC236}">
                  <a16:creationId xmlns:a16="http://schemas.microsoft.com/office/drawing/2014/main" id="{AD55E517-609C-0047-B77C-41F5A1100DF0}"/>
                </a:ext>
              </a:extLst>
            </p:cNvPr>
            <p:cNvPicPr>
              <a:picLocks noChangeAspect="1"/>
            </p:cNvPicPr>
            <p:nvPr/>
          </p:nvPicPr>
          <p:blipFill>
            <a:blip r:embed="rId9"/>
            <a:stretch>
              <a:fillRect/>
            </a:stretch>
          </p:blipFill>
          <p:spPr>
            <a:xfrm>
              <a:off x="1265959" y="4915493"/>
              <a:ext cx="1905000" cy="1549400"/>
            </a:xfrm>
            <a:prstGeom prst="rect">
              <a:avLst/>
            </a:prstGeom>
          </p:spPr>
        </p:pic>
      </p:grpSp>
      <p:grpSp>
        <p:nvGrpSpPr>
          <p:cNvPr id="19" name="Group 18">
            <a:extLst>
              <a:ext uri="{FF2B5EF4-FFF2-40B4-BE49-F238E27FC236}">
                <a16:creationId xmlns:a16="http://schemas.microsoft.com/office/drawing/2014/main" id="{827680D9-B404-C446-BF9B-F095D8EE78AF}"/>
              </a:ext>
            </a:extLst>
          </p:cNvPr>
          <p:cNvGrpSpPr/>
          <p:nvPr/>
        </p:nvGrpSpPr>
        <p:grpSpPr>
          <a:xfrm>
            <a:off x="7097570" y="1890184"/>
            <a:ext cx="7045151" cy="6882133"/>
            <a:chOff x="3799177" y="1417638"/>
            <a:chExt cx="5283863" cy="5161599"/>
          </a:xfrm>
        </p:grpSpPr>
        <p:sp>
          <p:nvSpPr>
            <p:cNvPr id="131" name="Rounded Rectangle 130">
              <a:extLst>
                <a:ext uri="{FF2B5EF4-FFF2-40B4-BE49-F238E27FC236}">
                  <a16:creationId xmlns:a16="http://schemas.microsoft.com/office/drawing/2014/main" id="{A5D88D3D-77CE-EA40-A94B-63C743C14778}"/>
                </a:ext>
              </a:extLst>
            </p:cNvPr>
            <p:cNvSpPr/>
            <p:nvPr/>
          </p:nvSpPr>
          <p:spPr>
            <a:xfrm>
              <a:off x="4663076" y="1947459"/>
              <a:ext cx="4419964" cy="4631778"/>
            </a:xfrm>
            <a:prstGeom prst="roundRect">
              <a:avLst/>
            </a:prstGeom>
            <a:solidFill>
              <a:schemeClr val="bg1"/>
            </a:solid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sp>
          <p:nvSpPr>
            <p:cNvPr id="132" name="TextBox 131">
              <a:extLst>
                <a:ext uri="{FF2B5EF4-FFF2-40B4-BE49-F238E27FC236}">
                  <a16:creationId xmlns:a16="http://schemas.microsoft.com/office/drawing/2014/main" id="{ED72AB7C-ADC8-C945-86B7-04BF99449325}"/>
                </a:ext>
              </a:extLst>
            </p:cNvPr>
            <p:cNvSpPr txBox="1">
              <a:spLocks/>
            </p:cNvSpPr>
            <p:nvPr/>
          </p:nvSpPr>
          <p:spPr>
            <a:xfrm>
              <a:off x="4572000" y="1417638"/>
              <a:ext cx="4196101" cy="346249"/>
            </a:xfrm>
            <a:prstGeom prst="rect">
              <a:avLst/>
            </a:prstGeom>
            <a:noFill/>
            <a:ln>
              <a:noFill/>
            </a:ln>
          </p:spPr>
          <p:txBody>
            <a:bodyPr wrap="none">
              <a:spAutoFit/>
            </a:bodyPr>
            <a:lstStyle>
              <a:defPPr>
                <a:defRPr lang="en-US"/>
              </a:defPPr>
              <a:lvl1pPr>
                <a:defRPr b="1" i="1">
                  <a:solidFill>
                    <a:srgbClr val="000000"/>
                  </a:solidFill>
                  <a:uFillTx/>
                  <a:latin typeface="PF Paperback" charset="0"/>
                  <a:ea typeface="ヒラギノ角ゴ ProN W3" charset="0"/>
                  <a:cs typeface="PF Paperback" charset="0"/>
                </a:defRPr>
              </a:lvl1pPr>
              <a:lvl2pPr marL="742950" indent="-285750" eaLnBrk="0" hangingPunct="0">
                <a:defRPr sz="3300">
                  <a:solidFill>
                    <a:srgbClr val="000000"/>
                  </a:solidFill>
                  <a:uFillTx/>
                  <a:latin typeface="Gill Sans" charset="0"/>
                  <a:ea typeface="ヒラギノ角ゴ ProN W3" charset="0"/>
                  <a:cs typeface="ヒラギノ角ゴ ProN W3"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9pPr>
            </a:lstStyle>
            <a:p>
              <a:pPr algn="l" defTabSz="609585" hangingPunct="1"/>
              <a:r>
                <a:rPr lang="en-US" sz="2400" kern="1200" dirty="0">
                  <a:sym typeface="Gill Sans" charset="0"/>
                </a:rPr>
                <a:t>Scholarly Communication Infrastructure</a:t>
              </a:r>
            </a:p>
          </p:txBody>
        </p:sp>
        <p:grpSp>
          <p:nvGrpSpPr>
            <p:cNvPr id="133" name="Group 132">
              <a:extLst>
                <a:ext uri="{FF2B5EF4-FFF2-40B4-BE49-F238E27FC236}">
                  <a16:creationId xmlns:a16="http://schemas.microsoft.com/office/drawing/2014/main" id="{28C48166-A668-2F4E-82F1-03E19BEC364C}"/>
                </a:ext>
              </a:extLst>
            </p:cNvPr>
            <p:cNvGrpSpPr/>
            <p:nvPr/>
          </p:nvGrpSpPr>
          <p:grpSpPr>
            <a:xfrm>
              <a:off x="6202945" y="2081237"/>
              <a:ext cx="1869003" cy="624185"/>
              <a:chOff x="6640451" y="1663003"/>
              <a:chExt cx="2492181" cy="832603"/>
            </a:xfrm>
          </p:grpSpPr>
          <p:sp>
            <p:nvSpPr>
              <p:cNvPr id="136" name="TextBox 135">
                <a:extLst>
                  <a:ext uri="{FF2B5EF4-FFF2-40B4-BE49-F238E27FC236}">
                    <a16:creationId xmlns:a16="http://schemas.microsoft.com/office/drawing/2014/main" id="{858E0027-A44E-7648-BA8D-9372B5BE77F5}"/>
                  </a:ext>
                </a:extLst>
              </p:cNvPr>
              <p:cNvSpPr txBox="1">
                <a:spLocks/>
              </p:cNvSpPr>
              <p:nvPr/>
            </p:nvSpPr>
            <p:spPr>
              <a:xfrm>
                <a:off x="7483792" y="1824513"/>
                <a:ext cx="1648840" cy="523444"/>
              </a:xfrm>
              <a:prstGeom prst="rect">
                <a:avLst/>
              </a:prstGeom>
              <a:noFill/>
            </p:spPr>
            <p:txBody>
              <a:bodyPr wrap="squar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Scientific Literature</a:t>
                </a:r>
              </a:p>
            </p:txBody>
          </p:sp>
          <p:grpSp>
            <p:nvGrpSpPr>
              <p:cNvPr id="138" name="Group 109">
                <a:extLst>
                  <a:ext uri="{FF2B5EF4-FFF2-40B4-BE49-F238E27FC236}">
                    <a16:creationId xmlns:a16="http://schemas.microsoft.com/office/drawing/2014/main" id="{D995EDDD-66AC-9940-BEDF-5CCB14A7660F}"/>
                  </a:ext>
                </a:extLst>
              </p:cNvPr>
              <p:cNvGrpSpPr/>
              <p:nvPr/>
            </p:nvGrpSpPr>
            <p:grpSpPr>
              <a:xfrm>
                <a:off x="6640451" y="1663003"/>
                <a:ext cx="1040749" cy="832603"/>
                <a:chOff x="6640451" y="1663003"/>
                <a:chExt cx="1040749" cy="832603"/>
              </a:xfrm>
            </p:grpSpPr>
            <p:sp>
              <p:nvSpPr>
                <p:cNvPr id="142" name="Can 141">
                  <a:extLst>
                    <a:ext uri="{FF2B5EF4-FFF2-40B4-BE49-F238E27FC236}">
                      <a16:creationId xmlns:a16="http://schemas.microsoft.com/office/drawing/2014/main" id="{129296A1-5842-CC44-8B34-84C3F69D8EBB}"/>
                    </a:ext>
                  </a:extLst>
                </p:cNvPr>
                <p:cNvSpPr>
                  <a:spLocks/>
                </p:cNvSpPr>
                <p:nvPr/>
              </p:nvSpPr>
              <p:spPr>
                <a:xfrm>
                  <a:off x="6640451" y="1663003"/>
                  <a:ext cx="1040579"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pic>
              <p:nvPicPr>
                <p:cNvPr id="143" name="Picture 66">
                  <a:extLst>
                    <a:ext uri="{FF2B5EF4-FFF2-40B4-BE49-F238E27FC236}">
                      <a16:creationId xmlns:a16="http://schemas.microsoft.com/office/drawing/2014/main" id="{C4F639C7-8D71-8148-B4E8-3EAC79A3C26A}"/>
                    </a:ext>
                  </a:extLst>
                </p:cNvPr>
                <p:cNvPicPr>
                  <a:picLocks noChangeAspect="1"/>
                </p:cNvPicPr>
                <p:nvPr/>
              </p:nvPicPr>
              <p:blipFill>
                <a:blip r:embed="rId10"/>
                <a:srcRect/>
                <a:stretch>
                  <a:fillRect/>
                </a:stretch>
              </p:blipFill>
              <p:spPr bwMode="auto">
                <a:xfrm>
                  <a:off x="6917513" y="1886600"/>
                  <a:ext cx="557568" cy="557568"/>
                </a:xfrm>
                <a:prstGeom prst="rect">
                  <a:avLst/>
                </a:prstGeom>
                <a:noFill/>
                <a:ln>
                  <a:noFill/>
                </a:ln>
              </p:spPr>
            </p:pic>
          </p:grpSp>
        </p:grpSp>
        <p:sp>
          <p:nvSpPr>
            <p:cNvPr id="144" name="Right Arrow 143">
              <a:extLst>
                <a:ext uri="{FF2B5EF4-FFF2-40B4-BE49-F238E27FC236}">
                  <a16:creationId xmlns:a16="http://schemas.microsoft.com/office/drawing/2014/main" id="{49B0358C-0661-2044-80DC-C6F3B0491836}"/>
                </a:ext>
              </a:extLst>
            </p:cNvPr>
            <p:cNvSpPr>
              <a:spLocks/>
            </p:cNvSpPr>
            <p:nvPr/>
          </p:nvSpPr>
          <p:spPr>
            <a:xfrm>
              <a:off x="3824407" y="3376949"/>
              <a:ext cx="1481600" cy="225921"/>
            </a:xfrm>
            <a:prstGeom prst="rightArrow">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endParaRPr lang="en-US" sz="1351" kern="1200">
                <a:solidFill>
                  <a:prstClr val="white"/>
                </a:solidFill>
                <a:latin typeface="PF Paperback"/>
                <a:cs typeface="PF Paperback"/>
              </a:endParaRPr>
            </a:p>
          </p:txBody>
        </p:sp>
        <p:sp>
          <p:nvSpPr>
            <p:cNvPr id="145" name="Right Arrow 144">
              <a:extLst>
                <a:ext uri="{FF2B5EF4-FFF2-40B4-BE49-F238E27FC236}">
                  <a16:creationId xmlns:a16="http://schemas.microsoft.com/office/drawing/2014/main" id="{6C8B7E92-1746-3E4B-8FA5-A0AF6E6A38C7}"/>
                </a:ext>
              </a:extLst>
            </p:cNvPr>
            <p:cNvSpPr>
              <a:spLocks/>
            </p:cNvSpPr>
            <p:nvPr/>
          </p:nvSpPr>
          <p:spPr>
            <a:xfrm rot="10800000">
              <a:off x="3799177" y="3854001"/>
              <a:ext cx="1481600" cy="225921"/>
            </a:xfrm>
            <a:prstGeom prst="rightArrow">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endParaRPr lang="en-US" sz="1351" kern="1200" dirty="0">
                <a:solidFill>
                  <a:prstClr val="white"/>
                </a:solidFill>
                <a:latin typeface="PF Paperback"/>
                <a:cs typeface="PF Paperback"/>
              </a:endParaRPr>
            </a:p>
          </p:txBody>
        </p:sp>
      </p:grpSp>
      <p:grpSp>
        <p:nvGrpSpPr>
          <p:cNvPr id="17" name="Group 16">
            <a:extLst>
              <a:ext uri="{FF2B5EF4-FFF2-40B4-BE49-F238E27FC236}">
                <a16:creationId xmlns:a16="http://schemas.microsoft.com/office/drawing/2014/main" id="{E2C120DF-9377-E945-B4B1-C8613BD9646B}"/>
              </a:ext>
            </a:extLst>
          </p:cNvPr>
          <p:cNvGrpSpPr/>
          <p:nvPr/>
        </p:nvGrpSpPr>
        <p:grpSpPr>
          <a:xfrm>
            <a:off x="9261758" y="4741203"/>
            <a:ext cx="3768233" cy="3878655"/>
            <a:chOff x="5330641" y="3558950"/>
            <a:chExt cx="2826175" cy="2908991"/>
          </a:xfrm>
        </p:grpSpPr>
        <p:sp>
          <p:nvSpPr>
            <p:cNvPr id="13" name="TextBox 12">
              <a:extLst>
                <a:ext uri="{FF2B5EF4-FFF2-40B4-BE49-F238E27FC236}">
                  <a16:creationId xmlns:a16="http://schemas.microsoft.com/office/drawing/2014/main" id="{580B6D8F-AE32-B24E-8D39-3E322E978E1D}"/>
                </a:ext>
              </a:extLst>
            </p:cNvPr>
            <p:cNvSpPr txBox="1"/>
            <p:nvPr/>
          </p:nvSpPr>
          <p:spPr>
            <a:xfrm>
              <a:off x="5330641" y="3558950"/>
              <a:ext cx="2826175" cy="1300548"/>
            </a:xfrm>
            <a:prstGeom prst="rect">
              <a:avLst/>
            </a:prstGeom>
            <a:noFill/>
          </p:spPr>
          <p:txBody>
            <a:bodyPr wrap="square" rtlCol="0">
              <a:spAutoFit/>
            </a:bodyPr>
            <a:lstStyle/>
            <a:p>
              <a:pPr defTabSz="609585" hangingPunct="1"/>
              <a:r>
                <a:rPr lang="it-IT" sz="2667" b="1" kern="1200" dirty="0" err="1">
                  <a:solidFill>
                    <a:prstClr val="black"/>
                  </a:solidFill>
                  <a:latin typeface="PF Paperback" panose="02000503040000020004" pitchFamily="2" charset="0"/>
                  <a:cs typeface="Arial" panose="020B0604020202020204" pitchFamily="34" charset="0"/>
                </a:rPr>
                <a:t>Reproducibility</a:t>
              </a:r>
              <a:r>
                <a:rPr lang="it-IT" sz="2667" b="1" kern="1200" dirty="0">
                  <a:solidFill>
                    <a:prstClr val="black"/>
                  </a:solidFill>
                  <a:latin typeface="PF Paperback" panose="02000503040000020004" pitchFamily="2" charset="0"/>
                  <a:cs typeface="Arial" panose="020B0604020202020204" pitchFamily="34" charset="0"/>
                </a:rPr>
                <a:t> and </a:t>
              </a:r>
              <a:r>
                <a:rPr lang="it-IT" sz="2667" b="1" kern="1200" dirty="0" err="1">
                  <a:solidFill>
                    <a:prstClr val="black"/>
                  </a:solidFill>
                  <a:latin typeface="PF Paperback" panose="02000503040000020004" pitchFamily="2" charset="0"/>
                  <a:cs typeface="Arial" panose="020B0604020202020204" pitchFamily="34" charset="0"/>
                </a:rPr>
                <a:t>Transparency</a:t>
              </a:r>
              <a:r>
                <a:rPr lang="it-IT" sz="2667" b="1" kern="1200" dirty="0">
                  <a:solidFill>
                    <a:prstClr val="black"/>
                  </a:solidFill>
                  <a:latin typeface="PF Paperback" panose="02000503040000020004" pitchFamily="2" charset="0"/>
                  <a:cs typeface="Arial" panose="020B0604020202020204" pitchFamily="34" charset="0"/>
                </a:rPr>
                <a:t> of science are </a:t>
              </a:r>
              <a:r>
                <a:rPr lang="it-IT" sz="2667" b="1" kern="1200" dirty="0" err="1">
                  <a:solidFill>
                    <a:prstClr val="black"/>
                  </a:solidFill>
                  <a:latin typeface="PF Paperback" panose="02000503040000020004" pitchFamily="2" charset="0"/>
                  <a:cs typeface="Arial" panose="020B0604020202020204" pitchFamily="34" charset="0"/>
                </a:rPr>
                <a:t>compromised</a:t>
              </a:r>
              <a:endParaRPr lang="it-IT" sz="2667" b="1" kern="1200" dirty="0">
                <a:solidFill>
                  <a:prstClr val="black"/>
                </a:solidFill>
                <a:latin typeface="PF Paperback" panose="02000503040000020004" pitchFamily="2" charset="0"/>
                <a:cs typeface="Arial" panose="020B0604020202020204" pitchFamily="34" charset="0"/>
              </a:endParaRPr>
            </a:p>
          </p:txBody>
        </p:sp>
        <p:pic>
          <p:nvPicPr>
            <p:cNvPr id="16" name="Picture 15">
              <a:extLst>
                <a:ext uri="{FF2B5EF4-FFF2-40B4-BE49-F238E27FC236}">
                  <a16:creationId xmlns:a16="http://schemas.microsoft.com/office/drawing/2014/main" id="{518EA3EC-9032-9D4C-A4CB-1F3D90188D95}"/>
                </a:ext>
              </a:extLst>
            </p:cNvPr>
            <p:cNvPicPr>
              <a:picLocks noChangeAspect="1"/>
            </p:cNvPicPr>
            <p:nvPr/>
          </p:nvPicPr>
          <p:blipFill>
            <a:blip r:embed="rId11"/>
            <a:stretch>
              <a:fillRect/>
            </a:stretch>
          </p:blipFill>
          <p:spPr>
            <a:xfrm>
              <a:off x="5653006" y="4847621"/>
              <a:ext cx="2008661" cy="1620320"/>
            </a:xfrm>
            <a:prstGeom prst="rect">
              <a:avLst/>
            </a:prstGeom>
          </p:spPr>
        </p:pic>
      </p:grpSp>
    </p:spTree>
    <p:extLst>
      <p:ext uri="{BB962C8B-B14F-4D97-AF65-F5344CB8AC3E}">
        <p14:creationId xmlns:p14="http://schemas.microsoft.com/office/powerpoint/2010/main" val="31799810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08F25AA0-7D82-6F48-A010-8C07CC2F014D}"/>
              </a:ext>
            </a:extLst>
          </p:cNvPr>
          <p:cNvSpPr/>
          <p:nvPr/>
        </p:nvSpPr>
        <p:spPr>
          <a:xfrm>
            <a:off x="8304601" y="2295622"/>
            <a:ext cx="6298554" cy="5814057"/>
          </a:xfrm>
          <a:prstGeom prst="roundRect">
            <a:avLst/>
          </a:prstGeom>
          <a:solidFill>
            <a:schemeClr val="bg1"/>
          </a:solid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sp>
        <p:nvSpPr>
          <p:cNvPr id="28" name="Rounded Rectangle 27">
            <a:extLst>
              <a:ext uri="{FF2B5EF4-FFF2-40B4-BE49-F238E27FC236}">
                <a16:creationId xmlns:a16="http://schemas.microsoft.com/office/drawing/2014/main" id="{658AC1B1-4C0A-884A-8A8C-251D8D7F36D3}"/>
              </a:ext>
            </a:extLst>
          </p:cNvPr>
          <p:cNvSpPr/>
          <p:nvPr/>
        </p:nvSpPr>
        <p:spPr>
          <a:xfrm>
            <a:off x="2143537" y="2295622"/>
            <a:ext cx="5799668" cy="5814057"/>
          </a:xfrm>
          <a:prstGeom prst="roundRect">
            <a:avLst/>
          </a:prstGeom>
          <a:solidFill>
            <a:schemeClr val="bg1"/>
          </a:solid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graphicFrame>
        <p:nvGraphicFramePr>
          <p:cNvPr id="2" name="Diagram 1">
            <a:extLst>
              <a:ext uri="{FF2B5EF4-FFF2-40B4-BE49-F238E27FC236}">
                <a16:creationId xmlns:a16="http://schemas.microsoft.com/office/drawing/2014/main" id="{0524AC9C-18EC-7F48-A987-D7053B664389}"/>
              </a:ext>
            </a:extLst>
          </p:cNvPr>
          <p:cNvGraphicFramePr/>
          <p:nvPr/>
        </p:nvGraphicFramePr>
        <p:xfrm>
          <a:off x="8093357" y="2829453"/>
          <a:ext cx="6626923" cy="4621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B1223D8A-6630-E947-8B3B-791A62F16DEE}"/>
              </a:ext>
            </a:extLst>
          </p:cNvPr>
          <p:cNvSpPr>
            <a:spLocks noGrp="1"/>
          </p:cNvSpPr>
          <p:nvPr>
            <p:ph type="body" sz="quarter" idx="21"/>
          </p:nvPr>
        </p:nvSpPr>
        <p:spPr/>
        <p:txBody>
          <a:bodyPr>
            <a:normAutofit/>
          </a:bodyPr>
          <a:lstStyle/>
          <a:p>
            <a:r>
              <a:rPr lang="en-US" spc="-225" dirty="0"/>
              <a:t>Open Science : establishing infrastructure</a:t>
            </a:r>
            <a:endParaRPr lang="en-IT" dirty="0"/>
          </a:p>
        </p:txBody>
      </p:sp>
      <p:sp>
        <p:nvSpPr>
          <p:cNvPr id="51" name="Right Arrow 50"/>
          <p:cNvSpPr>
            <a:spLocks/>
          </p:cNvSpPr>
          <p:nvPr/>
        </p:nvSpPr>
        <p:spPr>
          <a:xfrm>
            <a:off x="7800527" y="4761693"/>
            <a:ext cx="641404" cy="950001"/>
          </a:xfrm>
          <a:prstGeom prst="rightArrow">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endParaRPr lang="en-US" sz="1351" kern="1200">
              <a:solidFill>
                <a:prstClr val="white"/>
              </a:solidFill>
              <a:latin typeface="PF Paperback"/>
              <a:cs typeface="PF Paperback"/>
            </a:endParaRPr>
          </a:p>
        </p:txBody>
      </p:sp>
      <p:sp>
        <p:nvSpPr>
          <p:cNvPr id="75" name="TextBox 74"/>
          <p:cNvSpPr txBox="1">
            <a:spLocks/>
          </p:cNvSpPr>
          <p:nvPr/>
        </p:nvSpPr>
        <p:spPr>
          <a:xfrm>
            <a:off x="8441931" y="1755598"/>
            <a:ext cx="5594801" cy="461665"/>
          </a:xfrm>
          <a:prstGeom prst="rect">
            <a:avLst/>
          </a:prstGeom>
          <a:noFill/>
          <a:ln>
            <a:noFill/>
          </a:ln>
        </p:spPr>
        <p:txBody>
          <a:bodyPr wrap="none">
            <a:spAutoFit/>
          </a:bodyPr>
          <a:lstStyle>
            <a:defPPr>
              <a:defRPr lang="en-US"/>
            </a:defPPr>
            <a:lvl1pPr>
              <a:defRPr b="1" i="1">
                <a:solidFill>
                  <a:srgbClr val="000000"/>
                </a:solidFill>
                <a:uFillTx/>
                <a:latin typeface="PF Paperback" charset="0"/>
                <a:ea typeface="ヒラギノ角ゴ ProN W3" charset="0"/>
                <a:cs typeface="PF Paperback" charset="0"/>
              </a:defRPr>
            </a:lvl1pPr>
            <a:lvl2pPr marL="742950" indent="-285750" eaLnBrk="0" hangingPunct="0">
              <a:defRPr sz="3300">
                <a:solidFill>
                  <a:srgbClr val="000000"/>
                </a:solidFill>
                <a:uFillTx/>
                <a:latin typeface="Gill Sans" charset="0"/>
                <a:ea typeface="ヒラギノ角ゴ ProN W3" charset="0"/>
                <a:cs typeface="ヒラギノ角ゴ ProN W3"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9pPr>
          </a:lstStyle>
          <a:p>
            <a:pPr algn="l" defTabSz="609585" hangingPunct="1"/>
            <a:r>
              <a:rPr lang="en-US" sz="2400" kern="1200" dirty="0">
                <a:sym typeface="Gill Sans" charset="0"/>
              </a:rPr>
              <a:t>Scholarly Communication Infrastructure</a:t>
            </a:r>
          </a:p>
        </p:txBody>
      </p:sp>
      <p:sp>
        <p:nvSpPr>
          <p:cNvPr id="29" name="TextBox 47"/>
          <p:cNvSpPr txBox="1">
            <a:spLocks noChangeArrowheads="1"/>
          </p:cNvSpPr>
          <p:nvPr/>
        </p:nvSpPr>
        <p:spPr bwMode="auto">
          <a:xfrm>
            <a:off x="3517251" y="1729463"/>
            <a:ext cx="2837636" cy="461665"/>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400" b="1" i="1" kern="1200" dirty="0">
                <a:latin typeface="PF Paperback" charset="0"/>
                <a:cs typeface="PF Paperback" charset="0"/>
              </a:rPr>
              <a:t>Digital Laboratories</a:t>
            </a:r>
          </a:p>
        </p:txBody>
      </p:sp>
      <p:grpSp>
        <p:nvGrpSpPr>
          <p:cNvPr id="111" name="Group 110">
            <a:extLst>
              <a:ext uri="{FF2B5EF4-FFF2-40B4-BE49-F238E27FC236}">
                <a16:creationId xmlns:a16="http://schemas.microsoft.com/office/drawing/2014/main" id="{6C78C0D0-05A3-D542-9CD2-D9910CDFAE45}"/>
              </a:ext>
            </a:extLst>
          </p:cNvPr>
          <p:cNvGrpSpPr/>
          <p:nvPr/>
        </p:nvGrpSpPr>
        <p:grpSpPr>
          <a:xfrm>
            <a:off x="2830609" y="5627650"/>
            <a:ext cx="4379724" cy="2329489"/>
            <a:chOff x="598956" y="4429462"/>
            <a:chExt cx="3284793" cy="1747117"/>
          </a:xfrm>
        </p:grpSpPr>
        <p:sp>
          <p:nvSpPr>
            <p:cNvPr id="112" name="Rounded Rectangle 111">
              <a:extLst>
                <a:ext uri="{FF2B5EF4-FFF2-40B4-BE49-F238E27FC236}">
                  <a16:creationId xmlns:a16="http://schemas.microsoft.com/office/drawing/2014/main" id="{635550B3-5840-934A-9561-EDA847BB93DF}"/>
                </a:ext>
              </a:extLst>
            </p:cNvPr>
            <p:cNvSpPr/>
            <p:nvPr/>
          </p:nvSpPr>
          <p:spPr>
            <a:xfrm>
              <a:off x="693683" y="4726026"/>
              <a:ext cx="3112514" cy="14505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grpSp>
          <p:nvGrpSpPr>
            <p:cNvPr id="113" name="Group 112">
              <a:extLst>
                <a:ext uri="{FF2B5EF4-FFF2-40B4-BE49-F238E27FC236}">
                  <a16:creationId xmlns:a16="http://schemas.microsoft.com/office/drawing/2014/main" id="{5715D48C-5304-294E-A42E-E99154D224A6}"/>
                </a:ext>
              </a:extLst>
            </p:cNvPr>
            <p:cNvGrpSpPr/>
            <p:nvPr/>
          </p:nvGrpSpPr>
          <p:grpSpPr>
            <a:xfrm>
              <a:off x="942502" y="5001954"/>
              <a:ext cx="2751928" cy="478473"/>
              <a:chOff x="1089501" y="5367775"/>
              <a:chExt cx="2751928" cy="478473"/>
            </a:xfrm>
          </p:grpSpPr>
          <p:pic>
            <p:nvPicPr>
              <p:cNvPr id="123" name="Picture 37">
                <a:extLst>
                  <a:ext uri="{FF2B5EF4-FFF2-40B4-BE49-F238E27FC236}">
                    <a16:creationId xmlns:a16="http://schemas.microsoft.com/office/drawing/2014/main" id="{36A34231-CCBE-AE43-81C9-E9B590FD56D2}"/>
                  </a:ext>
                </a:extLst>
              </p:cNvPr>
              <p:cNvPicPr>
                <a:picLocks noChangeAspect="1"/>
              </p:cNvPicPr>
              <p:nvPr/>
            </p:nvPicPr>
            <p:blipFill>
              <a:blip r:embed="rId8"/>
              <a:srcRect/>
              <a:stretch>
                <a:fillRect/>
              </a:stretch>
            </p:blipFill>
            <p:spPr bwMode="auto">
              <a:xfrm>
                <a:off x="1551697" y="5386208"/>
                <a:ext cx="459834" cy="459879"/>
              </a:xfrm>
              <a:prstGeom prst="rect">
                <a:avLst/>
              </a:prstGeom>
              <a:solidFill>
                <a:schemeClr val="accent2">
                  <a:lumMod val="20000"/>
                  <a:lumOff val="80000"/>
                </a:schemeClr>
              </a:solidFill>
              <a:ln>
                <a:noFill/>
              </a:ln>
            </p:spPr>
          </p:pic>
          <p:pic>
            <p:nvPicPr>
              <p:cNvPr id="124" name="Picture 37">
                <a:extLst>
                  <a:ext uri="{FF2B5EF4-FFF2-40B4-BE49-F238E27FC236}">
                    <a16:creationId xmlns:a16="http://schemas.microsoft.com/office/drawing/2014/main" id="{898AC066-C69B-884C-86F0-03ACC1343290}"/>
                  </a:ext>
                </a:extLst>
              </p:cNvPr>
              <p:cNvPicPr>
                <a:picLocks noChangeAspect="1"/>
              </p:cNvPicPr>
              <p:nvPr/>
            </p:nvPicPr>
            <p:blipFill>
              <a:blip r:embed="rId8"/>
              <a:srcRect/>
              <a:stretch>
                <a:fillRect/>
              </a:stretch>
            </p:blipFill>
            <p:spPr bwMode="auto">
              <a:xfrm>
                <a:off x="1089501" y="5386369"/>
                <a:ext cx="459834" cy="459879"/>
              </a:xfrm>
              <a:prstGeom prst="rect">
                <a:avLst/>
              </a:prstGeom>
              <a:solidFill>
                <a:schemeClr val="accent3">
                  <a:lumMod val="20000"/>
                  <a:lumOff val="80000"/>
                </a:schemeClr>
              </a:solidFill>
              <a:ln>
                <a:noFill/>
              </a:ln>
            </p:spPr>
          </p:pic>
          <p:sp>
            <p:nvSpPr>
              <p:cNvPr id="125" name="Rounded Rectangle 124">
                <a:extLst>
                  <a:ext uri="{FF2B5EF4-FFF2-40B4-BE49-F238E27FC236}">
                    <a16:creationId xmlns:a16="http://schemas.microsoft.com/office/drawing/2014/main" id="{1C485BC5-CD2E-2E4E-8D7A-1A75B7AF6815}"/>
                  </a:ext>
                </a:extLst>
              </p:cNvPr>
              <p:cNvSpPr>
                <a:spLocks/>
              </p:cNvSpPr>
              <p:nvPr/>
            </p:nvSpPr>
            <p:spPr>
              <a:xfrm>
                <a:off x="2989377" y="5434093"/>
                <a:ext cx="378582" cy="335756"/>
              </a:xfrm>
              <a:prstGeom prst="roundRect">
                <a:avLst/>
              </a:prstGeom>
              <a:solidFill>
                <a:schemeClr val="accent2">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126" name="TextBox 125">
                <a:extLst>
                  <a:ext uri="{FF2B5EF4-FFF2-40B4-BE49-F238E27FC236}">
                    <a16:creationId xmlns:a16="http://schemas.microsoft.com/office/drawing/2014/main" id="{D75A65D9-8366-3A4E-AABF-ED1BE8169083}"/>
                  </a:ext>
                </a:extLst>
              </p:cNvPr>
              <p:cNvSpPr txBox="1">
                <a:spLocks/>
              </p:cNvSpPr>
              <p:nvPr/>
            </p:nvSpPr>
            <p:spPr>
              <a:xfrm>
                <a:off x="2939376" y="5420699"/>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sp>
            <p:nvSpPr>
              <p:cNvPr id="127" name="Rounded Rectangle 126">
                <a:extLst>
                  <a:ext uri="{FF2B5EF4-FFF2-40B4-BE49-F238E27FC236}">
                    <a16:creationId xmlns:a16="http://schemas.microsoft.com/office/drawing/2014/main" id="{F9D1A1EF-D273-8C42-97DE-546F2486A60A}"/>
                  </a:ext>
                </a:extLst>
              </p:cNvPr>
              <p:cNvSpPr>
                <a:spLocks/>
              </p:cNvSpPr>
              <p:nvPr/>
            </p:nvSpPr>
            <p:spPr>
              <a:xfrm>
                <a:off x="3397064" y="5434093"/>
                <a:ext cx="378582" cy="335756"/>
              </a:xfrm>
              <a:prstGeom prst="roundRect">
                <a:avLst/>
              </a:prstGeom>
              <a:solidFill>
                <a:schemeClr val="accent1">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128" name="TextBox 127">
                <a:extLst>
                  <a:ext uri="{FF2B5EF4-FFF2-40B4-BE49-F238E27FC236}">
                    <a16:creationId xmlns:a16="http://schemas.microsoft.com/office/drawing/2014/main" id="{FC4A5C21-0082-9042-BFB9-81D908FC91EB}"/>
                  </a:ext>
                </a:extLst>
              </p:cNvPr>
              <p:cNvSpPr txBox="1">
                <a:spLocks/>
              </p:cNvSpPr>
              <p:nvPr/>
            </p:nvSpPr>
            <p:spPr>
              <a:xfrm>
                <a:off x="3347063" y="5420699"/>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pic>
            <p:nvPicPr>
              <p:cNvPr id="129" name="Picture 38">
                <a:extLst>
                  <a:ext uri="{FF2B5EF4-FFF2-40B4-BE49-F238E27FC236}">
                    <a16:creationId xmlns:a16="http://schemas.microsoft.com/office/drawing/2014/main" id="{71727506-49DF-6042-A553-D5E098AA13E4}"/>
                  </a:ext>
                </a:extLst>
              </p:cNvPr>
              <p:cNvPicPr>
                <a:picLocks noChangeAspect="1"/>
              </p:cNvPicPr>
              <p:nvPr/>
            </p:nvPicPr>
            <p:blipFill>
              <a:blip r:embed="rId9"/>
              <a:srcRect/>
              <a:stretch>
                <a:fillRect/>
              </a:stretch>
            </p:blipFill>
            <p:spPr bwMode="auto">
              <a:xfrm>
                <a:off x="2496607" y="5384842"/>
                <a:ext cx="442769" cy="442813"/>
              </a:xfrm>
              <a:prstGeom prst="rect">
                <a:avLst/>
              </a:prstGeom>
              <a:solidFill>
                <a:schemeClr val="bg2">
                  <a:lumMod val="90000"/>
                </a:schemeClr>
              </a:solidFill>
              <a:ln>
                <a:noFill/>
              </a:ln>
            </p:spPr>
          </p:pic>
          <p:pic>
            <p:nvPicPr>
              <p:cNvPr id="130" name="Picture 38">
                <a:extLst>
                  <a:ext uri="{FF2B5EF4-FFF2-40B4-BE49-F238E27FC236}">
                    <a16:creationId xmlns:a16="http://schemas.microsoft.com/office/drawing/2014/main" id="{5454A9E8-E941-344C-9E75-5479DDD7C1C6}"/>
                  </a:ext>
                </a:extLst>
              </p:cNvPr>
              <p:cNvPicPr>
                <a:picLocks noChangeAspect="1"/>
              </p:cNvPicPr>
              <p:nvPr/>
            </p:nvPicPr>
            <p:blipFill>
              <a:blip r:embed="rId9"/>
              <a:srcRect/>
              <a:stretch>
                <a:fillRect/>
              </a:stretch>
            </p:blipFill>
            <p:spPr bwMode="auto">
              <a:xfrm>
                <a:off x="2027813" y="5367775"/>
                <a:ext cx="459834" cy="459880"/>
              </a:xfrm>
              <a:prstGeom prst="rect">
                <a:avLst/>
              </a:prstGeom>
              <a:solidFill>
                <a:schemeClr val="accent6">
                  <a:lumMod val="20000"/>
                  <a:lumOff val="80000"/>
                </a:schemeClr>
              </a:solidFill>
              <a:ln>
                <a:noFill/>
              </a:ln>
            </p:spPr>
          </p:pic>
        </p:grpSp>
        <p:grpSp>
          <p:nvGrpSpPr>
            <p:cNvPr id="114" name="Group 113">
              <a:extLst>
                <a:ext uri="{FF2B5EF4-FFF2-40B4-BE49-F238E27FC236}">
                  <a16:creationId xmlns:a16="http://schemas.microsoft.com/office/drawing/2014/main" id="{1F76A7E3-0E12-0242-A280-C0D182548E38}"/>
                </a:ext>
              </a:extLst>
            </p:cNvPr>
            <p:cNvGrpSpPr/>
            <p:nvPr/>
          </p:nvGrpSpPr>
          <p:grpSpPr>
            <a:xfrm>
              <a:off x="1390656" y="5644475"/>
              <a:ext cx="1636831" cy="532104"/>
              <a:chOff x="1475261" y="6347633"/>
              <a:chExt cx="1636831" cy="532104"/>
            </a:xfrm>
          </p:grpSpPr>
          <p:grpSp>
            <p:nvGrpSpPr>
              <p:cNvPr id="116" name="Group 115">
                <a:extLst>
                  <a:ext uri="{FF2B5EF4-FFF2-40B4-BE49-F238E27FC236}">
                    <a16:creationId xmlns:a16="http://schemas.microsoft.com/office/drawing/2014/main" id="{68CFB17F-D717-0B4C-8611-F60EEC30E75A}"/>
                  </a:ext>
                </a:extLst>
              </p:cNvPr>
              <p:cNvGrpSpPr/>
              <p:nvPr/>
            </p:nvGrpSpPr>
            <p:grpSpPr>
              <a:xfrm>
                <a:off x="1475261" y="6347633"/>
                <a:ext cx="1636831" cy="532104"/>
                <a:chOff x="4829427" y="3122191"/>
                <a:chExt cx="2693197" cy="1109554"/>
              </a:xfrm>
            </p:grpSpPr>
            <p:pic>
              <p:nvPicPr>
                <p:cNvPr id="118" name="Picture 5">
                  <a:extLst>
                    <a:ext uri="{FF2B5EF4-FFF2-40B4-BE49-F238E27FC236}">
                      <a16:creationId xmlns:a16="http://schemas.microsoft.com/office/drawing/2014/main" id="{28F43E32-5F9B-204B-93EF-1D18CAA65FB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71898" y="3224227"/>
                  <a:ext cx="950726" cy="950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 name="Picture 6">
                  <a:extLst>
                    <a:ext uri="{FF2B5EF4-FFF2-40B4-BE49-F238E27FC236}">
                      <a16:creationId xmlns:a16="http://schemas.microsoft.com/office/drawing/2014/main" id="{C3218C6C-C43E-6842-9A02-B072113E944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36316" y="3122191"/>
                  <a:ext cx="1109447" cy="1109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0" name="Group 119">
                  <a:extLst>
                    <a:ext uri="{FF2B5EF4-FFF2-40B4-BE49-F238E27FC236}">
                      <a16:creationId xmlns:a16="http://schemas.microsoft.com/office/drawing/2014/main" id="{413F4156-CF36-3C43-B3CC-4F9B5CA275D4}"/>
                    </a:ext>
                  </a:extLst>
                </p:cNvPr>
                <p:cNvGrpSpPr/>
                <p:nvPr/>
              </p:nvGrpSpPr>
              <p:grpSpPr>
                <a:xfrm>
                  <a:off x="4829427" y="3242382"/>
                  <a:ext cx="792008" cy="792086"/>
                  <a:chOff x="1267728" y="6143890"/>
                  <a:chExt cx="792008" cy="792086"/>
                </a:xfrm>
              </p:grpSpPr>
              <p:pic>
                <p:nvPicPr>
                  <p:cNvPr id="121" name="Picture 7">
                    <a:extLst>
                      <a:ext uri="{FF2B5EF4-FFF2-40B4-BE49-F238E27FC236}">
                        <a16:creationId xmlns:a16="http://schemas.microsoft.com/office/drawing/2014/main" id="{DCD09F3B-52FA-7444-A3D3-88043A2F551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67728" y="6143890"/>
                    <a:ext cx="792008" cy="792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 name="Rectangle 121">
                    <a:extLst>
                      <a:ext uri="{FF2B5EF4-FFF2-40B4-BE49-F238E27FC236}">
                        <a16:creationId xmlns:a16="http://schemas.microsoft.com/office/drawing/2014/main" id="{BE0FF6A3-8F62-0245-9AB3-99683B83D5DF}"/>
                      </a:ext>
                    </a:extLst>
                  </p:cNvPr>
                  <p:cNvSpPr/>
                  <p:nvPr/>
                </p:nvSpPr>
                <p:spPr>
                  <a:xfrm>
                    <a:off x="1403255" y="6378541"/>
                    <a:ext cx="503958" cy="216003"/>
                  </a:xfrm>
                  <a:prstGeom prst="rect">
                    <a:avLst/>
                  </a:prstGeom>
                  <a:noFill/>
                </p:spPr>
                <p:txBody>
                  <a:bodyPr wrap="none">
                    <a:prstTxWarp prst="textPlain">
                      <a:avLst/>
                    </a:prstTxWarp>
                    <a:spAutoFit/>
                  </a:bodyPr>
                  <a:lstStyle/>
                  <a:p>
                    <a:pPr defTabSz="609585" hangingPunct="1">
                      <a:defRPr/>
                    </a:pPr>
                    <a:r>
                      <a:rPr lang="en-US" sz="7198" kern="1200" dirty="0">
                        <a:ln w="10160">
                          <a:solidFill>
                            <a:prstClr val="white"/>
                          </a:solidFill>
                          <a:prstDash val="solid"/>
                        </a:ln>
                        <a:solidFill>
                          <a:srgbClr val="FFFFFF"/>
                        </a:solidFill>
                        <a:effectLst>
                          <a:outerShdw blurRad="38100" dist="32000" dir="5400000" algn="tl">
                            <a:srgbClr val="000000">
                              <a:alpha val="30000"/>
                            </a:srgbClr>
                          </a:outerShdw>
                        </a:effectLst>
                        <a:latin typeface="Calibri"/>
                      </a:rPr>
                      <a:t>Disk</a:t>
                    </a:r>
                  </a:p>
                </p:txBody>
              </p:sp>
            </p:grpSp>
          </p:grpSp>
          <p:sp>
            <p:nvSpPr>
              <p:cNvPr id="117" name="Rectangle 116">
                <a:extLst>
                  <a:ext uri="{FF2B5EF4-FFF2-40B4-BE49-F238E27FC236}">
                    <a16:creationId xmlns:a16="http://schemas.microsoft.com/office/drawing/2014/main" id="{8C5BF952-DF56-B74F-B257-5AF0F70A6F4A}"/>
                  </a:ext>
                </a:extLst>
              </p:cNvPr>
              <p:cNvSpPr/>
              <p:nvPr/>
            </p:nvSpPr>
            <p:spPr>
              <a:xfrm>
                <a:off x="2620130" y="6508765"/>
                <a:ext cx="388657" cy="112625"/>
              </a:xfrm>
              <a:prstGeom prst="rect">
                <a:avLst/>
              </a:prstGeom>
              <a:noFill/>
            </p:spPr>
            <p:txBody>
              <a:bodyPr wrap="none">
                <a:prstTxWarp prst="textPlain">
                  <a:avLst/>
                </a:prstTxWarp>
                <a:spAutoFit/>
              </a:bodyPr>
              <a:lstStyle/>
              <a:p>
                <a:pPr defTabSz="609585" hangingPunct="1">
                  <a:defRPr/>
                </a:pPr>
                <a:r>
                  <a:rPr lang="en-US" sz="4267" kern="1200" dirty="0">
                    <a:ln w="10160">
                      <a:solidFill>
                        <a:prstClr val="white"/>
                      </a:solidFill>
                      <a:prstDash val="solid"/>
                    </a:ln>
                    <a:solidFill>
                      <a:srgbClr val="FFFFFF"/>
                    </a:solidFill>
                    <a:effectLst>
                      <a:outerShdw blurRad="38100" dist="32000" dir="5400000" algn="tl">
                        <a:srgbClr val="000000">
                          <a:alpha val="30000"/>
                        </a:srgbClr>
                      </a:outerShdw>
                    </a:effectLst>
                    <a:latin typeface="Calibri"/>
                  </a:rPr>
                  <a:t>RAM</a:t>
                </a:r>
              </a:p>
            </p:txBody>
          </p:sp>
        </p:grpSp>
        <p:sp>
          <p:nvSpPr>
            <p:cNvPr id="115" name="TextBox 114">
              <a:extLst>
                <a:ext uri="{FF2B5EF4-FFF2-40B4-BE49-F238E27FC236}">
                  <a16:creationId xmlns:a16="http://schemas.microsoft.com/office/drawing/2014/main" id="{1B541B1F-D7E5-FF47-B1BA-58320FC1953B}"/>
                </a:ext>
              </a:extLst>
            </p:cNvPr>
            <p:cNvSpPr txBox="1"/>
            <p:nvPr/>
          </p:nvSpPr>
          <p:spPr>
            <a:xfrm>
              <a:off x="598956" y="4429462"/>
              <a:ext cx="3284793" cy="253916"/>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a:solidFill>
                    <a:prstClr val="black"/>
                  </a:solidFill>
                </a:rPr>
                <a:t>e-</a:t>
              </a:r>
              <a:r>
                <a:rPr lang="it-IT" sz="1600" kern="1200" dirty="0" err="1">
                  <a:solidFill>
                    <a:prstClr val="black"/>
                  </a:solidFill>
                </a:rPr>
                <a:t>infrastructure</a:t>
              </a:r>
              <a:r>
                <a:rPr lang="it-IT" sz="1600" kern="1200" dirty="0">
                  <a:solidFill>
                    <a:prstClr val="black"/>
                  </a:solidFill>
                </a:rPr>
                <a:t> (</a:t>
              </a:r>
              <a:r>
                <a:rPr lang="it-IT" sz="1600" kern="1200" dirty="0" err="1">
                  <a:solidFill>
                    <a:prstClr val="black"/>
                  </a:solidFill>
                </a:rPr>
                <a:t>integration</a:t>
              </a:r>
              <a:r>
                <a:rPr lang="it-IT" sz="1600" kern="1200" dirty="0">
                  <a:solidFill>
                    <a:prstClr val="black"/>
                  </a:solidFill>
                </a:rPr>
                <a:t> and </a:t>
              </a:r>
              <a:r>
                <a:rPr lang="it-IT" sz="1600" kern="1200" dirty="0" err="1">
                  <a:solidFill>
                    <a:prstClr val="black"/>
                  </a:solidFill>
                </a:rPr>
                <a:t>transparency</a:t>
              </a:r>
              <a:r>
                <a:rPr lang="it-IT" sz="1600" kern="1200" dirty="0">
                  <a:solidFill>
                    <a:prstClr val="black"/>
                  </a:solidFill>
                </a:rPr>
                <a:t>)</a:t>
              </a:r>
            </a:p>
          </p:txBody>
        </p:sp>
      </p:grpSp>
      <p:grpSp>
        <p:nvGrpSpPr>
          <p:cNvPr id="131" name="Group 130">
            <a:extLst>
              <a:ext uri="{FF2B5EF4-FFF2-40B4-BE49-F238E27FC236}">
                <a16:creationId xmlns:a16="http://schemas.microsoft.com/office/drawing/2014/main" id="{C57C4C5B-6850-0F4E-9A66-6A28BE2BF832}"/>
              </a:ext>
            </a:extLst>
          </p:cNvPr>
          <p:cNvGrpSpPr/>
          <p:nvPr/>
        </p:nvGrpSpPr>
        <p:grpSpPr>
          <a:xfrm>
            <a:off x="3225587" y="3472904"/>
            <a:ext cx="4202259" cy="2071848"/>
            <a:chOff x="895931" y="3046376"/>
            <a:chExt cx="3151694" cy="1553886"/>
          </a:xfrm>
        </p:grpSpPr>
        <p:grpSp>
          <p:nvGrpSpPr>
            <p:cNvPr id="132" name="Group 131">
              <a:extLst>
                <a:ext uri="{FF2B5EF4-FFF2-40B4-BE49-F238E27FC236}">
                  <a16:creationId xmlns:a16="http://schemas.microsoft.com/office/drawing/2014/main" id="{A92F3751-D427-194F-9882-7892099E4458}"/>
                </a:ext>
              </a:extLst>
            </p:cNvPr>
            <p:cNvGrpSpPr/>
            <p:nvPr/>
          </p:nvGrpSpPr>
          <p:grpSpPr>
            <a:xfrm>
              <a:off x="895931" y="3046376"/>
              <a:ext cx="3151694" cy="1406240"/>
              <a:chOff x="895931" y="3046376"/>
              <a:chExt cx="3151694" cy="1406240"/>
            </a:xfrm>
          </p:grpSpPr>
          <p:sp>
            <p:nvSpPr>
              <p:cNvPr id="134" name="TextBox 47">
                <a:extLst>
                  <a:ext uri="{FF2B5EF4-FFF2-40B4-BE49-F238E27FC236}">
                    <a16:creationId xmlns:a16="http://schemas.microsoft.com/office/drawing/2014/main" id="{0B664580-78AE-0442-9890-47EA135B97F4}"/>
                  </a:ext>
                </a:extLst>
              </p:cNvPr>
              <p:cNvSpPr txBox="1">
                <a:spLocks noChangeArrowheads="1"/>
              </p:cNvSpPr>
              <p:nvPr/>
            </p:nvSpPr>
            <p:spPr bwMode="auto">
              <a:xfrm>
                <a:off x="2341389" y="4140992"/>
                <a:ext cx="1706236" cy="311624"/>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100" b="1" i="1" kern="1200" dirty="0">
                    <a:latin typeface="PF Paperback" charset="0"/>
                    <a:cs typeface="PF Paperback" charset="0"/>
                  </a:rPr>
                  <a:t>Scientific process</a:t>
                </a:r>
              </a:p>
            </p:txBody>
          </p:sp>
          <p:grpSp>
            <p:nvGrpSpPr>
              <p:cNvPr id="135" name="Group 134">
                <a:extLst>
                  <a:ext uri="{FF2B5EF4-FFF2-40B4-BE49-F238E27FC236}">
                    <a16:creationId xmlns:a16="http://schemas.microsoft.com/office/drawing/2014/main" id="{A916D044-4814-3F44-8B4A-9859B1276557}"/>
                  </a:ext>
                </a:extLst>
              </p:cNvPr>
              <p:cNvGrpSpPr/>
              <p:nvPr/>
            </p:nvGrpSpPr>
            <p:grpSpPr>
              <a:xfrm>
                <a:off x="895931" y="3046376"/>
                <a:ext cx="2721299" cy="990901"/>
                <a:chOff x="895931" y="3046376"/>
                <a:chExt cx="2721299" cy="990901"/>
              </a:xfrm>
            </p:grpSpPr>
            <p:grpSp>
              <p:nvGrpSpPr>
                <p:cNvPr id="136" name="Group 135">
                  <a:extLst>
                    <a:ext uri="{FF2B5EF4-FFF2-40B4-BE49-F238E27FC236}">
                      <a16:creationId xmlns:a16="http://schemas.microsoft.com/office/drawing/2014/main" id="{51E6BB39-F4E8-3449-9F02-43F69EDE5A39}"/>
                    </a:ext>
                  </a:extLst>
                </p:cNvPr>
                <p:cNvGrpSpPr/>
                <p:nvPr/>
              </p:nvGrpSpPr>
              <p:grpSpPr>
                <a:xfrm>
                  <a:off x="927049" y="3046376"/>
                  <a:ext cx="2690181" cy="475498"/>
                  <a:chOff x="920006" y="5725602"/>
                  <a:chExt cx="2690181" cy="475498"/>
                </a:xfrm>
              </p:grpSpPr>
              <p:sp>
                <p:nvSpPr>
                  <p:cNvPr id="147" name="Right Arrow 146">
                    <a:extLst>
                      <a:ext uri="{FF2B5EF4-FFF2-40B4-BE49-F238E27FC236}">
                        <a16:creationId xmlns:a16="http://schemas.microsoft.com/office/drawing/2014/main" id="{0CE0224D-896F-024C-AC5A-391DF69D3774}"/>
                      </a:ext>
                    </a:extLst>
                  </p:cNvPr>
                  <p:cNvSpPr/>
                  <p:nvPr/>
                </p:nvSpPr>
                <p:spPr>
                  <a:xfrm>
                    <a:off x="987975" y="5897792"/>
                    <a:ext cx="2622212" cy="303308"/>
                  </a:xfrm>
                  <a:prstGeom prst="rightArrow">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sp>
                <p:nvSpPr>
                  <p:cNvPr id="148" name="TextBox 147">
                    <a:extLst>
                      <a:ext uri="{FF2B5EF4-FFF2-40B4-BE49-F238E27FC236}">
                        <a16:creationId xmlns:a16="http://schemas.microsoft.com/office/drawing/2014/main" id="{24B0AC5E-EA91-CB4D-91C7-E3EBDDAD12C6}"/>
                      </a:ext>
                    </a:extLst>
                  </p:cNvPr>
                  <p:cNvSpPr txBox="1"/>
                  <p:nvPr/>
                </p:nvSpPr>
                <p:spPr>
                  <a:xfrm>
                    <a:off x="920006" y="5725602"/>
                    <a:ext cx="794929" cy="253915"/>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Workflow</a:t>
                    </a:r>
                    <a:endParaRPr lang="it-IT" sz="1600" kern="1200" dirty="0">
                      <a:solidFill>
                        <a:prstClr val="black"/>
                      </a:solidFill>
                    </a:endParaRPr>
                  </a:p>
                </p:txBody>
              </p:sp>
            </p:grpSp>
            <p:pic>
              <p:nvPicPr>
                <p:cNvPr id="137" name="Picture 37">
                  <a:extLst>
                    <a:ext uri="{FF2B5EF4-FFF2-40B4-BE49-F238E27FC236}">
                      <a16:creationId xmlns:a16="http://schemas.microsoft.com/office/drawing/2014/main" id="{A25FF39B-C882-D34E-BDEA-14206A009BA6}"/>
                    </a:ext>
                  </a:extLst>
                </p:cNvPr>
                <p:cNvPicPr>
                  <a:picLocks noChangeAspect="1"/>
                </p:cNvPicPr>
                <p:nvPr/>
              </p:nvPicPr>
              <p:blipFill>
                <a:blip r:embed="rId8"/>
                <a:srcRect/>
                <a:stretch>
                  <a:fillRect/>
                </a:stretch>
              </p:blipFill>
              <p:spPr bwMode="auto">
                <a:xfrm>
                  <a:off x="1410503" y="3324876"/>
                  <a:ext cx="459834" cy="459879"/>
                </a:xfrm>
                <a:prstGeom prst="rect">
                  <a:avLst/>
                </a:prstGeom>
                <a:noFill/>
                <a:ln>
                  <a:noFill/>
                </a:ln>
              </p:spPr>
            </p:pic>
            <p:pic>
              <p:nvPicPr>
                <p:cNvPr id="138" name="Picture 38">
                  <a:extLst>
                    <a:ext uri="{FF2B5EF4-FFF2-40B4-BE49-F238E27FC236}">
                      <a16:creationId xmlns:a16="http://schemas.microsoft.com/office/drawing/2014/main" id="{DCBF66A7-0066-8D47-BD50-EC0B7DFAA069}"/>
                    </a:ext>
                  </a:extLst>
                </p:cNvPr>
                <p:cNvPicPr>
                  <a:picLocks noChangeAspect="1"/>
                </p:cNvPicPr>
                <p:nvPr/>
              </p:nvPicPr>
              <p:blipFill>
                <a:blip r:embed="rId9"/>
                <a:srcRect/>
                <a:stretch>
                  <a:fillRect/>
                </a:stretch>
              </p:blipFill>
              <p:spPr bwMode="auto">
                <a:xfrm>
                  <a:off x="1403276" y="3704199"/>
                  <a:ext cx="333045" cy="333078"/>
                </a:xfrm>
                <a:prstGeom prst="rect">
                  <a:avLst/>
                </a:prstGeom>
                <a:noFill/>
                <a:ln>
                  <a:noFill/>
                </a:ln>
              </p:spPr>
            </p:pic>
            <p:sp>
              <p:nvSpPr>
                <p:cNvPr id="139" name="Rounded Rectangle 138">
                  <a:extLst>
                    <a:ext uri="{FF2B5EF4-FFF2-40B4-BE49-F238E27FC236}">
                      <a16:creationId xmlns:a16="http://schemas.microsoft.com/office/drawing/2014/main" id="{95EFC298-EA84-9A44-9EC7-553F785ACF1E}"/>
                    </a:ext>
                  </a:extLst>
                </p:cNvPr>
                <p:cNvSpPr>
                  <a:spLocks/>
                </p:cNvSpPr>
                <p:nvPr/>
              </p:nvSpPr>
              <p:spPr>
                <a:xfrm>
                  <a:off x="945932" y="3419566"/>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140" name="TextBox 139">
                  <a:extLst>
                    <a:ext uri="{FF2B5EF4-FFF2-40B4-BE49-F238E27FC236}">
                      <a16:creationId xmlns:a16="http://schemas.microsoft.com/office/drawing/2014/main" id="{CD5D8D86-FE95-5845-8A75-C04B02FE26D3}"/>
                    </a:ext>
                  </a:extLst>
                </p:cNvPr>
                <p:cNvSpPr txBox="1">
                  <a:spLocks/>
                </p:cNvSpPr>
                <p:nvPr/>
              </p:nvSpPr>
              <p:spPr>
                <a:xfrm>
                  <a:off x="895931" y="340617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sp>
              <p:nvSpPr>
                <p:cNvPr id="141" name="Rounded Rectangle 140">
                  <a:extLst>
                    <a:ext uri="{FF2B5EF4-FFF2-40B4-BE49-F238E27FC236}">
                      <a16:creationId xmlns:a16="http://schemas.microsoft.com/office/drawing/2014/main" id="{A9C343E3-1972-074E-BD47-4C5332031757}"/>
                    </a:ext>
                  </a:extLst>
                </p:cNvPr>
                <p:cNvSpPr>
                  <a:spLocks/>
                </p:cNvSpPr>
                <p:nvPr/>
              </p:nvSpPr>
              <p:spPr>
                <a:xfrm>
                  <a:off x="1963750" y="3435694"/>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142" name="TextBox 141">
                  <a:extLst>
                    <a:ext uri="{FF2B5EF4-FFF2-40B4-BE49-F238E27FC236}">
                      <a16:creationId xmlns:a16="http://schemas.microsoft.com/office/drawing/2014/main" id="{1853CA00-8F2B-0C41-9737-65EA99CE205D}"/>
                    </a:ext>
                  </a:extLst>
                </p:cNvPr>
                <p:cNvSpPr txBox="1">
                  <a:spLocks/>
                </p:cNvSpPr>
                <p:nvPr/>
              </p:nvSpPr>
              <p:spPr>
                <a:xfrm>
                  <a:off x="1889399" y="3400386"/>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pic>
              <p:nvPicPr>
                <p:cNvPr id="143" name="Picture 37">
                  <a:extLst>
                    <a:ext uri="{FF2B5EF4-FFF2-40B4-BE49-F238E27FC236}">
                      <a16:creationId xmlns:a16="http://schemas.microsoft.com/office/drawing/2014/main" id="{36544736-D5D0-4A40-B472-5F6387DD8957}"/>
                    </a:ext>
                  </a:extLst>
                </p:cNvPr>
                <p:cNvPicPr>
                  <a:picLocks noChangeAspect="1"/>
                </p:cNvPicPr>
                <p:nvPr/>
              </p:nvPicPr>
              <p:blipFill>
                <a:blip r:embed="rId8"/>
                <a:srcRect/>
                <a:stretch>
                  <a:fillRect/>
                </a:stretch>
              </p:blipFill>
              <p:spPr bwMode="auto">
                <a:xfrm>
                  <a:off x="2486898" y="3350250"/>
                  <a:ext cx="459834" cy="459879"/>
                </a:xfrm>
                <a:prstGeom prst="rect">
                  <a:avLst/>
                </a:prstGeom>
                <a:noFill/>
                <a:ln>
                  <a:noFill/>
                </a:ln>
              </p:spPr>
            </p:pic>
            <p:grpSp>
              <p:nvGrpSpPr>
                <p:cNvPr id="144" name="Group 143">
                  <a:extLst>
                    <a:ext uri="{FF2B5EF4-FFF2-40B4-BE49-F238E27FC236}">
                      <a16:creationId xmlns:a16="http://schemas.microsoft.com/office/drawing/2014/main" id="{35BC82A8-249A-084B-866C-1B346086F794}"/>
                    </a:ext>
                  </a:extLst>
                </p:cNvPr>
                <p:cNvGrpSpPr/>
                <p:nvPr/>
              </p:nvGrpSpPr>
              <p:grpSpPr>
                <a:xfrm>
                  <a:off x="3000137" y="3385465"/>
                  <a:ext cx="494366" cy="380873"/>
                  <a:chOff x="2036528" y="3177443"/>
                  <a:chExt cx="494366" cy="380873"/>
                </a:xfrm>
              </p:grpSpPr>
              <p:sp>
                <p:nvSpPr>
                  <p:cNvPr id="145" name="Rounded Rectangle 144">
                    <a:extLst>
                      <a:ext uri="{FF2B5EF4-FFF2-40B4-BE49-F238E27FC236}">
                        <a16:creationId xmlns:a16="http://schemas.microsoft.com/office/drawing/2014/main" id="{B2E2BB03-F6B0-F14A-87A6-D9A2765CA405}"/>
                      </a:ext>
                    </a:extLst>
                  </p:cNvPr>
                  <p:cNvSpPr>
                    <a:spLocks/>
                  </p:cNvSpPr>
                  <p:nvPr/>
                </p:nvSpPr>
                <p:spPr>
                  <a:xfrm>
                    <a:off x="2110879" y="3212751"/>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146" name="TextBox 145">
                    <a:extLst>
                      <a:ext uri="{FF2B5EF4-FFF2-40B4-BE49-F238E27FC236}">
                        <a16:creationId xmlns:a16="http://schemas.microsoft.com/office/drawing/2014/main" id="{52BC910B-A6B1-4B47-8B97-EDF80A590425}"/>
                      </a:ext>
                    </a:extLst>
                  </p:cNvPr>
                  <p:cNvSpPr txBox="1">
                    <a:spLocks/>
                  </p:cNvSpPr>
                  <p:nvPr/>
                </p:nvSpPr>
                <p:spPr>
                  <a:xfrm>
                    <a:off x="2036528" y="3177443"/>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grpSp>
        </p:grpSp>
        <p:sp>
          <p:nvSpPr>
            <p:cNvPr id="133" name="Down Arrow 132">
              <a:extLst>
                <a:ext uri="{FF2B5EF4-FFF2-40B4-BE49-F238E27FC236}">
                  <a16:creationId xmlns:a16="http://schemas.microsoft.com/office/drawing/2014/main" id="{372FBB96-4710-7446-BD63-1C9D182EC2CE}"/>
                </a:ext>
              </a:extLst>
            </p:cNvPr>
            <p:cNvSpPr/>
            <p:nvPr/>
          </p:nvSpPr>
          <p:spPr>
            <a:xfrm rot="10800000">
              <a:off x="1958293" y="4047378"/>
              <a:ext cx="367862" cy="5528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grpSp>
      <p:grpSp>
        <p:nvGrpSpPr>
          <p:cNvPr id="149" name="Group 148">
            <a:extLst>
              <a:ext uri="{FF2B5EF4-FFF2-40B4-BE49-F238E27FC236}">
                <a16:creationId xmlns:a16="http://schemas.microsoft.com/office/drawing/2014/main" id="{6B8CA60A-A02B-1444-9C27-CCD25EB86807}"/>
              </a:ext>
            </a:extLst>
          </p:cNvPr>
          <p:cNvGrpSpPr/>
          <p:nvPr/>
        </p:nvGrpSpPr>
        <p:grpSpPr>
          <a:xfrm>
            <a:off x="2823050" y="2657967"/>
            <a:ext cx="4448225" cy="2238171"/>
            <a:chOff x="593287" y="2202200"/>
            <a:chExt cx="3336169" cy="1678628"/>
          </a:xfrm>
        </p:grpSpPr>
        <p:grpSp>
          <p:nvGrpSpPr>
            <p:cNvPr id="150" name="Group 149">
              <a:extLst>
                <a:ext uri="{FF2B5EF4-FFF2-40B4-BE49-F238E27FC236}">
                  <a16:creationId xmlns:a16="http://schemas.microsoft.com/office/drawing/2014/main" id="{FC7E909B-1079-0144-AA3F-DEB11CD11979}"/>
                </a:ext>
              </a:extLst>
            </p:cNvPr>
            <p:cNvGrpSpPr/>
            <p:nvPr/>
          </p:nvGrpSpPr>
          <p:grpSpPr>
            <a:xfrm>
              <a:off x="1776992" y="2202200"/>
              <a:ext cx="1614179" cy="708694"/>
              <a:chOff x="536567" y="2603675"/>
              <a:chExt cx="1614179" cy="708694"/>
            </a:xfrm>
          </p:grpSpPr>
          <p:grpSp>
            <p:nvGrpSpPr>
              <p:cNvPr id="152" name="Group 151">
                <a:extLst>
                  <a:ext uri="{FF2B5EF4-FFF2-40B4-BE49-F238E27FC236}">
                    <a16:creationId xmlns:a16="http://schemas.microsoft.com/office/drawing/2014/main" id="{76A34DF6-E2C8-824C-9D60-A225FC3FDA99}"/>
                  </a:ext>
                </a:extLst>
              </p:cNvPr>
              <p:cNvGrpSpPr/>
              <p:nvPr/>
            </p:nvGrpSpPr>
            <p:grpSpPr>
              <a:xfrm>
                <a:off x="536567" y="2603675"/>
                <a:ext cx="808134" cy="708694"/>
                <a:chOff x="5477052" y="4578009"/>
                <a:chExt cx="1173832" cy="1079294"/>
              </a:xfrm>
            </p:grpSpPr>
            <p:pic>
              <p:nvPicPr>
                <p:cNvPr id="154" name="Picture 28">
                  <a:extLst>
                    <a:ext uri="{FF2B5EF4-FFF2-40B4-BE49-F238E27FC236}">
                      <a16:creationId xmlns:a16="http://schemas.microsoft.com/office/drawing/2014/main" id="{DBDF496C-E176-1941-8B23-DDE5531F3B4A}"/>
                    </a:ext>
                  </a:extLst>
                </p:cNvPr>
                <p:cNvPicPr>
                  <a:picLocks noChangeAspect="1"/>
                </p:cNvPicPr>
                <p:nvPr/>
              </p:nvPicPr>
              <p:blipFill>
                <a:blip r:embed="rId13"/>
                <a:srcRect/>
                <a:stretch>
                  <a:fillRect/>
                </a:stretch>
              </p:blipFill>
              <p:spPr bwMode="auto">
                <a:xfrm>
                  <a:off x="5477052" y="4578009"/>
                  <a:ext cx="1173832" cy="1079294"/>
                </a:xfrm>
                <a:prstGeom prst="rect">
                  <a:avLst/>
                </a:prstGeom>
                <a:noFill/>
                <a:ln>
                  <a:noFill/>
                </a:ln>
              </p:spPr>
            </p:pic>
            <p:pic>
              <p:nvPicPr>
                <p:cNvPr id="155" name="Picture 24">
                  <a:extLst>
                    <a:ext uri="{FF2B5EF4-FFF2-40B4-BE49-F238E27FC236}">
                      <a16:creationId xmlns:a16="http://schemas.microsoft.com/office/drawing/2014/main" id="{DC65B3F7-4EA1-5E47-8F51-FF6E9FD41728}"/>
                    </a:ext>
                  </a:extLst>
                </p:cNvPr>
                <p:cNvPicPr>
                  <a:picLocks noChangeAspect="1"/>
                </p:cNvPicPr>
                <p:nvPr/>
              </p:nvPicPr>
              <p:blipFill>
                <a:blip r:embed="rId8"/>
                <a:srcRect/>
                <a:stretch>
                  <a:fillRect/>
                </a:stretch>
              </p:blipFill>
              <p:spPr bwMode="auto">
                <a:xfrm>
                  <a:off x="6106710" y="5239151"/>
                  <a:ext cx="182355" cy="167668"/>
                </a:xfrm>
                <a:prstGeom prst="rect">
                  <a:avLst/>
                </a:prstGeom>
                <a:noFill/>
                <a:ln>
                  <a:noFill/>
                </a:ln>
              </p:spPr>
            </p:pic>
            <p:pic>
              <p:nvPicPr>
                <p:cNvPr id="156" name="Picture 25">
                  <a:extLst>
                    <a:ext uri="{FF2B5EF4-FFF2-40B4-BE49-F238E27FC236}">
                      <a16:creationId xmlns:a16="http://schemas.microsoft.com/office/drawing/2014/main" id="{705A2A6F-30E3-7A4E-A98C-BC4A4D2A4A32}"/>
                    </a:ext>
                  </a:extLst>
                </p:cNvPr>
                <p:cNvPicPr>
                  <a:picLocks noChangeAspect="1"/>
                </p:cNvPicPr>
                <p:nvPr/>
              </p:nvPicPr>
              <p:blipFill>
                <a:blip r:embed="rId9"/>
                <a:srcRect/>
                <a:stretch>
                  <a:fillRect/>
                </a:stretch>
              </p:blipFill>
              <p:spPr bwMode="auto">
                <a:xfrm>
                  <a:off x="5997959" y="5371084"/>
                  <a:ext cx="132017" cy="121385"/>
                </a:xfrm>
                <a:prstGeom prst="rect">
                  <a:avLst/>
                </a:prstGeom>
                <a:noFill/>
                <a:ln>
                  <a:noFill/>
                </a:ln>
              </p:spPr>
            </p:pic>
            <p:pic>
              <p:nvPicPr>
                <p:cNvPr id="157" name="Picture 30">
                  <a:extLst>
                    <a:ext uri="{FF2B5EF4-FFF2-40B4-BE49-F238E27FC236}">
                      <a16:creationId xmlns:a16="http://schemas.microsoft.com/office/drawing/2014/main" id="{5744FAF7-E12C-594E-B0CF-376CA5A295BD}"/>
                    </a:ext>
                  </a:extLst>
                </p:cNvPr>
                <p:cNvPicPr>
                  <a:picLocks noChangeAspect="1"/>
                </p:cNvPicPr>
                <p:nvPr/>
              </p:nvPicPr>
              <p:blipFill>
                <a:blip r:embed="rId14"/>
                <a:srcRect/>
                <a:stretch>
                  <a:fillRect/>
                </a:stretch>
              </p:blipFill>
              <p:spPr bwMode="auto">
                <a:xfrm>
                  <a:off x="5722997" y="5205068"/>
                  <a:ext cx="153368" cy="153412"/>
                </a:xfrm>
                <a:prstGeom prst="rect">
                  <a:avLst/>
                </a:prstGeom>
                <a:noFill/>
                <a:ln>
                  <a:noFill/>
                </a:ln>
              </p:spPr>
            </p:pic>
            <p:sp>
              <p:nvSpPr>
                <p:cNvPr id="158" name="TextBox 157">
                  <a:extLst>
                    <a:ext uri="{FF2B5EF4-FFF2-40B4-BE49-F238E27FC236}">
                      <a16:creationId xmlns:a16="http://schemas.microsoft.com/office/drawing/2014/main" id="{EC656838-B9DE-E54F-A0A6-47F6886C54A1}"/>
                    </a:ext>
                  </a:extLst>
                </p:cNvPr>
                <p:cNvSpPr txBox="1">
                  <a:spLocks/>
                </p:cNvSpPr>
                <p:nvPr/>
              </p:nvSpPr>
              <p:spPr>
                <a:xfrm>
                  <a:off x="6262766" y="5220915"/>
                  <a:ext cx="368818" cy="263656"/>
                </a:xfrm>
                <a:prstGeom prst="rect">
                  <a:avLst/>
                </a:prstGeom>
                <a:noFill/>
              </p:spPr>
              <p:txBody>
                <a:bodyPr wrap="none">
                  <a:spAutoFit/>
                </a:bodyPr>
                <a:lstStyle/>
                <a:p>
                  <a:pPr algn="l" defTabSz="609585" hangingPunct="1">
                    <a:defRPr>
                      <a:uFillTx/>
                    </a:defRPr>
                  </a:pPr>
                  <a:r>
                    <a:rPr lang="en-US" sz="300" b="1" kern="1200" dirty="0">
                      <a:solidFill>
                        <a:prstClr val="black">
                          <a:lumMod val="65000"/>
                          <a:lumOff val="35000"/>
                        </a:prstClr>
                      </a:solidFill>
                      <a:latin typeface="PF Paperback"/>
                      <a:cs typeface="PF Paperback"/>
                    </a:rPr>
                    <a:t>01101010</a:t>
                  </a:r>
                </a:p>
                <a:p>
                  <a:pPr algn="l" defTabSz="609585" hangingPunct="1">
                    <a:defRPr>
                      <a:uFillTx/>
                    </a:defRPr>
                  </a:pPr>
                  <a:r>
                    <a:rPr lang="en-US" sz="300" b="1" kern="1200" dirty="0">
                      <a:solidFill>
                        <a:prstClr val="black">
                          <a:lumMod val="65000"/>
                          <a:lumOff val="35000"/>
                        </a:prstClr>
                      </a:solidFill>
                      <a:latin typeface="PF Paperback"/>
                      <a:cs typeface="PF Paperback"/>
                    </a:rPr>
                    <a:t>01100001</a:t>
                  </a:r>
                </a:p>
                <a:p>
                  <a:pPr algn="l" defTabSz="609585" hangingPunct="1">
                    <a:defRPr>
                      <a:uFillTx/>
                    </a:defRPr>
                  </a:pPr>
                  <a:r>
                    <a:rPr lang="en-US" sz="300" b="1" kern="1200" dirty="0">
                      <a:solidFill>
                        <a:prstClr val="black">
                          <a:lumMod val="65000"/>
                          <a:lumOff val="35000"/>
                        </a:prstClr>
                      </a:solidFill>
                      <a:latin typeface="PF Paperback"/>
                      <a:cs typeface="PF Paperback"/>
                    </a:rPr>
                    <a:t>11010010</a:t>
                  </a:r>
                </a:p>
              </p:txBody>
            </p:sp>
            <p:sp>
              <p:nvSpPr>
                <p:cNvPr id="159" name="TextBox 158">
                  <a:extLst>
                    <a:ext uri="{FF2B5EF4-FFF2-40B4-BE49-F238E27FC236}">
                      <a16:creationId xmlns:a16="http://schemas.microsoft.com/office/drawing/2014/main" id="{F90CF211-C0E7-6442-9F21-D6E38535C6ED}"/>
                    </a:ext>
                  </a:extLst>
                </p:cNvPr>
                <p:cNvSpPr txBox="1">
                  <a:spLocks/>
                </p:cNvSpPr>
                <p:nvPr/>
              </p:nvSpPr>
              <p:spPr>
                <a:xfrm>
                  <a:off x="5958294" y="5091434"/>
                  <a:ext cx="368818" cy="263656"/>
                </a:xfrm>
                <a:prstGeom prst="rect">
                  <a:avLst/>
                </a:prstGeom>
                <a:noFill/>
              </p:spPr>
              <p:txBody>
                <a:bodyPr wrap="none">
                  <a:spAutoFit/>
                </a:bodyPr>
                <a:lstStyle/>
                <a:p>
                  <a:pPr algn="l" defTabSz="609585" hangingPunct="1">
                    <a:defRPr>
                      <a:uFillTx/>
                    </a:defRPr>
                  </a:pPr>
                  <a:r>
                    <a:rPr lang="en-US" sz="300" b="1" kern="1200" dirty="0">
                      <a:solidFill>
                        <a:prstClr val="black">
                          <a:lumMod val="65000"/>
                          <a:lumOff val="35000"/>
                        </a:prstClr>
                      </a:solidFill>
                      <a:latin typeface="PF Paperback"/>
                      <a:cs typeface="PF Paperback"/>
                    </a:rPr>
                    <a:t>01101010</a:t>
                  </a:r>
                </a:p>
                <a:p>
                  <a:pPr algn="l" defTabSz="609585" hangingPunct="1">
                    <a:defRPr>
                      <a:uFillTx/>
                    </a:defRPr>
                  </a:pPr>
                  <a:r>
                    <a:rPr lang="en-US" sz="300" b="1" kern="1200" dirty="0">
                      <a:solidFill>
                        <a:prstClr val="black">
                          <a:lumMod val="65000"/>
                          <a:lumOff val="35000"/>
                        </a:prstClr>
                      </a:solidFill>
                      <a:latin typeface="PF Paperback"/>
                      <a:cs typeface="PF Paperback"/>
                    </a:rPr>
                    <a:t>01100001</a:t>
                  </a:r>
                </a:p>
                <a:p>
                  <a:pPr algn="l" defTabSz="609585" hangingPunct="1">
                    <a:defRPr>
                      <a:uFillTx/>
                    </a:defRPr>
                  </a:pPr>
                  <a:r>
                    <a:rPr lang="en-US" sz="300" b="1" kern="1200" dirty="0">
                      <a:solidFill>
                        <a:prstClr val="black">
                          <a:lumMod val="65000"/>
                          <a:lumOff val="35000"/>
                        </a:prstClr>
                      </a:solidFill>
                      <a:latin typeface="PF Paperback"/>
                      <a:cs typeface="PF Paperback"/>
                    </a:rPr>
                    <a:t>11010010</a:t>
                  </a:r>
                </a:p>
              </p:txBody>
            </p:sp>
          </p:grpSp>
          <p:sp>
            <p:nvSpPr>
              <p:cNvPr id="153" name="TextBox 152">
                <a:extLst>
                  <a:ext uri="{FF2B5EF4-FFF2-40B4-BE49-F238E27FC236}">
                    <a16:creationId xmlns:a16="http://schemas.microsoft.com/office/drawing/2014/main" id="{E9DDF3FE-C6BE-4246-8867-39784F576A1F}"/>
                  </a:ext>
                </a:extLst>
              </p:cNvPr>
              <p:cNvSpPr txBox="1"/>
              <p:nvPr/>
            </p:nvSpPr>
            <p:spPr>
              <a:xfrm>
                <a:off x="1355816" y="2757738"/>
                <a:ext cx="794930" cy="438581"/>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Workflow</a:t>
                </a:r>
                <a:endParaRPr lang="it-IT" sz="1600" kern="1200" dirty="0">
                  <a:solidFill>
                    <a:prstClr val="black"/>
                  </a:solidFill>
                </a:endParaRPr>
              </a:p>
              <a:p>
                <a:pPr defTabSz="609585" hangingPunct="1"/>
                <a:r>
                  <a:rPr lang="it-IT" sz="1600" kern="1200" dirty="0" err="1">
                    <a:solidFill>
                      <a:prstClr val="black"/>
                    </a:solidFill>
                  </a:rPr>
                  <a:t>object</a:t>
                </a:r>
                <a:endParaRPr lang="it-IT" sz="1600" kern="1200" dirty="0">
                  <a:solidFill>
                    <a:prstClr val="black"/>
                  </a:solidFill>
                </a:endParaRPr>
              </a:p>
            </p:txBody>
          </p:sp>
        </p:grpSp>
        <p:sp>
          <p:nvSpPr>
            <p:cNvPr id="151" name="Oval 150">
              <a:extLst>
                <a:ext uri="{FF2B5EF4-FFF2-40B4-BE49-F238E27FC236}">
                  <a16:creationId xmlns:a16="http://schemas.microsoft.com/office/drawing/2014/main" id="{45EA8EC1-4F0A-DE4D-B711-5A9438312C35}"/>
                </a:ext>
              </a:extLst>
            </p:cNvPr>
            <p:cNvSpPr/>
            <p:nvPr/>
          </p:nvSpPr>
          <p:spPr>
            <a:xfrm>
              <a:off x="593287" y="2616334"/>
              <a:ext cx="3336169" cy="1264494"/>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grpSp>
    </p:spTree>
    <p:extLst>
      <p:ext uri="{BB962C8B-B14F-4D97-AF65-F5344CB8AC3E}">
        <p14:creationId xmlns:p14="http://schemas.microsoft.com/office/powerpoint/2010/main" val="4244230285"/>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ounded Rectangle 130">
            <a:extLst>
              <a:ext uri="{FF2B5EF4-FFF2-40B4-BE49-F238E27FC236}">
                <a16:creationId xmlns:a16="http://schemas.microsoft.com/office/drawing/2014/main" id="{CE88D077-318E-7B48-AC75-6CEDAD4C2717}"/>
              </a:ext>
            </a:extLst>
          </p:cNvPr>
          <p:cNvSpPr/>
          <p:nvPr/>
        </p:nvSpPr>
        <p:spPr>
          <a:xfrm>
            <a:off x="1747520" y="2602110"/>
            <a:ext cx="6196675" cy="6175705"/>
          </a:xfrm>
          <a:prstGeom prst="roundRect">
            <a:avLst/>
          </a:prstGeom>
          <a:solidFill>
            <a:schemeClr val="bg1"/>
          </a:solid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sp>
        <p:nvSpPr>
          <p:cNvPr id="133" name="Rounded Rectangle 132">
            <a:extLst>
              <a:ext uri="{FF2B5EF4-FFF2-40B4-BE49-F238E27FC236}">
                <a16:creationId xmlns:a16="http://schemas.microsoft.com/office/drawing/2014/main" id="{4AE9D117-AB07-1744-B521-918C4CA09781}"/>
              </a:ext>
            </a:extLst>
          </p:cNvPr>
          <p:cNvSpPr/>
          <p:nvPr/>
        </p:nvSpPr>
        <p:spPr>
          <a:xfrm>
            <a:off x="8249435" y="2596612"/>
            <a:ext cx="5893286" cy="6175705"/>
          </a:xfrm>
          <a:prstGeom prst="roundRect">
            <a:avLst/>
          </a:prstGeom>
          <a:solidFill>
            <a:schemeClr val="bg1"/>
          </a:solid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grpSp>
        <p:nvGrpSpPr>
          <p:cNvPr id="138" name="Group 137">
            <a:extLst>
              <a:ext uri="{FF2B5EF4-FFF2-40B4-BE49-F238E27FC236}">
                <a16:creationId xmlns:a16="http://schemas.microsoft.com/office/drawing/2014/main" id="{DF99426B-2BC9-E341-A3D6-DC398ABB9821}"/>
              </a:ext>
            </a:extLst>
          </p:cNvPr>
          <p:cNvGrpSpPr/>
          <p:nvPr/>
        </p:nvGrpSpPr>
        <p:grpSpPr>
          <a:xfrm>
            <a:off x="10302594" y="2774983"/>
            <a:ext cx="2492004" cy="832247"/>
            <a:chOff x="6640451" y="1663003"/>
            <a:chExt cx="2492181" cy="832603"/>
          </a:xfrm>
        </p:grpSpPr>
        <p:sp>
          <p:nvSpPr>
            <p:cNvPr id="144" name="TextBox 143">
              <a:extLst>
                <a:ext uri="{FF2B5EF4-FFF2-40B4-BE49-F238E27FC236}">
                  <a16:creationId xmlns:a16="http://schemas.microsoft.com/office/drawing/2014/main" id="{EFB1F407-FA67-E34B-936D-BC0F7D7A3813}"/>
                </a:ext>
              </a:extLst>
            </p:cNvPr>
            <p:cNvSpPr txBox="1">
              <a:spLocks/>
            </p:cNvSpPr>
            <p:nvPr/>
          </p:nvSpPr>
          <p:spPr>
            <a:xfrm>
              <a:off x="7483792" y="1824513"/>
              <a:ext cx="1648840" cy="523444"/>
            </a:xfrm>
            <a:prstGeom prst="rect">
              <a:avLst/>
            </a:prstGeom>
            <a:noFill/>
          </p:spPr>
          <p:txBody>
            <a:bodyPr wrap="squar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Scientific Literature</a:t>
              </a:r>
            </a:p>
          </p:txBody>
        </p:sp>
        <p:grpSp>
          <p:nvGrpSpPr>
            <p:cNvPr id="145" name="Group 109">
              <a:extLst>
                <a:ext uri="{FF2B5EF4-FFF2-40B4-BE49-F238E27FC236}">
                  <a16:creationId xmlns:a16="http://schemas.microsoft.com/office/drawing/2014/main" id="{BC51F7B7-1EB2-D04F-963F-C4C616BB634D}"/>
                </a:ext>
              </a:extLst>
            </p:cNvPr>
            <p:cNvGrpSpPr/>
            <p:nvPr/>
          </p:nvGrpSpPr>
          <p:grpSpPr>
            <a:xfrm>
              <a:off x="6640451" y="1663003"/>
              <a:ext cx="1040749" cy="832603"/>
              <a:chOff x="6640451" y="1663003"/>
              <a:chExt cx="1040749" cy="832603"/>
            </a:xfrm>
          </p:grpSpPr>
          <p:sp>
            <p:nvSpPr>
              <p:cNvPr id="147" name="Can 146">
                <a:extLst>
                  <a:ext uri="{FF2B5EF4-FFF2-40B4-BE49-F238E27FC236}">
                    <a16:creationId xmlns:a16="http://schemas.microsoft.com/office/drawing/2014/main" id="{1BA8839D-7AFA-5F4A-AAE0-29B2FB855B31}"/>
                  </a:ext>
                </a:extLst>
              </p:cNvPr>
              <p:cNvSpPr>
                <a:spLocks/>
              </p:cNvSpPr>
              <p:nvPr/>
            </p:nvSpPr>
            <p:spPr>
              <a:xfrm>
                <a:off x="6640451" y="1663003"/>
                <a:ext cx="1040579"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pic>
            <p:nvPicPr>
              <p:cNvPr id="149" name="Picture 66">
                <a:extLst>
                  <a:ext uri="{FF2B5EF4-FFF2-40B4-BE49-F238E27FC236}">
                    <a16:creationId xmlns:a16="http://schemas.microsoft.com/office/drawing/2014/main" id="{ECCAEAFC-FAFC-F249-89C7-592379EBF1F1}"/>
                  </a:ext>
                </a:extLst>
              </p:cNvPr>
              <p:cNvPicPr>
                <a:picLocks noChangeAspect="1"/>
              </p:cNvPicPr>
              <p:nvPr/>
            </p:nvPicPr>
            <p:blipFill>
              <a:blip r:embed="rId3"/>
              <a:srcRect/>
              <a:stretch>
                <a:fillRect/>
              </a:stretch>
            </p:blipFill>
            <p:spPr bwMode="auto">
              <a:xfrm>
                <a:off x="6917513" y="1886600"/>
                <a:ext cx="557568" cy="557568"/>
              </a:xfrm>
              <a:prstGeom prst="rect">
                <a:avLst/>
              </a:prstGeom>
              <a:noFill/>
              <a:ln>
                <a:noFill/>
              </a:ln>
            </p:spPr>
          </p:pic>
        </p:grpSp>
      </p:grpSp>
      <p:sp>
        <p:nvSpPr>
          <p:cNvPr id="142" name="Right Arrow 141">
            <a:extLst>
              <a:ext uri="{FF2B5EF4-FFF2-40B4-BE49-F238E27FC236}">
                <a16:creationId xmlns:a16="http://schemas.microsoft.com/office/drawing/2014/main" id="{ABD5AEC9-4397-8741-AB97-8ED12AFE6A87}"/>
              </a:ext>
            </a:extLst>
          </p:cNvPr>
          <p:cNvSpPr>
            <a:spLocks/>
          </p:cNvSpPr>
          <p:nvPr/>
        </p:nvSpPr>
        <p:spPr>
          <a:xfrm>
            <a:off x="7131210" y="4502599"/>
            <a:ext cx="1975467" cy="301228"/>
          </a:xfrm>
          <a:prstGeom prst="rightArrow">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endParaRPr lang="en-US" sz="1351" kern="1200">
              <a:solidFill>
                <a:prstClr val="white"/>
              </a:solidFill>
              <a:latin typeface="PF Paperback"/>
              <a:cs typeface="PF Paperback"/>
            </a:endParaRPr>
          </a:p>
        </p:txBody>
      </p:sp>
      <p:sp>
        <p:nvSpPr>
          <p:cNvPr id="143" name="Right Arrow 142">
            <a:extLst>
              <a:ext uri="{FF2B5EF4-FFF2-40B4-BE49-F238E27FC236}">
                <a16:creationId xmlns:a16="http://schemas.microsoft.com/office/drawing/2014/main" id="{CEDCD50D-60E8-5148-BCFA-6605E41C50CB}"/>
              </a:ext>
            </a:extLst>
          </p:cNvPr>
          <p:cNvSpPr>
            <a:spLocks/>
          </p:cNvSpPr>
          <p:nvPr/>
        </p:nvSpPr>
        <p:spPr>
          <a:xfrm rot="10800000">
            <a:off x="7097570" y="5138668"/>
            <a:ext cx="1975467" cy="301228"/>
          </a:xfrm>
          <a:prstGeom prst="rightArrow">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endParaRPr lang="en-US" sz="1351" kern="1200" dirty="0">
              <a:solidFill>
                <a:prstClr val="white"/>
              </a:solidFill>
              <a:latin typeface="PF Paperback"/>
              <a:cs typeface="PF Paperback"/>
            </a:endParaRPr>
          </a:p>
        </p:txBody>
      </p:sp>
      <p:sp>
        <p:nvSpPr>
          <p:cNvPr id="3" name="Text Placeholder 2">
            <a:extLst>
              <a:ext uri="{FF2B5EF4-FFF2-40B4-BE49-F238E27FC236}">
                <a16:creationId xmlns:a16="http://schemas.microsoft.com/office/drawing/2014/main" id="{04A4B558-FF18-4545-ABD4-C103E2243220}"/>
              </a:ext>
            </a:extLst>
          </p:cNvPr>
          <p:cNvSpPr>
            <a:spLocks noGrp="1"/>
          </p:cNvSpPr>
          <p:nvPr>
            <p:ph type="body" sz="quarter" idx="21"/>
          </p:nvPr>
        </p:nvSpPr>
        <p:spPr/>
        <p:txBody>
          <a:bodyPr>
            <a:normAutofit fontScale="85000" lnSpcReduction="20000"/>
          </a:bodyPr>
          <a:lstStyle/>
          <a:p>
            <a:r>
              <a:rPr lang="en-US" spc="-225" dirty="0"/>
              <a:t>Bridging research infrastructures and scholarly communication</a:t>
            </a:r>
            <a:endParaRPr lang="en-IT" dirty="0"/>
          </a:p>
        </p:txBody>
      </p:sp>
      <p:sp>
        <p:nvSpPr>
          <p:cNvPr id="75" name="TextBox 74"/>
          <p:cNvSpPr txBox="1">
            <a:spLocks/>
          </p:cNvSpPr>
          <p:nvPr/>
        </p:nvSpPr>
        <p:spPr>
          <a:xfrm>
            <a:off x="8150746" y="2072184"/>
            <a:ext cx="5594801" cy="461665"/>
          </a:xfrm>
          <a:prstGeom prst="rect">
            <a:avLst/>
          </a:prstGeom>
          <a:noFill/>
          <a:ln>
            <a:noFill/>
          </a:ln>
        </p:spPr>
        <p:txBody>
          <a:bodyPr wrap="none">
            <a:spAutoFit/>
          </a:bodyPr>
          <a:lstStyle>
            <a:defPPr>
              <a:defRPr lang="en-US"/>
            </a:defPPr>
            <a:lvl1pPr>
              <a:defRPr b="1" i="1">
                <a:solidFill>
                  <a:srgbClr val="000000"/>
                </a:solidFill>
                <a:uFillTx/>
                <a:latin typeface="PF Paperback" charset="0"/>
                <a:ea typeface="ヒラギノ角ゴ ProN W3" charset="0"/>
                <a:cs typeface="PF Paperback" charset="0"/>
              </a:defRPr>
            </a:lvl1pPr>
            <a:lvl2pPr marL="742950" indent="-285750" eaLnBrk="0" hangingPunct="0">
              <a:defRPr sz="3300">
                <a:solidFill>
                  <a:srgbClr val="000000"/>
                </a:solidFill>
                <a:uFillTx/>
                <a:latin typeface="Gill Sans" charset="0"/>
                <a:ea typeface="ヒラギノ角ゴ ProN W3" charset="0"/>
                <a:cs typeface="ヒラギノ角ゴ ProN W3"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9pPr>
          </a:lstStyle>
          <a:p>
            <a:pPr algn="l" defTabSz="609585" hangingPunct="1"/>
            <a:r>
              <a:rPr lang="en-US" sz="2400" kern="1200" dirty="0">
                <a:sym typeface="Gill Sans" charset="0"/>
              </a:rPr>
              <a:t>Scholarly Communication Infrastructure</a:t>
            </a:r>
          </a:p>
        </p:txBody>
      </p:sp>
      <p:sp>
        <p:nvSpPr>
          <p:cNvPr id="99" name="TextBox 98"/>
          <p:cNvSpPr txBox="1">
            <a:spLocks/>
          </p:cNvSpPr>
          <p:nvPr/>
        </p:nvSpPr>
        <p:spPr>
          <a:xfrm>
            <a:off x="11327357" y="3327613"/>
            <a:ext cx="1558073" cy="523220"/>
          </a:xfrm>
          <a:prstGeom prst="rect">
            <a:avLst/>
          </a:prstGeom>
          <a:noFill/>
        </p:spPr>
        <p:txBody>
          <a:bodyPr wrap="squar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Scientific Literature</a:t>
            </a:r>
          </a:p>
        </p:txBody>
      </p:sp>
      <p:grpSp>
        <p:nvGrpSpPr>
          <p:cNvPr id="100" name="Group 109"/>
          <p:cNvGrpSpPr/>
          <p:nvPr/>
        </p:nvGrpSpPr>
        <p:grpSpPr>
          <a:xfrm>
            <a:off x="10315629" y="3188311"/>
            <a:ext cx="1040674" cy="832246"/>
            <a:chOff x="6640451" y="1663003"/>
            <a:chExt cx="1040749" cy="832603"/>
          </a:xfrm>
        </p:grpSpPr>
        <p:sp>
          <p:nvSpPr>
            <p:cNvPr id="101" name="Can 100"/>
            <p:cNvSpPr>
              <a:spLocks/>
            </p:cNvSpPr>
            <p:nvPr/>
          </p:nvSpPr>
          <p:spPr>
            <a:xfrm>
              <a:off x="6640451" y="1663003"/>
              <a:ext cx="1040579"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pic>
          <p:nvPicPr>
            <p:cNvPr id="102" name="Picture 66"/>
            <p:cNvPicPr>
              <a:picLocks noChangeAspect="1"/>
            </p:cNvPicPr>
            <p:nvPr/>
          </p:nvPicPr>
          <p:blipFill>
            <a:blip r:embed="rId3"/>
            <a:srcRect/>
            <a:stretch>
              <a:fillRect/>
            </a:stretch>
          </p:blipFill>
          <p:spPr bwMode="auto">
            <a:xfrm>
              <a:off x="6917513" y="1886600"/>
              <a:ext cx="557568" cy="557568"/>
            </a:xfrm>
            <a:prstGeom prst="rect">
              <a:avLst/>
            </a:prstGeom>
            <a:noFill/>
            <a:ln>
              <a:noFill/>
            </a:ln>
          </p:spPr>
        </p:pic>
      </p:grpSp>
      <p:grpSp>
        <p:nvGrpSpPr>
          <p:cNvPr id="104" name="Group 110"/>
          <p:cNvGrpSpPr/>
          <p:nvPr/>
        </p:nvGrpSpPr>
        <p:grpSpPr>
          <a:xfrm>
            <a:off x="10315624" y="4344410"/>
            <a:ext cx="1040505" cy="832247"/>
            <a:chOff x="6640451" y="2819265"/>
            <a:chExt cx="1040686" cy="832603"/>
          </a:xfrm>
        </p:grpSpPr>
        <p:grpSp>
          <p:nvGrpSpPr>
            <p:cNvPr id="106" name="Group 67"/>
            <p:cNvGrpSpPr/>
            <p:nvPr/>
          </p:nvGrpSpPr>
          <p:grpSpPr>
            <a:xfrm>
              <a:off x="6869069" y="3069403"/>
              <a:ext cx="607965" cy="461862"/>
              <a:chOff x="5470255" y="4618571"/>
              <a:chExt cx="607965" cy="461862"/>
            </a:xfrm>
          </p:grpSpPr>
          <p:sp>
            <p:nvSpPr>
              <p:cNvPr id="108" name="Rounded Rectangle 107"/>
              <p:cNvSpPr>
                <a:spLocks/>
              </p:cNvSpPr>
              <p:nvPr/>
            </p:nvSpPr>
            <p:spPr>
              <a:xfrm>
                <a:off x="5510739" y="4624527"/>
                <a:ext cx="504864" cy="44786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sp>
            <p:nvSpPr>
              <p:cNvPr id="109" name="TextBox 108"/>
              <p:cNvSpPr txBox="1">
                <a:spLocks/>
              </p:cNvSpPr>
              <p:nvPr/>
            </p:nvSpPr>
            <p:spPr>
              <a:xfrm>
                <a:off x="5470255" y="4618571"/>
                <a:ext cx="607965" cy="461862"/>
              </a:xfrm>
              <a:prstGeom prst="rect">
                <a:avLst/>
              </a:prstGeom>
              <a:noFill/>
            </p:spPr>
            <p:txBody>
              <a:bodyPr wrap="none">
                <a:spAutoFit/>
              </a:bodyPr>
              <a:lstStyle/>
              <a:p>
                <a:pPr algn="l" defTabSz="609585" hangingPunct="1">
                  <a:defRPr>
                    <a:uFillTx/>
                  </a:defRPr>
                </a:pPr>
                <a:r>
                  <a:rPr lang="en-US" sz="800" b="1" kern="1200" dirty="0">
                    <a:solidFill>
                      <a:prstClr val="black">
                        <a:lumMod val="65000"/>
                        <a:lumOff val="35000"/>
                      </a:prstClr>
                    </a:solidFill>
                    <a:latin typeface="PF Paperback"/>
                    <a:cs typeface="PF Paperback"/>
                  </a:rPr>
                  <a:t>01101010</a:t>
                </a:r>
              </a:p>
              <a:p>
                <a:pPr algn="l" defTabSz="609585" hangingPunct="1">
                  <a:defRPr>
                    <a:uFillTx/>
                  </a:defRPr>
                </a:pPr>
                <a:r>
                  <a:rPr lang="en-US" sz="800" b="1" kern="1200" dirty="0">
                    <a:solidFill>
                      <a:prstClr val="black">
                        <a:lumMod val="65000"/>
                        <a:lumOff val="35000"/>
                      </a:prstClr>
                    </a:solidFill>
                    <a:latin typeface="PF Paperback"/>
                    <a:cs typeface="PF Paperback"/>
                  </a:rPr>
                  <a:t>01100001</a:t>
                </a:r>
              </a:p>
              <a:p>
                <a:pPr algn="l" defTabSz="609585" hangingPunct="1">
                  <a:defRPr>
                    <a:uFillTx/>
                  </a:defRPr>
                </a:pPr>
                <a:r>
                  <a:rPr lang="en-US" sz="800" b="1" kern="1200" dirty="0">
                    <a:solidFill>
                      <a:prstClr val="black">
                        <a:lumMod val="65000"/>
                        <a:lumOff val="35000"/>
                      </a:prstClr>
                    </a:solidFill>
                    <a:latin typeface="PF Paperback"/>
                    <a:cs typeface="PF Paperback"/>
                  </a:rPr>
                  <a:t>11010010</a:t>
                </a:r>
              </a:p>
            </p:txBody>
          </p:sp>
        </p:grpSp>
        <p:sp>
          <p:nvSpPr>
            <p:cNvPr id="107" name="Can 106"/>
            <p:cNvSpPr>
              <a:spLocks/>
            </p:cNvSpPr>
            <p:nvPr/>
          </p:nvSpPr>
          <p:spPr>
            <a:xfrm>
              <a:off x="6640451" y="2819265"/>
              <a:ext cx="1040686"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grpSp>
      <p:sp>
        <p:nvSpPr>
          <p:cNvPr id="105" name="TextBox 104"/>
          <p:cNvSpPr txBox="1">
            <a:spLocks/>
          </p:cNvSpPr>
          <p:nvPr/>
        </p:nvSpPr>
        <p:spPr>
          <a:xfrm>
            <a:off x="11586870" y="4517051"/>
            <a:ext cx="1027845" cy="523220"/>
          </a:xfrm>
          <a:prstGeom prst="rect">
            <a:avLst/>
          </a:prstGeom>
          <a:noFill/>
        </p:spPr>
        <p:txBody>
          <a:bodyPr wrap="non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Data</a:t>
            </a:r>
          </a:p>
          <a:p>
            <a:pPr defTabSz="609585" hangingPunct="1">
              <a:defRPr>
                <a:uFillTx/>
              </a:defRPr>
            </a:pPr>
            <a:r>
              <a:rPr lang="en-US" sz="1400" kern="1200" dirty="0">
                <a:solidFill>
                  <a:prstClr val="black"/>
                </a:solidFill>
                <a:latin typeface="PF Paperback"/>
                <a:cs typeface="PF Paperback"/>
              </a:rPr>
              <a:t>Repository</a:t>
            </a:r>
          </a:p>
        </p:txBody>
      </p:sp>
      <p:grpSp>
        <p:nvGrpSpPr>
          <p:cNvPr id="111" name="Group 111"/>
          <p:cNvGrpSpPr/>
          <p:nvPr/>
        </p:nvGrpSpPr>
        <p:grpSpPr>
          <a:xfrm>
            <a:off x="10315624" y="5454069"/>
            <a:ext cx="1040568" cy="833437"/>
            <a:chOff x="6640452" y="3929493"/>
            <a:chExt cx="1040749" cy="832603"/>
          </a:xfrm>
        </p:grpSpPr>
        <p:sp>
          <p:nvSpPr>
            <p:cNvPr id="113" name="Can 112"/>
            <p:cNvSpPr>
              <a:spLocks/>
            </p:cNvSpPr>
            <p:nvPr/>
          </p:nvSpPr>
          <p:spPr>
            <a:xfrm>
              <a:off x="6640452" y="3929493"/>
              <a:ext cx="1040686"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pic>
          <p:nvPicPr>
            <p:cNvPr id="114" name="Picture 72"/>
            <p:cNvPicPr>
              <a:picLocks noChangeAspect="1"/>
            </p:cNvPicPr>
            <p:nvPr/>
          </p:nvPicPr>
          <p:blipFill>
            <a:blip r:embed="rId4"/>
            <a:srcRect/>
            <a:stretch>
              <a:fillRect/>
            </a:stretch>
          </p:blipFill>
          <p:spPr bwMode="auto">
            <a:xfrm>
              <a:off x="6927914" y="4254743"/>
              <a:ext cx="443988" cy="443988"/>
            </a:xfrm>
            <a:prstGeom prst="rect">
              <a:avLst/>
            </a:prstGeom>
            <a:noFill/>
            <a:ln>
              <a:noFill/>
            </a:ln>
          </p:spPr>
        </p:pic>
      </p:grpSp>
      <p:sp>
        <p:nvSpPr>
          <p:cNvPr id="112" name="TextBox 111"/>
          <p:cNvSpPr txBox="1">
            <a:spLocks/>
          </p:cNvSpPr>
          <p:nvPr/>
        </p:nvSpPr>
        <p:spPr>
          <a:xfrm>
            <a:off x="11586870" y="5625519"/>
            <a:ext cx="1027845" cy="523220"/>
          </a:xfrm>
          <a:prstGeom prst="rect">
            <a:avLst/>
          </a:prstGeom>
          <a:noFill/>
        </p:spPr>
        <p:txBody>
          <a:bodyPr wrap="non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Software</a:t>
            </a:r>
          </a:p>
          <a:p>
            <a:pPr defTabSz="609585" hangingPunct="1">
              <a:defRPr>
                <a:uFillTx/>
              </a:defRPr>
            </a:pPr>
            <a:r>
              <a:rPr lang="en-US" sz="1400" kern="1200" dirty="0">
                <a:solidFill>
                  <a:prstClr val="black"/>
                </a:solidFill>
                <a:latin typeface="PF Paperback"/>
                <a:cs typeface="PF Paperback"/>
              </a:rPr>
              <a:t>Repository</a:t>
            </a:r>
          </a:p>
        </p:txBody>
      </p:sp>
      <p:cxnSp>
        <p:nvCxnSpPr>
          <p:cNvPr id="116" name="Curved Connector 115"/>
          <p:cNvCxnSpPr>
            <a:stCxn id="114" idx="3"/>
            <a:endCxn id="102" idx="3"/>
          </p:cNvCxnSpPr>
          <p:nvPr/>
        </p:nvCxnSpPr>
        <p:spPr>
          <a:xfrm flipV="1">
            <a:off x="11046595" y="3690757"/>
            <a:ext cx="103575" cy="2311003"/>
          </a:xfrm>
          <a:prstGeom prst="curvedConnector3">
            <a:avLst>
              <a:gd name="adj1" fmla="val 616966"/>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18" name="Group 74"/>
          <p:cNvGrpSpPr/>
          <p:nvPr/>
        </p:nvGrpSpPr>
        <p:grpSpPr>
          <a:xfrm>
            <a:off x="9347772" y="6517342"/>
            <a:ext cx="1565110" cy="1439060"/>
            <a:chOff x="4511242" y="5211889"/>
            <a:chExt cx="1565042" cy="1438585"/>
          </a:xfrm>
        </p:grpSpPr>
        <p:pic>
          <p:nvPicPr>
            <p:cNvPr id="121" name="Picture 28"/>
            <p:cNvPicPr>
              <a:picLocks noChangeAspect="1"/>
            </p:cNvPicPr>
            <p:nvPr/>
          </p:nvPicPr>
          <p:blipFill>
            <a:blip r:embed="rId5"/>
            <a:srcRect/>
            <a:stretch>
              <a:fillRect/>
            </a:stretch>
          </p:blipFill>
          <p:spPr bwMode="auto">
            <a:xfrm>
              <a:off x="4511242" y="5211889"/>
              <a:ext cx="1565042" cy="1438585"/>
            </a:xfrm>
            <a:prstGeom prst="rect">
              <a:avLst/>
            </a:prstGeom>
            <a:noFill/>
            <a:ln>
              <a:noFill/>
            </a:ln>
          </p:spPr>
        </p:pic>
        <p:pic>
          <p:nvPicPr>
            <p:cNvPr id="122" name="Picture 24"/>
            <p:cNvPicPr>
              <a:picLocks noChangeAspect="1"/>
            </p:cNvPicPr>
            <p:nvPr/>
          </p:nvPicPr>
          <p:blipFill>
            <a:blip r:embed="rId6"/>
            <a:srcRect/>
            <a:stretch>
              <a:fillRect/>
            </a:stretch>
          </p:blipFill>
          <p:spPr bwMode="auto">
            <a:xfrm>
              <a:off x="5350750" y="6093122"/>
              <a:ext cx="243129" cy="223484"/>
            </a:xfrm>
            <a:prstGeom prst="rect">
              <a:avLst/>
            </a:prstGeom>
            <a:noFill/>
            <a:ln>
              <a:noFill/>
            </a:ln>
          </p:spPr>
        </p:pic>
        <p:pic>
          <p:nvPicPr>
            <p:cNvPr id="123" name="Picture 25"/>
            <p:cNvPicPr>
              <a:picLocks noChangeAspect="1"/>
            </p:cNvPicPr>
            <p:nvPr/>
          </p:nvPicPr>
          <p:blipFill>
            <a:blip r:embed="rId4"/>
            <a:srcRect/>
            <a:stretch>
              <a:fillRect/>
            </a:stretch>
          </p:blipFill>
          <p:spPr bwMode="auto">
            <a:xfrm>
              <a:off x="5205755" y="6268974"/>
              <a:ext cx="176015" cy="161793"/>
            </a:xfrm>
            <a:prstGeom prst="rect">
              <a:avLst/>
            </a:prstGeom>
            <a:noFill/>
            <a:ln>
              <a:noFill/>
            </a:ln>
          </p:spPr>
        </p:pic>
        <p:pic>
          <p:nvPicPr>
            <p:cNvPr id="124" name="Picture 30"/>
            <p:cNvPicPr>
              <a:picLocks noChangeAspect="1"/>
            </p:cNvPicPr>
            <p:nvPr/>
          </p:nvPicPr>
          <p:blipFill>
            <a:blip r:embed="rId3"/>
            <a:srcRect/>
            <a:stretch>
              <a:fillRect/>
            </a:stretch>
          </p:blipFill>
          <p:spPr bwMode="auto">
            <a:xfrm>
              <a:off x="4839154" y="6047692"/>
              <a:ext cx="204482" cy="204482"/>
            </a:xfrm>
            <a:prstGeom prst="rect">
              <a:avLst/>
            </a:prstGeom>
            <a:noFill/>
            <a:ln>
              <a:noFill/>
            </a:ln>
          </p:spPr>
        </p:pic>
        <p:grpSp>
          <p:nvGrpSpPr>
            <p:cNvPr id="125" name="Group 58"/>
            <p:cNvGrpSpPr/>
            <p:nvPr/>
          </p:nvGrpSpPr>
          <p:grpSpPr>
            <a:xfrm>
              <a:off x="5558814" y="6068817"/>
              <a:ext cx="338539" cy="230756"/>
              <a:chOff x="5312451" y="4420619"/>
              <a:chExt cx="1096366" cy="802863"/>
            </a:xfrm>
          </p:grpSpPr>
          <p:sp>
            <p:nvSpPr>
              <p:cNvPr id="129" name="Rounded Rectangle 128"/>
              <p:cNvSpPr>
                <a:spLocks/>
              </p:cNvSpPr>
              <p:nvPr/>
            </p:nvSpPr>
            <p:spPr>
              <a:xfrm>
                <a:off x="5512928" y="4623535"/>
                <a:ext cx="508904" cy="451387"/>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1051" kern="1200">
                  <a:solidFill>
                    <a:prstClr val="white"/>
                  </a:solidFill>
                  <a:latin typeface="PF Paperback"/>
                  <a:cs typeface="PF Paperback"/>
                </a:endParaRPr>
              </a:p>
            </p:txBody>
          </p:sp>
          <p:sp>
            <p:nvSpPr>
              <p:cNvPr id="130" name="TextBox 129"/>
              <p:cNvSpPr txBox="1">
                <a:spLocks/>
              </p:cNvSpPr>
              <p:nvPr/>
            </p:nvSpPr>
            <p:spPr>
              <a:xfrm>
                <a:off x="5312451" y="4420619"/>
                <a:ext cx="1096366" cy="802863"/>
              </a:xfrm>
              <a:prstGeom prst="rect">
                <a:avLst/>
              </a:prstGeom>
              <a:noFill/>
            </p:spPr>
            <p:txBody>
              <a:bodyPr wrap="none">
                <a:spAutoFit/>
              </a:bodyPr>
              <a:lstStyle/>
              <a:p>
                <a:pPr algn="l" defTabSz="609585" hangingPunct="1">
                  <a:defRPr>
                    <a:uFillTx/>
                  </a:defRPr>
                </a:pPr>
                <a:r>
                  <a:rPr lang="en-US" sz="300" b="1" kern="1200" dirty="0">
                    <a:solidFill>
                      <a:prstClr val="black">
                        <a:lumMod val="65000"/>
                        <a:lumOff val="35000"/>
                      </a:prstClr>
                    </a:solidFill>
                    <a:latin typeface="PF Paperback"/>
                    <a:cs typeface="PF Paperback"/>
                  </a:rPr>
                  <a:t>01101010</a:t>
                </a:r>
              </a:p>
              <a:p>
                <a:pPr algn="l" defTabSz="609585" hangingPunct="1">
                  <a:defRPr>
                    <a:uFillTx/>
                  </a:defRPr>
                </a:pPr>
                <a:r>
                  <a:rPr lang="en-US" sz="300" b="1" kern="1200" dirty="0">
                    <a:solidFill>
                      <a:prstClr val="black">
                        <a:lumMod val="65000"/>
                        <a:lumOff val="35000"/>
                      </a:prstClr>
                    </a:solidFill>
                    <a:latin typeface="PF Paperback"/>
                    <a:cs typeface="PF Paperback"/>
                  </a:rPr>
                  <a:t>01100001</a:t>
                </a:r>
              </a:p>
              <a:p>
                <a:pPr algn="l" defTabSz="609585" hangingPunct="1">
                  <a:defRPr>
                    <a:uFillTx/>
                  </a:defRPr>
                </a:pPr>
                <a:r>
                  <a:rPr lang="en-US" sz="300" b="1" kern="1200" dirty="0">
                    <a:solidFill>
                      <a:prstClr val="black">
                        <a:lumMod val="65000"/>
                        <a:lumOff val="35000"/>
                      </a:prstClr>
                    </a:solidFill>
                    <a:latin typeface="PF Paperback"/>
                    <a:cs typeface="PF Paperback"/>
                  </a:rPr>
                  <a:t>11010010</a:t>
                </a:r>
              </a:p>
            </p:txBody>
          </p:sp>
        </p:grpSp>
        <p:grpSp>
          <p:nvGrpSpPr>
            <p:cNvPr id="126" name="Group 61"/>
            <p:cNvGrpSpPr/>
            <p:nvPr/>
          </p:nvGrpSpPr>
          <p:grpSpPr>
            <a:xfrm>
              <a:off x="5152869" y="5896233"/>
              <a:ext cx="338539" cy="230756"/>
              <a:chOff x="5311935" y="4419247"/>
              <a:chExt cx="1096366" cy="802863"/>
            </a:xfrm>
          </p:grpSpPr>
          <p:sp>
            <p:nvSpPr>
              <p:cNvPr id="127" name="Rounded Rectangle 126"/>
              <p:cNvSpPr>
                <a:spLocks/>
              </p:cNvSpPr>
              <p:nvPr/>
            </p:nvSpPr>
            <p:spPr>
              <a:xfrm>
                <a:off x="5512413" y="4622165"/>
                <a:ext cx="508904" cy="451385"/>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1051" kern="1200">
                  <a:solidFill>
                    <a:prstClr val="white"/>
                  </a:solidFill>
                  <a:latin typeface="PF Paperback"/>
                  <a:cs typeface="PF Paperback"/>
                </a:endParaRPr>
              </a:p>
            </p:txBody>
          </p:sp>
          <p:sp>
            <p:nvSpPr>
              <p:cNvPr id="128" name="TextBox 127"/>
              <p:cNvSpPr txBox="1">
                <a:spLocks/>
              </p:cNvSpPr>
              <p:nvPr/>
            </p:nvSpPr>
            <p:spPr>
              <a:xfrm>
                <a:off x="5311935" y="4419247"/>
                <a:ext cx="1096366" cy="802863"/>
              </a:xfrm>
              <a:prstGeom prst="rect">
                <a:avLst/>
              </a:prstGeom>
              <a:noFill/>
            </p:spPr>
            <p:txBody>
              <a:bodyPr wrap="none">
                <a:spAutoFit/>
              </a:bodyPr>
              <a:lstStyle/>
              <a:p>
                <a:pPr algn="l" defTabSz="609585" hangingPunct="1">
                  <a:defRPr>
                    <a:uFillTx/>
                  </a:defRPr>
                </a:pPr>
                <a:r>
                  <a:rPr lang="en-US" sz="300" b="1" kern="1200" dirty="0">
                    <a:solidFill>
                      <a:prstClr val="black">
                        <a:lumMod val="65000"/>
                        <a:lumOff val="35000"/>
                      </a:prstClr>
                    </a:solidFill>
                    <a:latin typeface="PF Paperback"/>
                    <a:cs typeface="PF Paperback"/>
                  </a:rPr>
                  <a:t>01101010</a:t>
                </a:r>
              </a:p>
              <a:p>
                <a:pPr algn="l" defTabSz="609585" hangingPunct="1">
                  <a:defRPr>
                    <a:uFillTx/>
                  </a:defRPr>
                </a:pPr>
                <a:r>
                  <a:rPr lang="en-US" sz="300" b="1" kern="1200" dirty="0">
                    <a:solidFill>
                      <a:prstClr val="black">
                        <a:lumMod val="65000"/>
                        <a:lumOff val="35000"/>
                      </a:prstClr>
                    </a:solidFill>
                    <a:latin typeface="PF Paperback"/>
                    <a:cs typeface="PF Paperback"/>
                  </a:rPr>
                  <a:t>01100001</a:t>
                </a:r>
              </a:p>
              <a:p>
                <a:pPr algn="l" defTabSz="609585" hangingPunct="1">
                  <a:defRPr>
                    <a:uFillTx/>
                  </a:defRPr>
                </a:pPr>
                <a:r>
                  <a:rPr lang="en-US" sz="300" b="1" kern="1200" dirty="0">
                    <a:solidFill>
                      <a:prstClr val="black">
                        <a:lumMod val="65000"/>
                        <a:lumOff val="35000"/>
                      </a:prstClr>
                    </a:solidFill>
                    <a:latin typeface="PF Paperback"/>
                    <a:cs typeface="PF Paperback"/>
                  </a:rPr>
                  <a:t>11010010</a:t>
                </a:r>
              </a:p>
            </p:txBody>
          </p:sp>
        </p:grpSp>
      </p:grpSp>
      <p:sp>
        <p:nvSpPr>
          <p:cNvPr id="119" name="Can 118"/>
          <p:cNvSpPr>
            <a:spLocks/>
          </p:cNvSpPr>
          <p:nvPr/>
        </p:nvSpPr>
        <p:spPr>
          <a:xfrm>
            <a:off x="9197734" y="6514919"/>
            <a:ext cx="2206013" cy="1579959"/>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sp>
        <p:nvSpPr>
          <p:cNvPr id="120" name="TextBox 119"/>
          <p:cNvSpPr txBox="1">
            <a:spLocks/>
          </p:cNvSpPr>
          <p:nvPr/>
        </p:nvSpPr>
        <p:spPr>
          <a:xfrm>
            <a:off x="11474657" y="7054273"/>
            <a:ext cx="1252266" cy="523220"/>
          </a:xfrm>
          <a:prstGeom prst="rect">
            <a:avLst/>
          </a:prstGeom>
          <a:noFill/>
        </p:spPr>
        <p:txBody>
          <a:bodyPr wrap="non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“Experiment”</a:t>
            </a:r>
          </a:p>
          <a:p>
            <a:pPr defTabSz="609585" hangingPunct="1">
              <a:defRPr>
                <a:uFillTx/>
              </a:defRPr>
            </a:pPr>
            <a:r>
              <a:rPr lang="en-US" sz="1400" kern="1200" dirty="0">
                <a:solidFill>
                  <a:prstClr val="black"/>
                </a:solidFill>
                <a:latin typeface="PF Paperback"/>
                <a:cs typeface="PF Paperback"/>
              </a:rPr>
              <a:t>Repository</a:t>
            </a:r>
          </a:p>
        </p:txBody>
      </p:sp>
      <p:cxnSp>
        <p:nvCxnSpPr>
          <p:cNvPr id="134" name="Curved Connector 133"/>
          <p:cNvCxnSpPr>
            <a:stCxn id="114" idx="3"/>
            <a:endCxn id="109" idx="3"/>
          </p:cNvCxnSpPr>
          <p:nvPr/>
        </p:nvCxnSpPr>
        <p:spPr>
          <a:xfrm flipV="1">
            <a:off x="11046946" y="4825275"/>
            <a:ext cx="105114" cy="1176589"/>
          </a:xfrm>
          <a:prstGeom prst="curvedConnector3">
            <a:avLst>
              <a:gd name="adj1" fmla="val 317478"/>
            </a:avLst>
          </a:prstGeom>
          <a:ln w="28575"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5" name="Curved Connector 114"/>
          <p:cNvCxnSpPr>
            <a:stCxn id="108" idx="3"/>
            <a:endCxn id="102" idx="3"/>
          </p:cNvCxnSpPr>
          <p:nvPr/>
        </p:nvCxnSpPr>
        <p:spPr>
          <a:xfrm flipV="1">
            <a:off x="11089447" y="3690755"/>
            <a:ext cx="60744" cy="1133752"/>
          </a:xfrm>
          <a:prstGeom prst="curvedConnector3">
            <a:avLst>
              <a:gd name="adj1" fmla="val 601778"/>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a:spLocks noChangeArrowheads="1"/>
          </p:cNvSpPr>
          <p:nvPr/>
        </p:nvSpPr>
        <p:spPr bwMode="auto">
          <a:xfrm rot="5400000">
            <a:off x="11233538" y="4039121"/>
            <a:ext cx="647934" cy="276999"/>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1200" i="1" kern="1200">
                <a:latin typeface="PF Paperback" charset="0"/>
                <a:cs typeface="PF Paperback" charset="0"/>
              </a:rPr>
              <a:t>citation</a:t>
            </a:r>
          </a:p>
        </p:txBody>
      </p:sp>
      <p:cxnSp>
        <p:nvCxnSpPr>
          <p:cNvPr id="139" name="Curved Connector 138"/>
          <p:cNvCxnSpPr>
            <a:endCxn id="114" idx="1"/>
          </p:cNvCxnSpPr>
          <p:nvPr/>
        </p:nvCxnSpPr>
        <p:spPr>
          <a:xfrm rot="5400000" flipH="1" flipV="1">
            <a:off x="10004883" y="6252150"/>
            <a:ext cx="770334" cy="435727"/>
          </a:xfrm>
          <a:prstGeom prst="curvedConnector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0" name="Curved Connector 139"/>
          <p:cNvCxnSpPr>
            <a:endCxn id="109" idx="1"/>
          </p:cNvCxnSpPr>
          <p:nvPr/>
        </p:nvCxnSpPr>
        <p:spPr>
          <a:xfrm rot="5400000" flipH="1" flipV="1">
            <a:off x="9288475" y="5599458"/>
            <a:ext cx="2029908" cy="481543"/>
          </a:xfrm>
          <a:prstGeom prst="curvedConnector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1" name="Curved Connector 140"/>
          <p:cNvCxnSpPr>
            <a:endCxn id="102" idx="1"/>
          </p:cNvCxnSpPr>
          <p:nvPr/>
        </p:nvCxnSpPr>
        <p:spPr>
          <a:xfrm rot="5400000" flipH="1" flipV="1">
            <a:off x="8686877" y="4944860"/>
            <a:ext cx="3081337" cy="739309"/>
          </a:xfrm>
          <a:prstGeom prst="curvedConnector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0" name="TextBox 123"/>
          <p:cNvSpPr txBox="1">
            <a:spLocks noChangeArrowheads="1"/>
          </p:cNvSpPr>
          <p:nvPr/>
        </p:nvSpPr>
        <p:spPr bwMode="auto">
          <a:xfrm rot="16200000">
            <a:off x="9570558" y="4826099"/>
            <a:ext cx="583814" cy="276999"/>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1200" i="1" kern="1200" dirty="0" err="1">
                <a:latin typeface="PF Paperback" charset="0"/>
                <a:cs typeface="PF Paperback" charset="0"/>
              </a:rPr>
              <a:t>partOf</a:t>
            </a:r>
            <a:endParaRPr lang="en-US" sz="1200" i="1" kern="1200" dirty="0">
              <a:latin typeface="PF Paperback" charset="0"/>
              <a:cs typeface="PF Paperback" charset="0"/>
            </a:endParaRPr>
          </a:p>
        </p:txBody>
      </p:sp>
      <p:sp>
        <p:nvSpPr>
          <p:cNvPr id="151" name="TextBox 123"/>
          <p:cNvSpPr txBox="1">
            <a:spLocks noChangeArrowheads="1"/>
          </p:cNvSpPr>
          <p:nvPr/>
        </p:nvSpPr>
        <p:spPr bwMode="auto">
          <a:xfrm rot="16200000">
            <a:off x="9797657" y="5241161"/>
            <a:ext cx="583814" cy="276999"/>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1200" i="1" kern="1200" dirty="0" err="1">
                <a:latin typeface="PF Paperback" charset="0"/>
                <a:cs typeface="PF Paperback" charset="0"/>
              </a:rPr>
              <a:t>partOf</a:t>
            </a:r>
            <a:endParaRPr lang="en-US" sz="1200" i="1" kern="1200" dirty="0">
              <a:latin typeface="PF Paperback" charset="0"/>
              <a:cs typeface="PF Paperback" charset="0"/>
            </a:endParaRPr>
          </a:p>
        </p:txBody>
      </p:sp>
      <p:cxnSp>
        <p:nvCxnSpPr>
          <p:cNvPr id="11" name="Straight Arrow Connector 10"/>
          <p:cNvCxnSpPr>
            <a:cxnSpLocks/>
            <a:stCxn id="224" idx="2"/>
            <a:endCxn id="216" idx="3"/>
          </p:cNvCxnSpPr>
          <p:nvPr/>
        </p:nvCxnSpPr>
        <p:spPr>
          <a:xfrm flipH="1">
            <a:off x="4346107" y="4711154"/>
            <a:ext cx="2014666" cy="139200"/>
          </a:xfrm>
          <a:prstGeom prst="straightConnector1">
            <a:avLst/>
          </a:prstGeom>
          <a:noFill/>
          <a:ln w="38100" cap="flat" cmpd="sng">
            <a:solidFill>
              <a:srgbClr val="FF0000"/>
            </a:solidFill>
            <a:prstDash val="solid"/>
            <a:miter lim="400000"/>
            <a:headEnd type="arrow"/>
            <a:tailEnd type="arrow"/>
          </a:ln>
          <a:effectLst/>
        </p:spPr>
        <p:style>
          <a:lnRef idx="0">
            <a:srgbClr val="000000"/>
          </a:lnRef>
          <a:fillRef idx="0">
            <a:srgbClr val="000000"/>
          </a:fillRef>
          <a:effectRef idx="0">
            <a:srgbClr val="000000"/>
          </a:effectRef>
          <a:fontRef idx="none"/>
        </p:style>
      </p:cxnSp>
      <p:sp>
        <p:nvSpPr>
          <p:cNvPr id="190" name="Rounded Rectangle 189">
            <a:extLst>
              <a:ext uri="{FF2B5EF4-FFF2-40B4-BE49-F238E27FC236}">
                <a16:creationId xmlns:a16="http://schemas.microsoft.com/office/drawing/2014/main" id="{1794C791-2330-0E48-AC44-724C69A35B5C}"/>
              </a:ext>
            </a:extLst>
          </p:cNvPr>
          <p:cNvSpPr/>
          <p:nvPr/>
        </p:nvSpPr>
        <p:spPr>
          <a:xfrm>
            <a:off x="2956912" y="6301369"/>
            <a:ext cx="4150019" cy="19340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grpSp>
        <p:nvGrpSpPr>
          <p:cNvPr id="191" name="Group 190">
            <a:extLst>
              <a:ext uri="{FF2B5EF4-FFF2-40B4-BE49-F238E27FC236}">
                <a16:creationId xmlns:a16="http://schemas.microsoft.com/office/drawing/2014/main" id="{7EF8B680-FC7E-0842-9785-041D11287003}"/>
              </a:ext>
            </a:extLst>
          </p:cNvPr>
          <p:cNvGrpSpPr/>
          <p:nvPr/>
        </p:nvGrpSpPr>
        <p:grpSpPr>
          <a:xfrm>
            <a:off x="3288670" y="6669273"/>
            <a:ext cx="3669237" cy="637964"/>
            <a:chOff x="1089501" y="5367775"/>
            <a:chExt cx="2751928" cy="478473"/>
          </a:xfrm>
        </p:grpSpPr>
        <p:pic>
          <p:nvPicPr>
            <p:cNvPr id="201" name="Picture 37">
              <a:extLst>
                <a:ext uri="{FF2B5EF4-FFF2-40B4-BE49-F238E27FC236}">
                  <a16:creationId xmlns:a16="http://schemas.microsoft.com/office/drawing/2014/main" id="{D0D4ECA6-979D-0043-9452-6C304085E31E}"/>
                </a:ext>
              </a:extLst>
            </p:cNvPr>
            <p:cNvPicPr>
              <a:picLocks noChangeAspect="1"/>
            </p:cNvPicPr>
            <p:nvPr/>
          </p:nvPicPr>
          <p:blipFill>
            <a:blip r:embed="rId6"/>
            <a:srcRect/>
            <a:stretch>
              <a:fillRect/>
            </a:stretch>
          </p:blipFill>
          <p:spPr bwMode="auto">
            <a:xfrm>
              <a:off x="1551697" y="5386208"/>
              <a:ext cx="459834" cy="459879"/>
            </a:xfrm>
            <a:prstGeom prst="rect">
              <a:avLst/>
            </a:prstGeom>
            <a:solidFill>
              <a:schemeClr val="accent2">
                <a:lumMod val="20000"/>
                <a:lumOff val="80000"/>
              </a:schemeClr>
            </a:solidFill>
            <a:ln>
              <a:noFill/>
            </a:ln>
          </p:spPr>
        </p:pic>
        <p:pic>
          <p:nvPicPr>
            <p:cNvPr id="202" name="Picture 37">
              <a:extLst>
                <a:ext uri="{FF2B5EF4-FFF2-40B4-BE49-F238E27FC236}">
                  <a16:creationId xmlns:a16="http://schemas.microsoft.com/office/drawing/2014/main" id="{166856AF-D61C-1044-8A28-19C1C2B4877F}"/>
                </a:ext>
              </a:extLst>
            </p:cNvPr>
            <p:cNvPicPr>
              <a:picLocks noChangeAspect="1"/>
            </p:cNvPicPr>
            <p:nvPr/>
          </p:nvPicPr>
          <p:blipFill>
            <a:blip r:embed="rId6"/>
            <a:srcRect/>
            <a:stretch>
              <a:fillRect/>
            </a:stretch>
          </p:blipFill>
          <p:spPr bwMode="auto">
            <a:xfrm>
              <a:off x="1089501" y="5386369"/>
              <a:ext cx="459834" cy="459879"/>
            </a:xfrm>
            <a:prstGeom prst="rect">
              <a:avLst/>
            </a:prstGeom>
            <a:solidFill>
              <a:schemeClr val="accent3">
                <a:lumMod val="20000"/>
                <a:lumOff val="80000"/>
              </a:schemeClr>
            </a:solidFill>
            <a:ln>
              <a:noFill/>
            </a:ln>
          </p:spPr>
        </p:pic>
        <p:sp>
          <p:nvSpPr>
            <p:cNvPr id="203" name="Rounded Rectangle 202">
              <a:extLst>
                <a:ext uri="{FF2B5EF4-FFF2-40B4-BE49-F238E27FC236}">
                  <a16:creationId xmlns:a16="http://schemas.microsoft.com/office/drawing/2014/main" id="{618D7D26-5529-AA4C-B2FB-D80CECE0DD7F}"/>
                </a:ext>
              </a:extLst>
            </p:cNvPr>
            <p:cNvSpPr>
              <a:spLocks/>
            </p:cNvSpPr>
            <p:nvPr/>
          </p:nvSpPr>
          <p:spPr>
            <a:xfrm>
              <a:off x="2989377" y="5434093"/>
              <a:ext cx="378582" cy="335756"/>
            </a:xfrm>
            <a:prstGeom prst="roundRect">
              <a:avLst/>
            </a:prstGeom>
            <a:solidFill>
              <a:schemeClr val="accent2">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04" name="TextBox 203">
              <a:extLst>
                <a:ext uri="{FF2B5EF4-FFF2-40B4-BE49-F238E27FC236}">
                  <a16:creationId xmlns:a16="http://schemas.microsoft.com/office/drawing/2014/main" id="{E72652C5-5755-1F4E-B56A-2C2C439FACAE}"/>
                </a:ext>
              </a:extLst>
            </p:cNvPr>
            <p:cNvSpPr txBox="1">
              <a:spLocks/>
            </p:cNvSpPr>
            <p:nvPr/>
          </p:nvSpPr>
          <p:spPr>
            <a:xfrm>
              <a:off x="2939376" y="5420699"/>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sp>
          <p:nvSpPr>
            <p:cNvPr id="205" name="Rounded Rectangle 204">
              <a:extLst>
                <a:ext uri="{FF2B5EF4-FFF2-40B4-BE49-F238E27FC236}">
                  <a16:creationId xmlns:a16="http://schemas.microsoft.com/office/drawing/2014/main" id="{E382AB54-43F7-B445-B743-D16610112ABB}"/>
                </a:ext>
              </a:extLst>
            </p:cNvPr>
            <p:cNvSpPr>
              <a:spLocks/>
            </p:cNvSpPr>
            <p:nvPr/>
          </p:nvSpPr>
          <p:spPr>
            <a:xfrm>
              <a:off x="3397064" y="5434093"/>
              <a:ext cx="378582" cy="335756"/>
            </a:xfrm>
            <a:prstGeom prst="roundRect">
              <a:avLst/>
            </a:prstGeom>
            <a:solidFill>
              <a:schemeClr val="accent1">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06" name="TextBox 205">
              <a:extLst>
                <a:ext uri="{FF2B5EF4-FFF2-40B4-BE49-F238E27FC236}">
                  <a16:creationId xmlns:a16="http://schemas.microsoft.com/office/drawing/2014/main" id="{7564262D-ECE0-4148-B24D-90AB63AC8AFF}"/>
                </a:ext>
              </a:extLst>
            </p:cNvPr>
            <p:cNvSpPr txBox="1">
              <a:spLocks/>
            </p:cNvSpPr>
            <p:nvPr/>
          </p:nvSpPr>
          <p:spPr>
            <a:xfrm>
              <a:off x="3347063" y="5420699"/>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pic>
          <p:nvPicPr>
            <p:cNvPr id="207" name="Picture 38">
              <a:extLst>
                <a:ext uri="{FF2B5EF4-FFF2-40B4-BE49-F238E27FC236}">
                  <a16:creationId xmlns:a16="http://schemas.microsoft.com/office/drawing/2014/main" id="{259C0FB3-CAFC-A54B-A616-EF381F3777D0}"/>
                </a:ext>
              </a:extLst>
            </p:cNvPr>
            <p:cNvPicPr>
              <a:picLocks noChangeAspect="1"/>
            </p:cNvPicPr>
            <p:nvPr/>
          </p:nvPicPr>
          <p:blipFill>
            <a:blip r:embed="rId4"/>
            <a:srcRect/>
            <a:stretch>
              <a:fillRect/>
            </a:stretch>
          </p:blipFill>
          <p:spPr bwMode="auto">
            <a:xfrm>
              <a:off x="2496607" y="5384842"/>
              <a:ext cx="442769" cy="442813"/>
            </a:xfrm>
            <a:prstGeom prst="rect">
              <a:avLst/>
            </a:prstGeom>
            <a:solidFill>
              <a:schemeClr val="bg2">
                <a:lumMod val="90000"/>
              </a:schemeClr>
            </a:solidFill>
            <a:ln>
              <a:noFill/>
            </a:ln>
          </p:spPr>
        </p:pic>
        <p:pic>
          <p:nvPicPr>
            <p:cNvPr id="208" name="Picture 38">
              <a:extLst>
                <a:ext uri="{FF2B5EF4-FFF2-40B4-BE49-F238E27FC236}">
                  <a16:creationId xmlns:a16="http://schemas.microsoft.com/office/drawing/2014/main" id="{E3480578-49A0-D64B-AB56-E9850AB1CF0D}"/>
                </a:ext>
              </a:extLst>
            </p:cNvPr>
            <p:cNvPicPr>
              <a:picLocks noChangeAspect="1"/>
            </p:cNvPicPr>
            <p:nvPr/>
          </p:nvPicPr>
          <p:blipFill>
            <a:blip r:embed="rId4"/>
            <a:srcRect/>
            <a:stretch>
              <a:fillRect/>
            </a:stretch>
          </p:blipFill>
          <p:spPr bwMode="auto">
            <a:xfrm>
              <a:off x="2027813" y="5367775"/>
              <a:ext cx="459834" cy="459880"/>
            </a:xfrm>
            <a:prstGeom prst="rect">
              <a:avLst/>
            </a:prstGeom>
            <a:solidFill>
              <a:schemeClr val="accent6">
                <a:lumMod val="20000"/>
                <a:lumOff val="80000"/>
              </a:schemeClr>
            </a:solidFill>
            <a:ln>
              <a:noFill/>
            </a:ln>
          </p:spPr>
        </p:pic>
      </p:grpSp>
      <p:grpSp>
        <p:nvGrpSpPr>
          <p:cNvPr id="192" name="Group 191">
            <a:extLst>
              <a:ext uri="{FF2B5EF4-FFF2-40B4-BE49-F238E27FC236}">
                <a16:creationId xmlns:a16="http://schemas.microsoft.com/office/drawing/2014/main" id="{072D67B1-683D-144D-833C-379A2D718409}"/>
              </a:ext>
            </a:extLst>
          </p:cNvPr>
          <p:cNvGrpSpPr/>
          <p:nvPr/>
        </p:nvGrpSpPr>
        <p:grpSpPr>
          <a:xfrm>
            <a:off x="3886209" y="7525967"/>
            <a:ext cx="2182441" cy="709472"/>
            <a:chOff x="1475261" y="6347633"/>
            <a:chExt cx="1636831" cy="532104"/>
          </a:xfrm>
        </p:grpSpPr>
        <p:grpSp>
          <p:nvGrpSpPr>
            <p:cNvPr id="194" name="Group 193">
              <a:extLst>
                <a:ext uri="{FF2B5EF4-FFF2-40B4-BE49-F238E27FC236}">
                  <a16:creationId xmlns:a16="http://schemas.microsoft.com/office/drawing/2014/main" id="{318C2DD0-01D8-E14F-8D37-B13916A06FC6}"/>
                </a:ext>
              </a:extLst>
            </p:cNvPr>
            <p:cNvGrpSpPr/>
            <p:nvPr/>
          </p:nvGrpSpPr>
          <p:grpSpPr>
            <a:xfrm>
              <a:off x="1475261" y="6347633"/>
              <a:ext cx="1636831" cy="532104"/>
              <a:chOff x="4829427" y="3122191"/>
              <a:chExt cx="2693197" cy="1109554"/>
            </a:xfrm>
          </p:grpSpPr>
          <p:pic>
            <p:nvPicPr>
              <p:cNvPr id="196" name="Picture 5">
                <a:extLst>
                  <a:ext uri="{FF2B5EF4-FFF2-40B4-BE49-F238E27FC236}">
                    <a16:creationId xmlns:a16="http://schemas.microsoft.com/office/drawing/2014/main" id="{410763AD-0E96-C942-BE1D-E3A7209EC59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71898" y="3224227"/>
                <a:ext cx="950726" cy="950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7" name="Picture 6">
                <a:extLst>
                  <a:ext uri="{FF2B5EF4-FFF2-40B4-BE49-F238E27FC236}">
                    <a16:creationId xmlns:a16="http://schemas.microsoft.com/office/drawing/2014/main" id="{38ADDC6D-FD94-D248-B321-B28D02F84B1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36316" y="3122191"/>
                <a:ext cx="1109447" cy="1109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8" name="Group 197">
                <a:extLst>
                  <a:ext uri="{FF2B5EF4-FFF2-40B4-BE49-F238E27FC236}">
                    <a16:creationId xmlns:a16="http://schemas.microsoft.com/office/drawing/2014/main" id="{FFA38270-35DF-4743-90D5-0AEEEBE4CCB5}"/>
                  </a:ext>
                </a:extLst>
              </p:cNvPr>
              <p:cNvGrpSpPr/>
              <p:nvPr/>
            </p:nvGrpSpPr>
            <p:grpSpPr>
              <a:xfrm>
                <a:off x="4829427" y="3242382"/>
                <a:ext cx="792008" cy="792086"/>
                <a:chOff x="1267728" y="6143890"/>
                <a:chExt cx="792008" cy="792086"/>
              </a:xfrm>
            </p:grpSpPr>
            <p:pic>
              <p:nvPicPr>
                <p:cNvPr id="199" name="Picture 7">
                  <a:extLst>
                    <a:ext uri="{FF2B5EF4-FFF2-40B4-BE49-F238E27FC236}">
                      <a16:creationId xmlns:a16="http://schemas.microsoft.com/office/drawing/2014/main" id="{5D5718EA-7CF2-9041-9E33-F31836259C0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67728" y="6143890"/>
                  <a:ext cx="792008" cy="792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 name="Rectangle 199">
                  <a:extLst>
                    <a:ext uri="{FF2B5EF4-FFF2-40B4-BE49-F238E27FC236}">
                      <a16:creationId xmlns:a16="http://schemas.microsoft.com/office/drawing/2014/main" id="{F9F91456-09CB-EE44-9E97-A8F3FD1EAA67}"/>
                    </a:ext>
                  </a:extLst>
                </p:cNvPr>
                <p:cNvSpPr/>
                <p:nvPr/>
              </p:nvSpPr>
              <p:spPr>
                <a:xfrm>
                  <a:off x="1403255" y="6378541"/>
                  <a:ext cx="503958" cy="216003"/>
                </a:xfrm>
                <a:prstGeom prst="rect">
                  <a:avLst/>
                </a:prstGeom>
                <a:noFill/>
              </p:spPr>
              <p:txBody>
                <a:bodyPr wrap="none">
                  <a:prstTxWarp prst="textPlain">
                    <a:avLst/>
                  </a:prstTxWarp>
                  <a:spAutoFit/>
                </a:bodyPr>
                <a:lstStyle/>
                <a:p>
                  <a:pPr defTabSz="609585" hangingPunct="1">
                    <a:defRPr/>
                  </a:pPr>
                  <a:r>
                    <a:rPr lang="en-US" sz="7198" kern="1200" dirty="0">
                      <a:ln w="10160">
                        <a:solidFill>
                          <a:prstClr val="white"/>
                        </a:solidFill>
                        <a:prstDash val="solid"/>
                      </a:ln>
                      <a:solidFill>
                        <a:srgbClr val="FFFFFF"/>
                      </a:solidFill>
                      <a:effectLst>
                        <a:outerShdw blurRad="38100" dist="32000" dir="5400000" algn="tl">
                          <a:srgbClr val="000000">
                            <a:alpha val="30000"/>
                          </a:srgbClr>
                        </a:outerShdw>
                      </a:effectLst>
                      <a:latin typeface="Calibri"/>
                    </a:rPr>
                    <a:t>Disk</a:t>
                  </a:r>
                </a:p>
              </p:txBody>
            </p:sp>
          </p:grpSp>
        </p:grpSp>
        <p:sp>
          <p:nvSpPr>
            <p:cNvPr id="195" name="Rectangle 194">
              <a:extLst>
                <a:ext uri="{FF2B5EF4-FFF2-40B4-BE49-F238E27FC236}">
                  <a16:creationId xmlns:a16="http://schemas.microsoft.com/office/drawing/2014/main" id="{DA350701-0296-714E-A8FE-9B7D2620D177}"/>
                </a:ext>
              </a:extLst>
            </p:cNvPr>
            <p:cNvSpPr/>
            <p:nvPr/>
          </p:nvSpPr>
          <p:spPr>
            <a:xfrm>
              <a:off x="2620130" y="6508765"/>
              <a:ext cx="388657" cy="112625"/>
            </a:xfrm>
            <a:prstGeom prst="rect">
              <a:avLst/>
            </a:prstGeom>
            <a:noFill/>
          </p:spPr>
          <p:txBody>
            <a:bodyPr wrap="none">
              <a:prstTxWarp prst="textPlain">
                <a:avLst/>
              </a:prstTxWarp>
              <a:spAutoFit/>
            </a:bodyPr>
            <a:lstStyle/>
            <a:p>
              <a:pPr defTabSz="609585" hangingPunct="1">
                <a:defRPr/>
              </a:pPr>
              <a:r>
                <a:rPr lang="en-US" sz="4267" kern="1200" dirty="0">
                  <a:ln w="10160">
                    <a:solidFill>
                      <a:prstClr val="white"/>
                    </a:solidFill>
                    <a:prstDash val="solid"/>
                  </a:ln>
                  <a:solidFill>
                    <a:srgbClr val="FFFFFF"/>
                  </a:solidFill>
                  <a:effectLst>
                    <a:outerShdw blurRad="38100" dist="32000" dir="5400000" algn="tl">
                      <a:srgbClr val="000000">
                        <a:alpha val="30000"/>
                      </a:srgbClr>
                    </a:outerShdw>
                  </a:effectLst>
                  <a:latin typeface="Calibri"/>
                </a:rPr>
                <a:t>RAM</a:t>
              </a:r>
            </a:p>
          </p:txBody>
        </p:sp>
      </p:grpSp>
      <p:sp>
        <p:nvSpPr>
          <p:cNvPr id="193" name="TextBox 192">
            <a:extLst>
              <a:ext uri="{FF2B5EF4-FFF2-40B4-BE49-F238E27FC236}">
                <a16:creationId xmlns:a16="http://schemas.microsoft.com/office/drawing/2014/main" id="{352EF38B-3C2A-9541-BEA2-037EB6BB2BE2}"/>
              </a:ext>
            </a:extLst>
          </p:cNvPr>
          <p:cNvSpPr txBox="1"/>
          <p:nvPr/>
        </p:nvSpPr>
        <p:spPr>
          <a:xfrm>
            <a:off x="2830609" y="5905950"/>
            <a:ext cx="4379724" cy="338555"/>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a:solidFill>
                  <a:prstClr val="black"/>
                </a:solidFill>
              </a:rPr>
              <a:t>e-</a:t>
            </a:r>
            <a:r>
              <a:rPr lang="it-IT" sz="1600" kern="1200" dirty="0" err="1">
                <a:solidFill>
                  <a:prstClr val="black"/>
                </a:solidFill>
              </a:rPr>
              <a:t>infrastructure</a:t>
            </a:r>
            <a:r>
              <a:rPr lang="it-IT" sz="1600" kern="1200" dirty="0">
                <a:solidFill>
                  <a:prstClr val="black"/>
                </a:solidFill>
              </a:rPr>
              <a:t> (</a:t>
            </a:r>
            <a:r>
              <a:rPr lang="it-IT" sz="1600" kern="1200" dirty="0" err="1">
                <a:solidFill>
                  <a:prstClr val="black"/>
                </a:solidFill>
              </a:rPr>
              <a:t>integration</a:t>
            </a:r>
            <a:r>
              <a:rPr lang="it-IT" sz="1600" kern="1200" dirty="0">
                <a:solidFill>
                  <a:prstClr val="black"/>
                </a:solidFill>
              </a:rPr>
              <a:t> and </a:t>
            </a:r>
            <a:r>
              <a:rPr lang="it-IT" sz="1600" kern="1200" dirty="0" err="1">
                <a:solidFill>
                  <a:prstClr val="black"/>
                </a:solidFill>
              </a:rPr>
              <a:t>transparency</a:t>
            </a:r>
            <a:r>
              <a:rPr lang="it-IT" sz="1600" kern="1200" dirty="0">
                <a:solidFill>
                  <a:prstClr val="black"/>
                </a:solidFill>
              </a:rPr>
              <a:t>)</a:t>
            </a:r>
          </a:p>
        </p:txBody>
      </p:sp>
      <p:grpSp>
        <p:nvGrpSpPr>
          <p:cNvPr id="210" name="Group 209">
            <a:extLst>
              <a:ext uri="{FF2B5EF4-FFF2-40B4-BE49-F238E27FC236}">
                <a16:creationId xmlns:a16="http://schemas.microsoft.com/office/drawing/2014/main" id="{C05C2AAD-E0E8-8F45-89DB-B2FCFEB487A2}"/>
              </a:ext>
            </a:extLst>
          </p:cNvPr>
          <p:cNvGrpSpPr/>
          <p:nvPr/>
        </p:nvGrpSpPr>
        <p:grpSpPr>
          <a:xfrm>
            <a:off x="3225587" y="3751204"/>
            <a:ext cx="4202259" cy="1874987"/>
            <a:chOff x="895931" y="3046376"/>
            <a:chExt cx="3151694" cy="1406240"/>
          </a:xfrm>
        </p:grpSpPr>
        <p:sp>
          <p:nvSpPr>
            <p:cNvPr id="212" name="TextBox 47">
              <a:extLst>
                <a:ext uri="{FF2B5EF4-FFF2-40B4-BE49-F238E27FC236}">
                  <a16:creationId xmlns:a16="http://schemas.microsoft.com/office/drawing/2014/main" id="{3214885B-767A-B241-8398-F504D7F5BA7B}"/>
                </a:ext>
              </a:extLst>
            </p:cNvPr>
            <p:cNvSpPr txBox="1">
              <a:spLocks noChangeArrowheads="1"/>
            </p:cNvSpPr>
            <p:nvPr/>
          </p:nvSpPr>
          <p:spPr bwMode="auto">
            <a:xfrm>
              <a:off x="2341389" y="4140992"/>
              <a:ext cx="1706236" cy="311624"/>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100" b="1" i="1" kern="1200" dirty="0">
                  <a:latin typeface="PF Paperback" charset="0"/>
                  <a:cs typeface="PF Paperback" charset="0"/>
                </a:rPr>
                <a:t>Scientific process</a:t>
              </a:r>
            </a:p>
          </p:txBody>
        </p:sp>
        <p:grpSp>
          <p:nvGrpSpPr>
            <p:cNvPr id="213" name="Group 212">
              <a:extLst>
                <a:ext uri="{FF2B5EF4-FFF2-40B4-BE49-F238E27FC236}">
                  <a16:creationId xmlns:a16="http://schemas.microsoft.com/office/drawing/2014/main" id="{D529F427-CC08-9548-91CA-45E3E1060B70}"/>
                </a:ext>
              </a:extLst>
            </p:cNvPr>
            <p:cNvGrpSpPr/>
            <p:nvPr/>
          </p:nvGrpSpPr>
          <p:grpSpPr>
            <a:xfrm>
              <a:off x="895931" y="3046376"/>
              <a:ext cx="2721299" cy="990901"/>
              <a:chOff x="895931" y="3046376"/>
              <a:chExt cx="2721299" cy="990901"/>
            </a:xfrm>
          </p:grpSpPr>
          <p:grpSp>
            <p:nvGrpSpPr>
              <p:cNvPr id="214" name="Group 213">
                <a:extLst>
                  <a:ext uri="{FF2B5EF4-FFF2-40B4-BE49-F238E27FC236}">
                    <a16:creationId xmlns:a16="http://schemas.microsoft.com/office/drawing/2014/main" id="{DD4EC631-E5C5-BC4C-A993-BFF2B87612E6}"/>
                  </a:ext>
                </a:extLst>
              </p:cNvPr>
              <p:cNvGrpSpPr/>
              <p:nvPr/>
            </p:nvGrpSpPr>
            <p:grpSpPr>
              <a:xfrm>
                <a:off x="927049" y="3046376"/>
                <a:ext cx="2690181" cy="475498"/>
                <a:chOff x="920006" y="5725602"/>
                <a:chExt cx="2690181" cy="475498"/>
              </a:xfrm>
            </p:grpSpPr>
            <p:sp>
              <p:nvSpPr>
                <p:cNvPr id="225" name="Right Arrow 224">
                  <a:extLst>
                    <a:ext uri="{FF2B5EF4-FFF2-40B4-BE49-F238E27FC236}">
                      <a16:creationId xmlns:a16="http://schemas.microsoft.com/office/drawing/2014/main" id="{CCE02020-7CB3-0A48-A3AA-E02F5E768E69}"/>
                    </a:ext>
                  </a:extLst>
                </p:cNvPr>
                <p:cNvSpPr/>
                <p:nvPr/>
              </p:nvSpPr>
              <p:spPr>
                <a:xfrm>
                  <a:off x="987975" y="5897792"/>
                  <a:ext cx="2622212" cy="303308"/>
                </a:xfrm>
                <a:prstGeom prst="rightArrow">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sp>
              <p:nvSpPr>
                <p:cNvPr id="226" name="TextBox 225">
                  <a:extLst>
                    <a:ext uri="{FF2B5EF4-FFF2-40B4-BE49-F238E27FC236}">
                      <a16:creationId xmlns:a16="http://schemas.microsoft.com/office/drawing/2014/main" id="{D88FA036-BB71-EB40-86EE-B8D371C92731}"/>
                    </a:ext>
                  </a:extLst>
                </p:cNvPr>
                <p:cNvSpPr txBox="1"/>
                <p:nvPr/>
              </p:nvSpPr>
              <p:spPr>
                <a:xfrm>
                  <a:off x="920006" y="5725602"/>
                  <a:ext cx="794929" cy="253915"/>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Workflow</a:t>
                  </a:r>
                  <a:endParaRPr lang="it-IT" sz="1600" kern="1200" dirty="0">
                    <a:solidFill>
                      <a:prstClr val="black"/>
                    </a:solidFill>
                  </a:endParaRPr>
                </a:p>
              </p:txBody>
            </p:sp>
          </p:grpSp>
          <p:pic>
            <p:nvPicPr>
              <p:cNvPr id="215" name="Picture 37">
                <a:extLst>
                  <a:ext uri="{FF2B5EF4-FFF2-40B4-BE49-F238E27FC236}">
                    <a16:creationId xmlns:a16="http://schemas.microsoft.com/office/drawing/2014/main" id="{A1106CB5-1D65-7B46-94E6-4DA939F161A7}"/>
                  </a:ext>
                </a:extLst>
              </p:cNvPr>
              <p:cNvPicPr>
                <a:picLocks noChangeAspect="1"/>
              </p:cNvPicPr>
              <p:nvPr/>
            </p:nvPicPr>
            <p:blipFill>
              <a:blip r:embed="rId6"/>
              <a:srcRect/>
              <a:stretch>
                <a:fillRect/>
              </a:stretch>
            </p:blipFill>
            <p:spPr bwMode="auto">
              <a:xfrm>
                <a:off x="1410503" y="3324876"/>
                <a:ext cx="459834" cy="459879"/>
              </a:xfrm>
              <a:prstGeom prst="rect">
                <a:avLst/>
              </a:prstGeom>
              <a:noFill/>
              <a:ln>
                <a:noFill/>
              </a:ln>
            </p:spPr>
          </p:pic>
          <p:pic>
            <p:nvPicPr>
              <p:cNvPr id="216" name="Picture 38">
                <a:extLst>
                  <a:ext uri="{FF2B5EF4-FFF2-40B4-BE49-F238E27FC236}">
                    <a16:creationId xmlns:a16="http://schemas.microsoft.com/office/drawing/2014/main" id="{38B3BBAD-1DC3-F64E-8E11-4CC4EAF92477}"/>
                  </a:ext>
                </a:extLst>
              </p:cNvPr>
              <p:cNvPicPr>
                <a:picLocks noChangeAspect="1"/>
              </p:cNvPicPr>
              <p:nvPr/>
            </p:nvPicPr>
            <p:blipFill>
              <a:blip r:embed="rId4"/>
              <a:srcRect/>
              <a:stretch>
                <a:fillRect/>
              </a:stretch>
            </p:blipFill>
            <p:spPr bwMode="auto">
              <a:xfrm>
                <a:off x="1403276" y="3704199"/>
                <a:ext cx="333045" cy="333078"/>
              </a:xfrm>
              <a:prstGeom prst="rect">
                <a:avLst/>
              </a:prstGeom>
              <a:noFill/>
              <a:ln>
                <a:noFill/>
              </a:ln>
            </p:spPr>
          </p:pic>
          <p:sp>
            <p:nvSpPr>
              <p:cNvPr id="217" name="Rounded Rectangle 216">
                <a:extLst>
                  <a:ext uri="{FF2B5EF4-FFF2-40B4-BE49-F238E27FC236}">
                    <a16:creationId xmlns:a16="http://schemas.microsoft.com/office/drawing/2014/main" id="{78D99306-5CD1-EF47-BC8A-6258C9CE456C}"/>
                  </a:ext>
                </a:extLst>
              </p:cNvPr>
              <p:cNvSpPr>
                <a:spLocks/>
              </p:cNvSpPr>
              <p:nvPr/>
            </p:nvSpPr>
            <p:spPr>
              <a:xfrm>
                <a:off x="945932" y="3419566"/>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18" name="TextBox 217">
                <a:extLst>
                  <a:ext uri="{FF2B5EF4-FFF2-40B4-BE49-F238E27FC236}">
                    <a16:creationId xmlns:a16="http://schemas.microsoft.com/office/drawing/2014/main" id="{6C6D4EBB-D459-D046-AD3A-F47EC934E342}"/>
                  </a:ext>
                </a:extLst>
              </p:cNvPr>
              <p:cNvSpPr txBox="1">
                <a:spLocks/>
              </p:cNvSpPr>
              <p:nvPr/>
            </p:nvSpPr>
            <p:spPr>
              <a:xfrm>
                <a:off x="895931" y="340617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sp>
            <p:nvSpPr>
              <p:cNvPr id="219" name="Rounded Rectangle 218">
                <a:extLst>
                  <a:ext uri="{FF2B5EF4-FFF2-40B4-BE49-F238E27FC236}">
                    <a16:creationId xmlns:a16="http://schemas.microsoft.com/office/drawing/2014/main" id="{D68A591C-7CAD-E241-AA43-A84D52E2F6E0}"/>
                  </a:ext>
                </a:extLst>
              </p:cNvPr>
              <p:cNvSpPr>
                <a:spLocks/>
              </p:cNvSpPr>
              <p:nvPr/>
            </p:nvSpPr>
            <p:spPr>
              <a:xfrm>
                <a:off x="1963750" y="3435694"/>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20" name="TextBox 219">
                <a:extLst>
                  <a:ext uri="{FF2B5EF4-FFF2-40B4-BE49-F238E27FC236}">
                    <a16:creationId xmlns:a16="http://schemas.microsoft.com/office/drawing/2014/main" id="{161D2C2E-822F-DB45-8C52-03F15B903BC4}"/>
                  </a:ext>
                </a:extLst>
              </p:cNvPr>
              <p:cNvSpPr txBox="1">
                <a:spLocks/>
              </p:cNvSpPr>
              <p:nvPr/>
            </p:nvSpPr>
            <p:spPr>
              <a:xfrm>
                <a:off x="1889399" y="3400386"/>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pic>
            <p:nvPicPr>
              <p:cNvPr id="221" name="Picture 37">
                <a:extLst>
                  <a:ext uri="{FF2B5EF4-FFF2-40B4-BE49-F238E27FC236}">
                    <a16:creationId xmlns:a16="http://schemas.microsoft.com/office/drawing/2014/main" id="{4EA3B68B-F1F9-6B46-A346-8290C8CA7750}"/>
                  </a:ext>
                </a:extLst>
              </p:cNvPr>
              <p:cNvPicPr>
                <a:picLocks noChangeAspect="1"/>
              </p:cNvPicPr>
              <p:nvPr/>
            </p:nvPicPr>
            <p:blipFill>
              <a:blip r:embed="rId6"/>
              <a:srcRect/>
              <a:stretch>
                <a:fillRect/>
              </a:stretch>
            </p:blipFill>
            <p:spPr bwMode="auto">
              <a:xfrm>
                <a:off x="2486898" y="3350250"/>
                <a:ext cx="459834" cy="459879"/>
              </a:xfrm>
              <a:prstGeom prst="rect">
                <a:avLst/>
              </a:prstGeom>
              <a:noFill/>
              <a:ln>
                <a:noFill/>
              </a:ln>
            </p:spPr>
          </p:pic>
          <p:grpSp>
            <p:nvGrpSpPr>
              <p:cNvPr id="222" name="Group 221">
                <a:extLst>
                  <a:ext uri="{FF2B5EF4-FFF2-40B4-BE49-F238E27FC236}">
                    <a16:creationId xmlns:a16="http://schemas.microsoft.com/office/drawing/2014/main" id="{900E1746-E397-6245-BDF0-9A711FA00C16}"/>
                  </a:ext>
                </a:extLst>
              </p:cNvPr>
              <p:cNvGrpSpPr/>
              <p:nvPr/>
            </p:nvGrpSpPr>
            <p:grpSpPr>
              <a:xfrm>
                <a:off x="3000137" y="3385465"/>
                <a:ext cx="494366" cy="380873"/>
                <a:chOff x="2036528" y="3177443"/>
                <a:chExt cx="494366" cy="380873"/>
              </a:xfrm>
            </p:grpSpPr>
            <p:sp>
              <p:nvSpPr>
                <p:cNvPr id="223" name="Rounded Rectangle 222">
                  <a:extLst>
                    <a:ext uri="{FF2B5EF4-FFF2-40B4-BE49-F238E27FC236}">
                      <a16:creationId xmlns:a16="http://schemas.microsoft.com/office/drawing/2014/main" id="{46B41B38-2FF2-714D-A7F8-62534A097571}"/>
                    </a:ext>
                  </a:extLst>
                </p:cNvPr>
                <p:cNvSpPr>
                  <a:spLocks/>
                </p:cNvSpPr>
                <p:nvPr/>
              </p:nvSpPr>
              <p:spPr>
                <a:xfrm>
                  <a:off x="2110879" y="3212751"/>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224" name="TextBox 223">
                  <a:extLst>
                    <a:ext uri="{FF2B5EF4-FFF2-40B4-BE49-F238E27FC236}">
                      <a16:creationId xmlns:a16="http://schemas.microsoft.com/office/drawing/2014/main" id="{9B530A9E-23B6-5D4B-A483-996E690F7E5A}"/>
                    </a:ext>
                  </a:extLst>
                </p:cNvPr>
                <p:cNvSpPr txBox="1">
                  <a:spLocks/>
                </p:cNvSpPr>
                <p:nvPr/>
              </p:nvSpPr>
              <p:spPr>
                <a:xfrm>
                  <a:off x="2036528" y="3177443"/>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grpSp>
      </p:grpSp>
      <p:sp>
        <p:nvSpPr>
          <p:cNvPr id="211" name="Down Arrow 210">
            <a:extLst>
              <a:ext uri="{FF2B5EF4-FFF2-40B4-BE49-F238E27FC236}">
                <a16:creationId xmlns:a16="http://schemas.microsoft.com/office/drawing/2014/main" id="{0D6AD385-88DB-1941-A11B-220982BD1A11}"/>
              </a:ext>
            </a:extLst>
          </p:cNvPr>
          <p:cNvSpPr/>
          <p:nvPr/>
        </p:nvSpPr>
        <p:spPr>
          <a:xfrm rot="10800000">
            <a:off x="4642070" y="5085873"/>
            <a:ext cx="490483" cy="7371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grpSp>
        <p:nvGrpSpPr>
          <p:cNvPr id="228" name="Group 227">
            <a:extLst>
              <a:ext uri="{FF2B5EF4-FFF2-40B4-BE49-F238E27FC236}">
                <a16:creationId xmlns:a16="http://schemas.microsoft.com/office/drawing/2014/main" id="{1217C0EB-8310-B24E-883E-60D8BA2C9D23}"/>
              </a:ext>
            </a:extLst>
          </p:cNvPr>
          <p:cNvGrpSpPr/>
          <p:nvPr/>
        </p:nvGrpSpPr>
        <p:grpSpPr>
          <a:xfrm>
            <a:off x="4401323" y="2936267"/>
            <a:ext cx="2152239" cy="944925"/>
            <a:chOff x="536567" y="2603675"/>
            <a:chExt cx="1614179" cy="708694"/>
          </a:xfrm>
        </p:grpSpPr>
        <p:grpSp>
          <p:nvGrpSpPr>
            <p:cNvPr id="230" name="Group 229">
              <a:extLst>
                <a:ext uri="{FF2B5EF4-FFF2-40B4-BE49-F238E27FC236}">
                  <a16:creationId xmlns:a16="http://schemas.microsoft.com/office/drawing/2014/main" id="{0F3AA52C-7EE4-CD4B-992E-5EE120885031}"/>
                </a:ext>
              </a:extLst>
            </p:cNvPr>
            <p:cNvGrpSpPr/>
            <p:nvPr/>
          </p:nvGrpSpPr>
          <p:grpSpPr>
            <a:xfrm>
              <a:off x="536567" y="2603675"/>
              <a:ext cx="808134" cy="708694"/>
              <a:chOff x="5477052" y="4578009"/>
              <a:chExt cx="1173832" cy="1079294"/>
            </a:xfrm>
          </p:grpSpPr>
          <p:pic>
            <p:nvPicPr>
              <p:cNvPr id="232" name="Picture 28">
                <a:extLst>
                  <a:ext uri="{FF2B5EF4-FFF2-40B4-BE49-F238E27FC236}">
                    <a16:creationId xmlns:a16="http://schemas.microsoft.com/office/drawing/2014/main" id="{283DC621-8033-4C44-98DA-A73E3E61C79E}"/>
                  </a:ext>
                </a:extLst>
              </p:cNvPr>
              <p:cNvPicPr>
                <a:picLocks noChangeAspect="1"/>
              </p:cNvPicPr>
              <p:nvPr/>
            </p:nvPicPr>
            <p:blipFill>
              <a:blip r:embed="rId5"/>
              <a:srcRect/>
              <a:stretch>
                <a:fillRect/>
              </a:stretch>
            </p:blipFill>
            <p:spPr bwMode="auto">
              <a:xfrm>
                <a:off x="5477052" y="4578009"/>
                <a:ext cx="1173832" cy="1079294"/>
              </a:xfrm>
              <a:prstGeom prst="rect">
                <a:avLst/>
              </a:prstGeom>
              <a:noFill/>
              <a:ln>
                <a:noFill/>
              </a:ln>
            </p:spPr>
          </p:pic>
          <p:pic>
            <p:nvPicPr>
              <p:cNvPr id="233" name="Picture 24">
                <a:extLst>
                  <a:ext uri="{FF2B5EF4-FFF2-40B4-BE49-F238E27FC236}">
                    <a16:creationId xmlns:a16="http://schemas.microsoft.com/office/drawing/2014/main" id="{712828F7-3246-F743-93CD-8F1AF0E26F78}"/>
                  </a:ext>
                </a:extLst>
              </p:cNvPr>
              <p:cNvPicPr>
                <a:picLocks noChangeAspect="1"/>
              </p:cNvPicPr>
              <p:nvPr/>
            </p:nvPicPr>
            <p:blipFill>
              <a:blip r:embed="rId6"/>
              <a:srcRect/>
              <a:stretch>
                <a:fillRect/>
              </a:stretch>
            </p:blipFill>
            <p:spPr bwMode="auto">
              <a:xfrm>
                <a:off x="6106710" y="5239151"/>
                <a:ext cx="182355" cy="167668"/>
              </a:xfrm>
              <a:prstGeom prst="rect">
                <a:avLst/>
              </a:prstGeom>
              <a:noFill/>
              <a:ln>
                <a:noFill/>
              </a:ln>
            </p:spPr>
          </p:pic>
          <p:pic>
            <p:nvPicPr>
              <p:cNvPr id="234" name="Picture 25">
                <a:extLst>
                  <a:ext uri="{FF2B5EF4-FFF2-40B4-BE49-F238E27FC236}">
                    <a16:creationId xmlns:a16="http://schemas.microsoft.com/office/drawing/2014/main" id="{E712FA91-E699-5F45-A40A-B6035099C16C}"/>
                  </a:ext>
                </a:extLst>
              </p:cNvPr>
              <p:cNvPicPr>
                <a:picLocks noChangeAspect="1"/>
              </p:cNvPicPr>
              <p:nvPr/>
            </p:nvPicPr>
            <p:blipFill>
              <a:blip r:embed="rId4"/>
              <a:srcRect/>
              <a:stretch>
                <a:fillRect/>
              </a:stretch>
            </p:blipFill>
            <p:spPr bwMode="auto">
              <a:xfrm>
                <a:off x="5997959" y="5371084"/>
                <a:ext cx="132017" cy="121385"/>
              </a:xfrm>
              <a:prstGeom prst="rect">
                <a:avLst/>
              </a:prstGeom>
              <a:noFill/>
              <a:ln>
                <a:noFill/>
              </a:ln>
            </p:spPr>
          </p:pic>
          <p:pic>
            <p:nvPicPr>
              <p:cNvPr id="235" name="Picture 30">
                <a:extLst>
                  <a:ext uri="{FF2B5EF4-FFF2-40B4-BE49-F238E27FC236}">
                    <a16:creationId xmlns:a16="http://schemas.microsoft.com/office/drawing/2014/main" id="{1F6454AB-CEC0-A54E-876A-E9D6452B4E31}"/>
                  </a:ext>
                </a:extLst>
              </p:cNvPr>
              <p:cNvPicPr>
                <a:picLocks noChangeAspect="1"/>
              </p:cNvPicPr>
              <p:nvPr/>
            </p:nvPicPr>
            <p:blipFill>
              <a:blip r:embed="rId3"/>
              <a:srcRect/>
              <a:stretch>
                <a:fillRect/>
              </a:stretch>
            </p:blipFill>
            <p:spPr bwMode="auto">
              <a:xfrm>
                <a:off x="5722997" y="5205068"/>
                <a:ext cx="153368" cy="153412"/>
              </a:xfrm>
              <a:prstGeom prst="rect">
                <a:avLst/>
              </a:prstGeom>
              <a:noFill/>
              <a:ln>
                <a:noFill/>
              </a:ln>
            </p:spPr>
          </p:pic>
          <p:sp>
            <p:nvSpPr>
              <p:cNvPr id="236" name="TextBox 235">
                <a:extLst>
                  <a:ext uri="{FF2B5EF4-FFF2-40B4-BE49-F238E27FC236}">
                    <a16:creationId xmlns:a16="http://schemas.microsoft.com/office/drawing/2014/main" id="{D4495C61-CD19-8641-B0FD-FB51012A9AA0}"/>
                  </a:ext>
                </a:extLst>
              </p:cNvPr>
              <p:cNvSpPr txBox="1">
                <a:spLocks/>
              </p:cNvSpPr>
              <p:nvPr/>
            </p:nvSpPr>
            <p:spPr>
              <a:xfrm>
                <a:off x="6262766" y="5220915"/>
                <a:ext cx="368818" cy="263656"/>
              </a:xfrm>
              <a:prstGeom prst="rect">
                <a:avLst/>
              </a:prstGeom>
              <a:noFill/>
            </p:spPr>
            <p:txBody>
              <a:bodyPr wrap="none">
                <a:spAutoFit/>
              </a:bodyPr>
              <a:lstStyle/>
              <a:p>
                <a:pPr algn="l" defTabSz="609585" hangingPunct="1">
                  <a:defRPr>
                    <a:uFillTx/>
                  </a:defRPr>
                </a:pPr>
                <a:r>
                  <a:rPr lang="en-US" sz="300" b="1" kern="1200" dirty="0">
                    <a:solidFill>
                      <a:prstClr val="black">
                        <a:lumMod val="65000"/>
                        <a:lumOff val="35000"/>
                      </a:prstClr>
                    </a:solidFill>
                    <a:latin typeface="PF Paperback"/>
                    <a:cs typeface="PF Paperback"/>
                  </a:rPr>
                  <a:t>01101010</a:t>
                </a:r>
              </a:p>
              <a:p>
                <a:pPr algn="l" defTabSz="609585" hangingPunct="1">
                  <a:defRPr>
                    <a:uFillTx/>
                  </a:defRPr>
                </a:pPr>
                <a:r>
                  <a:rPr lang="en-US" sz="300" b="1" kern="1200" dirty="0">
                    <a:solidFill>
                      <a:prstClr val="black">
                        <a:lumMod val="65000"/>
                        <a:lumOff val="35000"/>
                      </a:prstClr>
                    </a:solidFill>
                    <a:latin typeface="PF Paperback"/>
                    <a:cs typeface="PF Paperback"/>
                  </a:rPr>
                  <a:t>01100001</a:t>
                </a:r>
              </a:p>
              <a:p>
                <a:pPr algn="l" defTabSz="609585" hangingPunct="1">
                  <a:defRPr>
                    <a:uFillTx/>
                  </a:defRPr>
                </a:pPr>
                <a:r>
                  <a:rPr lang="en-US" sz="300" b="1" kern="1200" dirty="0">
                    <a:solidFill>
                      <a:prstClr val="black">
                        <a:lumMod val="65000"/>
                        <a:lumOff val="35000"/>
                      </a:prstClr>
                    </a:solidFill>
                    <a:latin typeface="PF Paperback"/>
                    <a:cs typeface="PF Paperback"/>
                  </a:rPr>
                  <a:t>11010010</a:t>
                </a:r>
              </a:p>
            </p:txBody>
          </p:sp>
          <p:sp>
            <p:nvSpPr>
              <p:cNvPr id="237" name="TextBox 236">
                <a:extLst>
                  <a:ext uri="{FF2B5EF4-FFF2-40B4-BE49-F238E27FC236}">
                    <a16:creationId xmlns:a16="http://schemas.microsoft.com/office/drawing/2014/main" id="{B653FABF-C7F6-F844-916B-607BE98F0954}"/>
                  </a:ext>
                </a:extLst>
              </p:cNvPr>
              <p:cNvSpPr txBox="1">
                <a:spLocks/>
              </p:cNvSpPr>
              <p:nvPr/>
            </p:nvSpPr>
            <p:spPr>
              <a:xfrm>
                <a:off x="5958294" y="5091434"/>
                <a:ext cx="368818" cy="263656"/>
              </a:xfrm>
              <a:prstGeom prst="rect">
                <a:avLst/>
              </a:prstGeom>
              <a:noFill/>
            </p:spPr>
            <p:txBody>
              <a:bodyPr wrap="none">
                <a:spAutoFit/>
              </a:bodyPr>
              <a:lstStyle/>
              <a:p>
                <a:pPr algn="l" defTabSz="609585" hangingPunct="1">
                  <a:defRPr>
                    <a:uFillTx/>
                  </a:defRPr>
                </a:pPr>
                <a:r>
                  <a:rPr lang="en-US" sz="300" b="1" kern="1200" dirty="0">
                    <a:solidFill>
                      <a:prstClr val="black">
                        <a:lumMod val="65000"/>
                        <a:lumOff val="35000"/>
                      </a:prstClr>
                    </a:solidFill>
                    <a:latin typeface="PF Paperback"/>
                    <a:cs typeface="PF Paperback"/>
                  </a:rPr>
                  <a:t>01101010</a:t>
                </a:r>
              </a:p>
              <a:p>
                <a:pPr algn="l" defTabSz="609585" hangingPunct="1">
                  <a:defRPr>
                    <a:uFillTx/>
                  </a:defRPr>
                </a:pPr>
                <a:r>
                  <a:rPr lang="en-US" sz="300" b="1" kern="1200" dirty="0">
                    <a:solidFill>
                      <a:prstClr val="black">
                        <a:lumMod val="65000"/>
                        <a:lumOff val="35000"/>
                      </a:prstClr>
                    </a:solidFill>
                    <a:latin typeface="PF Paperback"/>
                    <a:cs typeface="PF Paperback"/>
                  </a:rPr>
                  <a:t>01100001</a:t>
                </a:r>
              </a:p>
              <a:p>
                <a:pPr algn="l" defTabSz="609585" hangingPunct="1">
                  <a:defRPr>
                    <a:uFillTx/>
                  </a:defRPr>
                </a:pPr>
                <a:r>
                  <a:rPr lang="en-US" sz="300" b="1" kern="1200" dirty="0">
                    <a:solidFill>
                      <a:prstClr val="black">
                        <a:lumMod val="65000"/>
                        <a:lumOff val="35000"/>
                      </a:prstClr>
                    </a:solidFill>
                    <a:latin typeface="PF Paperback"/>
                    <a:cs typeface="PF Paperback"/>
                  </a:rPr>
                  <a:t>11010010</a:t>
                </a:r>
              </a:p>
            </p:txBody>
          </p:sp>
        </p:grpSp>
        <p:sp>
          <p:nvSpPr>
            <p:cNvPr id="231" name="TextBox 230">
              <a:extLst>
                <a:ext uri="{FF2B5EF4-FFF2-40B4-BE49-F238E27FC236}">
                  <a16:creationId xmlns:a16="http://schemas.microsoft.com/office/drawing/2014/main" id="{1333EB7B-FAAA-4945-8E48-33C20D3EAB97}"/>
                </a:ext>
              </a:extLst>
            </p:cNvPr>
            <p:cNvSpPr txBox="1"/>
            <p:nvPr/>
          </p:nvSpPr>
          <p:spPr>
            <a:xfrm>
              <a:off x="1355816" y="2757738"/>
              <a:ext cx="794930" cy="438581"/>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Workflow</a:t>
              </a:r>
              <a:endParaRPr lang="it-IT" sz="1600" kern="1200" dirty="0">
                <a:solidFill>
                  <a:prstClr val="black"/>
                </a:solidFill>
              </a:endParaRPr>
            </a:p>
            <a:p>
              <a:pPr defTabSz="609585" hangingPunct="1"/>
              <a:r>
                <a:rPr lang="it-IT" sz="1600" kern="1200" dirty="0" err="1">
                  <a:solidFill>
                    <a:prstClr val="black"/>
                  </a:solidFill>
                </a:rPr>
                <a:t>object</a:t>
              </a:r>
              <a:endParaRPr lang="it-IT" sz="1600" kern="1200" dirty="0">
                <a:solidFill>
                  <a:prstClr val="black"/>
                </a:solidFill>
              </a:endParaRPr>
            </a:p>
          </p:txBody>
        </p:sp>
      </p:grpSp>
      <p:sp>
        <p:nvSpPr>
          <p:cNvPr id="229" name="Oval 228">
            <a:extLst>
              <a:ext uri="{FF2B5EF4-FFF2-40B4-BE49-F238E27FC236}">
                <a16:creationId xmlns:a16="http://schemas.microsoft.com/office/drawing/2014/main" id="{C54E45A8-CD6F-A54F-A451-A0B7A1D3F784}"/>
              </a:ext>
            </a:extLst>
          </p:cNvPr>
          <p:cNvSpPr/>
          <p:nvPr/>
        </p:nvSpPr>
        <p:spPr>
          <a:xfrm>
            <a:off x="2823050" y="3488446"/>
            <a:ext cx="4448225" cy="1685992"/>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sp>
        <p:nvSpPr>
          <p:cNvPr id="238" name="TextBox 47">
            <a:extLst>
              <a:ext uri="{FF2B5EF4-FFF2-40B4-BE49-F238E27FC236}">
                <a16:creationId xmlns:a16="http://schemas.microsoft.com/office/drawing/2014/main" id="{CDBE205B-4EC3-044F-ADB1-607D052E4074}"/>
              </a:ext>
            </a:extLst>
          </p:cNvPr>
          <p:cNvSpPr txBox="1">
            <a:spLocks noChangeArrowheads="1"/>
          </p:cNvSpPr>
          <p:nvPr/>
        </p:nvSpPr>
        <p:spPr bwMode="auto">
          <a:xfrm>
            <a:off x="3425215" y="2065438"/>
            <a:ext cx="3509294" cy="461665"/>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400" b="1" i="1" kern="1200" dirty="0">
                <a:latin typeface="PF Paperback" charset="0"/>
                <a:cs typeface="PF Paperback" charset="0"/>
              </a:rPr>
              <a:t>Research Infrastructures</a:t>
            </a:r>
          </a:p>
        </p:txBody>
      </p:sp>
    </p:spTree>
    <p:extLst>
      <p:ext uri="{BB962C8B-B14F-4D97-AF65-F5344CB8AC3E}">
        <p14:creationId xmlns:p14="http://schemas.microsoft.com/office/powerpoint/2010/main" val="904216089"/>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ounded Rectangle 79">
            <a:extLst>
              <a:ext uri="{FF2B5EF4-FFF2-40B4-BE49-F238E27FC236}">
                <a16:creationId xmlns:a16="http://schemas.microsoft.com/office/drawing/2014/main" id="{8267425B-7E4B-A94D-9D10-77C6BA0F554E}"/>
              </a:ext>
            </a:extLst>
          </p:cNvPr>
          <p:cNvSpPr/>
          <p:nvPr/>
        </p:nvSpPr>
        <p:spPr>
          <a:xfrm>
            <a:off x="8304601" y="2295622"/>
            <a:ext cx="6298554" cy="5814057"/>
          </a:xfrm>
          <a:prstGeom prst="roundRect">
            <a:avLst/>
          </a:prstGeom>
          <a:solidFill>
            <a:schemeClr val="bg1"/>
          </a:solid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sp>
        <p:nvSpPr>
          <p:cNvPr id="82" name="Rounded Rectangle 81">
            <a:extLst>
              <a:ext uri="{FF2B5EF4-FFF2-40B4-BE49-F238E27FC236}">
                <a16:creationId xmlns:a16="http://schemas.microsoft.com/office/drawing/2014/main" id="{AA89EE0E-9D52-EE4A-B2D4-28B235BE5B1B}"/>
              </a:ext>
            </a:extLst>
          </p:cNvPr>
          <p:cNvSpPr/>
          <p:nvPr/>
        </p:nvSpPr>
        <p:spPr>
          <a:xfrm>
            <a:off x="2143537" y="2295622"/>
            <a:ext cx="5799668" cy="5814057"/>
          </a:xfrm>
          <a:prstGeom prst="roundRect">
            <a:avLst/>
          </a:prstGeom>
          <a:solidFill>
            <a:schemeClr val="bg1"/>
          </a:solid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sp>
        <p:nvSpPr>
          <p:cNvPr id="3" name="Text Placeholder 2">
            <a:extLst>
              <a:ext uri="{FF2B5EF4-FFF2-40B4-BE49-F238E27FC236}">
                <a16:creationId xmlns:a16="http://schemas.microsoft.com/office/drawing/2014/main" id="{0AC183A8-C715-ED4F-A666-5859956EC301}"/>
              </a:ext>
            </a:extLst>
          </p:cNvPr>
          <p:cNvSpPr>
            <a:spLocks noGrp="1"/>
          </p:cNvSpPr>
          <p:nvPr>
            <p:ph type="body" sz="quarter" idx="21"/>
          </p:nvPr>
        </p:nvSpPr>
        <p:spPr/>
        <p:txBody>
          <a:bodyPr/>
          <a:lstStyle/>
          <a:p>
            <a:r>
              <a:rPr lang="en-US" spc="-225" dirty="0"/>
              <a:t>Open Science: establishing infrastructure</a:t>
            </a:r>
            <a:endParaRPr lang="en-IT" dirty="0"/>
          </a:p>
        </p:txBody>
      </p:sp>
      <p:sp>
        <p:nvSpPr>
          <p:cNvPr id="75" name="TextBox 74"/>
          <p:cNvSpPr txBox="1">
            <a:spLocks/>
          </p:cNvSpPr>
          <p:nvPr/>
        </p:nvSpPr>
        <p:spPr>
          <a:xfrm>
            <a:off x="8150746" y="1833957"/>
            <a:ext cx="5594801" cy="461665"/>
          </a:xfrm>
          <a:prstGeom prst="rect">
            <a:avLst/>
          </a:prstGeom>
          <a:noFill/>
          <a:ln>
            <a:noFill/>
          </a:ln>
        </p:spPr>
        <p:txBody>
          <a:bodyPr wrap="none">
            <a:spAutoFit/>
          </a:bodyPr>
          <a:lstStyle>
            <a:defPPr>
              <a:defRPr lang="en-US"/>
            </a:defPPr>
            <a:lvl1pPr>
              <a:defRPr b="1" i="1">
                <a:solidFill>
                  <a:srgbClr val="000000"/>
                </a:solidFill>
                <a:uFillTx/>
                <a:latin typeface="PF Paperback" charset="0"/>
                <a:ea typeface="ヒラギノ角ゴ ProN W3" charset="0"/>
                <a:cs typeface="PF Paperback" charset="0"/>
              </a:defRPr>
            </a:lvl1pPr>
            <a:lvl2pPr marL="742950" indent="-285750" eaLnBrk="0" hangingPunct="0">
              <a:defRPr sz="3300">
                <a:solidFill>
                  <a:srgbClr val="000000"/>
                </a:solidFill>
                <a:uFillTx/>
                <a:latin typeface="Gill Sans" charset="0"/>
                <a:ea typeface="ヒラギノ角ゴ ProN W3" charset="0"/>
                <a:cs typeface="ヒラギノ角ゴ ProN W3"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defRPr>
            </a:lvl9pPr>
          </a:lstStyle>
          <a:p>
            <a:pPr algn="l" defTabSz="609585" hangingPunct="1"/>
            <a:r>
              <a:rPr lang="en-US" sz="2400" kern="1200" dirty="0">
                <a:sym typeface="Gill Sans" charset="0"/>
              </a:rPr>
              <a:t>Scholarly Communication Infrastructure</a:t>
            </a:r>
          </a:p>
        </p:txBody>
      </p:sp>
      <p:sp>
        <p:nvSpPr>
          <p:cNvPr id="29" name="TextBox 47"/>
          <p:cNvSpPr txBox="1">
            <a:spLocks noChangeArrowheads="1"/>
          </p:cNvSpPr>
          <p:nvPr/>
        </p:nvSpPr>
        <p:spPr bwMode="auto">
          <a:xfrm>
            <a:off x="3614772" y="1839657"/>
            <a:ext cx="2837636" cy="461665"/>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400" b="1" i="1" kern="1200" dirty="0">
                <a:latin typeface="PF Paperback" charset="0"/>
                <a:cs typeface="PF Paperback" charset="0"/>
              </a:rPr>
              <a:t>Digital Laboratories</a:t>
            </a:r>
          </a:p>
        </p:txBody>
      </p:sp>
      <p:grpSp>
        <p:nvGrpSpPr>
          <p:cNvPr id="98" name="Group 97"/>
          <p:cNvGrpSpPr/>
          <p:nvPr/>
        </p:nvGrpSpPr>
        <p:grpSpPr>
          <a:xfrm>
            <a:off x="10302587" y="2536755"/>
            <a:ext cx="2298494" cy="832246"/>
            <a:chOff x="6640451" y="1663003"/>
            <a:chExt cx="2298659" cy="832603"/>
          </a:xfrm>
        </p:grpSpPr>
        <p:sp>
          <p:nvSpPr>
            <p:cNvPr id="99" name="TextBox 98"/>
            <p:cNvSpPr txBox="1">
              <a:spLocks/>
            </p:cNvSpPr>
            <p:nvPr/>
          </p:nvSpPr>
          <p:spPr>
            <a:xfrm>
              <a:off x="7911191" y="1802365"/>
              <a:ext cx="1027919" cy="523444"/>
            </a:xfrm>
            <a:prstGeom prst="rect">
              <a:avLst/>
            </a:prstGeom>
            <a:noFill/>
          </p:spPr>
          <p:txBody>
            <a:bodyPr wrap="non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Literature</a:t>
              </a:r>
            </a:p>
            <a:p>
              <a:pPr defTabSz="609585" hangingPunct="1">
                <a:defRPr>
                  <a:uFillTx/>
                </a:defRPr>
              </a:pPr>
              <a:r>
                <a:rPr lang="en-US" sz="1400" kern="1200" dirty="0">
                  <a:solidFill>
                    <a:prstClr val="black"/>
                  </a:solidFill>
                  <a:latin typeface="PF Paperback"/>
                  <a:cs typeface="PF Paperback"/>
                </a:rPr>
                <a:t>Repository</a:t>
              </a:r>
            </a:p>
          </p:txBody>
        </p:sp>
        <p:grpSp>
          <p:nvGrpSpPr>
            <p:cNvPr id="100" name="Group 109"/>
            <p:cNvGrpSpPr/>
            <p:nvPr/>
          </p:nvGrpSpPr>
          <p:grpSpPr>
            <a:xfrm>
              <a:off x="6640451" y="1663003"/>
              <a:ext cx="1040749" cy="832603"/>
              <a:chOff x="6640451" y="1663003"/>
              <a:chExt cx="1040749" cy="832603"/>
            </a:xfrm>
          </p:grpSpPr>
          <p:sp>
            <p:nvSpPr>
              <p:cNvPr id="101" name="Can 100"/>
              <p:cNvSpPr>
                <a:spLocks/>
              </p:cNvSpPr>
              <p:nvPr/>
            </p:nvSpPr>
            <p:spPr>
              <a:xfrm>
                <a:off x="6640451" y="1663003"/>
                <a:ext cx="1040579"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pic>
            <p:nvPicPr>
              <p:cNvPr id="102" name="Picture 66"/>
              <p:cNvPicPr>
                <a:picLocks noChangeAspect="1"/>
              </p:cNvPicPr>
              <p:nvPr/>
            </p:nvPicPr>
            <p:blipFill>
              <a:blip r:embed="rId3"/>
              <a:srcRect/>
              <a:stretch>
                <a:fillRect/>
              </a:stretch>
            </p:blipFill>
            <p:spPr bwMode="auto">
              <a:xfrm>
                <a:off x="6917513" y="1886600"/>
                <a:ext cx="557568" cy="557568"/>
              </a:xfrm>
              <a:prstGeom prst="rect">
                <a:avLst/>
              </a:prstGeom>
              <a:noFill/>
              <a:ln>
                <a:noFill/>
              </a:ln>
            </p:spPr>
          </p:pic>
        </p:grpSp>
      </p:grpSp>
      <p:grpSp>
        <p:nvGrpSpPr>
          <p:cNvPr id="103" name="Group 102"/>
          <p:cNvGrpSpPr/>
          <p:nvPr/>
        </p:nvGrpSpPr>
        <p:grpSpPr>
          <a:xfrm>
            <a:off x="10302590" y="3692854"/>
            <a:ext cx="2299091" cy="832247"/>
            <a:chOff x="6640451" y="2819265"/>
            <a:chExt cx="2299491" cy="832603"/>
          </a:xfrm>
        </p:grpSpPr>
        <p:grpSp>
          <p:nvGrpSpPr>
            <p:cNvPr id="104" name="Group 110"/>
            <p:cNvGrpSpPr/>
            <p:nvPr/>
          </p:nvGrpSpPr>
          <p:grpSpPr>
            <a:xfrm>
              <a:off x="6640451" y="2819265"/>
              <a:ext cx="1040686" cy="832603"/>
              <a:chOff x="6640451" y="2819265"/>
              <a:chExt cx="1040686" cy="832603"/>
            </a:xfrm>
          </p:grpSpPr>
          <p:grpSp>
            <p:nvGrpSpPr>
              <p:cNvPr id="106" name="Group 67"/>
              <p:cNvGrpSpPr/>
              <p:nvPr/>
            </p:nvGrpSpPr>
            <p:grpSpPr>
              <a:xfrm>
                <a:off x="6869069" y="3069403"/>
                <a:ext cx="607965" cy="461862"/>
                <a:chOff x="5470255" y="4618571"/>
                <a:chExt cx="607965" cy="461862"/>
              </a:xfrm>
            </p:grpSpPr>
            <p:sp>
              <p:nvSpPr>
                <p:cNvPr id="108" name="Rounded Rectangle 107"/>
                <p:cNvSpPr>
                  <a:spLocks/>
                </p:cNvSpPr>
                <p:nvPr/>
              </p:nvSpPr>
              <p:spPr>
                <a:xfrm>
                  <a:off x="5510739" y="4624527"/>
                  <a:ext cx="504864" cy="44786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sp>
              <p:nvSpPr>
                <p:cNvPr id="109" name="TextBox 108"/>
                <p:cNvSpPr txBox="1">
                  <a:spLocks/>
                </p:cNvSpPr>
                <p:nvPr/>
              </p:nvSpPr>
              <p:spPr>
                <a:xfrm>
                  <a:off x="5470255" y="4618571"/>
                  <a:ext cx="607965" cy="461862"/>
                </a:xfrm>
                <a:prstGeom prst="rect">
                  <a:avLst/>
                </a:prstGeom>
                <a:noFill/>
              </p:spPr>
              <p:txBody>
                <a:bodyPr wrap="none">
                  <a:spAutoFit/>
                </a:bodyPr>
                <a:lstStyle/>
                <a:p>
                  <a:pPr algn="l" defTabSz="609585" hangingPunct="1">
                    <a:defRPr>
                      <a:uFillTx/>
                    </a:defRPr>
                  </a:pPr>
                  <a:r>
                    <a:rPr lang="en-US" sz="800" b="1" kern="1200" dirty="0">
                      <a:solidFill>
                        <a:prstClr val="black">
                          <a:lumMod val="65000"/>
                          <a:lumOff val="35000"/>
                        </a:prstClr>
                      </a:solidFill>
                      <a:latin typeface="PF Paperback"/>
                      <a:cs typeface="PF Paperback"/>
                    </a:rPr>
                    <a:t>01101010</a:t>
                  </a:r>
                </a:p>
                <a:p>
                  <a:pPr algn="l" defTabSz="609585" hangingPunct="1">
                    <a:defRPr>
                      <a:uFillTx/>
                    </a:defRPr>
                  </a:pPr>
                  <a:r>
                    <a:rPr lang="en-US" sz="800" b="1" kern="1200" dirty="0">
                      <a:solidFill>
                        <a:prstClr val="black">
                          <a:lumMod val="65000"/>
                          <a:lumOff val="35000"/>
                        </a:prstClr>
                      </a:solidFill>
                      <a:latin typeface="PF Paperback"/>
                      <a:cs typeface="PF Paperback"/>
                    </a:rPr>
                    <a:t>01100001</a:t>
                  </a:r>
                </a:p>
                <a:p>
                  <a:pPr algn="l" defTabSz="609585" hangingPunct="1">
                    <a:defRPr>
                      <a:uFillTx/>
                    </a:defRPr>
                  </a:pPr>
                  <a:r>
                    <a:rPr lang="en-US" sz="800" b="1" kern="1200" dirty="0">
                      <a:solidFill>
                        <a:prstClr val="black">
                          <a:lumMod val="65000"/>
                          <a:lumOff val="35000"/>
                        </a:prstClr>
                      </a:solidFill>
                      <a:latin typeface="PF Paperback"/>
                      <a:cs typeface="PF Paperback"/>
                    </a:rPr>
                    <a:t>11010010</a:t>
                  </a:r>
                </a:p>
              </p:txBody>
            </p:sp>
          </p:grpSp>
          <p:sp>
            <p:nvSpPr>
              <p:cNvPr id="107" name="Can 106"/>
              <p:cNvSpPr>
                <a:spLocks/>
              </p:cNvSpPr>
              <p:nvPr/>
            </p:nvSpPr>
            <p:spPr>
              <a:xfrm>
                <a:off x="6640451" y="2819265"/>
                <a:ext cx="1040686"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grpSp>
        <p:sp>
          <p:nvSpPr>
            <p:cNvPr id="105" name="TextBox 104"/>
            <p:cNvSpPr txBox="1">
              <a:spLocks/>
            </p:cNvSpPr>
            <p:nvPr/>
          </p:nvSpPr>
          <p:spPr>
            <a:xfrm>
              <a:off x="7911918" y="2991980"/>
              <a:ext cx="1028024" cy="523444"/>
            </a:xfrm>
            <a:prstGeom prst="rect">
              <a:avLst/>
            </a:prstGeom>
            <a:noFill/>
          </p:spPr>
          <p:txBody>
            <a:bodyPr wrap="non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Data</a:t>
              </a:r>
            </a:p>
            <a:p>
              <a:pPr defTabSz="609585" hangingPunct="1">
                <a:defRPr>
                  <a:uFillTx/>
                </a:defRPr>
              </a:pPr>
              <a:r>
                <a:rPr lang="en-US" sz="1400" kern="1200" dirty="0">
                  <a:solidFill>
                    <a:prstClr val="black"/>
                  </a:solidFill>
                  <a:latin typeface="PF Paperback"/>
                  <a:cs typeface="PF Paperback"/>
                </a:rPr>
                <a:t>Repository</a:t>
              </a:r>
            </a:p>
          </p:txBody>
        </p:sp>
      </p:grpSp>
      <p:grpSp>
        <p:nvGrpSpPr>
          <p:cNvPr id="110" name="Group 109"/>
          <p:cNvGrpSpPr/>
          <p:nvPr/>
        </p:nvGrpSpPr>
        <p:grpSpPr>
          <a:xfrm>
            <a:off x="10302590" y="4802513"/>
            <a:ext cx="2299091" cy="833437"/>
            <a:chOff x="6640452" y="3929493"/>
            <a:chExt cx="2299491" cy="832603"/>
          </a:xfrm>
        </p:grpSpPr>
        <p:grpSp>
          <p:nvGrpSpPr>
            <p:cNvPr id="111" name="Group 111"/>
            <p:cNvGrpSpPr/>
            <p:nvPr/>
          </p:nvGrpSpPr>
          <p:grpSpPr>
            <a:xfrm>
              <a:off x="6640452" y="3929493"/>
              <a:ext cx="1040749" cy="832603"/>
              <a:chOff x="6640452" y="3929493"/>
              <a:chExt cx="1040749" cy="832603"/>
            </a:xfrm>
          </p:grpSpPr>
          <p:sp>
            <p:nvSpPr>
              <p:cNvPr id="113" name="Can 112"/>
              <p:cNvSpPr>
                <a:spLocks/>
              </p:cNvSpPr>
              <p:nvPr/>
            </p:nvSpPr>
            <p:spPr>
              <a:xfrm>
                <a:off x="6640452" y="3929493"/>
                <a:ext cx="1040686"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pic>
            <p:nvPicPr>
              <p:cNvPr id="114" name="Picture 72"/>
              <p:cNvPicPr>
                <a:picLocks noChangeAspect="1"/>
              </p:cNvPicPr>
              <p:nvPr/>
            </p:nvPicPr>
            <p:blipFill>
              <a:blip r:embed="rId4"/>
              <a:srcRect/>
              <a:stretch>
                <a:fillRect/>
              </a:stretch>
            </p:blipFill>
            <p:spPr bwMode="auto">
              <a:xfrm>
                <a:off x="6927914" y="4254743"/>
                <a:ext cx="443988" cy="443988"/>
              </a:xfrm>
              <a:prstGeom prst="rect">
                <a:avLst/>
              </a:prstGeom>
              <a:noFill/>
              <a:ln>
                <a:noFill/>
              </a:ln>
            </p:spPr>
          </p:pic>
        </p:grpSp>
        <p:sp>
          <p:nvSpPr>
            <p:cNvPr id="112" name="TextBox 111"/>
            <p:cNvSpPr txBox="1">
              <a:spLocks/>
            </p:cNvSpPr>
            <p:nvPr/>
          </p:nvSpPr>
          <p:spPr>
            <a:xfrm>
              <a:off x="7911919" y="4100771"/>
              <a:ext cx="1028024" cy="522696"/>
            </a:xfrm>
            <a:prstGeom prst="rect">
              <a:avLst/>
            </a:prstGeom>
            <a:noFill/>
          </p:spPr>
          <p:txBody>
            <a:bodyPr wrap="non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Software</a:t>
              </a:r>
            </a:p>
            <a:p>
              <a:pPr defTabSz="609585" hangingPunct="1">
                <a:defRPr>
                  <a:uFillTx/>
                </a:defRPr>
              </a:pPr>
              <a:r>
                <a:rPr lang="en-US" sz="1400" kern="1200" dirty="0">
                  <a:solidFill>
                    <a:prstClr val="black"/>
                  </a:solidFill>
                  <a:latin typeface="PF Paperback"/>
                  <a:cs typeface="PF Paperback"/>
                </a:rPr>
                <a:t>Repository</a:t>
              </a:r>
            </a:p>
          </p:txBody>
        </p:sp>
      </p:grpSp>
      <p:cxnSp>
        <p:nvCxnSpPr>
          <p:cNvPr id="116" name="Curved Connector 115"/>
          <p:cNvCxnSpPr>
            <a:stCxn id="114" idx="3"/>
            <a:endCxn id="102" idx="3"/>
          </p:cNvCxnSpPr>
          <p:nvPr/>
        </p:nvCxnSpPr>
        <p:spPr>
          <a:xfrm flipV="1">
            <a:off x="11033561" y="3039201"/>
            <a:ext cx="103575" cy="2311003"/>
          </a:xfrm>
          <a:prstGeom prst="curvedConnector3">
            <a:avLst>
              <a:gd name="adj1" fmla="val 616966"/>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17" name="Group 116"/>
          <p:cNvGrpSpPr/>
          <p:nvPr/>
        </p:nvGrpSpPr>
        <p:grpSpPr>
          <a:xfrm>
            <a:off x="9184699" y="5863363"/>
            <a:ext cx="3529189" cy="1579959"/>
            <a:chOff x="5522514" y="4989879"/>
            <a:chExt cx="3529036" cy="1579438"/>
          </a:xfrm>
        </p:grpSpPr>
        <p:grpSp>
          <p:nvGrpSpPr>
            <p:cNvPr id="118" name="Group 74"/>
            <p:cNvGrpSpPr/>
            <p:nvPr/>
          </p:nvGrpSpPr>
          <p:grpSpPr>
            <a:xfrm>
              <a:off x="5672545" y="4992301"/>
              <a:ext cx="1565042" cy="1438585"/>
              <a:chOff x="4511242" y="5211889"/>
              <a:chExt cx="1565042" cy="1438585"/>
            </a:xfrm>
          </p:grpSpPr>
          <p:pic>
            <p:nvPicPr>
              <p:cNvPr id="121" name="Picture 28"/>
              <p:cNvPicPr>
                <a:picLocks noChangeAspect="1"/>
              </p:cNvPicPr>
              <p:nvPr/>
            </p:nvPicPr>
            <p:blipFill>
              <a:blip r:embed="rId5"/>
              <a:srcRect/>
              <a:stretch>
                <a:fillRect/>
              </a:stretch>
            </p:blipFill>
            <p:spPr bwMode="auto">
              <a:xfrm>
                <a:off x="4511242" y="5211889"/>
                <a:ext cx="1565042" cy="1438585"/>
              </a:xfrm>
              <a:prstGeom prst="rect">
                <a:avLst/>
              </a:prstGeom>
              <a:noFill/>
              <a:ln>
                <a:noFill/>
              </a:ln>
            </p:spPr>
          </p:pic>
          <p:pic>
            <p:nvPicPr>
              <p:cNvPr id="122" name="Picture 24"/>
              <p:cNvPicPr>
                <a:picLocks noChangeAspect="1"/>
              </p:cNvPicPr>
              <p:nvPr/>
            </p:nvPicPr>
            <p:blipFill>
              <a:blip r:embed="rId6"/>
              <a:srcRect/>
              <a:stretch>
                <a:fillRect/>
              </a:stretch>
            </p:blipFill>
            <p:spPr bwMode="auto">
              <a:xfrm>
                <a:off x="5350750" y="6093122"/>
                <a:ext cx="243129" cy="223484"/>
              </a:xfrm>
              <a:prstGeom prst="rect">
                <a:avLst/>
              </a:prstGeom>
              <a:noFill/>
              <a:ln>
                <a:noFill/>
              </a:ln>
            </p:spPr>
          </p:pic>
          <p:pic>
            <p:nvPicPr>
              <p:cNvPr id="123" name="Picture 25"/>
              <p:cNvPicPr>
                <a:picLocks noChangeAspect="1"/>
              </p:cNvPicPr>
              <p:nvPr/>
            </p:nvPicPr>
            <p:blipFill>
              <a:blip r:embed="rId4"/>
              <a:srcRect/>
              <a:stretch>
                <a:fillRect/>
              </a:stretch>
            </p:blipFill>
            <p:spPr bwMode="auto">
              <a:xfrm>
                <a:off x="5205755" y="6268974"/>
                <a:ext cx="176015" cy="161793"/>
              </a:xfrm>
              <a:prstGeom prst="rect">
                <a:avLst/>
              </a:prstGeom>
              <a:noFill/>
              <a:ln>
                <a:noFill/>
              </a:ln>
            </p:spPr>
          </p:pic>
          <p:pic>
            <p:nvPicPr>
              <p:cNvPr id="124" name="Picture 30"/>
              <p:cNvPicPr>
                <a:picLocks noChangeAspect="1"/>
              </p:cNvPicPr>
              <p:nvPr/>
            </p:nvPicPr>
            <p:blipFill>
              <a:blip r:embed="rId3"/>
              <a:srcRect/>
              <a:stretch>
                <a:fillRect/>
              </a:stretch>
            </p:blipFill>
            <p:spPr bwMode="auto">
              <a:xfrm>
                <a:off x="4839154" y="6047692"/>
                <a:ext cx="204482" cy="204482"/>
              </a:xfrm>
              <a:prstGeom prst="rect">
                <a:avLst/>
              </a:prstGeom>
              <a:noFill/>
              <a:ln>
                <a:noFill/>
              </a:ln>
            </p:spPr>
          </p:pic>
          <p:grpSp>
            <p:nvGrpSpPr>
              <p:cNvPr id="125" name="Group 58"/>
              <p:cNvGrpSpPr/>
              <p:nvPr/>
            </p:nvGrpSpPr>
            <p:grpSpPr>
              <a:xfrm>
                <a:off x="5558814" y="6068817"/>
                <a:ext cx="338539" cy="230756"/>
                <a:chOff x="5312451" y="4420619"/>
                <a:chExt cx="1096366" cy="802863"/>
              </a:xfrm>
            </p:grpSpPr>
            <p:sp>
              <p:nvSpPr>
                <p:cNvPr id="129" name="Rounded Rectangle 128"/>
                <p:cNvSpPr>
                  <a:spLocks/>
                </p:cNvSpPr>
                <p:nvPr/>
              </p:nvSpPr>
              <p:spPr>
                <a:xfrm>
                  <a:off x="5512928" y="4623535"/>
                  <a:ext cx="508904" cy="451387"/>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1051" kern="1200">
                    <a:solidFill>
                      <a:prstClr val="white"/>
                    </a:solidFill>
                    <a:latin typeface="PF Paperback"/>
                    <a:cs typeface="PF Paperback"/>
                  </a:endParaRPr>
                </a:p>
              </p:txBody>
            </p:sp>
            <p:sp>
              <p:nvSpPr>
                <p:cNvPr id="130" name="TextBox 129"/>
                <p:cNvSpPr txBox="1">
                  <a:spLocks/>
                </p:cNvSpPr>
                <p:nvPr/>
              </p:nvSpPr>
              <p:spPr>
                <a:xfrm>
                  <a:off x="5312451" y="4420619"/>
                  <a:ext cx="1096366" cy="802863"/>
                </a:xfrm>
                <a:prstGeom prst="rect">
                  <a:avLst/>
                </a:prstGeom>
                <a:noFill/>
              </p:spPr>
              <p:txBody>
                <a:bodyPr wrap="none">
                  <a:spAutoFit/>
                </a:bodyPr>
                <a:lstStyle/>
                <a:p>
                  <a:pPr algn="l" defTabSz="609585" hangingPunct="1">
                    <a:defRPr>
                      <a:uFillTx/>
                    </a:defRPr>
                  </a:pPr>
                  <a:r>
                    <a:rPr lang="en-US" sz="300" b="1" kern="1200" dirty="0">
                      <a:solidFill>
                        <a:prstClr val="black">
                          <a:lumMod val="65000"/>
                          <a:lumOff val="35000"/>
                        </a:prstClr>
                      </a:solidFill>
                      <a:latin typeface="PF Paperback"/>
                      <a:cs typeface="PF Paperback"/>
                    </a:rPr>
                    <a:t>01101010</a:t>
                  </a:r>
                </a:p>
                <a:p>
                  <a:pPr algn="l" defTabSz="609585" hangingPunct="1">
                    <a:defRPr>
                      <a:uFillTx/>
                    </a:defRPr>
                  </a:pPr>
                  <a:r>
                    <a:rPr lang="en-US" sz="300" b="1" kern="1200" dirty="0">
                      <a:solidFill>
                        <a:prstClr val="black">
                          <a:lumMod val="65000"/>
                          <a:lumOff val="35000"/>
                        </a:prstClr>
                      </a:solidFill>
                      <a:latin typeface="PF Paperback"/>
                      <a:cs typeface="PF Paperback"/>
                    </a:rPr>
                    <a:t>01100001</a:t>
                  </a:r>
                </a:p>
                <a:p>
                  <a:pPr algn="l" defTabSz="609585" hangingPunct="1">
                    <a:defRPr>
                      <a:uFillTx/>
                    </a:defRPr>
                  </a:pPr>
                  <a:r>
                    <a:rPr lang="en-US" sz="300" b="1" kern="1200" dirty="0">
                      <a:solidFill>
                        <a:prstClr val="black">
                          <a:lumMod val="65000"/>
                          <a:lumOff val="35000"/>
                        </a:prstClr>
                      </a:solidFill>
                      <a:latin typeface="PF Paperback"/>
                      <a:cs typeface="PF Paperback"/>
                    </a:rPr>
                    <a:t>11010010</a:t>
                  </a:r>
                </a:p>
              </p:txBody>
            </p:sp>
          </p:grpSp>
          <p:grpSp>
            <p:nvGrpSpPr>
              <p:cNvPr id="126" name="Group 61"/>
              <p:cNvGrpSpPr/>
              <p:nvPr/>
            </p:nvGrpSpPr>
            <p:grpSpPr>
              <a:xfrm>
                <a:off x="5152869" y="5896233"/>
                <a:ext cx="338539" cy="230756"/>
                <a:chOff x="5311935" y="4419247"/>
                <a:chExt cx="1096366" cy="802863"/>
              </a:xfrm>
            </p:grpSpPr>
            <p:sp>
              <p:nvSpPr>
                <p:cNvPr id="127" name="Rounded Rectangle 126"/>
                <p:cNvSpPr>
                  <a:spLocks/>
                </p:cNvSpPr>
                <p:nvPr/>
              </p:nvSpPr>
              <p:spPr>
                <a:xfrm>
                  <a:off x="5512413" y="4622165"/>
                  <a:ext cx="508904" cy="451385"/>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1051" kern="1200">
                    <a:solidFill>
                      <a:prstClr val="white"/>
                    </a:solidFill>
                    <a:latin typeface="PF Paperback"/>
                    <a:cs typeface="PF Paperback"/>
                  </a:endParaRPr>
                </a:p>
              </p:txBody>
            </p:sp>
            <p:sp>
              <p:nvSpPr>
                <p:cNvPr id="128" name="TextBox 127"/>
                <p:cNvSpPr txBox="1">
                  <a:spLocks/>
                </p:cNvSpPr>
                <p:nvPr/>
              </p:nvSpPr>
              <p:spPr>
                <a:xfrm>
                  <a:off x="5311935" y="4419247"/>
                  <a:ext cx="1096366" cy="802863"/>
                </a:xfrm>
                <a:prstGeom prst="rect">
                  <a:avLst/>
                </a:prstGeom>
                <a:noFill/>
              </p:spPr>
              <p:txBody>
                <a:bodyPr wrap="none">
                  <a:spAutoFit/>
                </a:bodyPr>
                <a:lstStyle/>
                <a:p>
                  <a:pPr algn="l" defTabSz="609585" hangingPunct="1">
                    <a:defRPr>
                      <a:uFillTx/>
                    </a:defRPr>
                  </a:pPr>
                  <a:r>
                    <a:rPr lang="en-US" sz="300" b="1" kern="1200" dirty="0">
                      <a:solidFill>
                        <a:prstClr val="black">
                          <a:lumMod val="65000"/>
                          <a:lumOff val="35000"/>
                        </a:prstClr>
                      </a:solidFill>
                      <a:latin typeface="PF Paperback"/>
                      <a:cs typeface="PF Paperback"/>
                    </a:rPr>
                    <a:t>01101010</a:t>
                  </a:r>
                </a:p>
                <a:p>
                  <a:pPr algn="l" defTabSz="609585" hangingPunct="1">
                    <a:defRPr>
                      <a:uFillTx/>
                    </a:defRPr>
                  </a:pPr>
                  <a:r>
                    <a:rPr lang="en-US" sz="300" b="1" kern="1200" dirty="0">
                      <a:solidFill>
                        <a:prstClr val="black">
                          <a:lumMod val="65000"/>
                          <a:lumOff val="35000"/>
                        </a:prstClr>
                      </a:solidFill>
                      <a:latin typeface="PF Paperback"/>
                      <a:cs typeface="PF Paperback"/>
                    </a:rPr>
                    <a:t>01100001</a:t>
                  </a:r>
                </a:p>
                <a:p>
                  <a:pPr algn="l" defTabSz="609585" hangingPunct="1">
                    <a:defRPr>
                      <a:uFillTx/>
                    </a:defRPr>
                  </a:pPr>
                  <a:r>
                    <a:rPr lang="en-US" sz="300" b="1" kern="1200" dirty="0">
                      <a:solidFill>
                        <a:prstClr val="black">
                          <a:lumMod val="65000"/>
                          <a:lumOff val="35000"/>
                        </a:prstClr>
                      </a:solidFill>
                      <a:latin typeface="PF Paperback"/>
                      <a:cs typeface="PF Paperback"/>
                    </a:rPr>
                    <a:t>11010010</a:t>
                  </a:r>
                </a:p>
              </p:txBody>
            </p:sp>
          </p:grpSp>
        </p:grpSp>
        <p:sp>
          <p:nvSpPr>
            <p:cNvPr id="119" name="Can 118"/>
            <p:cNvSpPr>
              <a:spLocks/>
            </p:cNvSpPr>
            <p:nvPr/>
          </p:nvSpPr>
          <p:spPr>
            <a:xfrm>
              <a:off x="5522514" y="4989879"/>
              <a:ext cx="2205917" cy="1579438"/>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3300" kern="1200">
                <a:solidFill>
                  <a:prstClr val="white"/>
                </a:solidFill>
                <a:latin typeface="PF Paperback"/>
                <a:cs typeface="PF Paperback"/>
              </a:endParaRPr>
            </a:p>
          </p:txBody>
        </p:sp>
        <p:sp>
          <p:nvSpPr>
            <p:cNvPr id="120" name="TextBox 119"/>
            <p:cNvSpPr txBox="1">
              <a:spLocks/>
            </p:cNvSpPr>
            <p:nvPr/>
          </p:nvSpPr>
          <p:spPr>
            <a:xfrm>
              <a:off x="7799338" y="5529055"/>
              <a:ext cx="1252212" cy="523047"/>
            </a:xfrm>
            <a:prstGeom prst="rect">
              <a:avLst/>
            </a:prstGeom>
            <a:noFill/>
          </p:spPr>
          <p:txBody>
            <a:bodyPr wrap="none">
              <a:spAutoFit/>
            </a:bodyPr>
            <a:lstStyle>
              <a:defPPr>
                <a:defRPr lang="en-US">
                  <a:uFillTx/>
                </a:defRPr>
              </a:defPPr>
              <a:lvl1pPr algn="ctr">
                <a:defRPr sz="1200" b="1">
                  <a:uFillTx/>
                </a:defRPr>
              </a:lvl1pPr>
            </a:lstStyle>
            <a:p>
              <a:pPr defTabSz="609585" hangingPunct="1">
                <a:defRPr>
                  <a:uFillTx/>
                </a:defRPr>
              </a:pPr>
              <a:r>
                <a:rPr lang="en-US" sz="1400" kern="1200" dirty="0">
                  <a:solidFill>
                    <a:prstClr val="black"/>
                  </a:solidFill>
                  <a:latin typeface="PF Paperback"/>
                  <a:cs typeface="PF Paperback"/>
                </a:rPr>
                <a:t>“Experiment”</a:t>
              </a:r>
            </a:p>
            <a:p>
              <a:pPr defTabSz="609585" hangingPunct="1">
                <a:defRPr>
                  <a:uFillTx/>
                </a:defRPr>
              </a:pPr>
              <a:r>
                <a:rPr lang="en-US" sz="1400" kern="1200" dirty="0">
                  <a:solidFill>
                    <a:prstClr val="black"/>
                  </a:solidFill>
                  <a:latin typeface="PF Paperback"/>
                  <a:cs typeface="PF Paperback"/>
                </a:rPr>
                <a:t>Repository</a:t>
              </a:r>
            </a:p>
          </p:txBody>
        </p:sp>
      </p:grpSp>
      <p:grpSp>
        <p:nvGrpSpPr>
          <p:cNvPr id="12" name="Group 11"/>
          <p:cNvGrpSpPr/>
          <p:nvPr/>
        </p:nvGrpSpPr>
        <p:grpSpPr>
          <a:xfrm>
            <a:off x="11076404" y="3039201"/>
            <a:ext cx="619464" cy="1457444"/>
            <a:chOff x="12059225" y="2528266"/>
            <a:chExt cx="825954" cy="1943258"/>
          </a:xfrm>
        </p:grpSpPr>
        <p:cxnSp>
          <p:nvCxnSpPr>
            <p:cNvPr id="115" name="Curved Connector 114"/>
            <p:cNvCxnSpPr>
              <a:stCxn id="108" idx="3"/>
              <a:endCxn id="102" idx="3"/>
            </p:cNvCxnSpPr>
            <p:nvPr/>
          </p:nvCxnSpPr>
          <p:spPr>
            <a:xfrm flipV="1">
              <a:off x="12059225" y="2528266"/>
              <a:ext cx="80954" cy="1511300"/>
            </a:xfrm>
            <a:prstGeom prst="curvedConnector3">
              <a:avLst>
                <a:gd name="adj1" fmla="val 75263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a:spLocks noChangeArrowheads="1"/>
            </p:cNvSpPr>
            <p:nvPr/>
          </p:nvSpPr>
          <p:spPr bwMode="auto">
            <a:xfrm rot="5400000">
              <a:off x="12268557" y="3854901"/>
              <a:ext cx="863912" cy="369333"/>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1200" i="1" kern="1200">
                  <a:latin typeface="PF Paperback" charset="0"/>
                  <a:cs typeface="PF Paperback" charset="0"/>
                </a:rPr>
                <a:t>citation</a:t>
              </a:r>
            </a:p>
          </p:txBody>
        </p:sp>
      </p:grpSp>
      <p:grpSp>
        <p:nvGrpSpPr>
          <p:cNvPr id="137" name="Group 117"/>
          <p:cNvGrpSpPr/>
          <p:nvPr/>
        </p:nvGrpSpPr>
        <p:grpSpPr>
          <a:xfrm>
            <a:off x="9844857" y="3122289"/>
            <a:ext cx="750023" cy="3081340"/>
            <a:chOff x="5471466" y="2248500"/>
            <a:chExt cx="750288" cy="3082262"/>
          </a:xfrm>
        </p:grpSpPr>
        <p:cxnSp>
          <p:nvCxnSpPr>
            <p:cNvPr id="139" name="Curved Connector 138"/>
            <p:cNvCxnSpPr>
              <a:endCxn id="114" idx="1"/>
            </p:cNvCxnSpPr>
            <p:nvPr/>
          </p:nvCxnSpPr>
          <p:spPr>
            <a:xfrm rot="5400000" flipH="1" flipV="1">
              <a:off x="5618531" y="4727536"/>
              <a:ext cx="770565" cy="435881"/>
            </a:xfrm>
            <a:prstGeom prst="curvedConnector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0" name="Curved Connector 139"/>
            <p:cNvCxnSpPr>
              <a:endCxn id="109" idx="1"/>
            </p:cNvCxnSpPr>
            <p:nvPr/>
          </p:nvCxnSpPr>
          <p:spPr>
            <a:xfrm rot="5400000" flipH="1" flipV="1">
              <a:off x="4901904" y="4074648"/>
              <a:ext cx="2030517" cy="481711"/>
            </a:xfrm>
            <a:prstGeom prst="curvedConnector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1" name="Curved Connector 140"/>
            <p:cNvCxnSpPr>
              <a:endCxn id="102" idx="1"/>
            </p:cNvCxnSpPr>
            <p:nvPr/>
          </p:nvCxnSpPr>
          <p:spPr>
            <a:xfrm rot="5400000" flipH="1" flipV="1">
              <a:off x="4300121" y="3419845"/>
              <a:ext cx="3082260" cy="739569"/>
            </a:xfrm>
            <a:prstGeom prst="curvedConnector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46" name="Right Arrow 145"/>
          <p:cNvSpPr>
            <a:spLocks/>
          </p:cNvSpPr>
          <p:nvPr/>
        </p:nvSpPr>
        <p:spPr>
          <a:xfrm>
            <a:off x="7131209" y="4264373"/>
            <a:ext cx="1975467" cy="301228"/>
          </a:xfrm>
          <a:prstGeom prst="rightArrow">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endParaRPr lang="en-US" sz="1351" kern="1200">
              <a:solidFill>
                <a:prstClr val="white"/>
              </a:solidFill>
              <a:latin typeface="PF Paperback"/>
              <a:cs typeface="PF Paperback"/>
            </a:endParaRPr>
          </a:p>
        </p:txBody>
      </p:sp>
      <p:sp>
        <p:nvSpPr>
          <p:cNvPr id="148" name="Right Arrow 147"/>
          <p:cNvSpPr>
            <a:spLocks/>
          </p:cNvSpPr>
          <p:nvPr/>
        </p:nvSpPr>
        <p:spPr>
          <a:xfrm rot="10800000">
            <a:off x="7097569" y="4900442"/>
            <a:ext cx="1975467" cy="301228"/>
          </a:xfrm>
          <a:prstGeom prst="rightArrow">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endParaRPr lang="en-US" sz="1351" kern="1200" dirty="0">
              <a:solidFill>
                <a:prstClr val="white"/>
              </a:solidFill>
              <a:latin typeface="PF Paperback"/>
              <a:cs typeface="PF Paperback"/>
            </a:endParaRPr>
          </a:p>
        </p:txBody>
      </p:sp>
      <p:sp>
        <p:nvSpPr>
          <p:cNvPr id="150" name="TextBox 123"/>
          <p:cNvSpPr txBox="1">
            <a:spLocks noChangeArrowheads="1"/>
          </p:cNvSpPr>
          <p:nvPr/>
        </p:nvSpPr>
        <p:spPr bwMode="auto">
          <a:xfrm rot="16200000">
            <a:off x="9557523" y="4174543"/>
            <a:ext cx="583814" cy="276999"/>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1200" i="1" kern="1200" dirty="0" err="1">
                <a:latin typeface="PF Paperback" charset="0"/>
                <a:cs typeface="PF Paperback" charset="0"/>
              </a:rPr>
              <a:t>partOf</a:t>
            </a:r>
            <a:endParaRPr lang="en-US" sz="1200" i="1" kern="1200" dirty="0">
              <a:latin typeface="PF Paperback" charset="0"/>
              <a:cs typeface="PF Paperback" charset="0"/>
            </a:endParaRPr>
          </a:p>
        </p:txBody>
      </p:sp>
      <p:sp>
        <p:nvSpPr>
          <p:cNvPr id="151" name="TextBox 123"/>
          <p:cNvSpPr txBox="1">
            <a:spLocks noChangeArrowheads="1"/>
          </p:cNvSpPr>
          <p:nvPr/>
        </p:nvSpPr>
        <p:spPr bwMode="auto">
          <a:xfrm rot="16200000">
            <a:off x="9784622" y="4589605"/>
            <a:ext cx="583814" cy="276999"/>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1200" i="1" kern="1200" dirty="0" err="1">
                <a:latin typeface="PF Paperback" charset="0"/>
                <a:cs typeface="PF Paperback" charset="0"/>
              </a:rPr>
              <a:t>partOf</a:t>
            </a:r>
            <a:endParaRPr lang="en-US" sz="1200" i="1" kern="1200" dirty="0">
              <a:latin typeface="PF Paperback" charset="0"/>
              <a:cs typeface="PF Paperback" charset="0"/>
            </a:endParaRPr>
          </a:p>
        </p:txBody>
      </p:sp>
      <p:sp>
        <p:nvSpPr>
          <p:cNvPr id="76" name="Rounded Rectangle 75">
            <a:extLst>
              <a:ext uri="{FF2B5EF4-FFF2-40B4-BE49-F238E27FC236}">
                <a16:creationId xmlns:a16="http://schemas.microsoft.com/office/drawing/2014/main" id="{229ACBCD-BA39-E441-B1F2-B5FC7E18891F}"/>
              </a:ext>
            </a:extLst>
          </p:cNvPr>
          <p:cNvSpPr/>
          <p:nvPr/>
        </p:nvSpPr>
        <p:spPr>
          <a:xfrm>
            <a:off x="6924773" y="2348080"/>
            <a:ext cx="2485444" cy="1135745"/>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85" hangingPunct="1"/>
            <a:r>
              <a:rPr lang="it-IT" sz="1867" b="1" kern="1200" dirty="0">
                <a:solidFill>
                  <a:prstClr val="black"/>
                </a:solidFill>
                <a:latin typeface="Calibri"/>
              </a:rPr>
              <a:t>(</a:t>
            </a:r>
            <a:r>
              <a:rPr lang="it-IT" sz="1867" b="1" kern="1200" dirty="0" err="1">
                <a:solidFill>
                  <a:prstClr val="black"/>
                </a:solidFill>
                <a:latin typeface="Calibri"/>
              </a:rPr>
              <a:t>Continuous</a:t>
            </a:r>
            <a:r>
              <a:rPr lang="it-IT" sz="1867" b="1" kern="1200" dirty="0">
                <a:solidFill>
                  <a:prstClr val="black"/>
                </a:solidFill>
                <a:latin typeface="Calibri"/>
              </a:rPr>
              <a:t>)</a:t>
            </a:r>
          </a:p>
          <a:p>
            <a:pPr defTabSz="609585" hangingPunct="1"/>
            <a:r>
              <a:rPr lang="it-IT" sz="1867" b="1" kern="1200" dirty="0">
                <a:solidFill>
                  <a:prstClr val="black"/>
                </a:solidFill>
                <a:latin typeface="Calibri"/>
              </a:rPr>
              <a:t>Publishing </a:t>
            </a:r>
            <a:r>
              <a:rPr lang="it-IT" sz="1867" b="1" kern="1200" dirty="0" err="1">
                <a:solidFill>
                  <a:prstClr val="black"/>
                </a:solidFill>
                <a:latin typeface="Calibri"/>
              </a:rPr>
              <a:t>workflows</a:t>
            </a:r>
            <a:r>
              <a:rPr lang="it-IT" sz="1867" b="1" kern="1200" dirty="0">
                <a:solidFill>
                  <a:prstClr val="black"/>
                </a:solidFill>
                <a:latin typeface="Calibri"/>
              </a:rPr>
              <a:t>: </a:t>
            </a:r>
            <a:r>
              <a:rPr lang="it-IT" sz="1867" b="1" kern="1200" dirty="0" err="1">
                <a:solidFill>
                  <a:prstClr val="black"/>
                </a:solidFill>
                <a:latin typeface="Calibri"/>
              </a:rPr>
              <a:t>peer</a:t>
            </a:r>
            <a:r>
              <a:rPr lang="it-IT" sz="1867" b="1" kern="1200" dirty="0">
                <a:solidFill>
                  <a:prstClr val="black"/>
                </a:solidFill>
                <a:latin typeface="Calibri"/>
              </a:rPr>
              <a:t> </a:t>
            </a:r>
            <a:r>
              <a:rPr lang="it-IT" sz="1867" b="1" kern="1200" dirty="0" err="1">
                <a:solidFill>
                  <a:prstClr val="black"/>
                </a:solidFill>
                <a:latin typeface="Calibri"/>
              </a:rPr>
              <a:t>review</a:t>
            </a:r>
            <a:r>
              <a:rPr lang="it-IT" sz="1867" b="1" kern="1200" dirty="0">
                <a:solidFill>
                  <a:prstClr val="black"/>
                </a:solidFill>
                <a:latin typeface="Calibri"/>
              </a:rPr>
              <a:t>, </a:t>
            </a:r>
            <a:r>
              <a:rPr lang="it-IT" sz="1867" b="1" kern="1200" dirty="0" err="1">
                <a:solidFill>
                  <a:prstClr val="black"/>
                </a:solidFill>
                <a:latin typeface="Calibri"/>
              </a:rPr>
              <a:t>transactions</a:t>
            </a:r>
            <a:endParaRPr lang="it-IT" sz="1867" b="1" kern="1200" dirty="0">
              <a:solidFill>
                <a:prstClr val="black"/>
              </a:solidFill>
              <a:latin typeface="Calibri"/>
            </a:endParaRPr>
          </a:p>
        </p:txBody>
      </p:sp>
      <p:sp>
        <p:nvSpPr>
          <p:cNvPr id="77" name="Rounded Rectangle 76">
            <a:extLst>
              <a:ext uri="{FF2B5EF4-FFF2-40B4-BE49-F238E27FC236}">
                <a16:creationId xmlns:a16="http://schemas.microsoft.com/office/drawing/2014/main" id="{5D4955F0-6AF9-7D4A-B839-F457A560F452}"/>
              </a:ext>
            </a:extLst>
          </p:cNvPr>
          <p:cNvSpPr/>
          <p:nvPr/>
        </p:nvSpPr>
        <p:spPr>
          <a:xfrm>
            <a:off x="7131208" y="5367671"/>
            <a:ext cx="1965433" cy="835955"/>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85" hangingPunct="1"/>
            <a:r>
              <a:rPr lang="it-IT" sz="1867" b="1" kern="1200" dirty="0" err="1">
                <a:solidFill>
                  <a:prstClr val="black"/>
                </a:solidFill>
                <a:latin typeface="Calibri"/>
              </a:rPr>
              <a:t>Standards</a:t>
            </a:r>
            <a:r>
              <a:rPr lang="it-IT" sz="1867" b="1" kern="1200" dirty="0">
                <a:solidFill>
                  <a:prstClr val="black"/>
                </a:solidFill>
                <a:latin typeface="Calibri"/>
              </a:rPr>
              <a:t> for </a:t>
            </a:r>
            <a:r>
              <a:rPr lang="it-IT" sz="1867" b="1" kern="1200" dirty="0" err="1">
                <a:solidFill>
                  <a:prstClr val="black"/>
                </a:solidFill>
                <a:latin typeface="Calibri"/>
              </a:rPr>
              <a:t>interoperability</a:t>
            </a:r>
            <a:endParaRPr lang="it-IT" sz="1867" b="1" kern="1200" dirty="0">
              <a:solidFill>
                <a:prstClr val="black"/>
              </a:solidFill>
              <a:latin typeface="Calibri"/>
            </a:endParaRPr>
          </a:p>
        </p:txBody>
      </p:sp>
      <p:sp>
        <p:nvSpPr>
          <p:cNvPr id="78" name="Rounded Rectangle 77">
            <a:extLst>
              <a:ext uri="{FF2B5EF4-FFF2-40B4-BE49-F238E27FC236}">
                <a16:creationId xmlns:a16="http://schemas.microsoft.com/office/drawing/2014/main" id="{3394B84D-2715-1949-ACB9-24B22DD5518F}"/>
              </a:ext>
            </a:extLst>
          </p:cNvPr>
          <p:cNvSpPr/>
          <p:nvPr/>
        </p:nvSpPr>
        <p:spPr>
          <a:xfrm>
            <a:off x="10837090" y="7032665"/>
            <a:ext cx="2206013" cy="1016452"/>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85" hangingPunct="1"/>
            <a:r>
              <a:rPr lang="it-IT" sz="1867" b="1" kern="1200" dirty="0">
                <a:solidFill>
                  <a:prstClr val="black"/>
                </a:solidFill>
                <a:latin typeface="Calibri"/>
              </a:rPr>
              <a:t>Information </a:t>
            </a:r>
            <a:r>
              <a:rPr lang="it-IT" sz="1867" b="1" kern="1200" dirty="0" err="1">
                <a:solidFill>
                  <a:prstClr val="black"/>
                </a:solidFill>
                <a:latin typeface="Calibri"/>
              </a:rPr>
              <a:t>models</a:t>
            </a:r>
            <a:r>
              <a:rPr lang="it-IT" sz="1867" b="1" kern="1200" dirty="0">
                <a:solidFill>
                  <a:prstClr val="black"/>
                </a:solidFill>
                <a:latin typeface="Calibri"/>
              </a:rPr>
              <a:t> for </a:t>
            </a:r>
            <a:r>
              <a:rPr lang="it-IT" sz="1867" b="1" kern="1200" dirty="0" err="1">
                <a:solidFill>
                  <a:prstClr val="black"/>
                </a:solidFill>
                <a:latin typeface="Calibri"/>
              </a:rPr>
              <a:t>reproducibility</a:t>
            </a:r>
            <a:endParaRPr lang="it-IT" sz="1867" b="1" kern="1200" dirty="0">
              <a:solidFill>
                <a:prstClr val="black"/>
              </a:solidFill>
              <a:latin typeface="Calibri"/>
            </a:endParaRPr>
          </a:p>
        </p:txBody>
      </p:sp>
      <p:sp>
        <p:nvSpPr>
          <p:cNvPr id="79" name="Rounded Rectangle 78">
            <a:extLst>
              <a:ext uri="{FF2B5EF4-FFF2-40B4-BE49-F238E27FC236}">
                <a16:creationId xmlns:a16="http://schemas.microsoft.com/office/drawing/2014/main" id="{4CA792FE-BD3D-804E-A543-00315A39F9DE}"/>
              </a:ext>
            </a:extLst>
          </p:cNvPr>
          <p:cNvSpPr/>
          <p:nvPr/>
        </p:nvSpPr>
        <p:spPr>
          <a:xfrm>
            <a:off x="12324286" y="3194334"/>
            <a:ext cx="1788177" cy="787852"/>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85" hangingPunct="1"/>
            <a:r>
              <a:rPr lang="it-IT" sz="1867" b="1" kern="1200" dirty="0" err="1">
                <a:solidFill>
                  <a:prstClr val="black"/>
                </a:solidFill>
                <a:latin typeface="Calibri"/>
              </a:rPr>
              <a:t>Scientific</a:t>
            </a:r>
            <a:r>
              <a:rPr lang="it-IT" sz="1867" b="1" kern="1200" dirty="0">
                <a:solidFill>
                  <a:prstClr val="black"/>
                </a:solidFill>
                <a:latin typeface="Calibri"/>
              </a:rPr>
              <a:t> </a:t>
            </a:r>
            <a:r>
              <a:rPr lang="it-IT" sz="1867" b="1" kern="1200" dirty="0" err="1">
                <a:solidFill>
                  <a:prstClr val="black"/>
                </a:solidFill>
                <a:latin typeface="Calibri"/>
              </a:rPr>
              <a:t>product</a:t>
            </a:r>
            <a:r>
              <a:rPr lang="it-IT" sz="1867" b="1" kern="1200" dirty="0">
                <a:solidFill>
                  <a:prstClr val="black"/>
                </a:solidFill>
                <a:latin typeface="Calibri"/>
              </a:rPr>
              <a:t> </a:t>
            </a:r>
            <a:r>
              <a:rPr lang="it-IT" sz="1867" b="1" kern="1200" dirty="0" err="1">
                <a:solidFill>
                  <a:prstClr val="black"/>
                </a:solidFill>
                <a:latin typeface="Calibri"/>
              </a:rPr>
              <a:t>repositories</a:t>
            </a:r>
            <a:endParaRPr lang="it-IT" sz="1867" b="1" kern="1200" dirty="0">
              <a:solidFill>
                <a:prstClr val="black"/>
              </a:solidFill>
              <a:latin typeface="Calibri"/>
            </a:endParaRPr>
          </a:p>
        </p:txBody>
      </p:sp>
      <p:grpSp>
        <p:nvGrpSpPr>
          <p:cNvPr id="10" name="Group 9">
            <a:extLst>
              <a:ext uri="{FF2B5EF4-FFF2-40B4-BE49-F238E27FC236}">
                <a16:creationId xmlns:a16="http://schemas.microsoft.com/office/drawing/2014/main" id="{37C22795-7E0C-9F4E-9947-412482A3013F}"/>
              </a:ext>
            </a:extLst>
          </p:cNvPr>
          <p:cNvGrpSpPr/>
          <p:nvPr/>
        </p:nvGrpSpPr>
        <p:grpSpPr>
          <a:xfrm>
            <a:off x="9096642" y="2915954"/>
            <a:ext cx="4121733" cy="4116712"/>
            <a:chOff x="5298481" y="2186964"/>
            <a:chExt cx="3091300" cy="3087534"/>
          </a:xfrm>
        </p:grpSpPr>
        <p:cxnSp>
          <p:nvCxnSpPr>
            <p:cNvPr id="4" name="Straight Arrow Connector 3">
              <a:extLst>
                <a:ext uri="{FF2B5EF4-FFF2-40B4-BE49-F238E27FC236}">
                  <a16:creationId xmlns:a16="http://schemas.microsoft.com/office/drawing/2014/main" id="{37DB7253-D695-B04D-A760-1FDA28A7F1F2}"/>
                </a:ext>
              </a:extLst>
            </p:cNvPr>
            <p:cNvCxnSpPr>
              <a:cxnSpLocks/>
              <a:stCxn id="76" idx="3"/>
              <a:endCxn id="79" idx="1"/>
            </p:cNvCxnSpPr>
            <p:nvPr/>
          </p:nvCxnSpPr>
          <p:spPr>
            <a:xfrm>
              <a:off x="5533662" y="2186964"/>
              <a:ext cx="2185552" cy="50423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6EC21967-F9F4-FD41-A387-443D797E10D1}"/>
                </a:ext>
              </a:extLst>
            </p:cNvPr>
            <p:cNvCxnSpPr>
              <a:cxnSpLocks/>
              <a:stCxn id="77" idx="3"/>
            </p:cNvCxnSpPr>
            <p:nvPr/>
          </p:nvCxnSpPr>
          <p:spPr>
            <a:xfrm flipV="1">
              <a:off x="5298481" y="2986640"/>
              <a:ext cx="2477545" cy="1352596"/>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6EF09A2F-38B9-264C-9283-6E8D150A36E5}"/>
                </a:ext>
              </a:extLst>
            </p:cNvPr>
            <p:cNvCxnSpPr>
              <a:cxnSpLocks/>
              <a:stCxn id="78" idx="0"/>
              <a:endCxn id="79" idx="2"/>
            </p:cNvCxnSpPr>
            <p:nvPr/>
          </p:nvCxnSpPr>
          <p:spPr>
            <a:xfrm flipV="1">
              <a:off x="7431072" y="2986639"/>
              <a:ext cx="958709" cy="228785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grpSp>
        <p:nvGrpSpPr>
          <p:cNvPr id="158" name="Group 157">
            <a:extLst>
              <a:ext uri="{FF2B5EF4-FFF2-40B4-BE49-F238E27FC236}">
                <a16:creationId xmlns:a16="http://schemas.microsoft.com/office/drawing/2014/main" id="{15EC955B-E470-FC49-9932-F112BFF545DA}"/>
              </a:ext>
            </a:extLst>
          </p:cNvPr>
          <p:cNvGrpSpPr/>
          <p:nvPr/>
        </p:nvGrpSpPr>
        <p:grpSpPr>
          <a:xfrm>
            <a:off x="2830609" y="5508386"/>
            <a:ext cx="4379724" cy="2329489"/>
            <a:chOff x="598956" y="4429462"/>
            <a:chExt cx="3284793" cy="1747117"/>
          </a:xfrm>
        </p:grpSpPr>
        <p:sp>
          <p:nvSpPr>
            <p:cNvPr id="159" name="Rounded Rectangle 158">
              <a:extLst>
                <a:ext uri="{FF2B5EF4-FFF2-40B4-BE49-F238E27FC236}">
                  <a16:creationId xmlns:a16="http://schemas.microsoft.com/office/drawing/2014/main" id="{45EAEED4-15B9-5746-9A3A-E6F964334203}"/>
                </a:ext>
              </a:extLst>
            </p:cNvPr>
            <p:cNvSpPr/>
            <p:nvPr/>
          </p:nvSpPr>
          <p:spPr>
            <a:xfrm>
              <a:off x="693683" y="4726026"/>
              <a:ext cx="3112514" cy="14505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grpSp>
          <p:nvGrpSpPr>
            <p:cNvPr id="160" name="Group 159">
              <a:extLst>
                <a:ext uri="{FF2B5EF4-FFF2-40B4-BE49-F238E27FC236}">
                  <a16:creationId xmlns:a16="http://schemas.microsoft.com/office/drawing/2014/main" id="{C1FACAE0-FC8D-BB4F-B680-1AD7720F185C}"/>
                </a:ext>
              </a:extLst>
            </p:cNvPr>
            <p:cNvGrpSpPr/>
            <p:nvPr/>
          </p:nvGrpSpPr>
          <p:grpSpPr>
            <a:xfrm>
              <a:off x="942502" y="5001954"/>
              <a:ext cx="2751928" cy="478473"/>
              <a:chOff x="1089501" y="5367775"/>
              <a:chExt cx="2751928" cy="478473"/>
            </a:xfrm>
          </p:grpSpPr>
          <p:pic>
            <p:nvPicPr>
              <p:cNvPr id="170" name="Picture 37">
                <a:extLst>
                  <a:ext uri="{FF2B5EF4-FFF2-40B4-BE49-F238E27FC236}">
                    <a16:creationId xmlns:a16="http://schemas.microsoft.com/office/drawing/2014/main" id="{ED5301BF-5AD2-9A4C-B74E-433753C28C3D}"/>
                  </a:ext>
                </a:extLst>
              </p:cNvPr>
              <p:cNvPicPr>
                <a:picLocks noChangeAspect="1"/>
              </p:cNvPicPr>
              <p:nvPr/>
            </p:nvPicPr>
            <p:blipFill>
              <a:blip r:embed="rId6"/>
              <a:srcRect/>
              <a:stretch>
                <a:fillRect/>
              </a:stretch>
            </p:blipFill>
            <p:spPr bwMode="auto">
              <a:xfrm>
                <a:off x="1551697" y="5386208"/>
                <a:ext cx="459834" cy="459879"/>
              </a:xfrm>
              <a:prstGeom prst="rect">
                <a:avLst/>
              </a:prstGeom>
              <a:solidFill>
                <a:schemeClr val="accent2">
                  <a:lumMod val="20000"/>
                  <a:lumOff val="80000"/>
                </a:schemeClr>
              </a:solidFill>
              <a:ln>
                <a:noFill/>
              </a:ln>
            </p:spPr>
          </p:pic>
          <p:pic>
            <p:nvPicPr>
              <p:cNvPr id="171" name="Picture 37">
                <a:extLst>
                  <a:ext uri="{FF2B5EF4-FFF2-40B4-BE49-F238E27FC236}">
                    <a16:creationId xmlns:a16="http://schemas.microsoft.com/office/drawing/2014/main" id="{31036005-8DC3-2B4C-9849-EAD145A2114E}"/>
                  </a:ext>
                </a:extLst>
              </p:cNvPr>
              <p:cNvPicPr>
                <a:picLocks noChangeAspect="1"/>
              </p:cNvPicPr>
              <p:nvPr/>
            </p:nvPicPr>
            <p:blipFill>
              <a:blip r:embed="rId6"/>
              <a:srcRect/>
              <a:stretch>
                <a:fillRect/>
              </a:stretch>
            </p:blipFill>
            <p:spPr bwMode="auto">
              <a:xfrm>
                <a:off x="1089501" y="5386369"/>
                <a:ext cx="459834" cy="459879"/>
              </a:xfrm>
              <a:prstGeom prst="rect">
                <a:avLst/>
              </a:prstGeom>
              <a:solidFill>
                <a:schemeClr val="accent3">
                  <a:lumMod val="20000"/>
                  <a:lumOff val="80000"/>
                </a:schemeClr>
              </a:solidFill>
              <a:ln>
                <a:noFill/>
              </a:ln>
            </p:spPr>
          </p:pic>
          <p:sp>
            <p:nvSpPr>
              <p:cNvPr id="172" name="Rounded Rectangle 171">
                <a:extLst>
                  <a:ext uri="{FF2B5EF4-FFF2-40B4-BE49-F238E27FC236}">
                    <a16:creationId xmlns:a16="http://schemas.microsoft.com/office/drawing/2014/main" id="{733A53BD-56A9-A34E-BA46-246D4B62E8ED}"/>
                  </a:ext>
                </a:extLst>
              </p:cNvPr>
              <p:cNvSpPr>
                <a:spLocks/>
              </p:cNvSpPr>
              <p:nvPr/>
            </p:nvSpPr>
            <p:spPr>
              <a:xfrm>
                <a:off x="2989377" y="5434093"/>
                <a:ext cx="378582" cy="335756"/>
              </a:xfrm>
              <a:prstGeom prst="roundRect">
                <a:avLst/>
              </a:prstGeom>
              <a:solidFill>
                <a:schemeClr val="accent2">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173" name="TextBox 172">
                <a:extLst>
                  <a:ext uri="{FF2B5EF4-FFF2-40B4-BE49-F238E27FC236}">
                    <a16:creationId xmlns:a16="http://schemas.microsoft.com/office/drawing/2014/main" id="{EDDF8DC1-7B12-F042-8F2D-F127CC265B93}"/>
                  </a:ext>
                </a:extLst>
              </p:cNvPr>
              <p:cNvSpPr txBox="1">
                <a:spLocks/>
              </p:cNvSpPr>
              <p:nvPr/>
            </p:nvSpPr>
            <p:spPr>
              <a:xfrm>
                <a:off x="2939376" y="5420699"/>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sp>
            <p:nvSpPr>
              <p:cNvPr id="174" name="Rounded Rectangle 173">
                <a:extLst>
                  <a:ext uri="{FF2B5EF4-FFF2-40B4-BE49-F238E27FC236}">
                    <a16:creationId xmlns:a16="http://schemas.microsoft.com/office/drawing/2014/main" id="{74672B88-442D-5443-B0FF-4E4D76D6A56E}"/>
                  </a:ext>
                </a:extLst>
              </p:cNvPr>
              <p:cNvSpPr>
                <a:spLocks/>
              </p:cNvSpPr>
              <p:nvPr/>
            </p:nvSpPr>
            <p:spPr>
              <a:xfrm>
                <a:off x="3397064" y="5434093"/>
                <a:ext cx="378582" cy="335756"/>
              </a:xfrm>
              <a:prstGeom prst="roundRect">
                <a:avLst/>
              </a:prstGeom>
              <a:solidFill>
                <a:schemeClr val="accent1">
                  <a:lumMod val="20000"/>
                  <a:lumOff val="80000"/>
                </a:schemeClr>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175" name="TextBox 174">
                <a:extLst>
                  <a:ext uri="{FF2B5EF4-FFF2-40B4-BE49-F238E27FC236}">
                    <a16:creationId xmlns:a16="http://schemas.microsoft.com/office/drawing/2014/main" id="{88E1175B-8659-AD4B-9635-7A7A312B4476}"/>
                  </a:ext>
                </a:extLst>
              </p:cNvPr>
              <p:cNvSpPr txBox="1">
                <a:spLocks/>
              </p:cNvSpPr>
              <p:nvPr/>
            </p:nvSpPr>
            <p:spPr>
              <a:xfrm>
                <a:off x="3347063" y="5420699"/>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pic>
            <p:nvPicPr>
              <p:cNvPr id="176" name="Picture 38">
                <a:extLst>
                  <a:ext uri="{FF2B5EF4-FFF2-40B4-BE49-F238E27FC236}">
                    <a16:creationId xmlns:a16="http://schemas.microsoft.com/office/drawing/2014/main" id="{09E4F4E4-029C-5F4A-9A34-1511B94AFC5E}"/>
                  </a:ext>
                </a:extLst>
              </p:cNvPr>
              <p:cNvPicPr>
                <a:picLocks noChangeAspect="1"/>
              </p:cNvPicPr>
              <p:nvPr/>
            </p:nvPicPr>
            <p:blipFill>
              <a:blip r:embed="rId4"/>
              <a:srcRect/>
              <a:stretch>
                <a:fillRect/>
              </a:stretch>
            </p:blipFill>
            <p:spPr bwMode="auto">
              <a:xfrm>
                <a:off x="2496607" y="5384842"/>
                <a:ext cx="442769" cy="442813"/>
              </a:xfrm>
              <a:prstGeom prst="rect">
                <a:avLst/>
              </a:prstGeom>
              <a:solidFill>
                <a:schemeClr val="bg2">
                  <a:lumMod val="90000"/>
                </a:schemeClr>
              </a:solidFill>
              <a:ln>
                <a:noFill/>
              </a:ln>
            </p:spPr>
          </p:pic>
          <p:pic>
            <p:nvPicPr>
              <p:cNvPr id="177" name="Picture 38">
                <a:extLst>
                  <a:ext uri="{FF2B5EF4-FFF2-40B4-BE49-F238E27FC236}">
                    <a16:creationId xmlns:a16="http://schemas.microsoft.com/office/drawing/2014/main" id="{872308E6-9461-B343-B426-321907AA332A}"/>
                  </a:ext>
                </a:extLst>
              </p:cNvPr>
              <p:cNvPicPr>
                <a:picLocks noChangeAspect="1"/>
              </p:cNvPicPr>
              <p:nvPr/>
            </p:nvPicPr>
            <p:blipFill>
              <a:blip r:embed="rId4"/>
              <a:srcRect/>
              <a:stretch>
                <a:fillRect/>
              </a:stretch>
            </p:blipFill>
            <p:spPr bwMode="auto">
              <a:xfrm>
                <a:off x="2027813" y="5367775"/>
                <a:ext cx="459834" cy="459880"/>
              </a:xfrm>
              <a:prstGeom prst="rect">
                <a:avLst/>
              </a:prstGeom>
              <a:solidFill>
                <a:schemeClr val="accent6">
                  <a:lumMod val="20000"/>
                  <a:lumOff val="80000"/>
                </a:schemeClr>
              </a:solidFill>
              <a:ln>
                <a:noFill/>
              </a:ln>
            </p:spPr>
          </p:pic>
        </p:grpSp>
        <p:grpSp>
          <p:nvGrpSpPr>
            <p:cNvPr id="161" name="Group 160">
              <a:extLst>
                <a:ext uri="{FF2B5EF4-FFF2-40B4-BE49-F238E27FC236}">
                  <a16:creationId xmlns:a16="http://schemas.microsoft.com/office/drawing/2014/main" id="{01156CE3-6066-3D4F-8FBA-3F213AB39713}"/>
                </a:ext>
              </a:extLst>
            </p:cNvPr>
            <p:cNvGrpSpPr/>
            <p:nvPr/>
          </p:nvGrpSpPr>
          <p:grpSpPr>
            <a:xfrm>
              <a:off x="1390656" y="5644475"/>
              <a:ext cx="1636831" cy="532104"/>
              <a:chOff x="1475261" y="6347633"/>
              <a:chExt cx="1636831" cy="532104"/>
            </a:xfrm>
          </p:grpSpPr>
          <p:grpSp>
            <p:nvGrpSpPr>
              <p:cNvPr id="163" name="Group 162">
                <a:extLst>
                  <a:ext uri="{FF2B5EF4-FFF2-40B4-BE49-F238E27FC236}">
                    <a16:creationId xmlns:a16="http://schemas.microsoft.com/office/drawing/2014/main" id="{1895EF45-8667-0D4A-8F2D-7C6F6F6D0590}"/>
                  </a:ext>
                </a:extLst>
              </p:cNvPr>
              <p:cNvGrpSpPr/>
              <p:nvPr/>
            </p:nvGrpSpPr>
            <p:grpSpPr>
              <a:xfrm>
                <a:off x="1475261" y="6347633"/>
                <a:ext cx="1636831" cy="532104"/>
                <a:chOff x="4829427" y="3122191"/>
                <a:chExt cx="2693197" cy="1109554"/>
              </a:xfrm>
            </p:grpSpPr>
            <p:pic>
              <p:nvPicPr>
                <p:cNvPr id="165" name="Picture 5">
                  <a:extLst>
                    <a:ext uri="{FF2B5EF4-FFF2-40B4-BE49-F238E27FC236}">
                      <a16:creationId xmlns:a16="http://schemas.microsoft.com/office/drawing/2014/main" id="{E1A0ECF9-707E-FE49-BB86-F35A5A355C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71898" y="3224227"/>
                  <a:ext cx="950726" cy="950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 name="Picture 6">
                  <a:extLst>
                    <a:ext uri="{FF2B5EF4-FFF2-40B4-BE49-F238E27FC236}">
                      <a16:creationId xmlns:a16="http://schemas.microsoft.com/office/drawing/2014/main" id="{FDCB8696-86D2-CE40-9628-A418F85410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36316" y="3122191"/>
                  <a:ext cx="1109447" cy="1109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7" name="Group 166">
                  <a:extLst>
                    <a:ext uri="{FF2B5EF4-FFF2-40B4-BE49-F238E27FC236}">
                      <a16:creationId xmlns:a16="http://schemas.microsoft.com/office/drawing/2014/main" id="{8A47E127-7165-804F-BA94-B2B447E01B42}"/>
                    </a:ext>
                  </a:extLst>
                </p:cNvPr>
                <p:cNvGrpSpPr/>
                <p:nvPr/>
              </p:nvGrpSpPr>
              <p:grpSpPr>
                <a:xfrm>
                  <a:off x="4829427" y="3242382"/>
                  <a:ext cx="792008" cy="792086"/>
                  <a:chOff x="1267728" y="6143890"/>
                  <a:chExt cx="792008" cy="792086"/>
                </a:xfrm>
              </p:grpSpPr>
              <p:pic>
                <p:nvPicPr>
                  <p:cNvPr id="168" name="Picture 7">
                    <a:extLst>
                      <a:ext uri="{FF2B5EF4-FFF2-40B4-BE49-F238E27FC236}">
                        <a16:creationId xmlns:a16="http://schemas.microsoft.com/office/drawing/2014/main" id="{4D8FE27D-FDB5-F64A-AAB8-841589F9F5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67728" y="6143890"/>
                    <a:ext cx="792008" cy="792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 name="Rectangle 168">
                    <a:extLst>
                      <a:ext uri="{FF2B5EF4-FFF2-40B4-BE49-F238E27FC236}">
                        <a16:creationId xmlns:a16="http://schemas.microsoft.com/office/drawing/2014/main" id="{E7466C53-680D-7D4F-93F8-28BAB3F17B89}"/>
                      </a:ext>
                    </a:extLst>
                  </p:cNvPr>
                  <p:cNvSpPr/>
                  <p:nvPr/>
                </p:nvSpPr>
                <p:spPr>
                  <a:xfrm>
                    <a:off x="1403255" y="6378541"/>
                    <a:ext cx="503958" cy="216003"/>
                  </a:xfrm>
                  <a:prstGeom prst="rect">
                    <a:avLst/>
                  </a:prstGeom>
                  <a:noFill/>
                </p:spPr>
                <p:txBody>
                  <a:bodyPr wrap="none">
                    <a:prstTxWarp prst="textPlain">
                      <a:avLst/>
                    </a:prstTxWarp>
                    <a:spAutoFit/>
                  </a:bodyPr>
                  <a:lstStyle/>
                  <a:p>
                    <a:pPr defTabSz="609585" hangingPunct="1">
                      <a:defRPr/>
                    </a:pPr>
                    <a:r>
                      <a:rPr lang="en-US" sz="7198" kern="1200" dirty="0">
                        <a:ln w="10160">
                          <a:solidFill>
                            <a:prstClr val="white"/>
                          </a:solidFill>
                          <a:prstDash val="solid"/>
                        </a:ln>
                        <a:solidFill>
                          <a:srgbClr val="FFFFFF"/>
                        </a:solidFill>
                        <a:effectLst>
                          <a:outerShdw blurRad="38100" dist="32000" dir="5400000" algn="tl">
                            <a:srgbClr val="000000">
                              <a:alpha val="30000"/>
                            </a:srgbClr>
                          </a:outerShdw>
                        </a:effectLst>
                        <a:latin typeface="Calibri"/>
                      </a:rPr>
                      <a:t>Disk</a:t>
                    </a:r>
                  </a:p>
                </p:txBody>
              </p:sp>
            </p:grpSp>
          </p:grpSp>
          <p:sp>
            <p:nvSpPr>
              <p:cNvPr id="164" name="Rectangle 163">
                <a:extLst>
                  <a:ext uri="{FF2B5EF4-FFF2-40B4-BE49-F238E27FC236}">
                    <a16:creationId xmlns:a16="http://schemas.microsoft.com/office/drawing/2014/main" id="{5813F838-A250-E44B-9050-58B47B440CD8}"/>
                  </a:ext>
                </a:extLst>
              </p:cNvPr>
              <p:cNvSpPr/>
              <p:nvPr/>
            </p:nvSpPr>
            <p:spPr>
              <a:xfrm>
                <a:off x="2620130" y="6508765"/>
                <a:ext cx="388657" cy="112625"/>
              </a:xfrm>
              <a:prstGeom prst="rect">
                <a:avLst/>
              </a:prstGeom>
              <a:noFill/>
            </p:spPr>
            <p:txBody>
              <a:bodyPr wrap="none">
                <a:prstTxWarp prst="textPlain">
                  <a:avLst/>
                </a:prstTxWarp>
                <a:spAutoFit/>
              </a:bodyPr>
              <a:lstStyle/>
              <a:p>
                <a:pPr defTabSz="609585" hangingPunct="1">
                  <a:defRPr/>
                </a:pPr>
                <a:r>
                  <a:rPr lang="en-US" sz="4267" kern="1200" dirty="0">
                    <a:ln w="10160">
                      <a:solidFill>
                        <a:prstClr val="white"/>
                      </a:solidFill>
                      <a:prstDash val="solid"/>
                    </a:ln>
                    <a:solidFill>
                      <a:srgbClr val="FFFFFF"/>
                    </a:solidFill>
                    <a:effectLst>
                      <a:outerShdw blurRad="38100" dist="32000" dir="5400000" algn="tl">
                        <a:srgbClr val="000000">
                          <a:alpha val="30000"/>
                        </a:srgbClr>
                      </a:outerShdw>
                    </a:effectLst>
                    <a:latin typeface="Calibri"/>
                  </a:rPr>
                  <a:t>RAM</a:t>
                </a:r>
              </a:p>
            </p:txBody>
          </p:sp>
        </p:grpSp>
        <p:sp>
          <p:nvSpPr>
            <p:cNvPr id="162" name="TextBox 161">
              <a:extLst>
                <a:ext uri="{FF2B5EF4-FFF2-40B4-BE49-F238E27FC236}">
                  <a16:creationId xmlns:a16="http://schemas.microsoft.com/office/drawing/2014/main" id="{C865FD38-F7D3-5C4E-B13C-BCA892BB4196}"/>
                </a:ext>
              </a:extLst>
            </p:cNvPr>
            <p:cNvSpPr txBox="1"/>
            <p:nvPr/>
          </p:nvSpPr>
          <p:spPr>
            <a:xfrm>
              <a:off x="598956" y="4429462"/>
              <a:ext cx="3284793" cy="253916"/>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a:solidFill>
                    <a:prstClr val="black"/>
                  </a:solidFill>
                </a:rPr>
                <a:t>e-</a:t>
              </a:r>
              <a:r>
                <a:rPr lang="it-IT" sz="1600" kern="1200" dirty="0" err="1">
                  <a:solidFill>
                    <a:prstClr val="black"/>
                  </a:solidFill>
                </a:rPr>
                <a:t>infrastructure</a:t>
              </a:r>
              <a:r>
                <a:rPr lang="it-IT" sz="1600" kern="1200" dirty="0">
                  <a:solidFill>
                    <a:prstClr val="black"/>
                  </a:solidFill>
                </a:rPr>
                <a:t> (</a:t>
              </a:r>
              <a:r>
                <a:rPr lang="it-IT" sz="1600" kern="1200" dirty="0" err="1">
                  <a:solidFill>
                    <a:prstClr val="black"/>
                  </a:solidFill>
                </a:rPr>
                <a:t>integration</a:t>
              </a:r>
              <a:r>
                <a:rPr lang="it-IT" sz="1600" kern="1200" dirty="0">
                  <a:solidFill>
                    <a:prstClr val="black"/>
                  </a:solidFill>
                </a:rPr>
                <a:t> and </a:t>
              </a:r>
              <a:r>
                <a:rPr lang="it-IT" sz="1600" kern="1200" dirty="0" err="1">
                  <a:solidFill>
                    <a:prstClr val="black"/>
                  </a:solidFill>
                </a:rPr>
                <a:t>transparency</a:t>
              </a:r>
              <a:r>
                <a:rPr lang="it-IT" sz="1600" kern="1200" dirty="0">
                  <a:solidFill>
                    <a:prstClr val="black"/>
                  </a:solidFill>
                </a:rPr>
                <a:t>)</a:t>
              </a:r>
            </a:p>
          </p:txBody>
        </p:sp>
      </p:grpSp>
      <p:grpSp>
        <p:nvGrpSpPr>
          <p:cNvPr id="178" name="Group 177">
            <a:extLst>
              <a:ext uri="{FF2B5EF4-FFF2-40B4-BE49-F238E27FC236}">
                <a16:creationId xmlns:a16="http://schemas.microsoft.com/office/drawing/2014/main" id="{8A3DDEF6-6869-8A41-9772-1A54F07A9684}"/>
              </a:ext>
            </a:extLst>
          </p:cNvPr>
          <p:cNvGrpSpPr/>
          <p:nvPr/>
        </p:nvGrpSpPr>
        <p:grpSpPr>
          <a:xfrm>
            <a:off x="3225587" y="3353640"/>
            <a:ext cx="4202259" cy="2071848"/>
            <a:chOff x="895931" y="3046376"/>
            <a:chExt cx="3151694" cy="1553886"/>
          </a:xfrm>
        </p:grpSpPr>
        <p:grpSp>
          <p:nvGrpSpPr>
            <p:cNvPr id="179" name="Group 178">
              <a:extLst>
                <a:ext uri="{FF2B5EF4-FFF2-40B4-BE49-F238E27FC236}">
                  <a16:creationId xmlns:a16="http://schemas.microsoft.com/office/drawing/2014/main" id="{7AE2D29F-2914-294F-A0BA-5FD0D08ADB41}"/>
                </a:ext>
              </a:extLst>
            </p:cNvPr>
            <p:cNvGrpSpPr/>
            <p:nvPr/>
          </p:nvGrpSpPr>
          <p:grpSpPr>
            <a:xfrm>
              <a:off x="895931" y="3046376"/>
              <a:ext cx="3151694" cy="1406240"/>
              <a:chOff x="895931" y="3046376"/>
              <a:chExt cx="3151694" cy="1406240"/>
            </a:xfrm>
          </p:grpSpPr>
          <p:sp>
            <p:nvSpPr>
              <p:cNvPr id="181" name="TextBox 47">
                <a:extLst>
                  <a:ext uri="{FF2B5EF4-FFF2-40B4-BE49-F238E27FC236}">
                    <a16:creationId xmlns:a16="http://schemas.microsoft.com/office/drawing/2014/main" id="{49B0FEAE-FFDE-804F-9ED8-D76E49F04362}"/>
                  </a:ext>
                </a:extLst>
              </p:cNvPr>
              <p:cNvSpPr txBox="1">
                <a:spLocks noChangeArrowheads="1"/>
              </p:cNvSpPr>
              <p:nvPr/>
            </p:nvSpPr>
            <p:spPr bwMode="auto">
              <a:xfrm>
                <a:off x="2341389" y="4140992"/>
                <a:ext cx="1706236" cy="311624"/>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100" b="1" i="1" kern="1200" dirty="0">
                    <a:latin typeface="PF Paperback" charset="0"/>
                    <a:cs typeface="PF Paperback" charset="0"/>
                  </a:rPr>
                  <a:t>Scientific process</a:t>
                </a:r>
              </a:p>
            </p:txBody>
          </p:sp>
          <p:grpSp>
            <p:nvGrpSpPr>
              <p:cNvPr id="182" name="Group 181">
                <a:extLst>
                  <a:ext uri="{FF2B5EF4-FFF2-40B4-BE49-F238E27FC236}">
                    <a16:creationId xmlns:a16="http://schemas.microsoft.com/office/drawing/2014/main" id="{F9E45A94-22DA-B544-A132-CE30D56E59F8}"/>
                  </a:ext>
                </a:extLst>
              </p:cNvPr>
              <p:cNvGrpSpPr/>
              <p:nvPr/>
            </p:nvGrpSpPr>
            <p:grpSpPr>
              <a:xfrm>
                <a:off x="895931" y="3046376"/>
                <a:ext cx="2721299" cy="990901"/>
                <a:chOff x="895931" y="3046376"/>
                <a:chExt cx="2721299" cy="990901"/>
              </a:xfrm>
            </p:grpSpPr>
            <p:grpSp>
              <p:nvGrpSpPr>
                <p:cNvPr id="183" name="Group 182">
                  <a:extLst>
                    <a:ext uri="{FF2B5EF4-FFF2-40B4-BE49-F238E27FC236}">
                      <a16:creationId xmlns:a16="http://schemas.microsoft.com/office/drawing/2014/main" id="{9A79C009-4F28-424B-AB88-AAECC1257020}"/>
                    </a:ext>
                  </a:extLst>
                </p:cNvPr>
                <p:cNvGrpSpPr/>
                <p:nvPr/>
              </p:nvGrpSpPr>
              <p:grpSpPr>
                <a:xfrm>
                  <a:off x="927049" y="3046376"/>
                  <a:ext cx="2690181" cy="475498"/>
                  <a:chOff x="920006" y="5725602"/>
                  <a:chExt cx="2690181" cy="475498"/>
                </a:xfrm>
              </p:grpSpPr>
              <p:sp>
                <p:nvSpPr>
                  <p:cNvPr id="194" name="Right Arrow 193">
                    <a:extLst>
                      <a:ext uri="{FF2B5EF4-FFF2-40B4-BE49-F238E27FC236}">
                        <a16:creationId xmlns:a16="http://schemas.microsoft.com/office/drawing/2014/main" id="{FC5100A1-A0E1-B549-83F1-F86F42EEA2FD}"/>
                      </a:ext>
                    </a:extLst>
                  </p:cNvPr>
                  <p:cNvSpPr/>
                  <p:nvPr/>
                </p:nvSpPr>
                <p:spPr>
                  <a:xfrm>
                    <a:off x="987975" y="5897792"/>
                    <a:ext cx="2622212" cy="303308"/>
                  </a:xfrm>
                  <a:prstGeom prst="rightArrow">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sp>
                <p:nvSpPr>
                  <p:cNvPr id="195" name="TextBox 194">
                    <a:extLst>
                      <a:ext uri="{FF2B5EF4-FFF2-40B4-BE49-F238E27FC236}">
                        <a16:creationId xmlns:a16="http://schemas.microsoft.com/office/drawing/2014/main" id="{AC0E8EDD-35ED-294B-9CA4-115E66DA154F}"/>
                      </a:ext>
                    </a:extLst>
                  </p:cNvPr>
                  <p:cNvSpPr txBox="1"/>
                  <p:nvPr/>
                </p:nvSpPr>
                <p:spPr>
                  <a:xfrm>
                    <a:off x="920006" y="5725602"/>
                    <a:ext cx="794929" cy="253915"/>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Workflow</a:t>
                    </a:r>
                    <a:endParaRPr lang="it-IT" sz="1600" kern="1200" dirty="0">
                      <a:solidFill>
                        <a:prstClr val="black"/>
                      </a:solidFill>
                    </a:endParaRPr>
                  </a:p>
                </p:txBody>
              </p:sp>
            </p:grpSp>
            <p:pic>
              <p:nvPicPr>
                <p:cNvPr id="184" name="Picture 37">
                  <a:extLst>
                    <a:ext uri="{FF2B5EF4-FFF2-40B4-BE49-F238E27FC236}">
                      <a16:creationId xmlns:a16="http://schemas.microsoft.com/office/drawing/2014/main" id="{119C19F0-3123-BB4A-97E5-7526D4A8B2EF}"/>
                    </a:ext>
                  </a:extLst>
                </p:cNvPr>
                <p:cNvPicPr>
                  <a:picLocks noChangeAspect="1"/>
                </p:cNvPicPr>
                <p:nvPr/>
              </p:nvPicPr>
              <p:blipFill>
                <a:blip r:embed="rId6"/>
                <a:srcRect/>
                <a:stretch>
                  <a:fillRect/>
                </a:stretch>
              </p:blipFill>
              <p:spPr bwMode="auto">
                <a:xfrm>
                  <a:off x="1410503" y="3324876"/>
                  <a:ext cx="459834" cy="459879"/>
                </a:xfrm>
                <a:prstGeom prst="rect">
                  <a:avLst/>
                </a:prstGeom>
                <a:noFill/>
                <a:ln>
                  <a:noFill/>
                </a:ln>
              </p:spPr>
            </p:pic>
            <p:pic>
              <p:nvPicPr>
                <p:cNvPr id="185" name="Picture 38">
                  <a:extLst>
                    <a:ext uri="{FF2B5EF4-FFF2-40B4-BE49-F238E27FC236}">
                      <a16:creationId xmlns:a16="http://schemas.microsoft.com/office/drawing/2014/main" id="{490FFFD8-12FB-B043-A152-FD0514121605}"/>
                    </a:ext>
                  </a:extLst>
                </p:cNvPr>
                <p:cNvPicPr>
                  <a:picLocks noChangeAspect="1"/>
                </p:cNvPicPr>
                <p:nvPr/>
              </p:nvPicPr>
              <p:blipFill>
                <a:blip r:embed="rId4"/>
                <a:srcRect/>
                <a:stretch>
                  <a:fillRect/>
                </a:stretch>
              </p:blipFill>
              <p:spPr bwMode="auto">
                <a:xfrm>
                  <a:off x="1403276" y="3704199"/>
                  <a:ext cx="333045" cy="333078"/>
                </a:xfrm>
                <a:prstGeom prst="rect">
                  <a:avLst/>
                </a:prstGeom>
                <a:noFill/>
                <a:ln>
                  <a:noFill/>
                </a:ln>
              </p:spPr>
            </p:pic>
            <p:sp>
              <p:nvSpPr>
                <p:cNvPr id="186" name="Rounded Rectangle 185">
                  <a:extLst>
                    <a:ext uri="{FF2B5EF4-FFF2-40B4-BE49-F238E27FC236}">
                      <a16:creationId xmlns:a16="http://schemas.microsoft.com/office/drawing/2014/main" id="{4F482C46-A410-0249-B871-44FF25668D60}"/>
                    </a:ext>
                  </a:extLst>
                </p:cNvPr>
                <p:cNvSpPr>
                  <a:spLocks/>
                </p:cNvSpPr>
                <p:nvPr/>
              </p:nvSpPr>
              <p:spPr>
                <a:xfrm>
                  <a:off x="945932" y="3419566"/>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187" name="TextBox 186">
                  <a:extLst>
                    <a:ext uri="{FF2B5EF4-FFF2-40B4-BE49-F238E27FC236}">
                      <a16:creationId xmlns:a16="http://schemas.microsoft.com/office/drawing/2014/main" id="{82257465-DFC9-5049-9E9C-02107698A7D5}"/>
                    </a:ext>
                  </a:extLst>
                </p:cNvPr>
                <p:cNvSpPr txBox="1">
                  <a:spLocks/>
                </p:cNvSpPr>
                <p:nvPr/>
              </p:nvSpPr>
              <p:spPr>
                <a:xfrm>
                  <a:off x="895931" y="3406172"/>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sp>
              <p:nvSpPr>
                <p:cNvPr id="188" name="Rounded Rectangle 187">
                  <a:extLst>
                    <a:ext uri="{FF2B5EF4-FFF2-40B4-BE49-F238E27FC236}">
                      <a16:creationId xmlns:a16="http://schemas.microsoft.com/office/drawing/2014/main" id="{C54429D2-D0AE-4343-87C9-B0E13F96DDE1}"/>
                    </a:ext>
                  </a:extLst>
                </p:cNvPr>
                <p:cNvSpPr>
                  <a:spLocks/>
                </p:cNvSpPr>
                <p:nvPr/>
              </p:nvSpPr>
              <p:spPr>
                <a:xfrm>
                  <a:off x="1963750" y="3435694"/>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189" name="TextBox 188">
                  <a:extLst>
                    <a:ext uri="{FF2B5EF4-FFF2-40B4-BE49-F238E27FC236}">
                      <a16:creationId xmlns:a16="http://schemas.microsoft.com/office/drawing/2014/main" id="{984D56C5-A2BF-5242-BE1C-B4DAED70134A}"/>
                    </a:ext>
                  </a:extLst>
                </p:cNvPr>
                <p:cNvSpPr txBox="1">
                  <a:spLocks/>
                </p:cNvSpPr>
                <p:nvPr/>
              </p:nvSpPr>
              <p:spPr>
                <a:xfrm>
                  <a:off x="1889399" y="3400386"/>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pic>
              <p:nvPicPr>
                <p:cNvPr id="190" name="Picture 37">
                  <a:extLst>
                    <a:ext uri="{FF2B5EF4-FFF2-40B4-BE49-F238E27FC236}">
                      <a16:creationId xmlns:a16="http://schemas.microsoft.com/office/drawing/2014/main" id="{BCE6A2E7-26AB-4646-BBD7-20F2D8C13890}"/>
                    </a:ext>
                  </a:extLst>
                </p:cNvPr>
                <p:cNvPicPr>
                  <a:picLocks noChangeAspect="1"/>
                </p:cNvPicPr>
                <p:nvPr/>
              </p:nvPicPr>
              <p:blipFill>
                <a:blip r:embed="rId6"/>
                <a:srcRect/>
                <a:stretch>
                  <a:fillRect/>
                </a:stretch>
              </p:blipFill>
              <p:spPr bwMode="auto">
                <a:xfrm>
                  <a:off x="2486898" y="3350250"/>
                  <a:ext cx="459834" cy="459879"/>
                </a:xfrm>
                <a:prstGeom prst="rect">
                  <a:avLst/>
                </a:prstGeom>
                <a:noFill/>
                <a:ln>
                  <a:noFill/>
                </a:ln>
              </p:spPr>
            </p:pic>
            <p:grpSp>
              <p:nvGrpSpPr>
                <p:cNvPr id="191" name="Group 190">
                  <a:extLst>
                    <a:ext uri="{FF2B5EF4-FFF2-40B4-BE49-F238E27FC236}">
                      <a16:creationId xmlns:a16="http://schemas.microsoft.com/office/drawing/2014/main" id="{013FB400-C3E2-D342-B385-E6641CA3DAAD}"/>
                    </a:ext>
                  </a:extLst>
                </p:cNvPr>
                <p:cNvGrpSpPr/>
                <p:nvPr/>
              </p:nvGrpSpPr>
              <p:grpSpPr>
                <a:xfrm>
                  <a:off x="3000137" y="3385465"/>
                  <a:ext cx="494366" cy="380873"/>
                  <a:chOff x="2036528" y="3177443"/>
                  <a:chExt cx="494366" cy="380873"/>
                </a:xfrm>
              </p:grpSpPr>
              <p:sp>
                <p:nvSpPr>
                  <p:cNvPr id="192" name="Rounded Rectangle 191">
                    <a:extLst>
                      <a:ext uri="{FF2B5EF4-FFF2-40B4-BE49-F238E27FC236}">
                        <a16:creationId xmlns:a16="http://schemas.microsoft.com/office/drawing/2014/main" id="{47F10D57-EF8D-4E4D-AC6A-308544B8B3AB}"/>
                      </a:ext>
                    </a:extLst>
                  </p:cNvPr>
                  <p:cNvSpPr>
                    <a:spLocks/>
                  </p:cNvSpPr>
                  <p:nvPr/>
                </p:nvSpPr>
                <p:spPr>
                  <a:xfrm>
                    <a:off x="2110879" y="3212751"/>
                    <a:ext cx="378582" cy="33575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uFillTx/>
                      </a:defRPr>
                    </a:pPr>
                    <a:endParaRPr lang="en-US" sz="2400" kern="1200">
                      <a:solidFill>
                        <a:prstClr val="white"/>
                      </a:solidFill>
                      <a:latin typeface="PF Paperback"/>
                      <a:cs typeface="PF Paperback"/>
                    </a:endParaRPr>
                  </a:p>
                </p:txBody>
              </p:sp>
              <p:sp>
                <p:nvSpPr>
                  <p:cNvPr id="193" name="TextBox 192">
                    <a:extLst>
                      <a:ext uri="{FF2B5EF4-FFF2-40B4-BE49-F238E27FC236}">
                        <a16:creationId xmlns:a16="http://schemas.microsoft.com/office/drawing/2014/main" id="{5D843D11-421C-AD4C-B16B-E607B2EEF769}"/>
                      </a:ext>
                    </a:extLst>
                  </p:cNvPr>
                  <p:cNvSpPr txBox="1">
                    <a:spLocks/>
                  </p:cNvSpPr>
                  <p:nvPr/>
                </p:nvSpPr>
                <p:spPr>
                  <a:xfrm>
                    <a:off x="2036528" y="3177443"/>
                    <a:ext cx="494366" cy="380873"/>
                  </a:xfrm>
                  <a:prstGeom prst="rect">
                    <a:avLst/>
                  </a:prstGeom>
                  <a:noFill/>
                </p:spPr>
                <p:txBody>
                  <a:bodyPr wrap="none">
                    <a:spAutoFit/>
                  </a:bodyPr>
                  <a:lstStyle/>
                  <a:p>
                    <a:pPr algn="l" defTabSz="609585" hangingPunct="1">
                      <a:defRPr>
                        <a:uFillTx/>
                      </a:defRPr>
                    </a:pPr>
                    <a:r>
                      <a:rPr lang="en-US" sz="900" b="1" kern="1200" dirty="0">
                        <a:solidFill>
                          <a:prstClr val="black">
                            <a:lumMod val="65000"/>
                            <a:lumOff val="35000"/>
                          </a:prstClr>
                        </a:solidFill>
                        <a:latin typeface="PF Paperback"/>
                        <a:cs typeface="PF Paperback"/>
                      </a:rPr>
                      <a:t>01101010</a:t>
                    </a:r>
                  </a:p>
                  <a:p>
                    <a:pPr algn="l" defTabSz="609585" hangingPunct="1">
                      <a:defRPr>
                        <a:uFillTx/>
                      </a:defRPr>
                    </a:pPr>
                    <a:r>
                      <a:rPr lang="en-US" sz="900" b="1" kern="1200" dirty="0">
                        <a:solidFill>
                          <a:prstClr val="black">
                            <a:lumMod val="65000"/>
                            <a:lumOff val="35000"/>
                          </a:prstClr>
                        </a:solidFill>
                        <a:latin typeface="PF Paperback"/>
                        <a:cs typeface="PF Paperback"/>
                      </a:rPr>
                      <a:t>01100001</a:t>
                    </a:r>
                  </a:p>
                  <a:p>
                    <a:pPr algn="l" defTabSz="609585" hangingPunct="1">
                      <a:defRPr>
                        <a:uFillTx/>
                      </a:defRPr>
                    </a:pPr>
                    <a:r>
                      <a:rPr lang="en-US" sz="900" b="1" kern="1200" dirty="0">
                        <a:solidFill>
                          <a:prstClr val="black">
                            <a:lumMod val="65000"/>
                            <a:lumOff val="35000"/>
                          </a:prstClr>
                        </a:solidFill>
                        <a:latin typeface="PF Paperback"/>
                        <a:cs typeface="PF Paperback"/>
                      </a:rPr>
                      <a:t>11010010</a:t>
                    </a:r>
                  </a:p>
                </p:txBody>
              </p:sp>
            </p:grpSp>
          </p:grpSp>
        </p:grpSp>
        <p:sp>
          <p:nvSpPr>
            <p:cNvPr id="180" name="Down Arrow 179">
              <a:extLst>
                <a:ext uri="{FF2B5EF4-FFF2-40B4-BE49-F238E27FC236}">
                  <a16:creationId xmlns:a16="http://schemas.microsoft.com/office/drawing/2014/main" id="{B8828A8C-C1E5-8441-A26E-2344CAA72918}"/>
                </a:ext>
              </a:extLst>
            </p:cNvPr>
            <p:cNvSpPr/>
            <p:nvPr/>
          </p:nvSpPr>
          <p:spPr>
            <a:xfrm rot="10800000">
              <a:off x="1958293" y="4047378"/>
              <a:ext cx="367862" cy="5528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grpSp>
      <p:grpSp>
        <p:nvGrpSpPr>
          <p:cNvPr id="196" name="Group 195">
            <a:extLst>
              <a:ext uri="{FF2B5EF4-FFF2-40B4-BE49-F238E27FC236}">
                <a16:creationId xmlns:a16="http://schemas.microsoft.com/office/drawing/2014/main" id="{62CBD564-B57F-A140-A129-BD2B8B12C9C9}"/>
              </a:ext>
            </a:extLst>
          </p:cNvPr>
          <p:cNvGrpSpPr/>
          <p:nvPr/>
        </p:nvGrpSpPr>
        <p:grpSpPr>
          <a:xfrm>
            <a:off x="2823050" y="2538703"/>
            <a:ext cx="4448225" cy="2238171"/>
            <a:chOff x="593287" y="2202200"/>
            <a:chExt cx="3336169" cy="1678628"/>
          </a:xfrm>
        </p:grpSpPr>
        <p:grpSp>
          <p:nvGrpSpPr>
            <p:cNvPr id="197" name="Group 196">
              <a:extLst>
                <a:ext uri="{FF2B5EF4-FFF2-40B4-BE49-F238E27FC236}">
                  <a16:creationId xmlns:a16="http://schemas.microsoft.com/office/drawing/2014/main" id="{D379B4F6-5E18-5B45-9988-6BBD92BB2C96}"/>
                </a:ext>
              </a:extLst>
            </p:cNvPr>
            <p:cNvGrpSpPr/>
            <p:nvPr/>
          </p:nvGrpSpPr>
          <p:grpSpPr>
            <a:xfrm>
              <a:off x="1776992" y="2202200"/>
              <a:ext cx="1614179" cy="708694"/>
              <a:chOff x="536567" y="2603675"/>
              <a:chExt cx="1614179" cy="708694"/>
            </a:xfrm>
          </p:grpSpPr>
          <p:grpSp>
            <p:nvGrpSpPr>
              <p:cNvPr id="199" name="Group 198">
                <a:extLst>
                  <a:ext uri="{FF2B5EF4-FFF2-40B4-BE49-F238E27FC236}">
                    <a16:creationId xmlns:a16="http://schemas.microsoft.com/office/drawing/2014/main" id="{25E7D821-50B7-B44B-85FF-CEF4C760ACA8}"/>
                  </a:ext>
                </a:extLst>
              </p:cNvPr>
              <p:cNvGrpSpPr/>
              <p:nvPr/>
            </p:nvGrpSpPr>
            <p:grpSpPr>
              <a:xfrm>
                <a:off x="536567" y="2603675"/>
                <a:ext cx="808134" cy="708694"/>
                <a:chOff x="5477052" y="4578009"/>
                <a:chExt cx="1173832" cy="1079294"/>
              </a:xfrm>
            </p:grpSpPr>
            <p:pic>
              <p:nvPicPr>
                <p:cNvPr id="201" name="Picture 28">
                  <a:extLst>
                    <a:ext uri="{FF2B5EF4-FFF2-40B4-BE49-F238E27FC236}">
                      <a16:creationId xmlns:a16="http://schemas.microsoft.com/office/drawing/2014/main" id="{85EA47CA-38BF-A046-8946-09A7983A8909}"/>
                    </a:ext>
                  </a:extLst>
                </p:cNvPr>
                <p:cNvPicPr>
                  <a:picLocks noChangeAspect="1"/>
                </p:cNvPicPr>
                <p:nvPr/>
              </p:nvPicPr>
              <p:blipFill>
                <a:blip r:embed="rId5"/>
                <a:srcRect/>
                <a:stretch>
                  <a:fillRect/>
                </a:stretch>
              </p:blipFill>
              <p:spPr bwMode="auto">
                <a:xfrm>
                  <a:off x="5477052" y="4578009"/>
                  <a:ext cx="1173832" cy="1079294"/>
                </a:xfrm>
                <a:prstGeom prst="rect">
                  <a:avLst/>
                </a:prstGeom>
                <a:noFill/>
                <a:ln>
                  <a:noFill/>
                </a:ln>
              </p:spPr>
            </p:pic>
            <p:pic>
              <p:nvPicPr>
                <p:cNvPr id="202" name="Picture 24">
                  <a:extLst>
                    <a:ext uri="{FF2B5EF4-FFF2-40B4-BE49-F238E27FC236}">
                      <a16:creationId xmlns:a16="http://schemas.microsoft.com/office/drawing/2014/main" id="{80A5C7F5-B27E-7746-9FC3-65E9B20C8AE7}"/>
                    </a:ext>
                  </a:extLst>
                </p:cNvPr>
                <p:cNvPicPr>
                  <a:picLocks noChangeAspect="1"/>
                </p:cNvPicPr>
                <p:nvPr/>
              </p:nvPicPr>
              <p:blipFill>
                <a:blip r:embed="rId6"/>
                <a:srcRect/>
                <a:stretch>
                  <a:fillRect/>
                </a:stretch>
              </p:blipFill>
              <p:spPr bwMode="auto">
                <a:xfrm>
                  <a:off x="6106710" y="5239151"/>
                  <a:ext cx="182355" cy="167668"/>
                </a:xfrm>
                <a:prstGeom prst="rect">
                  <a:avLst/>
                </a:prstGeom>
                <a:noFill/>
                <a:ln>
                  <a:noFill/>
                </a:ln>
              </p:spPr>
            </p:pic>
            <p:pic>
              <p:nvPicPr>
                <p:cNvPr id="203" name="Picture 25">
                  <a:extLst>
                    <a:ext uri="{FF2B5EF4-FFF2-40B4-BE49-F238E27FC236}">
                      <a16:creationId xmlns:a16="http://schemas.microsoft.com/office/drawing/2014/main" id="{4B5D5D31-6F30-4F4F-9FAB-9D3CB5E99356}"/>
                    </a:ext>
                  </a:extLst>
                </p:cNvPr>
                <p:cNvPicPr>
                  <a:picLocks noChangeAspect="1"/>
                </p:cNvPicPr>
                <p:nvPr/>
              </p:nvPicPr>
              <p:blipFill>
                <a:blip r:embed="rId4"/>
                <a:srcRect/>
                <a:stretch>
                  <a:fillRect/>
                </a:stretch>
              </p:blipFill>
              <p:spPr bwMode="auto">
                <a:xfrm>
                  <a:off x="5997959" y="5371084"/>
                  <a:ext cx="132017" cy="121385"/>
                </a:xfrm>
                <a:prstGeom prst="rect">
                  <a:avLst/>
                </a:prstGeom>
                <a:noFill/>
                <a:ln>
                  <a:noFill/>
                </a:ln>
              </p:spPr>
            </p:pic>
            <p:pic>
              <p:nvPicPr>
                <p:cNvPr id="204" name="Picture 30">
                  <a:extLst>
                    <a:ext uri="{FF2B5EF4-FFF2-40B4-BE49-F238E27FC236}">
                      <a16:creationId xmlns:a16="http://schemas.microsoft.com/office/drawing/2014/main" id="{75DFFF8A-77C5-334D-83CA-3ADF85D0FA10}"/>
                    </a:ext>
                  </a:extLst>
                </p:cNvPr>
                <p:cNvPicPr>
                  <a:picLocks noChangeAspect="1"/>
                </p:cNvPicPr>
                <p:nvPr/>
              </p:nvPicPr>
              <p:blipFill>
                <a:blip r:embed="rId3"/>
                <a:srcRect/>
                <a:stretch>
                  <a:fillRect/>
                </a:stretch>
              </p:blipFill>
              <p:spPr bwMode="auto">
                <a:xfrm>
                  <a:off x="5722997" y="5205068"/>
                  <a:ext cx="153368" cy="153412"/>
                </a:xfrm>
                <a:prstGeom prst="rect">
                  <a:avLst/>
                </a:prstGeom>
                <a:noFill/>
                <a:ln>
                  <a:noFill/>
                </a:ln>
              </p:spPr>
            </p:pic>
            <p:sp>
              <p:nvSpPr>
                <p:cNvPr id="205" name="TextBox 204">
                  <a:extLst>
                    <a:ext uri="{FF2B5EF4-FFF2-40B4-BE49-F238E27FC236}">
                      <a16:creationId xmlns:a16="http://schemas.microsoft.com/office/drawing/2014/main" id="{B351E8C1-5447-C44F-AE49-C7AF7E428193}"/>
                    </a:ext>
                  </a:extLst>
                </p:cNvPr>
                <p:cNvSpPr txBox="1">
                  <a:spLocks/>
                </p:cNvSpPr>
                <p:nvPr/>
              </p:nvSpPr>
              <p:spPr>
                <a:xfrm>
                  <a:off x="6262766" y="5220915"/>
                  <a:ext cx="368818" cy="263656"/>
                </a:xfrm>
                <a:prstGeom prst="rect">
                  <a:avLst/>
                </a:prstGeom>
                <a:noFill/>
              </p:spPr>
              <p:txBody>
                <a:bodyPr wrap="none">
                  <a:spAutoFit/>
                </a:bodyPr>
                <a:lstStyle/>
                <a:p>
                  <a:pPr algn="l" defTabSz="609585" hangingPunct="1">
                    <a:defRPr>
                      <a:uFillTx/>
                    </a:defRPr>
                  </a:pPr>
                  <a:r>
                    <a:rPr lang="en-US" sz="300" b="1" kern="1200" dirty="0">
                      <a:solidFill>
                        <a:prstClr val="black">
                          <a:lumMod val="65000"/>
                          <a:lumOff val="35000"/>
                        </a:prstClr>
                      </a:solidFill>
                      <a:latin typeface="PF Paperback"/>
                      <a:cs typeface="PF Paperback"/>
                    </a:rPr>
                    <a:t>01101010</a:t>
                  </a:r>
                </a:p>
                <a:p>
                  <a:pPr algn="l" defTabSz="609585" hangingPunct="1">
                    <a:defRPr>
                      <a:uFillTx/>
                    </a:defRPr>
                  </a:pPr>
                  <a:r>
                    <a:rPr lang="en-US" sz="300" b="1" kern="1200" dirty="0">
                      <a:solidFill>
                        <a:prstClr val="black">
                          <a:lumMod val="65000"/>
                          <a:lumOff val="35000"/>
                        </a:prstClr>
                      </a:solidFill>
                      <a:latin typeface="PF Paperback"/>
                      <a:cs typeface="PF Paperback"/>
                    </a:rPr>
                    <a:t>01100001</a:t>
                  </a:r>
                </a:p>
                <a:p>
                  <a:pPr algn="l" defTabSz="609585" hangingPunct="1">
                    <a:defRPr>
                      <a:uFillTx/>
                    </a:defRPr>
                  </a:pPr>
                  <a:r>
                    <a:rPr lang="en-US" sz="300" b="1" kern="1200" dirty="0">
                      <a:solidFill>
                        <a:prstClr val="black">
                          <a:lumMod val="65000"/>
                          <a:lumOff val="35000"/>
                        </a:prstClr>
                      </a:solidFill>
                      <a:latin typeface="PF Paperback"/>
                      <a:cs typeface="PF Paperback"/>
                    </a:rPr>
                    <a:t>11010010</a:t>
                  </a:r>
                </a:p>
              </p:txBody>
            </p:sp>
            <p:sp>
              <p:nvSpPr>
                <p:cNvPr id="206" name="TextBox 205">
                  <a:extLst>
                    <a:ext uri="{FF2B5EF4-FFF2-40B4-BE49-F238E27FC236}">
                      <a16:creationId xmlns:a16="http://schemas.microsoft.com/office/drawing/2014/main" id="{821E6703-EDB5-6044-A695-1F0FBCF1B9C0}"/>
                    </a:ext>
                  </a:extLst>
                </p:cNvPr>
                <p:cNvSpPr txBox="1">
                  <a:spLocks/>
                </p:cNvSpPr>
                <p:nvPr/>
              </p:nvSpPr>
              <p:spPr>
                <a:xfrm>
                  <a:off x="5958294" y="5091434"/>
                  <a:ext cx="368818" cy="263656"/>
                </a:xfrm>
                <a:prstGeom prst="rect">
                  <a:avLst/>
                </a:prstGeom>
                <a:noFill/>
              </p:spPr>
              <p:txBody>
                <a:bodyPr wrap="none">
                  <a:spAutoFit/>
                </a:bodyPr>
                <a:lstStyle/>
                <a:p>
                  <a:pPr algn="l" defTabSz="609585" hangingPunct="1">
                    <a:defRPr>
                      <a:uFillTx/>
                    </a:defRPr>
                  </a:pPr>
                  <a:r>
                    <a:rPr lang="en-US" sz="300" b="1" kern="1200" dirty="0">
                      <a:solidFill>
                        <a:prstClr val="black">
                          <a:lumMod val="65000"/>
                          <a:lumOff val="35000"/>
                        </a:prstClr>
                      </a:solidFill>
                      <a:latin typeface="PF Paperback"/>
                      <a:cs typeface="PF Paperback"/>
                    </a:rPr>
                    <a:t>01101010</a:t>
                  </a:r>
                </a:p>
                <a:p>
                  <a:pPr algn="l" defTabSz="609585" hangingPunct="1">
                    <a:defRPr>
                      <a:uFillTx/>
                    </a:defRPr>
                  </a:pPr>
                  <a:r>
                    <a:rPr lang="en-US" sz="300" b="1" kern="1200" dirty="0">
                      <a:solidFill>
                        <a:prstClr val="black">
                          <a:lumMod val="65000"/>
                          <a:lumOff val="35000"/>
                        </a:prstClr>
                      </a:solidFill>
                      <a:latin typeface="PF Paperback"/>
                      <a:cs typeface="PF Paperback"/>
                    </a:rPr>
                    <a:t>01100001</a:t>
                  </a:r>
                </a:p>
                <a:p>
                  <a:pPr algn="l" defTabSz="609585" hangingPunct="1">
                    <a:defRPr>
                      <a:uFillTx/>
                    </a:defRPr>
                  </a:pPr>
                  <a:r>
                    <a:rPr lang="en-US" sz="300" b="1" kern="1200" dirty="0">
                      <a:solidFill>
                        <a:prstClr val="black">
                          <a:lumMod val="65000"/>
                          <a:lumOff val="35000"/>
                        </a:prstClr>
                      </a:solidFill>
                      <a:latin typeface="PF Paperback"/>
                      <a:cs typeface="PF Paperback"/>
                    </a:rPr>
                    <a:t>11010010</a:t>
                  </a:r>
                </a:p>
              </p:txBody>
            </p:sp>
          </p:grpSp>
          <p:sp>
            <p:nvSpPr>
              <p:cNvPr id="200" name="TextBox 199">
                <a:extLst>
                  <a:ext uri="{FF2B5EF4-FFF2-40B4-BE49-F238E27FC236}">
                    <a16:creationId xmlns:a16="http://schemas.microsoft.com/office/drawing/2014/main" id="{BC9BD181-CF19-0541-B4C6-B34DFA19558F}"/>
                  </a:ext>
                </a:extLst>
              </p:cNvPr>
              <p:cNvSpPr txBox="1"/>
              <p:nvPr/>
            </p:nvSpPr>
            <p:spPr>
              <a:xfrm>
                <a:off x="1355816" y="2757738"/>
                <a:ext cx="794930" cy="438581"/>
              </a:xfrm>
              <a:prstGeom prst="rect">
                <a:avLst/>
              </a:prstGeom>
              <a:noFill/>
            </p:spPr>
            <p:txBody>
              <a:bodyPr wrap="none">
                <a:spAutoFit/>
              </a:bodyPr>
              <a:lstStyle>
                <a:defPPr>
                  <a:defRPr lang="en-US"/>
                </a:defPPr>
                <a:lvl1pPr algn="ctr">
                  <a:defRPr sz="1200" b="1">
                    <a:uFillTx/>
                    <a:latin typeface="PF Paperback"/>
                    <a:cs typeface="PF Paperback"/>
                  </a:defRPr>
                </a:lvl1pPr>
              </a:lstStyle>
              <a:p>
                <a:pPr defTabSz="609585" hangingPunct="1"/>
                <a:r>
                  <a:rPr lang="it-IT" sz="1600" kern="1200" dirty="0" err="1">
                    <a:solidFill>
                      <a:prstClr val="black"/>
                    </a:solidFill>
                  </a:rPr>
                  <a:t>Workflow</a:t>
                </a:r>
                <a:endParaRPr lang="it-IT" sz="1600" kern="1200" dirty="0">
                  <a:solidFill>
                    <a:prstClr val="black"/>
                  </a:solidFill>
                </a:endParaRPr>
              </a:p>
              <a:p>
                <a:pPr defTabSz="609585" hangingPunct="1"/>
                <a:r>
                  <a:rPr lang="it-IT" sz="1600" kern="1200" dirty="0" err="1">
                    <a:solidFill>
                      <a:prstClr val="black"/>
                    </a:solidFill>
                  </a:rPr>
                  <a:t>object</a:t>
                </a:r>
                <a:endParaRPr lang="it-IT" sz="1600" kern="1200" dirty="0">
                  <a:solidFill>
                    <a:prstClr val="black"/>
                  </a:solidFill>
                </a:endParaRPr>
              </a:p>
            </p:txBody>
          </p:sp>
        </p:grpSp>
        <p:sp>
          <p:nvSpPr>
            <p:cNvPr id="198" name="Oval 197">
              <a:extLst>
                <a:ext uri="{FF2B5EF4-FFF2-40B4-BE49-F238E27FC236}">
                  <a16:creationId xmlns:a16="http://schemas.microsoft.com/office/drawing/2014/main" id="{698FFF5F-3FF3-2B46-8151-BBAD763BC95F}"/>
                </a:ext>
              </a:extLst>
            </p:cNvPr>
            <p:cNvSpPr/>
            <p:nvPr/>
          </p:nvSpPr>
          <p:spPr>
            <a:xfrm>
              <a:off x="593287" y="2616334"/>
              <a:ext cx="3336169" cy="1264494"/>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grpSp>
    </p:spTree>
    <p:extLst>
      <p:ext uri="{BB962C8B-B14F-4D97-AF65-F5344CB8AC3E}">
        <p14:creationId xmlns:p14="http://schemas.microsoft.com/office/powerpoint/2010/main" val="33032422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50" grpId="0"/>
      <p:bldP spid="151" grpId="0"/>
      <p:bldP spid="76" grpId="0" animBg="1"/>
      <p:bldP spid="77" grpId="0" animBg="1"/>
      <p:bldP spid="78" grpId="0" animBg="1"/>
      <p:bldP spid="7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a:extLst>
              <a:ext uri="{FF2B5EF4-FFF2-40B4-BE49-F238E27FC236}">
                <a16:creationId xmlns:a16="http://schemas.microsoft.com/office/drawing/2014/main" id="{AD187E2D-C109-F44C-9579-7816B6226C25}"/>
              </a:ext>
            </a:extLst>
          </p:cNvPr>
          <p:cNvSpPr/>
          <p:nvPr/>
        </p:nvSpPr>
        <p:spPr>
          <a:xfrm>
            <a:off x="2936568" y="3570878"/>
            <a:ext cx="10517400" cy="1236767"/>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pic>
        <p:nvPicPr>
          <p:cNvPr id="238" name="Picture 237">
            <a:extLst>
              <a:ext uri="{FF2B5EF4-FFF2-40B4-BE49-F238E27FC236}">
                <a16:creationId xmlns:a16="http://schemas.microsoft.com/office/drawing/2014/main" id="{30892996-843B-C940-AC06-650F63044D81}"/>
              </a:ext>
            </a:extLst>
          </p:cNvPr>
          <p:cNvPicPr>
            <a:picLocks noChangeAspect="1"/>
          </p:cNvPicPr>
          <p:nvPr/>
        </p:nvPicPr>
        <p:blipFill>
          <a:blip r:embed="rId2"/>
          <a:stretch>
            <a:fillRect/>
          </a:stretch>
        </p:blipFill>
        <p:spPr>
          <a:xfrm>
            <a:off x="2400755" y="5076097"/>
            <a:ext cx="2424648" cy="2701750"/>
          </a:xfrm>
          <a:prstGeom prst="rect">
            <a:avLst/>
          </a:prstGeom>
        </p:spPr>
      </p:pic>
      <p:sp>
        <p:nvSpPr>
          <p:cNvPr id="6" name="Rounded Rectangle 5">
            <a:extLst>
              <a:ext uri="{FF2B5EF4-FFF2-40B4-BE49-F238E27FC236}">
                <a16:creationId xmlns:a16="http://schemas.microsoft.com/office/drawing/2014/main" id="{BB498496-F5F2-B640-AC52-340415564AB0}"/>
              </a:ext>
            </a:extLst>
          </p:cNvPr>
          <p:cNvSpPr/>
          <p:nvPr/>
        </p:nvSpPr>
        <p:spPr>
          <a:xfrm>
            <a:off x="2729948" y="2053583"/>
            <a:ext cx="10724020" cy="1404983"/>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sp>
        <p:nvSpPr>
          <p:cNvPr id="51" name="Rounded Rectangle 50">
            <a:extLst>
              <a:ext uri="{FF2B5EF4-FFF2-40B4-BE49-F238E27FC236}">
                <a16:creationId xmlns:a16="http://schemas.microsoft.com/office/drawing/2014/main" id="{CCC64AF6-E196-3D4F-BFE0-5D73753FE423}"/>
              </a:ext>
            </a:extLst>
          </p:cNvPr>
          <p:cNvSpPr/>
          <p:nvPr/>
        </p:nvSpPr>
        <p:spPr>
          <a:xfrm>
            <a:off x="5447816" y="4909561"/>
            <a:ext cx="7733813" cy="3106329"/>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endParaRPr lang="it-IT" sz="2400" kern="1200">
              <a:solidFill>
                <a:prstClr val="white"/>
              </a:solidFill>
              <a:latin typeface="Calibri"/>
            </a:endParaRPr>
          </a:p>
        </p:txBody>
      </p:sp>
      <p:sp>
        <p:nvSpPr>
          <p:cNvPr id="9" name="Text Placeholder 8">
            <a:extLst>
              <a:ext uri="{FF2B5EF4-FFF2-40B4-BE49-F238E27FC236}">
                <a16:creationId xmlns:a16="http://schemas.microsoft.com/office/drawing/2014/main" id="{709DCD28-79A9-D34E-93B1-AA66E682892A}"/>
              </a:ext>
            </a:extLst>
          </p:cNvPr>
          <p:cNvSpPr>
            <a:spLocks noGrp="1"/>
          </p:cNvSpPr>
          <p:nvPr>
            <p:ph type="body" sz="quarter" idx="21"/>
          </p:nvPr>
        </p:nvSpPr>
        <p:spPr/>
        <p:txBody>
          <a:bodyPr/>
          <a:lstStyle/>
          <a:p>
            <a:r>
              <a:rPr lang="en-US" spc="-225" dirty="0"/>
              <a:t>Open Science added value services</a:t>
            </a:r>
            <a:endParaRPr lang="en-IT" dirty="0"/>
          </a:p>
        </p:txBody>
      </p:sp>
      <p:sp>
        <p:nvSpPr>
          <p:cNvPr id="5" name="Slide Number Placeholder 4">
            <a:extLst>
              <a:ext uri="{FF2B5EF4-FFF2-40B4-BE49-F238E27FC236}">
                <a16:creationId xmlns:a16="http://schemas.microsoft.com/office/drawing/2014/main" id="{5E6EBBD0-4CFA-044C-81CB-ABFA6D02BB82}"/>
              </a:ext>
            </a:extLst>
          </p:cNvPr>
          <p:cNvSpPr>
            <a:spLocks noGrp="1"/>
          </p:cNvSpPr>
          <p:nvPr>
            <p:ph type="sldNum" sz="quarter" idx="4"/>
          </p:nvPr>
        </p:nvSpPr>
        <p:spPr/>
        <p:txBody>
          <a:bodyPr/>
          <a:lstStyle/>
          <a:p>
            <a:pPr defTabSz="609585" hangingPunct="1"/>
            <a:fld id="{ADD88B3B-FE4E-5B4A-9463-CE706510B921}" type="slidenum">
              <a:rPr lang="en-US" kern="1200">
                <a:solidFill>
                  <a:srgbClr val="C0504D">
                    <a:lumMod val="75000"/>
                  </a:srgbClr>
                </a:solidFill>
              </a:rPr>
              <a:pPr defTabSz="609585" hangingPunct="1"/>
              <a:t>89</a:t>
            </a:fld>
            <a:endParaRPr lang="en-US" kern="1200" dirty="0">
              <a:solidFill>
                <a:srgbClr val="C0504D">
                  <a:lumMod val="75000"/>
                </a:srgbClr>
              </a:solidFill>
            </a:endParaRPr>
          </a:p>
        </p:txBody>
      </p:sp>
      <p:sp>
        <p:nvSpPr>
          <p:cNvPr id="80" name="Rounded Rectangle 79">
            <a:extLst>
              <a:ext uri="{FF2B5EF4-FFF2-40B4-BE49-F238E27FC236}">
                <a16:creationId xmlns:a16="http://schemas.microsoft.com/office/drawing/2014/main" id="{B15E8800-63D5-8542-AB27-4CFB5BD70E88}"/>
              </a:ext>
            </a:extLst>
          </p:cNvPr>
          <p:cNvSpPr/>
          <p:nvPr/>
        </p:nvSpPr>
        <p:spPr>
          <a:xfrm>
            <a:off x="2038662" y="1890184"/>
            <a:ext cx="12172013" cy="6294445"/>
          </a:xfrm>
          <a:prstGeom prst="roundRect">
            <a:avLst/>
          </a:prstGeom>
          <a:noFill/>
          <a:ln w="3175" cap="flat" cmpd="sng">
            <a:solidFill>
              <a:schemeClr val="tx1"/>
            </a:solidFill>
            <a:prstDash val="dash"/>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defTabSz="410755"/>
            <a:endParaRPr lang="en-US" sz="1651" kern="1200" dirty="0">
              <a:solidFill>
                <a:srgbClr val="FFFFFF"/>
              </a:solidFill>
              <a:latin typeface="Calibri"/>
            </a:endParaRPr>
          </a:p>
        </p:txBody>
      </p:sp>
      <p:sp>
        <p:nvSpPr>
          <p:cNvPr id="98" name="TextBox 47">
            <a:extLst>
              <a:ext uri="{FF2B5EF4-FFF2-40B4-BE49-F238E27FC236}">
                <a16:creationId xmlns:a16="http://schemas.microsoft.com/office/drawing/2014/main" id="{05FD7E90-86D6-0747-868D-93203FC7D198}"/>
              </a:ext>
            </a:extLst>
          </p:cNvPr>
          <p:cNvSpPr txBox="1">
            <a:spLocks noChangeArrowheads="1"/>
          </p:cNvSpPr>
          <p:nvPr/>
        </p:nvSpPr>
        <p:spPr bwMode="auto">
          <a:xfrm>
            <a:off x="5314125" y="1445742"/>
            <a:ext cx="5594801" cy="461665"/>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algn="l" defTabSz="609585" eaLnBrk="1" hangingPunct="1"/>
            <a:r>
              <a:rPr lang="en-US" sz="2400" b="1" i="1" kern="1200" dirty="0">
                <a:latin typeface="PF Paperback" charset="0"/>
                <a:cs typeface="PF Paperback" charset="0"/>
              </a:rPr>
              <a:t>Scholarly Communication Infrastructure</a:t>
            </a:r>
          </a:p>
        </p:txBody>
      </p:sp>
      <p:sp>
        <p:nvSpPr>
          <p:cNvPr id="147" name="Rounded Rectangle 146">
            <a:extLst>
              <a:ext uri="{FF2B5EF4-FFF2-40B4-BE49-F238E27FC236}">
                <a16:creationId xmlns:a16="http://schemas.microsoft.com/office/drawing/2014/main" id="{3883B355-B82E-8248-9CE8-C414826EF4D2}"/>
              </a:ext>
            </a:extLst>
          </p:cNvPr>
          <p:cNvSpPr/>
          <p:nvPr/>
        </p:nvSpPr>
        <p:spPr>
          <a:xfrm>
            <a:off x="3732381" y="2505711"/>
            <a:ext cx="1785168" cy="54971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867" b="1" kern="1200" dirty="0" err="1">
                <a:solidFill>
                  <a:prstClr val="black"/>
                </a:solidFill>
                <a:latin typeface="Calibri"/>
              </a:rPr>
              <a:t>Semantic-driven</a:t>
            </a:r>
            <a:r>
              <a:rPr lang="it-IT" sz="1867" b="1" kern="1200" dirty="0">
                <a:solidFill>
                  <a:prstClr val="black"/>
                </a:solidFill>
                <a:latin typeface="Calibri"/>
              </a:rPr>
              <a:t> </a:t>
            </a:r>
            <a:r>
              <a:rPr lang="it-IT" sz="1867" b="1" kern="1200" dirty="0" err="1">
                <a:solidFill>
                  <a:prstClr val="black"/>
                </a:solidFill>
                <a:latin typeface="Calibri"/>
              </a:rPr>
              <a:t>search</a:t>
            </a:r>
            <a:endParaRPr lang="it-IT" sz="1867" b="1" kern="1200" dirty="0">
              <a:solidFill>
                <a:prstClr val="black"/>
              </a:solidFill>
              <a:latin typeface="Calibri"/>
            </a:endParaRPr>
          </a:p>
        </p:txBody>
      </p:sp>
      <p:sp>
        <p:nvSpPr>
          <p:cNvPr id="151" name="Rounded Rectangle 150">
            <a:extLst>
              <a:ext uri="{FF2B5EF4-FFF2-40B4-BE49-F238E27FC236}">
                <a16:creationId xmlns:a16="http://schemas.microsoft.com/office/drawing/2014/main" id="{EB1B64B0-9B1B-EA43-8CB7-4594F385318C}"/>
              </a:ext>
            </a:extLst>
          </p:cNvPr>
          <p:cNvSpPr/>
          <p:nvPr/>
        </p:nvSpPr>
        <p:spPr>
          <a:xfrm>
            <a:off x="4350858" y="3846224"/>
            <a:ext cx="1365569" cy="54971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867" b="1" kern="1200" dirty="0">
                <a:solidFill>
                  <a:prstClr val="black"/>
                </a:solidFill>
                <a:latin typeface="Calibri"/>
              </a:rPr>
              <a:t>Big </a:t>
            </a:r>
            <a:r>
              <a:rPr lang="it-IT" sz="1867" b="1" kern="1200" dirty="0" err="1">
                <a:solidFill>
                  <a:prstClr val="black"/>
                </a:solidFill>
                <a:latin typeface="Calibri"/>
              </a:rPr>
              <a:t>Graph</a:t>
            </a:r>
            <a:r>
              <a:rPr lang="it-IT" sz="1867" b="1" kern="1200" dirty="0">
                <a:solidFill>
                  <a:prstClr val="black"/>
                </a:solidFill>
                <a:latin typeface="Calibri"/>
              </a:rPr>
              <a:t> Analysis</a:t>
            </a:r>
          </a:p>
        </p:txBody>
      </p:sp>
      <p:sp>
        <p:nvSpPr>
          <p:cNvPr id="154" name="Rounded Rectangle 153">
            <a:extLst>
              <a:ext uri="{FF2B5EF4-FFF2-40B4-BE49-F238E27FC236}">
                <a16:creationId xmlns:a16="http://schemas.microsoft.com/office/drawing/2014/main" id="{CEACA2CC-118A-244B-BFB7-BCB378F59794}"/>
              </a:ext>
            </a:extLst>
          </p:cNvPr>
          <p:cNvSpPr/>
          <p:nvPr/>
        </p:nvSpPr>
        <p:spPr>
          <a:xfrm>
            <a:off x="5732860" y="5344676"/>
            <a:ext cx="1471353" cy="63706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85" hangingPunct="1"/>
            <a:r>
              <a:rPr lang="it-IT" sz="1867" b="1" kern="1200" dirty="0">
                <a:solidFill>
                  <a:prstClr val="black"/>
                </a:solidFill>
                <a:latin typeface="Calibri"/>
              </a:rPr>
              <a:t>Data flow </a:t>
            </a:r>
            <a:r>
              <a:rPr lang="it-IT" sz="1867" b="1" kern="1200" dirty="0" err="1">
                <a:solidFill>
                  <a:prstClr val="black"/>
                </a:solidFill>
                <a:latin typeface="Calibri"/>
              </a:rPr>
              <a:t>languages</a:t>
            </a:r>
            <a:r>
              <a:rPr lang="it-IT" sz="1867" b="1" kern="1200" dirty="0">
                <a:solidFill>
                  <a:prstClr val="black"/>
                </a:solidFill>
                <a:latin typeface="Calibri"/>
              </a:rPr>
              <a:t> </a:t>
            </a:r>
          </a:p>
        </p:txBody>
      </p:sp>
      <p:sp>
        <p:nvSpPr>
          <p:cNvPr id="155" name="Rounded Rectangle 154">
            <a:extLst>
              <a:ext uri="{FF2B5EF4-FFF2-40B4-BE49-F238E27FC236}">
                <a16:creationId xmlns:a16="http://schemas.microsoft.com/office/drawing/2014/main" id="{F56BBFB7-29FB-CF43-87E7-084A0BEE626D}"/>
              </a:ext>
            </a:extLst>
          </p:cNvPr>
          <p:cNvSpPr/>
          <p:nvPr/>
        </p:nvSpPr>
        <p:spPr>
          <a:xfrm>
            <a:off x="5738705" y="6027892"/>
            <a:ext cx="1471353" cy="63706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85" hangingPunct="1"/>
            <a:r>
              <a:rPr lang="it-IT" sz="1867" b="1" kern="1200" dirty="0">
                <a:solidFill>
                  <a:prstClr val="black"/>
                </a:solidFill>
                <a:latin typeface="Calibri"/>
              </a:rPr>
              <a:t>Data flow </a:t>
            </a:r>
            <a:r>
              <a:rPr lang="it-IT" sz="1867" b="1" kern="1200" dirty="0" err="1">
                <a:solidFill>
                  <a:prstClr val="black"/>
                </a:solidFill>
                <a:latin typeface="Calibri"/>
              </a:rPr>
              <a:t>quality</a:t>
            </a:r>
            <a:r>
              <a:rPr lang="it-IT" sz="1867" b="1" kern="1200" dirty="0">
                <a:solidFill>
                  <a:prstClr val="black"/>
                </a:solidFill>
                <a:latin typeface="Calibri"/>
              </a:rPr>
              <a:t> </a:t>
            </a:r>
          </a:p>
        </p:txBody>
      </p:sp>
      <p:sp>
        <p:nvSpPr>
          <p:cNvPr id="157" name="Rounded Rectangle 156">
            <a:extLst>
              <a:ext uri="{FF2B5EF4-FFF2-40B4-BE49-F238E27FC236}">
                <a16:creationId xmlns:a16="http://schemas.microsoft.com/office/drawing/2014/main" id="{73DAAA7A-ED4E-D040-9CDD-7EA74D8FCE30}"/>
              </a:ext>
            </a:extLst>
          </p:cNvPr>
          <p:cNvSpPr/>
          <p:nvPr/>
        </p:nvSpPr>
        <p:spPr>
          <a:xfrm>
            <a:off x="5627278" y="2505711"/>
            <a:ext cx="1494611" cy="54971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867" b="1" kern="1200" dirty="0" err="1">
                <a:solidFill>
                  <a:prstClr val="black"/>
                </a:solidFill>
                <a:latin typeface="Calibri"/>
              </a:rPr>
              <a:t>Brokering</a:t>
            </a:r>
            <a:endParaRPr lang="it-IT" sz="1867" b="1" kern="1200" dirty="0">
              <a:solidFill>
                <a:prstClr val="black"/>
              </a:solidFill>
              <a:latin typeface="Calibri"/>
            </a:endParaRPr>
          </a:p>
        </p:txBody>
      </p:sp>
      <p:sp>
        <p:nvSpPr>
          <p:cNvPr id="101" name="Right Arrow 100">
            <a:extLst>
              <a:ext uri="{FF2B5EF4-FFF2-40B4-BE49-F238E27FC236}">
                <a16:creationId xmlns:a16="http://schemas.microsoft.com/office/drawing/2014/main" id="{C75C8C0B-AA41-1E4B-8D85-D708E05DB27D}"/>
              </a:ext>
            </a:extLst>
          </p:cNvPr>
          <p:cNvSpPr>
            <a:spLocks/>
          </p:cNvSpPr>
          <p:nvPr/>
        </p:nvSpPr>
        <p:spPr>
          <a:xfrm>
            <a:off x="5068305" y="6817608"/>
            <a:ext cx="543972" cy="482240"/>
          </a:xfrm>
          <a:prstGeom prst="rightArrow">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endParaRPr lang="en-US" sz="1351" kern="1200">
              <a:solidFill>
                <a:prstClr val="white"/>
              </a:solidFill>
              <a:latin typeface="PF Paperback"/>
              <a:cs typeface="PF Paperback"/>
            </a:endParaRPr>
          </a:p>
        </p:txBody>
      </p:sp>
      <p:sp>
        <p:nvSpPr>
          <p:cNvPr id="153" name="Rounded Rectangle 152">
            <a:extLst>
              <a:ext uri="{FF2B5EF4-FFF2-40B4-BE49-F238E27FC236}">
                <a16:creationId xmlns:a16="http://schemas.microsoft.com/office/drawing/2014/main" id="{F09CA969-90D1-5E4F-B273-59F0291D870A}"/>
              </a:ext>
            </a:extLst>
          </p:cNvPr>
          <p:cNvSpPr/>
          <p:nvPr/>
        </p:nvSpPr>
        <p:spPr>
          <a:xfrm>
            <a:off x="5751317" y="6730963"/>
            <a:ext cx="1471353" cy="63706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85" hangingPunct="1"/>
            <a:r>
              <a:rPr lang="it-IT" sz="1867" b="1" kern="1200" dirty="0">
                <a:solidFill>
                  <a:prstClr val="black"/>
                </a:solidFill>
                <a:latin typeface="Calibri"/>
              </a:rPr>
              <a:t>Data </a:t>
            </a:r>
            <a:r>
              <a:rPr lang="it-IT" sz="1867" b="1" kern="1200" dirty="0" err="1">
                <a:solidFill>
                  <a:prstClr val="black"/>
                </a:solidFill>
                <a:latin typeface="Calibri"/>
              </a:rPr>
              <a:t>Validation</a:t>
            </a:r>
            <a:endParaRPr lang="it-IT" sz="1867" b="1" kern="1200" dirty="0">
              <a:solidFill>
                <a:prstClr val="black"/>
              </a:solidFill>
              <a:latin typeface="Calibri"/>
            </a:endParaRPr>
          </a:p>
        </p:txBody>
      </p:sp>
      <p:grpSp>
        <p:nvGrpSpPr>
          <p:cNvPr id="240" name="Group 239">
            <a:extLst>
              <a:ext uri="{FF2B5EF4-FFF2-40B4-BE49-F238E27FC236}">
                <a16:creationId xmlns:a16="http://schemas.microsoft.com/office/drawing/2014/main" id="{2BF9392A-78BB-494C-A3CD-E666AFF1169C}"/>
              </a:ext>
            </a:extLst>
          </p:cNvPr>
          <p:cNvGrpSpPr/>
          <p:nvPr/>
        </p:nvGrpSpPr>
        <p:grpSpPr>
          <a:xfrm>
            <a:off x="7745729" y="5408769"/>
            <a:ext cx="4826797" cy="2301434"/>
            <a:chOff x="3687625" y="1602840"/>
            <a:chExt cx="9038036" cy="4470448"/>
          </a:xfrm>
        </p:grpSpPr>
        <p:sp>
          <p:nvSpPr>
            <p:cNvPr id="241" name="Oval 240">
              <a:extLst>
                <a:ext uri="{FF2B5EF4-FFF2-40B4-BE49-F238E27FC236}">
                  <a16:creationId xmlns:a16="http://schemas.microsoft.com/office/drawing/2014/main" id="{9CABB38C-7CF5-B14F-8BD6-F814117B42D8}"/>
                </a:ext>
              </a:extLst>
            </p:cNvPr>
            <p:cNvSpPr/>
            <p:nvPr/>
          </p:nvSpPr>
          <p:spPr>
            <a:xfrm>
              <a:off x="5176305" y="3143308"/>
              <a:ext cx="2418139" cy="634793"/>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pPr>
              <a:r>
                <a:rPr lang="en-GB" sz="1067" b="1" kern="1200" dirty="0">
                  <a:solidFill>
                    <a:prstClr val="black"/>
                  </a:solidFill>
                  <a:latin typeface="PF Paperback"/>
                  <a:cs typeface="PF Paperback"/>
                </a:rPr>
                <a:t>Project</a:t>
              </a:r>
            </a:p>
          </p:txBody>
        </p:sp>
        <p:cxnSp>
          <p:nvCxnSpPr>
            <p:cNvPr id="242" name="Straight Connector 241">
              <a:extLst>
                <a:ext uri="{FF2B5EF4-FFF2-40B4-BE49-F238E27FC236}">
                  <a16:creationId xmlns:a16="http://schemas.microsoft.com/office/drawing/2014/main" id="{BF5B2B63-C818-FC4B-BC04-F95352AAF03E}"/>
                </a:ext>
              </a:extLst>
            </p:cNvPr>
            <p:cNvCxnSpPr>
              <a:stCxn id="241" idx="0"/>
              <a:endCxn id="245" idx="4"/>
            </p:cNvCxnSpPr>
            <p:nvPr/>
          </p:nvCxnSpPr>
          <p:spPr>
            <a:xfrm flipV="1">
              <a:off x="6385374" y="2250816"/>
              <a:ext cx="11523" cy="892491"/>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243" name="Oval 242">
              <a:extLst>
                <a:ext uri="{FF2B5EF4-FFF2-40B4-BE49-F238E27FC236}">
                  <a16:creationId xmlns:a16="http://schemas.microsoft.com/office/drawing/2014/main" id="{0F0D4CD6-0D77-D040-9F0C-AB01D7A8E6A2}"/>
                </a:ext>
              </a:extLst>
            </p:cNvPr>
            <p:cNvSpPr/>
            <p:nvPr/>
          </p:nvSpPr>
          <p:spPr>
            <a:xfrm>
              <a:off x="8972447" y="3143308"/>
              <a:ext cx="2418139" cy="634793"/>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l" defTabSz="609585" hangingPunct="1"/>
              <a:r>
                <a:rPr lang="en-GB" sz="1067" b="1" kern="1200" dirty="0">
                  <a:solidFill>
                    <a:prstClr val="black"/>
                  </a:solidFill>
                  <a:latin typeface="PF Paperback"/>
                  <a:cs typeface="PF Paperback"/>
                </a:rPr>
                <a:t>community</a:t>
              </a:r>
            </a:p>
          </p:txBody>
        </p:sp>
        <p:sp>
          <p:nvSpPr>
            <p:cNvPr id="244" name="Oval 243">
              <a:extLst>
                <a:ext uri="{FF2B5EF4-FFF2-40B4-BE49-F238E27FC236}">
                  <a16:creationId xmlns:a16="http://schemas.microsoft.com/office/drawing/2014/main" id="{D553C97A-594D-A742-AB0B-38E5BD87C823}"/>
                </a:ext>
              </a:extLst>
            </p:cNvPr>
            <p:cNvSpPr/>
            <p:nvPr/>
          </p:nvSpPr>
          <p:spPr>
            <a:xfrm>
              <a:off x="8972447" y="1602840"/>
              <a:ext cx="2418139" cy="634793"/>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pPr>
              <a:r>
                <a:rPr lang="en-GB" sz="1067" b="1" kern="1200" dirty="0">
                  <a:solidFill>
                    <a:prstClr val="black"/>
                  </a:solidFill>
                  <a:latin typeface="PF Paperback"/>
                  <a:cs typeface="PF Paperback"/>
                </a:rPr>
                <a:t>Funder</a:t>
              </a:r>
            </a:p>
          </p:txBody>
        </p:sp>
        <p:sp>
          <p:nvSpPr>
            <p:cNvPr id="245" name="Oval 244">
              <a:extLst>
                <a:ext uri="{FF2B5EF4-FFF2-40B4-BE49-F238E27FC236}">
                  <a16:creationId xmlns:a16="http://schemas.microsoft.com/office/drawing/2014/main" id="{51A87783-53D1-C64B-834E-1CD3E0F3DB0D}"/>
                </a:ext>
              </a:extLst>
            </p:cNvPr>
            <p:cNvSpPr/>
            <p:nvPr/>
          </p:nvSpPr>
          <p:spPr>
            <a:xfrm>
              <a:off x="5187826" y="1616023"/>
              <a:ext cx="2418139" cy="634793"/>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pPr>
              <a:r>
                <a:rPr lang="en-GB" sz="1067" b="1" kern="1200" dirty="0">
                  <a:solidFill>
                    <a:prstClr val="black"/>
                  </a:solidFill>
                  <a:latin typeface="PF Paperback"/>
                  <a:cs typeface="PF Paperback"/>
                </a:rPr>
                <a:t>Funding</a:t>
              </a:r>
            </a:p>
          </p:txBody>
        </p:sp>
        <p:cxnSp>
          <p:nvCxnSpPr>
            <p:cNvPr id="246" name="Straight Connector 245">
              <a:extLst>
                <a:ext uri="{FF2B5EF4-FFF2-40B4-BE49-F238E27FC236}">
                  <a16:creationId xmlns:a16="http://schemas.microsoft.com/office/drawing/2014/main" id="{DAC06753-AB62-F546-A98E-8899C9BB2A19}"/>
                </a:ext>
              </a:extLst>
            </p:cNvPr>
            <p:cNvCxnSpPr>
              <a:stCxn id="244" idx="2"/>
              <a:endCxn id="245" idx="6"/>
            </p:cNvCxnSpPr>
            <p:nvPr/>
          </p:nvCxnSpPr>
          <p:spPr>
            <a:xfrm flipH="1">
              <a:off x="7605965" y="1920238"/>
              <a:ext cx="1366482" cy="13183"/>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247" name="Oval 246">
              <a:extLst>
                <a:ext uri="{FF2B5EF4-FFF2-40B4-BE49-F238E27FC236}">
                  <a16:creationId xmlns:a16="http://schemas.microsoft.com/office/drawing/2014/main" id="{A357539A-9324-A64B-BABC-D7D25C3579A9}"/>
                </a:ext>
              </a:extLst>
            </p:cNvPr>
            <p:cNvSpPr/>
            <p:nvPr/>
          </p:nvSpPr>
          <p:spPr>
            <a:xfrm>
              <a:off x="7117716" y="4339456"/>
              <a:ext cx="2418139" cy="634793"/>
            </a:xfrm>
            <a:prstGeom prst="ellipse">
              <a:avLst/>
            </a:prstGeom>
            <a:solidFill>
              <a:schemeClr val="bg1"/>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pPr>
              <a:r>
                <a:rPr lang="en-GB" sz="1067" b="1" kern="1200" dirty="0">
                  <a:solidFill>
                    <a:prstClr val="black"/>
                  </a:solidFill>
                  <a:latin typeface="PF Paperback"/>
                  <a:cs typeface="PF Paperback"/>
                </a:rPr>
                <a:t>Product</a:t>
              </a:r>
            </a:p>
          </p:txBody>
        </p:sp>
        <p:sp>
          <p:nvSpPr>
            <p:cNvPr id="248" name="Oval 247">
              <a:extLst>
                <a:ext uri="{FF2B5EF4-FFF2-40B4-BE49-F238E27FC236}">
                  <a16:creationId xmlns:a16="http://schemas.microsoft.com/office/drawing/2014/main" id="{5D38B584-E1C6-B845-8F7C-FCA5AF7883F4}"/>
                </a:ext>
              </a:extLst>
            </p:cNvPr>
            <p:cNvSpPr/>
            <p:nvPr/>
          </p:nvSpPr>
          <p:spPr>
            <a:xfrm>
              <a:off x="3687625" y="5392001"/>
              <a:ext cx="2631780" cy="634793"/>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pPr>
              <a:r>
                <a:rPr lang="en-GB" sz="1067" b="1" kern="1200" dirty="0">
                  <a:solidFill>
                    <a:prstClr val="black"/>
                  </a:solidFill>
                  <a:latin typeface="PF Paperback"/>
                  <a:cs typeface="PF Paperback"/>
                </a:rPr>
                <a:t>Publication</a:t>
              </a:r>
            </a:p>
          </p:txBody>
        </p:sp>
        <p:sp>
          <p:nvSpPr>
            <p:cNvPr id="249" name="Oval 248">
              <a:extLst>
                <a:ext uri="{FF2B5EF4-FFF2-40B4-BE49-F238E27FC236}">
                  <a16:creationId xmlns:a16="http://schemas.microsoft.com/office/drawing/2014/main" id="{E61498CA-E705-B040-B1C9-A0A5D6CBC104}"/>
                </a:ext>
              </a:extLst>
            </p:cNvPr>
            <p:cNvSpPr/>
            <p:nvPr/>
          </p:nvSpPr>
          <p:spPr>
            <a:xfrm>
              <a:off x="6037701" y="5392001"/>
              <a:ext cx="2418139" cy="634793"/>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pPr>
              <a:r>
                <a:rPr lang="en-GB" sz="1067" b="1" kern="1200" dirty="0">
                  <a:solidFill>
                    <a:prstClr val="black"/>
                  </a:solidFill>
                  <a:latin typeface="PF Paperback"/>
                  <a:cs typeface="PF Paperback"/>
                </a:rPr>
                <a:t>Research Data</a:t>
              </a:r>
            </a:p>
          </p:txBody>
        </p:sp>
        <p:sp>
          <p:nvSpPr>
            <p:cNvPr id="250" name="Oval 249">
              <a:extLst>
                <a:ext uri="{FF2B5EF4-FFF2-40B4-BE49-F238E27FC236}">
                  <a16:creationId xmlns:a16="http://schemas.microsoft.com/office/drawing/2014/main" id="{508D52D0-A0F8-4342-BB21-C51704E93F83}"/>
                </a:ext>
              </a:extLst>
            </p:cNvPr>
            <p:cNvSpPr/>
            <p:nvPr/>
          </p:nvSpPr>
          <p:spPr>
            <a:xfrm>
              <a:off x="8174136" y="5392001"/>
              <a:ext cx="2418139" cy="634793"/>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r>
                <a:rPr lang="en-GB" sz="1067" b="1" kern="1200" dirty="0">
                  <a:solidFill>
                    <a:prstClr val="black"/>
                  </a:solidFill>
                  <a:latin typeface="PF Paperback"/>
                  <a:cs typeface="PF Paperback"/>
                </a:rPr>
                <a:t>Software</a:t>
              </a:r>
            </a:p>
          </p:txBody>
        </p:sp>
        <p:cxnSp>
          <p:nvCxnSpPr>
            <p:cNvPr id="251" name="Straight Arrow Connector 250">
              <a:extLst>
                <a:ext uri="{FF2B5EF4-FFF2-40B4-BE49-F238E27FC236}">
                  <a16:creationId xmlns:a16="http://schemas.microsoft.com/office/drawing/2014/main" id="{3345CAA3-E18A-2742-A0EE-78837CA1F802}"/>
                </a:ext>
              </a:extLst>
            </p:cNvPr>
            <p:cNvCxnSpPr>
              <a:stCxn id="248" idx="0"/>
              <a:endCxn id="247" idx="4"/>
            </p:cNvCxnSpPr>
            <p:nvPr/>
          </p:nvCxnSpPr>
          <p:spPr bwMode="auto">
            <a:xfrm flipV="1">
              <a:off x="5003515" y="4974249"/>
              <a:ext cx="3323271" cy="41775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2" name="Straight Arrow Connector 251">
              <a:extLst>
                <a:ext uri="{FF2B5EF4-FFF2-40B4-BE49-F238E27FC236}">
                  <a16:creationId xmlns:a16="http://schemas.microsoft.com/office/drawing/2014/main" id="{E0D79B16-5532-BE41-9A9C-82D0F1FB9698}"/>
                </a:ext>
              </a:extLst>
            </p:cNvPr>
            <p:cNvCxnSpPr>
              <a:stCxn id="249" idx="0"/>
              <a:endCxn id="247" idx="4"/>
            </p:cNvCxnSpPr>
            <p:nvPr/>
          </p:nvCxnSpPr>
          <p:spPr bwMode="auto">
            <a:xfrm flipV="1">
              <a:off x="7246770" y="4974249"/>
              <a:ext cx="1080015" cy="41775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3" name="Straight Arrow Connector 252">
              <a:extLst>
                <a:ext uri="{FF2B5EF4-FFF2-40B4-BE49-F238E27FC236}">
                  <a16:creationId xmlns:a16="http://schemas.microsoft.com/office/drawing/2014/main" id="{A9375AC6-C333-C547-9391-688E654557BB}"/>
                </a:ext>
              </a:extLst>
            </p:cNvPr>
            <p:cNvCxnSpPr>
              <a:stCxn id="250" idx="0"/>
              <a:endCxn id="247" idx="4"/>
            </p:cNvCxnSpPr>
            <p:nvPr/>
          </p:nvCxnSpPr>
          <p:spPr bwMode="auto">
            <a:xfrm flipH="1" flipV="1">
              <a:off x="8326785" y="4974249"/>
              <a:ext cx="1056420" cy="41775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4" name="Straight Connector 253">
              <a:extLst>
                <a:ext uri="{FF2B5EF4-FFF2-40B4-BE49-F238E27FC236}">
                  <a16:creationId xmlns:a16="http://schemas.microsoft.com/office/drawing/2014/main" id="{3D00F767-92BB-AE49-BADC-84B148B37B15}"/>
                </a:ext>
              </a:extLst>
            </p:cNvPr>
            <p:cNvCxnSpPr>
              <a:stCxn id="243" idx="4"/>
              <a:endCxn id="247" idx="0"/>
            </p:cNvCxnSpPr>
            <p:nvPr/>
          </p:nvCxnSpPr>
          <p:spPr>
            <a:xfrm flipH="1">
              <a:off x="8326787" y="3778098"/>
              <a:ext cx="1854731" cy="561356"/>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E731AA7E-0FF3-6140-90DB-47DF2F41176A}"/>
                </a:ext>
              </a:extLst>
            </p:cNvPr>
            <p:cNvCxnSpPr>
              <a:stCxn id="241" idx="4"/>
              <a:endCxn id="247" idx="0"/>
            </p:cNvCxnSpPr>
            <p:nvPr/>
          </p:nvCxnSpPr>
          <p:spPr>
            <a:xfrm>
              <a:off x="6385374" y="3778098"/>
              <a:ext cx="1941413" cy="561356"/>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256" name="Oval 255">
              <a:extLst>
                <a:ext uri="{FF2B5EF4-FFF2-40B4-BE49-F238E27FC236}">
                  <a16:creationId xmlns:a16="http://schemas.microsoft.com/office/drawing/2014/main" id="{66A4ADAB-E28B-6942-A9F5-E03AE41D52DE}"/>
                </a:ext>
              </a:extLst>
            </p:cNvPr>
            <p:cNvSpPr/>
            <p:nvPr/>
          </p:nvSpPr>
          <p:spPr>
            <a:xfrm>
              <a:off x="6797252" y="2371439"/>
              <a:ext cx="2991010" cy="634793"/>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pPr>
              <a:r>
                <a:rPr lang="en-GB" sz="1067" b="1" kern="1200" dirty="0">
                  <a:solidFill>
                    <a:prstClr val="black"/>
                  </a:solidFill>
                  <a:latin typeface="PF Paperback"/>
                  <a:cs typeface="PF Paperback"/>
                </a:rPr>
                <a:t>Organization</a:t>
              </a:r>
            </a:p>
          </p:txBody>
        </p:sp>
        <p:cxnSp>
          <p:nvCxnSpPr>
            <p:cNvPr id="257" name="Straight Connector 256">
              <a:extLst>
                <a:ext uri="{FF2B5EF4-FFF2-40B4-BE49-F238E27FC236}">
                  <a16:creationId xmlns:a16="http://schemas.microsoft.com/office/drawing/2014/main" id="{AB30A824-EE8D-1D45-B48F-9CCAD45448DA}"/>
                </a:ext>
              </a:extLst>
            </p:cNvPr>
            <p:cNvCxnSpPr>
              <a:stCxn id="241" idx="0"/>
              <a:endCxn id="256" idx="2"/>
            </p:cNvCxnSpPr>
            <p:nvPr/>
          </p:nvCxnSpPr>
          <p:spPr>
            <a:xfrm flipV="1">
              <a:off x="6385374" y="2688835"/>
              <a:ext cx="411878" cy="454470"/>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a:extLst>
                <a:ext uri="{FF2B5EF4-FFF2-40B4-BE49-F238E27FC236}">
                  <a16:creationId xmlns:a16="http://schemas.microsoft.com/office/drawing/2014/main" id="{08A31A0A-EF7E-F74B-9943-307895A14049}"/>
                </a:ext>
              </a:extLst>
            </p:cNvPr>
            <p:cNvCxnSpPr>
              <a:stCxn id="247" idx="0"/>
              <a:endCxn id="256" idx="4"/>
            </p:cNvCxnSpPr>
            <p:nvPr/>
          </p:nvCxnSpPr>
          <p:spPr>
            <a:xfrm flipH="1" flipV="1">
              <a:off x="8292757" y="3006233"/>
              <a:ext cx="34028" cy="1333223"/>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a:extLst>
                <a:ext uri="{FF2B5EF4-FFF2-40B4-BE49-F238E27FC236}">
                  <a16:creationId xmlns:a16="http://schemas.microsoft.com/office/drawing/2014/main" id="{A573656C-0FB0-654C-83C7-A8CBD1A1E1AF}"/>
                </a:ext>
              </a:extLst>
            </p:cNvPr>
            <p:cNvCxnSpPr>
              <a:stCxn id="243" idx="0"/>
              <a:endCxn id="256" idx="6"/>
            </p:cNvCxnSpPr>
            <p:nvPr/>
          </p:nvCxnSpPr>
          <p:spPr>
            <a:xfrm flipH="1" flipV="1">
              <a:off x="9788262" y="2688835"/>
              <a:ext cx="393256" cy="454470"/>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260" name="Oval 259">
              <a:extLst>
                <a:ext uri="{FF2B5EF4-FFF2-40B4-BE49-F238E27FC236}">
                  <a16:creationId xmlns:a16="http://schemas.microsoft.com/office/drawing/2014/main" id="{8DCB01E7-7D3B-2A46-99FF-99922E669E3D}"/>
                </a:ext>
              </a:extLst>
            </p:cNvPr>
            <p:cNvSpPr/>
            <p:nvPr/>
          </p:nvSpPr>
          <p:spPr>
            <a:xfrm>
              <a:off x="3967235" y="4339458"/>
              <a:ext cx="2418139" cy="634793"/>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defRPr/>
              </a:pPr>
              <a:r>
                <a:rPr lang="en-GB" sz="1067" b="1" kern="1200" dirty="0">
                  <a:solidFill>
                    <a:prstClr val="black"/>
                  </a:solidFill>
                  <a:latin typeface="PF Paperback"/>
                  <a:cs typeface="PF Paperback"/>
                </a:rPr>
                <a:t>Source</a:t>
              </a:r>
            </a:p>
          </p:txBody>
        </p:sp>
        <p:cxnSp>
          <p:nvCxnSpPr>
            <p:cNvPr id="261" name="Straight Connector 260">
              <a:extLst>
                <a:ext uri="{FF2B5EF4-FFF2-40B4-BE49-F238E27FC236}">
                  <a16:creationId xmlns:a16="http://schemas.microsoft.com/office/drawing/2014/main" id="{855971E1-86E1-7840-A57D-1A9B89A5ABE1}"/>
                </a:ext>
              </a:extLst>
            </p:cNvPr>
            <p:cNvCxnSpPr>
              <a:stCxn id="247" idx="2"/>
              <a:endCxn id="260" idx="6"/>
            </p:cNvCxnSpPr>
            <p:nvPr/>
          </p:nvCxnSpPr>
          <p:spPr>
            <a:xfrm flipH="1">
              <a:off x="6385374" y="4656856"/>
              <a:ext cx="732340" cy="0"/>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262" name="Oval 261">
              <a:extLst>
                <a:ext uri="{FF2B5EF4-FFF2-40B4-BE49-F238E27FC236}">
                  <a16:creationId xmlns:a16="http://schemas.microsoft.com/office/drawing/2014/main" id="{D6506AB0-58DD-B444-8671-391DB606FD86}"/>
                </a:ext>
              </a:extLst>
            </p:cNvPr>
            <p:cNvSpPr/>
            <p:nvPr/>
          </p:nvSpPr>
          <p:spPr>
            <a:xfrm>
              <a:off x="10307522" y="5438495"/>
              <a:ext cx="2418139" cy="634793"/>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defTabSz="609585" hangingPunct="1"/>
              <a:r>
                <a:rPr lang="en-GB" sz="1067" b="1" kern="1200" dirty="0">
                  <a:solidFill>
                    <a:prstClr val="black"/>
                  </a:solidFill>
                  <a:latin typeface="PF Paperback"/>
                </a:rPr>
                <a:t>Other res. products</a:t>
              </a:r>
            </a:p>
          </p:txBody>
        </p:sp>
        <p:cxnSp>
          <p:nvCxnSpPr>
            <p:cNvPr id="263" name="Straight Arrow Connector 262">
              <a:extLst>
                <a:ext uri="{FF2B5EF4-FFF2-40B4-BE49-F238E27FC236}">
                  <a16:creationId xmlns:a16="http://schemas.microsoft.com/office/drawing/2014/main" id="{805C273F-53A1-A644-82F7-EB9E4D72DDD8}"/>
                </a:ext>
              </a:extLst>
            </p:cNvPr>
            <p:cNvCxnSpPr>
              <a:stCxn id="262" idx="0"/>
              <a:endCxn id="247" idx="4"/>
            </p:cNvCxnSpPr>
            <p:nvPr/>
          </p:nvCxnSpPr>
          <p:spPr bwMode="auto">
            <a:xfrm flipH="1" flipV="1">
              <a:off x="8326787" y="4974258"/>
              <a:ext cx="3189805" cy="464241"/>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64" name="Rounded Rectangle 263">
            <a:extLst>
              <a:ext uri="{FF2B5EF4-FFF2-40B4-BE49-F238E27FC236}">
                <a16:creationId xmlns:a16="http://schemas.microsoft.com/office/drawing/2014/main" id="{4D76B8BA-5BD9-F845-AAD2-DDC2DE253BD8}"/>
              </a:ext>
            </a:extLst>
          </p:cNvPr>
          <p:cNvSpPr/>
          <p:nvPr/>
        </p:nvSpPr>
        <p:spPr>
          <a:xfrm>
            <a:off x="3148515" y="3752782"/>
            <a:ext cx="1258272" cy="419838"/>
          </a:xfrm>
          <a:prstGeom prst="roundRect">
            <a:avLst/>
          </a:prstGeom>
          <a:solidFill>
            <a:srgbClr val="F5FFC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400" b="1" kern="1200" dirty="0">
                <a:solidFill>
                  <a:prstClr val="black"/>
                </a:solidFill>
                <a:latin typeface="Calibri"/>
              </a:rPr>
              <a:t>AI/</a:t>
            </a:r>
            <a:r>
              <a:rPr lang="it-IT" sz="1400" b="1" kern="1200">
                <a:solidFill>
                  <a:prstClr val="black"/>
                </a:solidFill>
                <a:latin typeface="Calibri"/>
              </a:rPr>
              <a:t>Text mining</a:t>
            </a:r>
            <a:endParaRPr lang="it-IT" sz="1400" b="1" kern="1200" dirty="0">
              <a:solidFill>
                <a:prstClr val="black"/>
              </a:solidFill>
              <a:latin typeface="Calibri"/>
            </a:endParaRPr>
          </a:p>
        </p:txBody>
      </p:sp>
      <p:sp>
        <p:nvSpPr>
          <p:cNvPr id="266" name="Rounded Rectangle 265">
            <a:extLst>
              <a:ext uri="{FF2B5EF4-FFF2-40B4-BE49-F238E27FC236}">
                <a16:creationId xmlns:a16="http://schemas.microsoft.com/office/drawing/2014/main" id="{F4BA4E16-845B-3C45-A9BD-6C9FAAF6200A}"/>
              </a:ext>
            </a:extLst>
          </p:cNvPr>
          <p:cNvSpPr/>
          <p:nvPr/>
        </p:nvSpPr>
        <p:spPr>
          <a:xfrm>
            <a:off x="12193013" y="5084530"/>
            <a:ext cx="1480064" cy="805132"/>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867" b="1" kern="1200" dirty="0">
                <a:solidFill>
                  <a:prstClr val="black"/>
                </a:solidFill>
                <a:latin typeface="Calibri"/>
              </a:rPr>
              <a:t>Knowledge</a:t>
            </a:r>
          </a:p>
          <a:p>
            <a:pPr defTabSz="609585" hangingPunct="1"/>
            <a:r>
              <a:rPr lang="it-IT" sz="1867" b="1" kern="1200" dirty="0" err="1">
                <a:solidFill>
                  <a:prstClr val="black"/>
                </a:solidFill>
                <a:latin typeface="Calibri"/>
              </a:rPr>
              <a:t>Graphs</a:t>
            </a:r>
            <a:endParaRPr lang="it-IT" sz="1867" b="1" kern="1200" dirty="0">
              <a:solidFill>
                <a:prstClr val="black"/>
              </a:solidFill>
              <a:latin typeface="Calibri"/>
            </a:endParaRPr>
          </a:p>
        </p:txBody>
      </p:sp>
      <p:sp>
        <p:nvSpPr>
          <p:cNvPr id="53" name="Rounded Rectangle 52">
            <a:extLst>
              <a:ext uri="{FF2B5EF4-FFF2-40B4-BE49-F238E27FC236}">
                <a16:creationId xmlns:a16="http://schemas.microsoft.com/office/drawing/2014/main" id="{FB2F07C1-D23D-3E40-A188-020A43D63DAB}"/>
              </a:ext>
            </a:extLst>
          </p:cNvPr>
          <p:cNvSpPr/>
          <p:nvPr/>
        </p:nvSpPr>
        <p:spPr>
          <a:xfrm>
            <a:off x="12307508" y="6756089"/>
            <a:ext cx="1480064" cy="643167"/>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867" b="1" kern="1200" dirty="0" err="1">
                <a:solidFill>
                  <a:prstClr val="black"/>
                </a:solidFill>
                <a:latin typeface="Calibri"/>
              </a:rPr>
              <a:t>Research</a:t>
            </a:r>
            <a:r>
              <a:rPr lang="it-IT" sz="1867" b="1" kern="1200" dirty="0">
                <a:solidFill>
                  <a:prstClr val="black"/>
                </a:solidFill>
                <a:latin typeface="Calibri"/>
              </a:rPr>
              <a:t> </a:t>
            </a:r>
            <a:r>
              <a:rPr lang="it-IT" sz="1867" b="1" kern="1200" dirty="0" err="1">
                <a:solidFill>
                  <a:prstClr val="black"/>
                </a:solidFill>
                <a:latin typeface="Calibri"/>
              </a:rPr>
              <a:t>datasets</a:t>
            </a:r>
            <a:endParaRPr lang="it-IT" sz="1867" b="1" kern="1200" dirty="0">
              <a:solidFill>
                <a:prstClr val="black"/>
              </a:solidFill>
              <a:latin typeface="Calibri"/>
            </a:endParaRPr>
          </a:p>
        </p:txBody>
      </p:sp>
      <p:sp>
        <p:nvSpPr>
          <p:cNvPr id="149" name="Rounded Rectangle 148">
            <a:extLst>
              <a:ext uri="{FF2B5EF4-FFF2-40B4-BE49-F238E27FC236}">
                <a16:creationId xmlns:a16="http://schemas.microsoft.com/office/drawing/2014/main" id="{31640DA5-D415-4947-BE1A-794ABBC58985}"/>
              </a:ext>
            </a:extLst>
          </p:cNvPr>
          <p:cNvSpPr/>
          <p:nvPr/>
        </p:nvSpPr>
        <p:spPr>
          <a:xfrm>
            <a:off x="7247514" y="2505711"/>
            <a:ext cx="1583899" cy="54971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867" b="1" kern="1200" dirty="0" err="1">
                <a:solidFill>
                  <a:prstClr val="black"/>
                </a:solidFill>
                <a:latin typeface="Calibri"/>
              </a:rPr>
              <a:t>Bibliometrics</a:t>
            </a:r>
            <a:endParaRPr lang="it-IT" sz="1867" b="1" kern="1200" dirty="0">
              <a:solidFill>
                <a:prstClr val="black"/>
              </a:solidFill>
              <a:latin typeface="Calibri"/>
            </a:endParaRPr>
          </a:p>
        </p:txBody>
      </p:sp>
      <p:sp>
        <p:nvSpPr>
          <p:cNvPr id="58" name="Rounded Rectangle 57">
            <a:extLst>
              <a:ext uri="{FF2B5EF4-FFF2-40B4-BE49-F238E27FC236}">
                <a16:creationId xmlns:a16="http://schemas.microsoft.com/office/drawing/2014/main" id="{030DFAE1-FB15-7F45-A86A-10732051F6D6}"/>
              </a:ext>
            </a:extLst>
          </p:cNvPr>
          <p:cNvSpPr/>
          <p:nvPr/>
        </p:nvSpPr>
        <p:spPr>
          <a:xfrm>
            <a:off x="12858137" y="5804452"/>
            <a:ext cx="1167919" cy="419838"/>
          </a:xfrm>
          <a:prstGeom prst="roundRect">
            <a:avLst/>
          </a:prstGeom>
          <a:solidFill>
            <a:srgbClr val="F5FFC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400" b="1" kern="1200" dirty="0">
                <a:solidFill>
                  <a:prstClr val="black"/>
                </a:solidFill>
                <a:latin typeface="Calibri"/>
              </a:rPr>
              <a:t>Information </a:t>
            </a:r>
            <a:r>
              <a:rPr lang="it-IT" sz="1400" b="1" kern="1200" dirty="0" err="1">
                <a:solidFill>
                  <a:prstClr val="black"/>
                </a:solidFill>
                <a:latin typeface="Calibri"/>
              </a:rPr>
              <a:t>models</a:t>
            </a:r>
            <a:endParaRPr lang="it-IT" sz="1400" b="1" kern="1200" dirty="0">
              <a:solidFill>
                <a:prstClr val="black"/>
              </a:solidFill>
              <a:latin typeface="Calibri"/>
            </a:endParaRPr>
          </a:p>
        </p:txBody>
      </p:sp>
      <p:sp>
        <p:nvSpPr>
          <p:cNvPr id="59" name="Rounded Rectangle 58">
            <a:extLst>
              <a:ext uri="{FF2B5EF4-FFF2-40B4-BE49-F238E27FC236}">
                <a16:creationId xmlns:a16="http://schemas.microsoft.com/office/drawing/2014/main" id="{311FE085-BDA4-6040-9AC8-238748618F41}"/>
              </a:ext>
            </a:extLst>
          </p:cNvPr>
          <p:cNvSpPr/>
          <p:nvPr/>
        </p:nvSpPr>
        <p:spPr>
          <a:xfrm>
            <a:off x="8977281" y="2508283"/>
            <a:ext cx="2058888" cy="54971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867" b="1" kern="1200" dirty="0" err="1">
                <a:solidFill>
                  <a:prstClr val="black"/>
                </a:solidFill>
                <a:latin typeface="Calibri"/>
              </a:rPr>
              <a:t>Recommendation</a:t>
            </a:r>
            <a:r>
              <a:rPr lang="it-IT" sz="1867" b="1" kern="1200" dirty="0">
                <a:solidFill>
                  <a:prstClr val="black"/>
                </a:solidFill>
                <a:latin typeface="Calibri"/>
              </a:rPr>
              <a:t> </a:t>
            </a:r>
            <a:r>
              <a:rPr lang="it-IT" sz="1867" b="1" kern="1200" dirty="0" err="1">
                <a:solidFill>
                  <a:prstClr val="black"/>
                </a:solidFill>
                <a:latin typeface="Calibri"/>
              </a:rPr>
              <a:t>systems</a:t>
            </a:r>
            <a:endParaRPr lang="it-IT" sz="1867" b="1" kern="1200" dirty="0">
              <a:solidFill>
                <a:prstClr val="black"/>
              </a:solidFill>
              <a:latin typeface="Calibri"/>
            </a:endParaRPr>
          </a:p>
        </p:txBody>
      </p:sp>
      <p:sp>
        <p:nvSpPr>
          <p:cNvPr id="7" name="TextBox 6">
            <a:extLst>
              <a:ext uri="{FF2B5EF4-FFF2-40B4-BE49-F238E27FC236}">
                <a16:creationId xmlns:a16="http://schemas.microsoft.com/office/drawing/2014/main" id="{2D8B5452-27DF-5E4D-9FD5-5530D48C5E03}"/>
              </a:ext>
            </a:extLst>
          </p:cNvPr>
          <p:cNvSpPr txBox="1"/>
          <p:nvPr/>
        </p:nvSpPr>
        <p:spPr>
          <a:xfrm>
            <a:off x="6392914" y="1999354"/>
            <a:ext cx="4257073" cy="461665"/>
          </a:xfrm>
          <a:prstGeom prst="rect">
            <a:avLst/>
          </a:prstGeom>
          <a:noFill/>
        </p:spPr>
        <p:txBody>
          <a:bodyPr wrap="square" rtlCol="0">
            <a:spAutoFit/>
          </a:bodyPr>
          <a:lstStyle/>
          <a:p>
            <a:pPr defTabSz="609585" hangingPunct="1"/>
            <a:r>
              <a:rPr lang="it-IT" sz="2400" b="1" kern="1200" dirty="0">
                <a:solidFill>
                  <a:prstClr val="white"/>
                </a:solidFill>
                <a:latin typeface="Calibri"/>
              </a:rPr>
              <a:t>End-</a:t>
            </a:r>
            <a:r>
              <a:rPr lang="it-IT" sz="2400" b="1" kern="1200" dirty="0" err="1">
                <a:solidFill>
                  <a:prstClr val="white"/>
                </a:solidFill>
                <a:latin typeface="Calibri"/>
              </a:rPr>
              <a:t>user</a:t>
            </a:r>
            <a:r>
              <a:rPr lang="it-IT" sz="2400" b="1" kern="1200" dirty="0">
                <a:solidFill>
                  <a:prstClr val="white"/>
                </a:solidFill>
                <a:latin typeface="Calibri"/>
              </a:rPr>
              <a:t> </a:t>
            </a:r>
            <a:r>
              <a:rPr lang="it-IT" sz="2400" b="1" kern="1200" dirty="0" err="1">
                <a:solidFill>
                  <a:prstClr val="white"/>
                </a:solidFill>
                <a:latin typeface="Calibri"/>
              </a:rPr>
              <a:t>functionality</a:t>
            </a:r>
            <a:endParaRPr lang="it-IT" sz="2400" b="1" kern="1200" dirty="0">
              <a:solidFill>
                <a:prstClr val="white"/>
              </a:solidFill>
              <a:latin typeface="Calibri"/>
            </a:endParaRPr>
          </a:p>
        </p:txBody>
      </p:sp>
      <p:sp>
        <p:nvSpPr>
          <p:cNvPr id="61" name="TextBox 60">
            <a:extLst>
              <a:ext uri="{FF2B5EF4-FFF2-40B4-BE49-F238E27FC236}">
                <a16:creationId xmlns:a16="http://schemas.microsoft.com/office/drawing/2014/main" id="{10B8A51F-41FF-A04A-B654-7FBE213D3CA2}"/>
              </a:ext>
            </a:extLst>
          </p:cNvPr>
          <p:cNvSpPr txBox="1"/>
          <p:nvPr/>
        </p:nvSpPr>
        <p:spPr>
          <a:xfrm>
            <a:off x="6402152" y="3505766"/>
            <a:ext cx="4002251" cy="461665"/>
          </a:xfrm>
          <a:prstGeom prst="rect">
            <a:avLst/>
          </a:prstGeom>
          <a:noFill/>
        </p:spPr>
        <p:txBody>
          <a:bodyPr wrap="square" rtlCol="0">
            <a:spAutoFit/>
          </a:bodyPr>
          <a:lstStyle>
            <a:defPPr>
              <a:defRPr lang="en-US"/>
            </a:defPPr>
            <a:lvl1pPr algn="ctr">
              <a:defRPr b="1">
                <a:solidFill>
                  <a:schemeClr val="bg1"/>
                </a:solidFill>
              </a:defRPr>
            </a:lvl1pPr>
          </a:lstStyle>
          <a:p>
            <a:pPr defTabSz="609585" hangingPunct="1"/>
            <a:r>
              <a:rPr lang="it-IT" sz="2400" kern="1200" dirty="0">
                <a:solidFill>
                  <a:prstClr val="white"/>
                </a:solidFill>
                <a:latin typeface="Calibri"/>
              </a:rPr>
              <a:t>Data processing</a:t>
            </a:r>
          </a:p>
        </p:txBody>
      </p:sp>
      <p:sp>
        <p:nvSpPr>
          <p:cNvPr id="62" name="TextBox 61">
            <a:extLst>
              <a:ext uri="{FF2B5EF4-FFF2-40B4-BE49-F238E27FC236}">
                <a16:creationId xmlns:a16="http://schemas.microsoft.com/office/drawing/2014/main" id="{2BB8635F-ACFB-AB4C-AF99-DD118DFA34C2}"/>
              </a:ext>
            </a:extLst>
          </p:cNvPr>
          <p:cNvSpPr txBox="1"/>
          <p:nvPr/>
        </p:nvSpPr>
        <p:spPr>
          <a:xfrm>
            <a:off x="7330643" y="4863474"/>
            <a:ext cx="4002251" cy="461665"/>
          </a:xfrm>
          <a:prstGeom prst="rect">
            <a:avLst/>
          </a:prstGeom>
          <a:noFill/>
        </p:spPr>
        <p:txBody>
          <a:bodyPr wrap="square" rtlCol="0">
            <a:spAutoFit/>
          </a:bodyPr>
          <a:lstStyle>
            <a:defPPr>
              <a:defRPr lang="en-US"/>
            </a:defPPr>
            <a:lvl1pPr algn="ctr">
              <a:defRPr b="1">
                <a:solidFill>
                  <a:schemeClr val="bg1"/>
                </a:solidFill>
              </a:defRPr>
            </a:lvl1pPr>
          </a:lstStyle>
          <a:p>
            <a:pPr defTabSz="609585" hangingPunct="1"/>
            <a:r>
              <a:rPr lang="it-IT" sz="2400" kern="1200" dirty="0">
                <a:solidFill>
                  <a:prstClr val="white"/>
                </a:solidFill>
                <a:latin typeface="Calibri"/>
              </a:rPr>
              <a:t>Data </a:t>
            </a:r>
            <a:r>
              <a:rPr lang="it-IT" sz="2400" kern="1200" dirty="0" err="1">
                <a:solidFill>
                  <a:prstClr val="white"/>
                </a:solidFill>
                <a:latin typeface="Calibri"/>
              </a:rPr>
              <a:t>aggregation</a:t>
            </a:r>
            <a:endParaRPr lang="it-IT" sz="2400" kern="1200" dirty="0">
              <a:solidFill>
                <a:prstClr val="white"/>
              </a:solidFill>
              <a:latin typeface="Calibri"/>
            </a:endParaRPr>
          </a:p>
        </p:txBody>
      </p:sp>
      <p:sp>
        <p:nvSpPr>
          <p:cNvPr id="63" name="Rounded Rectangle 62">
            <a:extLst>
              <a:ext uri="{FF2B5EF4-FFF2-40B4-BE49-F238E27FC236}">
                <a16:creationId xmlns:a16="http://schemas.microsoft.com/office/drawing/2014/main" id="{7E9BDB84-D64C-5546-B37D-4B7111F0C62D}"/>
              </a:ext>
            </a:extLst>
          </p:cNvPr>
          <p:cNvSpPr/>
          <p:nvPr/>
        </p:nvSpPr>
        <p:spPr>
          <a:xfrm>
            <a:off x="11145898" y="2510155"/>
            <a:ext cx="2058888" cy="54971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867" b="1" kern="1200" dirty="0">
                <a:solidFill>
                  <a:prstClr val="black"/>
                </a:solidFill>
                <a:latin typeface="Calibri"/>
              </a:rPr>
              <a:t>End-</a:t>
            </a:r>
            <a:r>
              <a:rPr lang="it-IT" sz="1867" b="1" kern="1200" dirty="0" err="1">
                <a:solidFill>
                  <a:prstClr val="black"/>
                </a:solidFill>
                <a:latin typeface="Calibri"/>
              </a:rPr>
              <a:t>user</a:t>
            </a:r>
            <a:r>
              <a:rPr lang="it-IT" sz="1867" b="1" kern="1200" dirty="0">
                <a:solidFill>
                  <a:prstClr val="black"/>
                </a:solidFill>
                <a:latin typeface="Calibri"/>
              </a:rPr>
              <a:t> </a:t>
            </a:r>
            <a:r>
              <a:rPr lang="it-IT" sz="1867" b="1" kern="1200" dirty="0" err="1">
                <a:solidFill>
                  <a:prstClr val="black"/>
                </a:solidFill>
                <a:latin typeface="Calibri"/>
              </a:rPr>
              <a:t>profiles</a:t>
            </a:r>
            <a:endParaRPr lang="it-IT" sz="1867" b="1" kern="1200" dirty="0">
              <a:solidFill>
                <a:prstClr val="black"/>
              </a:solidFill>
              <a:latin typeface="Calibri"/>
            </a:endParaRPr>
          </a:p>
        </p:txBody>
      </p:sp>
      <p:sp>
        <p:nvSpPr>
          <p:cNvPr id="64" name="Rounded Rectangle 63">
            <a:extLst>
              <a:ext uri="{FF2B5EF4-FFF2-40B4-BE49-F238E27FC236}">
                <a16:creationId xmlns:a16="http://schemas.microsoft.com/office/drawing/2014/main" id="{72C5D236-C2AF-4D4D-8B61-42F6F49297A3}"/>
              </a:ext>
            </a:extLst>
          </p:cNvPr>
          <p:cNvSpPr/>
          <p:nvPr/>
        </p:nvSpPr>
        <p:spPr>
          <a:xfrm>
            <a:off x="7618945" y="4079743"/>
            <a:ext cx="1659080" cy="54971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867" b="1" kern="1200" dirty="0" err="1">
                <a:solidFill>
                  <a:prstClr val="black"/>
                </a:solidFill>
                <a:latin typeface="Calibri"/>
              </a:rPr>
              <a:t>Semantic</a:t>
            </a:r>
            <a:r>
              <a:rPr lang="it-IT" sz="1867" b="1" kern="1200" dirty="0">
                <a:solidFill>
                  <a:prstClr val="black"/>
                </a:solidFill>
                <a:latin typeface="Calibri"/>
              </a:rPr>
              <a:t> Web/&amp; LOD</a:t>
            </a:r>
          </a:p>
        </p:txBody>
      </p:sp>
      <p:sp>
        <p:nvSpPr>
          <p:cNvPr id="60" name="Rounded Rectangle 59">
            <a:extLst>
              <a:ext uri="{FF2B5EF4-FFF2-40B4-BE49-F238E27FC236}">
                <a16:creationId xmlns:a16="http://schemas.microsoft.com/office/drawing/2014/main" id="{C3A354EE-D527-5544-A4C7-229844233FAC}"/>
              </a:ext>
            </a:extLst>
          </p:cNvPr>
          <p:cNvSpPr/>
          <p:nvPr/>
        </p:nvSpPr>
        <p:spPr>
          <a:xfrm>
            <a:off x="10460898" y="3912064"/>
            <a:ext cx="1439289" cy="549711"/>
          </a:xfrm>
          <a:prstGeom prst="round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867" b="1" kern="1200" dirty="0" err="1">
                <a:solidFill>
                  <a:prstClr val="black"/>
                </a:solidFill>
                <a:latin typeface="Calibri"/>
              </a:rPr>
              <a:t>Entity</a:t>
            </a:r>
            <a:r>
              <a:rPr lang="it-IT" sz="1867" b="1" kern="1200" dirty="0">
                <a:solidFill>
                  <a:prstClr val="black"/>
                </a:solidFill>
                <a:latin typeface="Calibri"/>
              </a:rPr>
              <a:t> </a:t>
            </a:r>
            <a:r>
              <a:rPr lang="it-IT" sz="1867" b="1" kern="1200" dirty="0" err="1">
                <a:solidFill>
                  <a:prstClr val="black"/>
                </a:solidFill>
                <a:latin typeface="Calibri"/>
              </a:rPr>
              <a:t>linking</a:t>
            </a:r>
            <a:endParaRPr lang="it-IT" sz="1867" b="1" kern="1200" dirty="0">
              <a:solidFill>
                <a:prstClr val="black"/>
              </a:solidFill>
              <a:latin typeface="Calibri"/>
            </a:endParaRPr>
          </a:p>
        </p:txBody>
      </p:sp>
      <p:sp>
        <p:nvSpPr>
          <p:cNvPr id="67" name="Rounded Rectangle 66">
            <a:extLst>
              <a:ext uri="{FF2B5EF4-FFF2-40B4-BE49-F238E27FC236}">
                <a16:creationId xmlns:a16="http://schemas.microsoft.com/office/drawing/2014/main" id="{0816F476-241E-8E43-83E0-C273695FEE03}"/>
              </a:ext>
            </a:extLst>
          </p:cNvPr>
          <p:cNvSpPr/>
          <p:nvPr/>
        </p:nvSpPr>
        <p:spPr>
          <a:xfrm>
            <a:off x="2962424" y="2832941"/>
            <a:ext cx="943963" cy="356707"/>
          </a:xfrm>
          <a:prstGeom prst="roundRect">
            <a:avLst/>
          </a:prstGeom>
          <a:solidFill>
            <a:srgbClr val="F5FFC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400" b="1" kern="1200" dirty="0">
                <a:solidFill>
                  <a:prstClr val="black"/>
                </a:solidFill>
                <a:latin typeface="Calibri"/>
              </a:rPr>
              <a:t>Software</a:t>
            </a:r>
          </a:p>
        </p:txBody>
      </p:sp>
      <p:sp>
        <p:nvSpPr>
          <p:cNvPr id="68" name="Rounded Rectangle 67">
            <a:extLst>
              <a:ext uri="{FF2B5EF4-FFF2-40B4-BE49-F238E27FC236}">
                <a16:creationId xmlns:a16="http://schemas.microsoft.com/office/drawing/2014/main" id="{83E6DE99-F656-3242-918D-E2DD5BBE5D7E}"/>
              </a:ext>
            </a:extLst>
          </p:cNvPr>
          <p:cNvSpPr/>
          <p:nvPr/>
        </p:nvSpPr>
        <p:spPr>
          <a:xfrm>
            <a:off x="2941535" y="2393399"/>
            <a:ext cx="943963" cy="356707"/>
          </a:xfrm>
          <a:prstGeom prst="roundRect">
            <a:avLst/>
          </a:prstGeom>
          <a:solidFill>
            <a:srgbClr val="F5FFC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400" b="1" kern="1200" dirty="0" err="1">
                <a:solidFill>
                  <a:prstClr val="black"/>
                </a:solidFill>
                <a:latin typeface="Calibri"/>
              </a:rPr>
              <a:t>Datasets</a:t>
            </a:r>
            <a:endParaRPr lang="it-IT" sz="1400" b="1" kern="1200" dirty="0">
              <a:solidFill>
                <a:prstClr val="black"/>
              </a:solidFill>
              <a:latin typeface="Calibri"/>
            </a:endParaRPr>
          </a:p>
        </p:txBody>
      </p:sp>
      <p:sp>
        <p:nvSpPr>
          <p:cNvPr id="69" name="Rounded Rectangle 68">
            <a:extLst>
              <a:ext uri="{FF2B5EF4-FFF2-40B4-BE49-F238E27FC236}">
                <a16:creationId xmlns:a16="http://schemas.microsoft.com/office/drawing/2014/main" id="{2E16BC8C-3BAB-8341-808C-B758CD8B1AFC}"/>
              </a:ext>
            </a:extLst>
          </p:cNvPr>
          <p:cNvSpPr/>
          <p:nvPr/>
        </p:nvSpPr>
        <p:spPr>
          <a:xfrm>
            <a:off x="5603966" y="4244834"/>
            <a:ext cx="1258272" cy="419838"/>
          </a:xfrm>
          <a:prstGeom prst="roundRect">
            <a:avLst/>
          </a:prstGeom>
          <a:solidFill>
            <a:srgbClr val="F5FFC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400" b="1" kern="1200" dirty="0" err="1">
                <a:solidFill>
                  <a:prstClr val="black"/>
                </a:solidFill>
                <a:latin typeface="Calibri"/>
              </a:rPr>
              <a:t>Inconsistency</a:t>
            </a:r>
            <a:r>
              <a:rPr lang="it-IT" sz="1400" b="1" kern="1200" dirty="0">
                <a:solidFill>
                  <a:prstClr val="black"/>
                </a:solidFill>
                <a:latin typeface="Calibri"/>
              </a:rPr>
              <a:t> </a:t>
            </a:r>
            <a:r>
              <a:rPr lang="it-IT" sz="1400" b="1" kern="1200" dirty="0" err="1">
                <a:solidFill>
                  <a:prstClr val="black"/>
                </a:solidFill>
                <a:latin typeface="Calibri"/>
              </a:rPr>
              <a:t>rules</a:t>
            </a:r>
            <a:endParaRPr lang="it-IT" sz="1400" b="1" kern="1200" dirty="0">
              <a:solidFill>
                <a:prstClr val="black"/>
              </a:solidFill>
              <a:latin typeface="Calibri"/>
            </a:endParaRPr>
          </a:p>
        </p:txBody>
      </p:sp>
      <p:sp>
        <p:nvSpPr>
          <p:cNvPr id="70" name="Rounded Rectangle 69">
            <a:extLst>
              <a:ext uri="{FF2B5EF4-FFF2-40B4-BE49-F238E27FC236}">
                <a16:creationId xmlns:a16="http://schemas.microsoft.com/office/drawing/2014/main" id="{A867FEEB-4135-FA48-A9A9-E207A2415701}"/>
              </a:ext>
            </a:extLst>
          </p:cNvPr>
          <p:cNvSpPr/>
          <p:nvPr/>
        </p:nvSpPr>
        <p:spPr>
          <a:xfrm>
            <a:off x="5591955" y="3752781"/>
            <a:ext cx="1258271" cy="419838"/>
          </a:xfrm>
          <a:prstGeom prst="roundRect">
            <a:avLst/>
          </a:prstGeom>
          <a:solidFill>
            <a:srgbClr val="F5FFC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400" b="1" kern="1200" dirty="0" err="1">
                <a:solidFill>
                  <a:prstClr val="black"/>
                </a:solidFill>
                <a:latin typeface="Calibri"/>
              </a:rPr>
              <a:t>Patterns</a:t>
            </a:r>
            <a:r>
              <a:rPr lang="it-IT" sz="1400" b="1" kern="1200" dirty="0">
                <a:solidFill>
                  <a:prstClr val="black"/>
                </a:solidFill>
                <a:latin typeface="Calibri"/>
              </a:rPr>
              <a:t> </a:t>
            </a:r>
            <a:r>
              <a:rPr lang="it-IT" sz="1400" b="1" kern="1200" dirty="0" err="1">
                <a:solidFill>
                  <a:prstClr val="black"/>
                </a:solidFill>
                <a:latin typeface="Calibri"/>
              </a:rPr>
              <a:t>detection</a:t>
            </a:r>
            <a:endParaRPr lang="it-IT" sz="1400" b="1" kern="1200" dirty="0">
              <a:solidFill>
                <a:prstClr val="black"/>
              </a:solidFill>
              <a:latin typeface="Calibri"/>
            </a:endParaRPr>
          </a:p>
        </p:txBody>
      </p:sp>
      <p:sp>
        <p:nvSpPr>
          <p:cNvPr id="73" name="Rounded Rectangle 72">
            <a:extLst>
              <a:ext uri="{FF2B5EF4-FFF2-40B4-BE49-F238E27FC236}">
                <a16:creationId xmlns:a16="http://schemas.microsoft.com/office/drawing/2014/main" id="{854F4F44-5B16-F548-B86C-CC6351BEF275}"/>
              </a:ext>
            </a:extLst>
          </p:cNvPr>
          <p:cNvSpPr/>
          <p:nvPr/>
        </p:nvSpPr>
        <p:spPr>
          <a:xfrm>
            <a:off x="11709149" y="3707164"/>
            <a:ext cx="1258272" cy="419838"/>
          </a:xfrm>
          <a:prstGeom prst="roundRect">
            <a:avLst/>
          </a:prstGeom>
          <a:solidFill>
            <a:srgbClr val="F5FFC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400" b="1" kern="1200" dirty="0" err="1">
                <a:solidFill>
                  <a:prstClr val="black"/>
                </a:solidFill>
                <a:latin typeface="Calibri"/>
              </a:rPr>
              <a:t>Deduplication</a:t>
            </a:r>
            <a:endParaRPr lang="it-IT" sz="1400" b="1" kern="1200" dirty="0">
              <a:solidFill>
                <a:prstClr val="black"/>
              </a:solidFill>
              <a:latin typeface="Calibri"/>
            </a:endParaRPr>
          </a:p>
        </p:txBody>
      </p:sp>
      <p:sp>
        <p:nvSpPr>
          <p:cNvPr id="74" name="Rounded Rectangle 73">
            <a:extLst>
              <a:ext uri="{FF2B5EF4-FFF2-40B4-BE49-F238E27FC236}">
                <a16:creationId xmlns:a16="http://schemas.microsoft.com/office/drawing/2014/main" id="{7D3C4FD3-366F-7E4E-9353-05DDD88571BE}"/>
              </a:ext>
            </a:extLst>
          </p:cNvPr>
          <p:cNvSpPr/>
          <p:nvPr/>
        </p:nvSpPr>
        <p:spPr>
          <a:xfrm>
            <a:off x="11709149" y="4202519"/>
            <a:ext cx="1258272" cy="419838"/>
          </a:xfrm>
          <a:prstGeom prst="roundRect">
            <a:avLst/>
          </a:prstGeom>
          <a:solidFill>
            <a:srgbClr val="F5FFC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400" b="1" kern="1200" dirty="0">
                <a:solidFill>
                  <a:prstClr val="black"/>
                </a:solidFill>
                <a:latin typeface="Calibri"/>
              </a:rPr>
              <a:t>Merge</a:t>
            </a:r>
          </a:p>
        </p:txBody>
      </p:sp>
      <p:sp>
        <p:nvSpPr>
          <p:cNvPr id="75" name="Rounded Rectangle 74">
            <a:extLst>
              <a:ext uri="{FF2B5EF4-FFF2-40B4-BE49-F238E27FC236}">
                <a16:creationId xmlns:a16="http://schemas.microsoft.com/office/drawing/2014/main" id="{28FE80A4-D047-8243-9F8B-144D6CD64F0A}"/>
              </a:ext>
            </a:extLst>
          </p:cNvPr>
          <p:cNvSpPr/>
          <p:nvPr/>
        </p:nvSpPr>
        <p:spPr>
          <a:xfrm>
            <a:off x="3161133" y="4228679"/>
            <a:ext cx="1258272" cy="419838"/>
          </a:xfrm>
          <a:prstGeom prst="roundRect">
            <a:avLst/>
          </a:prstGeom>
          <a:solidFill>
            <a:srgbClr val="F5FFC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hangingPunct="1"/>
            <a:r>
              <a:rPr lang="it-IT" sz="1400" b="1" kern="1200" dirty="0" err="1">
                <a:solidFill>
                  <a:prstClr val="black"/>
                </a:solidFill>
                <a:latin typeface="Calibri"/>
              </a:rPr>
              <a:t>Propagation</a:t>
            </a:r>
            <a:endParaRPr lang="it-IT" sz="1400" b="1" kern="1200" dirty="0">
              <a:solidFill>
                <a:prstClr val="black"/>
              </a:solidFill>
              <a:latin typeface="Calibri"/>
            </a:endParaRPr>
          </a:p>
        </p:txBody>
      </p:sp>
    </p:spTree>
    <p:extLst>
      <p:ext uri="{BB962C8B-B14F-4D97-AF65-F5344CB8AC3E}">
        <p14:creationId xmlns:p14="http://schemas.microsoft.com/office/powerpoint/2010/main" val="13370635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 grpId="0" animBg="1"/>
      <p:bldP spid="51" grpId="0" animBg="1"/>
      <p:bldP spid="147" grpId="0" animBg="1"/>
      <p:bldP spid="151" grpId="0" animBg="1"/>
      <p:bldP spid="154" grpId="0" animBg="1"/>
      <p:bldP spid="155" grpId="0" animBg="1"/>
      <p:bldP spid="157" grpId="0" animBg="1"/>
      <p:bldP spid="264" grpId="0" animBg="1"/>
      <p:bldP spid="266" grpId="0" animBg="1"/>
      <p:bldP spid="53" grpId="0" animBg="1"/>
      <p:bldP spid="149" grpId="0" animBg="1"/>
      <p:bldP spid="58" grpId="0" animBg="1"/>
      <p:bldP spid="59" grpId="0" animBg="1"/>
      <p:bldP spid="7" grpId="0"/>
      <p:bldP spid="61" grpId="0"/>
      <p:bldP spid="62" grpId="0"/>
      <p:bldP spid="63" grpId="0" animBg="1"/>
      <p:bldP spid="64" grpId="0" animBg="1"/>
      <p:bldP spid="60" grpId="0" animBg="1"/>
      <p:bldP spid="67" grpId="0" animBg="1"/>
      <p:bldP spid="68" grpId="0" animBg="1"/>
      <p:bldP spid="69" grpId="0" animBg="1"/>
      <p:bldP spid="70" grpId="0" animBg="1"/>
      <p:bldP spid="73" grpId="0" animBg="1"/>
      <p:bldP spid="74"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05ABA5B-48A3-E643-AD2D-11EA6FD79032}"/>
              </a:ext>
            </a:extLst>
          </p:cNvPr>
          <p:cNvSpPr>
            <a:spLocks noGrp="1"/>
          </p:cNvSpPr>
          <p:nvPr>
            <p:ph type="body" sz="quarter" idx="10"/>
          </p:nvPr>
        </p:nvSpPr>
        <p:spPr/>
        <p:txBody>
          <a:bodyPr>
            <a:normAutofit/>
          </a:bodyPr>
          <a:lstStyle/>
          <a:p>
            <a:r>
              <a:rPr lang="it-IT" dirty="0" err="1"/>
              <a:t>Based</a:t>
            </a:r>
            <a:r>
              <a:rPr lang="it-IT" dirty="0"/>
              <a:t> on </a:t>
            </a:r>
            <a:r>
              <a:rPr lang="it-IT" dirty="0" err="1"/>
              <a:t>bibliometric</a:t>
            </a:r>
            <a:r>
              <a:rPr lang="it-IT" dirty="0"/>
              <a:t> </a:t>
            </a:r>
            <a:r>
              <a:rPr lang="it-IT" dirty="0" err="1"/>
              <a:t>indexes</a:t>
            </a:r>
            <a:r>
              <a:rPr lang="it-IT" dirty="0"/>
              <a:t> or, for non-</a:t>
            </a:r>
            <a:r>
              <a:rPr lang="it-IT" dirty="0" err="1"/>
              <a:t>bibliometric</a:t>
            </a:r>
            <a:r>
              <a:rPr lang="it-IT" dirty="0"/>
              <a:t> </a:t>
            </a:r>
            <a:r>
              <a:rPr lang="it-IT" dirty="0" err="1"/>
              <a:t>sectors</a:t>
            </a:r>
            <a:r>
              <a:rPr lang="it-IT" dirty="0"/>
              <a:t>, on </a:t>
            </a:r>
            <a:r>
              <a:rPr lang="it-IT" dirty="0" err="1"/>
              <a:t>selected</a:t>
            </a:r>
            <a:r>
              <a:rPr lang="it-IT" dirty="0"/>
              <a:t> «fascia A» list of </a:t>
            </a:r>
            <a:r>
              <a:rPr lang="it-IT" dirty="0" err="1"/>
              <a:t>journals</a:t>
            </a:r>
            <a:endParaRPr lang="it-IT" dirty="0"/>
          </a:p>
        </p:txBody>
      </p:sp>
    </p:spTree>
    <p:extLst>
      <p:ext uri="{BB962C8B-B14F-4D97-AF65-F5344CB8AC3E}">
        <p14:creationId xmlns:p14="http://schemas.microsoft.com/office/powerpoint/2010/main" val="65269513"/>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NIH data commo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3549"/>
          <a:stretch/>
        </p:blipFill>
        <p:spPr bwMode="auto">
          <a:xfrm>
            <a:off x="13335701" y="6742779"/>
            <a:ext cx="2431328" cy="123548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0E667CD-96C0-7342-95A5-2DC6F40AEE74}"/>
              </a:ext>
            </a:extLst>
          </p:cNvPr>
          <p:cNvSpPr>
            <a:spLocks noGrp="1"/>
          </p:cNvSpPr>
          <p:nvPr>
            <p:ph type="body" sz="quarter" idx="21"/>
          </p:nvPr>
        </p:nvSpPr>
        <p:spPr>
          <a:xfrm>
            <a:off x="869905" y="338668"/>
            <a:ext cx="5988095" cy="1459394"/>
          </a:xfrm>
        </p:spPr>
        <p:txBody>
          <a:bodyPr>
            <a:normAutofit fontScale="92500" lnSpcReduction="10000"/>
          </a:bodyPr>
          <a:lstStyle/>
          <a:p>
            <a:pPr algn="l"/>
            <a:r>
              <a:rPr lang="en-GB" dirty="0"/>
              <a:t>Research on reproducibility</a:t>
            </a:r>
            <a:endParaRPr lang="en-IT" sz="2000" dirty="0"/>
          </a:p>
        </p:txBody>
      </p:sp>
      <p:sp>
        <p:nvSpPr>
          <p:cNvPr id="4" name="Rectangle 3"/>
          <p:cNvSpPr/>
          <p:nvPr/>
        </p:nvSpPr>
        <p:spPr>
          <a:xfrm>
            <a:off x="1950672" y="2043417"/>
            <a:ext cx="6275321" cy="830997"/>
          </a:xfrm>
          <a:prstGeom prst="rect">
            <a:avLst/>
          </a:prstGeom>
        </p:spPr>
        <p:txBody>
          <a:bodyPr wrap="square">
            <a:spAutoFit/>
          </a:bodyPr>
          <a:lstStyle/>
          <a:p>
            <a:r>
              <a:rPr lang="en-GB" sz="2400" dirty="0"/>
              <a:t>Standards and templates for reporting methods, provenance, tracking</a:t>
            </a:r>
          </a:p>
        </p:txBody>
      </p:sp>
      <p:pic>
        <p:nvPicPr>
          <p:cNvPr id="5" name="Picture 9" descr="http://www.commonwl.org/CWL-Logo-Header.png"/>
          <p:cNvPicPr>
            <a:picLocks noChangeAspect="1" noChangeArrowheads="1"/>
          </p:cNvPicPr>
          <p:nvPr/>
        </p:nvPicPr>
        <p:blipFill rotWithShape="1">
          <a:blip r:embed="rId4">
            <a:extLst>
              <a:ext uri="{28A0092B-C50C-407E-A947-70E740481C1C}">
                <a14:useLocalDpi xmlns:a14="http://schemas.microsoft.com/office/drawing/2010/main" val="0"/>
              </a:ext>
            </a:extLst>
          </a:blip>
          <a:srcRect l="22504" t="14098" r="18404" b="22982"/>
          <a:stretch/>
        </p:blipFill>
        <p:spPr bwMode="auto">
          <a:xfrm>
            <a:off x="4661587" y="2999586"/>
            <a:ext cx="1169505" cy="737076"/>
          </a:xfrm>
          <a:prstGeom prst="rect">
            <a:avLst/>
          </a:prstGeom>
          <a:solidFill>
            <a:schemeClr val="bg1"/>
          </a:solidFill>
        </p:spPr>
      </p:pic>
      <p:pic>
        <p:nvPicPr>
          <p:cNvPr id="6" name="Picture 5">
            <a:extLst>
              <a:ext uri="{FF2B5EF4-FFF2-40B4-BE49-F238E27FC236}">
                <a16:creationId xmlns:a16="http://schemas.microsoft.com/office/drawing/2014/main" id="{8432CD10-494D-4416-83A7-17FF7036F9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943" y="3172933"/>
            <a:ext cx="1439768" cy="469531"/>
          </a:xfrm>
          <a:prstGeom prst="rect">
            <a:avLst/>
          </a:prstGeom>
        </p:spPr>
      </p:pic>
      <p:sp>
        <p:nvSpPr>
          <p:cNvPr id="7" name="Rectangle 6"/>
          <p:cNvSpPr/>
          <p:nvPr/>
        </p:nvSpPr>
        <p:spPr>
          <a:xfrm>
            <a:off x="10810083" y="3030331"/>
            <a:ext cx="4800551" cy="1569660"/>
          </a:xfrm>
          <a:prstGeom prst="rect">
            <a:avLst/>
          </a:prstGeom>
        </p:spPr>
        <p:txBody>
          <a:bodyPr wrap="square">
            <a:spAutoFit/>
          </a:bodyPr>
          <a:lstStyle/>
          <a:p>
            <a:r>
              <a:rPr lang="en-GB" sz="2400" dirty="0"/>
              <a:t>Tools and platforms for capturing, tracking, structuring, organising assets throughout the whole project research cycle.</a:t>
            </a:r>
          </a:p>
        </p:txBody>
      </p:sp>
      <p:sp>
        <p:nvSpPr>
          <p:cNvPr id="9" name="Rectangle 8"/>
          <p:cNvSpPr/>
          <p:nvPr/>
        </p:nvSpPr>
        <p:spPr>
          <a:xfrm>
            <a:off x="238055" y="4663674"/>
            <a:ext cx="4051109" cy="461665"/>
          </a:xfrm>
          <a:prstGeom prst="rect">
            <a:avLst/>
          </a:prstGeom>
        </p:spPr>
        <p:txBody>
          <a:bodyPr wrap="none">
            <a:spAutoFit/>
          </a:bodyPr>
          <a:lstStyle/>
          <a:p>
            <a:r>
              <a:rPr lang="en-GB" sz="2400" dirty="0"/>
              <a:t>Workflow/Script  Automation</a:t>
            </a:r>
          </a:p>
        </p:txBody>
      </p:sp>
      <p:pic>
        <p:nvPicPr>
          <p:cNvPr id="10" name="Shape 300" descr="cwl_pipeline_visual.png"/>
          <p:cNvPicPr preferRelativeResize="0"/>
          <p:nvPr/>
        </p:nvPicPr>
        <p:blipFill>
          <a:blip r:embed="rId6">
            <a:alphaModFix/>
          </a:blip>
          <a:stretch>
            <a:fillRect/>
          </a:stretch>
        </p:blipFill>
        <p:spPr>
          <a:xfrm>
            <a:off x="996792" y="5141384"/>
            <a:ext cx="2772337" cy="1360799"/>
          </a:xfrm>
          <a:prstGeom prst="rect">
            <a:avLst/>
          </a:prstGeom>
          <a:noFill/>
          <a:ln>
            <a:noFill/>
          </a:ln>
        </p:spPr>
      </p:pic>
      <p:sp>
        <p:nvSpPr>
          <p:cNvPr id="12" name="Rectangle 11"/>
          <p:cNvSpPr/>
          <p:nvPr/>
        </p:nvSpPr>
        <p:spPr>
          <a:xfrm>
            <a:off x="9431015" y="6278212"/>
            <a:ext cx="1911152" cy="1200329"/>
          </a:xfrm>
          <a:prstGeom prst="rect">
            <a:avLst/>
          </a:prstGeom>
        </p:spPr>
        <p:txBody>
          <a:bodyPr wrap="square">
            <a:spAutoFit/>
          </a:bodyPr>
          <a:lstStyle/>
          <a:p>
            <a:r>
              <a:rPr lang="en-GB" sz="2400" dirty="0"/>
              <a:t>Electronic Lab note books</a:t>
            </a:r>
          </a:p>
        </p:txBody>
      </p:sp>
      <p:sp>
        <p:nvSpPr>
          <p:cNvPr id="15" name="Rectangle 14"/>
          <p:cNvSpPr/>
          <p:nvPr/>
        </p:nvSpPr>
        <p:spPr>
          <a:xfrm>
            <a:off x="2849033" y="7124765"/>
            <a:ext cx="4342856" cy="461665"/>
          </a:xfrm>
          <a:prstGeom prst="rect">
            <a:avLst/>
          </a:prstGeom>
        </p:spPr>
        <p:txBody>
          <a:bodyPr wrap="none">
            <a:spAutoFit/>
          </a:bodyPr>
          <a:lstStyle/>
          <a:p>
            <a:r>
              <a:rPr lang="en-GB" sz="2400" dirty="0"/>
              <a:t>Models and methods archives</a:t>
            </a:r>
          </a:p>
        </p:txBody>
      </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27030" y="6743939"/>
            <a:ext cx="1077533" cy="102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descr="https://cdn.cos.io/media/images/osf-logo-black.origin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96637" y="4813985"/>
            <a:ext cx="1519317" cy="571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76914" y="3939792"/>
            <a:ext cx="1031928" cy="1031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descr="http://www.cisd.ethz.ch/software/openBIS_Logo_white_bg.png"/>
          <p:cNvPicPr>
            <a:picLocks noChangeAspect="1" noChangeArrowheads="1"/>
          </p:cNvPicPr>
          <p:nvPr/>
        </p:nvPicPr>
        <p:blipFill>
          <a:blip r:embed="rId10"/>
          <a:srcRect/>
          <a:stretch>
            <a:fillRect/>
          </a:stretch>
        </p:blipFill>
        <p:spPr bwMode="auto">
          <a:xfrm>
            <a:off x="11819367" y="4871830"/>
            <a:ext cx="1047353" cy="434467"/>
          </a:xfrm>
          <a:prstGeom prst="rect">
            <a:avLst/>
          </a:prstGeom>
          <a:noFill/>
          <a:ln w="9525">
            <a:noFill/>
            <a:miter lim="800000"/>
            <a:headEnd/>
            <a:tailEnd/>
          </a:ln>
        </p:spPr>
      </p:pic>
      <p:pic>
        <p:nvPicPr>
          <p:cNvPr id="2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38344" y="8018313"/>
            <a:ext cx="957681" cy="30145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51320" y="8199382"/>
            <a:ext cx="732159" cy="646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AutoShape 4" descr="Image result for github image"/>
          <p:cNvSpPr>
            <a:spLocks noChangeAspect="1" noChangeArrowheads="1"/>
          </p:cNvSpPr>
          <p:nvPr/>
        </p:nvSpPr>
        <p:spPr bwMode="auto">
          <a:xfrm>
            <a:off x="2239433" y="-1422400"/>
            <a:ext cx="50800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4267"/>
          </a:p>
        </p:txBody>
      </p:sp>
      <p:sp>
        <p:nvSpPr>
          <p:cNvPr id="23" name="Rectangle 22"/>
          <p:cNvSpPr/>
          <p:nvPr/>
        </p:nvSpPr>
        <p:spPr>
          <a:xfrm>
            <a:off x="12601636" y="6141754"/>
            <a:ext cx="2154659" cy="830997"/>
          </a:xfrm>
          <a:prstGeom prst="rect">
            <a:avLst/>
          </a:prstGeom>
        </p:spPr>
        <p:txBody>
          <a:bodyPr wrap="square">
            <a:spAutoFit/>
          </a:bodyPr>
          <a:lstStyle/>
          <a:p>
            <a:r>
              <a:rPr lang="en-GB" sz="2400" dirty="0"/>
              <a:t>Research Commons</a:t>
            </a:r>
          </a:p>
        </p:txBody>
      </p:sp>
      <p:sp>
        <p:nvSpPr>
          <p:cNvPr id="24" name="AutoShape 7" descr="Image result for galaxy logo bioinforma"/>
          <p:cNvSpPr>
            <a:spLocks noChangeAspect="1" noChangeArrowheads="1"/>
          </p:cNvSpPr>
          <p:nvPr/>
        </p:nvSpPr>
        <p:spPr bwMode="auto">
          <a:xfrm>
            <a:off x="2239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4267"/>
          </a:p>
        </p:txBody>
      </p:sp>
      <p:pic>
        <p:nvPicPr>
          <p:cNvPr id="29"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793" t="22281" r="22242" b="57034"/>
          <a:stretch/>
        </p:blipFill>
        <p:spPr bwMode="auto">
          <a:xfrm>
            <a:off x="3769129" y="3939792"/>
            <a:ext cx="2260331" cy="495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5" descr="https://www.protocols.io/img/lo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8996" y="7669626"/>
            <a:ext cx="2471961" cy="3717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5" cstate="print">
            <a:extLst>
              <a:ext uri="{28A0092B-C50C-407E-A947-70E740481C1C}">
                <a14:useLocalDpi xmlns:a14="http://schemas.microsoft.com/office/drawing/2010/main" val="0"/>
              </a:ext>
            </a:extLst>
          </a:blip>
          <a:srcRect l="56981" t="47157" r="26987" b="38018"/>
          <a:stretch/>
        </p:blipFill>
        <p:spPr>
          <a:xfrm>
            <a:off x="7710852" y="2963271"/>
            <a:ext cx="1219471" cy="888855"/>
          </a:xfrm>
          <a:prstGeom prst="rect">
            <a:avLst/>
          </a:prstGeom>
        </p:spPr>
      </p:pic>
      <p:pic>
        <p:nvPicPr>
          <p:cNvPr id="35" name="Picture 2" descr="https://scinote.net/wp-content/uploads/2016/12/logo_sciNote_final-1024x184-v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04294" y="4886060"/>
            <a:ext cx="953425" cy="17131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96708" y="5249901"/>
            <a:ext cx="1129751" cy="31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6" descr="https://www.myexperiment.org/images/logo.png?14229635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90549" y="7800926"/>
            <a:ext cx="1927176" cy="368112"/>
          </a:xfrm>
          <a:prstGeom prst="rect">
            <a:avLst/>
          </a:prstGeom>
          <a:noFill/>
          <a:extLst>
            <a:ext uri="{909E8E84-426E-40DD-AFC4-6F175D3DCCD1}">
              <a14:hiddenFill xmlns:a14="http://schemas.microsoft.com/office/drawing/2010/main">
                <a:solidFill>
                  <a:srgbClr val="FFFFFF"/>
                </a:solidFill>
              </a14:hiddenFill>
            </a:ext>
          </a:extLst>
        </p:spPr>
      </p:pic>
      <p:sp>
        <p:nvSpPr>
          <p:cNvPr id="25" name="AutoShape 10" descr="Image result for rrid image"/>
          <p:cNvSpPr>
            <a:spLocks noChangeAspect="1" noChangeArrowheads="1"/>
          </p:cNvSpPr>
          <p:nvPr/>
        </p:nvSpPr>
        <p:spPr bwMode="auto">
          <a:xfrm>
            <a:off x="2442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4267"/>
          </a:p>
        </p:txBody>
      </p:sp>
      <p:pic>
        <p:nvPicPr>
          <p:cNvPr id="23563" name="Picture 1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72002" y="4551092"/>
            <a:ext cx="1190627" cy="38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6"/>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9210" b="-1"/>
          <a:stretch/>
        </p:blipFill>
        <p:spPr bwMode="auto">
          <a:xfrm>
            <a:off x="7305869" y="4261242"/>
            <a:ext cx="920125" cy="33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6"/>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42777"/>
          <a:stretch/>
        </p:blipFill>
        <p:spPr bwMode="auto">
          <a:xfrm>
            <a:off x="7305869" y="3881005"/>
            <a:ext cx="1053053" cy="36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a:extLst>
              <a:ext uri="{FF2B5EF4-FFF2-40B4-BE49-F238E27FC236}">
                <a16:creationId xmlns:a16="http://schemas.microsoft.com/office/drawing/2014/main" id="{FB016D33-A476-F44D-906D-E0D11CFD3F8E}"/>
              </a:ext>
            </a:extLst>
          </p:cNvPr>
          <p:cNvPicPr>
            <a:picLocks noChangeAspect="1"/>
          </p:cNvPicPr>
          <p:nvPr/>
        </p:nvPicPr>
        <p:blipFill>
          <a:blip r:embed="rId21"/>
          <a:stretch>
            <a:fillRect/>
          </a:stretch>
        </p:blipFill>
        <p:spPr>
          <a:xfrm>
            <a:off x="1420630" y="2998649"/>
            <a:ext cx="2928691" cy="408453"/>
          </a:xfrm>
          <a:prstGeom prst="rect">
            <a:avLst/>
          </a:prstGeom>
        </p:spPr>
      </p:pic>
      <p:sp>
        <p:nvSpPr>
          <p:cNvPr id="14" name="Rectangle 13">
            <a:extLst>
              <a:ext uri="{FF2B5EF4-FFF2-40B4-BE49-F238E27FC236}">
                <a16:creationId xmlns:a16="http://schemas.microsoft.com/office/drawing/2014/main" id="{0F98B474-5F92-554A-94BE-38C4B4F21690}"/>
              </a:ext>
            </a:extLst>
          </p:cNvPr>
          <p:cNvSpPr/>
          <p:nvPr/>
        </p:nvSpPr>
        <p:spPr>
          <a:xfrm>
            <a:off x="6746083" y="183410"/>
            <a:ext cx="8128000" cy="1569660"/>
          </a:xfrm>
          <a:prstGeom prst="rect">
            <a:avLst/>
          </a:prstGeom>
        </p:spPr>
        <p:txBody>
          <a:bodyPr>
            <a:spAutoFit/>
          </a:bodyPr>
          <a:lstStyle/>
          <a:p>
            <a:r>
              <a:rPr lang="en-GB" dirty="0"/>
              <a:t>…built-in reproducibility by side effect, reproducibility ramps, disguised as productivity. If only they worked together… </a:t>
            </a:r>
            <a:endParaRPr lang="en-IT" dirty="0"/>
          </a:p>
        </p:txBody>
      </p:sp>
      <p:pic>
        <p:nvPicPr>
          <p:cNvPr id="26" name="Picture 25">
            <a:extLst>
              <a:ext uri="{FF2B5EF4-FFF2-40B4-BE49-F238E27FC236}">
                <a16:creationId xmlns:a16="http://schemas.microsoft.com/office/drawing/2014/main" id="{8262832A-8528-894C-90F4-B20E5F65F992}"/>
              </a:ext>
            </a:extLst>
          </p:cNvPr>
          <p:cNvPicPr>
            <a:picLocks noChangeAspect="1"/>
          </p:cNvPicPr>
          <p:nvPr/>
        </p:nvPicPr>
        <p:blipFill>
          <a:blip r:embed="rId22"/>
          <a:stretch>
            <a:fillRect/>
          </a:stretch>
        </p:blipFill>
        <p:spPr>
          <a:xfrm>
            <a:off x="1519945" y="3559130"/>
            <a:ext cx="2047208" cy="767703"/>
          </a:xfrm>
          <a:prstGeom prst="rect">
            <a:avLst/>
          </a:prstGeom>
        </p:spPr>
      </p:pic>
      <p:sp>
        <p:nvSpPr>
          <p:cNvPr id="27" name="TextBox 26">
            <a:extLst>
              <a:ext uri="{FF2B5EF4-FFF2-40B4-BE49-F238E27FC236}">
                <a16:creationId xmlns:a16="http://schemas.microsoft.com/office/drawing/2014/main" id="{7ECC43DA-A15D-7344-B26C-8A99F84A7126}"/>
              </a:ext>
            </a:extLst>
          </p:cNvPr>
          <p:cNvSpPr txBox="1"/>
          <p:nvPr/>
        </p:nvSpPr>
        <p:spPr>
          <a:xfrm>
            <a:off x="2251137" y="4046637"/>
            <a:ext cx="1019510" cy="34240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en-IT" sz="1600" dirty="0">
                <a:solidFill>
                  <a:schemeClr val="accent5"/>
                </a:solidFill>
                <a:latin typeface="Tahoma" panose="020B0604030504040204" pitchFamily="34" charset="0"/>
                <a:ea typeface="Tahoma" panose="020B0604030504040204" pitchFamily="34" charset="0"/>
                <a:cs typeface="Tahoma" panose="020B0604030504040204" pitchFamily="34" charset="0"/>
              </a:rPr>
              <a:t>Guidelines</a:t>
            </a:r>
            <a:endParaRPr kumimoji="0" lang="en-IT" sz="1600" b="0" i="0" u="none" strike="noStrike" cap="none" spc="0" normalizeH="0" baseline="0" dirty="0">
              <a:ln>
                <a:noFill/>
              </a:ln>
              <a:solidFill>
                <a:schemeClr val="accent5"/>
              </a:solidFill>
              <a:effectLst/>
              <a:uFillTx/>
              <a:latin typeface="Tahoma" panose="020B0604030504040204" pitchFamily="34" charset="0"/>
              <a:ea typeface="Tahoma" panose="020B0604030504040204" pitchFamily="34" charset="0"/>
              <a:cs typeface="Tahoma" panose="020B0604030504040204" pitchFamily="34" charset="0"/>
              <a:sym typeface="Helvetica Light"/>
            </a:endParaRPr>
          </a:p>
        </p:txBody>
      </p:sp>
    </p:spTree>
    <p:extLst>
      <p:ext uri="{BB962C8B-B14F-4D97-AF65-F5344CB8AC3E}">
        <p14:creationId xmlns:p14="http://schemas.microsoft.com/office/powerpoint/2010/main" val="3242469429"/>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oup.silverchair-cdn.com/ImageLibrary/GIGASCIENCE/giga_infographic(1)%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981" y="5636114"/>
            <a:ext cx="2013624" cy="2077389"/>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Image result for codeocean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443" y="6078239"/>
            <a:ext cx="1296144" cy="739860"/>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49" t="21818" r="16985" b="18336"/>
          <a:stretch/>
        </p:blipFill>
        <p:spPr bwMode="auto">
          <a:xfrm>
            <a:off x="6421520" y="6827700"/>
            <a:ext cx="1282551" cy="117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descr="https://data2paper.org/wp-content/uploads/2017/11/logo_1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942" y="7130625"/>
            <a:ext cx="1286808" cy="729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072875" y="7859817"/>
            <a:ext cx="2989921" cy="748988"/>
          </a:xfrm>
          <a:prstGeom prst="rect">
            <a:avLst/>
          </a:prstGeom>
        </p:spPr>
        <p:txBody>
          <a:bodyPr wrap="none">
            <a:spAutoFit/>
          </a:bodyPr>
          <a:lstStyle/>
          <a:p>
            <a:r>
              <a:rPr lang="en-GB" sz="4267" b="1" dirty="0">
                <a:latin typeface="Corbel" panose="020B0503020204020204" pitchFamily="34" charset="0"/>
              </a:rPr>
              <a:t>Data2Paper</a:t>
            </a:r>
          </a:p>
        </p:txBody>
      </p:sp>
      <p:sp>
        <p:nvSpPr>
          <p:cNvPr id="7" name="Text Placeholder 6">
            <a:extLst>
              <a:ext uri="{FF2B5EF4-FFF2-40B4-BE49-F238E27FC236}">
                <a16:creationId xmlns:a16="http://schemas.microsoft.com/office/drawing/2014/main" id="{7BF7141F-15C2-FC4E-8BE7-BD3F47F03DBE}"/>
              </a:ext>
            </a:extLst>
          </p:cNvPr>
          <p:cNvSpPr>
            <a:spLocks noGrp="1"/>
          </p:cNvSpPr>
          <p:nvPr>
            <p:ph type="body" sz="quarter" idx="21"/>
          </p:nvPr>
        </p:nvSpPr>
        <p:spPr/>
        <p:txBody>
          <a:bodyPr>
            <a:normAutofit fontScale="85000" lnSpcReduction="10000"/>
          </a:bodyPr>
          <a:lstStyle/>
          <a:p>
            <a:pPr algn="l"/>
            <a:r>
              <a:rPr lang="en-GB" sz="9600" dirty="0"/>
              <a:t>Research on reproducibility</a:t>
            </a:r>
            <a:endParaRPr lang="en-IT" sz="4400" dirty="0"/>
          </a:p>
        </p:txBody>
      </p:sp>
      <p:pic>
        <p:nvPicPr>
          <p:cNvPr id="14" name="Picture 8">
            <a:extLst>
              <a:ext uri="{FF2B5EF4-FFF2-40B4-BE49-F238E27FC236}">
                <a16:creationId xmlns:a16="http://schemas.microsoft.com/office/drawing/2014/main" id="{A0CAF317-27B6-BB4F-93AB-E813E8059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1164" y="1399180"/>
            <a:ext cx="2672907" cy="179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a:extLst>
              <a:ext uri="{FF2B5EF4-FFF2-40B4-BE49-F238E27FC236}">
                <a16:creationId xmlns:a16="http://schemas.microsoft.com/office/drawing/2014/main" id="{39AEAC97-0326-5A45-9C98-7A8A850F79E7}"/>
              </a:ext>
            </a:extLst>
          </p:cNvPr>
          <p:cNvSpPr/>
          <p:nvPr/>
        </p:nvSpPr>
        <p:spPr>
          <a:xfrm>
            <a:off x="4677190" y="2550460"/>
            <a:ext cx="3258636" cy="1200329"/>
          </a:xfrm>
          <a:prstGeom prst="rect">
            <a:avLst/>
          </a:prstGeom>
        </p:spPr>
        <p:txBody>
          <a:bodyPr wrap="square">
            <a:spAutoFit/>
          </a:bodyPr>
          <a:lstStyle/>
          <a:p>
            <a:r>
              <a:rPr lang="en-GB" sz="2400" dirty="0"/>
              <a:t>Shared Cloud-based analysis systems &amp; </a:t>
            </a:r>
            <a:r>
              <a:rPr lang="en-GB" sz="2400" dirty="0" err="1"/>
              <a:t>collaboratories</a:t>
            </a:r>
            <a:endParaRPr lang="en-GB" sz="2400" dirty="0"/>
          </a:p>
        </p:txBody>
      </p:sp>
      <p:sp>
        <p:nvSpPr>
          <p:cNvPr id="16" name="Rectangle 15">
            <a:extLst>
              <a:ext uri="{FF2B5EF4-FFF2-40B4-BE49-F238E27FC236}">
                <a16:creationId xmlns:a16="http://schemas.microsoft.com/office/drawing/2014/main" id="{0A686504-2D63-E94C-85C4-D7E998B6AEEA}"/>
              </a:ext>
            </a:extLst>
          </p:cNvPr>
          <p:cNvSpPr/>
          <p:nvPr/>
        </p:nvSpPr>
        <p:spPr>
          <a:xfrm>
            <a:off x="841537" y="1947824"/>
            <a:ext cx="2947835" cy="1569660"/>
          </a:xfrm>
          <a:prstGeom prst="rect">
            <a:avLst/>
          </a:prstGeom>
        </p:spPr>
        <p:txBody>
          <a:bodyPr wrap="square">
            <a:spAutoFit/>
          </a:bodyPr>
          <a:lstStyle/>
          <a:p>
            <a:r>
              <a:rPr lang="en-GB" sz="2400" dirty="0"/>
              <a:t>Containers for executable software</a:t>
            </a:r>
          </a:p>
          <a:p>
            <a:r>
              <a:rPr lang="en-GB" sz="2400" dirty="0"/>
              <a:t>dependencies &amp; portability</a:t>
            </a:r>
          </a:p>
        </p:txBody>
      </p:sp>
      <p:sp>
        <p:nvSpPr>
          <p:cNvPr id="17" name="Rectangle 16">
            <a:extLst>
              <a:ext uri="{FF2B5EF4-FFF2-40B4-BE49-F238E27FC236}">
                <a16:creationId xmlns:a16="http://schemas.microsoft.com/office/drawing/2014/main" id="{168D8E96-C06B-BB48-9D06-EC2EC46A4663}"/>
              </a:ext>
            </a:extLst>
          </p:cNvPr>
          <p:cNvSpPr/>
          <p:nvPr/>
        </p:nvSpPr>
        <p:spPr>
          <a:xfrm>
            <a:off x="2857521" y="3874126"/>
            <a:ext cx="2976331" cy="1200329"/>
          </a:xfrm>
          <a:prstGeom prst="rect">
            <a:avLst/>
          </a:prstGeom>
        </p:spPr>
        <p:txBody>
          <a:bodyPr wrap="square">
            <a:spAutoFit/>
          </a:bodyPr>
          <a:lstStyle/>
          <a:p>
            <a:r>
              <a:rPr lang="en-GB" sz="2400" dirty="0"/>
              <a:t>Open source software repositories</a:t>
            </a:r>
          </a:p>
        </p:txBody>
      </p:sp>
      <p:pic>
        <p:nvPicPr>
          <p:cNvPr id="18" name="Picture 2" descr="Image result for docker">
            <a:extLst>
              <a:ext uri="{FF2B5EF4-FFF2-40B4-BE49-F238E27FC236}">
                <a16:creationId xmlns:a16="http://schemas.microsoft.com/office/drawing/2014/main" id="{1CF65A8D-C449-1743-BC00-819D8C6F26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9510" y="3135236"/>
            <a:ext cx="1043836" cy="6953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a:extLst>
              <a:ext uri="{FF2B5EF4-FFF2-40B4-BE49-F238E27FC236}">
                <a16:creationId xmlns:a16="http://schemas.microsoft.com/office/drawing/2014/main" id="{85AC68CF-A300-674A-9555-3251B9A998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170" y="3717598"/>
            <a:ext cx="2031011" cy="1188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a:extLst>
              <a:ext uri="{FF2B5EF4-FFF2-40B4-BE49-F238E27FC236}">
                <a16:creationId xmlns:a16="http://schemas.microsoft.com/office/drawing/2014/main" id="{C2DCEDD3-93A3-D941-87B9-89CF3787FC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841" y="3135236"/>
            <a:ext cx="610707" cy="615553"/>
          </a:xfrm>
          <a:prstGeom prst="rect">
            <a:avLst/>
          </a:prstGeom>
        </p:spPr>
      </p:pic>
      <p:pic>
        <p:nvPicPr>
          <p:cNvPr id="21" name="Picture 15" descr="Image result for codeocean image">
            <a:extLst>
              <a:ext uri="{FF2B5EF4-FFF2-40B4-BE49-F238E27FC236}">
                <a16:creationId xmlns:a16="http://schemas.microsoft.com/office/drawing/2014/main" id="{DDBF9160-12B4-9D48-8118-DB86CF13D2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5584" y="3883142"/>
            <a:ext cx="1651867" cy="94291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ABEE972-92F8-D14A-AEFB-9EABFA50C408}"/>
              </a:ext>
            </a:extLst>
          </p:cNvPr>
          <p:cNvSpPr/>
          <p:nvPr/>
        </p:nvSpPr>
        <p:spPr>
          <a:xfrm>
            <a:off x="4723942" y="5584224"/>
            <a:ext cx="2947835" cy="1200329"/>
          </a:xfrm>
          <a:prstGeom prst="rect">
            <a:avLst/>
          </a:prstGeom>
        </p:spPr>
        <p:txBody>
          <a:bodyPr wrap="square">
            <a:spAutoFit/>
          </a:bodyPr>
          <a:lstStyle/>
          <a:p>
            <a:r>
              <a:rPr lang="en-GB" sz="2400" dirty="0"/>
              <a:t>Publishing tools: reproducible papers</a:t>
            </a:r>
          </a:p>
        </p:txBody>
      </p:sp>
      <p:sp>
        <p:nvSpPr>
          <p:cNvPr id="23" name="Rectangle 22">
            <a:extLst>
              <a:ext uri="{FF2B5EF4-FFF2-40B4-BE49-F238E27FC236}">
                <a16:creationId xmlns:a16="http://schemas.microsoft.com/office/drawing/2014/main" id="{A768BE7A-5378-374D-B707-95F81B8919B1}"/>
              </a:ext>
            </a:extLst>
          </p:cNvPr>
          <p:cNvSpPr/>
          <p:nvPr/>
        </p:nvSpPr>
        <p:spPr>
          <a:xfrm>
            <a:off x="11301583" y="1882337"/>
            <a:ext cx="2947835" cy="1200329"/>
          </a:xfrm>
          <a:prstGeom prst="rect">
            <a:avLst/>
          </a:prstGeom>
        </p:spPr>
        <p:txBody>
          <a:bodyPr wrap="square">
            <a:spAutoFit/>
          </a:bodyPr>
          <a:lstStyle/>
          <a:p>
            <a:r>
              <a:rPr lang="en-GB" sz="2400" dirty="0"/>
              <a:t>Virtual Research Environments/Scientific Gateways</a:t>
            </a:r>
          </a:p>
        </p:txBody>
      </p:sp>
      <p:pic>
        <p:nvPicPr>
          <p:cNvPr id="8" name="Picture 7">
            <a:extLst>
              <a:ext uri="{FF2B5EF4-FFF2-40B4-BE49-F238E27FC236}">
                <a16:creationId xmlns:a16="http://schemas.microsoft.com/office/drawing/2014/main" id="{E5A3747C-456B-5F4A-8C1D-FD9D961234C2}"/>
              </a:ext>
            </a:extLst>
          </p:cNvPr>
          <p:cNvPicPr>
            <a:picLocks noChangeAspect="1"/>
          </p:cNvPicPr>
          <p:nvPr/>
        </p:nvPicPr>
        <p:blipFill>
          <a:blip r:embed="rId11"/>
          <a:stretch>
            <a:fillRect/>
          </a:stretch>
        </p:blipFill>
        <p:spPr>
          <a:xfrm>
            <a:off x="10037801" y="3230987"/>
            <a:ext cx="3209408" cy="724705"/>
          </a:xfrm>
          <a:prstGeom prst="rect">
            <a:avLst/>
          </a:prstGeom>
        </p:spPr>
      </p:pic>
      <p:pic>
        <p:nvPicPr>
          <p:cNvPr id="11" name="Picture 10">
            <a:extLst>
              <a:ext uri="{FF2B5EF4-FFF2-40B4-BE49-F238E27FC236}">
                <a16:creationId xmlns:a16="http://schemas.microsoft.com/office/drawing/2014/main" id="{2FF56CAC-E07F-564D-B691-D66AB2AF3631}"/>
              </a:ext>
            </a:extLst>
          </p:cNvPr>
          <p:cNvPicPr>
            <a:picLocks noChangeAspect="1"/>
          </p:cNvPicPr>
          <p:nvPr/>
        </p:nvPicPr>
        <p:blipFill>
          <a:blip r:embed="rId12"/>
          <a:stretch>
            <a:fillRect/>
          </a:stretch>
        </p:blipFill>
        <p:spPr>
          <a:xfrm>
            <a:off x="11481458" y="4234852"/>
            <a:ext cx="3834041" cy="670957"/>
          </a:xfrm>
          <a:prstGeom prst="rect">
            <a:avLst/>
          </a:prstGeom>
          <a:solidFill>
            <a:schemeClr val="bg2">
              <a:lumMod val="90000"/>
            </a:schemeClr>
          </a:solidFill>
        </p:spPr>
      </p:pic>
      <p:sp>
        <p:nvSpPr>
          <p:cNvPr id="26" name="Rectangle 25">
            <a:extLst>
              <a:ext uri="{FF2B5EF4-FFF2-40B4-BE49-F238E27FC236}">
                <a16:creationId xmlns:a16="http://schemas.microsoft.com/office/drawing/2014/main" id="{354E424D-F37A-DB41-A4CE-0C51FA6F017F}"/>
              </a:ext>
            </a:extLst>
          </p:cNvPr>
          <p:cNvSpPr/>
          <p:nvPr/>
        </p:nvSpPr>
        <p:spPr>
          <a:xfrm>
            <a:off x="9748047" y="5787355"/>
            <a:ext cx="4647622" cy="830997"/>
          </a:xfrm>
          <a:prstGeom prst="rect">
            <a:avLst/>
          </a:prstGeom>
        </p:spPr>
        <p:txBody>
          <a:bodyPr wrap="square">
            <a:spAutoFit/>
          </a:bodyPr>
          <a:lstStyle/>
          <a:p>
            <a:r>
              <a:rPr lang="en-GB" sz="2400" dirty="0"/>
              <a:t>Discovery, recommendations, monitoring, research impact</a:t>
            </a:r>
          </a:p>
        </p:txBody>
      </p:sp>
      <p:grpSp>
        <p:nvGrpSpPr>
          <p:cNvPr id="27" name="Group 26">
            <a:extLst>
              <a:ext uri="{FF2B5EF4-FFF2-40B4-BE49-F238E27FC236}">
                <a16:creationId xmlns:a16="http://schemas.microsoft.com/office/drawing/2014/main" id="{D3EA21CC-D7F4-994B-A4F8-957890CF7924}"/>
              </a:ext>
            </a:extLst>
          </p:cNvPr>
          <p:cNvGrpSpPr/>
          <p:nvPr/>
        </p:nvGrpSpPr>
        <p:grpSpPr>
          <a:xfrm>
            <a:off x="10399132" y="7261663"/>
            <a:ext cx="2752901" cy="1051223"/>
            <a:chOff x="8450323" y="1116825"/>
            <a:chExt cx="5023856" cy="1504173"/>
          </a:xfrm>
        </p:grpSpPr>
        <p:pic>
          <p:nvPicPr>
            <p:cNvPr id="28" name="Picture 27">
              <a:extLst>
                <a:ext uri="{FF2B5EF4-FFF2-40B4-BE49-F238E27FC236}">
                  <a16:creationId xmlns:a16="http://schemas.microsoft.com/office/drawing/2014/main" id="{DB3C2520-4DD0-0846-87D8-013D54C4487B}"/>
                </a:ext>
              </a:extLst>
            </p:cNvPr>
            <p:cNvPicPr>
              <a:picLocks noChangeAspect="1"/>
            </p:cNvPicPr>
            <p:nvPr/>
          </p:nvPicPr>
          <p:blipFill rotWithShape="1">
            <a:blip r:embed="rId13">
              <a:extLst>
                <a:ext uri="{28A0092B-C50C-407E-A947-70E740481C1C}">
                  <a14:useLocalDpi xmlns:a14="http://schemas.microsoft.com/office/drawing/2010/main" val="0"/>
                </a:ext>
              </a:extLst>
            </a:blip>
            <a:srcRect l="67724" t="17304" r="-584" b="14768"/>
            <a:stretch/>
          </p:blipFill>
          <p:spPr>
            <a:xfrm>
              <a:off x="11904958" y="1207047"/>
              <a:ext cx="1569221" cy="888777"/>
            </a:xfrm>
            <a:prstGeom prst="rect">
              <a:avLst/>
            </a:prstGeom>
          </p:spPr>
        </p:pic>
        <p:pic>
          <p:nvPicPr>
            <p:cNvPr id="29" name="Picture 28">
              <a:extLst>
                <a:ext uri="{FF2B5EF4-FFF2-40B4-BE49-F238E27FC236}">
                  <a16:creationId xmlns:a16="http://schemas.microsoft.com/office/drawing/2014/main" id="{E1E08D2D-849F-D44F-9517-093B502F2390}"/>
                </a:ext>
              </a:extLst>
            </p:cNvPr>
            <p:cNvPicPr>
              <a:picLocks noChangeAspect="1"/>
            </p:cNvPicPr>
            <p:nvPr/>
          </p:nvPicPr>
          <p:blipFill rotWithShape="1">
            <a:blip r:embed="rId14">
              <a:extLst>
                <a:ext uri="{28A0092B-C50C-407E-A947-70E740481C1C}">
                  <a14:useLocalDpi xmlns:a14="http://schemas.microsoft.com/office/drawing/2010/main" val="0"/>
                </a:ext>
              </a:extLst>
            </a:blip>
            <a:srcRect l="67097"/>
            <a:stretch/>
          </p:blipFill>
          <p:spPr>
            <a:xfrm>
              <a:off x="10282313" y="1116825"/>
              <a:ext cx="1526717" cy="1095469"/>
            </a:xfrm>
            <a:prstGeom prst="rect">
              <a:avLst/>
            </a:prstGeom>
          </p:spPr>
        </p:pic>
        <p:pic>
          <p:nvPicPr>
            <p:cNvPr id="30" name="Picture 29">
              <a:extLst>
                <a:ext uri="{FF2B5EF4-FFF2-40B4-BE49-F238E27FC236}">
                  <a16:creationId xmlns:a16="http://schemas.microsoft.com/office/drawing/2014/main" id="{0D9DBCF3-49E2-2945-BDEB-26FEF7C334B2}"/>
                </a:ext>
              </a:extLst>
            </p:cNvPr>
            <p:cNvPicPr>
              <a:picLocks noChangeAspect="1"/>
            </p:cNvPicPr>
            <p:nvPr/>
          </p:nvPicPr>
          <p:blipFill rotWithShape="1">
            <a:blip r:embed="rId15">
              <a:extLst>
                <a:ext uri="{28A0092B-C50C-407E-A947-70E740481C1C}">
                  <a14:useLocalDpi xmlns:a14="http://schemas.microsoft.com/office/drawing/2010/main" val="0"/>
                </a:ext>
              </a:extLst>
            </a:blip>
            <a:srcRect l="66734"/>
            <a:stretch/>
          </p:blipFill>
          <p:spPr>
            <a:xfrm>
              <a:off x="9177903" y="1670214"/>
              <a:ext cx="1513714" cy="950784"/>
            </a:xfrm>
            <a:prstGeom prst="rect">
              <a:avLst/>
            </a:prstGeom>
          </p:spPr>
        </p:pic>
        <p:pic>
          <p:nvPicPr>
            <p:cNvPr id="31" name="Picture 30">
              <a:extLst>
                <a:ext uri="{FF2B5EF4-FFF2-40B4-BE49-F238E27FC236}">
                  <a16:creationId xmlns:a16="http://schemas.microsoft.com/office/drawing/2014/main" id="{74CC857C-0A77-6B47-B3CB-BE4C06BE1612}"/>
                </a:ext>
              </a:extLst>
            </p:cNvPr>
            <p:cNvPicPr>
              <a:picLocks noChangeAspect="1"/>
            </p:cNvPicPr>
            <p:nvPr/>
          </p:nvPicPr>
          <p:blipFill rotWithShape="1">
            <a:blip r:embed="rId16">
              <a:extLst>
                <a:ext uri="{28A0092B-C50C-407E-A947-70E740481C1C}">
                  <a14:useLocalDpi xmlns:a14="http://schemas.microsoft.com/office/drawing/2010/main" val="0"/>
                </a:ext>
              </a:extLst>
            </a:blip>
            <a:srcRect l="66466"/>
            <a:stretch/>
          </p:blipFill>
          <p:spPr>
            <a:xfrm>
              <a:off x="8450323" y="1133992"/>
              <a:ext cx="1629868" cy="992122"/>
            </a:xfrm>
            <a:prstGeom prst="rect">
              <a:avLst/>
            </a:prstGeom>
          </p:spPr>
        </p:pic>
        <p:pic>
          <p:nvPicPr>
            <p:cNvPr id="32" name="Picture 31">
              <a:extLst>
                <a:ext uri="{FF2B5EF4-FFF2-40B4-BE49-F238E27FC236}">
                  <a16:creationId xmlns:a16="http://schemas.microsoft.com/office/drawing/2014/main" id="{78361385-FBAE-D041-832A-760C68B8BA09}"/>
                </a:ext>
              </a:extLst>
            </p:cNvPr>
            <p:cNvPicPr>
              <a:picLocks noChangeAspect="1"/>
            </p:cNvPicPr>
            <p:nvPr/>
          </p:nvPicPr>
          <p:blipFill rotWithShape="1">
            <a:blip r:embed="rId17">
              <a:extLst>
                <a:ext uri="{28A0092B-C50C-407E-A947-70E740481C1C}">
                  <a14:useLocalDpi xmlns:a14="http://schemas.microsoft.com/office/drawing/2010/main" val="0"/>
                </a:ext>
              </a:extLst>
            </a:blip>
            <a:srcRect l="66646"/>
            <a:stretch/>
          </p:blipFill>
          <p:spPr>
            <a:xfrm>
              <a:off x="10961518" y="1670214"/>
              <a:ext cx="1531249" cy="950784"/>
            </a:xfrm>
            <a:prstGeom prst="rect">
              <a:avLst/>
            </a:prstGeom>
          </p:spPr>
        </p:pic>
      </p:grpSp>
      <p:pic>
        <p:nvPicPr>
          <p:cNvPr id="33" name="Picture 32">
            <a:extLst>
              <a:ext uri="{FF2B5EF4-FFF2-40B4-BE49-F238E27FC236}">
                <a16:creationId xmlns:a16="http://schemas.microsoft.com/office/drawing/2014/main" id="{396A4E9E-6939-7F4E-8D08-0E00835F7669}"/>
              </a:ext>
            </a:extLst>
          </p:cNvPr>
          <p:cNvPicPr>
            <a:picLocks noChangeAspect="1"/>
          </p:cNvPicPr>
          <p:nvPr/>
        </p:nvPicPr>
        <p:blipFill>
          <a:blip r:embed="rId18"/>
          <a:stretch>
            <a:fillRect/>
          </a:stretch>
        </p:blipFill>
        <p:spPr>
          <a:xfrm>
            <a:off x="9933025" y="6736854"/>
            <a:ext cx="2079587" cy="742304"/>
          </a:xfrm>
          <a:prstGeom prst="rect">
            <a:avLst/>
          </a:prstGeom>
        </p:spPr>
      </p:pic>
      <p:pic>
        <p:nvPicPr>
          <p:cNvPr id="12" name="Picture 11">
            <a:extLst>
              <a:ext uri="{FF2B5EF4-FFF2-40B4-BE49-F238E27FC236}">
                <a16:creationId xmlns:a16="http://schemas.microsoft.com/office/drawing/2014/main" id="{71050940-01BB-5343-B4F0-577C85FF33BD}"/>
              </a:ext>
            </a:extLst>
          </p:cNvPr>
          <p:cNvPicPr>
            <a:picLocks noChangeAspect="1"/>
          </p:cNvPicPr>
          <p:nvPr/>
        </p:nvPicPr>
        <p:blipFill>
          <a:blip r:embed="rId19"/>
          <a:stretch>
            <a:fillRect/>
          </a:stretch>
        </p:blipFill>
        <p:spPr>
          <a:xfrm>
            <a:off x="13269712" y="6724490"/>
            <a:ext cx="2434020" cy="1281063"/>
          </a:xfrm>
          <a:prstGeom prst="rect">
            <a:avLst/>
          </a:prstGeom>
        </p:spPr>
      </p:pic>
    </p:spTree>
    <p:extLst>
      <p:ext uri="{BB962C8B-B14F-4D97-AF65-F5344CB8AC3E}">
        <p14:creationId xmlns:p14="http://schemas.microsoft.com/office/powerpoint/2010/main" val="3702486593"/>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02E0588-B5BF-F74E-B79B-8B0D92BA8F84}"/>
              </a:ext>
            </a:extLst>
          </p:cNvPr>
          <p:cNvSpPr>
            <a:spLocks noGrp="1"/>
          </p:cNvSpPr>
          <p:nvPr>
            <p:ph type="body" sz="quarter" idx="16"/>
          </p:nvPr>
        </p:nvSpPr>
        <p:spPr/>
        <p:txBody>
          <a:bodyPr/>
          <a:lstStyle/>
          <a:p>
            <a:r>
              <a:rPr lang="it-IT" dirty="0"/>
              <a:t>Emma Lazzeri e Paolo Manghi</a:t>
            </a:r>
          </a:p>
        </p:txBody>
      </p:sp>
      <p:sp>
        <p:nvSpPr>
          <p:cNvPr id="3" name="Segnaposto testo 2">
            <a:extLst>
              <a:ext uri="{FF2B5EF4-FFF2-40B4-BE49-F238E27FC236}">
                <a16:creationId xmlns:a16="http://schemas.microsoft.com/office/drawing/2014/main" id="{835A0B22-EE6D-4F48-B7C0-965C1074F16E}"/>
              </a:ext>
            </a:extLst>
          </p:cNvPr>
          <p:cNvSpPr>
            <a:spLocks noGrp="1"/>
          </p:cNvSpPr>
          <p:nvPr>
            <p:ph type="body" sz="quarter" idx="17"/>
          </p:nvPr>
        </p:nvSpPr>
        <p:spPr>
          <a:xfrm>
            <a:off x="4176060" y="6652303"/>
            <a:ext cx="7901640" cy="1153552"/>
          </a:xfrm>
        </p:spPr>
        <p:txBody>
          <a:bodyPr>
            <a:normAutofit/>
          </a:bodyPr>
          <a:lstStyle/>
          <a:p>
            <a:r>
              <a:rPr lang="it-IT" dirty="0" err="1"/>
              <a:t>emma.lazzeri@isti.cnr.it</a:t>
            </a:r>
            <a:r>
              <a:rPr lang="it-IT" dirty="0"/>
              <a:t> </a:t>
            </a:r>
            <a:br>
              <a:rPr lang="it-IT" dirty="0"/>
            </a:br>
            <a:r>
              <a:rPr lang="it-IT" dirty="0" err="1"/>
              <a:t>paolo.manghi@isti.cnr.it</a:t>
            </a:r>
            <a:r>
              <a:rPr lang="it-IT" dirty="0"/>
              <a:t> </a:t>
            </a:r>
          </a:p>
          <a:p>
            <a:endParaRPr lang="it-IT" dirty="0"/>
          </a:p>
        </p:txBody>
      </p:sp>
      <p:sp>
        <p:nvSpPr>
          <p:cNvPr id="4" name="Rettangolo 3">
            <a:extLst>
              <a:ext uri="{FF2B5EF4-FFF2-40B4-BE49-F238E27FC236}">
                <a16:creationId xmlns:a16="http://schemas.microsoft.com/office/drawing/2014/main" id="{EF4862F0-0D71-DA4B-8979-28E30ED2819C}"/>
              </a:ext>
            </a:extLst>
          </p:cNvPr>
          <p:cNvSpPr/>
          <p:nvPr/>
        </p:nvSpPr>
        <p:spPr>
          <a:xfrm>
            <a:off x="4062880" y="7738123"/>
            <a:ext cx="8128000" cy="707886"/>
          </a:xfrm>
          <a:prstGeom prst="rect">
            <a:avLst/>
          </a:prstGeom>
        </p:spPr>
        <p:txBody>
          <a:bodyPr>
            <a:spAutoFit/>
          </a:bodyPr>
          <a:lstStyle/>
          <a:p>
            <a:r>
              <a:rPr lang="it-IT" sz="2000" dirty="0" err="1">
                <a:latin typeface="DejaVuSans"/>
              </a:rPr>
              <a:t>This</a:t>
            </a:r>
            <a:r>
              <a:rPr lang="it-IT" sz="2000" dirty="0">
                <a:latin typeface="DejaVuSans"/>
              </a:rPr>
              <a:t> work </a:t>
            </a:r>
            <a:r>
              <a:rPr lang="it-IT" sz="2000" dirty="0" err="1">
                <a:latin typeface="DejaVuSans"/>
              </a:rPr>
              <a:t>was</a:t>
            </a:r>
            <a:r>
              <a:rPr lang="it-IT" sz="2000" dirty="0">
                <a:latin typeface="DejaVuSans"/>
              </a:rPr>
              <a:t> </a:t>
            </a:r>
            <a:r>
              <a:rPr lang="it-IT" sz="2000" dirty="0" err="1">
                <a:latin typeface="DejaVuSans"/>
              </a:rPr>
              <a:t>partially</a:t>
            </a:r>
            <a:r>
              <a:rPr lang="it-IT" sz="2000" dirty="0">
                <a:latin typeface="DejaVuSans"/>
              </a:rPr>
              <a:t> </a:t>
            </a:r>
            <a:r>
              <a:rPr lang="it-IT" sz="2000" dirty="0" err="1">
                <a:latin typeface="DejaVuSans"/>
              </a:rPr>
              <a:t>supported</a:t>
            </a:r>
            <a:r>
              <a:rPr lang="it-IT" sz="2000" dirty="0">
                <a:latin typeface="DejaVuSans"/>
              </a:rPr>
              <a:t> by </a:t>
            </a:r>
            <a:r>
              <a:rPr lang="it-IT" sz="2000" dirty="0" err="1">
                <a:latin typeface="DejaVuSans"/>
              </a:rPr>
              <a:t>European</a:t>
            </a:r>
            <a:r>
              <a:rPr lang="it-IT" sz="2000" dirty="0">
                <a:latin typeface="DejaVuSans"/>
              </a:rPr>
              <a:t> </a:t>
            </a:r>
            <a:r>
              <a:rPr lang="it-IT" sz="2000" dirty="0" err="1">
                <a:latin typeface="DejaVuSans"/>
              </a:rPr>
              <a:t>Union's</a:t>
            </a:r>
            <a:r>
              <a:rPr lang="it-IT" sz="2000" dirty="0">
                <a:latin typeface="DejaVuSans"/>
              </a:rPr>
              <a:t> </a:t>
            </a:r>
            <a:r>
              <a:rPr lang="it-IT" sz="2000" dirty="0" err="1">
                <a:latin typeface="DejaVuSans"/>
              </a:rPr>
              <a:t>Horizon</a:t>
            </a:r>
            <a:r>
              <a:rPr lang="it-IT" sz="2000" dirty="0">
                <a:latin typeface="DejaVuSans"/>
              </a:rPr>
              <a:t> 2020 under </a:t>
            </a:r>
            <a:r>
              <a:rPr lang="it-IT" sz="2000" dirty="0" err="1">
                <a:latin typeface="DejaVuSans"/>
              </a:rPr>
              <a:t>projects</a:t>
            </a:r>
            <a:r>
              <a:rPr lang="it-IT" sz="2000" dirty="0">
                <a:latin typeface="DejaVuSans"/>
              </a:rPr>
              <a:t> </a:t>
            </a:r>
            <a:r>
              <a:rPr lang="it-IT" sz="2000" dirty="0" err="1">
                <a:latin typeface="DejaVuSans"/>
              </a:rPr>
              <a:t>grant</a:t>
            </a:r>
            <a:r>
              <a:rPr lang="it-IT" sz="2000" dirty="0">
                <a:latin typeface="DejaVuSans"/>
              </a:rPr>
              <a:t> Agreement </a:t>
            </a:r>
            <a:r>
              <a:rPr lang="it-IT" sz="2000" dirty="0" err="1">
                <a:latin typeface="DejaVuSans"/>
              </a:rPr>
              <a:t>numbers</a:t>
            </a:r>
            <a:r>
              <a:rPr lang="it-IT" sz="2000" dirty="0">
                <a:latin typeface="DejaVuSans"/>
              </a:rPr>
              <a:t> 831644, 857650, and 777541 </a:t>
            </a:r>
            <a:endParaRPr lang="it-IT" sz="2000" dirty="0"/>
          </a:p>
        </p:txBody>
      </p:sp>
    </p:spTree>
    <p:extLst>
      <p:ext uri="{BB962C8B-B14F-4D97-AF65-F5344CB8AC3E}">
        <p14:creationId xmlns:p14="http://schemas.microsoft.com/office/powerpoint/2010/main" val="953599967"/>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aster">
  <a:themeElements>
    <a:clrScheme name="OpenAIRE">
      <a:dk1>
        <a:srgbClr val="000000"/>
      </a:dk1>
      <a:lt1>
        <a:srgbClr val="FEFFFF"/>
      </a:lt1>
      <a:dk2>
        <a:srgbClr val="424242"/>
      </a:dk2>
      <a:lt2>
        <a:srgbClr val="D5D5D5"/>
      </a:lt2>
      <a:accent1>
        <a:srgbClr val="2D3292"/>
      </a:accent1>
      <a:accent2>
        <a:srgbClr val="3889DE"/>
      </a:accent2>
      <a:accent3>
        <a:srgbClr val="69CDF3"/>
      </a:accent3>
      <a:accent4>
        <a:srgbClr val="797DD5"/>
      </a:accent4>
      <a:accent5>
        <a:srgbClr val="4248A9"/>
      </a:accent5>
      <a:accent6>
        <a:srgbClr val="D71E00"/>
      </a:accent6>
      <a:hlink>
        <a:srgbClr val="FF7C00"/>
      </a:hlink>
      <a:folHlink>
        <a:srgbClr val="00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penAIRE_OpenSans_2017_v1" id="{D9A866A4-9639-464A-BAF6-472C2B4E4D10}" vid="{6AE3E86A-DA0F-1449-AA19-57DD6D897A57}"/>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OpenAIRE_OpenSans_2017_v1</Template>
  <TotalTime>25551</TotalTime>
  <Words>5105</Words>
  <Application>Microsoft Macintosh PowerPoint</Application>
  <PresentationFormat>Personalizzato</PresentationFormat>
  <Paragraphs>804</Paragraphs>
  <Slides>92</Slides>
  <Notes>16</Notes>
  <HiddenSlides>0</HiddenSlides>
  <MMClips>0</MMClips>
  <ScaleCrop>false</ScaleCrop>
  <HeadingPairs>
    <vt:vector size="6" baseType="variant">
      <vt:variant>
        <vt:lpstr>Caratteri utilizzati</vt:lpstr>
      </vt:variant>
      <vt:variant>
        <vt:i4>18</vt:i4>
      </vt:variant>
      <vt:variant>
        <vt:lpstr>Tema</vt:lpstr>
      </vt:variant>
      <vt:variant>
        <vt:i4>1</vt:i4>
      </vt:variant>
      <vt:variant>
        <vt:lpstr>Titoli diapositive</vt:lpstr>
      </vt:variant>
      <vt:variant>
        <vt:i4>92</vt:i4>
      </vt:variant>
    </vt:vector>
  </HeadingPairs>
  <TitlesOfParts>
    <vt:vector size="111" baseType="lpstr">
      <vt:lpstr>Arial</vt:lpstr>
      <vt:lpstr>Calibri</vt:lpstr>
      <vt:lpstr>Corbel</vt:lpstr>
      <vt:lpstr>DejaVuSans</vt:lpstr>
      <vt:lpstr>Gill Sans</vt:lpstr>
      <vt:lpstr>Helvetica</vt:lpstr>
      <vt:lpstr>Helvetica Light</vt:lpstr>
      <vt:lpstr>helvetica neue</vt:lpstr>
      <vt:lpstr>helvetica neue</vt:lpstr>
      <vt:lpstr>inherit</vt:lpstr>
      <vt:lpstr>Open Sans</vt:lpstr>
      <vt:lpstr>Open Sans Light</vt:lpstr>
      <vt:lpstr>Open Sans Semibold</vt:lpstr>
      <vt:lpstr>OpenSans</vt:lpstr>
      <vt:lpstr>PF Paperback</vt:lpstr>
      <vt:lpstr>PF Paperback Black</vt:lpstr>
      <vt:lpstr>PF Paperback Light</vt:lpstr>
      <vt:lpstr>Tahoma</vt:lpstr>
      <vt:lpstr>Master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Open Access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Natalia Manola</dc:creator>
  <cp:lastModifiedBy>Microsoft Office User</cp:lastModifiedBy>
  <cp:revision>854</cp:revision>
  <cp:lastPrinted>2018-11-22T01:20:18Z</cp:lastPrinted>
  <dcterms:created xsi:type="dcterms:W3CDTF">2017-08-30T15:59:35Z</dcterms:created>
  <dcterms:modified xsi:type="dcterms:W3CDTF">2020-06-23T07:46:35Z</dcterms:modified>
</cp:coreProperties>
</file>