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handoutMasterIdLst>
    <p:handoutMasterId r:id="rId96"/>
  </p:handoutMasterIdLst>
  <p:sldIdLst>
    <p:sldId id="915" r:id="rId2"/>
    <p:sldId id="917" r:id="rId3"/>
    <p:sldId id="517" r:id="rId4"/>
    <p:sldId id="528" r:id="rId5"/>
    <p:sldId id="555" r:id="rId6"/>
    <p:sldId id="554" r:id="rId7"/>
    <p:sldId id="663" r:id="rId8"/>
    <p:sldId id="901" r:id="rId9"/>
    <p:sldId id="532" r:id="rId10"/>
    <p:sldId id="530" r:id="rId11"/>
    <p:sldId id="907" r:id="rId12"/>
    <p:sldId id="908" r:id="rId13"/>
    <p:sldId id="904" r:id="rId14"/>
    <p:sldId id="748" r:id="rId15"/>
    <p:sldId id="749" r:id="rId16"/>
    <p:sldId id="905" r:id="rId17"/>
    <p:sldId id="906" r:id="rId18"/>
    <p:sldId id="867" r:id="rId19"/>
    <p:sldId id="869" r:id="rId20"/>
    <p:sldId id="868" r:id="rId21"/>
    <p:sldId id="692" r:id="rId22"/>
    <p:sldId id="755" r:id="rId23"/>
    <p:sldId id="812" r:id="rId24"/>
    <p:sldId id="813" r:id="rId25"/>
    <p:sldId id="814" r:id="rId26"/>
    <p:sldId id="815" r:id="rId27"/>
    <p:sldId id="816" r:id="rId28"/>
    <p:sldId id="817" r:id="rId29"/>
    <p:sldId id="819" r:id="rId30"/>
    <p:sldId id="820" r:id="rId31"/>
    <p:sldId id="821" r:id="rId32"/>
    <p:sldId id="823" r:id="rId33"/>
    <p:sldId id="870" r:id="rId34"/>
    <p:sldId id="871" r:id="rId35"/>
    <p:sldId id="824" r:id="rId36"/>
    <p:sldId id="825" r:id="rId37"/>
    <p:sldId id="826" r:id="rId38"/>
    <p:sldId id="827" r:id="rId39"/>
    <p:sldId id="828" r:id="rId40"/>
    <p:sldId id="831" r:id="rId41"/>
    <p:sldId id="758" r:id="rId42"/>
    <p:sldId id="757" r:id="rId43"/>
    <p:sldId id="762" r:id="rId44"/>
    <p:sldId id="760" r:id="rId45"/>
    <p:sldId id="763" r:id="rId46"/>
    <p:sldId id="764" r:id="rId47"/>
    <p:sldId id="765" r:id="rId48"/>
    <p:sldId id="766" r:id="rId49"/>
    <p:sldId id="835" r:id="rId50"/>
    <p:sldId id="840" r:id="rId51"/>
    <p:sldId id="836" r:id="rId52"/>
    <p:sldId id="777" r:id="rId53"/>
    <p:sldId id="841" r:id="rId54"/>
    <p:sldId id="842" r:id="rId55"/>
    <p:sldId id="850" r:id="rId56"/>
    <p:sldId id="837" r:id="rId57"/>
    <p:sldId id="845" r:id="rId58"/>
    <p:sldId id="533" r:id="rId59"/>
    <p:sldId id="786" r:id="rId60"/>
    <p:sldId id="787" r:id="rId61"/>
    <p:sldId id="794" r:id="rId62"/>
    <p:sldId id="789" r:id="rId63"/>
    <p:sldId id="790" r:id="rId64"/>
    <p:sldId id="832" r:id="rId65"/>
    <p:sldId id="838" r:id="rId66"/>
    <p:sldId id="839" r:id="rId67"/>
    <p:sldId id="730" r:id="rId68"/>
    <p:sldId id="799" r:id="rId69"/>
    <p:sldId id="866" r:id="rId70"/>
    <p:sldId id="800" r:id="rId71"/>
    <p:sldId id="903" r:id="rId72"/>
    <p:sldId id="902" r:id="rId73"/>
    <p:sldId id="801" r:id="rId74"/>
    <p:sldId id="802" r:id="rId75"/>
    <p:sldId id="805" r:id="rId76"/>
    <p:sldId id="807" r:id="rId77"/>
    <p:sldId id="808" r:id="rId78"/>
    <p:sldId id="809" r:id="rId79"/>
    <p:sldId id="804" r:id="rId80"/>
    <p:sldId id="918" r:id="rId81"/>
    <p:sldId id="756" r:id="rId82"/>
    <p:sldId id="909" r:id="rId83"/>
    <p:sldId id="910" r:id="rId84"/>
    <p:sldId id="771" r:id="rId85"/>
    <p:sldId id="911" r:id="rId86"/>
    <p:sldId id="769" r:id="rId87"/>
    <p:sldId id="912" r:id="rId88"/>
    <p:sldId id="913" r:id="rId89"/>
    <p:sldId id="914" r:id="rId90"/>
    <p:sldId id="783" r:id="rId91"/>
    <p:sldId id="784" r:id="rId92"/>
    <p:sldId id="785" r:id="rId93"/>
    <p:sldId id="750" r:id="rId94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DD5"/>
    <a:srgbClr val="3889DE"/>
    <a:srgbClr val="D1D212"/>
    <a:srgbClr val="809E26"/>
    <a:srgbClr val="4C69FA"/>
    <a:srgbClr val="3D5F10"/>
    <a:srgbClr val="5587DF"/>
    <a:srgbClr val="003CC2"/>
    <a:srgbClr val="F2F2F2"/>
    <a:srgbClr val="E656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32"/>
    <p:restoredTop sz="95903"/>
  </p:normalViewPr>
  <p:slideViewPr>
    <p:cSldViewPr snapToGrid="0" snapToObjects="1">
      <p:cViewPr varScale="1">
        <p:scale>
          <a:sx n="79" d="100"/>
          <a:sy n="79" d="100"/>
        </p:scale>
        <p:origin x="256" y="360"/>
      </p:cViewPr>
      <p:guideLst/>
    </p:cSldViewPr>
  </p:slideViewPr>
  <p:outlineViewPr>
    <p:cViewPr>
      <p:scale>
        <a:sx n="33" d="100"/>
        <a:sy n="33" d="100"/>
      </p:scale>
      <p:origin x="0" y="-430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561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239F5-19E1-724A-8F0B-922E848C9F3F}" type="datetimeFigureOut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F47F3-A4D4-424B-B094-07974689391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66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3:13:20.74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0 162,'66'-4,"-1"0,0 0,-2 1,0 2,-3 2,-6-1,0 0,6 0,-1 0,-4 0,-1 0,1 0,-1 0,0 0,-2 0,39 0,-1 0,-11-10,8 8,-21-8,10 10,-1 0,-9-9,9 7,-13-8,1 10,-12 0,9 0,-19-8,19 6,-20-7,9 9,0-9,-8 6,8-6,0 9,2 0,12-10,-1 8,0-7,1-1,0 8,-1-7,1-1,0 8,-1-7,-10 9,-3 0,-1 0,-7 0,8 0,0 0,-8 0,8 0,-11 0,0 0,0 0,0 0,0 0,-10 0,8 0,3 0,2 0,18 0,-18 0,18 0,-7 0,0 0,-3 0,-11 0,11 0,-8 0,8 8,-1 3,-7 9,32 1,-18-1,20 2,-12-1,-1 0,1 0,-11-10,-4-1,-9-2,-2-6,2 7,-1-9,0 0,0 8,11-6,-8 15,19-15,-9 16,11-16,0 7,1-9,-12 8,22-6,-18 7,33-9,-10 0,12 0,-31 4,0 2,26-4,7 17,-32-17,-8 16,-1-16,9 7,-19-9,19 0,3 0,3 0,8 0,1 0,-9 0,9 0,0 0,4 0,11 0,1 0,-31 6,-1 0,26-4,-21 9,2 1,-10-5,-1 0,8-1,1 2,6 4,-1-2,-14-8,-1-1,6 4,-1 1,36-6,-3 0,-5 0,-21 0,21 0,-9 0,13 0,0 0,0 0,0 10,-39-9,1 0,41 9,-36-10,2 0,8 5,-2 0,-15-4,0 1,14 3,-2 0,15-5,0 0,-3 0,-12 0,-1 0,0 0,1 0,-1 0,1 0,0 0,-1 0,1 0,-1 0,1 0,-1 0,13 0,-9 0,22 0,-10 0,13 0,0 0,0 0,-39 0,0 0,42 0,-42 0,-1 0,40 0,0 0,0 0,0 0,0 0,-25 0,7 0,12 0,2 0,-3 0,2 0,13 0,-4 0,-30 0,-3 0,7 0,1 0,-8 0,-1 0,-6 0,-1 0,-2-1,0 2,38 9,-19-8,15 8,-28-10,17 0,-12 0,12 0,-10-9,11 7,-1-18,-9 18,22-19,-22 19,9-18,0 18,-10-8,23 10,-10-10,13-3,0 0,-38 3,0-1,41-2,-1 0,-5-8,-22 19,9-9,-13 11,0 0,-10 0,-3 0,-11 0,0 0,0 0,0 0,0 0,0 0,0 0,0 0,0 0,0 0,0 0,0 0,0 0,0 0,0 0,0 0,11 0,-9 0,20 0,-8 0,11 10,-1-8,13 17,-10-16,10 16,-13-17,1 17,0-17,-1 7,1-9,0 0,-1 0,0 0,1 0,27 10,-21-8,-17 3,-1-1,15-4,9 0,-12 0,12 0,-9 0,9 0,-1 0,-8 0,22 0,-9 0,12 0,0 0,0 0,-40 0,1 0,42 0,-42 0,0 0,39 0,0 0,0 0,-13 0,10 0,-22 0,9 0,-1 0,4 0,12 0,-12 0,10 0,-22 0,22 0,-23 0,11 0,-14 0,28 0,-21 0,22 0,-29 0,13 0,18 0,1 0,-41 0,-2 0,27 0,9 0,-21 0,9 0,-12 0,-11 0,-3 0,0 0,-9 0,20 0,-9 0,12 0,12 0,-9 0,9 0,-13 0,0 0,1 0,-12 0,-2 0,-12 0,2 0,6 0,-5 0,16 0,-15 0,8 0,-11 0,0 0,0 0,0 0,0 0,1 0,10 0,-9 0,9 0,-11 0,11 0,-9 0,9 0,-10 0,-1 0,0 0,0 0,-10 0,-2 0,12 0,17 0,23 0,-20 0,3 0,-5 0,1 0,19 0,1 0,-13 0,-1 0,0 0,-1 0,-8 0,-3 0,27 0,-3 0,-12 0,-1 0,-10 0,8 0,-20 0,20 0,-19 0,19 0,-19 0,8 0,-21 0,8 0,-16 0,15 0,-15 0,14 0,-7 0,-1 0,7 0,-14 0,13 0,-6 0,1 0,5 0,-13 0,13 0,-6 0,0 0,6 0,-13 0,13 0,-5 0,-1 0,-1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3:13:24.27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95,'70'0,"0"0,-2 0,-1 0,-5 0,-2 0,-6 0,-1 0,7 0,0 0,-5 0,-1 0,1 0,-1 0,-1 0,-1 0,40 0,-14 0,-3 0,-12-10,-1 8,-10-16,7 16,-18-15,8 15,-11-6,0 8,-9-8,7 6,-8-6,11 8,-11 0,8 0,-16-7,6 5,1-6,0 8,1 0,5 0,-14 0,12 0,-6 0,6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99768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958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8.png"/><Relationship Id="rId7" Type="http://schemas.openxmlformats.org/officeDocument/2006/relationships/image" Target="../media/image13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1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7.png"/><Relationship Id="rId7" Type="http://schemas.openxmlformats.org/officeDocument/2006/relationships/image" Target="../media/image1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7.png"/><Relationship Id="rId7" Type="http://schemas.openxmlformats.org/officeDocument/2006/relationships/image" Target="../media/image1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2" y="-1"/>
            <a:ext cx="1627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3605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83763"/>
            <a:ext cx="6593411" cy="376237"/>
          </a:xfrm>
        </p:spPr>
        <p:txBody>
          <a:bodyPr>
            <a:normAutofit/>
          </a:bodyPr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0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0297" y="5636944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5F49C5-4727-AF4F-9291-29A8D46F1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r="10164"/>
          <a:stretch/>
        </p:blipFill>
        <p:spPr>
          <a:xfrm>
            <a:off x="-31439" y="-34819"/>
            <a:ext cx="16318877" cy="81396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5438" y="-38769"/>
            <a:ext cx="16272000" cy="8136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3">
                  <a:lumMod val="75000"/>
                  <a:alpha val="0"/>
                </a:schemeClr>
              </a:gs>
            </a:gsLst>
            <a:lin ang="54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0236342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gradFill>
          <a:gsLst>
            <a:gs pos="0">
              <a:schemeClr val="accent2"/>
            </a:gs>
            <a:gs pos="100000">
              <a:schemeClr val="bg1">
                <a:alpha val="0"/>
                <a:lumMod val="0"/>
                <a:lumOff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6256000" cy="7561913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2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4249366" cy="8026401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502599" y="434716"/>
            <a:ext cx="13959887" cy="3576102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012266" y="4010818"/>
            <a:ext cx="13450220" cy="1345739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4200" b="0" i="0" spc="-151">
                <a:solidFill>
                  <a:schemeClr val="accent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9220983" y="5919029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9220983" y="6300391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0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49897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423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" y="0"/>
            <a:ext cx="14210569" cy="80045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1" y="792163"/>
            <a:ext cx="12795486" cy="85064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ts val="664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667001" y="2032435"/>
            <a:ext cx="12795486" cy="5384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000" b="0" i="0" spc="-151" baseline="0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2pPr>
            <a:lvl3pPr marL="888978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3pPr>
            <a:lvl4pPr marL="1333467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4pPr>
            <a:lvl5pPr marL="1777956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- </a:t>
            </a:r>
          </a:p>
          <a:p>
            <a:pPr lvl="0"/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  <a:endParaRPr lang="el-GR" dirty="0"/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sit -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0683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23" y="0"/>
            <a:ext cx="16256000" cy="9144000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3"/>
              </a:gs>
            </a:gsLst>
            <a:lin ang="3600000" scaled="0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354655" y="1783830"/>
            <a:ext cx="13545568" cy="5576340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CHAPTER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44484" y="4825316"/>
            <a:ext cx="2568314" cy="385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079" y="-642079"/>
            <a:ext cx="2568314" cy="3852472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13185"/>
            <a:ext cx="2076544" cy="741219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1810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792163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Light Blue Title.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412763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" y="2306964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Dark Blue Title.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723900" y="3799765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4800" b="1" i="0" spc="-151" baseline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Red Title.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23900" y="2916564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723900" y="4414127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263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200" b="0" i="0" spc="-151">
                <a:solidFill>
                  <a:schemeClr val="tx1">
                    <a:lumMod val="75000"/>
                    <a:lumOff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000" b="0" i="0" spc="-51" baseline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56698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269067" y="792163"/>
            <a:ext cx="11751733" cy="7502312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2. LOREM IPSUM CHAPTER </a:t>
            </a:r>
          </a:p>
        </p:txBody>
      </p:sp>
    </p:spTree>
    <p:extLst>
      <p:ext uri="{BB962C8B-B14F-4D97-AF65-F5344CB8AC3E}">
        <p14:creationId xmlns:p14="http://schemas.microsoft.com/office/powerpoint/2010/main" val="53926452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508000"/>
            <a:ext cx="12872179" cy="124443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752437"/>
            <a:ext cx="13381038" cy="5650996"/>
          </a:xfrm>
          <a:prstGeom prst="rect">
            <a:avLst/>
          </a:prstGeom>
        </p:spPr>
        <p:txBody>
          <a:bodyPr lIns="0" tIns="180000" rIns="0" bIns="180000" numCol="2" spcCol="720000" anchor="t" anchorCtr="0">
            <a:normAutofit/>
          </a:bodyPr>
          <a:lstStyle>
            <a:lvl1pPr marL="0" indent="0" algn="l"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a, </a:t>
            </a:r>
            <a:r>
              <a:rPr lang="en-US" dirty="0" err="1"/>
              <a:t>venenatis</a:t>
            </a:r>
            <a:r>
              <a:rPr lang="en-US" dirty="0"/>
              <a:t> vitae,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Integer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semper nisi.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ligula,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eleifend</a:t>
            </a:r>
            <a:r>
              <a:rPr lang="en-US" dirty="0"/>
              <a:t> ac,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ante, </a:t>
            </a:r>
            <a:r>
              <a:rPr lang="en-US" dirty="0" err="1"/>
              <a:t>dapibus</a:t>
            </a:r>
            <a:r>
              <a:rPr lang="en-US" dirty="0"/>
              <a:t> in,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a,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7373823" y="4233946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097097" y="4523343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!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326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  <p15:guide id="3" orient="horz" pos="499" userDrawn="1">
          <p15:clr>
            <a:srgbClr val="FBAE40"/>
          </p15:clr>
        </p15:guide>
        <p15:guide id="4" orient="horz" pos="1111" userDrawn="1">
          <p15:clr>
            <a:srgbClr val="FBAE40"/>
          </p15:clr>
        </p15:guide>
        <p15:guide id="5" orient="horz" pos="4672" userDrawn="1">
          <p15:clr>
            <a:srgbClr val="FBAE40"/>
          </p15:clr>
        </p15:guide>
        <p15:guide id="6" pos="888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508000"/>
            <a:ext cx="12872179" cy="124443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752437"/>
            <a:ext cx="13381038" cy="5650996"/>
          </a:xfrm>
          <a:prstGeom prst="rect">
            <a:avLst/>
          </a:prstGeom>
        </p:spPr>
        <p:txBody>
          <a:bodyPr lIns="0" tIns="180000" rIns="0" bIns="180000" numCol="2" spcCol="720000" anchor="t" anchorCtr="0">
            <a:normAutofit/>
          </a:bodyPr>
          <a:lstStyle>
            <a:lvl1pPr marL="0" indent="0" algn="l"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a, </a:t>
            </a:r>
            <a:r>
              <a:rPr lang="en-US" dirty="0" err="1"/>
              <a:t>venenatis</a:t>
            </a:r>
            <a:r>
              <a:rPr lang="en-US" dirty="0"/>
              <a:t> vitae,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Integer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semper nisi.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ligula,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eleifend</a:t>
            </a:r>
            <a:r>
              <a:rPr lang="en-US" dirty="0"/>
              <a:t> ac,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ante, </a:t>
            </a:r>
            <a:r>
              <a:rPr lang="en-US" dirty="0" err="1"/>
              <a:t>dapibus</a:t>
            </a:r>
            <a:r>
              <a:rPr lang="en-US" dirty="0"/>
              <a:t> in,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a,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10252468" y="4415439"/>
            <a:ext cx="10269600" cy="2016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11397343" y="4492300"/>
            <a:ext cx="4681960" cy="1854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!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02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4089" y="0"/>
            <a:ext cx="14271911" cy="8039100"/>
          </a:xfrm>
          <a:prstGeom prst="rect">
            <a:avLst/>
          </a:prstGeom>
          <a:effectLst/>
        </p:spPr>
      </p:pic>
      <p:sp>
        <p:nvSpPr>
          <p:cNvPr id="1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4584702"/>
            <a:ext cx="12888913" cy="2832098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400" b="0" i="0" spc="-151" baseline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tempus,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quam semper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711198" y="2045544"/>
            <a:ext cx="12888915" cy="253915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75000"/>
              </a:lnSpc>
              <a:spcBef>
                <a:spcPts val="0"/>
              </a:spcBef>
              <a:buNone/>
              <a:defRPr sz="190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52</a:t>
            </a:r>
            <a:r>
              <a:rPr lang="en-US" dirty="0"/>
              <a:t>.7Mbps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242" y="1653863"/>
            <a:ext cx="1193305" cy="1193305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6188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" y="-1"/>
            <a:ext cx="16272000" cy="91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6537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Tx/>
              <a:buBlip>
                <a:blip r:embed="rId2"/>
              </a:buBlip>
              <a:defRPr sz="40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600" b="0" i="0" spc="-151">
                <a:solidFill>
                  <a:srgbClr val="5B72D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200" b="0" i="0" spc="-51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80782" y="8568644"/>
            <a:ext cx="8290521" cy="376237"/>
          </a:xfrm>
        </p:spPr>
        <p:txBody>
          <a:bodyPr>
            <a:normAutofit/>
          </a:bodyPr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9419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87E6"/>
              </a:buClr>
              <a:buSzPct val="85000"/>
              <a:defRPr sz="4000" b="0" i="0" spc="-151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200" b="0" i="0" spc="-51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362792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54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My Diagram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7173626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885390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728759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121062369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2"/>
            <a:ext cx="16233457" cy="9144000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9683645" y="1752438"/>
            <a:ext cx="572624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-1229193" y="1763713"/>
            <a:ext cx="10478124" cy="239842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11199" y="2018546"/>
            <a:ext cx="7417597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Sit!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7120328" y="4593134"/>
            <a:ext cx="10343214" cy="239842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128000" y="4847967"/>
            <a:ext cx="7281889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4570584"/>
            <a:ext cx="593173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r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3489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436" y="872215"/>
            <a:ext cx="1806936" cy="1548000"/>
          </a:xfrm>
          <a:prstGeom prst="rect">
            <a:avLst/>
          </a:prstGeom>
          <a:effectLst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444596" y="1587501"/>
            <a:ext cx="13365686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4102725" y="7017692"/>
            <a:ext cx="8279150" cy="939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6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- Cicero, 45BC</a:t>
            </a:r>
          </a:p>
        </p:txBody>
      </p:sp>
    </p:spTree>
    <p:extLst>
      <p:ext uri="{BB962C8B-B14F-4D97-AF65-F5344CB8AC3E}">
        <p14:creationId xmlns:p14="http://schemas.microsoft.com/office/powerpoint/2010/main" val="44225906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5868"/>
            <a:ext cx="16297200" cy="9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68"/>
            <a:ext cx="16297200" cy="9180000"/>
          </a:xfrm>
          <a:prstGeom prst="rect">
            <a:avLst/>
          </a:prstGeom>
          <a:noFill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rgbClr val="2D3293"/>
              </a:gs>
              <a:gs pos="100000">
                <a:schemeClr val="accent2">
                  <a:lumMod val="75000"/>
                </a:schemeClr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53933" y="6241933"/>
            <a:ext cx="2335200" cy="35028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" y="0"/>
            <a:ext cx="16246121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945467" y="745067"/>
            <a:ext cx="8365067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" y="0"/>
            <a:ext cx="16246137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0" y="745067"/>
            <a:ext cx="8636001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rgbClr val="2D3293"/>
              </a:gs>
              <a:gs pos="99000">
                <a:schemeClr val="accent2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" y="0"/>
            <a:ext cx="16246135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547534" y="1278467"/>
            <a:ext cx="9160933" cy="65870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2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085" y="815901"/>
            <a:ext cx="1012668" cy="867551"/>
          </a:xfrm>
          <a:prstGeom prst="rect">
            <a:avLst/>
          </a:prstGeom>
          <a:noFill/>
          <a:effectLst/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999060" y="956202"/>
            <a:ext cx="10487597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80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1084" y="4572000"/>
            <a:ext cx="3851149" cy="872281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4800" b="0" i="1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 BC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0671" y="-414216"/>
            <a:ext cx="1615589" cy="2423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9" y="8197313"/>
            <a:ext cx="1171863" cy="8136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08671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6514" y="-419529"/>
            <a:ext cx="1615589" cy="2423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4898" y="1067627"/>
            <a:ext cx="1554806" cy="1332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0592" y="1248225"/>
            <a:ext cx="1061902" cy="909729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715400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8940659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461046" y="5525120"/>
            <a:ext cx="3720780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3250819" y="5525120"/>
            <a:ext cx="3690914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4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6114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4977114" y="3355141"/>
            <a:ext cx="1461541" cy="255212"/>
            <a:chOff x="4977114" y="3355141"/>
            <a:chExt cx="1461541" cy="255212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977114" y="3355141"/>
              <a:ext cx="120632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6" name="Group 35"/>
          <p:cNvGrpSpPr/>
          <p:nvPr userDrawn="1"/>
        </p:nvGrpSpPr>
        <p:grpSpPr>
          <a:xfrm rot="10800000" flipH="1">
            <a:off x="4963180" y="5245881"/>
            <a:ext cx="1866955" cy="657494"/>
            <a:chOff x="5150967" y="3355141"/>
            <a:chExt cx="1488828" cy="157687"/>
          </a:xfrm>
        </p:grpSpPr>
        <p:cxnSp>
          <p:nvCxnSpPr>
            <p:cNvPr id="37" name="Straight Connector 36"/>
            <p:cNvCxnSpPr/>
            <p:nvPr userDrawn="1"/>
          </p:nvCxnSpPr>
          <p:spPr>
            <a:xfrm rot="10800000" flipH="1">
              <a:off x="5150967" y="3355141"/>
              <a:ext cx="103247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/>
            <p:cNvCxnSpPr/>
            <p:nvPr userDrawn="1"/>
          </p:nvCxnSpPr>
          <p:spPr>
            <a:xfrm rot="10800000" flipH="1" flipV="1">
              <a:off x="6183443" y="3355141"/>
              <a:ext cx="456352" cy="1576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0" y="5452946"/>
            <a:ext cx="4010702" cy="1963854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parturient.,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399735" y="5185718"/>
            <a:ext cx="4010702" cy="20318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 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399735" y="2188518"/>
            <a:ext cx="4010702" cy="1892663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 flipH="1">
            <a:off x="9317513" y="3011918"/>
            <a:ext cx="1756889" cy="941658"/>
            <a:chOff x="5435972" y="3355141"/>
            <a:chExt cx="1401055" cy="225838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5435972" y="3355141"/>
              <a:ext cx="74747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/>
            <p:cNvCxnSpPr/>
            <p:nvPr userDrawn="1"/>
          </p:nvCxnSpPr>
          <p:spPr>
            <a:xfrm rot="10800000" flipH="1" flipV="1">
              <a:off x="6183443" y="3355141"/>
              <a:ext cx="653584" cy="2258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720000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711200" y="2188519"/>
            <a:ext cx="4010702" cy="18926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720000" y="4843346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11399734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 flipH="1" flipV="1">
            <a:off x="9814139" y="5741248"/>
            <a:ext cx="1260263" cy="405551"/>
            <a:chOff x="5533392" y="3355141"/>
            <a:chExt cx="905263" cy="255212"/>
          </a:xfrm>
        </p:grpSpPr>
        <p:cxnSp>
          <p:nvCxnSpPr>
            <p:cNvPr id="53" name="Straight Connector 52"/>
            <p:cNvCxnSpPr/>
            <p:nvPr userDrawn="1"/>
          </p:nvCxnSpPr>
          <p:spPr>
            <a:xfrm flipV="1">
              <a:off x="5533392" y="3355141"/>
              <a:ext cx="6500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7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11399734" y="4576118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72" y="2701698"/>
            <a:ext cx="3258477" cy="3715808"/>
          </a:xfrm>
          <a:prstGeom prst="rect">
            <a:avLst/>
          </a:prstGeom>
        </p:spPr>
      </p:pic>
      <p:sp>
        <p:nvSpPr>
          <p:cNvPr id="28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08676"/>
            <a:ext cx="14699237" cy="105182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3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</a:rPr>
              <a:t>Dic</a:t>
            </a:r>
            <a:r>
              <a:rPr lang="it-IT" sz="1000" spc="-80" dirty="0">
                <a:solidFill>
                  <a:srgbClr val="000000"/>
                </a:solidFill>
              </a:rPr>
              <a:t> 2018</a:t>
            </a:r>
            <a:endParaRPr lang="en-US" sz="1000" spc="-80" dirty="0">
              <a:solidFill>
                <a:srgbClr val="000000"/>
              </a:solidFill>
            </a:endParaRPr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2753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583" y="0"/>
            <a:ext cx="4628417" cy="9155111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552085"/>
            <a:ext cx="10210800" cy="90841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11627582" y="-1"/>
            <a:ext cx="4689798" cy="914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6070600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1200" y="2082800"/>
            <a:ext cx="485140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6070599" y="2082800"/>
            <a:ext cx="485140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711200" y="4578991"/>
            <a:ext cx="4851401" cy="844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6070599" y="4578991"/>
            <a:ext cx="4851401" cy="84449"/>
          </a:xfrm>
          <a:prstGeom prst="rect">
            <a:avLst/>
          </a:prstGeom>
          <a:solidFill>
            <a:schemeClr val="accent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1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Ι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6070600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dolor.</a:t>
            </a:r>
            <a:r>
              <a:rPr lang="el-GR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</a:p>
        </p:txBody>
      </p:sp>
      <p:sp>
        <p:nvSpPr>
          <p:cNvPr id="4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506556" y="8574271"/>
            <a:ext cx="8290521" cy="314045"/>
          </a:xfrm>
        </p:spPr>
        <p:txBody>
          <a:bodyPr>
            <a:normAutofit/>
          </a:bodyPr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</a:rPr>
              <a:t>Dic</a:t>
            </a:r>
            <a:r>
              <a:rPr lang="it-IT" sz="1000" spc="-80" dirty="0">
                <a:solidFill>
                  <a:srgbClr val="000000"/>
                </a:solidFill>
              </a:rPr>
              <a:t> 2018</a:t>
            </a:r>
            <a:endParaRPr lang="en-US" sz="1000" spc="-80" dirty="0">
              <a:solidFill>
                <a:srgbClr val="000000"/>
              </a:solidFill>
            </a:endParaRP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602293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0297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- 3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933732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933732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933732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11200" y="7000354"/>
            <a:ext cx="453213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5861934" y="6999710"/>
            <a:ext cx="453213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1012668" y="6999709"/>
            <a:ext cx="4532131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4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3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12669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12668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3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3671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</a:t>
            </a:r>
            <a:r>
              <a:rPr lang="en-US" dirty="0"/>
              <a:t>2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711200" y="1933731"/>
            <a:ext cx="7200000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354543" y="1933732"/>
            <a:ext cx="7200000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711200" y="6999709"/>
            <a:ext cx="7200000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8354543" y="6999709"/>
            <a:ext cx="7200000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0" y="3229337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711199" y="2430865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354544" y="3229338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8354543" y="2430866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" y="324738"/>
            <a:ext cx="16234573" cy="9145935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590647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3558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1387791"/>
            <a:ext cx="7901640" cy="492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spAutoFit/>
          </a:bodyPr>
          <a:lstStyle>
            <a:lvl1pPr marL="0" indent="0" algn="r">
              <a:buNone/>
              <a:defRPr sz="32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1880235"/>
            <a:ext cx="7901640" cy="5287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1">
            <a:spAutoFit/>
          </a:bodyPr>
          <a:lstStyle>
            <a:lvl1pPr marL="0" indent="0" algn="ctr">
              <a:buNone/>
              <a:defRPr sz="32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60" y="374218"/>
            <a:ext cx="967440" cy="967440"/>
          </a:xfrm>
          <a:prstGeom prst="rect">
            <a:avLst/>
          </a:prstGeom>
        </p:spPr>
      </p:pic>
      <p:sp>
        <p:nvSpPr>
          <p:cNvPr id="5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890089" cy="376237"/>
          </a:xfrm>
        </p:spPr>
        <p:txBody>
          <a:bodyPr>
            <a:normAutofit/>
          </a:bodyPr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spc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Open Sans Light" charset="0"/>
                <a:cs typeface="Arial" panose="020B0604020202020204" pitchFamily="34" charset="0"/>
              </a:defRPr>
            </a:lvl1pPr>
          </a:lstStyle>
          <a:p>
            <a:r>
              <a:rPr lang="it-IT" dirty="0">
                <a:solidFill>
                  <a:srgbClr val="000000"/>
                </a:solidFill>
              </a:rPr>
              <a:t>Università di Pisa, Corso di didattica trasversale (LABCD5) “Curare e conservare il dato per la ricerca” – 18 </a:t>
            </a:r>
            <a:r>
              <a:rPr lang="it-IT" dirty="0" err="1">
                <a:solidFill>
                  <a:srgbClr val="000000"/>
                </a:solidFill>
              </a:rPr>
              <a:t>Dic</a:t>
            </a:r>
            <a:r>
              <a:rPr lang="it-IT" dirty="0">
                <a:solidFill>
                  <a:srgbClr val="000000"/>
                </a:solidFill>
              </a:rPr>
              <a:t> 2018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99975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22774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- 6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760109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760109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760109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5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4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2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05306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05305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3</a:t>
            </a:r>
            <a:endParaRPr lang="en-US" dirty="0"/>
          </a:p>
        </p:txBody>
      </p:sp>
      <p:sp>
        <p:nvSpPr>
          <p:cNvPr id="45" name="Rectangle 44"/>
          <p:cNvSpPr/>
          <p:nvPr userDrawn="1"/>
        </p:nvSpPr>
        <p:spPr>
          <a:xfrm>
            <a:off x="711200" y="4841820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5861934" y="4841820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11012668" y="4714453"/>
            <a:ext cx="4532131" cy="434734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711201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711200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4</a:t>
            </a:r>
            <a:endParaRPr lang="en-US" dirty="0"/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5861935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0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5861934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5</a:t>
            </a:r>
            <a:endParaRPr lang="en-US" dirty="0"/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11005306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2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11005305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6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1628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61515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1240407" y="4309135"/>
            <a:ext cx="3119156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12244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75952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47677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8331081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8339301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1184294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85116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Ε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15845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73001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6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224187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4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457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752148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33301" y="4637371"/>
            <a:ext cx="4392000" cy="50749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825319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6018490" y="4637371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6018490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124998" y="4637371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124998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938369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12044877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</a:t>
            </a:r>
            <a:r>
              <a:rPr lang="en-US" dirty="0"/>
              <a:t>3</a:t>
            </a:r>
            <a:r>
              <a:rPr lang="el-GR" dirty="0"/>
              <a:t>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3988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508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53133"/>
            <a:ext cx="14752577" cy="10073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5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2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03032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4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7120613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5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0216766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6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3301345" y="1869051"/>
            <a:ext cx="1919357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377552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39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687753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996797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1305841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83980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/>
          <p:cNvCxnSpPr/>
          <p:nvPr userDrawn="1"/>
        </p:nvCxnSpPr>
        <p:spPr>
          <a:xfrm>
            <a:off x="657442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/>
          <p:cNvCxnSpPr/>
          <p:nvPr userDrawn="1"/>
        </p:nvCxnSpPr>
        <p:spPr>
          <a:xfrm>
            <a:off x="966486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 userDrawn="1"/>
        </p:nvCxnSpPr>
        <p:spPr>
          <a:xfrm>
            <a:off x="1277845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4699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1412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314936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314936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24933"/>
            <a:ext cx="14303103" cy="9355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6 </a:t>
            </a:r>
            <a:r>
              <a:rPr lang="en-US" dirty="0"/>
              <a:t>Images,</a:t>
            </a:r>
            <a:r>
              <a:rPr lang="el-GR" dirty="0"/>
              <a:t> </a:t>
            </a:r>
            <a:r>
              <a:rPr lang="en-US" dirty="0"/>
              <a:t>2 Columns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Picture Placeholder 3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41412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2314936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314936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4" name="Picture Placeholder 3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741412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314936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46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2314936" y="6309802"/>
            <a:ext cx="5312780" cy="110699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7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8128000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9701524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9701524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0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8128000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9701524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5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9701524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3" name="Picture Placeholder 34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8128000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9701524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6</a:t>
            </a:r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9701524" y="6309802"/>
            <a:ext cx="5312780" cy="109485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050" y="-434050"/>
            <a:ext cx="1736203" cy="2604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42761" y="5824735"/>
            <a:ext cx="1770592" cy="2655888"/>
          </a:xfrm>
          <a:prstGeom prst="rect">
            <a:avLst/>
          </a:prstGeom>
        </p:spPr>
      </p:pic>
      <p:sp>
        <p:nvSpPr>
          <p:cNvPr id="3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4924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2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546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GB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8921831" y="6031940"/>
            <a:ext cx="8968799" cy="161697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593704" y="6162363"/>
            <a:ext cx="6355830" cy="125006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accent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743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327400" y="2766348"/>
            <a:ext cx="9689458" cy="3503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0" b="1" i="0" u="none" strike="noStrike" cap="none" spc="-300" normalizeH="0" baseline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Thank you!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6130977"/>
            <a:ext cx="7901640" cy="5213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noAutofit/>
          </a:bodyPr>
          <a:lstStyle>
            <a:lvl1pPr marL="0" indent="0" algn="r">
              <a:buNone/>
              <a:defRPr sz="4000" b="1" i="0" spc="-15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6652302"/>
            <a:ext cx="7901640" cy="15173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08000" rIns="0" bIns="0" anchor="t" anchorCtr="1">
            <a:normAutofit/>
          </a:bodyPr>
          <a:lstStyle>
            <a:lvl1pPr marL="0" indent="0" algn="ctr">
              <a:buNone/>
              <a:defRPr sz="3200" b="0" i="0" spc="-15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98" y="8371595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399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5"/>
          <a:stretch/>
        </p:blipFill>
        <p:spPr bwMode="auto">
          <a:xfrm>
            <a:off x="1287909" y="8172401"/>
            <a:ext cx="1173774" cy="118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7" y="755658"/>
            <a:ext cx="158432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436" y="323537"/>
            <a:ext cx="11953328" cy="1766887"/>
          </a:xfrm>
          <a:prstGeom prst="rect">
            <a:avLst/>
          </a:prstGeom>
        </p:spPr>
        <p:txBody>
          <a:bodyPr lIns="81648" tIns="40825" rIns="81648" bIns="40825" anchor="b">
            <a:normAutofit/>
          </a:bodyPr>
          <a:lstStyle>
            <a:lvl1pPr algn="l">
              <a:defRPr sz="8099" b="0">
                <a:solidFill>
                  <a:srgbClr val="28288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GB">
                <a:cs typeface="PF Paperback Light" charset="0"/>
              </a:rPr>
              <a:t>OpenAIRE @ EOSC | RDA  | Berlin | 23rd March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A24DD-5EB0-604F-AAB4-280A82317199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67321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/>
          <p:cNvSpPr>
            <a:spLocks noChangeShapeType="1"/>
          </p:cNvSpPr>
          <p:nvPr userDrawn="1"/>
        </p:nvSpPr>
        <p:spPr bwMode="auto">
          <a:xfrm rot="10800000" flipH="1">
            <a:off x="1" y="3867150"/>
            <a:ext cx="2057400" cy="1760538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3300"/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 rot="10800000" flipH="1">
            <a:off x="5824539" y="2"/>
            <a:ext cx="738187" cy="684213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3300"/>
          </a:p>
        </p:txBody>
      </p:sp>
      <p:pic>
        <p:nvPicPr>
          <p:cNvPr id="7" name="Picture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9" y="7524750"/>
            <a:ext cx="21097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900113"/>
            <a:ext cx="1584325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9408" y="323530"/>
            <a:ext cx="12097344" cy="165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999" b="1" baseline="0">
                <a:solidFill>
                  <a:srgbClr val="28288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408" y="2699791"/>
            <a:ext cx="12169352" cy="6049020"/>
          </a:xfrm>
        </p:spPr>
        <p:txBody>
          <a:bodyPr/>
          <a:lstStyle>
            <a:lvl1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 b="1">
                <a:latin typeface="Calibri" panose="020F0502020204030204" pitchFamily="34" charset="0"/>
              </a:defRPr>
            </a:lvl1pPr>
            <a:lvl2pPr>
              <a:lnSpc>
                <a:spcPct val="150000"/>
              </a:lnSpc>
              <a:defRPr sz="2800" b="1">
                <a:latin typeface="Calibri" panose="020F0502020204030204" pitchFamily="34" charset="0"/>
                <a:cs typeface="PF Paperback"/>
              </a:defRPr>
            </a:lvl2pPr>
            <a:lvl3pPr>
              <a:lnSpc>
                <a:spcPct val="150000"/>
              </a:lnSpc>
              <a:defRPr sz="2000" b="1">
                <a:latin typeface="Calibri" panose="020F0502020204030204" pitchFamily="34" charset="0"/>
                <a:cs typeface="PF Paperback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2798764" y="1978945"/>
            <a:ext cx="12097989" cy="648841"/>
          </a:xfrm>
        </p:spPr>
        <p:txBody>
          <a:bodyPr>
            <a:noAutofit/>
          </a:bodyPr>
          <a:lstStyle>
            <a:lvl1pPr marL="35996" indent="0">
              <a:buNone/>
              <a:defRPr sz="2400" baseline="0">
                <a:solidFill>
                  <a:srgbClr val="2D73D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OpenAIRE @ EOSC | RDA  | Berlin | 23rd March 2018</a:t>
            </a:r>
            <a:endParaRPr lang="en-GB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83020D-9724-438A-BDB4-609840D9C21E}" type="slidenum">
              <a:rPr lang="en-GB" altLang="de-DE"/>
              <a:pPr>
                <a:defRPr/>
              </a:pPr>
              <a:t>‹N›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9924253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90" y="2732109"/>
            <a:ext cx="4272997" cy="6409496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8670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9"/>
          <a:stretch/>
        </p:blipFill>
        <p:spPr bwMode="auto">
          <a:xfrm>
            <a:off x="14536087" y="7524750"/>
            <a:ext cx="1186521" cy="118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4"/>
          <p:cNvSpPr>
            <a:spLocks noChangeShapeType="1"/>
          </p:cNvSpPr>
          <p:nvPr userDrawn="1"/>
        </p:nvSpPr>
        <p:spPr bwMode="auto">
          <a:xfrm rot="10800000" flipH="1">
            <a:off x="153991" y="5748345"/>
            <a:ext cx="2057401" cy="1760537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3200"/>
          </a:p>
        </p:txBody>
      </p:sp>
      <p:sp>
        <p:nvSpPr>
          <p:cNvPr id="10" name="Line 5"/>
          <p:cNvSpPr>
            <a:spLocks noChangeShapeType="1"/>
          </p:cNvSpPr>
          <p:nvPr userDrawn="1"/>
        </p:nvSpPr>
        <p:spPr bwMode="auto">
          <a:xfrm rot="10800000" flipH="1">
            <a:off x="7812087" y="139700"/>
            <a:ext cx="1674812" cy="1487488"/>
          </a:xfrm>
          <a:prstGeom prst="line">
            <a:avLst/>
          </a:prstGeom>
          <a:noFill/>
          <a:ln w="12700">
            <a:solidFill>
              <a:srgbClr val="23C5F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3200"/>
          </a:p>
        </p:txBody>
      </p:sp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95" y="468323"/>
            <a:ext cx="3324226" cy="18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655396" y="6588232"/>
            <a:ext cx="9144000" cy="935163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655395" y="7523237"/>
            <a:ext cx="7488236" cy="86518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34975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2655400" y="2123735"/>
            <a:ext cx="12601399" cy="237626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8799" b="1" i="0" baseline="0">
                <a:solidFill>
                  <a:srgbClr val="28288C"/>
                </a:solidFill>
                <a:latin typeface="Calibri" panose="020F0502020204030204" pitchFamily="34" charset="0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654653" y="4572573"/>
            <a:ext cx="12602565" cy="1079548"/>
          </a:xfrm>
        </p:spPr>
        <p:txBody>
          <a:bodyPr/>
          <a:lstStyle>
            <a:lvl1pPr marL="13660" indent="0">
              <a:spcBef>
                <a:spcPts val="0"/>
              </a:spcBef>
              <a:buNone/>
              <a:defRPr sz="3200" baseline="0">
                <a:solidFill>
                  <a:srgbClr val="2D73D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1790703" y="8675697"/>
            <a:ext cx="13177839" cy="485775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</a:defRPr>
            </a:lvl1pPr>
          </a:lstStyle>
          <a:p>
            <a:r>
              <a:rPr lang="en-GB">
                <a:cs typeface="PF Paperback Light" charset="0"/>
              </a:rPr>
              <a:t>OpenAIRE @ EOSC | RDA  | Berlin | 23rd March 2018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A0E4E-93C7-974F-9CD6-534DEEE0329C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446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54134" y="791156"/>
            <a:ext cx="15147733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554134" y="2048844"/>
            <a:ext cx="15147733" cy="6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5062147" y="8290164"/>
            <a:ext cx="975467" cy="6997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‹N›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36836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5826A-7669-4FC1-AECA-E4370ED8142A}" type="datetime1">
              <a:rPr lang="en-GB" smtClean="0"/>
              <a:t>09/12/2020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www.rd-alliance.org -  @resdatall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A5777-89E2-0C42-9BCE-298721AA9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6465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ke bol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290" y="3995937"/>
            <a:ext cx="12889433" cy="1668016"/>
          </a:xfrm>
          <a:prstGeom prst="rect">
            <a:avLst/>
          </a:prstGeom>
          <a:solidFill>
            <a:srgbClr val="28288C"/>
          </a:solidFill>
        </p:spPr>
        <p:txBody>
          <a:bodyPr vert="horz" lIns="81648" tIns="40825" rIns="81648" bIns="40825" anchor="ctr">
            <a:noAutofit/>
          </a:bodyPr>
          <a:lstStyle>
            <a:lvl1pPr algn="ctr">
              <a:defRPr sz="8099" cap="all" baseline="0">
                <a:solidFill>
                  <a:schemeClr val="bg1"/>
                </a:solidFill>
                <a:latin typeface="PF Paperback Black"/>
                <a:cs typeface="PF Paperback Black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719290" y="1187624"/>
            <a:ext cx="12889433" cy="2808560"/>
          </a:xfrm>
        </p:spPr>
        <p:txBody>
          <a:bodyPr anchor="b"/>
          <a:lstStyle>
            <a:lvl1pPr marL="238116" indent="0" algn="ctr">
              <a:lnSpc>
                <a:spcPct val="100000"/>
              </a:lnSpc>
              <a:spcAft>
                <a:spcPts val="537"/>
              </a:spcAft>
              <a:buNone/>
              <a:defRPr sz="7099" baseline="0">
                <a:solidFill>
                  <a:srgbClr val="28288C"/>
                </a:solidFill>
                <a:latin typeface="PF Paperback Light"/>
                <a:cs typeface="PF Paperback Ligh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19290" y="5652127"/>
            <a:ext cx="12889433" cy="2159001"/>
          </a:xfrm>
        </p:spPr>
        <p:txBody>
          <a:bodyPr/>
          <a:lstStyle>
            <a:lvl1pPr marL="238116" indent="0" algn="ctr">
              <a:lnSpc>
                <a:spcPct val="100000"/>
              </a:lnSpc>
              <a:spcAft>
                <a:spcPts val="537"/>
              </a:spcAft>
              <a:buNone/>
              <a:defRPr sz="7099">
                <a:solidFill>
                  <a:srgbClr val="28288C"/>
                </a:solidFill>
                <a:latin typeface="PF Paperback Light"/>
                <a:cs typeface="PF Paperback Ligh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OpenAIRE @ EOSC | RDA  | Berlin | 23rd March 2018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EFAB-C34A-5C41-B153-92EACB97F409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021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61380" y="0"/>
            <a:ext cx="16256000" cy="7561913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chemeClr val="bg1">
                    <a:lumMod val="9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000" b="0" i="0" spc="-150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</a:rPr>
              <a:t>Dic</a:t>
            </a:r>
            <a:r>
              <a:rPr lang="it-IT" sz="1000" spc="-80" dirty="0">
                <a:solidFill>
                  <a:srgbClr val="000000"/>
                </a:solidFill>
              </a:rPr>
              <a:t> 2018</a:t>
            </a:r>
            <a:endParaRPr lang="en-US" sz="1000" spc="-80" dirty="0">
              <a:solidFill>
                <a:srgbClr val="00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4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92" y="4779"/>
            <a:ext cx="14240879" cy="802162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6580682" y="8416031"/>
            <a:ext cx="7844209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20956" y="8458973"/>
            <a:ext cx="860081" cy="307930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58798"/>
            <a:ext cx="11708984" cy="2429131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ts val="88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3004865"/>
            <a:ext cx="11019436" cy="135107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3347179" y="972084"/>
            <a:ext cx="2536288" cy="481060"/>
            <a:chOff x="11725043" y="8364911"/>
            <a:chExt cx="2536288" cy="48106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12340417" y="8446825"/>
              <a:ext cx="192091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>
                  <a:latin typeface="Open Sans" charset="0"/>
                  <a:ea typeface="Open Sans" charset="0"/>
                  <a:cs typeface="Open Sans" charset="0"/>
                </a:rPr>
                <a:t>@</a:t>
              </a:r>
              <a:r>
                <a:rPr lang="en-US" sz="2200" b="1" i="0" err="1">
                  <a:latin typeface="Open Sans" charset="0"/>
                  <a:ea typeface="Open Sans" charset="0"/>
                  <a:cs typeface="Open Sans" charset="0"/>
                </a:rPr>
                <a:t>openaire_eu</a:t>
              </a:r>
              <a:endParaRPr lang="en-US" sz="2200" b="1" i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00" y="4685283"/>
            <a:ext cx="730941" cy="730941"/>
          </a:xfrm>
          <a:prstGeom prst="rect">
            <a:avLst/>
          </a:prstGeom>
        </p:spPr>
      </p:pic>
      <p:sp>
        <p:nvSpPr>
          <p:cNvPr id="29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1691236" y="4676880"/>
            <a:ext cx="686565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1691236" y="5058900"/>
            <a:ext cx="686565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6842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83763"/>
            <a:ext cx="6593411" cy="376237"/>
          </a:xfrm>
        </p:spPr>
        <p:txBody>
          <a:bodyPr>
            <a:normAutofit/>
          </a:bodyPr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0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0297" y="5636944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3441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-133" r="-13634" b="-1410"/>
          <a:stretch/>
        </p:blipFill>
        <p:spPr>
          <a:xfrm>
            <a:off x="-42529" y="-215752"/>
            <a:ext cx="19080000" cy="8243846"/>
          </a:xfrm>
          <a:prstGeom prst="rect">
            <a:avLst/>
          </a:prstGeom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83763"/>
            <a:ext cx="6593411" cy="376237"/>
          </a:xfrm>
        </p:spPr>
        <p:txBody>
          <a:bodyPr>
            <a:normAutofit/>
          </a:bodyPr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-42530" y="-194646"/>
            <a:ext cx="16272000" cy="8136000"/>
          </a:xfrm>
          <a:prstGeom prst="rect">
            <a:avLst/>
          </a:prstGeom>
          <a:gradFill flip="none" rotWithShape="1">
            <a:gsLst>
              <a:gs pos="0">
                <a:srgbClr val="4B54FF"/>
              </a:gs>
              <a:gs pos="54000">
                <a:schemeClr val="bg1">
                  <a:alpha val="0"/>
                  <a:lumMod val="47000"/>
                </a:schemeClr>
              </a:gs>
            </a:gsLst>
            <a:lin ang="54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0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0297" y="5636944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3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250265" y="8468518"/>
            <a:ext cx="8517467" cy="3762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b="0" i="0" spc="-80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it-IT" dirty="0"/>
              <a:t>Università di Pisa, Corso di didattica trasversale (LABCD5) “Curare e conservare il dato per la ricerca” – 18 </a:t>
            </a:r>
            <a:r>
              <a:rPr lang="it-IT" dirty="0" err="1"/>
              <a:t>Dic</a:t>
            </a:r>
            <a:r>
              <a:rPr lang="it-IT" dirty="0"/>
              <a:t> 2018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0800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0800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0" r:id="rId2"/>
    <p:sldLayoutId id="2147483730" r:id="rId3"/>
    <p:sldLayoutId id="2147483659" r:id="rId4"/>
    <p:sldLayoutId id="2147483693" r:id="rId5"/>
    <p:sldLayoutId id="2147483720" r:id="rId6"/>
    <p:sldLayoutId id="2147483670" r:id="rId7"/>
    <p:sldLayoutId id="2147483694" r:id="rId8"/>
    <p:sldLayoutId id="2147483731" r:id="rId9"/>
    <p:sldLayoutId id="2147483737" r:id="rId10"/>
    <p:sldLayoutId id="2147483695" r:id="rId11"/>
    <p:sldLayoutId id="2147483669" r:id="rId12"/>
    <p:sldLayoutId id="2147483696" r:id="rId13"/>
    <p:sldLayoutId id="2147483671" r:id="rId14"/>
    <p:sldLayoutId id="2147483711" r:id="rId15"/>
    <p:sldLayoutId id="2147483699" r:id="rId16"/>
    <p:sldLayoutId id="2147483697" r:id="rId17"/>
    <p:sldLayoutId id="2147483736" r:id="rId18"/>
    <p:sldLayoutId id="2147483700" r:id="rId19"/>
    <p:sldLayoutId id="2147483663" r:id="rId20"/>
    <p:sldLayoutId id="2147483710" r:id="rId21"/>
    <p:sldLayoutId id="2147483712" r:id="rId22"/>
    <p:sldLayoutId id="2147483713" r:id="rId23"/>
    <p:sldLayoutId id="2147483673" r:id="rId24"/>
    <p:sldLayoutId id="2147483708" r:id="rId25"/>
    <p:sldLayoutId id="2147483698" r:id="rId26"/>
    <p:sldLayoutId id="2147483666" r:id="rId27"/>
    <p:sldLayoutId id="2147483714" r:id="rId28"/>
    <p:sldLayoutId id="2147483719" r:id="rId29"/>
    <p:sldLayoutId id="2147483716" r:id="rId30"/>
    <p:sldLayoutId id="2147483717" r:id="rId31"/>
    <p:sldLayoutId id="2147483718" r:id="rId32"/>
    <p:sldLayoutId id="2147483715" r:id="rId33"/>
    <p:sldLayoutId id="2147483677" r:id="rId34"/>
    <p:sldLayoutId id="2147483702" r:id="rId35"/>
    <p:sldLayoutId id="2147483703" r:id="rId36"/>
    <p:sldLayoutId id="2147483701" r:id="rId37"/>
    <p:sldLayoutId id="2147483704" r:id="rId38"/>
    <p:sldLayoutId id="2147483733" r:id="rId39"/>
    <p:sldLayoutId id="2147483705" r:id="rId40"/>
    <p:sldLayoutId id="2147483679" r:id="rId41"/>
    <p:sldLayoutId id="2147483732" r:id="rId42"/>
    <p:sldLayoutId id="2147483706" r:id="rId43"/>
    <p:sldLayoutId id="2147483707" r:id="rId44"/>
    <p:sldLayoutId id="2147483664" r:id="rId45"/>
    <p:sldLayoutId id="2147483709" r:id="rId46"/>
    <p:sldLayoutId id="2147483667" r:id="rId47"/>
    <p:sldLayoutId id="2147483725" r:id="rId48"/>
    <p:sldLayoutId id="2147483734" r:id="rId49"/>
    <p:sldLayoutId id="2147483735" r:id="rId50"/>
    <p:sldLayoutId id="2147483742" r:id="rId51"/>
    <p:sldLayoutId id="2147483786" r:id="rId52"/>
    <p:sldLayoutId id="2147483787" r:id="rId53"/>
  </p:sldLayoutIdLst>
  <p:transition spd="med"/>
  <p:hf sldNum="0" hdr="0" dt="0"/>
  <p:txStyles>
    <p:title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95101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Blip>
          <a:blip r:embed="rId55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839590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Blip>
          <a:blip r:embed="rId56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2pPr>
      <a:lvl3pPr marL="1284079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Blip>
          <a:blip r:embed="rId57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3pPr>
      <a:lvl4pPr marL="1728567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4pPr>
      <a:lvl5pPr marL="2173056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5pPr>
      <a:lvl6pPr marL="2617545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062034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06523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951012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448" userDrawn="1">
          <p15:clr>
            <a:srgbClr val="F26B43"/>
          </p15:clr>
        </p15:guide>
        <p15:guide id="4" pos="8567" userDrawn="1">
          <p15:clr>
            <a:srgbClr val="F26B43"/>
          </p15:clr>
        </p15:guide>
        <p15:guide id="5" orient="horz" pos="499" userDrawn="1">
          <p15:clr>
            <a:srgbClr val="F26B43"/>
          </p15:clr>
        </p15:guide>
        <p15:guide id="6" orient="horz" pos="4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orcid.org/0000-0003-0506-046X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aj.org/" TargetMode="External"/><Relationship Id="rId2" Type="http://schemas.openxmlformats.org/officeDocument/2006/relationships/hyperlink" Target="http://www.sherpa.ac.uk/romeo/search.php" TargetMode="Externa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thinkchecksubmit.org/journals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48.png"/><Relationship Id="rId7" Type="http://schemas.openxmlformats.org/officeDocument/2006/relationships/image" Target="NUL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6" Type="http://schemas.openxmlformats.org/officeDocument/2006/relationships/customXml" Target="../ink/ink1.xml"/><Relationship Id="rId5" Type="http://schemas.openxmlformats.org/officeDocument/2006/relationships/hyperlink" Target="https://authors.acm.org/open-access#green" TargetMode="External"/><Relationship Id="rId4" Type="http://schemas.openxmlformats.org/officeDocument/2006/relationships/hyperlink" Target="http://sherpa.ac.uk/romeo/search.php?source=journal&amp;sourceid=10678&amp;la=en&amp;fIDnum=|&amp;mode=simple" TargetMode="External"/><Relationship Id="rId9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coalition-s.org/" TargetMode="Externa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hyperlink" Target="https://esac-initiative.org/about/transformative-agreements/agreement-registry/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journalcheckertool.org/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61g31jveon" TargetMode="External"/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-fair.org/fair-principles/fairification-process/" TargetMode="Externa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cientist" TargetMode="External"/><Relationship Id="rId2" Type="http://schemas.openxmlformats.org/officeDocument/2006/relationships/hyperlink" Target="https://en.wikipedia.org/wiki/Alphanumeric_code" TargetMode="Externa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4.png"/><Relationship Id="rId5" Type="http://schemas.openxmlformats.org/officeDocument/2006/relationships/hyperlink" Target="https://orcid.org/" TargetMode="External"/><Relationship Id="rId4" Type="http://schemas.openxmlformats.org/officeDocument/2006/relationships/hyperlink" Target="https://en.wikipedia.org/wiki/Academic_authorship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ISRC" TargetMode="External"/><Relationship Id="rId3" Type="http://schemas.openxmlformats.org/officeDocument/2006/relationships/hyperlink" Target="https://en.wikipedia.org/wiki/Handle_(computing)" TargetMode="External"/><Relationship Id="rId7" Type="http://schemas.openxmlformats.org/officeDocument/2006/relationships/hyperlink" Target="https://en.wikipedia.org/wiki/ISBN" TargetMode="External"/><Relationship Id="rId2" Type="http://schemas.openxmlformats.org/officeDocument/2006/relationships/hyperlink" Target="https://en.wikipedia.org/wiki/Persistent_identifier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en.wikipedia.org/wiki/URL" TargetMode="External"/><Relationship Id="rId5" Type="http://schemas.openxmlformats.org/officeDocument/2006/relationships/hyperlink" Target="https://en.wikipedia.org/wiki/Metadata" TargetMode="External"/><Relationship Id="rId4" Type="http://schemas.openxmlformats.org/officeDocument/2006/relationships/hyperlink" Target="https://en.wikipedia.org/wiki/International_Organization_for_Standardization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zenodo.org/" TargetMode="Externa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v2.sherpa.ac.uk/opendoar/" TargetMode="External"/><Relationship Id="rId2" Type="http://schemas.openxmlformats.org/officeDocument/2006/relationships/hyperlink" Target="http://oad.simmons.edu/oadwiki/Disciplinary_repositories" TargetMode="Externa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://www.zenodo.org/" TargetMode="External"/><Relationship Id="rId4" Type="http://schemas.openxmlformats.org/officeDocument/2006/relationships/hyperlink" Target="https://www.re3data.org/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3data.org/" TargetMode="External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penaire.eu/how-do-i-know-if-my-research-data-is-protected" TargetMode="External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penaire.eu/how-do-i-know-if-my-research-data-is-protected" TargetMode="Externa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eprints.gla.ac.uk/203694/1/203694.pdf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7.png"/><Relationship Id="rId4" Type="http://schemas.openxmlformats.org/officeDocument/2006/relationships/hyperlink" Target="https://www.openaire.eu/how-do-i-know-if-my-research-data-is-protected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www.slideshare.net/simonealiprandi/2014-1029-opendatalombardia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foter.com/" TargetMode="External"/><Relationship Id="rId2" Type="http://schemas.openxmlformats.org/officeDocument/2006/relationships/hyperlink" Target="https://foter.com/blog/how-to-attribute-creative-commons-photos/" TargetMode="Externa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0.png"/><Relationship Id="rId4" Type="http://schemas.openxmlformats.org/officeDocument/2006/relationships/hyperlink" Target="https://creativecommons.org/licenses/by-sa/3.0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foter.com/" TargetMode="External"/><Relationship Id="rId2" Type="http://schemas.openxmlformats.org/officeDocument/2006/relationships/hyperlink" Target="https://foter.com/blog/how-to-attribute-creative-commons-photos/" TargetMode="Externa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0.png"/><Relationship Id="rId4" Type="http://schemas.openxmlformats.org/officeDocument/2006/relationships/hyperlink" Target="https://creativecommons.org/licenses/by-sa/3.0/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doi.org/10.5281/zenodo.840651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6.png"/><Relationship Id="rId5" Type="http://schemas.openxmlformats.org/officeDocument/2006/relationships/hyperlink" Target="https://doi.org/10.5281/zenodo.840651" TargetMode="External"/><Relationship Id="rId4" Type="http://schemas.openxmlformats.org/officeDocument/2006/relationships/image" Target="../media/image9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www.re3data.org/" TargetMode="External"/><Relationship Id="rId5" Type="http://schemas.openxmlformats.org/officeDocument/2006/relationships/hyperlink" Target="http://www.opendoar.org/" TargetMode="Externa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61g31jveon" TargetMode="External"/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tiff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3.png"/><Relationship Id="rId5" Type="http://schemas.openxmlformats.org/officeDocument/2006/relationships/image" Target="../media/image102.tiff"/><Relationship Id="rId4" Type="http://schemas.openxmlformats.org/officeDocument/2006/relationships/image" Target="../media/image101.tif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it/" TargetMode="External"/><Relationship Id="rId1" Type="http://schemas.openxmlformats.org/officeDocument/2006/relationships/slideLayout" Target="../slideLayouts/slideLayout20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hyperlink" Target="https://www.mdpi.com/journal/data" TargetMode="External"/><Relationship Id="rId7" Type="http://schemas.openxmlformats.org/officeDocument/2006/relationships/image" Target="../media/image113.png"/><Relationship Id="rId2" Type="http://schemas.openxmlformats.org/officeDocument/2006/relationships/hyperlink" Target="https://www.nature.com/sdata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hyperlink" Target="https://www.cell.com/patterns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97519" y="1524938"/>
            <a:ext cx="14671442" cy="3728987"/>
          </a:xfrm>
        </p:spPr>
        <p:txBody>
          <a:bodyPr>
            <a:normAutofit fontScale="92500" lnSpcReduction="10000"/>
          </a:bodyPr>
          <a:lstStyle/>
          <a:p>
            <a:r>
              <a:rPr lang="it-IT" b="0" dirty="0"/>
              <a:t>Open Access to Publications, Open Data and FAIR Data, Open Software and FAIR software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BB8666E-C11F-0D44-87AF-ECE6C9526F2C}"/>
              </a:ext>
            </a:extLst>
          </p:cNvPr>
          <p:cNvSpPr txBox="1">
            <a:spLocks/>
          </p:cNvSpPr>
          <p:nvPr/>
        </p:nvSpPr>
        <p:spPr>
          <a:xfrm>
            <a:off x="670441" y="5253925"/>
            <a:ext cx="10608459" cy="2162875"/>
          </a:xfrm>
          <a:prstGeom prst="rect">
            <a:avLst/>
          </a:prstGeom>
        </p:spPr>
        <p:txBody>
          <a:bodyPr vert="horz" wrap="square" lIns="0" tIns="72000" rIns="0" bIns="0" rtlCol="0" anchor="t" anchorCtr="0">
            <a:normAutofit fontScale="32500" lnSpcReduction="20000"/>
          </a:bodyPr>
          <a:lstStyle>
            <a:lvl1pPr marL="0" marR="0" indent="0" algn="l" defTabSz="547673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200" b="0" i="0" u="none" strike="noStrike" cap="none" spc="-151" baseline="0">
                <a:ln>
                  <a:noFill/>
                </a:ln>
                <a:solidFill>
                  <a:schemeClr val="bg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444489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1777956" marR="0" indent="0" algn="ctr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1" i="0" u="none" strike="noStrike" cap="none" spc="-51" baseline="0">
                <a:ln>
                  <a:noFill/>
                </a:ln>
                <a:solidFill>
                  <a:srgbClr val="2D3293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endParaRPr lang="en-US" sz="3600" dirty="0"/>
          </a:p>
          <a:p>
            <a:r>
              <a:rPr lang="en-US" sz="9600" i="1" dirty="0"/>
              <a:t>Emma </a:t>
            </a:r>
            <a:r>
              <a:rPr lang="en-US" sz="9600" i="1" dirty="0" err="1"/>
              <a:t>Lazzeri</a:t>
            </a:r>
            <a:r>
              <a:rPr lang="it-IT" sz="6000" b="1" dirty="0"/>
              <a:t> </a:t>
            </a:r>
            <a:br>
              <a:rPr lang="it-IT" sz="6000" b="1" dirty="0"/>
            </a:br>
            <a:r>
              <a:rPr lang="it-IT" sz="6000" b="1" dirty="0"/>
              <a:t>ORCID </a:t>
            </a:r>
            <a:r>
              <a:rPr lang="it-IT" sz="6000" b="1" dirty="0" err="1"/>
              <a:t>iD</a:t>
            </a:r>
            <a:r>
              <a:rPr lang="it-IT" sz="6000" b="1" dirty="0"/>
              <a:t>: </a:t>
            </a:r>
            <a:r>
              <a:rPr lang="it-IT" sz="6000" dirty="0">
                <a:hlinkClick r:id="rId4"/>
              </a:rPr>
              <a:t>https://orcid.org/0000-0003-0506-046X</a:t>
            </a:r>
            <a:br>
              <a:rPr lang="it-IT" sz="6000" dirty="0"/>
            </a:br>
            <a:endParaRPr lang="en-US" sz="6000" dirty="0"/>
          </a:p>
          <a:p>
            <a:r>
              <a:rPr lang="en-US" sz="8000" dirty="0" err="1"/>
              <a:t>Istituto</a:t>
            </a:r>
            <a:r>
              <a:rPr lang="en-US" sz="8000" dirty="0"/>
              <a:t> di </a:t>
            </a:r>
            <a:r>
              <a:rPr lang="en-US" sz="8000" dirty="0" err="1"/>
              <a:t>Scienza</a:t>
            </a:r>
            <a:r>
              <a:rPr lang="en-US" sz="8000" dirty="0"/>
              <a:t> e </a:t>
            </a:r>
            <a:r>
              <a:rPr lang="en-US" sz="8000" dirty="0" err="1"/>
              <a:t>Tecnologie</a:t>
            </a:r>
            <a:r>
              <a:rPr lang="en-US" sz="8000" dirty="0"/>
              <a:t> </a:t>
            </a:r>
            <a:r>
              <a:rPr lang="en-US" sz="8000" dirty="0" err="1"/>
              <a:t>dell’Informazione</a:t>
            </a:r>
            <a:endParaRPr lang="en-US" sz="8000" dirty="0"/>
          </a:p>
          <a:p>
            <a:r>
              <a:rPr lang="en-US" sz="8000" dirty="0" err="1"/>
              <a:t>Consiglio</a:t>
            </a:r>
            <a:r>
              <a:rPr lang="en-US" sz="8000" dirty="0"/>
              <a:t> Nazionale </a:t>
            </a:r>
            <a:r>
              <a:rPr lang="en-US" sz="8000" dirty="0" err="1"/>
              <a:t>delle</a:t>
            </a:r>
            <a:r>
              <a:rPr lang="en-US" sz="8000" dirty="0"/>
              <a:t> </a:t>
            </a:r>
            <a:r>
              <a:rPr lang="en-US" sz="8000" dirty="0" err="1"/>
              <a:t>Ricerche</a:t>
            </a:r>
            <a:endParaRPr lang="en-US" sz="8000" dirty="0"/>
          </a:p>
        </p:txBody>
      </p:sp>
      <p:sp>
        <p:nvSpPr>
          <p:cNvPr id="9" name="Segnaposto piè di pagina 3">
            <a:extLst>
              <a:ext uri="{FF2B5EF4-FFF2-40B4-BE49-F238E27FC236}">
                <a16:creationId xmlns:a16="http://schemas.microsoft.com/office/drawing/2014/main" id="{5E5A52B9-F0D6-6240-8170-B6CCFD1AD32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364512" y="8355006"/>
            <a:ext cx="5526975" cy="431417"/>
          </a:xfrm>
        </p:spPr>
        <p:txBody>
          <a:bodyPr>
            <a:noAutofit/>
          </a:bodyPr>
          <a:lstStyle/>
          <a:p>
            <a:r>
              <a:rPr lang="it-IT" dirty="0"/>
              <a:t>CHIST-ERA</a:t>
            </a:r>
          </a:p>
          <a:p>
            <a:r>
              <a:rPr lang="it-IT" dirty="0"/>
              <a:t>Course on Open Science</a:t>
            </a:r>
          </a:p>
          <a:p>
            <a:r>
              <a:rPr lang="en-US" dirty="0"/>
              <a:t>December 4</a:t>
            </a:r>
            <a:r>
              <a:rPr lang="en-US" baseline="30000" dirty="0"/>
              <a:t>th</a:t>
            </a:r>
            <a:r>
              <a:rPr lang="en-US" dirty="0"/>
              <a:t>, 2020 | Module 2</a:t>
            </a:r>
          </a:p>
        </p:txBody>
      </p:sp>
    </p:spTree>
    <p:extLst>
      <p:ext uri="{BB962C8B-B14F-4D97-AF65-F5344CB8AC3E}">
        <p14:creationId xmlns:p14="http://schemas.microsoft.com/office/powerpoint/2010/main" val="269830259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8023237-E912-C543-AC42-58D18B1811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1484025"/>
            <a:ext cx="14820901" cy="6112925"/>
          </a:xfrm>
        </p:spPr>
        <p:txBody>
          <a:bodyPr>
            <a:normAutofit fontScale="92500" lnSpcReduction="20000"/>
          </a:bodyPr>
          <a:lstStyle/>
          <a:p>
            <a:pPr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3100" b="0" dirty="0"/>
              <a:t>The </a:t>
            </a:r>
            <a:r>
              <a:rPr lang="it-IT" sz="3100" b="0" dirty="0" err="1"/>
              <a:t>possible</a:t>
            </a:r>
            <a:r>
              <a:rPr lang="it-IT" sz="3100" b="0" dirty="0"/>
              <a:t> </a:t>
            </a:r>
            <a:r>
              <a:rPr lang="it-IT" sz="3100" b="0" dirty="0" err="1"/>
              <a:t>versions</a:t>
            </a:r>
            <a:r>
              <a:rPr lang="it-IT" sz="3100" b="0" dirty="0"/>
              <a:t> are:</a:t>
            </a:r>
          </a:p>
          <a:p>
            <a:pPr lvl="1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700" b="1" dirty="0"/>
              <a:t>PRE-PRINT</a:t>
            </a:r>
            <a:r>
              <a:rPr lang="it-IT" sz="2700" b="0" dirty="0"/>
              <a:t>: </a:t>
            </a:r>
            <a:r>
              <a:rPr lang="it-IT" sz="2700" b="0" dirty="0" err="1"/>
              <a:t>your</a:t>
            </a:r>
            <a:r>
              <a:rPr lang="it-IT" sz="2700" b="0" dirty="0"/>
              <a:t> </a:t>
            </a:r>
            <a:r>
              <a:rPr lang="it-IT" sz="2700" b="0" dirty="0" err="1"/>
              <a:t>final</a:t>
            </a:r>
            <a:r>
              <a:rPr lang="it-IT" sz="2700" b="0" dirty="0"/>
              <a:t> </a:t>
            </a:r>
            <a:r>
              <a:rPr lang="it-IT" sz="2700" b="0" dirty="0" err="1"/>
              <a:t>draft</a:t>
            </a:r>
            <a:r>
              <a:rPr lang="it-IT" sz="2700" b="0" dirty="0"/>
              <a:t>, </a:t>
            </a:r>
            <a:r>
              <a:rPr lang="it-IT" sz="2700" b="0" dirty="0" err="1"/>
              <a:t>as</a:t>
            </a:r>
            <a:r>
              <a:rPr lang="it-IT" sz="2700" b="0" dirty="0"/>
              <a:t> </a:t>
            </a:r>
            <a:r>
              <a:rPr lang="it-IT" sz="2700" b="0" dirty="0" err="1"/>
              <a:t>submitted</a:t>
            </a:r>
            <a:r>
              <a:rPr lang="it-IT" sz="2700" b="0" dirty="0"/>
              <a:t> to the journal (</a:t>
            </a:r>
            <a:r>
              <a:rPr lang="it-IT" sz="2700" b="0" dirty="0" err="1"/>
              <a:t>does</a:t>
            </a:r>
            <a:r>
              <a:rPr lang="it-IT" sz="2700" b="0" dirty="0"/>
              <a:t> </a:t>
            </a:r>
            <a:r>
              <a:rPr lang="it-IT" sz="2700" b="0" dirty="0" err="1"/>
              <a:t>not</a:t>
            </a:r>
            <a:r>
              <a:rPr lang="it-IT" sz="2700" b="0" dirty="0"/>
              <a:t> </a:t>
            </a:r>
            <a:r>
              <a:rPr lang="it-IT" sz="2700" b="0" dirty="0" err="1"/>
              <a:t>have</a:t>
            </a:r>
            <a:r>
              <a:rPr lang="it-IT" sz="2700" b="0" dirty="0"/>
              <a:t> </a:t>
            </a:r>
            <a:r>
              <a:rPr lang="it-IT" sz="2700" b="0" dirty="0" err="1"/>
              <a:t>reviewers</a:t>
            </a:r>
            <a:r>
              <a:rPr lang="it-IT" sz="2700" b="0" dirty="0"/>
              <a:t> </a:t>
            </a:r>
            <a:r>
              <a:rPr lang="it-IT" sz="2700" b="0" dirty="0" err="1"/>
              <a:t>comments</a:t>
            </a:r>
            <a:r>
              <a:rPr lang="it-IT" sz="2700" b="0" dirty="0"/>
              <a:t> </a:t>
            </a:r>
            <a:r>
              <a:rPr lang="it-IT" sz="2700" b="0" dirty="0" err="1"/>
              <a:t>yet</a:t>
            </a:r>
            <a:r>
              <a:rPr lang="it-IT" sz="2700" b="0" dirty="0"/>
              <a:t>)</a:t>
            </a:r>
            <a:endParaRPr lang="it-IT" sz="2700" dirty="0"/>
          </a:p>
          <a:p>
            <a:pPr lvl="1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700" b="1" dirty="0"/>
              <a:t>POST-PRINT or ACCEPTED MANUSCRIPT</a:t>
            </a:r>
            <a:r>
              <a:rPr lang="it-IT" sz="2700" b="0" dirty="0"/>
              <a:t>: the </a:t>
            </a:r>
            <a:r>
              <a:rPr lang="it-IT" sz="2700" b="0" dirty="0" err="1"/>
              <a:t>final</a:t>
            </a:r>
            <a:r>
              <a:rPr lang="it-IT" sz="2700" b="0" dirty="0"/>
              <a:t> </a:t>
            </a:r>
            <a:r>
              <a:rPr lang="it-IT" sz="2700" b="0" dirty="0" err="1"/>
              <a:t>version</a:t>
            </a:r>
            <a:r>
              <a:rPr lang="it-IT" sz="2700" b="0" dirty="0"/>
              <a:t>, with </a:t>
            </a:r>
            <a:r>
              <a:rPr lang="it-IT" sz="2700" b="0" dirty="0" err="1"/>
              <a:t>reviewers</a:t>
            </a:r>
            <a:r>
              <a:rPr lang="it-IT" sz="2700" b="0" dirty="0"/>
              <a:t> </a:t>
            </a:r>
            <a:r>
              <a:rPr lang="it-IT" sz="2700" b="0" dirty="0" err="1"/>
              <a:t>comments</a:t>
            </a:r>
            <a:r>
              <a:rPr lang="it-IT" sz="2700" b="0" dirty="0"/>
              <a:t>, </a:t>
            </a:r>
            <a:r>
              <a:rPr lang="it-IT" sz="2700" b="0" dirty="0" err="1"/>
              <a:t>identical</a:t>
            </a:r>
            <a:r>
              <a:rPr lang="it-IT" sz="2700" b="0" dirty="0"/>
              <a:t> to the </a:t>
            </a:r>
            <a:r>
              <a:rPr lang="it-IT" sz="2700" b="0" dirty="0" err="1"/>
              <a:t>published</a:t>
            </a:r>
            <a:r>
              <a:rPr lang="it-IT" sz="2700" b="0" dirty="0"/>
              <a:t> </a:t>
            </a:r>
            <a:r>
              <a:rPr lang="it-IT" sz="2700" b="0" dirty="0" err="1"/>
              <a:t>one</a:t>
            </a:r>
            <a:r>
              <a:rPr lang="it-IT" sz="2700" b="0" dirty="0"/>
              <a:t> </a:t>
            </a:r>
            <a:r>
              <a:rPr lang="it-IT" sz="2700" b="0" dirty="0" err="1"/>
              <a:t>except</a:t>
            </a:r>
            <a:r>
              <a:rPr lang="it-IT" sz="2700" b="0" dirty="0"/>
              <a:t> for the </a:t>
            </a:r>
            <a:r>
              <a:rPr lang="it-IT" sz="2700" b="0" dirty="0" err="1"/>
              <a:t>editorial</a:t>
            </a:r>
            <a:r>
              <a:rPr lang="it-IT" sz="2700" b="0" dirty="0"/>
              <a:t> layout</a:t>
            </a:r>
          </a:p>
          <a:p>
            <a:pPr lvl="1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2700" b="1" dirty="0"/>
              <a:t>EDITORIAL PDF or PUBLISHED VERSION</a:t>
            </a:r>
            <a:r>
              <a:rPr lang="it-IT" sz="2700" b="0" dirty="0"/>
              <a:t>: the </a:t>
            </a:r>
            <a:r>
              <a:rPr lang="it-IT" sz="2700" b="0" dirty="0" err="1"/>
              <a:t>exact</a:t>
            </a:r>
            <a:r>
              <a:rPr lang="it-IT" sz="2700" b="0" dirty="0"/>
              <a:t> </a:t>
            </a:r>
            <a:r>
              <a:rPr lang="it-IT" sz="2700" b="0" dirty="0" err="1"/>
              <a:t>version</a:t>
            </a:r>
            <a:r>
              <a:rPr lang="it-IT" sz="2700" b="0" dirty="0"/>
              <a:t> </a:t>
            </a:r>
            <a:r>
              <a:rPr lang="it-IT" sz="2700" b="0" dirty="0" err="1"/>
              <a:t>published</a:t>
            </a:r>
            <a:r>
              <a:rPr lang="it-IT" sz="2700" b="0" dirty="0"/>
              <a:t> in the journal, with layout and </a:t>
            </a:r>
            <a:r>
              <a:rPr lang="it-IT" sz="2700" b="0" dirty="0" err="1"/>
              <a:t>graphic</a:t>
            </a:r>
            <a:endParaRPr lang="it-IT" sz="2700" b="0" dirty="0"/>
          </a:p>
          <a:p>
            <a:pPr marL="444489" lvl="1" indent="0" fontAlgn="base">
              <a:lnSpc>
                <a:spcPct val="120000"/>
              </a:lnSpc>
              <a:buNone/>
            </a:pPr>
            <a:endParaRPr lang="it-IT" sz="2700" b="0" dirty="0"/>
          </a:p>
          <a:p>
            <a:r>
              <a:rPr lang="it-IT" sz="3100" b="0" dirty="0"/>
              <a:t>To </a:t>
            </a:r>
            <a:r>
              <a:rPr lang="it-IT" sz="3100" b="0" dirty="0" err="1"/>
              <a:t>know</a:t>
            </a:r>
            <a:r>
              <a:rPr lang="it-IT" sz="3100" b="0" dirty="0"/>
              <a:t> </a:t>
            </a:r>
            <a:r>
              <a:rPr lang="it-IT" sz="3100" b="0" dirty="0" err="1"/>
              <a:t>which</a:t>
            </a:r>
            <a:r>
              <a:rPr lang="it-IT" sz="3100" b="0" dirty="0"/>
              <a:t> </a:t>
            </a:r>
            <a:r>
              <a:rPr lang="it-IT" sz="3100" b="0" dirty="0" err="1"/>
              <a:t>version</a:t>
            </a:r>
            <a:r>
              <a:rPr lang="it-IT" sz="3100" b="0" dirty="0"/>
              <a:t> </a:t>
            </a:r>
            <a:r>
              <a:rPr lang="it-IT" sz="3100" b="0" dirty="0" err="1"/>
              <a:t>you</a:t>
            </a:r>
            <a:r>
              <a:rPr lang="it-IT" sz="3100" b="0" dirty="0"/>
              <a:t> can </a:t>
            </a:r>
            <a:r>
              <a:rPr lang="it-IT" sz="3100" b="0" dirty="0" err="1"/>
              <a:t>deposit</a:t>
            </a:r>
            <a:r>
              <a:rPr lang="it-IT" sz="3100" b="0" dirty="0"/>
              <a:t> and the </a:t>
            </a:r>
            <a:r>
              <a:rPr lang="it-IT" sz="3100" b="0" dirty="0" err="1"/>
              <a:t>eventual</a:t>
            </a:r>
            <a:r>
              <a:rPr lang="it-IT" sz="3100" b="0" dirty="0"/>
              <a:t> </a:t>
            </a:r>
            <a:r>
              <a:rPr lang="it-IT" sz="3100" b="0" dirty="0" err="1"/>
              <a:t>period</a:t>
            </a:r>
            <a:r>
              <a:rPr lang="it-IT" sz="3100" b="0" dirty="0"/>
              <a:t> of embargo, </a:t>
            </a:r>
            <a:r>
              <a:rPr lang="it-IT" sz="3100" b="0" dirty="0" err="1"/>
              <a:t>you</a:t>
            </a:r>
            <a:r>
              <a:rPr lang="it-IT" sz="3100" b="0" dirty="0"/>
              <a:t> can </a:t>
            </a:r>
            <a:r>
              <a:rPr lang="it-IT" sz="3100" b="0" dirty="0" err="1"/>
              <a:t>check</a:t>
            </a:r>
            <a:r>
              <a:rPr lang="it-IT" sz="3100" b="0" dirty="0"/>
              <a:t> </a:t>
            </a:r>
            <a:r>
              <a:rPr lang="it-IT" sz="3100" b="0" dirty="0">
                <a:hlinkClick r:id="rId2"/>
              </a:rPr>
              <a:t>SHERPA-RoMEO</a:t>
            </a:r>
            <a:r>
              <a:rPr lang="it-IT" sz="3100" b="0" dirty="0"/>
              <a:t> database</a:t>
            </a:r>
          </a:p>
          <a:p>
            <a:pPr marL="0" indent="0">
              <a:buNone/>
            </a:pPr>
            <a:endParaRPr lang="it-IT" sz="3100" b="0" dirty="0"/>
          </a:p>
          <a:p>
            <a:r>
              <a:rPr lang="it-IT" sz="3100" b="0" dirty="0"/>
              <a:t>To </a:t>
            </a:r>
            <a:r>
              <a:rPr lang="it-IT" sz="3100" b="0" dirty="0" err="1"/>
              <a:t>find</a:t>
            </a:r>
            <a:r>
              <a:rPr lang="it-IT" sz="3100" b="0" dirty="0"/>
              <a:t> an Open Access Journal and and </a:t>
            </a:r>
            <a:r>
              <a:rPr lang="it-IT" sz="3100" b="0" dirty="0" err="1"/>
              <a:t>find</a:t>
            </a:r>
            <a:r>
              <a:rPr lang="it-IT" sz="3100" b="0" dirty="0"/>
              <a:t> out </a:t>
            </a:r>
            <a:r>
              <a:rPr lang="it-IT" sz="3100" b="0" dirty="0" err="1"/>
              <a:t>if</a:t>
            </a:r>
            <a:r>
              <a:rPr lang="it-IT" sz="3100" b="0" dirty="0"/>
              <a:t> </a:t>
            </a:r>
            <a:r>
              <a:rPr lang="it-IT" sz="3100" b="0" dirty="0" err="1"/>
              <a:t>charges</a:t>
            </a:r>
            <a:r>
              <a:rPr lang="it-IT" sz="3100" b="0" dirty="0"/>
              <a:t> APC (</a:t>
            </a:r>
            <a:r>
              <a:rPr lang="it-IT" sz="3100" b="0" dirty="0" err="1"/>
              <a:t>Article</a:t>
            </a:r>
            <a:r>
              <a:rPr lang="it-IT" sz="3100" b="0" dirty="0"/>
              <a:t> Processing </a:t>
            </a:r>
            <a:r>
              <a:rPr lang="it-IT" sz="3100" b="0" dirty="0" err="1"/>
              <a:t>Charges</a:t>
            </a:r>
            <a:r>
              <a:rPr lang="it-IT" sz="3100" b="0" dirty="0"/>
              <a:t>), </a:t>
            </a:r>
            <a:r>
              <a:rPr lang="it-IT" sz="3100" b="0" dirty="0" err="1"/>
              <a:t>you</a:t>
            </a:r>
            <a:r>
              <a:rPr lang="it-IT" sz="3100" b="0" dirty="0"/>
              <a:t> can </a:t>
            </a:r>
            <a:r>
              <a:rPr lang="it-IT" sz="3100" b="0" dirty="0" err="1"/>
              <a:t>check</a:t>
            </a:r>
            <a:r>
              <a:rPr lang="it-IT" sz="3100" b="0" dirty="0"/>
              <a:t> DOAJ,</a:t>
            </a:r>
            <a:r>
              <a:rPr lang="it-IT" sz="3100" b="0" dirty="0">
                <a:hlinkClick r:id="rId3"/>
              </a:rPr>
              <a:t> Directory of Open Access Journals</a:t>
            </a:r>
            <a:endParaRPr lang="it-IT" sz="3100" b="0" dirty="0"/>
          </a:p>
          <a:p>
            <a:pPr marL="0" indent="0">
              <a:buNone/>
            </a:pPr>
            <a:endParaRPr lang="it-IT" sz="3100" b="0" dirty="0"/>
          </a:p>
          <a:p>
            <a:r>
              <a:rPr lang="it-IT" sz="3100" b="0" dirty="0"/>
              <a:t>To </a:t>
            </a:r>
            <a:r>
              <a:rPr lang="it-IT" sz="3100" b="0" dirty="0" err="1"/>
              <a:t>choose</a:t>
            </a:r>
            <a:r>
              <a:rPr lang="it-IT" sz="3100" b="0" dirty="0"/>
              <a:t> </a:t>
            </a:r>
            <a:r>
              <a:rPr lang="it-IT" sz="3100" b="0" dirty="0" err="1"/>
              <a:t>your</a:t>
            </a:r>
            <a:r>
              <a:rPr lang="it-IT" sz="3100" b="0" dirty="0"/>
              <a:t> journal use </a:t>
            </a:r>
            <a:r>
              <a:rPr lang="it-IT" sz="3100" b="0" dirty="0" err="1"/>
              <a:t>Think</a:t>
            </a:r>
            <a:r>
              <a:rPr lang="it-IT" sz="3100" b="0" dirty="0"/>
              <a:t>. </a:t>
            </a:r>
            <a:r>
              <a:rPr lang="it-IT" sz="3100" b="0" dirty="0" err="1"/>
              <a:t>Check</a:t>
            </a:r>
            <a:r>
              <a:rPr lang="it-IT" sz="3100" b="0" dirty="0"/>
              <a:t>. </a:t>
            </a:r>
            <a:r>
              <a:rPr lang="it-IT" sz="3100" b="0" dirty="0" err="1"/>
              <a:t>Submit</a:t>
            </a:r>
            <a:r>
              <a:rPr lang="it-IT" sz="3100" b="0" dirty="0"/>
              <a:t>. </a:t>
            </a:r>
            <a:r>
              <a:rPr lang="it-IT" sz="3100" b="0" dirty="0">
                <a:hlinkClick r:id="rId4"/>
              </a:rPr>
              <a:t>https://thinkchecksubmit.org/journals/</a:t>
            </a:r>
            <a:r>
              <a:rPr lang="it-IT" sz="3100" b="0" dirty="0"/>
              <a:t> </a:t>
            </a:r>
          </a:p>
          <a:p>
            <a:pPr marL="0" indent="0">
              <a:buNone/>
            </a:pPr>
            <a:endParaRPr lang="it-IT" sz="3200" b="0" dirty="0"/>
          </a:p>
          <a:p>
            <a:pPr marL="0" indent="0">
              <a:buNone/>
            </a:pPr>
            <a:endParaRPr lang="it-IT" sz="3100" b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8171E6-E44C-1B49-8776-F5D661E2DF3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Deposit</a:t>
            </a:r>
            <a:r>
              <a:rPr lang="it-IT" dirty="0"/>
              <a:t> in </a:t>
            </a:r>
            <a:r>
              <a:rPr lang="it-IT" dirty="0" err="1"/>
              <a:t>literature</a:t>
            </a:r>
            <a:r>
              <a:rPr lang="it-IT" dirty="0"/>
              <a:t> </a:t>
            </a:r>
            <a:r>
              <a:rPr lang="it-IT" dirty="0" err="1"/>
              <a:t>Repository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84470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992D536-53FC-574F-A67D-B897FC3C91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ACM </a:t>
            </a:r>
            <a:r>
              <a:rPr lang="it-IT" dirty="0" err="1"/>
              <a:t>Transaction</a:t>
            </a:r>
            <a:r>
              <a:rPr lang="it-IT" dirty="0"/>
              <a:t> on Database Systems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9A0FCA-20C7-9C43-B225-67B2BBFB8E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Some </a:t>
            </a:r>
            <a:r>
              <a:rPr lang="it-IT" dirty="0" err="1"/>
              <a:t>tips</a:t>
            </a:r>
            <a:r>
              <a:rPr lang="it-IT" dirty="0"/>
              <a:t> for OA in </a:t>
            </a:r>
            <a:r>
              <a:rPr lang="it-IT" dirty="0" err="1"/>
              <a:t>your</a:t>
            </a:r>
            <a:r>
              <a:rPr lang="it-IT" dirty="0"/>
              <a:t> community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2423548-ECD7-F043-BF11-999F8DBBC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366382"/>
            <a:ext cx="14110465" cy="61129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0D2A926-EB80-8541-9D6F-14154786F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267" y="2366381"/>
            <a:ext cx="9992668" cy="6445271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B3E8AE9E-FC47-7142-A52A-C465EAA91B16}"/>
              </a:ext>
            </a:extLst>
          </p:cNvPr>
          <p:cNvSpPr txBox="1"/>
          <p:nvPr/>
        </p:nvSpPr>
        <p:spPr>
          <a:xfrm>
            <a:off x="5443266" y="8678488"/>
            <a:ext cx="9916691" cy="46551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r>
              <a:rPr lang="it-IT" sz="1200" dirty="0">
                <a:hlinkClick r:id="rId4"/>
              </a:rPr>
              <a:t>http://sherpa.ac.uk/romeo/search.php?source=journal&amp;sourceid=10678&amp;la=en&amp;fIDnum=|&amp;mode=simple</a:t>
            </a:r>
            <a:endParaRPr lang="it-IT" sz="1200" dirty="0"/>
          </a:p>
          <a:p>
            <a:r>
              <a:rPr lang="it-IT" sz="1200" dirty="0">
                <a:hlinkClick r:id="rId5"/>
              </a:rPr>
              <a:t>https://authors.acm.org/open-access#green</a:t>
            </a:r>
            <a:endParaRPr lang="en-US" sz="120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0007481-8E93-0345-B751-B33E30B613D6}"/>
              </a:ext>
            </a:extLst>
          </p:cNvPr>
          <p:cNvSpPr/>
          <p:nvPr/>
        </p:nvSpPr>
        <p:spPr>
          <a:xfrm>
            <a:off x="5515456" y="4254825"/>
            <a:ext cx="9391098" cy="1872000"/>
          </a:xfrm>
          <a:prstGeom prst="rect">
            <a:avLst/>
          </a:prstGeom>
          <a:noFill/>
          <a:ln w="3175" cap="flat">
            <a:solidFill>
              <a:srgbClr val="FF0000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B6E68D97-7255-084D-843E-9AF836B42EE1}"/>
                  </a:ext>
                </a:extLst>
              </p14:cNvPr>
              <p14:cNvContentPartPr/>
              <p14:nvPr/>
            </p14:nvContentPartPr>
            <p14:xfrm>
              <a:off x="5643815" y="7788335"/>
              <a:ext cx="9095040" cy="18504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B6E68D97-7255-084D-843E-9AF836B42EE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53815" y="7608695"/>
                <a:ext cx="9274680" cy="54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7C957035-6295-4648-B796-42EFB8B23A3F}"/>
                  </a:ext>
                </a:extLst>
              </p14:cNvPr>
              <p14:cNvContentPartPr/>
              <p14:nvPr/>
            </p14:nvContentPartPr>
            <p14:xfrm>
              <a:off x="5655335" y="8126735"/>
              <a:ext cx="740880" cy="3420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7C957035-6295-4648-B796-42EFB8B23A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65335" y="7947095"/>
                <a:ext cx="920520" cy="39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79450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B95835E-DCCD-BE40-B4FC-9DB8B33105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27"/>
          <a:stretch/>
        </p:blipFill>
        <p:spPr>
          <a:xfrm>
            <a:off x="58960" y="2402852"/>
            <a:ext cx="17879367" cy="6741148"/>
          </a:xfrm>
          <a:prstGeom prst="rect">
            <a:avLst/>
          </a:prstGeom>
        </p:spPr>
      </p:pic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992D536-53FC-574F-A67D-B897FC3C91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VLDB Journal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9A0FCA-20C7-9C43-B225-67B2BBFB8E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Some </a:t>
            </a:r>
            <a:r>
              <a:rPr lang="it-IT" dirty="0" err="1"/>
              <a:t>tips</a:t>
            </a:r>
            <a:r>
              <a:rPr lang="it-IT" dirty="0"/>
              <a:t> for OA in </a:t>
            </a:r>
            <a:r>
              <a:rPr lang="it-IT" dirty="0" err="1"/>
              <a:t>your</a:t>
            </a:r>
            <a:r>
              <a:rPr lang="it-IT" dirty="0"/>
              <a:t> community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AA9CE477-384A-F541-876F-3A00E8FA9F43}"/>
              </a:ext>
            </a:extLst>
          </p:cNvPr>
          <p:cNvGrpSpPr/>
          <p:nvPr/>
        </p:nvGrpSpPr>
        <p:grpSpPr>
          <a:xfrm>
            <a:off x="4812296" y="1330665"/>
            <a:ext cx="7128519" cy="9112746"/>
            <a:chOff x="4812296" y="1330665"/>
            <a:chExt cx="7128519" cy="9112746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790635B2-A6D0-214B-B1D5-EA3BC99D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2296" y="1330665"/>
              <a:ext cx="7128519" cy="9112746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10007481-8E93-0345-B751-B33E30B613D6}"/>
                </a:ext>
              </a:extLst>
            </p:cNvPr>
            <p:cNvSpPr/>
            <p:nvPr/>
          </p:nvSpPr>
          <p:spPr>
            <a:xfrm>
              <a:off x="4980737" y="5385793"/>
              <a:ext cx="6810209" cy="792000"/>
            </a:xfrm>
            <a:prstGeom prst="rect">
              <a:avLst/>
            </a:prstGeom>
            <a:noFill/>
            <a:ln w="3175" cap="flat">
              <a:solidFill>
                <a:srgbClr val="FF0000"/>
              </a:solidFill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5923C50A-6EF2-9749-AE68-046DBA07020A}"/>
                </a:ext>
              </a:extLst>
            </p:cNvPr>
            <p:cNvSpPr/>
            <p:nvPr/>
          </p:nvSpPr>
          <p:spPr>
            <a:xfrm>
              <a:off x="4971450" y="6761507"/>
              <a:ext cx="6810209" cy="1332000"/>
            </a:xfrm>
            <a:prstGeom prst="rect">
              <a:avLst/>
            </a:prstGeom>
            <a:noFill/>
            <a:ln w="3175" cap="flat">
              <a:solidFill>
                <a:srgbClr val="FF0000"/>
              </a:solidFill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11" name="TextBox 2">
            <a:extLst>
              <a:ext uri="{FF2B5EF4-FFF2-40B4-BE49-F238E27FC236}">
                <a16:creationId xmlns:a16="http://schemas.microsoft.com/office/drawing/2014/main" id="{B3E8AE9E-FC47-7142-A52A-C465EAA91B16}"/>
              </a:ext>
            </a:extLst>
          </p:cNvPr>
          <p:cNvSpPr txBox="1"/>
          <p:nvPr/>
        </p:nvSpPr>
        <p:spPr>
          <a:xfrm>
            <a:off x="5443266" y="8678488"/>
            <a:ext cx="9916691" cy="46551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algn="r"/>
            <a:r>
              <a:rPr lang="it-IT" sz="1200" dirty="0">
                <a:hlinkClick r:id="" action="ppaction://noaction"/>
              </a:rPr>
              <a:t>http://sherpa.ac.uk/romeo/issn/1066-8888/ </a:t>
            </a:r>
          </a:p>
          <a:p>
            <a:pPr algn="r"/>
            <a:r>
              <a:rPr lang="it-IT" sz="1200" dirty="0">
                <a:hlinkClick r:id="" action="ppaction://noaction"/>
              </a:rPr>
              <a:t>https://www.springer.com/gp/open-access/publication-policies/self-archiving-policy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755093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91D9972-B2B4-E542-AC70-14DA358399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revolution</a:t>
            </a:r>
            <a:r>
              <a:rPr lang="it-IT" dirty="0"/>
              <a:t> of Plan-</a:t>
            </a:r>
            <a:r>
              <a:rPr lang="it-IT" dirty="0" err="1"/>
              <a:t>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728184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8BA72CB-A14B-A34F-93DB-87A6A94704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46915" y="1484026"/>
            <a:ext cx="8669843" cy="61129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b="0" dirty="0">
                <a:hlinkClick r:id="rId2"/>
              </a:rPr>
              <a:t>Plan </a:t>
            </a:r>
            <a:r>
              <a:rPr lang="it-IT" b="0" dirty="0" err="1">
                <a:hlinkClick r:id="rId2"/>
              </a:rPr>
              <a:t>S</a:t>
            </a:r>
            <a:r>
              <a:rPr lang="it-IT" b="0" dirty="0"/>
              <a:t> </a:t>
            </a:r>
            <a:r>
              <a:rPr lang="it-IT" b="0" dirty="0" err="1"/>
              <a:t>is</a:t>
            </a:r>
            <a:r>
              <a:rPr lang="it-IT" b="0" dirty="0"/>
              <a:t> an </a:t>
            </a:r>
            <a:r>
              <a:rPr lang="it-IT" b="0" dirty="0" err="1"/>
              <a:t>initiative</a:t>
            </a:r>
            <a:r>
              <a:rPr lang="it-IT" b="0" dirty="0"/>
              <a:t> for Open Access </a:t>
            </a:r>
            <a:r>
              <a:rPr lang="it-IT" b="0" dirty="0" err="1"/>
              <a:t>publishing</a:t>
            </a:r>
            <a:r>
              <a:rPr lang="it-IT" b="0" dirty="0"/>
              <a:t> </a:t>
            </a:r>
            <a:r>
              <a:rPr lang="it-IT" b="0" dirty="0" err="1"/>
              <a:t>that</a:t>
            </a:r>
            <a:r>
              <a:rPr lang="it-IT" b="0" dirty="0"/>
              <a:t> </a:t>
            </a:r>
            <a:r>
              <a:rPr lang="it-IT" b="0" dirty="0" err="1"/>
              <a:t>was</a:t>
            </a:r>
            <a:r>
              <a:rPr lang="it-IT" b="0" dirty="0"/>
              <a:t> </a:t>
            </a:r>
            <a:r>
              <a:rPr lang="it-IT" b="0" dirty="0" err="1"/>
              <a:t>launched</a:t>
            </a:r>
            <a:r>
              <a:rPr lang="it-IT" b="0" dirty="0"/>
              <a:t> in </a:t>
            </a:r>
            <a:r>
              <a:rPr lang="it-IT" b="0" dirty="0" err="1"/>
              <a:t>September</a:t>
            </a:r>
            <a:r>
              <a:rPr lang="it-IT" b="0" dirty="0"/>
              <a:t> 2018. The </a:t>
            </a:r>
            <a:r>
              <a:rPr lang="it-IT" b="0" dirty="0" err="1"/>
              <a:t>plan</a:t>
            </a:r>
            <a:r>
              <a:rPr lang="it-IT" b="0" dirty="0"/>
              <a:t> </a:t>
            </a:r>
            <a:r>
              <a:rPr lang="it-IT" b="0" dirty="0" err="1"/>
              <a:t>is</a:t>
            </a:r>
            <a:r>
              <a:rPr lang="it-IT" b="0" dirty="0"/>
              <a:t> </a:t>
            </a:r>
            <a:r>
              <a:rPr lang="it-IT" b="0" dirty="0" err="1"/>
              <a:t>supported</a:t>
            </a:r>
            <a:r>
              <a:rPr lang="it-IT" b="0" dirty="0"/>
              <a:t> by </a:t>
            </a:r>
            <a:r>
              <a:rPr lang="it-IT" b="0" dirty="0" err="1"/>
              <a:t>cOAlition</a:t>
            </a:r>
            <a:r>
              <a:rPr lang="it-IT" b="0" dirty="0"/>
              <a:t> </a:t>
            </a:r>
            <a:r>
              <a:rPr lang="it-IT" b="0" dirty="0" err="1"/>
              <a:t>S</a:t>
            </a:r>
            <a:r>
              <a:rPr lang="it-IT" b="0" dirty="0"/>
              <a:t>, an </a:t>
            </a:r>
            <a:r>
              <a:rPr lang="it-IT" b="0" dirty="0" err="1"/>
              <a:t>international</a:t>
            </a:r>
            <a:r>
              <a:rPr lang="it-IT" b="0" dirty="0"/>
              <a:t> </a:t>
            </a:r>
            <a:r>
              <a:rPr lang="it-IT" b="0" dirty="0" err="1"/>
              <a:t>consortium</a:t>
            </a:r>
            <a:r>
              <a:rPr lang="it-IT" b="0" dirty="0"/>
              <a:t> of </a:t>
            </a:r>
            <a:r>
              <a:rPr lang="it-IT" b="0" dirty="0" err="1"/>
              <a:t>research</a:t>
            </a:r>
            <a:r>
              <a:rPr lang="it-IT" b="0" dirty="0"/>
              <a:t> </a:t>
            </a:r>
            <a:r>
              <a:rPr lang="it-IT" b="0" dirty="0" err="1"/>
              <a:t>funders</a:t>
            </a:r>
            <a:r>
              <a:rPr lang="it-IT" b="0" dirty="0"/>
              <a:t>. Plan </a:t>
            </a:r>
            <a:r>
              <a:rPr lang="it-IT" b="0" dirty="0" err="1"/>
              <a:t>S</a:t>
            </a:r>
            <a:r>
              <a:rPr lang="it-IT" b="0" dirty="0"/>
              <a:t> </a:t>
            </a:r>
            <a:r>
              <a:rPr lang="it-IT" b="0" dirty="0" err="1"/>
              <a:t>requires</a:t>
            </a:r>
            <a:r>
              <a:rPr lang="it-IT" b="0" dirty="0"/>
              <a:t> </a:t>
            </a:r>
            <a:r>
              <a:rPr lang="it-IT" b="0" dirty="0" err="1"/>
              <a:t>that</a:t>
            </a:r>
            <a:r>
              <a:rPr lang="it-IT" b="0" dirty="0"/>
              <a:t>, </a:t>
            </a:r>
            <a:r>
              <a:rPr lang="it-IT" dirty="0"/>
              <a:t>from 2021, </a:t>
            </a:r>
            <a:r>
              <a:rPr lang="it-IT" dirty="0" err="1"/>
              <a:t>scientific</a:t>
            </a:r>
            <a:r>
              <a:rPr lang="it-IT" dirty="0"/>
              <a:t> </a:t>
            </a:r>
            <a:r>
              <a:rPr lang="it-IT" dirty="0" err="1"/>
              <a:t>publications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result</a:t>
            </a:r>
            <a:r>
              <a:rPr lang="it-IT" dirty="0"/>
              <a:t> from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funded</a:t>
            </a:r>
            <a:r>
              <a:rPr lang="it-IT" dirty="0"/>
              <a:t> by public </a:t>
            </a:r>
            <a:r>
              <a:rPr lang="it-IT" dirty="0" err="1"/>
              <a:t>grants</a:t>
            </a:r>
            <a:r>
              <a:rPr lang="it-IT" dirty="0"/>
              <a:t> must be </a:t>
            </a:r>
            <a:r>
              <a:rPr lang="it-IT" dirty="0" err="1"/>
              <a:t>published</a:t>
            </a:r>
            <a:r>
              <a:rPr lang="it-IT" dirty="0"/>
              <a:t> in </a:t>
            </a:r>
            <a:r>
              <a:rPr lang="it-IT" dirty="0" err="1"/>
              <a:t>compliant</a:t>
            </a:r>
            <a:r>
              <a:rPr lang="it-IT" dirty="0"/>
              <a:t> Open Access </a:t>
            </a:r>
            <a:r>
              <a:rPr lang="it-IT" dirty="0" err="1"/>
              <a:t>journals</a:t>
            </a:r>
            <a:r>
              <a:rPr lang="it-IT" dirty="0"/>
              <a:t> or </a:t>
            </a:r>
            <a:r>
              <a:rPr lang="it-IT" dirty="0" err="1"/>
              <a:t>platforms</a:t>
            </a:r>
            <a:r>
              <a:rPr lang="it-IT" dirty="0"/>
              <a:t>.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D2F4B1-154A-7641-9C07-75BD7478B1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Plan-</a:t>
            </a:r>
            <a:r>
              <a:rPr lang="it-IT" dirty="0" err="1"/>
              <a:t>S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86EF7FA-46B5-7A41-B4E7-BE2404B405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81"/>
          <a:stretch/>
        </p:blipFill>
        <p:spPr>
          <a:xfrm>
            <a:off x="139485" y="2350365"/>
            <a:ext cx="6431796" cy="45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8354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4D19507-1532-DF4D-882E-3B5F98C160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1484025"/>
            <a:ext cx="6095355" cy="6112925"/>
          </a:xfrm>
        </p:spPr>
        <p:txBody>
          <a:bodyPr/>
          <a:lstStyle/>
          <a:p>
            <a:pPr marL="0" indent="0">
              <a:buNone/>
            </a:pPr>
            <a:r>
              <a:rPr lang="it-IT" b="0" dirty="0" err="1"/>
              <a:t>Funders</a:t>
            </a:r>
            <a:r>
              <a:rPr lang="it-IT" b="0" dirty="0"/>
              <a:t>, </a:t>
            </a:r>
            <a:r>
              <a:rPr lang="it-IT" b="0" dirty="0" err="1"/>
              <a:t>organisations</a:t>
            </a:r>
            <a:r>
              <a:rPr lang="it-IT" b="0" dirty="0"/>
              <a:t> and </a:t>
            </a:r>
            <a:r>
              <a:rPr lang="it-IT" b="0" dirty="0" err="1"/>
              <a:t>initiatives</a:t>
            </a:r>
            <a:r>
              <a:rPr lang="it-IT" b="0" dirty="0"/>
              <a:t> </a:t>
            </a:r>
            <a:r>
              <a:rPr lang="it-IT" b="0" dirty="0" err="1"/>
              <a:t>that</a:t>
            </a:r>
            <a:r>
              <a:rPr lang="it-IT" b="0" dirty="0"/>
              <a:t> </a:t>
            </a:r>
            <a:r>
              <a:rPr lang="it-IT" b="0" dirty="0" err="1"/>
              <a:t>have</a:t>
            </a:r>
            <a:r>
              <a:rPr lang="it-IT" b="0" dirty="0"/>
              <a:t> </a:t>
            </a:r>
            <a:r>
              <a:rPr lang="it-IT" b="0" dirty="0" err="1"/>
              <a:t>endorsed</a:t>
            </a:r>
            <a:r>
              <a:rPr lang="it-IT" b="0" dirty="0"/>
              <a:t> Plan </a:t>
            </a:r>
            <a:r>
              <a:rPr lang="it-IT" b="0" dirty="0" err="1"/>
              <a:t>S</a:t>
            </a:r>
            <a:r>
              <a:rPr lang="it-IT" b="0" dirty="0"/>
              <a:t> and are </a:t>
            </a:r>
            <a:r>
              <a:rPr lang="it-IT" b="0" dirty="0" err="1"/>
              <a:t>jointly</a:t>
            </a:r>
            <a:r>
              <a:rPr lang="it-IT" b="0" dirty="0"/>
              <a:t> </a:t>
            </a:r>
            <a:r>
              <a:rPr lang="it-IT" b="0" dirty="0" err="1"/>
              <a:t>working</a:t>
            </a:r>
            <a:r>
              <a:rPr lang="it-IT" b="0" dirty="0"/>
              <a:t> on </a:t>
            </a:r>
            <a:r>
              <a:rPr lang="it-IT" b="0" dirty="0" err="1"/>
              <a:t>its</a:t>
            </a:r>
            <a:r>
              <a:rPr lang="it-IT" b="0" dirty="0"/>
              <a:t> </a:t>
            </a:r>
            <a:r>
              <a:rPr lang="it-IT" b="0" dirty="0" err="1"/>
              <a:t>implementation</a:t>
            </a:r>
            <a:endParaRPr lang="it-IT" b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3AB9D84-F8A0-3348-B925-783D49C1F2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b="0" dirty="0" err="1"/>
              <a:t>cOAlition</a:t>
            </a:r>
            <a:r>
              <a:rPr lang="it-IT" b="0" dirty="0"/>
              <a:t> </a:t>
            </a:r>
            <a:r>
              <a:rPr lang="it-IT" b="0" dirty="0" err="1"/>
              <a:t>S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55F50AE-988F-D944-B925-E78D8D9EF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40" y="0"/>
            <a:ext cx="950026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833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3183025-752E-7142-8BB8-A62BA43D2F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6598" y="7496882"/>
            <a:ext cx="13517717" cy="62271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dirty="0"/>
              <a:t>Complete list </a:t>
            </a:r>
            <a:r>
              <a:rPr lang="it-IT" dirty="0" err="1"/>
              <a:t>at</a:t>
            </a:r>
            <a:r>
              <a:rPr lang="it-IT" dirty="0"/>
              <a:t>: </a:t>
            </a:r>
            <a:r>
              <a:rPr lang="it-IT" dirty="0">
                <a:hlinkClick r:id="rId2"/>
              </a:rPr>
              <a:t>https://esac-initiative.org/about/transformative-agreements/agreement-registry/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DEA22E3-1992-C545-8907-F000E243E7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Consequences</a:t>
            </a:r>
            <a:r>
              <a:rPr lang="it-IT" dirty="0"/>
              <a:t> of Plan-</a:t>
            </a:r>
            <a:r>
              <a:rPr lang="it-IT" dirty="0" err="1"/>
              <a:t>S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4D5322F-EEBC-924E-BADB-B3CD76D64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408" y="1484026"/>
            <a:ext cx="3787962" cy="1706074"/>
          </a:xfrm>
          <a:prstGeom prst="rect">
            <a:avLst/>
          </a:prstGeom>
        </p:spPr>
      </p:pic>
      <p:sp>
        <p:nvSpPr>
          <p:cNvPr id="7" name="Segnaposto testo 1">
            <a:extLst>
              <a:ext uri="{FF2B5EF4-FFF2-40B4-BE49-F238E27FC236}">
                <a16:creationId xmlns:a16="http://schemas.microsoft.com/office/drawing/2014/main" id="{94DE40C2-478E-914B-AE8D-650719D3D595}"/>
              </a:ext>
            </a:extLst>
          </p:cNvPr>
          <p:cNvSpPr txBox="1">
            <a:spLocks/>
          </p:cNvSpPr>
          <p:nvPr/>
        </p:nvSpPr>
        <p:spPr>
          <a:xfrm>
            <a:off x="723899" y="1484025"/>
            <a:ext cx="6095355" cy="6112925"/>
          </a:xfrm>
          <a:prstGeom prst="rect">
            <a:avLst/>
          </a:prstGeom>
        </p:spPr>
        <p:txBody>
          <a:bodyPr vert="horz" lIns="0" tIns="180000" rIns="0" bIns="0" rtlCol="0">
            <a:normAutofit fontScale="85000" lnSpcReduction="10000"/>
          </a:bodyPr>
          <a:lstStyle>
            <a:lvl1pPr marL="395101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charset="0"/>
              <a:buChar char="•"/>
              <a:tabLst/>
              <a:defRPr sz="4400" b="1" i="0" u="none" strike="noStrike" cap="none" spc="-151" baseline="0">
                <a:ln>
                  <a:noFill/>
                </a:ln>
                <a:solidFill>
                  <a:schemeClr val="tx2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ct val="85000"/>
              <a:buFontTx/>
              <a:buBlip>
                <a:blip r:embed="rId4"/>
              </a:buBlip>
              <a:tabLst/>
              <a:defRPr sz="3200" b="0" i="0" u="none" strike="noStrike" cap="none" spc="-151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85000"/>
              <a:buFontTx/>
              <a:buBlip>
                <a:blip r:embed="rId5"/>
              </a:buBlip>
              <a:tabLst/>
              <a:defRPr sz="3000" b="0" i="0" u="none" strike="noStrike" cap="none" spc="-51" baseline="0">
                <a:ln>
                  <a:noFill/>
                </a:ln>
                <a:solidFill>
                  <a:srgbClr val="0070C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None/>
            </a:pPr>
            <a:r>
              <a:rPr lang="it-IT" dirty="0" err="1"/>
              <a:t>Transformative</a:t>
            </a:r>
            <a:r>
              <a:rPr lang="it-IT" dirty="0"/>
              <a:t> </a:t>
            </a:r>
            <a:r>
              <a:rPr lang="it-IT" dirty="0" err="1"/>
              <a:t>agreements</a:t>
            </a:r>
            <a:r>
              <a:rPr lang="it-IT" dirty="0"/>
              <a:t>:</a:t>
            </a:r>
          </a:p>
          <a:p>
            <a:r>
              <a:rPr lang="it-IT" b="0" dirty="0"/>
              <a:t>Large </a:t>
            </a:r>
            <a:r>
              <a:rPr lang="it-IT" b="0" dirty="0" err="1"/>
              <a:t>Institutions</a:t>
            </a:r>
            <a:r>
              <a:rPr lang="it-IT" b="0" dirty="0"/>
              <a:t> or </a:t>
            </a:r>
            <a:r>
              <a:rPr lang="it-IT" b="0" dirty="0" err="1"/>
              <a:t>Countries</a:t>
            </a:r>
            <a:r>
              <a:rPr lang="it-IT" b="0" dirty="0"/>
              <a:t> </a:t>
            </a:r>
            <a:r>
              <a:rPr lang="it-IT" b="0" dirty="0" err="1"/>
              <a:t>contracted</a:t>
            </a:r>
            <a:r>
              <a:rPr lang="it-IT" b="0" dirty="0"/>
              <a:t> </a:t>
            </a:r>
            <a:r>
              <a:rPr lang="it-IT" b="0" dirty="0" err="1"/>
              <a:t>different</a:t>
            </a:r>
            <a:r>
              <a:rPr lang="it-IT" b="0" dirty="0"/>
              <a:t> </a:t>
            </a:r>
            <a:r>
              <a:rPr lang="it-IT" b="0" dirty="0" err="1"/>
              <a:t>publishing</a:t>
            </a:r>
            <a:r>
              <a:rPr lang="it-IT" b="0" dirty="0"/>
              <a:t> </a:t>
            </a:r>
            <a:r>
              <a:rPr lang="it-IT" b="0" dirty="0" err="1"/>
              <a:t>models</a:t>
            </a:r>
            <a:r>
              <a:rPr lang="it-IT" b="0" dirty="0"/>
              <a:t> to </a:t>
            </a:r>
            <a:r>
              <a:rPr lang="it-IT" b="0" dirty="0" err="1"/>
              <a:t>allow</a:t>
            </a:r>
            <a:r>
              <a:rPr lang="it-IT" b="0" dirty="0"/>
              <a:t> </a:t>
            </a:r>
            <a:r>
              <a:rPr lang="it-IT" b="0" dirty="0" err="1"/>
              <a:t>their</a:t>
            </a:r>
            <a:r>
              <a:rPr lang="it-IT" b="0" dirty="0"/>
              <a:t> </a:t>
            </a:r>
            <a:r>
              <a:rPr lang="it-IT" b="0" dirty="0" err="1"/>
              <a:t>researchers</a:t>
            </a:r>
            <a:r>
              <a:rPr lang="it-IT" b="0" dirty="0"/>
              <a:t> to </a:t>
            </a:r>
            <a:r>
              <a:rPr lang="it-IT" b="0" dirty="0" err="1"/>
              <a:t>publish</a:t>
            </a:r>
            <a:r>
              <a:rPr lang="it-IT" b="0" dirty="0"/>
              <a:t> in OA </a:t>
            </a:r>
            <a:r>
              <a:rPr lang="it-IT" b="0" dirty="0" err="1"/>
              <a:t>all</a:t>
            </a:r>
            <a:r>
              <a:rPr lang="it-IT" b="0" dirty="0"/>
              <a:t> </a:t>
            </a:r>
            <a:r>
              <a:rPr lang="it-IT" b="0" dirty="0" err="1"/>
              <a:t>their</a:t>
            </a:r>
            <a:r>
              <a:rPr lang="it-IT" b="0" dirty="0"/>
              <a:t> </a:t>
            </a:r>
            <a:r>
              <a:rPr lang="it-IT" b="0" dirty="0" err="1"/>
              <a:t>works</a:t>
            </a:r>
            <a:endParaRPr lang="it-IT" b="0" dirty="0"/>
          </a:p>
          <a:p>
            <a:r>
              <a:rPr lang="it-IT" b="0" dirty="0" err="1"/>
              <a:t>Publish</a:t>
            </a:r>
            <a:r>
              <a:rPr lang="it-IT" b="0" dirty="0"/>
              <a:t> and Read </a:t>
            </a:r>
            <a:r>
              <a:rPr lang="it-IT" b="0" dirty="0" err="1"/>
              <a:t>contracts</a:t>
            </a:r>
            <a:endParaRPr lang="it-IT" b="0" dirty="0"/>
          </a:p>
          <a:p>
            <a:r>
              <a:rPr lang="it-IT" b="0" dirty="0" err="1"/>
              <a:t>Transparency</a:t>
            </a:r>
            <a:r>
              <a:rPr lang="it-IT" b="0" dirty="0"/>
              <a:t> on the </a:t>
            </a:r>
            <a:r>
              <a:rPr lang="it-IT" b="0" dirty="0" err="1"/>
              <a:t>contracts</a:t>
            </a:r>
            <a:r>
              <a:rPr lang="it-IT" b="0" dirty="0"/>
              <a:t> </a:t>
            </a:r>
            <a:r>
              <a:rPr lang="it-IT" b="0" dirty="0" err="1"/>
              <a:t>contents</a:t>
            </a:r>
            <a:endParaRPr lang="it-IT" b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23BFEDF-F59F-C545-910C-BB92B8007E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594" y="982044"/>
            <a:ext cx="4039543" cy="13301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723B9FD-6F8B-154F-B3F7-8D5DCF94F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16" y="3457550"/>
            <a:ext cx="4844619" cy="123853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04B69D8-40BB-E44E-9C6C-1C8CDFB6D0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22" y="5187926"/>
            <a:ext cx="5401915" cy="209841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98DFA6F-C17C-2844-A9A4-33A56EFAD2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759" y="2613163"/>
            <a:ext cx="2761112" cy="21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2680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3183025-752E-7142-8BB8-A62BA43D2F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6598" y="7496882"/>
            <a:ext cx="13517717" cy="622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 err="1"/>
              <a:t>Find</a:t>
            </a:r>
            <a:r>
              <a:rPr lang="it-IT" sz="1800" dirty="0"/>
              <a:t> the </a:t>
            </a:r>
            <a:r>
              <a:rPr lang="it-IT" sz="1800" dirty="0" err="1"/>
              <a:t>tool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: </a:t>
            </a:r>
            <a:r>
              <a:rPr lang="it-IT" sz="1800" dirty="0">
                <a:hlinkClick r:id="rId2"/>
              </a:rPr>
              <a:t>https://journalcheckertool.org/</a:t>
            </a:r>
            <a:r>
              <a:rPr lang="it-IT" sz="1800" dirty="0"/>
              <a:t>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DEA22E3-1992-C545-8907-F000E243E7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Useful</a:t>
            </a:r>
            <a:r>
              <a:rPr lang="it-IT" dirty="0"/>
              <a:t> </a:t>
            </a:r>
            <a:r>
              <a:rPr lang="it-IT" dirty="0" err="1"/>
              <a:t>tools</a:t>
            </a:r>
            <a:endParaRPr lang="it-IT" dirty="0"/>
          </a:p>
        </p:txBody>
      </p:sp>
      <p:sp>
        <p:nvSpPr>
          <p:cNvPr id="7" name="Segnaposto testo 1">
            <a:extLst>
              <a:ext uri="{FF2B5EF4-FFF2-40B4-BE49-F238E27FC236}">
                <a16:creationId xmlns:a16="http://schemas.microsoft.com/office/drawing/2014/main" id="{94DE40C2-478E-914B-AE8D-650719D3D595}"/>
              </a:ext>
            </a:extLst>
          </p:cNvPr>
          <p:cNvSpPr txBox="1">
            <a:spLocks/>
          </p:cNvSpPr>
          <p:nvPr/>
        </p:nvSpPr>
        <p:spPr>
          <a:xfrm>
            <a:off x="723899" y="1484026"/>
            <a:ext cx="6095355" cy="3684866"/>
          </a:xfrm>
          <a:prstGeom prst="rect">
            <a:avLst/>
          </a:prstGeom>
        </p:spPr>
        <p:txBody>
          <a:bodyPr vert="horz" lIns="0" tIns="180000" rIns="0" bIns="0" rtlCol="0">
            <a:normAutofit lnSpcReduction="10000"/>
          </a:bodyPr>
          <a:lstStyle>
            <a:lvl1pPr marL="395101" marR="0" indent="-395101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charset="0"/>
              <a:buChar char="•"/>
              <a:tabLst/>
              <a:defRPr sz="4400" b="1" i="0" u="none" strike="noStrike" cap="none" spc="-151" baseline="0">
                <a:ln>
                  <a:noFill/>
                </a:ln>
                <a:solidFill>
                  <a:schemeClr val="tx2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ct val="85000"/>
              <a:buFontTx/>
              <a:buBlip>
                <a:blip r:embed="rId3"/>
              </a:buBlip>
              <a:tabLst/>
              <a:defRPr sz="3200" b="0" i="0" u="none" strike="noStrike" cap="none" spc="-151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ct val="85000"/>
              <a:buFontTx/>
              <a:buBlip>
                <a:blip r:embed="rId4"/>
              </a:buBlip>
              <a:tabLst/>
              <a:defRPr sz="3000" b="0" i="0" u="none" strike="noStrike" cap="none" spc="-51" baseline="0">
                <a:ln>
                  <a:noFill/>
                </a:ln>
                <a:solidFill>
                  <a:srgbClr val="0070C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None/>
            </a:pPr>
            <a:r>
              <a:rPr lang="it-IT" dirty="0"/>
              <a:t>Journal </a:t>
            </a:r>
            <a:r>
              <a:rPr lang="it-IT" dirty="0" err="1"/>
              <a:t>Checker</a:t>
            </a:r>
            <a:r>
              <a:rPr lang="it-IT" dirty="0"/>
              <a:t> </a:t>
            </a:r>
            <a:r>
              <a:rPr lang="it-IT" dirty="0" err="1"/>
              <a:t>Tool</a:t>
            </a:r>
            <a:endParaRPr lang="it-IT" dirty="0"/>
          </a:p>
          <a:p>
            <a:r>
              <a:rPr lang="it-IT" b="0" dirty="0" err="1"/>
              <a:t>Find</a:t>
            </a:r>
            <a:r>
              <a:rPr lang="it-IT" b="0" dirty="0"/>
              <a:t> out </a:t>
            </a:r>
            <a:r>
              <a:rPr lang="it-IT" b="0" dirty="0" err="1"/>
              <a:t>if</a:t>
            </a:r>
            <a:r>
              <a:rPr lang="it-IT" b="0" dirty="0"/>
              <a:t> </a:t>
            </a:r>
            <a:r>
              <a:rPr lang="it-IT" b="0" dirty="0" err="1"/>
              <a:t>your</a:t>
            </a:r>
            <a:r>
              <a:rPr lang="it-IT" b="0" dirty="0"/>
              <a:t> </a:t>
            </a:r>
            <a:r>
              <a:rPr lang="it-IT" b="0" dirty="0" err="1"/>
              <a:t>combination</a:t>
            </a:r>
            <a:r>
              <a:rPr lang="it-IT" b="0" dirty="0"/>
              <a:t> (Journal, </a:t>
            </a:r>
            <a:r>
              <a:rPr lang="it-IT" b="0" dirty="0" err="1"/>
              <a:t>Funder</a:t>
            </a:r>
            <a:r>
              <a:rPr lang="it-IT" b="0" dirty="0"/>
              <a:t>, </a:t>
            </a:r>
            <a:r>
              <a:rPr lang="it-IT" b="0" dirty="0" err="1"/>
              <a:t>Institution</a:t>
            </a:r>
            <a:r>
              <a:rPr lang="it-IT" b="0" dirty="0"/>
              <a:t>) </a:t>
            </a:r>
            <a:r>
              <a:rPr lang="it-IT" b="0" dirty="0" err="1"/>
              <a:t>is</a:t>
            </a:r>
            <a:r>
              <a:rPr lang="it-IT" b="0" dirty="0"/>
              <a:t> </a:t>
            </a:r>
            <a:r>
              <a:rPr lang="it-IT" b="0" dirty="0" err="1"/>
              <a:t>compatible</a:t>
            </a:r>
            <a:r>
              <a:rPr lang="it-IT" b="0" dirty="0"/>
              <a:t> with Plan </a:t>
            </a:r>
            <a:r>
              <a:rPr lang="it-IT" b="0" dirty="0" err="1"/>
              <a:t>S</a:t>
            </a:r>
            <a:endParaRPr lang="it-IT" b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2DA743B-7CC0-4349-8756-1EF2CA133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1" y="748393"/>
            <a:ext cx="7378700" cy="46101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2307093-88F7-8141-8FDF-CE577CB91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" y="5224674"/>
            <a:ext cx="15855043" cy="220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096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615BAAE3-7BA3-4248-9D54-B4B5E2EB95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Some </a:t>
            </a:r>
            <a:r>
              <a:rPr lang="it-IT" dirty="0" err="1"/>
              <a:t>Definitions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in </a:t>
            </a:r>
            <a:r>
              <a:rPr lang="it-IT" dirty="0" err="1"/>
              <a:t>todays</a:t>
            </a:r>
            <a:r>
              <a:rPr lang="it-IT" dirty="0"/>
              <a:t> </a:t>
            </a:r>
            <a:r>
              <a:rPr lang="it-IT" dirty="0" err="1"/>
              <a:t>lecture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002277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9A6E207-DCB2-9B4F-8701-A8C605F7C1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In the </a:t>
            </a:r>
            <a:r>
              <a:rPr lang="it-IT" dirty="0" err="1"/>
              <a:t>context</a:t>
            </a:r>
            <a:r>
              <a:rPr lang="it-IT" dirty="0"/>
              <a:t> of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course</a:t>
            </a:r>
            <a:r>
              <a:rPr lang="it-IT" dirty="0"/>
              <a:t>: </a:t>
            </a:r>
            <a:r>
              <a:rPr lang="it-IT" b="0" dirty="0" err="1"/>
              <a:t>it</a:t>
            </a:r>
            <a:r>
              <a:rPr lang="it-IT" b="0" dirty="0"/>
              <a:t> </a:t>
            </a:r>
            <a:r>
              <a:rPr lang="it-IT" b="0" dirty="0" err="1"/>
              <a:t>is</a:t>
            </a:r>
            <a:r>
              <a:rPr lang="it-IT" b="0" dirty="0"/>
              <a:t> </a:t>
            </a:r>
            <a:r>
              <a:rPr lang="it-IT" b="0" dirty="0" err="1"/>
              <a:t>referred</a:t>
            </a:r>
            <a:r>
              <a:rPr lang="it-IT" b="0" dirty="0"/>
              <a:t> to </a:t>
            </a:r>
            <a:r>
              <a:rPr lang="it-IT" b="0" dirty="0" err="1"/>
              <a:t>any</a:t>
            </a:r>
            <a:r>
              <a:rPr lang="it-IT" b="0" dirty="0"/>
              <a:t>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result</a:t>
            </a:r>
            <a:r>
              <a:rPr lang="it-IT" dirty="0"/>
              <a:t> </a:t>
            </a:r>
            <a:r>
              <a:rPr lang="it-IT" b="0" dirty="0"/>
              <a:t>in </a:t>
            </a:r>
            <a:r>
              <a:rPr lang="it-IT" b="0" dirty="0" err="1"/>
              <a:t>its</a:t>
            </a:r>
            <a:r>
              <a:rPr lang="it-IT" b="0" dirty="0"/>
              <a:t> </a:t>
            </a:r>
            <a:r>
              <a:rPr lang="it-IT" b="0" dirty="0" err="1"/>
              <a:t>digital</a:t>
            </a:r>
            <a:r>
              <a:rPr lang="it-IT" b="0" dirty="0"/>
              <a:t> </a:t>
            </a:r>
            <a:r>
              <a:rPr lang="it-IT" b="0" dirty="0" err="1"/>
              <a:t>form</a:t>
            </a:r>
            <a:r>
              <a:rPr lang="it-IT" b="0" dirty="0"/>
              <a:t> </a:t>
            </a:r>
            <a:r>
              <a:rPr lang="it-IT" b="0" dirty="0" err="1"/>
              <a:t>that</a:t>
            </a:r>
            <a:r>
              <a:rPr lang="it-IT" b="0" dirty="0"/>
              <a:t> can be </a:t>
            </a:r>
            <a:r>
              <a:rPr lang="it-IT" b="0" dirty="0" err="1"/>
              <a:t>uploaded</a:t>
            </a:r>
            <a:r>
              <a:rPr lang="it-IT" b="0" dirty="0"/>
              <a:t> (and </a:t>
            </a:r>
            <a:r>
              <a:rPr lang="it-IT" b="0" dirty="0" err="1"/>
              <a:t>eventually</a:t>
            </a:r>
            <a:r>
              <a:rPr lang="it-IT" b="0" dirty="0"/>
              <a:t> </a:t>
            </a:r>
            <a:r>
              <a:rPr lang="it-IT" b="0" dirty="0" err="1"/>
              <a:t>openly</a:t>
            </a:r>
            <a:r>
              <a:rPr lang="it-IT" b="0" dirty="0"/>
              <a:t> </a:t>
            </a:r>
            <a:r>
              <a:rPr lang="it-IT" b="0" dirty="0" err="1"/>
              <a:t>shared</a:t>
            </a:r>
            <a:r>
              <a:rPr lang="it-IT" b="0" dirty="0"/>
              <a:t>) in a </a:t>
            </a:r>
            <a:r>
              <a:rPr lang="it-IT" b="0" dirty="0" err="1"/>
              <a:t>repository</a:t>
            </a:r>
            <a:r>
              <a:rPr lang="it-IT" b="0" dirty="0"/>
              <a:t> </a:t>
            </a:r>
          </a:p>
          <a:p>
            <a:pPr marL="0" indent="0">
              <a:buNone/>
            </a:pPr>
            <a:endParaRPr lang="it-IT" b="0" dirty="0"/>
          </a:p>
          <a:p>
            <a:pPr marL="0" indent="0">
              <a:buNone/>
            </a:pPr>
            <a:r>
              <a:rPr lang="it-IT" b="0" dirty="0" err="1"/>
              <a:t>Examples</a:t>
            </a:r>
            <a:r>
              <a:rPr lang="it-IT" b="0" dirty="0"/>
              <a:t>: </a:t>
            </a:r>
            <a:r>
              <a:rPr lang="it-IT" b="0" dirty="0" err="1"/>
              <a:t>articles</a:t>
            </a:r>
            <a:r>
              <a:rPr lang="it-IT" b="0" dirty="0"/>
              <a:t>, </a:t>
            </a:r>
            <a:r>
              <a:rPr lang="it-IT" b="0" dirty="0" err="1"/>
              <a:t>dataset</a:t>
            </a:r>
            <a:r>
              <a:rPr lang="it-IT" b="0" dirty="0"/>
              <a:t>, software, images, </a:t>
            </a:r>
            <a:r>
              <a:rPr lang="it-IT" b="0" dirty="0" err="1"/>
              <a:t>videos</a:t>
            </a:r>
            <a:r>
              <a:rPr lang="it-IT" b="0" dirty="0"/>
              <a:t>, reports, conference poster or </a:t>
            </a:r>
            <a:r>
              <a:rPr lang="it-IT" b="0" dirty="0" err="1"/>
              <a:t>presentations</a:t>
            </a:r>
            <a:r>
              <a:rPr lang="it-IT" b="0" dirty="0"/>
              <a:t>, </a:t>
            </a:r>
            <a:r>
              <a:rPr lang="it-IT" b="0" dirty="0" err="1"/>
              <a:t>lectures</a:t>
            </a:r>
            <a:r>
              <a:rPr lang="it-IT" b="0" dirty="0"/>
              <a:t>, </a:t>
            </a:r>
            <a:r>
              <a:rPr lang="it-IT" b="0" dirty="0" err="1"/>
              <a:t>etc</a:t>
            </a:r>
            <a:endParaRPr lang="it-IT" b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1C8C00B-3E51-8C4E-ABD6-7E5F2688AE6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Digital </a:t>
            </a:r>
            <a:r>
              <a:rPr lang="it-IT" dirty="0" err="1"/>
              <a:t>object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991206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141AA75-FFFA-334F-BC55-D6041E10A1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b="0" dirty="0" err="1"/>
              <a:t>You</a:t>
            </a:r>
            <a:r>
              <a:rPr lang="it-IT" b="0" dirty="0"/>
              <a:t> can </a:t>
            </a:r>
            <a:r>
              <a:rPr lang="it-IT" dirty="0" err="1"/>
              <a:t>access</a:t>
            </a:r>
            <a:r>
              <a:rPr lang="it-IT" b="0" dirty="0"/>
              <a:t> </a:t>
            </a:r>
            <a:r>
              <a:rPr lang="it-IT" b="0" dirty="0" err="1"/>
              <a:t>mentimeter</a:t>
            </a:r>
            <a:r>
              <a:rPr lang="it-IT" b="0" dirty="0"/>
              <a:t> from </a:t>
            </a:r>
            <a:r>
              <a:rPr lang="it-IT" b="0" dirty="0" err="1"/>
              <a:t>any</a:t>
            </a:r>
            <a:r>
              <a:rPr lang="it-IT" b="0" dirty="0"/>
              <a:t> </a:t>
            </a:r>
            <a:r>
              <a:rPr lang="it-IT" b="0" dirty="0" err="1"/>
              <a:t>device</a:t>
            </a:r>
            <a:r>
              <a:rPr lang="it-IT" b="0" dirty="0"/>
              <a:t> (mobile pc, </a:t>
            </a:r>
            <a:r>
              <a:rPr lang="it-IT" b="0" dirty="0" err="1"/>
              <a:t>tablet</a:t>
            </a:r>
            <a:r>
              <a:rPr lang="it-IT" b="0" dirty="0"/>
              <a:t>…)</a:t>
            </a:r>
          </a:p>
          <a:p>
            <a:pPr lvl="1"/>
            <a:r>
              <a:rPr lang="it-IT" dirty="0"/>
              <a:t>Go to </a:t>
            </a:r>
            <a:r>
              <a:rPr lang="it-IT" dirty="0">
                <a:hlinkClick r:id="rId2"/>
              </a:rPr>
              <a:t>www.menti.com</a:t>
            </a:r>
            <a:r>
              <a:rPr lang="it-IT" dirty="0"/>
              <a:t> and </a:t>
            </a:r>
            <a:r>
              <a:rPr lang="it-IT" dirty="0" err="1"/>
              <a:t>enter</a:t>
            </a:r>
            <a:r>
              <a:rPr lang="it-IT" dirty="0"/>
              <a:t> code: </a:t>
            </a:r>
            <a:r>
              <a:rPr lang="it-IT" b="1" dirty="0"/>
              <a:t>27 19 65 0 </a:t>
            </a:r>
            <a:r>
              <a:rPr lang="it-IT" dirty="0"/>
              <a:t> </a:t>
            </a:r>
          </a:p>
          <a:p>
            <a:pPr lvl="1"/>
            <a:r>
              <a:rPr lang="it-IT" b="0" dirty="0"/>
              <a:t>Click on the </a:t>
            </a:r>
            <a:r>
              <a:rPr lang="it-IT" b="0" dirty="0" err="1"/>
              <a:t>direct</a:t>
            </a:r>
            <a:r>
              <a:rPr lang="it-IT" b="0" dirty="0"/>
              <a:t> </a:t>
            </a:r>
            <a:r>
              <a:rPr lang="it-IT" dirty="0"/>
              <a:t>link: </a:t>
            </a:r>
            <a:r>
              <a:rPr lang="it-IT" dirty="0">
                <a:hlinkClick r:id="rId3"/>
              </a:rPr>
              <a:t>https://www.menti.com/61g31jveon</a:t>
            </a:r>
            <a:r>
              <a:rPr lang="it-IT" dirty="0"/>
              <a:t> </a:t>
            </a:r>
            <a:endParaRPr lang="it-IT" b="0" dirty="0"/>
          </a:p>
          <a:p>
            <a:pPr lvl="1"/>
            <a:r>
              <a:rPr lang="it-IT" dirty="0" err="1"/>
              <a:t>Scan</a:t>
            </a:r>
            <a:r>
              <a:rPr lang="it-IT" dirty="0"/>
              <a:t> the QR code</a:t>
            </a:r>
            <a:endParaRPr lang="it-IT" b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1E8715-AF4A-8C41-868D-A9C63DB723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Mentimeter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9E59F99-B0BD-B545-A964-E6A7F1F46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50" y="4752634"/>
            <a:ext cx="38735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9190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7EBB6DC-4F26-1B42-8095-1F7AF4A3DB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A Record </a:t>
            </a:r>
            <a:r>
              <a:rPr lang="it-IT" dirty="0" err="1"/>
              <a:t>deposited</a:t>
            </a:r>
            <a:r>
              <a:rPr lang="it-IT" dirty="0"/>
              <a:t> in a </a:t>
            </a:r>
            <a:r>
              <a:rPr lang="it-IT" dirty="0" err="1"/>
              <a:t>Repository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B10613-7D75-E94E-94A3-3B456DD58D3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600" y="3229337"/>
            <a:ext cx="4797502" cy="3538870"/>
          </a:xfrm>
        </p:spPr>
        <p:txBody>
          <a:bodyPr>
            <a:normAutofit/>
          </a:bodyPr>
          <a:lstStyle/>
          <a:p>
            <a:pPr algn="r"/>
            <a:r>
              <a:rPr lang="it-IT" sz="3200" dirty="0"/>
              <a:t>A set of data </a:t>
            </a:r>
            <a:r>
              <a:rPr lang="it-IT" sz="3200" dirty="0" err="1"/>
              <a:t>describing</a:t>
            </a:r>
            <a:r>
              <a:rPr lang="it-IT" sz="3200" dirty="0"/>
              <a:t>  the </a:t>
            </a:r>
            <a:r>
              <a:rPr lang="it-IT" sz="3200" dirty="0" err="1"/>
              <a:t>digital</a:t>
            </a:r>
            <a:r>
              <a:rPr lang="it-IT" sz="3200" dirty="0"/>
              <a:t> </a:t>
            </a:r>
            <a:r>
              <a:rPr lang="it-IT" sz="3200" dirty="0" err="1"/>
              <a:t>object</a:t>
            </a:r>
            <a:r>
              <a:rPr lang="it-IT" sz="3200" dirty="0"/>
              <a:t>(</a:t>
            </a:r>
            <a:r>
              <a:rPr lang="it-IT" sz="3200" dirty="0" err="1"/>
              <a:t>s</a:t>
            </a:r>
            <a:r>
              <a:rPr lang="it-IT" sz="3200" dirty="0"/>
              <a:t>) </a:t>
            </a:r>
            <a:r>
              <a:rPr lang="it-IT" sz="3200" dirty="0" err="1"/>
              <a:t>you</a:t>
            </a:r>
            <a:r>
              <a:rPr lang="it-IT" sz="3200" dirty="0"/>
              <a:t> are </a:t>
            </a:r>
            <a:r>
              <a:rPr lang="it-IT" sz="3200" dirty="0" err="1"/>
              <a:t>depositing</a:t>
            </a:r>
            <a:endParaRPr lang="it-IT" sz="320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6629D7-CC3E-5C42-9E77-19F05C4A9A5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it-IT" dirty="0" err="1"/>
              <a:t>Metadata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11F8D5-6CD4-BD4C-87BD-6DCBF3B43E3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0757042" y="3229338"/>
            <a:ext cx="4797502" cy="3538870"/>
          </a:xfrm>
        </p:spPr>
        <p:txBody>
          <a:bodyPr>
            <a:normAutofit lnSpcReduction="10000"/>
          </a:bodyPr>
          <a:lstStyle/>
          <a:p>
            <a:pPr algn="l"/>
            <a:r>
              <a:rPr lang="it-IT" sz="3200" dirty="0"/>
              <a:t>The </a:t>
            </a:r>
            <a:r>
              <a:rPr lang="it-IT" sz="3200" dirty="0" err="1"/>
              <a:t>digital</a:t>
            </a:r>
            <a:r>
              <a:rPr lang="it-IT" sz="3200" dirty="0"/>
              <a:t> </a:t>
            </a:r>
            <a:r>
              <a:rPr lang="it-IT" sz="3200" dirty="0" err="1"/>
              <a:t>object</a:t>
            </a:r>
            <a:r>
              <a:rPr lang="it-IT" sz="3200" dirty="0"/>
              <a:t>(</a:t>
            </a:r>
            <a:r>
              <a:rPr lang="it-IT" sz="3200" dirty="0" err="1"/>
              <a:t>s</a:t>
            </a:r>
            <a:r>
              <a:rPr lang="it-IT" sz="3200" dirty="0"/>
              <a:t>) </a:t>
            </a:r>
            <a:r>
              <a:rPr lang="it-IT" sz="3200" dirty="0" err="1"/>
              <a:t>you</a:t>
            </a:r>
            <a:r>
              <a:rPr lang="it-IT" sz="3200" dirty="0"/>
              <a:t> are </a:t>
            </a:r>
            <a:r>
              <a:rPr lang="it-IT" sz="3200" dirty="0" err="1"/>
              <a:t>uploading</a:t>
            </a:r>
            <a:r>
              <a:rPr lang="it-IT" sz="3200" dirty="0"/>
              <a:t> to be </a:t>
            </a:r>
            <a:r>
              <a:rPr lang="it-IT" sz="3200" dirty="0" err="1"/>
              <a:t>stored</a:t>
            </a:r>
            <a:r>
              <a:rPr lang="it-IT" sz="3200" dirty="0"/>
              <a:t> (and </a:t>
            </a:r>
            <a:r>
              <a:rPr lang="it-IT" sz="3200" dirty="0" err="1"/>
              <a:t>eventually</a:t>
            </a:r>
            <a:r>
              <a:rPr lang="it-IT" sz="3200" dirty="0"/>
              <a:t> </a:t>
            </a:r>
            <a:r>
              <a:rPr lang="it-IT" sz="3200" dirty="0" err="1"/>
              <a:t>shared</a:t>
            </a:r>
            <a:r>
              <a:rPr lang="it-IT" sz="3200" dirty="0"/>
              <a:t>). </a:t>
            </a:r>
            <a:r>
              <a:rPr lang="it-IT" sz="3200" dirty="0" err="1"/>
              <a:t>Payload</a:t>
            </a:r>
            <a:r>
              <a:rPr lang="it-IT" sz="3200" dirty="0"/>
              <a:t> </a:t>
            </a:r>
            <a:r>
              <a:rPr lang="it-IT" sz="3200" dirty="0" err="1"/>
              <a:t>includes</a:t>
            </a:r>
            <a:r>
              <a:rPr lang="it-IT" sz="3200" dirty="0"/>
              <a:t> </a:t>
            </a:r>
            <a:r>
              <a:rPr lang="it-IT" sz="3200" dirty="0" err="1"/>
              <a:t>attached</a:t>
            </a:r>
            <a:r>
              <a:rPr lang="it-IT" sz="3200" dirty="0"/>
              <a:t> </a:t>
            </a:r>
            <a:r>
              <a:rPr lang="it-IT" sz="3200" dirty="0" err="1"/>
              <a:t>files</a:t>
            </a:r>
            <a:r>
              <a:rPr lang="it-IT" sz="3200" dirty="0"/>
              <a:t> </a:t>
            </a:r>
            <a:r>
              <a:rPr lang="it-IT" sz="3200" dirty="0" err="1"/>
              <a:t>such</a:t>
            </a:r>
            <a:r>
              <a:rPr lang="it-IT" sz="3200" dirty="0"/>
              <a:t> </a:t>
            </a:r>
            <a:r>
              <a:rPr lang="it-IT" sz="3200" dirty="0" err="1"/>
              <a:t>as</a:t>
            </a:r>
            <a:r>
              <a:rPr lang="it-IT" sz="3200" dirty="0"/>
              <a:t> the file </a:t>
            </a:r>
            <a:r>
              <a:rPr lang="it-IT" sz="3200" dirty="0" err="1"/>
              <a:t>containing</a:t>
            </a:r>
            <a:r>
              <a:rPr lang="it-IT" sz="3200" dirty="0"/>
              <a:t> the data and the </a:t>
            </a:r>
            <a:r>
              <a:rPr lang="it-IT" sz="3200" dirty="0" err="1"/>
              <a:t>accompaning</a:t>
            </a:r>
            <a:r>
              <a:rPr lang="it-IT" sz="3200" dirty="0"/>
              <a:t> </a:t>
            </a:r>
            <a:r>
              <a:rPr lang="it-IT" sz="3200" dirty="0" err="1"/>
              <a:t>material</a:t>
            </a:r>
            <a:r>
              <a:rPr lang="it-IT" sz="3200" dirty="0"/>
              <a:t>(</a:t>
            </a:r>
            <a:r>
              <a:rPr lang="it-IT" sz="3200" dirty="0" err="1"/>
              <a:t>s</a:t>
            </a:r>
            <a:r>
              <a:rPr lang="it-IT" sz="3200" dirty="0"/>
              <a:t>), </a:t>
            </a:r>
            <a:r>
              <a:rPr lang="it-IT" sz="3200" dirty="0" err="1"/>
              <a:t>readmefile</a:t>
            </a:r>
            <a:r>
              <a:rPr lang="it-IT" sz="3200" dirty="0"/>
              <a:t>, </a:t>
            </a:r>
            <a:r>
              <a:rPr lang="it-IT" sz="3200" dirty="0" err="1"/>
              <a:t>etc</a:t>
            </a:r>
            <a:endParaRPr lang="it-IT" sz="3200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F354A8D-2043-E34F-9498-A35C7AC108E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it-IT" dirty="0" err="1"/>
              <a:t>Payload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22AB7B6-F0C6-6646-9BE8-D75C419F1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r="18719" b="11708"/>
          <a:stretch/>
        </p:blipFill>
        <p:spPr>
          <a:xfrm>
            <a:off x="5461622" y="3229337"/>
            <a:ext cx="5285678" cy="8073483"/>
          </a:xfrm>
          <a:prstGeom prst="rect">
            <a:avLst/>
          </a:prstGeom>
          <a:effectLst>
            <a:outerShdw blurRad="800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351659A5-C94A-6542-B5AD-B1864E7DD78A}"/>
              </a:ext>
            </a:extLst>
          </p:cNvPr>
          <p:cNvSpPr/>
          <p:nvPr/>
        </p:nvSpPr>
        <p:spPr>
          <a:xfrm>
            <a:off x="5461622" y="3690257"/>
            <a:ext cx="3573521" cy="1728000"/>
          </a:xfrm>
          <a:prstGeom prst="roundRect">
            <a:avLst>
              <a:gd name="adj" fmla="val 4397"/>
            </a:avLst>
          </a:prstGeom>
          <a:noFill/>
          <a:ln w="38100" cap="flat">
            <a:solidFill>
              <a:srgbClr val="3889DE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3C1048ED-ABA8-144B-A052-AE627F1C381B}"/>
              </a:ext>
            </a:extLst>
          </p:cNvPr>
          <p:cNvSpPr/>
          <p:nvPr/>
        </p:nvSpPr>
        <p:spPr>
          <a:xfrm>
            <a:off x="9035142" y="6161312"/>
            <a:ext cx="1548000" cy="2664000"/>
          </a:xfrm>
          <a:prstGeom prst="roundRect">
            <a:avLst>
              <a:gd name="adj" fmla="val 4397"/>
            </a:avLst>
          </a:prstGeom>
          <a:noFill/>
          <a:ln w="38100" cap="flat">
            <a:solidFill>
              <a:srgbClr val="3889DE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82AF710B-A965-7745-A42A-CB015ED861AA}"/>
              </a:ext>
            </a:extLst>
          </p:cNvPr>
          <p:cNvSpPr/>
          <p:nvPr/>
        </p:nvSpPr>
        <p:spPr>
          <a:xfrm>
            <a:off x="5467899" y="5501784"/>
            <a:ext cx="3573521" cy="576000"/>
          </a:xfrm>
          <a:prstGeom prst="roundRect">
            <a:avLst>
              <a:gd name="adj" fmla="val 4397"/>
            </a:avLst>
          </a:prstGeom>
          <a:noFill/>
          <a:ln w="38100" cap="flat">
            <a:solidFill>
              <a:srgbClr val="797DD5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8428421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C28C844D-124E-9243-A69C-A609D56E3E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sz="13800" dirty="0"/>
              <a:t>FAIR </a:t>
            </a:r>
          </a:p>
          <a:p>
            <a:r>
              <a:rPr lang="it-IT" sz="13800" dirty="0" err="1"/>
              <a:t>Principles</a:t>
            </a:r>
            <a:endParaRPr lang="it-IT" sz="13800" dirty="0"/>
          </a:p>
          <a:p>
            <a:endParaRPr lang="it-IT" dirty="0"/>
          </a:p>
          <a:p>
            <a:pPr>
              <a:spcBef>
                <a:spcPts val="300"/>
              </a:spcBef>
            </a:pPr>
            <a:r>
              <a:rPr lang="it-IT" sz="2400" spc="-151" dirty="0" err="1"/>
              <a:t>These</a:t>
            </a:r>
            <a:r>
              <a:rPr lang="it-IT" sz="2400" spc="-151" dirty="0"/>
              <a:t> </a:t>
            </a:r>
            <a:r>
              <a:rPr lang="it-IT" sz="2400" spc="-151" dirty="0" err="1"/>
              <a:t>slides</a:t>
            </a:r>
            <a:r>
              <a:rPr lang="it-IT" sz="2400" spc="-151" dirty="0"/>
              <a:t> </a:t>
            </a:r>
            <a:r>
              <a:rPr lang="it-IT" sz="2400" spc="-151" dirty="0" err="1"/>
              <a:t>summarise</a:t>
            </a:r>
            <a:r>
              <a:rPr lang="it-IT" sz="2400" spc="-151" dirty="0"/>
              <a:t> the </a:t>
            </a:r>
            <a:r>
              <a:rPr lang="it-IT" sz="2400" spc="-151" dirty="0" err="1"/>
              <a:t>contents</a:t>
            </a:r>
            <a:r>
              <a:rPr lang="it-IT" sz="2400" spc="-151" dirty="0"/>
              <a:t> of </a:t>
            </a:r>
            <a:r>
              <a:rPr lang="it-IT" sz="2400" spc="-151" dirty="0" err="1"/>
              <a:t>Martínez-Lavanchy</a:t>
            </a:r>
            <a:r>
              <a:rPr lang="it-IT" sz="2400" spc="-151" dirty="0"/>
              <a:t>, P.M., </a:t>
            </a:r>
            <a:r>
              <a:rPr lang="it-IT" sz="2400" spc="-151" dirty="0" err="1"/>
              <a:t>Hüser</a:t>
            </a:r>
            <a:r>
              <a:rPr lang="it-IT" sz="2400" spc="-151" dirty="0"/>
              <a:t>, F.J., </a:t>
            </a:r>
            <a:r>
              <a:rPr lang="it-IT" sz="2400" spc="-151" dirty="0" err="1"/>
              <a:t>Buss</a:t>
            </a:r>
            <a:r>
              <a:rPr lang="it-IT" sz="2400" spc="-151" dirty="0"/>
              <a:t>, M.C.H., Andersen, J.J., </a:t>
            </a:r>
            <a:r>
              <a:rPr lang="it-IT" sz="2400" spc="-151" dirty="0" err="1"/>
              <a:t>Begtrup</a:t>
            </a:r>
            <a:r>
              <a:rPr lang="it-IT" sz="2400" spc="-151" dirty="0"/>
              <a:t>, J.W. (2019). ‘FAIR </a:t>
            </a:r>
            <a:r>
              <a:rPr lang="it-IT" sz="2400" spc="-151" dirty="0" err="1"/>
              <a:t>Principles</a:t>
            </a:r>
            <a:r>
              <a:rPr lang="it-IT" sz="2400" spc="-151" dirty="0"/>
              <a:t>’. In: </a:t>
            </a:r>
            <a:r>
              <a:rPr lang="it-IT" sz="2400" spc="-151" dirty="0" err="1"/>
              <a:t>Holmstrand</a:t>
            </a:r>
            <a:r>
              <a:rPr lang="it-IT" sz="2400" spc="-151" dirty="0"/>
              <a:t>, K.F., </a:t>
            </a:r>
            <a:r>
              <a:rPr lang="it-IT" sz="2400" spc="-151" dirty="0" err="1"/>
              <a:t>den</a:t>
            </a:r>
            <a:r>
              <a:rPr lang="it-IT" sz="2400" spc="-151" dirty="0"/>
              <a:t> </a:t>
            </a:r>
            <a:r>
              <a:rPr lang="it-IT" sz="2400" spc="-151" dirty="0" err="1"/>
              <a:t>Boer</a:t>
            </a:r>
            <a:r>
              <a:rPr lang="it-IT" sz="2400" spc="-151" dirty="0"/>
              <a:t>, S.P.A., </a:t>
            </a:r>
            <a:r>
              <a:rPr lang="it-IT" sz="2400" spc="-151" dirty="0" err="1"/>
              <a:t>Vlachos</a:t>
            </a:r>
            <a:r>
              <a:rPr lang="it-IT" sz="2400" spc="-151" dirty="0"/>
              <a:t>, E., </a:t>
            </a:r>
            <a:r>
              <a:rPr lang="it-IT" sz="2400" spc="-151" dirty="0" err="1"/>
              <a:t>Martínez-Lavanchy</a:t>
            </a:r>
            <a:r>
              <a:rPr lang="it-IT" sz="2400" spc="-151" dirty="0"/>
              <a:t>, P.M., Hansen, K.K. (</a:t>
            </a:r>
            <a:r>
              <a:rPr lang="it-IT" sz="2400" spc="-151" dirty="0" err="1"/>
              <a:t>Eds</a:t>
            </a:r>
            <a:r>
              <a:rPr lang="it-IT" sz="2400" spc="-151" dirty="0"/>
              <a:t>.), </a:t>
            </a:r>
            <a:r>
              <a:rPr lang="it-IT" sz="2400" spc="-151" dirty="0" err="1"/>
              <a:t>Research</a:t>
            </a:r>
            <a:r>
              <a:rPr lang="it-IT" sz="2400" spc="-151" dirty="0"/>
              <a:t> Data Management (</a:t>
            </a:r>
            <a:r>
              <a:rPr lang="it-IT" sz="2400" spc="-151" dirty="0" err="1"/>
              <a:t>eLearning</a:t>
            </a:r>
            <a:r>
              <a:rPr lang="it-IT" sz="2400" spc="-151" dirty="0"/>
              <a:t> </a:t>
            </a:r>
            <a:r>
              <a:rPr lang="it-IT" sz="2400" spc="-151" dirty="0" err="1"/>
              <a:t>course</a:t>
            </a:r>
            <a:r>
              <a:rPr lang="it-IT" sz="2400" spc="-151" dirty="0"/>
              <a:t>). </a:t>
            </a:r>
            <a:r>
              <a:rPr lang="it-IT" sz="2400" spc="-151" dirty="0" err="1"/>
              <a:t>doi</a:t>
            </a:r>
            <a:r>
              <a:rPr lang="it-IT" sz="2400" spc="-151" dirty="0"/>
              <a:t>: 10.11581/dtu:00000049</a:t>
            </a:r>
          </a:p>
          <a:p>
            <a:pPr>
              <a:spcBef>
                <a:spcPts val="300"/>
              </a:spcBef>
            </a:pPr>
            <a:r>
              <a:rPr lang="it-IT" sz="2400" spc="-151" dirty="0" err="1"/>
              <a:t>Find</a:t>
            </a:r>
            <a:r>
              <a:rPr lang="it-IT" sz="2400" spc="-151" dirty="0"/>
              <a:t> the video to </a:t>
            </a:r>
            <a:r>
              <a:rPr lang="it-IT" sz="2400" spc="-151" dirty="0" err="1"/>
              <a:t>this</a:t>
            </a:r>
            <a:r>
              <a:rPr lang="it-IT" sz="2400" spc="-151" dirty="0"/>
              <a:t> link: </a:t>
            </a:r>
            <a:r>
              <a:rPr lang="it-IT" sz="2400" spc="-151" dirty="0" err="1"/>
              <a:t>https</a:t>
            </a:r>
            <a:r>
              <a:rPr lang="it-IT" sz="2400" spc="-151" dirty="0"/>
              <a:t>://</a:t>
            </a:r>
            <a:r>
              <a:rPr lang="it-IT" sz="2400" spc="-151" dirty="0" err="1"/>
              <a:t>vidensportal.deic.dk</a:t>
            </a:r>
            <a:r>
              <a:rPr lang="it-IT" sz="2400" spc="-151" dirty="0"/>
              <a:t>/</a:t>
            </a:r>
            <a:r>
              <a:rPr lang="it-IT" sz="2400" spc="-151" dirty="0" err="1"/>
              <a:t>RDMelearn</a:t>
            </a:r>
            <a:endParaRPr lang="it-IT" sz="2400" spc="-151" dirty="0"/>
          </a:p>
        </p:txBody>
      </p:sp>
    </p:spTree>
    <p:extLst>
      <p:ext uri="{BB962C8B-B14F-4D97-AF65-F5344CB8AC3E}">
        <p14:creationId xmlns:p14="http://schemas.microsoft.com/office/powerpoint/2010/main" val="18457032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193A161-773B-E849-85BA-CB179F49FB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it-IT" b="0" dirty="0"/>
              <a:t>FAIR indicate a list of </a:t>
            </a:r>
            <a:r>
              <a:rPr lang="it-IT" b="0" dirty="0" err="1"/>
              <a:t>principles</a:t>
            </a:r>
            <a:r>
              <a:rPr lang="it-IT" b="0" dirty="0"/>
              <a:t> </a:t>
            </a:r>
            <a:r>
              <a:rPr lang="it-IT" b="0" dirty="0" err="1"/>
              <a:t>that</a:t>
            </a:r>
            <a:r>
              <a:rPr lang="it-IT" b="0" dirty="0"/>
              <a:t> can help </a:t>
            </a:r>
            <a:r>
              <a:rPr lang="it-IT" b="0" dirty="0" err="1"/>
              <a:t>you</a:t>
            </a:r>
            <a:r>
              <a:rPr lang="it-IT" b="0" dirty="0"/>
              <a:t> in </a:t>
            </a:r>
            <a:r>
              <a:rPr lang="it-IT" b="0" dirty="0" err="1"/>
              <a:t>making</a:t>
            </a:r>
            <a:r>
              <a:rPr lang="it-IT" b="0" dirty="0"/>
              <a:t> </a:t>
            </a:r>
            <a:r>
              <a:rPr lang="it-IT" b="0" dirty="0" err="1"/>
              <a:t>your</a:t>
            </a:r>
            <a:r>
              <a:rPr lang="it-IT" b="0" dirty="0"/>
              <a:t> data ready for Open Science</a:t>
            </a:r>
          </a:p>
          <a:p>
            <a:r>
              <a:rPr lang="it-IT" b="0" dirty="0" err="1"/>
              <a:t>They</a:t>
            </a:r>
            <a:r>
              <a:rPr lang="it-IT" b="0" dirty="0"/>
              <a:t> are </a:t>
            </a:r>
            <a:r>
              <a:rPr lang="it-IT" dirty="0" err="1"/>
              <a:t>principles</a:t>
            </a:r>
            <a:r>
              <a:rPr lang="it-IT" b="0" dirty="0"/>
              <a:t>, </a:t>
            </a:r>
            <a:r>
              <a:rPr lang="it-IT" b="0" dirty="0" err="1"/>
              <a:t>not</a:t>
            </a:r>
            <a:r>
              <a:rPr lang="it-IT" b="0" dirty="0"/>
              <a:t> </a:t>
            </a:r>
            <a:r>
              <a:rPr lang="it-IT" b="0" dirty="0" err="1"/>
              <a:t>standards</a:t>
            </a:r>
            <a:r>
              <a:rPr lang="it-IT" b="0" dirty="0"/>
              <a:t>!</a:t>
            </a:r>
          </a:p>
          <a:p>
            <a:r>
              <a:rPr lang="it-IT" b="0" dirty="0" err="1"/>
              <a:t>They</a:t>
            </a:r>
            <a:r>
              <a:rPr lang="it-IT" b="0" dirty="0"/>
              <a:t> </a:t>
            </a:r>
            <a:r>
              <a:rPr lang="it-IT" b="0" dirty="0" err="1"/>
              <a:t>were</a:t>
            </a:r>
            <a:r>
              <a:rPr lang="it-IT" b="0" dirty="0"/>
              <a:t> </a:t>
            </a:r>
            <a:r>
              <a:rPr lang="it-IT" b="0" dirty="0" err="1"/>
              <a:t>designed</a:t>
            </a:r>
            <a:r>
              <a:rPr lang="it-IT" b="0" dirty="0"/>
              <a:t> to </a:t>
            </a:r>
            <a:r>
              <a:rPr lang="it-IT" b="0" dirty="0" err="1"/>
              <a:t>enable</a:t>
            </a:r>
            <a:r>
              <a:rPr lang="it-IT" b="0" dirty="0"/>
              <a:t> </a:t>
            </a:r>
            <a:r>
              <a:rPr lang="it-IT" b="0" dirty="0" err="1"/>
              <a:t>optimal</a:t>
            </a:r>
            <a:r>
              <a:rPr lang="it-IT" b="0" dirty="0"/>
              <a:t> use of </a:t>
            </a:r>
            <a:r>
              <a:rPr lang="it-IT" b="0" dirty="0" err="1"/>
              <a:t>research</a:t>
            </a:r>
            <a:r>
              <a:rPr lang="it-IT" b="0" dirty="0"/>
              <a:t> data and </a:t>
            </a:r>
            <a:r>
              <a:rPr lang="it-IT" b="0" dirty="0" err="1"/>
              <a:t>methods</a:t>
            </a:r>
            <a:endParaRPr lang="it-IT" b="0" dirty="0"/>
          </a:p>
          <a:p>
            <a:r>
              <a:rPr lang="it-IT" b="0" dirty="0"/>
              <a:t>A </a:t>
            </a:r>
            <a:r>
              <a:rPr lang="it-IT" b="0" dirty="0" err="1"/>
              <a:t>group</a:t>
            </a:r>
            <a:r>
              <a:rPr lang="it-IT" b="0" dirty="0"/>
              <a:t> of </a:t>
            </a:r>
            <a:r>
              <a:rPr lang="it-IT" b="0" dirty="0" err="1"/>
              <a:t>different</a:t>
            </a:r>
            <a:r>
              <a:rPr lang="it-IT" b="0" dirty="0"/>
              <a:t> </a:t>
            </a:r>
            <a:r>
              <a:rPr lang="it-IT" b="0" dirty="0" err="1"/>
              <a:t>experts</a:t>
            </a:r>
            <a:r>
              <a:rPr lang="it-IT" b="0" dirty="0"/>
              <a:t> </a:t>
            </a:r>
            <a:r>
              <a:rPr lang="it-IT" b="0" dirty="0" err="1"/>
              <a:t>designed</a:t>
            </a:r>
            <a:r>
              <a:rPr lang="it-IT" b="0" dirty="0"/>
              <a:t> the FAIR </a:t>
            </a:r>
            <a:r>
              <a:rPr lang="it-IT" b="0" dirty="0" err="1"/>
              <a:t>principles</a:t>
            </a:r>
            <a:r>
              <a:rPr lang="it-IT" b="0" dirty="0"/>
              <a:t> </a:t>
            </a:r>
            <a:r>
              <a:rPr lang="it-IT" b="0" dirty="0" err="1"/>
              <a:t>between</a:t>
            </a:r>
            <a:r>
              <a:rPr lang="it-IT" b="0" dirty="0"/>
              <a:t> 2014 and 2016</a:t>
            </a:r>
          </a:p>
          <a:p>
            <a:r>
              <a:rPr lang="it-IT" b="0" dirty="0" err="1"/>
              <a:t>They</a:t>
            </a:r>
            <a:r>
              <a:rPr lang="it-IT" b="0" dirty="0"/>
              <a:t> </a:t>
            </a:r>
            <a:r>
              <a:rPr lang="it-IT" b="0" dirty="0" err="1"/>
              <a:t>identified</a:t>
            </a:r>
            <a:r>
              <a:rPr lang="it-IT" b="0" dirty="0"/>
              <a:t> a set of 15 </a:t>
            </a:r>
            <a:r>
              <a:rPr lang="it-IT" b="0" dirty="0" err="1"/>
              <a:t>principles</a:t>
            </a:r>
            <a:endParaRPr lang="it-IT" b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5ED615-1072-AA4A-981D-46E3F2F4B4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FAIR </a:t>
            </a:r>
            <a:r>
              <a:rPr lang="it-IT" dirty="0" err="1"/>
              <a:t>Principles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731859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egnaposto immagine 19" descr="Lente di ingrandimento">
            <a:extLst>
              <a:ext uri="{FF2B5EF4-FFF2-40B4-BE49-F238E27FC236}">
                <a16:creationId xmlns:a16="http://schemas.microsoft.com/office/drawing/2014/main" id="{52384848-DCF0-9246-8FA6-A939E4EC968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" r="33"/>
          <a:stretch>
            <a:fillRect/>
          </a:stretch>
        </p:blipFill>
        <p:spPr>
          <a:xfrm>
            <a:off x="1615152" y="1680446"/>
            <a:ext cx="2369671" cy="2373159"/>
          </a:xfr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F1DE96-8296-9B41-87B7-28C7C002D38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it-IT" dirty="0" err="1"/>
              <a:t>Findable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E99F384-AD97-D946-BAA5-9E0BDABE70F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it-IT" sz="3200" spc="-151" dirty="0">
              <a:solidFill>
                <a:schemeClr val="accent1"/>
              </a:solidFill>
            </a:endParaRPr>
          </a:p>
          <a:p>
            <a:r>
              <a:rPr lang="it-IT" dirty="0" err="1"/>
              <a:t>Other</a:t>
            </a:r>
            <a:r>
              <a:rPr lang="it-IT" dirty="0"/>
              <a:t> can </a:t>
            </a:r>
            <a:r>
              <a:rPr lang="it-IT" dirty="0" err="1"/>
              <a:t>find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data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27C9737-C104-604B-8C00-B69A7F5A072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it-IT" dirty="0" err="1"/>
              <a:t>Accessible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7F51E48-A585-4741-90D6-A0C77E33328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/>
          </a:bodyPr>
          <a:lstStyle/>
          <a:p>
            <a:endParaRPr lang="it-IT" dirty="0"/>
          </a:p>
          <a:p>
            <a:r>
              <a:rPr lang="it-IT" dirty="0"/>
              <a:t>Your data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accessible</a:t>
            </a:r>
            <a:r>
              <a:rPr lang="it-IT" dirty="0"/>
              <a:t> to </a:t>
            </a:r>
            <a:r>
              <a:rPr lang="it-IT" dirty="0" err="1"/>
              <a:t>others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94ECA0C-DE99-EA4B-BA0A-1845DE30458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it-IT" dirty="0" err="1"/>
              <a:t>Interoperable</a:t>
            </a:r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31D1F3D-F366-1446-8B64-2A9F3BF98DF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10000"/>
          </a:bodyPr>
          <a:lstStyle/>
          <a:p>
            <a:endParaRPr lang="it-IT" sz="3500" dirty="0"/>
          </a:p>
          <a:p>
            <a:r>
              <a:rPr lang="it-IT" dirty="0"/>
              <a:t>Your data can be </a:t>
            </a:r>
            <a:r>
              <a:rPr lang="it-IT" dirty="0" err="1"/>
              <a:t>integrated</a:t>
            </a:r>
            <a:r>
              <a:rPr lang="it-IT" dirty="0"/>
              <a:t> with </a:t>
            </a:r>
            <a:r>
              <a:rPr lang="it-IT" dirty="0" err="1"/>
              <a:t>other</a:t>
            </a:r>
            <a:r>
              <a:rPr lang="it-IT" dirty="0"/>
              <a:t> data and/or </a:t>
            </a:r>
            <a:r>
              <a:rPr lang="it-IT" dirty="0" err="1"/>
              <a:t>they</a:t>
            </a:r>
            <a:r>
              <a:rPr lang="it-IT" dirty="0"/>
              <a:t> can be </a:t>
            </a:r>
            <a:r>
              <a:rPr lang="it-IT" dirty="0" err="1"/>
              <a:t>easily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and </a:t>
            </a:r>
            <a:r>
              <a:rPr lang="it-IT" dirty="0" err="1"/>
              <a:t>read</a:t>
            </a:r>
            <a:r>
              <a:rPr lang="it-IT" dirty="0"/>
              <a:t> by </a:t>
            </a:r>
            <a:r>
              <a:rPr lang="it-IT" dirty="0" err="1"/>
              <a:t>machines</a:t>
            </a:r>
            <a:r>
              <a:rPr lang="it-IT" dirty="0"/>
              <a:t>.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5186C7BA-B41A-CA4B-AC7E-D5A5C37884F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it-IT" dirty="0" err="1"/>
              <a:t>Reusable</a:t>
            </a:r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C720A2A2-0097-8B46-AE3B-4BA92F786FE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endParaRPr lang="it-IT" dirty="0"/>
          </a:p>
          <a:p>
            <a:r>
              <a:rPr lang="it-IT" dirty="0"/>
              <a:t>Your data can be </a:t>
            </a:r>
            <a:r>
              <a:rPr lang="it-IT" dirty="0" err="1"/>
              <a:t>reused</a:t>
            </a:r>
            <a:r>
              <a:rPr lang="it-IT" dirty="0"/>
              <a:t> by </a:t>
            </a:r>
            <a:r>
              <a:rPr lang="it-IT" dirty="0" err="1"/>
              <a:t>others</a:t>
            </a:r>
            <a:r>
              <a:rPr lang="it-IT" dirty="0"/>
              <a:t> in new </a:t>
            </a:r>
            <a:r>
              <a:rPr lang="it-IT" dirty="0" err="1"/>
              <a:t>research</a:t>
            </a:r>
            <a:endParaRPr lang="it-IT" dirty="0"/>
          </a:p>
        </p:txBody>
      </p:sp>
      <p:pic>
        <p:nvPicPr>
          <p:cNvPr id="24" name="Segnaposto immagine 23" descr="Chiave">
            <a:extLst>
              <a:ext uri="{FF2B5EF4-FFF2-40B4-BE49-F238E27FC236}">
                <a16:creationId xmlns:a16="http://schemas.microsoft.com/office/drawing/2014/main" id="{3C42DBE8-E80A-7E44-BEB1-C0A4B23B49A7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3" r="33"/>
          <a:stretch>
            <a:fillRect/>
          </a:stretch>
        </p:blipFill>
        <p:spPr/>
      </p:pic>
      <p:pic>
        <p:nvPicPr>
          <p:cNvPr id="28" name="Segnaposto immagine 27" descr="Ingranaggi">
            <a:extLst>
              <a:ext uri="{FF2B5EF4-FFF2-40B4-BE49-F238E27FC236}">
                <a16:creationId xmlns:a16="http://schemas.microsoft.com/office/drawing/2014/main" id="{941EB725-3BF1-4F4F-A61F-332388930EB5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3" r="33"/>
          <a:stretch>
            <a:fillRect/>
          </a:stretch>
        </p:blipFill>
        <p:spPr/>
      </p:pic>
      <p:pic>
        <p:nvPicPr>
          <p:cNvPr id="26" name="Segnaposto immagine 25" descr="Cerchi con frecce">
            <a:extLst>
              <a:ext uri="{FF2B5EF4-FFF2-40B4-BE49-F238E27FC236}">
                <a16:creationId xmlns:a16="http://schemas.microsoft.com/office/drawing/2014/main" id="{70A7B1FF-B3B0-EF45-8CB9-BB9C3AC63420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3" r="33"/>
          <a:stretch>
            <a:fillRect/>
          </a:stretch>
        </p:blipFill>
        <p:spPr/>
      </p:pic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6F8906F1-8018-2D48-9FF3-ACE96B3675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FAIR: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mean</a:t>
            </a:r>
            <a:r>
              <a:rPr lang="it-IT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810305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BA9AA11-C27D-7741-97B5-26D34112E9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201" y="-294"/>
            <a:ext cx="6535716" cy="1750969"/>
          </a:xfrm>
        </p:spPr>
        <p:txBody>
          <a:bodyPr/>
          <a:lstStyle/>
          <a:p>
            <a:r>
              <a:rPr lang="it-IT" dirty="0"/>
              <a:t>FAIR </a:t>
            </a:r>
            <a:r>
              <a:rPr lang="it-IT" dirty="0" err="1"/>
              <a:t>principles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03B87A-CBA6-A147-A4B3-FCF9A3C0445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11201" y="2059256"/>
            <a:ext cx="6126605" cy="4643889"/>
          </a:xfrm>
        </p:spPr>
        <p:txBody>
          <a:bodyPr>
            <a:normAutofit/>
          </a:bodyPr>
          <a:lstStyle/>
          <a:p>
            <a:r>
              <a:rPr lang="it-IT" sz="4000" dirty="0"/>
              <a:t>FAIR </a:t>
            </a:r>
            <a:r>
              <a:rPr lang="it-IT" sz="4000" dirty="0" err="1"/>
              <a:t>principles</a:t>
            </a:r>
            <a:r>
              <a:rPr lang="it-IT" sz="4000" dirty="0"/>
              <a:t> </a:t>
            </a:r>
            <a:r>
              <a:rPr lang="it-IT" sz="4000" dirty="0" err="1"/>
              <a:t>apply</a:t>
            </a:r>
            <a:r>
              <a:rPr lang="it-IT" sz="4000" dirty="0"/>
              <a:t> to the </a:t>
            </a:r>
            <a:r>
              <a:rPr lang="it-IT" sz="4000" dirty="0" err="1"/>
              <a:t>entire</a:t>
            </a:r>
            <a:r>
              <a:rPr lang="it-IT" sz="4000" dirty="0"/>
              <a:t> </a:t>
            </a:r>
            <a:r>
              <a:rPr lang="it-IT" sz="4000" b="1" dirty="0" err="1"/>
              <a:t>research</a:t>
            </a:r>
            <a:r>
              <a:rPr lang="it-IT" sz="4000" b="1" dirty="0"/>
              <a:t> data </a:t>
            </a:r>
            <a:r>
              <a:rPr lang="it-IT" sz="4000" b="1" dirty="0" err="1"/>
              <a:t>lifecycle</a:t>
            </a:r>
            <a:r>
              <a:rPr lang="it-IT" sz="4000" dirty="0"/>
              <a:t>.</a:t>
            </a:r>
          </a:p>
          <a:p>
            <a:r>
              <a:rPr lang="it-IT" sz="4000" dirty="0" err="1"/>
              <a:t>They</a:t>
            </a:r>
            <a:r>
              <a:rPr lang="it-IT" sz="4000" dirty="0"/>
              <a:t> are </a:t>
            </a:r>
            <a:r>
              <a:rPr lang="it-IT" sz="4000" dirty="0" err="1"/>
              <a:t>strongly</a:t>
            </a:r>
            <a:r>
              <a:rPr lang="it-IT" sz="4000" dirty="0"/>
              <a:t> </a:t>
            </a:r>
            <a:r>
              <a:rPr lang="it-IT" sz="4000" b="1" dirty="0" err="1"/>
              <a:t>interconnected</a:t>
            </a:r>
            <a:r>
              <a:rPr lang="it-IT" sz="4000" b="1" dirty="0"/>
              <a:t>.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5531643-9F2E-8D4A-9CEA-3C9349F89C99}"/>
              </a:ext>
            </a:extLst>
          </p:cNvPr>
          <p:cNvGrpSpPr/>
          <p:nvPr/>
        </p:nvGrpSpPr>
        <p:grpSpPr>
          <a:xfrm>
            <a:off x="5172363" y="1834717"/>
            <a:ext cx="10372436" cy="6517119"/>
            <a:chOff x="2198253" y="1893108"/>
            <a:chExt cx="11859492" cy="6517119"/>
          </a:xfrm>
        </p:grpSpPr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A12D8148-BDA7-5E41-AF55-9A711773FF4A}"/>
                </a:ext>
              </a:extLst>
            </p:cNvPr>
            <p:cNvSpPr/>
            <p:nvPr/>
          </p:nvSpPr>
          <p:spPr>
            <a:xfrm>
              <a:off x="6340763" y="1893108"/>
              <a:ext cx="3574473" cy="1293437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no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36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Plan</a:t>
              </a:r>
            </a:p>
          </p:txBody>
        </p:sp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id="{F1F12DB9-8606-044F-A022-D88201391216}"/>
                </a:ext>
              </a:extLst>
            </p:cNvPr>
            <p:cNvSpPr/>
            <p:nvPr/>
          </p:nvSpPr>
          <p:spPr>
            <a:xfrm>
              <a:off x="10483272" y="3541799"/>
              <a:ext cx="3574473" cy="1293437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no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3600" b="1" dirty="0" err="1">
                  <a:solidFill>
                    <a:srgbClr val="FFFFFF"/>
                  </a:solidFill>
                </a:rPr>
                <a:t>Collect</a:t>
              </a:r>
              <a:r>
                <a:rPr lang="it-IT" sz="3600" b="1" dirty="0">
                  <a:solidFill>
                    <a:srgbClr val="FFFFFF"/>
                  </a:solidFill>
                </a:rPr>
                <a:t> Create</a:t>
              </a:r>
              <a:endParaRPr kumimoji="0" lang="it-IT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C43AB93F-5AE0-1D49-94CD-9FCA4252B296}"/>
                </a:ext>
              </a:extLst>
            </p:cNvPr>
            <p:cNvSpPr/>
            <p:nvPr/>
          </p:nvSpPr>
          <p:spPr>
            <a:xfrm>
              <a:off x="10483272" y="5439872"/>
              <a:ext cx="3574473" cy="1293437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no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3600" b="1" i="0" u="none" strike="noStrike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Process</a:t>
              </a:r>
              <a:r>
                <a:rPr kumimoji="0" lang="it-IT" sz="36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</a:t>
              </a:r>
              <a:r>
                <a:rPr kumimoji="0" lang="it-IT" sz="3600" b="1" i="0" u="none" strike="noStrike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Analyse</a:t>
              </a:r>
              <a:endParaRPr kumimoji="0" lang="it-IT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DF944C5D-4EAB-3245-9B42-9BED678A6901}"/>
                </a:ext>
              </a:extLst>
            </p:cNvPr>
            <p:cNvSpPr/>
            <p:nvPr/>
          </p:nvSpPr>
          <p:spPr>
            <a:xfrm>
              <a:off x="6340763" y="7116790"/>
              <a:ext cx="3574473" cy="1293437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no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3600" b="1" i="0" u="none" strike="noStrike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Publish</a:t>
              </a:r>
              <a:r>
                <a:rPr kumimoji="0" lang="it-IT" sz="36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</a:t>
              </a:r>
              <a:br>
                <a:rPr kumimoji="0" lang="it-IT" sz="36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</a:br>
              <a:r>
                <a:rPr kumimoji="0" lang="it-IT" sz="36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Share</a:t>
              </a:r>
            </a:p>
          </p:txBody>
        </p:sp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A320CF6F-853E-4941-B01C-BE26234B96D1}"/>
                </a:ext>
              </a:extLst>
            </p:cNvPr>
            <p:cNvSpPr/>
            <p:nvPr/>
          </p:nvSpPr>
          <p:spPr>
            <a:xfrm>
              <a:off x="2198253" y="5439871"/>
              <a:ext cx="3574473" cy="1293437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no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3600" b="1" i="0" u="none" strike="noStrike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Preserve</a:t>
              </a:r>
              <a:endParaRPr kumimoji="0" lang="it-IT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9F680094-5A6C-D54F-AB34-80BCB9DA14B6}"/>
                </a:ext>
              </a:extLst>
            </p:cNvPr>
            <p:cNvSpPr/>
            <p:nvPr/>
          </p:nvSpPr>
          <p:spPr>
            <a:xfrm>
              <a:off x="2198254" y="3541798"/>
              <a:ext cx="3574473" cy="1293437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no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3600" b="1" i="0" u="none" strike="noStrike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Reuse</a:t>
              </a:r>
              <a:endParaRPr kumimoji="0" lang="it-IT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2" name="Anello 11">
              <a:extLst>
                <a:ext uri="{FF2B5EF4-FFF2-40B4-BE49-F238E27FC236}">
                  <a16:creationId xmlns:a16="http://schemas.microsoft.com/office/drawing/2014/main" id="{E14D6745-330A-354C-A255-19990A7C9FD3}"/>
                </a:ext>
              </a:extLst>
            </p:cNvPr>
            <p:cNvSpPr/>
            <p:nvPr/>
          </p:nvSpPr>
          <p:spPr>
            <a:xfrm>
              <a:off x="6340763" y="3541798"/>
              <a:ext cx="3574473" cy="3219739"/>
            </a:xfrm>
            <a:prstGeom prst="donut">
              <a:avLst>
                <a:gd name="adj" fmla="val 12597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7625" tIns="47625" rIns="47625" bIns="47625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 sz="3600" b="1">
                <a:solidFill>
                  <a:srgbClr val="FFFFFF"/>
                </a:solidFill>
              </a:endParaRPr>
            </a:p>
          </p:txBody>
        </p:sp>
        <p:sp>
          <p:nvSpPr>
            <p:cNvPr id="13" name="Triangolo 12">
              <a:extLst>
                <a:ext uri="{FF2B5EF4-FFF2-40B4-BE49-F238E27FC236}">
                  <a16:creationId xmlns:a16="http://schemas.microsoft.com/office/drawing/2014/main" id="{517F74D8-E5A3-B545-B00A-AEF8E732B782}"/>
                </a:ext>
              </a:extLst>
            </p:cNvPr>
            <p:cNvSpPr/>
            <p:nvPr/>
          </p:nvSpPr>
          <p:spPr>
            <a:xfrm rot="5400000">
              <a:off x="7709879" y="3202361"/>
              <a:ext cx="947074" cy="1191491"/>
            </a:xfrm>
            <a:prstGeom prst="triangle">
              <a:avLst/>
            </a:prstGeom>
            <a:solidFill>
              <a:srgbClr val="2896F9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68647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BA9AA11-C27D-7741-97B5-26D34112E9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201" y="-294"/>
            <a:ext cx="6535716" cy="1750969"/>
          </a:xfrm>
        </p:spPr>
        <p:txBody>
          <a:bodyPr/>
          <a:lstStyle/>
          <a:p>
            <a:r>
              <a:rPr lang="it-IT" dirty="0"/>
              <a:t> FAIR </a:t>
            </a:r>
            <a:r>
              <a:rPr lang="it-IT" dirty="0" err="1"/>
              <a:t>principles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03B87A-CBA6-A147-A4B3-FCF9A3C0445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11201" y="2059256"/>
            <a:ext cx="6126605" cy="4999143"/>
          </a:xfrm>
        </p:spPr>
        <p:txBody>
          <a:bodyPr>
            <a:normAutofit/>
          </a:bodyPr>
          <a:lstStyle/>
          <a:p>
            <a:r>
              <a:rPr lang="it-IT" sz="4000" b="1" dirty="0" err="1"/>
              <a:t>Please</a:t>
            </a:r>
            <a:r>
              <a:rPr lang="it-IT" sz="4000" b="1" dirty="0"/>
              <a:t> note:</a:t>
            </a:r>
          </a:p>
          <a:p>
            <a:r>
              <a:rPr lang="it-IT" sz="4000" dirty="0" err="1"/>
              <a:t>Apply</a:t>
            </a:r>
            <a:r>
              <a:rPr lang="it-IT" sz="4000" dirty="0"/>
              <a:t> FAIR </a:t>
            </a:r>
            <a:r>
              <a:rPr lang="it-IT" sz="4000" dirty="0" err="1"/>
              <a:t>principles</a:t>
            </a:r>
            <a:r>
              <a:rPr lang="it-IT" sz="4000" dirty="0"/>
              <a:t> </a:t>
            </a:r>
            <a:br>
              <a:rPr lang="it-IT" sz="4000" dirty="0"/>
            </a:br>
            <a:r>
              <a:rPr lang="it-IT" sz="4000" b="1" dirty="0" err="1"/>
              <a:t>does</a:t>
            </a:r>
            <a:r>
              <a:rPr lang="it-IT" sz="4000" b="1" dirty="0"/>
              <a:t> </a:t>
            </a:r>
            <a:r>
              <a:rPr lang="it-IT" sz="4000" b="1" dirty="0" err="1"/>
              <a:t>not</a:t>
            </a:r>
            <a:r>
              <a:rPr lang="it-IT" sz="4000" dirty="0"/>
              <a:t> </a:t>
            </a:r>
            <a:r>
              <a:rPr lang="it-IT" sz="4000" dirty="0" err="1"/>
              <a:t>mean</a:t>
            </a:r>
            <a:r>
              <a:rPr lang="it-IT" sz="4000" dirty="0"/>
              <a:t> </a:t>
            </a:r>
            <a:br>
              <a:rPr lang="it-IT" sz="4000" dirty="0"/>
            </a:br>
            <a:r>
              <a:rPr lang="it-IT" sz="4000" dirty="0"/>
              <a:t>to </a:t>
            </a:r>
            <a:r>
              <a:rPr lang="it-IT" sz="4000" b="1" dirty="0" err="1"/>
              <a:t>openly</a:t>
            </a:r>
            <a:r>
              <a:rPr lang="it-IT" sz="4000" dirty="0"/>
              <a:t> share </a:t>
            </a:r>
            <a:br>
              <a:rPr lang="it-IT" sz="4000" dirty="0"/>
            </a:br>
            <a:r>
              <a:rPr lang="it-IT" sz="4000" dirty="0" err="1"/>
              <a:t>research</a:t>
            </a:r>
            <a:r>
              <a:rPr lang="it-IT" sz="4000" dirty="0"/>
              <a:t> data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5531643-9F2E-8D4A-9CEA-3C9349F89C99}"/>
              </a:ext>
            </a:extLst>
          </p:cNvPr>
          <p:cNvGrpSpPr/>
          <p:nvPr/>
        </p:nvGrpSpPr>
        <p:grpSpPr>
          <a:xfrm>
            <a:off x="5172363" y="1834717"/>
            <a:ext cx="10372436" cy="6517119"/>
            <a:chOff x="2198253" y="1893108"/>
            <a:chExt cx="11859492" cy="6517119"/>
          </a:xfrm>
        </p:grpSpPr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A12D8148-BDA7-5E41-AF55-9A711773FF4A}"/>
                </a:ext>
              </a:extLst>
            </p:cNvPr>
            <p:cNvSpPr/>
            <p:nvPr/>
          </p:nvSpPr>
          <p:spPr>
            <a:xfrm>
              <a:off x="6340763" y="1893108"/>
              <a:ext cx="3574473" cy="1293437"/>
            </a:xfrm>
            <a:prstGeom prst="roundRect">
              <a:avLst/>
            </a:prstGeom>
            <a:solidFill>
              <a:schemeClr val="accent2">
                <a:alpha val="3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no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36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Plan</a:t>
              </a:r>
            </a:p>
          </p:txBody>
        </p:sp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id="{F1F12DB9-8606-044F-A022-D88201391216}"/>
                </a:ext>
              </a:extLst>
            </p:cNvPr>
            <p:cNvSpPr/>
            <p:nvPr/>
          </p:nvSpPr>
          <p:spPr>
            <a:xfrm>
              <a:off x="10483272" y="3541799"/>
              <a:ext cx="3574473" cy="1293437"/>
            </a:xfrm>
            <a:prstGeom prst="roundRect">
              <a:avLst/>
            </a:prstGeom>
            <a:solidFill>
              <a:schemeClr val="accent2">
                <a:alpha val="3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7625" tIns="47625" rIns="47625" bIns="47625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it-IT" sz="3600" b="1" dirty="0" err="1">
                  <a:solidFill>
                    <a:srgbClr val="FFFFFF"/>
                  </a:solidFill>
                </a:rPr>
                <a:t>Collect</a:t>
              </a:r>
              <a:r>
                <a:rPr lang="it-IT" sz="3600" b="1" dirty="0">
                  <a:solidFill>
                    <a:srgbClr val="FFFFFF"/>
                  </a:solidFill>
                </a:rPr>
                <a:t> Create</a:t>
              </a:r>
            </a:p>
          </p:txBody>
        </p: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C43AB93F-5AE0-1D49-94CD-9FCA4252B296}"/>
                </a:ext>
              </a:extLst>
            </p:cNvPr>
            <p:cNvSpPr/>
            <p:nvPr/>
          </p:nvSpPr>
          <p:spPr>
            <a:xfrm>
              <a:off x="10483272" y="5439872"/>
              <a:ext cx="3574473" cy="1293437"/>
            </a:xfrm>
            <a:prstGeom prst="roundRect">
              <a:avLst/>
            </a:prstGeom>
            <a:solidFill>
              <a:schemeClr val="accent2">
                <a:alpha val="3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7625" tIns="47625" rIns="47625" bIns="47625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it-IT" sz="3600" b="1" dirty="0" err="1">
                  <a:solidFill>
                    <a:srgbClr val="FFFFFF"/>
                  </a:solidFill>
                </a:rPr>
                <a:t>Process</a:t>
              </a:r>
              <a:r>
                <a:rPr lang="it-IT" sz="3600" b="1" dirty="0">
                  <a:solidFill>
                    <a:srgbClr val="FFFFFF"/>
                  </a:solidFill>
                </a:rPr>
                <a:t> </a:t>
              </a:r>
              <a:r>
                <a:rPr lang="it-IT" sz="3600" b="1" dirty="0" err="1">
                  <a:solidFill>
                    <a:srgbClr val="FFFFFF"/>
                  </a:solidFill>
                </a:rPr>
                <a:t>Analyse</a:t>
              </a:r>
              <a:endParaRPr lang="it-IT" sz="36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DF944C5D-4EAB-3245-9B42-9BED678A6901}"/>
                </a:ext>
              </a:extLst>
            </p:cNvPr>
            <p:cNvSpPr/>
            <p:nvPr/>
          </p:nvSpPr>
          <p:spPr>
            <a:xfrm>
              <a:off x="6340763" y="7116790"/>
              <a:ext cx="3574474" cy="1293437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no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3600" b="1" i="0" u="none" strike="noStrike" cap="none" spc="0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Publish</a:t>
              </a:r>
              <a:endParaRPr kumimoji="0" lang="it-IT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3600" b="1" dirty="0">
                  <a:solidFill>
                    <a:srgbClr val="FFFFFF"/>
                  </a:solidFill>
                </a:rPr>
                <a:t>Share</a:t>
              </a:r>
              <a:endParaRPr kumimoji="0" lang="it-IT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A320CF6F-853E-4941-B01C-BE26234B96D1}"/>
                </a:ext>
              </a:extLst>
            </p:cNvPr>
            <p:cNvSpPr/>
            <p:nvPr/>
          </p:nvSpPr>
          <p:spPr>
            <a:xfrm>
              <a:off x="2198253" y="5439871"/>
              <a:ext cx="3574473" cy="1293437"/>
            </a:xfrm>
            <a:prstGeom prst="roundRect">
              <a:avLst/>
            </a:prstGeom>
            <a:solidFill>
              <a:schemeClr val="accent2">
                <a:alpha val="3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7625" tIns="47625" rIns="47625" bIns="47625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it-IT" sz="3600" b="1" dirty="0" err="1">
                  <a:solidFill>
                    <a:srgbClr val="FFFFFF"/>
                  </a:solidFill>
                </a:rPr>
                <a:t>Preserve</a:t>
              </a:r>
              <a:endParaRPr lang="it-IT" sz="3600" b="1" dirty="0">
                <a:solidFill>
                  <a:srgbClr val="FFFFFF"/>
                </a:solidFill>
              </a:endParaRPr>
            </a:p>
          </p:txBody>
        </p:sp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9F680094-5A6C-D54F-AB34-80BCB9DA14B6}"/>
                </a:ext>
              </a:extLst>
            </p:cNvPr>
            <p:cNvSpPr/>
            <p:nvPr/>
          </p:nvSpPr>
          <p:spPr>
            <a:xfrm>
              <a:off x="2198254" y="3541798"/>
              <a:ext cx="3574473" cy="1293437"/>
            </a:xfrm>
            <a:prstGeom prst="roundRect">
              <a:avLst/>
            </a:prstGeom>
            <a:solidFill>
              <a:schemeClr val="accent2">
                <a:alpha val="3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7625" tIns="47625" rIns="47625" bIns="47625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it-IT" sz="3600" b="1" dirty="0" err="1">
                  <a:solidFill>
                    <a:srgbClr val="FFFFFF"/>
                  </a:solidFill>
                </a:rPr>
                <a:t>Reuse</a:t>
              </a:r>
              <a:endParaRPr lang="it-IT" sz="3600" b="1" dirty="0">
                <a:solidFill>
                  <a:srgbClr val="FFFFFF"/>
                </a:solidFill>
              </a:endParaRPr>
            </a:p>
          </p:txBody>
        </p:sp>
        <p:sp>
          <p:nvSpPr>
            <p:cNvPr id="12" name="Anello 11">
              <a:extLst>
                <a:ext uri="{FF2B5EF4-FFF2-40B4-BE49-F238E27FC236}">
                  <a16:creationId xmlns:a16="http://schemas.microsoft.com/office/drawing/2014/main" id="{E14D6745-330A-354C-A255-19990A7C9FD3}"/>
                </a:ext>
              </a:extLst>
            </p:cNvPr>
            <p:cNvSpPr/>
            <p:nvPr/>
          </p:nvSpPr>
          <p:spPr>
            <a:xfrm>
              <a:off x="6340763" y="3541798"/>
              <a:ext cx="3574473" cy="3219739"/>
            </a:xfrm>
            <a:prstGeom prst="donut">
              <a:avLst>
                <a:gd name="adj" fmla="val 12597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7625" tIns="47625" rIns="47625" bIns="47625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t-IT" sz="3600" b="1">
                <a:solidFill>
                  <a:srgbClr val="FFFFFF"/>
                </a:solidFill>
              </a:endParaRPr>
            </a:p>
          </p:txBody>
        </p:sp>
        <p:sp>
          <p:nvSpPr>
            <p:cNvPr id="13" name="Triangolo 12">
              <a:extLst>
                <a:ext uri="{FF2B5EF4-FFF2-40B4-BE49-F238E27FC236}">
                  <a16:creationId xmlns:a16="http://schemas.microsoft.com/office/drawing/2014/main" id="{517F74D8-E5A3-B545-B00A-AEF8E732B782}"/>
                </a:ext>
              </a:extLst>
            </p:cNvPr>
            <p:cNvSpPr/>
            <p:nvPr/>
          </p:nvSpPr>
          <p:spPr>
            <a:xfrm rot="5400000">
              <a:off x="7709879" y="3202361"/>
              <a:ext cx="947074" cy="1191492"/>
            </a:xfrm>
            <a:prstGeom prst="triangle">
              <a:avLst/>
            </a:prstGeom>
            <a:solidFill>
              <a:srgbClr val="2896F9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02774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6294A7-6429-6348-A6C9-07E0554D39E5}"/>
              </a:ext>
            </a:extLst>
          </p:cNvPr>
          <p:cNvSpPr txBox="1"/>
          <p:nvPr/>
        </p:nvSpPr>
        <p:spPr>
          <a:xfrm>
            <a:off x="4266178" y="1869341"/>
            <a:ext cx="7312899" cy="540532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1500" dirty="0"/>
              <a:t>FAIR Data</a:t>
            </a: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11500" dirty="0"/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Open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92A46A99-B245-CE48-9813-7A73E5A49BD9}"/>
                  </a:ext>
                </a:extLst>
              </p:cNvPr>
              <p:cNvSpPr txBox="1"/>
              <p:nvPr/>
            </p:nvSpPr>
            <p:spPr>
              <a:xfrm>
                <a:off x="7372184" y="3687142"/>
                <a:ext cx="1511632" cy="1769715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15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 Light"/>
                        </a:rPr>
                        <m:t>≠</m:t>
                      </m:r>
                    </m:oMath>
                  </m:oMathPara>
                </a14:m>
                <a:endParaRPr kumimoji="0" lang="it-IT" sz="138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Helvetica Light"/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92A46A99-B245-CE48-9813-7A73E5A49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184" y="3687142"/>
                <a:ext cx="1511632" cy="1769715"/>
              </a:xfrm>
              <a:prstGeom prst="rect">
                <a:avLst/>
              </a:prstGeom>
              <a:blipFill>
                <a:blip r:embed="rId2"/>
                <a:stretch>
                  <a:fillRect l="-27273" r="-826" b="-2837"/>
                </a:stretch>
              </a:blipFill>
              <a:ln w="3175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098970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E4E026A-9B9C-C34C-8BE9-26D8343F7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5400" y="2569772"/>
            <a:ext cx="5554689" cy="3925164"/>
          </a:xfrm>
        </p:spPr>
        <p:txBody>
          <a:bodyPr/>
          <a:lstStyle/>
          <a:p>
            <a:r>
              <a:rPr lang="it-IT" dirty="0"/>
              <a:t>Open Data</a:t>
            </a:r>
          </a:p>
          <a:p>
            <a:r>
              <a:rPr lang="it-IT" b="0" dirty="0"/>
              <a:t>Data can be </a:t>
            </a:r>
            <a:r>
              <a:rPr lang="it-IT" b="0" dirty="0" err="1"/>
              <a:t>freely</a:t>
            </a:r>
            <a:r>
              <a:rPr lang="it-IT" b="0" dirty="0"/>
              <a:t> </a:t>
            </a:r>
            <a:r>
              <a:rPr lang="it-IT" b="0" dirty="0" err="1"/>
              <a:t>used</a:t>
            </a:r>
            <a:r>
              <a:rPr lang="it-IT" b="0" dirty="0"/>
              <a:t>, </a:t>
            </a:r>
            <a:r>
              <a:rPr lang="it-IT" b="0" dirty="0" err="1"/>
              <a:t>shared</a:t>
            </a:r>
            <a:r>
              <a:rPr lang="it-IT" b="0" dirty="0"/>
              <a:t>, </a:t>
            </a:r>
            <a:r>
              <a:rPr lang="it-IT" b="0" dirty="0" err="1"/>
              <a:t>enriched</a:t>
            </a:r>
            <a:r>
              <a:rPr lang="it-IT" b="0" dirty="0"/>
              <a:t> by </a:t>
            </a:r>
            <a:r>
              <a:rPr lang="it-IT" b="0" dirty="0" err="1"/>
              <a:t>anyone</a:t>
            </a:r>
            <a:r>
              <a:rPr lang="it-IT" b="0" dirty="0"/>
              <a:t>, </a:t>
            </a:r>
            <a:r>
              <a:rPr lang="it-IT" b="0" dirty="0" err="1"/>
              <a:t>anywhere</a:t>
            </a:r>
            <a:r>
              <a:rPr lang="it-IT" b="0" dirty="0"/>
              <a:t> for </a:t>
            </a:r>
            <a:r>
              <a:rPr lang="it-IT" b="0" dirty="0" err="1"/>
              <a:t>any</a:t>
            </a:r>
            <a:r>
              <a:rPr lang="it-IT" b="0" dirty="0"/>
              <a:t> </a:t>
            </a:r>
            <a:r>
              <a:rPr lang="it-IT" b="0" dirty="0" err="1"/>
              <a:t>purpose</a:t>
            </a:r>
            <a:r>
              <a:rPr lang="it-IT" b="0" dirty="0"/>
              <a:t>.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BFA7EE-9B33-BB4F-BAC2-A1660952C2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40659" y="2569772"/>
            <a:ext cx="5554689" cy="3925164"/>
          </a:xfrm>
        </p:spPr>
        <p:txBody>
          <a:bodyPr>
            <a:normAutofit/>
          </a:bodyPr>
          <a:lstStyle/>
          <a:p>
            <a:r>
              <a:rPr lang="it-IT" dirty="0"/>
              <a:t>FAIR Data</a:t>
            </a:r>
          </a:p>
          <a:p>
            <a:r>
              <a:rPr lang="it-IT" b="0" dirty="0"/>
              <a:t>Data </a:t>
            </a:r>
            <a:r>
              <a:rPr lang="it-IT" b="0" dirty="0" err="1"/>
              <a:t>follow</a:t>
            </a:r>
            <a:r>
              <a:rPr lang="it-IT" b="0" dirty="0"/>
              <a:t> a </a:t>
            </a:r>
            <a:r>
              <a:rPr lang="it-IT" b="0" dirty="0" err="1"/>
              <a:t>series</a:t>
            </a:r>
            <a:r>
              <a:rPr lang="it-IT" b="0" dirty="0"/>
              <a:t> of </a:t>
            </a:r>
            <a:r>
              <a:rPr lang="it-IT" b="0" dirty="0" err="1"/>
              <a:t>good</a:t>
            </a:r>
            <a:r>
              <a:rPr lang="it-IT" b="0" dirty="0"/>
              <a:t> </a:t>
            </a:r>
            <a:r>
              <a:rPr lang="it-IT" b="0" dirty="0" err="1"/>
              <a:t>practices</a:t>
            </a:r>
            <a:r>
              <a:rPr lang="it-IT" b="0" dirty="0"/>
              <a:t> to </a:t>
            </a:r>
            <a:r>
              <a:rPr lang="it-IT" b="0" dirty="0" err="1"/>
              <a:t>allow</a:t>
            </a:r>
            <a:r>
              <a:rPr lang="it-IT" b="0" dirty="0"/>
              <a:t> data </a:t>
            </a:r>
            <a:r>
              <a:rPr lang="it-IT" b="0" dirty="0" err="1"/>
              <a:t>access</a:t>
            </a:r>
            <a:r>
              <a:rPr lang="it-IT" b="0" dirty="0"/>
              <a:t>, </a:t>
            </a:r>
            <a:r>
              <a:rPr lang="it-IT" b="0" dirty="0" err="1"/>
              <a:t>still</a:t>
            </a:r>
            <a:r>
              <a:rPr lang="it-IT" b="0" dirty="0"/>
              <a:t> </a:t>
            </a:r>
            <a:r>
              <a:rPr lang="it-IT" b="0" dirty="0" err="1"/>
              <a:t>respecting</a:t>
            </a:r>
            <a:r>
              <a:rPr lang="it-IT" b="0" dirty="0"/>
              <a:t> </a:t>
            </a:r>
            <a:r>
              <a:rPr lang="it-IT" b="0" dirty="0" err="1"/>
              <a:t>any</a:t>
            </a:r>
            <a:r>
              <a:rPr lang="it-IT" b="0" dirty="0"/>
              <a:t> </a:t>
            </a:r>
            <a:r>
              <a:rPr lang="it-IT" b="0" dirty="0" err="1"/>
              <a:t>ethical</a:t>
            </a:r>
            <a:r>
              <a:rPr lang="it-IT" b="0" dirty="0"/>
              <a:t>, </a:t>
            </a:r>
            <a:r>
              <a:rPr lang="it-IT" b="0" dirty="0" err="1"/>
              <a:t>legal</a:t>
            </a:r>
            <a:r>
              <a:rPr lang="it-IT" b="0" dirty="0"/>
              <a:t> and </a:t>
            </a:r>
            <a:r>
              <a:rPr lang="it-IT" b="0" dirty="0" err="1"/>
              <a:t>contractual</a:t>
            </a:r>
            <a:r>
              <a:rPr lang="it-IT" b="0" dirty="0"/>
              <a:t> </a:t>
            </a:r>
            <a:r>
              <a:rPr lang="it-IT" b="0" dirty="0" err="1"/>
              <a:t>restriction</a:t>
            </a:r>
            <a:r>
              <a:rPr lang="it-IT" b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2246245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9B00A40-FA06-6747-AE58-0731F1FE3A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b="0" dirty="0" err="1"/>
              <a:t>Contain</a:t>
            </a:r>
            <a:r>
              <a:rPr lang="it-IT" b="0" dirty="0"/>
              <a:t> personal information (privacy e GDPR)</a:t>
            </a:r>
          </a:p>
          <a:p>
            <a:r>
              <a:rPr lang="it-IT" b="0" dirty="0"/>
              <a:t>Fall under copyright (in the case of a database with creative </a:t>
            </a:r>
            <a:r>
              <a:rPr lang="it-IT" b="0" dirty="0" err="1"/>
              <a:t>structure</a:t>
            </a:r>
            <a:r>
              <a:rPr lang="it-IT" b="0" dirty="0"/>
              <a:t>) </a:t>
            </a:r>
          </a:p>
          <a:p>
            <a:r>
              <a:rPr lang="it-IT" b="0" dirty="0"/>
              <a:t>Fall under the Sui Generis right (database </a:t>
            </a:r>
            <a:r>
              <a:rPr lang="it-IT" b="0" dirty="0" err="1"/>
              <a:t>obtained</a:t>
            </a:r>
            <a:r>
              <a:rPr lang="it-IT" b="0" dirty="0"/>
              <a:t> </a:t>
            </a:r>
            <a:r>
              <a:rPr lang="it-IT" b="0" dirty="0" err="1"/>
              <a:t>thanks</a:t>
            </a:r>
            <a:r>
              <a:rPr lang="it-IT" b="0" dirty="0"/>
              <a:t> to a </a:t>
            </a:r>
            <a:r>
              <a:rPr lang="it-IT" b="0" dirty="0" err="1"/>
              <a:t>substantial</a:t>
            </a:r>
            <a:r>
              <a:rPr lang="it-IT" b="0" dirty="0"/>
              <a:t> </a:t>
            </a:r>
            <a:r>
              <a:rPr lang="it-IT" b="0" dirty="0" err="1"/>
              <a:t>investment</a:t>
            </a:r>
            <a:r>
              <a:rPr lang="it-IT" b="0" dirty="0"/>
              <a:t>)</a:t>
            </a:r>
          </a:p>
          <a:p>
            <a:r>
              <a:rPr lang="it-IT" b="0" dirty="0"/>
              <a:t>Be </a:t>
            </a:r>
            <a:r>
              <a:rPr lang="it-IT" b="0" dirty="0" err="1"/>
              <a:t>protected</a:t>
            </a:r>
            <a:r>
              <a:rPr lang="it-IT" b="0" dirty="0"/>
              <a:t> by </a:t>
            </a:r>
            <a:r>
              <a:rPr lang="it-IT" b="0" dirty="0" err="1"/>
              <a:t>patent</a:t>
            </a:r>
            <a:r>
              <a:rPr lang="it-IT" b="0" dirty="0"/>
              <a:t> or industrial secret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D646631-D350-0346-AC4A-0D8E4B3B38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Your </a:t>
            </a:r>
            <a:r>
              <a:rPr lang="it-IT" dirty="0" err="1"/>
              <a:t>research</a:t>
            </a:r>
            <a:r>
              <a:rPr lang="it-IT" dirty="0"/>
              <a:t> data </a:t>
            </a:r>
            <a:r>
              <a:rPr lang="it-IT" dirty="0" err="1"/>
              <a:t>could</a:t>
            </a:r>
            <a:endParaRPr lang="it-IT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D51E8653-9CF5-814A-8371-F6A572DA4D11}"/>
              </a:ext>
            </a:extLst>
          </p:cNvPr>
          <p:cNvSpPr/>
          <p:nvPr/>
        </p:nvSpPr>
        <p:spPr>
          <a:xfrm>
            <a:off x="2105890" y="6357717"/>
            <a:ext cx="15406256" cy="169329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0" tIns="47625" rIns="47625" bIns="47625" numCol="1" spcCol="38100" rtlCol="0" anchor="ctr">
            <a:spAutoFit/>
          </a:bodyPr>
          <a:lstStyle/>
          <a:p>
            <a:pPr marL="0" marR="0" indent="0" algn="l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Data </a:t>
            </a:r>
            <a:r>
              <a:rPr kumimoji="0" lang="it-IT" sz="36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sharing</a:t>
            </a:r>
            <a:r>
              <a:rPr kumimoji="0" lang="it-IT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it-IT" sz="36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needs</a:t>
            </a:r>
            <a:r>
              <a:rPr kumimoji="0" lang="it-IT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to </a:t>
            </a:r>
            <a:r>
              <a:rPr kumimoji="0" lang="it-IT" sz="36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respect</a:t>
            </a:r>
            <a:r>
              <a:rPr kumimoji="0" lang="it-IT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lang="it-IT" sz="3600" b="1" dirty="0">
                <a:solidFill>
                  <a:srgbClr val="FFFFFF"/>
                </a:solidFill>
              </a:rPr>
              <a:t>the </a:t>
            </a:r>
            <a:r>
              <a:rPr lang="it-IT" sz="3600" b="1" dirty="0" err="1">
                <a:solidFill>
                  <a:srgbClr val="FFFFFF"/>
                </a:solidFill>
              </a:rPr>
              <a:t>specific</a:t>
            </a:r>
            <a:r>
              <a:rPr lang="it-IT" sz="3600" b="1" dirty="0">
                <a:solidFill>
                  <a:srgbClr val="FFFFFF"/>
                </a:solidFill>
              </a:rPr>
              <a:t> law. </a:t>
            </a:r>
          </a:p>
          <a:p>
            <a:pPr marL="0" marR="0" indent="0" algn="l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600" b="1" dirty="0">
                <a:solidFill>
                  <a:srgbClr val="FFFFFF"/>
                </a:solidFill>
              </a:rPr>
              <a:t>Data </a:t>
            </a:r>
            <a:r>
              <a:rPr lang="it-IT" sz="3600" b="1" dirty="0" err="1">
                <a:solidFill>
                  <a:srgbClr val="FFFFFF"/>
                </a:solidFill>
              </a:rPr>
              <a:t>needs</a:t>
            </a:r>
            <a:r>
              <a:rPr lang="it-IT" sz="3600" b="1" dirty="0">
                <a:solidFill>
                  <a:srgbClr val="FFFFFF"/>
                </a:solidFill>
              </a:rPr>
              <a:t> to be </a:t>
            </a:r>
            <a:r>
              <a:rPr lang="it-IT" sz="3600" b="1" dirty="0" err="1">
                <a:solidFill>
                  <a:srgbClr val="FFFFFF"/>
                </a:solidFill>
              </a:rPr>
              <a:t>protected</a:t>
            </a:r>
            <a:r>
              <a:rPr lang="it-IT" sz="3600" b="1" dirty="0">
                <a:solidFill>
                  <a:srgbClr val="FFFFFF"/>
                </a:solidFill>
              </a:rPr>
              <a:t> </a:t>
            </a:r>
            <a:r>
              <a:rPr lang="it-IT" sz="3600" b="1" dirty="0" err="1">
                <a:solidFill>
                  <a:srgbClr val="FFFFFF"/>
                </a:solidFill>
              </a:rPr>
              <a:t>against</a:t>
            </a:r>
            <a:r>
              <a:rPr lang="it-IT" sz="3600" b="1" dirty="0">
                <a:solidFill>
                  <a:srgbClr val="FFFFFF"/>
                </a:solidFill>
              </a:rPr>
              <a:t> non </a:t>
            </a:r>
            <a:r>
              <a:rPr lang="it-IT" sz="3600" b="1" dirty="0" err="1">
                <a:solidFill>
                  <a:srgbClr val="FFFFFF"/>
                </a:solidFill>
              </a:rPr>
              <a:t>authorised</a:t>
            </a:r>
            <a:r>
              <a:rPr lang="it-IT" sz="3600" b="1" dirty="0">
                <a:solidFill>
                  <a:srgbClr val="FFFFFF"/>
                </a:solidFill>
              </a:rPr>
              <a:t> </a:t>
            </a:r>
            <a:r>
              <a:rPr lang="it-IT" sz="3600" b="1" dirty="0" err="1">
                <a:solidFill>
                  <a:srgbClr val="FFFFFF"/>
                </a:solidFill>
              </a:rPr>
              <a:t>access</a:t>
            </a:r>
            <a:r>
              <a:rPr lang="it-IT" sz="3600" b="1" dirty="0">
                <a:solidFill>
                  <a:srgbClr val="FFFFFF"/>
                </a:solidFill>
              </a:rPr>
              <a:t>.</a:t>
            </a:r>
            <a:endParaRPr kumimoji="0" lang="it-IT" sz="3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784064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C69382D6-8828-2E4D-9CC7-C1A40CE5C4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3629891"/>
            <a:ext cx="13517717" cy="3967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Create and share a </a:t>
            </a:r>
            <a:r>
              <a:rPr lang="it-IT" dirty="0" err="1"/>
              <a:t>description</a:t>
            </a:r>
            <a:r>
              <a:rPr lang="it-IT" dirty="0"/>
              <a:t> of </a:t>
            </a:r>
            <a:r>
              <a:rPr lang="it-IT" dirty="0" err="1"/>
              <a:t>your</a:t>
            </a:r>
            <a:r>
              <a:rPr lang="it-IT" dirty="0"/>
              <a:t> data </a:t>
            </a:r>
          </a:p>
          <a:p>
            <a:pPr lvl="1"/>
            <a:r>
              <a:rPr lang="it-IT" dirty="0" err="1"/>
              <a:t>This</a:t>
            </a:r>
            <a:r>
              <a:rPr lang="it-IT" dirty="0"/>
              <a:t> way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researchers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ask</a:t>
            </a:r>
            <a:r>
              <a:rPr lang="it-IT" dirty="0"/>
              <a:t> for </a:t>
            </a:r>
            <a:r>
              <a:rPr lang="it-IT" dirty="0" err="1"/>
              <a:t>permission</a:t>
            </a:r>
            <a:r>
              <a:rPr lang="it-IT" dirty="0"/>
              <a:t> to </a:t>
            </a:r>
            <a:r>
              <a:rPr lang="it-IT" dirty="0" err="1"/>
              <a:t>access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data for </a:t>
            </a:r>
            <a:r>
              <a:rPr lang="it-IT" dirty="0" err="1"/>
              <a:t>reuse</a:t>
            </a:r>
            <a:r>
              <a:rPr lang="it-IT" dirty="0"/>
              <a:t> </a:t>
            </a:r>
            <a:r>
              <a:rPr lang="it-IT" dirty="0" err="1"/>
              <a:t>purposes</a:t>
            </a:r>
            <a:r>
              <a:rPr lang="it-IT" dirty="0"/>
              <a:t>, by </a:t>
            </a:r>
            <a:r>
              <a:rPr lang="it-IT" dirty="0" err="1"/>
              <a:t>giving</a:t>
            </a:r>
            <a:r>
              <a:rPr lang="it-IT" dirty="0"/>
              <a:t> a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aim</a:t>
            </a:r>
            <a:r>
              <a:rPr lang="it-IT" dirty="0"/>
              <a:t> and </a:t>
            </a:r>
            <a:r>
              <a:rPr lang="it-IT" dirty="0" err="1"/>
              <a:t>following</a:t>
            </a:r>
            <a:r>
              <a:rPr lang="it-IT" dirty="0"/>
              <a:t> the </a:t>
            </a:r>
            <a:r>
              <a:rPr lang="it-IT" dirty="0" err="1"/>
              <a:t>rules</a:t>
            </a:r>
            <a:r>
              <a:rPr lang="it-IT" dirty="0"/>
              <a:t> </a:t>
            </a:r>
            <a:r>
              <a:rPr lang="it-IT" dirty="0" err="1"/>
              <a:t>defined</a:t>
            </a:r>
            <a:r>
              <a:rPr lang="it-IT" dirty="0"/>
              <a:t> by the law. </a:t>
            </a:r>
          </a:p>
          <a:p>
            <a:pPr lvl="1"/>
            <a:r>
              <a:rPr lang="it-IT" b="1" dirty="0" err="1"/>
              <a:t>Restrict</a:t>
            </a:r>
            <a:r>
              <a:rPr lang="it-IT" b="1" dirty="0"/>
              <a:t> </a:t>
            </a:r>
            <a:r>
              <a:rPr lang="it-IT" b="1" dirty="0" err="1"/>
              <a:t>access</a:t>
            </a:r>
            <a:r>
              <a:rPr lang="it-IT" dirty="0"/>
              <a:t> to the record </a:t>
            </a:r>
            <a:r>
              <a:rPr lang="it-IT" dirty="0" err="1"/>
              <a:t>payload</a:t>
            </a:r>
            <a:r>
              <a:rPr lang="it-IT" dirty="0"/>
              <a:t> (attachment, </a:t>
            </a:r>
            <a:r>
              <a:rPr lang="it-IT" dirty="0" err="1"/>
              <a:t>files</a:t>
            </a:r>
            <a:r>
              <a:rPr lang="it-IT" dirty="0"/>
              <a:t>,…)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247A22-F535-EA4F-BAD1-AC22E428ED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1200" y="338668"/>
            <a:ext cx="13530416" cy="2653914"/>
          </a:xfrm>
        </p:spPr>
        <p:txBody>
          <a:bodyPr>
            <a:normAutofit/>
          </a:bodyPr>
          <a:lstStyle/>
          <a:p>
            <a:r>
              <a:rPr lang="it-IT" dirty="0"/>
              <a:t>How can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adhere</a:t>
            </a:r>
            <a:r>
              <a:rPr lang="it-IT" dirty="0"/>
              <a:t> to FAIR </a:t>
            </a:r>
            <a:r>
              <a:rPr lang="it-IT" dirty="0" err="1"/>
              <a:t>principles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data </a:t>
            </a:r>
            <a:r>
              <a:rPr lang="it-IT" dirty="0" err="1"/>
              <a:t>cannot</a:t>
            </a:r>
            <a:r>
              <a:rPr lang="it-IT" dirty="0"/>
              <a:t> be </a:t>
            </a:r>
            <a:r>
              <a:rPr lang="it-IT" dirty="0" err="1"/>
              <a:t>opened</a:t>
            </a:r>
            <a:r>
              <a:rPr lang="it-IT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10743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lemento grafico 15" descr="Ombrello">
            <a:extLst>
              <a:ext uri="{FF2B5EF4-FFF2-40B4-BE49-F238E27FC236}">
                <a16:creationId xmlns:a16="http://schemas.microsoft.com/office/drawing/2014/main" id="{15A3AC40-B04D-8346-8B89-D3EB52A81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85681" y="-485260"/>
            <a:ext cx="10284638" cy="10284638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B9DAB96-A14E-8C47-90ED-358A50E36003}"/>
              </a:ext>
            </a:extLst>
          </p:cNvPr>
          <p:cNvSpPr txBox="1"/>
          <p:nvPr/>
        </p:nvSpPr>
        <p:spPr>
          <a:xfrm>
            <a:off x="3763926" y="4571999"/>
            <a:ext cx="3508744" cy="108106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Open Access Publications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3192024-07A0-144B-9947-CBE832621229}"/>
              </a:ext>
            </a:extLst>
          </p:cNvPr>
          <p:cNvSpPr txBox="1"/>
          <p:nvPr/>
        </p:nvSpPr>
        <p:spPr>
          <a:xfrm>
            <a:off x="4766928" y="5759390"/>
            <a:ext cx="3508744" cy="108106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Open Access Data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21E4E6B-74DB-6246-8511-6ADC1F5C8601}"/>
              </a:ext>
            </a:extLst>
          </p:cNvPr>
          <p:cNvSpPr txBox="1"/>
          <p:nvPr/>
        </p:nvSpPr>
        <p:spPr>
          <a:xfrm>
            <a:off x="9190076" y="4031466"/>
            <a:ext cx="3508744" cy="108106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Open </a:t>
            </a:r>
            <a:b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</a:b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Software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42E7384-E337-2F4D-95FB-4C5E46491223}"/>
              </a:ext>
            </a:extLst>
          </p:cNvPr>
          <p:cNvSpPr txBox="1"/>
          <p:nvPr/>
        </p:nvSpPr>
        <p:spPr>
          <a:xfrm>
            <a:off x="8213060" y="5249025"/>
            <a:ext cx="3508744" cy="108106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Open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Metodologies</a:t>
            </a: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9188DF5-3BEE-5D47-9E28-6CE2B5C734F8}"/>
              </a:ext>
            </a:extLst>
          </p:cNvPr>
          <p:cNvSpPr txBox="1"/>
          <p:nvPr/>
        </p:nvSpPr>
        <p:spPr>
          <a:xfrm>
            <a:off x="8504574" y="6340075"/>
            <a:ext cx="4027230" cy="108106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Open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Workflows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sym typeface="Helvetica Light"/>
              </a:rPr>
              <a:t>/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Protocols</a:t>
            </a: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96D81E0-EBA9-4C4E-8BD2-92BC143FDC4F}"/>
              </a:ext>
            </a:extLst>
          </p:cNvPr>
          <p:cNvSpPr txBox="1"/>
          <p:nvPr/>
        </p:nvSpPr>
        <p:spPr>
          <a:xfrm>
            <a:off x="4018590" y="7008336"/>
            <a:ext cx="4027230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Open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Education</a:t>
            </a: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C78629C-B953-CF4B-BA7F-E1FCE76FFED7}"/>
              </a:ext>
            </a:extLst>
          </p:cNvPr>
          <p:cNvSpPr txBox="1"/>
          <p:nvPr/>
        </p:nvSpPr>
        <p:spPr>
          <a:xfrm>
            <a:off x="8644454" y="7667167"/>
            <a:ext cx="4027230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Open Peer-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Review</a:t>
            </a: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9F99BB2-6426-3947-A6A0-8F8D5A1A5DF5}"/>
              </a:ext>
            </a:extLst>
          </p:cNvPr>
          <p:cNvSpPr txBox="1"/>
          <p:nvPr/>
        </p:nvSpPr>
        <p:spPr>
          <a:xfrm>
            <a:off x="3763926" y="7715257"/>
            <a:ext cx="4027230" cy="108106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Citizen </a:t>
            </a:r>
            <a:b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</a:b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Science</a:t>
            </a:r>
          </a:p>
        </p:txBody>
      </p:sp>
      <p:sp>
        <p:nvSpPr>
          <p:cNvPr id="30" name="Rounded Rectangle 8">
            <a:extLst>
              <a:ext uri="{FF2B5EF4-FFF2-40B4-BE49-F238E27FC236}">
                <a16:creationId xmlns:a16="http://schemas.microsoft.com/office/drawing/2014/main" id="{0088A729-E58C-BC46-9E65-0B83BC4BD408}"/>
              </a:ext>
            </a:extLst>
          </p:cNvPr>
          <p:cNvSpPr/>
          <p:nvPr/>
        </p:nvSpPr>
        <p:spPr>
          <a:xfrm>
            <a:off x="12021882" y="1162455"/>
            <a:ext cx="3781374" cy="203953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Research </a:t>
            </a:r>
            <a:b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</a:b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Integrity</a:t>
            </a:r>
          </a:p>
        </p:txBody>
      </p:sp>
      <p:sp>
        <p:nvSpPr>
          <p:cNvPr id="31" name="Rounded Rectangle 8">
            <a:extLst>
              <a:ext uri="{FF2B5EF4-FFF2-40B4-BE49-F238E27FC236}">
                <a16:creationId xmlns:a16="http://schemas.microsoft.com/office/drawing/2014/main" id="{05A84BA4-09F5-ED47-BCFD-02D900BBE29C}"/>
              </a:ext>
            </a:extLst>
          </p:cNvPr>
          <p:cNvSpPr/>
          <p:nvPr/>
        </p:nvSpPr>
        <p:spPr>
          <a:xfrm>
            <a:off x="237216" y="593309"/>
            <a:ext cx="4529712" cy="203953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Research </a:t>
            </a:r>
            <a:b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</a:b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Infrastructures</a:t>
            </a:r>
          </a:p>
        </p:txBody>
      </p:sp>
      <p:sp>
        <p:nvSpPr>
          <p:cNvPr id="32" name="Rounded Rectangle 8">
            <a:extLst>
              <a:ext uri="{FF2B5EF4-FFF2-40B4-BE49-F238E27FC236}">
                <a16:creationId xmlns:a16="http://schemas.microsoft.com/office/drawing/2014/main" id="{1169278F-D919-B741-8AD3-520AA47F1F9A}"/>
              </a:ext>
            </a:extLst>
          </p:cNvPr>
          <p:cNvSpPr/>
          <p:nvPr/>
        </p:nvSpPr>
        <p:spPr>
          <a:xfrm>
            <a:off x="343304" y="6511159"/>
            <a:ext cx="3781374" cy="203953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Evaluation:Altmetrics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64F8EBE-253D-2E4F-BA11-EABA16278997}"/>
              </a:ext>
            </a:extLst>
          </p:cNvPr>
          <p:cNvSpPr txBox="1"/>
          <p:nvPr/>
        </p:nvSpPr>
        <p:spPr>
          <a:xfrm>
            <a:off x="6373628" y="1194070"/>
            <a:ext cx="3508744" cy="157350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lvl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Open Science</a:t>
            </a:r>
          </a:p>
        </p:txBody>
      </p:sp>
    </p:spTree>
    <p:extLst>
      <p:ext uri="{BB962C8B-B14F-4D97-AF65-F5344CB8AC3E}">
        <p14:creationId xmlns:p14="http://schemas.microsoft.com/office/powerpoint/2010/main" val="112528348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059DE1C-7AEF-594C-83E9-4162205ED0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 err="1"/>
              <a:t>Good</a:t>
            </a:r>
            <a:r>
              <a:rPr lang="it-IT" dirty="0"/>
              <a:t> </a:t>
            </a:r>
            <a:r>
              <a:rPr lang="it-IT" dirty="0" err="1"/>
              <a:t>practices</a:t>
            </a:r>
            <a:r>
              <a:rPr lang="it-IT" dirty="0"/>
              <a:t> to </a:t>
            </a:r>
            <a:r>
              <a:rPr lang="it-IT" dirty="0" err="1"/>
              <a:t>make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data </a:t>
            </a:r>
          </a:p>
          <a:p>
            <a:r>
              <a:rPr lang="it-IT" dirty="0"/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140619280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4493733-D41B-A842-9E11-056BEC1915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b="0" dirty="0" err="1"/>
              <a:t>You</a:t>
            </a:r>
            <a:r>
              <a:rPr lang="it-IT" b="0" dirty="0"/>
              <a:t> </a:t>
            </a:r>
            <a:r>
              <a:rPr lang="it-IT" b="0" dirty="0" err="1"/>
              <a:t>will</a:t>
            </a:r>
            <a:r>
              <a:rPr lang="it-IT" b="0" dirty="0"/>
              <a:t> produce high </a:t>
            </a:r>
            <a:r>
              <a:rPr lang="it-IT" b="0" dirty="0" err="1"/>
              <a:t>quality</a:t>
            </a:r>
            <a:r>
              <a:rPr lang="it-IT" b="0" dirty="0"/>
              <a:t> data</a:t>
            </a:r>
          </a:p>
          <a:p>
            <a:r>
              <a:rPr lang="it-IT" b="0" dirty="0" err="1"/>
              <a:t>You</a:t>
            </a:r>
            <a:r>
              <a:rPr lang="it-IT" b="0" dirty="0"/>
              <a:t> </a:t>
            </a:r>
            <a:r>
              <a:rPr lang="it-IT" b="0" dirty="0" err="1"/>
              <a:t>will</a:t>
            </a:r>
            <a:r>
              <a:rPr lang="it-IT" b="0" dirty="0"/>
              <a:t> </a:t>
            </a:r>
            <a:r>
              <a:rPr lang="it-IT" b="0" dirty="0" err="1"/>
              <a:t>maximise</a:t>
            </a:r>
            <a:r>
              <a:rPr lang="it-IT" b="0" dirty="0"/>
              <a:t> the impact of </a:t>
            </a:r>
            <a:r>
              <a:rPr lang="it-IT" b="0" dirty="0" err="1"/>
              <a:t>your</a:t>
            </a:r>
            <a:r>
              <a:rPr lang="it-IT" b="0" dirty="0"/>
              <a:t> </a:t>
            </a:r>
            <a:r>
              <a:rPr lang="it-IT" b="0" dirty="0" err="1"/>
              <a:t>research</a:t>
            </a:r>
            <a:endParaRPr lang="it-IT" b="0" dirty="0"/>
          </a:p>
          <a:p>
            <a:r>
              <a:rPr lang="it-IT" b="0" dirty="0" err="1"/>
              <a:t>You</a:t>
            </a:r>
            <a:r>
              <a:rPr lang="it-IT" b="0" dirty="0"/>
              <a:t> </a:t>
            </a:r>
            <a:r>
              <a:rPr lang="it-IT" b="0" dirty="0" err="1"/>
              <a:t>will</a:t>
            </a:r>
            <a:r>
              <a:rPr lang="it-IT" b="0" dirty="0"/>
              <a:t> </a:t>
            </a:r>
            <a:r>
              <a:rPr lang="it-IT" b="0" dirty="0" err="1"/>
              <a:t>improve</a:t>
            </a:r>
            <a:r>
              <a:rPr lang="it-IT" b="0" dirty="0"/>
              <a:t> the </a:t>
            </a:r>
            <a:r>
              <a:rPr lang="it-IT" b="0" dirty="0" err="1"/>
              <a:t>recognition</a:t>
            </a:r>
            <a:r>
              <a:rPr lang="it-IT" b="0" dirty="0"/>
              <a:t> </a:t>
            </a:r>
            <a:r>
              <a:rPr lang="it-IT" b="0" dirty="0" err="1"/>
              <a:t>within</a:t>
            </a:r>
            <a:r>
              <a:rPr lang="it-IT" b="0" dirty="0"/>
              <a:t> and </a:t>
            </a:r>
            <a:r>
              <a:rPr lang="it-IT" b="0" dirty="0" err="1"/>
              <a:t>behind</a:t>
            </a:r>
            <a:r>
              <a:rPr lang="it-IT" b="0" dirty="0"/>
              <a:t> </a:t>
            </a:r>
            <a:r>
              <a:rPr lang="it-IT" b="0" dirty="0" err="1"/>
              <a:t>your</a:t>
            </a:r>
            <a:r>
              <a:rPr lang="it-IT" b="0" dirty="0"/>
              <a:t> </a:t>
            </a:r>
            <a:r>
              <a:rPr lang="it-IT" b="0" dirty="0" err="1"/>
              <a:t>research</a:t>
            </a:r>
            <a:r>
              <a:rPr lang="it-IT" b="0" dirty="0"/>
              <a:t> community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FACEA6B-4C43-5642-9566-E657A21129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By </a:t>
            </a:r>
            <a:r>
              <a:rPr lang="it-IT" dirty="0" err="1"/>
              <a:t>applying</a:t>
            </a:r>
            <a:r>
              <a:rPr lang="it-IT" dirty="0"/>
              <a:t> FAIR </a:t>
            </a:r>
            <a:r>
              <a:rPr lang="it-IT" dirty="0" err="1"/>
              <a:t>principles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130230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824FAF8-87AC-AB46-99EF-41320C39DA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 dirty="0"/>
              <a:t>The </a:t>
            </a:r>
            <a:r>
              <a:rPr lang="it-IT" dirty="0" err="1"/>
              <a:t>application</a:t>
            </a:r>
            <a:r>
              <a:rPr lang="it-IT" dirty="0"/>
              <a:t> of FAIR </a:t>
            </a:r>
            <a:r>
              <a:rPr lang="it-IT" dirty="0" err="1"/>
              <a:t>principles</a:t>
            </a:r>
            <a:r>
              <a:rPr lang="it-IT" dirty="0"/>
              <a:t> </a:t>
            </a:r>
            <a:r>
              <a:rPr lang="it-IT" dirty="0" err="1"/>
              <a:t>strongly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on the </a:t>
            </a:r>
            <a:r>
              <a:rPr lang="it-IT" dirty="0" err="1"/>
              <a:t>specific</a:t>
            </a:r>
            <a:r>
              <a:rPr lang="it-IT" dirty="0"/>
              <a:t> discipline and on the way the single </a:t>
            </a:r>
            <a:r>
              <a:rPr lang="it-IT" dirty="0" err="1"/>
              <a:t>researcher</a:t>
            </a:r>
            <a:r>
              <a:rPr lang="it-IT" dirty="0"/>
              <a:t> </a:t>
            </a:r>
            <a:r>
              <a:rPr lang="it-IT" dirty="0" err="1"/>
              <a:t>works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98C402-8BBB-3B4F-AB9C-BEDCC38AB6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No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size</a:t>
            </a:r>
            <a:r>
              <a:rPr lang="it-IT" dirty="0"/>
              <a:t> </a:t>
            </a:r>
            <a:r>
              <a:rPr lang="it-IT" dirty="0" err="1"/>
              <a:t>fits</a:t>
            </a:r>
            <a:r>
              <a:rPr lang="it-IT" dirty="0"/>
              <a:t> </a:t>
            </a:r>
            <a:r>
              <a:rPr lang="it-IT" dirty="0" err="1"/>
              <a:t>all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19090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00799CC-E978-AC40-B140-4265D80C94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 err="1"/>
              <a:t>Why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I </a:t>
            </a:r>
            <a:r>
              <a:rPr lang="it-IT" dirty="0" err="1"/>
              <a:t>apply</a:t>
            </a:r>
            <a:r>
              <a:rPr lang="it-IT" dirty="0"/>
              <a:t> FAIR </a:t>
            </a:r>
            <a:r>
              <a:rPr lang="it-IT" dirty="0" err="1"/>
              <a:t>principles</a:t>
            </a:r>
            <a:r>
              <a:rPr lang="it-IT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118719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232BADC0-20EA-8B4A-9D0C-5892D2E574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b="0" dirty="0"/>
              <a:t>The ultimate goal of FAIR </a:t>
            </a:r>
            <a:r>
              <a:rPr lang="it-IT" b="0" dirty="0" err="1"/>
              <a:t>principles</a:t>
            </a:r>
            <a:r>
              <a:rPr lang="it-IT" b="0" dirty="0"/>
              <a:t> </a:t>
            </a:r>
            <a:r>
              <a:rPr lang="it-IT" b="0" dirty="0" err="1"/>
              <a:t>is</a:t>
            </a:r>
            <a:r>
              <a:rPr lang="it-IT" b="0" dirty="0"/>
              <a:t> to </a:t>
            </a:r>
            <a:r>
              <a:rPr lang="it-IT" b="0" dirty="0" err="1"/>
              <a:t>make</a:t>
            </a:r>
            <a:r>
              <a:rPr lang="it-IT" b="0" dirty="0"/>
              <a:t> </a:t>
            </a:r>
            <a:r>
              <a:rPr lang="it-IT" b="0" dirty="0" err="1"/>
              <a:t>your</a:t>
            </a:r>
            <a:r>
              <a:rPr lang="it-IT" b="0" dirty="0"/>
              <a:t> </a:t>
            </a:r>
            <a:r>
              <a:rPr lang="it-IT" b="0" dirty="0" err="1"/>
              <a:t>research</a:t>
            </a:r>
            <a:r>
              <a:rPr lang="it-IT" b="0" dirty="0"/>
              <a:t> data (or </a:t>
            </a:r>
            <a:r>
              <a:rPr lang="it-IT" b="0" dirty="0" err="1"/>
              <a:t>object</a:t>
            </a:r>
            <a:r>
              <a:rPr lang="it-IT" b="0" dirty="0"/>
              <a:t>) </a:t>
            </a:r>
            <a:r>
              <a:rPr lang="it-IT" b="0" dirty="0" err="1"/>
              <a:t>reusable</a:t>
            </a:r>
            <a:r>
              <a:rPr lang="it-IT" b="0" dirty="0"/>
              <a:t> and </a:t>
            </a:r>
            <a:r>
              <a:rPr lang="it-IT" b="0" dirty="0" err="1"/>
              <a:t>safe</a:t>
            </a:r>
            <a:endParaRPr lang="it-IT" b="0" dirty="0"/>
          </a:p>
          <a:p>
            <a:r>
              <a:rPr lang="it-IT" b="0" dirty="0" err="1"/>
              <a:t>You</a:t>
            </a:r>
            <a:r>
              <a:rPr lang="it-IT" b="0" dirty="0"/>
              <a:t> </a:t>
            </a:r>
            <a:r>
              <a:rPr lang="it-IT" b="0" dirty="0" err="1"/>
              <a:t>should</a:t>
            </a:r>
            <a:r>
              <a:rPr lang="it-IT" b="0" dirty="0"/>
              <a:t> </a:t>
            </a:r>
            <a:r>
              <a:rPr lang="it-IT" b="0" dirty="0" err="1"/>
              <a:t>always</a:t>
            </a:r>
            <a:r>
              <a:rPr lang="it-IT" b="0" dirty="0"/>
              <a:t> </a:t>
            </a:r>
            <a:r>
              <a:rPr lang="it-IT" b="0" dirty="0" err="1"/>
              <a:t>keep</a:t>
            </a:r>
            <a:r>
              <a:rPr lang="it-IT" b="0" dirty="0"/>
              <a:t> </a:t>
            </a:r>
            <a:r>
              <a:rPr lang="it-IT" b="0" dirty="0" err="1"/>
              <a:t>this</a:t>
            </a:r>
            <a:r>
              <a:rPr lang="it-IT" b="0" dirty="0"/>
              <a:t> goal in </a:t>
            </a:r>
            <a:r>
              <a:rPr lang="it-IT" b="0" dirty="0" err="1"/>
              <a:t>mind</a:t>
            </a:r>
            <a:r>
              <a:rPr lang="it-IT" b="0" dirty="0"/>
              <a:t> </a:t>
            </a:r>
            <a:r>
              <a:rPr lang="it-IT" b="0" dirty="0" err="1"/>
              <a:t>when</a:t>
            </a:r>
            <a:r>
              <a:rPr lang="it-IT" b="0" dirty="0"/>
              <a:t> </a:t>
            </a:r>
            <a:r>
              <a:rPr lang="it-IT" b="0" dirty="0" err="1"/>
              <a:t>trying</a:t>
            </a:r>
            <a:r>
              <a:rPr lang="it-IT" b="0" dirty="0"/>
              <a:t> to </a:t>
            </a:r>
            <a:r>
              <a:rPr lang="it-IT" b="0" dirty="0" err="1"/>
              <a:t>apply</a:t>
            </a:r>
            <a:r>
              <a:rPr lang="it-IT" b="0" dirty="0"/>
              <a:t> the FAIR </a:t>
            </a:r>
            <a:r>
              <a:rPr lang="it-IT" b="0" dirty="0" err="1"/>
              <a:t>principles</a:t>
            </a:r>
            <a:r>
              <a:rPr lang="it-IT" b="0" dirty="0"/>
              <a:t> to </a:t>
            </a:r>
            <a:r>
              <a:rPr lang="it-IT" b="0" dirty="0" err="1"/>
              <a:t>your</a:t>
            </a:r>
            <a:r>
              <a:rPr lang="it-IT" b="0" dirty="0"/>
              <a:t> </a:t>
            </a:r>
            <a:r>
              <a:rPr lang="it-IT" b="0" dirty="0" err="1"/>
              <a:t>results</a:t>
            </a:r>
            <a:endParaRPr lang="it-IT" b="0" dirty="0"/>
          </a:p>
          <a:p>
            <a:pPr marL="0" indent="0">
              <a:buNone/>
            </a:pPr>
            <a:endParaRPr lang="it-IT" b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00EFC7-CC61-174C-B850-E9679842EA6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Why</a:t>
            </a:r>
            <a:r>
              <a:rPr lang="it-IT" dirty="0"/>
              <a:t> do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FAIR </a:t>
            </a:r>
            <a:r>
              <a:rPr lang="it-IT" dirty="0" err="1"/>
              <a:t>principles</a:t>
            </a:r>
            <a:r>
              <a:rPr lang="it-IT" dirty="0"/>
              <a:t>?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0F5E01C0-AE97-794A-A1B2-E5B618F0585F}"/>
              </a:ext>
            </a:extLst>
          </p:cNvPr>
          <p:cNvSpPr/>
          <p:nvPr/>
        </p:nvSpPr>
        <p:spPr>
          <a:xfrm>
            <a:off x="3610840" y="5356759"/>
            <a:ext cx="15406256" cy="186641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0" tIns="47625" rIns="47625" bIns="47625" numCol="1" spcCol="38100" rtlCol="0" anchor="ctr">
            <a:spAutoFit/>
          </a:bodyPr>
          <a:lstStyle/>
          <a:p>
            <a:pPr algn="l"/>
            <a:r>
              <a:rPr lang="it-IT" sz="4000" b="1" dirty="0">
                <a:solidFill>
                  <a:srgbClr val="FFFFFF"/>
                </a:solidFill>
              </a:rPr>
              <a:t>Are </a:t>
            </a:r>
            <a:r>
              <a:rPr lang="it-IT" sz="4000" b="1" dirty="0" err="1">
                <a:solidFill>
                  <a:srgbClr val="FFFFFF"/>
                </a:solidFill>
              </a:rPr>
              <a:t>my</a:t>
            </a:r>
            <a:r>
              <a:rPr lang="it-IT" sz="4000" b="1" dirty="0">
                <a:solidFill>
                  <a:srgbClr val="FFFFFF"/>
                </a:solidFill>
              </a:rPr>
              <a:t> </a:t>
            </a:r>
            <a:r>
              <a:rPr lang="it-IT" sz="4000" b="1" dirty="0" err="1">
                <a:solidFill>
                  <a:srgbClr val="FFFFFF"/>
                </a:solidFill>
              </a:rPr>
              <a:t>results</a:t>
            </a:r>
            <a:r>
              <a:rPr lang="it-IT" sz="4000" b="1" dirty="0">
                <a:solidFill>
                  <a:srgbClr val="FFFFFF"/>
                </a:solidFill>
              </a:rPr>
              <a:t> </a:t>
            </a:r>
            <a:r>
              <a:rPr lang="it-IT" sz="4000" b="1" dirty="0" err="1">
                <a:solidFill>
                  <a:srgbClr val="FFFFFF"/>
                </a:solidFill>
              </a:rPr>
              <a:t>reusable</a:t>
            </a:r>
            <a:r>
              <a:rPr lang="it-IT" sz="4000" b="1" dirty="0">
                <a:solidFill>
                  <a:srgbClr val="FFFFFF"/>
                </a:solidFill>
              </a:rPr>
              <a:t> by </a:t>
            </a:r>
            <a:r>
              <a:rPr lang="it-IT" sz="4000" b="1" dirty="0" err="1">
                <a:solidFill>
                  <a:srgbClr val="FFFFFF"/>
                </a:solidFill>
              </a:rPr>
              <a:t>someone</a:t>
            </a:r>
            <a:r>
              <a:rPr lang="it-IT" sz="4000" b="1" dirty="0">
                <a:solidFill>
                  <a:srgbClr val="FFFFFF"/>
                </a:solidFill>
              </a:rPr>
              <a:t> </a:t>
            </a:r>
            <a:br>
              <a:rPr lang="it-IT" sz="4000" b="1" dirty="0">
                <a:solidFill>
                  <a:srgbClr val="FFFFFF"/>
                </a:solidFill>
              </a:rPr>
            </a:br>
            <a:r>
              <a:rPr lang="it-IT" sz="4000" b="1" dirty="0" err="1">
                <a:solidFill>
                  <a:srgbClr val="FFFFFF"/>
                </a:solidFill>
              </a:rPr>
              <a:t>that</a:t>
            </a:r>
            <a:r>
              <a:rPr lang="it-IT" sz="4000" b="1" dirty="0">
                <a:solidFill>
                  <a:srgbClr val="FFFFFF"/>
                </a:solidFill>
              </a:rPr>
              <a:t> </a:t>
            </a:r>
            <a:r>
              <a:rPr lang="it-IT" sz="4000" b="1" dirty="0" err="1">
                <a:solidFill>
                  <a:srgbClr val="FFFFFF"/>
                </a:solidFill>
              </a:rPr>
              <a:t>was</a:t>
            </a:r>
            <a:r>
              <a:rPr lang="it-IT" sz="4000" b="1" dirty="0">
                <a:solidFill>
                  <a:srgbClr val="FFFFFF"/>
                </a:solidFill>
              </a:rPr>
              <a:t> </a:t>
            </a:r>
            <a:r>
              <a:rPr lang="it-IT" sz="4000" b="1" dirty="0" err="1">
                <a:solidFill>
                  <a:srgbClr val="FFFFFF"/>
                </a:solidFill>
              </a:rPr>
              <a:t>not</a:t>
            </a:r>
            <a:r>
              <a:rPr lang="it-IT" sz="4000" b="1" dirty="0">
                <a:solidFill>
                  <a:srgbClr val="FFFFFF"/>
                </a:solidFill>
              </a:rPr>
              <a:t> </a:t>
            </a:r>
            <a:r>
              <a:rPr lang="it-IT" sz="4000" b="1" dirty="0" err="1">
                <a:solidFill>
                  <a:srgbClr val="FFFFFF"/>
                </a:solidFill>
              </a:rPr>
              <a:t>involved</a:t>
            </a:r>
            <a:r>
              <a:rPr lang="it-IT" sz="4000" b="1" dirty="0">
                <a:solidFill>
                  <a:srgbClr val="FFFFFF"/>
                </a:solidFill>
              </a:rPr>
              <a:t> in </a:t>
            </a:r>
            <a:r>
              <a:rPr lang="it-IT" sz="4000" b="1" dirty="0" err="1">
                <a:solidFill>
                  <a:srgbClr val="FFFFFF"/>
                </a:solidFill>
              </a:rPr>
              <a:t>its</a:t>
            </a:r>
            <a:r>
              <a:rPr lang="it-IT" sz="4000" b="1" dirty="0">
                <a:solidFill>
                  <a:srgbClr val="FFFFFF"/>
                </a:solidFill>
              </a:rPr>
              <a:t> </a:t>
            </a:r>
            <a:r>
              <a:rPr lang="it-IT" sz="4000" b="1" dirty="0" err="1">
                <a:solidFill>
                  <a:srgbClr val="FFFFFF"/>
                </a:solidFill>
              </a:rPr>
              <a:t>collection</a:t>
            </a:r>
            <a:r>
              <a:rPr lang="it-IT" sz="4000" b="1" dirty="0">
                <a:solidFill>
                  <a:srgbClr val="FFFFFF"/>
                </a:solidFill>
              </a:rPr>
              <a:t>/</a:t>
            </a:r>
            <a:r>
              <a:rPr lang="it-IT" sz="4000" b="1" dirty="0" err="1">
                <a:solidFill>
                  <a:srgbClr val="FFFFFF"/>
                </a:solidFill>
              </a:rPr>
              <a:t>creation</a:t>
            </a:r>
            <a:r>
              <a:rPr lang="it-IT" sz="4000" b="1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477835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553CFC52-7E37-F74D-90E4-C01FA9569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So </a:t>
            </a:r>
            <a:r>
              <a:rPr lang="it-IT" dirty="0" err="1"/>
              <a:t>how</a:t>
            </a:r>
            <a:r>
              <a:rPr lang="it-IT" dirty="0"/>
              <a:t> can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make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data FAIR?</a:t>
            </a:r>
          </a:p>
        </p:txBody>
      </p:sp>
    </p:spTree>
    <p:extLst>
      <p:ext uri="{BB962C8B-B14F-4D97-AF65-F5344CB8AC3E}">
        <p14:creationId xmlns:p14="http://schemas.microsoft.com/office/powerpoint/2010/main" val="215095846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8A35B90D-BB72-2442-A539-1E1CD7827C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1484026"/>
            <a:ext cx="13517717" cy="7050375"/>
          </a:xfrm>
        </p:spPr>
        <p:txBody>
          <a:bodyPr>
            <a:normAutofit fontScale="77500" lnSpcReduction="20000"/>
          </a:bodyPr>
          <a:lstStyle/>
          <a:p>
            <a:r>
              <a:rPr lang="it-IT" dirty="0" err="1"/>
              <a:t>Documentation</a:t>
            </a:r>
            <a:endParaRPr lang="it-IT" dirty="0"/>
          </a:p>
          <a:p>
            <a:pPr lvl="1"/>
            <a:r>
              <a:rPr lang="it-IT" dirty="0" err="1"/>
              <a:t>Gives</a:t>
            </a:r>
            <a:r>
              <a:rPr lang="it-IT" dirty="0"/>
              <a:t> the </a:t>
            </a:r>
            <a:r>
              <a:rPr lang="it-IT" dirty="0" err="1"/>
              <a:t>context</a:t>
            </a:r>
            <a:r>
              <a:rPr lang="it-IT" dirty="0"/>
              <a:t> to </a:t>
            </a:r>
            <a:r>
              <a:rPr lang="it-IT" dirty="0" err="1"/>
              <a:t>make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data </a:t>
            </a:r>
            <a:r>
              <a:rPr lang="it-IT" dirty="0" err="1"/>
              <a:t>understandable</a:t>
            </a:r>
            <a:r>
              <a:rPr lang="it-IT" dirty="0"/>
              <a:t> by </a:t>
            </a:r>
            <a:r>
              <a:rPr lang="it-IT" dirty="0" err="1"/>
              <a:t>others</a:t>
            </a:r>
            <a:endParaRPr lang="it-IT" dirty="0"/>
          </a:p>
          <a:p>
            <a:r>
              <a:rPr lang="it-IT" dirty="0" err="1"/>
              <a:t>Metadata</a:t>
            </a:r>
            <a:endParaRPr lang="it-IT" dirty="0"/>
          </a:p>
          <a:p>
            <a:pPr lvl="1"/>
            <a:r>
              <a:rPr lang="it-IT" dirty="0" err="1"/>
              <a:t>Make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data easy to </a:t>
            </a:r>
            <a:r>
              <a:rPr lang="it-IT" dirty="0" err="1"/>
              <a:t>find</a:t>
            </a:r>
            <a:endParaRPr lang="it-IT" dirty="0"/>
          </a:p>
          <a:p>
            <a:r>
              <a:rPr lang="it-IT" dirty="0"/>
              <a:t>Data formats</a:t>
            </a:r>
          </a:p>
          <a:p>
            <a:pPr lvl="1"/>
            <a:r>
              <a:rPr lang="it-IT" dirty="0" err="1"/>
              <a:t>Make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data </a:t>
            </a:r>
            <a:r>
              <a:rPr lang="it-IT" dirty="0" err="1"/>
              <a:t>simple</a:t>
            </a:r>
            <a:r>
              <a:rPr lang="it-IT" dirty="0"/>
              <a:t> to combine to </a:t>
            </a:r>
            <a:r>
              <a:rPr lang="it-IT" dirty="0" err="1"/>
              <a:t>other</a:t>
            </a:r>
            <a:r>
              <a:rPr lang="it-IT" dirty="0"/>
              <a:t> data and machine </a:t>
            </a:r>
            <a:r>
              <a:rPr lang="it-IT" dirty="0" err="1"/>
              <a:t>readable</a:t>
            </a:r>
            <a:r>
              <a:rPr lang="it-IT" dirty="0"/>
              <a:t>. </a:t>
            </a:r>
          </a:p>
          <a:p>
            <a:r>
              <a:rPr lang="it-IT" dirty="0"/>
              <a:t>Access to data </a:t>
            </a:r>
          </a:p>
          <a:p>
            <a:pPr lvl="1"/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meas</a:t>
            </a:r>
            <a:r>
              <a:rPr lang="it-IT" dirty="0"/>
              <a:t> to decide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access</a:t>
            </a:r>
            <a:r>
              <a:rPr lang="it-IT" dirty="0"/>
              <a:t> to </a:t>
            </a:r>
            <a:r>
              <a:rPr lang="it-IT" dirty="0" err="1"/>
              <a:t>your</a:t>
            </a:r>
            <a:r>
              <a:rPr lang="it-IT" dirty="0"/>
              <a:t> data and </a:t>
            </a:r>
            <a:r>
              <a:rPr lang="it-IT" dirty="0" err="1"/>
              <a:t>how</a:t>
            </a:r>
            <a:endParaRPr lang="it-IT" dirty="0"/>
          </a:p>
          <a:p>
            <a:r>
              <a:rPr lang="it-IT" dirty="0" err="1"/>
              <a:t>Persistent</a:t>
            </a:r>
            <a:r>
              <a:rPr lang="it-IT" dirty="0"/>
              <a:t> </a:t>
            </a:r>
            <a:r>
              <a:rPr lang="it-IT" dirty="0" err="1"/>
              <a:t>identifiers</a:t>
            </a:r>
            <a:endParaRPr lang="it-IT" dirty="0"/>
          </a:p>
          <a:p>
            <a:pPr lvl="1"/>
            <a:r>
              <a:rPr lang="it-IT" dirty="0" err="1"/>
              <a:t>Persistent</a:t>
            </a:r>
            <a:r>
              <a:rPr lang="it-IT" dirty="0"/>
              <a:t> </a:t>
            </a:r>
            <a:r>
              <a:rPr lang="it-IT" dirty="0" err="1"/>
              <a:t>links</a:t>
            </a:r>
            <a:r>
              <a:rPr lang="it-IT" dirty="0"/>
              <a:t> to data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allows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to </a:t>
            </a:r>
            <a:r>
              <a:rPr lang="it-IT" dirty="0" err="1"/>
              <a:t>find</a:t>
            </a:r>
            <a:r>
              <a:rPr lang="it-IT" dirty="0"/>
              <a:t> and </a:t>
            </a:r>
            <a:r>
              <a:rPr lang="it-IT" dirty="0" err="1"/>
              <a:t>cite</a:t>
            </a:r>
            <a:r>
              <a:rPr lang="it-IT" dirty="0"/>
              <a:t> (</a:t>
            </a:r>
            <a:r>
              <a:rPr lang="it-IT" dirty="0" err="1"/>
              <a:t>give</a:t>
            </a:r>
            <a:r>
              <a:rPr lang="it-IT" dirty="0"/>
              <a:t> credit to) </a:t>
            </a:r>
            <a:r>
              <a:rPr lang="it-IT" dirty="0" err="1"/>
              <a:t>your</a:t>
            </a:r>
            <a:r>
              <a:rPr lang="it-IT" dirty="0"/>
              <a:t> data.</a:t>
            </a:r>
          </a:p>
          <a:p>
            <a:r>
              <a:rPr lang="it-IT" dirty="0" err="1"/>
              <a:t>Licenses</a:t>
            </a:r>
            <a:endParaRPr lang="it-IT" dirty="0"/>
          </a:p>
          <a:p>
            <a:pPr lvl="1"/>
            <a:r>
              <a:rPr lang="it-IT" dirty="0"/>
              <a:t>Are </a:t>
            </a:r>
            <a:r>
              <a:rPr lang="it-IT" dirty="0" err="1"/>
              <a:t>used</a:t>
            </a:r>
            <a:r>
              <a:rPr lang="it-IT" dirty="0"/>
              <a:t> to </a:t>
            </a:r>
            <a:r>
              <a:rPr lang="it-IT" dirty="0" err="1"/>
              <a:t>tell</a:t>
            </a:r>
            <a:r>
              <a:rPr lang="it-IT" dirty="0"/>
              <a:t> </a:t>
            </a:r>
            <a:r>
              <a:rPr lang="it-IT" dirty="0" err="1"/>
              <a:t>others</a:t>
            </a:r>
            <a:r>
              <a:rPr lang="it-IT" dirty="0"/>
              <a:t> </a:t>
            </a:r>
            <a:r>
              <a:rPr lang="it-IT" dirty="0" err="1"/>
              <a:t>how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can </a:t>
            </a:r>
            <a:r>
              <a:rPr lang="it-IT" dirty="0" err="1"/>
              <a:t>reuse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data.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4C27BF-14CF-DC41-A277-55CDA8E606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FAIRification</a:t>
            </a:r>
            <a:r>
              <a:rPr lang="it-IT" dirty="0"/>
              <a:t> </a:t>
            </a:r>
            <a:r>
              <a:rPr lang="it-IT" dirty="0" err="1"/>
              <a:t>basics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629662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79B3FB1-10FD-6C40-A57D-90DB13EDB4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1484025"/>
            <a:ext cx="13517717" cy="6773284"/>
          </a:xfrm>
        </p:spPr>
        <p:txBody>
          <a:bodyPr>
            <a:normAutofit fontScale="85000" lnSpcReduction="10000"/>
          </a:bodyPr>
          <a:lstStyle/>
          <a:p>
            <a:r>
              <a:rPr lang="it-IT" b="0" dirty="0" err="1"/>
              <a:t>Specifies</a:t>
            </a:r>
            <a:r>
              <a:rPr lang="it-IT" b="0" dirty="0"/>
              <a:t> the </a:t>
            </a:r>
            <a:r>
              <a:rPr lang="it-IT" b="0" dirty="0" err="1"/>
              <a:t>context</a:t>
            </a:r>
            <a:r>
              <a:rPr lang="it-IT" b="0" dirty="0"/>
              <a:t> </a:t>
            </a:r>
            <a:r>
              <a:rPr lang="it-IT" b="0" dirty="0" err="1"/>
              <a:t>that</a:t>
            </a:r>
            <a:r>
              <a:rPr lang="it-IT" b="0" dirty="0"/>
              <a:t> led to the </a:t>
            </a:r>
            <a:r>
              <a:rPr lang="it-IT" b="0" dirty="0" err="1"/>
              <a:t>creation</a:t>
            </a:r>
            <a:r>
              <a:rPr lang="it-IT" b="0" dirty="0"/>
              <a:t>/</a:t>
            </a:r>
            <a:r>
              <a:rPr lang="it-IT" b="0" dirty="0" err="1"/>
              <a:t>collection</a:t>
            </a:r>
            <a:r>
              <a:rPr lang="it-IT" b="0" dirty="0"/>
              <a:t> of </a:t>
            </a:r>
            <a:r>
              <a:rPr lang="it-IT" b="0" dirty="0" err="1"/>
              <a:t>your</a:t>
            </a:r>
            <a:r>
              <a:rPr lang="it-IT" b="0" dirty="0"/>
              <a:t> data to </a:t>
            </a:r>
            <a:r>
              <a:rPr lang="it-IT" b="0" dirty="0" err="1"/>
              <a:t>make</a:t>
            </a:r>
            <a:r>
              <a:rPr lang="it-IT" b="0" dirty="0"/>
              <a:t> </a:t>
            </a:r>
            <a:r>
              <a:rPr lang="it-IT" b="0" dirty="0" err="1"/>
              <a:t>them</a:t>
            </a:r>
            <a:r>
              <a:rPr lang="it-IT" b="0" dirty="0"/>
              <a:t> </a:t>
            </a:r>
            <a:r>
              <a:rPr lang="it-IT" b="0" dirty="0" err="1"/>
              <a:t>understandable</a:t>
            </a:r>
            <a:r>
              <a:rPr lang="it-IT" b="0" dirty="0"/>
              <a:t> </a:t>
            </a:r>
          </a:p>
          <a:p>
            <a:r>
              <a:rPr lang="it-IT" b="0" dirty="0"/>
              <a:t>At the </a:t>
            </a:r>
            <a:r>
              <a:rPr lang="it-IT" b="0" dirty="0" err="1"/>
              <a:t>beginning</a:t>
            </a:r>
            <a:r>
              <a:rPr lang="it-IT" b="0" dirty="0"/>
              <a:t> of a new (</a:t>
            </a:r>
            <a:r>
              <a:rPr lang="it-IT" b="0" dirty="0" err="1"/>
              <a:t>project</a:t>
            </a:r>
            <a:r>
              <a:rPr lang="it-IT" b="0" dirty="0"/>
              <a:t>) </a:t>
            </a:r>
            <a:r>
              <a:rPr lang="it-IT" b="0" dirty="0" err="1"/>
              <a:t>activity</a:t>
            </a:r>
            <a:r>
              <a:rPr lang="it-IT" b="0" dirty="0"/>
              <a:t>, </a:t>
            </a:r>
            <a:r>
              <a:rPr lang="it-IT" b="0" dirty="0" err="1"/>
              <a:t>you</a:t>
            </a:r>
            <a:r>
              <a:rPr lang="it-IT" b="0" dirty="0"/>
              <a:t> </a:t>
            </a:r>
            <a:r>
              <a:rPr lang="it-IT" b="0" dirty="0" err="1"/>
              <a:t>need</a:t>
            </a:r>
            <a:r>
              <a:rPr lang="it-IT" b="0" dirty="0"/>
              <a:t> to </a:t>
            </a:r>
            <a:r>
              <a:rPr lang="it-IT" b="0" dirty="0" err="1"/>
              <a:t>clearly</a:t>
            </a:r>
            <a:r>
              <a:rPr lang="it-IT" b="0" dirty="0"/>
              <a:t> </a:t>
            </a:r>
            <a:r>
              <a:rPr lang="it-IT" b="0" dirty="0" err="1"/>
              <a:t>define</a:t>
            </a:r>
            <a:r>
              <a:rPr lang="it-IT" b="0" dirty="0"/>
              <a:t> with </a:t>
            </a:r>
            <a:r>
              <a:rPr lang="it-IT" b="0" dirty="0" err="1"/>
              <a:t>your</a:t>
            </a:r>
            <a:r>
              <a:rPr lang="it-IT" b="0" dirty="0"/>
              <a:t> </a:t>
            </a:r>
            <a:r>
              <a:rPr lang="it-IT" b="0" dirty="0" err="1"/>
              <a:t>collegues</a:t>
            </a:r>
            <a:r>
              <a:rPr lang="it-IT" b="0" dirty="0"/>
              <a:t> the </a:t>
            </a:r>
            <a:r>
              <a:rPr lang="it-IT" b="0" dirty="0" err="1"/>
              <a:t>strategy</a:t>
            </a:r>
            <a:r>
              <a:rPr lang="it-IT" b="0" dirty="0"/>
              <a:t> to </a:t>
            </a:r>
            <a:r>
              <a:rPr lang="it-IT" b="0" dirty="0" err="1"/>
              <a:t>structure</a:t>
            </a:r>
            <a:r>
              <a:rPr lang="it-IT" b="0" dirty="0"/>
              <a:t> and </a:t>
            </a:r>
            <a:r>
              <a:rPr lang="it-IT" b="0" dirty="0" err="1"/>
              <a:t>document</a:t>
            </a:r>
            <a:r>
              <a:rPr lang="it-IT" b="0" dirty="0"/>
              <a:t> </a:t>
            </a:r>
            <a:r>
              <a:rPr lang="it-IT" b="0" dirty="0" err="1"/>
              <a:t>your</a:t>
            </a:r>
            <a:r>
              <a:rPr lang="it-IT" b="0" dirty="0"/>
              <a:t> data. </a:t>
            </a:r>
          </a:p>
          <a:p>
            <a:r>
              <a:rPr lang="it-IT" b="0" dirty="0" err="1"/>
              <a:t>Document</a:t>
            </a:r>
            <a:r>
              <a:rPr lang="it-IT" b="0" dirty="0"/>
              <a:t> </a:t>
            </a:r>
            <a:r>
              <a:rPr lang="it-IT" b="0" dirty="0" err="1"/>
              <a:t>every</a:t>
            </a:r>
            <a:r>
              <a:rPr lang="it-IT" b="0" dirty="0"/>
              <a:t> </a:t>
            </a:r>
            <a:r>
              <a:rPr lang="it-IT" b="0" dirty="0" err="1"/>
              <a:t>detail</a:t>
            </a:r>
            <a:r>
              <a:rPr lang="it-IT" b="0" dirty="0"/>
              <a:t> of data </a:t>
            </a:r>
            <a:r>
              <a:rPr lang="it-IT" b="0" dirty="0" err="1"/>
              <a:t>collection</a:t>
            </a:r>
            <a:r>
              <a:rPr lang="it-IT" b="0" dirty="0"/>
              <a:t>/generation:</a:t>
            </a:r>
          </a:p>
          <a:p>
            <a:pPr lvl="1"/>
            <a:r>
              <a:rPr lang="it-IT" dirty="0" err="1"/>
              <a:t>Methods</a:t>
            </a:r>
            <a:endParaRPr lang="it-IT" dirty="0"/>
          </a:p>
          <a:p>
            <a:pPr lvl="1"/>
            <a:r>
              <a:rPr lang="it-IT" b="0" dirty="0"/>
              <a:t>Tools</a:t>
            </a:r>
          </a:p>
          <a:p>
            <a:pPr lvl="1"/>
            <a:r>
              <a:rPr lang="it-IT" dirty="0"/>
              <a:t>Software </a:t>
            </a:r>
          </a:p>
          <a:p>
            <a:pPr lvl="1"/>
            <a:r>
              <a:rPr lang="it-IT" b="0" dirty="0" err="1"/>
              <a:t>Processes</a:t>
            </a:r>
            <a:r>
              <a:rPr lang="it-IT" b="0" dirty="0"/>
              <a:t> (</a:t>
            </a:r>
            <a:r>
              <a:rPr lang="it-IT" b="0" dirty="0" err="1"/>
              <a:t>who</a:t>
            </a:r>
            <a:r>
              <a:rPr lang="it-IT" b="0" dirty="0"/>
              <a:t> </a:t>
            </a:r>
            <a:r>
              <a:rPr lang="it-IT" dirty="0" err="1"/>
              <a:t>worked</a:t>
            </a:r>
            <a:r>
              <a:rPr lang="it-IT" dirty="0"/>
              <a:t> with the data?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did</a:t>
            </a:r>
            <a:r>
              <a:rPr lang="it-IT" dirty="0"/>
              <a:t> he/</a:t>
            </a:r>
            <a:r>
              <a:rPr lang="it-IT" dirty="0" err="1"/>
              <a:t>she</a:t>
            </a:r>
            <a:r>
              <a:rPr lang="it-IT" dirty="0"/>
              <a:t> </a:t>
            </a:r>
            <a:r>
              <a:rPr lang="it-IT" dirty="0" err="1"/>
              <a:t>did</a:t>
            </a:r>
            <a:r>
              <a:rPr lang="it-IT" dirty="0"/>
              <a:t> with the data? </a:t>
            </a:r>
            <a:r>
              <a:rPr lang="it-IT" dirty="0" err="1"/>
              <a:t>What</a:t>
            </a:r>
            <a:r>
              <a:rPr lang="it-IT" dirty="0"/>
              <a:t> are the relation to </a:t>
            </a:r>
            <a:r>
              <a:rPr lang="it-IT" dirty="0" err="1"/>
              <a:t>other</a:t>
            </a:r>
            <a:r>
              <a:rPr lang="it-IT" dirty="0"/>
              <a:t> data and/or </a:t>
            </a:r>
            <a:r>
              <a:rPr lang="it-IT" dirty="0" err="1"/>
              <a:t>publications</a:t>
            </a:r>
            <a:r>
              <a:rPr lang="it-IT" dirty="0"/>
              <a:t>?)</a:t>
            </a:r>
            <a:endParaRPr lang="it-IT" b="0" dirty="0"/>
          </a:p>
          <a:p>
            <a:pPr lvl="1"/>
            <a:r>
              <a:rPr lang="it-IT" dirty="0" err="1"/>
              <a:t>Metadata</a:t>
            </a:r>
            <a:endParaRPr lang="it-IT" b="0" dirty="0"/>
          </a:p>
          <a:p>
            <a:endParaRPr lang="it-IT" b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61673FA-95C8-C343-BD1C-31D178CCE0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Documentation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278714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87D7B925-49F4-B24F-9BAE-78F1EA54F8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1484025"/>
            <a:ext cx="5676901" cy="6112925"/>
          </a:xfrm>
        </p:spPr>
        <p:txBody>
          <a:bodyPr>
            <a:normAutofit fontScale="85000" lnSpcReduction="20000"/>
          </a:bodyPr>
          <a:lstStyle/>
          <a:p>
            <a:r>
              <a:rPr lang="it-IT" b="0" dirty="0"/>
              <a:t>Data </a:t>
            </a:r>
            <a:r>
              <a:rPr lang="it-IT" b="0" dirty="0" err="1"/>
              <a:t>describing</a:t>
            </a:r>
            <a:r>
              <a:rPr lang="it-IT" b="0" dirty="0"/>
              <a:t> data</a:t>
            </a:r>
          </a:p>
          <a:p>
            <a:r>
              <a:rPr lang="it-IT" b="0" dirty="0" err="1"/>
              <a:t>Very</a:t>
            </a:r>
            <a:r>
              <a:rPr lang="it-IT" b="0" dirty="0"/>
              <a:t> </a:t>
            </a:r>
            <a:r>
              <a:rPr lang="it-IT" b="0" dirty="0" err="1"/>
              <a:t>important</a:t>
            </a:r>
            <a:r>
              <a:rPr lang="it-IT" b="0" dirty="0"/>
              <a:t> for:</a:t>
            </a:r>
          </a:p>
          <a:p>
            <a:pPr lvl="1"/>
            <a:r>
              <a:rPr lang="it-IT" dirty="0"/>
              <a:t>Access</a:t>
            </a:r>
          </a:p>
          <a:p>
            <a:pPr lvl="1"/>
            <a:r>
              <a:rPr lang="it-IT" dirty="0" err="1"/>
              <a:t>Comprehension</a:t>
            </a:r>
            <a:endParaRPr lang="it-IT" dirty="0"/>
          </a:p>
          <a:p>
            <a:pPr lvl="1"/>
            <a:r>
              <a:rPr lang="it-IT" dirty="0" err="1"/>
              <a:t>Process</a:t>
            </a:r>
            <a:endParaRPr lang="it-IT" dirty="0"/>
          </a:p>
          <a:p>
            <a:r>
              <a:rPr lang="it-IT" b="0" dirty="0"/>
              <a:t>Use </a:t>
            </a:r>
            <a:r>
              <a:rPr lang="it-IT" b="0" dirty="0" err="1"/>
              <a:t>your</a:t>
            </a:r>
            <a:r>
              <a:rPr lang="it-IT" b="0" dirty="0"/>
              <a:t> discipline </a:t>
            </a:r>
            <a:r>
              <a:rPr lang="it-IT" b="0" dirty="0" err="1"/>
              <a:t>specific</a:t>
            </a:r>
            <a:r>
              <a:rPr lang="it-IT" b="0" dirty="0"/>
              <a:t> </a:t>
            </a:r>
            <a:r>
              <a:rPr lang="it-IT" b="0" dirty="0" err="1"/>
              <a:t>standards</a:t>
            </a:r>
            <a:r>
              <a:rPr lang="it-IT" b="0" dirty="0"/>
              <a:t>: </a:t>
            </a:r>
            <a:r>
              <a:rPr lang="it-IT" b="0" dirty="0" err="1"/>
              <a:t>you</a:t>
            </a:r>
            <a:r>
              <a:rPr lang="it-IT" b="0" dirty="0"/>
              <a:t> </a:t>
            </a:r>
            <a:r>
              <a:rPr lang="it-IT" b="0" dirty="0" err="1"/>
              <a:t>will</a:t>
            </a:r>
            <a:r>
              <a:rPr lang="it-IT" b="0" dirty="0"/>
              <a:t> </a:t>
            </a:r>
            <a:r>
              <a:rPr lang="it-IT" b="0" dirty="0" err="1"/>
              <a:t>spend</a:t>
            </a:r>
            <a:r>
              <a:rPr lang="it-IT" b="0" dirty="0"/>
              <a:t> </a:t>
            </a:r>
            <a:r>
              <a:rPr lang="it-IT" b="0" dirty="0" err="1"/>
              <a:t>less</a:t>
            </a:r>
            <a:r>
              <a:rPr lang="it-IT" b="0" dirty="0"/>
              <a:t> time </a:t>
            </a:r>
            <a:r>
              <a:rPr lang="it-IT" dirty="0" err="1"/>
              <a:t>curating</a:t>
            </a:r>
            <a:r>
              <a:rPr lang="it-IT" dirty="0"/>
              <a:t> and </a:t>
            </a:r>
            <a:r>
              <a:rPr lang="it-IT" dirty="0" err="1"/>
              <a:t>interpreting</a:t>
            </a:r>
            <a:r>
              <a:rPr lang="it-IT" dirty="0"/>
              <a:t> data </a:t>
            </a:r>
            <a:r>
              <a:rPr lang="it-IT" b="0" dirty="0"/>
              <a:t>and more time to </a:t>
            </a:r>
            <a:r>
              <a:rPr lang="it-IT" b="0" dirty="0" err="1"/>
              <a:t>actually</a:t>
            </a:r>
            <a:r>
              <a:rPr lang="it-IT" b="0" dirty="0"/>
              <a:t> </a:t>
            </a:r>
            <a:r>
              <a:rPr lang="it-IT" b="0" dirty="0" err="1"/>
              <a:t>make</a:t>
            </a:r>
            <a:r>
              <a:rPr lang="it-IT" b="0" dirty="0"/>
              <a:t> science!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106B42-7BF5-3649-8F2F-F9D445A66B0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Metadata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F74DF3-0B79-2A47-AE99-BFC879B8D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920" y="1908886"/>
            <a:ext cx="8024850" cy="532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3235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93651F7-940F-EE4E-B43C-06E8A5DA95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err="1"/>
              <a:t>Findable</a:t>
            </a:r>
            <a:endParaRPr lang="it-IT" dirty="0"/>
          </a:p>
          <a:p>
            <a:r>
              <a:rPr lang="it-IT" dirty="0" err="1"/>
              <a:t>Interoperable</a:t>
            </a:r>
            <a:endParaRPr lang="it-IT" dirty="0"/>
          </a:p>
          <a:p>
            <a:r>
              <a:rPr lang="it-IT" dirty="0" err="1"/>
              <a:t>Reusable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9CA3FAA-928E-1D4E-AC3D-5DC1CA80E8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Metadata</a:t>
            </a:r>
            <a:r>
              <a:rPr lang="it-IT" dirty="0"/>
              <a:t> help </a:t>
            </a:r>
            <a:r>
              <a:rPr lang="it-IT" dirty="0" err="1"/>
              <a:t>making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data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8C41871-AFF7-3C43-AE4E-72FB96D024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51"/>
          <a:stretch/>
        </p:blipFill>
        <p:spPr>
          <a:xfrm>
            <a:off x="5279501" y="1547049"/>
            <a:ext cx="9489443" cy="6402633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280510FD-2E56-5449-B88F-515E1379563E}"/>
              </a:ext>
            </a:extLst>
          </p:cNvPr>
          <p:cNvSpPr/>
          <p:nvPr/>
        </p:nvSpPr>
        <p:spPr>
          <a:xfrm>
            <a:off x="10291915" y="2592735"/>
            <a:ext cx="3962400" cy="2353836"/>
          </a:xfrm>
          <a:prstGeom prst="roundRect">
            <a:avLst/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Generic</a:t>
            </a:r>
            <a:r>
              <a:rPr kumimoji="0" lang="it-IT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!</a:t>
            </a: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Title</a:t>
            </a: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200" dirty="0" err="1">
                <a:solidFill>
                  <a:srgbClr val="FFFFFF"/>
                </a:solidFill>
              </a:rPr>
              <a:t>Authors</a:t>
            </a:r>
            <a:endParaRPr lang="it-IT" sz="2200" dirty="0">
              <a:solidFill>
                <a:srgbClr val="FFFFFF"/>
              </a:solidFill>
            </a:endParaRP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200" dirty="0" err="1">
                <a:solidFill>
                  <a:srgbClr val="FFFFFF"/>
                </a:solidFill>
              </a:rPr>
              <a:t>Subject</a:t>
            </a:r>
            <a:endParaRPr lang="it-IT" sz="2200" dirty="0">
              <a:solidFill>
                <a:srgbClr val="FFFFFF"/>
              </a:solidFill>
            </a:endParaRP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…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51A12E-B240-F64A-80C7-5E44B0E0A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4881738"/>
            <a:ext cx="3974324" cy="1408225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39A6D47C-B907-4D47-86CD-7582FC09DE97}"/>
              </a:ext>
            </a:extLst>
          </p:cNvPr>
          <p:cNvSpPr/>
          <p:nvPr/>
        </p:nvSpPr>
        <p:spPr>
          <a:xfrm>
            <a:off x="711200" y="7020319"/>
            <a:ext cx="3962400" cy="855553"/>
          </a:xfrm>
          <a:prstGeom prst="roundRect">
            <a:avLst/>
          </a:prstGeom>
          <a:blipFill rotWithShape="1">
            <a:blip r:embed="rId3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Social Science and </a:t>
            </a:r>
            <a:r>
              <a:rPr kumimoji="0" lang="it-IT" sz="22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Humanities</a:t>
            </a:r>
            <a:endParaRPr kumimoji="0" lang="it-IT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578099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8CE86A-7317-0549-B7E5-048FD69A4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Open Access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1A14A7-6054-5148-BEAC-FD4FA9AA9D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25000" lnSpcReduction="20000"/>
          </a:bodyPr>
          <a:lstStyle/>
          <a:p>
            <a:endParaRPr lang="it-IT" sz="28400" dirty="0"/>
          </a:p>
          <a:p>
            <a:endParaRPr lang="it-IT" sz="28400" dirty="0"/>
          </a:p>
          <a:p>
            <a:endParaRPr lang="it-IT" sz="28400" dirty="0"/>
          </a:p>
          <a:p>
            <a:endParaRPr lang="it-IT" sz="28400" dirty="0"/>
          </a:p>
          <a:p>
            <a:r>
              <a:rPr lang="it-IT" sz="28400" dirty="0"/>
              <a:t>The </a:t>
            </a:r>
            <a:r>
              <a:rPr lang="it-IT" sz="28400" dirty="0" err="1"/>
              <a:t>main</a:t>
            </a:r>
            <a:r>
              <a:rPr lang="it-IT" sz="28400" dirty="0"/>
              <a:t> pillar of </a:t>
            </a:r>
          </a:p>
          <a:p>
            <a:r>
              <a:rPr lang="it-IT" sz="28400" dirty="0"/>
              <a:t>Open Science </a:t>
            </a:r>
            <a:r>
              <a:rPr lang="it-IT" sz="28400" dirty="0" err="1"/>
              <a:t>is</a:t>
            </a:r>
            <a:r>
              <a:rPr lang="it-IT" sz="28400" dirty="0"/>
              <a:t> </a:t>
            </a: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D0D3D6-5170-9D40-A5DD-12DE626A6E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19290" y="5652127"/>
            <a:ext cx="12889433" cy="2309459"/>
          </a:xfrm>
        </p:spPr>
        <p:txBody>
          <a:bodyPr>
            <a:normAutofit fontScale="25000" lnSpcReduction="20000"/>
          </a:bodyPr>
          <a:lstStyle/>
          <a:p>
            <a:r>
              <a:rPr lang="it-IT" sz="28400" dirty="0"/>
              <a:t>to </a:t>
            </a:r>
            <a:r>
              <a:rPr lang="it-IT" sz="28400" dirty="0" err="1"/>
              <a:t>publications</a:t>
            </a:r>
            <a:r>
              <a:rPr lang="it-IT" sz="28400" dirty="0"/>
              <a:t> </a:t>
            </a:r>
          </a:p>
          <a:p>
            <a:r>
              <a:rPr lang="it-IT" sz="28400" dirty="0"/>
              <a:t>and </a:t>
            </a:r>
            <a:r>
              <a:rPr lang="it-IT" sz="28400" dirty="0" err="1"/>
              <a:t>research</a:t>
            </a:r>
            <a:r>
              <a:rPr lang="it-IT" sz="28400" dirty="0"/>
              <a:t> data</a:t>
            </a:r>
          </a:p>
          <a:p>
            <a:endParaRPr lang="it-IT" sz="17800" dirty="0"/>
          </a:p>
          <a:p>
            <a:br>
              <a:rPr lang="it-IT" sz="17800" dirty="0"/>
            </a:b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612927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7AA26D8-309C-FB48-8E06-CD1992E1E1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Can I </a:t>
            </a:r>
            <a:r>
              <a:rPr lang="it-IT" dirty="0" err="1"/>
              <a:t>make</a:t>
            </a:r>
            <a:r>
              <a:rPr lang="it-IT" dirty="0"/>
              <a:t> </a:t>
            </a:r>
            <a:r>
              <a:rPr lang="it-IT" dirty="0" err="1"/>
              <a:t>my</a:t>
            </a:r>
            <a:r>
              <a:rPr lang="it-IT" dirty="0"/>
              <a:t> data </a:t>
            </a:r>
            <a:r>
              <a:rPr lang="it-IT" dirty="0" err="1"/>
              <a:t>accessible</a:t>
            </a:r>
            <a:r>
              <a:rPr lang="it-IT" dirty="0"/>
              <a:t> to </a:t>
            </a:r>
            <a:r>
              <a:rPr lang="it-IT" dirty="0" err="1"/>
              <a:t>others</a:t>
            </a:r>
            <a:r>
              <a:rPr lang="it-IT" dirty="0"/>
              <a:t>? </a:t>
            </a:r>
          </a:p>
          <a:p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granted</a:t>
            </a:r>
            <a:r>
              <a:rPr lang="it-IT" dirty="0"/>
              <a:t> </a:t>
            </a:r>
            <a:r>
              <a:rPr lang="it-IT" dirty="0" err="1"/>
              <a:t>access</a:t>
            </a:r>
            <a:r>
              <a:rPr lang="it-IT" dirty="0"/>
              <a:t>?</a:t>
            </a:r>
          </a:p>
          <a:p>
            <a:r>
              <a:rPr lang="it-IT" dirty="0"/>
              <a:t>How?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BDDD105-131D-FC45-B823-CD093B5449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Accessibility</a:t>
            </a:r>
          </a:p>
        </p:txBody>
      </p:sp>
    </p:spTree>
    <p:extLst>
      <p:ext uri="{BB962C8B-B14F-4D97-AF65-F5344CB8AC3E}">
        <p14:creationId xmlns:p14="http://schemas.microsoft.com/office/powerpoint/2010/main" val="8714352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6AF8DCAD-DACD-8D4C-B767-D6E5D15B5A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 err="1"/>
              <a:t>Findable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684016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97051D2-8A9D-0F49-9C22-5F7B518F44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b="0" dirty="0"/>
              <a:t>The first </a:t>
            </a:r>
            <a:r>
              <a:rPr lang="it-IT" b="0" dirty="0" err="1"/>
              <a:t>step</a:t>
            </a:r>
            <a:r>
              <a:rPr lang="it-IT" b="0" dirty="0"/>
              <a:t> in (re)</a:t>
            </a:r>
            <a:r>
              <a:rPr lang="it-IT" b="0" dirty="0" err="1"/>
              <a:t>using</a:t>
            </a:r>
            <a:r>
              <a:rPr lang="it-IT" b="0" dirty="0"/>
              <a:t> data </a:t>
            </a:r>
            <a:r>
              <a:rPr lang="it-IT" b="0" dirty="0" err="1"/>
              <a:t>is</a:t>
            </a:r>
            <a:r>
              <a:rPr lang="it-IT" b="0" dirty="0"/>
              <a:t> to </a:t>
            </a:r>
            <a:r>
              <a:rPr lang="it-IT" b="0" dirty="0" err="1"/>
              <a:t>find</a:t>
            </a:r>
            <a:r>
              <a:rPr lang="it-IT" b="0" dirty="0"/>
              <a:t> </a:t>
            </a:r>
            <a:r>
              <a:rPr lang="it-IT" b="0" dirty="0" err="1"/>
              <a:t>them</a:t>
            </a:r>
            <a:r>
              <a:rPr lang="it-IT" b="0" dirty="0"/>
              <a:t>. </a:t>
            </a:r>
          </a:p>
          <a:p>
            <a:r>
              <a:rPr lang="it-IT" b="0" dirty="0" err="1"/>
              <a:t>Metadata</a:t>
            </a:r>
            <a:r>
              <a:rPr lang="it-IT" b="0" dirty="0"/>
              <a:t> and data </a:t>
            </a:r>
            <a:r>
              <a:rPr lang="it-IT" b="0" dirty="0" err="1"/>
              <a:t>should</a:t>
            </a:r>
            <a:r>
              <a:rPr lang="it-IT" b="0" dirty="0"/>
              <a:t> be easy to </a:t>
            </a:r>
            <a:r>
              <a:rPr lang="it-IT" b="0" dirty="0" err="1"/>
              <a:t>find</a:t>
            </a:r>
            <a:r>
              <a:rPr lang="it-IT" b="0" dirty="0"/>
              <a:t> for </a:t>
            </a:r>
            <a:r>
              <a:rPr lang="it-IT" b="0" dirty="0" err="1"/>
              <a:t>both</a:t>
            </a:r>
            <a:r>
              <a:rPr lang="it-IT" b="0" dirty="0"/>
              <a:t> </a:t>
            </a:r>
            <a:r>
              <a:rPr lang="it-IT" b="0" dirty="0" err="1"/>
              <a:t>humans</a:t>
            </a:r>
            <a:r>
              <a:rPr lang="it-IT" b="0" dirty="0"/>
              <a:t> and </a:t>
            </a:r>
            <a:r>
              <a:rPr lang="it-IT" b="0" dirty="0" err="1"/>
              <a:t>computers</a:t>
            </a:r>
            <a:r>
              <a:rPr lang="it-IT" b="0" dirty="0"/>
              <a:t>. </a:t>
            </a:r>
          </a:p>
          <a:p>
            <a:r>
              <a:rPr lang="it-IT" b="0" dirty="0"/>
              <a:t>Machine-</a:t>
            </a:r>
            <a:r>
              <a:rPr lang="it-IT" b="0" dirty="0" err="1"/>
              <a:t>readable</a:t>
            </a:r>
            <a:r>
              <a:rPr lang="it-IT" b="0" dirty="0"/>
              <a:t> </a:t>
            </a:r>
            <a:r>
              <a:rPr lang="it-IT" b="0" dirty="0" err="1"/>
              <a:t>metadata</a:t>
            </a:r>
            <a:r>
              <a:rPr lang="it-IT" b="0" dirty="0"/>
              <a:t> are </a:t>
            </a:r>
            <a:r>
              <a:rPr lang="it-IT" b="0" dirty="0" err="1"/>
              <a:t>essential</a:t>
            </a:r>
            <a:r>
              <a:rPr lang="it-IT" b="0" dirty="0"/>
              <a:t> for </a:t>
            </a:r>
            <a:r>
              <a:rPr lang="it-IT" b="0" dirty="0" err="1"/>
              <a:t>automatic</a:t>
            </a:r>
            <a:r>
              <a:rPr lang="it-IT" b="0" dirty="0"/>
              <a:t> </a:t>
            </a:r>
            <a:r>
              <a:rPr lang="it-IT" b="0" dirty="0" err="1"/>
              <a:t>discovery</a:t>
            </a:r>
            <a:r>
              <a:rPr lang="it-IT" b="0" dirty="0"/>
              <a:t> of </a:t>
            </a:r>
            <a:r>
              <a:rPr lang="it-IT" b="0" dirty="0" err="1"/>
              <a:t>datasets</a:t>
            </a:r>
            <a:r>
              <a:rPr lang="it-IT" b="0" dirty="0"/>
              <a:t> and </a:t>
            </a:r>
            <a:r>
              <a:rPr lang="it-IT" b="0" dirty="0" err="1"/>
              <a:t>services</a:t>
            </a:r>
            <a:r>
              <a:rPr lang="it-IT" b="0" dirty="0"/>
              <a:t>, so </a:t>
            </a:r>
            <a:r>
              <a:rPr lang="it-IT" b="0" dirty="0" err="1"/>
              <a:t>this</a:t>
            </a:r>
            <a:r>
              <a:rPr lang="it-IT" b="0" dirty="0"/>
              <a:t> </a:t>
            </a:r>
            <a:r>
              <a:rPr lang="it-IT" b="0" dirty="0" err="1"/>
              <a:t>is</a:t>
            </a:r>
            <a:r>
              <a:rPr lang="it-IT" b="0" dirty="0"/>
              <a:t> an </a:t>
            </a:r>
            <a:r>
              <a:rPr lang="it-IT" b="0" dirty="0" err="1"/>
              <a:t>essential</a:t>
            </a:r>
            <a:r>
              <a:rPr lang="it-IT" b="0" dirty="0"/>
              <a:t> component of the </a:t>
            </a:r>
            <a:r>
              <a:rPr lang="it-IT" dirty="0">
                <a:hlinkClick r:id="rId2"/>
              </a:rPr>
              <a:t>FAIRification process</a:t>
            </a:r>
            <a:r>
              <a:rPr lang="it-IT" b="0" dirty="0"/>
              <a:t>.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D35754-5234-3748-8B73-A9A5AE764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Findable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470573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66FEDE68-3CEC-D144-8C90-28EE9605EA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Some </a:t>
            </a:r>
            <a:r>
              <a:rPr lang="it-IT" dirty="0" err="1"/>
              <a:t>definitions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222074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607A1DC-9261-AE40-B039-D2EBBDAAC6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it-IT" b="0" dirty="0"/>
              <a:t>A </a:t>
            </a:r>
            <a:r>
              <a:rPr lang="it-IT" dirty="0" err="1"/>
              <a:t>persistent</a:t>
            </a:r>
            <a:r>
              <a:rPr lang="it-IT" dirty="0"/>
              <a:t> </a:t>
            </a:r>
            <a:r>
              <a:rPr lang="it-IT" dirty="0" err="1"/>
              <a:t>identifier</a:t>
            </a:r>
            <a:r>
              <a:rPr lang="it-IT" b="0" dirty="0"/>
              <a:t> (PI or PID) </a:t>
            </a:r>
            <a:r>
              <a:rPr lang="it-IT" b="0" dirty="0" err="1"/>
              <a:t>is</a:t>
            </a:r>
            <a:r>
              <a:rPr lang="it-IT" b="0" dirty="0"/>
              <a:t> a long-</a:t>
            </a:r>
            <a:r>
              <a:rPr lang="it-IT" b="0" dirty="0" err="1"/>
              <a:t>lasting</a:t>
            </a:r>
            <a:r>
              <a:rPr lang="it-IT" b="0" dirty="0"/>
              <a:t> </a:t>
            </a:r>
            <a:r>
              <a:rPr lang="it-IT" b="0" dirty="0" err="1"/>
              <a:t>reference</a:t>
            </a:r>
            <a:r>
              <a:rPr lang="it-IT" b="0" dirty="0"/>
              <a:t> to a </a:t>
            </a:r>
            <a:r>
              <a:rPr lang="it-IT" b="0" dirty="0" err="1"/>
              <a:t>document</a:t>
            </a:r>
            <a:r>
              <a:rPr lang="it-IT" b="0" dirty="0"/>
              <a:t>, file, web page, or </a:t>
            </a:r>
            <a:r>
              <a:rPr lang="it-IT" b="0" dirty="0" err="1"/>
              <a:t>other</a:t>
            </a:r>
            <a:r>
              <a:rPr lang="it-IT" b="0" dirty="0"/>
              <a:t> </a:t>
            </a:r>
            <a:r>
              <a:rPr lang="it-IT" b="0" dirty="0" err="1"/>
              <a:t>object</a:t>
            </a:r>
            <a:r>
              <a:rPr lang="it-IT" b="0" dirty="0"/>
              <a:t>.</a:t>
            </a:r>
          </a:p>
          <a:p>
            <a:r>
              <a:rPr lang="it-IT" b="0" dirty="0"/>
              <a:t>The </a:t>
            </a:r>
            <a:r>
              <a:rPr lang="it-IT" b="0" dirty="0" err="1"/>
              <a:t>term</a:t>
            </a:r>
            <a:r>
              <a:rPr lang="it-IT" b="0" dirty="0"/>
              <a:t> </a:t>
            </a:r>
            <a:r>
              <a:rPr lang="it-IT" b="0" dirty="0" err="1"/>
              <a:t>persistent</a:t>
            </a:r>
            <a:r>
              <a:rPr lang="it-IT" b="0" dirty="0"/>
              <a:t> </a:t>
            </a:r>
            <a:r>
              <a:rPr lang="it-IT" b="0" dirty="0" err="1"/>
              <a:t>identifier</a:t>
            </a:r>
            <a:r>
              <a:rPr lang="it-IT" b="0" dirty="0"/>
              <a:t> </a:t>
            </a:r>
            <a:r>
              <a:rPr lang="it-IT" b="0" dirty="0" err="1"/>
              <a:t>is</a:t>
            </a:r>
            <a:r>
              <a:rPr lang="it-IT" b="0" dirty="0"/>
              <a:t> </a:t>
            </a:r>
            <a:r>
              <a:rPr lang="it-IT" b="0" dirty="0" err="1"/>
              <a:t>usually</a:t>
            </a:r>
            <a:r>
              <a:rPr lang="it-IT" b="0" dirty="0"/>
              <a:t> </a:t>
            </a:r>
            <a:r>
              <a:rPr lang="it-IT" b="0" dirty="0" err="1"/>
              <a:t>used</a:t>
            </a:r>
            <a:r>
              <a:rPr lang="it-IT" b="0" dirty="0"/>
              <a:t> in the </a:t>
            </a:r>
            <a:r>
              <a:rPr lang="it-IT" b="0" dirty="0" err="1"/>
              <a:t>context</a:t>
            </a:r>
            <a:r>
              <a:rPr lang="it-IT" b="0" dirty="0"/>
              <a:t> of </a:t>
            </a:r>
            <a:r>
              <a:rPr lang="it-IT" dirty="0" err="1"/>
              <a:t>digital</a:t>
            </a:r>
            <a:r>
              <a:rPr lang="it-IT" dirty="0"/>
              <a:t> </a:t>
            </a:r>
            <a:r>
              <a:rPr lang="it-IT" dirty="0" err="1"/>
              <a:t>objects</a:t>
            </a:r>
            <a:r>
              <a:rPr lang="it-IT" b="0" dirty="0"/>
              <a:t> </a:t>
            </a:r>
            <a:r>
              <a:rPr lang="it-IT" b="0" dirty="0" err="1"/>
              <a:t>that</a:t>
            </a:r>
            <a:r>
              <a:rPr lang="it-IT" b="0" dirty="0"/>
              <a:t> are </a:t>
            </a:r>
            <a:r>
              <a:rPr lang="it-IT" b="0" dirty="0" err="1"/>
              <a:t>accessible</a:t>
            </a:r>
            <a:r>
              <a:rPr lang="it-IT" b="0" dirty="0"/>
              <a:t> over the Internet. </a:t>
            </a:r>
          </a:p>
          <a:p>
            <a:r>
              <a:rPr lang="it-IT" b="0" dirty="0" err="1"/>
              <a:t>Typically</a:t>
            </a:r>
            <a:r>
              <a:rPr lang="it-IT" b="0" dirty="0"/>
              <a:t>, </a:t>
            </a:r>
            <a:r>
              <a:rPr lang="it-IT" b="0" dirty="0" err="1"/>
              <a:t>such</a:t>
            </a:r>
            <a:r>
              <a:rPr lang="it-IT" b="0" dirty="0"/>
              <a:t> an </a:t>
            </a:r>
            <a:r>
              <a:rPr lang="it-IT" b="0" dirty="0" err="1"/>
              <a:t>identifier</a:t>
            </a:r>
            <a:r>
              <a:rPr lang="it-IT" b="0" dirty="0"/>
              <a:t> </a:t>
            </a:r>
            <a:r>
              <a:rPr lang="it-IT" b="0" dirty="0" err="1"/>
              <a:t>is</a:t>
            </a:r>
            <a:r>
              <a:rPr lang="it-IT" b="0" dirty="0"/>
              <a:t> </a:t>
            </a:r>
            <a:r>
              <a:rPr lang="it-IT" b="0" dirty="0" err="1"/>
              <a:t>not</a:t>
            </a:r>
            <a:r>
              <a:rPr lang="it-IT" b="0" dirty="0"/>
              <a:t> </a:t>
            </a:r>
            <a:r>
              <a:rPr lang="it-IT" b="0" dirty="0" err="1"/>
              <a:t>only</a:t>
            </a:r>
            <a:r>
              <a:rPr lang="it-IT" b="0" dirty="0"/>
              <a:t> </a:t>
            </a:r>
            <a:r>
              <a:rPr lang="it-IT" b="0" dirty="0" err="1"/>
              <a:t>persistent</a:t>
            </a:r>
            <a:r>
              <a:rPr lang="it-IT" b="0" dirty="0"/>
              <a:t> </a:t>
            </a:r>
            <a:r>
              <a:rPr lang="it-IT" b="0" dirty="0" err="1"/>
              <a:t>but</a:t>
            </a:r>
            <a:r>
              <a:rPr lang="it-IT" b="0" dirty="0"/>
              <a:t> </a:t>
            </a:r>
            <a:r>
              <a:rPr lang="it-IT" dirty="0" err="1"/>
              <a:t>actionable</a:t>
            </a:r>
            <a:r>
              <a:rPr lang="it-IT" b="0" dirty="0"/>
              <a:t>:</a:t>
            </a:r>
            <a:r>
              <a:rPr lang="it-IT" b="0" baseline="30000" dirty="0"/>
              <a:t> </a:t>
            </a:r>
            <a:r>
              <a:rPr lang="it-IT" b="0" dirty="0" err="1"/>
              <a:t>you</a:t>
            </a:r>
            <a:r>
              <a:rPr lang="it-IT" b="0" dirty="0"/>
              <a:t> can </a:t>
            </a:r>
            <a:r>
              <a:rPr lang="it-IT" b="0" dirty="0" err="1"/>
              <a:t>plug</a:t>
            </a:r>
            <a:r>
              <a:rPr lang="it-IT" b="0" dirty="0"/>
              <a:t> </a:t>
            </a:r>
            <a:r>
              <a:rPr lang="it-IT" b="0" dirty="0" err="1"/>
              <a:t>it</a:t>
            </a:r>
            <a:r>
              <a:rPr lang="it-IT" b="0" dirty="0"/>
              <a:t> </a:t>
            </a:r>
            <a:r>
              <a:rPr lang="it-IT" b="0" dirty="0" err="1"/>
              <a:t>into</a:t>
            </a:r>
            <a:r>
              <a:rPr lang="it-IT" b="0" dirty="0"/>
              <a:t> a web browser and be </a:t>
            </a:r>
            <a:r>
              <a:rPr lang="it-IT" b="0" dirty="0" err="1"/>
              <a:t>taken</a:t>
            </a:r>
            <a:r>
              <a:rPr lang="it-IT" b="0" dirty="0"/>
              <a:t> to the </a:t>
            </a:r>
            <a:r>
              <a:rPr lang="it-IT" b="0" dirty="0" err="1"/>
              <a:t>identified</a:t>
            </a:r>
            <a:r>
              <a:rPr lang="it-IT" b="0" dirty="0"/>
              <a:t> source.</a:t>
            </a:r>
          </a:p>
          <a:p>
            <a:r>
              <a:rPr lang="it-IT" b="0" dirty="0" err="1"/>
              <a:t>It</a:t>
            </a:r>
            <a:r>
              <a:rPr lang="it-IT" b="0" dirty="0"/>
              <a:t> </a:t>
            </a:r>
            <a:r>
              <a:rPr lang="it-IT" b="0" dirty="0" err="1"/>
              <a:t>is</a:t>
            </a:r>
            <a:r>
              <a:rPr lang="it-IT" b="0" dirty="0"/>
              <a:t> </a:t>
            </a:r>
            <a:r>
              <a:rPr lang="it-IT" b="0" dirty="0" err="1"/>
              <a:t>like</a:t>
            </a:r>
            <a:r>
              <a:rPr lang="it-IT" b="0" dirty="0"/>
              <a:t> the bar code </a:t>
            </a:r>
            <a:r>
              <a:rPr lang="it-IT" b="0" dirty="0" err="1"/>
              <a:t>used</a:t>
            </a:r>
            <a:r>
              <a:rPr lang="it-IT" b="0" dirty="0"/>
              <a:t> on </a:t>
            </a:r>
            <a:r>
              <a:rPr lang="it-IT" b="0" dirty="0" err="1"/>
              <a:t>products</a:t>
            </a:r>
            <a:r>
              <a:rPr lang="it-IT" b="0" dirty="0"/>
              <a:t>…</a:t>
            </a:r>
          </a:p>
          <a:p>
            <a:pPr marL="0" indent="0">
              <a:buNone/>
            </a:pPr>
            <a:endParaRPr lang="it-IT" b="0" dirty="0"/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DDFAC5C-032E-B74D-BB9C-13185B46D39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Persistent</a:t>
            </a:r>
            <a:r>
              <a:rPr lang="it-IT" dirty="0"/>
              <a:t> </a:t>
            </a:r>
            <a:r>
              <a:rPr lang="it-IT" dirty="0" err="1"/>
              <a:t>Identifiers</a:t>
            </a:r>
            <a:endParaRPr lang="it-IT" dirty="0"/>
          </a:p>
        </p:txBody>
      </p:sp>
      <p:pic>
        <p:nvPicPr>
          <p:cNvPr id="5" name="Elemento grafico 4" descr="Codice a barre">
            <a:extLst>
              <a:ext uri="{FF2B5EF4-FFF2-40B4-BE49-F238E27FC236}">
                <a16:creationId xmlns:a16="http://schemas.microsoft.com/office/drawing/2014/main" id="{01D7FA96-870C-C144-96B6-8FD45E5C1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3199" y="6779846"/>
            <a:ext cx="2364154" cy="236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74707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D3E2845-3CBE-A44A-896D-18A15BCDF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Some </a:t>
            </a:r>
            <a:r>
              <a:rPr lang="it-IT" dirty="0" err="1"/>
              <a:t>examples</a:t>
            </a:r>
            <a:r>
              <a:rPr lang="it-IT" dirty="0"/>
              <a:t> in the Open Science </a:t>
            </a:r>
            <a:r>
              <a:rPr lang="it-IT" dirty="0" err="1"/>
              <a:t>Context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2532548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A5D06CF-B9CD-3F40-BA31-0188FBA469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 err="1"/>
              <a:t>Orcid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D010AEB-8301-5B49-AB1C-A1FB5F36B76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The Open </a:t>
            </a:r>
            <a:r>
              <a:rPr lang="it-IT" b="1" dirty="0" err="1"/>
              <a:t>Researcher</a:t>
            </a:r>
            <a:r>
              <a:rPr lang="it-IT" b="1" dirty="0"/>
              <a:t> and Contributor ID (ORCID)</a:t>
            </a:r>
            <a:br>
              <a:rPr lang="it-IT" b="1" dirty="0"/>
            </a:b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nonproprietary</a:t>
            </a:r>
            <a:r>
              <a:rPr lang="it-IT" dirty="0"/>
              <a:t> </a:t>
            </a:r>
            <a:r>
              <a:rPr lang="it-IT" dirty="0">
                <a:hlinkClick r:id="rId2" tooltip="Alphanumeric code"/>
              </a:rPr>
              <a:t>alphanumeric code</a:t>
            </a:r>
            <a:r>
              <a:rPr lang="it-IT" dirty="0"/>
              <a:t> to </a:t>
            </a:r>
            <a:r>
              <a:rPr lang="it-IT" dirty="0" err="1"/>
              <a:t>uniquely</a:t>
            </a:r>
            <a:r>
              <a:rPr lang="it-IT" dirty="0"/>
              <a:t> </a:t>
            </a:r>
            <a:r>
              <a:rPr lang="it-IT" dirty="0" err="1"/>
              <a:t>identify</a:t>
            </a:r>
            <a:r>
              <a:rPr lang="it-IT" dirty="0"/>
              <a:t> </a:t>
            </a:r>
            <a:r>
              <a:rPr lang="it-IT" dirty="0">
                <a:hlinkClick r:id="rId3" tooltip="Scientist"/>
              </a:rPr>
              <a:t>scientific</a:t>
            </a:r>
            <a:r>
              <a:rPr lang="it-IT" dirty="0"/>
              <a:t> and </a:t>
            </a:r>
            <a:r>
              <a:rPr lang="it-IT" dirty="0" err="1"/>
              <a:t>other</a:t>
            </a:r>
            <a:r>
              <a:rPr lang="it-IT" dirty="0"/>
              <a:t> </a:t>
            </a:r>
            <a:r>
              <a:rPr lang="it-IT" dirty="0">
                <a:hlinkClick r:id="rId4" tooltip="Academic authorship"/>
              </a:rPr>
              <a:t>academic authors</a:t>
            </a:r>
            <a:r>
              <a:rPr lang="it-IT" dirty="0"/>
              <a:t> and </a:t>
            </a:r>
            <a:r>
              <a:rPr lang="it-IT" dirty="0" err="1"/>
              <a:t>contributors</a:t>
            </a:r>
            <a:endParaRPr lang="it-IT" dirty="0"/>
          </a:p>
          <a:p>
            <a:r>
              <a:rPr lang="it-IT" dirty="0"/>
              <a:t>Do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? </a:t>
            </a:r>
            <a:r>
              <a:rPr lang="it-IT" b="1" dirty="0" err="1"/>
              <a:t>You</a:t>
            </a:r>
            <a:r>
              <a:rPr lang="it-IT" b="1" dirty="0"/>
              <a:t> </a:t>
            </a:r>
            <a:r>
              <a:rPr lang="it-IT" b="1" dirty="0" err="1"/>
              <a:t>should</a:t>
            </a:r>
            <a:r>
              <a:rPr lang="it-IT" b="1" dirty="0"/>
              <a:t>…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8E8616-B887-E746-A1E5-1366C5029E3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Definition: Wikipedia</a:t>
            </a:r>
          </a:p>
          <a:p>
            <a:r>
              <a:rPr lang="it-IT" dirty="0">
                <a:hlinkClick r:id="rId5"/>
              </a:rPr>
              <a:t>https://orcid.org/</a:t>
            </a:r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1CEBEAD-7124-1E4F-B03D-6D153DDB6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79" y="2044149"/>
            <a:ext cx="8609426" cy="34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0439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A5D06CF-B9CD-3F40-BA31-0188FBA46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b="0" dirty="0"/>
              <a:t>In </a:t>
            </a:r>
            <a:r>
              <a:rPr lang="it-IT" b="0" dirty="0" err="1"/>
              <a:t>computing</a:t>
            </a:r>
            <a:r>
              <a:rPr lang="it-IT" b="0" dirty="0"/>
              <a:t>, a </a:t>
            </a:r>
            <a:r>
              <a:rPr lang="it-IT" dirty="0" err="1"/>
              <a:t>digital</a:t>
            </a:r>
            <a:r>
              <a:rPr lang="it-IT" dirty="0"/>
              <a:t> </a:t>
            </a:r>
            <a:r>
              <a:rPr lang="it-IT" dirty="0" err="1"/>
              <a:t>object</a:t>
            </a:r>
            <a:r>
              <a:rPr lang="it-IT" dirty="0"/>
              <a:t> </a:t>
            </a:r>
            <a:r>
              <a:rPr lang="it-IT" dirty="0" err="1"/>
              <a:t>identifier</a:t>
            </a:r>
            <a:r>
              <a:rPr lang="it-IT" b="0" dirty="0"/>
              <a:t> (DOI) </a:t>
            </a:r>
            <a:r>
              <a:rPr lang="it-IT" b="0" dirty="0" err="1"/>
              <a:t>is</a:t>
            </a:r>
            <a:r>
              <a:rPr lang="it-IT" b="0" dirty="0"/>
              <a:t> a </a:t>
            </a:r>
            <a:r>
              <a:rPr lang="it-IT" b="0" dirty="0">
                <a:hlinkClick r:id="rId2" tooltip="Persistent identifier"/>
              </a:rPr>
              <a:t>persistent identifier</a:t>
            </a:r>
            <a:r>
              <a:rPr lang="it-IT" b="0" dirty="0"/>
              <a:t> or </a:t>
            </a:r>
            <a:r>
              <a:rPr lang="it-IT" b="0" dirty="0">
                <a:hlinkClick r:id="rId3" tooltip="Handle (computing)"/>
              </a:rPr>
              <a:t>handle</a:t>
            </a:r>
            <a:r>
              <a:rPr lang="it-IT" b="0" dirty="0"/>
              <a:t> </a:t>
            </a:r>
            <a:r>
              <a:rPr lang="it-IT" b="0" dirty="0" err="1"/>
              <a:t>used</a:t>
            </a:r>
            <a:r>
              <a:rPr lang="it-IT" b="0" dirty="0"/>
              <a:t> to </a:t>
            </a:r>
            <a:r>
              <a:rPr lang="it-IT" b="0" dirty="0" err="1"/>
              <a:t>identify</a:t>
            </a:r>
            <a:r>
              <a:rPr lang="it-IT" b="0" dirty="0"/>
              <a:t> </a:t>
            </a:r>
            <a:r>
              <a:rPr lang="it-IT" b="0" dirty="0" err="1"/>
              <a:t>objects</a:t>
            </a:r>
            <a:r>
              <a:rPr lang="it-IT" b="0" dirty="0"/>
              <a:t> </a:t>
            </a:r>
            <a:r>
              <a:rPr lang="it-IT" b="0" dirty="0" err="1"/>
              <a:t>uniquely</a:t>
            </a:r>
            <a:r>
              <a:rPr lang="it-IT" b="0" dirty="0"/>
              <a:t>, </a:t>
            </a:r>
            <a:r>
              <a:rPr lang="it-IT" b="0" dirty="0" err="1"/>
              <a:t>standardized</a:t>
            </a:r>
            <a:r>
              <a:rPr lang="it-IT" b="0" dirty="0"/>
              <a:t> by the </a:t>
            </a:r>
            <a:r>
              <a:rPr lang="it-IT" b="0" dirty="0">
                <a:hlinkClick r:id="rId4" tooltip="International Organization for Standardization"/>
              </a:rPr>
              <a:t>International Organization for Standardization</a:t>
            </a:r>
            <a:r>
              <a:rPr lang="it-IT" b="0" dirty="0"/>
              <a:t> (ISO).</a:t>
            </a:r>
          </a:p>
          <a:p>
            <a:r>
              <a:rPr lang="it-IT" b="0" dirty="0"/>
              <a:t>A DOI </a:t>
            </a:r>
            <a:r>
              <a:rPr lang="it-IT" b="0" dirty="0" err="1"/>
              <a:t>aims</a:t>
            </a:r>
            <a:r>
              <a:rPr lang="it-IT" b="0" dirty="0"/>
              <a:t> to be </a:t>
            </a:r>
            <a:r>
              <a:rPr lang="it-IT" dirty="0" err="1"/>
              <a:t>resolvable</a:t>
            </a:r>
            <a:r>
              <a:rPr lang="it-IT" b="0" dirty="0"/>
              <a:t>, </a:t>
            </a:r>
            <a:r>
              <a:rPr lang="it-IT" b="0" dirty="0" err="1"/>
              <a:t>usually</a:t>
            </a:r>
            <a:r>
              <a:rPr lang="it-IT" b="0" dirty="0"/>
              <a:t> to some </a:t>
            </a:r>
            <a:r>
              <a:rPr lang="it-IT" b="0" dirty="0" err="1"/>
              <a:t>form</a:t>
            </a:r>
            <a:r>
              <a:rPr lang="it-IT" b="0" dirty="0"/>
              <a:t> of </a:t>
            </a:r>
            <a:r>
              <a:rPr lang="it-IT" b="0" dirty="0" err="1"/>
              <a:t>access</a:t>
            </a:r>
            <a:r>
              <a:rPr lang="it-IT" b="0" dirty="0"/>
              <a:t> to the information </a:t>
            </a:r>
            <a:r>
              <a:rPr lang="it-IT" b="0" dirty="0" err="1"/>
              <a:t>object</a:t>
            </a:r>
            <a:r>
              <a:rPr lang="it-IT" b="0" dirty="0"/>
              <a:t> to </a:t>
            </a:r>
            <a:r>
              <a:rPr lang="it-IT" b="0" dirty="0" err="1"/>
              <a:t>which</a:t>
            </a:r>
            <a:r>
              <a:rPr lang="it-IT" b="0" dirty="0"/>
              <a:t> the DOI </a:t>
            </a:r>
            <a:r>
              <a:rPr lang="it-IT" b="0" dirty="0" err="1"/>
              <a:t>refers</a:t>
            </a:r>
            <a:r>
              <a:rPr lang="it-IT" b="0" dirty="0"/>
              <a:t>.</a:t>
            </a:r>
          </a:p>
          <a:p>
            <a:r>
              <a:rPr lang="it-IT" b="0" dirty="0" err="1"/>
              <a:t>This</a:t>
            </a:r>
            <a:r>
              <a:rPr lang="it-IT" b="0" dirty="0"/>
              <a:t> </a:t>
            </a:r>
            <a:r>
              <a:rPr lang="it-IT" b="0" dirty="0" err="1"/>
              <a:t>is</a:t>
            </a:r>
            <a:r>
              <a:rPr lang="it-IT" b="0" dirty="0"/>
              <a:t> </a:t>
            </a:r>
            <a:r>
              <a:rPr lang="it-IT" b="0" dirty="0" err="1"/>
              <a:t>achieved</a:t>
            </a:r>
            <a:r>
              <a:rPr lang="it-IT" b="0" dirty="0"/>
              <a:t> by </a:t>
            </a:r>
            <a:r>
              <a:rPr lang="it-IT" dirty="0" err="1"/>
              <a:t>binding</a:t>
            </a:r>
            <a:r>
              <a:rPr lang="it-IT" dirty="0"/>
              <a:t> the DOI to </a:t>
            </a:r>
            <a:r>
              <a:rPr lang="it-IT" dirty="0">
                <a:hlinkClick r:id="rId5" tooltip="Metadata"/>
              </a:rPr>
              <a:t>metadata</a:t>
            </a:r>
            <a:r>
              <a:rPr lang="it-IT" b="0" dirty="0"/>
              <a:t> </a:t>
            </a:r>
            <a:r>
              <a:rPr lang="it-IT" b="0" dirty="0" err="1"/>
              <a:t>about</a:t>
            </a:r>
            <a:r>
              <a:rPr lang="it-IT" b="0" dirty="0"/>
              <a:t> the </a:t>
            </a:r>
            <a:r>
              <a:rPr lang="it-IT" b="0" dirty="0" err="1"/>
              <a:t>object</a:t>
            </a:r>
            <a:r>
              <a:rPr lang="it-IT" b="0" dirty="0"/>
              <a:t>, </a:t>
            </a:r>
            <a:r>
              <a:rPr lang="it-IT" b="0" dirty="0" err="1"/>
              <a:t>such</a:t>
            </a:r>
            <a:r>
              <a:rPr lang="it-IT" b="0" dirty="0"/>
              <a:t> </a:t>
            </a:r>
            <a:r>
              <a:rPr lang="it-IT" b="0" dirty="0" err="1"/>
              <a:t>as</a:t>
            </a:r>
            <a:r>
              <a:rPr lang="it-IT" b="0" dirty="0"/>
              <a:t> a </a:t>
            </a:r>
            <a:r>
              <a:rPr lang="it-IT" b="0" dirty="0">
                <a:hlinkClick r:id="rId6" tooltip="URL"/>
              </a:rPr>
              <a:t>URL</a:t>
            </a:r>
            <a:r>
              <a:rPr lang="it-IT" b="0" dirty="0"/>
              <a:t>, </a:t>
            </a:r>
            <a:r>
              <a:rPr lang="it-IT" dirty="0" err="1"/>
              <a:t>indicating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b="0" dirty="0"/>
              <a:t>the </a:t>
            </a:r>
            <a:r>
              <a:rPr lang="it-IT" b="0" dirty="0" err="1"/>
              <a:t>object</a:t>
            </a:r>
            <a:r>
              <a:rPr lang="it-IT" b="0" dirty="0"/>
              <a:t> can be </a:t>
            </a:r>
            <a:r>
              <a:rPr lang="it-IT" b="0" dirty="0" err="1"/>
              <a:t>found</a:t>
            </a:r>
            <a:endParaRPr lang="it-IT" b="0" dirty="0"/>
          </a:p>
          <a:p>
            <a:r>
              <a:rPr lang="it-IT" b="0" dirty="0"/>
              <a:t>a DOI </a:t>
            </a:r>
            <a:r>
              <a:rPr lang="it-IT" b="0" dirty="0" err="1"/>
              <a:t>differs</a:t>
            </a:r>
            <a:r>
              <a:rPr lang="it-IT" b="0" dirty="0"/>
              <a:t> from </a:t>
            </a:r>
            <a:r>
              <a:rPr lang="it-IT" b="0" dirty="0" err="1"/>
              <a:t>identifiers</a:t>
            </a:r>
            <a:r>
              <a:rPr lang="it-IT" b="0" dirty="0"/>
              <a:t> </a:t>
            </a:r>
            <a:r>
              <a:rPr lang="it-IT" b="0" dirty="0" err="1"/>
              <a:t>such</a:t>
            </a:r>
            <a:r>
              <a:rPr lang="it-IT" b="0" dirty="0"/>
              <a:t> </a:t>
            </a:r>
            <a:r>
              <a:rPr lang="it-IT" b="0" dirty="0" err="1"/>
              <a:t>as</a:t>
            </a:r>
            <a:r>
              <a:rPr lang="it-IT" b="0" dirty="0"/>
              <a:t> </a:t>
            </a:r>
            <a:r>
              <a:rPr lang="it-IT" b="0" dirty="0">
                <a:hlinkClick r:id="rId7" tooltip="ISBN"/>
              </a:rPr>
              <a:t>ISBNs</a:t>
            </a:r>
            <a:r>
              <a:rPr lang="it-IT" b="0" dirty="0"/>
              <a:t> and </a:t>
            </a:r>
            <a:r>
              <a:rPr lang="it-IT" b="0" dirty="0">
                <a:hlinkClick r:id="rId8" tooltip="ISRC"/>
              </a:rPr>
              <a:t>ISRCs</a:t>
            </a:r>
            <a:r>
              <a:rPr lang="it-IT" b="0" dirty="0"/>
              <a:t> </a:t>
            </a:r>
            <a:r>
              <a:rPr lang="it-IT" b="0" dirty="0" err="1"/>
              <a:t>which</a:t>
            </a:r>
            <a:r>
              <a:rPr lang="it-IT" b="0" dirty="0"/>
              <a:t> </a:t>
            </a:r>
            <a:r>
              <a:rPr lang="it-IT" b="0" dirty="0" err="1"/>
              <a:t>aim</a:t>
            </a:r>
            <a:r>
              <a:rPr lang="it-IT" b="0" dirty="0"/>
              <a:t> </a:t>
            </a:r>
            <a:r>
              <a:rPr lang="it-IT" b="0" dirty="0" err="1"/>
              <a:t>only</a:t>
            </a:r>
            <a:r>
              <a:rPr lang="it-IT" b="0" dirty="0"/>
              <a:t> to </a:t>
            </a:r>
            <a:r>
              <a:rPr lang="it-IT" b="0" dirty="0" err="1"/>
              <a:t>identify</a:t>
            </a:r>
            <a:r>
              <a:rPr lang="it-IT" b="0" dirty="0"/>
              <a:t> </a:t>
            </a:r>
            <a:r>
              <a:rPr lang="it-IT" b="0" dirty="0" err="1"/>
              <a:t>their</a:t>
            </a:r>
            <a:r>
              <a:rPr lang="it-IT" b="0" dirty="0"/>
              <a:t> </a:t>
            </a:r>
            <a:r>
              <a:rPr lang="it-IT" b="0" dirty="0" err="1"/>
              <a:t>referents</a:t>
            </a:r>
            <a:r>
              <a:rPr lang="it-IT" b="0" dirty="0"/>
              <a:t> </a:t>
            </a:r>
            <a:r>
              <a:rPr lang="it-IT" b="0" dirty="0" err="1"/>
              <a:t>uniquely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D010AEB-8301-5B49-AB1C-A1FB5F36B7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it-IT" dirty="0"/>
              <a:t>DOI – Digital Object </a:t>
            </a:r>
            <a:r>
              <a:rPr lang="it-IT" dirty="0" err="1"/>
              <a:t>Identifier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8E8616-B887-E746-A1E5-1366C5029E3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Definition: Wikipedia</a:t>
            </a:r>
          </a:p>
        </p:txBody>
      </p:sp>
    </p:spTree>
    <p:extLst>
      <p:ext uri="{BB962C8B-B14F-4D97-AF65-F5344CB8AC3E}">
        <p14:creationId xmlns:p14="http://schemas.microsoft.com/office/powerpoint/2010/main" val="116597925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68E3A53F-3465-CB47-99BA-755D967FDA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An </a:t>
            </a:r>
            <a:r>
              <a:rPr lang="it-IT" dirty="0" err="1"/>
              <a:t>example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CC1FC20-8CB8-674F-BA11-372568EEA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5" y="2026910"/>
            <a:ext cx="12915933" cy="28400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AE8DB25-B440-7D4A-9C13-3953F3759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978" y="2763504"/>
            <a:ext cx="10799097" cy="5403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48D29B08-E95E-0544-9250-10ACF906D0DC}"/>
              </a:ext>
            </a:extLst>
          </p:cNvPr>
          <p:cNvSpPr/>
          <p:nvPr/>
        </p:nvSpPr>
        <p:spPr>
          <a:xfrm>
            <a:off x="614925" y="3751006"/>
            <a:ext cx="3485127" cy="471948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7697A87-9339-F444-9ACD-3A3F60A3373D}"/>
              </a:ext>
            </a:extLst>
          </p:cNvPr>
          <p:cNvSpPr/>
          <p:nvPr/>
        </p:nvSpPr>
        <p:spPr>
          <a:xfrm>
            <a:off x="5330327" y="2662139"/>
            <a:ext cx="3666189" cy="405526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263237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1418116-2ACD-4145-B5D2-BCF34FFC7A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err="1"/>
              <a:t>Findable</a:t>
            </a:r>
            <a:endParaRPr lang="it-IT" dirty="0"/>
          </a:p>
          <a:p>
            <a:r>
              <a:rPr lang="it-IT" dirty="0" err="1"/>
              <a:t>Accessible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9F0700-121B-724A-BF13-71369C4E14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Persistent</a:t>
            </a:r>
            <a:r>
              <a:rPr lang="it-IT" dirty="0"/>
              <a:t> </a:t>
            </a:r>
            <a:r>
              <a:rPr lang="it-IT" dirty="0" err="1"/>
              <a:t>identifiers</a:t>
            </a:r>
            <a:r>
              <a:rPr lang="it-IT" dirty="0"/>
              <a:t> </a:t>
            </a:r>
            <a:r>
              <a:rPr lang="it-IT" dirty="0" err="1"/>
              <a:t>make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data:</a:t>
            </a:r>
          </a:p>
        </p:txBody>
      </p:sp>
    </p:spTree>
    <p:extLst>
      <p:ext uri="{BB962C8B-B14F-4D97-AF65-F5344CB8AC3E}">
        <p14:creationId xmlns:p14="http://schemas.microsoft.com/office/powerpoint/2010/main" val="238603265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8023237-E912-C543-AC42-58D18B1811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372533"/>
            <a:ext cx="14986000" cy="7653866"/>
          </a:xfrm>
        </p:spPr>
        <p:txBody>
          <a:bodyPr>
            <a:normAutofit fontScale="92500"/>
          </a:bodyPr>
          <a:lstStyle/>
          <a:p>
            <a:pPr marL="228600" fontAlgn="base">
              <a:lnSpc>
                <a:spcPct val="120000"/>
              </a:lnSpc>
            </a:pPr>
            <a:r>
              <a:rPr lang="it-IT" sz="11500" b="1" dirty="0"/>
              <a:t>Open Access</a:t>
            </a:r>
          </a:p>
          <a:p>
            <a:pPr marL="228600" fontAlgn="base">
              <a:lnSpc>
                <a:spcPct val="120000"/>
              </a:lnSpc>
            </a:pPr>
            <a:r>
              <a:rPr lang="it-IT" dirty="0"/>
              <a:t>Open Access </a:t>
            </a:r>
            <a:r>
              <a:rPr lang="it-IT" dirty="0" err="1"/>
              <a:t>is</a:t>
            </a:r>
            <a:r>
              <a:rPr lang="it-IT" dirty="0"/>
              <a:t> «free and </a:t>
            </a:r>
            <a:r>
              <a:rPr lang="it-IT" dirty="0" err="1"/>
              <a:t>unrestricted</a:t>
            </a:r>
            <a:r>
              <a:rPr lang="it-IT" dirty="0"/>
              <a:t> online </a:t>
            </a:r>
            <a:r>
              <a:rPr lang="it-IT" dirty="0" err="1"/>
              <a:t>access</a:t>
            </a:r>
            <a:r>
              <a:rPr lang="it-IT" dirty="0"/>
              <a:t> to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outputs</a:t>
            </a:r>
            <a:r>
              <a:rPr lang="it-IT" dirty="0"/>
              <a:t> (</a:t>
            </a:r>
            <a:r>
              <a:rPr lang="it-IT" dirty="0" err="1"/>
              <a:t>texts</a:t>
            </a:r>
            <a:r>
              <a:rPr lang="it-IT" dirty="0"/>
              <a:t> and data)»</a:t>
            </a:r>
            <a:endParaRPr lang="it-IT" sz="9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8ABA8-5A5E-084B-B1FB-0685091DA5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61155" y="269344"/>
            <a:ext cx="1732845" cy="270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07272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49D47D9-89B4-594D-80EE-EDDE625830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How can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assign</a:t>
            </a:r>
            <a:r>
              <a:rPr lang="it-IT" dirty="0"/>
              <a:t> a </a:t>
            </a:r>
            <a:r>
              <a:rPr lang="it-IT" dirty="0" err="1"/>
              <a:t>Persisten</a:t>
            </a:r>
            <a:r>
              <a:rPr lang="it-IT" dirty="0"/>
              <a:t> </a:t>
            </a:r>
            <a:r>
              <a:rPr lang="it-IT" dirty="0" err="1"/>
              <a:t>Identifier</a:t>
            </a:r>
            <a:r>
              <a:rPr lang="it-IT" dirty="0"/>
              <a:t> to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digital</a:t>
            </a:r>
            <a:r>
              <a:rPr lang="it-IT" dirty="0"/>
              <a:t> </a:t>
            </a:r>
            <a:r>
              <a:rPr lang="it-IT" dirty="0" err="1"/>
              <a:t>object</a:t>
            </a:r>
            <a:r>
              <a:rPr lang="it-IT" dirty="0"/>
              <a:t>?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C74B61-D671-7C4B-A6EE-C6B5280FCC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it-IT" dirty="0" err="1"/>
              <a:t>Persistent</a:t>
            </a:r>
            <a:r>
              <a:rPr lang="it-IT" dirty="0"/>
              <a:t> </a:t>
            </a:r>
            <a:r>
              <a:rPr lang="it-IT" dirty="0" err="1"/>
              <a:t>identifiers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to be </a:t>
            </a:r>
            <a:r>
              <a:rPr lang="it-IT" dirty="0" err="1"/>
              <a:t>assigned</a:t>
            </a:r>
            <a:r>
              <a:rPr lang="it-IT" dirty="0"/>
              <a:t> by an </a:t>
            </a:r>
            <a:r>
              <a:rPr lang="it-IT" dirty="0" err="1"/>
              <a:t>entity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can </a:t>
            </a:r>
            <a:r>
              <a:rPr lang="it-IT" dirty="0" err="1"/>
              <a:t>ensure</a:t>
            </a:r>
            <a:r>
              <a:rPr lang="it-IT" dirty="0"/>
              <a:t> the </a:t>
            </a:r>
            <a:r>
              <a:rPr lang="it-IT" dirty="0" err="1"/>
              <a:t>persistency</a:t>
            </a:r>
            <a:r>
              <a:rPr lang="it-IT" dirty="0"/>
              <a:t> of the link to the </a:t>
            </a:r>
            <a:r>
              <a:rPr lang="it-IT" dirty="0" err="1"/>
              <a:t>object</a:t>
            </a:r>
            <a:endParaRPr lang="it-IT" dirty="0"/>
          </a:p>
          <a:p>
            <a:r>
              <a:rPr lang="it-IT" dirty="0" err="1">
                <a:hlinkClick r:id="rId2"/>
              </a:rPr>
              <a:t>Zenodo</a:t>
            </a:r>
            <a:r>
              <a:rPr lang="it-IT" dirty="0"/>
              <a:t> </a:t>
            </a:r>
            <a:r>
              <a:rPr lang="it-IT" dirty="0" err="1"/>
              <a:t>assigns</a:t>
            </a:r>
            <a:r>
              <a:rPr lang="it-IT" dirty="0"/>
              <a:t> </a:t>
            </a:r>
            <a:r>
              <a:rPr lang="it-IT" dirty="0" err="1"/>
              <a:t>DOIs</a:t>
            </a:r>
            <a:r>
              <a:rPr lang="it-IT" dirty="0"/>
              <a:t> to </a:t>
            </a:r>
            <a:r>
              <a:rPr lang="it-IT" dirty="0" err="1"/>
              <a:t>digital</a:t>
            </a:r>
            <a:r>
              <a:rPr lang="it-IT" dirty="0"/>
              <a:t> </a:t>
            </a:r>
            <a:r>
              <a:rPr lang="it-IT" dirty="0" err="1"/>
              <a:t>objects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do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already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one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682E1D-CDEF-7F48-9F47-B68BC91BD21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it-IT" dirty="0"/>
              <a:t>Your </a:t>
            </a:r>
            <a:r>
              <a:rPr lang="it-IT" dirty="0" err="1"/>
              <a:t>repository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probabily</a:t>
            </a:r>
            <a:r>
              <a:rPr lang="it-IT" dirty="0"/>
              <a:t> </a:t>
            </a:r>
            <a:r>
              <a:rPr lang="it-IT" dirty="0" err="1"/>
              <a:t>assign</a:t>
            </a:r>
            <a:r>
              <a:rPr lang="it-IT" dirty="0"/>
              <a:t> a </a:t>
            </a:r>
            <a:r>
              <a:rPr lang="it-IT" dirty="0" err="1"/>
              <a:t>persistent</a:t>
            </a:r>
            <a:r>
              <a:rPr lang="it-IT" dirty="0"/>
              <a:t> </a:t>
            </a:r>
            <a:r>
              <a:rPr lang="it-IT" dirty="0" err="1"/>
              <a:t>identifier</a:t>
            </a:r>
            <a:r>
              <a:rPr lang="it-IT" dirty="0"/>
              <a:t> to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digital</a:t>
            </a:r>
            <a:r>
              <a:rPr lang="it-IT" dirty="0"/>
              <a:t> </a:t>
            </a:r>
            <a:r>
              <a:rPr lang="it-IT" dirty="0" err="1"/>
              <a:t>object</a:t>
            </a:r>
            <a:r>
              <a:rPr lang="it-IT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24621282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6AF8DCAD-DACD-8D4C-B767-D6E5D15B5A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 err="1"/>
              <a:t>Accessible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6508259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97051D2-8A9D-0F49-9C22-5F7B518F44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0" dirty="0"/>
              <a:t>Once the </a:t>
            </a:r>
            <a:r>
              <a:rPr lang="it-IT" b="0" dirty="0" err="1"/>
              <a:t>user</a:t>
            </a:r>
            <a:r>
              <a:rPr lang="it-IT" b="0" dirty="0"/>
              <a:t> </a:t>
            </a:r>
            <a:r>
              <a:rPr lang="it-IT" b="0" dirty="0" err="1"/>
              <a:t>finds</a:t>
            </a:r>
            <a:r>
              <a:rPr lang="it-IT" b="0" dirty="0"/>
              <a:t> the </a:t>
            </a:r>
            <a:r>
              <a:rPr lang="it-IT" b="0" dirty="0" err="1"/>
              <a:t>required</a:t>
            </a:r>
            <a:r>
              <a:rPr lang="it-IT" b="0" dirty="0"/>
              <a:t> data, </a:t>
            </a:r>
            <a:r>
              <a:rPr lang="it-IT" b="0" dirty="0" err="1"/>
              <a:t>she</a:t>
            </a:r>
            <a:r>
              <a:rPr lang="it-IT" b="0" dirty="0"/>
              <a:t>/he </a:t>
            </a:r>
            <a:r>
              <a:rPr lang="it-IT" b="0" dirty="0" err="1"/>
              <a:t>needs</a:t>
            </a:r>
            <a:r>
              <a:rPr lang="it-IT" b="0" dirty="0"/>
              <a:t> to </a:t>
            </a:r>
            <a:r>
              <a:rPr lang="it-IT" b="0" dirty="0" err="1"/>
              <a:t>know</a:t>
            </a:r>
            <a:r>
              <a:rPr lang="it-IT" b="0" dirty="0"/>
              <a:t> </a:t>
            </a:r>
            <a:r>
              <a:rPr lang="it-IT" b="0" dirty="0" err="1"/>
              <a:t>how</a:t>
            </a:r>
            <a:r>
              <a:rPr lang="it-IT" b="0" dirty="0"/>
              <a:t> can </a:t>
            </a:r>
            <a:r>
              <a:rPr lang="it-IT" b="0" dirty="0" err="1"/>
              <a:t>they</a:t>
            </a:r>
            <a:r>
              <a:rPr lang="it-IT" b="0" dirty="0"/>
              <a:t> be </a:t>
            </a:r>
            <a:r>
              <a:rPr lang="it-IT" b="0" dirty="0" err="1"/>
              <a:t>accessed</a:t>
            </a:r>
            <a:r>
              <a:rPr lang="it-IT" b="0" dirty="0"/>
              <a:t>, </a:t>
            </a:r>
            <a:r>
              <a:rPr lang="it-IT" b="0" dirty="0" err="1"/>
              <a:t>possibly</a:t>
            </a:r>
            <a:r>
              <a:rPr lang="it-IT" b="0" dirty="0"/>
              <a:t> </a:t>
            </a:r>
            <a:r>
              <a:rPr lang="it-IT" b="0" dirty="0" err="1"/>
              <a:t>including</a:t>
            </a:r>
            <a:r>
              <a:rPr lang="it-IT" b="0" dirty="0"/>
              <a:t> </a:t>
            </a:r>
            <a:r>
              <a:rPr lang="it-IT" b="0" dirty="0" err="1"/>
              <a:t>authentication</a:t>
            </a:r>
            <a:r>
              <a:rPr lang="it-IT" b="0" dirty="0"/>
              <a:t> and </a:t>
            </a:r>
            <a:r>
              <a:rPr lang="it-IT" b="0" dirty="0" err="1"/>
              <a:t>authorisation</a:t>
            </a:r>
            <a:r>
              <a:rPr lang="it-IT" b="0" dirty="0"/>
              <a:t>.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D35754-5234-3748-8B73-A9A5AE764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Accessible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592159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02A751A-A40A-D046-8C04-549F69013E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9999" y="1422985"/>
            <a:ext cx="8636001" cy="7058863"/>
          </a:xfrm>
        </p:spPr>
        <p:txBody>
          <a:bodyPr>
            <a:normAutofit/>
          </a:bodyPr>
          <a:lstStyle/>
          <a:p>
            <a:r>
              <a:rPr lang="it-IT" dirty="0"/>
              <a:t>How do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give</a:t>
            </a:r>
            <a:r>
              <a:rPr lang="it-IT" dirty="0"/>
              <a:t> </a:t>
            </a:r>
            <a:r>
              <a:rPr lang="it-IT" dirty="0" err="1"/>
              <a:t>access</a:t>
            </a:r>
            <a:r>
              <a:rPr lang="it-IT" dirty="0"/>
              <a:t> to </a:t>
            </a:r>
            <a:r>
              <a:rPr lang="it-IT" dirty="0" err="1"/>
              <a:t>your</a:t>
            </a:r>
            <a:r>
              <a:rPr lang="it-IT" dirty="0"/>
              <a:t> data? </a:t>
            </a:r>
          </a:p>
          <a:p>
            <a:r>
              <a:rPr lang="it-IT" dirty="0" err="1"/>
              <a:t>Through</a:t>
            </a:r>
            <a:r>
              <a:rPr lang="it-IT" dirty="0"/>
              <a:t> a </a:t>
            </a:r>
            <a:r>
              <a:rPr lang="it-IT" dirty="0" err="1">
                <a:solidFill>
                  <a:srgbClr val="FF0000"/>
                </a:solidFill>
              </a:rPr>
              <a:t>Repository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59074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319520-6078-E346-B033-A55886D59E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1324" y="1286933"/>
            <a:ext cx="13978033" cy="7518399"/>
          </a:xfrm>
        </p:spPr>
        <p:txBody>
          <a:bodyPr>
            <a:noAutofit/>
          </a:bodyPr>
          <a:lstStyle/>
          <a:p>
            <a:r>
              <a:rPr lang="en-US" sz="2400" dirty="0"/>
              <a:t>Thematic or disciplinary repositories</a:t>
            </a:r>
          </a:p>
          <a:p>
            <a:pPr marL="0" indent="0">
              <a:buNone/>
            </a:pPr>
            <a:r>
              <a:rPr lang="en-US" sz="2400" b="0" dirty="0"/>
              <a:t>Designed for specific contents, curated by specific communities: </a:t>
            </a:r>
            <a:r>
              <a:rPr lang="en-US" sz="2400" b="0" dirty="0" err="1"/>
              <a:t>ArXiv</a:t>
            </a:r>
            <a:r>
              <a:rPr lang="en-US" sz="2400" b="0" dirty="0"/>
              <a:t>, </a:t>
            </a:r>
            <a:r>
              <a:rPr lang="en-US" sz="2400" b="0" dirty="0" err="1"/>
              <a:t>bioarXiv</a:t>
            </a:r>
            <a:r>
              <a:rPr lang="en-US" sz="2400" b="0" dirty="0"/>
              <a:t>, PMC…</a:t>
            </a:r>
          </a:p>
          <a:p>
            <a:pPr marL="0" indent="0">
              <a:buNone/>
            </a:pPr>
            <a:r>
              <a:rPr lang="en-US" sz="2400" b="0" dirty="0">
                <a:hlinkClick r:id="rId2"/>
              </a:rPr>
              <a:t>http://oad.simmons.edu/oadwiki/Disciplinary_repositories</a:t>
            </a:r>
            <a:endParaRPr lang="en-US" sz="2400" b="0" dirty="0"/>
          </a:p>
          <a:p>
            <a:r>
              <a:rPr lang="en-US" sz="2400" dirty="0"/>
              <a:t>Institutional or national repositories</a:t>
            </a:r>
          </a:p>
          <a:p>
            <a:pPr marL="0" indent="0">
              <a:buNone/>
            </a:pPr>
            <a:r>
              <a:rPr lang="en-US" sz="2400" b="0" dirty="0"/>
              <a:t>Maintained and curated by single institutions/countries. Typically only authors based in the specific institution/country can deposit, everyone can access</a:t>
            </a:r>
          </a:p>
          <a:p>
            <a:r>
              <a:rPr lang="en-US" sz="2400" dirty="0"/>
              <a:t>Literature Repositories</a:t>
            </a:r>
          </a:p>
          <a:p>
            <a:pPr marL="0" indent="0">
              <a:buNone/>
            </a:pPr>
            <a:r>
              <a:rPr lang="en-US" sz="2400" b="0" dirty="0"/>
              <a:t>Reserved to text deposit (articles, reports, books, …). Metadata reflect the repository contents.</a:t>
            </a:r>
          </a:p>
          <a:p>
            <a:pPr marL="0" indent="0">
              <a:buNone/>
            </a:pPr>
            <a:r>
              <a:rPr lang="en-US" sz="2400" b="0" dirty="0">
                <a:hlinkClick r:id="rId3"/>
              </a:rPr>
              <a:t>https://v2.sherpa.ac.uk/opendoar/</a:t>
            </a:r>
            <a:r>
              <a:rPr lang="en-US" sz="2400" b="0" dirty="0"/>
              <a:t> </a:t>
            </a:r>
          </a:p>
          <a:p>
            <a:r>
              <a:rPr lang="en-US" sz="2400" dirty="0"/>
              <a:t>Data repositories</a:t>
            </a:r>
          </a:p>
          <a:p>
            <a:pPr marL="0" indent="0">
              <a:buNone/>
            </a:pPr>
            <a:r>
              <a:rPr lang="en-US" sz="2400" b="0" dirty="0"/>
              <a:t>Designed to deposit data. They often are disciplinary and have specific metadata to describe the type of data they preserve. </a:t>
            </a:r>
            <a:r>
              <a:rPr lang="en-US" sz="2400" b="0" dirty="0">
                <a:hlinkClick r:id="rId4"/>
              </a:rPr>
              <a:t>https://www.re3data.org/</a:t>
            </a:r>
            <a:r>
              <a:rPr lang="en-US" sz="2400" b="0" dirty="0"/>
              <a:t> </a:t>
            </a:r>
          </a:p>
          <a:p>
            <a:r>
              <a:rPr lang="en-US" sz="2400" dirty="0"/>
              <a:t>Catch-all repositories</a:t>
            </a:r>
          </a:p>
          <a:p>
            <a:pPr marL="0" indent="0">
              <a:buNone/>
            </a:pPr>
            <a:r>
              <a:rPr lang="en-US" sz="2400" b="0" dirty="0"/>
              <a:t>All research products can be deposited (data, literature, presentations, poster, images, software, …). Example: </a:t>
            </a:r>
            <a:r>
              <a:rPr lang="en-US" sz="2400" b="0" dirty="0">
                <a:hlinkClick r:id="rId5"/>
              </a:rPr>
              <a:t>Zenodo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E897B-E523-DE4E-BF67-5936BA370C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Access </a:t>
            </a:r>
            <a:r>
              <a:rPr lang="en-US" dirty="0" err="1"/>
              <a:t>Respositories</a:t>
            </a:r>
            <a:endParaRPr lang="en-US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BED311B0-9482-CB46-B583-1460E7AAFF94}"/>
              </a:ext>
            </a:extLst>
          </p:cNvPr>
          <p:cNvSpPr/>
          <p:nvPr/>
        </p:nvSpPr>
        <p:spPr>
          <a:xfrm>
            <a:off x="523928" y="1484025"/>
            <a:ext cx="1230124" cy="276899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200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Who</a:t>
            </a:r>
            <a:r>
              <a:rPr kumimoji="0" lang="it-IT" sz="220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it-IT" sz="2200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does</a:t>
            </a:r>
            <a:r>
              <a:rPr kumimoji="0" lang="it-IT" sz="220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curate/</a:t>
            </a:r>
            <a:r>
              <a:rPr kumimoji="0" lang="it-IT" sz="2200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deposit</a:t>
            </a:r>
            <a:r>
              <a:rPr kumimoji="0" lang="it-IT" sz="220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in the </a:t>
            </a:r>
            <a:r>
              <a:rPr kumimoji="0" lang="it-IT" sz="2200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repository</a:t>
            </a:r>
            <a:r>
              <a:rPr kumimoji="0" lang="it-IT" sz="220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?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F08A2BB9-1CC0-0947-8498-9E5BE668F9CC}"/>
              </a:ext>
            </a:extLst>
          </p:cNvPr>
          <p:cNvSpPr/>
          <p:nvPr/>
        </p:nvSpPr>
        <p:spPr>
          <a:xfrm>
            <a:off x="523928" y="4505159"/>
            <a:ext cx="1230124" cy="353758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vert270" wrap="square" lIns="47625" tIns="47625" rIns="47625" bIns="47625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it-IT" sz="2200" dirty="0" err="1">
                <a:solidFill>
                  <a:schemeClr val="accent1"/>
                </a:solidFill>
              </a:rPr>
              <a:t>What</a:t>
            </a:r>
            <a:r>
              <a:rPr lang="it-IT" sz="2200" dirty="0">
                <a:solidFill>
                  <a:schemeClr val="accent1"/>
                </a:solidFill>
              </a:rPr>
              <a:t> are the </a:t>
            </a:r>
            <a:br>
              <a:rPr lang="it-IT" sz="2200" dirty="0">
                <a:solidFill>
                  <a:schemeClr val="accent1"/>
                </a:solidFill>
              </a:rPr>
            </a:br>
            <a:r>
              <a:rPr lang="it-IT" sz="2200" dirty="0" err="1">
                <a:solidFill>
                  <a:schemeClr val="accent1"/>
                </a:solidFill>
              </a:rPr>
              <a:t>repository</a:t>
            </a:r>
            <a:r>
              <a:rPr lang="it-IT" sz="2200" dirty="0">
                <a:solidFill>
                  <a:schemeClr val="accent1"/>
                </a:solidFill>
              </a:rPr>
              <a:t> </a:t>
            </a:r>
            <a:r>
              <a:rPr lang="it-IT" sz="2200" dirty="0" err="1">
                <a:solidFill>
                  <a:schemeClr val="accent1"/>
                </a:solidFill>
              </a:rPr>
              <a:t>contents</a:t>
            </a:r>
            <a:r>
              <a:rPr lang="it-IT" sz="2200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7348842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47A67228-A50C-9C4C-BBBB-23D3866270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it-IT" dirty="0" err="1"/>
              <a:t>Deposit</a:t>
            </a:r>
            <a:r>
              <a:rPr lang="it-IT" dirty="0"/>
              <a:t>:</a:t>
            </a:r>
            <a:r>
              <a:rPr lang="it-IT" b="0" dirty="0"/>
              <a:t> upload a </a:t>
            </a:r>
            <a:r>
              <a:rPr lang="it-IT" b="0" dirty="0" err="1"/>
              <a:t>digital</a:t>
            </a:r>
            <a:r>
              <a:rPr lang="it-IT" b="0" dirty="0"/>
              <a:t> </a:t>
            </a:r>
            <a:r>
              <a:rPr lang="it-IT" b="0" dirty="0" err="1"/>
              <a:t>object</a:t>
            </a:r>
            <a:r>
              <a:rPr lang="it-IT" b="0" dirty="0"/>
              <a:t> (data, </a:t>
            </a:r>
            <a:r>
              <a:rPr lang="it-IT" b="0" dirty="0" err="1"/>
              <a:t>articles</a:t>
            </a:r>
            <a:r>
              <a:rPr lang="it-IT" b="0" dirty="0"/>
              <a:t>, …) on a </a:t>
            </a:r>
            <a:r>
              <a:rPr lang="it-IT" b="0" dirty="0" err="1"/>
              <a:t>platform</a:t>
            </a:r>
            <a:r>
              <a:rPr lang="it-IT" b="0" dirty="0"/>
              <a:t> </a:t>
            </a:r>
            <a:r>
              <a:rPr lang="it-IT" b="0" dirty="0" err="1"/>
              <a:t>that</a:t>
            </a:r>
            <a:r>
              <a:rPr lang="it-IT" b="0" dirty="0"/>
              <a:t> </a:t>
            </a:r>
            <a:r>
              <a:rPr lang="it-IT" b="0" dirty="0" err="1"/>
              <a:t>allows</a:t>
            </a:r>
            <a:r>
              <a:rPr lang="it-IT" b="0" dirty="0"/>
              <a:t> to </a:t>
            </a:r>
            <a:r>
              <a:rPr lang="it-IT" b="0" dirty="0" err="1"/>
              <a:t>correctly</a:t>
            </a:r>
            <a:r>
              <a:rPr lang="it-IT" b="0" dirty="0"/>
              <a:t> </a:t>
            </a:r>
            <a:r>
              <a:rPr lang="it-IT" b="0" dirty="0" err="1"/>
              <a:t>describe</a:t>
            </a:r>
            <a:r>
              <a:rPr lang="it-IT" b="0" dirty="0"/>
              <a:t> the </a:t>
            </a:r>
            <a:r>
              <a:rPr lang="it-IT" b="0" dirty="0" err="1"/>
              <a:t>object</a:t>
            </a:r>
            <a:r>
              <a:rPr lang="it-IT" b="0" dirty="0"/>
              <a:t> </a:t>
            </a:r>
            <a:r>
              <a:rPr lang="it-IT" b="0" dirty="0" err="1"/>
              <a:t>through</a:t>
            </a:r>
            <a:r>
              <a:rPr lang="it-IT" b="0" dirty="0"/>
              <a:t> </a:t>
            </a:r>
            <a:r>
              <a:rPr lang="it-IT" b="0" dirty="0" err="1"/>
              <a:t>medatada</a:t>
            </a:r>
            <a:r>
              <a:rPr lang="it-IT" b="0" dirty="0"/>
              <a:t> and </a:t>
            </a:r>
            <a:r>
              <a:rPr lang="it-IT" b="0" dirty="0" err="1"/>
              <a:t>that</a:t>
            </a:r>
            <a:r>
              <a:rPr lang="it-IT" b="0" dirty="0"/>
              <a:t> </a:t>
            </a:r>
            <a:r>
              <a:rPr lang="it-IT" b="0" dirty="0" err="1"/>
              <a:t>implements</a:t>
            </a:r>
            <a:r>
              <a:rPr lang="it-IT" b="0" dirty="0"/>
              <a:t> long-</a:t>
            </a:r>
            <a:r>
              <a:rPr lang="it-IT" b="0" dirty="0" err="1"/>
              <a:t>term</a:t>
            </a:r>
            <a:r>
              <a:rPr lang="it-IT" b="0" dirty="0"/>
              <a:t> </a:t>
            </a:r>
            <a:r>
              <a:rPr lang="it-IT" b="0" dirty="0" err="1"/>
              <a:t>preservation</a:t>
            </a:r>
            <a:r>
              <a:rPr lang="it-IT" b="0" dirty="0"/>
              <a:t>. </a:t>
            </a:r>
          </a:p>
          <a:p>
            <a:r>
              <a:rPr lang="it-IT" dirty="0" err="1"/>
              <a:t>Give</a:t>
            </a:r>
            <a:r>
              <a:rPr lang="it-IT" dirty="0"/>
              <a:t> </a:t>
            </a:r>
            <a:r>
              <a:rPr lang="it-IT" dirty="0" err="1"/>
              <a:t>access</a:t>
            </a:r>
            <a:r>
              <a:rPr lang="it-IT" dirty="0"/>
              <a:t>: </a:t>
            </a:r>
            <a:r>
              <a:rPr lang="it-IT" b="0" dirty="0"/>
              <a:t>once the </a:t>
            </a:r>
            <a:r>
              <a:rPr lang="it-IT" b="0" dirty="0" err="1"/>
              <a:t>object</a:t>
            </a:r>
            <a:r>
              <a:rPr lang="it-IT" b="0" dirty="0"/>
              <a:t> </a:t>
            </a:r>
            <a:r>
              <a:rPr lang="it-IT" b="0" dirty="0" err="1"/>
              <a:t>has</a:t>
            </a:r>
            <a:r>
              <a:rPr lang="it-IT" b="0" dirty="0"/>
              <a:t> </a:t>
            </a:r>
            <a:r>
              <a:rPr lang="it-IT" b="0" dirty="0" err="1"/>
              <a:t>been</a:t>
            </a:r>
            <a:r>
              <a:rPr lang="it-IT" b="0" dirty="0"/>
              <a:t> </a:t>
            </a:r>
            <a:r>
              <a:rPr lang="it-IT" b="0" dirty="0" err="1"/>
              <a:t>deposited</a:t>
            </a:r>
            <a:r>
              <a:rPr lang="it-IT" b="0" dirty="0"/>
              <a:t>, the </a:t>
            </a:r>
            <a:r>
              <a:rPr lang="it-IT" b="0" dirty="0" err="1"/>
              <a:t>authors</a:t>
            </a:r>
            <a:r>
              <a:rPr lang="it-IT" b="0" dirty="0"/>
              <a:t> can </a:t>
            </a:r>
            <a:r>
              <a:rPr lang="it-IT" b="0" dirty="0" err="1"/>
              <a:t>choose</a:t>
            </a:r>
            <a:r>
              <a:rPr lang="it-IT" b="0" dirty="0"/>
              <a:t> the </a:t>
            </a:r>
            <a:r>
              <a:rPr lang="it-IT" b="0" dirty="0" err="1"/>
              <a:t>type</a:t>
            </a:r>
            <a:r>
              <a:rPr lang="it-IT" b="0" dirty="0"/>
              <a:t> of </a:t>
            </a:r>
            <a:r>
              <a:rPr lang="it-IT" b="0" dirty="0" err="1"/>
              <a:t>access</a:t>
            </a:r>
            <a:r>
              <a:rPr lang="it-IT" b="0" dirty="0"/>
              <a:t> </a:t>
            </a:r>
            <a:r>
              <a:rPr lang="it-IT" b="0" dirty="0" err="1"/>
              <a:t>that</a:t>
            </a:r>
            <a:r>
              <a:rPr lang="it-IT" b="0" dirty="0"/>
              <a:t> can be </a:t>
            </a:r>
            <a:r>
              <a:rPr lang="it-IT" b="0" dirty="0" err="1"/>
              <a:t>granted</a:t>
            </a:r>
            <a:r>
              <a:rPr lang="it-IT" b="0" dirty="0"/>
              <a:t> (open, </a:t>
            </a:r>
            <a:r>
              <a:rPr lang="it-IT" b="0" dirty="0" err="1"/>
              <a:t>restricted</a:t>
            </a:r>
            <a:r>
              <a:rPr lang="it-IT" b="0" dirty="0"/>
              <a:t>, </a:t>
            </a:r>
            <a:r>
              <a:rPr lang="it-IT" b="0" dirty="0" err="1"/>
              <a:t>closed</a:t>
            </a:r>
            <a:r>
              <a:rPr lang="it-IT" b="0" dirty="0"/>
              <a:t>, </a:t>
            </a:r>
            <a:r>
              <a:rPr lang="it-IT" b="0" dirty="0" err="1"/>
              <a:t>embargoed</a:t>
            </a:r>
            <a:r>
              <a:rPr lang="it-IT" b="0" dirty="0"/>
              <a:t>,…) and </a:t>
            </a:r>
            <a:r>
              <a:rPr lang="it-IT" b="0" dirty="0" err="1"/>
              <a:t>assigns</a:t>
            </a:r>
            <a:r>
              <a:rPr lang="it-IT" b="0" dirty="0"/>
              <a:t> a </a:t>
            </a:r>
            <a:r>
              <a:rPr lang="it-IT" b="0" dirty="0" err="1"/>
              <a:t>licence</a:t>
            </a:r>
            <a:r>
              <a:rPr lang="it-IT" b="0" dirty="0"/>
              <a:t> to </a:t>
            </a:r>
            <a:r>
              <a:rPr lang="it-IT" b="0" dirty="0" err="1"/>
              <a:t>reuse</a:t>
            </a:r>
            <a:r>
              <a:rPr lang="it-IT" b="0" dirty="0"/>
              <a:t> the </a:t>
            </a:r>
            <a:r>
              <a:rPr lang="it-IT" b="0" dirty="0" err="1"/>
              <a:t>contents</a:t>
            </a:r>
            <a:r>
              <a:rPr lang="it-IT" b="0" dirty="0"/>
              <a:t> (Creative </a:t>
            </a:r>
            <a:r>
              <a:rPr lang="it-IT" b="0" dirty="0" err="1"/>
              <a:t>Commons</a:t>
            </a:r>
            <a:r>
              <a:rPr lang="it-IT" b="0" dirty="0"/>
              <a:t>)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CF6F14-D19E-D645-B5A5-30063178E0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An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difference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509588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6">
            <a:extLst>
              <a:ext uri="{FF2B5EF4-FFF2-40B4-BE49-F238E27FC236}">
                <a16:creationId xmlns:a16="http://schemas.microsoft.com/office/drawing/2014/main" id="{4EBB22CD-9F13-9744-A3E1-147EE66B6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10" y="7989887"/>
            <a:ext cx="2162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9">
            <a:extLst>
              <a:ext uri="{FF2B5EF4-FFF2-40B4-BE49-F238E27FC236}">
                <a16:creationId xmlns:a16="http://schemas.microsoft.com/office/drawing/2014/main" id="{8DC95D06-33D4-F640-95CA-F598A3996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146" y="8201025"/>
            <a:ext cx="49720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43BB702E-4573-4A43-BE82-BDB58833C3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Access </a:t>
            </a:r>
            <a:r>
              <a:rPr lang="it-IT" dirty="0" err="1"/>
              <a:t>Rights</a:t>
            </a:r>
            <a:r>
              <a:rPr lang="it-IT" dirty="0"/>
              <a:t> in </a:t>
            </a:r>
            <a:r>
              <a:rPr lang="it-IT" dirty="0" err="1"/>
              <a:t>Zenodo</a:t>
            </a:r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8B205B-1985-E849-93F5-5E7A9E627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461" y="309681"/>
            <a:ext cx="12179300" cy="3530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AB48D61-13D5-D240-917D-54F19CF431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r="68790" b="57932"/>
          <a:stretch/>
        </p:blipFill>
        <p:spPr>
          <a:xfrm>
            <a:off x="711201" y="3357797"/>
            <a:ext cx="3625690" cy="277537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379E2A7-7FAF-FA4B-B6E4-10BB304F5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61" y="1954302"/>
            <a:ext cx="12509500" cy="502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E708E65-D495-824E-99A0-0B4A667D8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911" y="3840281"/>
            <a:ext cx="12268200" cy="6464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91ECF5F-55CF-0E44-8572-E51AE1524D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91" y="6299561"/>
            <a:ext cx="7366000" cy="191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8170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D230A98-9749-5744-BA94-FD3D6297592E}"/>
              </a:ext>
            </a:extLst>
          </p:cNvPr>
          <p:cNvSpPr txBox="1"/>
          <p:nvPr/>
        </p:nvSpPr>
        <p:spPr>
          <a:xfrm>
            <a:off x="3350260" y="1676207"/>
            <a:ext cx="9555479" cy="579158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defTabSz="547673" fontAlgn="auto" hangingPunct="1">
              <a:lnSpc>
                <a:spcPct val="80000"/>
              </a:lnSpc>
              <a:spcBef>
                <a:spcPts val="3900"/>
              </a:spcBef>
              <a:buSzPct val="75000"/>
            </a:pPr>
            <a:r>
              <a:rPr lang="it-IT" sz="6200" b="1" dirty="0" err="1">
                <a:solidFill>
                  <a:srgbClr val="FF0000"/>
                </a:solidFill>
                <a:latin typeface="Helvetica" charset="0"/>
              </a:rPr>
              <a:t>Warning</a:t>
            </a:r>
            <a:r>
              <a:rPr lang="it-IT" sz="6200" b="1" dirty="0">
                <a:solidFill>
                  <a:srgbClr val="FF0000"/>
                </a:solidFill>
                <a:latin typeface="Helvetica" charset="0"/>
              </a:rPr>
              <a:t>!</a:t>
            </a:r>
          </a:p>
          <a:p>
            <a:r>
              <a:rPr lang="en-US" sz="4800" b="1" dirty="0"/>
              <a:t>Attaching</a:t>
            </a:r>
            <a:r>
              <a:rPr lang="en-US" sz="4800" dirty="0"/>
              <a:t> your data to the article you published does not mean you are depositing the data. </a:t>
            </a:r>
          </a:p>
          <a:p>
            <a:r>
              <a:rPr lang="en-US" sz="4800" dirty="0"/>
              <a:t>Journals do not guarantee long term </a:t>
            </a:r>
            <a:r>
              <a:rPr lang="en-US" sz="4800" b="1" dirty="0"/>
              <a:t>preservation</a:t>
            </a:r>
            <a:r>
              <a:rPr lang="en-US" sz="4800" dirty="0"/>
              <a:t> and </a:t>
            </a:r>
            <a:r>
              <a:rPr lang="en-US" sz="4800" b="1" dirty="0"/>
              <a:t>curation</a:t>
            </a:r>
            <a:r>
              <a:rPr lang="en-US" sz="4800" dirty="0"/>
              <a:t> of the data.</a:t>
            </a:r>
            <a:endParaRPr kumimoji="0" lang="it-IT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22989170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8023237-E912-C543-AC42-58D18B1811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5527" y="1484026"/>
            <a:ext cx="15309632" cy="6512493"/>
          </a:xfrm>
        </p:spPr>
        <p:txBody>
          <a:bodyPr>
            <a:normAutofit/>
          </a:bodyPr>
          <a:lstStyle/>
          <a:p>
            <a:pPr fontAlgn="base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it-IT" sz="3100" b="0" dirty="0"/>
              <a:t>Storage: data must be </a:t>
            </a:r>
            <a:r>
              <a:rPr lang="it-IT" sz="3100" b="0" dirty="0" err="1"/>
              <a:t>deposited</a:t>
            </a:r>
            <a:r>
              <a:rPr lang="it-IT" sz="3100" b="0" dirty="0"/>
              <a:t> in a «</a:t>
            </a:r>
            <a:r>
              <a:rPr lang="it-IT" sz="3100" b="0" dirty="0" err="1"/>
              <a:t>trusted</a:t>
            </a:r>
            <a:r>
              <a:rPr lang="it-IT" sz="3100" b="0" dirty="0"/>
              <a:t>» </a:t>
            </a:r>
            <a:r>
              <a:rPr lang="it-IT" sz="3100" b="0" dirty="0" err="1"/>
              <a:t>repository</a:t>
            </a:r>
            <a:endParaRPr lang="it-IT" sz="3100" b="0" dirty="0"/>
          </a:p>
          <a:p>
            <a:pPr lvl="1" fontAlgn="base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it-IT" sz="2700" b="0" dirty="0" err="1">
                <a:solidFill>
                  <a:srgbClr val="FF0000"/>
                </a:solidFill>
              </a:rPr>
              <a:t>Zenodo</a:t>
            </a:r>
            <a:r>
              <a:rPr lang="it-IT" sz="2700" b="0" dirty="0"/>
              <a:t> </a:t>
            </a:r>
            <a:r>
              <a:rPr lang="it-IT" sz="2700" b="0" dirty="0" err="1"/>
              <a:t>it’s</a:t>
            </a:r>
            <a:r>
              <a:rPr lang="it-IT" sz="2700" b="0" dirty="0"/>
              <a:t> the best </a:t>
            </a:r>
            <a:r>
              <a:rPr lang="it-IT" sz="2700" b="0" dirty="0" err="1"/>
              <a:t>solution</a:t>
            </a:r>
            <a:r>
              <a:rPr lang="it-IT" sz="2700" b="0" dirty="0"/>
              <a:t> </a:t>
            </a:r>
            <a:r>
              <a:rPr lang="it-IT" sz="2700" b="0" dirty="0" err="1"/>
              <a:t>because</a:t>
            </a:r>
            <a:r>
              <a:rPr lang="it-IT" sz="2700" b="0" dirty="0"/>
              <a:t> </a:t>
            </a:r>
            <a:r>
              <a:rPr lang="it-IT" sz="2700" b="0" dirty="0" err="1"/>
              <a:t>it’s</a:t>
            </a:r>
            <a:r>
              <a:rPr lang="it-IT" sz="2700" b="0" dirty="0"/>
              <a:t> </a:t>
            </a:r>
            <a:r>
              <a:rPr lang="it-IT" sz="2700" b="0" dirty="0" err="1"/>
              <a:t>already</a:t>
            </a:r>
            <a:r>
              <a:rPr lang="it-IT" sz="2700" b="0" dirty="0"/>
              <a:t> </a:t>
            </a:r>
            <a:r>
              <a:rPr lang="it-IT" sz="2700" b="0" dirty="0" err="1"/>
              <a:t>connected</a:t>
            </a:r>
            <a:r>
              <a:rPr lang="it-IT" sz="2700" b="0" dirty="0"/>
              <a:t> with </a:t>
            </a:r>
            <a:r>
              <a:rPr lang="it-IT" sz="2700" b="0" dirty="0" err="1"/>
              <a:t>OpenAIRE</a:t>
            </a:r>
            <a:endParaRPr lang="it-IT" sz="2700" b="0" dirty="0"/>
          </a:p>
          <a:p>
            <a:pPr lvl="1" fontAlgn="base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it-IT" sz="2700" b="0" dirty="0" err="1"/>
              <a:t>It’s</a:t>
            </a:r>
            <a:r>
              <a:rPr lang="it-IT" sz="2700" b="0" dirty="0"/>
              <a:t> </a:t>
            </a:r>
            <a:r>
              <a:rPr lang="it-IT" sz="2700" b="0" dirty="0" err="1"/>
              <a:t>better</a:t>
            </a:r>
            <a:r>
              <a:rPr lang="it-IT" sz="2700" b="0" dirty="0"/>
              <a:t> to </a:t>
            </a:r>
            <a:r>
              <a:rPr lang="it-IT" sz="2700" b="0" dirty="0" err="1"/>
              <a:t>deposit</a:t>
            </a:r>
            <a:r>
              <a:rPr lang="it-IT" sz="2700" b="0" dirty="0"/>
              <a:t> in </a:t>
            </a:r>
            <a:r>
              <a:rPr lang="it-IT" sz="2700" dirty="0" err="1">
                <a:solidFill>
                  <a:srgbClr val="FF0000"/>
                </a:solidFill>
              </a:rPr>
              <a:t>disciplinary</a:t>
            </a:r>
            <a:r>
              <a:rPr lang="it-IT" sz="2700" dirty="0">
                <a:solidFill>
                  <a:srgbClr val="FF0000"/>
                </a:solidFill>
              </a:rPr>
              <a:t> </a:t>
            </a:r>
            <a:r>
              <a:rPr lang="it-IT" sz="2700" dirty="0" err="1">
                <a:solidFill>
                  <a:srgbClr val="FF0000"/>
                </a:solidFill>
              </a:rPr>
              <a:t>repositories</a:t>
            </a:r>
            <a:r>
              <a:rPr lang="it-IT" sz="2700" b="0" dirty="0"/>
              <a:t>, </a:t>
            </a:r>
            <a:r>
              <a:rPr lang="it-IT" sz="2700" b="0" dirty="0" err="1"/>
              <a:t>if</a:t>
            </a:r>
            <a:r>
              <a:rPr lang="it-IT" sz="2700" b="0" dirty="0"/>
              <a:t> </a:t>
            </a:r>
            <a:r>
              <a:rPr lang="it-IT" sz="2700" b="0" dirty="0" err="1"/>
              <a:t>available</a:t>
            </a:r>
            <a:endParaRPr lang="it-IT" sz="2700" dirty="0"/>
          </a:p>
          <a:p>
            <a:pPr lvl="1" fontAlgn="base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it-IT" sz="2700" dirty="0" err="1"/>
              <a:t>Disciplinary</a:t>
            </a:r>
            <a:r>
              <a:rPr lang="it-IT" sz="2700" dirty="0"/>
              <a:t> </a:t>
            </a:r>
            <a:r>
              <a:rPr lang="it-IT" sz="2700" dirty="0" err="1"/>
              <a:t>repositories</a:t>
            </a:r>
            <a:r>
              <a:rPr lang="it-IT" sz="2700" dirty="0"/>
              <a:t> can be </a:t>
            </a:r>
            <a:r>
              <a:rPr lang="it-IT" sz="2700" dirty="0" err="1"/>
              <a:t>found</a:t>
            </a:r>
            <a:r>
              <a:rPr lang="it-IT" sz="2700" dirty="0"/>
              <a:t> on </a:t>
            </a:r>
            <a:r>
              <a:rPr lang="it-IT" sz="2700" dirty="0">
                <a:solidFill>
                  <a:srgbClr val="FF0000"/>
                </a:solidFill>
              </a:rPr>
              <a:t>Re3data</a:t>
            </a:r>
            <a:r>
              <a:rPr lang="it-IT" sz="2700" dirty="0"/>
              <a:t> (</a:t>
            </a:r>
            <a:r>
              <a:rPr lang="it-IT" sz="2700" dirty="0">
                <a:hlinkClick r:id="rId2"/>
              </a:rPr>
              <a:t>www.re3data.org</a:t>
            </a:r>
            <a:r>
              <a:rPr lang="it-IT" sz="2700" dirty="0"/>
              <a:t>) </a:t>
            </a:r>
          </a:p>
          <a:p>
            <a:pPr lvl="1" fontAlgn="base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it-IT" sz="2700" dirty="0" err="1"/>
              <a:t>Provide</a:t>
            </a:r>
            <a:r>
              <a:rPr lang="it-IT" sz="2700" dirty="0"/>
              <a:t> </a:t>
            </a:r>
            <a:r>
              <a:rPr lang="it-IT" sz="2700" dirty="0">
                <a:solidFill>
                  <a:srgbClr val="FF0000"/>
                </a:solidFill>
              </a:rPr>
              <a:t>full </a:t>
            </a:r>
            <a:r>
              <a:rPr lang="it-IT" sz="2700" dirty="0" err="1">
                <a:solidFill>
                  <a:srgbClr val="FF0000"/>
                </a:solidFill>
              </a:rPr>
              <a:t>metadata</a:t>
            </a:r>
            <a:r>
              <a:rPr lang="it-IT" sz="2700" dirty="0"/>
              <a:t>, </a:t>
            </a:r>
            <a:r>
              <a:rPr lang="it-IT" sz="2700" dirty="0" err="1"/>
              <a:t>according</a:t>
            </a:r>
            <a:r>
              <a:rPr lang="it-IT" sz="2700" dirty="0"/>
              <a:t> to discipline </a:t>
            </a:r>
            <a:r>
              <a:rPr lang="it-IT" sz="2700" dirty="0" err="1"/>
              <a:t>standards</a:t>
            </a:r>
            <a:r>
              <a:rPr lang="it-IT" sz="2700" dirty="0"/>
              <a:t>.</a:t>
            </a:r>
          </a:p>
          <a:p>
            <a:pPr fontAlgn="base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it-IT" sz="3100" b="0" dirty="0"/>
              <a:t>OPEN ACCESS: data must be </a:t>
            </a:r>
            <a:r>
              <a:rPr lang="it-IT" sz="3100" b="0" dirty="0" err="1"/>
              <a:t>opened</a:t>
            </a:r>
            <a:endParaRPr lang="it-IT" sz="3100" b="0" dirty="0"/>
          </a:p>
          <a:p>
            <a:pPr lvl="1" fontAlgn="base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it-IT" sz="2700" dirty="0"/>
              <a:t>An</a:t>
            </a:r>
            <a:r>
              <a:rPr lang="it-IT" sz="2700" b="0" dirty="0">
                <a:solidFill>
                  <a:srgbClr val="FF0000"/>
                </a:solidFill>
              </a:rPr>
              <a:t> embargo</a:t>
            </a:r>
            <a:r>
              <a:rPr lang="it-IT" sz="2700" b="0" dirty="0"/>
              <a:t> </a:t>
            </a:r>
            <a:r>
              <a:rPr lang="it-IT" sz="2700" b="0" dirty="0" err="1"/>
              <a:t>period</a:t>
            </a:r>
            <a:r>
              <a:rPr lang="it-IT" sz="2700" b="0" dirty="0"/>
              <a:t> can be </a:t>
            </a:r>
            <a:r>
              <a:rPr lang="it-IT" sz="2700" b="0" dirty="0" err="1"/>
              <a:t>imposed</a:t>
            </a:r>
            <a:r>
              <a:rPr lang="it-IT" sz="2700" b="0" dirty="0"/>
              <a:t>, </a:t>
            </a:r>
            <a:r>
              <a:rPr lang="it-IT" sz="2700" b="0" dirty="0" err="1"/>
              <a:t>depending</a:t>
            </a:r>
            <a:r>
              <a:rPr lang="it-IT" sz="2700" b="0" dirty="0"/>
              <a:t> on the </a:t>
            </a:r>
            <a:r>
              <a:rPr lang="it-IT" sz="2700" b="0" dirty="0" err="1"/>
              <a:t>project</a:t>
            </a:r>
            <a:endParaRPr lang="it-IT" sz="2700" b="0" dirty="0"/>
          </a:p>
          <a:p>
            <a:pPr lvl="1" fontAlgn="base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it-IT" sz="2700" dirty="0" err="1"/>
              <a:t>Choose</a:t>
            </a:r>
            <a:r>
              <a:rPr lang="it-IT" sz="2700" dirty="0"/>
              <a:t> the</a:t>
            </a:r>
            <a:r>
              <a:rPr lang="it-IT" sz="2700" b="0" dirty="0"/>
              <a:t> </a:t>
            </a:r>
            <a:r>
              <a:rPr lang="it-IT" sz="2700" b="0" dirty="0" err="1"/>
              <a:t>most</a:t>
            </a:r>
            <a:r>
              <a:rPr lang="it-IT" sz="2700" b="0" dirty="0"/>
              <a:t> open CC </a:t>
            </a:r>
            <a:r>
              <a:rPr lang="it-IT" sz="2700" b="0" dirty="0" err="1"/>
              <a:t>license</a:t>
            </a:r>
            <a:r>
              <a:rPr lang="it-IT" sz="2700" b="0" dirty="0"/>
              <a:t> </a:t>
            </a:r>
            <a:r>
              <a:rPr lang="it-IT" sz="2700" b="0" dirty="0" err="1"/>
              <a:t>possible</a:t>
            </a:r>
            <a:r>
              <a:rPr lang="it-IT" sz="2700" b="0" dirty="0"/>
              <a:t>: CC0 or CC-BY</a:t>
            </a:r>
          </a:p>
          <a:p>
            <a:pPr fontAlgn="base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it-IT" sz="3100" b="0" dirty="0"/>
              <a:t>DOCUMENTATION: </a:t>
            </a:r>
            <a:r>
              <a:rPr lang="it-IT" sz="2700" b="0" dirty="0" err="1">
                <a:solidFill>
                  <a:srgbClr val="5B72D1"/>
                </a:solidFill>
              </a:rPr>
              <a:t>all</a:t>
            </a:r>
            <a:r>
              <a:rPr lang="it-IT" sz="2700" b="0" dirty="0">
                <a:solidFill>
                  <a:srgbClr val="5B72D1"/>
                </a:solidFill>
              </a:rPr>
              <a:t> </a:t>
            </a:r>
            <a:r>
              <a:rPr lang="it-IT" sz="2700" b="0" dirty="0" err="1">
                <a:solidFill>
                  <a:srgbClr val="5B72D1"/>
                </a:solidFill>
              </a:rPr>
              <a:t>useful</a:t>
            </a:r>
            <a:r>
              <a:rPr lang="it-IT" sz="2700" b="0" dirty="0">
                <a:solidFill>
                  <a:srgbClr val="5B72D1"/>
                </a:solidFill>
              </a:rPr>
              <a:t> information </a:t>
            </a:r>
            <a:r>
              <a:rPr lang="it-IT" sz="2700" b="0" dirty="0" err="1">
                <a:solidFill>
                  <a:srgbClr val="5B72D1"/>
                </a:solidFill>
              </a:rPr>
              <a:t>about</a:t>
            </a:r>
            <a:r>
              <a:rPr lang="it-IT" sz="2700" b="0" dirty="0">
                <a:solidFill>
                  <a:srgbClr val="5B72D1"/>
                </a:solidFill>
              </a:rPr>
              <a:t> the </a:t>
            </a:r>
            <a:r>
              <a:rPr lang="it-IT" sz="2700" b="0" dirty="0" err="1">
                <a:solidFill>
                  <a:srgbClr val="5B72D1"/>
                </a:solidFill>
              </a:rPr>
              <a:t>gathering</a:t>
            </a:r>
            <a:r>
              <a:rPr lang="it-IT" sz="2700" b="0" dirty="0">
                <a:solidFill>
                  <a:srgbClr val="5B72D1"/>
                </a:solidFill>
              </a:rPr>
              <a:t> of the data must be </a:t>
            </a:r>
            <a:r>
              <a:rPr lang="it-IT" sz="2700" b="0" dirty="0" err="1">
                <a:solidFill>
                  <a:srgbClr val="5B72D1"/>
                </a:solidFill>
              </a:rPr>
              <a:t>provided</a:t>
            </a:r>
            <a:r>
              <a:rPr lang="it-IT" sz="2700" b="0" dirty="0">
                <a:solidFill>
                  <a:srgbClr val="5B72D1"/>
                </a:solidFill>
              </a:rPr>
              <a:t>, and </a:t>
            </a:r>
            <a:r>
              <a:rPr lang="it-IT" sz="2700" b="0" dirty="0" err="1">
                <a:solidFill>
                  <a:srgbClr val="5B72D1"/>
                </a:solidFill>
              </a:rPr>
              <a:t>possibly</a:t>
            </a:r>
            <a:r>
              <a:rPr lang="it-IT" sz="2700" b="0" dirty="0">
                <a:solidFill>
                  <a:srgbClr val="5B72D1"/>
                </a:solidFill>
              </a:rPr>
              <a:t> DEPOSIT the </a:t>
            </a:r>
            <a:r>
              <a:rPr lang="it-IT" sz="2700" b="0" dirty="0" err="1">
                <a:solidFill>
                  <a:srgbClr val="5B72D1"/>
                </a:solidFill>
              </a:rPr>
              <a:t>dataset</a:t>
            </a:r>
            <a:r>
              <a:rPr lang="it-IT" sz="2700" b="0" dirty="0">
                <a:solidFill>
                  <a:srgbClr val="5B72D1"/>
                </a:solidFill>
              </a:rPr>
              <a:t>.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8171E6-E44C-1B49-8776-F5D661E2DF3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it-IT" dirty="0"/>
              <a:t>Open Access to </a:t>
            </a:r>
            <a:r>
              <a:rPr lang="it-IT" dirty="0" err="1"/>
              <a:t>research</a:t>
            </a:r>
            <a:r>
              <a:rPr lang="it-IT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832224262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6AF8DCAD-DACD-8D4C-B767-D6E5D15B5A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 err="1"/>
              <a:t>Interoperable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408907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8D27900-0B19-A041-B6B9-6FF12A1375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13178" y="1299882"/>
            <a:ext cx="8636000" cy="654423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8800" b="1" dirty="0" err="1">
                <a:solidFill>
                  <a:srgbClr val="FF0000"/>
                </a:solidFill>
              </a:rPr>
              <a:t>Beware</a:t>
            </a:r>
            <a:r>
              <a:rPr lang="it-IT" sz="8800" dirty="0"/>
              <a:t>!</a:t>
            </a:r>
          </a:p>
          <a:p>
            <a:pPr marL="0" indent="0" algn="ctr">
              <a:buNone/>
            </a:pPr>
            <a:r>
              <a:rPr lang="it-IT" sz="8000" dirty="0"/>
              <a:t>Open Access </a:t>
            </a:r>
            <a:r>
              <a:rPr lang="it-IT" sz="8000" b="1" dirty="0" err="1">
                <a:solidFill>
                  <a:srgbClr val="FF0000"/>
                </a:solidFill>
              </a:rPr>
              <a:t>doesn’t</a:t>
            </a:r>
            <a:r>
              <a:rPr lang="it-IT" sz="8000" dirty="0"/>
              <a:t> </a:t>
            </a:r>
            <a:r>
              <a:rPr lang="it-IT" sz="8000" dirty="0" err="1"/>
              <a:t>mean</a:t>
            </a:r>
            <a:r>
              <a:rPr lang="it-IT" sz="8000" dirty="0"/>
              <a:t> </a:t>
            </a:r>
            <a:r>
              <a:rPr lang="it-IT" sz="8000" dirty="0" err="1"/>
              <a:t>paying</a:t>
            </a:r>
            <a:r>
              <a:rPr lang="it-IT" sz="8000" dirty="0"/>
              <a:t> for </a:t>
            </a:r>
            <a:r>
              <a:rPr lang="it-IT" sz="8000" dirty="0" err="1"/>
              <a:t>publishing</a:t>
            </a:r>
            <a:r>
              <a:rPr lang="it-IT" sz="8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37321421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97051D2-8A9D-0F49-9C22-5F7B518F44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0" dirty="0"/>
              <a:t>The data </a:t>
            </a:r>
            <a:r>
              <a:rPr lang="it-IT" b="0" dirty="0" err="1"/>
              <a:t>usually</a:t>
            </a:r>
            <a:r>
              <a:rPr lang="it-IT" b="0" dirty="0"/>
              <a:t> </a:t>
            </a:r>
            <a:r>
              <a:rPr lang="it-IT" b="0" dirty="0" err="1"/>
              <a:t>need</a:t>
            </a:r>
            <a:r>
              <a:rPr lang="it-IT" b="0" dirty="0"/>
              <a:t> to be </a:t>
            </a:r>
            <a:r>
              <a:rPr lang="it-IT" b="0" dirty="0" err="1"/>
              <a:t>integrated</a:t>
            </a:r>
            <a:r>
              <a:rPr lang="it-IT" b="0" dirty="0"/>
              <a:t> with </a:t>
            </a:r>
            <a:r>
              <a:rPr lang="it-IT" b="0" dirty="0" err="1"/>
              <a:t>other</a:t>
            </a:r>
            <a:r>
              <a:rPr lang="it-IT" b="0" dirty="0"/>
              <a:t> data. In </a:t>
            </a:r>
            <a:r>
              <a:rPr lang="it-IT" b="0" dirty="0" err="1"/>
              <a:t>addition</a:t>
            </a:r>
            <a:r>
              <a:rPr lang="it-IT" b="0" dirty="0"/>
              <a:t>, the data </a:t>
            </a:r>
            <a:r>
              <a:rPr lang="it-IT" b="0" dirty="0" err="1"/>
              <a:t>need</a:t>
            </a:r>
            <a:r>
              <a:rPr lang="it-IT" b="0" dirty="0"/>
              <a:t> to </a:t>
            </a:r>
            <a:r>
              <a:rPr lang="it-IT" b="0" dirty="0" err="1"/>
              <a:t>interoperate</a:t>
            </a:r>
            <a:r>
              <a:rPr lang="it-IT" b="0" dirty="0"/>
              <a:t> with </a:t>
            </a:r>
            <a:r>
              <a:rPr lang="it-IT" b="0" dirty="0" err="1"/>
              <a:t>applications</a:t>
            </a:r>
            <a:r>
              <a:rPr lang="it-IT" b="0" dirty="0"/>
              <a:t> or </a:t>
            </a:r>
            <a:r>
              <a:rPr lang="it-IT" b="0" dirty="0" err="1"/>
              <a:t>workflows</a:t>
            </a:r>
            <a:r>
              <a:rPr lang="it-IT" b="0" dirty="0"/>
              <a:t> for </a:t>
            </a:r>
            <a:r>
              <a:rPr lang="it-IT" b="0" dirty="0" err="1"/>
              <a:t>analysis</a:t>
            </a:r>
            <a:r>
              <a:rPr lang="it-IT" b="0" dirty="0"/>
              <a:t>, </a:t>
            </a:r>
            <a:r>
              <a:rPr lang="it-IT" b="0" dirty="0" err="1"/>
              <a:t>storage</a:t>
            </a:r>
            <a:r>
              <a:rPr lang="it-IT" b="0" dirty="0"/>
              <a:t>, and processing.</a:t>
            </a:r>
          </a:p>
          <a:p>
            <a:pPr marL="0" indent="0">
              <a:buNone/>
            </a:pPr>
            <a:endParaRPr lang="it-IT" b="0" dirty="0"/>
          </a:p>
          <a:p>
            <a:pPr marL="0" indent="0">
              <a:buNone/>
            </a:pPr>
            <a:r>
              <a:rPr lang="it-IT" b="0" dirty="0"/>
              <a:t>Use community standard or best </a:t>
            </a:r>
            <a:r>
              <a:rPr lang="it-IT" b="0" dirty="0" err="1"/>
              <a:t>practice</a:t>
            </a:r>
            <a:r>
              <a:rPr lang="it-IT" b="0"/>
              <a:t>!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D35754-5234-3748-8B73-A9A5AE764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Interoperable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7114426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43BB702E-4573-4A43-BE82-BDB58833C3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Linking</a:t>
            </a:r>
            <a:r>
              <a:rPr lang="it-IT" dirty="0"/>
              <a:t> Objects in </a:t>
            </a:r>
            <a:r>
              <a:rPr lang="it-IT" dirty="0" err="1"/>
              <a:t>Zenodo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CA3291B-AB2B-E841-9BE7-6E7DD72F7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586133"/>
            <a:ext cx="14592300" cy="32639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B280577-541F-984A-9283-BCBFAE58E4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0" t="13215" r="31309" b="1359"/>
          <a:stretch/>
        </p:blipFill>
        <p:spPr>
          <a:xfrm>
            <a:off x="7094560" y="3524118"/>
            <a:ext cx="3832395" cy="561988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9E89C72-3858-A645-9418-CA3BD0047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10" y="3778118"/>
            <a:ext cx="3327400" cy="8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82368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6AF8DCAD-DACD-8D4C-B767-D6E5D15B5A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 err="1"/>
              <a:t>Reusable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2308256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97051D2-8A9D-0F49-9C22-5F7B518F44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0" dirty="0"/>
              <a:t>The ultimate goal of FAIR </a:t>
            </a:r>
            <a:r>
              <a:rPr lang="it-IT" b="0" dirty="0" err="1"/>
              <a:t>is</a:t>
            </a:r>
            <a:r>
              <a:rPr lang="it-IT" b="0" dirty="0"/>
              <a:t> to </a:t>
            </a:r>
            <a:r>
              <a:rPr lang="it-IT" b="0" dirty="0" err="1"/>
              <a:t>optimise</a:t>
            </a:r>
            <a:r>
              <a:rPr lang="it-IT" b="0" dirty="0"/>
              <a:t> the </a:t>
            </a:r>
            <a:r>
              <a:rPr lang="it-IT" b="0" dirty="0" err="1"/>
              <a:t>reuse</a:t>
            </a:r>
            <a:r>
              <a:rPr lang="it-IT" b="0" dirty="0"/>
              <a:t> of data. To </a:t>
            </a:r>
            <a:r>
              <a:rPr lang="it-IT" b="0" dirty="0" err="1"/>
              <a:t>achieve</a:t>
            </a:r>
            <a:r>
              <a:rPr lang="it-IT" b="0" dirty="0"/>
              <a:t> </a:t>
            </a:r>
            <a:r>
              <a:rPr lang="it-IT" b="0" dirty="0" err="1"/>
              <a:t>this</a:t>
            </a:r>
            <a:r>
              <a:rPr lang="it-IT" b="0" dirty="0"/>
              <a:t>, </a:t>
            </a:r>
            <a:r>
              <a:rPr lang="it-IT" b="0" dirty="0" err="1"/>
              <a:t>metadata</a:t>
            </a:r>
            <a:r>
              <a:rPr lang="it-IT" b="0" dirty="0"/>
              <a:t> and data </a:t>
            </a:r>
            <a:r>
              <a:rPr lang="it-IT" b="0" dirty="0" err="1"/>
              <a:t>should</a:t>
            </a:r>
            <a:r>
              <a:rPr lang="it-IT" b="0" dirty="0"/>
              <a:t> be </a:t>
            </a:r>
            <a:r>
              <a:rPr lang="it-IT" b="0" dirty="0" err="1"/>
              <a:t>well-described</a:t>
            </a:r>
            <a:r>
              <a:rPr lang="it-IT" b="0" dirty="0"/>
              <a:t> so </a:t>
            </a:r>
            <a:r>
              <a:rPr lang="it-IT" b="0" dirty="0" err="1"/>
              <a:t>that</a:t>
            </a:r>
            <a:r>
              <a:rPr lang="it-IT" b="0" dirty="0"/>
              <a:t> </a:t>
            </a:r>
            <a:r>
              <a:rPr lang="it-IT" b="0" dirty="0" err="1"/>
              <a:t>they</a:t>
            </a:r>
            <a:r>
              <a:rPr lang="it-IT" b="0" dirty="0"/>
              <a:t> can be </a:t>
            </a:r>
            <a:r>
              <a:rPr lang="it-IT" b="0" dirty="0" err="1"/>
              <a:t>replicated</a:t>
            </a:r>
            <a:r>
              <a:rPr lang="it-IT" b="0" dirty="0"/>
              <a:t> and/or </a:t>
            </a:r>
            <a:r>
              <a:rPr lang="it-IT" b="0" dirty="0" err="1"/>
              <a:t>combined</a:t>
            </a:r>
            <a:r>
              <a:rPr lang="it-IT" b="0" dirty="0"/>
              <a:t> in </a:t>
            </a:r>
            <a:r>
              <a:rPr lang="it-IT" b="0" dirty="0" err="1"/>
              <a:t>different</a:t>
            </a:r>
            <a:r>
              <a:rPr lang="it-IT" b="0" dirty="0"/>
              <a:t> </a:t>
            </a:r>
            <a:r>
              <a:rPr lang="it-IT" b="0" dirty="0" err="1"/>
              <a:t>settings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D35754-5234-3748-8B73-A9A5AE764F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Reusable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1292468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17DEA8E-FD83-6449-A78C-63E7462D93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err="1"/>
              <a:t>Tell</a:t>
            </a:r>
            <a:r>
              <a:rPr lang="it-IT" dirty="0"/>
              <a:t> </a:t>
            </a:r>
            <a:r>
              <a:rPr lang="it-IT" dirty="0" err="1"/>
              <a:t>others</a:t>
            </a:r>
            <a:r>
              <a:rPr lang="it-IT" dirty="0"/>
              <a:t> </a:t>
            </a:r>
            <a:r>
              <a:rPr lang="it-IT" dirty="0" err="1"/>
              <a:t>how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can </a:t>
            </a:r>
            <a:r>
              <a:rPr lang="it-IT" dirty="0" err="1"/>
              <a:t>reuse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data!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data </a:t>
            </a:r>
            <a:r>
              <a:rPr lang="it-IT" dirty="0" err="1"/>
              <a:t>coming</a:t>
            </a:r>
            <a:r>
              <a:rPr lang="it-IT" dirty="0"/>
              <a:t> from?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2A5BAFE-467A-8A47-8167-D37C3941E3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Licenses</a:t>
            </a:r>
            <a:endParaRPr lang="it-IT" dirty="0"/>
          </a:p>
        </p:txBody>
      </p:sp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A051CCF4-2E50-5344-9985-54A5217054AC}"/>
              </a:ext>
            </a:extLst>
          </p:cNvPr>
          <p:cNvSpPr txBox="1">
            <a:spLocks/>
          </p:cNvSpPr>
          <p:nvPr/>
        </p:nvSpPr>
        <p:spPr>
          <a:xfrm>
            <a:off x="711200" y="3426642"/>
            <a:ext cx="13530416" cy="114535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6000" b="1" i="0" u="none" strike="noStrike" cap="none" spc="-151" baseline="0">
                <a:ln>
                  <a:noFill/>
                </a:ln>
                <a:solidFill>
                  <a:schemeClr val="accent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444489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2pPr>
            <a:lvl3pPr marL="888978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3pPr>
            <a:lvl4pPr marL="1333467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4pPr>
            <a:lvl5pPr marL="1777956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it-IT" dirty="0" err="1"/>
              <a:t>Provenance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779110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EF06ECD-6AD8-8E41-B937-D1848C1D2A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b="0" dirty="0" err="1"/>
              <a:t>Automatically</a:t>
            </a:r>
            <a:r>
              <a:rPr lang="it-IT" b="0" dirty="0"/>
              <a:t> </a:t>
            </a:r>
            <a:r>
              <a:rPr lang="it-IT" b="0" dirty="0" err="1"/>
              <a:t>protected</a:t>
            </a:r>
            <a:r>
              <a:rPr lang="it-IT" b="0" dirty="0"/>
              <a:t> by the law;</a:t>
            </a:r>
          </a:p>
          <a:p>
            <a:r>
              <a:rPr lang="it-IT" b="0" dirty="0" err="1"/>
              <a:t>Regulated</a:t>
            </a:r>
            <a:r>
              <a:rPr lang="it-IT" b="0" dirty="0"/>
              <a:t> by </a:t>
            </a:r>
            <a:r>
              <a:rPr lang="it-IT" b="0" dirty="0" err="1"/>
              <a:t>contract</a:t>
            </a:r>
            <a:r>
              <a:rPr lang="it-IT" b="0" dirty="0"/>
              <a:t>;</a:t>
            </a:r>
          </a:p>
          <a:p>
            <a:r>
              <a:rPr lang="it-IT" b="0" dirty="0" err="1"/>
              <a:t>Subject</a:t>
            </a:r>
            <a:r>
              <a:rPr lang="it-IT" b="0" dirty="0"/>
              <a:t> to community </a:t>
            </a:r>
            <a:r>
              <a:rPr lang="it-IT" b="0" dirty="0" err="1"/>
              <a:t>norms</a:t>
            </a:r>
            <a:r>
              <a:rPr lang="it-IT" b="0" dirty="0"/>
              <a:t> </a:t>
            </a:r>
            <a:r>
              <a:rPr lang="it-IT" b="0" dirty="0" err="1"/>
              <a:t>such</a:t>
            </a:r>
            <a:r>
              <a:rPr lang="it-IT" b="0" dirty="0"/>
              <a:t> </a:t>
            </a:r>
            <a:r>
              <a:rPr lang="it-IT" b="0" dirty="0" err="1"/>
              <a:t>as</a:t>
            </a:r>
            <a:r>
              <a:rPr lang="it-IT" b="0" dirty="0"/>
              <a:t> </a:t>
            </a:r>
            <a:r>
              <a:rPr lang="it-IT" b="0" dirty="0" err="1"/>
              <a:t>academic</a:t>
            </a:r>
            <a:r>
              <a:rPr lang="it-IT" b="0" dirty="0"/>
              <a:t> best </a:t>
            </a:r>
            <a:r>
              <a:rPr lang="it-IT" b="0" dirty="0" err="1"/>
              <a:t>practices</a:t>
            </a:r>
            <a:r>
              <a:rPr lang="it-IT" b="0" dirty="0"/>
              <a:t>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59C388-F29D-FC43-93DB-B4DB84E0383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Research</a:t>
            </a:r>
            <a:r>
              <a:rPr lang="it-IT" dirty="0"/>
              <a:t> data </a:t>
            </a:r>
            <a:r>
              <a:rPr lang="it-IT" dirty="0" err="1"/>
              <a:t>may</a:t>
            </a:r>
            <a:r>
              <a:rPr lang="it-IT" dirty="0"/>
              <a:t> be:</a:t>
            </a:r>
          </a:p>
        </p:txBody>
      </p:sp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088A9EFA-A40D-9C44-BDE9-8D94A52747F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/>
          <a:lstStyle/>
          <a:p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OpenAIRE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Guidelines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: How do I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know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if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my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research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data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is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protected</a:t>
            </a:r>
            <a:endParaRPr lang="it-IT" sz="1000" spc="-80" dirty="0">
              <a:solidFill>
                <a:srgbClr val="000000"/>
              </a:solidFill>
              <a:latin typeface="Helvetica" charset="0"/>
            </a:endParaRPr>
          </a:p>
          <a:p>
            <a:r>
              <a:rPr lang="it-IT" sz="1000" dirty="0">
                <a:hlinkClick r:id="rId2"/>
              </a:rPr>
              <a:t>https://www.openaire.eu/how-do-i-know-if-my-research-data-is-protected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43542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EF06ECD-6AD8-8E41-B937-D1848C1D2A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b="0" dirty="0"/>
              <a:t>Copyright </a:t>
            </a:r>
            <a:r>
              <a:rPr lang="it-IT" b="0" dirty="0" err="1"/>
              <a:t>is</a:t>
            </a:r>
            <a:r>
              <a:rPr lang="it-IT" b="0" dirty="0"/>
              <a:t> a </a:t>
            </a:r>
            <a:r>
              <a:rPr lang="it-IT" b="0" dirty="0" err="1"/>
              <a:t>property</a:t>
            </a:r>
            <a:r>
              <a:rPr lang="it-IT" b="0" dirty="0"/>
              <a:t> right in </a:t>
            </a:r>
            <a:r>
              <a:rPr lang="it-IT" b="0" dirty="0" err="1"/>
              <a:t>certain</a:t>
            </a:r>
            <a:r>
              <a:rPr lang="it-IT" b="0" dirty="0"/>
              <a:t> </a:t>
            </a:r>
            <a:r>
              <a:rPr lang="it-IT" b="0" dirty="0" err="1"/>
              <a:t>types</a:t>
            </a:r>
            <a:r>
              <a:rPr lang="it-IT" b="0" dirty="0"/>
              <a:t> of </a:t>
            </a:r>
            <a:r>
              <a:rPr lang="it-IT" b="0" dirty="0" err="1"/>
              <a:t>original</a:t>
            </a:r>
            <a:r>
              <a:rPr lang="it-IT" b="0" dirty="0"/>
              <a:t> </a:t>
            </a:r>
            <a:r>
              <a:rPr lang="it-IT" b="0" dirty="0" err="1"/>
              <a:t>literary</a:t>
            </a:r>
            <a:r>
              <a:rPr lang="it-IT" b="0" dirty="0"/>
              <a:t>, </a:t>
            </a:r>
            <a:r>
              <a:rPr lang="it-IT" b="0" dirty="0" err="1"/>
              <a:t>artistic</a:t>
            </a:r>
            <a:r>
              <a:rPr lang="it-IT" b="0" dirty="0"/>
              <a:t> and </a:t>
            </a:r>
            <a:r>
              <a:rPr lang="it-IT" b="0" dirty="0" err="1"/>
              <a:t>scientific</a:t>
            </a:r>
            <a:r>
              <a:rPr lang="it-IT" b="0" dirty="0"/>
              <a:t> </a:t>
            </a:r>
            <a:r>
              <a:rPr lang="it-IT" b="0" dirty="0" err="1"/>
              <a:t>works</a:t>
            </a:r>
            <a:r>
              <a:rPr lang="it-IT" b="0" dirty="0"/>
              <a:t>. </a:t>
            </a:r>
          </a:p>
          <a:p>
            <a:r>
              <a:rPr lang="it-IT" b="0" dirty="0"/>
              <a:t>Copyright </a:t>
            </a:r>
            <a:r>
              <a:rPr lang="it-IT" b="0" dirty="0" err="1"/>
              <a:t>does</a:t>
            </a:r>
            <a:r>
              <a:rPr lang="it-IT" b="0" dirty="0"/>
              <a:t> </a:t>
            </a:r>
            <a:r>
              <a:rPr lang="it-IT" b="0" dirty="0" err="1"/>
              <a:t>not</a:t>
            </a:r>
            <a:r>
              <a:rPr lang="it-IT" b="0" dirty="0"/>
              <a:t> </a:t>
            </a:r>
            <a:r>
              <a:rPr lang="it-IT" b="0" dirty="0" err="1"/>
              <a:t>protect</a:t>
            </a:r>
            <a:r>
              <a:rPr lang="it-IT" b="0" dirty="0"/>
              <a:t> </a:t>
            </a:r>
            <a:r>
              <a:rPr lang="it-IT" b="0" dirty="0" err="1"/>
              <a:t>ideas</a:t>
            </a:r>
            <a:r>
              <a:rPr lang="it-IT" b="0" dirty="0"/>
              <a:t>. </a:t>
            </a:r>
          </a:p>
          <a:p>
            <a:r>
              <a:rPr lang="it-IT" b="0" dirty="0" err="1"/>
              <a:t>Confidentiality</a:t>
            </a:r>
            <a:r>
              <a:rPr lang="it-IT" b="0" dirty="0"/>
              <a:t> </a:t>
            </a:r>
            <a:r>
              <a:rPr lang="it-IT" b="0" dirty="0" err="1"/>
              <a:t>protects</a:t>
            </a:r>
            <a:r>
              <a:rPr lang="it-IT" b="0" dirty="0"/>
              <a:t> </a:t>
            </a:r>
            <a:r>
              <a:rPr lang="it-IT" b="0" dirty="0" err="1"/>
              <a:t>confidential</a:t>
            </a:r>
            <a:r>
              <a:rPr lang="it-IT" b="0" dirty="0"/>
              <a:t> information. </a:t>
            </a:r>
            <a:r>
              <a:rPr lang="it-IT" b="0" dirty="0" err="1"/>
              <a:t>This</a:t>
            </a:r>
            <a:r>
              <a:rPr lang="it-IT" b="0" dirty="0"/>
              <a:t> </a:t>
            </a:r>
            <a:r>
              <a:rPr lang="it-IT" b="0" dirty="0" err="1"/>
              <a:t>might</a:t>
            </a:r>
            <a:r>
              <a:rPr lang="it-IT" b="0" dirty="0"/>
              <a:t> be </a:t>
            </a:r>
            <a:r>
              <a:rPr lang="it-IT" b="0" dirty="0" err="1"/>
              <a:t>imposed</a:t>
            </a:r>
            <a:r>
              <a:rPr lang="it-IT" b="0" dirty="0"/>
              <a:t> by a </a:t>
            </a:r>
            <a:r>
              <a:rPr lang="it-IT" b="0" dirty="0" err="1"/>
              <a:t>contract</a:t>
            </a:r>
            <a:r>
              <a:rPr lang="it-IT" b="0" dirty="0"/>
              <a:t> or </a:t>
            </a:r>
            <a:r>
              <a:rPr lang="it-IT" b="0" dirty="0" err="1"/>
              <a:t>if</a:t>
            </a:r>
            <a:r>
              <a:rPr lang="it-IT" b="0" dirty="0"/>
              <a:t> the information </a:t>
            </a:r>
            <a:r>
              <a:rPr lang="it-IT" b="0" dirty="0" err="1"/>
              <a:t>is</a:t>
            </a:r>
            <a:r>
              <a:rPr lang="it-IT" b="0" dirty="0"/>
              <a:t> </a:t>
            </a:r>
            <a:r>
              <a:rPr lang="it-IT" b="0" dirty="0" err="1"/>
              <a:t>marked</a:t>
            </a:r>
            <a:r>
              <a:rPr lang="it-IT" b="0" dirty="0"/>
              <a:t> </a:t>
            </a:r>
            <a:r>
              <a:rPr lang="it-IT" b="0" dirty="0" err="1"/>
              <a:t>confidential</a:t>
            </a:r>
            <a:r>
              <a:rPr lang="it-IT" b="0" dirty="0"/>
              <a:t>. Use of </a:t>
            </a:r>
            <a:r>
              <a:rPr lang="it-IT" b="0" dirty="0" err="1"/>
              <a:t>confidential</a:t>
            </a:r>
            <a:r>
              <a:rPr lang="it-IT" b="0" dirty="0"/>
              <a:t> information </a:t>
            </a:r>
            <a:r>
              <a:rPr lang="it-IT" b="0" dirty="0" err="1"/>
              <a:t>might</a:t>
            </a:r>
            <a:r>
              <a:rPr lang="it-IT" b="0" dirty="0"/>
              <a:t> </a:t>
            </a:r>
            <a:r>
              <a:rPr lang="it-IT" b="0" dirty="0" err="1"/>
              <a:t>give</a:t>
            </a:r>
            <a:r>
              <a:rPr lang="it-IT" b="0" dirty="0"/>
              <a:t> rise to a </a:t>
            </a:r>
            <a:r>
              <a:rPr lang="it-IT" b="0" dirty="0" err="1"/>
              <a:t>claim</a:t>
            </a:r>
            <a:r>
              <a:rPr lang="it-IT" b="0" dirty="0"/>
              <a:t> for </a:t>
            </a:r>
            <a:r>
              <a:rPr lang="it-IT" b="0" dirty="0" err="1"/>
              <a:t>compensation</a:t>
            </a:r>
            <a:r>
              <a:rPr lang="it-IT" b="0" dirty="0"/>
              <a:t> </a:t>
            </a:r>
            <a:r>
              <a:rPr lang="it-IT" b="0" dirty="0" err="1"/>
              <a:t>if</a:t>
            </a:r>
            <a:r>
              <a:rPr lang="it-IT" b="0" dirty="0"/>
              <a:t> </a:t>
            </a:r>
            <a:r>
              <a:rPr lang="it-IT" b="0" dirty="0" err="1"/>
              <a:t>confidentiality</a:t>
            </a:r>
            <a:r>
              <a:rPr lang="it-IT" b="0" dirty="0"/>
              <a:t> </a:t>
            </a:r>
            <a:r>
              <a:rPr lang="it-IT" b="0" dirty="0" err="1"/>
              <a:t>is</a:t>
            </a:r>
            <a:r>
              <a:rPr lang="it-IT" b="0" dirty="0"/>
              <a:t> </a:t>
            </a:r>
            <a:r>
              <a:rPr lang="it-IT" b="0" dirty="0" err="1"/>
              <a:t>breached</a:t>
            </a:r>
            <a:r>
              <a:rPr lang="it-IT" b="0" dirty="0"/>
              <a:t>. </a:t>
            </a:r>
          </a:p>
          <a:p>
            <a:r>
              <a:rPr lang="it-IT" b="0" dirty="0"/>
              <a:t>Data </a:t>
            </a:r>
            <a:r>
              <a:rPr lang="it-IT" b="0" dirty="0" err="1"/>
              <a:t>Subject</a:t>
            </a:r>
            <a:r>
              <a:rPr lang="it-IT" b="0" dirty="0"/>
              <a:t> </a:t>
            </a:r>
            <a:r>
              <a:rPr lang="it-IT" b="0" dirty="0" err="1"/>
              <a:t>Rights</a:t>
            </a:r>
            <a:r>
              <a:rPr lang="it-IT" b="0" dirty="0"/>
              <a:t> </a:t>
            </a:r>
            <a:r>
              <a:rPr lang="it-IT" b="0" dirty="0" err="1"/>
              <a:t>arise</a:t>
            </a:r>
            <a:r>
              <a:rPr lang="it-IT" b="0" dirty="0"/>
              <a:t> in information </a:t>
            </a:r>
            <a:r>
              <a:rPr lang="it-IT" b="0" dirty="0" err="1"/>
              <a:t>that</a:t>
            </a:r>
            <a:r>
              <a:rPr lang="it-IT" b="0" dirty="0"/>
              <a:t> </a:t>
            </a:r>
            <a:r>
              <a:rPr lang="it-IT" b="0" dirty="0" err="1"/>
              <a:t>identifies</a:t>
            </a:r>
            <a:r>
              <a:rPr lang="it-IT" b="0" dirty="0"/>
              <a:t> </a:t>
            </a:r>
            <a:r>
              <a:rPr lang="it-IT" b="0" dirty="0" err="1"/>
              <a:t>individuals</a:t>
            </a:r>
            <a:r>
              <a:rPr lang="it-IT" b="0" dirty="0"/>
              <a:t> and are </a:t>
            </a:r>
            <a:r>
              <a:rPr lang="it-IT" b="0" dirty="0" err="1"/>
              <a:t>recognised</a:t>
            </a:r>
            <a:r>
              <a:rPr lang="it-IT" b="0" dirty="0"/>
              <a:t> by data </a:t>
            </a:r>
            <a:r>
              <a:rPr lang="it-IT" b="0" dirty="0" err="1"/>
              <a:t>protection</a:t>
            </a:r>
            <a:r>
              <a:rPr lang="it-IT" b="0" dirty="0"/>
              <a:t> </a:t>
            </a:r>
            <a:r>
              <a:rPr lang="it-IT" b="0" dirty="0" err="1"/>
              <a:t>laws</a:t>
            </a:r>
            <a:r>
              <a:rPr lang="it-IT" b="0" dirty="0"/>
              <a:t> in the EU. </a:t>
            </a:r>
          </a:p>
          <a:p>
            <a:r>
              <a:rPr lang="it-IT" b="0" dirty="0" err="1"/>
              <a:t>Patents</a:t>
            </a:r>
            <a:r>
              <a:rPr lang="it-IT" b="0" dirty="0"/>
              <a:t> are </a:t>
            </a:r>
            <a:r>
              <a:rPr lang="it-IT" b="0" dirty="0" err="1"/>
              <a:t>registered</a:t>
            </a:r>
            <a:r>
              <a:rPr lang="it-IT" b="0" dirty="0"/>
              <a:t> </a:t>
            </a:r>
            <a:r>
              <a:rPr lang="it-IT" b="0" dirty="0" err="1"/>
              <a:t>rights</a:t>
            </a:r>
            <a:r>
              <a:rPr lang="it-IT" b="0" dirty="0"/>
              <a:t> in </a:t>
            </a:r>
            <a:r>
              <a:rPr lang="it-IT" b="0" dirty="0" err="1"/>
              <a:t>novel</a:t>
            </a:r>
            <a:r>
              <a:rPr lang="it-IT" b="0" dirty="0"/>
              <a:t> </a:t>
            </a:r>
            <a:r>
              <a:rPr lang="it-IT" b="0" dirty="0" err="1"/>
              <a:t>inventions</a:t>
            </a:r>
            <a:r>
              <a:rPr lang="it-IT" b="0" dirty="0"/>
              <a:t> of </a:t>
            </a:r>
            <a:r>
              <a:rPr lang="it-IT" b="0" dirty="0" err="1"/>
              <a:t>products</a:t>
            </a:r>
            <a:r>
              <a:rPr lang="it-IT" b="0" dirty="0"/>
              <a:t> or </a:t>
            </a:r>
            <a:r>
              <a:rPr lang="it-IT" b="0" dirty="0" err="1"/>
              <a:t>processes</a:t>
            </a:r>
            <a:r>
              <a:rPr lang="it-IT" b="0" dirty="0"/>
              <a:t>. </a:t>
            </a:r>
          </a:p>
          <a:p>
            <a:r>
              <a:rPr lang="it-IT" b="0" dirty="0"/>
              <a:t>Some </a:t>
            </a:r>
            <a:r>
              <a:rPr lang="it-IT" b="0" dirty="0" err="1"/>
              <a:t>research</a:t>
            </a:r>
            <a:r>
              <a:rPr lang="it-IT" b="0" dirty="0"/>
              <a:t> data </a:t>
            </a:r>
            <a:r>
              <a:rPr lang="it-IT" b="0" dirty="0" err="1"/>
              <a:t>may</a:t>
            </a:r>
            <a:r>
              <a:rPr lang="it-IT" b="0" dirty="0"/>
              <a:t> </a:t>
            </a:r>
            <a:r>
              <a:rPr lang="it-IT" b="0" dirty="0" err="1"/>
              <a:t>not</a:t>
            </a:r>
            <a:r>
              <a:rPr lang="it-IT" b="0" dirty="0"/>
              <a:t> benefit from </a:t>
            </a:r>
            <a:r>
              <a:rPr lang="it-IT" b="0" dirty="0" err="1"/>
              <a:t>any</a:t>
            </a:r>
            <a:r>
              <a:rPr lang="it-IT" b="0" dirty="0"/>
              <a:t> </a:t>
            </a:r>
            <a:r>
              <a:rPr lang="it-IT" b="0" dirty="0" err="1"/>
              <a:t>legal</a:t>
            </a:r>
            <a:r>
              <a:rPr lang="it-IT" b="0" dirty="0"/>
              <a:t> </a:t>
            </a:r>
            <a:r>
              <a:rPr lang="it-IT" b="0" dirty="0" err="1"/>
              <a:t>protection</a:t>
            </a:r>
            <a:r>
              <a:rPr lang="it-IT" b="0" dirty="0"/>
              <a:t>, </a:t>
            </a:r>
            <a:r>
              <a:rPr lang="it-IT" b="0" dirty="0" err="1"/>
              <a:t>although</a:t>
            </a:r>
            <a:r>
              <a:rPr lang="it-IT" b="0" dirty="0"/>
              <a:t> moral and </a:t>
            </a:r>
            <a:r>
              <a:rPr lang="it-IT" b="0" dirty="0" err="1"/>
              <a:t>ethical</a:t>
            </a:r>
            <a:r>
              <a:rPr lang="it-IT" b="0" dirty="0"/>
              <a:t> </a:t>
            </a:r>
            <a:r>
              <a:rPr lang="it-IT" b="0" dirty="0" err="1"/>
              <a:t>considerations</a:t>
            </a:r>
            <a:r>
              <a:rPr lang="it-IT" b="0" dirty="0"/>
              <a:t> </a:t>
            </a:r>
            <a:r>
              <a:rPr lang="it-IT" b="0" dirty="0" err="1"/>
              <a:t>may</a:t>
            </a:r>
            <a:r>
              <a:rPr lang="it-IT" b="0" dirty="0"/>
              <a:t> </a:t>
            </a:r>
            <a:r>
              <a:rPr lang="it-IT" b="0" dirty="0" err="1"/>
              <a:t>apply</a:t>
            </a:r>
            <a:r>
              <a:rPr lang="it-IT" b="0" dirty="0"/>
              <a:t>.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59C388-F29D-FC43-93DB-B4DB84E0383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Some </a:t>
            </a:r>
            <a:r>
              <a:rPr lang="it-IT" dirty="0" err="1"/>
              <a:t>consideration</a:t>
            </a:r>
            <a:r>
              <a:rPr lang="it-IT" dirty="0"/>
              <a:t> on data </a:t>
            </a:r>
            <a:r>
              <a:rPr lang="it-IT" dirty="0" err="1"/>
              <a:t>protection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C0806E1-D767-B147-AB8C-995A8BED237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/>
          <a:lstStyle/>
          <a:p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OpenAIRE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Guidelines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: How do I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know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if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my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research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data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is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protected</a:t>
            </a:r>
            <a:endParaRPr lang="it-IT" sz="1000" spc="-80" dirty="0">
              <a:solidFill>
                <a:srgbClr val="000000"/>
              </a:solidFill>
              <a:latin typeface="Helvetica" charset="0"/>
            </a:endParaRPr>
          </a:p>
          <a:p>
            <a:r>
              <a:rPr lang="it-IT" sz="1000" dirty="0">
                <a:hlinkClick r:id="rId2"/>
              </a:rPr>
              <a:t>https://www.openaire.eu/how-do-i-know-if-my-research-data-is-protected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136406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1EDAE4-28F5-204D-A198-0F26E35160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201" y="792164"/>
            <a:ext cx="6535716" cy="935036"/>
          </a:xfrm>
        </p:spPr>
        <p:txBody>
          <a:bodyPr/>
          <a:lstStyle/>
          <a:p>
            <a:r>
              <a:rPr lang="it-IT" dirty="0"/>
              <a:t>Data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yours</a:t>
            </a:r>
            <a:r>
              <a:rPr lang="it-IT" dirty="0"/>
              <a:t>!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587A8672-B415-754D-BD66-6BC30FD70610}"/>
              </a:ext>
            </a:extLst>
          </p:cNvPr>
          <p:cNvSpPr txBox="1">
            <a:spLocks/>
          </p:cNvSpPr>
          <p:nvPr/>
        </p:nvSpPr>
        <p:spPr>
          <a:xfrm>
            <a:off x="806378" y="1969465"/>
            <a:ext cx="6908800" cy="62704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Tx/>
              <a:buBlip>
                <a:blip r:embed="rId2"/>
              </a:buBlip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Tx/>
              <a:buBlip>
                <a:blip r:embed="rId2"/>
              </a:buBlip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3200" spc="-150" dirty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rPr>
              <a:t>Data is </a:t>
            </a:r>
            <a:r>
              <a:rPr lang="en-US" sz="3200" b="1" spc="-150" dirty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rPr>
              <a:t>not</a:t>
            </a:r>
            <a:r>
              <a:rPr lang="en-US" sz="3200" spc="-150" dirty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rPr>
              <a:t> intellectual work, no copyright applies!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spc="-150" dirty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rPr>
              <a:t>Copyright</a:t>
            </a:r>
            <a:r>
              <a:rPr lang="en-US" sz="3200" spc="-150" dirty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rPr>
              <a:t> protection covers expressions and not ideas, procedures, operating methods or mathematical concepts as such.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spc="-150" dirty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rPr>
              <a:t>Protection is on databases and not on data</a:t>
            </a:r>
            <a:r>
              <a:rPr lang="en-US" sz="3200" spc="-150" dirty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rPr>
              <a:t>. The data are protected only and especially when they are collected and organized in a database.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spc="-150" dirty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rPr>
              <a:t>The sui generis database right </a:t>
            </a:r>
            <a:r>
              <a:rPr lang="en-US" sz="3200" spc="-150" dirty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rPr>
              <a:t>(</a:t>
            </a:r>
            <a:r>
              <a:rPr lang="en-US" sz="3200" b="1" spc="-150" dirty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rPr>
              <a:t>only in Europe</a:t>
            </a:r>
            <a:r>
              <a:rPr lang="en-US" sz="3200" spc="-150" dirty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rPr>
              <a:t>) covers not only the reproduction and dissemination of the database, but also the extraction and reuse of substantial parts of the database.</a:t>
            </a:r>
          </a:p>
          <a:p>
            <a:pPr marL="0" indent="0">
              <a:buNone/>
            </a:pPr>
            <a:r>
              <a:rPr lang="en-US" sz="2000" dirty="0"/>
              <a:t>Read complete article </a:t>
            </a:r>
            <a:r>
              <a:rPr lang="en-US" sz="2000" dirty="0">
                <a:hlinkClick r:id="rId3"/>
              </a:rPr>
              <a:t>here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 err="1"/>
              <a:t>OpenAIRE</a:t>
            </a:r>
            <a:r>
              <a:rPr lang="en-US" sz="2000" dirty="0"/>
              <a:t> Guidelines on data protection: available </a:t>
            </a:r>
            <a:r>
              <a:rPr lang="en-US" sz="2000" dirty="0">
                <a:hlinkClick r:id="rId4"/>
              </a:rPr>
              <a:t>here</a:t>
            </a:r>
            <a:endParaRPr lang="en-US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780E34C-79D3-A34B-8449-28192E7C9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841" y="0"/>
            <a:ext cx="698415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32876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EB30B8E-5571-F040-AC77-F861B6A53C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1484025"/>
            <a:ext cx="15065315" cy="4086801"/>
          </a:xfrm>
        </p:spPr>
        <p:txBody>
          <a:bodyPr>
            <a:normAutofit fontScale="77500" lnSpcReduction="20000"/>
          </a:bodyPr>
          <a:lstStyle/>
          <a:p>
            <a:r>
              <a:rPr lang="it-IT" dirty="0" err="1"/>
              <a:t>Raw</a:t>
            </a:r>
            <a:r>
              <a:rPr lang="it-IT" dirty="0"/>
              <a:t> data </a:t>
            </a:r>
            <a:r>
              <a:rPr lang="it-IT" b="0" dirty="0"/>
              <a:t>are </a:t>
            </a:r>
            <a:r>
              <a:rPr lang="it-IT" b="0" dirty="0" err="1"/>
              <a:t>not</a:t>
            </a:r>
            <a:r>
              <a:rPr lang="it-IT" b="0" dirty="0"/>
              <a:t> </a:t>
            </a:r>
            <a:r>
              <a:rPr lang="it-IT" b="0" dirty="0" err="1"/>
              <a:t>protected</a:t>
            </a:r>
            <a:r>
              <a:rPr lang="it-IT" b="0" dirty="0"/>
              <a:t> by copyright</a:t>
            </a:r>
          </a:p>
          <a:p>
            <a:r>
              <a:rPr lang="it-IT" dirty="0"/>
              <a:t>Database</a:t>
            </a:r>
            <a:r>
              <a:rPr lang="it-IT" b="0" dirty="0"/>
              <a:t> </a:t>
            </a:r>
            <a:r>
              <a:rPr lang="it-IT" b="0" dirty="0" err="1"/>
              <a:t>is</a:t>
            </a:r>
            <a:r>
              <a:rPr lang="it-IT" b="0" dirty="0"/>
              <a:t> </a:t>
            </a:r>
            <a:r>
              <a:rPr lang="it-IT" b="0" dirty="0" err="1"/>
              <a:t>defined</a:t>
            </a:r>
            <a:r>
              <a:rPr lang="it-IT" b="0" dirty="0"/>
              <a:t> </a:t>
            </a:r>
            <a:r>
              <a:rPr lang="it-IT" b="0" dirty="0" err="1"/>
              <a:t>as</a:t>
            </a:r>
            <a:r>
              <a:rPr lang="it-IT" b="0" dirty="0"/>
              <a:t> a </a:t>
            </a:r>
            <a:r>
              <a:rPr lang="it-IT" b="0" dirty="0" err="1"/>
              <a:t>collection</a:t>
            </a:r>
            <a:r>
              <a:rPr lang="it-IT" b="0" dirty="0"/>
              <a:t> of </a:t>
            </a:r>
            <a:r>
              <a:rPr lang="it-IT" b="0" dirty="0" err="1"/>
              <a:t>independent</a:t>
            </a:r>
            <a:r>
              <a:rPr lang="it-IT" b="0" dirty="0"/>
              <a:t> </a:t>
            </a:r>
            <a:r>
              <a:rPr lang="it-IT" b="0" dirty="0" err="1"/>
              <a:t>works</a:t>
            </a:r>
            <a:r>
              <a:rPr lang="it-IT" b="0" dirty="0"/>
              <a:t>, data or </a:t>
            </a:r>
            <a:r>
              <a:rPr lang="it-IT" b="0" dirty="0" err="1"/>
              <a:t>other</a:t>
            </a:r>
            <a:r>
              <a:rPr lang="it-IT" b="0" dirty="0"/>
              <a:t> </a:t>
            </a:r>
            <a:r>
              <a:rPr lang="it-IT" b="0" dirty="0" err="1"/>
              <a:t>materials</a:t>
            </a:r>
            <a:r>
              <a:rPr lang="it-IT" b="0" dirty="0"/>
              <a:t> </a:t>
            </a:r>
            <a:r>
              <a:rPr lang="it-IT" b="0" dirty="0" err="1"/>
              <a:t>arranged</a:t>
            </a:r>
            <a:r>
              <a:rPr lang="it-IT" b="0" dirty="0"/>
              <a:t> in a </a:t>
            </a:r>
            <a:r>
              <a:rPr lang="it-IT" dirty="0" err="1"/>
              <a:t>systematic</a:t>
            </a:r>
            <a:r>
              <a:rPr lang="it-IT" dirty="0"/>
              <a:t> or </a:t>
            </a:r>
            <a:r>
              <a:rPr lang="it-IT" dirty="0" err="1"/>
              <a:t>methodical</a:t>
            </a:r>
            <a:r>
              <a:rPr lang="it-IT" dirty="0"/>
              <a:t> way</a:t>
            </a:r>
          </a:p>
          <a:p>
            <a:r>
              <a:rPr lang="it-IT" dirty="0"/>
              <a:t>Copyright</a:t>
            </a:r>
            <a:r>
              <a:rPr lang="it-IT" b="0" dirty="0"/>
              <a:t> </a:t>
            </a:r>
            <a:r>
              <a:rPr lang="it-IT" b="0" dirty="0" err="1"/>
              <a:t>protects</a:t>
            </a:r>
            <a:r>
              <a:rPr lang="it-IT" b="0" dirty="0"/>
              <a:t> the </a:t>
            </a:r>
            <a:r>
              <a:rPr lang="it-IT" b="0" dirty="0" err="1"/>
              <a:t>structure</a:t>
            </a:r>
            <a:r>
              <a:rPr lang="it-IT" b="0" dirty="0"/>
              <a:t>, </a:t>
            </a:r>
            <a:r>
              <a:rPr lang="it-IT" b="0" dirty="0" err="1"/>
              <a:t>selection</a:t>
            </a:r>
            <a:r>
              <a:rPr lang="it-IT" b="0" dirty="0"/>
              <a:t> or </a:t>
            </a:r>
            <a:r>
              <a:rPr lang="it-IT" b="0" dirty="0" err="1"/>
              <a:t>arrangement</a:t>
            </a:r>
            <a:r>
              <a:rPr lang="it-IT" b="0" dirty="0"/>
              <a:t> of the database </a:t>
            </a:r>
            <a:r>
              <a:rPr lang="it-IT" b="0" dirty="0" err="1"/>
              <a:t>contents</a:t>
            </a:r>
            <a:r>
              <a:rPr lang="it-IT" b="0" dirty="0"/>
              <a:t>, </a:t>
            </a:r>
            <a:r>
              <a:rPr lang="it-IT" dirty="0" err="1"/>
              <a:t>not</a:t>
            </a:r>
            <a:r>
              <a:rPr lang="it-IT" dirty="0"/>
              <a:t> the data</a:t>
            </a:r>
          </a:p>
          <a:p>
            <a:r>
              <a:rPr lang="it-IT" dirty="0"/>
              <a:t>Sui generis database right</a:t>
            </a:r>
            <a:r>
              <a:rPr lang="it-IT" b="0" dirty="0"/>
              <a:t>: </a:t>
            </a:r>
            <a:r>
              <a:rPr lang="it-IT" b="0" dirty="0" err="1"/>
              <a:t>protects</a:t>
            </a:r>
            <a:r>
              <a:rPr lang="it-IT" b="0" dirty="0"/>
              <a:t> the </a:t>
            </a:r>
            <a:r>
              <a:rPr lang="it-IT" b="0" dirty="0" err="1"/>
              <a:t>substantial</a:t>
            </a:r>
            <a:r>
              <a:rPr lang="it-IT" b="0" dirty="0"/>
              <a:t> </a:t>
            </a:r>
            <a:r>
              <a:rPr lang="it-IT" b="0" dirty="0" err="1"/>
              <a:t>effort</a:t>
            </a:r>
            <a:r>
              <a:rPr lang="it-IT" b="0" dirty="0"/>
              <a:t> in </a:t>
            </a:r>
            <a:r>
              <a:rPr lang="it-IT" b="0" dirty="0" err="1"/>
              <a:t>obtaining</a:t>
            </a:r>
            <a:r>
              <a:rPr lang="it-IT" b="0" dirty="0"/>
              <a:t> data (</a:t>
            </a:r>
            <a:r>
              <a:rPr lang="it-IT" b="0" dirty="0" err="1"/>
              <a:t>not</a:t>
            </a:r>
            <a:r>
              <a:rPr lang="it-IT" b="0" dirty="0"/>
              <a:t> </a:t>
            </a:r>
            <a:r>
              <a:rPr lang="it-IT" b="0" dirty="0" err="1"/>
              <a:t>creating</a:t>
            </a:r>
            <a:r>
              <a:rPr lang="it-IT" b="0" dirty="0"/>
              <a:t>)</a:t>
            </a:r>
          </a:p>
          <a:p>
            <a:pPr lvl="1"/>
            <a:r>
              <a:rPr lang="it-IT" dirty="0"/>
              <a:t>Note: the right </a:t>
            </a:r>
            <a:r>
              <a:rPr lang="it-IT" dirty="0" err="1"/>
              <a:t>owner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often</a:t>
            </a:r>
            <a:r>
              <a:rPr lang="it-IT" dirty="0"/>
              <a:t> the </a:t>
            </a:r>
            <a:r>
              <a:rPr lang="it-IT" dirty="0" err="1"/>
              <a:t>institution</a:t>
            </a:r>
            <a:r>
              <a:rPr lang="it-IT" dirty="0"/>
              <a:t>.</a:t>
            </a:r>
          </a:p>
          <a:p>
            <a:endParaRPr lang="it-IT" b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5F7759-8627-C749-A5DD-CDF5695823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Data and law </a:t>
            </a:r>
            <a:r>
              <a:rPr lang="it-IT" dirty="0" err="1"/>
              <a:t>protection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113D4A1-40BB-1949-A938-FDD3F204C6B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Simone Aliprandi «quali diritti sui dati?, 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  <a:hlinkClick r:id="rId2"/>
              </a:rPr>
              <a:t>https://www.slideshare.net/simonealiprandi/2014-1029-opendatalombardia</a:t>
            </a:r>
            <a:endParaRPr lang="it-IT" sz="1000" spc="-80" dirty="0">
              <a:solidFill>
                <a:srgbClr val="000000"/>
              </a:solidFill>
              <a:latin typeface="Helvetica" charset="0"/>
            </a:endParaRPr>
          </a:p>
          <a:p>
            <a:r>
              <a:rPr lang="en-US" sz="1000" spc="-80" dirty="0">
                <a:solidFill>
                  <a:srgbClr val="000000"/>
                </a:solidFill>
                <a:latin typeface="Helvetica" charset="0"/>
              </a:rPr>
              <a:t>Elena Giglia, 10.5281/zenodo.3618364 . 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1524EF76-90AE-1D49-BDC5-D9E8A4C01243}"/>
              </a:ext>
            </a:extLst>
          </p:cNvPr>
          <p:cNvGrpSpPr/>
          <p:nvPr/>
        </p:nvGrpSpPr>
        <p:grpSpPr>
          <a:xfrm>
            <a:off x="1715995" y="4850835"/>
            <a:ext cx="14266287" cy="3396325"/>
            <a:chOff x="1636417" y="3328872"/>
            <a:chExt cx="14266287" cy="3396325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E56ED0B7-C6B3-3A43-A732-356119603B21}"/>
                </a:ext>
              </a:extLst>
            </p:cNvPr>
            <p:cNvGrpSpPr/>
            <p:nvPr/>
          </p:nvGrpSpPr>
          <p:grpSpPr>
            <a:xfrm>
              <a:off x="1636417" y="4029074"/>
              <a:ext cx="6264572" cy="2696123"/>
              <a:chOff x="1636417" y="4029074"/>
              <a:chExt cx="6264572" cy="2696123"/>
            </a:xfrm>
          </p:grpSpPr>
          <p:grpSp>
            <p:nvGrpSpPr>
              <p:cNvPr id="9" name="Gruppo 8">
                <a:extLst>
                  <a:ext uri="{FF2B5EF4-FFF2-40B4-BE49-F238E27FC236}">
                    <a16:creationId xmlns:a16="http://schemas.microsoft.com/office/drawing/2014/main" id="{96CACE7E-E1D2-4341-8F41-C85059AB5CA1}"/>
                  </a:ext>
                </a:extLst>
              </p:cNvPr>
              <p:cNvGrpSpPr/>
              <p:nvPr/>
            </p:nvGrpSpPr>
            <p:grpSpPr>
              <a:xfrm>
                <a:off x="1636417" y="4029074"/>
                <a:ext cx="6264571" cy="2696123"/>
                <a:chOff x="1636417" y="4029074"/>
                <a:chExt cx="6264571" cy="2696123"/>
              </a:xfrm>
            </p:grpSpPr>
            <p:grpSp>
              <p:nvGrpSpPr>
                <p:cNvPr id="12" name="Gruppo 11">
                  <a:extLst>
                    <a:ext uri="{FF2B5EF4-FFF2-40B4-BE49-F238E27FC236}">
                      <a16:creationId xmlns:a16="http://schemas.microsoft.com/office/drawing/2014/main" id="{BA12FC66-DB63-7247-BA23-576760835A26}"/>
                    </a:ext>
                  </a:extLst>
                </p:cNvPr>
                <p:cNvGrpSpPr/>
                <p:nvPr/>
              </p:nvGrpSpPr>
              <p:grpSpPr>
                <a:xfrm>
                  <a:off x="1636417" y="4029074"/>
                  <a:ext cx="6264571" cy="2696123"/>
                  <a:chOff x="1527235" y="1323142"/>
                  <a:chExt cx="6264571" cy="2696123"/>
                </a:xfrm>
              </p:grpSpPr>
              <p:grpSp>
                <p:nvGrpSpPr>
                  <p:cNvPr id="14" name="Gruppo 13">
                    <a:extLst>
                      <a:ext uri="{FF2B5EF4-FFF2-40B4-BE49-F238E27FC236}">
                        <a16:creationId xmlns:a16="http://schemas.microsoft.com/office/drawing/2014/main" id="{494B4D7F-863D-B747-BDC7-BFB5B4ED50F7}"/>
                      </a:ext>
                    </a:extLst>
                  </p:cNvPr>
                  <p:cNvGrpSpPr/>
                  <p:nvPr/>
                </p:nvGrpSpPr>
                <p:grpSpPr>
                  <a:xfrm>
                    <a:off x="1527235" y="1323142"/>
                    <a:ext cx="6264571" cy="2696123"/>
                    <a:chOff x="1431700" y="4161876"/>
                    <a:chExt cx="6264571" cy="2696123"/>
                  </a:xfrm>
                </p:grpSpPr>
                <p:grpSp>
                  <p:nvGrpSpPr>
                    <p:cNvPr id="16" name="Gruppo 15">
                      <a:extLst>
                        <a:ext uri="{FF2B5EF4-FFF2-40B4-BE49-F238E27FC236}">
                          <a16:creationId xmlns:a16="http://schemas.microsoft.com/office/drawing/2014/main" id="{DFDF0F43-89CA-944B-A2B8-61150C7E81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31700" y="4161876"/>
                      <a:ext cx="6264571" cy="2696123"/>
                      <a:chOff x="1431700" y="4161876"/>
                      <a:chExt cx="6264571" cy="2696123"/>
                    </a:xfrm>
                  </p:grpSpPr>
                  <p:grpSp>
                    <p:nvGrpSpPr>
                      <p:cNvPr id="18" name="Gruppo 17">
                        <a:extLst>
                          <a:ext uri="{FF2B5EF4-FFF2-40B4-BE49-F238E27FC236}">
                            <a16:creationId xmlns:a16="http://schemas.microsoft.com/office/drawing/2014/main" id="{82416896-6A89-634B-B118-F27FC7C2B12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431700" y="4161876"/>
                        <a:ext cx="6264571" cy="2696123"/>
                        <a:chOff x="1431700" y="4161876"/>
                        <a:chExt cx="6264571" cy="2696123"/>
                      </a:xfrm>
                    </p:grpSpPr>
                    <p:grpSp>
                      <p:nvGrpSpPr>
                        <p:cNvPr id="20" name="Gruppo 19">
                          <a:extLst>
                            <a:ext uri="{FF2B5EF4-FFF2-40B4-BE49-F238E27FC236}">
                              <a16:creationId xmlns:a16="http://schemas.microsoft.com/office/drawing/2014/main" id="{D9618983-1CE0-C24C-8C83-DC1A8F338E7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431700" y="4161876"/>
                          <a:ext cx="6264571" cy="2696123"/>
                          <a:chOff x="1431700" y="4161876"/>
                          <a:chExt cx="6264571" cy="2696123"/>
                        </a:xfrm>
                      </p:grpSpPr>
                      <p:grpSp>
                        <p:nvGrpSpPr>
                          <p:cNvPr id="22" name="Gruppo 21">
                            <a:extLst>
                              <a:ext uri="{FF2B5EF4-FFF2-40B4-BE49-F238E27FC236}">
                                <a16:creationId xmlns:a16="http://schemas.microsoft.com/office/drawing/2014/main" id="{37B97C04-BC72-A740-BEF4-76BA7B6CE68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431700" y="4161876"/>
                            <a:ext cx="6264571" cy="2696123"/>
                            <a:chOff x="1431700" y="4161876"/>
                            <a:chExt cx="6264571" cy="2696123"/>
                          </a:xfrm>
                        </p:grpSpPr>
                        <p:grpSp>
                          <p:nvGrpSpPr>
                            <p:cNvPr id="24" name="Gruppo 23">
                              <a:extLst>
                                <a:ext uri="{FF2B5EF4-FFF2-40B4-BE49-F238E27FC236}">
                                  <a16:creationId xmlns:a16="http://schemas.microsoft.com/office/drawing/2014/main" id="{F08CF0CD-AA7F-9A46-9C11-527BCB78193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431700" y="4161876"/>
                              <a:ext cx="6264571" cy="2696123"/>
                              <a:chOff x="1431700" y="4161876"/>
                              <a:chExt cx="6264571" cy="2696123"/>
                            </a:xfrm>
                          </p:grpSpPr>
                          <p:pic>
                            <p:nvPicPr>
                              <p:cNvPr id="28" name="Immagine 27">
                                <a:extLst>
                                  <a:ext uri="{FF2B5EF4-FFF2-40B4-BE49-F238E27FC236}">
                                    <a16:creationId xmlns:a16="http://schemas.microsoft.com/office/drawing/2014/main" id="{221B6B9E-078F-8D42-AAF1-9DD3966E983F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3"/>
                              <a:srcRect l="9807" t="33974" r="38414" b="26410"/>
                              <a:stretch/>
                            </p:blipFill>
                            <p:spPr>
                              <a:xfrm>
                                <a:off x="1431700" y="4161876"/>
                                <a:ext cx="6264571" cy="2696123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sp>
                            <p:nvSpPr>
                              <p:cNvPr id="27" name="Rettangolo 26">
                                <a:extLst>
                                  <a:ext uri="{FF2B5EF4-FFF2-40B4-BE49-F238E27FC236}">
                                    <a16:creationId xmlns:a16="http://schemas.microsoft.com/office/drawing/2014/main" id="{0BEC7F7F-CEE4-AC45-BBE3-FE72FDF491B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610436" y="5172501"/>
                                <a:ext cx="1485998" cy="58685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it-IT" sz="1800" b="0" i="0" u="none" strike="noStrike" kern="1200" cap="none" spc="0" normalizeH="0" baseline="0" noProof="0" dirty="0" err="1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 Light" panose="020F0302020204030204" pitchFamily="34" charset="0"/>
                                    <a:ea typeface="+mn-ea"/>
                                    <a:cs typeface="Calibri Light" panose="020F0302020204030204" pitchFamily="34" charset="0"/>
                                  </a:rPr>
                                  <a:t>raw</a:t>
                                </a:r>
                                <a:r>
                                  <a:rPr kumimoji="0" lang="it-IT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libri Light" panose="020F0302020204030204" pitchFamily="34" charset="0"/>
                                    <a:ea typeface="+mn-ea"/>
                                    <a:cs typeface="Calibri Light" panose="020F0302020204030204" pitchFamily="34" charset="0"/>
                                  </a:rPr>
                                  <a:t> data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25" name="Rettangolo 24">
                              <a:extLst>
                                <a:ext uri="{FF2B5EF4-FFF2-40B4-BE49-F238E27FC236}">
                                  <a16:creationId xmlns:a16="http://schemas.microsoft.com/office/drawing/2014/main" id="{19472566-149C-8B44-A424-13089612C96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610435" y="5909481"/>
                              <a:ext cx="1445055" cy="259307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it-IT" sz="1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 Light" panose="020F0302020204030204" pitchFamily="34" charset="0"/>
                                  <a:ea typeface="+mn-ea"/>
                                  <a:cs typeface="Calibri Light" panose="020F0302020204030204" pitchFamily="34" charset="0"/>
                                </a:rPr>
                                <a:t>NO copyright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23" name="Rettangolo 22">
                            <a:extLst>
                              <a:ext uri="{FF2B5EF4-FFF2-40B4-BE49-F238E27FC236}">
                                <a16:creationId xmlns:a16="http://schemas.microsoft.com/office/drawing/2014/main" id="{9FDB3B44-3614-AA4A-863B-9D1F9D18698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289795" y="5172501"/>
                            <a:ext cx="1391387" cy="586854"/>
                          </a:xfrm>
                          <a:prstGeom prst="rect">
                            <a:avLst/>
                          </a:prstGeom>
                          <a:solidFill>
                            <a:srgbClr val="CDFFCC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it-IT" sz="18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 Light" panose="020F0302020204030204" pitchFamily="34" charset="0"/>
                                <a:ea typeface="+mn-ea"/>
                                <a:cs typeface="Calibri Light" panose="020F0302020204030204" pitchFamily="34" charset="0"/>
                              </a:rPr>
                              <a:t>non creative database</a:t>
                            </a:r>
                          </a:p>
                        </p:txBody>
                      </p:sp>
                    </p:grpSp>
                    <p:sp>
                      <p:nvSpPr>
                        <p:cNvPr id="21" name="Rettangolo 20">
                          <a:extLst>
                            <a:ext uri="{FF2B5EF4-FFF2-40B4-BE49-F238E27FC236}">
                              <a16:creationId xmlns:a16="http://schemas.microsoft.com/office/drawing/2014/main" id="{078FE844-8998-8948-957B-DA3396D03C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33729" y="6237025"/>
                          <a:ext cx="1445055" cy="53908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it-IT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 Light" panose="020F0302020204030204" pitchFamily="34" charset="0"/>
                              <a:ea typeface="+mn-ea"/>
                              <a:cs typeface="Calibri Light" panose="020F0302020204030204" pitchFamily="34" charset="0"/>
                            </a:rPr>
                            <a:t>sui generis+ copyright</a:t>
                          </a:r>
                        </a:p>
                      </p:txBody>
                    </p:sp>
                  </p:grpSp>
                  <p:sp>
                    <p:nvSpPr>
                      <p:cNvPr id="19" name="Rettangolo 18">
                        <a:extLst>
                          <a:ext uri="{FF2B5EF4-FFF2-40B4-BE49-F238E27FC236}">
                            <a16:creationId xmlns:a16="http://schemas.microsoft.com/office/drawing/2014/main" id="{96A1B5E2-6526-844A-91A6-0FFF9B8D4D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75459" y="6254086"/>
                        <a:ext cx="1445055" cy="539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it-IT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 Light" panose="020F0302020204030204" pitchFamily="34" charset="0"/>
                            <a:ea typeface="+mn-ea"/>
                            <a:cs typeface="Calibri Light" panose="020F0302020204030204" pitchFamily="34" charset="0"/>
                          </a:rPr>
                          <a:t>sui generis</a:t>
                        </a:r>
                      </a:p>
                    </p:txBody>
                  </p:sp>
                </p:grpSp>
                <p:sp>
                  <p:nvSpPr>
                    <p:cNvPr id="17" name="Rettangolo 16">
                      <a:extLst>
                        <a:ext uri="{FF2B5EF4-FFF2-40B4-BE49-F238E27FC236}">
                          <a16:creationId xmlns:a16="http://schemas.microsoft.com/office/drawing/2014/main" id="{A117E3D9-905B-4E4C-85F9-0CD94C4309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5485" y="4421874"/>
                      <a:ext cx="1391387" cy="664936"/>
                    </a:xfrm>
                    <a:prstGeom prst="rect">
                      <a:avLst/>
                    </a:prstGeom>
                    <a:solidFill>
                      <a:srgbClr val="67996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p:txBody>
                </p:sp>
              </p:grpSp>
              <p:sp>
                <p:nvSpPr>
                  <p:cNvPr id="15" name="Rettangolo 14">
                    <a:extLst>
                      <a:ext uri="{FF2B5EF4-FFF2-40B4-BE49-F238E27FC236}">
                        <a16:creationId xmlns:a16="http://schemas.microsoft.com/office/drawing/2014/main" id="{A4105DE4-1CFA-524D-8845-87E625667D16}"/>
                      </a:ext>
                    </a:extLst>
                  </p:cNvPr>
                  <p:cNvSpPr/>
                  <p:nvPr/>
                </p:nvSpPr>
                <p:spPr>
                  <a:xfrm>
                    <a:off x="4871020" y="2244956"/>
                    <a:ext cx="1391387" cy="664936"/>
                  </a:xfrm>
                  <a:prstGeom prst="rect">
                    <a:avLst/>
                  </a:prstGeom>
                  <a:solidFill>
                    <a:srgbClr val="CDFF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+mn-ea"/>
                      <a:cs typeface="Calibri Light" panose="020F0302020204030204" pitchFamily="34" charset="0"/>
                    </a:endParaRPr>
                  </a:p>
                </p:txBody>
              </p:sp>
            </p:grpSp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43846580-2885-1648-96CB-CF0E9DD50FEF}"/>
                    </a:ext>
                  </a:extLst>
                </p:cNvPr>
                <p:cNvSpPr txBox="1"/>
                <p:nvPr/>
              </p:nvSpPr>
              <p:spPr>
                <a:xfrm>
                  <a:off x="5133849" y="4621540"/>
                  <a:ext cx="114412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 pitchFamily="34" charset="0"/>
                      <a:ea typeface="+mn-ea"/>
                      <a:cs typeface="Calibri Light" panose="020F0302020204030204" pitchFamily="34" charset="0"/>
                    </a:rPr>
                    <a:t>creative database</a:t>
                  </a:r>
                </a:p>
              </p:txBody>
            </p:sp>
          </p:grp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74926332-324D-654D-AF95-8C8E17F13A1C}"/>
                  </a:ext>
                </a:extLst>
              </p:cNvPr>
              <p:cNvSpPr/>
              <p:nvPr/>
            </p:nvSpPr>
            <p:spPr>
              <a:xfrm>
                <a:off x="6498105" y="5063582"/>
                <a:ext cx="1402883" cy="5390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sui generis</a:t>
                </a:r>
              </a:p>
            </p:txBody>
          </p:sp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7EDB1362-2B29-D445-9B0F-B7AED1FDBE2A}"/>
                  </a:ext>
                </a:extLst>
              </p:cNvPr>
              <p:cNvSpPr/>
              <p:nvPr/>
            </p:nvSpPr>
            <p:spPr>
              <a:xfrm>
                <a:off x="6525237" y="4353305"/>
                <a:ext cx="1375752" cy="5390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copyright</a:t>
                </a:r>
              </a:p>
            </p:txBody>
          </p:sp>
        </p:grp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8F4B0A15-C070-8A4D-852D-48A5DA7E4756}"/>
                </a:ext>
              </a:extLst>
            </p:cNvPr>
            <p:cNvPicPr/>
            <p:nvPr/>
          </p:nvPicPr>
          <p:blipFill rotWithShape="1">
            <a:blip r:embed="rId4"/>
            <a:srcRect l="-16051" t="9902" r="28325" b="66374"/>
            <a:stretch/>
          </p:blipFill>
          <p:spPr bwMode="auto">
            <a:xfrm>
              <a:off x="7396830" y="3328872"/>
              <a:ext cx="8505874" cy="140804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82361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80EFF55-1FDE-A246-8BBC-606E17024C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it-IT" dirty="0"/>
              <a:t>Are </a:t>
            </a:r>
            <a:r>
              <a:rPr lang="it-IT" dirty="0" err="1"/>
              <a:t>you</a:t>
            </a:r>
            <a:r>
              <a:rPr lang="it-IT" dirty="0"/>
              <a:t> the </a:t>
            </a:r>
            <a:r>
              <a:rPr lang="it-IT" dirty="0" err="1"/>
              <a:t>author</a:t>
            </a:r>
            <a:r>
              <a:rPr lang="it-IT" dirty="0"/>
              <a:t> of the data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collected</a:t>
            </a:r>
            <a:r>
              <a:rPr lang="it-IT" dirty="0"/>
              <a:t>?</a:t>
            </a:r>
          </a:p>
          <a:p>
            <a:pPr lvl="1"/>
            <a:r>
              <a:rPr lang="it-IT" dirty="0"/>
              <a:t>Yes, in case </a:t>
            </a:r>
            <a:r>
              <a:rPr lang="it-IT" dirty="0" err="1"/>
              <a:t>you</a:t>
            </a:r>
            <a:r>
              <a:rPr lang="it-IT" dirty="0"/>
              <a:t> can </a:t>
            </a:r>
            <a:r>
              <a:rPr lang="it-IT" dirty="0" err="1"/>
              <a:t>proove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(</a:t>
            </a:r>
            <a:r>
              <a:rPr lang="it-IT" dirty="0" err="1"/>
              <a:t>deposit</a:t>
            </a:r>
            <a:r>
              <a:rPr lang="it-IT" dirty="0"/>
              <a:t> with </a:t>
            </a:r>
            <a:r>
              <a:rPr lang="it-IT" dirty="0" err="1"/>
              <a:t>clear</a:t>
            </a:r>
            <a:r>
              <a:rPr lang="it-IT" dirty="0"/>
              <a:t> date, DOI, … use a data </a:t>
            </a:r>
            <a:r>
              <a:rPr lang="it-IT" dirty="0" err="1"/>
              <a:t>repository</a:t>
            </a:r>
            <a:r>
              <a:rPr lang="it-IT" dirty="0"/>
              <a:t>!)</a:t>
            </a:r>
          </a:p>
          <a:p>
            <a:r>
              <a:rPr lang="it-IT" dirty="0"/>
              <a:t>Do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own</a:t>
            </a:r>
            <a:r>
              <a:rPr lang="it-IT" dirty="0"/>
              <a:t> </a:t>
            </a: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rights</a:t>
            </a:r>
            <a:r>
              <a:rPr lang="it-IT" dirty="0"/>
              <a:t> on the </a:t>
            </a:r>
            <a:r>
              <a:rPr lang="it-IT" dirty="0" err="1"/>
              <a:t>raw</a:t>
            </a:r>
            <a:r>
              <a:rPr lang="it-IT" dirty="0"/>
              <a:t> data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collected</a:t>
            </a:r>
            <a:r>
              <a:rPr lang="it-IT" dirty="0"/>
              <a:t>?</a:t>
            </a:r>
          </a:p>
          <a:p>
            <a:pPr lvl="1"/>
            <a:r>
              <a:rPr lang="it-IT" dirty="0"/>
              <a:t>No, data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facts</a:t>
            </a:r>
            <a:r>
              <a:rPr lang="it-IT" dirty="0"/>
              <a:t>/information and none can </a:t>
            </a:r>
            <a:r>
              <a:rPr lang="it-IT" dirty="0" err="1"/>
              <a:t>own</a:t>
            </a:r>
            <a:r>
              <a:rPr lang="it-IT" dirty="0"/>
              <a:t> </a:t>
            </a:r>
            <a:r>
              <a:rPr lang="it-IT" dirty="0" err="1"/>
              <a:t>rights</a:t>
            </a:r>
            <a:r>
              <a:rPr lang="it-IT" dirty="0"/>
              <a:t> on </a:t>
            </a:r>
            <a:r>
              <a:rPr lang="it-IT" dirty="0" err="1"/>
              <a:t>it!</a:t>
            </a:r>
            <a:endParaRPr lang="it-IT" dirty="0"/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ECA8AD-9ADB-5E40-9AD0-CA07C7A69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Authors</a:t>
            </a:r>
            <a:r>
              <a:rPr lang="it-IT" dirty="0"/>
              <a:t> and </a:t>
            </a:r>
            <a:r>
              <a:rPr lang="it-IT" dirty="0" err="1"/>
              <a:t>rights</a:t>
            </a:r>
            <a:r>
              <a:rPr lang="it-IT" dirty="0"/>
              <a:t> </a:t>
            </a:r>
            <a:r>
              <a:rPr lang="it-IT" dirty="0" err="1"/>
              <a:t>owners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754500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02A751A-A40A-D046-8C04-549F69013E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9999" y="1422985"/>
            <a:ext cx="8636001" cy="7058863"/>
          </a:xfrm>
        </p:spPr>
        <p:txBody>
          <a:bodyPr>
            <a:normAutofit/>
          </a:bodyPr>
          <a:lstStyle/>
          <a:p>
            <a:r>
              <a:rPr lang="it-IT" dirty="0"/>
              <a:t>Open Access to </a:t>
            </a:r>
            <a:r>
              <a:rPr lang="it-IT" dirty="0" err="1"/>
              <a:t>Scientific</a:t>
            </a:r>
            <a:r>
              <a:rPr lang="it-IT" dirty="0"/>
              <a:t> </a:t>
            </a:r>
            <a:r>
              <a:rPr lang="it-IT" dirty="0" err="1"/>
              <a:t>Literature</a:t>
            </a:r>
            <a:r>
              <a:rPr lang="it-IT" dirty="0"/>
              <a:t> in </a:t>
            </a:r>
            <a:r>
              <a:rPr lang="it-IT" dirty="0" err="1"/>
              <a:t>Practice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359830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1D87384-0F0E-B84D-8E03-65BD5E1456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2255520"/>
            <a:ext cx="6245861" cy="5341430"/>
          </a:xfrm>
        </p:spPr>
        <p:txBody>
          <a:bodyPr>
            <a:normAutofit fontScale="77500" lnSpcReduction="20000"/>
          </a:bodyPr>
          <a:lstStyle/>
          <a:p>
            <a:r>
              <a:rPr lang="it-IT" b="0" dirty="0" err="1"/>
              <a:t>Not</a:t>
            </a:r>
            <a:r>
              <a:rPr lang="it-IT" b="0" dirty="0"/>
              <a:t> </a:t>
            </a:r>
            <a:r>
              <a:rPr lang="it-IT" b="0" dirty="0" err="1"/>
              <a:t>all</a:t>
            </a:r>
            <a:r>
              <a:rPr lang="it-IT" b="0" dirty="0"/>
              <a:t> of </a:t>
            </a:r>
            <a:r>
              <a:rPr lang="it-IT" b="0" dirty="0" err="1"/>
              <a:t>us</a:t>
            </a:r>
            <a:r>
              <a:rPr lang="it-IT" b="0" dirty="0"/>
              <a:t> are </a:t>
            </a:r>
            <a:r>
              <a:rPr lang="it-IT" b="0" dirty="0" err="1"/>
              <a:t>legal</a:t>
            </a:r>
            <a:r>
              <a:rPr lang="it-IT" b="0" dirty="0"/>
              <a:t> </a:t>
            </a:r>
            <a:r>
              <a:rPr lang="it-IT" b="0" dirty="0" err="1"/>
              <a:t>experts</a:t>
            </a:r>
            <a:r>
              <a:rPr lang="it-IT" b="0" dirty="0"/>
              <a:t> </a:t>
            </a:r>
            <a:r>
              <a:rPr lang="it-IT" b="0" dirty="0" err="1"/>
              <a:t>capable</a:t>
            </a:r>
            <a:r>
              <a:rPr lang="it-IT" b="0" dirty="0"/>
              <a:t> of </a:t>
            </a:r>
            <a:r>
              <a:rPr lang="it-IT" b="0" dirty="0" err="1"/>
              <a:t>writing</a:t>
            </a:r>
            <a:r>
              <a:rPr lang="it-IT" b="0" dirty="0"/>
              <a:t> </a:t>
            </a:r>
            <a:r>
              <a:rPr lang="it-IT" b="0" dirty="0" err="1"/>
              <a:t>proper</a:t>
            </a:r>
            <a:r>
              <a:rPr lang="it-IT" b="0" dirty="0"/>
              <a:t> </a:t>
            </a:r>
            <a:r>
              <a:rPr lang="it-IT" b="0" dirty="0" err="1"/>
              <a:t>liceses</a:t>
            </a:r>
            <a:endParaRPr lang="it-IT" b="0" dirty="0"/>
          </a:p>
          <a:p>
            <a:r>
              <a:rPr lang="it-IT" b="0" dirty="0"/>
              <a:t>Creative </a:t>
            </a:r>
            <a:r>
              <a:rPr lang="it-IT" b="0" dirty="0" err="1"/>
              <a:t>Commons</a:t>
            </a:r>
            <a:r>
              <a:rPr lang="it-IT" b="0" dirty="0"/>
              <a:t> and Public Domain create </a:t>
            </a:r>
            <a:r>
              <a:rPr lang="it-IT" b="0" dirty="0" err="1"/>
              <a:t>legal</a:t>
            </a:r>
            <a:r>
              <a:rPr lang="it-IT" b="0" dirty="0"/>
              <a:t> </a:t>
            </a:r>
            <a:r>
              <a:rPr lang="it-IT" b="0" dirty="0" err="1"/>
              <a:t>certainty</a:t>
            </a:r>
            <a:r>
              <a:rPr lang="it-IT" b="0" dirty="0"/>
              <a:t> for </a:t>
            </a:r>
            <a:r>
              <a:rPr lang="it-IT" b="0" dirty="0" err="1"/>
              <a:t>everyone</a:t>
            </a:r>
            <a:r>
              <a:rPr lang="it-IT" b="0" dirty="0"/>
              <a:t>, </a:t>
            </a:r>
            <a:r>
              <a:rPr lang="it-IT" b="0" dirty="0" err="1"/>
              <a:t>who</a:t>
            </a:r>
            <a:r>
              <a:rPr lang="it-IT" b="0" dirty="0"/>
              <a:t> </a:t>
            </a:r>
            <a:r>
              <a:rPr lang="it-IT" b="0" dirty="0" err="1"/>
              <a:t>wants</a:t>
            </a:r>
            <a:r>
              <a:rPr lang="it-IT" b="0" dirty="0"/>
              <a:t> to use </a:t>
            </a:r>
            <a:r>
              <a:rPr lang="it-IT" b="0" dirty="0" err="1"/>
              <a:t>works</a:t>
            </a:r>
            <a:r>
              <a:rPr lang="it-IT" b="0" dirty="0"/>
              <a:t>, </a:t>
            </a:r>
            <a:r>
              <a:rPr lang="it-IT" b="0" dirty="0" err="1"/>
              <a:t>that</a:t>
            </a:r>
            <a:r>
              <a:rPr lang="it-IT" b="0" dirty="0"/>
              <a:t> are </a:t>
            </a:r>
            <a:r>
              <a:rPr lang="it-IT" b="0" dirty="0" err="1"/>
              <a:t>licensed</a:t>
            </a:r>
            <a:r>
              <a:rPr lang="it-IT" b="0" dirty="0"/>
              <a:t> </a:t>
            </a:r>
            <a:r>
              <a:rPr lang="it-IT" b="0" dirty="0" err="1"/>
              <a:t>respectively</a:t>
            </a:r>
            <a:r>
              <a:rPr lang="it-IT" b="0" dirty="0"/>
              <a:t>.</a:t>
            </a:r>
          </a:p>
          <a:p>
            <a:r>
              <a:rPr lang="it-IT" b="0" dirty="0" err="1"/>
              <a:t>It</a:t>
            </a:r>
            <a:r>
              <a:rPr lang="it-IT" b="0" dirty="0"/>
              <a:t> </a:t>
            </a:r>
            <a:r>
              <a:rPr lang="it-IT" b="0" dirty="0" err="1"/>
              <a:t>is</a:t>
            </a:r>
            <a:r>
              <a:rPr lang="it-IT" b="0" dirty="0"/>
              <a:t> </a:t>
            </a:r>
            <a:r>
              <a:rPr lang="it-IT" b="0" dirty="0" err="1"/>
              <a:t>important</a:t>
            </a:r>
            <a:r>
              <a:rPr lang="it-IT" b="0" dirty="0"/>
              <a:t> to </a:t>
            </a:r>
            <a:r>
              <a:rPr lang="it-IT" b="0" dirty="0" err="1"/>
              <a:t>follow</a:t>
            </a:r>
            <a:r>
              <a:rPr lang="it-IT" b="0" dirty="0"/>
              <a:t> and </a:t>
            </a:r>
            <a:r>
              <a:rPr lang="it-IT" b="0" dirty="0" err="1"/>
              <a:t>understand</a:t>
            </a:r>
            <a:r>
              <a:rPr lang="it-IT" b="0" dirty="0"/>
              <a:t> the </a:t>
            </a:r>
            <a:r>
              <a:rPr lang="it-IT" b="0" dirty="0" err="1"/>
              <a:t>different</a:t>
            </a:r>
            <a:r>
              <a:rPr lang="it-IT" b="0" dirty="0"/>
              <a:t> </a:t>
            </a:r>
            <a:r>
              <a:rPr lang="it-IT" b="0" dirty="0" err="1"/>
              <a:t>meanings</a:t>
            </a:r>
            <a:r>
              <a:rPr lang="it-IT" b="0" dirty="0"/>
              <a:t> of the </a:t>
            </a:r>
            <a:r>
              <a:rPr lang="it-IT" b="0" dirty="0" err="1"/>
              <a:t>licenses</a:t>
            </a:r>
            <a:r>
              <a:rPr lang="it-IT" b="0" dirty="0"/>
              <a:t> and </a:t>
            </a:r>
            <a:r>
              <a:rPr lang="it-IT" b="0" dirty="0" err="1"/>
              <a:t>follow</a:t>
            </a:r>
            <a:r>
              <a:rPr lang="it-IT" b="0" dirty="0"/>
              <a:t> the </a:t>
            </a:r>
            <a:r>
              <a:rPr lang="it-IT" b="0" dirty="0" err="1"/>
              <a:t>rules</a:t>
            </a:r>
            <a:r>
              <a:rPr lang="it-IT" b="0" dirty="0"/>
              <a:t> for </a:t>
            </a:r>
            <a:r>
              <a:rPr lang="it-IT" b="0" dirty="0" err="1"/>
              <a:t>using</a:t>
            </a:r>
            <a:r>
              <a:rPr lang="it-IT" b="0" dirty="0"/>
              <a:t> </a:t>
            </a:r>
            <a:r>
              <a:rPr lang="it-IT" b="0" dirty="0" err="1"/>
              <a:t>them</a:t>
            </a:r>
            <a:r>
              <a:rPr lang="it-IT" b="0" dirty="0"/>
              <a:t>.</a:t>
            </a:r>
            <a:endParaRPr lang="it-IT" dirty="0"/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8573AE5B-AD18-FE48-BD63-44402CF107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it-IT" dirty="0"/>
              <a:t>Creative </a:t>
            </a:r>
            <a:r>
              <a:rPr lang="it-IT" dirty="0" err="1"/>
              <a:t>Commons</a:t>
            </a:r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471344C-2F89-8445-B7D8-7135CA318522}"/>
              </a:ext>
            </a:extLst>
          </p:cNvPr>
          <p:cNvSpPr/>
          <p:nvPr/>
        </p:nvSpPr>
        <p:spPr>
          <a:xfrm>
            <a:off x="4124834" y="8620666"/>
            <a:ext cx="11886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6D6A9"/>
                </a:solidFill>
                <a:latin typeface="Source Serif Pro"/>
                <a:hlinkClick r:id="rId2" tooltip="This link will take you away from steemit.com"/>
              </a:rPr>
              <a:t>CC-Infographic</a:t>
            </a:r>
            <a:r>
              <a:rPr lang="it-IT" sz="1800" dirty="0">
                <a:solidFill>
                  <a:srgbClr val="333333"/>
                </a:solidFill>
                <a:latin typeface="Source Serif Pro"/>
              </a:rPr>
              <a:t> by </a:t>
            </a:r>
            <a:r>
              <a:rPr lang="it-IT" sz="1800" dirty="0">
                <a:solidFill>
                  <a:srgbClr val="1FBF8F"/>
                </a:solidFill>
                <a:latin typeface="Source Serif Pro"/>
                <a:hlinkClick r:id="rId3" tooltip="This link will take you away from steemit.com"/>
              </a:rPr>
              <a:t>Foter</a:t>
            </a:r>
            <a:r>
              <a:rPr lang="it-IT" sz="1800" dirty="0">
                <a:solidFill>
                  <a:srgbClr val="333333"/>
                </a:solidFill>
                <a:latin typeface="Source Serif Pro"/>
              </a:rPr>
              <a:t> under </a:t>
            </a:r>
            <a:r>
              <a:rPr lang="it-IT" sz="1800" dirty="0">
                <a:solidFill>
                  <a:srgbClr val="1FBF8F"/>
                </a:solidFill>
                <a:latin typeface="Source Serif Pro"/>
                <a:hlinkClick r:id="rId4" tooltip="This link will take you away from steemit.com"/>
              </a:rPr>
              <a:t>CC-BY-SA 3.0</a:t>
            </a:r>
            <a:r>
              <a:rPr lang="it-IT" sz="1800" dirty="0">
                <a:solidFill>
                  <a:srgbClr val="333333"/>
                </a:solidFill>
                <a:latin typeface="Source Serif Pro"/>
              </a:rPr>
              <a:t> </a:t>
            </a:r>
            <a:r>
              <a:rPr lang="it-IT" sz="1800" dirty="0" err="1">
                <a:solidFill>
                  <a:srgbClr val="333333"/>
                </a:solidFill>
                <a:latin typeface="Source Serif Pro"/>
              </a:rPr>
              <a:t>license</a:t>
            </a:r>
            <a:r>
              <a:rPr lang="it-IT" sz="1800" dirty="0">
                <a:solidFill>
                  <a:srgbClr val="333333"/>
                </a:solidFill>
                <a:latin typeface="Source Serif Pro"/>
              </a:rPr>
              <a:t>.</a:t>
            </a:r>
            <a:endParaRPr lang="it-IT" sz="1800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999D4F4-A25F-904B-8C7D-51F7159DD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38" y="1769257"/>
            <a:ext cx="8877300" cy="656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30265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1D87384-0F0E-B84D-8E03-65BD5E1456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5162" y="1587089"/>
            <a:ext cx="7806734" cy="703357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Public Domain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b="0" dirty="0"/>
              <a:t>Works are not covered by copyright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CC-0 (no rights reserved)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2000" b="0" dirty="0" err="1"/>
              <a:t>Allows</a:t>
            </a:r>
            <a:r>
              <a:rPr lang="it-IT" sz="2000" b="0" dirty="0"/>
              <a:t> </a:t>
            </a:r>
            <a:r>
              <a:rPr lang="it-IT" sz="2000" b="0" dirty="0" err="1"/>
              <a:t>creators</a:t>
            </a:r>
            <a:r>
              <a:rPr lang="it-IT" sz="2000" b="0" dirty="0"/>
              <a:t> to </a:t>
            </a:r>
            <a:r>
              <a:rPr lang="it-IT" sz="2000" b="0" dirty="0" err="1"/>
              <a:t>give</a:t>
            </a:r>
            <a:r>
              <a:rPr lang="it-IT" sz="2000" b="0" dirty="0"/>
              <a:t> up </a:t>
            </a:r>
            <a:r>
              <a:rPr lang="it-IT" sz="2000" b="0" dirty="0" err="1"/>
              <a:t>their</a:t>
            </a:r>
            <a:r>
              <a:rPr lang="it-IT" sz="2000" b="0" dirty="0"/>
              <a:t> copyright and put </a:t>
            </a:r>
            <a:r>
              <a:rPr lang="it-IT" sz="2000" b="0" dirty="0" err="1"/>
              <a:t>their</a:t>
            </a:r>
            <a:r>
              <a:rPr lang="it-IT" sz="2000" b="0" dirty="0"/>
              <a:t> </a:t>
            </a:r>
            <a:r>
              <a:rPr lang="it-IT" sz="2000" b="0" dirty="0" err="1"/>
              <a:t>works</a:t>
            </a:r>
            <a:r>
              <a:rPr lang="it-IT" sz="2000" b="0" dirty="0"/>
              <a:t> </a:t>
            </a:r>
            <a:r>
              <a:rPr lang="it-IT" sz="2000" b="0" dirty="0" err="1"/>
              <a:t>into</a:t>
            </a:r>
            <a:r>
              <a:rPr lang="it-IT" sz="2000" b="0" dirty="0"/>
              <a:t> the </a:t>
            </a:r>
            <a:r>
              <a:rPr lang="it-IT" sz="2000" b="0" dirty="0" err="1"/>
              <a:t>worldwide</a:t>
            </a:r>
            <a:r>
              <a:rPr lang="it-IT" sz="2000" b="0" dirty="0"/>
              <a:t> public domain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CC-BY (Attribution)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2000" b="0" dirty="0" err="1"/>
              <a:t>This</a:t>
            </a:r>
            <a:r>
              <a:rPr lang="it-IT" sz="2000" b="0" dirty="0"/>
              <a:t> </a:t>
            </a:r>
            <a:r>
              <a:rPr lang="it-IT" sz="2000" b="0" dirty="0" err="1"/>
              <a:t>license</a:t>
            </a:r>
            <a:r>
              <a:rPr lang="it-IT" sz="2000" b="0" dirty="0"/>
              <a:t> </a:t>
            </a:r>
            <a:r>
              <a:rPr lang="it-IT" sz="2000" b="0" dirty="0" err="1"/>
              <a:t>allows</a:t>
            </a:r>
            <a:r>
              <a:rPr lang="it-IT" sz="2000" b="0" dirty="0"/>
              <a:t> </a:t>
            </a:r>
            <a:r>
              <a:rPr lang="it-IT" sz="2000" b="0" dirty="0" err="1"/>
              <a:t>reusers</a:t>
            </a:r>
            <a:r>
              <a:rPr lang="it-IT" sz="2000" b="0" dirty="0"/>
              <a:t> to </a:t>
            </a:r>
            <a:r>
              <a:rPr lang="it-IT" sz="2000" b="0" dirty="0" err="1"/>
              <a:t>distribute</a:t>
            </a:r>
            <a:r>
              <a:rPr lang="it-IT" sz="2000" b="0" dirty="0"/>
              <a:t>, remix, </a:t>
            </a:r>
            <a:r>
              <a:rPr lang="it-IT" sz="2000" b="0" dirty="0" err="1"/>
              <a:t>adapt</a:t>
            </a:r>
            <a:r>
              <a:rPr lang="it-IT" sz="2000" b="0" dirty="0"/>
              <a:t>, and </a:t>
            </a:r>
            <a:r>
              <a:rPr lang="it-IT" sz="2000" b="0" dirty="0" err="1"/>
              <a:t>build</a:t>
            </a:r>
            <a:r>
              <a:rPr lang="it-IT" sz="2000" b="0" dirty="0"/>
              <a:t> </a:t>
            </a:r>
            <a:r>
              <a:rPr lang="it-IT" sz="2000" b="0" dirty="0" err="1"/>
              <a:t>upon</a:t>
            </a:r>
            <a:r>
              <a:rPr lang="it-IT" sz="2000" b="0" dirty="0"/>
              <a:t> the </a:t>
            </a:r>
            <a:r>
              <a:rPr lang="it-IT" sz="2000" b="0" dirty="0" err="1"/>
              <a:t>material</a:t>
            </a:r>
            <a:r>
              <a:rPr lang="it-IT" sz="2000" b="0" dirty="0"/>
              <a:t> in </a:t>
            </a:r>
            <a:r>
              <a:rPr lang="it-IT" sz="2000" b="0" dirty="0" err="1"/>
              <a:t>any</a:t>
            </a:r>
            <a:r>
              <a:rPr lang="it-IT" sz="2000" b="0" dirty="0"/>
              <a:t> medium or format, so long </a:t>
            </a:r>
            <a:r>
              <a:rPr lang="it-IT" sz="2000" b="0" dirty="0" err="1"/>
              <a:t>as</a:t>
            </a:r>
            <a:r>
              <a:rPr lang="it-IT" sz="2000" b="0" dirty="0"/>
              <a:t> </a:t>
            </a:r>
            <a:r>
              <a:rPr lang="it-IT" sz="2000" b="0" dirty="0" err="1"/>
              <a:t>attribution</a:t>
            </a:r>
            <a:r>
              <a:rPr lang="it-IT" sz="2000" b="0" dirty="0"/>
              <a:t> </a:t>
            </a:r>
            <a:r>
              <a:rPr lang="it-IT" sz="2000" b="0" dirty="0" err="1"/>
              <a:t>is</a:t>
            </a:r>
            <a:r>
              <a:rPr lang="it-IT" sz="2000" b="0" dirty="0"/>
              <a:t> </a:t>
            </a:r>
            <a:r>
              <a:rPr lang="it-IT" sz="2000" b="0" dirty="0" err="1"/>
              <a:t>given</a:t>
            </a:r>
            <a:r>
              <a:rPr lang="it-IT" sz="2000" b="0" dirty="0"/>
              <a:t> to the creator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CC-BY-SA (Attribution – </a:t>
            </a:r>
            <a:r>
              <a:rPr lang="en-US" sz="2000" dirty="0" err="1"/>
              <a:t>ShareAlike</a:t>
            </a:r>
            <a:r>
              <a:rPr lang="en-US" sz="2000" dirty="0"/>
              <a:t>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2000" b="0" dirty="0" err="1"/>
              <a:t>This</a:t>
            </a:r>
            <a:r>
              <a:rPr lang="it-IT" sz="2000" b="0" dirty="0"/>
              <a:t> </a:t>
            </a:r>
            <a:r>
              <a:rPr lang="it-IT" sz="2000" b="0" dirty="0" err="1"/>
              <a:t>license</a:t>
            </a:r>
            <a:r>
              <a:rPr lang="it-IT" sz="2000" b="0" dirty="0"/>
              <a:t> </a:t>
            </a:r>
            <a:r>
              <a:rPr lang="it-IT" sz="2000" b="0" dirty="0" err="1"/>
              <a:t>allows</a:t>
            </a:r>
            <a:r>
              <a:rPr lang="it-IT" sz="2000" b="0" dirty="0"/>
              <a:t> </a:t>
            </a:r>
            <a:r>
              <a:rPr lang="it-IT" sz="2000" b="0" dirty="0" err="1"/>
              <a:t>reusers</a:t>
            </a:r>
            <a:r>
              <a:rPr lang="it-IT" sz="2000" b="0" dirty="0"/>
              <a:t> to </a:t>
            </a:r>
            <a:r>
              <a:rPr lang="it-IT" sz="2000" b="0" dirty="0" err="1"/>
              <a:t>distribute</a:t>
            </a:r>
            <a:r>
              <a:rPr lang="it-IT" sz="2000" b="0" dirty="0"/>
              <a:t>, remix, </a:t>
            </a:r>
            <a:r>
              <a:rPr lang="it-IT" sz="2000" b="0" dirty="0" err="1"/>
              <a:t>adapt</a:t>
            </a:r>
            <a:r>
              <a:rPr lang="it-IT" sz="2000" b="0" dirty="0"/>
              <a:t>, and </a:t>
            </a:r>
            <a:r>
              <a:rPr lang="it-IT" sz="2000" b="0" dirty="0" err="1"/>
              <a:t>build</a:t>
            </a:r>
            <a:r>
              <a:rPr lang="it-IT" sz="2000" b="0" dirty="0"/>
              <a:t> </a:t>
            </a:r>
            <a:r>
              <a:rPr lang="it-IT" sz="2000" b="0" dirty="0" err="1"/>
              <a:t>upon</a:t>
            </a:r>
            <a:r>
              <a:rPr lang="it-IT" sz="2000" b="0" dirty="0"/>
              <a:t> the </a:t>
            </a:r>
            <a:r>
              <a:rPr lang="it-IT" sz="2000" b="0" dirty="0" err="1"/>
              <a:t>material</a:t>
            </a:r>
            <a:r>
              <a:rPr lang="it-IT" sz="2000" b="0" dirty="0"/>
              <a:t> in </a:t>
            </a:r>
            <a:r>
              <a:rPr lang="it-IT" sz="2000" b="0" dirty="0" err="1"/>
              <a:t>any</a:t>
            </a:r>
            <a:r>
              <a:rPr lang="it-IT" sz="2000" b="0" dirty="0"/>
              <a:t> medium or format, so long </a:t>
            </a:r>
            <a:r>
              <a:rPr lang="it-IT" sz="2000" b="0" dirty="0" err="1"/>
              <a:t>as</a:t>
            </a:r>
            <a:r>
              <a:rPr lang="it-IT" sz="2000" b="0" dirty="0"/>
              <a:t> </a:t>
            </a:r>
            <a:r>
              <a:rPr lang="it-IT" sz="2000" b="0" dirty="0" err="1"/>
              <a:t>attribution</a:t>
            </a:r>
            <a:r>
              <a:rPr lang="it-IT" sz="2000" b="0" dirty="0"/>
              <a:t> </a:t>
            </a:r>
            <a:r>
              <a:rPr lang="it-IT" sz="2000" b="0" dirty="0" err="1"/>
              <a:t>is</a:t>
            </a:r>
            <a:r>
              <a:rPr lang="it-IT" sz="2000" b="0" dirty="0"/>
              <a:t> </a:t>
            </a:r>
            <a:r>
              <a:rPr lang="it-IT" sz="2000" b="0" dirty="0" err="1"/>
              <a:t>given</a:t>
            </a:r>
            <a:r>
              <a:rPr lang="it-IT" sz="2000" b="0" dirty="0"/>
              <a:t> to the creator. The </a:t>
            </a:r>
            <a:r>
              <a:rPr lang="it-IT" sz="2000" b="0" dirty="0" err="1"/>
              <a:t>license</a:t>
            </a:r>
            <a:r>
              <a:rPr lang="it-IT" sz="2000" b="0" dirty="0"/>
              <a:t> </a:t>
            </a:r>
            <a:r>
              <a:rPr lang="it-IT" sz="2000" b="0" dirty="0" err="1"/>
              <a:t>allows</a:t>
            </a:r>
            <a:r>
              <a:rPr lang="it-IT" sz="2000" b="0" dirty="0"/>
              <a:t> for commercial use. </a:t>
            </a:r>
            <a:r>
              <a:rPr lang="it-IT" sz="2000" b="0" dirty="0" err="1"/>
              <a:t>If</a:t>
            </a:r>
            <a:r>
              <a:rPr lang="it-IT" sz="2000" b="0" dirty="0"/>
              <a:t> </a:t>
            </a:r>
            <a:r>
              <a:rPr lang="it-IT" sz="2000" b="0" dirty="0" err="1"/>
              <a:t>you</a:t>
            </a:r>
            <a:r>
              <a:rPr lang="it-IT" sz="2000" b="0" dirty="0"/>
              <a:t> remix, </a:t>
            </a:r>
            <a:r>
              <a:rPr lang="it-IT" sz="2000" b="0" dirty="0" err="1"/>
              <a:t>adapt</a:t>
            </a:r>
            <a:r>
              <a:rPr lang="it-IT" sz="2000" b="0" dirty="0"/>
              <a:t>, or </a:t>
            </a:r>
            <a:r>
              <a:rPr lang="it-IT" sz="2000" b="0" dirty="0" err="1"/>
              <a:t>build</a:t>
            </a:r>
            <a:r>
              <a:rPr lang="it-IT" sz="2000" b="0" dirty="0"/>
              <a:t> </a:t>
            </a:r>
            <a:r>
              <a:rPr lang="it-IT" sz="2000" b="0" dirty="0" err="1"/>
              <a:t>upon</a:t>
            </a:r>
            <a:r>
              <a:rPr lang="it-IT" sz="2000" b="0" dirty="0"/>
              <a:t> the </a:t>
            </a:r>
            <a:r>
              <a:rPr lang="it-IT" sz="2000" b="0" dirty="0" err="1"/>
              <a:t>material</a:t>
            </a:r>
            <a:r>
              <a:rPr lang="it-IT" sz="2000" b="0" dirty="0"/>
              <a:t>, </a:t>
            </a:r>
            <a:r>
              <a:rPr lang="it-IT" sz="2000" b="0" dirty="0" err="1"/>
              <a:t>you</a:t>
            </a:r>
            <a:r>
              <a:rPr lang="it-IT" sz="2000" b="0" dirty="0"/>
              <a:t> must </a:t>
            </a:r>
            <a:r>
              <a:rPr lang="it-IT" sz="2000" b="0" dirty="0" err="1"/>
              <a:t>license</a:t>
            </a:r>
            <a:r>
              <a:rPr lang="it-IT" sz="2000" b="0" dirty="0"/>
              <a:t> the </a:t>
            </a:r>
            <a:r>
              <a:rPr lang="it-IT" sz="2000" b="0" dirty="0" err="1"/>
              <a:t>modified</a:t>
            </a:r>
            <a:r>
              <a:rPr lang="it-IT" sz="2000" b="0" dirty="0"/>
              <a:t> </a:t>
            </a:r>
            <a:r>
              <a:rPr lang="it-IT" sz="2000" b="0" dirty="0" err="1"/>
              <a:t>material</a:t>
            </a:r>
            <a:r>
              <a:rPr lang="it-IT" sz="2000" b="0" dirty="0"/>
              <a:t> under </a:t>
            </a:r>
            <a:r>
              <a:rPr lang="it-IT" sz="2000" b="0" dirty="0" err="1"/>
              <a:t>identical</a:t>
            </a:r>
            <a:r>
              <a:rPr lang="it-IT" sz="2000" b="0" dirty="0"/>
              <a:t> </a:t>
            </a:r>
            <a:r>
              <a:rPr lang="it-IT" sz="2000" b="0" dirty="0" err="1"/>
              <a:t>terms</a:t>
            </a:r>
            <a:r>
              <a:rPr lang="it-IT" sz="2000" b="0" dirty="0"/>
              <a:t>.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CC-BY-ND (Attribution – </a:t>
            </a:r>
            <a:r>
              <a:rPr lang="en-US" sz="2000" dirty="0" err="1"/>
              <a:t>NonDerivative</a:t>
            </a:r>
            <a:r>
              <a:rPr lang="en-US" sz="2000" dirty="0"/>
              <a:t>)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b="0" dirty="0"/>
              <a:t>This license allows </a:t>
            </a:r>
            <a:r>
              <a:rPr lang="en-US" sz="2000" b="0" dirty="0" err="1"/>
              <a:t>reusers</a:t>
            </a:r>
            <a:r>
              <a:rPr lang="en-US" sz="2000" b="0" dirty="0"/>
              <a:t> to copy and distribute the material in any medium or format in </a:t>
            </a:r>
            <a:r>
              <a:rPr lang="en-US" sz="2000" b="0" dirty="0" err="1"/>
              <a:t>unadapted</a:t>
            </a:r>
            <a:r>
              <a:rPr lang="en-US" sz="2000" b="0" dirty="0"/>
              <a:t> form only, and only so long as attribution is given to the creator. The license allows for commercial use. </a:t>
            </a: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CC-BY-NC (Attribution – </a:t>
            </a:r>
            <a:r>
              <a:rPr lang="en-US" sz="2000" dirty="0" err="1"/>
              <a:t>NonCommercial</a:t>
            </a:r>
            <a:r>
              <a:rPr lang="en-US" sz="2000" dirty="0"/>
              <a:t>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it-IT" sz="2000" b="0" dirty="0" err="1"/>
              <a:t>This</a:t>
            </a:r>
            <a:r>
              <a:rPr lang="it-IT" sz="2000" b="0" dirty="0"/>
              <a:t> </a:t>
            </a:r>
            <a:r>
              <a:rPr lang="it-IT" sz="2000" b="0" dirty="0" err="1"/>
              <a:t>license</a:t>
            </a:r>
            <a:r>
              <a:rPr lang="it-IT" sz="2000" b="0" dirty="0"/>
              <a:t> </a:t>
            </a:r>
            <a:r>
              <a:rPr lang="it-IT" sz="2000" b="0" dirty="0" err="1"/>
              <a:t>allows</a:t>
            </a:r>
            <a:r>
              <a:rPr lang="it-IT" sz="2000" b="0" dirty="0"/>
              <a:t> </a:t>
            </a:r>
            <a:r>
              <a:rPr lang="it-IT" sz="2000" b="0" dirty="0" err="1"/>
              <a:t>reusers</a:t>
            </a:r>
            <a:r>
              <a:rPr lang="it-IT" sz="2000" b="0" dirty="0"/>
              <a:t> to </a:t>
            </a:r>
            <a:r>
              <a:rPr lang="it-IT" sz="2000" b="0" dirty="0" err="1"/>
              <a:t>distribute</a:t>
            </a:r>
            <a:r>
              <a:rPr lang="it-IT" sz="2000" b="0" dirty="0"/>
              <a:t>, remix, </a:t>
            </a:r>
            <a:r>
              <a:rPr lang="it-IT" sz="2000" b="0" dirty="0" err="1"/>
              <a:t>adapt</a:t>
            </a:r>
            <a:r>
              <a:rPr lang="it-IT" sz="2000" b="0" dirty="0"/>
              <a:t>, and </a:t>
            </a:r>
            <a:r>
              <a:rPr lang="it-IT" sz="2000" b="0" dirty="0" err="1"/>
              <a:t>build</a:t>
            </a:r>
            <a:r>
              <a:rPr lang="it-IT" sz="2000" b="0" dirty="0"/>
              <a:t> </a:t>
            </a:r>
            <a:r>
              <a:rPr lang="it-IT" sz="2000" b="0" dirty="0" err="1"/>
              <a:t>upon</a:t>
            </a:r>
            <a:r>
              <a:rPr lang="it-IT" sz="2000" b="0" dirty="0"/>
              <a:t> the </a:t>
            </a:r>
            <a:r>
              <a:rPr lang="it-IT" sz="2000" b="0" dirty="0" err="1"/>
              <a:t>material</a:t>
            </a:r>
            <a:r>
              <a:rPr lang="it-IT" sz="2000" b="0" dirty="0"/>
              <a:t> in </a:t>
            </a:r>
            <a:r>
              <a:rPr lang="it-IT" sz="2000" b="0" dirty="0" err="1"/>
              <a:t>any</a:t>
            </a:r>
            <a:r>
              <a:rPr lang="it-IT" sz="2000" b="0" dirty="0"/>
              <a:t> medium or format for </a:t>
            </a:r>
            <a:r>
              <a:rPr lang="it-IT" sz="2000" b="0" dirty="0" err="1"/>
              <a:t>noncommercial</a:t>
            </a:r>
            <a:r>
              <a:rPr lang="it-IT" sz="2000" b="0" dirty="0"/>
              <a:t> </a:t>
            </a:r>
            <a:r>
              <a:rPr lang="it-IT" sz="2000" b="0" dirty="0" err="1"/>
              <a:t>purposes</a:t>
            </a:r>
            <a:r>
              <a:rPr lang="it-IT" sz="2000" b="0" dirty="0"/>
              <a:t> </a:t>
            </a:r>
            <a:r>
              <a:rPr lang="it-IT" sz="2000" b="0" dirty="0" err="1"/>
              <a:t>only</a:t>
            </a:r>
            <a:r>
              <a:rPr lang="it-IT" sz="2000" b="0" dirty="0"/>
              <a:t>, and </a:t>
            </a:r>
            <a:r>
              <a:rPr lang="it-IT" sz="2000" b="0" dirty="0" err="1"/>
              <a:t>only</a:t>
            </a:r>
            <a:r>
              <a:rPr lang="it-IT" sz="2000" b="0" dirty="0"/>
              <a:t> so long </a:t>
            </a:r>
            <a:r>
              <a:rPr lang="it-IT" sz="2000" b="0" dirty="0" err="1"/>
              <a:t>as</a:t>
            </a:r>
            <a:r>
              <a:rPr lang="it-IT" sz="2000" b="0" dirty="0"/>
              <a:t> </a:t>
            </a:r>
            <a:r>
              <a:rPr lang="it-IT" sz="2000" b="0" dirty="0" err="1"/>
              <a:t>attribution</a:t>
            </a:r>
            <a:r>
              <a:rPr lang="it-IT" sz="2000" b="0" dirty="0"/>
              <a:t> </a:t>
            </a:r>
            <a:r>
              <a:rPr lang="it-IT" sz="2000" b="0" dirty="0" err="1"/>
              <a:t>is</a:t>
            </a:r>
            <a:r>
              <a:rPr lang="it-IT" sz="2000" b="0" dirty="0"/>
              <a:t> </a:t>
            </a:r>
            <a:r>
              <a:rPr lang="it-IT" sz="2000" b="0" dirty="0" err="1"/>
              <a:t>given</a:t>
            </a:r>
            <a:r>
              <a:rPr lang="it-IT" sz="2000" b="0" dirty="0"/>
              <a:t> to the creator. </a:t>
            </a:r>
            <a:endParaRPr lang="en-US" sz="2000" dirty="0"/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8573AE5B-AD18-FE48-BD63-44402CF107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it-IT" dirty="0"/>
              <a:t>Creative </a:t>
            </a:r>
            <a:r>
              <a:rPr lang="it-IT" dirty="0" err="1"/>
              <a:t>Commons</a:t>
            </a:r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471344C-2F89-8445-B7D8-7135CA318522}"/>
              </a:ext>
            </a:extLst>
          </p:cNvPr>
          <p:cNvSpPr/>
          <p:nvPr/>
        </p:nvSpPr>
        <p:spPr>
          <a:xfrm>
            <a:off x="4124834" y="8620666"/>
            <a:ext cx="11886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6D6A9"/>
                </a:solidFill>
                <a:latin typeface="Source Serif Pro"/>
                <a:hlinkClick r:id="rId2" tooltip="This link will take you away from steemit.com"/>
              </a:rPr>
              <a:t>CC-Infographic</a:t>
            </a:r>
            <a:r>
              <a:rPr lang="it-IT" sz="1800" dirty="0">
                <a:solidFill>
                  <a:srgbClr val="333333"/>
                </a:solidFill>
                <a:latin typeface="Source Serif Pro"/>
              </a:rPr>
              <a:t> by </a:t>
            </a:r>
            <a:r>
              <a:rPr lang="it-IT" sz="1800" dirty="0">
                <a:solidFill>
                  <a:srgbClr val="1FBF8F"/>
                </a:solidFill>
                <a:latin typeface="Source Serif Pro"/>
                <a:hlinkClick r:id="rId3" tooltip="This link will take you away from steemit.com"/>
              </a:rPr>
              <a:t>Foter</a:t>
            </a:r>
            <a:r>
              <a:rPr lang="it-IT" sz="1800" dirty="0">
                <a:solidFill>
                  <a:srgbClr val="333333"/>
                </a:solidFill>
                <a:latin typeface="Source Serif Pro"/>
              </a:rPr>
              <a:t> under </a:t>
            </a:r>
            <a:r>
              <a:rPr lang="it-IT" sz="1800" dirty="0">
                <a:solidFill>
                  <a:srgbClr val="1FBF8F"/>
                </a:solidFill>
                <a:latin typeface="Source Serif Pro"/>
                <a:hlinkClick r:id="rId4" tooltip="This link will take you away from steemit.com"/>
              </a:rPr>
              <a:t>CC-BY-SA 3.0</a:t>
            </a:r>
            <a:r>
              <a:rPr lang="it-IT" sz="1800" dirty="0">
                <a:solidFill>
                  <a:srgbClr val="333333"/>
                </a:solidFill>
                <a:latin typeface="Source Serif Pro"/>
              </a:rPr>
              <a:t> </a:t>
            </a:r>
            <a:r>
              <a:rPr lang="it-IT" sz="1800" dirty="0" err="1">
                <a:solidFill>
                  <a:srgbClr val="333333"/>
                </a:solidFill>
                <a:latin typeface="Source Serif Pro"/>
              </a:rPr>
              <a:t>license</a:t>
            </a:r>
            <a:r>
              <a:rPr lang="it-IT" sz="1800" dirty="0">
                <a:solidFill>
                  <a:srgbClr val="333333"/>
                </a:solidFill>
                <a:latin typeface="Source Serif Pro"/>
              </a:rPr>
              <a:t>.</a:t>
            </a:r>
            <a:endParaRPr lang="it-IT" sz="1800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999D4F4-A25F-904B-8C7D-51F7159DD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96" y="1769257"/>
            <a:ext cx="7958942" cy="588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51791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D230A98-9749-5744-BA94-FD3D6297592E}"/>
              </a:ext>
            </a:extLst>
          </p:cNvPr>
          <p:cNvSpPr txBox="1"/>
          <p:nvPr/>
        </p:nvSpPr>
        <p:spPr>
          <a:xfrm>
            <a:off x="3350260" y="1676207"/>
            <a:ext cx="9555479" cy="579158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defTabSz="547673" fontAlgn="auto" hangingPunct="1">
              <a:lnSpc>
                <a:spcPct val="80000"/>
              </a:lnSpc>
              <a:spcBef>
                <a:spcPts val="3900"/>
              </a:spcBef>
              <a:buSzPct val="75000"/>
            </a:pPr>
            <a:r>
              <a:rPr lang="it-IT" sz="6200" b="1" dirty="0" err="1">
                <a:solidFill>
                  <a:srgbClr val="FF0000"/>
                </a:solidFill>
                <a:latin typeface="Helvetica" charset="0"/>
              </a:rPr>
              <a:t>Warning</a:t>
            </a:r>
            <a:r>
              <a:rPr lang="it-IT" sz="6200" b="1" dirty="0">
                <a:solidFill>
                  <a:srgbClr val="FF0000"/>
                </a:solidFill>
                <a:latin typeface="Helvetica" charset="0"/>
              </a:rPr>
              <a:t>!</a:t>
            </a:r>
          </a:p>
          <a:p>
            <a:r>
              <a:rPr lang="en-US" sz="4800" b="1" dirty="0"/>
              <a:t>Attaching</a:t>
            </a:r>
            <a:r>
              <a:rPr lang="en-US" sz="4800" dirty="0"/>
              <a:t> your data to the article you published does not mean you are depositing the data. </a:t>
            </a:r>
          </a:p>
          <a:p>
            <a:r>
              <a:rPr lang="en-US" sz="4800" dirty="0"/>
              <a:t>Journals do not guarantee long term </a:t>
            </a:r>
            <a:r>
              <a:rPr lang="en-US" sz="4800" b="1" dirty="0"/>
              <a:t>preservation</a:t>
            </a:r>
            <a:r>
              <a:rPr lang="en-US" sz="4800" dirty="0"/>
              <a:t> and </a:t>
            </a:r>
            <a:r>
              <a:rPr lang="en-US" sz="4800" b="1" dirty="0"/>
              <a:t>curation</a:t>
            </a:r>
            <a:r>
              <a:rPr lang="en-US" sz="4800" dirty="0"/>
              <a:t> of the data.</a:t>
            </a:r>
            <a:endParaRPr kumimoji="0" lang="it-IT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64607490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1D87384-0F0E-B84D-8E03-65BD5E1456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Licensing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data: Creative </a:t>
            </a:r>
            <a:r>
              <a:rPr lang="it-IT" dirty="0" err="1"/>
              <a:t>Commons</a:t>
            </a: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D9A2EDEC-6E91-264E-BB99-D2770783CAC8}"/>
              </a:ext>
            </a:extLst>
          </p:cNvPr>
          <p:cNvSpPr txBox="1">
            <a:spLocks/>
          </p:cNvSpPr>
          <p:nvPr/>
        </p:nvSpPr>
        <p:spPr>
          <a:xfrm>
            <a:off x="5783867" y="1806532"/>
            <a:ext cx="8567938" cy="1325563"/>
          </a:xfrm>
          <a:prstGeom prst="rect">
            <a:avLst/>
          </a:prstGeom>
        </p:spPr>
        <p:txBody>
          <a:bodyPr/>
          <a:lstStyle>
            <a:lvl1pPr marL="0" marR="0" indent="0" algn="ctr" defTabSz="5476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0" marR="0" indent="228594" algn="ctr" defTabSz="5476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189" algn="ctr" defTabSz="5476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783" algn="ctr" defTabSz="5476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377" algn="ctr" defTabSz="5476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2971" algn="ctr" defTabSz="5476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566" algn="ctr" defTabSz="5476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160" algn="ctr" defTabSz="5476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754" algn="ctr" defTabSz="54767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it-IT">
                <a:solidFill>
                  <a:schemeClr val="bg1"/>
                </a:solidFill>
              </a:rPr>
              <a:t>Creative Commons e Open Science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4DFA5464-954D-E34F-B20A-060CA8FC679C}"/>
              </a:ext>
            </a:extLst>
          </p:cNvPr>
          <p:cNvGrpSpPr/>
          <p:nvPr/>
        </p:nvGrpSpPr>
        <p:grpSpPr>
          <a:xfrm>
            <a:off x="8753386" y="1855245"/>
            <a:ext cx="5791850" cy="6373743"/>
            <a:chOff x="3123550" y="229281"/>
            <a:chExt cx="5791850" cy="6373743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AB4E9CFD-5F39-2A4B-A6F8-E5FBC3FC6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749" t="14787" r="30097" b="4700"/>
            <a:stretch/>
          </p:blipFill>
          <p:spPr>
            <a:xfrm>
              <a:off x="3123550" y="229281"/>
              <a:ext cx="5791850" cy="63737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E71917B9-03B7-8145-A944-39F83D29CAC9}"/>
                </a:ext>
              </a:extLst>
            </p:cNvPr>
            <p:cNvSpPr/>
            <p:nvPr/>
          </p:nvSpPr>
          <p:spPr>
            <a:xfrm>
              <a:off x="3253154" y="4370458"/>
              <a:ext cx="2620108" cy="746665"/>
            </a:xfrm>
            <a:prstGeom prst="rect">
              <a:avLst/>
            </a:prstGeom>
            <a:noFill/>
            <a:ln w="381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Connettore diritto 8">
              <a:extLst>
                <a:ext uri="{FF2B5EF4-FFF2-40B4-BE49-F238E27FC236}">
                  <a16:creationId xmlns:a16="http://schemas.microsoft.com/office/drawing/2014/main" id="{E1069C7D-9CD7-E647-B720-07372CAAC53E}"/>
                </a:ext>
              </a:extLst>
            </p:cNvPr>
            <p:cNvCxnSpPr/>
            <p:nvPr/>
          </p:nvCxnSpPr>
          <p:spPr>
            <a:xfrm>
              <a:off x="4438000" y="6056851"/>
              <a:ext cx="1350404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diritto 9">
              <a:extLst>
                <a:ext uri="{FF2B5EF4-FFF2-40B4-BE49-F238E27FC236}">
                  <a16:creationId xmlns:a16="http://schemas.microsoft.com/office/drawing/2014/main" id="{25274202-0844-4045-8F91-928DD0BC5082}"/>
                </a:ext>
              </a:extLst>
            </p:cNvPr>
            <p:cNvCxnSpPr>
              <a:cxnSpLocks/>
            </p:cNvCxnSpPr>
            <p:nvPr/>
          </p:nvCxnSpPr>
          <p:spPr>
            <a:xfrm>
              <a:off x="3330429" y="6209251"/>
              <a:ext cx="2610375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diritto 10">
              <a:extLst>
                <a:ext uri="{FF2B5EF4-FFF2-40B4-BE49-F238E27FC236}">
                  <a16:creationId xmlns:a16="http://schemas.microsoft.com/office/drawing/2014/main" id="{03A0BD80-55B6-FE4C-8566-548D957C0CE1}"/>
                </a:ext>
              </a:extLst>
            </p:cNvPr>
            <p:cNvCxnSpPr>
              <a:cxnSpLocks/>
            </p:cNvCxnSpPr>
            <p:nvPr/>
          </p:nvCxnSpPr>
          <p:spPr>
            <a:xfrm>
              <a:off x="3253154" y="6358957"/>
              <a:ext cx="2620108" cy="18176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1">
              <a:extLst>
                <a:ext uri="{FF2B5EF4-FFF2-40B4-BE49-F238E27FC236}">
                  <a16:creationId xmlns:a16="http://schemas.microsoft.com/office/drawing/2014/main" id="{C7EAADBD-B937-FB43-8357-B17341D48D3D}"/>
                </a:ext>
              </a:extLst>
            </p:cNvPr>
            <p:cNvCxnSpPr>
              <a:cxnSpLocks/>
            </p:cNvCxnSpPr>
            <p:nvPr/>
          </p:nvCxnSpPr>
          <p:spPr>
            <a:xfrm>
              <a:off x="3253154" y="6530829"/>
              <a:ext cx="2535250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ttangolo 11">
            <a:extLst>
              <a:ext uri="{FF2B5EF4-FFF2-40B4-BE49-F238E27FC236}">
                <a16:creationId xmlns:a16="http://schemas.microsoft.com/office/drawing/2014/main" id="{D34EF659-ECCA-934F-9337-463C7C0CE8DD}"/>
              </a:ext>
            </a:extLst>
          </p:cNvPr>
          <p:cNvSpPr/>
          <p:nvPr/>
        </p:nvSpPr>
        <p:spPr>
          <a:xfrm>
            <a:off x="11904801" y="6659358"/>
            <a:ext cx="1132514" cy="1325563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8FF09FC-C43F-C846-8D97-DEF7E3878C17}"/>
              </a:ext>
            </a:extLst>
          </p:cNvPr>
          <p:cNvSpPr/>
          <p:nvPr/>
        </p:nvSpPr>
        <p:spPr>
          <a:xfrm>
            <a:off x="13165596" y="6677534"/>
            <a:ext cx="1132514" cy="1325563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A8C4865-A130-D44C-8B4E-FBA82F4654A5}"/>
              </a:ext>
            </a:extLst>
          </p:cNvPr>
          <p:cNvGrpSpPr/>
          <p:nvPr/>
        </p:nvGrpSpPr>
        <p:grpSpPr>
          <a:xfrm>
            <a:off x="474114" y="1806532"/>
            <a:ext cx="12891501" cy="7124599"/>
            <a:chOff x="154031" y="1441939"/>
            <a:chExt cx="6900487" cy="4563486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DCC012A7-3CC3-7141-AA44-F2DD6A26E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519" t="8975" r="35673" b="66708"/>
            <a:stretch/>
          </p:blipFill>
          <p:spPr>
            <a:xfrm>
              <a:off x="154031" y="1441939"/>
              <a:ext cx="3860156" cy="17713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A05F3151-B1E6-6641-97B3-70DFBD0D6007}"/>
                </a:ext>
              </a:extLst>
            </p:cNvPr>
            <p:cNvSpPr/>
            <p:nvPr/>
          </p:nvSpPr>
          <p:spPr>
            <a:xfrm>
              <a:off x="4312677" y="5728426"/>
              <a:ext cx="274184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4"/>
                </a:rPr>
                <a:t>https://doi.org/10.5281/zenodo.840651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cxnSp>
        <p:nvCxnSpPr>
          <p:cNvPr id="17" name="Connettore diritto 11">
            <a:extLst>
              <a:ext uri="{FF2B5EF4-FFF2-40B4-BE49-F238E27FC236}">
                <a16:creationId xmlns:a16="http://schemas.microsoft.com/office/drawing/2014/main" id="{C223E4C5-17C5-924C-A960-4057BAA98126}"/>
              </a:ext>
            </a:extLst>
          </p:cNvPr>
          <p:cNvCxnSpPr>
            <a:cxnSpLocks/>
          </p:cNvCxnSpPr>
          <p:nvPr/>
        </p:nvCxnSpPr>
        <p:spPr>
          <a:xfrm>
            <a:off x="11762860" y="2152233"/>
            <a:ext cx="253525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1">
            <a:extLst>
              <a:ext uri="{FF2B5EF4-FFF2-40B4-BE49-F238E27FC236}">
                <a16:creationId xmlns:a16="http://schemas.microsoft.com/office/drawing/2014/main" id="{6543F63F-A951-5F4A-AE40-72DEA4C227DA}"/>
              </a:ext>
            </a:extLst>
          </p:cNvPr>
          <p:cNvCxnSpPr>
            <a:cxnSpLocks/>
          </p:cNvCxnSpPr>
          <p:nvPr/>
        </p:nvCxnSpPr>
        <p:spPr>
          <a:xfrm>
            <a:off x="11816555" y="2324953"/>
            <a:ext cx="253525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8">
            <a:extLst>
              <a:ext uri="{FF2B5EF4-FFF2-40B4-BE49-F238E27FC236}">
                <a16:creationId xmlns:a16="http://schemas.microsoft.com/office/drawing/2014/main" id="{85FAABDC-BD4B-A746-9C7D-87BD35B110BB}"/>
              </a:ext>
            </a:extLst>
          </p:cNvPr>
          <p:cNvCxnSpPr/>
          <p:nvPr/>
        </p:nvCxnSpPr>
        <p:spPr>
          <a:xfrm>
            <a:off x="11762860" y="2470735"/>
            <a:ext cx="135040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36536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1D87384-0F0E-B84D-8E03-65BD5E1456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900" y="1484025"/>
            <a:ext cx="6421316" cy="6533323"/>
          </a:xfrm>
        </p:spPr>
        <p:txBody>
          <a:bodyPr>
            <a:normAutofit fontScale="85000" lnSpcReduction="10000"/>
          </a:bodyPr>
          <a:lstStyle/>
          <a:p>
            <a:r>
              <a:rPr lang="it-IT" b="0" dirty="0"/>
              <a:t>Use a CC0 or public domain</a:t>
            </a:r>
          </a:p>
          <a:p>
            <a:r>
              <a:rPr lang="it-IT" b="0" dirty="0" err="1"/>
              <a:t>Then</a:t>
            </a:r>
            <a:r>
              <a:rPr lang="it-IT" b="0" dirty="0"/>
              <a:t> </a:t>
            </a:r>
            <a:r>
              <a:rPr lang="it-IT" b="0" dirty="0" err="1"/>
              <a:t>ask</a:t>
            </a:r>
            <a:r>
              <a:rPr lang="it-IT" b="0" dirty="0"/>
              <a:t> for credit</a:t>
            </a:r>
          </a:p>
          <a:p>
            <a:r>
              <a:rPr lang="it-IT" dirty="0" err="1"/>
              <a:t>Provide</a:t>
            </a:r>
            <a:r>
              <a:rPr lang="it-IT" dirty="0"/>
              <a:t> a </a:t>
            </a:r>
            <a:r>
              <a:rPr lang="it-IT" dirty="0" err="1"/>
              <a:t>citation</a:t>
            </a:r>
            <a:r>
              <a:rPr lang="it-IT" dirty="0"/>
              <a:t> </a:t>
            </a:r>
            <a:r>
              <a:rPr lang="it-IT" b="0" dirty="0" err="1"/>
              <a:t>that</a:t>
            </a:r>
            <a:r>
              <a:rPr lang="it-IT" b="0" dirty="0"/>
              <a:t> </a:t>
            </a:r>
            <a:r>
              <a:rPr lang="it-IT" b="0" dirty="0" err="1"/>
              <a:t>researchers</a:t>
            </a:r>
            <a:r>
              <a:rPr lang="it-IT" b="0" dirty="0"/>
              <a:t> </a:t>
            </a:r>
            <a:r>
              <a:rPr lang="it-IT" b="0" dirty="0" err="1"/>
              <a:t>using</a:t>
            </a:r>
            <a:r>
              <a:rPr lang="it-IT" b="0" dirty="0"/>
              <a:t> </a:t>
            </a:r>
            <a:r>
              <a:rPr lang="it-IT" b="0" dirty="0" err="1"/>
              <a:t>your</a:t>
            </a:r>
            <a:r>
              <a:rPr lang="it-IT" b="0" dirty="0"/>
              <a:t> data can </a:t>
            </a:r>
            <a:r>
              <a:rPr lang="it-IT" b="0" dirty="0" err="1"/>
              <a:t>simply</a:t>
            </a:r>
            <a:r>
              <a:rPr lang="it-IT" b="0" dirty="0"/>
              <a:t> copy and paste to </a:t>
            </a:r>
            <a:r>
              <a:rPr lang="it-IT" b="0" dirty="0" err="1"/>
              <a:t>give</a:t>
            </a:r>
            <a:r>
              <a:rPr lang="it-IT" b="0" dirty="0"/>
              <a:t> </a:t>
            </a:r>
            <a:r>
              <a:rPr lang="it-IT" b="0" dirty="0" err="1"/>
              <a:t>you</a:t>
            </a:r>
            <a:r>
              <a:rPr lang="it-IT" b="0" dirty="0"/>
              <a:t> credit for </a:t>
            </a:r>
            <a:r>
              <a:rPr lang="it-IT" b="0" dirty="0" err="1"/>
              <a:t>your</a:t>
            </a:r>
            <a:r>
              <a:rPr lang="it-IT" b="0" dirty="0"/>
              <a:t> work </a:t>
            </a:r>
          </a:p>
          <a:p>
            <a:r>
              <a:rPr lang="it-IT" b="0" dirty="0"/>
              <a:t>Bear in </a:t>
            </a:r>
            <a:r>
              <a:rPr lang="it-IT" b="0" dirty="0" err="1"/>
              <a:t>mind</a:t>
            </a:r>
            <a:r>
              <a:rPr lang="it-IT" b="0" dirty="0"/>
              <a:t> </a:t>
            </a:r>
            <a:r>
              <a:rPr lang="it-IT" b="0" dirty="0" err="1"/>
              <a:t>it’s</a:t>
            </a:r>
            <a:r>
              <a:rPr lang="it-IT" b="0" dirty="0"/>
              <a:t> </a:t>
            </a:r>
            <a:r>
              <a:rPr lang="it-IT" b="0" dirty="0" err="1"/>
              <a:t>bad</a:t>
            </a:r>
            <a:r>
              <a:rPr lang="it-IT" b="0" dirty="0"/>
              <a:t> science </a:t>
            </a:r>
            <a:r>
              <a:rPr lang="it-IT" b="0" dirty="0" err="1"/>
              <a:t>not</a:t>
            </a:r>
            <a:r>
              <a:rPr lang="it-IT" b="0" dirty="0"/>
              <a:t> to </a:t>
            </a:r>
            <a:r>
              <a:rPr lang="it-IT" b="0" dirty="0" err="1"/>
              <a:t>cite</a:t>
            </a:r>
            <a:r>
              <a:rPr lang="it-IT" b="0" dirty="0"/>
              <a:t> the source</a:t>
            </a:r>
          </a:p>
          <a:p>
            <a:r>
              <a:rPr lang="it-IT" b="0" dirty="0"/>
              <a:t>CC0 </a:t>
            </a:r>
            <a:r>
              <a:rPr lang="it-IT" b="0" dirty="0" err="1"/>
              <a:t>does</a:t>
            </a:r>
            <a:r>
              <a:rPr lang="it-IT" b="0" dirty="0"/>
              <a:t> </a:t>
            </a:r>
            <a:r>
              <a:rPr lang="it-IT" b="0" dirty="0" err="1"/>
              <a:t>not</a:t>
            </a:r>
            <a:r>
              <a:rPr lang="it-IT" b="0" dirty="0"/>
              <a:t> </a:t>
            </a:r>
            <a:r>
              <a:rPr lang="it-IT" b="0" dirty="0" err="1"/>
              <a:t>mean</a:t>
            </a:r>
            <a:r>
              <a:rPr lang="it-IT" b="0" dirty="0"/>
              <a:t> </a:t>
            </a:r>
            <a:r>
              <a:rPr lang="it-IT" b="0" dirty="0" err="1"/>
              <a:t>academic</a:t>
            </a:r>
            <a:r>
              <a:rPr lang="it-IT" b="0" dirty="0"/>
              <a:t> </a:t>
            </a:r>
            <a:r>
              <a:rPr lang="it-IT" b="0" dirty="0" err="1"/>
              <a:t>unpoliteness</a:t>
            </a:r>
            <a:endParaRPr lang="it-IT" b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5F7DB2-21AB-E54D-A533-2422F28E90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r>
              <a:rPr lang="it-IT" dirty="0" err="1"/>
              <a:t>Licensing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data: Creative </a:t>
            </a:r>
            <a:r>
              <a:rPr lang="it-IT" dirty="0" err="1"/>
              <a:t>Commons</a:t>
            </a:r>
            <a:endParaRPr lang="it-IT" dirty="0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8578A578-9CB1-B144-ACDC-4B4ABD4AF9D6}"/>
              </a:ext>
            </a:extLst>
          </p:cNvPr>
          <p:cNvGrpSpPr/>
          <p:nvPr/>
        </p:nvGrpSpPr>
        <p:grpSpPr>
          <a:xfrm>
            <a:off x="7472489" y="1511927"/>
            <a:ext cx="2760785" cy="6120146"/>
            <a:chOff x="138561" y="653964"/>
            <a:chExt cx="2760785" cy="6120146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71913AF-5D50-C044-97DA-6877490FC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269" t="10341" r="50000" b="4017"/>
            <a:stretch/>
          </p:blipFill>
          <p:spPr>
            <a:xfrm>
              <a:off x="138561" y="653964"/>
              <a:ext cx="2760785" cy="61201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1DF7856F-B283-F54E-BF2F-822ED984BE68}"/>
                </a:ext>
              </a:extLst>
            </p:cNvPr>
            <p:cNvSpPr/>
            <p:nvPr/>
          </p:nvSpPr>
          <p:spPr>
            <a:xfrm>
              <a:off x="265882" y="2566279"/>
              <a:ext cx="2485529" cy="965485"/>
            </a:xfrm>
            <a:prstGeom prst="rect">
              <a:avLst/>
            </a:prstGeom>
            <a:noFill/>
            <a:ln w="381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Immagine 19">
            <a:extLst>
              <a:ext uri="{FF2B5EF4-FFF2-40B4-BE49-F238E27FC236}">
                <a16:creationId xmlns:a16="http://schemas.microsoft.com/office/drawing/2014/main" id="{4F558DDD-F339-C346-A84B-48A5A42DCA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12" t="34631" r="29231" b="28633"/>
          <a:stretch/>
        </p:blipFill>
        <p:spPr>
          <a:xfrm>
            <a:off x="10851899" y="1551447"/>
            <a:ext cx="4680201" cy="235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261DF0CB-9E7E-CE4C-B49E-D6883119CF7F}"/>
              </a:ext>
            </a:extLst>
          </p:cNvPr>
          <p:cNvGrpSpPr/>
          <p:nvPr/>
        </p:nvGrpSpPr>
        <p:grpSpPr>
          <a:xfrm>
            <a:off x="13191999" y="4931293"/>
            <a:ext cx="2945424" cy="3931832"/>
            <a:chOff x="5644661" y="480867"/>
            <a:chExt cx="2945424" cy="3931832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A5837BBA-7969-814C-96D5-52BD555C0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423" t="31228" r="30099" b="20176"/>
            <a:stretch/>
          </p:blipFill>
          <p:spPr>
            <a:xfrm>
              <a:off x="5644661" y="480867"/>
              <a:ext cx="2945424" cy="39318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91E880E7-B340-5A44-85BE-C43CAA214679}"/>
                </a:ext>
              </a:extLst>
            </p:cNvPr>
            <p:cNvSpPr/>
            <p:nvPr/>
          </p:nvSpPr>
          <p:spPr>
            <a:xfrm>
              <a:off x="5706959" y="3636222"/>
              <a:ext cx="2760785" cy="672009"/>
            </a:xfrm>
            <a:prstGeom prst="rect">
              <a:avLst/>
            </a:prstGeom>
            <a:noFill/>
            <a:ln w="381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1AC8142C-3D56-4E4D-9AD2-26AD72D3C80C}"/>
                </a:ext>
              </a:extLst>
            </p:cNvPr>
            <p:cNvSpPr/>
            <p:nvPr/>
          </p:nvSpPr>
          <p:spPr>
            <a:xfrm>
              <a:off x="5736981" y="3138853"/>
              <a:ext cx="2730764" cy="428069"/>
            </a:xfrm>
            <a:prstGeom prst="rect">
              <a:avLst/>
            </a:prstGeom>
            <a:noFill/>
            <a:ln w="381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Rettangolo 25">
            <a:extLst>
              <a:ext uri="{FF2B5EF4-FFF2-40B4-BE49-F238E27FC236}">
                <a16:creationId xmlns:a16="http://schemas.microsoft.com/office/drawing/2014/main" id="{8FDE26C1-46E1-9B4E-B85F-C60C5039FB2C}"/>
              </a:ext>
            </a:extLst>
          </p:cNvPr>
          <p:cNvSpPr/>
          <p:nvPr/>
        </p:nvSpPr>
        <p:spPr>
          <a:xfrm>
            <a:off x="8243303" y="8498675"/>
            <a:ext cx="5122312" cy="432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https://doi.org/10.5281/zenodo.840651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58DA40EE-7D31-BE47-BD18-C926E5C771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"/>
          <a:stretch/>
        </p:blipFill>
        <p:spPr>
          <a:xfrm>
            <a:off x="10794834" y="3696102"/>
            <a:ext cx="2313481" cy="152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58667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92D37B8-D753-D542-BB21-ED8D5642F2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To </a:t>
            </a:r>
            <a:r>
              <a:rPr lang="it-IT" dirty="0" err="1"/>
              <a:t>summarise</a:t>
            </a:r>
            <a:r>
              <a:rPr lang="it-IT" dirty="0"/>
              <a:t>…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AEA5158-5E8E-FE46-9EAC-08B117FADA9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it-IT" i="1" dirty="0"/>
              <a:t>FAIR data </a:t>
            </a:r>
            <a:r>
              <a:rPr lang="it-IT" i="1" dirty="0" err="1"/>
              <a:t>infographic</a:t>
            </a:r>
            <a:r>
              <a:rPr lang="it-IT" i="1" dirty="0"/>
              <a:t> (CC-BY </a:t>
            </a:r>
            <a:r>
              <a:rPr lang="it-IT" i="1" dirty="0" err="1"/>
              <a:t>except</a:t>
            </a:r>
            <a:r>
              <a:rPr lang="it-IT" i="1" dirty="0"/>
              <a:t> F.A.I.R logos CC-BY-SA by </a:t>
            </a:r>
            <a:r>
              <a:rPr lang="it-IT" i="1" dirty="0" err="1"/>
              <a:t>Sangya</a:t>
            </a:r>
            <a:r>
              <a:rPr lang="it-IT" i="1" dirty="0"/>
              <a:t> </a:t>
            </a:r>
            <a:r>
              <a:rPr lang="it-IT" i="1" dirty="0" err="1"/>
              <a:t>Pundir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23D2D45-AB79-254D-AA1C-FB91E4E4D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937" y="1484026"/>
            <a:ext cx="8938126" cy="670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08940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90430D4-A536-784D-A54B-812E46090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Once </a:t>
            </a:r>
            <a:r>
              <a:rPr lang="it-IT" dirty="0" err="1"/>
              <a:t>your</a:t>
            </a:r>
            <a:r>
              <a:rPr lang="it-IT" dirty="0"/>
              <a:t> data </a:t>
            </a:r>
            <a:r>
              <a:rPr lang="it-IT" dirty="0" err="1"/>
              <a:t>is</a:t>
            </a:r>
            <a:r>
              <a:rPr lang="it-IT" dirty="0"/>
              <a:t> FAIR, decide to go Open!</a:t>
            </a:r>
          </a:p>
        </p:txBody>
      </p:sp>
    </p:spTree>
    <p:extLst>
      <p:ext uri="{BB962C8B-B14F-4D97-AF65-F5344CB8AC3E}">
        <p14:creationId xmlns:p14="http://schemas.microsoft.com/office/powerpoint/2010/main" val="3595290440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77CD98D-0706-8D49-B662-BCD575A621B5}"/>
              </a:ext>
            </a:extLst>
          </p:cNvPr>
          <p:cNvPicPr/>
          <p:nvPr/>
        </p:nvPicPr>
        <p:blipFill rotWithShape="1">
          <a:blip r:embed="rId2"/>
          <a:srcRect l="23656" t="18539" r="24518" b="44660"/>
          <a:stretch/>
        </p:blipFill>
        <p:spPr bwMode="auto">
          <a:xfrm>
            <a:off x="3564754" y="2736121"/>
            <a:ext cx="9126491" cy="367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F8354F2-D1C1-9444-835D-8BD563B3F3BB}"/>
              </a:ext>
            </a:extLst>
          </p:cNvPr>
          <p:cNvSpPr/>
          <p:nvPr/>
        </p:nvSpPr>
        <p:spPr>
          <a:xfrm>
            <a:off x="3799305" y="8658886"/>
            <a:ext cx="118898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/>
              <a:t>From 2014 </a:t>
            </a:r>
            <a:r>
              <a:rPr lang="it-IT" sz="1100" dirty="0" err="1"/>
              <a:t>until</a:t>
            </a:r>
            <a:r>
              <a:rPr lang="it-IT" sz="1100" dirty="0"/>
              <a:t> 2019, </a:t>
            </a:r>
            <a:r>
              <a:rPr lang="it-IT" sz="1100" dirty="0" err="1"/>
              <a:t>Moedas</a:t>
            </a:r>
            <a:r>
              <a:rPr lang="it-IT" sz="1100" dirty="0"/>
              <a:t> </a:t>
            </a:r>
            <a:r>
              <a:rPr lang="it-IT" sz="1100" dirty="0" err="1"/>
              <a:t>served</a:t>
            </a:r>
            <a:r>
              <a:rPr lang="it-IT" sz="1100" dirty="0"/>
              <a:t> </a:t>
            </a:r>
            <a:r>
              <a:rPr lang="it-IT" sz="1100" dirty="0" err="1"/>
              <a:t>as</a:t>
            </a:r>
            <a:r>
              <a:rPr lang="it-IT" sz="1100" dirty="0"/>
              <a:t> </a:t>
            </a:r>
            <a:r>
              <a:rPr lang="it-IT" sz="1100" dirty="0" err="1"/>
              <a:t>European</a:t>
            </a:r>
            <a:r>
              <a:rPr lang="it-IT" sz="1100" dirty="0"/>
              <a:t> </a:t>
            </a:r>
            <a:r>
              <a:rPr lang="it-IT" sz="1100" dirty="0" err="1"/>
              <a:t>Commissioner</a:t>
            </a:r>
            <a:r>
              <a:rPr lang="it-IT" sz="1100" dirty="0"/>
              <a:t> </a:t>
            </a:r>
            <a:r>
              <a:rPr lang="it-IT" sz="1100" dirty="0" err="1"/>
              <a:t>covering</a:t>
            </a:r>
            <a:r>
              <a:rPr lang="it-IT" sz="1100" dirty="0"/>
              <a:t> the portfolio of </a:t>
            </a:r>
            <a:r>
              <a:rPr lang="it-IT" sz="1100" dirty="0" err="1"/>
              <a:t>Research</a:t>
            </a:r>
            <a:r>
              <a:rPr lang="it-IT" sz="1100" dirty="0"/>
              <a:t>, Science and </a:t>
            </a:r>
            <a:r>
              <a:rPr lang="it-IT" sz="1100" dirty="0" err="1"/>
              <a:t>Innovation</a:t>
            </a:r>
            <a:r>
              <a:rPr lang="it-IT" sz="1100" dirty="0"/>
              <a:t> under the leadership of </a:t>
            </a:r>
            <a:r>
              <a:rPr lang="it-IT" sz="1100" dirty="0" err="1"/>
              <a:t>President</a:t>
            </a:r>
            <a:r>
              <a:rPr lang="it-IT" sz="1100" dirty="0"/>
              <a:t> Jean-Claude </a:t>
            </a:r>
            <a:r>
              <a:rPr lang="it-IT" sz="1100" dirty="0" err="1"/>
              <a:t>Juncker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917492967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43C3C3C-35EE-324E-8C37-74C272E579F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Open </a:t>
            </a:r>
            <a:r>
              <a:rPr lang="it-IT" dirty="0" err="1"/>
              <a:t>your</a:t>
            </a:r>
            <a:r>
              <a:rPr lang="it-IT" dirty="0"/>
              <a:t> data in </a:t>
            </a:r>
            <a:r>
              <a:rPr lang="it-IT" dirty="0" err="1"/>
              <a:t>practice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6AD947-7668-D54F-B8DD-3A34B66C9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95" y="2715998"/>
            <a:ext cx="14952493" cy="4334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5014369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7CD8A69-10CE-304E-B044-0F50471097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How </a:t>
            </a:r>
            <a:r>
              <a:rPr lang="it-IT" dirty="0" err="1"/>
              <a:t>about</a:t>
            </a:r>
            <a:r>
              <a:rPr lang="it-IT" dirty="0"/>
              <a:t> Reliability?</a:t>
            </a:r>
            <a:br>
              <a:rPr lang="it-IT" dirty="0"/>
            </a:br>
            <a:r>
              <a:rPr lang="it-IT" dirty="0" err="1"/>
              <a:t>Is</a:t>
            </a:r>
            <a:r>
              <a:rPr lang="it-IT" dirty="0"/>
              <a:t> FAIR = </a:t>
            </a:r>
            <a:r>
              <a:rPr lang="it-IT" dirty="0" err="1"/>
              <a:t>Reliable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F4CEC9-6EE8-2545-B8B9-F2AE30BC59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No,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90653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8CA43D-3D3A-044F-8DA5-ABD31098403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11198" y="1645032"/>
            <a:ext cx="10464801" cy="3553501"/>
          </a:xfrm>
        </p:spPr>
        <p:txBody>
          <a:bodyPr>
            <a:normAutofit/>
          </a:bodyPr>
          <a:lstStyle/>
          <a:p>
            <a:r>
              <a:rPr lang="fr-LU" sz="4000" dirty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fr-LU" sz="4000" dirty="0" err="1">
                <a:solidFill>
                  <a:schemeClr val="accent2">
                    <a:lumMod val="75000"/>
                  </a:schemeClr>
                </a:solidFill>
              </a:rPr>
              <a:t>repository</a:t>
            </a:r>
            <a:r>
              <a:rPr lang="fr-LU" sz="4000" dirty="0">
                <a:solidFill>
                  <a:schemeClr val="accent2">
                    <a:lumMod val="75000"/>
                  </a:schemeClr>
                </a:solidFill>
              </a:rPr>
              <a:t> stores Open Access digital </a:t>
            </a:r>
            <a:r>
              <a:rPr lang="fr-LU" sz="4000" dirty="0" err="1">
                <a:solidFill>
                  <a:schemeClr val="accent2">
                    <a:lumMod val="75000"/>
                  </a:schemeClr>
                </a:solidFill>
              </a:rPr>
              <a:t>objects</a:t>
            </a:r>
            <a:r>
              <a:rPr lang="fr-LU" sz="4000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fr-LU" sz="4000" dirty="0" err="1">
                <a:solidFill>
                  <a:schemeClr val="accent2">
                    <a:lumMod val="75000"/>
                  </a:schemeClr>
                </a:solidFill>
              </a:rPr>
              <a:t>makes</a:t>
            </a:r>
            <a:r>
              <a:rPr lang="fr-LU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LU" sz="4000" dirty="0" err="1">
                <a:solidFill>
                  <a:schemeClr val="accent2">
                    <a:lumMod val="75000"/>
                  </a:schemeClr>
                </a:solidFill>
              </a:rPr>
              <a:t>them</a:t>
            </a:r>
            <a:r>
              <a:rPr lang="fr-LU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LU" sz="4000" dirty="0" err="1">
                <a:solidFill>
                  <a:schemeClr val="accent2">
                    <a:lumMod val="75000"/>
                  </a:schemeClr>
                </a:solidFill>
              </a:rPr>
              <a:t>available</a:t>
            </a:r>
            <a:r>
              <a:rPr lang="fr-LU" sz="4000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fr-LU" sz="4000" dirty="0" err="1">
                <a:solidFill>
                  <a:schemeClr val="accent2">
                    <a:lumMod val="75000"/>
                  </a:schemeClr>
                </a:solidFill>
              </a:rPr>
              <a:t>downloadable</a:t>
            </a:r>
            <a:r>
              <a:rPr lang="fr-LU" sz="40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fr-LU" sz="4000" dirty="0" err="1">
                <a:solidFill>
                  <a:schemeClr val="accent2">
                    <a:lumMod val="75000"/>
                  </a:schemeClr>
                </a:solidFill>
              </a:rPr>
              <a:t>It’s</a:t>
            </a:r>
            <a:r>
              <a:rPr lang="fr-LU" sz="4000" dirty="0">
                <a:solidFill>
                  <a:schemeClr val="accent2">
                    <a:lumMod val="75000"/>
                  </a:schemeClr>
                </a:solidFill>
              </a:rPr>
              <a:t> accessible </a:t>
            </a: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and </a:t>
            </a:r>
            <a:r>
              <a:rPr lang="it-IT" sz="4000" dirty="0" err="1">
                <a:solidFill>
                  <a:schemeClr val="accent2">
                    <a:lumMod val="75000"/>
                  </a:schemeClr>
                </a:solidFill>
              </a:rPr>
              <a:t>interoperable</a:t>
            </a: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000" dirty="0" err="1">
                <a:solidFill>
                  <a:schemeClr val="accent2">
                    <a:lumMod val="75000"/>
                  </a:schemeClr>
                </a:solidFill>
              </a:rPr>
              <a:t>through</a:t>
            </a: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 a OAI-PMH </a:t>
            </a:r>
            <a:r>
              <a:rPr lang="it-IT" sz="4000" dirty="0" err="1">
                <a:solidFill>
                  <a:schemeClr val="accent2">
                    <a:lumMod val="75000"/>
                  </a:schemeClr>
                </a:solidFill>
              </a:rPr>
              <a:t>protocol</a:t>
            </a: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LU" sz="4000" dirty="0">
                <a:solidFill>
                  <a:schemeClr val="accent2">
                    <a:lumMod val="75000"/>
                  </a:schemeClr>
                </a:solidFill>
              </a:rPr>
              <a:t>and </a:t>
            </a:r>
            <a:r>
              <a:rPr lang="fr-LU" sz="4000" dirty="0" err="1">
                <a:solidFill>
                  <a:schemeClr val="accent2">
                    <a:lumMod val="75000"/>
                  </a:schemeClr>
                </a:solidFill>
              </a:rPr>
              <a:t>it</a:t>
            </a:r>
            <a:r>
              <a:rPr lang="fr-LU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LU" sz="4000" dirty="0" err="1">
                <a:solidFill>
                  <a:schemeClr val="accent2">
                    <a:lumMod val="75000"/>
                  </a:schemeClr>
                </a:solidFill>
              </a:rPr>
              <a:t>deploys</a:t>
            </a:r>
            <a:r>
              <a:rPr lang="fr-LU" sz="4000" dirty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fr-LU" sz="4000" b="1" dirty="0">
                <a:solidFill>
                  <a:schemeClr val="accent2">
                    <a:lumMod val="75000"/>
                  </a:schemeClr>
                </a:solidFill>
              </a:rPr>
              <a:t>long-</a:t>
            </a:r>
            <a:r>
              <a:rPr lang="fr-LU" sz="4000" b="1" dirty="0" err="1">
                <a:solidFill>
                  <a:schemeClr val="accent2">
                    <a:lumMod val="75000"/>
                  </a:schemeClr>
                </a:solidFill>
              </a:rPr>
              <a:t>term</a:t>
            </a:r>
            <a:r>
              <a:rPr lang="fr-L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LU" sz="4000" b="1" dirty="0" err="1">
                <a:solidFill>
                  <a:schemeClr val="accent2">
                    <a:lumMod val="75000"/>
                  </a:schemeClr>
                </a:solidFill>
              </a:rPr>
              <a:t>archiving</a:t>
            </a:r>
            <a:r>
              <a:rPr lang="fr-L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LU" sz="4000" b="1" dirty="0" err="1">
                <a:solidFill>
                  <a:schemeClr val="accent2">
                    <a:lumMod val="75000"/>
                  </a:schemeClr>
                </a:solidFill>
              </a:rPr>
              <a:t>policy</a:t>
            </a:r>
            <a:endParaRPr lang="fr-L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E9EC5C44-9529-7744-93A2-2CEFE14EF976}"/>
              </a:ext>
            </a:extLst>
          </p:cNvPr>
          <p:cNvSpPr txBox="1">
            <a:spLocks/>
          </p:cNvSpPr>
          <p:nvPr/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/>
          <a:lstStyle>
            <a:lvl1pPr marL="395101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2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839590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4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2173056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>
              <a:buNone/>
            </a:pPr>
            <a:r>
              <a:rPr lang="it-IT" sz="6000" b="1" spc="-151" dirty="0">
                <a:solidFill>
                  <a:schemeClr val="accent1"/>
                </a:solidFill>
              </a:rPr>
              <a:t>Open Access </a:t>
            </a:r>
            <a:r>
              <a:rPr lang="it-IT" sz="6000" b="1" spc="-151" dirty="0" err="1">
                <a:solidFill>
                  <a:schemeClr val="accent1"/>
                </a:solidFill>
              </a:rPr>
              <a:t>Repository</a:t>
            </a:r>
            <a:r>
              <a:rPr lang="it-IT" sz="6000" b="1" spc="-15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7" name="Segnaposto testo 1">
            <a:extLst>
              <a:ext uri="{FF2B5EF4-FFF2-40B4-BE49-F238E27FC236}">
                <a16:creationId xmlns:a16="http://schemas.microsoft.com/office/drawing/2014/main" id="{A8EE361A-D6D2-9742-9384-39A154C94046}"/>
              </a:ext>
            </a:extLst>
          </p:cNvPr>
          <p:cNvSpPr txBox="1">
            <a:spLocks/>
          </p:cNvSpPr>
          <p:nvPr/>
        </p:nvSpPr>
        <p:spPr>
          <a:xfrm>
            <a:off x="711199" y="4999145"/>
            <a:ext cx="9922934" cy="3087974"/>
          </a:xfrm>
          <a:prstGeom prst="rect">
            <a:avLst/>
          </a:prstGeom>
        </p:spPr>
        <p:txBody>
          <a:bodyPr vert="horz" lIns="0" tIns="180000" rIns="0" bIns="180000" numCol="1" spcCol="720000" rtlCol="0" anchor="t" anchorCtr="0">
            <a:noAutofit/>
          </a:bodyPr>
          <a:lstStyle>
            <a:lvl1pPr marL="0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="0" i="0" u="none" strike="noStrike" cap="none" spc="-150" baseline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444489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2pPr>
            <a:lvl3pPr marL="888978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3pPr>
            <a:lvl4pPr marL="1333467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4pPr>
            <a:lvl5pPr marL="1777956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fr-LU" sz="4400" b="1" spc="-451" dirty="0">
                <a:solidFill>
                  <a:srgbClr val="2D3293"/>
                </a:solidFill>
                <a:latin typeface="Open Sans Semibold" charset="0"/>
              </a:rPr>
              <a:t>How to chose </a:t>
            </a:r>
            <a:r>
              <a:rPr lang="fr-LU" sz="4400" b="1" spc="-451" dirty="0" err="1">
                <a:solidFill>
                  <a:srgbClr val="2D3293"/>
                </a:solidFill>
                <a:latin typeface="Open Sans Semibold" charset="0"/>
              </a:rPr>
              <a:t>your</a:t>
            </a:r>
            <a:r>
              <a:rPr lang="fr-LU" sz="4400" b="1" spc="-451" dirty="0">
                <a:solidFill>
                  <a:srgbClr val="2D3293"/>
                </a:solidFill>
                <a:latin typeface="Open Sans Semibold" charset="0"/>
              </a:rPr>
              <a:t> </a:t>
            </a:r>
            <a:r>
              <a:rPr lang="fr-LU" sz="4400" b="1" spc="-451" dirty="0" err="1">
                <a:solidFill>
                  <a:srgbClr val="2D3293"/>
                </a:solidFill>
                <a:latin typeface="Open Sans Semibold" charset="0"/>
              </a:rPr>
              <a:t>repository</a:t>
            </a:r>
            <a:endParaRPr lang="fr-LU" sz="4400" b="1" spc="-451" dirty="0">
              <a:solidFill>
                <a:srgbClr val="2D3293"/>
              </a:solidFill>
              <a:latin typeface="Open Sans Semibold" charset="0"/>
            </a:endParaRPr>
          </a:p>
          <a:p>
            <a:pPr>
              <a:spcBef>
                <a:spcPts val="0"/>
              </a:spcBef>
            </a:pPr>
            <a:r>
              <a:rPr lang="fr-LU" b="1" dirty="0" err="1">
                <a:solidFill>
                  <a:schemeClr val="accent2">
                    <a:lumMod val="75000"/>
                  </a:schemeClr>
                </a:solidFill>
              </a:rPr>
              <a:t>Literature</a:t>
            </a:r>
            <a:r>
              <a:rPr lang="fr-L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LU" dirty="0" err="1">
                <a:solidFill>
                  <a:schemeClr val="accent2">
                    <a:lumMod val="75000"/>
                  </a:schemeClr>
                </a:solidFill>
              </a:rPr>
              <a:t>repository</a:t>
            </a:r>
            <a:r>
              <a:rPr lang="fr-LU" dirty="0">
                <a:solidFill>
                  <a:schemeClr val="accent2">
                    <a:lumMod val="75000"/>
                  </a:schemeClr>
                </a:solidFill>
              </a:rPr>
              <a:t>: Open Access </a:t>
            </a:r>
            <a:r>
              <a:rPr lang="fr-LU" dirty="0" err="1">
                <a:solidFill>
                  <a:schemeClr val="accent2">
                    <a:lumMod val="75000"/>
                  </a:schemeClr>
                </a:solidFill>
              </a:rPr>
              <a:t>Repository</a:t>
            </a:r>
            <a:r>
              <a:rPr lang="fr-LU" dirty="0">
                <a:solidFill>
                  <a:schemeClr val="accent2">
                    <a:lumMod val="75000"/>
                  </a:schemeClr>
                </a:solidFill>
              </a:rPr>
              <a:t> Directory</a:t>
            </a:r>
            <a:br>
              <a:rPr lang="fr-L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LU" dirty="0">
                <a:solidFill>
                  <a:schemeClr val="accent2">
                    <a:lumMod val="75000"/>
                  </a:schemeClr>
                </a:solidFill>
                <a:hlinkClick r:id="rId5"/>
              </a:rPr>
              <a:t>www.opendoar.org</a:t>
            </a:r>
            <a:endParaRPr lang="fr-LU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fr-LU" b="1" dirty="0">
                <a:solidFill>
                  <a:schemeClr val="accent2">
                    <a:lumMod val="75000"/>
                  </a:schemeClr>
                </a:solidFill>
              </a:rPr>
              <a:t>Data </a:t>
            </a:r>
            <a:r>
              <a:rPr lang="fr-LU" dirty="0" err="1">
                <a:solidFill>
                  <a:schemeClr val="accent2">
                    <a:lumMod val="75000"/>
                  </a:schemeClr>
                </a:solidFill>
              </a:rPr>
              <a:t>repository</a:t>
            </a:r>
            <a:r>
              <a:rPr lang="fr-LU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fr-LU" dirty="0" err="1">
                <a:solidFill>
                  <a:schemeClr val="accent2">
                    <a:lumMod val="75000"/>
                  </a:schemeClr>
                </a:solidFill>
              </a:rPr>
              <a:t>Registry</a:t>
            </a:r>
            <a:r>
              <a:rPr lang="fr-LU" dirty="0">
                <a:solidFill>
                  <a:schemeClr val="accent2">
                    <a:lumMod val="75000"/>
                  </a:schemeClr>
                </a:solidFill>
              </a:rPr>
              <a:t> of </a:t>
            </a:r>
            <a:r>
              <a:rPr lang="fr-LU" dirty="0" err="1">
                <a:solidFill>
                  <a:schemeClr val="accent2">
                    <a:lumMod val="75000"/>
                  </a:schemeClr>
                </a:solidFill>
              </a:rPr>
              <a:t>Research</a:t>
            </a:r>
            <a:r>
              <a:rPr lang="fr-LU" dirty="0">
                <a:solidFill>
                  <a:schemeClr val="accent2">
                    <a:lumMod val="75000"/>
                  </a:schemeClr>
                </a:solidFill>
              </a:rPr>
              <a:t> Data </a:t>
            </a:r>
            <a:r>
              <a:rPr lang="fr-LU" dirty="0" err="1">
                <a:solidFill>
                  <a:schemeClr val="accent2">
                    <a:lumMod val="75000"/>
                  </a:schemeClr>
                </a:solidFill>
              </a:rPr>
              <a:t>Repository</a:t>
            </a:r>
            <a:br>
              <a:rPr lang="fr-L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>
                <a:hlinkClick r:id="rId6"/>
              </a:rPr>
              <a:t>https://www.re3data.org/</a:t>
            </a:r>
            <a:endParaRPr lang="fr-L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50C14855-FE56-0747-8578-D2FEAE3262B6}"/>
              </a:ext>
            </a:extLst>
          </p:cNvPr>
          <p:cNvSpPr/>
          <p:nvPr/>
        </p:nvSpPr>
        <p:spPr>
          <a:xfrm>
            <a:off x="12943303" y="2507509"/>
            <a:ext cx="5630333" cy="100083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4000" tIns="47625" rIns="47625" bIns="47625" numCol="1" spcCol="38100" rtlCol="0" anchor="ctr">
            <a:spAutoFit/>
          </a:bodyPr>
          <a:lstStyle/>
          <a:p>
            <a:pPr marL="0" marR="0" indent="0" algn="l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Institutional</a:t>
            </a:r>
            <a:endParaRPr kumimoji="0" lang="it-IT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9E48C1AC-AE69-BF43-8087-823C39C2C31A}"/>
              </a:ext>
            </a:extLst>
          </p:cNvPr>
          <p:cNvSpPr/>
          <p:nvPr/>
        </p:nvSpPr>
        <p:spPr>
          <a:xfrm>
            <a:off x="10609184" y="3657727"/>
            <a:ext cx="6400349" cy="100083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4000" tIns="47625" rIns="47625" bIns="47625" numCol="1" spcCol="38100" rtlCol="0" anchor="ctr">
            <a:spAutoFit/>
          </a:bodyPr>
          <a:lstStyle/>
          <a:p>
            <a:pPr marL="0" marR="0" indent="0" algn="l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Thematic</a:t>
            </a: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/</a:t>
            </a:r>
            <a:r>
              <a:rPr lang="it-IT" sz="4000" b="1" dirty="0" err="1">
                <a:solidFill>
                  <a:srgbClr val="FFFFFF"/>
                </a:solidFill>
              </a:rPr>
              <a:t>D</a:t>
            </a: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isciplinary</a:t>
            </a:r>
            <a:endParaRPr kumimoji="0" lang="it-IT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021EB190-6C07-2F41-8693-BBAAAD7C78E6}"/>
              </a:ext>
            </a:extLst>
          </p:cNvPr>
          <p:cNvSpPr/>
          <p:nvPr/>
        </p:nvSpPr>
        <p:spPr>
          <a:xfrm>
            <a:off x="13396121" y="4807946"/>
            <a:ext cx="5630333" cy="100083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4000" tIns="47625" rIns="47625" bIns="47625" numCol="1" spcCol="38100" rtlCol="0" anchor="ctr">
            <a:spAutoFit/>
          </a:bodyPr>
          <a:lstStyle/>
          <a:p>
            <a:pPr marL="0" marR="0" indent="0" algn="l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Literature</a:t>
            </a:r>
            <a:endParaRPr kumimoji="0" lang="it-IT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C334F745-F2E1-464B-AF1F-E8EF8EE05990}"/>
              </a:ext>
            </a:extLst>
          </p:cNvPr>
          <p:cNvSpPr/>
          <p:nvPr/>
        </p:nvSpPr>
        <p:spPr>
          <a:xfrm>
            <a:off x="14464380" y="5958165"/>
            <a:ext cx="5630333" cy="100083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4000" tIns="47625" rIns="47625" bIns="47625" numCol="1" spcCol="38100" rtlCol="0" anchor="ctr">
            <a:spAutoFit/>
          </a:bodyPr>
          <a:lstStyle/>
          <a:p>
            <a:pPr algn="l"/>
            <a:r>
              <a:rPr lang="it-IT" sz="4000" b="1" dirty="0">
                <a:solidFill>
                  <a:srgbClr val="FFFFFF"/>
                </a:solidFill>
              </a:rPr>
              <a:t>Data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25CBB410-E595-8A43-958B-ED22750CB2CD}"/>
              </a:ext>
            </a:extLst>
          </p:cNvPr>
          <p:cNvSpPr/>
          <p:nvPr/>
        </p:nvSpPr>
        <p:spPr>
          <a:xfrm>
            <a:off x="13470497" y="7108384"/>
            <a:ext cx="5630333" cy="100083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4000" tIns="47625" rIns="47625" bIns="47625" numCol="1" spcCol="38100" rtlCol="0" anchor="ctr">
            <a:spAutoFit/>
          </a:bodyPr>
          <a:lstStyle/>
          <a:p>
            <a:pPr marL="0" marR="0" indent="0" algn="l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Catch </a:t>
            </a:r>
            <a:r>
              <a:rPr kumimoji="0" lang="it-IT" sz="40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All</a:t>
            </a:r>
            <a:endParaRPr kumimoji="0" lang="it-IT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76483921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141AA75-FFFA-334F-BC55-D6041E10A1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b="0" dirty="0" err="1"/>
              <a:t>You</a:t>
            </a:r>
            <a:r>
              <a:rPr lang="it-IT" b="0" dirty="0"/>
              <a:t> can </a:t>
            </a:r>
            <a:r>
              <a:rPr lang="it-IT" dirty="0" err="1"/>
              <a:t>access</a:t>
            </a:r>
            <a:r>
              <a:rPr lang="it-IT" b="0" dirty="0"/>
              <a:t> </a:t>
            </a:r>
            <a:r>
              <a:rPr lang="it-IT" b="0" dirty="0" err="1"/>
              <a:t>mentimeter</a:t>
            </a:r>
            <a:r>
              <a:rPr lang="it-IT" b="0" dirty="0"/>
              <a:t> from </a:t>
            </a:r>
            <a:r>
              <a:rPr lang="it-IT" b="0" dirty="0" err="1"/>
              <a:t>any</a:t>
            </a:r>
            <a:r>
              <a:rPr lang="it-IT" b="0" dirty="0"/>
              <a:t> </a:t>
            </a:r>
            <a:r>
              <a:rPr lang="it-IT" b="0" dirty="0" err="1"/>
              <a:t>device</a:t>
            </a:r>
            <a:r>
              <a:rPr lang="it-IT" b="0" dirty="0"/>
              <a:t> (mobile pc, </a:t>
            </a:r>
            <a:r>
              <a:rPr lang="it-IT" b="0" dirty="0" err="1"/>
              <a:t>tablet</a:t>
            </a:r>
            <a:r>
              <a:rPr lang="it-IT" b="0" dirty="0"/>
              <a:t>…)</a:t>
            </a:r>
          </a:p>
          <a:p>
            <a:pPr lvl="1"/>
            <a:r>
              <a:rPr lang="it-IT" dirty="0"/>
              <a:t>Go to </a:t>
            </a:r>
            <a:r>
              <a:rPr lang="it-IT" dirty="0">
                <a:hlinkClick r:id="rId2"/>
              </a:rPr>
              <a:t>www.menti.com</a:t>
            </a:r>
            <a:r>
              <a:rPr lang="it-IT" dirty="0"/>
              <a:t> and </a:t>
            </a:r>
            <a:r>
              <a:rPr lang="it-IT" dirty="0" err="1"/>
              <a:t>enter</a:t>
            </a:r>
            <a:r>
              <a:rPr lang="it-IT" dirty="0"/>
              <a:t> code: </a:t>
            </a:r>
            <a:r>
              <a:rPr lang="it-IT" b="1" dirty="0"/>
              <a:t>27 19 65 0 </a:t>
            </a:r>
            <a:r>
              <a:rPr lang="it-IT" dirty="0"/>
              <a:t> </a:t>
            </a:r>
          </a:p>
          <a:p>
            <a:pPr lvl="1"/>
            <a:r>
              <a:rPr lang="it-IT" b="0" dirty="0"/>
              <a:t>Click on the </a:t>
            </a:r>
            <a:r>
              <a:rPr lang="it-IT" b="0" dirty="0" err="1"/>
              <a:t>direct</a:t>
            </a:r>
            <a:r>
              <a:rPr lang="it-IT" b="0" dirty="0"/>
              <a:t> </a:t>
            </a:r>
            <a:r>
              <a:rPr lang="it-IT" dirty="0"/>
              <a:t>link: </a:t>
            </a:r>
            <a:r>
              <a:rPr lang="it-IT" dirty="0">
                <a:hlinkClick r:id="rId3"/>
              </a:rPr>
              <a:t>https://www.menti.com/61g31jveon</a:t>
            </a:r>
            <a:r>
              <a:rPr lang="it-IT" dirty="0"/>
              <a:t> </a:t>
            </a:r>
            <a:endParaRPr lang="it-IT" b="0" dirty="0"/>
          </a:p>
          <a:p>
            <a:pPr lvl="1"/>
            <a:r>
              <a:rPr lang="it-IT" dirty="0" err="1"/>
              <a:t>Scan</a:t>
            </a:r>
            <a:r>
              <a:rPr lang="it-IT" dirty="0"/>
              <a:t> the QR code</a:t>
            </a:r>
            <a:endParaRPr lang="it-IT" b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1E8715-AF4A-8C41-868D-A9C63DB723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Mentimeter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9E59F99-B0BD-B545-A964-E6A7F1F46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50" y="4752634"/>
            <a:ext cx="38735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84656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86860B25-140F-D149-9663-13D0F032B8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err="1"/>
              <a:t>Current</a:t>
            </a:r>
            <a:r>
              <a:rPr lang="it-IT" dirty="0"/>
              <a:t> Open Science </a:t>
            </a:r>
            <a:r>
              <a:rPr lang="it-IT" dirty="0" err="1"/>
              <a:t>Practices</a:t>
            </a:r>
            <a:r>
              <a:rPr lang="it-IT" dirty="0"/>
              <a:t> in the ICT Domain</a:t>
            </a:r>
          </a:p>
        </p:txBody>
      </p:sp>
    </p:spTree>
    <p:extLst>
      <p:ext uri="{BB962C8B-B14F-4D97-AF65-F5344CB8AC3E}">
        <p14:creationId xmlns:p14="http://schemas.microsoft.com/office/powerpoint/2010/main" val="830024965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AE25ED6-5FB8-DA4B-92B6-B808BCD90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931" y="2525646"/>
            <a:ext cx="2759852" cy="206988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6E40CE-BF2E-234E-8CBF-73C3E9BA0FF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IT" dirty="0"/>
              <a:t>File sharing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45F443-11F6-864E-8367-F0DB0624EFA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IT" dirty="0"/>
              <a:t>Software manag</a:t>
            </a:r>
            <a:r>
              <a:rPr lang="en-GB" dirty="0"/>
              <a:t>e</a:t>
            </a:r>
            <a:r>
              <a:rPr lang="en-IT" dirty="0"/>
              <a:t>ment tools (GitHub)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5AE4E3-6A2E-EA43-9A91-A51796C46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3162" y="831521"/>
            <a:ext cx="2179956" cy="18964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D3A5CC-5F63-2744-ACD2-BABC00C80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1884" y="647614"/>
            <a:ext cx="1625600" cy="1625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DA9377-7721-C347-AD60-49C911489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586" y="4394183"/>
            <a:ext cx="3698825" cy="1837781"/>
          </a:xfrm>
          <a:prstGeom prst="rect">
            <a:avLst/>
          </a:prstGeom>
        </p:spPr>
      </p:pic>
      <p:pic>
        <p:nvPicPr>
          <p:cNvPr id="9" name="Immagine 16">
            <a:extLst>
              <a:ext uri="{FF2B5EF4-FFF2-40B4-BE49-F238E27FC236}">
                <a16:creationId xmlns:a16="http://schemas.microsoft.com/office/drawing/2014/main" id="{650DC2F9-08D6-4244-B383-6D4931A91BB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0" y="5723209"/>
            <a:ext cx="1713255" cy="1625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E2C1FF-CE2B-834F-886A-A9422CCCD5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663" y="4847967"/>
            <a:ext cx="3489335" cy="61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21072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66313D0-E3D9-6440-B28D-3FA8F5AA29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1977081"/>
            <a:ext cx="14813538" cy="5619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0" dirty="0" err="1"/>
              <a:t>Such</a:t>
            </a:r>
            <a:r>
              <a:rPr lang="it-IT" b="0" dirty="0"/>
              <a:t> </a:t>
            </a:r>
            <a:r>
              <a:rPr lang="it-IT" b="0" dirty="0" err="1"/>
              <a:t>methods</a:t>
            </a:r>
            <a:r>
              <a:rPr lang="it-IT" b="0" dirty="0"/>
              <a:t> </a:t>
            </a:r>
            <a:r>
              <a:rPr lang="it-IT" dirty="0"/>
              <a:t>DO NOT</a:t>
            </a:r>
          </a:p>
          <a:p>
            <a:r>
              <a:rPr lang="it-IT" b="0" dirty="0" err="1"/>
              <a:t>Publish</a:t>
            </a:r>
            <a:r>
              <a:rPr lang="it-IT" b="0" dirty="0"/>
              <a:t> </a:t>
            </a:r>
            <a:r>
              <a:rPr lang="it-IT" b="0" dirty="0" err="1"/>
              <a:t>your</a:t>
            </a:r>
            <a:r>
              <a:rPr lang="it-IT" b="0" dirty="0"/>
              <a:t> </a:t>
            </a:r>
            <a:r>
              <a:rPr lang="it-IT" b="0" dirty="0" err="1"/>
              <a:t>products</a:t>
            </a:r>
            <a:r>
              <a:rPr lang="it-IT" b="0" dirty="0"/>
              <a:t> (in the </a:t>
            </a:r>
            <a:r>
              <a:rPr lang="it-IT" b="0" dirty="0" err="1"/>
              <a:t>academic</a:t>
            </a:r>
            <a:r>
              <a:rPr lang="it-IT" b="0" dirty="0"/>
              <a:t> </a:t>
            </a:r>
            <a:r>
              <a:rPr lang="it-IT" b="0" dirty="0" err="1"/>
              <a:t>sense</a:t>
            </a:r>
            <a:r>
              <a:rPr lang="it-IT" b="0" dirty="0"/>
              <a:t>),</a:t>
            </a:r>
          </a:p>
          <a:p>
            <a:r>
              <a:rPr lang="it-IT" b="0" dirty="0" err="1"/>
              <a:t>Preserve</a:t>
            </a:r>
            <a:r>
              <a:rPr lang="it-IT" b="0" dirty="0"/>
              <a:t> </a:t>
            </a:r>
            <a:r>
              <a:rPr lang="it-IT" b="0" dirty="0" err="1"/>
              <a:t>your</a:t>
            </a:r>
            <a:r>
              <a:rPr lang="it-IT" b="0" dirty="0"/>
              <a:t> </a:t>
            </a:r>
            <a:r>
              <a:rPr lang="it-IT" b="0" dirty="0" err="1"/>
              <a:t>products</a:t>
            </a:r>
            <a:r>
              <a:rPr lang="it-IT" b="0" dirty="0"/>
              <a:t>,</a:t>
            </a:r>
          </a:p>
          <a:p>
            <a:r>
              <a:rPr lang="it-IT" b="0" dirty="0" err="1"/>
              <a:t>Make</a:t>
            </a:r>
            <a:r>
              <a:rPr lang="it-IT" b="0" dirty="0"/>
              <a:t> </a:t>
            </a:r>
            <a:r>
              <a:rPr lang="it-IT" b="0" dirty="0" err="1"/>
              <a:t>your</a:t>
            </a:r>
            <a:r>
              <a:rPr lang="it-IT" b="0" dirty="0"/>
              <a:t> </a:t>
            </a:r>
            <a:r>
              <a:rPr lang="it-IT" b="0" dirty="0" err="1"/>
              <a:t>products</a:t>
            </a:r>
            <a:r>
              <a:rPr lang="it-IT" b="0" dirty="0"/>
              <a:t> </a:t>
            </a:r>
            <a:r>
              <a:rPr lang="it-IT" b="0" dirty="0" err="1"/>
              <a:t>citable</a:t>
            </a:r>
            <a:r>
              <a:rPr lang="it-IT" b="0" dirty="0"/>
              <a:t> and </a:t>
            </a:r>
            <a:r>
              <a:rPr lang="it-IT" b="0" dirty="0" err="1"/>
              <a:t>findable</a:t>
            </a:r>
            <a:r>
              <a:rPr lang="it-IT" b="0" dirty="0"/>
              <a:t>,</a:t>
            </a:r>
          </a:p>
          <a:p>
            <a:r>
              <a:rPr lang="it-IT" b="0" dirty="0" err="1"/>
              <a:t>Carry</a:t>
            </a:r>
            <a:r>
              <a:rPr lang="it-IT" b="0" dirty="0"/>
              <a:t> </a:t>
            </a:r>
            <a:r>
              <a:rPr lang="it-IT" b="0" dirty="0" err="1"/>
              <a:t>attribution</a:t>
            </a:r>
            <a:r>
              <a:rPr lang="it-IT" b="0" dirty="0"/>
              <a:t> and </a:t>
            </a:r>
            <a:r>
              <a:rPr lang="it-IT" b="0" dirty="0" err="1"/>
              <a:t>scientific</a:t>
            </a:r>
            <a:r>
              <a:rPr lang="it-IT" b="0" dirty="0"/>
              <a:t> credit,</a:t>
            </a:r>
          </a:p>
          <a:p>
            <a:r>
              <a:rPr lang="it-IT" dirty="0" err="1"/>
              <a:t>Enable</a:t>
            </a:r>
            <a:r>
              <a:rPr lang="it-IT" dirty="0"/>
              <a:t> </a:t>
            </a:r>
            <a:r>
              <a:rPr lang="it-IT" dirty="0" err="1"/>
              <a:t>reproducibility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9BC78B-D192-7A4C-A58F-7F237EF7D4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missing</a:t>
            </a:r>
            <a:r>
              <a:rPr lang="it-IT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3643157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E110E82-DD1F-614E-9A65-58B967AF7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383" y="2488030"/>
            <a:ext cx="8789233" cy="416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65152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86860B25-140F-D149-9663-13D0F032B8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What</a:t>
            </a:r>
            <a:r>
              <a:rPr lang="it-IT" dirty="0"/>
              <a:t> can </a:t>
            </a:r>
            <a:r>
              <a:rPr lang="it-IT" dirty="0" err="1"/>
              <a:t>you</a:t>
            </a:r>
            <a:r>
              <a:rPr lang="it-IT" dirty="0"/>
              <a:t> do?</a:t>
            </a:r>
          </a:p>
        </p:txBody>
      </p:sp>
    </p:spTree>
    <p:extLst>
      <p:ext uri="{BB962C8B-B14F-4D97-AF65-F5344CB8AC3E}">
        <p14:creationId xmlns:p14="http://schemas.microsoft.com/office/powerpoint/2010/main" val="2308253941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64C35DB-13D1-B140-A832-13DBF3FB75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b="0" dirty="0"/>
              <a:t>ORCID to </a:t>
            </a:r>
            <a:r>
              <a:rPr lang="it-IT" b="0" dirty="0" err="1"/>
              <a:t>identify</a:t>
            </a:r>
            <a:r>
              <a:rPr lang="it-IT" b="0" dirty="0"/>
              <a:t> the </a:t>
            </a:r>
            <a:r>
              <a:rPr lang="it-IT" b="0" dirty="0" err="1"/>
              <a:t>authors</a:t>
            </a:r>
            <a:r>
              <a:rPr lang="it-IT" b="0" dirty="0"/>
              <a:t>/</a:t>
            </a:r>
            <a:r>
              <a:rPr lang="it-IT" b="0" dirty="0" err="1"/>
              <a:t>contributors</a:t>
            </a:r>
            <a:endParaRPr lang="it-IT" b="0" dirty="0"/>
          </a:p>
          <a:p>
            <a:r>
              <a:rPr lang="it-IT" b="0" dirty="0" err="1"/>
              <a:t>Develop</a:t>
            </a:r>
            <a:r>
              <a:rPr lang="it-IT" b="0" dirty="0"/>
              <a:t> in a </a:t>
            </a:r>
            <a:r>
              <a:rPr lang="it-IT" b="0" dirty="0" err="1"/>
              <a:t>structured</a:t>
            </a:r>
            <a:r>
              <a:rPr lang="it-IT" b="0" dirty="0"/>
              <a:t> – and </a:t>
            </a:r>
            <a:r>
              <a:rPr lang="it-IT" b="0" dirty="0" err="1"/>
              <a:t>collaboratory</a:t>
            </a:r>
            <a:r>
              <a:rPr lang="it-IT" b="0" dirty="0"/>
              <a:t>/open – way  (</a:t>
            </a:r>
            <a:r>
              <a:rPr lang="it-IT" b="0" dirty="0" err="1"/>
              <a:t>GitHub</a:t>
            </a:r>
            <a:r>
              <a:rPr lang="it-IT" b="0" dirty="0"/>
              <a:t>)</a:t>
            </a:r>
          </a:p>
          <a:p>
            <a:r>
              <a:rPr lang="it-IT" b="0" dirty="0" err="1"/>
              <a:t>Deposit</a:t>
            </a:r>
            <a:r>
              <a:rPr lang="it-IT" b="0" dirty="0"/>
              <a:t> and </a:t>
            </a:r>
            <a:r>
              <a:rPr lang="it-IT" b="0" dirty="0" err="1"/>
              <a:t>preserve</a:t>
            </a:r>
            <a:r>
              <a:rPr lang="it-IT" b="0" dirty="0"/>
              <a:t> in a </a:t>
            </a:r>
            <a:r>
              <a:rPr lang="it-IT" b="0" dirty="0" err="1"/>
              <a:t>trustworthy</a:t>
            </a:r>
            <a:r>
              <a:rPr lang="it-IT" b="0" dirty="0"/>
              <a:t> </a:t>
            </a:r>
            <a:r>
              <a:rPr lang="it-IT" b="0" dirty="0" err="1"/>
              <a:t>repository</a:t>
            </a:r>
            <a:r>
              <a:rPr lang="it-IT" b="0" dirty="0"/>
              <a:t>: </a:t>
            </a:r>
            <a:r>
              <a:rPr lang="it-IT" b="0" dirty="0" err="1"/>
              <a:t>get</a:t>
            </a:r>
            <a:r>
              <a:rPr lang="it-IT" b="0" dirty="0"/>
              <a:t> a DOI! (</a:t>
            </a:r>
            <a:r>
              <a:rPr lang="it-IT" b="0" dirty="0" err="1"/>
              <a:t>Zenodo</a:t>
            </a:r>
            <a:r>
              <a:rPr lang="it-IT" b="0" dirty="0"/>
              <a:t>)</a:t>
            </a:r>
          </a:p>
          <a:p>
            <a:r>
              <a:rPr lang="it-IT" b="0" dirty="0" err="1"/>
              <a:t>Choose</a:t>
            </a:r>
            <a:r>
              <a:rPr lang="it-IT" b="0" dirty="0"/>
              <a:t> a </a:t>
            </a:r>
            <a:r>
              <a:rPr lang="it-IT" b="0" dirty="0" err="1"/>
              <a:t>clear</a:t>
            </a:r>
            <a:r>
              <a:rPr lang="it-IT" b="0" dirty="0"/>
              <a:t> </a:t>
            </a:r>
            <a:r>
              <a:rPr lang="it-IT" b="0" dirty="0" err="1"/>
              <a:t>license</a:t>
            </a:r>
            <a:endParaRPr lang="it-IT" b="0" dirty="0"/>
          </a:p>
          <a:p>
            <a:r>
              <a:rPr lang="it-IT" b="0" dirty="0" err="1"/>
              <a:t>Deposit</a:t>
            </a:r>
            <a:r>
              <a:rPr lang="it-IT" b="0" dirty="0"/>
              <a:t> a (</a:t>
            </a:r>
            <a:r>
              <a:rPr lang="it-IT" b="0" dirty="0" err="1"/>
              <a:t>updated</a:t>
            </a:r>
            <a:r>
              <a:rPr lang="it-IT" b="0" dirty="0"/>
              <a:t>) README file with </a:t>
            </a:r>
            <a:r>
              <a:rPr lang="it-IT" b="0" dirty="0" err="1"/>
              <a:t>your</a:t>
            </a:r>
            <a:r>
              <a:rPr lang="it-IT" b="0" dirty="0"/>
              <a:t> code/data</a:t>
            </a:r>
          </a:p>
          <a:p>
            <a:r>
              <a:rPr lang="it-IT" b="0" dirty="0"/>
              <a:t>Use </a:t>
            </a:r>
            <a:r>
              <a:rPr lang="it-IT" b="0" dirty="0" err="1"/>
              <a:t>versioning</a:t>
            </a:r>
            <a:endParaRPr lang="it-IT" b="0" dirty="0"/>
          </a:p>
          <a:p>
            <a:r>
              <a:rPr lang="it-IT" b="0" dirty="0"/>
              <a:t>Link to </a:t>
            </a:r>
            <a:r>
              <a:rPr lang="it-IT" b="0" dirty="0" err="1"/>
              <a:t>other</a:t>
            </a:r>
            <a:r>
              <a:rPr lang="it-IT" b="0" dirty="0"/>
              <a:t> </a:t>
            </a:r>
            <a:r>
              <a:rPr lang="it-IT" b="0" dirty="0" err="1"/>
              <a:t>research</a:t>
            </a:r>
            <a:r>
              <a:rPr lang="it-IT" b="0" dirty="0"/>
              <a:t> </a:t>
            </a:r>
            <a:r>
              <a:rPr lang="it-IT" b="0" dirty="0" err="1"/>
              <a:t>objects</a:t>
            </a:r>
            <a:br>
              <a:rPr lang="it-IT" b="0" dirty="0"/>
            </a:br>
            <a:r>
              <a:rPr lang="it-IT" b="0" dirty="0"/>
              <a:t>(</a:t>
            </a:r>
            <a:r>
              <a:rPr lang="it-IT" b="0" dirty="0" err="1"/>
              <a:t>articles</a:t>
            </a:r>
            <a:r>
              <a:rPr lang="it-IT" b="0" dirty="0"/>
              <a:t>, data, software…)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58F780-AF47-3648-B7A2-CD39721D8D4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Make</a:t>
            </a:r>
            <a:r>
              <a:rPr lang="it-IT" dirty="0"/>
              <a:t> data and software FAIR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D8376C4-9818-6F4B-82B9-47D5E338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6093079"/>
            <a:ext cx="7246916" cy="245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31184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9BC78B-D192-7A4C-A58F-7F237EF7D4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Zenodo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2CE29D5-AA12-4347-BBB4-CC8EB231E8E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OpenAIRE @ EOSC | RDA  | Berlin | 23rd March 2018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B078225-EAC3-3C43-99AF-A41E31A9A7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00" y="1607592"/>
            <a:ext cx="8482724" cy="6370086"/>
          </a:xfrm>
        </p:spPr>
        <p:txBody>
          <a:bodyPr>
            <a:normAutofit lnSpcReduction="10000"/>
          </a:bodyPr>
          <a:lstStyle/>
          <a:p>
            <a:r>
              <a:rPr lang="it-IT" dirty="0"/>
              <a:t>Catch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repository</a:t>
            </a:r>
            <a:r>
              <a:rPr lang="it-IT" b="0" dirty="0"/>
              <a:t> (CERN and OpenAIRE)</a:t>
            </a:r>
          </a:p>
          <a:p>
            <a:r>
              <a:rPr lang="it-IT" b="0" dirty="0"/>
              <a:t>Free </a:t>
            </a:r>
            <a:r>
              <a:rPr lang="it-IT" dirty="0" err="1"/>
              <a:t>DOIs</a:t>
            </a:r>
            <a:r>
              <a:rPr lang="it-IT" b="0" dirty="0"/>
              <a:t> for </a:t>
            </a:r>
            <a:r>
              <a:rPr lang="it-IT" b="0" dirty="0" err="1"/>
              <a:t>citation</a:t>
            </a:r>
            <a:r>
              <a:rPr lang="it-IT" b="0" dirty="0"/>
              <a:t> and </a:t>
            </a:r>
            <a:r>
              <a:rPr lang="it-IT" b="0" dirty="0" err="1"/>
              <a:t>enable</a:t>
            </a:r>
            <a:r>
              <a:rPr lang="it-IT" b="0" dirty="0"/>
              <a:t>  </a:t>
            </a:r>
            <a:r>
              <a:rPr lang="it-IT" dirty="0"/>
              <a:t>credit </a:t>
            </a:r>
            <a:r>
              <a:rPr lang="it-IT" b="0" dirty="0" err="1"/>
              <a:t>mechanisms</a:t>
            </a:r>
            <a:endParaRPr lang="it-IT" b="0" dirty="0"/>
          </a:p>
          <a:p>
            <a:r>
              <a:rPr lang="it-IT" b="0" dirty="0" err="1"/>
              <a:t>Enables</a:t>
            </a:r>
            <a:r>
              <a:rPr lang="it-IT" b="0" dirty="0"/>
              <a:t> </a:t>
            </a:r>
            <a:r>
              <a:rPr lang="it-IT" b="0" dirty="0" err="1"/>
              <a:t>tracking</a:t>
            </a:r>
            <a:r>
              <a:rPr lang="it-IT" b="0" dirty="0"/>
              <a:t> of </a:t>
            </a:r>
            <a:r>
              <a:rPr lang="it-IT" b="0" dirty="0" err="1"/>
              <a:t>usage</a:t>
            </a:r>
            <a:r>
              <a:rPr lang="it-IT" b="0" dirty="0"/>
              <a:t> (</a:t>
            </a:r>
            <a:r>
              <a:rPr lang="it-IT" b="0" dirty="0" err="1"/>
              <a:t>downloads</a:t>
            </a:r>
            <a:r>
              <a:rPr lang="it-IT" b="0" dirty="0"/>
              <a:t> and </a:t>
            </a:r>
            <a:r>
              <a:rPr lang="it-IT" b="0" dirty="0" err="1"/>
              <a:t>views</a:t>
            </a:r>
            <a:r>
              <a:rPr lang="it-IT" b="0" dirty="0"/>
              <a:t>) for </a:t>
            </a:r>
            <a:r>
              <a:rPr lang="it-IT" dirty="0"/>
              <a:t>credit</a:t>
            </a:r>
            <a:endParaRPr lang="it-IT" b="0" dirty="0"/>
          </a:p>
          <a:p>
            <a:r>
              <a:rPr lang="it-IT" b="0" dirty="0" err="1"/>
              <a:t>Citable</a:t>
            </a:r>
            <a:r>
              <a:rPr lang="it-IT" b="0" dirty="0"/>
              <a:t> </a:t>
            </a:r>
            <a:r>
              <a:rPr lang="it-IT" b="0" dirty="0" err="1"/>
              <a:t>products</a:t>
            </a:r>
            <a:r>
              <a:rPr lang="it-IT" b="0" dirty="0"/>
              <a:t> are </a:t>
            </a:r>
            <a:r>
              <a:rPr lang="it-IT" dirty="0" err="1"/>
              <a:t>findable</a:t>
            </a:r>
            <a:r>
              <a:rPr lang="it-IT" b="0" dirty="0"/>
              <a:t>, </a:t>
            </a:r>
            <a:r>
              <a:rPr lang="it-IT" b="0" dirty="0" err="1"/>
              <a:t>reusable</a:t>
            </a:r>
            <a:r>
              <a:rPr lang="it-IT" b="0" dirty="0"/>
              <a:t>, </a:t>
            </a:r>
            <a:r>
              <a:rPr lang="it-IT" b="0" dirty="0" err="1"/>
              <a:t>therefore</a:t>
            </a:r>
            <a:r>
              <a:rPr lang="it-IT" b="0" dirty="0"/>
              <a:t> </a:t>
            </a:r>
            <a:r>
              <a:rPr lang="it-IT" b="0" dirty="0" err="1"/>
              <a:t>enable</a:t>
            </a:r>
            <a:r>
              <a:rPr lang="it-IT" b="0" dirty="0"/>
              <a:t> </a:t>
            </a:r>
            <a:r>
              <a:rPr lang="it-IT" b="0" dirty="0" err="1"/>
              <a:t>degrees</a:t>
            </a:r>
            <a:r>
              <a:rPr lang="it-IT" b="0" dirty="0"/>
              <a:t> of </a:t>
            </a:r>
            <a:r>
              <a:rPr lang="it-IT" dirty="0" err="1"/>
              <a:t>R</a:t>
            </a:r>
            <a:r>
              <a:rPr lang="it-IT" dirty="0"/>
              <a:t>* </a:t>
            </a:r>
            <a:r>
              <a:rPr lang="it-IT" dirty="0" err="1"/>
              <a:t>ness</a:t>
            </a:r>
            <a:endParaRPr lang="it-IT" b="0" dirty="0"/>
          </a:p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DE29D07-5DB8-FC43-BA3B-571CCB991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r="6199" b="14257"/>
          <a:stretch/>
        </p:blipFill>
        <p:spPr>
          <a:xfrm>
            <a:off x="8822724" y="216268"/>
            <a:ext cx="7093277" cy="858906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4354CD1-ECDA-D04C-8F5A-EA737A199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17" y="2293609"/>
            <a:ext cx="5375223" cy="6370085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53974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3C5ADF-B03D-5945-819A-CDCBDF972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00245" y="456025"/>
            <a:ext cx="10990468" cy="1014154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Software </a:t>
            </a:r>
            <a:r>
              <a:rPr lang="it-IT" dirty="0" err="1"/>
              <a:t>preservation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E99990B-B559-9C42-8DEE-61B75A4ABA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90621" y="2847813"/>
            <a:ext cx="6126605" cy="4059002"/>
          </a:xfrm>
        </p:spPr>
        <p:txBody>
          <a:bodyPr/>
          <a:lstStyle/>
          <a:p>
            <a:r>
              <a:rPr lang="it-IT" sz="4800" dirty="0"/>
              <a:t>An </a:t>
            </a:r>
            <a:r>
              <a:rPr lang="it-IT" sz="4800" dirty="0" err="1"/>
              <a:t>international</a:t>
            </a:r>
            <a:r>
              <a:rPr lang="it-IT" sz="4800" dirty="0"/>
              <a:t> </a:t>
            </a:r>
            <a:r>
              <a:rPr lang="it-IT" sz="4800" dirty="0" err="1"/>
              <a:t>initiative</a:t>
            </a:r>
            <a:r>
              <a:rPr lang="it-IT" sz="4800" dirty="0"/>
              <a:t> to </a:t>
            </a:r>
            <a:r>
              <a:rPr lang="it-IT" sz="4800" dirty="0" err="1"/>
              <a:t>preserve</a:t>
            </a:r>
            <a:r>
              <a:rPr lang="it-IT" sz="4800" dirty="0"/>
              <a:t> software</a:t>
            </a:r>
          </a:p>
          <a:p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477E6EA-AC5F-7A41-940F-EB56994EC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226" y="1573164"/>
            <a:ext cx="4789391" cy="478939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9994F7F-E1E2-C842-97FB-B050591203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9"/>
          <a:stretch/>
        </p:blipFill>
        <p:spPr>
          <a:xfrm>
            <a:off x="6758378" y="6054712"/>
            <a:ext cx="6907085" cy="19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47048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3C5ADF-B03D-5945-819A-CDCBDF9722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6598" y="2194551"/>
            <a:ext cx="13517717" cy="5293643"/>
          </a:xfrm>
        </p:spPr>
        <p:txBody>
          <a:bodyPr>
            <a:normAutofit fontScale="92500" lnSpcReduction="10000"/>
          </a:bodyPr>
          <a:lstStyle/>
          <a:p>
            <a:r>
              <a:rPr lang="it-IT" b="0" dirty="0"/>
              <a:t>Software/data </a:t>
            </a:r>
            <a:r>
              <a:rPr lang="it-IT" b="0" dirty="0" err="1"/>
              <a:t>papers</a:t>
            </a:r>
            <a:r>
              <a:rPr lang="it-IT" b="0" dirty="0"/>
              <a:t> are </a:t>
            </a:r>
            <a:r>
              <a:rPr lang="it-IT" b="0" dirty="0" err="1"/>
              <a:t>written</a:t>
            </a:r>
            <a:r>
              <a:rPr lang="it-IT" b="0" dirty="0"/>
              <a:t> to </a:t>
            </a:r>
            <a:r>
              <a:rPr lang="it-IT" dirty="0" err="1"/>
              <a:t>describe</a:t>
            </a:r>
            <a:r>
              <a:rPr lang="it-IT" b="0" dirty="0"/>
              <a:t> software/data</a:t>
            </a:r>
          </a:p>
          <a:p>
            <a:r>
              <a:rPr lang="it-IT" b="0" dirty="0"/>
              <a:t>The DOI </a:t>
            </a:r>
            <a:r>
              <a:rPr lang="it-IT" b="0" dirty="0" err="1"/>
              <a:t>attached</a:t>
            </a:r>
            <a:r>
              <a:rPr lang="it-IT" b="0" dirty="0"/>
              <a:t> to the </a:t>
            </a:r>
            <a:r>
              <a:rPr lang="it-IT" b="0" dirty="0" err="1"/>
              <a:t>article</a:t>
            </a:r>
            <a:r>
              <a:rPr lang="it-IT" b="0" dirty="0"/>
              <a:t> </a:t>
            </a:r>
            <a:r>
              <a:rPr lang="it-IT" b="0" dirty="0" err="1"/>
              <a:t>makes</a:t>
            </a:r>
            <a:r>
              <a:rPr lang="it-IT" b="0" dirty="0"/>
              <a:t> </a:t>
            </a:r>
            <a:r>
              <a:rPr lang="it-IT" b="0" dirty="0" err="1"/>
              <a:t>it</a:t>
            </a:r>
            <a:r>
              <a:rPr lang="it-IT" b="0" dirty="0"/>
              <a:t> </a:t>
            </a:r>
            <a:r>
              <a:rPr lang="it-IT" dirty="0" err="1"/>
              <a:t>citable</a:t>
            </a:r>
            <a:endParaRPr lang="it-IT" dirty="0"/>
          </a:p>
          <a:p>
            <a:r>
              <a:rPr lang="it-IT" dirty="0" err="1"/>
              <a:t>However</a:t>
            </a:r>
            <a:r>
              <a:rPr lang="it-IT" dirty="0"/>
              <a:t> the software/data </a:t>
            </a:r>
            <a:r>
              <a:rPr lang="it-IT" dirty="0" err="1"/>
              <a:t>itself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be </a:t>
            </a:r>
            <a:r>
              <a:rPr lang="it-IT" dirty="0" err="1"/>
              <a:t>cited</a:t>
            </a:r>
            <a:r>
              <a:rPr lang="it-IT" dirty="0"/>
              <a:t> on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basis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product</a:t>
            </a:r>
            <a:r>
              <a:rPr lang="it-IT" dirty="0"/>
              <a:t> </a:t>
            </a:r>
          </a:p>
          <a:p>
            <a:r>
              <a:rPr lang="it-IT" b="0" dirty="0" err="1"/>
              <a:t>If</a:t>
            </a:r>
            <a:r>
              <a:rPr lang="it-IT" b="0" dirty="0"/>
              <a:t> a software/data </a:t>
            </a:r>
            <a:r>
              <a:rPr lang="it-IT" b="0" dirty="0" err="1"/>
              <a:t>paper</a:t>
            </a:r>
            <a:r>
              <a:rPr lang="it-IT" b="0" dirty="0"/>
              <a:t> </a:t>
            </a:r>
            <a:r>
              <a:rPr lang="it-IT" b="0" dirty="0" err="1"/>
              <a:t>exists</a:t>
            </a:r>
            <a:r>
              <a:rPr lang="it-IT" b="0" dirty="0"/>
              <a:t> and </a:t>
            </a:r>
            <a:r>
              <a:rPr lang="it-IT" b="0" dirty="0" err="1"/>
              <a:t>it</a:t>
            </a:r>
            <a:r>
              <a:rPr lang="it-IT" b="0" dirty="0"/>
              <a:t> </a:t>
            </a:r>
            <a:r>
              <a:rPr lang="it-IT" b="0" dirty="0" err="1"/>
              <a:t>contains</a:t>
            </a:r>
            <a:r>
              <a:rPr lang="it-IT" b="0" dirty="0"/>
              <a:t> </a:t>
            </a:r>
            <a:r>
              <a:rPr lang="it-IT" b="0" dirty="0" err="1"/>
              <a:t>results</a:t>
            </a:r>
            <a:r>
              <a:rPr lang="it-IT" b="0" dirty="0"/>
              <a:t> (performance, </a:t>
            </a:r>
            <a:r>
              <a:rPr lang="it-IT" b="0" dirty="0" err="1"/>
              <a:t>validation</a:t>
            </a:r>
            <a:r>
              <a:rPr lang="it-IT" b="0" dirty="0"/>
              <a:t>, etc.) </a:t>
            </a:r>
            <a:r>
              <a:rPr lang="it-IT" b="0" dirty="0" err="1"/>
              <a:t>that</a:t>
            </a:r>
            <a:r>
              <a:rPr lang="it-IT" b="0" dirty="0"/>
              <a:t> are </a:t>
            </a:r>
            <a:r>
              <a:rPr lang="it-IT" b="0" dirty="0" err="1"/>
              <a:t>important</a:t>
            </a:r>
            <a:r>
              <a:rPr lang="it-IT" b="0" dirty="0"/>
              <a:t> to the work, </a:t>
            </a:r>
            <a:r>
              <a:rPr lang="it-IT" b="0" dirty="0" err="1"/>
              <a:t>then</a:t>
            </a:r>
            <a:r>
              <a:rPr lang="it-IT" b="0" dirty="0"/>
              <a:t> the software/data </a:t>
            </a:r>
            <a:r>
              <a:rPr lang="it-IT" b="0" dirty="0" err="1"/>
              <a:t>paper</a:t>
            </a:r>
            <a:r>
              <a:rPr lang="it-IT" b="0" dirty="0"/>
              <a:t> </a:t>
            </a:r>
            <a:r>
              <a:rPr lang="it-IT" b="0" dirty="0" err="1"/>
              <a:t>should</a:t>
            </a:r>
            <a:r>
              <a:rPr lang="it-IT" b="0" dirty="0"/>
              <a:t> </a:t>
            </a:r>
            <a:r>
              <a:rPr lang="it-IT" b="0" dirty="0" err="1"/>
              <a:t>also</a:t>
            </a:r>
            <a:r>
              <a:rPr lang="it-IT" b="0" dirty="0"/>
              <a:t> be </a:t>
            </a:r>
            <a:r>
              <a:rPr lang="it-IT" b="0" dirty="0" err="1"/>
              <a:t>cited</a:t>
            </a:r>
            <a:r>
              <a:rPr lang="it-IT" b="0" dirty="0"/>
              <a:t> (in </a:t>
            </a:r>
            <a:r>
              <a:rPr lang="it-IT" b="0" dirty="0" err="1"/>
              <a:t>addition</a:t>
            </a:r>
            <a:r>
              <a:rPr lang="it-IT" b="0" dirty="0"/>
              <a:t> to the software/data) </a:t>
            </a:r>
          </a:p>
          <a:p>
            <a:endParaRPr lang="it-IT" b="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E99990B-B559-9C42-8DEE-61B75A4ABA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it-IT" dirty="0"/>
              <a:t>Software and data </a:t>
            </a:r>
            <a:r>
              <a:rPr lang="it-IT" dirty="0" err="1"/>
              <a:t>papers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411241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8023237-E912-C543-AC42-58D18B1811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1484025"/>
            <a:ext cx="14820901" cy="6112925"/>
          </a:xfrm>
        </p:spPr>
        <p:txBody>
          <a:bodyPr>
            <a:normAutofit fontScale="62500" lnSpcReduction="20000"/>
          </a:bodyPr>
          <a:lstStyle/>
          <a:p>
            <a:pPr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4400" b="0" dirty="0" err="1"/>
              <a:t>There</a:t>
            </a:r>
            <a:r>
              <a:rPr lang="it-IT" sz="4400" b="0" dirty="0"/>
              <a:t> are </a:t>
            </a:r>
            <a:r>
              <a:rPr lang="it-IT" sz="4400" b="0" dirty="0" err="1"/>
              <a:t>two</a:t>
            </a:r>
            <a:r>
              <a:rPr lang="it-IT" sz="4400" b="0" dirty="0"/>
              <a:t> ways to </a:t>
            </a:r>
            <a:r>
              <a:rPr lang="it-IT" sz="4400" b="0" dirty="0" err="1"/>
              <a:t>implement</a:t>
            </a:r>
            <a:r>
              <a:rPr lang="it-IT" sz="4400" b="0" dirty="0"/>
              <a:t> Open Access to </a:t>
            </a:r>
            <a:r>
              <a:rPr lang="it-IT" sz="4400" dirty="0" err="1">
                <a:solidFill>
                  <a:srgbClr val="FF0000"/>
                </a:solidFill>
              </a:rPr>
              <a:t>scientific</a:t>
            </a:r>
            <a:r>
              <a:rPr lang="it-IT" sz="4400" dirty="0">
                <a:solidFill>
                  <a:srgbClr val="FF0000"/>
                </a:solidFill>
              </a:rPr>
              <a:t> </a:t>
            </a:r>
            <a:r>
              <a:rPr lang="it-IT" sz="4400" dirty="0" err="1">
                <a:solidFill>
                  <a:srgbClr val="FF0000"/>
                </a:solidFill>
              </a:rPr>
              <a:t>literature</a:t>
            </a:r>
            <a:r>
              <a:rPr lang="it-IT" sz="4400" dirty="0">
                <a:solidFill>
                  <a:srgbClr val="FF0000"/>
                </a:solidFill>
              </a:rPr>
              <a:t> </a:t>
            </a:r>
            <a:r>
              <a:rPr lang="it-IT" sz="4400" b="0" dirty="0"/>
              <a:t>:</a:t>
            </a:r>
          </a:p>
          <a:p>
            <a:pPr marL="839590" lvl="2" fontAlgn="base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4000" b="1" dirty="0">
                <a:solidFill>
                  <a:srgbClr val="FF0000"/>
                </a:solidFill>
              </a:rPr>
              <a:t>Green Open </a:t>
            </a:r>
            <a:r>
              <a:rPr lang="it-IT" sz="4000" b="1" dirty="0" err="1">
                <a:solidFill>
                  <a:srgbClr val="FF0000"/>
                </a:solidFill>
              </a:rPr>
              <a:t>Acces</a:t>
            </a:r>
            <a:r>
              <a:rPr lang="it-IT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when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Open Access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version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papers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wherever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they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have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been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published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deposited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open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archives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it-IT" sz="4000" b="1" dirty="0" err="1">
                <a:solidFill>
                  <a:srgbClr val="FF0000"/>
                </a:solidFill>
              </a:rPr>
              <a:t>repositories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), in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compliance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with copyright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regulations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editors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that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may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retain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rights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can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require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 embargo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period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months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which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deposited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paper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remains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closed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</a:p>
          <a:p>
            <a:pPr marL="444489" lvl="2" indent="0" fontAlgn="base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None/>
            </a:pPr>
            <a:r>
              <a:rPr lang="it-IT" sz="4000" b="1" dirty="0">
                <a:solidFill>
                  <a:srgbClr val="FF0000"/>
                </a:solidFill>
              </a:rPr>
              <a:t>   Gold Open Access</a:t>
            </a:r>
            <a:r>
              <a:rPr lang="it-IT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publication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Open Access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Journals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which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are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journals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witouth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subscription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readers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with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transparent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peer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review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which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leaves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rights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the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authors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 in 26% of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cases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they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apply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APC –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Article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Processing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Charges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to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support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editorial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4500" spc="-15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costs</a:t>
            </a:r>
            <a:r>
              <a:rPr lang="it-IT" sz="4500" spc="-15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444489" lvl="2" indent="0" fontAlgn="base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None/>
            </a:pPr>
            <a:endParaRPr lang="it-IT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4400" b="0" dirty="0"/>
              <a:t>To </a:t>
            </a:r>
            <a:r>
              <a:rPr lang="it-IT" sz="4400" b="0" dirty="0" err="1"/>
              <a:t>guarantee</a:t>
            </a:r>
            <a:r>
              <a:rPr lang="it-IT" sz="4400" b="0" dirty="0"/>
              <a:t> the </a:t>
            </a:r>
            <a:r>
              <a:rPr lang="it-IT" sz="4400" b="0" dirty="0" err="1"/>
              <a:t>reuse</a:t>
            </a:r>
            <a:r>
              <a:rPr lang="it-IT" sz="4400" b="0" dirty="0"/>
              <a:t>, </a:t>
            </a:r>
            <a:r>
              <a:rPr lang="it-IT" sz="4400" b="0" dirty="0" err="1"/>
              <a:t>authors</a:t>
            </a:r>
            <a:r>
              <a:rPr lang="it-IT" sz="4400" b="0" dirty="0"/>
              <a:t> </a:t>
            </a:r>
            <a:r>
              <a:rPr lang="it-IT" sz="4400" b="0" dirty="0" err="1"/>
              <a:t>should</a:t>
            </a:r>
            <a:r>
              <a:rPr lang="it-IT" sz="4400" b="0" dirty="0"/>
              <a:t> </a:t>
            </a:r>
            <a:r>
              <a:rPr lang="it-IT" sz="4400" b="0" dirty="0" err="1"/>
              <a:t>choose</a:t>
            </a:r>
            <a:r>
              <a:rPr lang="it-IT" sz="4400" b="0" dirty="0"/>
              <a:t> open </a:t>
            </a:r>
            <a:r>
              <a:rPr lang="it-IT" sz="4400" b="0" dirty="0" err="1"/>
              <a:t>licenses</a:t>
            </a:r>
            <a:r>
              <a:rPr lang="it-IT" sz="4400" b="0" dirty="0"/>
              <a:t> (</a:t>
            </a:r>
            <a:r>
              <a:rPr lang="it-IT" sz="4400" b="0" dirty="0" err="1"/>
              <a:t>ie</a:t>
            </a:r>
            <a:r>
              <a:rPr lang="it-IT" sz="4400" b="0" dirty="0"/>
              <a:t>. </a:t>
            </a:r>
            <a:r>
              <a:rPr lang="it-IT" sz="4400" b="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</a:t>
            </a:r>
            <a:r>
              <a:rPr lang="it-IT" sz="4400" b="0" dirty="0"/>
              <a:t>, </a:t>
            </a:r>
            <a:r>
              <a:rPr lang="it-IT" sz="4400" b="0" dirty="0" err="1"/>
              <a:t>which</a:t>
            </a:r>
            <a:r>
              <a:rPr lang="it-IT" sz="4400" b="0" dirty="0"/>
              <a:t> </a:t>
            </a:r>
            <a:r>
              <a:rPr lang="it-IT" sz="4400" b="0" dirty="0" err="1"/>
              <a:t>have</a:t>
            </a:r>
            <a:r>
              <a:rPr lang="it-IT" sz="4400" b="0" dirty="0"/>
              <a:t> 4 </a:t>
            </a:r>
            <a:r>
              <a:rPr lang="it-IT" sz="4400" b="0" dirty="0" err="1"/>
              <a:t>criteria</a:t>
            </a:r>
            <a:r>
              <a:rPr lang="it-IT" sz="4400" b="0" dirty="0"/>
              <a:t>: BY, SA, NC, ND)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8171E6-E44C-1B49-8776-F5D661E2DF3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it-IT" dirty="0"/>
              <a:t>Open Access to </a:t>
            </a:r>
            <a:r>
              <a:rPr lang="it-IT" dirty="0" err="1"/>
              <a:t>Scientific</a:t>
            </a:r>
            <a:r>
              <a:rPr lang="it-IT" dirty="0"/>
              <a:t> </a:t>
            </a:r>
            <a:r>
              <a:rPr lang="it-IT" dirty="0" err="1"/>
              <a:t>Literature</a:t>
            </a:r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DF28EC46-5F7D-6541-902D-CC7029923557}"/>
              </a:ext>
            </a:extLst>
          </p:cNvPr>
          <p:cNvSpPr/>
          <p:nvPr/>
        </p:nvSpPr>
        <p:spPr>
          <a:xfrm>
            <a:off x="1004047" y="2380496"/>
            <a:ext cx="358588" cy="358588"/>
          </a:xfrm>
          <a:prstGeom prst="ellipse">
            <a:avLst/>
          </a:prstGeom>
          <a:solidFill>
            <a:srgbClr val="00B050"/>
          </a:solidFill>
          <a:ln w="3175" cap="flat">
            <a:noFill/>
            <a:miter lim="400000"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FF2939E6-D760-7643-9133-704A96C93C85}"/>
              </a:ext>
            </a:extLst>
          </p:cNvPr>
          <p:cNvSpPr/>
          <p:nvPr/>
        </p:nvSpPr>
        <p:spPr>
          <a:xfrm>
            <a:off x="824753" y="4002606"/>
            <a:ext cx="358588" cy="358588"/>
          </a:xfrm>
          <a:prstGeom prst="ellipse">
            <a:avLst/>
          </a:prstGeom>
          <a:solidFill>
            <a:srgbClr val="FFFF00"/>
          </a:solidFill>
          <a:ln w="3175" cap="flat">
            <a:noFill/>
            <a:miter lim="400000"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99365431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7249CF-79BC-9C47-9AC9-F87551797D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IT" altLang="en-IT" sz="4800" b="0" dirty="0">
                <a:solidFill>
                  <a:schemeClr val="tx1"/>
                </a:solidFill>
                <a:latin typeface="OpenSans" panose="020B0606030504020204" pitchFamily="34" charset="0"/>
              </a:rPr>
              <a:t>Scientific Data (Nature)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IT" altLang="en-IT" dirty="0">
                <a:solidFill>
                  <a:srgbClr val="EF2D38"/>
                </a:solidFill>
                <a:latin typeface="Open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https://www.nature.com/sdata</a:t>
            </a:r>
            <a:endParaRPr lang="en-IT" altLang="en-IT" dirty="0">
              <a:solidFill>
                <a:srgbClr val="EF2D38"/>
              </a:solidFill>
              <a:latin typeface="OpenSans" panose="020B0606030504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IT" altLang="en-IT" sz="4800" b="0" dirty="0">
                <a:solidFill>
                  <a:schemeClr val="tx1"/>
                </a:solidFill>
                <a:latin typeface="OpenSans" panose="020B0606030504020204" pitchFamily="34" charset="0"/>
              </a:rPr>
              <a:t>Data in brief (Elsevier)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IT" altLang="en-IT" b="0" dirty="0">
                <a:solidFill>
                  <a:srgbClr val="EF2D38"/>
                </a:solidFill>
                <a:latin typeface="OpenSans" panose="020B0606030504020204" pitchFamily="34" charset="0"/>
              </a:rPr>
              <a:t>https://www.journals.elsevier.com/data-in-brief/ </a:t>
            </a:r>
            <a:endParaRPr lang="en-IT" altLang="en-IT" sz="800" dirty="0">
              <a:solidFill>
                <a:schemeClr val="tx1"/>
              </a:solidFill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IT" altLang="en-IT" sz="4800" b="0" dirty="0">
                <a:solidFill>
                  <a:schemeClr val="tx1"/>
                </a:solidFill>
                <a:latin typeface="OpenSans" panose="020B0606030504020204" pitchFamily="34" charset="0"/>
              </a:rPr>
              <a:t>Data (MDPI)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IT" altLang="en-IT" dirty="0">
                <a:solidFill>
                  <a:srgbClr val="EF2D38"/>
                </a:solidFill>
                <a:latin typeface="Open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https://www.mdpi.com/journal/data</a:t>
            </a:r>
            <a:endParaRPr lang="en-IT" altLang="en-IT" dirty="0">
              <a:solidFill>
                <a:srgbClr val="EF2D38"/>
              </a:solidFill>
              <a:latin typeface="OpenSans" panose="020B0606030504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IT" sz="4800" b="0" dirty="0">
                <a:solidFill>
                  <a:schemeClr val="tx1"/>
                </a:solidFill>
                <a:latin typeface="OpenSans" panose="020B0606030504020204" pitchFamily="34" charset="0"/>
              </a:rPr>
              <a:t>Patterns (bio data intensive science)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GB" dirty="0">
                <a:solidFill>
                  <a:srgbClr val="EF2D38"/>
                </a:solidFill>
                <a:latin typeface="Open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https://www.cell.com/patterns</a:t>
            </a:r>
            <a:endParaRPr lang="en-IT" dirty="0">
              <a:solidFill>
                <a:srgbClr val="EF2D38"/>
              </a:solidFill>
              <a:latin typeface="OpenSans" panose="020B0606030504020204" pitchFamily="34" charset="0"/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en-IT" sz="3600" b="0" dirty="0">
              <a:solidFill>
                <a:schemeClr val="tx1"/>
              </a:solidFill>
              <a:latin typeface="OpenSans" panose="020B0606030504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142F1F-1730-5B4D-A3F7-989AACC1F9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T" dirty="0"/>
              <a:t>Data paper Journals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3374660-AC33-7647-9C88-1388A3491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altLang="en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3" descr="page7image492144">
            <a:extLst>
              <a:ext uri="{FF2B5EF4-FFF2-40B4-BE49-F238E27FC236}">
                <a16:creationId xmlns:a16="http://schemas.microsoft.com/office/drawing/2014/main" id="{5C87665E-F30A-694E-8466-1D2784213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032" y="1756487"/>
            <a:ext cx="34290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ge7image512896">
            <a:extLst>
              <a:ext uri="{FF2B5EF4-FFF2-40B4-BE49-F238E27FC236}">
                <a16:creationId xmlns:a16="http://schemas.microsoft.com/office/drawing/2014/main" id="{5991CBC5-2D6C-624A-95FC-97F2C83B5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032" y="2958469"/>
            <a:ext cx="4165600" cy="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age7image513520">
            <a:extLst>
              <a:ext uri="{FF2B5EF4-FFF2-40B4-BE49-F238E27FC236}">
                <a16:creationId xmlns:a16="http://schemas.microsoft.com/office/drawing/2014/main" id="{DF8E68B9-730F-A847-8C43-396209C95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049" y="4469511"/>
            <a:ext cx="4165600" cy="89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D53BB-09EB-334E-910F-5CD5DCB1B8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5982" y="5901614"/>
            <a:ext cx="30099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20106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7249CF-79BC-9C47-9AC9-F87551797D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GB" sz="4800" b="0" dirty="0">
                <a:solidFill>
                  <a:schemeClr val="tx1"/>
                </a:solidFill>
                <a:latin typeface="OpenSans" panose="020B0606030504020204" pitchFamily="34" charset="0"/>
              </a:rPr>
              <a:t>Journal of Open Research Software: </a:t>
            </a:r>
          </a:p>
          <a:p>
            <a:pPr lvl="1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GB" dirty="0">
                <a:solidFill>
                  <a:srgbClr val="EF2D38"/>
                </a:solidFill>
                <a:latin typeface="OpenSans" panose="020B0606030504020204" pitchFamily="34" charset="0"/>
              </a:rPr>
              <a:t>https://</a:t>
            </a:r>
            <a:r>
              <a:rPr lang="en-GB" dirty="0" err="1">
                <a:solidFill>
                  <a:srgbClr val="EF2D38"/>
                </a:solidFill>
                <a:latin typeface="OpenSans" panose="020B0606030504020204" pitchFamily="34" charset="0"/>
              </a:rPr>
              <a:t>openresearchsoftware.metajnl.com</a:t>
            </a:r>
            <a:r>
              <a:rPr lang="en-GB" dirty="0">
                <a:solidFill>
                  <a:srgbClr val="EF2D38"/>
                </a:solidFill>
                <a:latin typeface="OpenSans" panose="020B0606030504020204" pitchFamily="34" charset="0"/>
              </a:rPr>
              <a:t>/ 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GB" sz="4800" b="0" dirty="0" err="1">
                <a:solidFill>
                  <a:schemeClr val="tx1"/>
                </a:solidFill>
                <a:latin typeface="OpenSans" panose="020B0606030504020204" pitchFamily="34" charset="0"/>
              </a:rPr>
              <a:t>PeerJ</a:t>
            </a:r>
            <a:r>
              <a:rPr lang="en-GB" sz="4800" b="0" dirty="0">
                <a:solidFill>
                  <a:schemeClr val="tx1"/>
                </a:solidFill>
                <a:latin typeface="OpenSans" panose="020B0606030504020204" pitchFamily="34" charset="0"/>
              </a:rPr>
              <a:t> Computer Science:</a:t>
            </a:r>
          </a:p>
          <a:p>
            <a:pPr lvl="1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GB" dirty="0">
                <a:solidFill>
                  <a:srgbClr val="EF2D38"/>
                </a:solidFill>
                <a:latin typeface="OpenSans" panose="020B0606030504020204" pitchFamily="34" charset="0"/>
              </a:rPr>
              <a:t>https://</a:t>
            </a:r>
            <a:r>
              <a:rPr lang="en-GB" dirty="0" err="1">
                <a:solidFill>
                  <a:srgbClr val="EF2D38"/>
                </a:solidFill>
                <a:latin typeface="OpenSans" panose="020B0606030504020204" pitchFamily="34" charset="0"/>
              </a:rPr>
              <a:t>peerj.com</a:t>
            </a:r>
            <a:r>
              <a:rPr lang="en-GB" dirty="0">
                <a:solidFill>
                  <a:srgbClr val="EF2D38"/>
                </a:solidFill>
                <a:latin typeface="OpenSans" panose="020B0606030504020204" pitchFamily="34" charset="0"/>
              </a:rPr>
              <a:t>/computer-science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GB" sz="5200" b="0" dirty="0" err="1">
                <a:solidFill>
                  <a:schemeClr val="tx1"/>
                </a:solidFill>
                <a:latin typeface="OpenSans" panose="020B0606030504020204" pitchFamily="34" charset="0"/>
              </a:rPr>
              <a:t>SoftwareX</a:t>
            </a:r>
            <a:r>
              <a:rPr lang="en-GB" sz="5200" b="0" dirty="0">
                <a:solidFill>
                  <a:schemeClr val="tx1"/>
                </a:solidFill>
                <a:latin typeface="OpenSans" panose="020B0606030504020204" pitchFamily="34" charset="0"/>
              </a:rPr>
              <a:t> (Elsevier)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GB" dirty="0">
                <a:solidFill>
                  <a:srgbClr val="EF2D38"/>
                </a:solidFill>
                <a:latin typeface="OpenSans" panose="020B0606030504020204" pitchFamily="34" charset="0"/>
              </a:rPr>
              <a:t>https://</a:t>
            </a:r>
            <a:r>
              <a:rPr lang="en-GB" dirty="0" err="1">
                <a:solidFill>
                  <a:srgbClr val="EF2D38"/>
                </a:solidFill>
                <a:latin typeface="OpenSans" panose="020B0606030504020204" pitchFamily="34" charset="0"/>
              </a:rPr>
              <a:t>www.journals.elsevier.com</a:t>
            </a:r>
            <a:r>
              <a:rPr lang="en-GB" dirty="0">
                <a:solidFill>
                  <a:srgbClr val="EF2D38"/>
                </a:solidFill>
                <a:latin typeface="OpenSans" panose="020B0606030504020204" pitchFamily="34" charset="0"/>
              </a:rPr>
              <a:t>/</a:t>
            </a:r>
            <a:r>
              <a:rPr lang="en-GB" dirty="0" err="1">
                <a:solidFill>
                  <a:srgbClr val="EF2D38"/>
                </a:solidFill>
                <a:latin typeface="OpenSans" panose="020B0606030504020204" pitchFamily="34" charset="0"/>
              </a:rPr>
              <a:t>softwarex</a:t>
            </a:r>
            <a:r>
              <a:rPr lang="en-GB" sz="3600" dirty="0">
                <a:solidFill>
                  <a:schemeClr val="tx1"/>
                </a:solidFill>
                <a:latin typeface="OpenSans" panose="020B0606030504020204" pitchFamily="34" charset="0"/>
              </a:rPr>
              <a:t> 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GB" sz="5200" b="0" dirty="0">
                <a:solidFill>
                  <a:schemeClr val="tx1"/>
                </a:solidFill>
                <a:latin typeface="OpenSans" panose="020B0606030504020204" pitchFamily="34" charset="0"/>
              </a:rPr>
              <a:t>Software Impacts (Elsevier)</a:t>
            </a:r>
          </a:p>
          <a:p>
            <a:pPr lvl="1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GB" dirty="0">
                <a:solidFill>
                  <a:srgbClr val="EF2D38"/>
                </a:solidFill>
                <a:latin typeface="OpenSans" panose="020B0606030504020204" pitchFamily="34" charset="0"/>
              </a:rPr>
              <a:t>https://</a:t>
            </a:r>
            <a:r>
              <a:rPr lang="en-GB" dirty="0" err="1">
                <a:solidFill>
                  <a:srgbClr val="EF2D38"/>
                </a:solidFill>
                <a:latin typeface="OpenSans" panose="020B0606030504020204" pitchFamily="34" charset="0"/>
              </a:rPr>
              <a:t>www.journals.elsevier.com</a:t>
            </a:r>
            <a:r>
              <a:rPr lang="en-GB" dirty="0">
                <a:solidFill>
                  <a:srgbClr val="EF2D38"/>
                </a:solidFill>
                <a:latin typeface="OpenSans" panose="020B0606030504020204" pitchFamily="34" charset="0"/>
              </a:rPr>
              <a:t>/software-impacts 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GB" sz="5200" b="0" dirty="0">
                <a:solidFill>
                  <a:schemeClr val="tx1"/>
                </a:solidFill>
                <a:latin typeface="OpenSans" panose="020B0606030504020204" pitchFamily="34" charset="0"/>
              </a:rPr>
              <a:t>The Journal of Open Source Software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GB" dirty="0">
                <a:solidFill>
                  <a:srgbClr val="EF2D38"/>
                </a:solidFill>
                <a:latin typeface="OpenSans" panose="020B0606030504020204" pitchFamily="34" charset="0"/>
              </a:rPr>
              <a:t>https://</a:t>
            </a:r>
            <a:r>
              <a:rPr lang="en-GB" dirty="0" err="1">
                <a:solidFill>
                  <a:srgbClr val="EF2D38"/>
                </a:solidFill>
                <a:latin typeface="OpenSans" panose="020B0606030504020204" pitchFamily="34" charset="0"/>
              </a:rPr>
              <a:t>joss.theoj.org</a:t>
            </a:r>
            <a:r>
              <a:rPr lang="en-GB" dirty="0">
                <a:solidFill>
                  <a:srgbClr val="EF2D38"/>
                </a:solidFill>
                <a:latin typeface="OpenSans" panose="020B0606030504020204" pitchFamily="34" charset="0"/>
              </a:rPr>
              <a:t>  </a:t>
            </a:r>
            <a:r>
              <a:rPr lang="en-GB" sz="3600" dirty="0">
                <a:solidFill>
                  <a:schemeClr val="tx1"/>
                </a:solidFill>
                <a:latin typeface="OpenSans" panose="020B0606030504020204" pitchFamily="34" charset="0"/>
              </a:rPr>
              <a:t>   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en-IT" sz="3600" b="0" dirty="0">
              <a:solidFill>
                <a:schemeClr val="tx1"/>
              </a:solidFill>
              <a:latin typeface="OpenSans" panose="020B0606030504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142F1F-1730-5B4D-A3F7-989AACC1F9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T" dirty="0"/>
              <a:t>Software paper Journals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3374660-AC33-7647-9C88-1388A3491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altLang="en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41F88C6-183B-C343-B6F2-8759A1EA1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altLang="en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page8image12688">
            <a:extLst>
              <a:ext uri="{FF2B5EF4-FFF2-40B4-BE49-F238E27FC236}">
                <a16:creationId xmlns:a16="http://schemas.microsoft.com/office/drawing/2014/main" id="{B8674526-EB7B-2A43-8D53-76059D5C9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505" y="7771843"/>
            <a:ext cx="2977295" cy="77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age8image16016">
            <a:extLst>
              <a:ext uri="{FF2B5EF4-FFF2-40B4-BE49-F238E27FC236}">
                <a16:creationId xmlns:a16="http://schemas.microsoft.com/office/drawing/2014/main" id="{FD99D69C-9F64-C44C-B7DD-CEE5002C9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1135600"/>
            <a:ext cx="5334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age8image11648">
            <a:extLst>
              <a:ext uri="{FF2B5EF4-FFF2-40B4-BE49-F238E27FC236}">
                <a16:creationId xmlns:a16="http://schemas.microsoft.com/office/drawing/2014/main" id="{733F7C14-B66E-6A40-938C-30E183BAD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005" y="2801035"/>
            <a:ext cx="1133061" cy="99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age8image15808">
            <a:extLst>
              <a:ext uri="{FF2B5EF4-FFF2-40B4-BE49-F238E27FC236}">
                <a16:creationId xmlns:a16="http://schemas.microsoft.com/office/drawing/2014/main" id="{3E9F878A-BC2C-4148-BDE6-D507D613C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196" y="7682248"/>
            <a:ext cx="24003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page8image164256">
            <a:extLst>
              <a:ext uri="{FF2B5EF4-FFF2-40B4-BE49-F238E27FC236}">
                <a16:creationId xmlns:a16="http://schemas.microsoft.com/office/drawing/2014/main" id="{A5B50566-93AD-E846-856B-8DBD763D8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007" y="5638401"/>
            <a:ext cx="499110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page8image6864">
            <a:extLst>
              <a:ext uri="{FF2B5EF4-FFF2-40B4-BE49-F238E27FC236}">
                <a16:creationId xmlns:a16="http://schemas.microsoft.com/office/drawing/2014/main" id="{0BDFA6BD-7313-1C4E-B09D-911DF91E2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559" y="4441140"/>
            <a:ext cx="2030896" cy="91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437002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F6FA35-B0C1-BF4F-9E5A-956EDF93C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386" y="4572000"/>
            <a:ext cx="7340054" cy="409492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1F7EA2-71E9-624D-9A01-E253C6C17E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900" y="1484025"/>
            <a:ext cx="10407926" cy="6599801"/>
          </a:xfrm>
        </p:spPr>
        <p:txBody>
          <a:bodyPr>
            <a:normAutofit fontScale="85000" lnSpcReduction="10000"/>
          </a:bodyPr>
          <a:lstStyle/>
          <a:p>
            <a:r>
              <a:rPr lang="en-GB" b="0" dirty="0"/>
              <a:t>Archive your article pre-prints in public repositories</a:t>
            </a:r>
          </a:p>
          <a:p>
            <a:r>
              <a:rPr lang="en-GB" b="0" dirty="0"/>
              <a:t>Publish post-prints of published articles (“closed </a:t>
            </a:r>
            <a:r>
              <a:rPr lang="en-GB" b="0" dirty="0" err="1"/>
              <a:t>juornals</a:t>
            </a:r>
            <a:r>
              <a:rPr lang="en-GB" b="0" dirty="0"/>
              <a:t>) in public repositories (in respect of copyrights)</a:t>
            </a:r>
          </a:p>
          <a:p>
            <a:r>
              <a:rPr lang="en-GB" b="0" dirty="0"/>
              <a:t>Publish your data and software in an open repository  (as open as possible as closed as necessary)</a:t>
            </a:r>
          </a:p>
          <a:p>
            <a:r>
              <a:rPr lang="en-GB" b="0" dirty="0"/>
              <a:t>Publish data and software papers to describe your products </a:t>
            </a:r>
          </a:p>
          <a:p>
            <a:r>
              <a:rPr lang="en-GB" b="0" dirty="0"/>
              <a:t>Keep your products semantically interlinked</a:t>
            </a:r>
          </a:p>
          <a:p>
            <a:r>
              <a:rPr lang="en-GB" b="0" dirty="0"/>
              <a:t>Share on the web </a:t>
            </a:r>
            <a:endParaRPr lang="en-IT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EAA59-AC49-804D-8882-30459DAFDE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T" dirty="0"/>
              <a:t>Best effort towards reproducibility</a:t>
            </a:r>
          </a:p>
        </p:txBody>
      </p:sp>
    </p:spTree>
    <p:extLst>
      <p:ext uri="{BB962C8B-B14F-4D97-AF65-F5344CB8AC3E}">
        <p14:creationId xmlns:p14="http://schemas.microsoft.com/office/powerpoint/2010/main" val="1241271756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51837E4-4062-E54E-85DE-021B229AC5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 dirty="0"/>
              <a:t>Emma Lazzeri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A49612-6E82-B446-AC8C-1AA97881B2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it-IT" dirty="0" err="1"/>
              <a:t>emma.lazzeri@isti.cnr.it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260A19B-0C79-9745-9C02-D138ECCF42F0}"/>
              </a:ext>
            </a:extLst>
          </p:cNvPr>
          <p:cNvSpPr/>
          <p:nvPr/>
        </p:nvSpPr>
        <p:spPr>
          <a:xfrm>
            <a:off x="4062880" y="7461753"/>
            <a:ext cx="8128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dirty="0" err="1">
                <a:latin typeface="DejaVuSans"/>
              </a:rPr>
              <a:t>This</a:t>
            </a:r>
            <a:r>
              <a:rPr lang="it-IT" sz="2000" dirty="0">
                <a:latin typeface="DejaVuSans"/>
              </a:rPr>
              <a:t> work </a:t>
            </a:r>
            <a:r>
              <a:rPr lang="it-IT" sz="2000" dirty="0" err="1">
                <a:latin typeface="DejaVuSans"/>
              </a:rPr>
              <a:t>was</a:t>
            </a:r>
            <a:r>
              <a:rPr lang="it-IT" sz="2000" dirty="0">
                <a:latin typeface="DejaVuSans"/>
              </a:rPr>
              <a:t> </a:t>
            </a:r>
            <a:r>
              <a:rPr lang="it-IT" sz="2000" dirty="0" err="1">
                <a:latin typeface="DejaVuSans"/>
              </a:rPr>
              <a:t>partially</a:t>
            </a:r>
            <a:r>
              <a:rPr lang="it-IT" sz="2000" dirty="0">
                <a:latin typeface="DejaVuSans"/>
              </a:rPr>
              <a:t> </a:t>
            </a:r>
            <a:r>
              <a:rPr lang="it-IT" sz="2000" dirty="0" err="1">
                <a:latin typeface="DejaVuSans"/>
              </a:rPr>
              <a:t>supported</a:t>
            </a:r>
            <a:r>
              <a:rPr lang="it-IT" sz="2000" dirty="0">
                <a:latin typeface="DejaVuSans"/>
              </a:rPr>
              <a:t> by </a:t>
            </a:r>
            <a:r>
              <a:rPr lang="it-IT" sz="2000" dirty="0" err="1">
                <a:latin typeface="DejaVuSans"/>
              </a:rPr>
              <a:t>European</a:t>
            </a:r>
            <a:r>
              <a:rPr lang="it-IT" sz="2000" dirty="0">
                <a:latin typeface="DejaVuSans"/>
              </a:rPr>
              <a:t> </a:t>
            </a:r>
            <a:r>
              <a:rPr lang="it-IT" sz="2000" dirty="0" err="1">
                <a:latin typeface="DejaVuSans"/>
              </a:rPr>
              <a:t>Union's</a:t>
            </a:r>
            <a:r>
              <a:rPr lang="it-IT" sz="2000" dirty="0">
                <a:latin typeface="DejaVuSans"/>
              </a:rPr>
              <a:t> </a:t>
            </a:r>
            <a:r>
              <a:rPr lang="it-IT" sz="2000" dirty="0" err="1">
                <a:latin typeface="DejaVuSans"/>
              </a:rPr>
              <a:t>Horizon</a:t>
            </a:r>
            <a:r>
              <a:rPr lang="it-IT" sz="2000" dirty="0">
                <a:latin typeface="DejaVuSans"/>
              </a:rPr>
              <a:t> 2020 under </a:t>
            </a:r>
            <a:r>
              <a:rPr lang="it-IT" sz="2000" dirty="0" err="1">
                <a:latin typeface="DejaVuSans"/>
              </a:rPr>
              <a:t>project</a:t>
            </a:r>
            <a:r>
              <a:rPr lang="it-IT" sz="2000" dirty="0">
                <a:latin typeface="DejaVuSans"/>
              </a:rPr>
              <a:t> </a:t>
            </a:r>
            <a:r>
              <a:rPr lang="it-IT" sz="2000" dirty="0" err="1">
                <a:latin typeface="DejaVuSans"/>
              </a:rPr>
              <a:t>grant</a:t>
            </a:r>
            <a:r>
              <a:rPr lang="it-IT" sz="2000" dirty="0">
                <a:latin typeface="DejaVuSans"/>
              </a:rPr>
              <a:t> Agreement </a:t>
            </a:r>
            <a:r>
              <a:rPr lang="it-IT" sz="2000" dirty="0" err="1">
                <a:latin typeface="DejaVuSans"/>
              </a:rPr>
              <a:t>number</a:t>
            </a:r>
            <a:r>
              <a:rPr lang="it-IT" sz="2000" dirty="0">
                <a:latin typeface="DejaVuSans"/>
              </a:rPr>
              <a:t> 777541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94610207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penAIRE_OpenSans_2017_v1" id="{D9A866A4-9639-464A-BAF6-472C2B4E4D10}" vid="{6AE3E86A-DA0F-1449-AA19-57DD6D897A57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OpenAIRE_OpenSans_2017_v1</Template>
  <TotalTime>19077</TotalTime>
  <Words>4187</Words>
  <Application>Microsoft Macintosh PowerPoint</Application>
  <PresentationFormat>Personalizzato</PresentationFormat>
  <Paragraphs>454</Paragraphs>
  <Slides>93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93</vt:i4>
      </vt:variant>
    </vt:vector>
  </HeadingPairs>
  <TitlesOfParts>
    <vt:vector size="109" baseType="lpstr">
      <vt:lpstr>Arial</vt:lpstr>
      <vt:lpstr>Calibri</vt:lpstr>
      <vt:lpstr>Calibri Light</vt:lpstr>
      <vt:lpstr>Cambria Math</vt:lpstr>
      <vt:lpstr>DejaVuSans</vt:lpstr>
      <vt:lpstr>Helvetica</vt:lpstr>
      <vt:lpstr>Helvetica Light</vt:lpstr>
      <vt:lpstr>Helvetica Neue</vt:lpstr>
      <vt:lpstr>Open Sans</vt:lpstr>
      <vt:lpstr>Open Sans Light</vt:lpstr>
      <vt:lpstr>Open Sans Semibold</vt:lpstr>
      <vt:lpstr>OpenSans</vt:lpstr>
      <vt:lpstr>PF Paperback Black</vt:lpstr>
      <vt:lpstr>PF Paperback Light</vt:lpstr>
      <vt:lpstr>Source Serif Pro</vt:lpstr>
      <vt:lpstr>Master</vt:lpstr>
      <vt:lpstr>Presentazione standard di PowerPoint</vt:lpstr>
      <vt:lpstr>Presentazione standard di PowerPoint</vt:lpstr>
      <vt:lpstr>Presentazione standard di PowerPoint</vt:lpstr>
      <vt:lpstr>Open Access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Natalia Manola</dc:creator>
  <cp:lastModifiedBy>Microsoft Office User</cp:lastModifiedBy>
  <cp:revision>845</cp:revision>
  <cp:lastPrinted>2018-11-22T01:20:18Z</cp:lastPrinted>
  <dcterms:created xsi:type="dcterms:W3CDTF">2017-08-30T15:59:35Z</dcterms:created>
  <dcterms:modified xsi:type="dcterms:W3CDTF">2020-12-09T13:36:30Z</dcterms:modified>
</cp:coreProperties>
</file>