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30279975" cy="42808525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 userDrawn="1">
          <p15:clr>
            <a:srgbClr val="A4A3A4"/>
          </p15:clr>
        </p15:guide>
        <p15:guide id="2" pos="9537" userDrawn="1">
          <p15:clr>
            <a:srgbClr val="A4A3A4"/>
          </p15:clr>
        </p15:guide>
        <p15:guide id="3" orient="horz" pos="6135" userDrawn="1">
          <p15:clr>
            <a:srgbClr val="A4A3A4"/>
          </p15:clr>
        </p15:guide>
        <p15:guide id="4" orient="horz" pos="5500" userDrawn="1">
          <p15:clr>
            <a:srgbClr val="A4A3A4"/>
          </p15:clr>
        </p15:guide>
        <p15:guide id="5" orient="horz" pos="8448" userDrawn="1">
          <p15:clr>
            <a:srgbClr val="A4A3A4"/>
          </p15:clr>
        </p15:guide>
        <p15:guide id="7" orient="horz" pos="3391" userDrawn="1">
          <p15:clr>
            <a:srgbClr val="A4A3A4"/>
          </p15:clr>
        </p15:guide>
        <p15:guide id="8" pos="17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A"/>
    <a:srgbClr val="4BB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3126" y="120"/>
      </p:cViewPr>
      <p:guideLst>
        <p:guide orient="horz" pos="13483"/>
        <p:guide pos="9537"/>
        <p:guide orient="horz" pos="6135"/>
        <p:guide orient="horz" pos="5500"/>
        <p:guide orient="horz" pos="8448"/>
        <p:guide orient="horz" pos="3391"/>
        <p:guide pos="17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059" cy="513630"/>
          </a:xfrm>
          <a:prstGeom prst="rect">
            <a:avLst/>
          </a:prstGeom>
        </p:spPr>
        <p:txBody>
          <a:bodyPr vert="horz" lIns="86841" tIns="43420" rIns="86841" bIns="43420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0751" y="1"/>
            <a:ext cx="3077059" cy="513630"/>
          </a:xfrm>
          <a:prstGeom prst="rect">
            <a:avLst/>
          </a:prstGeom>
        </p:spPr>
        <p:txBody>
          <a:bodyPr vert="horz" lIns="86841" tIns="43420" rIns="86841" bIns="43420" rtlCol="0"/>
          <a:lstStyle>
            <a:lvl1pPr algn="r">
              <a:defRPr sz="1100"/>
            </a:lvl1pPr>
          </a:lstStyle>
          <a:p>
            <a:fld id="{F133F7FB-2793-4FA2-AB93-D60051EC97B9}" type="datetimeFigureOut">
              <a:rPr lang="de-DE" smtClean="0"/>
              <a:t>06.06.2019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279525"/>
            <a:ext cx="24415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841" tIns="43420" rIns="86841" bIns="434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32" y="4925075"/>
            <a:ext cx="5680036" cy="4030021"/>
          </a:xfrm>
          <a:prstGeom prst="rect">
            <a:avLst/>
          </a:prstGeom>
        </p:spPr>
        <p:txBody>
          <a:bodyPr vert="horz" lIns="86841" tIns="43420" rIns="86841" bIns="434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0983"/>
            <a:ext cx="3077059" cy="513630"/>
          </a:xfrm>
          <a:prstGeom prst="rect">
            <a:avLst/>
          </a:prstGeom>
        </p:spPr>
        <p:txBody>
          <a:bodyPr vert="horz" lIns="86841" tIns="43420" rIns="86841" bIns="43420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0751" y="9720983"/>
            <a:ext cx="3077059" cy="513630"/>
          </a:xfrm>
          <a:prstGeom prst="rect">
            <a:avLst/>
          </a:prstGeom>
        </p:spPr>
        <p:txBody>
          <a:bodyPr vert="horz" lIns="86841" tIns="43420" rIns="86841" bIns="43420" rtlCol="0" anchor="b"/>
          <a:lstStyle>
            <a:lvl1pPr algn="r">
              <a:defRPr sz="1100"/>
            </a:lvl1pPr>
          </a:lstStyle>
          <a:p>
            <a:fld id="{8292822A-45CE-4636-980D-7C7FE2D324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09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2822A-45CE-4636-980D-7C7FE2D3240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62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2725128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513800" y="22985280"/>
            <a:ext cx="2725128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5477480" y="1001700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513800" y="2298528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5477480" y="2298528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877464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0727640" y="10017000"/>
            <a:ext cx="877464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9941480" y="10017000"/>
            <a:ext cx="877464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513800" y="22985280"/>
            <a:ext cx="877464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0727640" y="22985280"/>
            <a:ext cx="877464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9941480" y="22985280"/>
            <a:ext cx="877464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513800" y="10017000"/>
            <a:ext cx="27251280" cy="24828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27251280" cy="2482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13298400" cy="2482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5477480" y="10017000"/>
            <a:ext cx="13298400" cy="2482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13800" y="1707840"/>
            <a:ext cx="27251280" cy="3313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5477480" y="10017000"/>
            <a:ext cx="13298400" cy="2482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513800" y="2298528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13298400" cy="2482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5477480" y="1001700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5477480" y="2298528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5477480" y="1001700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513800" y="22985280"/>
            <a:ext cx="2725128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-12600" y="0"/>
            <a:ext cx="30272760" cy="7557120"/>
          </a:xfrm>
          <a:prstGeom prst="rect">
            <a:avLst/>
          </a:prstGeom>
          <a:solidFill>
            <a:srgbClr val="C8E7EC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Grafik 5"/>
          <p:cNvPicPr/>
          <p:nvPr/>
        </p:nvPicPr>
        <p:blipFill>
          <a:blip r:embed="rId14"/>
          <a:stretch/>
        </p:blipFill>
        <p:spPr>
          <a:xfrm>
            <a:off x="1676240" y="1530360"/>
            <a:ext cx="4382280" cy="1519920"/>
          </a:xfrm>
          <a:prstGeom prst="rect">
            <a:avLst/>
          </a:prstGeom>
          <a:ln>
            <a:noFill/>
          </a:ln>
        </p:spPr>
      </p:pic>
      <p:pic>
        <p:nvPicPr>
          <p:cNvPr id="2" name="Grafik 1"/>
          <p:cNvPicPr/>
          <p:nvPr/>
        </p:nvPicPr>
        <p:blipFill>
          <a:blip r:embed="rId15"/>
          <a:stretch/>
        </p:blipFill>
        <p:spPr>
          <a:xfrm>
            <a:off x="2072240" y="3636000"/>
            <a:ext cx="3750480" cy="234756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27251280" cy="2482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ub.tuhh.de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hyperlink" Target="https://doi.org/10.5281/zenodo.3240298" TargetMode="External"/><Relationship Id="rId4" Type="http://schemas.openxmlformats.org/officeDocument/2006/relationships/hyperlink" Target="https://creativecommons.org/licenses/by/4.0/" TargetMode="External"/><Relationship Id="rId9" Type="http://schemas.openxmlformats.org/officeDocument/2006/relationships/hyperlink" Target="https://tore.tuhh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8"/>
          <p:cNvSpPr/>
          <p:nvPr/>
        </p:nvSpPr>
        <p:spPr>
          <a:xfrm>
            <a:off x="723596" y="13197153"/>
            <a:ext cx="11130043" cy="661553"/>
          </a:xfrm>
          <a:prstGeom prst="rect">
            <a:avLst/>
          </a:prstGeom>
          <a:solidFill>
            <a:srgbClr val="FCD5B5">
              <a:alpha val="82000"/>
            </a:srgb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8"/>
          <p:cNvSpPr/>
          <p:nvPr/>
        </p:nvSpPr>
        <p:spPr>
          <a:xfrm>
            <a:off x="723596" y="17846977"/>
            <a:ext cx="11130043" cy="661553"/>
          </a:xfrm>
          <a:prstGeom prst="rect">
            <a:avLst/>
          </a:prstGeom>
          <a:solidFill>
            <a:srgbClr val="FCD5B5">
              <a:alpha val="82000"/>
            </a:srgb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8"/>
          <p:cNvSpPr/>
          <p:nvPr/>
        </p:nvSpPr>
        <p:spPr>
          <a:xfrm>
            <a:off x="723596" y="9545994"/>
            <a:ext cx="11130043" cy="661553"/>
          </a:xfrm>
          <a:prstGeom prst="rect">
            <a:avLst/>
          </a:prstGeom>
          <a:solidFill>
            <a:srgbClr val="FCD5B5">
              <a:alpha val="82000"/>
            </a:srgb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8"/>
          <p:cNvSpPr/>
          <p:nvPr/>
        </p:nvSpPr>
        <p:spPr>
          <a:xfrm>
            <a:off x="15139988" y="17860747"/>
            <a:ext cx="11130043" cy="661553"/>
          </a:xfrm>
          <a:prstGeom prst="rect">
            <a:avLst/>
          </a:prstGeom>
          <a:solidFill>
            <a:srgbClr val="FCD5B5">
              <a:alpha val="82000"/>
            </a:srgb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8"/>
          <p:cNvSpPr/>
          <p:nvPr/>
        </p:nvSpPr>
        <p:spPr>
          <a:xfrm>
            <a:off x="15139988" y="13249836"/>
            <a:ext cx="11130043" cy="661553"/>
          </a:xfrm>
          <a:prstGeom prst="rect">
            <a:avLst/>
          </a:prstGeom>
          <a:solidFill>
            <a:srgbClr val="FCD5B5">
              <a:alpha val="82000"/>
            </a:srgb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8"/>
          <p:cNvSpPr/>
          <p:nvPr/>
        </p:nvSpPr>
        <p:spPr>
          <a:xfrm>
            <a:off x="15139987" y="9545994"/>
            <a:ext cx="11130043" cy="661553"/>
          </a:xfrm>
          <a:prstGeom prst="rect">
            <a:avLst/>
          </a:prstGeom>
          <a:solidFill>
            <a:srgbClr val="FCD5B5">
              <a:alpha val="82000"/>
            </a:srgb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" name="Grafik 40"/>
          <p:cNvPicPr/>
          <p:nvPr/>
        </p:nvPicPr>
        <p:blipFill>
          <a:blip r:embed="rId3"/>
          <a:stretch/>
        </p:blipFill>
        <p:spPr>
          <a:xfrm>
            <a:off x="2303348" y="27314159"/>
            <a:ext cx="18647933" cy="11751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CustomShape 3"/>
          <p:cNvSpPr/>
          <p:nvPr/>
        </p:nvSpPr>
        <p:spPr>
          <a:xfrm>
            <a:off x="6914048" y="1865240"/>
            <a:ext cx="17977952" cy="28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8800" b="1" strike="noStrike" spc="-1" dirty="0" smtClean="0">
                <a:solidFill>
                  <a:srgbClr val="00386A"/>
                </a:solidFill>
                <a:latin typeface="Verdana"/>
                <a:ea typeface="Verdana"/>
              </a:rPr>
              <a:t>Hamburg Open Science</a:t>
            </a:r>
          </a:p>
        </p:txBody>
      </p:sp>
      <p:sp>
        <p:nvSpPr>
          <p:cNvPr id="45" name="CustomShape 4"/>
          <p:cNvSpPr/>
          <p:nvPr/>
        </p:nvSpPr>
        <p:spPr>
          <a:xfrm>
            <a:off x="10201320" y="2909880"/>
            <a:ext cx="182160" cy="257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5"/>
          <p:cNvSpPr/>
          <p:nvPr/>
        </p:nvSpPr>
        <p:spPr>
          <a:xfrm>
            <a:off x="4680" y="39893802"/>
            <a:ext cx="30272760" cy="2913840"/>
          </a:xfrm>
          <a:prstGeom prst="rect">
            <a:avLst/>
          </a:prstGeom>
          <a:solidFill>
            <a:srgbClr val="C8E7EC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" name="Bildplatzhalter 8">
            <a:hlinkClick r:id="rId4"/>
          </p:cNvPr>
          <p:cNvPicPr/>
          <p:nvPr/>
        </p:nvPicPr>
        <p:blipFill>
          <a:blip r:embed="rId5"/>
          <a:srcRect l="3603" r="3603"/>
          <a:stretch/>
        </p:blipFill>
        <p:spPr>
          <a:xfrm>
            <a:off x="1373040" y="41074072"/>
            <a:ext cx="2826360" cy="1058041"/>
          </a:xfrm>
          <a:prstGeom prst="rect">
            <a:avLst/>
          </a:prstGeom>
          <a:ln>
            <a:noFill/>
          </a:ln>
        </p:spPr>
      </p:pic>
      <p:sp>
        <p:nvSpPr>
          <p:cNvPr id="48" name="CustomShape 6">
            <a:hlinkClick r:id="rId6"/>
          </p:cNvPr>
          <p:cNvSpPr/>
          <p:nvPr/>
        </p:nvSpPr>
        <p:spPr>
          <a:xfrm>
            <a:off x="5338800" y="40763032"/>
            <a:ext cx="5756760" cy="179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4000"/>
              </a:lnSpc>
            </a:pPr>
            <a:r>
              <a:rPr lang="de-DE" sz="2800" b="0" strike="noStrike" spc="-1" dirty="0" err="1">
                <a:solidFill>
                  <a:srgbClr val="00386A"/>
                </a:solidFill>
                <a:latin typeface="Verdana"/>
                <a:ea typeface="DejaVu Sans"/>
              </a:rPr>
              <a:t>Denickestr</a:t>
            </a:r>
            <a:r>
              <a:rPr lang="de-DE" sz="2800" b="0" strike="noStrike" spc="-1" dirty="0">
                <a:solidFill>
                  <a:srgbClr val="00386A"/>
                </a:solidFill>
                <a:latin typeface="Verdana"/>
                <a:ea typeface="DejaVu Sans"/>
              </a:rPr>
              <a:t>. 22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ts val="4000"/>
              </a:lnSpc>
            </a:pPr>
            <a:r>
              <a:rPr lang="de-DE" sz="2800" b="0" strike="noStrike" spc="-1" dirty="0">
                <a:solidFill>
                  <a:srgbClr val="00386A"/>
                </a:solidFill>
                <a:latin typeface="Verdana"/>
                <a:ea typeface="DejaVu Sans"/>
              </a:rPr>
              <a:t>21073 Hamburg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ts val="4000"/>
              </a:lnSpc>
            </a:pPr>
            <a:r>
              <a:rPr lang="de-DE" sz="2800" b="0" strike="noStrike" spc="-1" dirty="0">
                <a:solidFill>
                  <a:srgbClr val="00386A"/>
                </a:solidFill>
                <a:latin typeface="Verdana"/>
                <a:ea typeface="DejaVu Sans"/>
              </a:rPr>
              <a:t>www.tub.tuhh.de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ts val="4000"/>
              </a:lnSpc>
            </a:pPr>
            <a:endParaRPr lang="de-DE" sz="2800" b="0" strike="noStrike" spc="-1" dirty="0">
              <a:latin typeface="Arial"/>
            </a:endParaRPr>
          </a:p>
        </p:txBody>
      </p:sp>
      <p:sp>
        <p:nvSpPr>
          <p:cNvPr id="49" name="CustomShape 7"/>
          <p:cNvSpPr/>
          <p:nvPr/>
        </p:nvSpPr>
        <p:spPr>
          <a:xfrm>
            <a:off x="19620000" y="41090272"/>
            <a:ext cx="7198560" cy="179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ts val="4000"/>
              </a:lnSpc>
            </a:pPr>
            <a:r>
              <a:rPr lang="de-DE" sz="3200" b="1" strike="noStrike" spc="-1">
                <a:solidFill>
                  <a:srgbClr val="00386A"/>
                </a:solidFill>
                <a:latin typeface="Verdana"/>
                <a:ea typeface="DejaVu Sans"/>
              </a:rPr>
              <a:t>University Library </a:t>
            </a:r>
            <a:endParaRPr lang="de-DE" sz="3200" b="0" strike="noStrike" spc="-1">
              <a:latin typeface="Arial"/>
            </a:endParaRPr>
          </a:p>
          <a:p>
            <a:pPr algn="r">
              <a:lnSpc>
                <a:spcPts val="4000"/>
              </a:lnSpc>
            </a:pPr>
            <a:r>
              <a:rPr lang="de-DE" sz="3200" b="1" strike="noStrike" spc="-1">
                <a:solidFill>
                  <a:srgbClr val="00386A"/>
                </a:solidFill>
                <a:latin typeface="Verdana"/>
                <a:ea typeface="DejaVu Sans"/>
              </a:rPr>
              <a:t>TU Hamburg</a:t>
            </a:r>
            <a:endParaRPr lang="de-DE" sz="3200" b="0" strike="noStrike" spc="-1">
              <a:latin typeface="Arial"/>
            </a:endParaRPr>
          </a:p>
        </p:txBody>
      </p:sp>
      <p:pic>
        <p:nvPicPr>
          <p:cNvPr id="50" name="Picture 2"/>
          <p:cNvPicPr/>
          <p:nvPr/>
        </p:nvPicPr>
        <p:blipFill>
          <a:blip r:embed="rId7"/>
          <a:stretch/>
        </p:blipFill>
        <p:spPr>
          <a:xfrm>
            <a:off x="22805323" y="1517640"/>
            <a:ext cx="7474652" cy="4908560"/>
          </a:xfrm>
          <a:prstGeom prst="rect">
            <a:avLst/>
          </a:prstGeom>
          <a:ln>
            <a:noFill/>
          </a:ln>
        </p:spPr>
      </p:pic>
      <p:sp>
        <p:nvSpPr>
          <p:cNvPr id="52" name="CustomShape 9"/>
          <p:cNvSpPr/>
          <p:nvPr/>
        </p:nvSpPr>
        <p:spPr>
          <a:xfrm>
            <a:off x="9875160" y="41224912"/>
            <a:ext cx="10508040" cy="7299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4000"/>
              </a:lnSpc>
            </a:pPr>
            <a:r>
              <a:rPr lang="de-DE" sz="2800" b="0" strike="noStrike" spc="-1" dirty="0" err="1">
                <a:solidFill>
                  <a:srgbClr val="00386A"/>
                </a:solidFill>
                <a:latin typeface="Verdana"/>
                <a:ea typeface="DejaVu Sans"/>
              </a:rPr>
              <a:t>Contact</a:t>
            </a:r>
            <a:r>
              <a:rPr lang="de-DE" sz="2800" b="0" strike="noStrike" spc="-1" dirty="0">
                <a:solidFill>
                  <a:srgbClr val="00386A"/>
                </a:solidFill>
                <a:latin typeface="Verdana"/>
                <a:ea typeface="DejaVu Sans"/>
              </a:rPr>
              <a:t>: Oliver Goldschmidt &amp; Beate </a:t>
            </a:r>
            <a:r>
              <a:rPr lang="de-DE" sz="2800" b="0" strike="noStrike" spc="-1" dirty="0" err="1">
                <a:solidFill>
                  <a:srgbClr val="00386A"/>
                </a:solidFill>
                <a:latin typeface="Verdana"/>
                <a:ea typeface="DejaVu Sans"/>
              </a:rPr>
              <a:t>Rajski</a:t>
            </a:r>
            <a:endParaRPr lang="de-DE" sz="2800" b="0" strike="noStrike" spc="-1" dirty="0">
              <a:latin typeface="Arial"/>
            </a:endParaRPr>
          </a:p>
        </p:txBody>
      </p:sp>
      <p:pic>
        <p:nvPicPr>
          <p:cNvPr id="53" name="Grafik 72"/>
          <p:cNvPicPr/>
          <p:nvPr/>
        </p:nvPicPr>
        <p:blipFill>
          <a:blip r:embed="rId8"/>
          <a:stretch/>
        </p:blipFill>
        <p:spPr>
          <a:xfrm>
            <a:off x="27072000" y="40764472"/>
            <a:ext cx="2909520" cy="1821240"/>
          </a:xfrm>
          <a:prstGeom prst="rect">
            <a:avLst/>
          </a:prstGeom>
          <a:ln>
            <a:noFill/>
          </a:ln>
        </p:spPr>
      </p:pic>
      <p:sp>
        <p:nvSpPr>
          <p:cNvPr id="54" name="CustomShape 10"/>
          <p:cNvSpPr/>
          <p:nvPr/>
        </p:nvSpPr>
        <p:spPr>
          <a:xfrm>
            <a:off x="1219580" y="8454240"/>
            <a:ext cx="13438800" cy="192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de-DE" sz="6000" b="1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de-DE" sz="6000" b="1" strike="noStrike" spc="-1" dirty="0" err="1" smtClean="0">
                <a:solidFill>
                  <a:srgbClr val="00386A"/>
                </a:solidFill>
                <a:latin typeface="Calibri"/>
                <a:ea typeface="DejaVu Sans"/>
              </a:rPr>
              <a:t>Requirement</a:t>
            </a:r>
            <a:r>
              <a:rPr lang="de-DE" sz="6000" b="1" strike="noStrike" spc="-1" dirty="0" smtClean="0">
                <a:solidFill>
                  <a:srgbClr val="00386A"/>
                </a:solidFill>
                <a:latin typeface="Calibri"/>
                <a:ea typeface="DejaVu Sans"/>
              </a:rPr>
              <a:t> #1</a:t>
            </a:r>
            <a:endParaRPr lang="de-DE" sz="6000" b="0" strike="noStrike" spc="-1" dirty="0">
              <a:solidFill>
                <a:srgbClr val="00386A"/>
              </a:solidFill>
              <a:latin typeface="Arial"/>
            </a:endParaRPr>
          </a:p>
          <a:p>
            <a:pPr>
              <a:spcBef>
                <a:spcPts val="1417"/>
              </a:spcBef>
            </a:pPr>
            <a:r>
              <a:rPr lang="de-DE" sz="5400" b="1" spc="-1" dirty="0">
                <a:solidFill>
                  <a:srgbClr val="00386A"/>
                </a:solidFill>
                <a:latin typeface="Calibri"/>
                <a:ea typeface="DejaVu Sans"/>
              </a:rPr>
              <a:t>Open Access Repository</a:t>
            </a:r>
          </a:p>
          <a:p>
            <a:pPr marL="1714680" indent="-911880">
              <a:lnSpc>
                <a:spcPct val="100000"/>
              </a:lnSpc>
              <a:spcBef>
                <a:spcPts val="1417"/>
              </a:spcBef>
              <a:buClr>
                <a:srgbClr val="F79646"/>
              </a:buClr>
              <a:buFont typeface="Arial"/>
              <a:buChar char="•"/>
            </a:pPr>
            <a:r>
              <a:rPr lang="de-DE" sz="5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All Open Access Publications</a:t>
            </a:r>
            <a:endParaRPr lang="de-DE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6000" b="1" spc="-1" dirty="0" err="1">
                <a:solidFill>
                  <a:srgbClr val="00386A"/>
                </a:solidFill>
                <a:latin typeface="Calibri"/>
                <a:ea typeface="DejaVu Sans"/>
              </a:rPr>
              <a:t>Requirement</a:t>
            </a:r>
            <a:r>
              <a:rPr lang="de-DE" sz="6000" b="1" spc="-1" dirty="0">
                <a:solidFill>
                  <a:srgbClr val="00386A"/>
                </a:solidFill>
                <a:latin typeface="Calibri"/>
                <a:ea typeface="DejaVu Sans"/>
              </a:rPr>
              <a:t> #2</a:t>
            </a: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de-DE" sz="5400" b="1" strike="noStrike" spc="-1" dirty="0">
                <a:solidFill>
                  <a:srgbClr val="00386A"/>
                </a:solidFill>
                <a:latin typeface="Calibri"/>
                <a:ea typeface="DejaVu Sans"/>
              </a:rPr>
              <a:t>Research Data Repository</a:t>
            </a:r>
            <a:endParaRPr lang="de-DE" sz="5400" b="0" strike="noStrike" spc="-1" dirty="0">
              <a:solidFill>
                <a:srgbClr val="00386A"/>
              </a:solidFill>
              <a:latin typeface="Arial"/>
            </a:endParaRPr>
          </a:p>
          <a:p>
            <a:pPr marL="1714680" indent="-911880">
              <a:lnSpc>
                <a:spcPct val="100000"/>
              </a:lnSpc>
              <a:spcBef>
                <a:spcPts val="1417"/>
              </a:spcBef>
              <a:buClr>
                <a:srgbClr val="F79646"/>
              </a:buClr>
              <a:buFont typeface="Arial"/>
              <a:buChar char="•"/>
            </a:pPr>
            <a:r>
              <a:rPr lang="de-DE" sz="54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Metadata</a:t>
            </a:r>
            <a:r>
              <a:rPr lang="de-DE" sz="5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de-DE" sz="5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and</a:t>
            </a:r>
            <a:r>
              <a:rPr lang="de-DE" sz="5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Research Data </a:t>
            </a:r>
            <a:r>
              <a:rPr lang="de-DE" sz="5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Files</a:t>
            </a:r>
            <a:br>
              <a:rPr lang="de-DE" sz="5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</a:br>
            <a:endParaRPr lang="de-DE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6000" b="1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r>
              <a:rPr lang="de-DE" sz="6000" b="1" spc="-1" dirty="0" err="1">
                <a:solidFill>
                  <a:srgbClr val="00386A"/>
                </a:solidFill>
                <a:latin typeface="Calibri"/>
                <a:ea typeface="DejaVu Sans"/>
              </a:rPr>
              <a:t>Requirement</a:t>
            </a:r>
            <a:r>
              <a:rPr lang="de-DE" sz="6000" b="1" spc="-1" dirty="0">
                <a:solidFill>
                  <a:srgbClr val="00386A"/>
                </a:solidFill>
                <a:latin typeface="Calibri"/>
                <a:ea typeface="DejaVu Sans"/>
              </a:rPr>
              <a:t> #3</a:t>
            </a:r>
          </a:p>
          <a:p>
            <a:pPr>
              <a:spcBef>
                <a:spcPts val="1417"/>
              </a:spcBef>
            </a:pPr>
            <a:r>
              <a:rPr lang="de-DE" sz="5400" b="1" spc="-1" dirty="0">
                <a:solidFill>
                  <a:srgbClr val="00386A"/>
                </a:solidFill>
                <a:latin typeface="Calibri"/>
                <a:ea typeface="DejaVu Sans"/>
              </a:rPr>
              <a:t>Research Information System</a:t>
            </a:r>
          </a:p>
          <a:p>
            <a:pPr marL="1714680" indent="-911880">
              <a:lnSpc>
                <a:spcPct val="100000"/>
              </a:lnSpc>
              <a:spcBef>
                <a:spcPts val="1417"/>
              </a:spcBef>
              <a:buClr>
                <a:srgbClr val="F79646"/>
              </a:buClr>
              <a:buFont typeface="Arial"/>
              <a:buChar char="•"/>
            </a:pPr>
            <a:r>
              <a:rPr lang="de-DE" sz="5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All University Output in </a:t>
            </a:r>
            <a:r>
              <a:rPr lang="de-DE" sz="5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terms</a:t>
            </a:r>
            <a:r>
              <a:rPr lang="de-DE" sz="5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de-DE" sz="5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of</a:t>
            </a:r>
            <a:r>
              <a:rPr lang="de-DE" sz="5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Publications</a:t>
            </a:r>
            <a:endParaRPr lang="de-DE" sz="5400" b="0" strike="noStrike" spc="-1" dirty="0">
              <a:latin typeface="Arial"/>
            </a:endParaRPr>
          </a:p>
          <a:p>
            <a:pPr marL="1714680" indent="-911880">
              <a:lnSpc>
                <a:spcPct val="100000"/>
              </a:lnSpc>
              <a:spcBef>
                <a:spcPts val="1417"/>
              </a:spcBef>
              <a:buClr>
                <a:srgbClr val="F79646"/>
              </a:buClr>
              <a:buFont typeface="Arial"/>
              <a:buChar char="•"/>
            </a:pPr>
            <a:r>
              <a:rPr lang="de-DE" sz="5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All University Researchers, Institutes, Projects, Journals, </a:t>
            </a:r>
            <a:r>
              <a:rPr lang="de-DE" sz="5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Conferences</a:t>
            </a:r>
            <a:endParaRPr lang="de-DE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5400" b="0" strike="noStrike" spc="-1" dirty="0">
              <a:latin typeface="Arial"/>
            </a:endParaRPr>
          </a:p>
        </p:txBody>
      </p:sp>
      <p:sp>
        <p:nvSpPr>
          <p:cNvPr id="59" name="CustomShape 15"/>
          <p:cNvSpPr/>
          <p:nvPr/>
        </p:nvSpPr>
        <p:spPr>
          <a:xfrm>
            <a:off x="1427653" y="25342370"/>
            <a:ext cx="6506111" cy="20962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8000" b="1" i="1" strike="noStrike" spc="-1" dirty="0" err="1">
                <a:solidFill>
                  <a:srgbClr val="4BBECF"/>
                </a:solidFill>
                <a:latin typeface="Calibri"/>
                <a:ea typeface="DejaVu Sans"/>
              </a:rPr>
              <a:t>One</a:t>
            </a:r>
            <a:r>
              <a:rPr lang="de-DE" sz="8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de-DE" sz="8000" b="1" strike="noStrike" spc="-1" dirty="0">
                <a:solidFill>
                  <a:srgbClr val="00386A"/>
                </a:solidFill>
                <a:latin typeface="Calibri"/>
                <a:ea typeface="DejaVu Sans"/>
              </a:rPr>
              <a:t>System</a:t>
            </a:r>
            <a:endParaRPr lang="de-DE" sz="8000" b="0" strike="noStrike" spc="-1" dirty="0">
              <a:solidFill>
                <a:srgbClr val="00386A"/>
              </a:solidFill>
              <a:latin typeface="Arial"/>
            </a:endParaRPr>
          </a:p>
        </p:txBody>
      </p:sp>
      <p:sp>
        <p:nvSpPr>
          <p:cNvPr id="60" name="CustomShape 16"/>
          <p:cNvSpPr/>
          <p:nvPr/>
        </p:nvSpPr>
        <p:spPr>
          <a:xfrm>
            <a:off x="4743600" y="28613536"/>
            <a:ext cx="1007640" cy="935640"/>
          </a:xfrm>
          <a:prstGeom prst="ellipse">
            <a:avLst/>
          </a:prstGeom>
          <a:solidFill>
            <a:srgbClr val="9999FF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17"/>
          <p:cNvSpPr/>
          <p:nvPr/>
        </p:nvSpPr>
        <p:spPr>
          <a:xfrm>
            <a:off x="3303960" y="28613896"/>
            <a:ext cx="1403280" cy="935640"/>
          </a:xfrm>
          <a:prstGeom prst="ellipse">
            <a:avLst/>
          </a:prstGeom>
          <a:solidFill>
            <a:srgbClr val="23FF23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18"/>
          <p:cNvSpPr/>
          <p:nvPr/>
        </p:nvSpPr>
        <p:spPr>
          <a:xfrm>
            <a:off x="5823960" y="28757536"/>
            <a:ext cx="863280" cy="792000"/>
          </a:xfrm>
          <a:prstGeom prst="ellipse">
            <a:avLst/>
          </a:prstGeom>
          <a:solidFill>
            <a:srgbClr val="FF950E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19"/>
          <p:cNvSpPr/>
          <p:nvPr/>
        </p:nvSpPr>
        <p:spPr>
          <a:xfrm>
            <a:off x="10478551" y="30930203"/>
            <a:ext cx="2663280" cy="719640"/>
          </a:xfrm>
          <a:prstGeom prst="ellipse">
            <a:avLst/>
          </a:prstGeom>
          <a:solidFill>
            <a:srgbClr val="FFFF00">
              <a:alpha val="17000"/>
            </a:srgbClr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20"/>
          <p:cNvSpPr/>
          <p:nvPr/>
        </p:nvSpPr>
        <p:spPr>
          <a:xfrm>
            <a:off x="14976360" y="30960162"/>
            <a:ext cx="5183280" cy="1871280"/>
          </a:xfrm>
          <a:prstGeom prst="ellipse">
            <a:avLst/>
          </a:prstGeom>
          <a:solidFill>
            <a:srgbClr val="808019">
              <a:alpha val="3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21"/>
          <p:cNvSpPr/>
          <p:nvPr/>
        </p:nvSpPr>
        <p:spPr>
          <a:xfrm>
            <a:off x="15336000" y="33263802"/>
            <a:ext cx="5111640" cy="1367640"/>
          </a:xfrm>
          <a:prstGeom prst="ellipse">
            <a:avLst/>
          </a:prstGeom>
          <a:solidFill>
            <a:srgbClr val="729FCF">
              <a:alpha val="3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22"/>
          <p:cNvSpPr/>
          <p:nvPr/>
        </p:nvSpPr>
        <p:spPr>
          <a:xfrm>
            <a:off x="16848000" y="36719802"/>
            <a:ext cx="1511640" cy="431640"/>
          </a:xfrm>
          <a:prstGeom prst="ellipse">
            <a:avLst/>
          </a:prstGeom>
          <a:solidFill>
            <a:srgbClr val="008000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23"/>
          <p:cNvSpPr/>
          <p:nvPr/>
        </p:nvSpPr>
        <p:spPr>
          <a:xfrm>
            <a:off x="15139988" y="20241000"/>
            <a:ext cx="11951640" cy="6471000"/>
          </a:xfrm>
          <a:prstGeom prst="rect">
            <a:avLst/>
          </a:prstGeom>
          <a:solidFill>
            <a:srgbClr val="E6E6E6">
              <a:alpha val="25000"/>
            </a:srgbClr>
          </a:solidFill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/>
          <a:lstStyle/>
          <a:p>
            <a:pPr marL="622300" indent="-479425">
              <a:lnSpc>
                <a:spcPct val="100000"/>
              </a:lnSpc>
              <a:spcBef>
                <a:spcPts val="22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400" b="0" strike="noStrike" spc="-1" dirty="0" smtClean="0">
                <a:solidFill>
                  <a:srgbClr val="000000"/>
                </a:solidFill>
                <a:latin typeface="Lucida Sans"/>
                <a:ea typeface="DejaVu Sans"/>
              </a:rPr>
              <a:t>Items </a:t>
            </a:r>
            <a:r>
              <a:rPr lang="de-DE" sz="4400" b="0" strike="noStrike" spc="-1" dirty="0">
                <a:solidFill>
                  <a:srgbClr val="000000"/>
                </a:solidFill>
                <a:latin typeface="Lucida Sans"/>
                <a:ea typeface="DejaVu Sans"/>
              </a:rPr>
              <a:t>(Publications, Research Data, ...)</a:t>
            </a:r>
            <a:endParaRPr lang="de-DE" sz="4400" b="0" strike="noStrike" spc="-1" dirty="0">
              <a:latin typeface="Arial"/>
            </a:endParaRPr>
          </a:p>
          <a:p>
            <a:pPr marL="622300" indent="-479425">
              <a:lnSpc>
                <a:spcPct val="100000"/>
              </a:lnSpc>
              <a:spcBef>
                <a:spcPts val="22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400" spc="-1" dirty="0" err="1">
                <a:solidFill>
                  <a:srgbClr val="000000"/>
                </a:solidFill>
                <a:latin typeface="Lucida Sans"/>
                <a:ea typeface="DejaVu Sans"/>
              </a:rPr>
              <a:t>Organizational</a:t>
            </a:r>
            <a:r>
              <a:rPr lang="de-DE" sz="4400" spc="-1" dirty="0">
                <a:solidFill>
                  <a:srgbClr val="000000"/>
                </a:solidFill>
                <a:latin typeface="Lucida Sans"/>
                <a:ea typeface="DejaVu Sans"/>
              </a:rPr>
              <a:t> Units (Institutes, </a:t>
            </a:r>
            <a:r>
              <a:rPr lang="de-DE" sz="4400" spc="-1" dirty="0" err="1">
                <a:solidFill>
                  <a:srgbClr val="000000"/>
                </a:solidFill>
                <a:latin typeface="Lucida Sans"/>
                <a:ea typeface="DejaVu Sans"/>
              </a:rPr>
              <a:t>Corporates</a:t>
            </a:r>
            <a:r>
              <a:rPr lang="de-DE" sz="4400" spc="-1" dirty="0">
                <a:solidFill>
                  <a:srgbClr val="000000"/>
                </a:solidFill>
                <a:latin typeface="Lucida Sans"/>
                <a:ea typeface="DejaVu Sans"/>
              </a:rPr>
              <a:t>, ...)</a:t>
            </a:r>
          </a:p>
          <a:p>
            <a:pPr marL="622300" indent="-479425">
              <a:lnSpc>
                <a:spcPct val="100000"/>
              </a:lnSpc>
              <a:spcBef>
                <a:spcPts val="22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400" spc="-1" dirty="0">
                <a:solidFill>
                  <a:srgbClr val="000000"/>
                </a:solidFill>
                <a:latin typeface="Lucida Sans"/>
                <a:ea typeface="DejaVu Sans"/>
              </a:rPr>
              <a:t>Researcher Profile (</a:t>
            </a:r>
            <a:r>
              <a:rPr lang="de-DE" sz="4400" spc="-1" dirty="0" err="1">
                <a:solidFill>
                  <a:srgbClr val="000000"/>
                </a:solidFill>
                <a:latin typeface="Lucida Sans"/>
                <a:ea typeface="DejaVu Sans"/>
              </a:rPr>
              <a:t>Persons</a:t>
            </a:r>
            <a:r>
              <a:rPr lang="de-DE" sz="4400" spc="-1" dirty="0">
                <a:solidFill>
                  <a:srgbClr val="000000"/>
                </a:solidFill>
                <a:latin typeface="Lucida Sans"/>
                <a:ea typeface="DejaVu Sans"/>
              </a:rPr>
              <a:t>)</a:t>
            </a:r>
          </a:p>
          <a:p>
            <a:pPr marL="622300" indent="-479425">
              <a:lnSpc>
                <a:spcPct val="100000"/>
              </a:lnSpc>
              <a:spcBef>
                <a:spcPts val="22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400" spc="-1" dirty="0">
                <a:solidFill>
                  <a:srgbClr val="000000"/>
                </a:solidFill>
                <a:latin typeface="Lucida Sans"/>
                <a:ea typeface="DejaVu Sans"/>
              </a:rPr>
              <a:t>Projects</a:t>
            </a:r>
          </a:p>
          <a:p>
            <a:pPr marL="622300" indent="-479425">
              <a:lnSpc>
                <a:spcPct val="100000"/>
              </a:lnSpc>
              <a:spcBef>
                <a:spcPts val="22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400" spc="-1" dirty="0">
                <a:solidFill>
                  <a:srgbClr val="000000"/>
                </a:solidFill>
                <a:latin typeface="Lucida Sans"/>
                <a:ea typeface="DejaVu Sans"/>
              </a:rPr>
              <a:t>Journals</a:t>
            </a:r>
          </a:p>
          <a:p>
            <a:pPr marL="544513" indent="-401638">
              <a:lnSpc>
                <a:spcPct val="100000"/>
              </a:lnSpc>
              <a:spcBef>
                <a:spcPts val="22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400" spc="-1" dirty="0">
                <a:solidFill>
                  <a:srgbClr val="000000"/>
                </a:solidFill>
                <a:latin typeface="Lucida Sans"/>
                <a:ea typeface="DejaVu Sans"/>
              </a:rPr>
              <a:t>Events (</a:t>
            </a:r>
            <a:r>
              <a:rPr lang="de-DE" sz="4400" spc="-1" dirty="0" err="1">
                <a:solidFill>
                  <a:srgbClr val="000000"/>
                </a:solidFill>
                <a:latin typeface="Lucida Sans"/>
                <a:ea typeface="DejaVu Sans"/>
              </a:rPr>
              <a:t>Conferences</a:t>
            </a:r>
            <a:r>
              <a:rPr lang="de-DE" sz="4400" spc="-1" dirty="0">
                <a:solidFill>
                  <a:srgbClr val="000000"/>
                </a:solidFill>
                <a:latin typeface="Lucida Sans"/>
                <a:ea typeface="DejaVu Sans"/>
              </a:rPr>
              <a:t>)</a:t>
            </a:r>
          </a:p>
        </p:txBody>
      </p:sp>
      <p:sp>
        <p:nvSpPr>
          <p:cNvPr id="68" name="CustomShape 24"/>
          <p:cNvSpPr/>
          <p:nvPr/>
        </p:nvSpPr>
        <p:spPr>
          <a:xfrm>
            <a:off x="21943080" y="27216000"/>
            <a:ext cx="6510896" cy="1224000"/>
          </a:xfrm>
          <a:prstGeom prst="rect">
            <a:avLst/>
          </a:prstGeom>
          <a:solidFill>
            <a:srgbClr val="23FF23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4000" b="0" strike="noStrike" spc="-1" dirty="0">
                <a:latin typeface="Arial"/>
              </a:rPr>
              <a:t>Publications </a:t>
            </a:r>
            <a:r>
              <a:rPr lang="de-DE" sz="4000" b="0" strike="noStrike" spc="-1" dirty="0" err="1">
                <a:latin typeface="Arial"/>
              </a:rPr>
              <a:t>with</a:t>
            </a:r>
            <a:r>
              <a:rPr lang="de-DE" sz="4000" b="0" strike="noStrike" spc="-1" dirty="0">
                <a:latin typeface="Arial"/>
              </a:rPr>
              <a:t> </a:t>
            </a:r>
            <a:r>
              <a:rPr lang="de-DE" sz="4000" b="0" strike="noStrike" spc="-1" dirty="0" err="1">
                <a:latin typeface="Arial"/>
              </a:rPr>
              <a:t>Browsing</a:t>
            </a:r>
            <a:r>
              <a:rPr lang="de-DE" sz="4000" b="0" strike="noStrike" spc="-1" dirty="0">
                <a:latin typeface="Arial"/>
              </a:rPr>
              <a:t> Options</a:t>
            </a:r>
          </a:p>
        </p:txBody>
      </p:sp>
      <p:sp>
        <p:nvSpPr>
          <p:cNvPr id="69" name="CustomShape 25"/>
          <p:cNvSpPr/>
          <p:nvPr/>
        </p:nvSpPr>
        <p:spPr>
          <a:xfrm>
            <a:off x="21892679" y="32256000"/>
            <a:ext cx="6533095" cy="65736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4000" b="0" strike="noStrike" spc="-1">
                <a:latin typeface="Arial"/>
              </a:rPr>
              <a:t>Different collections</a:t>
            </a:r>
          </a:p>
        </p:txBody>
      </p:sp>
      <p:sp>
        <p:nvSpPr>
          <p:cNvPr id="70" name="CustomShape 26"/>
          <p:cNvSpPr/>
          <p:nvPr/>
        </p:nvSpPr>
        <p:spPr>
          <a:xfrm>
            <a:off x="21888360" y="34776360"/>
            <a:ext cx="6551640" cy="3204000"/>
          </a:xfrm>
          <a:prstGeom prst="rect">
            <a:avLst/>
          </a:prstGeom>
          <a:solidFill>
            <a:srgbClr val="729FCF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4000" b="0" strike="noStrike" spc="-1" dirty="0" err="1">
                <a:latin typeface="Arial"/>
              </a:rPr>
              <a:t>Persons</a:t>
            </a:r>
            <a:r>
              <a:rPr lang="de-DE" sz="4000" b="0" strike="noStrike" spc="-1" dirty="0">
                <a:latin typeface="Arial"/>
              </a:rPr>
              <a:t> </a:t>
            </a:r>
            <a:r>
              <a:rPr lang="de-DE" sz="4000" b="0" strike="noStrike" spc="-1" dirty="0" err="1">
                <a:latin typeface="Arial"/>
              </a:rPr>
              <a:t>with</a:t>
            </a:r>
            <a:r>
              <a:rPr lang="de-DE" sz="4000" b="0" strike="noStrike" spc="-1" dirty="0">
                <a:latin typeface="Arial"/>
              </a:rPr>
              <a:t> </a:t>
            </a:r>
            <a:r>
              <a:rPr lang="de-DE" sz="4000" b="0" strike="noStrike" spc="-1" dirty="0" err="1">
                <a:latin typeface="Arial"/>
              </a:rPr>
              <a:t>differently</a:t>
            </a:r>
            <a:r>
              <a:rPr lang="de-DE" sz="4000" b="0" strike="noStrike" spc="-1" dirty="0">
                <a:latin typeface="Arial"/>
              </a:rPr>
              <a:t> </a:t>
            </a:r>
            <a:r>
              <a:rPr lang="de-DE" sz="4000" b="0" strike="noStrike" spc="-1" dirty="0" err="1">
                <a:latin typeface="Arial"/>
              </a:rPr>
              <a:t>coloured</a:t>
            </a:r>
            <a:r>
              <a:rPr lang="de-DE" sz="4000" b="0" strike="noStrike" spc="-1" dirty="0">
                <a:latin typeface="Arial"/>
              </a:rPr>
              <a:t> </a:t>
            </a:r>
            <a:r>
              <a:rPr lang="de-DE" sz="4000" b="0" strike="noStrike" spc="-1" dirty="0" err="1">
                <a:latin typeface="Arial"/>
              </a:rPr>
              <a:t>icons</a:t>
            </a:r>
            <a:r>
              <a:rPr lang="de-DE" sz="4000" b="0" strike="noStrike" spc="-1" dirty="0">
                <a:latin typeface="Arial"/>
              </a:rPr>
              <a:t> (TUHH </a:t>
            </a:r>
            <a:r>
              <a:rPr lang="de-DE" sz="4000" b="0" strike="noStrike" spc="-1" dirty="0" err="1">
                <a:latin typeface="Arial"/>
              </a:rPr>
              <a:t>staff</a:t>
            </a:r>
            <a:r>
              <a:rPr lang="de-DE" sz="4000" b="0" strike="noStrike" spc="-1" dirty="0">
                <a:latin typeface="Arial"/>
              </a:rPr>
              <a:t> </a:t>
            </a:r>
            <a:r>
              <a:rPr lang="de-DE" sz="4000" b="0" strike="noStrike" spc="-1" dirty="0" err="1">
                <a:latin typeface="Arial"/>
              </a:rPr>
              <a:t>member</a:t>
            </a:r>
            <a:r>
              <a:rPr lang="de-DE" sz="4000" b="0" strike="noStrike" spc="-1" dirty="0">
                <a:latin typeface="Arial"/>
              </a:rPr>
              <a:t>, </a:t>
            </a:r>
            <a:r>
              <a:rPr lang="de-DE" sz="4000" b="0" strike="noStrike" spc="-1" dirty="0" err="1">
                <a:latin typeface="Arial"/>
              </a:rPr>
              <a:t>former</a:t>
            </a:r>
            <a:r>
              <a:rPr lang="de-DE" sz="4000" b="0" strike="noStrike" spc="-1" dirty="0">
                <a:latin typeface="Arial"/>
              </a:rPr>
              <a:t> TUHH </a:t>
            </a:r>
            <a:r>
              <a:rPr lang="de-DE" sz="4000" b="0" strike="noStrike" spc="-1" dirty="0" err="1">
                <a:latin typeface="Arial"/>
              </a:rPr>
              <a:t>staff</a:t>
            </a:r>
            <a:r>
              <a:rPr lang="de-DE" sz="4000" b="0" strike="noStrike" spc="-1" dirty="0">
                <a:latin typeface="Arial"/>
              </a:rPr>
              <a:t> </a:t>
            </a:r>
            <a:r>
              <a:rPr lang="de-DE" sz="4000" b="0" strike="noStrike" spc="-1" dirty="0" err="1">
                <a:latin typeface="Arial"/>
              </a:rPr>
              <a:t>member</a:t>
            </a:r>
            <a:r>
              <a:rPr lang="de-DE" sz="4000" b="0" strike="noStrike" spc="-1" dirty="0">
                <a:latin typeface="Arial"/>
              </a:rPr>
              <a:t>, </a:t>
            </a:r>
            <a:r>
              <a:rPr lang="de-DE" sz="4000" b="0" strike="noStrike" spc="-1" dirty="0" err="1">
                <a:latin typeface="Arial"/>
              </a:rPr>
              <a:t>external</a:t>
            </a:r>
            <a:r>
              <a:rPr lang="de-DE" sz="4000" b="0" strike="noStrike" spc="-1" dirty="0">
                <a:latin typeface="Arial"/>
              </a:rPr>
              <a:t>/</a:t>
            </a:r>
            <a:r>
              <a:rPr lang="de-DE" sz="4000" b="0" strike="noStrike" spc="-1" dirty="0" err="1">
                <a:latin typeface="Arial"/>
              </a:rPr>
              <a:t>unknown</a:t>
            </a:r>
            <a:r>
              <a:rPr lang="de-DE" sz="4000" b="0" strike="noStrike" spc="-1" dirty="0">
                <a:latin typeface="Arial"/>
              </a:rPr>
              <a:t> </a:t>
            </a:r>
            <a:r>
              <a:rPr lang="de-DE" sz="4000" b="0" strike="noStrike" spc="-1" dirty="0" err="1">
                <a:latin typeface="Arial"/>
              </a:rPr>
              <a:t>person</a:t>
            </a:r>
            <a:r>
              <a:rPr lang="de-DE" sz="4000" b="0" strike="noStrike" spc="-1" dirty="0">
                <a:latin typeface="Arial"/>
              </a:rPr>
              <a:t>)</a:t>
            </a:r>
          </a:p>
        </p:txBody>
      </p:sp>
      <p:sp>
        <p:nvSpPr>
          <p:cNvPr id="71" name="CustomShape 27"/>
          <p:cNvSpPr/>
          <p:nvPr/>
        </p:nvSpPr>
        <p:spPr>
          <a:xfrm>
            <a:off x="21959999" y="28872000"/>
            <a:ext cx="6465775" cy="1224000"/>
          </a:xfrm>
          <a:prstGeom prst="rect">
            <a:avLst/>
          </a:prstGeom>
          <a:solidFill>
            <a:srgbClr val="9999FF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4000" b="0" strike="noStrike" spc="-1" dirty="0" err="1">
                <a:latin typeface="Arial"/>
              </a:rPr>
              <a:t>Browsable</a:t>
            </a:r>
            <a:r>
              <a:rPr lang="de-DE" sz="4000" b="0" strike="noStrike" spc="-1" dirty="0">
                <a:latin typeface="Arial"/>
              </a:rPr>
              <a:t> TUHH </a:t>
            </a:r>
            <a:r>
              <a:rPr lang="de-DE" sz="4000" b="0" strike="noStrike" spc="-1" dirty="0" err="1">
                <a:latin typeface="Arial"/>
              </a:rPr>
              <a:t>staff</a:t>
            </a:r>
            <a:r>
              <a:rPr lang="de-DE" sz="4000" b="0" strike="noStrike" spc="-1" dirty="0">
                <a:latin typeface="Arial"/>
              </a:rPr>
              <a:t> (</a:t>
            </a:r>
            <a:r>
              <a:rPr lang="de-DE" sz="4000" b="0" strike="noStrike" spc="-1" dirty="0" err="1">
                <a:latin typeface="Arial"/>
              </a:rPr>
              <a:t>by</a:t>
            </a:r>
            <a:r>
              <a:rPr lang="de-DE" sz="4000" b="0" strike="noStrike" spc="-1" dirty="0">
                <a:latin typeface="Arial"/>
              </a:rPr>
              <a:t> </a:t>
            </a:r>
            <a:r>
              <a:rPr lang="de-DE" sz="4000" b="0" strike="noStrike" spc="-1" dirty="0" err="1">
                <a:latin typeface="Arial"/>
              </a:rPr>
              <a:t>name</a:t>
            </a:r>
            <a:r>
              <a:rPr lang="de-DE" sz="4000" b="0" strike="noStrike" spc="-1" dirty="0">
                <a:latin typeface="Arial"/>
              </a:rPr>
              <a:t>, </a:t>
            </a:r>
            <a:r>
              <a:rPr lang="de-DE" sz="4000" b="0" strike="noStrike" spc="-1" dirty="0" err="1">
                <a:latin typeface="Arial"/>
              </a:rPr>
              <a:t>by</a:t>
            </a:r>
            <a:r>
              <a:rPr lang="de-DE" sz="4000" b="0" strike="noStrike" spc="-1" dirty="0">
                <a:latin typeface="Arial"/>
              </a:rPr>
              <a:t> </a:t>
            </a:r>
            <a:r>
              <a:rPr lang="de-DE" sz="4000" b="0" strike="noStrike" spc="-1" dirty="0" err="1">
                <a:latin typeface="Arial"/>
              </a:rPr>
              <a:t>institute</a:t>
            </a:r>
            <a:r>
              <a:rPr lang="de-DE" sz="4000" b="0" strike="noStrike" spc="-1" dirty="0">
                <a:latin typeface="Arial"/>
              </a:rPr>
              <a:t>)</a:t>
            </a:r>
          </a:p>
        </p:txBody>
      </p:sp>
      <p:sp>
        <p:nvSpPr>
          <p:cNvPr id="72" name="CustomShape 28"/>
          <p:cNvSpPr/>
          <p:nvPr/>
        </p:nvSpPr>
        <p:spPr>
          <a:xfrm>
            <a:off x="21888359" y="38341240"/>
            <a:ext cx="6537415" cy="723960"/>
          </a:xfrm>
          <a:prstGeom prst="rect">
            <a:avLst/>
          </a:prstGeom>
          <a:solidFill>
            <a:srgbClr val="008000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4000" b="0" strike="noStrike" spc="-1" dirty="0" smtClean="0">
                <a:latin typeface="Arial"/>
              </a:rPr>
              <a:t>ORCID </a:t>
            </a:r>
            <a:r>
              <a:rPr lang="de-DE" sz="4000" b="0" strike="noStrike" spc="-1" dirty="0" err="1" smtClean="0">
                <a:latin typeface="Arial"/>
              </a:rPr>
              <a:t>integration</a:t>
            </a:r>
            <a:endParaRPr lang="de-DE" sz="4000" b="0" strike="noStrike" spc="-1" dirty="0">
              <a:latin typeface="Arial"/>
            </a:endParaRPr>
          </a:p>
        </p:txBody>
      </p:sp>
      <p:sp>
        <p:nvSpPr>
          <p:cNvPr id="73" name="CustomShape 29"/>
          <p:cNvSpPr/>
          <p:nvPr/>
        </p:nvSpPr>
        <p:spPr>
          <a:xfrm>
            <a:off x="21888359" y="30528000"/>
            <a:ext cx="6537415" cy="1224000"/>
          </a:xfrm>
          <a:prstGeom prst="rect">
            <a:avLst/>
          </a:prstGeom>
          <a:solidFill>
            <a:srgbClr val="FF950E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4000" b="0" strike="noStrike" spc="-1" dirty="0">
                <a:latin typeface="Arial"/>
              </a:rPr>
              <a:t>TUHH </a:t>
            </a:r>
            <a:r>
              <a:rPr lang="de-DE" sz="4000" b="0" strike="noStrike" spc="-1" dirty="0" err="1">
                <a:latin typeface="Arial"/>
              </a:rPr>
              <a:t>institutes</a:t>
            </a:r>
            <a:r>
              <a:rPr lang="de-DE" sz="4000" b="0" strike="noStrike" spc="-1" dirty="0">
                <a:latin typeface="Arial"/>
              </a:rPr>
              <a:t> </a:t>
            </a:r>
            <a:r>
              <a:rPr lang="de-DE" sz="4000" b="0" strike="noStrike" spc="-1" dirty="0" err="1">
                <a:latin typeface="Arial"/>
              </a:rPr>
              <a:t>with</a:t>
            </a:r>
            <a:r>
              <a:rPr lang="de-DE" sz="4000" b="0" strike="noStrike" spc="-1" dirty="0">
                <a:latin typeface="Arial"/>
              </a:rPr>
              <a:t> additional </a:t>
            </a:r>
            <a:r>
              <a:rPr lang="de-DE" sz="4000" b="0" strike="noStrike" spc="-1" dirty="0" err="1">
                <a:latin typeface="Arial"/>
              </a:rPr>
              <a:t>information</a:t>
            </a:r>
            <a:endParaRPr lang="de-DE" sz="4000" b="0" strike="noStrike" spc="-1" dirty="0">
              <a:latin typeface="Arial"/>
            </a:endParaRPr>
          </a:p>
        </p:txBody>
      </p:sp>
      <p:sp>
        <p:nvSpPr>
          <p:cNvPr id="75" name="CustomShape 31"/>
          <p:cNvSpPr/>
          <p:nvPr/>
        </p:nvSpPr>
        <p:spPr>
          <a:xfrm>
            <a:off x="21887999" y="33264000"/>
            <a:ext cx="6537775" cy="1224000"/>
          </a:xfrm>
          <a:prstGeom prst="rect">
            <a:avLst/>
          </a:prstGeom>
          <a:solidFill>
            <a:srgbClr val="808019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4000" b="0" strike="noStrike" spc="-1">
                <a:latin typeface="Arial"/>
              </a:rPr>
              <a:t>Recent publications with basic information</a:t>
            </a:r>
          </a:p>
        </p:txBody>
      </p:sp>
      <p:sp>
        <p:nvSpPr>
          <p:cNvPr id="3" name="Rechteck 2"/>
          <p:cNvSpPr/>
          <p:nvPr/>
        </p:nvSpPr>
        <p:spPr>
          <a:xfrm>
            <a:off x="15587605" y="7936329"/>
            <a:ext cx="74937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8000" b="1" i="1" spc="-1" dirty="0" err="1">
                <a:solidFill>
                  <a:srgbClr val="4BBECF"/>
                </a:solidFill>
                <a:latin typeface="Calibri"/>
              </a:rPr>
              <a:t>Three</a:t>
            </a:r>
            <a:r>
              <a:rPr lang="de-DE" sz="80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8000" b="1" spc="-1" dirty="0">
                <a:solidFill>
                  <a:srgbClr val="00386A"/>
                </a:solidFill>
                <a:latin typeface="Calibri"/>
              </a:rPr>
              <a:t>Collections</a:t>
            </a:r>
          </a:p>
        </p:txBody>
      </p:sp>
      <p:sp>
        <p:nvSpPr>
          <p:cNvPr id="5" name="Rechteck 4"/>
          <p:cNvSpPr/>
          <p:nvPr/>
        </p:nvSpPr>
        <p:spPr>
          <a:xfrm>
            <a:off x="15652363" y="9450445"/>
            <a:ext cx="82466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417"/>
              </a:spcBef>
            </a:pPr>
            <a:r>
              <a:rPr lang="de-DE" sz="6000" b="1" spc="-1" dirty="0">
                <a:solidFill>
                  <a:srgbClr val="00386A"/>
                </a:solidFill>
                <a:latin typeface="Calibri"/>
                <a:ea typeface="DejaVu Sans"/>
              </a:rPr>
              <a:t>Publications </a:t>
            </a:r>
            <a:r>
              <a:rPr lang="de-DE" sz="6000" b="1" spc="-1" dirty="0" err="1">
                <a:solidFill>
                  <a:srgbClr val="00386A"/>
                </a:solidFill>
                <a:latin typeface="Calibri"/>
                <a:ea typeface="DejaVu Sans"/>
              </a:rPr>
              <a:t>with</a:t>
            </a:r>
            <a:r>
              <a:rPr lang="de-DE" sz="6000" b="1" spc="-1" dirty="0">
                <a:solidFill>
                  <a:srgbClr val="00386A"/>
                </a:solidFill>
                <a:latin typeface="Calibri"/>
                <a:ea typeface="DejaVu Sans"/>
              </a:rPr>
              <a:t> </a:t>
            </a:r>
            <a:r>
              <a:rPr lang="de-DE" sz="6000" b="1" spc="-1" dirty="0" err="1">
                <a:solidFill>
                  <a:srgbClr val="00386A"/>
                </a:solidFill>
                <a:latin typeface="Calibri"/>
                <a:ea typeface="DejaVu Sans"/>
              </a:rPr>
              <a:t>Fulltext</a:t>
            </a:r>
            <a:endParaRPr lang="de-DE" sz="6000" b="1" spc="-1" dirty="0">
              <a:solidFill>
                <a:srgbClr val="00386A"/>
              </a:solidFill>
              <a:latin typeface="Calibri"/>
              <a:ea typeface="DejaVu San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5477286" y="10584322"/>
            <a:ext cx="14428973" cy="1933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680" lvl="0" indent="-911880">
              <a:spcBef>
                <a:spcPts val="1417"/>
              </a:spcBef>
              <a:buClr>
                <a:srgbClr val="F79646"/>
              </a:buClr>
              <a:buFont typeface="Arial"/>
              <a:buChar char="•"/>
            </a:pPr>
            <a:r>
              <a:rPr lang="de-DE" sz="5400" spc="-1" dirty="0">
                <a:solidFill>
                  <a:srgbClr val="000000"/>
                </a:solidFill>
                <a:latin typeface="Calibri"/>
              </a:rPr>
              <a:t>Open Access Publications </a:t>
            </a:r>
            <a:r>
              <a:rPr lang="de-DE" sz="5400" spc="-1" dirty="0" smtClean="0">
                <a:solidFill>
                  <a:srgbClr val="000000"/>
                </a:solidFill>
                <a:latin typeface="Calibri"/>
              </a:rPr>
              <a:t>(CC)</a:t>
            </a:r>
          </a:p>
          <a:p>
            <a:pPr marL="1714680" lvl="0" indent="-911880">
              <a:spcBef>
                <a:spcPts val="1417"/>
              </a:spcBef>
              <a:buClr>
                <a:srgbClr val="F79646"/>
              </a:buClr>
              <a:buFont typeface="Arial"/>
              <a:buChar char="•"/>
            </a:pPr>
            <a:r>
              <a:rPr lang="de-DE" sz="5400" spc="-1" dirty="0" smtClean="0">
                <a:solidFill>
                  <a:srgbClr val="000000"/>
                </a:solidFill>
                <a:latin typeface="Calibri"/>
              </a:rPr>
              <a:t>Publications </a:t>
            </a:r>
            <a:r>
              <a:rPr lang="de-DE" sz="5400" spc="-1" dirty="0" err="1" smtClean="0">
                <a:solidFill>
                  <a:srgbClr val="000000"/>
                </a:solidFill>
                <a:latin typeface="Calibri"/>
              </a:rPr>
              <a:t>with</a:t>
            </a:r>
            <a:r>
              <a:rPr lang="de-DE" sz="54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5400" spc="-1" dirty="0" err="1">
                <a:solidFill>
                  <a:srgbClr val="000000"/>
                </a:solidFill>
                <a:latin typeface="Calibri"/>
              </a:rPr>
              <a:t>Fulltext</a:t>
            </a:r>
            <a:r>
              <a:rPr lang="de-DE" sz="5400" spc="-1" dirty="0">
                <a:solidFill>
                  <a:srgbClr val="000000"/>
                </a:solidFill>
                <a:latin typeface="Calibri"/>
              </a:rPr>
              <a:t> Files</a:t>
            </a:r>
            <a:endParaRPr lang="de-DE" sz="5400" spc="-1" dirty="0">
              <a:solidFill>
                <a:prstClr val="black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222354" y="7903846"/>
            <a:ext cx="87881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8000" b="1" i="1" spc="-1" dirty="0" err="1">
                <a:solidFill>
                  <a:srgbClr val="4BBECF"/>
                </a:solidFill>
                <a:latin typeface="Calibri"/>
              </a:rPr>
              <a:t>Three</a:t>
            </a:r>
            <a:r>
              <a:rPr lang="de-DE" sz="80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8000" b="1" spc="-1" dirty="0" err="1" smtClean="0">
                <a:solidFill>
                  <a:srgbClr val="00386A"/>
                </a:solidFill>
                <a:latin typeface="Calibri"/>
              </a:rPr>
              <a:t>Requirements</a:t>
            </a:r>
            <a:endParaRPr lang="de-DE" sz="8000" spc="-1" dirty="0">
              <a:solidFill>
                <a:srgbClr val="00386A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5654794" y="13137683"/>
            <a:ext cx="93571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417"/>
              </a:spcBef>
            </a:pPr>
            <a:r>
              <a:rPr lang="de-DE" sz="6000" b="1" spc="-1" dirty="0">
                <a:solidFill>
                  <a:srgbClr val="00386A"/>
                </a:solidFill>
                <a:latin typeface="Calibri"/>
                <a:ea typeface="DejaVu Sans"/>
              </a:rPr>
              <a:t>Publications </a:t>
            </a:r>
            <a:r>
              <a:rPr lang="de-DE" sz="6000" b="1" spc="-1" dirty="0" err="1">
                <a:solidFill>
                  <a:srgbClr val="00386A"/>
                </a:solidFill>
                <a:latin typeface="Calibri"/>
                <a:ea typeface="DejaVu Sans"/>
              </a:rPr>
              <a:t>without</a:t>
            </a:r>
            <a:r>
              <a:rPr lang="de-DE" sz="6000" b="1" spc="-1" dirty="0">
                <a:solidFill>
                  <a:srgbClr val="00386A"/>
                </a:solidFill>
                <a:latin typeface="Calibri"/>
                <a:ea typeface="DejaVu Sans"/>
              </a:rPr>
              <a:t> </a:t>
            </a:r>
            <a:r>
              <a:rPr lang="de-DE" sz="6000" b="1" spc="-1" dirty="0" err="1">
                <a:solidFill>
                  <a:srgbClr val="00386A"/>
                </a:solidFill>
                <a:latin typeface="Calibri"/>
                <a:ea typeface="DejaVu Sans"/>
              </a:rPr>
              <a:t>Fulltext</a:t>
            </a:r>
            <a:endParaRPr lang="de-DE" sz="6000" b="1" spc="-1" dirty="0">
              <a:solidFill>
                <a:srgbClr val="00386A"/>
              </a:solidFill>
              <a:latin typeface="Calibri"/>
              <a:ea typeface="DejaVu San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5430737" y="14243604"/>
            <a:ext cx="14583098" cy="2764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680" lvl="0" indent="-911880">
              <a:spcBef>
                <a:spcPts val="1417"/>
              </a:spcBef>
              <a:buClr>
                <a:srgbClr val="F79646"/>
              </a:buClr>
              <a:buFont typeface="Arial"/>
              <a:buChar char="•"/>
            </a:pPr>
            <a:r>
              <a:rPr lang="de-DE" sz="5400" spc="-1" dirty="0" err="1">
                <a:solidFill>
                  <a:srgbClr val="000000"/>
                </a:solidFill>
                <a:latin typeface="Calibri"/>
              </a:rPr>
              <a:t>Metadata</a:t>
            </a:r>
            <a:r>
              <a:rPr lang="de-DE" sz="54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5400" spc="-1" dirty="0" err="1">
                <a:solidFill>
                  <a:srgbClr val="000000"/>
                </a:solidFill>
                <a:latin typeface="Calibri"/>
              </a:rPr>
              <a:t>only</a:t>
            </a:r>
            <a:endParaRPr lang="de-DE" sz="5400" spc="-1" dirty="0">
              <a:solidFill>
                <a:prstClr val="black"/>
              </a:solidFill>
            </a:endParaRPr>
          </a:p>
          <a:p>
            <a:pPr marL="1714680" lvl="0" indent="-911880">
              <a:spcBef>
                <a:spcPts val="1417"/>
              </a:spcBef>
              <a:buClr>
                <a:srgbClr val="F79646"/>
              </a:buClr>
              <a:buFont typeface="Arial"/>
              <a:buChar char="•"/>
            </a:pPr>
            <a:r>
              <a:rPr lang="de-DE" sz="5400" spc="-1" dirty="0" err="1">
                <a:solidFill>
                  <a:srgbClr val="000000"/>
                </a:solidFill>
                <a:latin typeface="Calibri"/>
              </a:rPr>
              <a:t>Used</a:t>
            </a:r>
            <a:r>
              <a:rPr lang="de-DE" sz="54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5400" spc="-1" dirty="0" err="1">
                <a:solidFill>
                  <a:srgbClr val="000000"/>
                </a:solidFill>
                <a:latin typeface="Calibri"/>
              </a:rPr>
              <a:t>to</a:t>
            </a:r>
            <a:r>
              <a:rPr lang="de-DE" sz="54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5400" spc="-1" dirty="0" err="1">
                <a:solidFill>
                  <a:srgbClr val="000000"/>
                </a:solidFill>
                <a:latin typeface="Calibri"/>
              </a:rPr>
              <a:t>create</a:t>
            </a:r>
            <a:r>
              <a:rPr lang="de-DE" sz="5400" spc="-1" dirty="0">
                <a:solidFill>
                  <a:srgbClr val="000000"/>
                </a:solidFill>
                <a:latin typeface="Calibri"/>
              </a:rPr>
              <a:t> a University </a:t>
            </a:r>
            <a:r>
              <a:rPr lang="de-DE" sz="5400" spc="-1" dirty="0" err="1">
                <a:solidFill>
                  <a:srgbClr val="000000"/>
                </a:solidFill>
                <a:latin typeface="Calibri"/>
              </a:rPr>
              <a:t>Bibliography</a:t>
            </a:r>
            <a:r>
              <a:rPr lang="de-DE" sz="54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5400" spc="-1" dirty="0" smtClean="0">
                <a:solidFill>
                  <a:srgbClr val="000000"/>
                </a:solidFill>
                <a:latin typeface="Calibri"/>
              </a:rPr>
              <a:t/>
            </a:r>
            <a:br>
              <a:rPr lang="de-DE" sz="5400" spc="-1" dirty="0" smtClean="0">
                <a:solidFill>
                  <a:srgbClr val="000000"/>
                </a:solidFill>
                <a:latin typeface="Calibri"/>
              </a:rPr>
            </a:br>
            <a:r>
              <a:rPr lang="de-DE" sz="5400" spc="-1" dirty="0" err="1" smtClean="0">
                <a:solidFill>
                  <a:srgbClr val="000000"/>
                </a:solidFill>
                <a:latin typeface="Calibri"/>
              </a:rPr>
              <a:t>and</a:t>
            </a:r>
            <a:r>
              <a:rPr lang="de-DE" sz="54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5400" spc="-1" dirty="0">
                <a:solidFill>
                  <a:srgbClr val="000000"/>
                </a:solidFill>
                <a:latin typeface="Calibri"/>
              </a:rPr>
              <a:t>a </a:t>
            </a:r>
            <a:r>
              <a:rPr lang="de-DE" sz="5400" spc="-1" dirty="0" smtClean="0">
                <a:solidFill>
                  <a:srgbClr val="000000"/>
                </a:solidFill>
                <a:latin typeface="Calibri"/>
              </a:rPr>
              <a:t>Research </a:t>
            </a:r>
            <a:r>
              <a:rPr lang="de-DE" sz="5400" spc="-1" dirty="0">
                <a:solidFill>
                  <a:srgbClr val="000000"/>
                </a:solidFill>
                <a:latin typeface="Calibri"/>
              </a:rPr>
              <a:t>Information </a:t>
            </a:r>
            <a:r>
              <a:rPr lang="de-DE" sz="5400" spc="-1" dirty="0" smtClean="0">
                <a:solidFill>
                  <a:srgbClr val="000000"/>
                </a:solidFill>
                <a:latin typeface="Calibri"/>
              </a:rPr>
              <a:t>System</a:t>
            </a:r>
            <a:endParaRPr lang="de-DE" sz="5400" spc="-1" dirty="0">
              <a:solidFill>
                <a:prstClr val="black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5651503" y="17732471"/>
            <a:ext cx="83560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417"/>
              </a:spcBef>
            </a:pPr>
            <a:r>
              <a:rPr lang="de-DE" sz="6000" b="1" spc="-1" dirty="0">
                <a:solidFill>
                  <a:srgbClr val="00386A"/>
                </a:solidFill>
                <a:latin typeface="Calibri"/>
                <a:ea typeface="DejaVu Sans"/>
              </a:rPr>
              <a:t>Research Data Repository</a:t>
            </a:r>
          </a:p>
        </p:txBody>
      </p:sp>
      <p:sp>
        <p:nvSpPr>
          <p:cNvPr id="79" name="Rechteck 78"/>
          <p:cNvSpPr/>
          <p:nvPr/>
        </p:nvSpPr>
        <p:spPr>
          <a:xfrm>
            <a:off x="15477287" y="18872287"/>
            <a:ext cx="13810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680" indent="-911880">
              <a:spcBef>
                <a:spcPts val="1417"/>
              </a:spcBef>
              <a:buClr>
                <a:srgbClr val="F79646"/>
              </a:buClr>
              <a:buFont typeface="Arial"/>
              <a:buChar char="•"/>
            </a:pPr>
            <a:r>
              <a:rPr lang="de-DE" sz="5400" spc="-1" dirty="0" err="1" smtClean="0">
                <a:solidFill>
                  <a:srgbClr val="000000"/>
                </a:solidFill>
                <a:latin typeface="Calibri"/>
              </a:rPr>
              <a:t>Metadata</a:t>
            </a:r>
            <a:r>
              <a:rPr lang="de-DE" sz="54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5400" spc="-1" dirty="0" err="1" smtClean="0">
                <a:solidFill>
                  <a:srgbClr val="000000"/>
                </a:solidFill>
                <a:latin typeface="Calibri"/>
              </a:rPr>
              <a:t>and</a:t>
            </a:r>
            <a:r>
              <a:rPr lang="de-DE" sz="5400" spc="-1" dirty="0" smtClean="0">
                <a:solidFill>
                  <a:srgbClr val="000000"/>
                </a:solidFill>
                <a:latin typeface="Calibri"/>
              </a:rPr>
              <a:t> Research Data Files</a:t>
            </a:r>
            <a:endParaRPr lang="de-DE" sz="5400" spc="-1" dirty="0">
              <a:solidFill>
                <a:prstClr val="black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7692780" y="4057435"/>
            <a:ext cx="136692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6600" b="1" spc="-1" dirty="0" err="1" smtClean="0">
                <a:solidFill>
                  <a:srgbClr val="00386A"/>
                </a:solidFill>
                <a:latin typeface="Verdana"/>
                <a:ea typeface="Verdana"/>
              </a:rPr>
              <a:t>DSpace</a:t>
            </a:r>
            <a:r>
              <a:rPr lang="de-DE" sz="6600" b="1" spc="-1" dirty="0" smtClean="0">
                <a:solidFill>
                  <a:srgbClr val="00386A"/>
                </a:solidFill>
                <a:latin typeface="Verdana"/>
                <a:ea typeface="Verdana"/>
              </a:rPr>
              <a:t>-CRIS @ TU </a:t>
            </a:r>
            <a:r>
              <a:rPr lang="de-DE" sz="6600" b="1" spc="-1" dirty="0">
                <a:solidFill>
                  <a:srgbClr val="00386A"/>
                </a:solidFill>
                <a:latin typeface="Verdana"/>
                <a:ea typeface="Verdana"/>
              </a:rPr>
              <a:t>Hamburg</a:t>
            </a:r>
            <a:endParaRPr lang="de-DE" sz="6600" spc="-1" dirty="0">
              <a:solidFill>
                <a:prstClr val="black"/>
              </a:solidFill>
            </a:endParaRPr>
          </a:p>
        </p:txBody>
      </p:sp>
      <p:sp>
        <p:nvSpPr>
          <p:cNvPr id="51" name="CustomShape 9">
            <a:hlinkClick r:id="rId9"/>
          </p:cNvPr>
          <p:cNvSpPr/>
          <p:nvPr/>
        </p:nvSpPr>
        <p:spPr>
          <a:xfrm>
            <a:off x="9875160" y="40453947"/>
            <a:ext cx="10508040" cy="7836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4000"/>
              </a:lnSpc>
            </a:pPr>
            <a:r>
              <a:rPr lang="de-DE" sz="4000" b="1" spc="-1" dirty="0">
                <a:solidFill>
                  <a:srgbClr val="00386A"/>
                </a:solidFill>
                <a:latin typeface="Verdana"/>
                <a:ea typeface="DejaVu Sans"/>
              </a:rPr>
              <a:t>t</a:t>
            </a:r>
            <a:r>
              <a:rPr lang="de-DE" sz="4000" b="1" strike="noStrike" spc="-1" dirty="0" smtClean="0">
                <a:solidFill>
                  <a:srgbClr val="00386A"/>
                </a:solidFill>
                <a:latin typeface="Verdana"/>
                <a:ea typeface="DejaVu Sans"/>
              </a:rPr>
              <a:t>ore.tuhh.de</a:t>
            </a:r>
            <a:endParaRPr lang="de-DE" sz="4000" b="1" strike="noStrike" spc="-1" dirty="0">
              <a:latin typeface="Arial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7093982" y="20238720"/>
            <a:ext cx="1936377" cy="6471920"/>
          </a:xfrm>
          <a:prstGeom prst="rect">
            <a:avLst/>
          </a:prstGeom>
          <a:solidFill>
            <a:srgbClr val="E6E6E6">
              <a:alpha val="25000"/>
            </a:srgbClr>
          </a:solidFill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" lIns="99360" tIns="54360" rIns="99360" bIns="54360"/>
          <a:lstStyle/>
          <a:p>
            <a:pPr marL="142875" algn="ctr">
              <a:spcBef>
                <a:spcPts val="2268"/>
              </a:spcBef>
              <a:buClr>
                <a:srgbClr val="000000"/>
              </a:buClr>
              <a:buSzPct val="45000"/>
            </a:pPr>
            <a:r>
              <a:rPr lang="de-DE" sz="9600" spc="-1" dirty="0" smtClean="0">
                <a:solidFill>
                  <a:srgbClr val="00386A"/>
                </a:solidFill>
                <a:latin typeface="Lucida Sans"/>
                <a:ea typeface="DejaVu Sans"/>
              </a:rPr>
              <a:t>Content</a:t>
            </a:r>
            <a:endParaRPr lang="de-DE" sz="9600" spc="-1" dirty="0">
              <a:solidFill>
                <a:srgbClr val="00386A"/>
              </a:solidFill>
              <a:latin typeface="Lucida Sans"/>
              <a:ea typeface="DejaVu Sans"/>
            </a:endParaRPr>
          </a:p>
        </p:txBody>
      </p:sp>
      <p:sp>
        <p:nvSpPr>
          <p:cNvPr id="10" name="Gebogener Pfeil 9"/>
          <p:cNvSpPr/>
          <p:nvPr/>
        </p:nvSpPr>
        <p:spPr>
          <a:xfrm flipH="1">
            <a:off x="10246658" y="22429694"/>
            <a:ext cx="8928847" cy="8928847"/>
          </a:xfrm>
          <a:prstGeom prst="circularArrow">
            <a:avLst>
              <a:gd name="adj1" fmla="val 13489"/>
              <a:gd name="adj2" fmla="val 1041419"/>
              <a:gd name="adj3" fmla="val 20483255"/>
              <a:gd name="adj4" fmla="val 16207502"/>
              <a:gd name="adj5" fmla="val 12500"/>
            </a:avLst>
          </a:prstGeom>
          <a:solidFill>
            <a:srgbClr val="4BB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3" name="Grafik 12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63325" y="41959198"/>
            <a:ext cx="5353325" cy="5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416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</Words>
  <Application>Microsoft Office PowerPoint</Application>
  <PresentationFormat>Benutzerdefiniert</PresentationFormat>
  <Paragraphs>48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9" baseType="lpstr">
      <vt:lpstr>Arial</vt:lpstr>
      <vt:lpstr>Calibri</vt:lpstr>
      <vt:lpstr>DejaVu Sans</vt:lpstr>
      <vt:lpstr>Lucida Sans</vt:lpstr>
      <vt:lpstr>Symbol</vt:lpstr>
      <vt:lpstr>Verdana</vt:lpstr>
      <vt:lpstr>Wingdings</vt:lpstr>
      <vt:lpstr>Office Theme</vt:lpstr>
      <vt:lpstr>PowerPoint-Präsentation</vt:lpstr>
    </vt:vector>
  </TitlesOfParts>
  <Company>TuTech Innovation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Hamburg Open Science: DSpace-CRIS @ TU Hamburg</dc:title>
  <dc:subject/>
  <dc:creator>Oliver Goldschmidt;Beate Rajski</dc:creator>
  <cp:keywords/>
  <dc:description/>
  <cp:lastModifiedBy>Beate Rajski</cp:lastModifiedBy>
  <cp:revision>304</cp:revision>
  <cp:lastPrinted>2019-06-06T13:22:15Z</cp:lastPrinted>
  <dcterms:created xsi:type="dcterms:W3CDTF">2013-01-16T10:54:14Z</dcterms:created>
  <dcterms:modified xsi:type="dcterms:W3CDTF">2019-06-06T13:27:20Z</dcterms:modified>
  <cp:category>OR2019</cp:category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TuTech Innovation GmbH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Benutzerdefiniert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</vt:i4>
  </property>
  <property fmtid="{D5CDD505-2E9C-101B-9397-08002B2CF9AE}" pid="13" name="category">
    <vt:lpwstr>Plakatserie zur Open Access Week 2018</vt:lpwstr>
  </property>
</Properties>
</file>