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4" r:id="rId2"/>
  </p:sldMasterIdLst>
  <p:notesMasterIdLst>
    <p:notesMasterId r:id="rId26"/>
  </p:notesMasterIdLst>
  <p:handoutMasterIdLst>
    <p:handoutMasterId r:id="rId27"/>
  </p:handoutMasterIdLst>
  <p:sldIdLst>
    <p:sldId id="998" r:id="rId3"/>
    <p:sldId id="990" r:id="rId4"/>
    <p:sldId id="991" r:id="rId5"/>
    <p:sldId id="992" r:id="rId6"/>
    <p:sldId id="993" r:id="rId7"/>
    <p:sldId id="982" r:id="rId8"/>
    <p:sldId id="471" r:id="rId9"/>
    <p:sldId id="303" r:id="rId10"/>
    <p:sldId id="994" r:id="rId11"/>
    <p:sldId id="326" r:id="rId12"/>
    <p:sldId id="322" r:id="rId13"/>
    <p:sldId id="995" r:id="rId14"/>
    <p:sldId id="324" r:id="rId15"/>
    <p:sldId id="996" r:id="rId16"/>
    <p:sldId id="350" r:id="rId17"/>
    <p:sldId id="801" r:id="rId18"/>
    <p:sldId id="921" r:id="rId19"/>
    <p:sldId id="1000" r:id="rId20"/>
    <p:sldId id="804" r:id="rId21"/>
    <p:sldId id="344" r:id="rId22"/>
    <p:sldId id="920" r:id="rId23"/>
    <p:sldId id="1001" r:id="rId24"/>
    <p:sldId id="997" r:id="rId25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51"/>
    <a:srgbClr val="5587DF"/>
    <a:srgbClr val="4787E5"/>
    <a:srgbClr val="D1D212"/>
    <a:srgbClr val="003CC2"/>
    <a:srgbClr val="F2F2F2"/>
    <a:srgbClr val="E6563B"/>
    <a:srgbClr val="BB00BB"/>
    <a:srgbClr val="FF00E9"/>
    <a:srgbClr val="4B5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686"/>
  </p:normalViewPr>
  <p:slideViewPr>
    <p:cSldViewPr snapToGrid="0" snapToObjects="1">
      <p:cViewPr varScale="1">
        <p:scale>
          <a:sx n="51" d="100"/>
          <a:sy n="51" d="100"/>
        </p:scale>
        <p:origin x="372" y="28"/>
      </p:cViewPr>
      <p:guideLst/>
    </p:cSldViewPr>
  </p:slideViewPr>
  <p:outlineViewPr>
    <p:cViewPr>
      <p:scale>
        <a:sx n="33" d="100"/>
        <a:sy n="33" d="100"/>
      </p:scale>
      <p:origin x="0" y="-430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1" d="100"/>
          <a:sy n="161" d="100"/>
        </p:scale>
        <p:origin x="504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5FACB4-8969-4C17-8EDD-A7ED2113B5A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13E2B98-0E31-4B6D-B33D-B1FF60D7C75C}">
      <dgm:prSet phldrT="[Text]" custT="1"/>
      <dgm:spPr>
        <a:xfrm>
          <a:off x="189254" y="1965935"/>
          <a:ext cx="1720708" cy="150830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fr-BE" sz="1400" b="1" dirty="0">
              <a:solidFill>
                <a:srgbClr val="0F5494"/>
              </a:solidFill>
              <a:latin typeface="Verdana"/>
              <a:ea typeface="+mn-ea"/>
              <a:cs typeface="+mn-cs"/>
            </a:rPr>
            <a:t>FP7</a:t>
          </a:r>
        </a:p>
        <a:p>
          <a:pPr>
            <a:buNone/>
          </a:pPr>
          <a:r>
            <a:rPr lang="fr-BE" sz="1400" dirty="0">
              <a:solidFill>
                <a:srgbClr val="0F5494"/>
              </a:solidFill>
              <a:latin typeface="Verdana"/>
              <a:ea typeface="+mn-ea"/>
              <a:cs typeface="+mn-cs"/>
            </a:rPr>
            <a:t>OA </a:t>
          </a:r>
          <a:r>
            <a:rPr lang="fr-BE" sz="1400" b="1" dirty="0">
              <a:solidFill>
                <a:srgbClr val="00B0F0"/>
              </a:solidFill>
              <a:latin typeface="Verdana"/>
              <a:ea typeface="+mn-ea"/>
              <a:cs typeface="+mn-cs"/>
            </a:rPr>
            <a:t>Pilot</a:t>
          </a:r>
        </a:p>
        <a:p>
          <a:pPr>
            <a:buNone/>
          </a:pPr>
          <a:r>
            <a:rPr lang="fr-BE" sz="1400" b="0" dirty="0">
              <a:solidFill>
                <a:srgbClr val="2D2D8A"/>
              </a:solidFill>
              <a:latin typeface="Verdana"/>
              <a:ea typeface="+mn-ea"/>
              <a:cs typeface="+mn-cs"/>
            </a:rPr>
            <a:t>Deposit and open access</a:t>
          </a:r>
          <a:endParaRPr lang="en-GB" sz="1400" b="0" dirty="0">
            <a:solidFill>
              <a:srgbClr val="2D2D8A"/>
            </a:solidFill>
            <a:latin typeface="Verdana"/>
            <a:ea typeface="+mn-ea"/>
            <a:cs typeface="+mn-cs"/>
          </a:endParaRPr>
        </a:p>
      </dgm:t>
    </dgm:pt>
    <dgm:pt modelId="{E549E5BE-149C-4823-863C-10ECA627EE3B}" type="parTrans" cxnId="{0E95B327-E65C-4C64-959F-2DF726D85328}">
      <dgm:prSet/>
      <dgm:spPr/>
      <dgm:t>
        <a:bodyPr/>
        <a:lstStyle/>
        <a:p>
          <a:endParaRPr lang="en-GB"/>
        </a:p>
      </dgm:t>
    </dgm:pt>
    <dgm:pt modelId="{9932FCC9-7EC9-4B97-A75D-11612A5D56FE}" type="sibTrans" cxnId="{0E95B327-E65C-4C64-959F-2DF726D85328}">
      <dgm:prSet/>
      <dgm:spPr/>
      <dgm:t>
        <a:bodyPr/>
        <a:lstStyle/>
        <a:p>
          <a:endParaRPr lang="en-GB"/>
        </a:p>
      </dgm:t>
    </dgm:pt>
    <dgm:pt modelId="{FBE439DE-74BE-4E8B-8EA4-946F833CA123}">
      <dgm:prSet phldrT="[Text]" custT="1"/>
      <dgm:spPr>
        <a:xfrm>
          <a:off x="2295738" y="1444684"/>
          <a:ext cx="1720708" cy="150830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fr-BE" sz="1400" b="1" dirty="0">
              <a:solidFill>
                <a:srgbClr val="0F5494"/>
              </a:solidFill>
              <a:latin typeface="Verdana"/>
              <a:ea typeface="+mn-ea"/>
              <a:cs typeface="+mn-cs"/>
            </a:rPr>
            <a:t>H2020</a:t>
          </a:r>
        </a:p>
        <a:p>
          <a:pPr>
            <a:buNone/>
          </a:pPr>
          <a:r>
            <a:rPr lang="fr-BE" sz="1400" dirty="0">
              <a:solidFill>
                <a:srgbClr val="0F5494"/>
              </a:solidFill>
              <a:latin typeface="Verdana"/>
              <a:ea typeface="+mn-ea"/>
              <a:cs typeface="+mn-cs"/>
            </a:rPr>
            <a:t>OA </a:t>
          </a:r>
          <a:r>
            <a:rPr lang="fr-BE" sz="1400" b="1" dirty="0">
              <a:solidFill>
                <a:srgbClr val="00B0F0"/>
              </a:solidFill>
              <a:latin typeface="Verdana"/>
              <a:ea typeface="+mn-ea"/>
              <a:cs typeface="+mn-cs"/>
            </a:rPr>
            <a:t>Mandatory</a:t>
          </a:r>
          <a:endParaRPr lang="fr-BE" sz="1400" b="1" dirty="0">
            <a:solidFill>
              <a:srgbClr val="BDDEFF"/>
            </a:solidFill>
            <a:latin typeface="Verdana"/>
            <a:ea typeface="+mn-ea"/>
            <a:cs typeface="+mn-cs"/>
          </a:endParaRPr>
        </a:p>
        <a:p>
          <a:pPr>
            <a:buNone/>
          </a:pPr>
          <a:r>
            <a:rPr lang="fr-BE" sz="1400" dirty="0">
              <a:solidFill>
                <a:srgbClr val="0F5494"/>
              </a:solidFill>
              <a:latin typeface="Verdana"/>
              <a:ea typeface="+mn-ea"/>
              <a:cs typeface="+mn-cs"/>
            </a:rPr>
            <a:t>Deposit and open access</a:t>
          </a:r>
        </a:p>
        <a:p>
          <a:pPr>
            <a:buNone/>
          </a:pPr>
          <a:endParaRPr lang="fr-BE" sz="1400" b="1" dirty="0">
            <a:solidFill>
              <a:srgbClr val="FFC000"/>
            </a:solidFill>
            <a:latin typeface="Verdana"/>
            <a:ea typeface="+mn-ea"/>
            <a:cs typeface="+mn-cs"/>
          </a:endParaRPr>
        </a:p>
        <a:p>
          <a:pPr>
            <a:buNone/>
          </a:pPr>
          <a:r>
            <a:rPr lang="fr-BE" sz="1400" dirty="0">
              <a:solidFill>
                <a:srgbClr val="0F5494"/>
              </a:solidFill>
              <a:latin typeface="Verdana"/>
              <a:ea typeface="+mn-ea"/>
              <a:cs typeface="+mn-cs"/>
            </a:rPr>
            <a:t>&amp; ORD/DMP </a:t>
          </a:r>
          <a:r>
            <a:rPr lang="fr-BE" sz="1400" b="1" dirty="0">
              <a:solidFill>
                <a:srgbClr val="00B0F0"/>
              </a:solidFill>
              <a:latin typeface="Verdana"/>
              <a:ea typeface="+mn-ea"/>
              <a:cs typeface="+mn-cs"/>
            </a:rPr>
            <a:t>Pilot</a:t>
          </a:r>
          <a:endParaRPr lang="en-GB" sz="1400" b="1" dirty="0">
            <a:solidFill>
              <a:srgbClr val="00B0F0"/>
            </a:solidFill>
            <a:latin typeface="Verdana"/>
            <a:ea typeface="+mn-ea"/>
            <a:cs typeface="+mn-cs"/>
          </a:endParaRPr>
        </a:p>
      </dgm:t>
    </dgm:pt>
    <dgm:pt modelId="{26167E22-B667-4347-A1D6-AC3D6E2611C5}" type="parTrans" cxnId="{9B095AB0-A72F-4567-A725-08B060DDD42C}">
      <dgm:prSet/>
      <dgm:spPr/>
      <dgm:t>
        <a:bodyPr/>
        <a:lstStyle/>
        <a:p>
          <a:endParaRPr lang="en-GB"/>
        </a:p>
      </dgm:t>
    </dgm:pt>
    <dgm:pt modelId="{1D9835A8-1455-4021-BF4C-4D26DD9783E0}" type="sibTrans" cxnId="{9B095AB0-A72F-4567-A725-08B060DDD42C}">
      <dgm:prSet/>
      <dgm:spPr/>
      <dgm:t>
        <a:bodyPr/>
        <a:lstStyle/>
        <a:p>
          <a:endParaRPr lang="en-GB"/>
        </a:p>
      </dgm:t>
    </dgm:pt>
    <dgm:pt modelId="{0DC698D1-0C48-4289-8DDA-6E3233970A0E}">
      <dgm:prSet phldrT="[Text]" custT="1"/>
      <dgm:spPr>
        <a:xfrm>
          <a:off x="4409801" y="1009632"/>
          <a:ext cx="1710883" cy="150830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spcAft>
              <a:spcPct val="35000"/>
            </a:spcAft>
            <a:buNone/>
          </a:pPr>
          <a:r>
            <a:rPr lang="fr-BE" sz="1400" b="1" dirty="0">
              <a:solidFill>
                <a:srgbClr val="0F5494"/>
              </a:solidFill>
              <a:latin typeface="Verdana"/>
              <a:ea typeface="+mn-ea"/>
              <a:cs typeface="+mn-cs"/>
            </a:rPr>
            <a:t>H2020</a:t>
          </a:r>
        </a:p>
        <a:p>
          <a:pPr>
            <a:spcAft>
              <a:spcPct val="35000"/>
            </a:spcAft>
            <a:buNone/>
          </a:pPr>
          <a:r>
            <a:rPr lang="fr-BE" sz="1400" dirty="0">
              <a:solidFill>
                <a:srgbClr val="0F5494"/>
              </a:solidFill>
              <a:latin typeface="Verdana"/>
              <a:ea typeface="+mn-ea"/>
              <a:cs typeface="+mn-cs"/>
            </a:rPr>
            <a:t>OA </a:t>
          </a:r>
          <a:r>
            <a:rPr lang="fr-BE" sz="1400" b="1" dirty="0">
              <a:solidFill>
                <a:srgbClr val="00B0F0"/>
              </a:solidFill>
              <a:latin typeface="Verdana"/>
              <a:ea typeface="+mn-ea"/>
              <a:cs typeface="+mn-cs"/>
            </a:rPr>
            <a:t>Mandatory</a:t>
          </a:r>
          <a:endParaRPr lang="fr-BE" sz="1400" b="1" dirty="0">
            <a:solidFill>
              <a:srgbClr val="BDDEFF"/>
            </a:solidFill>
            <a:latin typeface="Verdana"/>
            <a:ea typeface="+mn-ea"/>
            <a:cs typeface="+mn-cs"/>
          </a:endParaRPr>
        </a:p>
        <a:p>
          <a:pPr>
            <a:spcAft>
              <a:spcPct val="35000"/>
            </a:spcAft>
            <a:buNone/>
          </a:pPr>
          <a:r>
            <a:rPr lang="fr-BE" sz="1400" dirty="0">
              <a:solidFill>
                <a:srgbClr val="0F5494"/>
              </a:solidFill>
              <a:latin typeface="Verdana"/>
              <a:ea typeface="+mn-ea"/>
              <a:cs typeface="+mn-cs"/>
            </a:rPr>
            <a:t>Deposit and open access</a:t>
          </a:r>
        </a:p>
        <a:p>
          <a:pPr>
            <a:spcAft>
              <a:spcPct val="35000"/>
            </a:spcAft>
            <a:buNone/>
          </a:pPr>
          <a:endParaRPr lang="fr-BE" sz="1400" b="1" dirty="0">
            <a:solidFill>
              <a:srgbClr val="FFC000"/>
            </a:solidFill>
            <a:latin typeface="Verdana"/>
            <a:ea typeface="+mn-ea"/>
            <a:cs typeface="+mn-cs"/>
          </a:endParaRPr>
        </a:p>
        <a:p>
          <a:pPr>
            <a:spcAft>
              <a:spcPts val="0"/>
            </a:spcAft>
            <a:buNone/>
          </a:pPr>
          <a:r>
            <a:rPr lang="fr-BE" sz="1400" dirty="0">
              <a:solidFill>
                <a:srgbClr val="0F5494"/>
              </a:solidFill>
              <a:latin typeface="Verdana"/>
              <a:ea typeface="+mn-ea"/>
              <a:cs typeface="+mn-cs"/>
            </a:rPr>
            <a:t>&amp; ORD/DMP </a:t>
          </a:r>
          <a:r>
            <a:rPr lang="fr-BE" sz="1400" b="1" dirty="0">
              <a:solidFill>
                <a:srgbClr val="2D2D8A">
                  <a:lumMod val="60000"/>
                  <a:lumOff val="40000"/>
                </a:srgbClr>
              </a:solidFill>
              <a:latin typeface="Verdana"/>
              <a:ea typeface="+mn-ea"/>
              <a:cs typeface="+mn-cs"/>
            </a:rPr>
            <a:t>by default </a:t>
          </a:r>
        </a:p>
        <a:p>
          <a:pPr>
            <a:spcAft>
              <a:spcPts val="0"/>
            </a:spcAft>
            <a:buNone/>
          </a:pPr>
          <a:r>
            <a:rPr lang="fr-BE" sz="1400" b="1" dirty="0">
              <a:solidFill>
                <a:srgbClr val="2D2D8A">
                  <a:lumMod val="60000"/>
                  <a:lumOff val="40000"/>
                </a:srgbClr>
              </a:solidFill>
              <a:latin typeface="Verdana"/>
              <a:ea typeface="+mn-ea"/>
              <a:cs typeface="+mn-cs"/>
            </a:rPr>
            <a:t>(exceptions)</a:t>
          </a:r>
          <a:endParaRPr lang="en-GB" sz="1400" b="1" dirty="0">
            <a:solidFill>
              <a:srgbClr val="2D2D8A">
                <a:lumMod val="60000"/>
                <a:lumOff val="40000"/>
              </a:srgbClr>
            </a:solidFill>
            <a:latin typeface="Verdana"/>
            <a:ea typeface="+mn-ea"/>
            <a:cs typeface="+mn-cs"/>
          </a:endParaRPr>
        </a:p>
      </dgm:t>
    </dgm:pt>
    <dgm:pt modelId="{7B853194-41FC-444C-908B-A7E26AB2F0D4}" type="parTrans" cxnId="{551AEE50-9D93-42DC-A81F-3D7F10B8BB5D}">
      <dgm:prSet/>
      <dgm:spPr/>
      <dgm:t>
        <a:bodyPr/>
        <a:lstStyle/>
        <a:p>
          <a:endParaRPr lang="en-GB"/>
        </a:p>
      </dgm:t>
    </dgm:pt>
    <dgm:pt modelId="{3C07DC83-3848-41B0-A68D-8F962CF84C3C}" type="sibTrans" cxnId="{551AEE50-9D93-42DC-A81F-3D7F10B8BB5D}">
      <dgm:prSet/>
      <dgm:spPr/>
      <dgm:t>
        <a:bodyPr/>
        <a:lstStyle/>
        <a:p>
          <a:endParaRPr lang="en-GB"/>
        </a:p>
      </dgm:t>
    </dgm:pt>
    <dgm:pt modelId="{BABB4441-26FD-47F1-B93A-6012AE95FB53}">
      <dgm:prSet/>
      <dgm:spPr>
        <a:xfrm>
          <a:off x="6508704" y="402181"/>
          <a:ext cx="1720708" cy="150830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endParaRPr lang="en-GB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A3633E0D-4FDE-4982-8DE1-62DEF3C4EA71}" type="parTrans" cxnId="{A82F7B99-D43E-441A-BEA8-9EF158CEC3A6}">
      <dgm:prSet/>
      <dgm:spPr/>
      <dgm:t>
        <a:bodyPr/>
        <a:lstStyle/>
        <a:p>
          <a:endParaRPr lang="en-GB"/>
        </a:p>
      </dgm:t>
    </dgm:pt>
    <dgm:pt modelId="{BAC21ED4-348A-4305-9E4B-7EF31588801B}" type="sibTrans" cxnId="{A82F7B99-D43E-441A-BEA8-9EF158CEC3A6}">
      <dgm:prSet/>
      <dgm:spPr/>
      <dgm:t>
        <a:bodyPr/>
        <a:lstStyle/>
        <a:p>
          <a:endParaRPr lang="en-GB"/>
        </a:p>
      </dgm:t>
    </dgm:pt>
    <dgm:pt modelId="{B1B74C23-F771-4CEB-A78E-510788D9F43F}" type="pres">
      <dgm:prSet presAssocID="{265FACB4-8969-4C17-8EDD-A7ED2113B5A5}" presName="rootnode" presStyleCnt="0">
        <dgm:presLayoutVars>
          <dgm:chMax/>
          <dgm:chPref/>
          <dgm:dir/>
          <dgm:animLvl val="lvl"/>
        </dgm:presLayoutVars>
      </dgm:prSet>
      <dgm:spPr/>
    </dgm:pt>
    <dgm:pt modelId="{D1B692B9-E15E-4CAE-83F7-3AEE4BC7CE7D}" type="pres">
      <dgm:prSet presAssocID="{E13E2B98-0E31-4B6D-B33D-B1FF60D7C75C}" presName="composite" presStyleCnt="0"/>
      <dgm:spPr/>
    </dgm:pt>
    <dgm:pt modelId="{565D68B4-403F-48A1-B4D8-98727D0D8967}" type="pres">
      <dgm:prSet presAssocID="{E13E2B98-0E31-4B6D-B33D-B1FF60D7C75C}" presName="LShape" presStyleLbl="alignNode1" presStyleIdx="0" presStyleCnt="7"/>
      <dgm:spPr>
        <a:xfrm rot="5400000">
          <a:off x="380454" y="1396465"/>
          <a:ext cx="1145422" cy="1905956"/>
        </a:xfrm>
        <a:prstGeom prst="corner">
          <a:avLst>
            <a:gd name="adj1" fmla="val 16120"/>
            <a:gd name="adj2" fmla="val 16110"/>
          </a:avLst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4A5C3141-D612-4D29-9C64-8E11F18AD33F}" type="pres">
      <dgm:prSet presAssocID="{E13E2B98-0E31-4B6D-B33D-B1FF60D7C75C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89D2BFD1-F5E2-448E-873D-BD4112695BC1}" type="pres">
      <dgm:prSet presAssocID="{E13E2B98-0E31-4B6D-B33D-B1FF60D7C75C}" presName="Triangle" presStyleLbl="alignNode1" presStyleIdx="1" presStyleCnt="7"/>
      <dgm:spPr>
        <a:xfrm>
          <a:off x="1585301" y="1256146"/>
          <a:ext cx="324661" cy="324661"/>
        </a:xfrm>
        <a:prstGeom prst="triangle">
          <a:avLst>
            <a:gd name="adj" fmla="val 100000"/>
          </a:avLst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C0F1B38D-0F91-479B-8807-0066B3829D41}" type="pres">
      <dgm:prSet presAssocID="{9932FCC9-7EC9-4B97-A75D-11612A5D56FE}" presName="sibTrans" presStyleCnt="0"/>
      <dgm:spPr/>
    </dgm:pt>
    <dgm:pt modelId="{59776241-E25D-416C-9E90-7244E667AE28}" type="pres">
      <dgm:prSet presAssocID="{9932FCC9-7EC9-4B97-A75D-11612A5D56FE}" presName="space" presStyleCnt="0"/>
      <dgm:spPr/>
    </dgm:pt>
    <dgm:pt modelId="{D2AE7E04-E772-474D-A539-B58D05AF740A}" type="pres">
      <dgm:prSet presAssocID="{FBE439DE-74BE-4E8B-8EA4-946F833CA123}" presName="composite" presStyleCnt="0"/>
      <dgm:spPr/>
    </dgm:pt>
    <dgm:pt modelId="{C19A2BD2-FDDE-45A9-9BB8-992F6CC2D038}" type="pres">
      <dgm:prSet presAssocID="{FBE439DE-74BE-4E8B-8EA4-946F833CA123}" presName="LShape" presStyleLbl="alignNode1" presStyleIdx="2" presStyleCnt="7"/>
      <dgm:spPr>
        <a:xfrm rot="5400000">
          <a:off x="2486937" y="875213"/>
          <a:ext cx="1145422" cy="1905956"/>
        </a:xfrm>
        <a:prstGeom prst="corner">
          <a:avLst>
            <a:gd name="adj1" fmla="val 16120"/>
            <a:gd name="adj2" fmla="val 16110"/>
          </a:avLst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C3E04CB7-442A-437E-BCD0-E51137A49033}" type="pres">
      <dgm:prSet presAssocID="{FBE439DE-74BE-4E8B-8EA4-946F833CA123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5BD1A5A7-DF3D-4E91-8DA0-05F43D168E80}" type="pres">
      <dgm:prSet presAssocID="{FBE439DE-74BE-4E8B-8EA4-946F833CA123}" presName="Triangle" presStyleLbl="alignNode1" presStyleIdx="3" presStyleCnt="7"/>
      <dgm:spPr>
        <a:xfrm>
          <a:off x="3691784" y="734895"/>
          <a:ext cx="324661" cy="324661"/>
        </a:xfrm>
        <a:prstGeom prst="triangle">
          <a:avLst>
            <a:gd name="adj" fmla="val 100000"/>
          </a:avLst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71C8C35-64F7-4BF2-B9F6-5C684E2181E4}" type="pres">
      <dgm:prSet presAssocID="{1D9835A8-1455-4021-BF4C-4D26DD9783E0}" presName="sibTrans" presStyleCnt="0"/>
      <dgm:spPr/>
    </dgm:pt>
    <dgm:pt modelId="{7981E711-A535-40D7-8741-3F5E3A57363C}" type="pres">
      <dgm:prSet presAssocID="{1D9835A8-1455-4021-BF4C-4D26DD9783E0}" presName="space" presStyleCnt="0"/>
      <dgm:spPr/>
    </dgm:pt>
    <dgm:pt modelId="{597E94B1-4A86-4B26-8783-38860E6B0C5E}" type="pres">
      <dgm:prSet presAssocID="{0DC698D1-0C48-4289-8DDA-6E3233970A0E}" presName="composite" presStyleCnt="0"/>
      <dgm:spPr/>
    </dgm:pt>
    <dgm:pt modelId="{823B1718-8BCA-402D-8E35-77EBBA1D4AFE}" type="pres">
      <dgm:prSet presAssocID="{0DC698D1-0C48-4289-8DDA-6E3233970A0E}" presName="LShape" presStyleLbl="alignNode1" presStyleIdx="4" presStyleCnt="7" custLinFactNeighborX="753" custLinFactNeighborY="3721"/>
      <dgm:spPr>
        <a:xfrm rot="5400000">
          <a:off x="4607772" y="396583"/>
          <a:ext cx="1145422" cy="1905956"/>
        </a:xfrm>
        <a:prstGeom prst="corner">
          <a:avLst>
            <a:gd name="adj1" fmla="val 16120"/>
            <a:gd name="adj2" fmla="val 16110"/>
          </a:avLst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5B85BB5C-8F27-45F9-954D-D44A942FEC49}" type="pres">
      <dgm:prSet presAssocID="{0DC698D1-0C48-4289-8DDA-6E3233970A0E}" presName="ParentText" presStyleLbl="revTx" presStyleIdx="2" presStyleCnt="4" custScaleX="99429" custLinFactNeighborX="155" custLinFactNeighborY="5715">
        <dgm:presLayoutVars>
          <dgm:chMax val="0"/>
          <dgm:chPref val="0"/>
          <dgm:bulletEnabled val="1"/>
        </dgm:presLayoutVars>
      </dgm:prSet>
      <dgm:spPr/>
    </dgm:pt>
    <dgm:pt modelId="{DC2C18E0-A8B7-431B-9F90-885E4B4A426B}" type="pres">
      <dgm:prSet presAssocID="{0DC698D1-0C48-4289-8DDA-6E3233970A0E}" presName="Triangle" presStyleLbl="alignNode1" presStyleIdx="5" presStyleCnt="7"/>
      <dgm:spPr>
        <a:xfrm>
          <a:off x="5798267" y="213643"/>
          <a:ext cx="324661" cy="324661"/>
        </a:xfrm>
        <a:prstGeom prst="triangle">
          <a:avLst>
            <a:gd name="adj" fmla="val 100000"/>
          </a:avLst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9073267-8B78-45D4-88E6-DB05FF6E56CD}" type="pres">
      <dgm:prSet presAssocID="{3C07DC83-3848-41B0-A68D-8F962CF84C3C}" presName="sibTrans" presStyleCnt="0"/>
      <dgm:spPr/>
    </dgm:pt>
    <dgm:pt modelId="{81472A63-F552-4C7F-8CF8-C73023B9327D}" type="pres">
      <dgm:prSet presAssocID="{3C07DC83-3848-41B0-A68D-8F962CF84C3C}" presName="space" presStyleCnt="0"/>
      <dgm:spPr/>
    </dgm:pt>
    <dgm:pt modelId="{A8CEB2C6-7D55-48C7-85A9-29023DBA930C}" type="pres">
      <dgm:prSet presAssocID="{BABB4441-26FD-47F1-B93A-6012AE95FB53}" presName="composite" presStyleCnt="0"/>
      <dgm:spPr/>
    </dgm:pt>
    <dgm:pt modelId="{66795283-61C8-4927-864F-77B9DAB72824}" type="pres">
      <dgm:prSet presAssocID="{BABB4441-26FD-47F1-B93A-6012AE95FB53}" presName="LShape" presStyleLbl="alignNode1" presStyleIdx="6" presStyleCnt="7"/>
      <dgm:spPr>
        <a:xfrm rot="5400000">
          <a:off x="6699903" y="-167288"/>
          <a:ext cx="1145422" cy="1905956"/>
        </a:xfrm>
        <a:prstGeom prst="corner">
          <a:avLst>
            <a:gd name="adj1" fmla="val 16120"/>
            <a:gd name="adj2" fmla="val 16110"/>
          </a:avLst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9B82E22-B053-4E92-876B-DF794DB4385B}" type="pres">
      <dgm:prSet presAssocID="{BABB4441-26FD-47F1-B93A-6012AE95FB53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4C6B809-FFF6-4905-905F-DCFE7265A6FA}" type="presOf" srcId="{0DC698D1-0C48-4289-8DDA-6E3233970A0E}" destId="{5B85BB5C-8F27-45F9-954D-D44A942FEC49}" srcOrd="0" destOrd="0" presId="urn:microsoft.com/office/officeart/2009/3/layout/StepUpProcess"/>
    <dgm:cxn modelId="{0657D820-6978-42A1-A787-DDEDB1955D89}" type="presOf" srcId="{BABB4441-26FD-47F1-B93A-6012AE95FB53}" destId="{99B82E22-B053-4E92-876B-DF794DB4385B}" srcOrd="0" destOrd="0" presId="urn:microsoft.com/office/officeart/2009/3/layout/StepUpProcess"/>
    <dgm:cxn modelId="{0E95B327-E65C-4C64-959F-2DF726D85328}" srcId="{265FACB4-8969-4C17-8EDD-A7ED2113B5A5}" destId="{E13E2B98-0E31-4B6D-B33D-B1FF60D7C75C}" srcOrd="0" destOrd="0" parTransId="{E549E5BE-149C-4823-863C-10ECA627EE3B}" sibTransId="{9932FCC9-7EC9-4B97-A75D-11612A5D56FE}"/>
    <dgm:cxn modelId="{551AEE50-9D93-42DC-A81F-3D7F10B8BB5D}" srcId="{265FACB4-8969-4C17-8EDD-A7ED2113B5A5}" destId="{0DC698D1-0C48-4289-8DDA-6E3233970A0E}" srcOrd="2" destOrd="0" parTransId="{7B853194-41FC-444C-908B-A7E26AB2F0D4}" sibTransId="{3C07DC83-3848-41B0-A68D-8F962CF84C3C}"/>
    <dgm:cxn modelId="{26B0B07C-EB75-4457-B987-C3CB6FBB2FE8}" type="presOf" srcId="{E13E2B98-0E31-4B6D-B33D-B1FF60D7C75C}" destId="{4A5C3141-D612-4D29-9C64-8E11F18AD33F}" srcOrd="0" destOrd="0" presId="urn:microsoft.com/office/officeart/2009/3/layout/StepUpProcess"/>
    <dgm:cxn modelId="{A82F7B99-D43E-441A-BEA8-9EF158CEC3A6}" srcId="{265FACB4-8969-4C17-8EDD-A7ED2113B5A5}" destId="{BABB4441-26FD-47F1-B93A-6012AE95FB53}" srcOrd="3" destOrd="0" parTransId="{A3633E0D-4FDE-4982-8DE1-62DEF3C4EA71}" sibTransId="{BAC21ED4-348A-4305-9E4B-7EF31588801B}"/>
    <dgm:cxn modelId="{9B095AB0-A72F-4567-A725-08B060DDD42C}" srcId="{265FACB4-8969-4C17-8EDD-A7ED2113B5A5}" destId="{FBE439DE-74BE-4E8B-8EA4-946F833CA123}" srcOrd="1" destOrd="0" parTransId="{26167E22-B667-4347-A1D6-AC3D6E2611C5}" sibTransId="{1D9835A8-1455-4021-BF4C-4D26DD9783E0}"/>
    <dgm:cxn modelId="{533C00CA-2116-4A9F-9022-E5CB38B659B7}" type="presOf" srcId="{265FACB4-8969-4C17-8EDD-A7ED2113B5A5}" destId="{B1B74C23-F771-4CEB-A78E-510788D9F43F}" srcOrd="0" destOrd="0" presId="urn:microsoft.com/office/officeart/2009/3/layout/StepUpProcess"/>
    <dgm:cxn modelId="{1BE0E4CB-FD84-44E2-9EB6-173922728603}" type="presOf" srcId="{FBE439DE-74BE-4E8B-8EA4-946F833CA123}" destId="{C3E04CB7-442A-437E-BCD0-E51137A49033}" srcOrd="0" destOrd="0" presId="urn:microsoft.com/office/officeart/2009/3/layout/StepUpProcess"/>
    <dgm:cxn modelId="{F1BDD38B-EB65-4C6E-BFC5-796B046780CF}" type="presParOf" srcId="{B1B74C23-F771-4CEB-A78E-510788D9F43F}" destId="{D1B692B9-E15E-4CAE-83F7-3AEE4BC7CE7D}" srcOrd="0" destOrd="0" presId="urn:microsoft.com/office/officeart/2009/3/layout/StepUpProcess"/>
    <dgm:cxn modelId="{232F81D5-99AF-42E7-9BCA-C0E46C6E6DD1}" type="presParOf" srcId="{D1B692B9-E15E-4CAE-83F7-3AEE4BC7CE7D}" destId="{565D68B4-403F-48A1-B4D8-98727D0D8967}" srcOrd="0" destOrd="0" presId="urn:microsoft.com/office/officeart/2009/3/layout/StepUpProcess"/>
    <dgm:cxn modelId="{E92B1982-449B-472A-9EFA-AC821EF7CA8F}" type="presParOf" srcId="{D1B692B9-E15E-4CAE-83F7-3AEE4BC7CE7D}" destId="{4A5C3141-D612-4D29-9C64-8E11F18AD33F}" srcOrd="1" destOrd="0" presId="urn:microsoft.com/office/officeart/2009/3/layout/StepUpProcess"/>
    <dgm:cxn modelId="{54246B45-B00A-493F-A24B-8F4FF5D3BFEA}" type="presParOf" srcId="{D1B692B9-E15E-4CAE-83F7-3AEE4BC7CE7D}" destId="{89D2BFD1-F5E2-448E-873D-BD4112695BC1}" srcOrd="2" destOrd="0" presId="urn:microsoft.com/office/officeart/2009/3/layout/StepUpProcess"/>
    <dgm:cxn modelId="{67473CFA-3D33-44E1-936F-B1752EE1953E}" type="presParOf" srcId="{B1B74C23-F771-4CEB-A78E-510788D9F43F}" destId="{C0F1B38D-0F91-479B-8807-0066B3829D41}" srcOrd="1" destOrd="0" presId="urn:microsoft.com/office/officeart/2009/3/layout/StepUpProcess"/>
    <dgm:cxn modelId="{32BA22C6-7980-4F90-85DD-5B65060E7A61}" type="presParOf" srcId="{C0F1B38D-0F91-479B-8807-0066B3829D41}" destId="{59776241-E25D-416C-9E90-7244E667AE28}" srcOrd="0" destOrd="0" presId="urn:microsoft.com/office/officeart/2009/3/layout/StepUpProcess"/>
    <dgm:cxn modelId="{761E1F13-3854-41FF-B22E-B9806D399358}" type="presParOf" srcId="{B1B74C23-F771-4CEB-A78E-510788D9F43F}" destId="{D2AE7E04-E772-474D-A539-B58D05AF740A}" srcOrd="2" destOrd="0" presId="urn:microsoft.com/office/officeart/2009/3/layout/StepUpProcess"/>
    <dgm:cxn modelId="{0D333E06-909C-4E31-8E9B-5E0EB40489DB}" type="presParOf" srcId="{D2AE7E04-E772-474D-A539-B58D05AF740A}" destId="{C19A2BD2-FDDE-45A9-9BB8-992F6CC2D038}" srcOrd="0" destOrd="0" presId="urn:microsoft.com/office/officeart/2009/3/layout/StepUpProcess"/>
    <dgm:cxn modelId="{1D1E240E-9BB8-4919-B6EA-F3BB1867415A}" type="presParOf" srcId="{D2AE7E04-E772-474D-A539-B58D05AF740A}" destId="{C3E04CB7-442A-437E-BCD0-E51137A49033}" srcOrd="1" destOrd="0" presId="urn:microsoft.com/office/officeart/2009/3/layout/StepUpProcess"/>
    <dgm:cxn modelId="{C4BBEC97-5B09-45EB-9ABB-9EE170CE51D3}" type="presParOf" srcId="{D2AE7E04-E772-474D-A539-B58D05AF740A}" destId="{5BD1A5A7-DF3D-4E91-8DA0-05F43D168E80}" srcOrd="2" destOrd="0" presId="urn:microsoft.com/office/officeart/2009/3/layout/StepUpProcess"/>
    <dgm:cxn modelId="{68F83972-6D08-4E8A-9BAC-35632C32949B}" type="presParOf" srcId="{B1B74C23-F771-4CEB-A78E-510788D9F43F}" destId="{B71C8C35-64F7-4BF2-B9F6-5C684E2181E4}" srcOrd="3" destOrd="0" presId="urn:microsoft.com/office/officeart/2009/3/layout/StepUpProcess"/>
    <dgm:cxn modelId="{8239B05C-98A2-429D-8482-42A61F860D28}" type="presParOf" srcId="{B71C8C35-64F7-4BF2-B9F6-5C684E2181E4}" destId="{7981E711-A535-40D7-8741-3F5E3A57363C}" srcOrd="0" destOrd="0" presId="urn:microsoft.com/office/officeart/2009/3/layout/StepUpProcess"/>
    <dgm:cxn modelId="{E506D5CD-8723-4B9A-B68F-82FCE087465A}" type="presParOf" srcId="{B1B74C23-F771-4CEB-A78E-510788D9F43F}" destId="{597E94B1-4A86-4B26-8783-38860E6B0C5E}" srcOrd="4" destOrd="0" presId="urn:microsoft.com/office/officeart/2009/3/layout/StepUpProcess"/>
    <dgm:cxn modelId="{3C33A792-ABDA-4AD8-AB09-E2B5D491B601}" type="presParOf" srcId="{597E94B1-4A86-4B26-8783-38860E6B0C5E}" destId="{823B1718-8BCA-402D-8E35-77EBBA1D4AFE}" srcOrd="0" destOrd="0" presId="urn:microsoft.com/office/officeart/2009/3/layout/StepUpProcess"/>
    <dgm:cxn modelId="{6B4AFF5D-7B12-4EE3-A263-412731FC4D90}" type="presParOf" srcId="{597E94B1-4A86-4B26-8783-38860E6B0C5E}" destId="{5B85BB5C-8F27-45F9-954D-D44A942FEC49}" srcOrd="1" destOrd="0" presId="urn:microsoft.com/office/officeart/2009/3/layout/StepUpProcess"/>
    <dgm:cxn modelId="{D9745656-A921-4744-AD51-E96B532BF2B7}" type="presParOf" srcId="{597E94B1-4A86-4B26-8783-38860E6B0C5E}" destId="{DC2C18E0-A8B7-431B-9F90-885E4B4A426B}" srcOrd="2" destOrd="0" presId="urn:microsoft.com/office/officeart/2009/3/layout/StepUpProcess"/>
    <dgm:cxn modelId="{E272FF56-3CBD-4BDA-83F4-6A1E9F8F6B03}" type="presParOf" srcId="{B1B74C23-F771-4CEB-A78E-510788D9F43F}" destId="{99073267-8B78-45D4-88E6-DB05FF6E56CD}" srcOrd="5" destOrd="0" presId="urn:microsoft.com/office/officeart/2009/3/layout/StepUpProcess"/>
    <dgm:cxn modelId="{EF656443-0BD3-4364-BB99-4CC82958FBAC}" type="presParOf" srcId="{99073267-8B78-45D4-88E6-DB05FF6E56CD}" destId="{81472A63-F552-4C7F-8CF8-C73023B9327D}" srcOrd="0" destOrd="0" presId="urn:microsoft.com/office/officeart/2009/3/layout/StepUpProcess"/>
    <dgm:cxn modelId="{1B283A18-178D-44DE-856A-DC51FDA02A2C}" type="presParOf" srcId="{B1B74C23-F771-4CEB-A78E-510788D9F43F}" destId="{A8CEB2C6-7D55-48C7-85A9-29023DBA930C}" srcOrd="6" destOrd="0" presId="urn:microsoft.com/office/officeart/2009/3/layout/StepUpProcess"/>
    <dgm:cxn modelId="{F7F0C57E-40C3-4851-8387-6E2E5D6E0B1C}" type="presParOf" srcId="{A8CEB2C6-7D55-48C7-85A9-29023DBA930C}" destId="{66795283-61C8-4927-864F-77B9DAB72824}" srcOrd="0" destOrd="0" presId="urn:microsoft.com/office/officeart/2009/3/layout/StepUpProcess"/>
    <dgm:cxn modelId="{A3F781A5-D5E2-4E90-AC24-312E909CFDB4}" type="presParOf" srcId="{A8CEB2C6-7D55-48C7-85A9-29023DBA930C}" destId="{99B82E22-B053-4E92-876B-DF794DB4385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0B797C-0808-46E0-87E5-E52E1BE63D53}" type="doc">
      <dgm:prSet loTypeId="urn:microsoft.com/office/officeart/2009/3/layout/SubStepProcess" loCatId="process" qsTypeId="urn:microsoft.com/office/officeart/2005/8/quickstyle/simple1" qsCatId="simple" csTypeId="urn:microsoft.com/office/officeart/2005/8/colors/colorful1" csCatId="colorful" phldr="1"/>
      <dgm:spPr/>
    </dgm:pt>
    <dgm:pt modelId="{9D4FAF8F-B06C-4CCA-B855-5ABB4281BF20}">
      <dgm:prSet phldrT="[Testo]"/>
      <dgm:spPr/>
      <dgm:t>
        <a:bodyPr/>
        <a:lstStyle/>
        <a:p>
          <a:r>
            <a:rPr lang="it-IT" dirty="0" err="1"/>
            <a:t>What</a:t>
          </a:r>
          <a:endParaRPr lang="it-IT" dirty="0"/>
        </a:p>
      </dgm:t>
    </dgm:pt>
    <dgm:pt modelId="{1BA95850-9949-4546-808A-56D87448942A}" type="parTrans" cxnId="{BAD1FD58-7635-4813-9BDE-B4151CEB8C9D}">
      <dgm:prSet/>
      <dgm:spPr/>
      <dgm:t>
        <a:bodyPr/>
        <a:lstStyle/>
        <a:p>
          <a:endParaRPr lang="it-IT"/>
        </a:p>
      </dgm:t>
    </dgm:pt>
    <dgm:pt modelId="{0FBCF016-12BC-42D5-A4C7-BCA75185EC81}" type="sibTrans" cxnId="{BAD1FD58-7635-4813-9BDE-B4151CEB8C9D}">
      <dgm:prSet/>
      <dgm:spPr/>
      <dgm:t>
        <a:bodyPr/>
        <a:lstStyle/>
        <a:p>
          <a:endParaRPr lang="it-IT"/>
        </a:p>
      </dgm:t>
    </dgm:pt>
    <dgm:pt modelId="{0C0D3DC3-0026-41C8-BF59-1933D93CC762}">
      <dgm:prSet phldrT="[Testo]"/>
      <dgm:spPr/>
      <dgm:t>
        <a:bodyPr/>
        <a:lstStyle/>
        <a:p>
          <a:r>
            <a:rPr lang="it-IT" dirty="0"/>
            <a:t>How</a:t>
          </a:r>
        </a:p>
      </dgm:t>
    </dgm:pt>
    <dgm:pt modelId="{D6180D1D-AC5A-46F5-BF4C-8E970DBE770B}" type="parTrans" cxnId="{F566A117-9346-422E-A377-9AAC04487641}">
      <dgm:prSet/>
      <dgm:spPr/>
      <dgm:t>
        <a:bodyPr/>
        <a:lstStyle/>
        <a:p>
          <a:endParaRPr lang="it-IT"/>
        </a:p>
      </dgm:t>
    </dgm:pt>
    <dgm:pt modelId="{4C2D2CB2-5AA0-4DB6-94F2-0D25FA734F42}" type="sibTrans" cxnId="{F566A117-9346-422E-A377-9AAC04487641}">
      <dgm:prSet/>
      <dgm:spPr/>
      <dgm:t>
        <a:bodyPr/>
        <a:lstStyle/>
        <a:p>
          <a:endParaRPr lang="it-IT"/>
        </a:p>
      </dgm:t>
    </dgm:pt>
    <dgm:pt modelId="{0FE9B720-AF5D-49BB-868D-C38604156B26}">
      <dgm:prSet phldrT="[Testo]"/>
      <dgm:spPr/>
      <dgm:t>
        <a:bodyPr/>
        <a:lstStyle/>
        <a:p>
          <a:r>
            <a:rPr lang="it-IT" dirty="0" err="1"/>
            <a:t>Who</a:t>
          </a:r>
          <a:endParaRPr lang="it-IT" dirty="0"/>
        </a:p>
      </dgm:t>
    </dgm:pt>
    <dgm:pt modelId="{004EF225-4A39-485C-9D74-6B9FD2D5A48C}" type="parTrans" cxnId="{19C3F4D8-6E8A-4B98-A5F5-CE175C592947}">
      <dgm:prSet/>
      <dgm:spPr/>
      <dgm:t>
        <a:bodyPr/>
        <a:lstStyle/>
        <a:p>
          <a:endParaRPr lang="it-IT"/>
        </a:p>
      </dgm:t>
    </dgm:pt>
    <dgm:pt modelId="{98FDA5B7-9AE7-41FE-8A59-9EFE98885134}" type="sibTrans" cxnId="{19C3F4D8-6E8A-4B98-A5F5-CE175C592947}">
      <dgm:prSet/>
      <dgm:spPr/>
      <dgm:t>
        <a:bodyPr/>
        <a:lstStyle/>
        <a:p>
          <a:endParaRPr lang="it-IT"/>
        </a:p>
      </dgm:t>
    </dgm:pt>
    <dgm:pt modelId="{4141103B-B592-4AA5-9BAD-6642675A1520}" type="pres">
      <dgm:prSet presAssocID="{890B797C-0808-46E0-87E5-E52E1BE63D53}" presName="Name0" presStyleCnt="0">
        <dgm:presLayoutVars>
          <dgm:chMax val="7"/>
          <dgm:dir/>
          <dgm:animOne val="branch"/>
        </dgm:presLayoutVars>
      </dgm:prSet>
      <dgm:spPr/>
    </dgm:pt>
    <dgm:pt modelId="{BAC0C655-1018-4CFA-A91C-8F8572731E76}" type="pres">
      <dgm:prSet presAssocID="{9D4FAF8F-B06C-4CCA-B855-5ABB4281BF20}" presName="parTx1" presStyleLbl="node1" presStyleIdx="0" presStyleCnt="3"/>
      <dgm:spPr/>
    </dgm:pt>
    <dgm:pt modelId="{D1EB8B4E-8D74-4109-A591-4846883EBE3E}" type="pres">
      <dgm:prSet presAssocID="{0C0D3DC3-0026-41C8-BF59-1933D93CC762}" presName="parTx2" presStyleLbl="node1" presStyleIdx="1" presStyleCnt="3"/>
      <dgm:spPr/>
    </dgm:pt>
    <dgm:pt modelId="{9814D956-72E7-4409-A25D-18DA0DD5A608}" type="pres">
      <dgm:prSet presAssocID="{0FE9B720-AF5D-49BB-868D-C38604156B26}" presName="parTx3" presStyleLbl="node1" presStyleIdx="2" presStyleCnt="3"/>
      <dgm:spPr/>
    </dgm:pt>
  </dgm:ptLst>
  <dgm:cxnLst>
    <dgm:cxn modelId="{F566A117-9346-422E-A377-9AAC04487641}" srcId="{890B797C-0808-46E0-87E5-E52E1BE63D53}" destId="{0C0D3DC3-0026-41C8-BF59-1933D93CC762}" srcOrd="1" destOrd="0" parTransId="{D6180D1D-AC5A-46F5-BF4C-8E970DBE770B}" sibTransId="{4C2D2CB2-5AA0-4DB6-94F2-0D25FA734F42}"/>
    <dgm:cxn modelId="{0C9C9B3B-15B0-4C8F-98AC-998305F8A8F5}" type="presOf" srcId="{9D4FAF8F-B06C-4CCA-B855-5ABB4281BF20}" destId="{BAC0C655-1018-4CFA-A91C-8F8572731E76}" srcOrd="0" destOrd="0" presId="urn:microsoft.com/office/officeart/2009/3/layout/SubStepProcess"/>
    <dgm:cxn modelId="{BAD1FD58-7635-4813-9BDE-B4151CEB8C9D}" srcId="{890B797C-0808-46E0-87E5-E52E1BE63D53}" destId="{9D4FAF8F-B06C-4CCA-B855-5ABB4281BF20}" srcOrd="0" destOrd="0" parTransId="{1BA95850-9949-4546-808A-56D87448942A}" sibTransId="{0FBCF016-12BC-42D5-A4C7-BCA75185EC81}"/>
    <dgm:cxn modelId="{298C1A94-9EB6-4FE3-8A99-DAB740EC0973}" type="presOf" srcId="{0C0D3DC3-0026-41C8-BF59-1933D93CC762}" destId="{D1EB8B4E-8D74-4109-A591-4846883EBE3E}" srcOrd="0" destOrd="0" presId="urn:microsoft.com/office/officeart/2009/3/layout/SubStepProcess"/>
    <dgm:cxn modelId="{0629E5A2-F6AC-44D6-AE47-935F0B7FC548}" type="presOf" srcId="{0FE9B720-AF5D-49BB-868D-C38604156B26}" destId="{9814D956-72E7-4409-A25D-18DA0DD5A608}" srcOrd="0" destOrd="0" presId="urn:microsoft.com/office/officeart/2009/3/layout/SubStepProcess"/>
    <dgm:cxn modelId="{19C3F4D8-6E8A-4B98-A5F5-CE175C592947}" srcId="{890B797C-0808-46E0-87E5-E52E1BE63D53}" destId="{0FE9B720-AF5D-49BB-868D-C38604156B26}" srcOrd="2" destOrd="0" parTransId="{004EF225-4A39-485C-9D74-6B9FD2D5A48C}" sibTransId="{98FDA5B7-9AE7-41FE-8A59-9EFE98885134}"/>
    <dgm:cxn modelId="{B43DD6E2-4B80-4244-8B96-B3F35358BCE3}" type="presOf" srcId="{890B797C-0808-46E0-87E5-E52E1BE63D53}" destId="{4141103B-B592-4AA5-9BAD-6642675A1520}" srcOrd="0" destOrd="0" presId="urn:microsoft.com/office/officeart/2009/3/layout/SubStepProcess"/>
    <dgm:cxn modelId="{7FBCDF7E-46EA-43BA-96EE-231B97972B0A}" type="presParOf" srcId="{4141103B-B592-4AA5-9BAD-6642675A1520}" destId="{BAC0C655-1018-4CFA-A91C-8F8572731E76}" srcOrd="0" destOrd="0" presId="urn:microsoft.com/office/officeart/2009/3/layout/SubStepProcess"/>
    <dgm:cxn modelId="{6860E72A-A4A2-4D28-8C72-53C2C9E9A115}" type="presParOf" srcId="{4141103B-B592-4AA5-9BAD-6642675A1520}" destId="{D1EB8B4E-8D74-4109-A591-4846883EBE3E}" srcOrd="1" destOrd="0" presId="urn:microsoft.com/office/officeart/2009/3/layout/SubStepProcess"/>
    <dgm:cxn modelId="{2868C9E1-0D0F-4DCB-A6C0-B3D9354A7B6A}" type="presParOf" srcId="{4141103B-B592-4AA5-9BAD-6642675A1520}" destId="{9814D956-72E7-4409-A25D-18DA0DD5A608}" srcOrd="2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0B797C-0808-46E0-87E5-E52E1BE63D53}" type="doc">
      <dgm:prSet loTypeId="urn:microsoft.com/office/officeart/2009/3/layout/SubStepProcess" loCatId="process" qsTypeId="urn:microsoft.com/office/officeart/2005/8/quickstyle/simple1" qsCatId="simple" csTypeId="urn:microsoft.com/office/officeart/2005/8/colors/colorful1" csCatId="colorful" phldr="1"/>
      <dgm:spPr/>
    </dgm:pt>
    <dgm:pt modelId="{9D4FAF8F-B06C-4CCA-B855-5ABB4281BF20}">
      <dgm:prSet phldrT="[Testo]"/>
      <dgm:spPr/>
      <dgm:t>
        <a:bodyPr/>
        <a:lstStyle/>
        <a:p>
          <a:r>
            <a:rPr lang="it-IT" dirty="0"/>
            <a:t>Risultati</a:t>
          </a:r>
        </a:p>
      </dgm:t>
    </dgm:pt>
    <dgm:pt modelId="{1BA95850-9949-4546-808A-56D87448942A}" type="parTrans" cxnId="{BAD1FD58-7635-4813-9BDE-B4151CEB8C9D}">
      <dgm:prSet/>
      <dgm:spPr/>
      <dgm:t>
        <a:bodyPr/>
        <a:lstStyle/>
        <a:p>
          <a:endParaRPr lang="it-IT"/>
        </a:p>
      </dgm:t>
    </dgm:pt>
    <dgm:pt modelId="{0FBCF016-12BC-42D5-A4C7-BCA75185EC81}" type="sibTrans" cxnId="{BAD1FD58-7635-4813-9BDE-B4151CEB8C9D}">
      <dgm:prSet/>
      <dgm:spPr/>
      <dgm:t>
        <a:bodyPr/>
        <a:lstStyle/>
        <a:p>
          <a:endParaRPr lang="it-IT"/>
        </a:p>
      </dgm:t>
    </dgm:pt>
    <dgm:pt modelId="{0C0D3DC3-0026-41C8-BF59-1933D93CC762}">
      <dgm:prSet phldrT="[Testo]"/>
      <dgm:spPr/>
      <dgm:t>
        <a:bodyPr/>
        <a:lstStyle/>
        <a:p>
          <a:r>
            <a:rPr lang="it-IT" dirty="0"/>
            <a:t>Metodologia</a:t>
          </a:r>
        </a:p>
      </dgm:t>
    </dgm:pt>
    <dgm:pt modelId="{D6180D1D-AC5A-46F5-BF4C-8E970DBE770B}" type="parTrans" cxnId="{F566A117-9346-422E-A377-9AAC04487641}">
      <dgm:prSet/>
      <dgm:spPr/>
      <dgm:t>
        <a:bodyPr/>
        <a:lstStyle/>
        <a:p>
          <a:endParaRPr lang="it-IT"/>
        </a:p>
      </dgm:t>
    </dgm:pt>
    <dgm:pt modelId="{4C2D2CB2-5AA0-4DB6-94F2-0D25FA734F42}" type="sibTrans" cxnId="{F566A117-9346-422E-A377-9AAC04487641}">
      <dgm:prSet/>
      <dgm:spPr/>
      <dgm:t>
        <a:bodyPr/>
        <a:lstStyle/>
        <a:p>
          <a:endParaRPr lang="it-IT"/>
        </a:p>
      </dgm:t>
    </dgm:pt>
    <dgm:pt modelId="{0FE9B720-AF5D-49BB-868D-C38604156B26}">
      <dgm:prSet phldrT="[Testo]"/>
      <dgm:spPr/>
      <dgm:t>
        <a:bodyPr/>
        <a:lstStyle/>
        <a:p>
          <a:r>
            <a:rPr lang="it-IT" dirty="0"/>
            <a:t>Ricercatore e Consorzio</a:t>
          </a:r>
        </a:p>
      </dgm:t>
    </dgm:pt>
    <dgm:pt modelId="{004EF225-4A39-485C-9D74-6B9FD2D5A48C}" type="parTrans" cxnId="{19C3F4D8-6E8A-4B98-A5F5-CE175C592947}">
      <dgm:prSet/>
      <dgm:spPr/>
      <dgm:t>
        <a:bodyPr/>
        <a:lstStyle/>
        <a:p>
          <a:endParaRPr lang="it-IT"/>
        </a:p>
      </dgm:t>
    </dgm:pt>
    <dgm:pt modelId="{98FDA5B7-9AE7-41FE-8A59-9EFE98885134}" type="sibTrans" cxnId="{19C3F4D8-6E8A-4B98-A5F5-CE175C592947}">
      <dgm:prSet/>
      <dgm:spPr/>
      <dgm:t>
        <a:bodyPr/>
        <a:lstStyle/>
        <a:p>
          <a:endParaRPr lang="it-IT"/>
        </a:p>
      </dgm:t>
    </dgm:pt>
    <dgm:pt modelId="{4141103B-B592-4AA5-9BAD-6642675A1520}" type="pres">
      <dgm:prSet presAssocID="{890B797C-0808-46E0-87E5-E52E1BE63D53}" presName="Name0" presStyleCnt="0">
        <dgm:presLayoutVars>
          <dgm:chMax val="7"/>
          <dgm:dir/>
          <dgm:animOne val="branch"/>
        </dgm:presLayoutVars>
      </dgm:prSet>
      <dgm:spPr/>
    </dgm:pt>
    <dgm:pt modelId="{BAC0C655-1018-4CFA-A91C-8F8572731E76}" type="pres">
      <dgm:prSet presAssocID="{9D4FAF8F-B06C-4CCA-B855-5ABB4281BF20}" presName="parTx1" presStyleLbl="node1" presStyleIdx="0" presStyleCnt="3"/>
      <dgm:spPr/>
    </dgm:pt>
    <dgm:pt modelId="{D1EB8B4E-8D74-4109-A591-4846883EBE3E}" type="pres">
      <dgm:prSet presAssocID="{0C0D3DC3-0026-41C8-BF59-1933D93CC762}" presName="parTx2" presStyleLbl="node1" presStyleIdx="1" presStyleCnt="3"/>
      <dgm:spPr/>
    </dgm:pt>
    <dgm:pt modelId="{9814D956-72E7-4409-A25D-18DA0DD5A608}" type="pres">
      <dgm:prSet presAssocID="{0FE9B720-AF5D-49BB-868D-C38604156B26}" presName="parTx3" presStyleLbl="node1" presStyleIdx="2" presStyleCnt="3"/>
      <dgm:spPr/>
    </dgm:pt>
  </dgm:ptLst>
  <dgm:cxnLst>
    <dgm:cxn modelId="{F566A117-9346-422E-A377-9AAC04487641}" srcId="{890B797C-0808-46E0-87E5-E52E1BE63D53}" destId="{0C0D3DC3-0026-41C8-BF59-1933D93CC762}" srcOrd="1" destOrd="0" parTransId="{D6180D1D-AC5A-46F5-BF4C-8E970DBE770B}" sibTransId="{4C2D2CB2-5AA0-4DB6-94F2-0D25FA734F42}"/>
    <dgm:cxn modelId="{0C9C9B3B-15B0-4C8F-98AC-998305F8A8F5}" type="presOf" srcId="{9D4FAF8F-B06C-4CCA-B855-5ABB4281BF20}" destId="{BAC0C655-1018-4CFA-A91C-8F8572731E76}" srcOrd="0" destOrd="0" presId="urn:microsoft.com/office/officeart/2009/3/layout/SubStepProcess"/>
    <dgm:cxn modelId="{BAD1FD58-7635-4813-9BDE-B4151CEB8C9D}" srcId="{890B797C-0808-46E0-87E5-E52E1BE63D53}" destId="{9D4FAF8F-B06C-4CCA-B855-5ABB4281BF20}" srcOrd="0" destOrd="0" parTransId="{1BA95850-9949-4546-808A-56D87448942A}" sibTransId="{0FBCF016-12BC-42D5-A4C7-BCA75185EC81}"/>
    <dgm:cxn modelId="{298C1A94-9EB6-4FE3-8A99-DAB740EC0973}" type="presOf" srcId="{0C0D3DC3-0026-41C8-BF59-1933D93CC762}" destId="{D1EB8B4E-8D74-4109-A591-4846883EBE3E}" srcOrd="0" destOrd="0" presId="urn:microsoft.com/office/officeart/2009/3/layout/SubStepProcess"/>
    <dgm:cxn modelId="{0629E5A2-F6AC-44D6-AE47-935F0B7FC548}" type="presOf" srcId="{0FE9B720-AF5D-49BB-868D-C38604156B26}" destId="{9814D956-72E7-4409-A25D-18DA0DD5A608}" srcOrd="0" destOrd="0" presId="urn:microsoft.com/office/officeart/2009/3/layout/SubStepProcess"/>
    <dgm:cxn modelId="{19C3F4D8-6E8A-4B98-A5F5-CE175C592947}" srcId="{890B797C-0808-46E0-87E5-E52E1BE63D53}" destId="{0FE9B720-AF5D-49BB-868D-C38604156B26}" srcOrd="2" destOrd="0" parTransId="{004EF225-4A39-485C-9D74-6B9FD2D5A48C}" sibTransId="{98FDA5B7-9AE7-41FE-8A59-9EFE98885134}"/>
    <dgm:cxn modelId="{B43DD6E2-4B80-4244-8B96-B3F35358BCE3}" type="presOf" srcId="{890B797C-0808-46E0-87E5-E52E1BE63D53}" destId="{4141103B-B592-4AA5-9BAD-6642675A1520}" srcOrd="0" destOrd="0" presId="urn:microsoft.com/office/officeart/2009/3/layout/SubStepProcess"/>
    <dgm:cxn modelId="{7FBCDF7E-46EA-43BA-96EE-231B97972B0A}" type="presParOf" srcId="{4141103B-B592-4AA5-9BAD-6642675A1520}" destId="{BAC0C655-1018-4CFA-A91C-8F8572731E76}" srcOrd="0" destOrd="0" presId="urn:microsoft.com/office/officeart/2009/3/layout/SubStepProcess"/>
    <dgm:cxn modelId="{6860E72A-A4A2-4D28-8C72-53C2C9E9A115}" type="presParOf" srcId="{4141103B-B592-4AA5-9BAD-6642675A1520}" destId="{D1EB8B4E-8D74-4109-A591-4846883EBE3E}" srcOrd="1" destOrd="0" presId="urn:microsoft.com/office/officeart/2009/3/layout/SubStepProcess"/>
    <dgm:cxn modelId="{2868C9E1-0D0F-4DCB-A6C0-B3D9354A7B6A}" type="presParOf" srcId="{4141103B-B592-4AA5-9BAD-6642675A1520}" destId="{9814D956-72E7-4409-A25D-18DA0DD5A608}" srcOrd="2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D68B4-403F-48A1-B4D8-98727D0D8967}">
      <dsp:nvSpPr>
        <dsp:cNvPr id="0" name=""/>
        <dsp:cNvSpPr/>
      </dsp:nvSpPr>
      <dsp:spPr>
        <a:xfrm rot="5400000">
          <a:off x="380454" y="1396465"/>
          <a:ext cx="1145422" cy="1905956"/>
        </a:xfrm>
        <a:prstGeom prst="corner">
          <a:avLst>
            <a:gd name="adj1" fmla="val 16120"/>
            <a:gd name="adj2" fmla="val 16110"/>
          </a:avLst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C3141-D612-4D29-9C64-8E11F18AD33F}">
      <dsp:nvSpPr>
        <dsp:cNvPr id="0" name=""/>
        <dsp:cNvSpPr/>
      </dsp:nvSpPr>
      <dsp:spPr>
        <a:xfrm>
          <a:off x="189254" y="1965935"/>
          <a:ext cx="1720708" cy="1508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dirty="0">
              <a:solidFill>
                <a:srgbClr val="0F5494"/>
              </a:solidFill>
              <a:latin typeface="Verdana"/>
              <a:ea typeface="+mn-ea"/>
              <a:cs typeface="+mn-cs"/>
            </a:rPr>
            <a:t>FP7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dirty="0">
              <a:solidFill>
                <a:srgbClr val="0F5494"/>
              </a:solidFill>
              <a:latin typeface="Verdana"/>
              <a:ea typeface="+mn-ea"/>
              <a:cs typeface="+mn-cs"/>
            </a:rPr>
            <a:t>OA </a:t>
          </a:r>
          <a:r>
            <a:rPr lang="fr-BE" sz="1400" b="1" kern="1200" dirty="0">
              <a:solidFill>
                <a:srgbClr val="00B0F0"/>
              </a:solidFill>
              <a:latin typeface="Verdana"/>
              <a:ea typeface="+mn-ea"/>
              <a:cs typeface="+mn-cs"/>
            </a:rPr>
            <a:t>Pilot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0" kern="1200" dirty="0">
              <a:solidFill>
                <a:srgbClr val="2D2D8A"/>
              </a:solidFill>
              <a:latin typeface="Verdana"/>
              <a:ea typeface="+mn-ea"/>
              <a:cs typeface="+mn-cs"/>
            </a:rPr>
            <a:t>Deposit and open access</a:t>
          </a:r>
          <a:endParaRPr lang="en-GB" sz="1400" b="0" kern="1200" dirty="0">
            <a:solidFill>
              <a:srgbClr val="2D2D8A"/>
            </a:solidFill>
            <a:latin typeface="Verdana"/>
            <a:ea typeface="+mn-ea"/>
            <a:cs typeface="+mn-cs"/>
          </a:endParaRPr>
        </a:p>
      </dsp:txBody>
      <dsp:txXfrm>
        <a:off x="189254" y="1965935"/>
        <a:ext cx="1720708" cy="1508301"/>
      </dsp:txXfrm>
    </dsp:sp>
    <dsp:sp modelId="{89D2BFD1-F5E2-448E-873D-BD4112695BC1}">
      <dsp:nvSpPr>
        <dsp:cNvPr id="0" name=""/>
        <dsp:cNvSpPr/>
      </dsp:nvSpPr>
      <dsp:spPr>
        <a:xfrm>
          <a:off x="1585301" y="1256146"/>
          <a:ext cx="324661" cy="324661"/>
        </a:xfrm>
        <a:prstGeom prst="triangle">
          <a:avLst>
            <a:gd name="adj" fmla="val 100000"/>
          </a:avLst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A2BD2-FDDE-45A9-9BB8-992F6CC2D038}">
      <dsp:nvSpPr>
        <dsp:cNvPr id="0" name=""/>
        <dsp:cNvSpPr/>
      </dsp:nvSpPr>
      <dsp:spPr>
        <a:xfrm rot="5400000">
          <a:off x="2486937" y="875213"/>
          <a:ext cx="1145422" cy="1905956"/>
        </a:xfrm>
        <a:prstGeom prst="corner">
          <a:avLst>
            <a:gd name="adj1" fmla="val 16120"/>
            <a:gd name="adj2" fmla="val 16110"/>
          </a:avLst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04CB7-442A-437E-BCD0-E51137A49033}">
      <dsp:nvSpPr>
        <dsp:cNvPr id="0" name=""/>
        <dsp:cNvSpPr/>
      </dsp:nvSpPr>
      <dsp:spPr>
        <a:xfrm>
          <a:off x="2295738" y="1444684"/>
          <a:ext cx="1720708" cy="1508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dirty="0">
              <a:solidFill>
                <a:srgbClr val="0F5494"/>
              </a:solidFill>
              <a:latin typeface="Verdana"/>
              <a:ea typeface="+mn-ea"/>
              <a:cs typeface="+mn-cs"/>
            </a:rPr>
            <a:t>H2020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dirty="0">
              <a:solidFill>
                <a:srgbClr val="0F5494"/>
              </a:solidFill>
              <a:latin typeface="Verdana"/>
              <a:ea typeface="+mn-ea"/>
              <a:cs typeface="+mn-cs"/>
            </a:rPr>
            <a:t>OA </a:t>
          </a:r>
          <a:r>
            <a:rPr lang="fr-BE" sz="1400" b="1" kern="1200" dirty="0">
              <a:solidFill>
                <a:srgbClr val="00B0F0"/>
              </a:solidFill>
              <a:latin typeface="Verdana"/>
              <a:ea typeface="+mn-ea"/>
              <a:cs typeface="+mn-cs"/>
            </a:rPr>
            <a:t>Mandatory</a:t>
          </a:r>
          <a:endParaRPr lang="fr-BE" sz="1400" b="1" kern="1200" dirty="0">
            <a:solidFill>
              <a:srgbClr val="BDDEFF"/>
            </a:solidFill>
            <a:latin typeface="Verdana"/>
            <a:ea typeface="+mn-ea"/>
            <a:cs typeface="+mn-cs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dirty="0">
              <a:solidFill>
                <a:srgbClr val="0F5494"/>
              </a:solidFill>
              <a:latin typeface="Verdana"/>
              <a:ea typeface="+mn-ea"/>
              <a:cs typeface="+mn-cs"/>
            </a:rPr>
            <a:t>Deposit and open access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400" b="1" kern="1200" dirty="0">
            <a:solidFill>
              <a:srgbClr val="FFC000"/>
            </a:solidFill>
            <a:latin typeface="Verdana"/>
            <a:ea typeface="+mn-ea"/>
            <a:cs typeface="+mn-cs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dirty="0">
              <a:solidFill>
                <a:srgbClr val="0F5494"/>
              </a:solidFill>
              <a:latin typeface="Verdana"/>
              <a:ea typeface="+mn-ea"/>
              <a:cs typeface="+mn-cs"/>
            </a:rPr>
            <a:t>&amp; ORD/DMP </a:t>
          </a:r>
          <a:r>
            <a:rPr lang="fr-BE" sz="1400" b="1" kern="1200" dirty="0">
              <a:solidFill>
                <a:srgbClr val="00B0F0"/>
              </a:solidFill>
              <a:latin typeface="Verdana"/>
              <a:ea typeface="+mn-ea"/>
              <a:cs typeface="+mn-cs"/>
            </a:rPr>
            <a:t>Pilot</a:t>
          </a:r>
          <a:endParaRPr lang="en-GB" sz="1400" b="1" kern="1200" dirty="0">
            <a:solidFill>
              <a:srgbClr val="00B0F0"/>
            </a:solidFill>
            <a:latin typeface="Verdana"/>
            <a:ea typeface="+mn-ea"/>
            <a:cs typeface="+mn-cs"/>
          </a:endParaRPr>
        </a:p>
      </dsp:txBody>
      <dsp:txXfrm>
        <a:off x="2295738" y="1444684"/>
        <a:ext cx="1720708" cy="1508301"/>
      </dsp:txXfrm>
    </dsp:sp>
    <dsp:sp modelId="{5BD1A5A7-DF3D-4E91-8DA0-05F43D168E80}">
      <dsp:nvSpPr>
        <dsp:cNvPr id="0" name=""/>
        <dsp:cNvSpPr/>
      </dsp:nvSpPr>
      <dsp:spPr>
        <a:xfrm>
          <a:off x="3691784" y="734895"/>
          <a:ext cx="324661" cy="324661"/>
        </a:xfrm>
        <a:prstGeom prst="triangle">
          <a:avLst>
            <a:gd name="adj" fmla="val 100000"/>
          </a:avLst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B1718-8BCA-402D-8E35-77EBBA1D4AFE}">
      <dsp:nvSpPr>
        <dsp:cNvPr id="0" name=""/>
        <dsp:cNvSpPr/>
      </dsp:nvSpPr>
      <dsp:spPr>
        <a:xfrm rot="5400000">
          <a:off x="4607772" y="396583"/>
          <a:ext cx="1145422" cy="1905956"/>
        </a:xfrm>
        <a:prstGeom prst="corner">
          <a:avLst>
            <a:gd name="adj1" fmla="val 16120"/>
            <a:gd name="adj2" fmla="val 16110"/>
          </a:avLst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5BB5C-8F27-45F9-954D-D44A942FEC49}">
      <dsp:nvSpPr>
        <dsp:cNvPr id="0" name=""/>
        <dsp:cNvSpPr/>
      </dsp:nvSpPr>
      <dsp:spPr>
        <a:xfrm>
          <a:off x="4409801" y="1009632"/>
          <a:ext cx="1710883" cy="1508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dirty="0">
              <a:solidFill>
                <a:srgbClr val="0F5494"/>
              </a:solidFill>
              <a:latin typeface="Verdana"/>
              <a:ea typeface="+mn-ea"/>
              <a:cs typeface="+mn-cs"/>
            </a:rPr>
            <a:t>H2020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dirty="0">
              <a:solidFill>
                <a:srgbClr val="0F5494"/>
              </a:solidFill>
              <a:latin typeface="Verdana"/>
              <a:ea typeface="+mn-ea"/>
              <a:cs typeface="+mn-cs"/>
            </a:rPr>
            <a:t>OA </a:t>
          </a:r>
          <a:r>
            <a:rPr lang="fr-BE" sz="1400" b="1" kern="1200" dirty="0">
              <a:solidFill>
                <a:srgbClr val="00B0F0"/>
              </a:solidFill>
              <a:latin typeface="Verdana"/>
              <a:ea typeface="+mn-ea"/>
              <a:cs typeface="+mn-cs"/>
            </a:rPr>
            <a:t>Mandatory</a:t>
          </a:r>
          <a:endParaRPr lang="fr-BE" sz="1400" b="1" kern="1200" dirty="0">
            <a:solidFill>
              <a:srgbClr val="BDDEFF"/>
            </a:solidFill>
            <a:latin typeface="Verdana"/>
            <a:ea typeface="+mn-ea"/>
            <a:cs typeface="+mn-cs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dirty="0">
              <a:solidFill>
                <a:srgbClr val="0F5494"/>
              </a:solidFill>
              <a:latin typeface="Verdana"/>
              <a:ea typeface="+mn-ea"/>
              <a:cs typeface="+mn-cs"/>
            </a:rPr>
            <a:t>Deposit and open access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400" b="1" kern="1200" dirty="0">
            <a:solidFill>
              <a:srgbClr val="FFC000"/>
            </a:solidFill>
            <a:latin typeface="Verdana"/>
            <a:ea typeface="+mn-ea"/>
            <a:cs typeface="+mn-cs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BE" sz="1400" kern="1200" dirty="0">
              <a:solidFill>
                <a:srgbClr val="0F5494"/>
              </a:solidFill>
              <a:latin typeface="Verdana"/>
              <a:ea typeface="+mn-ea"/>
              <a:cs typeface="+mn-cs"/>
            </a:rPr>
            <a:t>&amp; ORD/DMP </a:t>
          </a:r>
          <a:r>
            <a:rPr lang="fr-BE" sz="1400" b="1" kern="1200" dirty="0">
              <a:solidFill>
                <a:srgbClr val="2D2D8A">
                  <a:lumMod val="60000"/>
                  <a:lumOff val="40000"/>
                </a:srgbClr>
              </a:solidFill>
              <a:latin typeface="Verdana"/>
              <a:ea typeface="+mn-ea"/>
              <a:cs typeface="+mn-cs"/>
            </a:rPr>
            <a:t>by default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BE" sz="1400" b="1" kern="1200" dirty="0">
              <a:solidFill>
                <a:srgbClr val="2D2D8A">
                  <a:lumMod val="60000"/>
                  <a:lumOff val="40000"/>
                </a:srgbClr>
              </a:solidFill>
              <a:latin typeface="Verdana"/>
              <a:ea typeface="+mn-ea"/>
              <a:cs typeface="+mn-cs"/>
            </a:rPr>
            <a:t>(exceptions)</a:t>
          </a:r>
          <a:endParaRPr lang="en-GB" sz="1400" b="1" kern="1200" dirty="0">
            <a:solidFill>
              <a:srgbClr val="2D2D8A">
                <a:lumMod val="60000"/>
                <a:lumOff val="40000"/>
              </a:srgbClr>
            </a:solidFill>
            <a:latin typeface="Verdana"/>
            <a:ea typeface="+mn-ea"/>
            <a:cs typeface="+mn-cs"/>
          </a:endParaRPr>
        </a:p>
      </dsp:txBody>
      <dsp:txXfrm>
        <a:off x="4409801" y="1009632"/>
        <a:ext cx="1710883" cy="1508301"/>
      </dsp:txXfrm>
    </dsp:sp>
    <dsp:sp modelId="{DC2C18E0-A8B7-431B-9F90-885E4B4A426B}">
      <dsp:nvSpPr>
        <dsp:cNvPr id="0" name=""/>
        <dsp:cNvSpPr/>
      </dsp:nvSpPr>
      <dsp:spPr>
        <a:xfrm>
          <a:off x="5798267" y="213643"/>
          <a:ext cx="324661" cy="324661"/>
        </a:xfrm>
        <a:prstGeom prst="triangle">
          <a:avLst>
            <a:gd name="adj" fmla="val 100000"/>
          </a:avLst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95283-61C8-4927-864F-77B9DAB72824}">
      <dsp:nvSpPr>
        <dsp:cNvPr id="0" name=""/>
        <dsp:cNvSpPr/>
      </dsp:nvSpPr>
      <dsp:spPr>
        <a:xfrm rot="5400000">
          <a:off x="6699903" y="-167288"/>
          <a:ext cx="1145422" cy="1905956"/>
        </a:xfrm>
        <a:prstGeom prst="corner">
          <a:avLst>
            <a:gd name="adj1" fmla="val 16120"/>
            <a:gd name="adj2" fmla="val 16110"/>
          </a:avLst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82E22-B053-4E92-876B-DF794DB4385B}">
      <dsp:nvSpPr>
        <dsp:cNvPr id="0" name=""/>
        <dsp:cNvSpPr/>
      </dsp:nvSpPr>
      <dsp:spPr>
        <a:xfrm>
          <a:off x="6508704" y="402181"/>
          <a:ext cx="1720708" cy="1508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>
        <a:off x="6508704" y="402181"/>
        <a:ext cx="1720708" cy="15083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0C655-1018-4CFA-A91C-8F8572731E76}">
      <dsp:nvSpPr>
        <dsp:cNvPr id="0" name=""/>
        <dsp:cNvSpPr/>
      </dsp:nvSpPr>
      <dsp:spPr>
        <a:xfrm>
          <a:off x="5291" y="1807986"/>
          <a:ext cx="3608916" cy="36089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 dirty="0" err="1"/>
            <a:t>What</a:t>
          </a:r>
          <a:endParaRPr lang="it-IT" sz="6500" kern="1200" dirty="0"/>
        </a:p>
      </dsp:txBody>
      <dsp:txXfrm>
        <a:off x="533805" y="2336500"/>
        <a:ext cx="2551888" cy="2551888"/>
      </dsp:txXfrm>
    </dsp:sp>
    <dsp:sp modelId="{D1EB8B4E-8D74-4109-A591-4846883EBE3E}">
      <dsp:nvSpPr>
        <dsp:cNvPr id="0" name=""/>
        <dsp:cNvSpPr/>
      </dsp:nvSpPr>
      <dsp:spPr>
        <a:xfrm>
          <a:off x="3614208" y="1807986"/>
          <a:ext cx="3608916" cy="36089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 dirty="0"/>
            <a:t>How</a:t>
          </a:r>
        </a:p>
      </dsp:txBody>
      <dsp:txXfrm>
        <a:off x="4142722" y="2336500"/>
        <a:ext cx="2551888" cy="2551888"/>
      </dsp:txXfrm>
    </dsp:sp>
    <dsp:sp modelId="{9814D956-72E7-4409-A25D-18DA0DD5A608}">
      <dsp:nvSpPr>
        <dsp:cNvPr id="0" name=""/>
        <dsp:cNvSpPr/>
      </dsp:nvSpPr>
      <dsp:spPr>
        <a:xfrm>
          <a:off x="7223124" y="1807986"/>
          <a:ext cx="3608916" cy="36089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 dirty="0" err="1"/>
            <a:t>Who</a:t>
          </a:r>
          <a:endParaRPr lang="it-IT" sz="6500" kern="1200" dirty="0"/>
        </a:p>
      </dsp:txBody>
      <dsp:txXfrm>
        <a:off x="7751638" y="2336500"/>
        <a:ext cx="2551888" cy="2551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0C655-1018-4CFA-A91C-8F8572731E76}">
      <dsp:nvSpPr>
        <dsp:cNvPr id="0" name=""/>
        <dsp:cNvSpPr/>
      </dsp:nvSpPr>
      <dsp:spPr>
        <a:xfrm>
          <a:off x="3261783" y="0"/>
          <a:ext cx="2412999" cy="24129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Risultati</a:t>
          </a:r>
        </a:p>
      </dsp:txBody>
      <dsp:txXfrm>
        <a:off x="3615159" y="353376"/>
        <a:ext cx="1706247" cy="1706247"/>
      </dsp:txXfrm>
    </dsp:sp>
    <dsp:sp modelId="{D1EB8B4E-8D74-4109-A591-4846883EBE3E}">
      <dsp:nvSpPr>
        <dsp:cNvPr id="0" name=""/>
        <dsp:cNvSpPr/>
      </dsp:nvSpPr>
      <dsp:spPr>
        <a:xfrm>
          <a:off x="5674783" y="0"/>
          <a:ext cx="2412999" cy="24129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Metodologia</a:t>
          </a:r>
        </a:p>
      </dsp:txBody>
      <dsp:txXfrm>
        <a:off x="6028159" y="353376"/>
        <a:ext cx="1706247" cy="1706247"/>
      </dsp:txXfrm>
    </dsp:sp>
    <dsp:sp modelId="{9814D956-72E7-4409-A25D-18DA0DD5A608}">
      <dsp:nvSpPr>
        <dsp:cNvPr id="0" name=""/>
        <dsp:cNvSpPr/>
      </dsp:nvSpPr>
      <dsp:spPr>
        <a:xfrm>
          <a:off x="8087783" y="0"/>
          <a:ext cx="2412999" cy="24129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Ricercatore e Consorzio</a:t>
          </a:r>
        </a:p>
      </dsp:txBody>
      <dsp:txXfrm>
        <a:off x="8441159" y="353376"/>
        <a:ext cx="1706247" cy="1706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239F5-19E1-724A-8F0B-922E848C9F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F47F3-A4D4-424B-B094-07974689391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6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699768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28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63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108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987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aff6d7fe3f_1_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aff6d7fe3f_1_6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2395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5177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jpe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2.png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12.emf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2" y="-1"/>
            <a:ext cx="16272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3605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8065033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83763"/>
            <a:ext cx="6593411" cy="376237"/>
          </a:xfrm>
        </p:spPr>
        <p:txBody>
          <a:bodyPr>
            <a:normAutofit/>
          </a:bodyPr>
          <a:lstStyle>
            <a:lvl1pPr algn="ctr">
              <a:defRPr sz="1400" b="0" i="0" spc="0">
                <a:solidFill>
                  <a:schemeClr val="bg2">
                    <a:lumMod val="50000"/>
                  </a:schemeClr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OpenAIRE @ EOSC | RDA  | Berlin | 23rd March 2018</a:t>
            </a:r>
          </a:p>
        </p:txBody>
      </p:sp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697519" y="2146730"/>
            <a:ext cx="14671442" cy="2425269"/>
          </a:xfrm>
          <a:prstGeom prst="rect">
            <a:avLst/>
          </a:prstGeom>
        </p:spPr>
        <p:txBody>
          <a:bodyPr wrap="square" lIns="0" tIns="0" rIns="0" bIns="7200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800" b="1" i="0" spc="-30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670441" y="4572000"/>
            <a:ext cx="14698519" cy="2844800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4200" b="0" i="0" spc="-15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THIS IS THE SUBTITLE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0" y="660384"/>
            <a:ext cx="986503" cy="983226"/>
          </a:xfrm>
          <a:prstGeom prst="rect">
            <a:avLst/>
          </a:prstGeom>
        </p:spPr>
      </p:pic>
      <p:sp>
        <p:nvSpPr>
          <p:cNvPr id="25" name="Text Placeholder 39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127458" y="856565"/>
            <a:ext cx="6241503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Autofit/>
          </a:bodyPr>
          <a:lstStyle>
            <a:lvl1pPr marL="0" indent="0" algn="r">
              <a:buNone/>
              <a:defRPr sz="2800" b="1" i="0" spc="-15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6" name="Text Placeholder 39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9127458" y="1237927"/>
            <a:ext cx="6241504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2000" b="0" i="0" spc="-15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University or </a:t>
            </a:r>
            <a:r>
              <a:rPr lang="en-US" dirty="0" err="1"/>
              <a:t>Organisation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00297" y="5636944"/>
            <a:ext cx="1933731" cy="29343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724879" y="8496329"/>
            <a:ext cx="703862" cy="25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5F49C5-4727-AF4F-9291-29A8D46F1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4" r="10164"/>
          <a:stretch/>
        </p:blipFill>
        <p:spPr>
          <a:xfrm>
            <a:off x="-31439" y="-34819"/>
            <a:ext cx="16318877" cy="813960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15438" y="-38769"/>
            <a:ext cx="16272000" cy="8136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94000">
                <a:schemeClr val="accent3">
                  <a:lumMod val="75000"/>
                  <a:alpha val="0"/>
                </a:schemeClr>
              </a:gs>
            </a:gsLst>
            <a:lin ang="5400000" scaled="1"/>
            <a:tileRect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0236342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bg>
      <p:bgPr>
        <a:gradFill>
          <a:gsLst>
            <a:gs pos="0">
              <a:schemeClr val="accent2"/>
            </a:gs>
            <a:gs pos="100000">
              <a:schemeClr val="bg1">
                <a:alpha val="0"/>
                <a:lumMod val="0"/>
                <a:lumOff val="10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0"/>
            <a:ext cx="16256000" cy="7561913"/>
          </a:xfrm>
          <a:prstGeom prst="rect">
            <a:avLst/>
          </a:prstGeom>
          <a:gradFill>
            <a:gsLst>
              <a:gs pos="0">
                <a:schemeClr val="accent2">
                  <a:lumMod val="100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2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no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4249366" cy="8026401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502599" y="434716"/>
            <a:ext cx="13959887" cy="3576102"/>
          </a:xfrm>
          <a:prstGeom prst="rect">
            <a:avLst/>
          </a:prstGeom>
        </p:spPr>
        <p:txBody>
          <a:bodyPr wrap="square" lIns="0" tIns="0" rIns="0" bIns="72000" anchor="b" anchorCtr="0">
            <a:normAutofit/>
          </a:bodyPr>
          <a:lstStyle>
            <a:lvl1pPr marL="0" indent="0" algn="r">
              <a:lnSpc>
                <a:spcPts val="9600"/>
              </a:lnSpc>
              <a:spcBef>
                <a:spcPts val="0"/>
              </a:spcBef>
              <a:buNone/>
              <a:defRPr sz="8800" b="1" i="0" spc="-300" baseline="0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012266" y="4010818"/>
            <a:ext cx="13450220" cy="1345739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4200" b="0" i="0" spc="-151">
                <a:solidFill>
                  <a:schemeClr val="accent6"/>
                </a:solidFill>
                <a:latin typeface="+mn-lt"/>
                <a:ea typeface="Open Sans" charset="0"/>
                <a:cs typeface="Open Sans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THIS IS THE SUBTITLE</a:t>
            </a:r>
          </a:p>
        </p:txBody>
      </p:sp>
      <p:sp>
        <p:nvSpPr>
          <p:cNvPr id="25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9220983" y="5919029"/>
            <a:ext cx="6241503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3000" b="1" i="0" spc="-151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6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9220983" y="6300391"/>
            <a:ext cx="6241504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2400" b="0" i="0" spc="-150">
                <a:solidFill>
                  <a:srgbClr val="4687E6"/>
                </a:solidFill>
                <a:latin typeface="+mn-lt"/>
                <a:ea typeface="Open Sans" charset="0"/>
                <a:cs typeface="Open Sans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University or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3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49897"/>
            <a:ext cx="6593411" cy="376237"/>
          </a:xfrm>
        </p:spPr>
        <p:txBody>
          <a:bodyPr>
            <a:normAutofit/>
          </a:bodyPr>
          <a:lstStyle>
            <a:lvl1pPr algn="ctr">
              <a:defRPr sz="1400" b="0" i="0" spc="0">
                <a:solidFill>
                  <a:schemeClr val="bg2">
                    <a:lumMod val="50000"/>
                  </a:schemeClr>
                </a:solidFill>
                <a:latin typeface="+mn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OpenAIRE @ EOSC | RDA  | Berlin | 23rd March 2018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724879" y="8496329"/>
            <a:ext cx="703862" cy="252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936" y="8459262"/>
            <a:ext cx="432001" cy="360000"/>
          </a:xfrm>
          <a:prstGeom prst="rect">
            <a:avLst/>
          </a:prstGeom>
          <a:noFill/>
        </p:spPr>
      </p:pic>
      <p:sp>
        <p:nvSpPr>
          <p:cNvPr id="22" name="Title 1"/>
          <p:cNvSpPr txBox="1">
            <a:spLocks/>
          </p:cNvSpPr>
          <p:nvPr userDrawn="1"/>
        </p:nvSpPr>
        <p:spPr>
          <a:xfrm>
            <a:off x="12548937" y="8457361"/>
            <a:ext cx="1959941" cy="27699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ctr"/>
            <a:r>
              <a:rPr lang="en-US"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rPr>
              <a:t>@</a:t>
            </a:r>
            <a:r>
              <a:rPr lang="en-US" sz="1800" b="1" i="0" err="1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rPr>
              <a:t>openaire_eu</a:t>
            </a:r>
            <a:endParaRPr lang="en-US" sz="1800" b="1" i="0">
              <a:solidFill>
                <a:srgbClr val="2D3293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423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4" y="0"/>
            <a:ext cx="14210569" cy="800454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1" y="792163"/>
            <a:ext cx="12795486" cy="850641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ts val="6640"/>
              </a:lnSpc>
              <a:spcBef>
                <a:spcPts val="0"/>
              </a:spcBef>
              <a:buNone/>
              <a:defRPr sz="6000" b="1" i="0" spc="-300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2667001" y="2032435"/>
            <a:ext cx="12795486" cy="53843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4000" b="0" i="0" spc="-151" baseline="0">
                <a:solidFill>
                  <a:srgbClr val="4687E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r">
              <a:spcBef>
                <a:spcPts val="300"/>
              </a:spcBef>
              <a:buNone/>
              <a:defRPr sz="4800" b="1" spc="-151">
                <a:latin typeface="Open Sans" charset="0"/>
                <a:ea typeface="Open Sans" charset="0"/>
                <a:cs typeface="Open Sans" charset="0"/>
              </a:defRPr>
            </a:lvl2pPr>
            <a:lvl3pPr marL="888978" indent="0" algn="r">
              <a:spcBef>
                <a:spcPts val="300"/>
              </a:spcBef>
              <a:buNone/>
              <a:defRPr sz="4800" b="1" spc="-151">
                <a:latin typeface="Open Sans" charset="0"/>
                <a:ea typeface="Open Sans" charset="0"/>
                <a:cs typeface="Open Sans" charset="0"/>
              </a:defRPr>
            </a:lvl3pPr>
            <a:lvl4pPr marL="1333467" indent="0" algn="r">
              <a:spcBef>
                <a:spcPts val="300"/>
              </a:spcBef>
              <a:buNone/>
              <a:defRPr sz="4800" b="1" spc="-151">
                <a:latin typeface="Open Sans" charset="0"/>
                <a:ea typeface="Open Sans" charset="0"/>
                <a:cs typeface="Open Sans" charset="0"/>
              </a:defRPr>
            </a:lvl4pPr>
            <a:lvl5pPr marL="1777956" indent="0" algn="r">
              <a:spcBef>
                <a:spcPts val="300"/>
              </a:spcBef>
              <a:buNone/>
              <a:defRPr sz="4800" b="1" spc="-15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-</a:t>
            </a:r>
          </a:p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-</a:t>
            </a:r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- </a:t>
            </a:r>
          </a:p>
          <a:p>
            <a:pPr lvl="0"/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quisquam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-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minima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nostrum -</a:t>
            </a:r>
          </a:p>
          <a:p>
            <a:pPr marL="0" marR="0" lvl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-</a:t>
            </a:r>
            <a:endParaRPr lang="el-GR" dirty="0"/>
          </a:p>
          <a:p>
            <a:pPr marL="0" marR="0" lvl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 err="1"/>
              <a:t>Quisquam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-</a:t>
            </a:r>
          </a:p>
          <a:p>
            <a:pPr marL="0" marR="0" lvl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sit -</a:t>
            </a: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+mn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OpenAIRE @ EOSC | RDA  | Berlin | 23rd March 2018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0683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123" y="0"/>
            <a:ext cx="16256000" cy="9144000"/>
          </a:xfrm>
          <a:prstGeom prst="rect">
            <a:avLst/>
          </a:prstGeom>
          <a:gradFill flip="none" rotWithShape="1">
            <a:gsLst>
              <a:gs pos="1000">
                <a:schemeClr val="accent1"/>
              </a:gs>
              <a:gs pos="100000">
                <a:schemeClr val="accent3"/>
              </a:gs>
            </a:gsLst>
            <a:lin ang="3600000" scaled="0"/>
            <a:tileRect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norm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354655" y="1783830"/>
            <a:ext cx="13545568" cy="5576340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500" b="1" i="0" spc="-30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LOREM IPSUM CHAPTER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044484" y="4825316"/>
            <a:ext cx="2568314" cy="3852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2079" y="-642079"/>
            <a:ext cx="2568314" cy="3852472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60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OpenAIRE @ EOSC | RDA  | Berlin | 23rd March 2018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1810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" y="0"/>
            <a:ext cx="16233457" cy="9144000"/>
          </a:xfrm>
          <a:prstGeom prst="rect">
            <a:avLst/>
          </a:prstGeom>
        </p:spPr>
      </p:pic>
      <p:sp>
        <p:nvSpPr>
          <p:cNvPr id="30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23900" y="792163"/>
            <a:ext cx="12872179" cy="6096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4800" b="1" i="0" spc="-151" baseline="0">
                <a:solidFill>
                  <a:schemeClr val="accent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Light Blue Title.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723900" y="1412763"/>
            <a:ext cx="12872179" cy="883201"/>
          </a:xfrm>
          <a:prstGeom prst="rect">
            <a:avLst/>
          </a:prstGeom>
        </p:spPr>
        <p:txBody>
          <a:bodyPr lIns="0" tIns="180000" rIns="0" bIns="180000" numCol="1" spcCol="45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900" y="2306964"/>
            <a:ext cx="12872179" cy="6096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4800" b="1" i="0" spc="-151" baseline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Dark Blue Title.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6" hasCustomPrompt="1"/>
          </p:nvPr>
        </p:nvSpPr>
        <p:spPr>
          <a:xfrm>
            <a:off x="723900" y="3799765"/>
            <a:ext cx="12872179" cy="6096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4800" b="1" i="0" spc="-151" baseline="0">
                <a:solidFill>
                  <a:schemeClr val="accent6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Red Title.</a:t>
            </a:r>
          </a:p>
        </p:txBody>
      </p:sp>
      <p:sp>
        <p:nvSpPr>
          <p:cNvPr id="40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23900" y="2916564"/>
            <a:ext cx="12872179" cy="883201"/>
          </a:xfrm>
          <a:prstGeom prst="rect">
            <a:avLst/>
          </a:prstGeom>
        </p:spPr>
        <p:txBody>
          <a:bodyPr lIns="0" tIns="180000" rIns="0" bIns="180000" numCol="1" spcCol="45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723900" y="4414127"/>
            <a:ext cx="12872179" cy="883201"/>
          </a:xfrm>
          <a:prstGeom prst="rect">
            <a:avLst/>
          </a:prstGeom>
        </p:spPr>
        <p:txBody>
          <a:bodyPr lIns="0" tIns="180000" rIns="0" bIns="180000" numCol="1" spcCol="45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OpenAIRE @ EOSC | RDA  | Berlin | 23rd March 2018</a:t>
            </a: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1263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395101" indent="-39510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5000"/>
              <a:buFont typeface="Arial" charset="0"/>
              <a:buChar char="•"/>
              <a:defRPr sz="4400" b="1" i="0" spc="-15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3200" b="0" i="0" spc="-15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SzPct val="85000"/>
              <a:defRPr sz="3000" b="0" i="0" spc="-51" baseline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defRPr>
            </a:lvl3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Second Level</a:t>
            </a:r>
          </a:p>
          <a:p>
            <a:pPr lvl="2"/>
            <a:r>
              <a:rPr lang="en-US" dirty="0"/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54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 points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OpenAIRE @ EOSC | RDA  | Berlin | 23rd March 2018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56698"/>
          </a:xfrm>
          <a:prstGeom prst="rect">
            <a:avLst/>
          </a:prstGeom>
        </p:spPr>
      </p:pic>
      <p:sp>
        <p:nvSpPr>
          <p:cNvPr id="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269067" y="792163"/>
            <a:ext cx="11751733" cy="7502312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1500" b="1" i="0" spc="-300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2. LOREM IPSUM CHAPTER </a:t>
            </a:r>
          </a:p>
        </p:txBody>
      </p:sp>
    </p:spTree>
    <p:extLst>
      <p:ext uri="{BB962C8B-B14F-4D97-AF65-F5344CB8AC3E}">
        <p14:creationId xmlns:p14="http://schemas.microsoft.com/office/powerpoint/2010/main" val="53926452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Foc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33457" cy="9144000"/>
          </a:xfrm>
          <a:prstGeom prst="rect">
            <a:avLst/>
          </a:prstGeom>
        </p:spPr>
      </p:pic>
      <p:sp>
        <p:nvSpPr>
          <p:cNvPr id="30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23900" y="508000"/>
            <a:ext cx="12872179" cy="124443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48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Text Block with Columns and Focus Point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723900" y="1752437"/>
            <a:ext cx="13381038" cy="5650996"/>
          </a:xfrm>
          <a:prstGeom prst="rect">
            <a:avLst/>
          </a:prstGeom>
        </p:spPr>
        <p:txBody>
          <a:bodyPr lIns="0" tIns="180000" rIns="0" bIns="180000" numCol="2" spcCol="720000" anchor="t" anchorCtr="0">
            <a:normAutofit/>
          </a:bodyPr>
          <a:lstStyle>
            <a:lvl1pPr marL="0" indent="0" algn="l">
              <a:buNone/>
              <a:defRPr sz="2600" b="0" i="0" spc="-150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Donec</a:t>
            </a:r>
            <a:r>
              <a:rPr lang="en-US" dirty="0"/>
              <a:t> quam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. In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a, </a:t>
            </a:r>
            <a:r>
              <a:rPr lang="en-US" dirty="0" err="1"/>
              <a:t>venenatis</a:t>
            </a:r>
            <a:r>
              <a:rPr lang="en-US" dirty="0"/>
              <a:t> vitae,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dictum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Integer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semper nisi.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ligula,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vitae, </a:t>
            </a:r>
            <a:r>
              <a:rPr lang="en-US" dirty="0" err="1"/>
              <a:t>eleifend</a:t>
            </a:r>
            <a:r>
              <a:rPr lang="en-US" dirty="0"/>
              <a:t> ac,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ante, </a:t>
            </a:r>
            <a:r>
              <a:rPr lang="en-US" dirty="0" err="1"/>
              <a:t>dapibus</a:t>
            </a:r>
            <a:r>
              <a:rPr lang="en-US" dirty="0"/>
              <a:t> in,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feugiat</a:t>
            </a:r>
            <a:r>
              <a:rPr lang="en-US" dirty="0"/>
              <a:t> a,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nisi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7373823" y="4233946"/>
            <a:ext cx="10269600" cy="239842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8097097" y="4523343"/>
            <a:ext cx="7327781" cy="18541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1" spc="-30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!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7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OpenAIRE @ EOSC | RDA  | Berlin | 23rd March 2018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326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orient="horz" pos="499" userDrawn="1">
          <p15:clr>
            <a:srgbClr val="FBAE40"/>
          </p15:clr>
        </p15:guide>
        <p15:guide id="4" orient="horz" pos="1111" userDrawn="1">
          <p15:clr>
            <a:srgbClr val="FBAE40"/>
          </p15:clr>
        </p15:guide>
        <p15:guide id="5" orient="horz" pos="4672" userDrawn="1">
          <p15:clr>
            <a:srgbClr val="FBAE40"/>
          </p15:clr>
        </p15:guide>
        <p15:guide id="6" pos="8885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Foc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33457" cy="9144000"/>
          </a:xfrm>
          <a:prstGeom prst="rect">
            <a:avLst/>
          </a:prstGeom>
        </p:spPr>
      </p:pic>
      <p:sp>
        <p:nvSpPr>
          <p:cNvPr id="30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23900" y="508000"/>
            <a:ext cx="12872179" cy="124443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48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Text Block with Columns and Focus Point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723900" y="1752437"/>
            <a:ext cx="13381038" cy="5650996"/>
          </a:xfrm>
          <a:prstGeom prst="rect">
            <a:avLst/>
          </a:prstGeom>
        </p:spPr>
        <p:txBody>
          <a:bodyPr lIns="0" tIns="180000" rIns="0" bIns="180000" numCol="2" spcCol="720000" anchor="t" anchorCtr="0">
            <a:normAutofit/>
          </a:bodyPr>
          <a:lstStyle>
            <a:lvl1pPr marL="0" indent="0" algn="l">
              <a:buNone/>
              <a:defRPr sz="2600" b="0" i="0" spc="-150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Donec</a:t>
            </a:r>
            <a:r>
              <a:rPr lang="en-US" dirty="0"/>
              <a:t> quam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. In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a, </a:t>
            </a:r>
            <a:r>
              <a:rPr lang="en-US" dirty="0" err="1"/>
              <a:t>venenatis</a:t>
            </a:r>
            <a:r>
              <a:rPr lang="en-US" dirty="0"/>
              <a:t> vitae,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dictum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Integer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semper nisi.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ligula,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vitae, </a:t>
            </a:r>
            <a:r>
              <a:rPr lang="en-US" dirty="0" err="1"/>
              <a:t>eleifend</a:t>
            </a:r>
            <a:r>
              <a:rPr lang="en-US" dirty="0"/>
              <a:t> ac,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ante, </a:t>
            </a:r>
            <a:r>
              <a:rPr lang="en-US" dirty="0" err="1"/>
              <a:t>dapibus</a:t>
            </a:r>
            <a:r>
              <a:rPr lang="en-US" dirty="0"/>
              <a:t> in,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feugiat</a:t>
            </a:r>
            <a:r>
              <a:rPr lang="en-US" dirty="0"/>
              <a:t> a,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nisi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10252468" y="4415439"/>
            <a:ext cx="10269600" cy="20160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11397343" y="4492300"/>
            <a:ext cx="4681960" cy="185419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 i="1" spc="-30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!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7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OpenAIRE @ EOSC | RDA  | Berlin | 23rd March 2018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6902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499">
          <p15:clr>
            <a:srgbClr val="FBAE40"/>
          </p15:clr>
        </p15:guide>
        <p15:guide id="4" orient="horz" pos="1111">
          <p15:clr>
            <a:srgbClr val="FBAE40"/>
          </p15:clr>
        </p15:guide>
        <p15:guide id="5" orient="horz" pos="4672">
          <p15:clr>
            <a:srgbClr val="FBAE40"/>
          </p15:clr>
        </p15:guide>
        <p15:guide id="6" pos="888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84089" y="0"/>
            <a:ext cx="14271911" cy="8039100"/>
          </a:xfrm>
          <a:prstGeom prst="rect">
            <a:avLst/>
          </a:prstGeom>
          <a:effectLst/>
        </p:spPr>
      </p:pic>
      <p:sp>
        <p:nvSpPr>
          <p:cNvPr id="1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4584702"/>
            <a:ext cx="12888913" cy="2832098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4400" b="0" i="0" spc="-151" baseline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Maecenas tempus,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, </a:t>
            </a:r>
            <a:r>
              <a:rPr lang="en-US" dirty="0" err="1"/>
              <a:t>sem</a:t>
            </a:r>
            <a:r>
              <a:rPr lang="en-US" dirty="0"/>
              <a:t> quam semper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</a:t>
            </a:r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711198" y="2045544"/>
            <a:ext cx="12888915" cy="253915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19000" b="1" i="0" spc="-300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/>
              <a:t>52</a:t>
            </a:r>
            <a:r>
              <a:rPr lang="en-US" dirty="0"/>
              <a:t>.7Mbps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242" y="1653863"/>
            <a:ext cx="1193305" cy="1193305"/>
          </a:xfrm>
          <a:prstGeom prst="rect">
            <a:avLst/>
          </a:prstGeom>
        </p:spPr>
      </p:pic>
      <p:sp>
        <p:nvSpPr>
          <p:cNvPr id="13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OpenAIRE @ EOSC | RDA  | Berlin | 23rd March 2018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6188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" y="-1"/>
            <a:ext cx="16272000" cy="916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65371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395101" indent="-39510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5000"/>
              <a:buFontTx/>
              <a:buBlip>
                <a:blip r:embed="rId2"/>
              </a:buBlip>
              <a:defRPr sz="4000" b="1" i="0" spc="-151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3600" b="0" i="0" spc="-151">
                <a:solidFill>
                  <a:srgbClr val="5B72D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SzPct val="85000"/>
              <a:defRPr sz="3200" b="0" i="0" spc="-51" baseline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Second Level</a:t>
            </a:r>
          </a:p>
          <a:p>
            <a:pPr lvl="2"/>
            <a:r>
              <a:rPr lang="en-US" dirty="0"/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60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 points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+mn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OpenAIRE @ EOSC | RDA  | Berlin | 23rd March 2018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+mn-lt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9419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_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33457" cy="9144000"/>
          </a:xfrm>
          <a:prstGeom prst="rect">
            <a:avLst/>
          </a:prstGeom>
        </p:spPr>
      </p:pic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395101" indent="-395101">
              <a:lnSpc>
                <a:spcPct val="100000"/>
              </a:lnSpc>
              <a:spcBef>
                <a:spcPts val="1200"/>
              </a:spcBef>
              <a:buClr>
                <a:schemeClr val="bg2">
                  <a:lumMod val="50000"/>
                </a:schemeClr>
              </a:buClr>
              <a:buSzPct val="85000"/>
              <a:buFont typeface="Arial" charset="0"/>
              <a:buChar char="•"/>
              <a:defRPr sz="4400" b="1" i="0" spc="-151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687E6"/>
              </a:buClr>
              <a:buSzPct val="85000"/>
              <a:defRPr sz="4000" b="0" i="0" spc="-151">
                <a:solidFill>
                  <a:srgbClr val="4687E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SzPct val="85000"/>
              <a:defRPr sz="3200" b="0" i="0" spc="-51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Second Level</a:t>
            </a:r>
          </a:p>
          <a:p>
            <a:pPr lvl="2"/>
            <a:r>
              <a:rPr lang="en-US" dirty="0"/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60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 points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+mn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OpenAIRE @ EOSC | RDA  | Berlin | 23rd March 2018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+mn-lt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diagrams_with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1362792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54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My Diagram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13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OpenAIRE @ EOSC | RDA  | Berlin | 23rd March 2018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6" b="-15616"/>
          <a:stretch/>
        </p:blipFill>
        <p:spPr>
          <a:xfrm>
            <a:off x="0" y="0"/>
            <a:ext cx="16256000" cy="1083733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14024"/>
            <a:ext cx="16256000" cy="8064000"/>
          </a:xfrm>
          <a:prstGeom prst="rect">
            <a:avLst/>
          </a:prstGeom>
          <a:gradFill>
            <a:gsLst>
              <a:gs pos="8000">
                <a:srgbClr val="2D3293"/>
              </a:gs>
              <a:gs pos="100000">
                <a:srgbClr val="2D3293">
                  <a:alpha val="0"/>
                </a:srgb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792163"/>
            <a:ext cx="12888913" cy="471883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400" b="1" i="0" spc="-451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DolorSit</a:t>
            </a:r>
            <a:r>
              <a:rPr lang="en-US" dirty="0"/>
              <a:t>.</a:t>
            </a:r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1" y="5511000"/>
            <a:ext cx="7173626" cy="1905800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400" b="1" i="0" spc="-151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.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 charset="0"/>
              <a:ea typeface="Open Sans" charset="0"/>
              <a:cs typeface="Open Sans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885390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6" b="-15616"/>
          <a:stretch/>
        </p:blipFill>
        <p:spPr>
          <a:xfrm>
            <a:off x="0" y="0"/>
            <a:ext cx="16256000" cy="1083733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4024"/>
            <a:ext cx="16256000" cy="8064000"/>
          </a:xfrm>
          <a:prstGeom prst="rect">
            <a:avLst/>
          </a:prstGeom>
          <a:gradFill>
            <a:gsLst>
              <a:gs pos="8000">
                <a:srgbClr val="2D3293"/>
              </a:gs>
              <a:gs pos="100000">
                <a:srgbClr val="2D3293">
                  <a:alpha val="0"/>
                </a:srgb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792163"/>
            <a:ext cx="12888913" cy="471883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400" b="1" i="0" spc="-451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DolorSit</a:t>
            </a:r>
            <a:r>
              <a:rPr lang="en-US" dirty="0"/>
              <a:t>.</a:t>
            </a:r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1" y="5511000"/>
            <a:ext cx="6603999" cy="1905800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400" b="1" i="0" spc="-151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.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7516100" y="6216919"/>
            <a:ext cx="10269600" cy="239842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8239374" y="6506316"/>
            <a:ext cx="7728759" cy="18541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1" spc="-30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If you are going to remember only one thing from this slide, remember this!</a:t>
            </a:r>
          </a:p>
        </p:txBody>
      </p:sp>
    </p:spTree>
    <p:extLst>
      <p:ext uri="{BB962C8B-B14F-4D97-AF65-F5344CB8AC3E}">
        <p14:creationId xmlns:p14="http://schemas.microsoft.com/office/powerpoint/2010/main" val="121062369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poi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72"/>
            <a:ext cx="16233457" cy="9144000"/>
          </a:xfrm>
          <a:prstGeom prst="rect">
            <a:avLst/>
          </a:prstGeom>
        </p:spPr>
      </p:pic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9683645" y="1752438"/>
            <a:ext cx="5726243" cy="2420976"/>
          </a:xfrm>
          <a:prstGeom prst="rect">
            <a:avLst/>
          </a:prstGeom>
        </p:spPr>
        <p:txBody>
          <a:bodyPr lIns="0" tIns="180000" rIns="0" bIns="180000" numCol="1" spcCol="720000" anchor="ctr" anchorCtr="0">
            <a:normAutofit/>
          </a:bodyPr>
          <a:lstStyle>
            <a:lvl1pPr marL="0" indent="0" algn="l">
              <a:buNone/>
              <a:defRPr sz="3200" b="0" i="0" spc="-150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-1229193" y="1763713"/>
            <a:ext cx="10478124" cy="239842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711199" y="2018546"/>
            <a:ext cx="7417597" cy="188876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r">
              <a:lnSpc>
                <a:spcPct val="100000"/>
              </a:lnSpc>
              <a:buNone/>
              <a:defRPr sz="5400" b="1" i="1" spc="-30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Sit!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7120328" y="4593134"/>
            <a:ext cx="10343214" cy="23984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8128000" y="4847967"/>
            <a:ext cx="7281889" cy="188876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5400" b="1" i="1" spc="-30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nisi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899" y="4570584"/>
            <a:ext cx="5931733" cy="2420976"/>
          </a:xfrm>
          <a:prstGeom prst="rect">
            <a:avLst/>
          </a:prstGeom>
        </p:spPr>
        <p:txBody>
          <a:bodyPr lIns="0" tIns="180000" rIns="0" bIns="180000" numCol="1" spcCol="720000" anchor="ctr" anchorCtr="0">
            <a:normAutofit/>
          </a:bodyPr>
          <a:lstStyle>
            <a:lvl1pPr marL="0" indent="0" algn="r">
              <a:buNone/>
              <a:defRPr sz="3200" b="0" i="0" spc="-150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OpenAIRE @ EOSC | RDA  | Berlin | 23rd March 2018</a:t>
            </a:r>
          </a:p>
        </p:txBody>
      </p:sp>
      <p:sp>
        <p:nvSpPr>
          <p:cNvPr id="2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3489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499">
          <p15:clr>
            <a:srgbClr val="FBAE40"/>
          </p15:clr>
        </p15:guide>
        <p15:guide id="4" orient="horz" pos="1111">
          <p15:clr>
            <a:srgbClr val="FBAE40"/>
          </p15:clr>
        </p15:guide>
        <p15:guide id="5" orient="horz" pos="4672">
          <p15:clr>
            <a:srgbClr val="FBAE40"/>
          </p15:clr>
        </p15:guide>
        <p15:guide id="6" pos="888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2"/>
              </a:gs>
              <a:gs pos="100000">
                <a:schemeClr val="accent3"/>
              </a:gs>
            </a:gsLst>
            <a:lin ang="12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38919" y="6237108"/>
            <a:ext cx="2333665" cy="3500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1436" y="872215"/>
            <a:ext cx="1806936" cy="1548000"/>
          </a:xfrm>
          <a:prstGeom prst="rect">
            <a:avLst/>
          </a:prstGeom>
          <a:effectLst/>
        </p:spPr>
      </p:pic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444596" y="1587501"/>
            <a:ext cx="13365686" cy="54362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800" b="1" i="0" spc="-451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,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102725" y="7017692"/>
            <a:ext cx="8279150" cy="939800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4600" b="0" i="0" spc="-30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- Cicero, 45BC</a:t>
            </a:r>
          </a:p>
        </p:txBody>
      </p:sp>
    </p:spTree>
    <p:extLst>
      <p:ext uri="{BB962C8B-B14F-4D97-AF65-F5344CB8AC3E}">
        <p14:creationId xmlns:p14="http://schemas.microsoft.com/office/powerpoint/2010/main" val="44225906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2"/>
              </a:gs>
              <a:gs pos="100000">
                <a:schemeClr val="accent3"/>
              </a:gs>
            </a:gsLst>
            <a:lin ang="12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38919" y="6237108"/>
            <a:ext cx="2333665" cy="3500498"/>
          </a:xfrm>
          <a:prstGeom prst="rect">
            <a:avLst/>
          </a:prstGeom>
        </p:spPr>
      </p:pic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541867" y="829734"/>
            <a:ext cx="14986000" cy="765386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800" b="0" i="0" spc="-451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,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5868"/>
            <a:ext cx="16297200" cy="9180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868"/>
            <a:ext cx="16297200" cy="9180000"/>
          </a:xfrm>
          <a:prstGeom prst="rect">
            <a:avLst/>
          </a:prstGeom>
          <a:noFill/>
        </p:spPr>
      </p:pic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541867" y="829734"/>
            <a:ext cx="14986000" cy="765386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800" b="0" i="0" spc="-451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,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rgbClr val="2D3293"/>
              </a:gs>
              <a:gs pos="100000">
                <a:schemeClr val="accent2">
                  <a:lumMod val="75000"/>
                </a:schemeClr>
              </a:gs>
            </a:gsLst>
            <a:lin ang="12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53933" y="6241933"/>
            <a:ext cx="2335200" cy="3502800"/>
          </a:xfrm>
          <a:prstGeom prst="rect">
            <a:avLst/>
          </a:prstGeom>
        </p:spPr>
      </p:pic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541867" y="829734"/>
            <a:ext cx="14986000" cy="765386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800" b="0" i="0" spc="-451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,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" y="0"/>
            <a:ext cx="16246121" cy="9144000"/>
          </a:xfrm>
          <a:prstGeom prst="rect">
            <a:avLst/>
          </a:prstGeom>
        </p:spPr>
      </p:pic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945467" y="745067"/>
            <a:ext cx="8365067" cy="765386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800" b="0" i="0" spc="-451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,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" y="0"/>
            <a:ext cx="16246137" cy="9144000"/>
          </a:xfrm>
          <a:prstGeom prst="rect">
            <a:avLst/>
          </a:prstGeom>
        </p:spPr>
      </p:pic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0" y="745067"/>
            <a:ext cx="8636001" cy="765386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800" b="0" i="0" spc="-451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,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rgbClr val="2D3293"/>
              </a:gs>
              <a:gs pos="99000">
                <a:schemeClr val="accent2"/>
              </a:gs>
            </a:gsLst>
            <a:lin ang="12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" y="0"/>
            <a:ext cx="16246135" cy="9144000"/>
          </a:xfrm>
          <a:prstGeom prst="rect">
            <a:avLst/>
          </a:prstGeom>
        </p:spPr>
      </p:pic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547534" y="1278467"/>
            <a:ext cx="9160933" cy="6587067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200" b="0" i="0" spc="-451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,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5"/>
              </a:gs>
              <a:gs pos="100000">
                <a:schemeClr val="accent3"/>
              </a:gs>
            </a:gsLst>
            <a:lin ang="3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6085" y="815901"/>
            <a:ext cx="1012668" cy="867551"/>
          </a:xfrm>
          <a:prstGeom prst="rect">
            <a:avLst/>
          </a:prstGeom>
          <a:noFill/>
          <a:effectLst/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999060" y="956202"/>
            <a:ext cx="10487597" cy="54362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8000" b="1" i="0" spc="-451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,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11991084" y="4572000"/>
            <a:ext cx="3851149" cy="872281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4800" b="0" i="1" spc="-300" baseline="0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Cicero, 45 BC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4230671" y="-414216"/>
            <a:ext cx="1615589" cy="24233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09739" y="6025863"/>
            <a:ext cx="1615589" cy="2423383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99" y="8197313"/>
            <a:ext cx="1171863" cy="813671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60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OpenAIRE @ EOSC | RDA  | Berlin | 23rd March 2018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086713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5"/>
              </a:gs>
              <a:gs pos="100000">
                <a:schemeClr val="accent3"/>
              </a:gs>
            </a:gsLst>
            <a:lin ang="3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09739" y="6025863"/>
            <a:ext cx="1615589" cy="2423383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4236514" y="-419529"/>
            <a:ext cx="1615589" cy="2423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4898" y="1067627"/>
            <a:ext cx="1554806" cy="1332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10592" y="1248225"/>
            <a:ext cx="1061902" cy="909729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715400" y="1599957"/>
            <a:ext cx="5554689" cy="3925164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3600" b="1" i="0" spc="-30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,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8940659" y="1599957"/>
            <a:ext cx="5554689" cy="3925164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3600" b="1" i="0" spc="-30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dictum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9461046" y="5525120"/>
            <a:ext cx="3720780" cy="609601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1" spc="-15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Cicero, 45BC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250819" y="5525120"/>
            <a:ext cx="3690914" cy="609601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1" spc="-15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Cicero, 45BC</a:t>
            </a:r>
          </a:p>
        </p:txBody>
      </p:sp>
      <p:sp>
        <p:nvSpPr>
          <p:cNvPr id="4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6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OpenAIRE @ EOSC | RDA  | Berlin | 23rd March 2018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61142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 userDrawn="1"/>
        </p:nvGrpSpPr>
        <p:grpSpPr>
          <a:xfrm>
            <a:off x="4977114" y="3355141"/>
            <a:ext cx="1461541" cy="255212"/>
            <a:chOff x="4977114" y="3355141"/>
            <a:chExt cx="1461541" cy="255212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4977114" y="3355141"/>
              <a:ext cx="1206329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6183443" y="3355141"/>
              <a:ext cx="255212" cy="2552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6" name="Group 35"/>
          <p:cNvGrpSpPr/>
          <p:nvPr userDrawn="1"/>
        </p:nvGrpSpPr>
        <p:grpSpPr>
          <a:xfrm rot="10800000" flipH="1">
            <a:off x="4963180" y="5245881"/>
            <a:ext cx="1866955" cy="657494"/>
            <a:chOff x="5150967" y="3355141"/>
            <a:chExt cx="1488828" cy="157687"/>
          </a:xfrm>
        </p:grpSpPr>
        <p:cxnSp>
          <p:nvCxnSpPr>
            <p:cNvPr id="37" name="Straight Connector 36"/>
            <p:cNvCxnSpPr/>
            <p:nvPr userDrawn="1"/>
          </p:nvCxnSpPr>
          <p:spPr>
            <a:xfrm rot="10800000" flipH="1">
              <a:off x="5150967" y="3355141"/>
              <a:ext cx="103247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8" name="Straight Connector 37"/>
            <p:cNvCxnSpPr/>
            <p:nvPr userDrawn="1"/>
          </p:nvCxnSpPr>
          <p:spPr>
            <a:xfrm rot="10800000" flipH="1" flipV="1">
              <a:off x="6183443" y="3355141"/>
              <a:ext cx="456352" cy="15768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1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0" y="5452946"/>
            <a:ext cx="4010702" cy="1963854"/>
          </a:xfrm>
          <a:prstGeom prst="rect">
            <a:avLst/>
          </a:prstGeom>
        </p:spPr>
        <p:txBody>
          <a:bodyPr lIns="0" tIns="72000" rIns="0" bIns="0" numCol="1" spcCol="720000" anchor="t" anchorCtr="0">
            <a:normAutofit/>
          </a:bodyPr>
          <a:lstStyle>
            <a:lvl1pPr marL="0" indent="0" algn="r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parturient.,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11399735" y="5185718"/>
            <a:ext cx="4010702" cy="2031862"/>
          </a:xfrm>
          <a:prstGeom prst="rect">
            <a:avLst/>
          </a:prstGeom>
        </p:spPr>
        <p:txBody>
          <a:bodyPr lIns="0" tIns="72000" rIns="0" bIns="0" numCol="1" spcCol="720000" anchor="t" anchorCtr="0">
            <a:normAutofit/>
          </a:bodyPr>
          <a:lstStyle>
            <a:lvl1pPr marL="0" indent="0" algn="l">
              <a:buNone/>
              <a:defRPr sz="2600" b="0" i="0" spc="-150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 </a:t>
            </a:r>
          </a:p>
        </p:txBody>
      </p:sp>
      <p:sp>
        <p:nvSpPr>
          <p:cNvPr id="43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11399735" y="2188518"/>
            <a:ext cx="4010702" cy="1892663"/>
          </a:xfrm>
          <a:prstGeom prst="rect">
            <a:avLst/>
          </a:prstGeom>
        </p:spPr>
        <p:txBody>
          <a:bodyPr lIns="0" tIns="72000" rIns="0" bIns="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. </a:t>
            </a:r>
          </a:p>
        </p:txBody>
      </p:sp>
      <p:grpSp>
        <p:nvGrpSpPr>
          <p:cNvPr id="44" name="Group 43"/>
          <p:cNvGrpSpPr/>
          <p:nvPr userDrawn="1"/>
        </p:nvGrpSpPr>
        <p:grpSpPr>
          <a:xfrm flipH="1">
            <a:off x="9317513" y="3011918"/>
            <a:ext cx="1756889" cy="941658"/>
            <a:chOff x="5435972" y="3355141"/>
            <a:chExt cx="1401055" cy="225838"/>
          </a:xfrm>
        </p:grpSpPr>
        <p:cxnSp>
          <p:nvCxnSpPr>
            <p:cNvPr id="45" name="Straight Connector 44"/>
            <p:cNvCxnSpPr/>
            <p:nvPr userDrawn="1"/>
          </p:nvCxnSpPr>
          <p:spPr>
            <a:xfrm>
              <a:off x="5435972" y="3355141"/>
              <a:ext cx="74747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6" name="Straight Connector 45"/>
            <p:cNvCxnSpPr/>
            <p:nvPr userDrawn="1"/>
          </p:nvCxnSpPr>
          <p:spPr>
            <a:xfrm rot="10800000" flipH="1" flipV="1">
              <a:off x="6183443" y="3355141"/>
              <a:ext cx="653584" cy="2258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8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720000" y="1578919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Science. Set Free. </a:t>
            </a:r>
          </a:p>
        </p:txBody>
      </p:sp>
      <p:sp>
        <p:nvSpPr>
          <p:cNvPr id="49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711200" y="2188519"/>
            <a:ext cx="4010702" cy="1892662"/>
          </a:xfrm>
          <a:prstGeom prst="rect">
            <a:avLst/>
          </a:prstGeom>
        </p:spPr>
        <p:txBody>
          <a:bodyPr lIns="0" tIns="72000" rIns="0" bIns="0" numCol="1" spcCol="720000" anchor="t" anchorCtr="0">
            <a:normAutofit/>
          </a:bodyPr>
          <a:lstStyle>
            <a:lvl1pPr marL="0" indent="0" algn="r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. </a:t>
            </a:r>
          </a:p>
        </p:txBody>
      </p:sp>
      <p:sp>
        <p:nvSpPr>
          <p:cNvPr id="50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720000" y="4843346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 b="1" i="0" spc="-151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Science. Set Free. </a:t>
            </a:r>
          </a:p>
        </p:txBody>
      </p:sp>
      <p:sp>
        <p:nvSpPr>
          <p:cNvPr id="51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11399734" y="1578919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800" b="1" i="0" spc="-151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Science. Set Free. </a:t>
            </a:r>
          </a:p>
        </p:txBody>
      </p:sp>
      <p:grpSp>
        <p:nvGrpSpPr>
          <p:cNvPr id="52" name="Group 51"/>
          <p:cNvGrpSpPr/>
          <p:nvPr userDrawn="1"/>
        </p:nvGrpSpPr>
        <p:grpSpPr>
          <a:xfrm flipH="1" flipV="1">
            <a:off x="9814139" y="5741248"/>
            <a:ext cx="1260263" cy="405551"/>
            <a:chOff x="5533392" y="3355141"/>
            <a:chExt cx="905263" cy="255212"/>
          </a:xfrm>
        </p:grpSpPr>
        <p:cxnSp>
          <p:nvCxnSpPr>
            <p:cNvPr id="53" name="Straight Connector 52"/>
            <p:cNvCxnSpPr/>
            <p:nvPr userDrawn="1"/>
          </p:nvCxnSpPr>
          <p:spPr>
            <a:xfrm flipV="1">
              <a:off x="5533392" y="3355141"/>
              <a:ext cx="65005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4" name="Straight Connector 53"/>
            <p:cNvCxnSpPr/>
            <p:nvPr userDrawn="1"/>
          </p:nvCxnSpPr>
          <p:spPr>
            <a:xfrm>
              <a:off x="6183443" y="3355141"/>
              <a:ext cx="255212" cy="2552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7" name="Text Placeholder 15"/>
          <p:cNvSpPr>
            <a:spLocks noGrp="1"/>
          </p:cNvSpPr>
          <p:nvPr>
            <p:ph type="body" sz="quarter" idx="34" hasCustomPrompt="1"/>
          </p:nvPr>
        </p:nvSpPr>
        <p:spPr>
          <a:xfrm>
            <a:off x="11399734" y="4576118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8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Science. Set Free. </a:t>
            </a:r>
          </a:p>
        </p:txBody>
      </p: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872" y="2701698"/>
            <a:ext cx="3258477" cy="3715808"/>
          </a:xfrm>
          <a:prstGeom prst="rect">
            <a:avLst/>
          </a:prstGeom>
        </p:spPr>
      </p:pic>
      <p:sp>
        <p:nvSpPr>
          <p:cNvPr id="28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408676"/>
            <a:ext cx="14699237" cy="1051824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LOREM IPSUM DOLOR SIT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sp>
        <p:nvSpPr>
          <p:cNvPr id="33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OpenAIRE @ EOSC | RDA  | Berlin | 23rd March 2018</a:t>
            </a:r>
          </a:p>
        </p:txBody>
      </p:sp>
      <p:sp>
        <p:nvSpPr>
          <p:cNvPr id="3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27539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ks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583" y="0"/>
            <a:ext cx="4628417" cy="9155111"/>
          </a:xfrm>
          <a:prstGeom prst="rect">
            <a:avLst/>
          </a:prstGeom>
        </p:spPr>
      </p:pic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552085"/>
            <a:ext cx="10210800" cy="908415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LOREM IPSUM DOLOR SIT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11627582" y="-1"/>
            <a:ext cx="4689798" cy="9144000"/>
          </a:xfrm>
          <a:prstGeom prst="rect">
            <a:avLst/>
          </a:prstGeom>
          <a:gradFill>
            <a:gsLst>
              <a:gs pos="8000">
                <a:srgbClr val="2D3293"/>
              </a:gs>
              <a:gs pos="100000">
                <a:srgbClr val="2D3293">
                  <a:alpha val="0"/>
                </a:srgb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1" y="2167249"/>
            <a:ext cx="4851400" cy="2032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</a:p>
        </p:txBody>
      </p:sp>
      <p:sp>
        <p:nvSpPr>
          <p:cNvPr id="33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6070600" y="2167249"/>
            <a:ext cx="4851400" cy="2032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11200" y="2082800"/>
            <a:ext cx="4851401" cy="84449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6070599" y="2082800"/>
            <a:ext cx="4851401" cy="84449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711200" y="4578991"/>
            <a:ext cx="4851401" cy="844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6070599" y="4578991"/>
            <a:ext cx="4851401" cy="84449"/>
          </a:xfrm>
          <a:prstGeom prst="rect">
            <a:avLst/>
          </a:prstGeom>
          <a:solidFill>
            <a:schemeClr val="accent6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711201" y="4661079"/>
            <a:ext cx="4851400" cy="2032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/>
              <a:t>Ι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6070600" y="4661079"/>
            <a:ext cx="4851400" cy="2032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dolor.</a:t>
            </a:r>
            <a:r>
              <a:rPr lang="el-GR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</a:p>
        </p:txBody>
      </p:sp>
      <p:sp>
        <p:nvSpPr>
          <p:cNvPr id="45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602294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OpenAIRE @ EOSC | RDA  | Berlin | 23rd March 2018</a:t>
            </a:r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602293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02971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355600"/>
            <a:ext cx="14826237" cy="1104900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LOREM IPSUM </a:t>
            </a:r>
            <a:r>
              <a:rPr lang="el-GR" dirty="0"/>
              <a:t>- 3</a:t>
            </a:r>
            <a:r>
              <a:rPr lang="en-US" dirty="0"/>
              <a:t> Boxes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711200" y="1933732"/>
            <a:ext cx="4532131" cy="180000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5861934" y="1933732"/>
            <a:ext cx="4532131" cy="180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11012668" y="1933732"/>
            <a:ext cx="4532131" cy="180000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711200" y="7000354"/>
            <a:ext cx="4532131" cy="84449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5861934" y="6999710"/>
            <a:ext cx="4532131" cy="84449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1012668" y="6999709"/>
            <a:ext cx="4532131" cy="84449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1" y="3229338"/>
            <a:ext cx="4532130" cy="353887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ctr">
              <a:buNone/>
              <a:defRPr sz="24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ante. </a:t>
            </a:r>
            <a:r>
              <a:rPr lang="en-US" dirty="0" err="1"/>
              <a:t>Etiam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magna.</a:t>
            </a:r>
            <a:r>
              <a:rPr lang="el-GR" dirty="0"/>
              <a:t> </a:t>
            </a:r>
            <a:r>
              <a:rPr lang="en-US" dirty="0"/>
              <a:t>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8" hasCustomPrompt="1"/>
          </p:nvPr>
        </p:nvSpPr>
        <p:spPr>
          <a:xfrm>
            <a:off x="711200" y="2430866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800" b="1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Option 1</a:t>
            </a:r>
          </a:p>
        </p:txBody>
      </p:sp>
      <p:sp>
        <p:nvSpPr>
          <p:cNvPr id="50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5861934" y="3229338"/>
            <a:ext cx="4532130" cy="353887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ctr">
              <a:buNone/>
              <a:defRPr sz="24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ante. </a:t>
            </a:r>
            <a:r>
              <a:rPr lang="en-US" dirty="0" err="1"/>
              <a:t>Etiam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magna.</a:t>
            </a:r>
            <a:r>
              <a:rPr lang="el-GR" dirty="0"/>
              <a:t> </a:t>
            </a:r>
            <a:r>
              <a:rPr lang="en-US" dirty="0"/>
              <a:t>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</a:p>
        </p:txBody>
      </p:sp>
      <p:sp>
        <p:nvSpPr>
          <p:cNvPr id="51" name="Text Placeholder 25"/>
          <p:cNvSpPr>
            <a:spLocks noGrp="1"/>
          </p:cNvSpPr>
          <p:nvPr>
            <p:ph type="body" sz="quarter" idx="30" hasCustomPrompt="1"/>
          </p:nvPr>
        </p:nvSpPr>
        <p:spPr>
          <a:xfrm>
            <a:off x="5861933" y="2430866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800" b="1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Option 2</a:t>
            </a:r>
          </a:p>
        </p:txBody>
      </p:sp>
      <p:sp>
        <p:nvSpPr>
          <p:cNvPr id="52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11012669" y="3229338"/>
            <a:ext cx="4532130" cy="353887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ctr">
              <a:buNone/>
              <a:defRPr sz="24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ante. </a:t>
            </a:r>
            <a:r>
              <a:rPr lang="en-US" dirty="0" err="1"/>
              <a:t>Etiam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magna.</a:t>
            </a:r>
            <a:r>
              <a:rPr lang="el-GR" dirty="0"/>
              <a:t> </a:t>
            </a:r>
            <a:r>
              <a:rPr lang="en-US" dirty="0"/>
              <a:t>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</a:p>
        </p:txBody>
      </p:sp>
      <p:sp>
        <p:nvSpPr>
          <p:cNvPr id="53" name="Text Placeholder 25"/>
          <p:cNvSpPr>
            <a:spLocks noGrp="1"/>
          </p:cNvSpPr>
          <p:nvPr>
            <p:ph type="body" sz="quarter" idx="32" hasCustomPrompt="1"/>
          </p:nvPr>
        </p:nvSpPr>
        <p:spPr>
          <a:xfrm>
            <a:off x="11012668" y="2430866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800" b="1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Option 3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sp>
        <p:nvSpPr>
          <p:cNvPr id="2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OpenAIRE @ EOSC | RDA  | Berlin | 23rd March 2018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36715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355600"/>
            <a:ext cx="14826237" cy="1104900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LOREM IPSUM </a:t>
            </a:r>
            <a:r>
              <a:rPr lang="el-GR" dirty="0"/>
              <a:t>- </a:t>
            </a:r>
            <a:r>
              <a:rPr lang="en-US" dirty="0"/>
              <a:t>2 Boxes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>
            <a:off x="711200" y="1933731"/>
            <a:ext cx="7200000" cy="180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8354543" y="1933732"/>
            <a:ext cx="7200000" cy="180000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711200" y="6999709"/>
            <a:ext cx="7200000" cy="84449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8354543" y="6999709"/>
            <a:ext cx="7200000" cy="84449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0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711200" y="3229337"/>
            <a:ext cx="7200000" cy="353887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ctr">
              <a:buNone/>
              <a:defRPr sz="24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ante. </a:t>
            </a:r>
            <a:r>
              <a:rPr lang="en-US" dirty="0" err="1"/>
              <a:t>Etiam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magna.</a:t>
            </a:r>
            <a:r>
              <a:rPr lang="el-GR" dirty="0"/>
              <a:t> </a:t>
            </a:r>
            <a:r>
              <a:rPr lang="en-US" dirty="0"/>
              <a:t>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</a:p>
        </p:txBody>
      </p:sp>
      <p:sp>
        <p:nvSpPr>
          <p:cNvPr id="51" name="Text Placeholder 25"/>
          <p:cNvSpPr>
            <a:spLocks noGrp="1"/>
          </p:cNvSpPr>
          <p:nvPr>
            <p:ph type="body" sz="quarter" idx="30" hasCustomPrompt="1"/>
          </p:nvPr>
        </p:nvSpPr>
        <p:spPr>
          <a:xfrm>
            <a:off x="711199" y="2430865"/>
            <a:ext cx="7200000" cy="6683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800" b="1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Option 1</a:t>
            </a:r>
          </a:p>
        </p:txBody>
      </p:sp>
      <p:sp>
        <p:nvSpPr>
          <p:cNvPr id="52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8354544" y="3229338"/>
            <a:ext cx="7200000" cy="353887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ctr">
              <a:buNone/>
              <a:defRPr sz="24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ante. </a:t>
            </a:r>
            <a:r>
              <a:rPr lang="en-US" dirty="0" err="1"/>
              <a:t>Etiam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magna.</a:t>
            </a:r>
            <a:r>
              <a:rPr lang="el-GR" dirty="0"/>
              <a:t> </a:t>
            </a:r>
            <a:r>
              <a:rPr lang="en-US" dirty="0"/>
              <a:t>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</a:p>
        </p:txBody>
      </p:sp>
      <p:sp>
        <p:nvSpPr>
          <p:cNvPr id="53" name="Text Placeholder 25"/>
          <p:cNvSpPr>
            <a:spLocks noGrp="1"/>
          </p:cNvSpPr>
          <p:nvPr>
            <p:ph type="body" sz="quarter" idx="32" hasCustomPrompt="1"/>
          </p:nvPr>
        </p:nvSpPr>
        <p:spPr>
          <a:xfrm>
            <a:off x="8354543" y="2430866"/>
            <a:ext cx="7200000" cy="6683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800" b="1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Option 2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sp>
        <p:nvSpPr>
          <p:cNvPr id="2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OpenAIRE @ EOSC | RDA  | Berlin | 23rd March 2018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" y="0"/>
            <a:ext cx="16234573" cy="9145935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0" y="2590647"/>
            <a:ext cx="11303000" cy="2765234"/>
          </a:xfrm>
          <a:prstGeom prst="rect">
            <a:avLst/>
          </a:prstGeom>
        </p:spPr>
        <p:txBody>
          <a:bodyPr wrap="square" lIns="0" tIns="0" rIns="0" bIns="72000" anchor="b" anchorCtr="1">
            <a:normAutofit/>
          </a:bodyPr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8000" b="1" i="0" spc="-300" baseline="0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THIS IS THE PRESENTATION TITLE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0" y="5355881"/>
            <a:ext cx="11303000" cy="1561771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4200" b="0" i="0" spc="-151">
                <a:solidFill>
                  <a:srgbClr val="4687E6"/>
                </a:solidFill>
                <a:latin typeface="+mn-lt"/>
                <a:ea typeface="Open Sans" charset="0"/>
                <a:cs typeface="Open Sans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THIS IS THE SUBTITLE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4176060" y="1387791"/>
            <a:ext cx="7901640" cy="4924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1">
            <a:spAutoFit/>
          </a:bodyPr>
          <a:lstStyle>
            <a:lvl1pPr marL="0" indent="0" algn="r">
              <a:buNone/>
              <a:defRPr sz="3200" b="1" i="0" spc="-151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4176060" y="1880235"/>
            <a:ext cx="7901640" cy="5287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1">
            <a:spAutoFit/>
          </a:bodyPr>
          <a:lstStyle>
            <a:lvl1pPr marL="0" indent="0" algn="ctr">
              <a:buNone/>
              <a:defRPr sz="3200" b="0" i="0" spc="-150">
                <a:solidFill>
                  <a:schemeClr val="accent2"/>
                </a:solidFill>
                <a:latin typeface="+mn-lt"/>
                <a:ea typeface="Open Sans" charset="0"/>
                <a:cs typeface="Open Sans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University or </a:t>
            </a:r>
            <a:r>
              <a:rPr lang="en-US" dirty="0" err="1"/>
              <a:t>Organisation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160" y="374218"/>
            <a:ext cx="967440" cy="967440"/>
          </a:xfrm>
          <a:prstGeom prst="rect">
            <a:avLst/>
          </a:prstGeom>
        </p:spPr>
      </p:pic>
      <p:sp>
        <p:nvSpPr>
          <p:cNvPr id="5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400" b="0" i="0" spc="0">
                <a:solidFill>
                  <a:schemeClr val="bg2">
                    <a:lumMod val="50000"/>
                  </a:schemeClr>
                </a:solidFill>
                <a:latin typeface="+mn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OpenAIRE @ EOSC | RDA  | Berlin | 23rd March 2018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724879" y="8496329"/>
            <a:ext cx="703862" cy="252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936" y="8459262"/>
            <a:ext cx="432001" cy="360000"/>
          </a:xfrm>
          <a:prstGeom prst="rect">
            <a:avLst/>
          </a:prstGeom>
          <a:noFill/>
        </p:spPr>
      </p:pic>
      <p:sp>
        <p:nvSpPr>
          <p:cNvPr id="22" name="Title 1"/>
          <p:cNvSpPr txBox="1">
            <a:spLocks/>
          </p:cNvSpPr>
          <p:nvPr userDrawn="1"/>
        </p:nvSpPr>
        <p:spPr>
          <a:xfrm>
            <a:off x="12548937" y="8457361"/>
            <a:ext cx="1959941" cy="27699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ctr"/>
            <a:r>
              <a:rPr lang="en-US"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rPr>
              <a:t>@</a:t>
            </a:r>
            <a:r>
              <a:rPr lang="en-US" sz="1800" b="1" i="0" err="1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rPr>
              <a:t>openaire_eu</a:t>
            </a:r>
            <a:endParaRPr lang="en-US" sz="1800" b="1" i="0">
              <a:solidFill>
                <a:srgbClr val="2D3293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399975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22774" y="355600"/>
            <a:ext cx="14826237" cy="1104900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LOREM IPSUM </a:t>
            </a:r>
            <a:r>
              <a:rPr lang="el-GR" dirty="0"/>
              <a:t>- 6</a:t>
            </a:r>
            <a:r>
              <a:rPr lang="en-US" dirty="0"/>
              <a:t> Boxes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711200" y="1760109"/>
            <a:ext cx="4532131" cy="180000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5861934" y="1760109"/>
            <a:ext cx="4532131" cy="180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11012668" y="1760109"/>
            <a:ext cx="4532131" cy="180000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OpenAIRE @ EOSC | RDA  | Berlin | 23rd March 2018</a:t>
            </a:r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1" y="2591412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ante. </a:t>
            </a:r>
            <a:r>
              <a:rPr lang="en-US" dirty="0" err="1"/>
              <a:t>Etiam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</a:t>
            </a:r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8" hasCustomPrompt="1"/>
          </p:nvPr>
        </p:nvSpPr>
        <p:spPr>
          <a:xfrm>
            <a:off x="711200" y="1940109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Option 1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5861935" y="2591412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ante. </a:t>
            </a:r>
            <a:r>
              <a:rPr lang="en-US" dirty="0" err="1"/>
              <a:t>Etiam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</a:t>
            </a:r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30" hasCustomPrompt="1"/>
          </p:nvPr>
        </p:nvSpPr>
        <p:spPr>
          <a:xfrm>
            <a:off x="5861934" y="1940109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Option </a:t>
            </a:r>
            <a:r>
              <a:rPr lang="el-GR" dirty="0"/>
              <a:t>2</a:t>
            </a:r>
            <a:endParaRPr lang="en-US" dirty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11005306" y="2591412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ante. </a:t>
            </a:r>
            <a:r>
              <a:rPr lang="en-US" dirty="0" err="1"/>
              <a:t>Etiam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32" hasCustomPrompt="1"/>
          </p:nvPr>
        </p:nvSpPr>
        <p:spPr>
          <a:xfrm>
            <a:off x="11005305" y="1940109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Option </a:t>
            </a:r>
            <a:r>
              <a:rPr lang="el-GR" dirty="0"/>
              <a:t>3</a:t>
            </a:r>
            <a:endParaRPr lang="en-US" dirty="0"/>
          </a:p>
        </p:txBody>
      </p:sp>
      <p:sp>
        <p:nvSpPr>
          <p:cNvPr id="45" name="Rectangle 44"/>
          <p:cNvSpPr/>
          <p:nvPr userDrawn="1"/>
        </p:nvSpPr>
        <p:spPr>
          <a:xfrm>
            <a:off x="711200" y="4841820"/>
            <a:ext cx="4532131" cy="180000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5861934" y="4841820"/>
            <a:ext cx="4532131" cy="180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11012668" y="4714453"/>
            <a:ext cx="4532131" cy="434734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57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711201" y="5673123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ante. </a:t>
            </a:r>
            <a:r>
              <a:rPr lang="en-US" dirty="0" err="1"/>
              <a:t>Etiam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</a:t>
            </a:r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34" hasCustomPrompt="1"/>
          </p:nvPr>
        </p:nvSpPr>
        <p:spPr>
          <a:xfrm>
            <a:off x="711200" y="5021820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Option </a:t>
            </a:r>
            <a:r>
              <a:rPr lang="el-GR" dirty="0"/>
              <a:t>4</a:t>
            </a:r>
            <a:endParaRPr lang="en-US" dirty="0"/>
          </a:p>
        </p:txBody>
      </p:sp>
      <p:sp>
        <p:nvSpPr>
          <p:cNvPr id="59" name="Text Placeholder 15"/>
          <p:cNvSpPr>
            <a:spLocks noGrp="1"/>
          </p:cNvSpPr>
          <p:nvPr>
            <p:ph type="body" sz="quarter" idx="35" hasCustomPrompt="1"/>
          </p:nvPr>
        </p:nvSpPr>
        <p:spPr>
          <a:xfrm>
            <a:off x="5861935" y="5673123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ante. </a:t>
            </a:r>
            <a:r>
              <a:rPr lang="en-US" dirty="0" err="1"/>
              <a:t>Etiam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</a:t>
            </a:r>
          </a:p>
        </p:txBody>
      </p:sp>
      <p:sp>
        <p:nvSpPr>
          <p:cNvPr id="60" name="Text Placeholder 25"/>
          <p:cNvSpPr>
            <a:spLocks noGrp="1"/>
          </p:cNvSpPr>
          <p:nvPr>
            <p:ph type="body" sz="quarter" idx="36" hasCustomPrompt="1"/>
          </p:nvPr>
        </p:nvSpPr>
        <p:spPr>
          <a:xfrm>
            <a:off x="5861934" y="5021820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Option </a:t>
            </a:r>
            <a:r>
              <a:rPr lang="el-GR" dirty="0"/>
              <a:t>5</a:t>
            </a:r>
            <a:endParaRPr lang="en-US" dirty="0"/>
          </a:p>
        </p:txBody>
      </p:sp>
      <p:sp>
        <p:nvSpPr>
          <p:cNvPr id="61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11005306" y="5673123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ante. </a:t>
            </a:r>
            <a:r>
              <a:rPr lang="en-US" dirty="0" err="1"/>
              <a:t>Etiam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</a:t>
            </a:r>
          </a:p>
        </p:txBody>
      </p:sp>
      <p:sp>
        <p:nvSpPr>
          <p:cNvPr id="62" name="Text Placeholder 25"/>
          <p:cNvSpPr>
            <a:spLocks noGrp="1"/>
          </p:cNvSpPr>
          <p:nvPr>
            <p:ph type="body" sz="quarter" idx="38" hasCustomPrompt="1"/>
          </p:nvPr>
        </p:nvSpPr>
        <p:spPr>
          <a:xfrm>
            <a:off x="11005305" y="5021820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Option </a:t>
            </a:r>
            <a:r>
              <a:rPr lang="el-GR" dirty="0"/>
              <a:t>6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3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1628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 -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615152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1240407" y="4309135"/>
            <a:ext cx="3119156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IMAGE 1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1224440" y="4818836"/>
            <a:ext cx="315931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6" hasCustomPrompt="1"/>
          </p:nvPr>
        </p:nvSpPr>
        <p:spPr>
          <a:xfrm>
            <a:off x="4759520" y="4309135"/>
            <a:ext cx="3167530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IMAGE 2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767740" y="4818836"/>
            <a:ext cx="315931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l-GR" dirty="0"/>
              <a:t>.</a:t>
            </a:r>
            <a:endParaRPr lang="en-US" dirty="0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8331081" y="4309135"/>
            <a:ext cx="3167530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IMAGE 3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8339301" y="4818836"/>
            <a:ext cx="315931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l-GR" dirty="0"/>
              <a:t>.</a:t>
            </a:r>
            <a:endParaRPr lang="en-US" dirty="0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11842940" y="4309135"/>
            <a:ext cx="3167530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IMAGE 4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11851160" y="4818836"/>
            <a:ext cx="315931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/>
              <a:t>Ε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24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5158451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5" name="Picture Placeholder 34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730012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6" name="Picture Placeholder 34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12241871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575733"/>
            <a:ext cx="14752577" cy="88476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400" b="1" i="0" spc="-150" baseline="0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LOREM IPSUM DOLOR SIT</a:t>
            </a:r>
            <a:r>
              <a:rPr lang="el-GR" dirty="0"/>
              <a:t> </a:t>
            </a:r>
            <a:r>
              <a:rPr lang="mr-IN" dirty="0"/>
              <a:t>–</a:t>
            </a:r>
            <a:r>
              <a:rPr lang="el-GR" dirty="0"/>
              <a:t> 4 </a:t>
            </a:r>
            <a:r>
              <a:rPr lang="en-US" dirty="0"/>
              <a:t>Images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3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OpenAIRE @ EOSC | RDA  | Berlin | 23rd March 2018</a:t>
            </a:r>
          </a:p>
        </p:txBody>
      </p:sp>
      <p:sp>
        <p:nvSpPr>
          <p:cNvPr id="3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4573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hotos -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752148" y="1929475"/>
            <a:ext cx="2552243" cy="255600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833301" y="4637371"/>
            <a:ext cx="4392000" cy="50749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IMAGE 1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825319" y="5147071"/>
            <a:ext cx="439200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800" b="0" i="0" spc="-51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6" hasCustomPrompt="1"/>
          </p:nvPr>
        </p:nvSpPr>
        <p:spPr>
          <a:xfrm>
            <a:off x="6018490" y="4637371"/>
            <a:ext cx="4392000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IMAGE 2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6018490" y="5147071"/>
            <a:ext cx="439200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l-GR" dirty="0"/>
              <a:t>.</a:t>
            </a:r>
            <a:endParaRPr lang="en-US" dirty="0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11124998" y="4637371"/>
            <a:ext cx="4392000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IMAGE 3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11124998" y="5147071"/>
            <a:ext cx="439200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l-GR" dirty="0"/>
              <a:t>.</a:t>
            </a:r>
            <a:endParaRPr lang="en-US" dirty="0"/>
          </a:p>
        </p:txBody>
      </p:sp>
      <p:sp>
        <p:nvSpPr>
          <p:cNvPr id="24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6938369" y="1929475"/>
            <a:ext cx="2552243" cy="255600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5" name="Picture Placeholder 34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2044877" y="1929475"/>
            <a:ext cx="2552243" cy="255600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575733"/>
            <a:ext cx="14752577" cy="88476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400" b="1" i="0" spc="-150" baseline="0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LOREM IPSUM DOLOR SIT</a:t>
            </a:r>
            <a:r>
              <a:rPr lang="el-GR" dirty="0"/>
              <a:t> </a:t>
            </a:r>
            <a:r>
              <a:rPr lang="mr-IN" dirty="0"/>
              <a:t>–</a:t>
            </a:r>
            <a:r>
              <a:rPr lang="el-GR" dirty="0"/>
              <a:t> </a:t>
            </a:r>
            <a:r>
              <a:rPr lang="en-US" dirty="0"/>
              <a:t>3</a:t>
            </a:r>
            <a:r>
              <a:rPr lang="el-GR" dirty="0"/>
              <a:t> </a:t>
            </a:r>
            <a:r>
              <a:rPr lang="en-US" dirty="0"/>
              <a:t>Images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3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OpenAIRE @ EOSC | RDA  | Berlin | 23rd March 2018</a:t>
            </a:r>
          </a:p>
        </p:txBody>
      </p:sp>
      <p:sp>
        <p:nvSpPr>
          <p:cNvPr id="3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hotos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39881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685080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0" i="0" spc="-51" baseline="0">
                <a:solidFill>
                  <a:schemeClr val="bg2">
                    <a:lumMod val="2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endParaRPr lang="en-US" dirty="0"/>
          </a:p>
          <a:p>
            <a:pPr lvl="0"/>
            <a:r>
              <a:rPr lang="en-US" dirty="0" err="1"/>
              <a:t>Ipsum</a:t>
            </a:r>
            <a:endParaRPr lang="en-US" dirty="0"/>
          </a:p>
          <a:p>
            <a:pPr lvl="0"/>
            <a:r>
              <a:rPr lang="en-US" dirty="0"/>
              <a:t>Dolor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453133"/>
            <a:ext cx="14752577" cy="100736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400" b="1" i="0" spc="-150" baseline="0">
                <a:solidFill>
                  <a:srgbClr val="2D3293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LOREM IPSUM DOLOR SIT</a:t>
            </a:r>
            <a:r>
              <a:rPr lang="el-GR" dirty="0"/>
              <a:t> </a:t>
            </a:r>
            <a:r>
              <a:rPr lang="mr-IN" dirty="0"/>
              <a:t>–</a:t>
            </a:r>
            <a:r>
              <a:rPr lang="el-GR" dirty="0"/>
              <a:t> 5 </a:t>
            </a:r>
            <a:r>
              <a:rPr lang="en-US" dirty="0"/>
              <a:t>Images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32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4030321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34" name="Picture Placeholder 34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7120613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35" name="Picture Placeholder 34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10216766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36" name="Picture Placeholder 34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13301345" y="1869051"/>
            <a:ext cx="1919357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36" hasCustomPrompt="1"/>
          </p:nvPr>
        </p:nvSpPr>
        <p:spPr>
          <a:xfrm>
            <a:off x="3775520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0" i="0" spc="-51" baseline="0">
                <a:solidFill>
                  <a:schemeClr val="bg2">
                    <a:lumMod val="2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endParaRPr lang="en-US" dirty="0"/>
          </a:p>
          <a:p>
            <a:pPr lvl="0"/>
            <a:r>
              <a:rPr lang="en-US" dirty="0" err="1"/>
              <a:t>Ipsum</a:t>
            </a:r>
            <a:endParaRPr lang="en-US" dirty="0"/>
          </a:p>
          <a:p>
            <a:pPr lvl="0"/>
            <a:r>
              <a:rPr lang="en-US" dirty="0"/>
              <a:t>Dolor</a:t>
            </a:r>
          </a:p>
        </p:txBody>
      </p:sp>
      <p:sp>
        <p:nvSpPr>
          <p:cNvPr id="39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6877536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0" i="0" spc="-51" baseline="0">
                <a:solidFill>
                  <a:schemeClr val="bg2">
                    <a:lumMod val="2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endParaRPr lang="en-US" dirty="0"/>
          </a:p>
          <a:p>
            <a:pPr lvl="0"/>
            <a:r>
              <a:rPr lang="en-US" dirty="0" err="1"/>
              <a:t>Ipsum</a:t>
            </a:r>
            <a:endParaRPr lang="en-US" dirty="0"/>
          </a:p>
          <a:p>
            <a:pPr lvl="0"/>
            <a:r>
              <a:rPr lang="en-US" dirty="0"/>
              <a:t>Dolor</a:t>
            </a:r>
          </a:p>
        </p:txBody>
      </p:sp>
      <p:sp>
        <p:nvSpPr>
          <p:cNvPr id="40" name="Text Placeholder 15"/>
          <p:cNvSpPr>
            <a:spLocks noGrp="1"/>
          </p:cNvSpPr>
          <p:nvPr>
            <p:ph type="body" sz="quarter" idx="38" hasCustomPrompt="1"/>
          </p:nvPr>
        </p:nvSpPr>
        <p:spPr>
          <a:xfrm>
            <a:off x="9967976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0" i="0" spc="-51" baseline="0">
                <a:solidFill>
                  <a:schemeClr val="bg2">
                    <a:lumMod val="2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endParaRPr lang="en-US" dirty="0"/>
          </a:p>
          <a:p>
            <a:pPr lvl="0"/>
            <a:r>
              <a:rPr lang="en-US" dirty="0" err="1"/>
              <a:t>Ipsum</a:t>
            </a:r>
            <a:endParaRPr lang="en-US" dirty="0"/>
          </a:p>
          <a:p>
            <a:pPr lvl="0"/>
            <a:r>
              <a:rPr lang="en-US" dirty="0"/>
              <a:t>Dolor</a:t>
            </a:r>
          </a:p>
        </p:txBody>
      </p:sp>
      <p:sp>
        <p:nvSpPr>
          <p:cNvPr id="41" name="Text Placeholder 15"/>
          <p:cNvSpPr>
            <a:spLocks noGrp="1"/>
          </p:cNvSpPr>
          <p:nvPr>
            <p:ph type="body" sz="quarter" idx="39" hasCustomPrompt="1"/>
          </p:nvPr>
        </p:nvSpPr>
        <p:spPr>
          <a:xfrm>
            <a:off x="13058416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0" i="0" spc="-51" baseline="0">
                <a:solidFill>
                  <a:schemeClr val="bg2">
                    <a:lumMod val="2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endParaRPr lang="en-US" dirty="0"/>
          </a:p>
          <a:p>
            <a:pPr lvl="0"/>
            <a:r>
              <a:rPr lang="en-US" dirty="0" err="1"/>
              <a:t>Ipsum</a:t>
            </a:r>
            <a:endParaRPr lang="en-US" dirty="0"/>
          </a:p>
          <a:p>
            <a:pPr lvl="0"/>
            <a:r>
              <a:rPr lang="en-US" dirty="0"/>
              <a:t>Dolor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483980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/>
          <p:cNvCxnSpPr/>
          <p:nvPr userDrawn="1"/>
        </p:nvCxnSpPr>
        <p:spPr>
          <a:xfrm>
            <a:off x="6574421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/>
          <p:cNvCxnSpPr/>
          <p:nvPr userDrawn="1"/>
        </p:nvCxnSpPr>
        <p:spPr>
          <a:xfrm>
            <a:off x="9664861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/>
          <p:cNvCxnSpPr/>
          <p:nvPr userDrawn="1"/>
        </p:nvCxnSpPr>
        <p:spPr>
          <a:xfrm>
            <a:off x="12778451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OpenAIRE @ EOSC | RDA  | Berlin | 23rd March 2018</a:t>
            </a:r>
          </a:p>
        </p:txBody>
      </p:sp>
      <p:sp>
        <p:nvSpPr>
          <p:cNvPr id="2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46991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2"/>
              </a:gs>
              <a:gs pos="100000">
                <a:schemeClr val="accent3"/>
              </a:gs>
            </a:gsLst>
            <a:lin ang="12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41412" y="1885741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2314936" y="1912398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IMAGE 1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2314936" y="2327637"/>
            <a:ext cx="5312780" cy="1137274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0" i="0" spc="-51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524933"/>
            <a:ext cx="14303103" cy="935567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400" b="1" i="0" spc="-150" baseline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LOREM IPSUM DOLOR SIT</a:t>
            </a:r>
            <a:r>
              <a:rPr lang="el-GR" dirty="0"/>
              <a:t> </a:t>
            </a:r>
            <a:r>
              <a:rPr lang="mr-IN" dirty="0"/>
              <a:t>–</a:t>
            </a:r>
            <a:r>
              <a:rPr lang="el-GR" dirty="0"/>
              <a:t> 6 </a:t>
            </a:r>
            <a:r>
              <a:rPr lang="en-US" dirty="0"/>
              <a:t>Images,</a:t>
            </a:r>
            <a:r>
              <a:rPr lang="el-GR" dirty="0"/>
              <a:t> </a:t>
            </a:r>
            <a:r>
              <a:rPr lang="en-US" dirty="0"/>
              <a:t>2 Columns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Picture Placeholder 3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41412" y="3890152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2314936" y="3916809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IMAGE 2</a:t>
            </a:r>
          </a:p>
        </p:txBody>
      </p:sp>
      <p:sp>
        <p:nvSpPr>
          <p:cNvPr id="43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2314936" y="4332048"/>
            <a:ext cx="5312780" cy="1098508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0" i="0" spc="-51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</p:txBody>
      </p:sp>
      <p:sp>
        <p:nvSpPr>
          <p:cNvPr id="44" name="Picture Placeholder 3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741412" y="5867906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45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2314936" y="5894563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IMAGE 3</a:t>
            </a:r>
          </a:p>
        </p:txBody>
      </p:sp>
      <p:sp>
        <p:nvSpPr>
          <p:cNvPr id="46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2314936" y="6309802"/>
            <a:ext cx="5312780" cy="1106998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0" i="0" spc="-51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</p:txBody>
      </p:sp>
      <p:sp>
        <p:nvSpPr>
          <p:cNvPr id="47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8128000" y="1885741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9701524" y="1912398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800" b="1" i="0" spc="-151" baseline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IMAGE 4</a:t>
            </a:r>
          </a:p>
        </p:txBody>
      </p:sp>
      <p:sp>
        <p:nvSpPr>
          <p:cNvPr id="49" name="Text Placeholder 15"/>
          <p:cNvSpPr>
            <a:spLocks noGrp="1"/>
          </p:cNvSpPr>
          <p:nvPr>
            <p:ph type="body" sz="quarter" idx="34" hasCustomPrompt="1"/>
          </p:nvPr>
        </p:nvSpPr>
        <p:spPr>
          <a:xfrm>
            <a:off x="9701524" y="2327637"/>
            <a:ext cx="5312780" cy="1137274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0" i="0" spc="-51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</p:txBody>
      </p:sp>
      <p:sp>
        <p:nvSpPr>
          <p:cNvPr id="50" name="Picture Placeholder 34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8128000" y="3890152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51" name="Text Placeholder 15"/>
          <p:cNvSpPr>
            <a:spLocks noGrp="1"/>
          </p:cNvSpPr>
          <p:nvPr>
            <p:ph type="body" sz="quarter" idx="36" hasCustomPrompt="1"/>
          </p:nvPr>
        </p:nvSpPr>
        <p:spPr>
          <a:xfrm>
            <a:off x="9701524" y="3916809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IMAGE 5</a:t>
            </a:r>
          </a:p>
        </p:txBody>
      </p:sp>
      <p:sp>
        <p:nvSpPr>
          <p:cNvPr id="52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9701524" y="4332048"/>
            <a:ext cx="5312780" cy="1098508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0" i="0" spc="-51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</p:txBody>
      </p:sp>
      <p:sp>
        <p:nvSpPr>
          <p:cNvPr id="53" name="Picture Placeholder 34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8128000" y="5867906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54" name="Text Placeholder 15"/>
          <p:cNvSpPr>
            <a:spLocks noGrp="1"/>
          </p:cNvSpPr>
          <p:nvPr>
            <p:ph type="body" sz="quarter" idx="39" hasCustomPrompt="1"/>
          </p:nvPr>
        </p:nvSpPr>
        <p:spPr>
          <a:xfrm>
            <a:off x="9701524" y="5894563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IMAGE 6</a:t>
            </a:r>
          </a:p>
        </p:txBody>
      </p:sp>
      <p:sp>
        <p:nvSpPr>
          <p:cNvPr id="55" name="Text Placeholder 15"/>
          <p:cNvSpPr>
            <a:spLocks noGrp="1"/>
          </p:cNvSpPr>
          <p:nvPr>
            <p:ph type="body" sz="quarter" idx="40" hasCustomPrompt="1"/>
          </p:nvPr>
        </p:nvSpPr>
        <p:spPr>
          <a:xfrm>
            <a:off x="9701524" y="6309802"/>
            <a:ext cx="5312780" cy="1094854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0" i="0" spc="-51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050" y="-434050"/>
            <a:ext cx="1736203" cy="2604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042761" y="5824735"/>
            <a:ext cx="1770592" cy="2655888"/>
          </a:xfrm>
          <a:prstGeom prst="rect">
            <a:avLst/>
          </a:prstGeom>
        </p:spPr>
      </p:pic>
      <p:sp>
        <p:nvSpPr>
          <p:cNvPr id="30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OpenAIRE @ EOSC | RDA  | Berlin | 23rd March 2018</a:t>
            </a:r>
          </a:p>
        </p:txBody>
      </p:sp>
      <p:sp>
        <p:nvSpPr>
          <p:cNvPr id="3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49243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1" y="792164"/>
            <a:ext cx="6535716" cy="2565634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600" b="1" i="0" spc="-451" baseline="0">
                <a:solidFill>
                  <a:srgbClr val="2D3293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DolorSit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899" y="3357798"/>
            <a:ext cx="6126605" cy="4059002"/>
          </a:xfrm>
          <a:prstGeom prst="rect">
            <a:avLst/>
          </a:prstGeom>
        </p:spPr>
        <p:txBody>
          <a:bodyPr lIns="0" tIns="180000" rIns="0" bIns="180000" numCol="1" spcCol="720000" anchor="t" anchorCtr="0">
            <a:normAutofit/>
          </a:bodyPr>
          <a:lstStyle>
            <a:lvl1pPr marL="0" indent="0" algn="l">
              <a:buNone/>
              <a:defRPr sz="3200" b="0" i="0" spc="-150" baseline="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8128000" y="792164"/>
            <a:ext cx="8128000" cy="74051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25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OpenAIRE @ EOSC | RDA  | Berlin | 23rd March 2018</a:t>
            </a:r>
          </a:p>
        </p:txBody>
      </p:sp>
      <p:sp>
        <p:nvSpPr>
          <p:cNvPr id="2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15461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8128000" y="792164"/>
            <a:ext cx="8128000" cy="74051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1" y="792164"/>
            <a:ext cx="6535716" cy="2565634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600" b="1" i="0" spc="-451" baseline="0">
                <a:solidFill>
                  <a:srgbClr val="2D3293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DolorSit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899" y="3357798"/>
            <a:ext cx="6126605" cy="4059002"/>
          </a:xfrm>
          <a:prstGeom prst="rect">
            <a:avLst/>
          </a:prstGeom>
        </p:spPr>
        <p:txBody>
          <a:bodyPr lIns="0" tIns="180000" rIns="0" bIns="180000" numCol="1" spcCol="720000" anchor="t" anchorCtr="0">
            <a:normAutofit/>
          </a:bodyPr>
          <a:lstStyle>
            <a:lvl1pPr marL="0" indent="0" algn="l">
              <a:buNone/>
              <a:defRPr sz="3200" b="0" i="0" spc="-150" baseline="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10" name="Rounded Rectangle 9"/>
          <p:cNvSpPr/>
          <p:nvPr userDrawn="1"/>
        </p:nvSpPr>
        <p:spPr>
          <a:xfrm>
            <a:off x="8921831" y="6031940"/>
            <a:ext cx="8968799" cy="161697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9593704" y="6162363"/>
            <a:ext cx="6355830" cy="1250066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 b="1" i="1" spc="-300" baseline="0">
                <a:solidFill>
                  <a:schemeClr val="accent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sp>
        <p:nvSpPr>
          <p:cNvPr id="2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OpenAIRE @ EOSC | RDA  | Berlin | 23rd March 2018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7430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955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327400" y="2766348"/>
            <a:ext cx="9689458" cy="350393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normAutofit/>
          </a:bodyPr>
          <a:lstStyle/>
          <a:p>
            <a:pPr marL="0" marR="0" indent="0" algn="ctr" defTabSz="547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0" b="1" i="0" u="none" strike="noStrike" cap="none" spc="-300" normalizeH="0" baseline="0" dirty="0" err="1">
                <a:ln>
                  <a:noFill/>
                </a:ln>
                <a:solidFill>
                  <a:srgbClr val="5AC3F0"/>
                </a:solidFill>
                <a:effectLst/>
                <a:uFillTx/>
                <a:latin typeface="Open Sans Semibold" charset="0"/>
                <a:ea typeface="Open Sans Semibold" charset="0"/>
                <a:cs typeface="Open Sans Semibold" charset="0"/>
                <a:sym typeface="Helvetica Light"/>
              </a:rPr>
              <a:t>Grazie</a:t>
            </a:r>
            <a:r>
              <a:rPr kumimoji="0" lang="en-US" sz="13000" b="1" i="0" u="none" strike="noStrike" cap="none" spc="-300" normalizeH="0" baseline="0" dirty="0">
                <a:ln>
                  <a:noFill/>
                </a:ln>
                <a:solidFill>
                  <a:srgbClr val="5AC3F0"/>
                </a:solidFill>
                <a:effectLst/>
                <a:uFillTx/>
                <a:latin typeface="Open Sans Semibold" charset="0"/>
                <a:ea typeface="Open Sans Semibold" charset="0"/>
                <a:cs typeface="Open Sans Semibold" charset="0"/>
                <a:sym typeface="Helvetica Light"/>
              </a:rPr>
              <a:t>!</a:t>
            </a:r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4176060" y="6130977"/>
            <a:ext cx="7901640" cy="5213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1">
            <a:noAutofit/>
          </a:bodyPr>
          <a:lstStyle>
            <a:lvl1pPr marL="0" indent="0" algn="r">
              <a:buNone/>
              <a:defRPr sz="4000" b="1" i="0" spc="-151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4176060" y="6652302"/>
            <a:ext cx="7901640" cy="15173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08000" rIns="0" bIns="0" anchor="t" anchorCtr="1">
            <a:normAutofit/>
          </a:bodyPr>
          <a:lstStyle>
            <a:lvl1pPr marL="0" indent="0" algn="ctr">
              <a:buNone/>
              <a:defRPr sz="3200" b="0" i="0" spc="-150">
                <a:solidFill>
                  <a:schemeClr val="accent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Contact Information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98" y="8371595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3993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5"/>
          <a:stretch/>
        </p:blipFill>
        <p:spPr bwMode="auto">
          <a:xfrm>
            <a:off x="1287909" y="8172401"/>
            <a:ext cx="1173774" cy="11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7" y="755658"/>
            <a:ext cx="158432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436" y="323537"/>
            <a:ext cx="11953328" cy="1766887"/>
          </a:xfrm>
          <a:prstGeom prst="rect">
            <a:avLst/>
          </a:prstGeom>
        </p:spPr>
        <p:txBody>
          <a:bodyPr lIns="81648" tIns="40825" rIns="81648" bIns="40825" anchor="b">
            <a:normAutofit/>
          </a:bodyPr>
          <a:lstStyle>
            <a:lvl1pPr algn="l">
              <a:defRPr sz="8099" b="0">
                <a:solidFill>
                  <a:srgbClr val="28288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GB">
                <a:cs typeface="PF Paperback Light" charset="0"/>
              </a:rPr>
              <a:t>OpenAIRE @ EOSC | RDA  | Berlin | 23rd March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A24DD-5EB0-604F-AAB4-280A82317199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67321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 userDrawn="1"/>
        </p:nvSpPr>
        <p:spPr bwMode="auto">
          <a:xfrm rot="10800000" flipH="1">
            <a:off x="1" y="3867150"/>
            <a:ext cx="2057400" cy="1760538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3300"/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 rot="10800000" flipH="1">
            <a:off x="5824539" y="2"/>
            <a:ext cx="738187" cy="684213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3300"/>
          </a:p>
        </p:txBody>
      </p:sp>
      <p:pic>
        <p:nvPicPr>
          <p:cNvPr id="7" name="Picture 2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9" y="7524750"/>
            <a:ext cx="21097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900113"/>
            <a:ext cx="158432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408" y="323530"/>
            <a:ext cx="12097344" cy="16559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999" b="1" baseline="0">
                <a:solidFill>
                  <a:srgbClr val="28288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9408" y="2699791"/>
            <a:ext cx="12169352" cy="6049020"/>
          </a:xfrm>
        </p:spPr>
        <p:txBody>
          <a:bodyPr/>
          <a:lstStyle>
            <a:lvl1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 b="1">
                <a:latin typeface="Calibri" panose="020F0502020204030204" pitchFamily="34" charset="0"/>
              </a:defRPr>
            </a:lvl1pPr>
            <a:lvl2pPr>
              <a:lnSpc>
                <a:spcPct val="150000"/>
              </a:lnSpc>
              <a:defRPr sz="2800" b="1">
                <a:latin typeface="Calibri" panose="020F0502020204030204" pitchFamily="34" charset="0"/>
                <a:cs typeface="PF Paperback"/>
              </a:defRPr>
            </a:lvl2pPr>
            <a:lvl3pPr>
              <a:lnSpc>
                <a:spcPct val="150000"/>
              </a:lnSpc>
              <a:defRPr sz="2000" b="1">
                <a:latin typeface="Calibri" panose="020F0502020204030204" pitchFamily="34" charset="0"/>
                <a:cs typeface="PF Paperback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2798764" y="1978945"/>
            <a:ext cx="12097989" cy="648841"/>
          </a:xfrm>
        </p:spPr>
        <p:txBody>
          <a:bodyPr>
            <a:noAutofit/>
          </a:bodyPr>
          <a:lstStyle>
            <a:lvl1pPr marL="35996" indent="0">
              <a:buNone/>
              <a:defRPr sz="2400" baseline="0">
                <a:solidFill>
                  <a:srgbClr val="2D73D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OpenAIRE @ EOSC | RDA  | Berlin | 23rd March 2018</a:t>
            </a:r>
            <a:endParaRPr lang="en-GB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383020D-9724-438A-BDB4-609840D9C21E}" type="slidenum">
              <a:rPr lang="en-GB" altLang="de-DE"/>
              <a:pPr>
                <a:defRPr/>
              </a:pPr>
              <a:t>‹N›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992425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90" y="2732109"/>
            <a:ext cx="4272997" cy="6409496"/>
          </a:xfrm>
          <a:prstGeom prst="rect">
            <a:avLst/>
          </a:prstGeom>
        </p:spPr>
      </p:pic>
      <p:sp>
        <p:nvSpPr>
          <p:cNvPr id="1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0" y="5165381"/>
            <a:ext cx="11303000" cy="1561771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4200" b="0" i="0" spc="-151">
                <a:solidFill>
                  <a:srgbClr val="4687E6"/>
                </a:solidFill>
                <a:latin typeface="+mn-lt"/>
                <a:ea typeface="Open Sans" charset="0"/>
                <a:cs typeface="Open Sans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THIS IS THE SUBTITLE</a:t>
            </a:r>
          </a:p>
        </p:txBody>
      </p:sp>
      <p:sp>
        <p:nvSpPr>
          <p:cNvPr id="28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3483261" y="804674"/>
            <a:ext cx="4390737" cy="4619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3000" b="1" i="0" spc="-151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1st Name Surname</a:t>
            </a:r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3483260" y="1266655"/>
            <a:ext cx="4390737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2400" b="0" i="0" spc="-150">
                <a:solidFill>
                  <a:schemeClr val="accent2"/>
                </a:solidFill>
                <a:latin typeface="+mn-lt"/>
                <a:ea typeface="Open Sans" charset="0"/>
                <a:cs typeface="Open Sans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University or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31" name="Text Placeholder 39"/>
          <p:cNvSpPr>
            <a:spLocks noGrp="1"/>
          </p:cNvSpPr>
          <p:nvPr>
            <p:ph type="body" sz="quarter" idx="19" hasCustomPrompt="1"/>
          </p:nvPr>
        </p:nvSpPr>
        <p:spPr>
          <a:xfrm>
            <a:off x="8398161" y="804674"/>
            <a:ext cx="4390737" cy="4619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l">
              <a:buNone/>
              <a:defRPr sz="3000" b="1" i="0" spc="-151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2nd Name Surname</a:t>
            </a:r>
          </a:p>
        </p:txBody>
      </p:sp>
      <p:sp>
        <p:nvSpPr>
          <p:cNvPr id="32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8398160" y="1266655"/>
            <a:ext cx="4390737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l">
              <a:buNone/>
              <a:defRPr sz="2400" b="0" i="0" spc="-150">
                <a:solidFill>
                  <a:schemeClr val="accent2"/>
                </a:solidFill>
                <a:latin typeface="+mn-lt"/>
                <a:ea typeface="Open Sans" charset="0"/>
                <a:cs typeface="Open Sans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University or </a:t>
            </a:r>
            <a:r>
              <a:rPr lang="en-US" dirty="0" err="1"/>
              <a:t>Organisation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140700" y="710160"/>
            <a:ext cx="0" cy="1079500"/>
          </a:xfrm>
          <a:prstGeom prst="line">
            <a:avLst/>
          </a:prstGeom>
          <a:noFill/>
          <a:ln w="127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0" y="2401376"/>
            <a:ext cx="11303000" cy="2765234"/>
          </a:xfrm>
          <a:prstGeom prst="rect">
            <a:avLst/>
          </a:prstGeom>
        </p:spPr>
        <p:txBody>
          <a:bodyPr wrap="square" lIns="0" tIns="0" rIns="0" bIns="72000" anchor="b" anchorCtr="1">
            <a:normAutofit/>
          </a:bodyPr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8000" b="1" i="0" spc="-300" baseline="0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THIS IS THE PRESENTATION TITLE</a:t>
            </a:r>
          </a:p>
        </p:txBody>
      </p:sp>
      <p:sp>
        <p:nvSpPr>
          <p:cNvPr id="4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400" b="0" i="0" spc="0">
                <a:solidFill>
                  <a:schemeClr val="bg2">
                    <a:lumMod val="50000"/>
                  </a:schemeClr>
                </a:solidFill>
                <a:latin typeface="+mn-lt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OpenAIRE @ EOSC | RDA  | Berlin | 23rd March 2018</a:t>
            </a:r>
          </a:p>
        </p:txBody>
      </p: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044383" y="-14990"/>
            <a:ext cx="4272997" cy="64094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724879" y="8496329"/>
            <a:ext cx="703862" cy="252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936" y="8459262"/>
            <a:ext cx="432001" cy="360000"/>
          </a:xfrm>
          <a:prstGeom prst="rect">
            <a:avLst/>
          </a:prstGeom>
          <a:noFill/>
        </p:spPr>
      </p:pic>
      <p:sp>
        <p:nvSpPr>
          <p:cNvPr id="26" name="Title 1"/>
          <p:cNvSpPr txBox="1">
            <a:spLocks/>
          </p:cNvSpPr>
          <p:nvPr userDrawn="1"/>
        </p:nvSpPr>
        <p:spPr>
          <a:xfrm>
            <a:off x="12548937" y="8457361"/>
            <a:ext cx="1959941" cy="27699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ctr"/>
            <a:r>
              <a:rPr lang="en-US"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rPr>
              <a:t>@</a:t>
            </a:r>
            <a:r>
              <a:rPr lang="en-US" sz="1800" b="1" i="0" err="1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rPr>
              <a:t>openaire_eu</a:t>
            </a:r>
            <a:endParaRPr lang="en-US" sz="1800" b="1" i="0">
              <a:solidFill>
                <a:srgbClr val="2D3293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28670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9"/>
          <a:stretch/>
        </p:blipFill>
        <p:spPr bwMode="auto">
          <a:xfrm>
            <a:off x="14536087" y="7524750"/>
            <a:ext cx="1186521" cy="11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4"/>
          <p:cNvSpPr>
            <a:spLocks noChangeShapeType="1"/>
          </p:cNvSpPr>
          <p:nvPr userDrawn="1"/>
        </p:nvSpPr>
        <p:spPr bwMode="auto">
          <a:xfrm rot="10800000" flipH="1">
            <a:off x="153991" y="5748345"/>
            <a:ext cx="2057401" cy="1760537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 sz="3200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 rot="10800000" flipH="1">
            <a:off x="7812087" y="139700"/>
            <a:ext cx="1674812" cy="1487488"/>
          </a:xfrm>
          <a:prstGeom prst="line">
            <a:avLst/>
          </a:prstGeom>
          <a:noFill/>
          <a:ln w="12700">
            <a:solidFill>
              <a:srgbClr val="23C5F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 sz="3200"/>
          </a:p>
        </p:txBody>
      </p:sp>
      <p:pic>
        <p:nvPicPr>
          <p:cNvPr id="11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95" y="468323"/>
            <a:ext cx="3324226" cy="187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655396" y="6588232"/>
            <a:ext cx="9144000" cy="935163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55395" y="7523237"/>
            <a:ext cx="7488236" cy="86518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3497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655400" y="2123735"/>
            <a:ext cx="12601399" cy="2376265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8799" b="1" i="0" baseline="0">
                <a:solidFill>
                  <a:srgbClr val="28288C"/>
                </a:solidFill>
                <a:latin typeface="Calibri" panose="020F0502020204030204" pitchFamily="34" charset="0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2654653" y="4572573"/>
            <a:ext cx="12602565" cy="1079548"/>
          </a:xfrm>
        </p:spPr>
        <p:txBody>
          <a:bodyPr/>
          <a:lstStyle>
            <a:lvl1pPr marL="13660" indent="0">
              <a:spcBef>
                <a:spcPts val="0"/>
              </a:spcBef>
              <a:buNone/>
              <a:defRPr sz="3200" baseline="0">
                <a:solidFill>
                  <a:srgbClr val="2D73D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1790703" y="8675697"/>
            <a:ext cx="13177839" cy="485775"/>
          </a:xfrm>
        </p:spPr>
        <p:txBody>
          <a:bodyPr/>
          <a:lstStyle>
            <a:lvl1pPr>
              <a:defRPr sz="1600">
                <a:latin typeface="Calibri" panose="020F0502020204030204" pitchFamily="34" charset="0"/>
              </a:defRPr>
            </a:lvl1pPr>
          </a:lstStyle>
          <a:p>
            <a:r>
              <a:rPr lang="en-GB">
                <a:cs typeface="PF Paperback Light" charset="0"/>
              </a:rPr>
              <a:t>OpenAIRE @ EOSC | RDA  | Berlin | 23rd March 2018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A0E4E-93C7-974F-9CD6-534DEEE0329C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2446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lank_statement">
  <p:cSld name="7_Blank_stateme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1"/>
          <p:cNvSpPr/>
          <p:nvPr/>
        </p:nvSpPr>
        <p:spPr>
          <a:xfrm>
            <a:off x="0" y="0"/>
            <a:ext cx="16256001" cy="9144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5400" dist="127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47625" tIns="47625" rIns="47625" bIns="476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05" name="Google Shape;105;p1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40" y="0"/>
            <a:ext cx="16246121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11"/>
          <p:cNvSpPr txBox="1">
            <a:spLocks noGrp="1"/>
          </p:cNvSpPr>
          <p:nvPr>
            <p:ph type="body" idx="1"/>
          </p:nvPr>
        </p:nvSpPr>
        <p:spPr>
          <a:xfrm>
            <a:off x="3945467" y="745067"/>
            <a:ext cx="8365067" cy="765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Helvetica Neue"/>
              <a:buNone/>
              <a:defRPr sz="8800" b="0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marL="1371600" lvl="2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228600" algn="ctr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sz="5200" b="1" i="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72163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diagrams_with_header">
  <p:cSld name="1_Blank_diagrams_with_head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4"/>
          <p:cNvSpPr txBox="1">
            <a:spLocks noGrp="1"/>
          </p:cNvSpPr>
          <p:nvPr>
            <p:ph type="body" idx="1"/>
          </p:nvPr>
        </p:nvSpPr>
        <p:spPr>
          <a:xfrm>
            <a:off x="1362792" y="338668"/>
            <a:ext cx="13530416" cy="1145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4050"/>
              <a:buFont typeface="Helvetica Neue"/>
              <a:buNone/>
              <a:defRPr sz="5400" b="1" i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2400" b="0" i="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28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2400" b="0" i="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28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2400" b="0" i="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28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2400" b="0" i="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pic>
        <p:nvPicPr>
          <p:cNvPr id="119" name="Google Shape;119;p1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14404051" y="7292051"/>
            <a:ext cx="1481559" cy="222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370390" y="-389238"/>
            <a:ext cx="1481559" cy="222233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4"/>
          <p:cNvSpPr txBox="1">
            <a:spLocks noGrp="1"/>
          </p:cNvSpPr>
          <p:nvPr>
            <p:ph type="ftr" idx="11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Open Sans Light"/>
              <a:buNone/>
              <a:defRPr sz="1400" b="0" i="0">
                <a:solidFill>
                  <a:srgbClr val="6A6A6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14"/>
          <p:cNvSpPr txBox="1">
            <a:spLocks noGrp="1"/>
          </p:cNvSpPr>
          <p:nvPr>
            <p:ph type="sldNum" idx="12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6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6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6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6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6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6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6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6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6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2403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ullets">
  <p:cSld name="2_Bulle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9"/>
          <p:cNvSpPr txBox="1">
            <a:spLocks noGrp="1"/>
          </p:cNvSpPr>
          <p:nvPr>
            <p:ph type="body" idx="1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rmAutofit/>
          </a:bodyPr>
          <a:lstStyle>
            <a:lvl1pPr marL="457200" lvl="0" indent="-46609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740"/>
              <a:buFont typeface="Arial"/>
              <a:buChar char="•"/>
              <a:defRPr sz="4400" b="1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131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87E6"/>
              </a:buClr>
              <a:buSzPts val="2720"/>
              <a:buFont typeface="Helvetica Neue"/>
              <a:buChar char="•"/>
              <a:defRPr sz="3200" b="0" i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905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550"/>
              <a:buFont typeface="Helvetica Neue"/>
              <a:buChar char="•"/>
              <a:defRPr sz="3000" b="0" i="0">
                <a:solidFill>
                  <a:srgbClr val="0070C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99"/>
          <p:cNvSpPr txBox="1">
            <a:spLocks noGrp="1"/>
          </p:cNvSpPr>
          <p:nvPr>
            <p:ph type="body" idx="2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4050"/>
              <a:buFont typeface="Helvetica Neue"/>
              <a:buNone/>
              <a:defRPr sz="5400" b="1" i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2400" b="0" i="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28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2400" b="0" i="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28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2400" b="0" i="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28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2400" b="0" i="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9"/>
          <p:cNvSpPr txBox="1">
            <a:spLocks noGrp="1"/>
          </p:cNvSpPr>
          <p:nvPr>
            <p:ph type="ftr" idx="11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Open Sans Light"/>
              <a:buNone/>
              <a:defRPr sz="1400" b="0" i="0">
                <a:solidFill>
                  <a:srgbClr val="6A6A6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9"/>
          <p:cNvSpPr txBox="1">
            <a:spLocks noGrp="1"/>
          </p:cNvSpPr>
          <p:nvPr>
            <p:ph type="sldNum" idx="12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6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6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6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6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6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6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6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6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6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48620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19522" y="2477687"/>
            <a:ext cx="12243200" cy="31685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533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9245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9245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9245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9245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9245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9245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9245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9245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525655" y="5215150"/>
            <a:ext cx="7737067" cy="12746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78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78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78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78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78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78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78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78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2884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Full Photo">
  <p:cSld name="2_Title - Full Pho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98"/>
          <p:cNvPicPr preferRelativeResize="0"/>
          <p:nvPr/>
        </p:nvPicPr>
        <p:blipFill rotWithShape="1">
          <a:blip r:embed="rId2">
            <a:alphaModFix/>
          </a:blip>
          <a:srcRect t="15615" b="-15615"/>
          <a:stretch/>
        </p:blipFill>
        <p:spPr>
          <a:xfrm>
            <a:off x="0" y="0"/>
            <a:ext cx="16256001" cy="1083733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98"/>
          <p:cNvSpPr/>
          <p:nvPr/>
        </p:nvSpPr>
        <p:spPr>
          <a:xfrm>
            <a:off x="0" y="14024"/>
            <a:ext cx="16256001" cy="8064000"/>
          </a:xfrm>
          <a:prstGeom prst="rect">
            <a:avLst/>
          </a:prstGeom>
          <a:gradFill>
            <a:gsLst>
              <a:gs pos="0">
                <a:srgbClr val="2D3293"/>
              </a:gs>
              <a:gs pos="8000">
                <a:srgbClr val="2D3293"/>
              </a:gs>
              <a:gs pos="100000">
                <a:srgbClr val="2D3293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outerShdw blurRad="25400" dist="12700" dir="5400000" rotWithShape="0">
              <a:schemeClr val="accent1">
                <a:alpha val="49803"/>
              </a:schemeClr>
            </a:outerShdw>
          </a:effectLst>
        </p:spPr>
        <p:txBody>
          <a:bodyPr spcFirstLastPara="1" wrap="square" lIns="47625" tIns="47625" rIns="47625" bIns="476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" name="Google Shape;36;p98"/>
          <p:cNvSpPr txBox="1">
            <a:spLocks noGrp="1"/>
          </p:cNvSpPr>
          <p:nvPr>
            <p:ph type="body" idx="1"/>
          </p:nvPr>
        </p:nvSpPr>
        <p:spPr>
          <a:xfrm>
            <a:off x="711200" y="792163"/>
            <a:ext cx="12888913" cy="471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Helvetica Neue"/>
              <a:buNone/>
              <a:defRPr sz="144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marL="1371600" lvl="2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228600" algn="ctr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sz="5200" b="1" i="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8"/>
          <p:cNvSpPr txBox="1">
            <a:spLocks noGrp="1"/>
          </p:cNvSpPr>
          <p:nvPr>
            <p:ph type="body" idx="2"/>
          </p:nvPr>
        </p:nvSpPr>
        <p:spPr>
          <a:xfrm>
            <a:off x="711201" y="5511000"/>
            <a:ext cx="7173626" cy="19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rmAutofit/>
          </a:bodyPr>
          <a:lstStyle>
            <a:lvl1pPr marL="45720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 sz="44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marL="1371600" lvl="2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228600" algn="ctr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sz="5200" b="1" i="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8"/>
          <p:cNvSpPr txBox="1"/>
          <p:nvPr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625" tIns="47625" rIns="47625" bIns="476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endParaRPr sz="32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304974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Right - Text">
  <p:cSld name="2_Image Right - Text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44"/>
          <p:cNvSpPr>
            <a:spLocks noGrp="1"/>
          </p:cNvSpPr>
          <p:nvPr>
            <p:ph type="pic" idx="2"/>
          </p:nvPr>
        </p:nvSpPr>
        <p:spPr>
          <a:xfrm>
            <a:off x="8128000" y="792164"/>
            <a:ext cx="8128000" cy="740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87" name="Google Shape;487;p144"/>
          <p:cNvSpPr txBox="1">
            <a:spLocks noGrp="1"/>
          </p:cNvSpPr>
          <p:nvPr>
            <p:ph type="body" idx="1"/>
          </p:nvPr>
        </p:nvSpPr>
        <p:spPr>
          <a:xfrm>
            <a:off x="711201" y="792164"/>
            <a:ext cx="6535716" cy="256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3293"/>
              </a:buClr>
              <a:buSzPts val="4950"/>
              <a:buFont typeface="Open Sans SemiBold"/>
              <a:buNone/>
              <a:defRPr sz="6600" b="1" i="0">
                <a:solidFill>
                  <a:srgbClr val="2D329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marL="1371600" lvl="2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228600" algn="ctr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sz="5200" b="1" i="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88" name="Google Shape;488;p144"/>
          <p:cNvSpPr txBox="1">
            <a:spLocks noGrp="1"/>
          </p:cNvSpPr>
          <p:nvPr>
            <p:ph type="body" idx="3"/>
          </p:nvPr>
        </p:nvSpPr>
        <p:spPr>
          <a:xfrm>
            <a:off x="723899" y="3357798"/>
            <a:ext cx="6126605" cy="405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 Light"/>
              <a:buNone/>
              <a:defRPr sz="3200" b="0" i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228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2400" b="0" i="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28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2400" b="0" i="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28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2400" b="0" i="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28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2400" b="0" i="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pic>
        <p:nvPicPr>
          <p:cNvPr id="489" name="Google Shape;489;p1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 flipH="1">
            <a:off x="13821973" y="-500296"/>
            <a:ext cx="1933731" cy="2934324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144"/>
          <p:cNvSpPr/>
          <p:nvPr/>
        </p:nvSpPr>
        <p:spPr>
          <a:xfrm>
            <a:off x="8921831" y="6031940"/>
            <a:ext cx="8968799" cy="161697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25400" dist="12700" dir="5400000" rotWithShape="0">
              <a:srgbClr val="000000">
                <a:alpha val="49411"/>
              </a:srgbClr>
            </a:outerShdw>
          </a:effectLst>
        </p:spPr>
        <p:txBody>
          <a:bodyPr spcFirstLastPara="1" wrap="square" lIns="47625" tIns="47625" rIns="47625" bIns="476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91" name="Google Shape;491;p144"/>
          <p:cNvSpPr txBox="1">
            <a:spLocks noGrp="1"/>
          </p:cNvSpPr>
          <p:nvPr>
            <p:ph type="body" idx="4"/>
          </p:nvPr>
        </p:nvSpPr>
        <p:spPr>
          <a:xfrm>
            <a:off x="9593704" y="6162363"/>
            <a:ext cx="6355830" cy="125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Open Sans SemiBold"/>
              <a:buNone/>
              <a:defRPr sz="4400" b="1" i="1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2400" b="0" i="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28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2400" b="0" i="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28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2400" b="0" i="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28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2400" b="0" i="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pic>
        <p:nvPicPr>
          <p:cNvPr id="492" name="Google Shape;492;p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370390" y="-389238"/>
            <a:ext cx="1481559" cy="222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4404051" y="7292051"/>
            <a:ext cx="1481559" cy="2222339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144"/>
          <p:cNvSpPr txBox="1">
            <a:spLocks noGrp="1"/>
          </p:cNvSpPr>
          <p:nvPr>
            <p:ph type="ftr" idx="11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Open Sans Light"/>
              <a:buNone/>
              <a:defRPr sz="1400" b="0" i="0">
                <a:solidFill>
                  <a:srgbClr val="6A6A6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144"/>
          <p:cNvSpPr txBox="1">
            <a:spLocks noGrp="1"/>
          </p:cNvSpPr>
          <p:nvPr>
            <p:ph type="sldNum" idx="12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6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6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6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6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6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6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6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6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6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66268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2470" y="8193617"/>
            <a:ext cx="3987799" cy="79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28711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599" y="2434167"/>
            <a:ext cx="14540932" cy="517587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defRPr/>
            </a:lvl1pPr>
            <a:lvl2pPr>
              <a:lnSpc>
                <a:spcPct val="100000"/>
              </a:lnSpc>
              <a:spcAft>
                <a:spcPts val="2400"/>
              </a:spcAft>
              <a:defRPr/>
            </a:lvl2pPr>
            <a:lvl3pPr>
              <a:lnSpc>
                <a:spcPct val="100000"/>
              </a:lnSpc>
              <a:spcAft>
                <a:spcPts val="2400"/>
              </a:spcAft>
              <a:defRPr/>
            </a:lvl3pPr>
            <a:lvl4pPr>
              <a:lnSpc>
                <a:spcPct val="100000"/>
              </a:lnSpc>
              <a:spcAft>
                <a:spcPts val="2400"/>
              </a:spcAft>
              <a:defRPr/>
            </a:lvl4pPr>
            <a:lvl5pPr>
              <a:lnSpc>
                <a:spcPct val="100000"/>
              </a:lnSpc>
              <a:spcAft>
                <a:spcPts val="24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117600" y="1"/>
            <a:ext cx="1" cy="1701809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294296" y="643814"/>
            <a:ext cx="14020800" cy="1043143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7974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597" y="2434167"/>
            <a:ext cx="7104000" cy="5208580"/>
          </a:xfrm>
        </p:spPr>
        <p:txBody>
          <a:bodyPr>
            <a:noAutofit/>
          </a:bodyPr>
          <a:lstStyle>
            <a:lvl1pPr>
              <a:spcAft>
                <a:spcPts val="2400"/>
              </a:spcAft>
              <a:defRPr/>
            </a:lvl1pPr>
            <a:lvl2pPr>
              <a:spcAft>
                <a:spcPts val="2400"/>
              </a:spcAft>
              <a:defRPr/>
            </a:lvl2pPr>
            <a:lvl3pPr>
              <a:spcAft>
                <a:spcPts val="2400"/>
              </a:spcAft>
              <a:defRPr/>
            </a:lvl3pPr>
            <a:lvl4pPr>
              <a:spcAft>
                <a:spcPts val="2400"/>
              </a:spcAft>
              <a:defRPr/>
            </a:lvl4pPr>
            <a:lvl5pPr>
              <a:spcAft>
                <a:spcPts val="24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36333" y="2434167"/>
            <a:ext cx="7104000" cy="5208580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1117600" y="1"/>
            <a:ext cx="1" cy="1701809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294296" y="643814"/>
            <a:ext cx="14020800" cy="1043143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67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6" b="-15616"/>
          <a:stretch/>
        </p:blipFill>
        <p:spPr>
          <a:xfrm>
            <a:off x="0" y="0"/>
            <a:ext cx="16256000" cy="10837333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61380" y="0"/>
            <a:ext cx="16256000" cy="7561913"/>
          </a:xfrm>
          <a:prstGeom prst="rect">
            <a:avLst/>
          </a:prstGeom>
          <a:gradFill>
            <a:gsLst>
              <a:gs pos="8000">
                <a:srgbClr val="2D3293"/>
              </a:gs>
              <a:gs pos="100000">
                <a:srgbClr val="2D3293">
                  <a:alpha val="0"/>
                </a:srgb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0" y="5165381"/>
            <a:ext cx="11303000" cy="1561771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4200" b="0" i="0" spc="-151">
                <a:solidFill>
                  <a:schemeClr val="bg1">
                    <a:lumMod val="9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THIS IS THE SUBTITLE</a:t>
            </a:r>
          </a:p>
        </p:txBody>
      </p:sp>
      <p:sp>
        <p:nvSpPr>
          <p:cNvPr id="28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3483261" y="804674"/>
            <a:ext cx="4390737" cy="4619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2400" b="0" i="0" spc="-15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1st Name Surname</a:t>
            </a:r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3483260" y="1266655"/>
            <a:ext cx="4390737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2000" b="0" i="0" spc="-150">
                <a:solidFill>
                  <a:schemeClr val="accent3">
                    <a:lumMod val="40000"/>
                    <a:lumOff val="6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University or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31" name="Text Placeholder 39"/>
          <p:cNvSpPr>
            <a:spLocks noGrp="1"/>
          </p:cNvSpPr>
          <p:nvPr>
            <p:ph type="body" sz="quarter" idx="19" hasCustomPrompt="1"/>
          </p:nvPr>
        </p:nvSpPr>
        <p:spPr>
          <a:xfrm>
            <a:off x="8398161" y="804674"/>
            <a:ext cx="4390737" cy="4619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l">
              <a:buNone/>
              <a:defRPr sz="2400" b="0" i="0" spc="-15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2nd Name Surname</a:t>
            </a:r>
          </a:p>
        </p:txBody>
      </p:sp>
      <p:sp>
        <p:nvSpPr>
          <p:cNvPr id="32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8398160" y="1266655"/>
            <a:ext cx="4390737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l">
              <a:buNone/>
              <a:defRPr sz="2000" b="0" i="0" spc="-150">
                <a:solidFill>
                  <a:schemeClr val="accent3">
                    <a:lumMod val="40000"/>
                    <a:lumOff val="6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University or </a:t>
            </a:r>
            <a:r>
              <a:rPr lang="en-US" dirty="0" err="1"/>
              <a:t>Organisation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140700" y="710160"/>
            <a:ext cx="0" cy="1079500"/>
          </a:xfrm>
          <a:prstGeom prst="line">
            <a:avLst/>
          </a:prstGeom>
          <a:noFill/>
          <a:ln w="127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0" y="2401376"/>
            <a:ext cx="11303000" cy="2765234"/>
          </a:xfrm>
          <a:prstGeom prst="rect">
            <a:avLst/>
          </a:prstGeom>
        </p:spPr>
        <p:txBody>
          <a:bodyPr wrap="square" lIns="0" tIns="0" rIns="0" bIns="72000" anchor="b" anchorCtr="1">
            <a:normAutofit/>
          </a:bodyPr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8000" b="0" i="0" spc="-30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THIS IS THE PRESENTATION TITLE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0" y="8065033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4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OpenAIRE @ EOSC | RDA  | Berlin | 23rd March 2018</a:t>
            </a: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724879" y="8496329"/>
            <a:ext cx="703862" cy="252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936" y="8459262"/>
            <a:ext cx="432001" cy="360000"/>
          </a:xfrm>
          <a:prstGeom prst="rect">
            <a:avLst/>
          </a:prstGeom>
          <a:noFill/>
        </p:spPr>
      </p:pic>
      <p:sp>
        <p:nvSpPr>
          <p:cNvPr id="47" name="Title 1"/>
          <p:cNvSpPr txBox="1">
            <a:spLocks/>
          </p:cNvSpPr>
          <p:nvPr userDrawn="1"/>
        </p:nvSpPr>
        <p:spPr>
          <a:xfrm>
            <a:off x="12548937" y="8457361"/>
            <a:ext cx="1959941" cy="27699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ctr"/>
            <a:r>
              <a:rPr lang="en-US"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rPr>
              <a:t>@</a:t>
            </a:r>
            <a:r>
              <a:rPr lang="en-US" sz="1800" b="1" i="0" err="1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rPr>
              <a:t>openaire_eu</a:t>
            </a:r>
            <a:endParaRPr lang="en-US" sz="1800" b="1" i="0">
              <a:solidFill>
                <a:srgbClr val="2D3293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044383" y="-14990"/>
            <a:ext cx="4272997" cy="64094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867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8469" y="8061153"/>
            <a:ext cx="2288267" cy="60072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436018" y="1496484"/>
            <a:ext cx="13541729" cy="3183467"/>
          </a:xfrm>
        </p:spPr>
        <p:txBody>
          <a:bodyPr anchor="b">
            <a:noAutofit/>
          </a:bodyPr>
          <a:lstStyle>
            <a:lvl1pPr algn="l"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17600" y="0"/>
            <a:ext cx="0" cy="439457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426920" y="4802717"/>
            <a:ext cx="13541729" cy="2207683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9212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1000 cov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66381C-2ECF-4043-B1BC-1EDDA8E9B5C8}"/>
              </a:ext>
            </a:extLst>
          </p:cNvPr>
          <p:cNvSpPr/>
          <p:nvPr userDrawn="1"/>
        </p:nvSpPr>
        <p:spPr>
          <a:xfrm flipV="1">
            <a:off x="827804" y="7322627"/>
            <a:ext cx="14546011" cy="609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3018A6C8-42E1-9F41-B467-00A151FB5A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804" y="1977171"/>
            <a:ext cx="5012267" cy="3674533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C610442-C347-C34A-9779-27C66DEA33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715067" y="740002"/>
            <a:ext cx="658748" cy="1020413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A101C16B-80C8-6E45-ABC9-82248C0FE8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804" y="7782566"/>
            <a:ext cx="6536267" cy="82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66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1000 editable cov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D7D54DB-AD49-374C-967F-BB7865DA2A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36334" y="4887193"/>
            <a:ext cx="10583333" cy="852051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  <a:lvl2pPr marL="609585" indent="0">
              <a:buNone/>
              <a:defRPr b="1"/>
            </a:lvl2pPr>
            <a:lvl3pPr marL="1219170" indent="0">
              <a:buNone/>
              <a:defRPr b="1"/>
            </a:lvl3pPr>
            <a:lvl4pPr marL="1828754" indent="0">
              <a:buNone/>
              <a:defRPr b="1"/>
            </a:lvl4pPr>
            <a:lvl5pPr marL="2438339" indent="0">
              <a:buNone/>
              <a:defRPr b="1"/>
            </a:lvl5pPr>
          </a:lstStyle>
          <a:p>
            <a:pPr lvl="0"/>
            <a:r>
              <a:rPr lang="en-US" dirty="0"/>
              <a:t>Title slide option 1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2296B93-0693-CE4C-B35B-6CEC877DD0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36334" y="5953968"/>
            <a:ext cx="10583332" cy="793749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3">
                    <a:lumMod val="5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accent2"/>
                </a:solidFill>
              </a:defRPr>
            </a:lvl2pPr>
            <a:lvl3pPr marL="1219170" indent="0" algn="ctr">
              <a:buNone/>
              <a:defRPr>
                <a:solidFill>
                  <a:schemeClr val="accent2"/>
                </a:solidFill>
              </a:defRPr>
            </a:lvl3pPr>
            <a:lvl4pPr marL="1828754" indent="0" algn="ctr">
              <a:buNone/>
              <a:defRPr>
                <a:solidFill>
                  <a:schemeClr val="accent2"/>
                </a:solidFill>
              </a:defRPr>
            </a:lvl4pPr>
            <a:lvl5pPr marL="2438339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Presenter name or other subtitle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8D8870-7050-0647-BC8A-79713D2731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4800" y="7833732"/>
            <a:ext cx="5486400" cy="47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43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1000 photo4 cov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0117FD7-5F0D-AC4A-9386-44C7F0E679A8}"/>
              </a:ext>
            </a:extLst>
          </p:cNvPr>
          <p:cNvSpPr/>
          <p:nvPr userDrawn="1"/>
        </p:nvSpPr>
        <p:spPr>
          <a:xfrm>
            <a:off x="1" y="4572000"/>
            <a:ext cx="16255999" cy="4572001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DAF3539-1D46-8A43-BE42-F91AD8FD96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5451" y="5233833"/>
            <a:ext cx="12894104" cy="852051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  <a:lvl2pPr marL="609585" indent="0">
              <a:buNone/>
              <a:defRPr b="1"/>
            </a:lvl2pPr>
            <a:lvl3pPr marL="1219170" indent="0">
              <a:buNone/>
              <a:defRPr b="1"/>
            </a:lvl3pPr>
            <a:lvl4pPr marL="1828754" indent="0">
              <a:buNone/>
              <a:defRPr b="1"/>
            </a:lvl4pPr>
            <a:lvl5pPr marL="2438339" indent="0">
              <a:buNone/>
              <a:defRPr b="1"/>
            </a:lvl5pPr>
          </a:lstStyle>
          <a:p>
            <a:pPr lvl="0"/>
            <a:r>
              <a:rPr lang="en-US" dirty="0"/>
              <a:t>Title slide option 2 - Photographic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54AE1A38-4B65-784D-98AC-C10DC0CBA3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5451" y="6300608"/>
            <a:ext cx="12894104" cy="793749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3">
                    <a:lumMod val="5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accent2"/>
                </a:solidFill>
              </a:defRPr>
            </a:lvl2pPr>
            <a:lvl3pPr marL="1219170" indent="0" algn="ctr">
              <a:buNone/>
              <a:defRPr>
                <a:solidFill>
                  <a:schemeClr val="accent2"/>
                </a:solidFill>
              </a:defRPr>
            </a:lvl3pPr>
            <a:lvl4pPr marL="1828754" indent="0" algn="ctr">
              <a:buNone/>
              <a:defRPr>
                <a:solidFill>
                  <a:schemeClr val="accent2"/>
                </a:solidFill>
              </a:defRPr>
            </a:lvl4pPr>
            <a:lvl5pPr marL="2438339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Image preselected 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F76BE4-2B79-1840-98A6-873FBEF2F5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4800" y="7833732"/>
            <a:ext cx="5486400" cy="47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18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1000 add photo - transparent band  cov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93B5BB-E9FB-F945-8E94-A2221E87723E}"/>
              </a:ext>
            </a:extLst>
          </p:cNvPr>
          <p:cNvSpPr/>
          <p:nvPr userDrawn="1"/>
        </p:nvSpPr>
        <p:spPr>
          <a:xfrm>
            <a:off x="1" y="4572000"/>
            <a:ext cx="16255999" cy="4572001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6304ED4-4F4D-984E-88DB-63EB44C507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95451" y="5233833"/>
            <a:ext cx="12894104" cy="852051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  <a:lvl2pPr marL="609585" indent="0">
              <a:buNone/>
              <a:defRPr b="1"/>
            </a:lvl2pPr>
            <a:lvl3pPr marL="1219170" indent="0">
              <a:buNone/>
              <a:defRPr b="1"/>
            </a:lvl3pPr>
            <a:lvl4pPr marL="1828754" indent="0">
              <a:buNone/>
              <a:defRPr b="1"/>
            </a:lvl4pPr>
            <a:lvl5pPr marL="2438339" indent="0">
              <a:buNone/>
              <a:defRPr b="1"/>
            </a:lvl5pPr>
          </a:lstStyle>
          <a:p>
            <a:pPr lvl="0"/>
            <a:r>
              <a:rPr lang="en-US" dirty="0"/>
              <a:t>Title slide option 5 - Photographic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D4FEC09-9862-DF41-9480-7B408AE024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95451" y="6300608"/>
            <a:ext cx="12894104" cy="793749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3">
                    <a:lumMod val="5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accent2"/>
                </a:solidFill>
              </a:defRPr>
            </a:lvl2pPr>
            <a:lvl3pPr marL="1219170" indent="0" algn="ctr">
              <a:buNone/>
              <a:defRPr>
                <a:solidFill>
                  <a:schemeClr val="accent2"/>
                </a:solidFill>
              </a:defRPr>
            </a:lvl3pPr>
            <a:lvl4pPr marL="1828754" indent="0" algn="ctr">
              <a:buNone/>
              <a:defRPr>
                <a:solidFill>
                  <a:schemeClr val="accent2"/>
                </a:solidFill>
              </a:defRPr>
            </a:lvl4pPr>
            <a:lvl5pPr marL="2438339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Add image using Fill / Picture or texture fill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67844F-0EBD-1141-BBA9-D904A672FE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4800" y="7833732"/>
            <a:ext cx="5486400" cy="47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4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1000 add photo cov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B24274-A03F-E94A-9EE1-8A0F47CA3A91}"/>
              </a:ext>
            </a:extLst>
          </p:cNvPr>
          <p:cNvSpPr/>
          <p:nvPr userDrawn="1"/>
        </p:nvSpPr>
        <p:spPr>
          <a:xfrm>
            <a:off x="0" y="4572000"/>
            <a:ext cx="16256000" cy="4572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8246464-E573-3B4F-A613-6055D9F098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6256000" cy="457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9194BB7-BF1B-EF4B-9B66-0892636FC2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95451" y="5233833"/>
            <a:ext cx="12894104" cy="852051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  <a:lvl2pPr marL="609585" indent="0">
              <a:buNone/>
              <a:defRPr b="1"/>
            </a:lvl2pPr>
            <a:lvl3pPr marL="1219170" indent="0">
              <a:buNone/>
              <a:defRPr b="1"/>
            </a:lvl3pPr>
            <a:lvl4pPr marL="1828754" indent="0">
              <a:buNone/>
              <a:defRPr b="1"/>
            </a:lvl4pPr>
            <a:lvl5pPr marL="2438339" indent="0">
              <a:buNone/>
              <a:defRPr b="1"/>
            </a:lvl5pPr>
          </a:lstStyle>
          <a:p>
            <a:pPr lvl="0"/>
            <a:r>
              <a:rPr lang="en-US" dirty="0"/>
              <a:t>Title slide option 5 - Photographic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7CF68CE-772B-FC4C-9554-25A0E68D39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95451" y="6300608"/>
            <a:ext cx="12894104" cy="793749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3">
                    <a:lumMod val="5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accent2"/>
                </a:solidFill>
              </a:defRPr>
            </a:lvl2pPr>
            <a:lvl3pPr marL="1219170" indent="0" algn="ctr">
              <a:buNone/>
              <a:defRPr>
                <a:solidFill>
                  <a:schemeClr val="accent2"/>
                </a:solidFill>
              </a:defRPr>
            </a:lvl3pPr>
            <a:lvl4pPr marL="1828754" indent="0" algn="ctr">
              <a:buNone/>
              <a:defRPr>
                <a:solidFill>
                  <a:schemeClr val="accent2"/>
                </a:solidFill>
              </a:defRPr>
            </a:lvl4pPr>
            <a:lvl5pPr marL="2438339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Drag and drop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F86DFB-509E-F446-BBDF-5ECD83B675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4800" y="7833732"/>
            <a:ext cx="5486400" cy="47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49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2B13B3-F7F3-DB49-BE57-2494AAE590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70586" y="2490527"/>
            <a:ext cx="4434417" cy="362373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59DCD0E-8F10-9343-8703-ECA9580DD6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95451" y="5233833"/>
            <a:ext cx="12894104" cy="852051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  <a:lvl2pPr marL="609585" indent="0">
              <a:buNone/>
              <a:defRPr b="1"/>
            </a:lvl2pPr>
            <a:lvl3pPr marL="1219170" indent="0">
              <a:buNone/>
              <a:defRPr b="1"/>
            </a:lvl3pPr>
            <a:lvl4pPr marL="1828754" indent="0">
              <a:buNone/>
              <a:defRPr b="1"/>
            </a:lvl4pPr>
            <a:lvl5pPr marL="2438339" indent="0">
              <a:buNone/>
              <a:defRPr b="1"/>
            </a:lvl5pPr>
          </a:lstStyle>
          <a:p>
            <a:pPr lvl="0"/>
            <a:r>
              <a:rPr lang="en-US" dirty="0"/>
              <a:t>Title slide option 5 - Photographic</a:t>
            </a:r>
          </a:p>
        </p:txBody>
      </p:sp>
    </p:spTree>
    <p:extLst>
      <p:ext uri="{BB962C8B-B14F-4D97-AF65-F5344CB8AC3E}">
        <p14:creationId xmlns:p14="http://schemas.microsoft.com/office/powerpoint/2010/main" val="4796075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E6ABD5-36E3-0747-BCD3-4AB0F8E8CAA4}"/>
              </a:ext>
            </a:extLst>
          </p:cNvPr>
          <p:cNvSpPr/>
          <p:nvPr userDrawn="1"/>
        </p:nvSpPr>
        <p:spPr>
          <a:xfrm>
            <a:off x="0" y="8379229"/>
            <a:ext cx="16256000" cy="7647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BE6D6A6-EFCD-8D41-ABB4-5AACBF5E49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7918" y="2844801"/>
            <a:ext cx="14880167" cy="5302673"/>
          </a:xfrm>
        </p:spPr>
        <p:txBody>
          <a:bodyPr lIns="0" tIns="0" rIns="0" bIns="0"/>
          <a:lstStyle>
            <a:lvl1pPr marL="781780" indent="-781780">
              <a:lnSpc>
                <a:spcPct val="90000"/>
              </a:lnSpc>
              <a:spcBef>
                <a:spcPts val="0"/>
              </a:spcBef>
              <a:spcAft>
                <a:spcPts val="5600"/>
              </a:spcAft>
              <a:buClr>
                <a:schemeClr val="accent3"/>
              </a:buClr>
              <a:buSzPct val="160000"/>
              <a:buFont typeface="+mj-lt"/>
              <a:buAutoNum type="arabicPeriod"/>
              <a:defRPr>
                <a:solidFill>
                  <a:schemeClr val="accent4"/>
                </a:solidFill>
              </a:defRPr>
            </a:lvl1pPr>
            <a:lvl2pPr marL="1219170" indent="-609585">
              <a:buClr>
                <a:schemeClr val="accent1"/>
              </a:buClr>
              <a:buSzPct val="200000"/>
              <a:buFont typeface="+mj-lt"/>
              <a:buAutoNum type="arabicPeriod"/>
              <a:defRPr/>
            </a:lvl2pPr>
            <a:lvl3pPr marL="1828754" indent="-609585">
              <a:buClr>
                <a:schemeClr val="accent1"/>
              </a:buClr>
              <a:buSzPct val="200000"/>
              <a:buFont typeface="+mj-lt"/>
              <a:buAutoNum type="arabicPeriod"/>
              <a:defRPr/>
            </a:lvl3pPr>
            <a:lvl4pPr marL="2285943" indent="-457189">
              <a:buClr>
                <a:schemeClr val="accent1"/>
              </a:buClr>
              <a:buSzPct val="200000"/>
              <a:buFont typeface="+mj-lt"/>
              <a:buAutoNum type="arabicPeriod"/>
              <a:defRPr/>
            </a:lvl4pPr>
            <a:lvl5pPr marL="2895528" indent="-457189">
              <a:buClr>
                <a:schemeClr val="accent1"/>
              </a:buClr>
              <a:buSzPct val="20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Lorem ipsum dolor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 err="1"/>
              <a:t>Vestibulum</a:t>
            </a:r>
            <a:r>
              <a:rPr lang="en-US" dirty="0"/>
              <a:t> gravida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at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68FD9C4-195C-8B48-A050-E066F24A3B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7919" y="1386381"/>
            <a:ext cx="14880167" cy="937683"/>
          </a:xfrm>
        </p:spPr>
        <p:txBody>
          <a:bodyPr lIns="0" tIns="0" rIns="0" bIns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C06B0E33-343B-F644-A6E3-846D153C0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18" y="154984"/>
            <a:ext cx="14880167" cy="1182624"/>
          </a:xfrm>
          <a:prstGeom prst="rect">
            <a:avLst/>
          </a:prstGeom>
        </p:spPr>
        <p:txBody>
          <a:bodyPr vert="horz" lIns="0" tIns="108000" rIns="0" bIns="0" rtlCol="0" anchor="t" anchorCtr="0">
            <a:normAutofit/>
          </a:bodyPr>
          <a:lstStyle>
            <a:lvl1pPr>
              <a:lnSpc>
                <a:spcPct val="90000"/>
              </a:lnSpc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D46370-BCAE-B148-ACBC-6E155AF03F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917" y="8524276"/>
            <a:ext cx="14867467" cy="42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71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681">
          <p15:clr>
            <a:srgbClr val="FBAE40"/>
          </p15:clr>
        </p15:guide>
        <p15:guide id="5" pos="3840">
          <p15:clr>
            <a:srgbClr val="FBAE40"/>
          </p15:clr>
        </p15:guide>
        <p15:guide id="6" pos="3999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1543C1E1-6D23-D745-87F9-5155F537B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18" y="165316"/>
            <a:ext cx="14880167" cy="1182624"/>
          </a:xfrm>
          <a:prstGeom prst="rect">
            <a:avLst/>
          </a:prstGeom>
        </p:spPr>
        <p:txBody>
          <a:bodyPr vert="horz" lIns="0" tIns="108000" rIns="0" bIns="0" rtlCol="0" anchor="t" anchorCtr="0">
            <a:normAutofit/>
          </a:bodyPr>
          <a:lstStyle>
            <a:lvl1pPr>
              <a:lnSpc>
                <a:spcPct val="90000"/>
              </a:lnSpc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74EAC7-305B-D44B-B6D4-D03AEB8A4DDC}"/>
              </a:ext>
            </a:extLst>
          </p:cNvPr>
          <p:cNvSpPr/>
          <p:nvPr userDrawn="1"/>
        </p:nvSpPr>
        <p:spPr>
          <a:xfrm>
            <a:off x="0" y="8379229"/>
            <a:ext cx="16256000" cy="7647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9765AB-98F4-B34C-BE6C-AF1773B088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917" y="8524276"/>
            <a:ext cx="14867467" cy="42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59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4067">
          <p15:clr>
            <a:srgbClr val="FBAE40"/>
          </p15:clr>
        </p15:guide>
        <p15:guide id="8" pos="3908">
          <p15:clr>
            <a:srgbClr val="FBAE40"/>
          </p15:clr>
        </p15:guide>
        <p15:guide id="9" pos="4226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534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4067">
          <p15:clr>
            <a:srgbClr val="FBAE40"/>
          </p15:clr>
        </p15:guide>
        <p15:guide id="8" pos="3908">
          <p15:clr>
            <a:srgbClr val="FBAE40"/>
          </p15:clr>
        </p15:guide>
        <p15:guide id="9" pos="422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92" y="4779"/>
            <a:ext cx="14240879" cy="802162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6580682" y="8416031"/>
            <a:ext cx="7844209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+mn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OpenAIRE @ EOSC | RDA  | Berlin | 23rd March 2018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20956" y="8458973"/>
            <a:ext cx="860081" cy="307930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558798"/>
            <a:ext cx="11708984" cy="2429131"/>
          </a:xfrm>
          <a:prstGeom prst="rect">
            <a:avLst/>
          </a:prstGeom>
        </p:spPr>
        <p:txBody>
          <a:bodyPr wrap="square" lIns="0" tIns="0" rIns="0" bIns="72000" anchor="b" anchorCtr="0">
            <a:normAutofit/>
          </a:bodyPr>
          <a:lstStyle>
            <a:lvl1pPr marL="0" indent="0" algn="l">
              <a:lnSpc>
                <a:spcPts val="8800"/>
              </a:lnSpc>
              <a:spcBef>
                <a:spcPts val="0"/>
              </a:spcBef>
              <a:buNone/>
              <a:defRPr sz="8800" b="1" i="0" spc="-300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3004865"/>
            <a:ext cx="11019436" cy="1351070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4200" b="0" i="0" spc="-151">
                <a:solidFill>
                  <a:srgbClr val="4687E6"/>
                </a:solidFill>
                <a:latin typeface="+mn-lt"/>
                <a:ea typeface="Open Sans" charset="0"/>
                <a:cs typeface="Open Sans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THIS IS THE SUBTITLE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3347179" y="972084"/>
            <a:ext cx="2536288" cy="481060"/>
            <a:chOff x="11725043" y="8364911"/>
            <a:chExt cx="2536288" cy="48106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</p:spPr>
        </p:pic>
        <p:sp>
          <p:nvSpPr>
            <p:cNvPr id="15" name="Title 1"/>
            <p:cNvSpPr txBox="1">
              <a:spLocks/>
            </p:cNvSpPr>
            <p:nvPr userDrawn="1"/>
          </p:nvSpPr>
          <p:spPr>
            <a:xfrm>
              <a:off x="12340417" y="8446825"/>
              <a:ext cx="192091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2200" b="0" i="0">
                  <a:latin typeface="Open Sans" charset="0"/>
                  <a:ea typeface="Open Sans" charset="0"/>
                  <a:cs typeface="Open Sans" charset="0"/>
                </a:rPr>
                <a:t>@</a:t>
              </a:r>
              <a:r>
                <a:rPr lang="en-US" sz="2200" b="1" i="0" err="1">
                  <a:latin typeface="Open Sans" charset="0"/>
                  <a:ea typeface="Open Sans" charset="0"/>
                  <a:cs typeface="Open Sans" charset="0"/>
                </a:rPr>
                <a:t>openaire_eu</a:t>
              </a:r>
              <a:endParaRPr lang="en-US" sz="2200" b="1" i="0"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0" y="4685283"/>
            <a:ext cx="730941" cy="730941"/>
          </a:xfrm>
          <a:prstGeom prst="rect">
            <a:avLst/>
          </a:prstGeom>
        </p:spPr>
      </p:pic>
      <p:sp>
        <p:nvSpPr>
          <p:cNvPr id="29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1691236" y="4676880"/>
            <a:ext cx="6865653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l">
              <a:buNone/>
              <a:defRPr sz="3000" b="1" i="0" spc="-151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1691236" y="5058900"/>
            <a:ext cx="6865654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l">
              <a:buNone/>
              <a:defRPr sz="2400" b="0" i="0" spc="-150">
                <a:solidFill>
                  <a:schemeClr val="accent2"/>
                </a:solidFill>
                <a:latin typeface="+mn-lt"/>
                <a:ea typeface="Open Sans" charset="0"/>
                <a:cs typeface="Open Sans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University or </a:t>
            </a:r>
            <a:r>
              <a:rPr lang="en-US" dirty="0" err="1"/>
              <a:t>Organisation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68428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4B81A-DB2C-A849-9136-A4F57945EB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7919" y="1386380"/>
            <a:ext cx="14880167" cy="937683"/>
          </a:xfrm>
        </p:spPr>
        <p:txBody>
          <a:bodyPr lIns="0" tIns="0" rIns="0" bIns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47C4605-E92D-0D45-A1D6-6AA168B32F4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7918" y="2844802"/>
            <a:ext cx="14880167" cy="551226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defRPr sz="3200">
                <a:solidFill>
                  <a:schemeClr val="accent4"/>
                </a:solidFill>
              </a:defRPr>
            </a:lvl1pPr>
            <a:lvl2pPr marL="307192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Tx/>
              <a:buBlip>
                <a:blip r:embed="rId2"/>
              </a:buBlip>
              <a:defRPr sz="3200">
                <a:solidFill>
                  <a:schemeClr val="accent4"/>
                </a:solidFill>
              </a:defRPr>
            </a:lvl2pPr>
            <a:lvl3pPr marL="911977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  <a:defRPr sz="3200">
                <a:solidFill>
                  <a:schemeClr val="accent5"/>
                </a:solidFill>
              </a:defRPr>
            </a:lvl3pPr>
            <a:lvl4pPr marL="1535962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  <a:defRPr sz="2667">
                <a:solidFill>
                  <a:schemeClr val="accent4"/>
                </a:solidFill>
              </a:defRPr>
            </a:lvl4pPr>
            <a:lvl5pPr marL="2438339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CDF8D60B-C90A-3447-A1DF-19F388AF7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18" y="165315"/>
            <a:ext cx="14880167" cy="1182624"/>
          </a:xfrm>
          <a:prstGeom prst="rect">
            <a:avLst/>
          </a:prstGeom>
        </p:spPr>
        <p:txBody>
          <a:bodyPr vert="horz" lIns="0" tIns="108000" rIns="0" bIns="0" rtlCol="0" anchor="t" anchorCtr="0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F4D008-A0D3-1047-AC18-85DFBCE57E14}"/>
              </a:ext>
            </a:extLst>
          </p:cNvPr>
          <p:cNvSpPr/>
          <p:nvPr userDrawn="1"/>
        </p:nvSpPr>
        <p:spPr>
          <a:xfrm>
            <a:off x="0" y="8379229"/>
            <a:ext cx="16256000" cy="7647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C5C30B-6CDE-6F4F-A1EE-5EC4C0E340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917" y="8524276"/>
            <a:ext cx="14867467" cy="42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75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908">
          <p15:clr>
            <a:srgbClr val="FBAE40"/>
          </p15:clr>
        </p15:guide>
        <p15:guide id="7" pos="4067">
          <p15:clr>
            <a:srgbClr val="FBAE40"/>
          </p15:clr>
        </p15:guide>
        <p15:guide id="8" pos="4226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wo content row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4B81A-DB2C-A849-9136-A4F57945EB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7920" y="1396713"/>
            <a:ext cx="14880165" cy="937683"/>
          </a:xfrm>
        </p:spPr>
        <p:txBody>
          <a:bodyPr lIns="0" tIns="0" rIns="0" bIns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47C4605-E92D-0D45-A1D6-6AA168B32F4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7919" y="2844801"/>
            <a:ext cx="14880165" cy="267158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defRPr sz="3200">
                <a:solidFill>
                  <a:schemeClr val="tx2"/>
                </a:solidFill>
              </a:defRPr>
            </a:lvl1pPr>
            <a:lvl2pPr marL="307192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Tx/>
              <a:buBlip>
                <a:blip r:embed="rId2"/>
              </a:buBlip>
              <a:defRPr sz="3200">
                <a:solidFill>
                  <a:schemeClr val="tx2"/>
                </a:solidFill>
              </a:defRPr>
            </a:lvl2pPr>
            <a:lvl3pPr marL="911977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  <a:defRPr sz="3200">
                <a:solidFill>
                  <a:schemeClr val="accent4"/>
                </a:solidFill>
              </a:defRPr>
            </a:lvl3pPr>
            <a:lvl4pPr marL="1535962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  <a:defRPr sz="2667">
                <a:solidFill>
                  <a:schemeClr val="accent3"/>
                </a:solidFill>
              </a:defRPr>
            </a:lvl4pPr>
            <a:lvl5pPr marL="2438339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First level</a:t>
            </a:r>
          </a:p>
        </p:txBody>
      </p:sp>
      <p:sp>
        <p:nvSpPr>
          <p:cNvPr id="7" name="Content Placeholder 17">
            <a:extLst>
              <a:ext uri="{FF2B5EF4-FFF2-40B4-BE49-F238E27FC236}">
                <a16:creationId xmlns:a16="http://schemas.microsoft.com/office/drawing/2014/main" id="{FC50E735-88F8-C444-A80D-478F76C861B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7919" y="5704320"/>
            <a:ext cx="14880165" cy="267158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defRPr sz="3200">
                <a:solidFill>
                  <a:schemeClr val="tx2"/>
                </a:solidFill>
              </a:defRPr>
            </a:lvl1pPr>
            <a:lvl2pPr marL="307192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Tx/>
              <a:buBlip>
                <a:blip r:embed="rId2"/>
              </a:buBlip>
              <a:defRPr sz="3200">
                <a:solidFill>
                  <a:schemeClr val="tx2"/>
                </a:solidFill>
              </a:defRPr>
            </a:lvl2pPr>
            <a:lvl3pPr marL="911977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  <a:defRPr sz="3200">
                <a:solidFill>
                  <a:schemeClr val="accent4"/>
                </a:solidFill>
              </a:defRPr>
            </a:lvl3pPr>
            <a:lvl4pPr marL="1535962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  <a:defRPr sz="2667">
                <a:solidFill>
                  <a:schemeClr val="accent3"/>
                </a:solidFill>
              </a:defRPr>
            </a:lvl4pPr>
            <a:lvl5pPr marL="2438339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First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2CFD444-EC29-D34D-A28D-2CFF89F0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19" y="165316"/>
            <a:ext cx="14880165" cy="1182624"/>
          </a:xfrm>
          <a:prstGeom prst="rect">
            <a:avLst/>
          </a:prstGeom>
        </p:spPr>
        <p:txBody>
          <a:bodyPr vert="horz" lIns="0" tIns="108000" rIns="0" bIns="0" rtlCol="0" anchor="t" anchorCtr="0"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37CCB9-EEE1-464D-8D86-0B0AC80D0F0A}"/>
              </a:ext>
            </a:extLst>
          </p:cNvPr>
          <p:cNvSpPr/>
          <p:nvPr userDrawn="1"/>
        </p:nvSpPr>
        <p:spPr>
          <a:xfrm>
            <a:off x="0" y="8379229"/>
            <a:ext cx="16256000" cy="7647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46F6C6-2321-A142-B3D5-CD6D0F7F09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917" y="8524276"/>
            <a:ext cx="14867467" cy="42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62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908">
          <p15:clr>
            <a:srgbClr val="FBAE40"/>
          </p15:clr>
        </p15:guide>
        <p15:guide id="7" pos="4067">
          <p15:clr>
            <a:srgbClr val="FBAE40"/>
          </p15:clr>
        </p15:guide>
        <p15:guide id="8" pos="4226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wo columns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7">
            <a:extLst>
              <a:ext uri="{FF2B5EF4-FFF2-40B4-BE49-F238E27FC236}">
                <a16:creationId xmlns:a16="http://schemas.microsoft.com/office/drawing/2014/main" id="{E82885A6-7347-154A-A7D8-9E001D74EA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7918" y="2844801"/>
            <a:ext cx="7103533" cy="5592233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defRPr sz="3200">
                <a:solidFill>
                  <a:schemeClr val="tx2"/>
                </a:solidFill>
              </a:defRPr>
            </a:lvl1pPr>
            <a:lvl2pPr marL="307192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Tx/>
              <a:buBlip>
                <a:blip r:embed="rId2"/>
              </a:buBlip>
              <a:defRPr sz="3200">
                <a:solidFill>
                  <a:schemeClr val="tx2"/>
                </a:solidFill>
              </a:defRPr>
            </a:lvl2pPr>
            <a:lvl3pPr marL="911977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  <a:defRPr sz="3200">
                <a:solidFill>
                  <a:schemeClr val="accent5"/>
                </a:solidFill>
              </a:defRPr>
            </a:lvl3pPr>
            <a:lvl4pPr marL="1535962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  <a:defRPr sz="2667">
                <a:solidFill>
                  <a:schemeClr val="tx2"/>
                </a:solidFill>
              </a:defRPr>
            </a:lvl4pPr>
            <a:lvl5pPr marL="2438339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26" name="Content Placeholder 17">
            <a:extLst>
              <a:ext uri="{FF2B5EF4-FFF2-40B4-BE49-F238E27FC236}">
                <a16:creationId xmlns:a16="http://schemas.microsoft.com/office/drawing/2014/main" id="{26BAA24E-5040-5E49-8FFC-E28670FC7C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464551" y="2844801"/>
            <a:ext cx="7104031" cy="5592233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defRPr sz="3200">
                <a:solidFill>
                  <a:schemeClr val="tx2"/>
                </a:solidFill>
              </a:defRPr>
            </a:lvl1pPr>
            <a:lvl2pPr marL="307192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Tx/>
              <a:buBlip>
                <a:blip r:embed="rId2"/>
              </a:buBlip>
              <a:defRPr sz="3200">
                <a:solidFill>
                  <a:schemeClr val="tx2"/>
                </a:solidFill>
              </a:defRPr>
            </a:lvl2pPr>
            <a:lvl3pPr marL="911977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  <a:defRPr sz="3200">
                <a:solidFill>
                  <a:schemeClr val="accent5"/>
                </a:solidFill>
              </a:defRPr>
            </a:lvl3pPr>
            <a:lvl4pPr marL="1535962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  <a:defRPr sz="2667">
                <a:solidFill>
                  <a:schemeClr val="tx2"/>
                </a:solidFill>
              </a:defRPr>
            </a:lvl4pPr>
            <a:lvl5pPr marL="2438339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4D2A9E0C-88FD-E14F-B040-A39024DE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17" y="165316"/>
            <a:ext cx="14880167" cy="1182624"/>
          </a:xfrm>
          <a:prstGeom prst="rect">
            <a:avLst/>
          </a:prstGeom>
        </p:spPr>
        <p:txBody>
          <a:bodyPr vert="horz" lIns="0" tIns="108000" rIns="0" bIns="0" rtlCol="0" anchor="t" anchorCtr="0"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7F3F702B-FB8B-9E48-A3AB-0D67476570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7918" y="1396713"/>
            <a:ext cx="14880167" cy="937683"/>
          </a:xfrm>
        </p:spPr>
        <p:txBody>
          <a:bodyPr lIns="0" tIns="0" rIns="0" bIns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5882E5-2AAB-494E-A28B-C1A7ACB4E15F}"/>
              </a:ext>
            </a:extLst>
          </p:cNvPr>
          <p:cNvSpPr/>
          <p:nvPr userDrawn="1"/>
        </p:nvSpPr>
        <p:spPr>
          <a:xfrm>
            <a:off x="0" y="8379229"/>
            <a:ext cx="16256000" cy="7647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143804-B1FB-FB48-A3B3-8740CD7B98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917" y="8524276"/>
            <a:ext cx="14867467" cy="42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23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>
          <p15:clr>
            <a:srgbClr val="FBAE40"/>
          </p15:clr>
        </p15:guide>
        <p15:guide id="4" orient="horz" pos="210">
          <p15:clr>
            <a:srgbClr val="FBAE40"/>
          </p15:clr>
        </p15:guide>
        <p15:guide id="7" pos="3681">
          <p15:clr>
            <a:srgbClr val="FBAE40"/>
          </p15:clr>
        </p15:guide>
        <p15:guide id="9" pos="3999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hree columns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DFA07C04-DBBA-E448-BFC6-39604F70E3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7918" y="2844801"/>
            <a:ext cx="4512733" cy="5592233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defRPr sz="3200">
                <a:solidFill>
                  <a:schemeClr val="tx2"/>
                </a:solidFill>
              </a:defRPr>
            </a:lvl1pPr>
            <a:lvl2pPr marL="307192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Tx/>
              <a:buBlip>
                <a:blip r:embed="rId2"/>
              </a:buBlip>
              <a:defRPr sz="3200">
                <a:solidFill>
                  <a:schemeClr val="tx2"/>
                </a:solidFill>
              </a:defRPr>
            </a:lvl2pPr>
            <a:lvl3pPr marL="911977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  <a:defRPr sz="3200">
                <a:solidFill>
                  <a:schemeClr val="accent5"/>
                </a:solidFill>
              </a:defRPr>
            </a:lvl3pPr>
            <a:lvl4pPr marL="1535962" indent="-307192">
              <a:lnSpc>
                <a:spcPct val="100000"/>
              </a:lnSpc>
              <a:spcBef>
                <a:spcPts val="533"/>
              </a:spcBef>
              <a:spcAft>
                <a:spcPts val="2400"/>
              </a:spcAft>
              <a:buFont typeface="Wingdings" pitchFamily="2" charset="2"/>
              <a:buChar char="§"/>
              <a:defRPr sz="2667">
                <a:solidFill>
                  <a:schemeClr val="accent3"/>
                </a:solidFill>
              </a:defRPr>
            </a:lvl4pPr>
            <a:lvl5pPr marL="2438339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F32AFE45-6F95-5741-9E2D-B2426A1C81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71634" y="2844801"/>
            <a:ext cx="4512733" cy="5592233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defRPr sz="3200">
                <a:solidFill>
                  <a:schemeClr val="tx2"/>
                </a:solidFill>
              </a:defRPr>
            </a:lvl1pPr>
            <a:lvl2pPr marL="307192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Tx/>
              <a:buBlip>
                <a:blip r:embed="rId2"/>
              </a:buBlip>
              <a:defRPr sz="3200">
                <a:solidFill>
                  <a:schemeClr val="tx2"/>
                </a:solidFill>
              </a:defRPr>
            </a:lvl2pPr>
            <a:lvl3pPr marL="911977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  <a:defRPr sz="3200">
                <a:solidFill>
                  <a:schemeClr val="accent5"/>
                </a:solidFill>
              </a:defRPr>
            </a:lvl3pPr>
            <a:lvl4pPr marL="1535962" indent="-307192">
              <a:lnSpc>
                <a:spcPct val="100000"/>
              </a:lnSpc>
              <a:spcBef>
                <a:spcPts val="533"/>
              </a:spcBef>
              <a:spcAft>
                <a:spcPts val="2400"/>
              </a:spcAft>
              <a:buFont typeface="Wingdings" pitchFamily="2" charset="2"/>
              <a:buChar char="§"/>
              <a:defRPr sz="2667">
                <a:solidFill>
                  <a:schemeClr val="accent3"/>
                </a:solidFill>
              </a:defRPr>
            </a:lvl4pPr>
            <a:lvl5pPr marL="2438339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22" name="Content Placeholder 17">
            <a:extLst>
              <a:ext uri="{FF2B5EF4-FFF2-40B4-BE49-F238E27FC236}">
                <a16:creationId xmlns:a16="http://schemas.microsoft.com/office/drawing/2014/main" id="{665414D4-8D0F-9E4A-9A69-79AF69F717F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1055351" y="2844801"/>
            <a:ext cx="4513196" cy="5592233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defRPr sz="3200">
                <a:solidFill>
                  <a:schemeClr val="tx2"/>
                </a:solidFill>
              </a:defRPr>
            </a:lvl1pPr>
            <a:lvl2pPr marL="307192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Tx/>
              <a:buBlip>
                <a:blip r:embed="rId2"/>
              </a:buBlip>
              <a:defRPr sz="3200">
                <a:solidFill>
                  <a:schemeClr val="tx2"/>
                </a:solidFill>
              </a:defRPr>
            </a:lvl2pPr>
            <a:lvl3pPr marL="911977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  <a:defRPr sz="3200">
                <a:solidFill>
                  <a:schemeClr val="accent5"/>
                </a:solidFill>
              </a:defRPr>
            </a:lvl3pPr>
            <a:lvl4pPr marL="1535962" indent="-307192">
              <a:lnSpc>
                <a:spcPct val="100000"/>
              </a:lnSpc>
              <a:spcBef>
                <a:spcPts val="533"/>
              </a:spcBef>
              <a:spcAft>
                <a:spcPts val="2400"/>
              </a:spcAft>
              <a:buFont typeface="Wingdings" pitchFamily="2" charset="2"/>
              <a:buChar char="§"/>
              <a:defRPr sz="2667">
                <a:solidFill>
                  <a:schemeClr val="accent3"/>
                </a:solidFill>
              </a:defRPr>
            </a:lvl4pPr>
            <a:lvl5pPr marL="2438339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F94A94A8-EBC6-C241-8BE9-BEE90BBB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19" y="154984"/>
            <a:ext cx="14880165" cy="1182624"/>
          </a:xfrm>
          <a:prstGeom prst="rect">
            <a:avLst/>
          </a:prstGeom>
        </p:spPr>
        <p:txBody>
          <a:bodyPr vert="horz" lIns="0" tIns="108000" rIns="0" bIns="0" rtlCol="0" anchor="t" anchorCtr="0"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ED4849F4-0FF9-5E4A-B9B0-C65D267AA2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7920" y="1396713"/>
            <a:ext cx="14880165" cy="937683"/>
          </a:xfrm>
        </p:spPr>
        <p:txBody>
          <a:bodyPr lIns="0" tIns="0" rIns="0" bIns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1C2E9D-BCB1-9946-A3B2-E244EA6C4083}"/>
              </a:ext>
            </a:extLst>
          </p:cNvPr>
          <p:cNvSpPr/>
          <p:nvPr userDrawn="1"/>
        </p:nvSpPr>
        <p:spPr>
          <a:xfrm>
            <a:off x="0" y="8379229"/>
            <a:ext cx="16256000" cy="7647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380F9C-E765-A044-BC56-AC67ED0772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917" y="8524276"/>
            <a:ext cx="14867467" cy="42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47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74">
          <p15:clr>
            <a:srgbClr val="FBAE40"/>
          </p15:clr>
        </p15:guide>
        <p15:guide id="7" pos="2457">
          <p15:clr>
            <a:srgbClr val="FBAE40"/>
          </p15:clr>
        </p15:guide>
        <p15:guide id="9" pos="4906">
          <p15:clr>
            <a:srgbClr val="FBAE40"/>
          </p15:clr>
        </p15:guide>
        <p15:guide id="10" pos="5223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ub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656598-B257-9B4F-8D36-2D91BB0913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918" y="411213"/>
            <a:ext cx="14880167" cy="7493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733">
                <a:solidFill>
                  <a:schemeClr val="accent3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Subsection title–Click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AF49A5-D776-E845-B350-462485C8EC70}"/>
              </a:ext>
            </a:extLst>
          </p:cNvPr>
          <p:cNvSpPr/>
          <p:nvPr userDrawn="1"/>
        </p:nvSpPr>
        <p:spPr>
          <a:xfrm>
            <a:off x="0" y="8379229"/>
            <a:ext cx="16256000" cy="7647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3D00CB-028A-2D42-A81E-44170523D5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917" y="8524276"/>
            <a:ext cx="14867467" cy="42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07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908">
          <p15:clr>
            <a:srgbClr val="FBAE40"/>
          </p15:clr>
        </p15:guide>
        <p15:guide id="7" pos="4067">
          <p15:clr>
            <a:srgbClr val="FBAE40"/>
          </p15:clr>
        </p15:guide>
        <p15:guide id="8" pos="4226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title,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55D6838-4ECC-C444-8E0B-36ACA6AA2A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918" y="411213"/>
            <a:ext cx="14880167" cy="7493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733">
                <a:solidFill>
                  <a:schemeClr val="accent3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Subsection title–Click to edit Master title style</a:t>
            </a:r>
          </a:p>
        </p:txBody>
      </p:sp>
      <p:sp>
        <p:nvSpPr>
          <p:cNvPr id="6" name="Content Placeholder 17">
            <a:extLst>
              <a:ext uri="{FF2B5EF4-FFF2-40B4-BE49-F238E27FC236}">
                <a16:creationId xmlns:a16="http://schemas.microsoft.com/office/drawing/2014/main" id="{EFE854C3-A048-E546-ABF4-E3AC9650E9F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7919" y="2844801"/>
            <a:ext cx="14880165" cy="5592233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defRPr sz="3200">
                <a:solidFill>
                  <a:schemeClr val="accent4"/>
                </a:solidFill>
              </a:defRPr>
            </a:lvl1pPr>
            <a:lvl2pPr marL="307192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Tx/>
              <a:buBlip>
                <a:blip r:embed="rId2"/>
              </a:buBlip>
              <a:defRPr sz="3200">
                <a:solidFill>
                  <a:schemeClr val="accent4"/>
                </a:solidFill>
              </a:defRPr>
            </a:lvl2pPr>
            <a:lvl3pPr marL="911977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  <a:defRPr sz="3200">
                <a:solidFill>
                  <a:schemeClr val="accent5"/>
                </a:solidFill>
              </a:defRPr>
            </a:lvl3pPr>
            <a:lvl4pPr marL="1535962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  <a:defRPr sz="2667">
                <a:solidFill>
                  <a:schemeClr val="accent4"/>
                </a:solidFill>
              </a:defRPr>
            </a:lvl4pPr>
            <a:lvl5pPr marL="2438339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32312-FF5A-EF41-B0D2-AFCF26D4415B}"/>
              </a:ext>
            </a:extLst>
          </p:cNvPr>
          <p:cNvSpPr/>
          <p:nvPr userDrawn="1"/>
        </p:nvSpPr>
        <p:spPr>
          <a:xfrm>
            <a:off x="0" y="8379229"/>
            <a:ext cx="16256000" cy="7647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ADF5C9-6198-BD4A-B280-F70E01AF8F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917" y="8524276"/>
            <a:ext cx="14867467" cy="42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2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908">
          <p15:clr>
            <a:srgbClr val="FBAE40"/>
          </p15:clr>
        </p15:guide>
        <p15:guide id="7" pos="4067">
          <p15:clr>
            <a:srgbClr val="FBAE40"/>
          </p15:clr>
        </p15:guide>
        <p15:guide id="8" pos="4226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title, two content row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7">
            <a:extLst>
              <a:ext uri="{FF2B5EF4-FFF2-40B4-BE49-F238E27FC236}">
                <a16:creationId xmlns:a16="http://schemas.microsoft.com/office/drawing/2014/main" id="{A0DB4177-7DE6-FC44-A457-F9F26997116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7918" y="1595967"/>
            <a:ext cx="14880167" cy="323240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defRPr sz="3200">
                <a:solidFill>
                  <a:schemeClr val="accent4"/>
                </a:solidFill>
              </a:defRPr>
            </a:lvl1pPr>
            <a:lvl2pPr marL="307192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Tx/>
              <a:buBlip>
                <a:blip r:embed="rId2"/>
              </a:buBlip>
              <a:defRPr sz="3200">
                <a:solidFill>
                  <a:schemeClr val="accent4"/>
                </a:solidFill>
              </a:defRPr>
            </a:lvl2pPr>
            <a:lvl3pPr marL="911977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  <a:defRPr sz="3200">
                <a:solidFill>
                  <a:schemeClr val="accent5"/>
                </a:solidFill>
              </a:defRPr>
            </a:lvl3pPr>
            <a:lvl4pPr marL="1535962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  <a:defRPr sz="2667">
                <a:solidFill>
                  <a:schemeClr val="accent4"/>
                </a:solidFill>
              </a:defRPr>
            </a:lvl4pPr>
            <a:lvl5pPr marL="2438339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55D6838-4ECC-C444-8E0B-36ACA6AA2A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918" y="411211"/>
            <a:ext cx="14880167" cy="7493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733">
                <a:solidFill>
                  <a:schemeClr val="accent3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One column, two content rows</a:t>
            </a:r>
          </a:p>
        </p:txBody>
      </p:sp>
      <p:sp>
        <p:nvSpPr>
          <p:cNvPr id="6" name="Content Placeholder 17">
            <a:extLst>
              <a:ext uri="{FF2B5EF4-FFF2-40B4-BE49-F238E27FC236}">
                <a16:creationId xmlns:a16="http://schemas.microsoft.com/office/drawing/2014/main" id="{D782686A-9429-7A43-9926-D437F7D3ADB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7918" y="5021579"/>
            <a:ext cx="14880167" cy="323240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defRPr sz="3200">
                <a:solidFill>
                  <a:schemeClr val="accent4"/>
                </a:solidFill>
              </a:defRPr>
            </a:lvl1pPr>
            <a:lvl2pPr marL="307192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Tx/>
              <a:buBlip>
                <a:blip r:embed="rId2"/>
              </a:buBlip>
              <a:defRPr sz="3200">
                <a:solidFill>
                  <a:schemeClr val="accent4"/>
                </a:solidFill>
              </a:defRPr>
            </a:lvl2pPr>
            <a:lvl3pPr marL="911977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  <a:defRPr sz="3200">
                <a:solidFill>
                  <a:schemeClr val="accent5"/>
                </a:solidFill>
              </a:defRPr>
            </a:lvl3pPr>
            <a:lvl4pPr marL="1535962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  <a:defRPr sz="2667">
                <a:solidFill>
                  <a:schemeClr val="accent4"/>
                </a:solidFill>
              </a:defRPr>
            </a:lvl4pPr>
            <a:lvl5pPr marL="2438339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229C9E-B426-5549-BCD7-5F9660E8DE22}"/>
              </a:ext>
            </a:extLst>
          </p:cNvPr>
          <p:cNvSpPr/>
          <p:nvPr userDrawn="1"/>
        </p:nvSpPr>
        <p:spPr>
          <a:xfrm>
            <a:off x="0" y="8379229"/>
            <a:ext cx="16256000" cy="7647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87AB86-D476-1845-9596-0D1758B679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917" y="8524276"/>
            <a:ext cx="14867467" cy="42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83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908">
          <p15:clr>
            <a:srgbClr val="FBAE40"/>
          </p15:clr>
        </p15:guide>
        <p15:guide id="7" pos="4067">
          <p15:clr>
            <a:srgbClr val="FBAE40"/>
          </p15:clr>
        </p15:guide>
        <p15:guide id="8" pos="4226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title, two columns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7">
            <a:extLst>
              <a:ext uri="{FF2B5EF4-FFF2-40B4-BE49-F238E27FC236}">
                <a16:creationId xmlns:a16="http://schemas.microsoft.com/office/drawing/2014/main" id="{28747297-18A2-B84D-A791-874267A502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7918" y="2844801"/>
            <a:ext cx="7103533" cy="5592233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defRPr sz="3200">
                <a:solidFill>
                  <a:schemeClr val="tx2"/>
                </a:solidFill>
              </a:defRPr>
            </a:lvl1pPr>
            <a:lvl2pPr marL="307192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Tx/>
              <a:buBlip>
                <a:blip r:embed="rId2"/>
              </a:buBlip>
              <a:defRPr sz="3200">
                <a:solidFill>
                  <a:schemeClr val="tx2"/>
                </a:solidFill>
              </a:defRPr>
            </a:lvl2pPr>
            <a:lvl3pPr marL="911977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  <a:defRPr sz="3200">
                <a:solidFill>
                  <a:schemeClr val="accent5"/>
                </a:solidFill>
              </a:defRPr>
            </a:lvl3pPr>
            <a:lvl4pPr marL="1535962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  <a:defRPr sz="2667">
                <a:solidFill>
                  <a:schemeClr val="tx2"/>
                </a:solidFill>
              </a:defRPr>
            </a:lvl4pPr>
            <a:lvl5pPr marL="2438339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id="{8B112348-64AE-1344-9B7B-59578765F57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464551" y="2844801"/>
            <a:ext cx="7103533" cy="5592233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defRPr sz="3200">
                <a:solidFill>
                  <a:schemeClr val="accent4"/>
                </a:solidFill>
              </a:defRPr>
            </a:lvl1pPr>
            <a:lvl2pPr marL="307192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Tx/>
              <a:buBlip>
                <a:blip r:embed="rId2"/>
              </a:buBlip>
              <a:defRPr sz="3200">
                <a:solidFill>
                  <a:schemeClr val="accent4"/>
                </a:solidFill>
              </a:defRPr>
            </a:lvl2pPr>
            <a:lvl3pPr marL="911977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  <a:defRPr sz="3200">
                <a:solidFill>
                  <a:schemeClr val="accent5"/>
                </a:solidFill>
              </a:defRPr>
            </a:lvl3pPr>
            <a:lvl4pPr marL="1535962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  <a:defRPr sz="2667">
                <a:solidFill>
                  <a:schemeClr val="accent4"/>
                </a:solidFill>
              </a:defRPr>
            </a:lvl4pPr>
            <a:lvl5pPr marL="2438339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5B4C177-9C84-F549-99C1-D948AA841C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918" y="411213"/>
            <a:ext cx="14880167" cy="7493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733">
                <a:solidFill>
                  <a:schemeClr val="accent3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Subsection title–Click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54C28D-21FE-254C-B3B4-8A6B1F188CD3}"/>
              </a:ext>
            </a:extLst>
          </p:cNvPr>
          <p:cNvSpPr/>
          <p:nvPr userDrawn="1"/>
        </p:nvSpPr>
        <p:spPr>
          <a:xfrm>
            <a:off x="0" y="8379229"/>
            <a:ext cx="16256000" cy="7647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C7FFA2-CA5A-914A-8E52-CB61E66824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917" y="8524276"/>
            <a:ext cx="14867467" cy="42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94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>
          <p15:clr>
            <a:srgbClr val="FBAE40"/>
          </p15:clr>
        </p15:guide>
        <p15:guide id="7" pos="3681">
          <p15:clr>
            <a:srgbClr val="FBAE40"/>
          </p15:clr>
        </p15:guide>
        <p15:guide id="9" pos="3999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title, three columns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id="{1A342C79-EEA1-6349-823C-2D23733094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7918" y="2844801"/>
            <a:ext cx="4512733" cy="5592233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defRPr sz="3200">
                <a:solidFill>
                  <a:schemeClr val="tx2"/>
                </a:solidFill>
              </a:defRPr>
            </a:lvl1pPr>
            <a:lvl2pPr marL="307192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Tx/>
              <a:buBlip>
                <a:blip r:embed="rId2"/>
              </a:buBlip>
              <a:defRPr sz="3200">
                <a:solidFill>
                  <a:schemeClr val="tx2"/>
                </a:solidFill>
              </a:defRPr>
            </a:lvl2pPr>
            <a:lvl3pPr marL="911977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  <a:defRPr sz="3200">
                <a:solidFill>
                  <a:schemeClr val="accent5"/>
                </a:solidFill>
              </a:defRPr>
            </a:lvl3pPr>
            <a:lvl4pPr marL="1535962" indent="-307192">
              <a:lnSpc>
                <a:spcPct val="100000"/>
              </a:lnSpc>
              <a:spcBef>
                <a:spcPts val="533"/>
              </a:spcBef>
              <a:spcAft>
                <a:spcPts val="2400"/>
              </a:spcAft>
              <a:buFont typeface="Wingdings" pitchFamily="2" charset="2"/>
              <a:buChar char="§"/>
              <a:defRPr sz="2667">
                <a:solidFill>
                  <a:schemeClr val="accent3"/>
                </a:solidFill>
              </a:defRPr>
            </a:lvl4pPr>
            <a:lvl5pPr marL="2438339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16" name="Content Placeholder 17">
            <a:extLst>
              <a:ext uri="{FF2B5EF4-FFF2-40B4-BE49-F238E27FC236}">
                <a16:creationId xmlns:a16="http://schemas.microsoft.com/office/drawing/2014/main" id="{D04F82FC-8361-D54B-A5E0-3A157F94980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71634" y="2844801"/>
            <a:ext cx="4512733" cy="5592233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defRPr sz="3200">
                <a:solidFill>
                  <a:schemeClr val="tx2"/>
                </a:solidFill>
              </a:defRPr>
            </a:lvl1pPr>
            <a:lvl2pPr marL="307192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Tx/>
              <a:buBlip>
                <a:blip r:embed="rId2"/>
              </a:buBlip>
              <a:defRPr sz="3200">
                <a:solidFill>
                  <a:schemeClr val="tx2"/>
                </a:solidFill>
              </a:defRPr>
            </a:lvl2pPr>
            <a:lvl3pPr marL="911977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  <a:defRPr sz="3200">
                <a:solidFill>
                  <a:schemeClr val="accent5"/>
                </a:solidFill>
              </a:defRPr>
            </a:lvl3pPr>
            <a:lvl4pPr marL="1535962" indent="-307192">
              <a:lnSpc>
                <a:spcPct val="100000"/>
              </a:lnSpc>
              <a:spcBef>
                <a:spcPts val="533"/>
              </a:spcBef>
              <a:spcAft>
                <a:spcPts val="2400"/>
              </a:spcAft>
              <a:buFont typeface="Wingdings" pitchFamily="2" charset="2"/>
              <a:buChar char="§"/>
              <a:defRPr sz="2667">
                <a:solidFill>
                  <a:schemeClr val="accent3"/>
                </a:solidFill>
              </a:defRPr>
            </a:lvl4pPr>
            <a:lvl5pPr marL="2438339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17" name="Content Placeholder 17">
            <a:extLst>
              <a:ext uri="{FF2B5EF4-FFF2-40B4-BE49-F238E27FC236}">
                <a16:creationId xmlns:a16="http://schemas.microsoft.com/office/drawing/2014/main" id="{69D03A89-68D2-5548-B95A-9E5A51AC726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1055351" y="2844801"/>
            <a:ext cx="4512733" cy="5592233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defRPr sz="3200">
                <a:solidFill>
                  <a:schemeClr val="tx2"/>
                </a:solidFill>
              </a:defRPr>
            </a:lvl1pPr>
            <a:lvl2pPr marL="307192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Tx/>
              <a:buBlip>
                <a:blip r:embed="rId2"/>
              </a:buBlip>
              <a:defRPr sz="3200">
                <a:solidFill>
                  <a:schemeClr val="tx2"/>
                </a:solidFill>
              </a:defRPr>
            </a:lvl2pPr>
            <a:lvl3pPr marL="911977" indent="-307192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  <a:defRPr sz="3200">
                <a:solidFill>
                  <a:schemeClr val="accent5"/>
                </a:solidFill>
              </a:defRPr>
            </a:lvl3pPr>
            <a:lvl4pPr marL="1535962" indent="-307192">
              <a:lnSpc>
                <a:spcPct val="100000"/>
              </a:lnSpc>
              <a:spcBef>
                <a:spcPts val="533"/>
              </a:spcBef>
              <a:spcAft>
                <a:spcPts val="2400"/>
              </a:spcAft>
              <a:buFont typeface="Wingdings" pitchFamily="2" charset="2"/>
              <a:buChar char="§"/>
              <a:defRPr sz="2667">
                <a:solidFill>
                  <a:schemeClr val="accent3"/>
                </a:solidFill>
              </a:defRPr>
            </a:lvl4pPr>
            <a:lvl5pPr marL="2438339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B6C4E39-4AEB-9642-B208-456F9A6090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918" y="411213"/>
            <a:ext cx="14880167" cy="7493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733">
                <a:solidFill>
                  <a:schemeClr val="accent3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Subsection title–Click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9DF707-1B6E-9446-87FC-7E44306747AB}"/>
              </a:ext>
            </a:extLst>
          </p:cNvPr>
          <p:cNvSpPr/>
          <p:nvPr userDrawn="1"/>
        </p:nvSpPr>
        <p:spPr>
          <a:xfrm>
            <a:off x="0" y="8379229"/>
            <a:ext cx="16256000" cy="7647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52D6EC-A5E9-5C4B-B9AB-A677089826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917" y="8524276"/>
            <a:ext cx="14867467" cy="42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91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74">
          <p15:clr>
            <a:srgbClr val="FBAE40"/>
          </p15:clr>
        </p15:guide>
        <p15:guide id="7" pos="2457">
          <p15:clr>
            <a:srgbClr val="FBAE40"/>
          </p15:clr>
        </p15:guide>
        <p15:guide id="9" pos="4906">
          <p15:clr>
            <a:srgbClr val="FBAE40"/>
          </p15:clr>
        </p15:guide>
        <p15:guide id="10" pos="5223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0B3902A-F192-9F47-91DC-E8C7114522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6256000" cy="83792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6CA59D-3613-AD40-9029-EB727018573F}"/>
              </a:ext>
            </a:extLst>
          </p:cNvPr>
          <p:cNvSpPr/>
          <p:nvPr userDrawn="1"/>
        </p:nvSpPr>
        <p:spPr>
          <a:xfrm>
            <a:off x="0" y="8379229"/>
            <a:ext cx="16256000" cy="7647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A3C4A6-9AEF-5049-A51A-4CEC8DC44F8B}"/>
              </a:ext>
            </a:extLst>
          </p:cNvPr>
          <p:cNvSpPr txBox="1"/>
          <p:nvPr userDrawn="1"/>
        </p:nvSpPr>
        <p:spPr>
          <a:xfrm>
            <a:off x="-155170" y="8512233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67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DB9179-2146-874B-A315-4C34ACB1DC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917" y="8524276"/>
            <a:ext cx="14867467" cy="42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57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6" b="-15616"/>
          <a:stretch/>
        </p:blipFill>
        <p:spPr>
          <a:xfrm>
            <a:off x="0" y="0"/>
            <a:ext cx="16256000" cy="1083733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4024"/>
            <a:ext cx="16256000" cy="8064000"/>
          </a:xfrm>
          <a:prstGeom prst="rect">
            <a:avLst/>
          </a:prstGeom>
          <a:gradFill>
            <a:gsLst>
              <a:gs pos="8000">
                <a:srgbClr val="2D3293"/>
              </a:gs>
              <a:gs pos="100000">
                <a:srgbClr val="2D3293">
                  <a:alpha val="0"/>
                </a:srgb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8065033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83763"/>
            <a:ext cx="6593411" cy="376237"/>
          </a:xfrm>
        </p:spPr>
        <p:txBody>
          <a:bodyPr>
            <a:normAutofit/>
          </a:bodyPr>
          <a:lstStyle>
            <a:lvl1pPr algn="ctr">
              <a:defRPr sz="1400" b="0" i="0" spc="0">
                <a:solidFill>
                  <a:schemeClr val="bg2">
                    <a:lumMod val="50000"/>
                  </a:schemeClr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OpenAIRE @ EOSC | RDA  | Berlin | 23rd March 2018</a:t>
            </a:r>
          </a:p>
        </p:txBody>
      </p:sp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697519" y="2146730"/>
            <a:ext cx="14671442" cy="2425269"/>
          </a:xfrm>
          <a:prstGeom prst="rect">
            <a:avLst/>
          </a:prstGeom>
        </p:spPr>
        <p:txBody>
          <a:bodyPr wrap="square" lIns="0" tIns="0" rIns="0" bIns="7200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800" b="1" i="0" spc="-30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670441" y="4572000"/>
            <a:ext cx="14698519" cy="2844800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4200" b="0" i="0" spc="-15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THIS IS THE SUBTITLE</a:t>
            </a:r>
          </a:p>
        </p:txBody>
      </p:sp>
      <p:sp>
        <p:nvSpPr>
          <p:cNvPr id="25" name="Text Placeholder 39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127458" y="856565"/>
            <a:ext cx="6241503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Autofit/>
          </a:bodyPr>
          <a:lstStyle>
            <a:lvl1pPr marL="0" indent="0" algn="r">
              <a:buNone/>
              <a:defRPr sz="2800" b="1" i="0" spc="-15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6" name="Text Placeholder 39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9127458" y="1237927"/>
            <a:ext cx="6241504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2000" b="0" i="0" spc="-15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University or </a:t>
            </a:r>
            <a:r>
              <a:rPr lang="en-US" dirty="0" err="1"/>
              <a:t>Organisation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00297" y="5636944"/>
            <a:ext cx="1933731" cy="29343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724879" y="8496329"/>
            <a:ext cx="70386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3441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image + tex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0B3902A-F192-9F47-91DC-E8C7114522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6256000" cy="83792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AE2C31-F213-264C-94C4-F6398B5646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5451" y="1640344"/>
            <a:ext cx="7070597" cy="3919208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5867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247E49-24C6-9E48-8042-A146AFFFE07D}"/>
              </a:ext>
            </a:extLst>
          </p:cNvPr>
          <p:cNvSpPr/>
          <p:nvPr userDrawn="1"/>
        </p:nvSpPr>
        <p:spPr>
          <a:xfrm>
            <a:off x="0" y="8379229"/>
            <a:ext cx="16256000" cy="7647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942972-4AA8-A74A-9576-D14E14DA6D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917" y="8524276"/>
            <a:ext cx="14867467" cy="42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715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image + text with backgroun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0B3902A-F192-9F47-91DC-E8C7114522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6256000" cy="83792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AE2C31-F213-264C-94C4-F6398B564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5793" y="3578088"/>
            <a:ext cx="6024417" cy="1337867"/>
          </a:xfrm>
          <a:solidFill>
            <a:schemeClr val="tx1">
              <a:alpha val="20000"/>
            </a:schemeClr>
          </a:solidFill>
        </p:spPr>
        <p:txBody>
          <a:bodyPr vert="horz" wrap="square" lIns="360000" tIns="360000" rIns="360000" bIns="360000" anchor="ctr" anchorCtr="0">
            <a:noAutofit/>
          </a:bodyPr>
          <a:lstStyle>
            <a:lvl1pPr marL="0" indent="0" algn="ctr" fontAlgn="t">
              <a:spcAft>
                <a:spcPts val="0"/>
              </a:spcAft>
              <a:buNone/>
              <a:defRPr sz="4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247E49-24C6-9E48-8042-A146AFFFE07D}"/>
              </a:ext>
            </a:extLst>
          </p:cNvPr>
          <p:cNvSpPr/>
          <p:nvPr userDrawn="1"/>
        </p:nvSpPr>
        <p:spPr>
          <a:xfrm>
            <a:off x="0" y="8379229"/>
            <a:ext cx="16256000" cy="7647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F22434-C250-034C-812D-876141D2B0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917" y="8524276"/>
            <a:ext cx="14867467" cy="42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509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87C729F-4904-C64D-9D89-CB18E1016C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7918" y="5187981"/>
            <a:ext cx="13445068" cy="1187299"/>
          </a:xfrm>
        </p:spPr>
        <p:txBody>
          <a:bodyPr lIns="72000">
            <a:noAutofit/>
          </a:bodyPr>
          <a:lstStyle>
            <a:lvl1pPr marL="0" indent="0">
              <a:buNone/>
              <a:defRPr sz="6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chemeClr val="bg1"/>
                </a:solidFill>
              </a:defRPr>
            </a:lvl2pPr>
            <a:lvl3pPr marL="1219170" indent="0">
              <a:buNone/>
              <a:defRPr>
                <a:solidFill>
                  <a:schemeClr val="bg1"/>
                </a:solidFill>
              </a:defRPr>
            </a:lvl3pPr>
            <a:lvl4pPr marL="1828754" indent="0">
              <a:buNone/>
              <a:defRPr>
                <a:solidFill>
                  <a:schemeClr val="bg1"/>
                </a:solidFill>
              </a:defRPr>
            </a:lvl4pPr>
            <a:lvl5pPr marL="243833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option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901A3-BA9B-4D40-94D0-52F1ECDBDA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7917" y="6375280"/>
            <a:ext cx="13462000" cy="1111249"/>
          </a:xfrm>
        </p:spPr>
        <p:txBody>
          <a:bodyPr l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chemeClr val="bg1"/>
                </a:solidFill>
              </a:defRPr>
            </a:lvl2pPr>
            <a:lvl3pPr marL="1219170" indent="0">
              <a:buNone/>
              <a:defRPr>
                <a:solidFill>
                  <a:schemeClr val="bg1"/>
                </a:solidFill>
              </a:defRPr>
            </a:lvl3pPr>
            <a:lvl4pPr marL="1828754" indent="0">
              <a:buNone/>
              <a:defRPr>
                <a:solidFill>
                  <a:schemeClr val="bg1"/>
                </a:solidFill>
              </a:defRPr>
            </a:lvl4pPr>
            <a:lvl5pPr marL="243833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65C6F8-B516-6A4D-995E-4F4497C021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917" y="8524276"/>
            <a:ext cx="14867467" cy="42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08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281DC51-73A1-A846-B0CB-1678551F5A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7918" y="5187981"/>
            <a:ext cx="13445068" cy="1187299"/>
          </a:xfrm>
        </p:spPr>
        <p:txBody>
          <a:bodyPr lIns="72000">
            <a:noAutofit/>
          </a:bodyPr>
          <a:lstStyle>
            <a:lvl1pPr marL="0" indent="0">
              <a:buNone/>
              <a:defRPr sz="6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chemeClr val="bg1"/>
                </a:solidFill>
              </a:defRPr>
            </a:lvl2pPr>
            <a:lvl3pPr marL="1219170" indent="0">
              <a:buNone/>
              <a:defRPr>
                <a:solidFill>
                  <a:schemeClr val="bg1"/>
                </a:solidFill>
              </a:defRPr>
            </a:lvl3pPr>
            <a:lvl4pPr marL="1828754" indent="0">
              <a:buNone/>
              <a:defRPr>
                <a:solidFill>
                  <a:schemeClr val="bg1"/>
                </a:solidFill>
              </a:defRPr>
            </a:lvl4pPr>
            <a:lvl5pPr marL="243833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option 2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17E000-21CF-A441-8F48-730AC5D909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7917" y="6375280"/>
            <a:ext cx="13462000" cy="1111249"/>
          </a:xfrm>
        </p:spPr>
        <p:txBody>
          <a:bodyPr l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chemeClr val="bg1"/>
                </a:solidFill>
              </a:defRPr>
            </a:lvl2pPr>
            <a:lvl3pPr marL="1219170" indent="0">
              <a:buNone/>
              <a:defRPr>
                <a:solidFill>
                  <a:schemeClr val="bg1"/>
                </a:solidFill>
              </a:defRPr>
            </a:lvl3pPr>
            <a:lvl4pPr marL="1828754" indent="0">
              <a:buNone/>
              <a:defRPr>
                <a:solidFill>
                  <a:schemeClr val="bg1"/>
                </a:solidFill>
              </a:defRPr>
            </a:lvl4pPr>
            <a:lvl5pPr marL="243833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EF3094-3CE3-4E41-8063-778DA6DB74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917" y="8524276"/>
            <a:ext cx="14867467" cy="42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739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7D4354-F40C-2147-B05D-AA45FEC3F3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7918" y="5187981"/>
            <a:ext cx="13445068" cy="1187299"/>
          </a:xfrm>
        </p:spPr>
        <p:txBody>
          <a:bodyPr lIns="72000">
            <a:noAutofit/>
          </a:bodyPr>
          <a:lstStyle>
            <a:lvl1pPr marL="0" indent="0">
              <a:buNone/>
              <a:defRPr sz="6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chemeClr val="bg1"/>
                </a:solidFill>
              </a:defRPr>
            </a:lvl2pPr>
            <a:lvl3pPr marL="1219170" indent="0">
              <a:buNone/>
              <a:defRPr>
                <a:solidFill>
                  <a:schemeClr val="bg1"/>
                </a:solidFill>
              </a:defRPr>
            </a:lvl3pPr>
            <a:lvl4pPr marL="1828754" indent="0">
              <a:buNone/>
              <a:defRPr>
                <a:solidFill>
                  <a:schemeClr val="bg1"/>
                </a:solidFill>
              </a:defRPr>
            </a:lvl4pPr>
            <a:lvl5pPr marL="243833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option 3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3031CBC-7515-934B-B8B6-160A3378CF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7917" y="6375280"/>
            <a:ext cx="13462000" cy="1111249"/>
          </a:xfrm>
        </p:spPr>
        <p:txBody>
          <a:bodyPr l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chemeClr val="bg1"/>
                </a:solidFill>
              </a:defRPr>
            </a:lvl2pPr>
            <a:lvl3pPr marL="1219170" indent="0">
              <a:buNone/>
              <a:defRPr>
                <a:solidFill>
                  <a:schemeClr val="bg1"/>
                </a:solidFill>
              </a:defRPr>
            </a:lvl3pPr>
            <a:lvl4pPr marL="1828754" indent="0">
              <a:buNone/>
              <a:defRPr>
                <a:solidFill>
                  <a:schemeClr val="bg1"/>
                </a:solidFill>
              </a:defRPr>
            </a:lvl4pPr>
            <a:lvl5pPr marL="243833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8DA6FF-52F0-A141-85C9-0BB7B390D9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917" y="8524276"/>
            <a:ext cx="14867467" cy="42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12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0F9893-491C-554E-AF17-3F2E48BE93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7917" y="1116088"/>
            <a:ext cx="12378267" cy="2426336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5867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“Your quote”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7440C7-382C-8B49-9103-1C6A4B9672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917" y="3845984"/>
            <a:ext cx="12378267" cy="1219200"/>
          </a:xfrm>
        </p:spPr>
        <p:txBody>
          <a:bodyPr lIns="0" tIns="0" rIns="0" bIns="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Surname, Professional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210A23-1266-CF4A-B8AA-47DF80A19D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917" y="8524276"/>
            <a:ext cx="14867467" cy="42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21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ullets">
  <p:cSld name="1_Bulle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9"/>
          <p:cNvSpPr txBox="1">
            <a:spLocks noGrp="1"/>
          </p:cNvSpPr>
          <p:nvPr>
            <p:ph type="body" idx="1"/>
          </p:nvPr>
        </p:nvSpPr>
        <p:spPr>
          <a:xfrm>
            <a:off x="723900" y="1484026"/>
            <a:ext cx="13517717" cy="611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rmAutofit/>
          </a:bodyPr>
          <a:lstStyle>
            <a:lvl1pPr marL="457189" lvl="0" indent="-46607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740"/>
              <a:buFont typeface="Arial"/>
              <a:buChar char="•"/>
              <a:defRPr sz="4400" b="1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377" lvl="1" indent="-40130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87E6"/>
              </a:buClr>
              <a:buSzPts val="2720"/>
              <a:buFont typeface="Helvetica Neue"/>
              <a:buChar char="•"/>
              <a:defRPr sz="3200" b="0" i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566" lvl="2" indent="-39051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550"/>
              <a:buFont typeface="Helvetica Neue"/>
              <a:buChar char="•"/>
              <a:defRPr sz="3000" b="0" i="0">
                <a:solidFill>
                  <a:srgbClr val="0070C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754" lvl="3" indent="-314317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5943" lvl="4" indent="-314317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131" lvl="5" indent="-314317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320" lvl="6" indent="-314317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509" lvl="7" indent="-314317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697" lvl="8" indent="-314317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99"/>
          <p:cNvSpPr txBox="1">
            <a:spLocks noGrp="1"/>
          </p:cNvSpPr>
          <p:nvPr>
            <p:ph type="body" idx="2"/>
          </p:nvPr>
        </p:nvSpPr>
        <p:spPr>
          <a:xfrm>
            <a:off x="711200" y="338669"/>
            <a:ext cx="13530416" cy="114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189" lvl="0" indent="-228594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/>
              </a:buClr>
              <a:buSzPts val="4050"/>
              <a:buFont typeface="Helvetica Neue"/>
              <a:buNone/>
              <a:defRPr sz="5400" b="1" i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377" lvl="1" indent="-228594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2400" b="0" i="0">
                <a:latin typeface="Open Sans"/>
                <a:ea typeface="Open Sans"/>
                <a:cs typeface="Open Sans"/>
                <a:sym typeface="Open Sans"/>
              </a:defRPr>
            </a:lvl2pPr>
            <a:lvl3pPr marL="1371566" lvl="2" indent="-228594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2400" b="0" i="0">
                <a:latin typeface="Open Sans"/>
                <a:ea typeface="Open Sans"/>
                <a:cs typeface="Open Sans"/>
                <a:sym typeface="Open Sans"/>
              </a:defRPr>
            </a:lvl3pPr>
            <a:lvl4pPr marL="1828754" lvl="3" indent="-228594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2400" b="0" i="0">
                <a:latin typeface="Open Sans"/>
                <a:ea typeface="Open Sans"/>
                <a:cs typeface="Open Sans"/>
                <a:sym typeface="Open Sans"/>
              </a:defRPr>
            </a:lvl4pPr>
            <a:lvl5pPr marL="2285943" lvl="4" indent="-228594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2400" b="0" i="0">
                <a:latin typeface="Open Sans"/>
                <a:ea typeface="Open Sans"/>
                <a:cs typeface="Open Sans"/>
                <a:sym typeface="Open Sans"/>
              </a:defRPr>
            </a:lvl5pPr>
            <a:lvl6pPr marL="2743131" lvl="5" indent="-314317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320" lvl="6" indent="-314317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509" lvl="7" indent="-314317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697" lvl="8" indent="-314317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9"/>
          <p:cNvSpPr txBox="1">
            <a:spLocks noGrp="1"/>
          </p:cNvSpPr>
          <p:nvPr>
            <p:ph type="ftr" idx="11"/>
          </p:nvPr>
        </p:nvSpPr>
        <p:spPr>
          <a:xfrm>
            <a:off x="7246917" y="8551496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Open Sans Light"/>
              <a:buNone/>
              <a:defRPr sz="1400" b="0" i="0">
                <a:solidFill>
                  <a:srgbClr val="6A6A6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9"/>
          <p:cNvSpPr txBox="1">
            <a:spLocks noGrp="1"/>
          </p:cNvSpPr>
          <p:nvPr>
            <p:ph type="sldNum" idx="12"/>
          </p:nvPr>
        </p:nvSpPr>
        <p:spPr>
          <a:xfrm>
            <a:off x="15571303" y="8551495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6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6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6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6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6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6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6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6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6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7174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8065033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" name="Picture 2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0" t="-133" r="-13634" b="-1410"/>
          <a:stretch/>
        </p:blipFill>
        <p:spPr>
          <a:xfrm>
            <a:off x="-42529" y="-215752"/>
            <a:ext cx="19080000" cy="8243846"/>
          </a:xfrm>
          <a:prstGeom prst="rect">
            <a:avLst/>
          </a:prstGeom>
        </p:spPr>
      </p:pic>
      <p:sp>
        <p:nvSpPr>
          <p:cNvPr id="2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83763"/>
            <a:ext cx="6593411" cy="376237"/>
          </a:xfrm>
        </p:spPr>
        <p:txBody>
          <a:bodyPr>
            <a:normAutofit/>
          </a:bodyPr>
          <a:lstStyle>
            <a:lvl1pPr algn="ctr">
              <a:defRPr sz="1400" b="0" i="0" spc="0">
                <a:solidFill>
                  <a:schemeClr val="bg2">
                    <a:lumMod val="50000"/>
                  </a:schemeClr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OpenAIRE @ EOSC | RDA  | Berlin | 23rd March 2018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42530" y="-194646"/>
            <a:ext cx="16272000" cy="8136000"/>
          </a:xfrm>
          <a:prstGeom prst="rect">
            <a:avLst/>
          </a:prstGeom>
          <a:gradFill flip="none" rotWithShape="1">
            <a:gsLst>
              <a:gs pos="0">
                <a:srgbClr val="4B54FF"/>
              </a:gs>
              <a:gs pos="54000">
                <a:schemeClr val="bg1">
                  <a:alpha val="0"/>
                  <a:lumMod val="47000"/>
                </a:schemeClr>
              </a:gs>
            </a:gsLst>
            <a:lin ang="5400000" scaled="1"/>
            <a:tileRect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697519" y="2146730"/>
            <a:ext cx="14671442" cy="2425269"/>
          </a:xfrm>
          <a:prstGeom prst="rect">
            <a:avLst/>
          </a:prstGeom>
        </p:spPr>
        <p:txBody>
          <a:bodyPr wrap="square" lIns="0" tIns="0" rIns="0" bIns="7200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800" b="1" i="0" spc="-30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670441" y="4572000"/>
            <a:ext cx="14698519" cy="2844800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4200" b="0" i="0" spc="-15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THIS IS THE SUBTITLE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0" y="660384"/>
            <a:ext cx="986503" cy="983226"/>
          </a:xfrm>
          <a:prstGeom prst="rect">
            <a:avLst/>
          </a:prstGeom>
        </p:spPr>
      </p:pic>
      <p:sp>
        <p:nvSpPr>
          <p:cNvPr id="25" name="Text Placeholder 39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127458" y="856565"/>
            <a:ext cx="6241503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Autofit/>
          </a:bodyPr>
          <a:lstStyle>
            <a:lvl1pPr marL="0" indent="0" algn="r">
              <a:buNone/>
              <a:defRPr sz="2800" b="1" i="0" spc="-15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6" name="Text Placeholder 39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9127458" y="1237927"/>
            <a:ext cx="6241504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2000" b="0" i="0" spc="-15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/>
              <a:t>University or </a:t>
            </a:r>
            <a:r>
              <a:rPr lang="en-US" dirty="0" err="1"/>
              <a:t>Organisation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00297" y="5636944"/>
            <a:ext cx="1933731" cy="29343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724879" y="8496329"/>
            <a:ext cx="703862" cy="252000"/>
          </a:xfrm>
          <a:prstGeom prst="rect">
            <a:avLst/>
          </a:prstGeom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4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image" Target="../media/image49.png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5029200" y="8386764"/>
            <a:ext cx="6197600" cy="3762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400" b="0" i="0" spc="-80" baseline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OpenAIRE @ EOSC | RDA  | Berlin | 23rd March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4630400" y="838676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0800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17600" y="2433638"/>
            <a:ext cx="14020800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0" r:id="rId2"/>
    <p:sldLayoutId id="2147483730" r:id="rId3"/>
    <p:sldLayoutId id="2147483659" r:id="rId4"/>
    <p:sldLayoutId id="2147483693" r:id="rId5"/>
    <p:sldLayoutId id="2147483720" r:id="rId6"/>
    <p:sldLayoutId id="2147483670" r:id="rId7"/>
    <p:sldLayoutId id="2147483694" r:id="rId8"/>
    <p:sldLayoutId id="2147483731" r:id="rId9"/>
    <p:sldLayoutId id="2147483737" r:id="rId10"/>
    <p:sldLayoutId id="2147483695" r:id="rId11"/>
    <p:sldLayoutId id="2147483669" r:id="rId12"/>
    <p:sldLayoutId id="2147483696" r:id="rId13"/>
    <p:sldLayoutId id="2147483671" r:id="rId14"/>
    <p:sldLayoutId id="2147483711" r:id="rId15"/>
    <p:sldLayoutId id="2147483699" r:id="rId16"/>
    <p:sldLayoutId id="2147483697" r:id="rId17"/>
    <p:sldLayoutId id="2147483736" r:id="rId18"/>
    <p:sldLayoutId id="2147483700" r:id="rId19"/>
    <p:sldLayoutId id="2147483663" r:id="rId20"/>
    <p:sldLayoutId id="2147483710" r:id="rId21"/>
    <p:sldLayoutId id="2147483712" r:id="rId22"/>
    <p:sldLayoutId id="2147483713" r:id="rId23"/>
    <p:sldLayoutId id="2147483673" r:id="rId24"/>
    <p:sldLayoutId id="2147483708" r:id="rId25"/>
    <p:sldLayoutId id="2147483698" r:id="rId26"/>
    <p:sldLayoutId id="2147483666" r:id="rId27"/>
    <p:sldLayoutId id="2147483714" r:id="rId28"/>
    <p:sldLayoutId id="2147483719" r:id="rId29"/>
    <p:sldLayoutId id="2147483716" r:id="rId30"/>
    <p:sldLayoutId id="2147483717" r:id="rId31"/>
    <p:sldLayoutId id="2147483718" r:id="rId32"/>
    <p:sldLayoutId id="2147483715" r:id="rId33"/>
    <p:sldLayoutId id="2147483677" r:id="rId34"/>
    <p:sldLayoutId id="2147483702" r:id="rId35"/>
    <p:sldLayoutId id="2147483703" r:id="rId36"/>
    <p:sldLayoutId id="2147483701" r:id="rId37"/>
    <p:sldLayoutId id="2147483704" r:id="rId38"/>
    <p:sldLayoutId id="2147483733" r:id="rId39"/>
    <p:sldLayoutId id="2147483705" r:id="rId40"/>
    <p:sldLayoutId id="2147483679" r:id="rId41"/>
    <p:sldLayoutId id="2147483732" r:id="rId42"/>
    <p:sldLayoutId id="2147483706" r:id="rId43"/>
    <p:sldLayoutId id="2147483707" r:id="rId44"/>
    <p:sldLayoutId id="2147483664" r:id="rId45"/>
    <p:sldLayoutId id="2147483709" r:id="rId46"/>
    <p:sldLayoutId id="2147483667" r:id="rId47"/>
    <p:sldLayoutId id="2147483725" r:id="rId48"/>
    <p:sldLayoutId id="2147483734" r:id="rId49"/>
    <p:sldLayoutId id="2147483735" r:id="rId50"/>
    <p:sldLayoutId id="2147483741" r:id="rId51"/>
    <p:sldLayoutId id="2147483742" r:id="rId52"/>
    <p:sldLayoutId id="2147483743" r:id="rId53"/>
    <p:sldLayoutId id="2147483760" r:id="rId54"/>
    <p:sldLayoutId id="2147483793" r:id="rId55"/>
    <p:sldLayoutId id="2147483794" r:id="rId56"/>
    <p:sldLayoutId id="2147483795" r:id="rId57"/>
    <p:sldLayoutId id="2147483796" r:id="rId58"/>
    <p:sldLayoutId id="2147483797" r:id="rId59"/>
    <p:sldLayoutId id="2147483798" r:id="rId60"/>
  </p:sldLayoutIdLst>
  <p:transition spd="med"/>
  <p:hf sldNum="0" hdr="0" dt="0"/>
  <p:txStyles>
    <p:titleStyle>
      <a:lvl1pPr marL="0" marR="0" indent="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" charset="0"/>
          <a:ea typeface="Helvetica" charset="0"/>
          <a:cs typeface="Helvetica" charset="0"/>
          <a:sym typeface="Helvetica Light"/>
        </a:defRPr>
      </a:lvl1pPr>
      <a:lvl2pPr marL="0" marR="0" indent="22859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89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83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77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71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566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16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75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95101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Blip>
          <a:blip r:embed="rId62"/>
        </a:buBlip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" charset="0"/>
          <a:ea typeface="Helvetica" charset="0"/>
          <a:cs typeface="Helvetica" charset="0"/>
          <a:sym typeface="Helvetica Light"/>
        </a:defRPr>
      </a:lvl1pPr>
      <a:lvl2pPr marL="839590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Blip>
          <a:blip r:embed="rId63"/>
        </a:buBlip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" charset="0"/>
          <a:ea typeface="Helvetica" charset="0"/>
          <a:cs typeface="Helvetica" charset="0"/>
          <a:sym typeface="Helvetica Light"/>
        </a:defRPr>
      </a:lvl2pPr>
      <a:lvl3pPr marL="1284079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Blip>
          <a:blip r:embed="rId64"/>
        </a:buBlip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" charset="0"/>
          <a:ea typeface="Helvetica" charset="0"/>
          <a:cs typeface="Helvetica" charset="0"/>
          <a:sym typeface="Helvetica Light"/>
        </a:defRPr>
      </a:lvl3pPr>
      <a:lvl4pPr marL="1728567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" charset="0"/>
          <a:ea typeface="Helvetica" charset="0"/>
          <a:cs typeface="Helvetica" charset="0"/>
          <a:sym typeface="Helvetica Light"/>
        </a:defRPr>
      </a:lvl4pPr>
      <a:lvl5pPr marL="2173056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" charset="0"/>
          <a:ea typeface="Helvetica" charset="0"/>
          <a:cs typeface="Helvetica" charset="0"/>
          <a:sym typeface="Helvetica Light"/>
        </a:defRPr>
      </a:lvl5pPr>
      <a:lvl6pPr marL="2617545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062034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06523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3951012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9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89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83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77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71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566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16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75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5120" userDrawn="1">
          <p15:clr>
            <a:srgbClr val="F26B43"/>
          </p15:clr>
        </p15:guide>
        <p15:guide id="3" pos="448" userDrawn="1">
          <p15:clr>
            <a:srgbClr val="F26B43"/>
          </p15:clr>
        </p15:guide>
        <p15:guide id="4" pos="8567" userDrawn="1">
          <p15:clr>
            <a:srgbClr val="F26B43"/>
          </p15:clr>
        </p15:guide>
        <p15:guide id="5" orient="horz" pos="499" userDrawn="1">
          <p15:clr>
            <a:srgbClr val="F26B43"/>
          </p15:clr>
        </p15:guide>
        <p15:guide id="6" orient="horz" pos="46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7917" y="165315"/>
            <a:ext cx="13872633" cy="1182624"/>
          </a:xfrm>
          <a:prstGeom prst="rect">
            <a:avLst/>
          </a:prstGeom>
          <a:solidFill>
            <a:schemeClr val="bg1"/>
          </a:solidFill>
        </p:spPr>
        <p:txBody>
          <a:bodyPr vert="horz" lIns="0" tIns="10800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918" y="2434167"/>
            <a:ext cx="13442949" cy="58017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6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  <p:sldLayoutId id="2147483784" r:id="rId20"/>
    <p:sldLayoutId id="2147483785" r:id="rId21"/>
    <p:sldLayoutId id="2147483786" r:id="rId22"/>
    <p:sldLayoutId id="2147483787" r:id="rId23"/>
    <p:sldLayoutId id="2147483788" r:id="rId24"/>
    <p:sldLayoutId id="2147483789" r:id="rId25"/>
    <p:sldLayoutId id="2147483792" r:id="rId26"/>
  </p:sldLayoutIdLst>
  <p:txStyles>
    <p:titleStyle>
      <a:lvl1pPr algn="l" defTabSz="1219170" rtl="0" eaLnBrk="1" latinLnBrk="0" hangingPunct="1">
        <a:lnSpc>
          <a:spcPct val="90000"/>
        </a:lnSpc>
        <a:spcBef>
          <a:spcPts val="0"/>
        </a:spcBef>
        <a:buNone/>
        <a:defRPr sz="5333" kern="1200">
          <a:solidFill>
            <a:schemeClr val="accent3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Font typeface="Arial"/>
        <a:buNone/>
        <a:defRPr sz="32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marL="307192" indent="-304792" algn="l" defTabSz="1219170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FontTx/>
        <a:buBlip>
          <a:blip r:embed="rId28"/>
        </a:buBlip>
        <a:defRPr sz="32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marL="911977" indent="-304792" algn="l" defTabSz="1219170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Font typeface="Wingdings" pitchFamily="2" charset="2"/>
        <a:buChar char="§"/>
        <a:defRPr sz="3200" kern="1200">
          <a:solidFill>
            <a:schemeClr val="accent5"/>
          </a:solidFill>
          <a:latin typeface="Arial" charset="0"/>
          <a:ea typeface="Arial" charset="0"/>
          <a:cs typeface="Arial" charset="0"/>
        </a:defRPr>
      </a:lvl3pPr>
      <a:lvl4pPr marL="1535962" indent="-304792" algn="l" defTabSz="1219170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Font typeface="Wingdings" pitchFamily="2" charset="2"/>
        <a:buChar char="§"/>
        <a:defRPr sz="2667" kern="12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marL="2743131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2400"/>
        </a:spcAft>
        <a:buFont typeface="Wingdings" pitchFamily="2" charset="2"/>
        <a:buChar char="§"/>
        <a:defRPr sz="2667" kern="1200">
          <a:solidFill>
            <a:schemeClr val="accent5"/>
          </a:solidFill>
          <a:latin typeface="Arial" charset="0"/>
          <a:ea typeface="Arial" charset="0"/>
          <a:cs typeface="Arial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414">
          <p15:clr>
            <a:srgbClr val="F26B43"/>
          </p15:clr>
        </p15:guide>
        <p15:guide id="5" pos="325">
          <p15:clr>
            <a:srgbClr val="F26B43"/>
          </p15:clr>
        </p15:guide>
        <p15:guide id="6" orient="horz" pos="1344">
          <p15:clr>
            <a:srgbClr val="F26B43"/>
          </p15:clr>
        </p15:guide>
        <p15:guide id="7" orient="horz" pos="572">
          <p15:clr>
            <a:srgbClr val="F26B43"/>
          </p15:clr>
        </p15:guide>
        <p15:guide id="8" pos="735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orcid.org/0000-0003-0506-046X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research/participants/docs/h2020-funding-guide/other/event210421.htm" TargetMode="External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1.xml"/><Relationship Id="rId4" Type="http://schemas.openxmlformats.org/officeDocument/2006/relationships/hyperlink" Target="https://ec.europa.eu/research/participants/docs/h2020-funding-guide/other/event210421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2.xml"/><Relationship Id="rId4" Type="http://schemas.openxmlformats.org/officeDocument/2006/relationships/hyperlink" Target="https://ec.europa.eu/research/participants/docs/h2020-funding-guide/other/event210421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3.xml"/><Relationship Id="rId4" Type="http://schemas.openxmlformats.org/officeDocument/2006/relationships/hyperlink" Target="https://ec.europa.eu/research/participants/docs/h2020-funding-guide/other/event210421.ht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research/participants/docs/h2020-funding-guide/other/event210421.htm" TargetMode="Externa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svg"/><Relationship Id="rId3" Type="http://schemas.openxmlformats.org/officeDocument/2006/relationships/image" Target="../media/image70.svg"/><Relationship Id="rId7" Type="http://schemas.openxmlformats.org/officeDocument/2006/relationships/image" Target="../media/image74.svg"/><Relationship Id="rId12" Type="http://schemas.openxmlformats.org/officeDocument/2006/relationships/image" Target="../media/image7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73.png"/><Relationship Id="rId11" Type="http://schemas.openxmlformats.org/officeDocument/2006/relationships/image" Target="../media/image78.svg"/><Relationship Id="rId5" Type="http://schemas.openxmlformats.org/officeDocument/2006/relationships/image" Target="../media/image72.svg"/><Relationship Id="rId15" Type="http://schemas.openxmlformats.org/officeDocument/2006/relationships/image" Target="../media/image82.sv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svg"/><Relationship Id="rId1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hyperlink" Target="https://doi.org/10.5281/zenodo.5535454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hyperlink" Target="https://ec.europa.eu/research/participants/docs/h2020-funding-guide/other/event210421.htm" TargetMode="Externa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research/participants/docs/h2020-funding-guide/other/event210421.htm" TargetMode="External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research/participants/docs/h2020-funding-guide/other/event210421.htm" TargetMode="External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9249185-7040-4240-9232-C6586A99AAD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b="1" dirty="0"/>
              <a:t>Open Science </a:t>
            </a:r>
            <a:r>
              <a:rPr lang="it-IT" b="1" dirty="0" err="1"/>
              <a:t>Caffé</a:t>
            </a:r>
            <a:endParaRPr lang="it-IT" dirty="0"/>
          </a:p>
          <a:p>
            <a:r>
              <a:rPr lang="it-IT" b="1" dirty="0"/>
              <a:t>07 Ottobre 2021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4BC3B0F-834A-4150-A0D7-A09B02500C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519" y="2146730"/>
            <a:ext cx="14671442" cy="2938837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Horizon Europe: </a:t>
            </a:r>
            <a:br>
              <a:rPr lang="it-IT" dirty="0"/>
            </a:br>
            <a:r>
              <a:rPr lang="it-IT" dirty="0"/>
              <a:t>la strategia per una scienza europea aperta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F7BF96F-AA44-4E99-9B1A-9F065EC196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sz="3600" dirty="0"/>
              <a:t>Emma Lazzeri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9371EB0F-32FB-4653-80EB-697E1C037D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2800" dirty="0"/>
              <a:t>GARR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638C538-DF48-4DC5-AB88-2A66630D9853}"/>
              </a:ext>
            </a:extLst>
          </p:cNvPr>
          <p:cNvSpPr/>
          <p:nvPr/>
        </p:nvSpPr>
        <p:spPr>
          <a:xfrm>
            <a:off x="10958454" y="1613894"/>
            <a:ext cx="46217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hlinkClick r:id="rId2"/>
              </a:rPr>
              <a:t>https://orcid.org/0000-0003-0506-046X</a:t>
            </a:r>
            <a:r>
              <a:rPr lang="en-GB" sz="2000" dirty="0"/>
              <a:t> 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FF9B50C-2BF2-4C82-AACB-A6FF50721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481" y="1509190"/>
            <a:ext cx="568528" cy="56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4323765-878C-4D1F-90E1-7FB562AA9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29" y="8121082"/>
            <a:ext cx="2696176" cy="102291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9FF9878-A24B-4ED9-ABB1-25511937C7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765" y="8121082"/>
            <a:ext cx="2303870" cy="1022918"/>
          </a:xfrm>
          <a:prstGeom prst="rect">
            <a:avLst/>
          </a:prstGeom>
        </p:spPr>
      </p:pic>
      <p:pic>
        <p:nvPicPr>
          <p:cNvPr id="14" name="Google Shape;592;gad9f56bffc_0_0">
            <a:extLst>
              <a:ext uri="{FF2B5EF4-FFF2-40B4-BE49-F238E27FC236}">
                <a16:creationId xmlns:a16="http://schemas.microsoft.com/office/drawing/2014/main" id="{8865F8C9-07C7-44F7-845E-FBC88289660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0649" y="8214589"/>
            <a:ext cx="883704" cy="835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925334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Model Grant Agreement requirements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609585" indent="-609585">
              <a:buAutoNum type="arabicPeriod"/>
            </a:pPr>
            <a:r>
              <a:rPr lang="en-IE" dirty="0">
                <a:solidFill>
                  <a:schemeClr val="bg1"/>
                </a:solidFill>
              </a:rPr>
              <a:t>Open access to scientific publications </a:t>
            </a:r>
          </a:p>
          <a:p>
            <a:pPr marL="609585" indent="-609585">
              <a:buAutoNum type="arabicPeriod"/>
            </a:pPr>
            <a:r>
              <a:rPr lang="en-IE" dirty="0">
                <a:solidFill>
                  <a:schemeClr val="bg1"/>
                </a:solidFill>
              </a:rPr>
              <a:t>Research Data Management </a:t>
            </a:r>
          </a:p>
          <a:p>
            <a:pPr marL="609585" indent="-609585">
              <a:buAutoNum type="arabicPeriod"/>
            </a:pPr>
            <a:r>
              <a:rPr lang="en-IE" dirty="0">
                <a:solidFill>
                  <a:schemeClr val="bg1"/>
                </a:solidFill>
              </a:rPr>
              <a:t>Additional open science practices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4CEB312-88EA-4020-8991-B3B62D1910EF}"/>
              </a:ext>
            </a:extLst>
          </p:cNvPr>
          <p:cNvSpPr/>
          <p:nvPr/>
        </p:nvSpPr>
        <p:spPr>
          <a:xfrm>
            <a:off x="162561" y="8725146"/>
            <a:ext cx="12935131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spcAft>
                <a:spcPts val="800"/>
              </a:spcAft>
              <a:buClrTx/>
            </a:pPr>
            <a:r>
              <a:rPr lang="en-US" sz="1333" kern="1200" dirty="0">
                <a:solidFill>
                  <a:schemeClr val="bg1"/>
                </a:solidFill>
                <a:ea typeface="+mn-ea"/>
                <a:cs typeface="+mn-cs"/>
              </a:rPr>
              <a:t>Courtesy of </a:t>
            </a:r>
            <a:r>
              <a:rPr lang="en-GB" sz="1333" kern="1200" dirty="0">
                <a:solidFill>
                  <a:schemeClr val="bg1"/>
                </a:solidFill>
                <a:ea typeface="+mn-ea"/>
                <a:cs typeface="+mn-cs"/>
              </a:rPr>
              <a:t>Victoria </a:t>
            </a:r>
            <a:r>
              <a:rPr lang="en-GB" sz="1333" kern="1200" dirty="0" err="1">
                <a:solidFill>
                  <a:schemeClr val="bg1"/>
                </a:solidFill>
                <a:ea typeface="+mn-ea"/>
                <a:cs typeface="+mn-cs"/>
              </a:rPr>
              <a:t>Tsoukala</a:t>
            </a:r>
            <a:r>
              <a:rPr lang="en-GB" sz="1333" kern="1200" dirty="0">
                <a:solidFill>
                  <a:schemeClr val="bg1"/>
                </a:solidFill>
                <a:ea typeface="+mn-ea"/>
                <a:cs typeface="+mn-cs"/>
              </a:rPr>
              <a:t>, </a:t>
            </a:r>
            <a:r>
              <a:rPr lang="en-IE" sz="1333" kern="1200" dirty="0">
                <a:solidFill>
                  <a:schemeClr val="bg1"/>
                </a:solidFill>
                <a:ea typeface="+mn-ea"/>
                <a:cs typeface="+mn-cs"/>
              </a:rPr>
              <a:t>April 21, 2021, </a:t>
            </a:r>
            <a:r>
              <a:rPr lang="en-US" sz="1333" kern="1200" dirty="0">
                <a:solidFill>
                  <a:schemeClr val="bg1"/>
                </a:solidFill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Webinar: A successful proposal for Horizon Europe: Scientific-technical excellence is key, but don’t forget the other aspects</a:t>
            </a:r>
            <a:r>
              <a:rPr lang="en-US" sz="1333" kern="1200" dirty="0">
                <a:solidFill>
                  <a:schemeClr val="bg1"/>
                </a:solidFill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2647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4155" y="1698256"/>
            <a:ext cx="14958360" cy="6673393"/>
          </a:xfrm>
        </p:spPr>
        <p:txBody>
          <a:bodyPr/>
          <a:lstStyle/>
          <a:p>
            <a:pPr marL="0" indent="0" algn="just">
              <a:spcBef>
                <a:spcPts val="3200"/>
              </a:spcBef>
              <a:spcAft>
                <a:spcPts val="0"/>
              </a:spcAft>
              <a:buClr>
                <a:srgbClr val="FFC000"/>
              </a:buClr>
              <a:buNone/>
            </a:pPr>
            <a:r>
              <a:rPr lang="en-US" sz="2933" dirty="0">
                <a:solidFill>
                  <a:srgbClr val="004494"/>
                </a:solidFill>
              </a:rPr>
              <a:t>Beneficiaries must </a:t>
            </a:r>
            <a:r>
              <a:rPr lang="en-US" sz="2933" u="sng" dirty="0">
                <a:solidFill>
                  <a:srgbClr val="004494"/>
                </a:solidFill>
              </a:rPr>
              <a:t>ensure</a:t>
            </a:r>
            <a:r>
              <a:rPr lang="en-US" sz="2933" dirty="0">
                <a:solidFill>
                  <a:srgbClr val="004494"/>
                </a:solidFill>
              </a:rPr>
              <a:t> </a:t>
            </a:r>
            <a:r>
              <a:rPr lang="en-US" sz="2933" b="1" dirty="0">
                <a:solidFill>
                  <a:srgbClr val="004494"/>
                </a:solidFill>
              </a:rPr>
              <a:t>OA to peer-reviewed scientific publications </a:t>
            </a:r>
            <a:r>
              <a:rPr lang="en-US" sz="2933" dirty="0">
                <a:solidFill>
                  <a:srgbClr val="004494"/>
                </a:solidFill>
              </a:rPr>
              <a:t>relating to their results. </a:t>
            </a:r>
            <a:r>
              <a:rPr lang="en-US" sz="2667" dirty="0">
                <a:solidFill>
                  <a:srgbClr val="004494"/>
                </a:solidFill>
              </a:rPr>
              <a:t>In particular, </a:t>
            </a:r>
            <a:r>
              <a:rPr lang="en-US" sz="2667" b="1" dirty="0">
                <a:solidFill>
                  <a:srgbClr val="004494"/>
                </a:solidFill>
              </a:rPr>
              <a:t>they must ensure</a:t>
            </a:r>
            <a:r>
              <a:rPr lang="en-US" sz="2667" dirty="0">
                <a:solidFill>
                  <a:srgbClr val="004494"/>
                </a:solidFill>
              </a:rPr>
              <a:t>:</a:t>
            </a:r>
          </a:p>
          <a:p>
            <a:pPr lvl="1" algn="just">
              <a:spcBef>
                <a:spcPts val="3200"/>
              </a:spcBef>
              <a:spcAft>
                <a:spcPts val="0"/>
              </a:spcAft>
              <a:buClr>
                <a:srgbClr val="004494"/>
              </a:buClr>
            </a:pPr>
            <a:r>
              <a:rPr lang="en-US" dirty="0">
                <a:solidFill>
                  <a:srgbClr val="004494"/>
                </a:solidFill>
              </a:rPr>
              <a:t> at the latest upon publication, </a:t>
            </a:r>
            <a:r>
              <a:rPr lang="en-US" b="1" dirty="0">
                <a:solidFill>
                  <a:srgbClr val="004494"/>
                </a:solidFill>
              </a:rPr>
              <a:t>deposition</a:t>
            </a:r>
            <a:r>
              <a:rPr lang="en-US" dirty="0">
                <a:solidFill>
                  <a:srgbClr val="004494"/>
                </a:solidFill>
              </a:rPr>
              <a:t> of the AAM or VoR in a </a:t>
            </a:r>
            <a:r>
              <a:rPr lang="en-US" u="sng" dirty="0">
                <a:solidFill>
                  <a:srgbClr val="004494"/>
                </a:solidFill>
              </a:rPr>
              <a:t>trusted repository </a:t>
            </a:r>
            <a:r>
              <a:rPr lang="en-US" dirty="0">
                <a:solidFill>
                  <a:srgbClr val="004494"/>
                </a:solidFill>
              </a:rPr>
              <a:t>+ </a:t>
            </a:r>
            <a:r>
              <a:rPr lang="en-US" b="1" dirty="0">
                <a:solidFill>
                  <a:srgbClr val="004494"/>
                </a:solidFill>
              </a:rPr>
              <a:t>immediate open access via the repository</a:t>
            </a:r>
            <a:r>
              <a:rPr lang="en-US" dirty="0">
                <a:solidFill>
                  <a:srgbClr val="004494"/>
                </a:solidFill>
              </a:rPr>
              <a:t> under </a:t>
            </a:r>
            <a:r>
              <a:rPr lang="en-US" b="1" dirty="0">
                <a:solidFill>
                  <a:srgbClr val="004494"/>
                </a:solidFill>
              </a:rPr>
              <a:t>CC BY</a:t>
            </a:r>
            <a:r>
              <a:rPr lang="en-US" dirty="0">
                <a:solidFill>
                  <a:srgbClr val="004494"/>
                </a:solidFill>
              </a:rPr>
              <a:t> or  equivalent (CC BY-NC/CC BY-ND are allowed for long-text formats) </a:t>
            </a:r>
          </a:p>
          <a:p>
            <a:pPr lvl="1" algn="just">
              <a:spcBef>
                <a:spcPts val="3200"/>
              </a:spcBef>
              <a:spcAft>
                <a:spcPts val="0"/>
              </a:spcAft>
              <a:buClr>
                <a:srgbClr val="004494"/>
              </a:buClr>
            </a:pP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b="1" dirty="0">
                <a:solidFill>
                  <a:srgbClr val="004494"/>
                </a:solidFill>
              </a:rPr>
              <a:t>information</a:t>
            </a:r>
            <a:r>
              <a:rPr lang="en-US" dirty="0">
                <a:solidFill>
                  <a:srgbClr val="004494"/>
                </a:solidFill>
              </a:rPr>
              <a:t> via the repository about any research output/tools/instruments needed to </a:t>
            </a:r>
            <a:r>
              <a:rPr lang="en-US" b="1" dirty="0">
                <a:solidFill>
                  <a:srgbClr val="004494"/>
                </a:solidFill>
              </a:rPr>
              <a:t>validate the conclusions of the scientific publication</a:t>
            </a:r>
          </a:p>
          <a:p>
            <a:pPr marL="0" indent="0" algn="just">
              <a:spcBef>
                <a:spcPts val="2400"/>
              </a:spcBef>
              <a:spcAft>
                <a:spcPts val="0"/>
              </a:spcAft>
              <a:buClr>
                <a:srgbClr val="FFC000"/>
              </a:buClr>
              <a:buNone/>
            </a:pPr>
            <a:r>
              <a:rPr lang="en-US" sz="2667" b="1" dirty="0">
                <a:solidFill>
                  <a:srgbClr val="004494"/>
                </a:solidFill>
              </a:rPr>
              <a:t>Metadata must be open </a:t>
            </a:r>
            <a:r>
              <a:rPr lang="en-US" sz="2667" dirty="0">
                <a:solidFill>
                  <a:srgbClr val="004494"/>
                </a:solidFill>
              </a:rPr>
              <a:t>under CC 0 or equivalent, </a:t>
            </a:r>
            <a:r>
              <a:rPr lang="en-US" sz="2667" b="1" dirty="0">
                <a:solidFill>
                  <a:srgbClr val="004494"/>
                </a:solidFill>
              </a:rPr>
              <a:t>in line with the FAIR principles </a:t>
            </a:r>
            <a:r>
              <a:rPr lang="en-US" sz="2667" dirty="0">
                <a:solidFill>
                  <a:srgbClr val="004494"/>
                </a:solidFill>
              </a:rPr>
              <a:t>and provide information about the licensing terms and persistent identifiers, amongst others.</a:t>
            </a:r>
          </a:p>
          <a:p>
            <a:pPr marL="0" indent="0" algn="just">
              <a:spcBef>
                <a:spcPts val="800"/>
              </a:spcBef>
              <a:spcAft>
                <a:spcPts val="0"/>
              </a:spcAft>
              <a:buClr>
                <a:srgbClr val="FFC000"/>
              </a:buClr>
              <a:buNone/>
            </a:pPr>
            <a:endParaRPr lang="en-US" sz="2933" u="sng" dirty="0">
              <a:solidFill>
                <a:srgbClr val="004494"/>
              </a:solidFill>
            </a:endParaRPr>
          </a:p>
          <a:p>
            <a:pPr marL="0" indent="0" algn="just">
              <a:spcBef>
                <a:spcPts val="800"/>
              </a:spcBef>
              <a:spcAft>
                <a:spcPts val="0"/>
              </a:spcAft>
              <a:buClr>
                <a:srgbClr val="FFC000"/>
              </a:buClr>
              <a:buNone/>
            </a:pPr>
            <a:r>
              <a:rPr lang="en-US" sz="2667" u="sng" dirty="0">
                <a:solidFill>
                  <a:srgbClr val="004494"/>
                </a:solidFill>
              </a:rPr>
              <a:t>Trusted repository: </a:t>
            </a:r>
            <a:r>
              <a:rPr lang="en-US" sz="2667" dirty="0">
                <a:solidFill>
                  <a:srgbClr val="004494"/>
                </a:solidFill>
              </a:rPr>
              <a:t>new term for HE; explained in the AGA; seek assistance from your library to assess whether a repository is trusted</a:t>
            </a:r>
            <a:endParaRPr lang="en-US" sz="2667" u="sng" dirty="0">
              <a:solidFill>
                <a:srgbClr val="004494"/>
              </a:solidFill>
            </a:endParaRPr>
          </a:p>
          <a:p>
            <a:pPr marL="0" indent="0" algn="just">
              <a:spcBef>
                <a:spcPts val="1600"/>
              </a:spcBef>
              <a:spcAft>
                <a:spcPts val="0"/>
              </a:spcAft>
              <a:buClr>
                <a:srgbClr val="FFC000"/>
              </a:buClr>
              <a:buNone/>
            </a:pPr>
            <a:endParaRPr lang="en-US" sz="3133" b="1" dirty="0">
              <a:solidFill>
                <a:srgbClr val="004494"/>
              </a:solidFill>
            </a:endParaRPr>
          </a:p>
          <a:p>
            <a:pPr marL="609585" lvl="1" indent="0" algn="just">
              <a:spcBef>
                <a:spcPts val="1600"/>
              </a:spcBef>
              <a:spcAft>
                <a:spcPts val="0"/>
              </a:spcAft>
              <a:buClr>
                <a:srgbClr val="FFC000"/>
              </a:buClr>
              <a:buNone/>
            </a:pPr>
            <a:endParaRPr lang="en-US" sz="3200" dirty="0">
              <a:solidFill>
                <a:srgbClr val="00449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295" y="254707"/>
            <a:ext cx="14020800" cy="1043143"/>
          </a:xfrm>
        </p:spPr>
        <p:txBody>
          <a:bodyPr/>
          <a:lstStyle/>
          <a:p>
            <a:r>
              <a:rPr lang="en-IE" sz="5400" dirty="0"/>
              <a:t>1. Open access to scientific publications I/II </a:t>
            </a:r>
            <a:endParaRPr lang="en-GB" sz="540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F84B1D3-2E20-4691-BBBB-0BFB308FD82D}"/>
              </a:ext>
            </a:extLst>
          </p:cNvPr>
          <p:cNvSpPr/>
          <p:nvPr/>
        </p:nvSpPr>
        <p:spPr>
          <a:xfrm>
            <a:off x="162561" y="8725146"/>
            <a:ext cx="12935131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spcAft>
                <a:spcPts val="800"/>
              </a:spcAft>
              <a:buClrTx/>
            </a:pPr>
            <a:r>
              <a:rPr lang="en-US" sz="1333" kern="1200" dirty="0">
                <a:solidFill>
                  <a:srgbClr val="4D4D4D"/>
                </a:solidFill>
                <a:ea typeface="+mn-ea"/>
                <a:cs typeface="+mn-cs"/>
              </a:rPr>
              <a:t>Courtesy of </a:t>
            </a:r>
            <a:r>
              <a:rPr lang="en-GB" sz="1333" kern="1200" dirty="0">
                <a:solidFill>
                  <a:srgbClr val="4D4D4D"/>
                </a:solidFill>
                <a:ea typeface="+mn-ea"/>
                <a:cs typeface="+mn-cs"/>
              </a:rPr>
              <a:t>Victoria </a:t>
            </a:r>
            <a:r>
              <a:rPr lang="en-GB" sz="1333" kern="1200" dirty="0" err="1">
                <a:solidFill>
                  <a:srgbClr val="4D4D4D"/>
                </a:solidFill>
                <a:ea typeface="+mn-ea"/>
                <a:cs typeface="+mn-cs"/>
              </a:rPr>
              <a:t>Tsoukala</a:t>
            </a:r>
            <a:r>
              <a:rPr lang="en-GB" sz="1333" kern="1200" dirty="0">
                <a:solidFill>
                  <a:srgbClr val="4D4D4D"/>
                </a:solidFill>
                <a:ea typeface="+mn-ea"/>
                <a:cs typeface="+mn-cs"/>
              </a:rPr>
              <a:t>, </a:t>
            </a:r>
            <a:r>
              <a:rPr lang="en-IE" sz="1333" kern="1200" dirty="0">
                <a:solidFill>
                  <a:srgbClr val="4D4D4D"/>
                </a:solidFill>
                <a:ea typeface="+mn-ea"/>
                <a:cs typeface="+mn-cs"/>
              </a:rPr>
              <a:t>April 21, 2021, </a:t>
            </a:r>
            <a:r>
              <a:rPr lang="en-US" sz="1333" kern="1200" dirty="0">
                <a:solidFill>
                  <a:srgbClr val="4D4D4D"/>
                </a:solidFill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Webinar: A successful proposal for Horizon Europe: Scientific-technical excellence is key, but don’t forget the other aspects</a:t>
            </a:r>
            <a:r>
              <a:rPr lang="en-US" sz="1333" kern="1200" dirty="0">
                <a:solidFill>
                  <a:srgbClr val="4D4D4D"/>
                </a:solidFill>
                <a:ea typeface="+mn-ea"/>
                <a:cs typeface="+mn-cs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712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04527" y="2315274"/>
            <a:ext cx="14540932" cy="5402004"/>
          </a:xfrm>
        </p:spPr>
        <p:txBody>
          <a:bodyPr/>
          <a:lstStyle/>
          <a:p>
            <a:pPr marL="0" indent="0" algn="just">
              <a:spcBef>
                <a:spcPts val="1600"/>
              </a:spcBef>
              <a:spcAft>
                <a:spcPts val="0"/>
              </a:spcAft>
              <a:buClr>
                <a:srgbClr val="FFC000"/>
              </a:buClr>
              <a:buNone/>
            </a:pPr>
            <a:endParaRPr lang="en-US" b="1" dirty="0">
              <a:solidFill>
                <a:srgbClr val="004494"/>
              </a:solidFill>
            </a:endParaRPr>
          </a:p>
          <a:p>
            <a:pPr>
              <a:spcBef>
                <a:spcPts val="800"/>
              </a:spcBef>
              <a:spcAft>
                <a:spcPts val="0"/>
              </a:spcAft>
              <a:buClr>
                <a:srgbClr val="004494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4494"/>
                </a:solidFill>
              </a:rPr>
              <a:t>  Beneficiaries (or authors) </a:t>
            </a:r>
            <a:r>
              <a:rPr lang="en-US" b="1" dirty="0">
                <a:solidFill>
                  <a:srgbClr val="004494"/>
                </a:solidFill>
              </a:rPr>
              <a:t>must retain sufficient intellectual property rights </a:t>
            </a:r>
            <a:r>
              <a:rPr lang="en-US" dirty="0">
                <a:solidFill>
                  <a:srgbClr val="004494"/>
                </a:solidFill>
              </a:rPr>
              <a:t>to comply with the OA requirements</a:t>
            </a:r>
          </a:p>
          <a:p>
            <a:pPr marL="0" indent="0">
              <a:spcBef>
                <a:spcPts val="800"/>
              </a:spcBef>
              <a:spcAft>
                <a:spcPts val="0"/>
              </a:spcAft>
              <a:buClr>
                <a:srgbClr val="004494"/>
              </a:buClr>
              <a:buNone/>
            </a:pPr>
            <a:endParaRPr lang="en-US" dirty="0">
              <a:solidFill>
                <a:srgbClr val="004494"/>
              </a:solidFill>
            </a:endParaRPr>
          </a:p>
          <a:p>
            <a:pPr>
              <a:spcBef>
                <a:spcPts val="800"/>
              </a:spcBef>
              <a:spcAft>
                <a:spcPts val="0"/>
              </a:spcAft>
              <a:buClr>
                <a:srgbClr val="004494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4494"/>
                </a:solidFill>
              </a:rPr>
              <a:t>Publication in venue of choosing but </a:t>
            </a:r>
            <a:r>
              <a:rPr lang="en-US" b="1" dirty="0">
                <a:solidFill>
                  <a:srgbClr val="004494"/>
                </a:solidFill>
              </a:rPr>
              <a:t>publication fees are reimbursable only if publishing venue is full open access </a:t>
            </a:r>
            <a:r>
              <a:rPr lang="en-US" dirty="0">
                <a:solidFill>
                  <a:srgbClr val="004494"/>
                </a:solidFill>
              </a:rPr>
              <a:t>(publication fees in hybrids not reimbursed)</a:t>
            </a:r>
          </a:p>
          <a:p>
            <a:pPr>
              <a:spcBef>
                <a:spcPts val="80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rgbClr val="004494"/>
              </a:solidFill>
            </a:endParaRPr>
          </a:p>
          <a:p>
            <a:pPr>
              <a:spcBef>
                <a:spcPts val="80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rgbClr val="004494"/>
              </a:solidFill>
            </a:endParaRPr>
          </a:p>
          <a:p>
            <a:pPr marL="0" indent="0" algn="just">
              <a:spcBef>
                <a:spcPts val="800"/>
              </a:spcBef>
              <a:spcAft>
                <a:spcPts val="0"/>
              </a:spcAft>
              <a:buClr>
                <a:srgbClr val="FFC000"/>
              </a:buClr>
              <a:buNone/>
            </a:pPr>
            <a:endParaRPr lang="en-US" sz="2933" dirty="0">
              <a:solidFill>
                <a:srgbClr val="004494"/>
              </a:solidFill>
            </a:endParaRPr>
          </a:p>
          <a:p>
            <a:pPr marL="0" indent="0" algn="just">
              <a:spcBef>
                <a:spcPts val="1600"/>
              </a:spcBef>
              <a:spcAft>
                <a:spcPts val="0"/>
              </a:spcAft>
              <a:buClr>
                <a:srgbClr val="FFC000"/>
              </a:buClr>
              <a:buNone/>
            </a:pPr>
            <a:endParaRPr lang="en-US" sz="3133" b="1" dirty="0">
              <a:solidFill>
                <a:srgbClr val="004494"/>
              </a:solidFill>
            </a:endParaRPr>
          </a:p>
          <a:p>
            <a:pPr marL="609585" lvl="1" indent="0" algn="just">
              <a:spcBef>
                <a:spcPts val="1600"/>
              </a:spcBef>
              <a:spcAft>
                <a:spcPts val="0"/>
              </a:spcAft>
              <a:buClr>
                <a:srgbClr val="FFC000"/>
              </a:buClr>
              <a:buNone/>
            </a:pPr>
            <a:endParaRPr lang="en-US" sz="3200" dirty="0">
              <a:solidFill>
                <a:srgbClr val="00449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295" y="371439"/>
            <a:ext cx="14020800" cy="1043143"/>
          </a:xfrm>
        </p:spPr>
        <p:txBody>
          <a:bodyPr/>
          <a:lstStyle/>
          <a:p>
            <a:r>
              <a:rPr lang="en-IE" sz="5400" dirty="0"/>
              <a:t>1. Open access to scientific publications II/II</a:t>
            </a:r>
            <a:endParaRPr lang="en-GB" sz="540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5BA5730-6145-4F1E-9476-09F5645E833B}"/>
              </a:ext>
            </a:extLst>
          </p:cNvPr>
          <p:cNvSpPr/>
          <p:nvPr/>
        </p:nvSpPr>
        <p:spPr>
          <a:xfrm>
            <a:off x="162561" y="8725146"/>
            <a:ext cx="12935131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spcAft>
                <a:spcPts val="800"/>
              </a:spcAft>
              <a:buClrTx/>
            </a:pPr>
            <a:r>
              <a:rPr lang="en-US" sz="1333" kern="1200" dirty="0">
                <a:solidFill>
                  <a:srgbClr val="4D4D4D"/>
                </a:solidFill>
                <a:ea typeface="+mn-ea"/>
                <a:cs typeface="+mn-cs"/>
              </a:rPr>
              <a:t>Courtesy of </a:t>
            </a:r>
            <a:r>
              <a:rPr lang="en-GB" sz="1333" kern="1200" dirty="0">
                <a:solidFill>
                  <a:srgbClr val="4D4D4D"/>
                </a:solidFill>
                <a:ea typeface="+mn-ea"/>
                <a:cs typeface="+mn-cs"/>
              </a:rPr>
              <a:t>Victoria </a:t>
            </a:r>
            <a:r>
              <a:rPr lang="en-GB" sz="1333" kern="1200" dirty="0" err="1">
                <a:solidFill>
                  <a:srgbClr val="4D4D4D"/>
                </a:solidFill>
                <a:ea typeface="+mn-ea"/>
                <a:cs typeface="+mn-cs"/>
              </a:rPr>
              <a:t>Tsoukala</a:t>
            </a:r>
            <a:r>
              <a:rPr lang="en-GB" sz="1333" kern="1200" dirty="0">
                <a:solidFill>
                  <a:srgbClr val="4D4D4D"/>
                </a:solidFill>
                <a:ea typeface="+mn-ea"/>
                <a:cs typeface="+mn-cs"/>
              </a:rPr>
              <a:t>, </a:t>
            </a:r>
            <a:r>
              <a:rPr lang="en-IE" sz="1333" kern="1200" dirty="0">
                <a:solidFill>
                  <a:srgbClr val="4D4D4D"/>
                </a:solidFill>
                <a:ea typeface="+mn-ea"/>
                <a:cs typeface="+mn-cs"/>
              </a:rPr>
              <a:t>April 21, 2021, </a:t>
            </a:r>
            <a:r>
              <a:rPr lang="en-US" sz="1333" kern="1200" dirty="0">
                <a:solidFill>
                  <a:srgbClr val="4D4D4D"/>
                </a:solidFill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Webinar: A successful proposal for Horizon Europe: Scientific-technical excellence is key, but don’t forget the other aspects</a:t>
            </a:r>
            <a:r>
              <a:rPr lang="en-US" sz="1333" kern="1200" dirty="0">
                <a:solidFill>
                  <a:srgbClr val="4D4D4D"/>
                </a:solidFill>
                <a:ea typeface="+mn-ea"/>
                <a:cs typeface="+mn-cs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269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7663" y="-206644"/>
            <a:ext cx="14020800" cy="1386845"/>
          </a:xfrm>
        </p:spPr>
        <p:txBody>
          <a:bodyPr/>
          <a:lstStyle/>
          <a:p>
            <a:r>
              <a:rPr lang="en-US" dirty="0"/>
              <a:t>2. Research data management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1222" y="1645018"/>
            <a:ext cx="15312324" cy="7863465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667" dirty="0">
                <a:solidFill>
                  <a:srgbClr val="004494"/>
                </a:solidFill>
              </a:rPr>
              <a:t>Beneficiaries </a:t>
            </a:r>
            <a:r>
              <a:rPr lang="en-US" sz="2667" b="1" dirty="0">
                <a:solidFill>
                  <a:srgbClr val="004494"/>
                </a:solidFill>
              </a:rPr>
              <a:t>must manage the digital research data </a:t>
            </a:r>
            <a:r>
              <a:rPr lang="en-US" sz="2667" dirty="0">
                <a:solidFill>
                  <a:srgbClr val="004494"/>
                </a:solidFill>
              </a:rPr>
              <a:t>generated in the action responsibly, </a:t>
            </a:r>
            <a:r>
              <a:rPr lang="en-US" sz="2667" b="1" dirty="0">
                <a:solidFill>
                  <a:srgbClr val="004494"/>
                </a:solidFill>
              </a:rPr>
              <a:t>in line with the FAIR</a:t>
            </a:r>
            <a:r>
              <a:rPr lang="en-US" sz="2667" dirty="0">
                <a:solidFill>
                  <a:srgbClr val="004494"/>
                </a:solidFill>
              </a:rPr>
              <a:t> principles and:  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004494"/>
                </a:solidFill>
              </a:rPr>
              <a:t> establish + regularly update a </a:t>
            </a:r>
            <a:r>
              <a:rPr lang="en-US" sz="2400" b="1" dirty="0">
                <a:solidFill>
                  <a:srgbClr val="004494"/>
                </a:solidFill>
              </a:rPr>
              <a:t>data management plan </a:t>
            </a:r>
            <a:r>
              <a:rPr lang="en-US" sz="2400" dirty="0">
                <a:solidFill>
                  <a:srgbClr val="004494"/>
                </a:solidFill>
              </a:rPr>
              <a:t>(‘DMP’) for generated (and/or collected) data; by </a:t>
            </a:r>
            <a:r>
              <a:rPr lang="en-US" sz="2400" dirty="0" err="1">
                <a:solidFill>
                  <a:srgbClr val="004494"/>
                </a:solidFill>
              </a:rPr>
              <a:t>mo</a:t>
            </a:r>
            <a:r>
              <a:rPr lang="en-US" sz="2400" dirty="0">
                <a:solidFill>
                  <a:srgbClr val="004494"/>
                </a:solidFill>
              </a:rPr>
              <a:t> 6 of project; with submission or latest by grant agreement in cases of public emergency (e.g. COVID projects)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004494"/>
                </a:solidFill>
              </a:rPr>
              <a:t> as soon as possible and within the deadlines set out in the DMP, </a:t>
            </a:r>
            <a:r>
              <a:rPr lang="en-US" sz="2400" b="1" dirty="0">
                <a:solidFill>
                  <a:srgbClr val="004494"/>
                </a:solidFill>
              </a:rPr>
              <a:t>deposit </a:t>
            </a:r>
            <a:r>
              <a:rPr lang="en-US" sz="2400" dirty="0">
                <a:solidFill>
                  <a:srgbClr val="004494"/>
                </a:solidFill>
              </a:rPr>
              <a:t>the data in a </a:t>
            </a:r>
            <a:r>
              <a:rPr lang="en-US" sz="2400" u="sng" dirty="0">
                <a:solidFill>
                  <a:srgbClr val="004494"/>
                </a:solidFill>
              </a:rPr>
              <a:t>trusted repository</a:t>
            </a:r>
            <a:r>
              <a:rPr lang="en-US" sz="2400" dirty="0">
                <a:solidFill>
                  <a:srgbClr val="004494"/>
                </a:solidFill>
              </a:rPr>
              <a:t> (federated in the EOSC if required in the call conditions) </a:t>
            </a:r>
            <a:r>
              <a:rPr lang="en-US" sz="2400" b="1" dirty="0">
                <a:solidFill>
                  <a:srgbClr val="004494"/>
                </a:solidFill>
              </a:rPr>
              <a:t>+</a:t>
            </a:r>
            <a:r>
              <a:rPr lang="en-US" sz="2400" dirty="0">
                <a:solidFill>
                  <a:srgbClr val="004494"/>
                </a:solidFill>
              </a:rPr>
              <a:t> </a:t>
            </a:r>
            <a:r>
              <a:rPr lang="en-US" sz="2400" b="1" dirty="0">
                <a:solidFill>
                  <a:srgbClr val="004494"/>
                </a:solidFill>
              </a:rPr>
              <a:t>ensure OA under CC BY, CC 0 or equivalent, following the principle ‘as open as possible as closed as necessary’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004494"/>
                </a:solidFill>
              </a:rPr>
              <a:t> provide information via the repository about any research output/tools/instruments needed to </a:t>
            </a:r>
            <a:r>
              <a:rPr lang="en-US" sz="2400" b="1" dirty="0">
                <a:solidFill>
                  <a:srgbClr val="004494"/>
                </a:solidFill>
              </a:rPr>
              <a:t>re-use or validate the data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04494"/>
                </a:solidFill>
              </a:rPr>
              <a:t>Metadata must be open </a:t>
            </a:r>
            <a:r>
              <a:rPr lang="en-US" sz="2400" dirty="0">
                <a:solidFill>
                  <a:srgbClr val="004494"/>
                </a:solidFill>
              </a:rPr>
              <a:t>under CC 0 or equivalent (</a:t>
            </a:r>
            <a:r>
              <a:rPr lang="en-US" sz="2400" u="sng" dirty="0">
                <a:solidFill>
                  <a:srgbClr val="004494"/>
                </a:solidFill>
              </a:rPr>
              <a:t>to the extent </a:t>
            </a:r>
            <a:r>
              <a:rPr lang="en-US" sz="2400" dirty="0">
                <a:solidFill>
                  <a:srgbClr val="004494"/>
                </a:solidFill>
              </a:rPr>
              <a:t>legitimate interests or constraints are safeguarded), </a:t>
            </a:r>
            <a:r>
              <a:rPr lang="en-US" sz="2400" b="1" dirty="0">
                <a:solidFill>
                  <a:srgbClr val="004494"/>
                </a:solidFill>
              </a:rPr>
              <a:t>in line with the </a:t>
            </a:r>
            <a:r>
              <a:rPr lang="en-US" sz="2133" b="1" dirty="0">
                <a:solidFill>
                  <a:srgbClr val="004494"/>
                </a:solidFill>
              </a:rPr>
              <a:t>FAIR</a:t>
            </a:r>
            <a:r>
              <a:rPr lang="en-US" sz="2400" b="1" dirty="0">
                <a:solidFill>
                  <a:srgbClr val="004494"/>
                </a:solidFill>
              </a:rPr>
              <a:t> principles </a:t>
            </a:r>
            <a:r>
              <a:rPr lang="en-US" sz="2400" dirty="0">
                <a:solidFill>
                  <a:srgbClr val="004494"/>
                </a:solidFill>
              </a:rPr>
              <a:t>and provide information about the licensing terms and persistent identifiers, amongst others. </a:t>
            </a:r>
            <a:endParaRPr lang="en-GB" sz="2400" dirty="0">
              <a:solidFill>
                <a:srgbClr val="004494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13FFFC9-A77F-41FF-92BA-4E4500DCFF27}"/>
              </a:ext>
            </a:extLst>
          </p:cNvPr>
          <p:cNvSpPr/>
          <p:nvPr/>
        </p:nvSpPr>
        <p:spPr>
          <a:xfrm>
            <a:off x="162561" y="8725146"/>
            <a:ext cx="12935131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spcAft>
                <a:spcPts val="800"/>
              </a:spcAft>
              <a:buClrTx/>
            </a:pPr>
            <a:r>
              <a:rPr lang="en-US" sz="1333" kern="1200" dirty="0">
                <a:solidFill>
                  <a:srgbClr val="4D4D4D"/>
                </a:solidFill>
                <a:ea typeface="+mn-ea"/>
                <a:cs typeface="+mn-cs"/>
              </a:rPr>
              <a:t>Courtesy of </a:t>
            </a:r>
            <a:r>
              <a:rPr lang="en-GB" sz="1333" kern="1200" dirty="0">
                <a:solidFill>
                  <a:srgbClr val="4D4D4D"/>
                </a:solidFill>
                <a:ea typeface="+mn-ea"/>
                <a:cs typeface="+mn-cs"/>
              </a:rPr>
              <a:t>Victoria </a:t>
            </a:r>
            <a:r>
              <a:rPr lang="en-GB" sz="1333" kern="1200" dirty="0" err="1">
                <a:solidFill>
                  <a:srgbClr val="4D4D4D"/>
                </a:solidFill>
                <a:ea typeface="+mn-ea"/>
                <a:cs typeface="+mn-cs"/>
              </a:rPr>
              <a:t>Tsoukala</a:t>
            </a:r>
            <a:r>
              <a:rPr lang="en-GB" sz="1333" kern="1200" dirty="0">
                <a:solidFill>
                  <a:srgbClr val="4D4D4D"/>
                </a:solidFill>
                <a:ea typeface="+mn-ea"/>
                <a:cs typeface="+mn-cs"/>
              </a:rPr>
              <a:t>, </a:t>
            </a:r>
            <a:r>
              <a:rPr lang="en-IE" sz="1333" kern="1200" dirty="0">
                <a:solidFill>
                  <a:srgbClr val="4D4D4D"/>
                </a:solidFill>
                <a:ea typeface="+mn-ea"/>
                <a:cs typeface="+mn-cs"/>
              </a:rPr>
              <a:t>April 21, 2021, </a:t>
            </a:r>
            <a:r>
              <a:rPr lang="en-US" sz="1333" kern="1200" dirty="0">
                <a:solidFill>
                  <a:srgbClr val="4D4D4D"/>
                </a:solidFill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Webinar: A successful proposal for Horizon Europe: Scientific-technical excellence is key, but don’t forget the other aspects</a:t>
            </a:r>
            <a:r>
              <a:rPr lang="en-US" sz="1333" kern="1200" dirty="0">
                <a:solidFill>
                  <a:srgbClr val="4D4D4D"/>
                </a:solidFill>
                <a:ea typeface="+mn-ea"/>
                <a:cs typeface="+mn-cs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941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9353" y="1751996"/>
            <a:ext cx="14540932" cy="5175872"/>
          </a:xfrm>
        </p:spPr>
        <p:txBody>
          <a:bodyPr/>
          <a:lstStyle/>
          <a:p>
            <a:r>
              <a:rPr lang="en-IE" dirty="0">
                <a:solidFill>
                  <a:srgbClr val="004494"/>
                </a:solidFill>
              </a:rPr>
              <a:t>Some calls may have </a:t>
            </a:r>
            <a:r>
              <a:rPr lang="en-IE" b="1" dirty="0">
                <a:solidFill>
                  <a:srgbClr val="004494"/>
                </a:solidFill>
              </a:rPr>
              <a:t>additional obligations on OS practices- </a:t>
            </a:r>
            <a:r>
              <a:rPr lang="en-IE" dirty="0">
                <a:solidFill>
                  <a:srgbClr val="004494"/>
                </a:solidFill>
              </a:rPr>
              <a:t>they must be complied with</a:t>
            </a:r>
          </a:p>
          <a:p>
            <a:r>
              <a:rPr lang="en-IE" dirty="0">
                <a:solidFill>
                  <a:srgbClr val="004494"/>
                </a:solidFill>
              </a:rPr>
              <a:t>Beneficiaries </a:t>
            </a:r>
            <a:r>
              <a:rPr lang="en-IE" b="1" dirty="0">
                <a:solidFill>
                  <a:srgbClr val="004494"/>
                </a:solidFill>
              </a:rPr>
              <a:t>must provide (digital or physical) access to data or other results </a:t>
            </a:r>
            <a:r>
              <a:rPr lang="en-IE" dirty="0">
                <a:solidFill>
                  <a:srgbClr val="004494"/>
                </a:solidFill>
              </a:rPr>
              <a:t>needed for validation of the conclusions of scientific publications, provided </a:t>
            </a:r>
            <a:r>
              <a:rPr lang="en-IE" b="1" dirty="0">
                <a:solidFill>
                  <a:srgbClr val="004494"/>
                </a:solidFill>
              </a:rPr>
              <a:t>legitimate interests safeguarded </a:t>
            </a:r>
            <a:r>
              <a:rPr lang="en-IE" dirty="0">
                <a:solidFill>
                  <a:srgbClr val="004494"/>
                </a:solidFill>
              </a:rPr>
              <a:t>and </a:t>
            </a:r>
            <a:r>
              <a:rPr lang="en-IE" b="1" dirty="0">
                <a:solidFill>
                  <a:srgbClr val="004494"/>
                </a:solidFill>
              </a:rPr>
              <a:t>unless (open) access already </a:t>
            </a:r>
            <a:r>
              <a:rPr lang="en-IE" dirty="0">
                <a:solidFill>
                  <a:srgbClr val="004494"/>
                </a:solidFill>
              </a:rPr>
              <a:t>provided at publication (mainstreamed through general annexes of WP; does not currently apply to ERC)</a:t>
            </a:r>
          </a:p>
          <a:p>
            <a:r>
              <a:rPr lang="en-IE" dirty="0">
                <a:solidFill>
                  <a:srgbClr val="004494"/>
                </a:solidFill>
              </a:rPr>
              <a:t>Additional obligations in </a:t>
            </a:r>
            <a:r>
              <a:rPr lang="en-IE" b="1" dirty="0">
                <a:solidFill>
                  <a:srgbClr val="004494"/>
                </a:solidFill>
              </a:rPr>
              <a:t>cases of public emergency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1772" y="261261"/>
            <a:ext cx="14238512" cy="1217916"/>
          </a:xfrm>
        </p:spPr>
        <p:txBody>
          <a:bodyPr/>
          <a:lstStyle/>
          <a:p>
            <a:r>
              <a:rPr lang="en-US" sz="6000" dirty="0"/>
              <a:t>3. Additional Open Science practices</a:t>
            </a:r>
            <a:endParaRPr lang="en-GB" sz="600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DC410E0-B3B0-40CD-860D-9569A479E414}"/>
              </a:ext>
            </a:extLst>
          </p:cNvPr>
          <p:cNvSpPr/>
          <p:nvPr/>
        </p:nvSpPr>
        <p:spPr>
          <a:xfrm>
            <a:off x="162561" y="8725146"/>
            <a:ext cx="12935131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spcAft>
                <a:spcPts val="800"/>
              </a:spcAft>
              <a:buClrTx/>
            </a:pPr>
            <a:r>
              <a:rPr lang="en-US" sz="1333" kern="1200" dirty="0">
                <a:solidFill>
                  <a:srgbClr val="4D4D4D"/>
                </a:solidFill>
                <a:ea typeface="+mn-ea"/>
                <a:cs typeface="+mn-cs"/>
              </a:rPr>
              <a:t>Courtesy of </a:t>
            </a:r>
            <a:r>
              <a:rPr lang="en-GB" sz="1333" kern="1200" dirty="0">
                <a:solidFill>
                  <a:srgbClr val="4D4D4D"/>
                </a:solidFill>
                <a:ea typeface="+mn-ea"/>
                <a:cs typeface="+mn-cs"/>
              </a:rPr>
              <a:t>Victoria </a:t>
            </a:r>
            <a:r>
              <a:rPr lang="en-GB" sz="1333" kern="1200" dirty="0" err="1">
                <a:solidFill>
                  <a:srgbClr val="4D4D4D"/>
                </a:solidFill>
                <a:ea typeface="+mn-ea"/>
                <a:cs typeface="+mn-cs"/>
              </a:rPr>
              <a:t>Tsoukala</a:t>
            </a:r>
            <a:r>
              <a:rPr lang="en-GB" sz="1333" kern="1200" dirty="0">
                <a:solidFill>
                  <a:srgbClr val="4D4D4D"/>
                </a:solidFill>
                <a:ea typeface="+mn-ea"/>
                <a:cs typeface="+mn-cs"/>
              </a:rPr>
              <a:t>, </a:t>
            </a:r>
            <a:r>
              <a:rPr lang="en-IE" sz="1333" kern="1200" dirty="0">
                <a:solidFill>
                  <a:srgbClr val="4D4D4D"/>
                </a:solidFill>
                <a:ea typeface="+mn-ea"/>
                <a:cs typeface="+mn-cs"/>
              </a:rPr>
              <a:t>April 21, 2021, </a:t>
            </a:r>
            <a:r>
              <a:rPr lang="en-US" sz="1333" kern="1200" dirty="0">
                <a:solidFill>
                  <a:srgbClr val="4D4D4D"/>
                </a:solidFill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Webinar: A successful proposal for Horizon Europe: Scientific-technical excellence is key, but don’t forget the other aspects</a:t>
            </a:r>
            <a:r>
              <a:rPr lang="en-US" sz="1333" kern="1200" dirty="0">
                <a:solidFill>
                  <a:srgbClr val="4D4D4D"/>
                </a:solidFill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1244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aff6d7fe3f_1_638"/>
          <p:cNvSpPr txBox="1">
            <a:spLocks noGrp="1"/>
          </p:cNvSpPr>
          <p:nvPr>
            <p:ph type="body" idx="1"/>
          </p:nvPr>
        </p:nvSpPr>
        <p:spPr>
          <a:xfrm>
            <a:off x="723900" y="1484025"/>
            <a:ext cx="14903700" cy="6367888"/>
          </a:xfrm>
          <a:prstGeom prst="rect">
            <a:avLst/>
          </a:prstGeom>
        </p:spPr>
        <p:txBody>
          <a:bodyPr spcFirstLastPara="1" wrap="square" lIns="0" tIns="180000" rIns="0" bIns="0" anchor="t" anchorCtr="0">
            <a:noAutofit/>
          </a:bodyPr>
          <a:lstStyle/>
          <a:p>
            <a:pPr marL="457200" lvl="0" indent="-427990" algn="l" rtl="0">
              <a:spcBef>
                <a:spcPts val="1200"/>
              </a:spcBef>
              <a:spcAft>
                <a:spcPts val="0"/>
              </a:spcAft>
              <a:buSzPts val="3140"/>
              <a:buChar char="•"/>
            </a:pPr>
            <a:r>
              <a:rPr lang="it-IT" sz="3200" b="0" dirty="0"/>
              <a:t>Full Plan-S </a:t>
            </a:r>
            <a:r>
              <a:rPr lang="it-IT" sz="3200" b="0" dirty="0" err="1"/>
              <a:t>compliance</a:t>
            </a:r>
            <a:r>
              <a:rPr lang="it-IT" sz="3200" b="0" dirty="0"/>
              <a:t> (</a:t>
            </a:r>
            <a:r>
              <a:rPr lang="it-IT" sz="3200" dirty="0"/>
              <a:t>nessun embargo per le pubblicazioni</a:t>
            </a:r>
            <a:r>
              <a:rPr lang="it-IT" sz="3200" b="0" dirty="0"/>
              <a:t>)</a:t>
            </a:r>
            <a:endParaRPr sz="3200" b="0" dirty="0"/>
          </a:p>
          <a:p>
            <a:pPr marL="457200" lvl="0" indent="-427990" algn="l" rtl="0">
              <a:spcBef>
                <a:spcPts val="0"/>
              </a:spcBef>
              <a:spcAft>
                <a:spcPts val="0"/>
              </a:spcAft>
              <a:buSzPts val="3140"/>
              <a:buChar char="•"/>
            </a:pPr>
            <a:r>
              <a:rPr lang="it-IT" sz="3200" b="0" dirty="0"/>
              <a:t>I beneficiari potranno pubblicare nella rivista che vorranno. Ma </a:t>
            </a:r>
            <a:r>
              <a:rPr lang="it-IT" sz="3200" dirty="0"/>
              <a:t>non potranno ricevere il rimborso per le </a:t>
            </a:r>
            <a:r>
              <a:rPr lang="it-IT" sz="3200" dirty="0" err="1"/>
              <a:t>APCs</a:t>
            </a:r>
            <a:r>
              <a:rPr lang="it-IT" sz="3200" dirty="0"/>
              <a:t> </a:t>
            </a:r>
            <a:r>
              <a:rPr lang="it-IT" sz="3200" b="0" dirty="0"/>
              <a:t>eventuali per le </a:t>
            </a:r>
            <a:r>
              <a:rPr lang="it-IT" sz="3200" dirty="0"/>
              <a:t>riviste ibride</a:t>
            </a:r>
            <a:r>
              <a:rPr lang="it-IT" sz="3200" b="0" dirty="0"/>
              <a:t>.</a:t>
            </a:r>
            <a:endParaRPr sz="3200" b="0" dirty="0"/>
          </a:p>
          <a:p>
            <a:pPr marL="457200" lvl="0" indent="-427990" algn="l" rtl="0">
              <a:spcBef>
                <a:spcPts val="0"/>
              </a:spcBef>
              <a:spcAft>
                <a:spcPts val="0"/>
              </a:spcAft>
              <a:buSzPts val="3140"/>
              <a:buChar char="•"/>
            </a:pPr>
            <a:r>
              <a:rPr lang="it-IT" sz="3200" b="0" dirty="0"/>
              <a:t>I beneficiari dovranno mantenere i diritti che consentano l’open </a:t>
            </a:r>
            <a:r>
              <a:rPr lang="it-IT" sz="3200" b="0" dirty="0" err="1"/>
              <a:t>access</a:t>
            </a:r>
            <a:r>
              <a:rPr lang="it-IT" sz="3200" b="0" dirty="0"/>
              <a:t> (via verde, attraverso il deposito in un </a:t>
            </a:r>
            <a:r>
              <a:rPr lang="it-IT" sz="3200" b="0" dirty="0" err="1"/>
              <a:t>repository</a:t>
            </a:r>
            <a:r>
              <a:rPr lang="it-IT" sz="3200" b="0" dirty="0"/>
              <a:t>) e l’uso di licenze compatibili con il riuso (</a:t>
            </a:r>
            <a:r>
              <a:rPr lang="it-IT" sz="3200" dirty="0"/>
              <a:t>controllate e modificate eventualmente il contratto di copyright</a:t>
            </a:r>
            <a:r>
              <a:rPr lang="it-IT" sz="3200" b="0" dirty="0"/>
              <a:t>)</a:t>
            </a:r>
            <a:endParaRPr sz="3200" b="0" dirty="0"/>
          </a:p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SzPts val="3800"/>
              <a:buChar char="•"/>
            </a:pPr>
            <a:r>
              <a:rPr lang="it-IT" sz="3200" b="0" dirty="0"/>
              <a:t>La gestione dei dati secondo i principi FAIR sarà la norma (</a:t>
            </a:r>
            <a:r>
              <a:rPr lang="it-IT" sz="3200" dirty="0"/>
              <a:t>nessuna scusa, nessun </a:t>
            </a:r>
            <a:r>
              <a:rPr lang="it-IT" sz="3200" dirty="0" err="1"/>
              <a:t>opt</a:t>
            </a:r>
            <a:r>
              <a:rPr lang="it-IT" sz="3200" dirty="0"/>
              <a:t> out a livello di progetto</a:t>
            </a:r>
            <a:r>
              <a:rPr lang="it-IT" sz="3200" b="0" dirty="0"/>
              <a:t>)</a:t>
            </a:r>
          </a:p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SzPts val="3800"/>
              <a:buChar char="•"/>
            </a:pPr>
            <a:r>
              <a:rPr lang="it-IT" sz="3200" b="0" dirty="0"/>
              <a:t>L’Open Science e strategia di gestione dei dati sarà </a:t>
            </a:r>
            <a:r>
              <a:rPr lang="it-IT" sz="3200" dirty="0"/>
              <a:t>oggetto di valutazione </a:t>
            </a:r>
            <a:r>
              <a:rPr lang="it-IT" sz="3200" b="0" dirty="0"/>
              <a:t>della proposta di progetto</a:t>
            </a:r>
            <a:endParaRPr sz="3200" b="0" dirty="0"/>
          </a:p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SzPts val="3800"/>
              <a:buChar char="•"/>
            </a:pPr>
            <a:r>
              <a:rPr lang="it-IT" sz="3200" b="0" dirty="0"/>
              <a:t>Per alcune call sarà richiesto l’uso di EOSC</a:t>
            </a:r>
            <a:endParaRPr sz="3200" b="0" dirty="0"/>
          </a:p>
        </p:txBody>
      </p:sp>
      <p:sp>
        <p:nvSpPr>
          <p:cNvPr id="1396" name="Google Shape;1396;gaff6d7fe3f_1_638"/>
          <p:cNvSpPr txBox="1">
            <a:spLocks noGrp="1"/>
          </p:cNvSpPr>
          <p:nvPr>
            <p:ph type="body" idx="2"/>
          </p:nvPr>
        </p:nvSpPr>
        <p:spPr>
          <a:xfrm>
            <a:off x="711200" y="338668"/>
            <a:ext cx="13530300" cy="114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3900"/>
              </a:spcBef>
              <a:spcAft>
                <a:spcPts val="0"/>
              </a:spcAft>
              <a:buNone/>
            </a:pPr>
            <a:r>
              <a:rPr lang="it-IT" dirty="0" err="1"/>
              <a:t>Horizon</a:t>
            </a:r>
            <a:r>
              <a:rPr lang="it-IT" dirty="0"/>
              <a:t> Europe</a:t>
            </a:r>
            <a:endParaRPr dirty="0"/>
          </a:p>
        </p:txBody>
      </p:sp>
      <p:sp>
        <p:nvSpPr>
          <p:cNvPr id="1397" name="Google Shape;1397;gaff6d7fe3f_1_638"/>
          <p:cNvSpPr/>
          <p:nvPr/>
        </p:nvSpPr>
        <p:spPr>
          <a:xfrm>
            <a:off x="6248393" y="7502290"/>
            <a:ext cx="8862573" cy="115208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700" b="1" dirty="0">
                <a:solidFill>
                  <a:srgbClr val="FFFFFF"/>
                </a:solidFill>
              </a:rPr>
              <a:t>Ci saranno sanzioni per chi non rispetta </a:t>
            </a:r>
            <a:br>
              <a:rPr lang="it-IT" sz="3700" b="1" dirty="0">
                <a:solidFill>
                  <a:srgbClr val="FFFFFF"/>
                </a:solidFill>
              </a:rPr>
            </a:br>
            <a:r>
              <a:rPr lang="it-IT" sz="3700" b="1" dirty="0">
                <a:solidFill>
                  <a:srgbClr val="FFFFFF"/>
                </a:solidFill>
              </a:rPr>
              <a:t>gli obblighi</a:t>
            </a:r>
            <a:endParaRPr sz="37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3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4A268C7-901A-684B-AE94-41FB65A7CB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3899" y="1484026"/>
            <a:ext cx="14014077" cy="1653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dirty="0"/>
              <a:t>Deve decidere se Pubblicare o </a:t>
            </a:r>
            <a:br>
              <a:rPr lang="it-IT" sz="3600" dirty="0"/>
            </a:br>
            <a:r>
              <a:rPr lang="it-IT" sz="3600" dirty="0"/>
              <a:t>Sfruttare Commercialmente i Risultati della Ricerca (Brevettare)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A35494F-2483-E343-ACD3-C666DBA4CD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1199" y="338668"/>
            <a:ext cx="14332559" cy="1145358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Chiunque sia finanziato dalla Commissione Europea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2E28E4-A30E-D04C-B8AD-7C9B160F4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5999" y="3008784"/>
            <a:ext cx="9371107" cy="51306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9EDF109-76A1-284B-A608-E199EBAC70B4}"/>
              </a:ext>
            </a:extLst>
          </p:cNvPr>
          <p:cNvSpPr txBox="1">
            <a:spLocks/>
          </p:cNvSpPr>
          <p:nvPr/>
        </p:nvSpPr>
        <p:spPr>
          <a:xfrm>
            <a:off x="4070131" y="8291210"/>
            <a:ext cx="8116328" cy="745987"/>
          </a:xfrm>
          <a:prstGeom prst="rect">
            <a:avLst/>
          </a:prstGeom>
        </p:spPr>
        <p:txBody>
          <a:bodyPr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" sz="1400" dirty="0"/>
              <a:t>Guidelines to the Rules on Open Access to Scientific Publications and </a:t>
            </a:r>
            <a:br>
              <a:rPr lang="en" sz="1400" dirty="0"/>
            </a:br>
            <a:r>
              <a:rPr lang="en" sz="1400" dirty="0"/>
              <a:t>Open Access to Research Data in Horizon 2020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8576778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2591A9-1BDF-8C40-B71C-F439CEDBBC1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Dal nuovo </a:t>
            </a:r>
            <a:r>
              <a:rPr lang="it-IT" dirty="0" err="1"/>
              <a:t>template</a:t>
            </a:r>
            <a:r>
              <a:rPr lang="it-IT" dirty="0"/>
              <a:t> di </a:t>
            </a:r>
            <a:r>
              <a:rPr lang="it-IT" dirty="0" err="1"/>
              <a:t>Horizon</a:t>
            </a:r>
            <a:r>
              <a:rPr lang="it-IT" dirty="0"/>
              <a:t> Europe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6B6A65F-7A53-204F-B9E5-0742149F6F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23" b="19092"/>
          <a:stretch/>
        </p:blipFill>
        <p:spPr>
          <a:xfrm>
            <a:off x="7826727" y="1884858"/>
            <a:ext cx="6414889" cy="3993442"/>
          </a:xfrm>
          <a:prstGeom prst="rect">
            <a:avLst/>
          </a:prstGeom>
        </p:spPr>
      </p:pic>
      <p:sp>
        <p:nvSpPr>
          <p:cNvPr id="7" name="Google Shape;1395;gaff6d7fe3f_1_638">
            <a:extLst>
              <a:ext uri="{FF2B5EF4-FFF2-40B4-BE49-F238E27FC236}">
                <a16:creationId xmlns:a16="http://schemas.microsoft.com/office/drawing/2014/main" id="{19873BA3-C498-4D42-91F4-2C0E849788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2520" y="1568267"/>
            <a:ext cx="6414889" cy="6367888"/>
          </a:xfrm>
          <a:prstGeom prst="rect">
            <a:avLst/>
          </a:prstGeom>
        </p:spPr>
        <p:txBody>
          <a:bodyPr spcFirstLastPara="1" wrap="square" lIns="0" tIns="180000" rIns="0" bIns="0" anchor="t" anchorCtr="0">
            <a:noAutofit/>
          </a:bodyPr>
          <a:lstStyle/>
          <a:p>
            <a:pPr marL="457200" lvl="0" indent="-427990" rtl="0">
              <a:spcBef>
                <a:spcPts val="1200"/>
              </a:spcBef>
              <a:spcAft>
                <a:spcPts val="0"/>
              </a:spcAft>
              <a:buSzPts val="3140"/>
              <a:buChar char="•"/>
            </a:pPr>
            <a:r>
              <a:rPr lang="it-IT" sz="2800" dirty="0"/>
              <a:t>L’istituzione</a:t>
            </a:r>
            <a:r>
              <a:rPr lang="it-IT" sz="2800" b="0" dirty="0"/>
              <a:t> non sarà più valutata solo in base alle pubblicazioni, ma in base a:</a:t>
            </a:r>
          </a:p>
          <a:p>
            <a:pPr lvl="1" indent="-427990">
              <a:spcBef>
                <a:spcPts val="1200"/>
              </a:spcBef>
              <a:buSzPts val="3140"/>
            </a:pPr>
            <a:r>
              <a:rPr lang="it-IT" sz="2800" dirty="0">
                <a:solidFill>
                  <a:srgbClr val="4687E6"/>
                </a:solidFill>
                <a:latin typeface="Arial"/>
                <a:cs typeface="Arial"/>
              </a:rPr>
              <a:t>Publications, </a:t>
            </a:r>
            <a:r>
              <a:rPr lang="it-IT" sz="2800" dirty="0" err="1">
                <a:solidFill>
                  <a:srgbClr val="4687E6"/>
                </a:solidFill>
                <a:latin typeface="Arial"/>
                <a:cs typeface="Arial"/>
              </a:rPr>
              <a:t>widely-used</a:t>
            </a:r>
            <a:r>
              <a:rPr lang="it-IT" sz="2800" dirty="0">
                <a:solidFill>
                  <a:srgbClr val="4687E6"/>
                </a:solidFill>
                <a:latin typeface="Arial"/>
                <a:cs typeface="Arial"/>
              </a:rPr>
              <a:t> </a:t>
            </a:r>
            <a:r>
              <a:rPr lang="it-IT" sz="2800" dirty="0" err="1">
                <a:solidFill>
                  <a:srgbClr val="4687E6"/>
                </a:solidFill>
                <a:latin typeface="Arial"/>
                <a:cs typeface="Arial"/>
              </a:rPr>
              <a:t>datasets</a:t>
            </a:r>
            <a:r>
              <a:rPr lang="it-IT" sz="2800" dirty="0">
                <a:solidFill>
                  <a:srgbClr val="4687E6"/>
                </a:solidFill>
                <a:latin typeface="Arial"/>
                <a:cs typeface="Arial"/>
              </a:rPr>
              <a:t>, software, </a:t>
            </a:r>
            <a:r>
              <a:rPr lang="it-IT" sz="2800" dirty="0" err="1">
                <a:solidFill>
                  <a:srgbClr val="4687E6"/>
                </a:solidFill>
                <a:latin typeface="Arial"/>
                <a:cs typeface="Arial"/>
              </a:rPr>
              <a:t>goods</a:t>
            </a:r>
            <a:r>
              <a:rPr lang="it-IT" sz="2800" dirty="0">
                <a:solidFill>
                  <a:srgbClr val="4687E6"/>
                </a:solidFill>
                <a:latin typeface="Arial"/>
                <a:cs typeface="Arial"/>
              </a:rPr>
              <a:t>, </a:t>
            </a:r>
            <a:r>
              <a:rPr lang="it-IT" sz="2800" dirty="0" err="1">
                <a:solidFill>
                  <a:srgbClr val="4687E6"/>
                </a:solidFill>
                <a:latin typeface="Arial"/>
                <a:cs typeface="Arial"/>
              </a:rPr>
              <a:t>services</a:t>
            </a:r>
            <a:r>
              <a:rPr lang="it-IT" sz="2800" dirty="0">
                <a:solidFill>
                  <a:srgbClr val="4687E6"/>
                </a:solidFill>
                <a:latin typeface="Arial"/>
                <a:cs typeface="Arial"/>
              </a:rPr>
              <a:t> or </a:t>
            </a:r>
            <a:r>
              <a:rPr lang="it-IT" sz="2800" dirty="0" err="1">
                <a:solidFill>
                  <a:srgbClr val="4687E6"/>
                </a:solidFill>
                <a:latin typeface="Arial"/>
                <a:cs typeface="Arial"/>
              </a:rPr>
              <a:t>any</a:t>
            </a:r>
            <a:r>
              <a:rPr lang="it-IT" sz="2800" dirty="0">
                <a:solidFill>
                  <a:srgbClr val="4687E6"/>
                </a:solidFill>
                <a:latin typeface="Arial"/>
                <a:cs typeface="Arial"/>
              </a:rPr>
              <a:t> other </a:t>
            </a:r>
            <a:r>
              <a:rPr lang="it-IT" sz="2800" dirty="0" err="1">
                <a:solidFill>
                  <a:srgbClr val="4687E6"/>
                </a:solidFill>
                <a:latin typeface="Arial"/>
                <a:cs typeface="Arial"/>
              </a:rPr>
              <a:t>achievements</a:t>
            </a:r>
            <a:r>
              <a:rPr lang="it-IT" sz="2800" dirty="0">
                <a:solidFill>
                  <a:srgbClr val="4687E6"/>
                </a:solidFill>
                <a:latin typeface="Arial"/>
                <a:cs typeface="Arial"/>
              </a:rPr>
              <a:t> </a:t>
            </a:r>
            <a:r>
              <a:rPr lang="it-IT" sz="2800" dirty="0" err="1">
                <a:solidFill>
                  <a:srgbClr val="4687E6"/>
                </a:solidFill>
                <a:latin typeface="Arial"/>
                <a:cs typeface="Arial"/>
              </a:rPr>
              <a:t>relevant</a:t>
            </a:r>
            <a:r>
              <a:rPr lang="it-IT" sz="2800" dirty="0">
                <a:solidFill>
                  <a:srgbClr val="4687E6"/>
                </a:solidFill>
                <a:latin typeface="Arial"/>
                <a:cs typeface="Arial"/>
              </a:rPr>
              <a:t> to the call </a:t>
            </a:r>
            <a:r>
              <a:rPr lang="it-IT" sz="2800" dirty="0" err="1">
                <a:solidFill>
                  <a:srgbClr val="4687E6"/>
                </a:solidFill>
                <a:latin typeface="Arial"/>
                <a:cs typeface="Arial"/>
              </a:rPr>
              <a:t>content</a:t>
            </a:r>
            <a:endParaRPr lang="it-IT" sz="2800" dirty="0">
              <a:solidFill>
                <a:srgbClr val="4687E6"/>
              </a:solidFill>
              <a:latin typeface="Arial"/>
              <a:cs typeface="Arial"/>
            </a:endParaRPr>
          </a:p>
          <a:p>
            <a:pPr lvl="1" indent="-427990">
              <a:spcBef>
                <a:spcPts val="1200"/>
              </a:spcBef>
              <a:buSzPts val="3140"/>
            </a:pPr>
            <a:r>
              <a:rPr lang="it-IT" sz="2800" dirty="0" err="1">
                <a:solidFill>
                  <a:srgbClr val="4687E6"/>
                </a:solidFill>
                <a:latin typeface="Arial"/>
                <a:cs typeface="Arial"/>
              </a:rPr>
              <a:t>Relevant</a:t>
            </a:r>
            <a:r>
              <a:rPr lang="it-IT" sz="2800" dirty="0">
                <a:solidFill>
                  <a:srgbClr val="4687E6"/>
                </a:solidFill>
                <a:latin typeface="Arial"/>
                <a:cs typeface="Arial"/>
              </a:rPr>
              <a:t> </a:t>
            </a:r>
            <a:r>
              <a:rPr lang="it-IT" sz="2800" dirty="0" err="1">
                <a:solidFill>
                  <a:srgbClr val="4687E6"/>
                </a:solidFill>
                <a:latin typeface="Arial"/>
                <a:cs typeface="Arial"/>
              </a:rPr>
              <a:t>previous</a:t>
            </a:r>
            <a:r>
              <a:rPr lang="it-IT" sz="2800" dirty="0">
                <a:solidFill>
                  <a:srgbClr val="4687E6"/>
                </a:solidFill>
                <a:latin typeface="Arial"/>
                <a:cs typeface="Arial"/>
              </a:rPr>
              <a:t> projects and </a:t>
            </a:r>
            <a:r>
              <a:rPr lang="it-IT" sz="2800" dirty="0" err="1">
                <a:solidFill>
                  <a:srgbClr val="4687E6"/>
                </a:solidFill>
                <a:latin typeface="Arial"/>
                <a:cs typeface="Arial"/>
              </a:rPr>
              <a:t>activities</a:t>
            </a:r>
            <a:endParaRPr lang="it-IT" sz="2800" dirty="0">
              <a:solidFill>
                <a:srgbClr val="4687E6"/>
              </a:solidFill>
              <a:latin typeface="Arial"/>
              <a:cs typeface="Arial"/>
            </a:endParaRPr>
          </a:p>
          <a:p>
            <a:pPr lvl="1" indent="-427990">
              <a:spcBef>
                <a:spcPts val="1200"/>
              </a:spcBef>
              <a:buSzPts val="3140"/>
            </a:pPr>
            <a:r>
              <a:rPr lang="it-IT" sz="2800" dirty="0" err="1">
                <a:solidFill>
                  <a:srgbClr val="4687E6"/>
                </a:solidFill>
                <a:latin typeface="Arial"/>
                <a:cs typeface="Arial"/>
              </a:rPr>
              <a:t>Significant</a:t>
            </a:r>
            <a:r>
              <a:rPr lang="it-IT" sz="2800" dirty="0">
                <a:solidFill>
                  <a:srgbClr val="4687E6"/>
                </a:solidFill>
                <a:latin typeface="Arial"/>
                <a:cs typeface="Arial"/>
              </a:rPr>
              <a:t> </a:t>
            </a:r>
            <a:r>
              <a:rPr lang="it-IT" sz="2800" dirty="0" err="1">
                <a:solidFill>
                  <a:srgbClr val="4687E6"/>
                </a:solidFill>
                <a:latin typeface="Arial"/>
                <a:cs typeface="Arial"/>
              </a:rPr>
              <a:t>infrastructure</a:t>
            </a:r>
            <a:r>
              <a:rPr lang="it-IT" sz="2800" dirty="0">
                <a:solidFill>
                  <a:srgbClr val="4687E6"/>
                </a:solidFill>
                <a:latin typeface="Arial"/>
                <a:cs typeface="Arial"/>
              </a:rPr>
              <a:t> and technical equipment</a:t>
            </a:r>
          </a:p>
          <a:p>
            <a:pPr indent="-427990">
              <a:buSzPts val="3140"/>
            </a:pPr>
            <a:r>
              <a:rPr lang="it-IT" sz="2800" b="0" dirty="0"/>
              <a:t>Si dovrà includere un </a:t>
            </a:r>
            <a:r>
              <a:rPr lang="it-IT" sz="2800" dirty="0"/>
              <a:t>self </a:t>
            </a:r>
            <a:r>
              <a:rPr lang="it-IT" sz="2800" dirty="0" err="1"/>
              <a:t>assessment</a:t>
            </a:r>
            <a:r>
              <a:rPr lang="it-IT" sz="2800" dirty="0"/>
              <a:t> dell’impatto senza citare Impact Factor</a:t>
            </a:r>
          </a:p>
          <a:p>
            <a:pPr lvl="1" indent="-427990">
              <a:spcBef>
                <a:spcPts val="1200"/>
              </a:spcBef>
              <a:buSzPts val="3140"/>
            </a:pPr>
            <a:endParaRPr lang="it-IT" sz="2800" dirty="0">
              <a:solidFill>
                <a:srgbClr val="4687E6"/>
              </a:solidFill>
              <a:latin typeface="Arial"/>
              <a:cs typeface="Arial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D2AD51D-D620-4A30-A227-2C2D6EDCC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238" y="5333103"/>
            <a:ext cx="5902543" cy="350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16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2591A9-1BDF-8C40-B71C-F439CEDBBC1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Dal template di Horizon Europe - Excellence</a:t>
            </a:r>
          </a:p>
        </p:txBody>
      </p:sp>
      <p:sp>
        <p:nvSpPr>
          <p:cNvPr id="7" name="Google Shape;1395;gaff6d7fe3f_1_638">
            <a:extLst>
              <a:ext uri="{FF2B5EF4-FFF2-40B4-BE49-F238E27FC236}">
                <a16:creationId xmlns:a16="http://schemas.microsoft.com/office/drawing/2014/main" id="{19873BA3-C498-4D42-91F4-2C0E849788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86650" y="1484026"/>
            <a:ext cx="7069350" cy="6367888"/>
          </a:xfrm>
          <a:prstGeom prst="rect">
            <a:avLst/>
          </a:prstGeom>
        </p:spPr>
        <p:txBody>
          <a:bodyPr spcFirstLastPara="1" wrap="square" lIns="0" tIns="180000" rIns="0" bIns="0" anchor="t" anchorCtr="0">
            <a:noAutofit/>
          </a:bodyPr>
          <a:lstStyle/>
          <a:p>
            <a:pPr marL="29210" lvl="0" indent="0" algn="l" rtl="0">
              <a:spcBef>
                <a:spcPts val="1200"/>
              </a:spcBef>
              <a:spcAft>
                <a:spcPts val="0"/>
              </a:spcAft>
              <a:buSzPts val="3140"/>
              <a:buNone/>
            </a:pPr>
            <a:r>
              <a:rPr lang="it-IT" sz="2800" b="0" dirty="0"/>
              <a:t>Nel </a:t>
            </a:r>
            <a:r>
              <a:rPr lang="it-IT" sz="2800" dirty="0" err="1"/>
              <a:t>proposal</a:t>
            </a:r>
            <a:r>
              <a:rPr lang="it-IT" sz="2800" dirty="0"/>
              <a:t> part B sezione Excellence - </a:t>
            </a:r>
            <a:r>
              <a:rPr lang="it-IT" sz="2800" dirty="0" err="1"/>
              <a:t>methodology</a:t>
            </a:r>
            <a:r>
              <a:rPr lang="it-IT" sz="2800" b="0" dirty="0"/>
              <a:t>:</a:t>
            </a:r>
          </a:p>
          <a:p>
            <a:pPr lvl="1" indent="-427990">
              <a:spcBef>
                <a:spcPts val="1200"/>
              </a:spcBef>
              <a:buSzPts val="3140"/>
            </a:pPr>
            <a:r>
              <a:rPr lang="it-IT" sz="2800" dirty="0">
                <a:solidFill>
                  <a:srgbClr val="4687E6"/>
                </a:solidFill>
                <a:latin typeface="Arial"/>
                <a:cs typeface="Arial"/>
              </a:rPr>
              <a:t>si dovrà descrivere come le </a:t>
            </a:r>
            <a:r>
              <a:rPr lang="it-IT" sz="2800" b="1" dirty="0">
                <a:solidFill>
                  <a:srgbClr val="4687E6"/>
                </a:solidFill>
                <a:latin typeface="Arial"/>
                <a:cs typeface="Arial"/>
              </a:rPr>
              <a:t>pratiche di open science </a:t>
            </a:r>
            <a:r>
              <a:rPr lang="it-IT" sz="2800" dirty="0">
                <a:solidFill>
                  <a:srgbClr val="4687E6"/>
                </a:solidFill>
                <a:latin typeface="Arial"/>
                <a:cs typeface="Arial"/>
              </a:rPr>
              <a:t>verranno integrate nella metodologia</a:t>
            </a:r>
          </a:p>
          <a:p>
            <a:pPr lvl="1" indent="-427990">
              <a:spcBef>
                <a:spcPts val="1200"/>
              </a:spcBef>
              <a:buSzPts val="3140"/>
            </a:pPr>
            <a:r>
              <a:rPr lang="it-IT" sz="2800" dirty="0">
                <a:solidFill>
                  <a:srgbClr val="4687E6"/>
                </a:solidFill>
                <a:latin typeface="Arial"/>
                <a:cs typeface="Arial"/>
              </a:rPr>
              <a:t>si dovrà descrivere la </a:t>
            </a:r>
            <a:r>
              <a:rPr lang="it-IT" sz="2800" b="1" dirty="0">
                <a:solidFill>
                  <a:srgbClr val="4687E6"/>
                </a:solidFill>
                <a:latin typeface="Arial"/>
                <a:cs typeface="Arial"/>
              </a:rPr>
              <a:t>strategia di gestione dei dati/risultati </a:t>
            </a:r>
            <a:r>
              <a:rPr lang="it-IT" sz="2800" dirty="0">
                <a:solidFill>
                  <a:srgbClr val="4687E6"/>
                </a:solidFill>
                <a:latin typeface="Arial"/>
                <a:cs typeface="Arial"/>
              </a:rPr>
              <a:t>secondo i </a:t>
            </a:r>
            <a:r>
              <a:rPr lang="it-IT" sz="2800" b="1" dirty="0">
                <a:solidFill>
                  <a:srgbClr val="4687E6"/>
                </a:solidFill>
                <a:latin typeface="Arial"/>
                <a:cs typeface="Arial"/>
              </a:rPr>
              <a:t>principi FAIR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69AD4700-2C50-4B0E-AFDA-32A5B3446752}"/>
              </a:ext>
            </a:extLst>
          </p:cNvPr>
          <p:cNvGrpSpPr/>
          <p:nvPr/>
        </p:nvGrpSpPr>
        <p:grpSpPr>
          <a:xfrm>
            <a:off x="290066" y="1726540"/>
            <a:ext cx="5824348" cy="8207104"/>
            <a:chOff x="188145" y="1905392"/>
            <a:chExt cx="8818069" cy="10986446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7F7A29A6-87D5-46C6-8CCE-894DF6743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145" y="1905392"/>
              <a:ext cx="8818069" cy="109864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C1E55B55-132A-4957-8C2E-B0CDFD9B0247}"/>
                </a:ext>
              </a:extLst>
            </p:cNvPr>
            <p:cNvCxnSpPr/>
            <p:nvPr/>
          </p:nvCxnSpPr>
          <p:spPr>
            <a:xfrm>
              <a:off x="2693096" y="5198301"/>
              <a:ext cx="5336088" cy="0"/>
            </a:xfrm>
            <a:prstGeom prst="line">
              <a:avLst/>
            </a:prstGeom>
            <a:ln w="381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B8A15C7C-A3DD-4A49-8080-6BE44A9C7709}"/>
                </a:ext>
              </a:extLst>
            </p:cNvPr>
            <p:cNvCxnSpPr>
              <a:cxnSpLocks/>
            </p:cNvCxnSpPr>
            <p:nvPr/>
          </p:nvCxnSpPr>
          <p:spPr>
            <a:xfrm>
              <a:off x="1342373" y="5427944"/>
              <a:ext cx="6134035" cy="0"/>
            </a:xfrm>
            <a:prstGeom prst="line">
              <a:avLst/>
            </a:prstGeom>
            <a:ln w="381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7" name="Immagine 16">
            <a:extLst>
              <a:ext uri="{FF2B5EF4-FFF2-40B4-BE49-F238E27FC236}">
                <a16:creationId xmlns:a16="http://schemas.microsoft.com/office/drawing/2014/main" id="{831B07DC-3B06-4E93-A893-2D9D5C126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750" y="4667970"/>
            <a:ext cx="5189201" cy="4822288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33818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8E57DC78-10F3-0F42-8DBE-9ABF5A0999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1200" y="1484027"/>
            <a:ext cx="9366032" cy="6609004"/>
          </a:xfrm>
        </p:spPr>
        <p:txBody>
          <a:bodyPr>
            <a:normAutofit fontScale="92500" lnSpcReduction="20000"/>
          </a:bodyPr>
          <a:lstStyle/>
          <a:p>
            <a:r>
              <a:rPr lang="it-IT" b="0" dirty="0"/>
              <a:t>Le politiche della Commissione Europea mirano a diffondere le pratiche della corretta </a:t>
            </a:r>
            <a:r>
              <a:rPr lang="it-IT" b="0" dirty="0">
                <a:solidFill>
                  <a:srgbClr val="FF0000"/>
                </a:solidFill>
              </a:rPr>
              <a:t>gestione dei dati della ricerca</a:t>
            </a:r>
          </a:p>
          <a:p>
            <a:r>
              <a:rPr lang="it-IT" b="0" dirty="0"/>
              <a:t>Per questo è richiesto il </a:t>
            </a:r>
            <a:r>
              <a:rPr lang="it-IT" b="0" dirty="0">
                <a:solidFill>
                  <a:srgbClr val="FF0000"/>
                </a:solidFill>
              </a:rPr>
              <a:t>Data Management Plan</a:t>
            </a:r>
            <a:r>
              <a:rPr lang="it-IT" b="0" dirty="0"/>
              <a:t> (</a:t>
            </a:r>
            <a:r>
              <a:rPr lang="it-IT" b="0" dirty="0" err="1"/>
              <a:t>deliverable</a:t>
            </a:r>
            <a:r>
              <a:rPr lang="it-IT" b="0" dirty="0"/>
              <a:t> obbligatorio entro il mese 6)</a:t>
            </a:r>
          </a:p>
          <a:p>
            <a:r>
              <a:rPr lang="it-IT" b="0" dirty="0"/>
              <a:t>La gestione dei dati deve rispettare i principi FAIR</a:t>
            </a:r>
          </a:p>
          <a:p>
            <a:r>
              <a:rPr lang="it-IT" b="0" dirty="0">
                <a:solidFill>
                  <a:srgbClr val="FF0000"/>
                </a:solidFill>
              </a:rPr>
              <a:t>Non ci sarà più </a:t>
            </a:r>
            <a:r>
              <a:rPr lang="it-IT" b="0" dirty="0" err="1">
                <a:solidFill>
                  <a:srgbClr val="FF0000"/>
                </a:solidFill>
              </a:rPr>
              <a:t>possibiltà</a:t>
            </a:r>
            <a:r>
              <a:rPr lang="it-IT" b="0" dirty="0">
                <a:solidFill>
                  <a:srgbClr val="FF0000"/>
                </a:solidFill>
              </a:rPr>
              <a:t> di </a:t>
            </a:r>
            <a:r>
              <a:rPr lang="it-IT" b="0" dirty="0" err="1">
                <a:solidFill>
                  <a:srgbClr val="FF0000"/>
                </a:solidFill>
              </a:rPr>
              <a:t>Opt</a:t>
            </a:r>
            <a:r>
              <a:rPr lang="it-IT" b="0" dirty="0">
                <a:solidFill>
                  <a:srgbClr val="FF0000"/>
                </a:solidFill>
              </a:rPr>
              <a:t> Out </a:t>
            </a:r>
            <a:r>
              <a:rPr lang="it-IT" b="0" dirty="0"/>
              <a:t>dell’intero progetto perché non c’è più un programma pilota per gli Open Data!</a:t>
            </a:r>
            <a:endParaRPr lang="it-IT" dirty="0"/>
          </a:p>
          <a:p>
            <a:endParaRPr lang="it-IT" dirty="0"/>
          </a:p>
        </p:txBody>
      </p:sp>
      <p:sp>
        <p:nvSpPr>
          <p:cNvPr id="23" name="Segnaposto testo 22">
            <a:extLst>
              <a:ext uri="{FF2B5EF4-FFF2-40B4-BE49-F238E27FC236}">
                <a16:creationId xmlns:a16="http://schemas.microsoft.com/office/drawing/2014/main" id="{EC59B9BF-4FF3-4044-BC7B-00377CDFF8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it-IT" dirty="0" err="1"/>
              <a:t>Research</a:t>
            </a:r>
            <a:r>
              <a:rPr lang="it-IT" dirty="0"/>
              <a:t> Data Management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38406C0C-1279-9F46-8312-9DDEDB18E2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" t="652" r="1773" b="652"/>
          <a:stretch/>
        </p:blipFill>
        <p:spPr>
          <a:xfrm>
            <a:off x="10294882" y="1856143"/>
            <a:ext cx="5786575" cy="58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9570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CA0A584-83D7-4557-9369-DDC5B18FD0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Perché scienza aperta?</a:t>
            </a:r>
          </a:p>
        </p:txBody>
      </p:sp>
    </p:spTree>
    <p:extLst>
      <p:ext uri="{BB962C8B-B14F-4D97-AF65-F5344CB8AC3E}">
        <p14:creationId xmlns:p14="http://schemas.microsoft.com/office/powerpoint/2010/main" val="2416516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9" name="Google Shape;1359;p88"/>
          <p:cNvPicPr preferRelativeResize="0"/>
          <p:nvPr/>
        </p:nvPicPr>
        <p:blipFill rotWithShape="1">
          <a:blip r:embed="rId3">
            <a:alphaModFix/>
          </a:blip>
          <a:srcRect l="23656" t="18539" r="24518" b="44659"/>
          <a:stretch/>
        </p:blipFill>
        <p:spPr>
          <a:xfrm>
            <a:off x="3564754" y="2736121"/>
            <a:ext cx="9126491" cy="36717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360" name="Google Shape;1360;p88"/>
          <p:cNvSpPr/>
          <p:nvPr/>
        </p:nvSpPr>
        <p:spPr>
          <a:xfrm>
            <a:off x="3799305" y="8658886"/>
            <a:ext cx="1188987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</a:pPr>
            <a:r>
              <a:rPr lang="it-IT"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From 2014 until 2019, Moedas served as European Commissioner covering the portfolio of Research, Science and Innovation under the leadership of President Jean-Claude Juncker</a:t>
            </a:r>
            <a:endParaRPr sz="11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61" name="Google Shape;1361;p88"/>
          <p:cNvSpPr txBox="1">
            <a:spLocks noGrp="1"/>
          </p:cNvSpPr>
          <p:nvPr>
            <p:ph type="body" idx="2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25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50"/>
              <a:buFont typeface="Helvetica Neue"/>
              <a:buNone/>
            </a:pPr>
            <a:r>
              <a:rPr lang="it-IT" dirty="0"/>
              <a:t>FAIR di default, chiuso solo se necessario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7017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egnaposto immagine 22" descr="Fabbrica">
            <a:extLst>
              <a:ext uri="{FF2B5EF4-FFF2-40B4-BE49-F238E27FC236}">
                <a16:creationId xmlns:a16="http://schemas.microsoft.com/office/drawing/2014/main" id="{F57D47F8-8F30-9549-97D0-75A682E6698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8" r="58"/>
          <a:stretch>
            <a:fillRect/>
          </a:stretch>
        </p:blipFill>
        <p:spPr/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125E89-CAEC-334B-8D91-6A2D4E57D2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314936" y="1912398"/>
            <a:ext cx="6110607" cy="415239"/>
          </a:xfrm>
        </p:spPr>
        <p:txBody>
          <a:bodyPr/>
          <a:lstStyle/>
          <a:p>
            <a:r>
              <a:rPr lang="it-IT" sz="2400" dirty="0"/>
              <a:t>Sfruttamento Commerciale o Industriale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72250D1-A8A2-8C43-992E-8D2CE33934A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L’apertura dei dati </a:t>
            </a:r>
            <a:r>
              <a:rPr lang="en" dirty="0"/>
              <a:t>è incompatibile con l’obbligo di proteggere </a:t>
            </a:r>
            <a:r>
              <a:rPr lang="it-IT" dirty="0"/>
              <a:t>i </a:t>
            </a:r>
            <a:r>
              <a:rPr lang="en" dirty="0" err="1"/>
              <a:t>risultati</a:t>
            </a:r>
            <a:r>
              <a:rPr lang="en" dirty="0"/>
              <a:t> </a:t>
            </a:r>
            <a:r>
              <a:rPr lang="en" dirty="0" err="1"/>
              <a:t>che</a:t>
            </a:r>
            <a:r>
              <a:rPr lang="en" dirty="0"/>
              <a:t> </a:t>
            </a:r>
            <a:r>
              <a:rPr lang="en" dirty="0" err="1"/>
              <a:t>possono</a:t>
            </a:r>
            <a:r>
              <a:rPr lang="en" dirty="0"/>
              <a:t> </a:t>
            </a:r>
            <a:r>
              <a:rPr lang="en" dirty="0" err="1"/>
              <a:t>ragionevolmente</a:t>
            </a:r>
            <a:r>
              <a:rPr lang="en" dirty="0"/>
              <a:t> venire </a:t>
            </a:r>
            <a:r>
              <a:rPr lang="en" dirty="0" err="1"/>
              <a:t>sfruttati</a:t>
            </a:r>
            <a:r>
              <a:rPr lang="en" dirty="0"/>
              <a:t> </a:t>
            </a:r>
            <a:r>
              <a:rPr lang="en" dirty="0" err="1"/>
              <a:t>attraverso</a:t>
            </a:r>
            <a:r>
              <a:rPr lang="en" dirty="0"/>
              <a:t> vie </a:t>
            </a:r>
            <a:r>
              <a:rPr lang="en" dirty="0" err="1"/>
              <a:t>commerciali</a:t>
            </a:r>
            <a:r>
              <a:rPr lang="en" dirty="0"/>
              <a:t> o </a:t>
            </a:r>
            <a:r>
              <a:rPr lang="en" dirty="0" err="1"/>
              <a:t>industriali</a:t>
            </a:r>
            <a:endParaRPr lang="en" dirty="0"/>
          </a:p>
          <a:p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4A79D63-BF87-CA4D-99C9-7F48A69F4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it-IT" sz="5400" dirty="0" err="1"/>
              <a:t>As</a:t>
            </a:r>
            <a:r>
              <a:rPr lang="it-IT" sz="5400" dirty="0"/>
              <a:t> open </a:t>
            </a:r>
            <a:r>
              <a:rPr lang="it-IT" sz="5400" dirty="0" err="1"/>
              <a:t>as</a:t>
            </a:r>
            <a:r>
              <a:rPr lang="it-IT" sz="5400" dirty="0"/>
              <a:t> </a:t>
            </a:r>
            <a:r>
              <a:rPr lang="it-IT" sz="5400" dirty="0" err="1"/>
              <a:t>possible</a:t>
            </a:r>
            <a:r>
              <a:rPr lang="it-IT" sz="5400" dirty="0"/>
              <a:t> </a:t>
            </a:r>
            <a:r>
              <a:rPr lang="it-IT" sz="5400" dirty="0" err="1"/>
              <a:t>as</a:t>
            </a:r>
            <a:r>
              <a:rPr lang="it-IT" sz="5400" dirty="0"/>
              <a:t> </a:t>
            </a:r>
            <a:r>
              <a:rPr lang="it-IT" sz="5400" dirty="0" err="1"/>
              <a:t>closed</a:t>
            </a:r>
            <a:r>
              <a:rPr lang="it-IT" sz="5400" dirty="0"/>
              <a:t> </a:t>
            </a:r>
            <a:r>
              <a:rPr lang="it-IT" sz="5400" dirty="0" err="1"/>
              <a:t>as</a:t>
            </a:r>
            <a:r>
              <a:rPr lang="it-IT" sz="5400" dirty="0"/>
              <a:t> </a:t>
            </a:r>
            <a:r>
              <a:rPr lang="it-IT" sz="5400" dirty="0" err="1"/>
              <a:t>necessary</a:t>
            </a:r>
            <a:r>
              <a:rPr lang="it-IT" sz="5400" dirty="0"/>
              <a:t>…</a:t>
            </a:r>
          </a:p>
        </p:txBody>
      </p:sp>
      <p:pic>
        <p:nvPicPr>
          <p:cNvPr id="25" name="Segnaposto immagine 24" descr="Polizia">
            <a:extLst>
              <a:ext uri="{FF2B5EF4-FFF2-40B4-BE49-F238E27FC236}">
                <a16:creationId xmlns:a16="http://schemas.microsoft.com/office/drawing/2014/main" id="{B9D4C0A7-F168-3C44-8231-8363ACCF6720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16" r="116"/>
          <a:stretch>
            <a:fillRect/>
          </a:stretch>
        </p:blipFill>
        <p:spPr/>
      </p:pic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D7F4A24-541B-BC46-ACD5-26156E0DF62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it-IT" dirty="0"/>
              <a:t>Sicurezza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E86AC00C-C5A3-3F47-AB15-B5B723072A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" dirty="0"/>
              <a:t>L’</a:t>
            </a:r>
            <a:r>
              <a:rPr lang="it-IT" dirty="0"/>
              <a:t>open access ai dati </a:t>
            </a:r>
            <a:r>
              <a:rPr lang="en" dirty="0"/>
              <a:t>è incompatibile con la necessità di riservatezza connessa a questioni di sicurezza</a:t>
            </a:r>
            <a:endParaRPr lang="it-IT" dirty="0"/>
          </a:p>
        </p:txBody>
      </p:sp>
      <p:pic>
        <p:nvPicPr>
          <p:cNvPr id="27" name="Segnaposto immagine 26" descr="Chiudi">
            <a:extLst>
              <a:ext uri="{FF2B5EF4-FFF2-40B4-BE49-F238E27FC236}">
                <a16:creationId xmlns:a16="http://schemas.microsoft.com/office/drawing/2014/main" id="{FB5A95F6-35EE-DD4F-94A0-23ED1BBD454D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8" r="58"/>
          <a:stretch>
            <a:fillRect/>
          </a:stretch>
        </p:blipFill>
        <p:spPr/>
      </p:pic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8A7987F1-2677-5F43-AEF3-73D246DD274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it-IT" sz="2800" dirty="0"/>
              <a:t>Protezione dei Dati Personali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DA1C1915-2C16-FD42-841A-DBC284CAEB2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L’apertura dei dati </a:t>
            </a:r>
            <a:r>
              <a:rPr lang="en" dirty="0"/>
              <a:t>è incompatibile con le regole relative alla protezione dei dati personali</a:t>
            </a:r>
            <a:endParaRPr lang="it-IT" dirty="0"/>
          </a:p>
        </p:txBody>
      </p:sp>
      <p:pic>
        <p:nvPicPr>
          <p:cNvPr id="29" name="Segnaposto immagine 28" descr="Centro del bersaglio">
            <a:extLst>
              <a:ext uri="{FF2B5EF4-FFF2-40B4-BE49-F238E27FC236}">
                <a16:creationId xmlns:a16="http://schemas.microsoft.com/office/drawing/2014/main" id="{FB3B69B8-A643-694E-9BD4-4EB103DBDFDB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8" r="58"/>
          <a:stretch>
            <a:fillRect/>
          </a:stretch>
        </p:blipFill>
        <p:spPr/>
      </p:pic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EDD841EA-DAF9-BB45-9FB8-2A4851748B9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Raggiungimento Obiettivi del Progetto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D2520C25-DB39-B04A-A753-0EC65F8F41A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>
            <a:normAutofit lnSpcReduction="10000"/>
          </a:bodyPr>
          <a:lstStyle/>
          <a:p>
            <a:r>
              <a:rPr lang="it-IT"/>
              <a:t>L’Open Access ai dati </a:t>
            </a:r>
            <a:r>
              <a:rPr lang="en"/>
              <a:t>è </a:t>
            </a:r>
            <a:r>
              <a:rPr lang="en" dirty="0" err="1"/>
              <a:t>incompatibile</a:t>
            </a:r>
            <a:r>
              <a:rPr lang="en" dirty="0"/>
              <a:t> con </a:t>
            </a:r>
            <a:r>
              <a:rPr lang="en" dirty="0" err="1"/>
              <a:t>il</a:t>
            </a:r>
            <a:r>
              <a:rPr lang="en" dirty="0"/>
              <a:t> </a:t>
            </a:r>
            <a:r>
              <a:rPr lang="en" dirty="0" err="1"/>
              <a:t>raggiungimento</a:t>
            </a:r>
            <a:r>
              <a:rPr lang="en" dirty="0"/>
              <a:t> </a:t>
            </a:r>
            <a:r>
              <a:rPr lang="en" dirty="0" err="1"/>
              <a:t>degli</a:t>
            </a:r>
            <a:r>
              <a:rPr lang="en" dirty="0"/>
              <a:t> </a:t>
            </a:r>
            <a:r>
              <a:rPr lang="en" dirty="0" err="1"/>
              <a:t>obiettivi</a:t>
            </a:r>
            <a:r>
              <a:rPr lang="en" dirty="0"/>
              <a:t> del </a:t>
            </a:r>
            <a:r>
              <a:rPr lang="en" dirty="0" err="1"/>
              <a:t>progetto</a:t>
            </a:r>
            <a:endParaRPr lang="it-IT" dirty="0"/>
          </a:p>
        </p:txBody>
      </p:sp>
      <p:pic>
        <p:nvPicPr>
          <p:cNvPr id="31" name="Segnaposto immagine 30" descr="Calendario giornaliero">
            <a:extLst>
              <a:ext uri="{FF2B5EF4-FFF2-40B4-BE49-F238E27FC236}">
                <a16:creationId xmlns:a16="http://schemas.microsoft.com/office/drawing/2014/main" id="{08919590-ABFE-FF48-80FA-370C9BB206FE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16" r="116"/>
          <a:stretch>
            <a:fillRect/>
          </a:stretch>
        </p:blipFill>
        <p:spPr/>
      </p:pic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132B2AF1-DC55-4A40-99D6-E363845A9F6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it-IT" sz="2800" dirty="0"/>
              <a:t>Nessun Dato Prodotto/Raccolto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ADFFF05B-DDEA-9042-9FCE-D8ABDC9805F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>
            <a:normAutofit/>
          </a:bodyPr>
          <a:lstStyle/>
          <a:p>
            <a:r>
              <a:rPr lang="en" dirty="0"/>
              <a:t>Il </a:t>
            </a:r>
            <a:r>
              <a:rPr lang="en" dirty="0" err="1"/>
              <a:t>progetto</a:t>
            </a:r>
            <a:r>
              <a:rPr lang="en" dirty="0"/>
              <a:t> non </a:t>
            </a:r>
            <a:r>
              <a:rPr lang="en" dirty="0" err="1"/>
              <a:t>prevede</a:t>
            </a:r>
            <a:r>
              <a:rPr lang="en" dirty="0"/>
              <a:t> la </a:t>
            </a:r>
            <a:r>
              <a:rPr lang="en" dirty="0" err="1"/>
              <a:t>creazione</a:t>
            </a:r>
            <a:r>
              <a:rPr lang="en" dirty="0"/>
              <a:t> o la </a:t>
            </a:r>
            <a:r>
              <a:rPr lang="en" dirty="0" err="1"/>
              <a:t>raccolta</a:t>
            </a:r>
            <a:r>
              <a:rPr lang="en" dirty="0"/>
              <a:t> di </a:t>
            </a:r>
            <a:r>
              <a:rPr lang="en" dirty="0" err="1"/>
              <a:t>dati</a:t>
            </a:r>
            <a:r>
              <a:rPr lang="en" dirty="0"/>
              <a:t> </a:t>
            </a:r>
            <a:r>
              <a:rPr lang="en" dirty="0" err="1"/>
              <a:t>della</a:t>
            </a:r>
            <a:r>
              <a:rPr lang="en" dirty="0"/>
              <a:t> </a:t>
            </a:r>
            <a:r>
              <a:rPr lang="en" dirty="0" err="1"/>
              <a:t>ricerca</a:t>
            </a:r>
            <a:endParaRPr lang="it-IT" dirty="0"/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33BE907C-5B17-E64E-9B61-D23697D6235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it-IT" dirty="0"/>
              <a:t>Altre Legittime Ragioni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2AFA758D-BCB0-4E40-9D44-74C0CFC7143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" dirty="0" err="1"/>
              <a:t>Esistono</a:t>
            </a:r>
            <a:r>
              <a:rPr lang="en" dirty="0"/>
              <a:t> </a:t>
            </a:r>
            <a:r>
              <a:rPr lang="en" dirty="0" err="1"/>
              <a:t>atre</a:t>
            </a:r>
            <a:r>
              <a:rPr lang="en" dirty="0"/>
              <a:t> </a:t>
            </a:r>
            <a:r>
              <a:rPr lang="en" dirty="0" err="1"/>
              <a:t>ragioni</a:t>
            </a:r>
            <a:r>
              <a:rPr lang="en" dirty="0"/>
              <a:t> </a:t>
            </a:r>
            <a:r>
              <a:rPr lang="en" dirty="0" err="1"/>
              <a:t>legittime</a:t>
            </a:r>
            <a:r>
              <a:rPr lang="en" dirty="0"/>
              <a:t> (</a:t>
            </a:r>
            <a:r>
              <a:rPr lang="en" dirty="0" err="1"/>
              <a:t>è</a:t>
            </a:r>
            <a:r>
              <a:rPr lang="en" dirty="0"/>
              <a:t> </a:t>
            </a:r>
            <a:r>
              <a:rPr lang="en" dirty="0" err="1"/>
              <a:t>possibile</a:t>
            </a:r>
            <a:r>
              <a:rPr lang="en" dirty="0"/>
              <a:t> </a:t>
            </a:r>
            <a:r>
              <a:rPr lang="en" dirty="0" err="1"/>
              <a:t>motivare</a:t>
            </a:r>
            <a:r>
              <a:rPr lang="en" dirty="0"/>
              <a:t> in </a:t>
            </a:r>
            <a:r>
              <a:rPr lang="en" dirty="0" err="1"/>
              <a:t>fase</a:t>
            </a:r>
            <a:r>
              <a:rPr lang="en" dirty="0"/>
              <a:t> di </a:t>
            </a:r>
            <a:r>
              <a:rPr lang="en" dirty="0" err="1"/>
              <a:t>proposta</a:t>
            </a:r>
            <a:r>
              <a:rPr lang="en" dirty="0"/>
              <a:t> o </a:t>
            </a:r>
            <a:r>
              <a:rPr lang="en" dirty="0" err="1"/>
              <a:t>nel</a:t>
            </a:r>
            <a:r>
              <a:rPr lang="en" dirty="0"/>
              <a:t> Data Management Plan)</a:t>
            </a:r>
            <a:endParaRPr lang="it-IT" dirty="0"/>
          </a:p>
        </p:txBody>
      </p:sp>
      <p:pic>
        <p:nvPicPr>
          <p:cNvPr id="44" name="Elemento grafico 43" descr="Chiudi">
            <a:extLst>
              <a:ext uri="{FF2B5EF4-FFF2-40B4-BE49-F238E27FC236}">
                <a16:creationId xmlns:a16="http://schemas.microsoft.com/office/drawing/2014/main" id="{35C5DE54-412A-F64A-87A5-671E09E349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236856" y="4161570"/>
            <a:ext cx="1138046" cy="1138046"/>
          </a:xfrm>
          <a:prstGeom prst="rect">
            <a:avLst/>
          </a:prstGeom>
        </p:spPr>
      </p:pic>
      <p:sp>
        <p:nvSpPr>
          <p:cNvPr id="52" name="Segnaposto immagine 51">
            <a:extLst>
              <a:ext uri="{FF2B5EF4-FFF2-40B4-BE49-F238E27FC236}">
                <a16:creationId xmlns:a16="http://schemas.microsoft.com/office/drawing/2014/main" id="{A8FEE569-823B-2540-8831-F7B04EC0B16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  <p:pic>
        <p:nvPicPr>
          <p:cNvPr id="50" name="Elemento grafico 49" descr="Matita">
            <a:extLst>
              <a:ext uri="{FF2B5EF4-FFF2-40B4-BE49-F238E27FC236}">
                <a16:creationId xmlns:a16="http://schemas.microsoft.com/office/drawing/2014/main" id="{2BBDED32-6D1C-7340-8115-0B1B4142D9C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48679" y="61151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0524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C97D9204-3C03-4230-BF38-A94A70C13E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it-IT" dirty="0"/>
              <a:t>Una guida utile</a:t>
            </a:r>
          </a:p>
        </p:txBody>
      </p:sp>
      <p:sp>
        <p:nvSpPr>
          <p:cNvPr id="21" name="Segnaposto piè di pagina 20">
            <a:extLst>
              <a:ext uri="{FF2B5EF4-FFF2-40B4-BE49-F238E27FC236}">
                <a16:creationId xmlns:a16="http://schemas.microsoft.com/office/drawing/2014/main" id="{BC76B22B-F757-47A2-8634-9DB4A953C94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Giglia, Elena. (2021, </a:t>
            </a:r>
            <a:r>
              <a:rPr lang="it-IT" dirty="0" err="1"/>
              <a:t>May</a:t>
            </a:r>
            <a:r>
              <a:rPr lang="it-IT" dirty="0"/>
              <a:t> 27). Guida all'Open Science in Horizon Europe. </a:t>
            </a:r>
            <a:r>
              <a:rPr lang="it-IT" dirty="0" err="1"/>
              <a:t>Zenodo</a:t>
            </a:r>
            <a:r>
              <a:rPr lang="it-IT" dirty="0"/>
              <a:t>. </a:t>
            </a:r>
            <a:r>
              <a:rPr lang="it-IT" dirty="0">
                <a:hlinkClick r:id="rId2"/>
              </a:rPr>
              <a:t>https://doi.org/10.5281/zenodo.5535454</a:t>
            </a:r>
            <a:r>
              <a:rPr lang="it-IT" dirty="0"/>
              <a:t> </a:t>
            </a:r>
            <a:endParaRPr lang="en-US" dirty="0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0A24D185-756E-49FE-AEA5-8EAC5C2D62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63" y="1590805"/>
            <a:ext cx="6721470" cy="91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E415E8A9-2312-4EF8-BC71-A1C16A4303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398" y="1590805"/>
            <a:ext cx="8290521" cy="5862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567046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80ECFB8-48DF-45F4-8F22-3222E48763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dirty="0"/>
              <a:t>emma.lazzeri@garr.it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A193A1C-604A-4220-9501-CA3FF47BBE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76060" y="7301753"/>
            <a:ext cx="7901640" cy="867886"/>
          </a:xfrm>
        </p:spPr>
        <p:txBody>
          <a:bodyPr>
            <a:normAutofit/>
          </a:bodyPr>
          <a:lstStyle/>
          <a:p>
            <a:r>
              <a:rPr lang="it-IT" altLang="it-IT" sz="2000" dirty="0" err="1"/>
              <a:t>This</a:t>
            </a:r>
            <a:r>
              <a:rPr lang="it-IT" altLang="it-IT" sz="2000" dirty="0"/>
              <a:t> work </a:t>
            </a:r>
            <a:r>
              <a:rPr lang="it-IT" altLang="it-IT" sz="2000" dirty="0" err="1"/>
              <a:t>was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partially</a:t>
            </a:r>
            <a:r>
              <a:rPr lang="it-IT" altLang="it-IT" sz="2000" dirty="0"/>
              <a:t> </a:t>
            </a:r>
            <a:r>
              <a:rPr lang="it-IT" altLang="it-IT" sz="2000" dirty="0" err="1"/>
              <a:t>supported</a:t>
            </a:r>
            <a:r>
              <a:rPr lang="it-IT" altLang="it-IT" sz="2000" dirty="0"/>
              <a:t> by </a:t>
            </a:r>
            <a:r>
              <a:rPr lang="it-IT" altLang="it-IT" sz="2000" dirty="0" err="1"/>
              <a:t>European</a:t>
            </a:r>
            <a:r>
              <a:rPr lang="it-IT" altLang="it-IT" sz="2000" dirty="0"/>
              <a:t> </a:t>
            </a:r>
            <a:r>
              <a:rPr lang="it-IT" altLang="it-IT" sz="2000" dirty="0" err="1"/>
              <a:t>Union's</a:t>
            </a:r>
            <a:r>
              <a:rPr lang="it-IT" altLang="it-IT" sz="2000" dirty="0"/>
              <a:t> Horizon 2020 under project grant Agreement </a:t>
            </a:r>
            <a:r>
              <a:rPr lang="it-IT" altLang="it-IT" sz="2000" dirty="0" err="1"/>
              <a:t>number</a:t>
            </a:r>
            <a:r>
              <a:rPr lang="it-IT" altLang="it-IT" sz="2000" dirty="0"/>
              <a:t> 857650, and by ICDI </a:t>
            </a:r>
            <a:r>
              <a:rPr lang="it-IT" altLang="it-IT" sz="2000" dirty="0" err="1"/>
              <a:t>Competence</a:t>
            </a:r>
            <a:r>
              <a:rPr lang="it-IT" altLang="it-IT" sz="2000" dirty="0"/>
              <a:t> Center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43659889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02FAFAAE-332E-4C08-ACA9-F618058A9019}"/>
              </a:ext>
            </a:extLst>
          </p:cNvPr>
          <p:cNvSpPr/>
          <p:nvPr/>
        </p:nvSpPr>
        <p:spPr>
          <a:xfrm>
            <a:off x="0" y="0"/>
            <a:ext cx="7765774" cy="914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A0B3CA5-8E98-4F88-AE05-783DFE97B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201" y="792164"/>
            <a:ext cx="5331790" cy="2565634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La scienza aperta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45EFB2AD-57A6-4426-9C49-70B11BF3C811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23899" y="3357797"/>
            <a:ext cx="6126605" cy="5521159"/>
          </a:xfrm>
        </p:spPr>
        <p:txBody>
          <a:bodyPr>
            <a:normAutofit fontScale="92500" lnSpcReduction="10000"/>
          </a:bodyPr>
          <a:lstStyle/>
          <a:p>
            <a:pPr marL="800100" indent="-571500" fontAlgn="base">
              <a:spcBef>
                <a:spcPts val="600"/>
              </a:spcBef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it-IT" sz="3800" b="1" dirty="0">
                <a:solidFill>
                  <a:schemeClr val="bg1"/>
                </a:solidFill>
              </a:rPr>
              <a:t>accelera il processo scientifico</a:t>
            </a:r>
            <a:endParaRPr lang="it-IT" sz="3800" dirty="0">
              <a:solidFill>
                <a:schemeClr val="bg1"/>
              </a:solidFill>
            </a:endParaRPr>
          </a:p>
          <a:p>
            <a:pPr marL="800100" indent="-571500" fontAlgn="base">
              <a:spcBef>
                <a:spcPts val="600"/>
              </a:spcBef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it-IT" sz="3800" dirty="0">
                <a:solidFill>
                  <a:schemeClr val="bg1"/>
                </a:solidFill>
              </a:rPr>
              <a:t>migliora la </a:t>
            </a:r>
            <a:r>
              <a:rPr lang="it-IT" sz="3800" b="1" dirty="0">
                <a:solidFill>
                  <a:schemeClr val="bg1"/>
                </a:solidFill>
              </a:rPr>
              <a:t>qualità</a:t>
            </a:r>
            <a:r>
              <a:rPr lang="it-IT" sz="3800" dirty="0">
                <a:solidFill>
                  <a:schemeClr val="bg1"/>
                </a:solidFill>
              </a:rPr>
              <a:t> della ricerca e la </a:t>
            </a:r>
            <a:r>
              <a:rPr lang="it-IT" sz="3800" b="1" dirty="0">
                <a:solidFill>
                  <a:schemeClr val="bg1"/>
                </a:solidFill>
              </a:rPr>
              <a:t>fiducia</a:t>
            </a:r>
            <a:r>
              <a:rPr lang="it-IT" sz="3800" dirty="0">
                <a:solidFill>
                  <a:schemeClr val="bg1"/>
                </a:solidFill>
              </a:rPr>
              <a:t> da parte della società (</a:t>
            </a:r>
            <a:r>
              <a:rPr lang="it-IT" sz="3800" b="1" dirty="0">
                <a:solidFill>
                  <a:schemeClr val="bg1"/>
                </a:solidFill>
              </a:rPr>
              <a:t>trasparenza</a:t>
            </a:r>
            <a:r>
              <a:rPr lang="it-IT" sz="3800" dirty="0">
                <a:solidFill>
                  <a:schemeClr val="bg1"/>
                </a:solidFill>
              </a:rPr>
              <a:t>)</a:t>
            </a:r>
          </a:p>
          <a:p>
            <a:pPr marL="800100" indent="-571500" fontAlgn="base">
              <a:spcBef>
                <a:spcPts val="600"/>
              </a:spcBef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it-IT" sz="3800" dirty="0">
                <a:solidFill>
                  <a:schemeClr val="bg1"/>
                </a:solidFill>
              </a:rPr>
              <a:t>riduce il </a:t>
            </a:r>
            <a:r>
              <a:rPr lang="it-IT" sz="3800" b="1" dirty="0">
                <a:solidFill>
                  <a:schemeClr val="bg1"/>
                </a:solidFill>
              </a:rPr>
              <a:t>time to market </a:t>
            </a:r>
            <a:r>
              <a:rPr lang="it-IT" sz="3800" dirty="0">
                <a:solidFill>
                  <a:schemeClr val="bg1"/>
                </a:solidFill>
              </a:rPr>
              <a:t>and il tempo per il trasferimento tecnologico</a:t>
            </a:r>
          </a:p>
          <a:p>
            <a:pPr marL="800100" indent="-571500" fontAlgn="base">
              <a:spcBef>
                <a:spcPts val="600"/>
              </a:spcBef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it-IT" sz="3800" dirty="0">
                <a:solidFill>
                  <a:schemeClr val="bg1"/>
                </a:solidFill>
              </a:rPr>
              <a:t>aumenta l’</a:t>
            </a:r>
            <a:r>
              <a:rPr lang="it-IT" sz="3800" b="1" dirty="0">
                <a:solidFill>
                  <a:schemeClr val="bg1"/>
                </a:solidFill>
              </a:rPr>
              <a:t>impatto </a:t>
            </a:r>
            <a:endParaRPr lang="it-IT" sz="3800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D718284E-01B8-4315-9C66-48070D7C5782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9593704" y="5711684"/>
            <a:ext cx="6355830" cy="1926029"/>
          </a:xfrm>
        </p:spPr>
        <p:txBody>
          <a:bodyPr>
            <a:normAutofit fontScale="62500" lnSpcReduction="20000"/>
          </a:bodyPr>
          <a:lstStyle/>
          <a:p>
            <a:r>
              <a:rPr lang="it-IT" dirty="0"/>
              <a:t>Non stiamo più discutendo se sia o meno una opportunità: la scienza aperta è ora la nuova normalità 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356452B-D473-4C55-A6D2-EB5AAC024A68}"/>
              </a:ext>
            </a:extLst>
          </p:cNvPr>
          <p:cNvSpPr/>
          <p:nvPr/>
        </p:nvSpPr>
        <p:spPr>
          <a:xfrm>
            <a:off x="7748099" y="911432"/>
            <a:ext cx="8128000" cy="44885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228600" algn="r">
              <a:lnSpc>
                <a:spcPct val="85000"/>
              </a:lnSpc>
              <a:buClr>
                <a:srgbClr val="2D3293"/>
              </a:buClr>
              <a:buSzPts val="4950"/>
            </a:pPr>
            <a:r>
              <a:rPr lang="en-US" sz="2800" dirty="0">
                <a:solidFill>
                  <a:srgbClr val="2D329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“Open science” means an approach to the scientific process based on open cooperative work, tools and diffusing knowledge </a:t>
            </a:r>
          </a:p>
          <a:p>
            <a:pPr marL="457200" indent="-228600" algn="r">
              <a:lnSpc>
                <a:spcPct val="85000"/>
              </a:lnSpc>
              <a:buClr>
                <a:srgbClr val="2D3293"/>
              </a:buClr>
              <a:buSzPts val="4950"/>
            </a:pPr>
            <a:r>
              <a:rPr lang="en-US" sz="2800" b="1" dirty="0">
                <a:solidFill>
                  <a:srgbClr val="2D329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Horizon Europe Regulation and Model Grant Agreement</a:t>
            </a:r>
          </a:p>
          <a:p>
            <a:pPr marL="457200" indent="-228600" algn="r">
              <a:lnSpc>
                <a:spcPct val="85000"/>
              </a:lnSpc>
              <a:buClr>
                <a:srgbClr val="2D3293"/>
              </a:buClr>
              <a:buSzPts val="4950"/>
            </a:pPr>
            <a:endParaRPr lang="en-US" sz="2800" b="1" dirty="0">
              <a:solidFill>
                <a:srgbClr val="2D329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457200" indent="-228600" algn="r">
              <a:lnSpc>
                <a:spcPct val="85000"/>
              </a:lnSpc>
              <a:buClr>
                <a:srgbClr val="2D3293"/>
              </a:buClr>
              <a:buSzPts val="4950"/>
            </a:pPr>
            <a:r>
              <a:rPr lang="en-US" sz="2800" dirty="0">
                <a:solidFill>
                  <a:srgbClr val="2D329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The concepts of Open Science, Open Innovation, Open to the World should ensure excellence and impact of the Union´s investment in research and innovation, while safeguarding the Union´s interests </a:t>
            </a:r>
          </a:p>
          <a:p>
            <a:pPr marL="457200" indent="-228600" algn="r">
              <a:lnSpc>
                <a:spcPct val="85000"/>
              </a:lnSpc>
              <a:buClr>
                <a:srgbClr val="2D3293"/>
              </a:buClr>
              <a:buSzPts val="4950"/>
            </a:pPr>
            <a:r>
              <a:rPr lang="en-US" sz="2800" b="1" dirty="0">
                <a:solidFill>
                  <a:srgbClr val="2D329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Recital 7 Horizon Europe Regulation</a:t>
            </a:r>
          </a:p>
        </p:txBody>
      </p:sp>
    </p:spTree>
    <p:extLst>
      <p:ext uri="{BB962C8B-B14F-4D97-AF65-F5344CB8AC3E}">
        <p14:creationId xmlns:p14="http://schemas.microsoft.com/office/powerpoint/2010/main" val="3824140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C49352-7FA2-5743-AB96-BDA8BFC1E6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La Commissione europea e la scienza aperta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9B90A3B-EDFD-3B4A-AC67-C4F28B0BBA5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81044" y="8551496"/>
            <a:ext cx="8290521" cy="376237"/>
          </a:xfrm>
        </p:spPr>
        <p:txBody>
          <a:bodyPr>
            <a:normAutofit fontScale="62500" lnSpcReduction="20000"/>
          </a:bodyPr>
          <a:lstStyle/>
          <a:p>
            <a:pPr defTabSz="1219170">
              <a:buClrTx/>
            </a:pPr>
            <a:r>
              <a:rPr lang="it-IT" sz="2400" kern="1200" spc="-80" dirty="0" err="1">
                <a:latin typeface="Helvetica" charset="0"/>
                <a:ea typeface="+mn-ea"/>
                <a:cs typeface="+mn-cs"/>
              </a:rPr>
              <a:t>Courtesy</a:t>
            </a:r>
            <a:r>
              <a:rPr lang="it-IT" sz="2400" kern="1200" spc="-80" dirty="0">
                <a:latin typeface="Helvetica" charset="0"/>
                <a:ea typeface="+mn-ea"/>
                <a:cs typeface="+mn-cs"/>
              </a:rPr>
              <a:t> of  Victoria </a:t>
            </a:r>
            <a:r>
              <a:rPr lang="it-IT" sz="2400" kern="1200" spc="-80" dirty="0" err="1">
                <a:latin typeface="Helvetica" charset="0"/>
                <a:ea typeface="+mn-ea"/>
                <a:cs typeface="+mn-cs"/>
              </a:rPr>
              <a:t>Tsoukala</a:t>
            </a:r>
            <a:r>
              <a:rPr lang="it-IT" sz="2400" kern="1200" spc="-80" dirty="0">
                <a:latin typeface="Helvetica" charset="0"/>
                <a:ea typeface="+mn-ea"/>
                <a:cs typeface="+mn-cs"/>
              </a:rPr>
              <a:t>, </a:t>
            </a:r>
            <a:r>
              <a:rPr lang="it-IT" sz="2400" kern="1200" spc="-80" dirty="0" err="1">
                <a:latin typeface="Helvetica" charset="0"/>
                <a:ea typeface="+mn-ea"/>
                <a:cs typeface="+mn-cs"/>
              </a:rPr>
              <a:t>PhD</a:t>
            </a:r>
            <a:r>
              <a:rPr lang="it-IT" sz="2400" kern="1200" spc="-80" dirty="0">
                <a:latin typeface="Helvetica" charset="0"/>
                <a:ea typeface="+mn-ea"/>
                <a:cs typeface="+mn-cs"/>
              </a:rPr>
              <a:t> - DG RTD Open Science (Unit G4) - PUBMET 2019, Zadar, </a:t>
            </a:r>
            <a:r>
              <a:rPr lang="it-IT" sz="2400" kern="1200" spc="-80" dirty="0" err="1">
                <a:latin typeface="Helvetica" charset="0"/>
                <a:ea typeface="+mn-ea"/>
                <a:cs typeface="+mn-cs"/>
              </a:rPr>
              <a:t>September</a:t>
            </a:r>
            <a:r>
              <a:rPr lang="it-IT" sz="2400" kern="1200" spc="-80" dirty="0">
                <a:latin typeface="Helvetica" charset="0"/>
                <a:ea typeface="+mn-ea"/>
                <a:cs typeface="+mn-cs"/>
              </a:rPr>
              <a:t> 19th, 2019</a:t>
            </a:r>
          </a:p>
        </p:txBody>
      </p:sp>
      <p:graphicFrame>
        <p:nvGraphicFramePr>
          <p:cNvPr id="22" name="Content Placeholder 3">
            <a:extLst>
              <a:ext uri="{FF2B5EF4-FFF2-40B4-BE49-F238E27FC236}">
                <a16:creationId xmlns:a16="http://schemas.microsoft.com/office/drawing/2014/main" id="{A339F4A4-7AC1-8043-8E9D-4F5A62DF2FC4}"/>
              </a:ext>
            </a:extLst>
          </p:cNvPr>
          <p:cNvGraphicFramePr>
            <a:graphicFrameLocks/>
          </p:cNvGraphicFramePr>
          <p:nvPr/>
        </p:nvGraphicFramePr>
        <p:xfrm>
          <a:off x="3132116" y="3569593"/>
          <a:ext cx="8229600" cy="3687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Rectangle 4">
            <a:extLst>
              <a:ext uri="{FF2B5EF4-FFF2-40B4-BE49-F238E27FC236}">
                <a16:creationId xmlns:a16="http://schemas.microsoft.com/office/drawing/2014/main" id="{F60435FF-9D4B-9447-B0F1-878C425556EF}"/>
              </a:ext>
            </a:extLst>
          </p:cNvPr>
          <p:cNvSpPr/>
          <p:nvPr/>
        </p:nvSpPr>
        <p:spPr>
          <a:xfrm>
            <a:off x="3132116" y="4662483"/>
            <a:ext cx="1440160" cy="461665"/>
          </a:xfrm>
          <a:prstGeom prst="rect">
            <a:avLst/>
          </a:prstGeom>
          <a:solidFill>
            <a:srgbClr val="BBE0E3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  <a:ea typeface="+mn-ea"/>
                <a:cs typeface="+mn-cs"/>
              </a:rPr>
              <a:t>2008</a:t>
            </a: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4CD49479-A84B-5C48-ADFE-01C313FB5D74}"/>
              </a:ext>
            </a:extLst>
          </p:cNvPr>
          <p:cNvSpPr/>
          <p:nvPr/>
        </p:nvSpPr>
        <p:spPr>
          <a:xfrm>
            <a:off x="5292356" y="4180328"/>
            <a:ext cx="1368152" cy="461665"/>
          </a:xfrm>
          <a:prstGeom prst="rect">
            <a:avLst/>
          </a:prstGeom>
          <a:solidFill>
            <a:srgbClr val="BBE0E3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  <a:ea typeface="+mn-ea"/>
                <a:cs typeface="+mn-cs"/>
              </a:rPr>
              <a:t>2014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0958C671-27A2-504E-895D-60801D53FD60}"/>
              </a:ext>
            </a:extLst>
          </p:cNvPr>
          <p:cNvSpPr/>
          <p:nvPr/>
        </p:nvSpPr>
        <p:spPr>
          <a:xfrm>
            <a:off x="7380588" y="3658503"/>
            <a:ext cx="1405152" cy="461665"/>
          </a:xfrm>
          <a:prstGeom prst="rect">
            <a:avLst/>
          </a:prstGeom>
          <a:solidFill>
            <a:srgbClr val="BBE0E3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  <a:ea typeface="+mn-ea"/>
                <a:cs typeface="+mn-cs"/>
              </a:rPr>
              <a:t>2017</a:t>
            </a: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53E660FF-8417-DE48-8FE9-7A731F95B2BF}"/>
              </a:ext>
            </a:extLst>
          </p:cNvPr>
          <p:cNvSpPr txBox="1"/>
          <p:nvPr/>
        </p:nvSpPr>
        <p:spPr>
          <a:xfrm>
            <a:off x="9684844" y="3969986"/>
            <a:ext cx="18002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fr-BE" sz="1400" b="1" kern="1200" dirty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rPr>
              <a:t>Horizon Europe</a:t>
            </a:r>
            <a:endParaRPr lang="en-GB" sz="1400" b="1" kern="1200" dirty="0">
              <a:solidFill>
                <a:srgbClr val="0F5494"/>
              </a:solidFill>
              <a:latin typeface="Verdana" pitchFamily="34" charset="0"/>
              <a:ea typeface="+mn-ea"/>
              <a:cs typeface="+mn-cs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</a:pPr>
            <a:endParaRPr lang="fr-BE" sz="100" kern="1200" dirty="0">
              <a:solidFill>
                <a:srgbClr val="0F5494"/>
              </a:solidFill>
              <a:latin typeface="Verdana" pitchFamily="34" charset="0"/>
              <a:ea typeface="+mn-ea"/>
              <a:cs typeface="+mn-cs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fr-BE" sz="1400" kern="1200" dirty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rPr>
              <a:t>OA </a:t>
            </a:r>
            <a:r>
              <a:rPr lang="fr-BE" sz="1400" b="1" kern="1200" dirty="0">
                <a:solidFill>
                  <a:srgbClr val="00B0F0"/>
                </a:solidFill>
                <a:latin typeface="Verdana" pitchFamily="34" charset="0"/>
                <a:ea typeface="+mn-ea"/>
                <a:cs typeface="+mn-cs"/>
              </a:rPr>
              <a:t>Mandatory</a:t>
            </a:r>
            <a:endParaRPr lang="fr-BE" sz="1400" b="1" kern="1200" dirty="0">
              <a:solidFill>
                <a:srgbClr val="BDDEFF"/>
              </a:solidFill>
              <a:latin typeface="Verdana" pitchFamily="34" charset="0"/>
              <a:ea typeface="+mn-ea"/>
              <a:cs typeface="+mn-cs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fr-BE" sz="1400" kern="1200" dirty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rPr>
              <a:t>Deposit and open access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</a:pPr>
            <a:endParaRPr lang="fr-BE" sz="1400" b="1" kern="1200" dirty="0">
              <a:solidFill>
                <a:srgbClr val="FFC000"/>
              </a:solidFill>
              <a:latin typeface="Verdana" pitchFamily="34" charset="0"/>
              <a:ea typeface="+mn-ea"/>
              <a:cs typeface="+mn-cs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</a:pPr>
            <a:endParaRPr lang="fr-BE" sz="100" b="1" kern="1200" dirty="0">
              <a:solidFill>
                <a:srgbClr val="7030A0"/>
              </a:solidFill>
              <a:latin typeface="Verdana" pitchFamily="34" charset="0"/>
              <a:ea typeface="+mn-ea"/>
              <a:cs typeface="+mn-cs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fr-BE" sz="1400" kern="1200" dirty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rPr>
              <a:t>DMP in line </a:t>
            </a:r>
            <a:r>
              <a:rPr lang="fr-BE" sz="1400" kern="1200" dirty="0" err="1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rPr>
              <a:t>with</a:t>
            </a:r>
            <a:r>
              <a:rPr lang="fr-BE" sz="1400" kern="1200" dirty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rPr>
              <a:t> FAIR </a:t>
            </a:r>
            <a:r>
              <a:rPr lang="fr-BE" sz="1400" b="1" kern="1200" dirty="0" err="1">
                <a:solidFill>
                  <a:srgbClr val="00B0F0"/>
                </a:solidFill>
                <a:latin typeface="Verdana" pitchFamily="34" charset="0"/>
                <a:ea typeface="+mn-ea"/>
                <a:cs typeface="+mn-cs"/>
              </a:rPr>
              <a:t>Mandatory</a:t>
            </a:r>
            <a:endParaRPr lang="fr-BE" sz="1400" b="1" kern="1200" dirty="0">
              <a:solidFill>
                <a:srgbClr val="BDDEFF"/>
              </a:solidFill>
              <a:latin typeface="Verdana" pitchFamily="34" charset="0"/>
              <a:ea typeface="+mn-ea"/>
              <a:cs typeface="+mn-cs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</a:pPr>
            <a:endParaRPr lang="fr-BE" sz="100" b="1" kern="1200" dirty="0">
              <a:solidFill>
                <a:srgbClr val="7030A0"/>
              </a:solidFill>
              <a:latin typeface="Verdana" pitchFamily="34" charset="0"/>
              <a:ea typeface="+mn-ea"/>
              <a:cs typeface="+mn-cs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</a:pPr>
            <a:endParaRPr lang="fr-BE" sz="1400" kern="1200" dirty="0">
              <a:solidFill>
                <a:srgbClr val="0F5494"/>
              </a:solidFill>
              <a:latin typeface="Verdana" pitchFamily="34" charset="0"/>
              <a:ea typeface="+mn-ea"/>
              <a:cs typeface="+mn-cs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fr-BE" sz="1400" kern="1200" dirty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rPr>
              <a:t>OD </a:t>
            </a:r>
            <a:r>
              <a:rPr lang="fr-BE" sz="1400" b="1" kern="1200" dirty="0">
                <a:solidFill>
                  <a:srgbClr val="2D2D8A">
                    <a:lumMod val="60000"/>
                    <a:lumOff val="40000"/>
                  </a:srgbClr>
                </a:solidFill>
                <a:latin typeface="Verdana" pitchFamily="34" charset="0"/>
                <a:ea typeface="+mn-ea"/>
                <a:cs typeface="+mn-cs"/>
              </a:rPr>
              <a:t>by default (exceptions)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</a:pPr>
            <a:endParaRPr lang="fr-BE" sz="1400" b="1" kern="1200" dirty="0">
              <a:solidFill>
                <a:srgbClr val="2D2D8A">
                  <a:lumMod val="60000"/>
                  <a:lumOff val="40000"/>
                </a:srgbClr>
              </a:solidFill>
              <a:latin typeface="Verdana" pitchFamily="34" charset="0"/>
              <a:ea typeface="+mn-ea"/>
              <a:cs typeface="+mn-cs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</a:pPr>
            <a:endParaRPr lang="en-GB" sz="100" kern="1200" dirty="0">
              <a:solidFill>
                <a:srgbClr val="0F5494"/>
              </a:solidFill>
              <a:latin typeface="Verdana" pitchFamily="34" charset="0"/>
              <a:ea typeface="+mn-ea"/>
              <a:cs typeface="+mn-cs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1400" kern="1200" dirty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rPr>
              <a:t>&amp; Open Science </a:t>
            </a:r>
            <a:r>
              <a:rPr lang="en-GB" sz="1400" b="1" kern="1200" dirty="0">
                <a:solidFill>
                  <a:srgbClr val="00B0F0"/>
                </a:solidFill>
                <a:latin typeface="Verdana" pitchFamily="34" charset="0"/>
                <a:ea typeface="+mn-ea"/>
                <a:cs typeface="+mn-cs"/>
              </a:rPr>
              <a:t>embedded</a:t>
            </a:r>
            <a:r>
              <a:rPr lang="en-GB" sz="1400" kern="1200" dirty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7A3B253D-11C4-504E-8D42-74FB2658FC9A}"/>
              </a:ext>
            </a:extLst>
          </p:cNvPr>
          <p:cNvSpPr/>
          <p:nvPr/>
        </p:nvSpPr>
        <p:spPr>
          <a:xfrm>
            <a:off x="9468820" y="3179936"/>
            <a:ext cx="1584176" cy="461665"/>
          </a:xfrm>
          <a:prstGeom prst="rect">
            <a:avLst/>
          </a:prstGeom>
          <a:solidFill>
            <a:srgbClr val="BBE0E3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  <a:ea typeface="+mn-ea"/>
                <a:cs typeface="+mn-cs"/>
              </a:rPr>
              <a:t>2021</a:t>
            </a:r>
          </a:p>
        </p:txBody>
      </p:sp>
      <p:sp>
        <p:nvSpPr>
          <p:cNvPr id="28" name="Down Arrow 9">
            <a:extLst>
              <a:ext uri="{FF2B5EF4-FFF2-40B4-BE49-F238E27FC236}">
                <a16:creationId xmlns:a16="http://schemas.microsoft.com/office/drawing/2014/main" id="{CCED2DF2-BEBE-4048-B698-0A8A2C4B955C}"/>
              </a:ext>
            </a:extLst>
          </p:cNvPr>
          <p:cNvSpPr/>
          <p:nvPr/>
        </p:nvSpPr>
        <p:spPr>
          <a:xfrm>
            <a:off x="9286277" y="1641711"/>
            <a:ext cx="1234827" cy="1390723"/>
          </a:xfrm>
          <a:prstGeom prst="downArrow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sz="1200" kern="1200">
              <a:solidFill>
                <a:srgbClr val="FFFFFF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6284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6B6390DA-CDE9-4E5A-B661-674A1121F80D}"/>
              </a:ext>
            </a:extLst>
          </p:cNvPr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A86EB9D-7301-4FAA-A6BF-B5D364B0C57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11200" y="338668"/>
            <a:ext cx="14090650" cy="1145358"/>
          </a:xfrm>
        </p:spPr>
        <p:txBody>
          <a:bodyPr>
            <a:noAutofit/>
          </a:bodyPr>
          <a:lstStyle/>
          <a:p>
            <a:r>
              <a:rPr lang="it-IT" sz="8800" dirty="0">
                <a:solidFill>
                  <a:schemeClr val="bg1"/>
                </a:solidFill>
              </a:rPr>
              <a:t>Un cambio di prospettiva</a:t>
            </a:r>
          </a:p>
        </p:txBody>
      </p:sp>
      <p:sp>
        <p:nvSpPr>
          <p:cNvPr id="7" name="Freccia a gallone 6">
            <a:extLst>
              <a:ext uri="{FF2B5EF4-FFF2-40B4-BE49-F238E27FC236}">
                <a16:creationId xmlns:a16="http://schemas.microsoft.com/office/drawing/2014/main" id="{44E956E8-36C6-472A-9E38-0C5449E4F21F}"/>
              </a:ext>
            </a:extLst>
          </p:cNvPr>
          <p:cNvSpPr/>
          <p:nvPr/>
        </p:nvSpPr>
        <p:spPr>
          <a:xfrm>
            <a:off x="6456529" y="3630304"/>
            <a:ext cx="2784143" cy="3562066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153989A0-2236-45C6-9728-402954A21D5B}"/>
              </a:ext>
            </a:extLst>
          </p:cNvPr>
          <p:cNvSpPr/>
          <p:nvPr/>
        </p:nvSpPr>
        <p:spPr>
          <a:xfrm>
            <a:off x="1187356" y="2939302"/>
            <a:ext cx="4776716" cy="474942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4400" dirty="0"/>
              <a:t>Competizione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00D9F67A-B9E1-4B24-89C5-B03FF1933D0E}"/>
              </a:ext>
            </a:extLst>
          </p:cNvPr>
          <p:cNvSpPr/>
          <p:nvPr/>
        </p:nvSpPr>
        <p:spPr>
          <a:xfrm>
            <a:off x="9733129" y="3036626"/>
            <a:ext cx="4776716" cy="474942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4000" dirty="0"/>
              <a:t>Collaborazione condivisione</a:t>
            </a:r>
          </a:p>
        </p:txBody>
      </p:sp>
    </p:spTree>
    <p:extLst>
      <p:ext uri="{BB962C8B-B14F-4D97-AF65-F5344CB8AC3E}">
        <p14:creationId xmlns:p14="http://schemas.microsoft.com/office/powerpoint/2010/main" val="2028741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6ABAF5A-912B-4406-B91C-B8AAC6A33B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Il focus della valutazione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BEA85A53-51F1-4329-8F13-3A5C3C65E165}"/>
              </a:ext>
            </a:extLst>
          </p:cNvPr>
          <p:cNvGraphicFramePr/>
          <p:nvPr>
            <p:extLst/>
          </p:nvPr>
        </p:nvGraphicFramePr>
        <p:xfrm>
          <a:off x="2709333" y="1378655"/>
          <a:ext cx="10837333" cy="7224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3E328BF1-AFF5-4EA5-85D1-CA6601591577}"/>
              </a:ext>
            </a:extLst>
          </p:cNvPr>
          <p:cNvGraphicFramePr/>
          <p:nvPr>
            <p:extLst/>
          </p:nvPr>
        </p:nvGraphicFramePr>
        <p:xfrm>
          <a:off x="1189907" y="1776126"/>
          <a:ext cx="13762567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989AD802-BE88-403D-90B2-2A4DCAB3DF95}"/>
              </a:ext>
            </a:extLst>
          </p:cNvPr>
          <p:cNvSpPr/>
          <p:nvPr/>
        </p:nvSpPr>
        <p:spPr>
          <a:xfrm>
            <a:off x="778933" y="7263694"/>
            <a:ext cx="14770100" cy="3263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4000" b="0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In Horizon Europe tutto viene valutato sotto la prospettiva Open Science, fin dalla </a:t>
            </a:r>
            <a:r>
              <a:rPr lang="it-IT" sz="4000" b="1" kern="0" dirty="0">
                <a:solidFill>
                  <a:srgbClr val="FEFFFF"/>
                </a:solidFill>
                <a:latin typeface="Arial"/>
                <a:sym typeface="Arial"/>
              </a:rPr>
              <a:t>proposta di progetto</a:t>
            </a:r>
            <a:endParaRPr kumimoji="0" lang="it-IT" sz="4000" b="1" i="0" u="none" strike="noStrike" kern="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3584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63371" y="2075725"/>
            <a:ext cx="11360475" cy="5262071"/>
            <a:chOff x="323528" y="2083305"/>
            <a:chExt cx="8520356" cy="3946553"/>
          </a:xfrm>
        </p:grpSpPr>
        <p:sp>
          <p:nvSpPr>
            <p:cNvPr id="76" name="Rectangle 75"/>
            <p:cNvSpPr/>
            <p:nvPr/>
          </p:nvSpPr>
          <p:spPr>
            <a:xfrm>
              <a:off x="4941007" y="2097589"/>
              <a:ext cx="2818196" cy="1181789"/>
            </a:xfrm>
            <a:prstGeom prst="rect">
              <a:avLst/>
            </a:prstGeom>
            <a:solidFill>
              <a:srgbClr val="0E419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r" defTabSz="609585">
                <a:buClrTx/>
                <a:defRPr/>
              </a:pPr>
              <a:r>
                <a:rPr lang="fr-BE" sz="1867" dirty="0">
                  <a:solidFill>
                    <a:srgbClr val="FFFFFF"/>
                  </a:solidFill>
                  <a:ea typeface="+mn-ea"/>
                </a:rPr>
                <a:t>	</a:t>
              </a:r>
              <a:r>
                <a:rPr lang="fr-BE" sz="2133" dirty="0">
                  <a:solidFill>
                    <a:srgbClr val="FFFFFF"/>
                  </a:solidFill>
                  <a:ea typeface="+mn-ea"/>
                </a:rPr>
                <a:t>Scientific</a:t>
              </a:r>
            </a:p>
            <a:p>
              <a:pPr algn="r" defTabSz="609585">
                <a:buClrTx/>
                <a:defRPr/>
              </a:pPr>
              <a:r>
                <a:rPr lang="fr-BE" sz="2133" dirty="0">
                  <a:solidFill>
                    <a:srgbClr val="FFFFFF"/>
                  </a:solidFill>
                  <a:ea typeface="+mn-ea"/>
                </a:rPr>
                <a:t>	Impact</a:t>
              </a:r>
            </a:p>
          </p:txBody>
        </p:sp>
        <p:sp>
          <p:nvSpPr>
            <p:cNvPr id="79" name="Pentagon 78"/>
            <p:cNvSpPr/>
            <p:nvPr/>
          </p:nvSpPr>
          <p:spPr>
            <a:xfrm>
              <a:off x="360902" y="2083305"/>
              <a:ext cx="5939699" cy="1196073"/>
            </a:xfrm>
            <a:prstGeom prst="homePlate">
              <a:avLst/>
            </a:prstGeom>
            <a:solidFill>
              <a:srgbClr val="0E4194"/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09585">
                <a:buClrTx/>
                <a:defRPr/>
              </a:pPr>
              <a:endParaRPr lang="en-GB" sz="1867" dirty="0">
                <a:solidFill>
                  <a:srgbClr val="FFFFFF"/>
                </a:solidFill>
                <a:ea typeface="+mn-ea"/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 bwMode="auto">
            <a:xfrm>
              <a:off x="7740352" y="2687936"/>
              <a:ext cx="349255" cy="0"/>
            </a:xfrm>
            <a:prstGeom prst="line">
              <a:avLst/>
            </a:prstGeom>
            <a:noFill/>
            <a:ln w="19050" cap="flat" cmpd="sng" algn="ctr">
              <a:solidFill>
                <a:srgbClr val="0E41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flipV="1">
              <a:off x="7437844" y="5395673"/>
              <a:ext cx="863490" cy="3766"/>
            </a:xfrm>
            <a:prstGeom prst="line">
              <a:avLst/>
            </a:prstGeom>
            <a:noFill/>
            <a:ln w="19050" cap="flat" cmpd="sng" algn="ctr">
              <a:solidFill>
                <a:srgbClr val="78BAE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Rectangle 74"/>
            <p:cNvSpPr/>
            <p:nvPr/>
          </p:nvSpPr>
          <p:spPr>
            <a:xfrm>
              <a:off x="331262" y="4782057"/>
              <a:ext cx="7427940" cy="1247801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r" defTabSz="609585">
                <a:buClrTx/>
                <a:defRPr/>
              </a:pPr>
              <a:r>
                <a:rPr lang="fr-BE" sz="1867" dirty="0">
                  <a:solidFill>
                    <a:srgbClr val="FFFFFF"/>
                  </a:solidFill>
                  <a:ea typeface="+mn-ea"/>
                </a:rPr>
                <a:t>	</a:t>
              </a:r>
              <a:r>
                <a:rPr lang="fr-BE" sz="2133" dirty="0" err="1">
                  <a:solidFill>
                    <a:srgbClr val="E7E6E6">
                      <a:lumMod val="25000"/>
                    </a:srgbClr>
                  </a:solidFill>
                  <a:ea typeface="+mn-ea"/>
                </a:rPr>
                <a:t>Economic</a:t>
              </a:r>
              <a:r>
                <a:rPr lang="fr-BE" sz="2133" dirty="0">
                  <a:solidFill>
                    <a:srgbClr val="E7E6E6">
                      <a:lumMod val="25000"/>
                    </a:srgbClr>
                  </a:solidFill>
                  <a:ea typeface="+mn-ea"/>
                </a:rPr>
                <a:t>/</a:t>
              </a:r>
            </a:p>
            <a:p>
              <a:pPr algn="r" defTabSz="609585">
                <a:buClrTx/>
                <a:defRPr/>
              </a:pPr>
              <a:r>
                <a:rPr lang="fr-BE" sz="2133" dirty="0" err="1">
                  <a:solidFill>
                    <a:srgbClr val="E7E6E6">
                      <a:lumMod val="25000"/>
                    </a:srgbClr>
                  </a:solidFill>
                  <a:ea typeface="+mn-ea"/>
                </a:rPr>
                <a:t>Technological</a:t>
              </a:r>
              <a:endParaRPr lang="fr-BE" sz="2133" dirty="0">
                <a:solidFill>
                  <a:srgbClr val="E7E6E6">
                    <a:lumMod val="25000"/>
                  </a:srgbClr>
                </a:solidFill>
                <a:ea typeface="+mn-ea"/>
              </a:endParaRPr>
            </a:p>
            <a:p>
              <a:pPr algn="r" defTabSz="609585">
                <a:buClrTx/>
                <a:defRPr/>
              </a:pPr>
              <a:r>
                <a:rPr lang="fr-BE" sz="2133" dirty="0">
                  <a:solidFill>
                    <a:srgbClr val="E7E6E6">
                      <a:lumMod val="25000"/>
                    </a:srgbClr>
                  </a:solidFill>
                  <a:ea typeface="+mn-ea"/>
                </a:rPr>
                <a:t>	Impact</a:t>
              </a:r>
              <a:endParaRPr lang="en-GB" sz="2133" dirty="0">
                <a:solidFill>
                  <a:srgbClr val="E7E6E6">
                    <a:lumMod val="25000"/>
                  </a:srgbClr>
                </a:solidFill>
                <a:ea typeface="+mn-ea"/>
              </a:endParaRPr>
            </a:p>
          </p:txBody>
        </p:sp>
        <p:sp>
          <p:nvSpPr>
            <p:cNvPr id="78" name="Pentagon 77"/>
            <p:cNvSpPr/>
            <p:nvPr/>
          </p:nvSpPr>
          <p:spPr>
            <a:xfrm>
              <a:off x="328236" y="4766701"/>
              <a:ext cx="5972366" cy="1263157"/>
            </a:xfrm>
            <a:prstGeom prst="homePlate">
              <a:avLst/>
            </a:prstGeom>
            <a:solidFill>
              <a:srgbClr val="99CCFF"/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609585">
                <a:buClrTx/>
                <a:defRPr/>
              </a:pPr>
              <a:endParaRPr lang="en-GB" sz="1867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97" name="Pentagon 96"/>
            <p:cNvSpPr/>
            <p:nvPr/>
          </p:nvSpPr>
          <p:spPr>
            <a:xfrm>
              <a:off x="360902" y="2215308"/>
              <a:ext cx="5493357" cy="252000"/>
            </a:xfrm>
            <a:prstGeom prst="homePlat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609585">
                <a:buClrTx/>
                <a:defRPr/>
              </a:pPr>
              <a:r>
                <a:rPr lang="en-GB" sz="1867" dirty="0">
                  <a:solidFill>
                    <a:srgbClr val="404A52"/>
                  </a:solidFill>
                  <a:ea typeface="+mn-ea"/>
                </a:rPr>
                <a:t>1. Creating high-quality new knowledge</a:t>
              </a:r>
            </a:p>
          </p:txBody>
        </p:sp>
        <p:sp>
          <p:nvSpPr>
            <p:cNvPr id="99" name="Pentagon 98"/>
            <p:cNvSpPr/>
            <p:nvPr/>
          </p:nvSpPr>
          <p:spPr>
            <a:xfrm>
              <a:off x="360902" y="2555026"/>
              <a:ext cx="5493359" cy="252000"/>
            </a:xfrm>
            <a:prstGeom prst="homePlat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609585">
                <a:buClrTx/>
                <a:defRPr/>
              </a:pPr>
              <a:r>
                <a:rPr lang="en-GB" sz="1867" dirty="0">
                  <a:solidFill>
                    <a:sysClr val="windowText" lastClr="000000"/>
                  </a:solidFill>
                  <a:ea typeface="+mn-ea"/>
                </a:rPr>
                <a:t>2. </a:t>
              </a:r>
              <a:r>
                <a:rPr lang="en-GB" sz="1867" dirty="0">
                  <a:solidFill>
                    <a:srgbClr val="404A52"/>
                  </a:solidFill>
                  <a:ea typeface="+mn-ea"/>
                </a:rPr>
                <a:t>Strengthening</a:t>
              </a:r>
              <a:r>
                <a:rPr lang="en-GB" sz="1867" dirty="0">
                  <a:solidFill>
                    <a:sysClr val="windowText" lastClr="000000"/>
                  </a:solidFill>
                  <a:ea typeface="+mn-ea"/>
                </a:rPr>
                <a:t> </a:t>
              </a:r>
              <a:r>
                <a:rPr lang="en-GB" sz="1867" dirty="0">
                  <a:solidFill>
                    <a:srgbClr val="404A52"/>
                  </a:solidFill>
                  <a:ea typeface="+mn-ea"/>
                </a:rPr>
                <a:t>human capital in R&amp;I</a:t>
              </a:r>
            </a:p>
          </p:txBody>
        </p:sp>
        <p:sp>
          <p:nvSpPr>
            <p:cNvPr id="100" name="Pentagon 99"/>
            <p:cNvSpPr/>
            <p:nvPr/>
          </p:nvSpPr>
          <p:spPr>
            <a:xfrm>
              <a:off x="378456" y="2894744"/>
              <a:ext cx="5475804" cy="252000"/>
            </a:xfrm>
            <a:prstGeom prst="homePlat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609585">
                <a:buClrTx/>
                <a:defRPr/>
              </a:pPr>
              <a:r>
                <a:rPr lang="en-GB" sz="1867" dirty="0">
                  <a:solidFill>
                    <a:srgbClr val="404A52"/>
                  </a:solidFill>
                  <a:ea typeface="+mn-ea"/>
                </a:rPr>
                <a:t>3. Fostering diffusion of knowledge and Open Science</a:t>
              </a:r>
            </a:p>
          </p:txBody>
        </p:sp>
        <p:sp>
          <p:nvSpPr>
            <p:cNvPr id="106" name="Pentagon 105"/>
            <p:cNvSpPr/>
            <p:nvPr/>
          </p:nvSpPr>
          <p:spPr>
            <a:xfrm>
              <a:off x="331262" y="4921169"/>
              <a:ext cx="5522998" cy="252000"/>
            </a:xfrm>
            <a:prstGeom prst="homePlate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609585">
                <a:buClrTx/>
                <a:defRPr/>
              </a:pPr>
              <a:r>
                <a:rPr lang="en-GB" sz="1867" dirty="0">
                  <a:solidFill>
                    <a:srgbClr val="404A52"/>
                  </a:solidFill>
                  <a:ea typeface="+mn-ea"/>
                </a:rPr>
                <a:t>7. Generating innovation-based growth</a:t>
              </a:r>
            </a:p>
          </p:txBody>
        </p:sp>
        <p:sp>
          <p:nvSpPr>
            <p:cNvPr id="107" name="Pentagon 106"/>
            <p:cNvSpPr/>
            <p:nvPr/>
          </p:nvSpPr>
          <p:spPr>
            <a:xfrm>
              <a:off x="331260" y="5266433"/>
              <a:ext cx="5522999" cy="252000"/>
            </a:xfrm>
            <a:prstGeom prst="homePlate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609585">
                <a:buClrTx/>
                <a:defRPr/>
              </a:pPr>
              <a:r>
                <a:rPr lang="en-GB" sz="1867" dirty="0">
                  <a:solidFill>
                    <a:srgbClr val="404A52"/>
                  </a:solidFill>
                  <a:ea typeface="+mn-ea"/>
                </a:rPr>
                <a:t>8. Creating more and better jobs</a:t>
              </a:r>
            </a:p>
          </p:txBody>
        </p:sp>
        <p:sp>
          <p:nvSpPr>
            <p:cNvPr id="108" name="Pentagon 107"/>
            <p:cNvSpPr/>
            <p:nvPr/>
          </p:nvSpPr>
          <p:spPr>
            <a:xfrm>
              <a:off x="323528" y="5611696"/>
              <a:ext cx="5530732" cy="252000"/>
            </a:xfrm>
            <a:prstGeom prst="homePlate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609585">
                <a:buClrTx/>
                <a:defRPr/>
              </a:pPr>
              <a:r>
                <a:rPr lang="en-GB" sz="1867" dirty="0">
                  <a:solidFill>
                    <a:srgbClr val="404A52"/>
                  </a:solidFill>
                  <a:ea typeface="+mn-ea"/>
                </a:rPr>
                <a:t>9. Leveraging investments in R&amp;I </a:t>
              </a:r>
            </a:p>
          </p:txBody>
        </p:sp>
        <p:sp>
          <p:nvSpPr>
            <p:cNvPr id="67" name="Oval 66"/>
            <p:cNvSpPr/>
            <p:nvPr/>
          </p:nvSpPr>
          <p:spPr>
            <a:xfrm rot="4504981">
              <a:off x="7986125" y="4975512"/>
              <a:ext cx="851084" cy="864434"/>
            </a:xfrm>
            <a:prstGeom prst="ellipse">
              <a:avLst/>
            </a:prstGeom>
            <a:solidFill>
              <a:srgbClr val="78BAE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09585">
                <a:buClrTx/>
                <a:defRPr/>
              </a:pPr>
              <a:endParaRPr lang="en-GB" sz="1867" kern="1200">
                <a:solidFill>
                  <a:srgbClr val="FFFFFF"/>
                </a:solidFill>
                <a:ea typeface="+mn-ea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7956376" y="2227321"/>
              <a:ext cx="864434" cy="851084"/>
              <a:chOff x="1103153" y="1738422"/>
              <a:chExt cx="864434" cy="851084"/>
            </a:xfrm>
          </p:grpSpPr>
          <p:sp>
            <p:nvSpPr>
              <p:cNvPr id="69" name="Oval 68"/>
              <p:cNvSpPr/>
              <p:nvPr/>
            </p:nvSpPr>
            <p:spPr>
              <a:xfrm rot="4504981">
                <a:off x="1109828" y="1731747"/>
                <a:ext cx="851084" cy="864434"/>
              </a:xfrm>
              <a:prstGeom prst="ellipse">
                <a:avLst/>
              </a:prstGeom>
              <a:solidFill>
                <a:srgbClr val="0E419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09585">
                  <a:buClrTx/>
                  <a:defRPr/>
                </a:pPr>
                <a:endParaRPr lang="en-GB" sz="1867" kern="1200">
                  <a:solidFill>
                    <a:srgbClr val="FFFFFF"/>
                  </a:solidFill>
                  <a:ea typeface="+mn-ea"/>
                </a:endParaRPr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25000"/>
                <a:extLst/>
              </a:blip>
              <a:stretch>
                <a:fillRect/>
              </a:stretch>
            </p:blipFill>
            <p:spPr>
              <a:xfrm>
                <a:off x="1298038" y="1947322"/>
                <a:ext cx="433100" cy="433100"/>
              </a:xfrm>
              <a:prstGeom prst="rect">
                <a:avLst/>
              </a:prstGeom>
            </p:spPr>
          </p:pic>
        </p:grpSp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50000"/>
              <a:extLst/>
            </a:blip>
            <a:stretch>
              <a:fillRect/>
            </a:stretch>
          </p:blipFill>
          <p:spPr>
            <a:xfrm>
              <a:off x="8108775" y="5086733"/>
              <a:ext cx="596346" cy="596346"/>
            </a:xfrm>
            <a:prstGeom prst="rect">
              <a:avLst/>
            </a:prstGeom>
          </p:spPr>
        </p:pic>
      </p:grpSp>
      <p:cxnSp>
        <p:nvCxnSpPr>
          <p:cNvPr id="73" name="Straight Connector 72"/>
          <p:cNvCxnSpPr/>
          <p:nvPr/>
        </p:nvCxnSpPr>
        <p:spPr bwMode="auto">
          <a:xfrm>
            <a:off x="10669341" y="4698485"/>
            <a:ext cx="2512156" cy="21600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Rectangle 76"/>
          <p:cNvSpPr/>
          <p:nvPr/>
        </p:nvSpPr>
        <p:spPr>
          <a:xfrm>
            <a:off x="8596059" y="3924643"/>
            <a:ext cx="3781544" cy="1557093"/>
          </a:xfrm>
          <a:prstGeom prst="rect">
            <a:avLst/>
          </a:prstGeom>
          <a:solidFill>
            <a:srgbClr val="FBC4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defTabSz="609585">
              <a:buClrTx/>
              <a:defRPr/>
            </a:pPr>
            <a:r>
              <a:rPr lang="fr-BE" sz="1867" dirty="0">
                <a:solidFill>
                  <a:srgbClr val="FFFFFF"/>
                </a:solidFill>
                <a:ea typeface="+mn-ea"/>
              </a:rPr>
              <a:t>	</a:t>
            </a:r>
            <a:r>
              <a:rPr lang="fr-BE" sz="2133" dirty="0" err="1">
                <a:solidFill>
                  <a:srgbClr val="E7E6E6">
                    <a:lumMod val="25000"/>
                  </a:srgbClr>
                </a:solidFill>
                <a:ea typeface="+mn-ea"/>
              </a:rPr>
              <a:t>Societal</a:t>
            </a:r>
            <a:br>
              <a:rPr lang="fr-BE" sz="2133" dirty="0">
                <a:solidFill>
                  <a:srgbClr val="E7E6E6">
                    <a:lumMod val="25000"/>
                  </a:srgbClr>
                </a:solidFill>
                <a:ea typeface="+mn-ea"/>
              </a:rPr>
            </a:br>
            <a:r>
              <a:rPr lang="fr-BE" sz="2133" dirty="0">
                <a:solidFill>
                  <a:srgbClr val="E7E6E6">
                    <a:lumMod val="25000"/>
                  </a:srgbClr>
                </a:solidFill>
                <a:ea typeface="+mn-ea"/>
              </a:rPr>
              <a:t>Impact</a:t>
            </a:r>
            <a:endParaRPr lang="en-GB" sz="2133" dirty="0">
              <a:solidFill>
                <a:srgbClr val="E7E6E6">
                  <a:lumMod val="25000"/>
                </a:srgbClr>
              </a:solidFill>
              <a:ea typeface="+mn-ea"/>
            </a:endParaRPr>
          </a:p>
        </p:txBody>
      </p:sp>
      <p:sp>
        <p:nvSpPr>
          <p:cNvPr id="82" name="Pentagon 81"/>
          <p:cNvSpPr/>
          <p:nvPr/>
        </p:nvSpPr>
        <p:spPr>
          <a:xfrm>
            <a:off x="2513206" y="3891453"/>
            <a:ext cx="7919597" cy="1615889"/>
          </a:xfrm>
          <a:prstGeom prst="homePlate">
            <a:avLst/>
          </a:prstGeom>
          <a:solidFill>
            <a:srgbClr val="FBC400"/>
          </a:solidFill>
          <a:ln w="381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09585">
              <a:buClrTx/>
              <a:defRPr/>
            </a:pPr>
            <a:endParaRPr lang="en-GB" sz="1867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01" name="Pentagon 100"/>
          <p:cNvSpPr/>
          <p:nvPr/>
        </p:nvSpPr>
        <p:spPr>
          <a:xfrm>
            <a:off x="2536607" y="4072188"/>
            <a:ext cx="7301072" cy="336000"/>
          </a:xfrm>
          <a:prstGeom prst="homePlate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609585">
              <a:buClrTx/>
              <a:defRPr/>
            </a:pPr>
            <a:r>
              <a:rPr lang="en-GB" sz="1867" dirty="0">
                <a:solidFill>
                  <a:srgbClr val="404A52"/>
                </a:solidFill>
                <a:ea typeface="+mn-ea"/>
              </a:rPr>
              <a:t>4. Addressing EU policy priorities &amp; global challenges through R&amp;I</a:t>
            </a:r>
          </a:p>
        </p:txBody>
      </p:sp>
      <p:sp>
        <p:nvSpPr>
          <p:cNvPr id="103" name="Pentagon 102"/>
          <p:cNvSpPr/>
          <p:nvPr/>
        </p:nvSpPr>
        <p:spPr>
          <a:xfrm>
            <a:off x="2536607" y="4524032"/>
            <a:ext cx="7301072" cy="336000"/>
          </a:xfrm>
          <a:prstGeom prst="homePlate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609585">
              <a:buClrTx/>
              <a:defRPr/>
            </a:pPr>
            <a:r>
              <a:rPr lang="en-GB" sz="1867" dirty="0">
                <a:solidFill>
                  <a:srgbClr val="404A52"/>
                </a:solidFill>
                <a:ea typeface="+mn-ea"/>
              </a:rPr>
              <a:t>5. Delivering benefits &amp; impact via R&amp;I missions</a:t>
            </a:r>
          </a:p>
        </p:txBody>
      </p:sp>
      <p:sp>
        <p:nvSpPr>
          <p:cNvPr id="104" name="Pentagon 103"/>
          <p:cNvSpPr/>
          <p:nvPr/>
        </p:nvSpPr>
        <p:spPr>
          <a:xfrm>
            <a:off x="2536607" y="4984519"/>
            <a:ext cx="7301072" cy="336000"/>
          </a:xfrm>
          <a:prstGeom prst="homePlate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609585">
              <a:buClrTx/>
              <a:defRPr/>
            </a:pPr>
            <a:r>
              <a:rPr lang="en-GB" sz="1867" dirty="0">
                <a:solidFill>
                  <a:srgbClr val="404A52"/>
                </a:solidFill>
                <a:ea typeface="+mn-ea"/>
              </a:rPr>
              <a:t>6. Strengthening the uptake of R&amp;I in society</a:t>
            </a:r>
          </a:p>
        </p:txBody>
      </p:sp>
      <p:sp>
        <p:nvSpPr>
          <p:cNvPr id="71" name="Oval 70"/>
          <p:cNvSpPr/>
          <p:nvPr/>
        </p:nvSpPr>
        <p:spPr>
          <a:xfrm rot="4504981">
            <a:off x="12678492" y="4083079"/>
            <a:ext cx="1134779" cy="1152579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09585">
              <a:buClrTx/>
              <a:defRPr/>
            </a:pPr>
            <a:endParaRPr lang="en-GB" sz="1867" kern="1200">
              <a:solidFill>
                <a:srgbClr val="FFFFF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1" name="Picture 4" descr="C:\Users\ravetju\AppData\Local\Temp\1\eart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5979" y="4262602"/>
            <a:ext cx="770575" cy="77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2368051" y="544631"/>
            <a:ext cx="11712611" cy="1375619"/>
          </a:xfrm>
          <a:prstGeom prst="rect">
            <a:avLst/>
          </a:prstGeom>
        </p:spPr>
        <p:txBody>
          <a:bodyPr/>
          <a:lstStyle/>
          <a:p>
            <a:pPr defTabSz="1219170">
              <a:buClr>
                <a:srgbClr val="004493"/>
              </a:buClr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HORIZON EUROPE </a:t>
            </a:r>
            <a:r>
              <a:rPr lang="en-US" sz="3733" dirty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LEGISLATION </a:t>
            </a:r>
            <a:r>
              <a:rPr lang="en-US" sz="3733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defines three types of impact, tracked with Key Impact Pathways</a:t>
            </a:r>
            <a:endParaRPr lang="en-GB" sz="3733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5722" y="7456189"/>
            <a:ext cx="10108145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</a:pPr>
            <a:r>
              <a:rPr lang="en-GB" sz="1867" i="1" kern="1200" dirty="0">
                <a:solidFill>
                  <a:srgbClr val="004493"/>
                </a:solidFill>
                <a:ea typeface="+mn-ea"/>
                <a:cs typeface="+mn-cs"/>
              </a:rPr>
              <a:t>Article 50 &amp; Annex V ‘</a:t>
            </a:r>
            <a:r>
              <a:rPr lang="en-US" sz="1867" i="1" kern="1200" dirty="0">
                <a:solidFill>
                  <a:srgbClr val="004493"/>
                </a:solidFill>
                <a:ea typeface="+mn-ea"/>
                <a:cs typeface="+mn-cs"/>
              </a:rPr>
              <a:t>Time-bound indicators to report on an annual basis on progress of the </a:t>
            </a:r>
            <a:r>
              <a:rPr lang="en-US" sz="1867" i="1" kern="1200" dirty="0" err="1">
                <a:solidFill>
                  <a:srgbClr val="004493"/>
                </a:solidFill>
                <a:ea typeface="+mn-ea"/>
                <a:cs typeface="+mn-cs"/>
              </a:rPr>
              <a:t>Programme</a:t>
            </a:r>
            <a:r>
              <a:rPr lang="en-US" sz="1867" i="1" kern="1200" dirty="0">
                <a:solidFill>
                  <a:srgbClr val="004493"/>
                </a:solidFill>
                <a:ea typeface="+mn-ea"/>
                <a:cs typeface="+mn-cs"/>
              </a:rPr>
              <a:t> towards the achievement of the objectives referred to in Article 3 and set in Annex V along impact pathways’</a:t>
            </a:r>
            <a:endParaRPr lang="en-GB" sz="1867" i="1" kern="1200" dirty="0">
              <a:solidFill>
                <a:srgbClr val="004493"/>
              </a:solidFill>
              <a:ea typeface="+mn-ea"/>
              <a:cs typeface="+mn-cs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B36AB034-117D-466B-8C66-56192427FD74}"/>
              </a:ext>
            </a:extLst>
          </p:cNvPr>
          <p:cNvSpPr/>
          <p:nvPr/>
        </p:nvSpPr>
        <p:spPr>
          <a:xfrm>
            <a:off x="162561" y="8559470"/>
            <a:ext cx="129351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spcAft>
                <a:spcPts val="800"/>
              </a:spcAft>
              <a:buClrTx/>
            </a:pPr>
            <a:r>
              <a:rPr lang="en-US" sz="1200" kern="1200" dirty="0">
                <a:solidFill>
                  <a:srgbClr val="004493"/>
                </a:solidFill>
                <a:ea typeface="+mn-ea"/>
                <a:cs typeface="+mn-cs"/>
              </a:rPr>
              <a:t>Courtesy of </a:t>
            </a:r>
            <a:r>
              <a:rPr lang="en-GB" sz="1200" kern="1200" dirty="0">
                <a:solidFill>
                  <a:srgbClr val="004493"/>
                </a:solidFill>
                <a:ea typeface="+mn-ea"/>
                <a:cs typeface="+mn-cs"/>
              </a:rPr>
              <a:t>Angelica Marino, </a:t>
            </a:r>
            <a:r>
              <a:rPr lang="en-IE" sz="1200" kern="1200" dirty="0">
                <a:solidFill>
                  <a:srgbClr val="004493"/>
                </a:solidFill>
                <a:ea typeface="+mn-ea"/>
                <a:cs typeface="+mn-cs"/>
              </a:rPr>
              <a:t>April 21, 2021, </a:t>
            </a:r>
            <a:r>
              <a:rPr lang="en-US" sz="1200" kern="1200" dirty="0">
                <a:solidFill>
                  <a:srgbClr val="004493"/>
                </a:solidFill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Webinar: A successful proposal for Horizon Europe: Scientific-technical excellence is key, but don’t forget the other aspects</a:t>
            </a:r>
            <a:r>
              <a:rPr lang="en-US" sz="1200" kern="1200" dirty="0">
                <a:solidFill>
                  <a:srgbClr val="004493"/>
                </a:solidFill>
                <a:ea typeface="+mn-ea"/>
                <a:cs typeface="+mn-cs"/>
              </a:rPr>
              <a:t> </a:t>
            </a:r>
          </a:p>
        </p:txBody>
      </p:sp>
      <p:sp>
        <p:nvSpPr>
          <p:cNvPr id="31" name="Down Arrow 9">
            <a:extLst>
              <a:ext uri="{FF2B5EF4-FFF2-40B4-BE49-F238E27FC236}">
                <a16:creationId xmlns:a16="http://schemas.microsoft.com/office/drawing/2014/main" id="{884A8C2D-2172-4CFD-B18A-27A29CF32C46}"/>
              </a:ext>
            </a:extLst>
          </p:cNvPr>
          <p:cNvSpPr/>
          <p:nvPr/>
        </p:nvSpPr>
        <p:spPr>
          <a:xfrm rot="16200000">
            <a:off x="1043440" y="2649976"/>
            <a:ext cx="1234827" cy="1390723"/>
          </a:xfrm>
          <a:prstGeom prst="downArrow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sz="1200" kern="1200">
              <a:solidFill>
                <a:srgbClr val="FFFFFF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C7578CC8-6954-4AE4-9F93-99A7EF42C352}"/>
              </a:ext>
            </a:extLst>
          </p:cNvPr>
          <p:cNvSpPr/>
          <p:nvPr/>
        </p:nvSpPr>
        <p:spPr>
          <a:xfrm>
            <a:off x="2536609" y="3123746"/>
            <a:ext cx="6059451" cy="408007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buClrTx/>
            </a:pPr>
            <a:endParaRPr lang="it-IT" sz="1200" kern="1200">
              <a:solidFill>
                <a:srgbClr val="FFFFFF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60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0784" y="1603223"/>
            <a:ext cx="14895689" cy="5582996"/>
          </a:xfrm>
        </p:spPr>
        <p:txBody>
          <a:bodyPr/>
          <a:lstStyle/>
          <a:p>
            <a:pPr>
              <a:spcAft>
                <a:spcPts val="0"/>
              </a:spcAft>
            </a:pPr>
            <a:endParaRPr lang="en-GB" b="1" dirty="0">
              <a:solidFill>
                <a:srgbClr val="004494"/>
              </a:solidFill>
            </a:endParaRPr>
          </a:p>
          <a:p>
            <a:pPr>
              <a:spcAft>
                <a:spcPts val="0"/>
              </a:spcAft>
            </a:pPr>
            <a:r>
              <a:rPr lang="en-GB" b="1" dirty="0">
                <a:solidFill>
                  <a:srgbClr val="004494"/>
                </a:solidFill>
              </a:rPr>
              <a:t>early and open sharing </a:t>
            </a:r>
            <a:r>
              <a:rPr lang="en-GB" dirty="0">
                <a:solidFill>
                  <a:srgbClr val="004494"/>
                </a:solidFill>
              </a:rPr>
              <a:t>of research (for example through preregistration, registered reports, pre-prints, or crowd-sourcing)</a:t>
            </a:r>
          </a:p>
          <a:p>
            <a:pPr>
              <a:spcAft>
                <a:spcPts val="0"/>
              </a:spcAft>
            </a:pPr>
            <a:r>
              <a:rPr lang="en-GB" b="1" dirty="0">
                <a:solidFill>
                  <a:srgbClr val="004494"/>
                </a:solidFill>
              </a:rPr>
              <a:t>research output management </a:t>
            </a:r>
            <a:r>
              <a:rPr lang="en-GB" dirty="0">
                <a:solidFill>
                  <a:srgbClr val="004494"/>
                </a:solidFill>
              </a:rPr>
              <a:t>including research data management</a:t>
            </a:r>
          </a:p>
          <a:p>
            <a:pPr>
              <a:spcAft>
                <a:spcPts val="0"/>
              </a:spcAft>
            </a:pPr>
            <a:r>
              <a:rPr lang="en-GB" dirty="0">
                <a:solidFill>
                  <a:srgbClr val="004494"/>
                </a:solidFill>
              </a:rPr>
              <a:t>measures to ensure </a:t>
            </a:r>
            <a:r>
              <a:rPr lang="en-GB" b="1" dirty="0">
                <a:solidFill>
                  <a:srgbClr val="004494"/>
                </a:solidFill>
              </a:rPr>
              <a:t>reproducibility</a:t>
            </a:r>
            <a:r>
              <a:rPr lang="en-GB" dirty="0">
                <a:solidFill>
                  <a:srgbClr val="004494"/>
                </a:solidFill>
              </a:rPr>
              <a:t> of research outputs</a:t>
            </a:r>
          </a:p>
          <a:p>
            <a:pPr>
              <a:spcAft>
                <a:spcPts val="0"/>
              </a:spcAft>
            </a:pPr>
            <a:r>
              <a:rPr lang="en-GB" dirty="0">
                <a:solidFill>
                  <a:srgbClr val="004494"/>
                </a:solidFill>
              </a:rPr>
              <a:t>providing </a:t>
            </a:r>
            <a:r>
              <a:rPr lang="en-GB" b="1" dirty="0">
                <a:solidFill>
                  <a:srgbClr val="004494"/>
                </a:solidFill>
              </a:rPr>
              <a:t>open access </a:t>
            </a:r>
            <a:r>
              <a:rPr lang="en-GB" dirty="0">
                <a:solidFill>
                  <a:srgbClr val="004494"/>
                </a:solidFill>
              </a:rPr>
              <a:t>to research outputs (e.g. publications, data, software, models, algorithms, and workflows) through deposition in trusted repositories</a:t>
            </a:r>
          </a:p>
          <a:p>
            <a:pPr>
              <a:spcAft>
                <a:spcPts val="0"/>
              </a:spcAft>
            </a:pPr>
            <a:r>
              <a:rPr lang="en-GB" dirty="0">
                <a:solidFill>
                  <a:srgbClr val="004494"/>
                </a:solidFill>
              </a:rPr>
              <a:t>participation in </a:t>
            </a:r>
            <a:r>
              <a:rPr lang="en-GB" b="1" dirty="0">
                <a:solidFill>
                  <a:srgbClr val="004494"/>
                </a:solidFill>
              </a:rPr>
              <a:t>open peer-review</a:t>
            </a:r>
            <a:endParaRPr lang="en-GB" dirty="0">
              <a:solidFill>
                <a:srgbClr val="004494"/>
              </a:solidFill>
            </a:endParaRPr>
          </a:p>
          <a:p>
            <a:pPr>
              <a:spcAft>
                <a:spcPts val="0"/>
              </a:spcAft>
            </a:pPr>
            <a:r>
              <a:rPr lang="en-GB" b="1" dirty="0">
                <a:solidFill>
                  <a:srgbClr val="004494"/>
                </a:solidFill>
              </a:rPr>
              <a:t>involving all relevant knowledge actors </a:t>
            </a:r>
            <a:r>
              <a:rPr lang="en-GB" dirty="0">
                <a:solidFill>
                  <a:srgbClr val="004494"/>
                </a:solidFill>
              </a:rPr>
              <a:t>including citizens, civil society and end users in the co-creation of R&amp;I agendas and contents (such as citizen science</a:t>
            </a:r>
            <a:r>
              <a:rPr lang="en-US" dirty="0">
                <a:solidFill>
                  <a:srgbClr val="004494"/>
                </a:solidFill>
              </a:rPr>
              <a:t>)</a:t>
            </a:r>
          </a:p>
          <a:p>
            <a:pPr>
              <a:spcAft>
                <a:spcPts val="0"/>
              </a:spcAft>
            </a:pPr>
            <a:endParaRPr lang="en-US" dirty="0">
              <a:solidFill>
                <a:srgbClr val="004494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667" dirty="0">
                <a:solidFill>
                  <a:srgbClr val="004494"/>
                </a:solidFill>
              </a:rPr>
              <a:t>*Listed in the proposal template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667" dirty="0">
                <a:solidFill>
                  <a:srgbClr val="004494"/>
                </a:solidFill>
              </a:rPr>
              <a:t>** Mandatory and non-mandatory practices. Mandatory in MGA and WP</a:t>
            </a:r>
          </a:p>
          <a:p>
            <a:pPr marL="0" indent="0">
              <a:spcAft>
                <a:spcPts val="0"/>
              </a:spcAft>
              <a:buNone/>
            </a:pPr>
            <a:endParaRPr lang="en-IE" b="1" dirty="0">
              <a:solidFill>
                <a:srgbClr val="C00000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>
              <a:spcAft>
                <a:spcPts val="0"/>
              </a:spcAft>
            </a:pPr>
            <a:endParaRPr lang="en-IE" dirty="0"/>
          </a:p>
          <a:p>
            <a:pPr>
              <a:spcAft>
                <a:spcPts val="0"/>
              </a:spcAft>
            </a:pPr>
            <a:endParaRPr lang="en-IE" dirty="0"/>
          </a:p>
          <a:p>
            <a:pPr>
              <a:spcAft>
                <a:spcPts val="0"/>
              </a:spcAft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4976" y="637309"/>
            <a:ext cx="14250504" cy="1034472"/>
          </a:xfrm>
        </p:spPr>
        <p:txBody>
          <a:bodyPr/>
          <a:lstStyle/>
          <a:p>
            <a:r>
              <a:rPr lang="en-IE" dirty="0"/>
              <a:t>Open Science practices*</a:t>
            </a:r>
            <a:endParaRPr lang="en-GB" b="1" i="1" dirty="0">
              <a:solidFill>
                <a:srgbClr val="C00000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DE8B060-AE1B-4C47-9E0E-0FC2A9E6EBCD}"/>
              </a:ext>
            </a:extLst>
          </p:cNvPr>
          <p:cNvSpPr/>
          <p:nvPr/>
        </p:nvSpPr>
        <p:spPr>
          <a:xfrm>
            <a:off x="162561" y="8725146"/>
            <a:ext cx="12935131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spcAft>
                <a:spcPts val="800"/>
              </a:spcAft>
              <a:buClrTx/>
            </a:pPr>
            <a:r>
              <a:rPr lang="en-US" sz="1333" kern="1200" dirty="0">
                <a:solidFill>
                  <a:srgbClr val="4D4D4D"/>
                </a:solidFill>
                <a:ea typeface="+mn-ea"/>
                <a:cs typeface="+mn-cs"/>
              </a:rPr>
              <a:t>Courtesy of </a:t>
            </a:r>
            <a:r>
              <a:rPr lang="en-GB" sz="1333" kern="1200" dirty="0">
                <a:solidFill>
                  <a:srgbClr val="4D4D4D"/>
                </a:solidFill>
                <a:ea typeface="+mn-ea"/>
                <a:cs typeface="+mn-cs"/>
              </a:rPr>
              <a:t>Victoria </a:t>
            </a:r>
            <a:r>
              <a:rPr lang="en-GB" sz="1333" kern="1200" dirty="0" err="1">
                <a:solidFill>
                  <a:srgbClr val="4D4D4D"/>
                </a:solidFill>
                <a:ea typeface="+mn-ea"/>
                <a:cs typeface="+mn-cs"/>
              </a:rPr>
              <a:t>Tsoukala</a:t>
            </a:r>
            <a:r>
              <a:rPr lang="en-GB" sz="1333" kern="1200" dirty="0">
                <a:solidFill>
                  <a:srgbClr val="4D4D4D"/>
                </a:solidFill>
                <a:ea typeface="+mn-ea"/>
                <a:cs typeface="+mn-cs"/>
              </a:rPr>
              <a:t>, </a:t>
            </a:r>
            <a:r>
              <a:rPr lang="en-IE" sz="1333" kern="1200" dirty="0">
                <a:solidFill>
                  <a:srgbClr val="4D4D4D"/>
                </a:solidFill>
                <a:ea typeface="+mn-ea"/>
                <a:cs typeface="+mn-cs"/>
              </a:rPr>
              <a:t>April 21, 2021, </a:t>
            </a:r>
            <a:r>
              <a:rPr lang="en-US" sz="1333" kern="1200" dirty="0">
                <a:solidFill>
                  <a:srgbClr val="4D4D4D"/>
                </a:solidFill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Webinar: A successful proposal for Horizon Europe: Scientific-technical excellence is key, but don’t forget the other aspects</a:t>
            </a:r>
            <a:r>
              <a:rPr lang="en-US" sz="1333" kern="1200" dirty="0">
                <a:solidFill>
                  <a:srgbClr val="4D4D4D"/>
                </a:solidFill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3205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06313" y="1652982"/>
            <a:ext cx="6405127" cy="5208580"/>
          </a:xfrm>
        </p:spPr>
        <p:txBody>
          <a:bodyPr/>
          <a:lstStyle/>
          <a:p>
            <a:pPr marL="0" indent="0" algn="ctr">
              <a:spcAft>
                <a:spcPts val="1600"/>
              </a:spcAft>
              <a:buNone/>
            </a:pPr>
            <a:r>
              <a:rPr lang="en-IE" b="1" dirty="0">
                <a:solidFill>
                  <a:srgbClr val="004494"/>
                </a:solidFill>
              </a:rPr>
              <a:t> “Excellence” criterion </a:t>
            </a:r>
          </a:p>
          <a:p>
            <a:pPr marL="0" indent="0" algn="ctr">
              <a:spcAft>
                <a:spcPts val="1600"/>
              </a:spcAft>
              <a:buNone/>
            </a:pPr>
            <a:r>
              <a:rPr lang="en-IE" sz="2667" b="1" dirty="0">
                <a:solidFill>
                  <a:srgbClr val="004494"/>
                </a:solidFill>
              </a:rPr>
              <a:t>(methodology)</a:t>
            </a:r>
            <a:endParaRPr lang="en-IE" sz="2667" dirty="0">
              <a:solidFill>
                <a:srgbClr val="004494"/>
              </a:solidFill>
            </a:endParaRPr>
          </a:p>
          <a:p>
            <a:r>
              <a:rPr lang="en-IE" sz="2400" dirty="0">
                <a:solidFill>
                  <a:srgbClr val="004494"/>
                </a:solidFill>
              </a:rPr>
              <a:t>Up to 1 page to describe OS practices + up to 1 page to describe research data/output management</a:t>
            </a:r>
          </a:p>
          <a:p>
            <a:r>
              <a:rPr lang="en-IE" sz="2400" dirty="0">
                <a:solidFill>
                  <a:srgbClr val="004494"/>
                </a:solidFill>
              </a:rPr>
              <a:t>Evaluation of the quality of open science practices</a:t>
            </a:r>
          </a:p>
          <a:p>
            <a:endParaRPr lang="en-IE" sz="2400" dirty="0">
              <a:solidFill>
                <a:srgbClr val="004494"/>
              </a:solidFill>
            </a:endParaRP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496783" y="1652981"/>
            <a:ext cx="8312164" cy="6602264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1600"/>
              </a:spcAft>
            </a:pPr>
            <a:r>
              <a:rPr lang="en-IE" b="1" dirty="0">
                <a:solidFill>
                  <a:srgbClr val="004494"/>
                </a:solidFill>
              </a:rPr>
              <a:t>“Quality of implementation” criterion </a:t>
            </a:r>
          </a:p>
          <a:p>
            <a:pPr algn="ctr">
              <a:spcBef>
                <a:spcPts val="600"/>
              </a:spcBef>
              <a:spcAft>
                <a:spcPts val="1600"/>
              </a:spcAft>
            </a:pPr>
            <a:r>
              <a:rPr lang="en-IE" sz="2667" b="1" dirty="0">
                <a:solidFill>
                  <a:srgbClr val="004494"/>
                </a:solidFill>
              </a:rPr>
              <a:t>(capacity of participants and consortium as a whole + list of achievements)</a:t>
            </a:r>
            <a:endParaRPr lang="fr-BE" sz="2667" dirty="0">
              <a:solidFill>
                <a:srgbClr val="004494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IE" sz="2400" dirty="0">
                <a:solidFill>
                  <a:srgbClr val="004494"/>
                </a:solidFill>
              </a:rPr>
              <a:t>Explain expertise on OS </a:t>
            </a:r>
            <a:r>
              <a:rPr lang="en-IE" sz="2133" dirty="0">
                <a:solidFill>
                  <a:srgbClr val="004494"/>
                </a:solidFill>
              </a:rPr>
              <a:t>(</a:t>
            </a:r>
            <a:r>
              <a:rPr lang="en-US" sz="2133" dirty="0">
                <a:solidFill>
                  <a:srgbClr val="004494"/>
                </a:solidFill>
              </a:rPr>
              <a:t>if no OS practices are involved then no expertise required)</a:t>
            </a:r>
            <a:endParaRPr lang="en-IE" sz="2133" dirty="0">
              <a:solidFill>
                <a:srgbClr val="004494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IE" sz="2400" dirty="0">
                <a:solidFill>
                  <a:srgbClr val="004494"/>
                </a:solidFill>
              </a:rPr>
              <a:t>List publications, software, data, </a:t>
            </a:r>
            <a:r>
              <a:rPr lang="en-IE" sz="2400" dirty="0" err="1">
                <a:solidFill>
                  <a:srgbClr val="004494"/>
                </a:solidFill>
              </a:rPr>
              <a:t>etc</a:t>
            </a:r>
            <a:r>
              <a:rPr lang="en-IE" sz="2400" dirty="0">
                <a:solidFill>
                  <a:srgbClr val="004494"/>
                </a:solidFill>
              </a:rPr>
              <a:t>, relevant to the project with qualitative assessment and, where available, persistent identifiers</a:t>
            </a:r>
          </a:p>
          <a:p>
            <a:pPr lvl="1" algn="just">
              <a:spcBef>
                <a:spcPts val="600"/>
              </a:spcBef>
            </a:pPr>
            <a:r>
              <a:rPr lang="en-US" sz="2400" dirty="0">
                <a:solidFill>
                  <a:srgbClr val="004494"/>
                </a:solidFill>
              </a:rPr>
              <a:t>Publications expected to be open access; datasets expected to be FAIR and ‘as open as possible, as closed as necessary‘. </a:t>
            </a:r>
            <a:r>
              <a:rPr lang="en-US" sz="2400" b="1" dirty="0">
                <a:solidFill>
                  <a:srgbClr val="004494"/>
                </a:solidFill>
              </a:rPr>
              <a:t>Significance of publications to be evaluated on the basis of proposers’ qualitative assessment </a:t>
            </a:r>
            <a:r>
              <a:rPr lang="en-US" sz="2400" dirty="0">
                <a:solidFill>
                  <a:srgbClr val="004494"/>
                </a:solidFill>
              </a:rPr>
              <a:t>and not per Journal Impact Factor</a:t>
            </a:r>
          </a:p>
          <a:p>
            <a:pPr>
              <a:spcBef>
                <a:spcPts val="600"/>
              </a:spcBef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81327" y="267678"/>
            <a:ext cx="14020800" cy="1043143"/>
          </a:xfrm>
        </p:spPr>
        <p:txBody>
          <a:bodyPr/>
          <a:lstStyle/>
          <a:p>
            <a:r>
              <a:rPr lang="en-IE" sz="5400" dirty="0"/>
              <a:t>Evaluation of proposals and Open Science</a:t>
            </a:r>
            <a:endParaRPr lang="en-GB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359955" y="6908420"/>
            <a:ext cx="7597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  <a:defRPr/>
            </a:pPr>
            <a:r>
              <a:rPr lang="en-IE" sz="2400" b="1" kern="1200" dirty="0">
                <a:solidFill>
                  <a:srgbClr val="FF0000"/>
                </a:solidFill>
                <a:ea typeface="+mn-ea"/>
                <a:cs typeface="+mn-cs"/>
              </a:rPr>
              <a:t>**evaluation concerns mandatory and non-</a:t>
            </a:r>
            <a:r>
              <a:rPr lang="en-IE" sz="2400" b="1" kern="1200" dirty="0" err="1">
                <a:solidFill>
                  <a:srgbClr val="FF0000"/>
                </a:solidFill>
                <a:ea typeface="+mn-ea"/>
                <a:cs typeface="+mn-cs"/>
              </a:rPr>
              <a:t>mandatorypractices</a:t>
            </a:r>
            <a:r>
              <a:rPr lang="en-IE" sz="2400" b="1" kern="1200" dirty="0">
                <a:solidFill>
                  <a:srgbClr val="FF0000"/>
                </a:solidFill>
                <a:ea typeface="+mn-ea"/>
                <a:cs typeface="+mn-cs"/>
              </a:rPr>
              <a:t>, the latter where appropriate</a:t>
            </a:r>
          </a:p>
          <a:p>
            <a:pPr defTabSz="1219170">
              <a:buClrTx/>
              <a:defRPr/>
            </a:pPr>
            <a:r>
              <a:rPr lang="en-IE" sz="2400" b="1" kern="1200" dirty="0">
                <a:solidFill>
                  <a:srgbClr val="FF0000"/>
                </a:solidFill>
                <a:ea typeface="+mn-ea"/>
                <a:cs typeface="+mn-cs"/>
              </a:rPr>
              <a:t>**exception: ERC does not evaluate open science</a:t>
            </a:r>
            <a:endParaRPr lang="en-GB" sz="2400" b="1" kern="1200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47711C9-F34E-4850-9824-BFFADCBC2973}"/>
              </a:ext>
            </a:extLst>
          </p:cNvPr>
          <p:cNvSpPr/>
          <p:nvPr/>
        </p:nvSpPr>
        <p:spPr>
          <a:xfrm>
            <a:off x="162561" y="8725146"/>
            <a:ext cx="12935131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spcAft>
                <a:spcPts val="800"/>
              </a:spcAft>
              <a:buClrTx/>
            </a:pPr>
            <a:r>
              <a:rPr lang="en-US" sz="1333" kern="1200" dirty="0">
                <a:solidFill>
                  <a:srgbClr val="4D4D4D"/>
                </a:solidFill>
                <a:ea typeface="+mn-ea"/>
                <a:cs typeface="+mn-cs"/>
              </a:rPr>
              <a:t>Courtesy of </a:t>
            </a:r>
            <a:r>
              <a:rPr lang="en-GB" sz="1333" kern="1200" dirty="0">
                <a:solidFill>
                  <a:srgbClr val="4D4D4D"/>
                </a:solidFill>
                <a:ea typeface="+mn-ea"/>
                <a:cs typeface="+mn-cs"/>
              </a:rPr>
              <a:t>Victoria </a:t>
            </a:r>
            <a:r>
              <a:rPr lang="en-GB" sz="1333" kern="1200" dirty="0" err="1">
                <a:solidFill>
                  <a:srgbClr val="4D4D4D"/>
                </a:solidFill>
                <a:ea typeface="+mn-ea"/>
                <a:cs typeface="+mn-cs"/>
              </a:rPr>
              <a:t>Tsoukala</a:t>
            </a:r>
            <a:r>
              <a:rPr lang="en-GB" sz="1333" kern="1200" dirty="0">
                <a:solidFill>
                  <a:srgbClr val="4D4D4D"/>
                </a:solidFill>
                <a:ea typeface="+mn-ea"/>
                <a:cs typeface="+mn-cs"/>
              </a:rPr>
              <a:t>, </a:t>
            </a:r>
            <a:r>
              <a:rPr lang="en-IE" sz="1333" kern="1200" dirty="0">
                <a:solidFill>
                  <a:srgbClr val="4D4D4D"/>
                </a:solidFill>
                <a:ea typeface="+mn-ea"/>
                <a:cs typeface="+mn-cs"/>
              </a:rPr>
              <a:t>April 21, 2021, </a:t>
            </a:r>
            <a:r>
              <a:rPr lang="en-US" sz="1333" kern="1200" dirty="0">
                <a:solidFill>
                  <a:srgbClr val="4D4D4D"/>
                </a:solidFill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Webinar: A successful proposal for Horizon Europe: Scientific-technical excellence is key, but don’t forget the other aspects</a:t>
            </a:r>
            <a:r>
              <a:rPr lang="en-US" sz="1333" kern="1200" dirty="0">
                <a:solidFill>
                  <a:srgbClr val="4D4D4D"/>
                </a:solidFill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610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1b3aee02-91ef-4adf-942e-4fd810b21e2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1b3aee02-91ef-4adf-942e-4fd810b21e2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1b3aee02-91ef-4adf-942e-4fd810b21e2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aster">
  <a:themeElements>
    <a:clrScheme name="OpenAIRE">
      <a:dk1>
        <a:srgbClr val="000000"/>
      </a:dk1>
      <a:lt1>
        <a:srgbClr val="FEFFFF"/>
      </a:lt1>
      <a:dk2>
        <a:srgbClr val="424242"/>
      </a:dk2>
      <a:lt2>
        <a:srgbClr val="D5D5D5"/>
      </a:lt2>
      <a:accent1>
        <a:srgbClr val="2D3292"/>
      </a:accent1>
      <a:accent2>
        <a:srgbClr val="3889DE"/>
      </a:accent2>
      <a:accent3>
        <a:srgbClr val="69CDF3"/>
      </a:accent3>
      <a:accent4>
        <a:srgbClr val="797DD5"/>
      </a:accent4>
      <a:accent5>
        <a:srgbClr val="4248A9"/>
      </a:accent5>
      <a:accent6>
        <a:srgbClr val="D71E00"/>
      </a:accent6>
      <a:hlink>
        <a:srgbClr val="FF7C00"/>
      </a:hlink>
      <a:folHlink>
        <a:srgbClr val="000000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penAIRE_OpenSans_2017_v1" id="{D9A866A4-9639-464A-BAF6-472C2B4E4D10}" vid="{6AE3E86A-DA0F-1449-AA19-57DD6D897A57}"/>
    </a:ext>
  </a:extLst>
</a:theme>
</file>

<file path=ppt/theme/theme2.xml><?xml version="1.0" encoding="utf-8"?>
<a:theme xmlns:a="http://schemas.openxmlformats.org/drawingml/2006/main" name="Custom Design">
  <a:themeElements>
    <a:clrScheme name="ORE Master">
      <a:dk1>
        <a:srgbClr val="004493"/>
      </a:dk1>
      <a:lt1>
        <a:srgbClr val="FFFFFF"/>
      </a:lt1>
      <a:dk2>
        <a:srgbClr val="004493"/>
      </a:dk2>
      <a:lt2>
        <a:srgbClr val="004493"/>
      </a:lt2>
      <a:accent1>
        <a:srgbClr val="004493"/>
      </a:accent1>
      <a:accent2>
        <a:srgbClr val="7FA1C9"/>
      </a:accent2>
      <a:accent3>
        <a:srgbClr val="004493"/>
      </a:accent3>
      <a:accent4>
        <a:srgbClr val="404040"/>
      </a:accent4>
      <a:accent5>
        <a:srgbClr val="7FA1C9"/>
      </a:accent5>
      <a:accent6>
        <a:srgbClr val="9F9F9F"/>
      </a:accent6>
      <a:hlink>
        <a:srgbClr val="004499"/>
      </a:hlink>
      <a:folHlink>
        <a:srgbClr val="7FA1C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OpenAIRE_OpenSans_2017_v1</Template>
  <TotalTime>24413</TotalTime>
  <Words>2025</Words>
  <Application>Microsoft Office PowerPoint</Application>
  <PresentationFormat>Personalizzato</PresentationFormat>
  <Paragraphs>191</Paragraphs>
  <Slides>23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23</vt:i4>
      </vt:variant>
    </vt:vector>
  </HeadingPairs>
  <TitlesOfParts>
    <vt:vector size="40" baseType="lpstr">
      <vt:lpstr>Arial</vt:lpstr>
      <vt:lpstr>Calibri</vt:lpstr>
      <vt:lpstr>Courier New</vt:lpstr>
      <vt:lpstr>Helvetica</vt:lpstr>
      <vt:lpstr>Helvetica Light</vt:lpstr>
      <vt:lpstr>Helvetica Neue</vt:lpstr>
      <vt:lpstr>Helvetica Neue Light</vt:lpstr>
      <vt:lpstr>Open Sans</vt:lpstr>
      <vt:lpstr>Open Sans Light</vt:lpstr>
      <vt:lpstr>Open Sans Semibold</vt:lpstr>
      <vt:lpstr>Open Sans Semibold</vt:lpstr>
      <vt:lpstr>PF Paperback</vt:lpstr>
      <vt:lpstr>PF Paperback Light</vt:lpstr>
      <vt:lpstr>Verdana</vt:lpstr>
      <vt:lpstr>Wingdings</vt:lpstr>
      <vt:lpstr>Master</vt:lpstr>
      <vt:lpstr>Custom Design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Open Science practices*</vt:lpstr>
      <vt:lpstr>Evaluation of proposals and Open Science</vt:lpstr>
      <vt:lpstr>Model Grant Agreement requirements </vt:lpstr>
      <vt:lpstr>1. Open access to scientific publications I/II </vt:lpstr>
      <vt:lpstr>1. Open access to scientific publications II/II</vt:lpstr>
      <vt:lpstr>2. Research data management</vt:lpstr>
      <vt:lpstr>3. Additional Open Science practices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Manola</dc:creator>
  <cp:lastModifiedBy>Emma Lazzeri</cp:lastModifiedBy>
  <cp:revision>750</cp:revision>
  <cp:lastPrinted>2018-11-22T01:20:18Z</cp:lastPrinted>
  <dcterms:created xsi:type="dcterms:W3CDTF">2017-08-30T15:59:35Z</dcterms:created>
  <dcterms:modified xsi:type="dcterms:W3CDTF">2021-10-07T11:21:53Z</dcterms:modified>
</cp:coreProperties>
</file>