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9144000" cx="16256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Open Sans SemiBold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Helvetica Neue Light"/>
      <p:regular r:id="rId47"/>
      <p:bold r:id="rId48"/>
      <p:italic r:id="rId49"/>
      <p:boldItalic r:id="rId50"/>
    </p:embeddedFont>
    <p:embeddedFont>
      <p:font typeface="Open Sans Light"/>
      <p:regular r:id="rId51"/>
      <p:bold r:id="rId52"/>
      <p:italic r:id="rId53"/>
      <p:boldItalic r:id="rId54"/>
    </p:embeddedFont>
    <p:embeddedFont>
      <p:font typeface="Open Sans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.fntdata"/><Relationship Id="rId42" Type="http://schemas.openxmlformats.org/officeDocument/2006/relationships/font" Target="fonts/OpenSansSemiBold-boldItalic.fntdata"/><Relationship Id="rId41" Type="http://schemas.openxmlformats.org/officeDocument/2006/relationships/font" Target="fonts/OpenSansSemiBold-italic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bold.fntdata"/><Relationship Id="rId47" Type="http://schemas.openxmlformats.org/officeDocument/2006/relationships/font" Target="fonts/HelveticaNeueLight-regular.fntdata"/><Relationship Id="rId49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regular.fntdata"/><Relationship Id="rId30" Type="http://schemas.openxmlformats.org/officeDocument/2006/relationships/slide" Target="slides/slide26.xml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Lato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Lato-italic.fntdata"/><Relationship Id="rId36" Type="http://schemas.openxmlformats.org/officeDocument/2006/relationships/font" Target="fonts/Lato-bold.fntdata"/><Relationship Id="rId39" Type="http://schemas.openxmlformats.org/officeDocument/2006/relationships/font" Target="fonts/OpenSansSemiBold-regular.fntdata"/><Relationship Id="rId38" Type="http://schemas.openxmlformats.org/officeDocument/2006/relationships/font" Target="fonts/Lato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penSansLight-regular.fntdata"/><Relationship Id="rId50" Type="http://schemas.openxmlformats.org/officeDocument/2006/relationships/font" Target="fonts/HelveticaNeueLight-boldItalic.fntdata"/><Relationship Id="rId53" Type="http://schemas.openxmlformats.org/officeDocument/2006/relationships/font" Target="fonts/OpenSansLight-italic.fntdata"/><Relationship Id="rId52" Type="http://schemas.openxmlformats.org/officeDocument/2006/relationships/font" Target="fonts/OpenSansLight-bold.fntdata"/><Relationship Id="rId11" Type="http://schemas.openxmlformats.org/officeDocument/2006/relationships/slide" Target="slides/slide7.xml"/><Relationship Id="rId55" Type="http://schemas.openxmlformats.org/officeDocument/2006/relationships/font" Target="fonts/OpenSans-regular.fntdata"/><Relationship Id="rId10" Type="http://schemas.openxmlformats.org/officeDocument/2006/relationships/slide" Target="slides/slide6.xml"/><Relationship Id="rId54" Type="http://schemas.openxmlformats.org/officeDocument/2006/relationships/font" Target="fonts/OpenSansLight-boldItalic.fntdata"/><Relationship Id="rId13" Type="http://schemas.openxmlformats.org/officeDocument/2006/relationships/slide" Target="slides/slide9.xml"/><Relationship Id="rId57" Type="http://schemas.openxmlformats.org/officeDocument/2006/relationships/font" Target="fonts/OpenSans-italic.fntdata"/><Relationship Id="rId12" Type="http://schemas.openxmlformats.org/officeDocument/2006/relationships/slide" Target="slides/slide8.xml"/><Relationship Id="rId56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5203e259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5203e259d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422" name="Google Shape;42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5203e259d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5203e259d_1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5203e259d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55203e259d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6256100" cy="8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296800" y="2351022"/>
            <a:ext cx="13667700" cy="29595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297115" y="5640711"/>
            <a:ext cx="13667700" cy="9621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476201" y="7411816"/>
            <a:ext cx="1325790" cy="81469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1296800" y="1304800"/>
            <a:ext cx="13668300" cy="22128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00"/>
              <a:buNone/>
              <a:defRPr sz="14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1296800" y="4040690"/>
            <a:ext cx="13668300" cy="28095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">
  <p:cSld name="Title 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-15619" l="0" r="0" t="15620"/>
          <a:stretch/>
        </p:blipFill>
        <p:spPr>
          <a:xfrm>
            <a:off x="0" y="0"/>
            <a:ext cx="16256002" cy="10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0" y="14024"/>
            <a:ext cx="16256100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12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0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8065033"/>
            <a:ext cx="16256100" cy="111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0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831589" y="8483763"/>
            <a:ext cx="65934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Char char="●"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697519" y="2146730"/>
            <a:ext cx="14671500" cy="24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670441" y="4572000"/>
            <a:ext cx="146985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9127458" y="856565"/>
            <a:ext cx="6241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9127458" y="1237927"/>
            <a:ext cx="6241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500297" y="5636944"/>
            <a:ext cx="1933731" cy="29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757" y="8328801"/>
            <a:ext cx="829563" cy="5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879" y="8496329"/>
            <a:ext cx="703863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Full Photo">
  <p:cSld name="2_Title - Full Phot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 b="-15610" l="0" r="0" t="15610"/>
          <a:stretch/>
        </p:blipFill>
        <p:spPr>
          <a:xfrm>
            <a:off x="0" y="0"/>
            <a:ext cx="16256002" cy="10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0" y="14024"/>
            <a:ext cx="16256100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12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410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711200" y="792163"/>
            <a:ext cx="12888900" cy="4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b="1" i="0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711201" y="5511000"/>
            <a:ext cx="7173600" cy="19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/>
        </p:nvSpPr>
        <p:spPr>
          <a:xfrm>
            <a:off x="18712067" y="3610626"/>
            <a:ext cx="96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ext">
  <p:cSld name="2_Image Right - 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>
            <p:ph idx="2" type="pic"/>
          </p:nvPr>
        </p:nvSpPr>
        <p:spPr>
          <a:xfrm>
            <a:off x="8128000" y="792164"/>
            <a:ext cx="8127900" cy="74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11201" y="792164"/>
            <a:ext cx="6535800" cy="25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  <a:defRPr b="1" i="0" sz="660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3" type="body"/>
          </p:nvPr>
        </p:nvSpPr>
        <p:spPr>
          <a:xfrm>
            <a:off x="723899" y="3357798"/>
            <a:ext cx="6126600" cy="4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b="0" i="0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8921831" y="6031940"/>
            <a:ext cx="8968800" cy="16170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  <a:effectLst>
            <a:outerShdw blurRad="25400" rotWithShape="0" dir="5400000" dist="12700">
              <a:srgbClr val="000000">
                <a:alpha val="49020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" name="Google Shape;106;p15"/>
          <p:cNvSpPr txBox="1"/>
          <p:nvPr>
            <p:ph idx="4" type="body"/>
          </p:nvPr>
        </p:nvSpPr>
        <p:spPr>
          <a:xfrm>
            <a:off x="9593704" y="6162363"/>
            <a:ext cx="63558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Open Sans SemiBold"/>
              <a:buNone/>
              <a:defRPr b="1" i="1" sz="44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_bg">
  <p:cSld name="1_Bullets_bg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1" y="0"/>
            <a:ext cx="16233456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3899" y="1484025"/>
            <a:ext cx="135177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44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87E6"/>
              </a:buClr>
              <a:buSzPts val="3400"/>
              <a:buFont typeface="Helvetica Neue"/>
              <a:buChar char="○"/>
              <a:defRPr b="0" i="0" sz="4000">
                <a:solidFill>
                  <a:srgbClr val="4687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■"/>
              <a:defRPr b="0" i="0" sz="3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Char char="●"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757" y="8328801"/>
            <a:ext cx="829563" cy="5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">
  <p:cSld name="2_Bulle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23899" y="1484025"/>
            <a:ext cx="135177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b="1" i="0" sz="4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0" i="0" sz="3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0" i="0" sz="30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diagrams_with_header">
  <p:cSld name="1_Blank_diagrams_with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1362792" y="338668"/>
            <a:ext cx="135303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/>
            </a:lvl9pPr>
          </a:lstStyle>
          <a:p/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92470" y="8193617"/>
            <a:ext cx="3987799" cy="79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1117599" y="2434167"/>
            <a:ext cx="14541000" cy="51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■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14630400" y="838676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4" name="Google Shape;134;p20"/>
          <p:cNvCxnSpPr/>
          <p:nvPr/>
        </p:nvCxnSpPr>
        <p:spPr>
          <a:xfrm>
            <a:off x="1117601" y="1"/>
            <a:ext cx="0" cy="1701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0"/>
          <p:cNvSpPr txBox="1"/>
          <p:nvPr>
            <p:ph type="title"/>
          </p:nvPr>
        </p:nvSpPr>
        <p:spPr>
          <a:xfrm>
            <a:off x="1294296" y="643814"/>
            <a:ext cx="140208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1296800" y="2351022"/>
            <a:ext cx="13668300" cy="26997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Object">
  <p:cSld name="Content and 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1117597" y="2434167"/>
            <a:ext cx="7104000" cy="5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■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8536333" y="2434167"/>
            <a:ext cx="7104000" cy="5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1pPr>
            <a:lvl2pPr indent="-314325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14630400" y="838676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40" name="Google Shape;140;p21"/>
          <p:cNvCxnSpPr/>
          <p:nvPr/>
        </p:nvCxnSpPr>
        <p:spPr>
          <a:xfrm>
            <a:off x="1117601" y="1"/>
            <a:ext cx="0" cy="1701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21"/>
          <p:cNvSpPr txBox="1"/>
          <p:nvPr>
            <p:ph type="title"/>
          </p:nvPr>
        </p:nvSpPr>
        <p:spPr>
          <a:xfrm>
            <a:off x="1294296" y="643814"/>
            <a:ext cx="140208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(2)">
  <p:cSld name="Chapter Slide (2)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0" y="0"/>
            <a:ext cx="16256100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Helvetica Neue Light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14630400" y="838676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78469" y="8061153"/>
            <a:ext cx="2288267" cy="60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ctrTitle"/>
          </p:nvPr>
        </p:nvSpPr>
        <p:spPr>
          <a:xfrm>
            <a:off x="1436018" y="1496484"/>
            <a:ext cx="135417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Helvetica Neue"/>
              <a:buNone/>
              <a:defRPr sz="8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147" name="Google Shape;147;p22"/>
          <p:cNvCxnSpPr/>
          <p:nvPr/>
        </p:nvCxnSpPr>
        <p:spPr>
          <a:xfrm>
            <a:off x="1117600" y="0"/>
            <a:ext cx="0" cy="439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1426920" y="4802717"/>
            <a:ext cx="135417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3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/>
            </a:lvl2pPr>
            <a:lvl3pPr lvl="2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2133"/>
            </a:lvl4pPr>
            <a:lvl5pPr lvl="4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2133"/>
            </a:lvl5pPr>
            <a:lvl6pPr lvl="5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/>
            </a:lvl6pPr>
            <a:lvl7pPr lvl="6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/>
            </a:lvl7pPr>
            <a:lvl8pPr lvl="7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/>
            </a:lvl8pPr>
            <a:lvl9pPr lvl="8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 1">
  <p:cSld name="1_Bulle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723899" y="1484025"/>
            <a:ext cx="135177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b="1" i="0" sz="4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○"/>
              <a:defRPr b="0" i="0" sz="3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■"/>
              <a:defRPr b="0" i="0" sz="30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Char char="●"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8757" y="8328801"/>
            <a:ext cx="829563" cy="5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hotos - Text">
  <p:cSld name="6 Photos -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0" y="0"/>
            <a:ext cx="16256100" cy="9144000"/>
          </a:xfrm>
          <a:prstGeom prst="rect">
            <a:avLst/>
          </a:prstGeom>
          <a:gradFill>
            <a:gsLst>
              <a:gs pos="0">
                <a:schemeClr val="accent2"/>
              </a:gs>
              <a:gs pos="33000">
                <a:schemeClr val="accent2"/>
              </a:gs>
              <a:gs pos="100000">
                <a:schemeClr val="accent3"/>
              </a:gs>
            </a:gsLst>
            <a:lin ang="12600029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0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24"/>
          <p:cNvSpPr/>
          <p:nvPr>
            <p:ph idx="2" type="pic"/>
          </p:nvPr>
        </p:nvSpPr>
        <p:spPr>
          <a:xfrm>
            <a:off x="741412" y="1885741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2314936" y="1912398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3" type="body"/>
          </p:nvPr>
        </p:nvSpPr>
        <p:spPr>
          <a:xfrm>
            <a:off x="2314936" y="2327637"/>
            <a:ext cx="53127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4" type="body"/>
          </p:nvPr>
        </p:nvSpPr>
        <p:spPr>
          <a:xfrm>
            <a:off x="711199" y="524933"/>
            <a:ext cx="143031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 SemiBold"/>
              <a:buNone/>
              <a:defRPr b="1" i="0" sz="4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1" name="Google Shape;161;p24"/>
          <p:cNvSpPr/>
          <p:nvPr/>
        </p:nvSpPr>
        <p:spPr>
          <a:xfrm>
            <a:off x="0" y="8026400"/>
            <a:ext cx="16256100" cy="111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0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2" name="Google Shape;162;p24"/>
          <p:cNvSpPr/>
          <p:nvPr>
            <p:ph idx="5" type="pic"/>
          </p:nvPr>
        </p:nvSpPr>
        <p:spPr>
          <a:xfrm>
            <a:off x="741412" y="3890152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4"/>
          <p:cNvSpPr txBox="1"/>
          <p:nvPr>
            <p:ph idx="6" type="body"/>
          </p:nvPr>
        </p:nvSpPr>
        <p:spPr>
          <a:xfrm>
            <a:off x="2314936" y="3916809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7" type="body"/>
          </p:nvPr>
        </p:nvSpPr>
        <p:spPr>
          <a:xfrm>
            <a:off x="2314936" y="4332048"/>
            <a:ext cx="5312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5" name="Google Shape;165;p24"/>
          <p:cNvSpPr/>
          <p:nvPr>
            <p:ph idx="8" type="pic"/>
          </p:nvPr>
        </p:nvSpPr>
        <p:spPr>
          <a:xfrm>
            <a:off x="741412" y="5867906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4"/>
          <p:cNvSpPr txBox="1"/>
          <p:nvPr>
            <p:ph idx="9" type="body"/>
          </p:nvPr>
        </p:nvSpPr>
        <p:spPr>
          <a:xfrm>
            <a:off x="2314936" y="5894563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3" type="body"/>
          </p:nvPr>
        </p:nvSpPr>
        <p:spPr>
          <a:xfrm>
            <a:off x="2314936" y="6309802"/>
            <a:ext cx="53127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8" name="Google Shape;168;p24"/>
          <p:cNvSpPr/>
          <p:nvPr>
            <p:ph idx="14" type="pic"/>
          </p:nvPr>
        </p:nvSpPr>
        <p:spPr>
          <a:xfrm>
            <a:off x="8128000" y="1885741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4"/>
          <p:cNvSpPr txBox="1"/>
          <p:nvPr>
            <p:ph idx="15" type="body"/>
          </p:nvPr>
        </p:nvSpPr>
        <p:spPr>
          <a:xfrm>
            <a:off x="9701524" y="1912398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b="1" i="0"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6" type="body"/>
          </p:nvPr>
        </p:nvSpPr>
        <p:spPr>
          <a:xfrm>
            <a:off x="9701524" y="2327637"/>
            <a:ext cx="53127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71" name="Google Shape;171;p24"/>
          <p:cNvSpPr/>
          <p:nvPr>
            <p:ph idx="17" type="pic"/>
          </p:nvPr>
        </p:nvSpPr>
        <p:spPr>
          <a:xfrm>
            <a:off x="8128000" y="3890152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4"/>
          <p:cNvSpPr txBox="1"/>
          <p:nvPr>
            <p:ph idx="18" type="body"/>
          </p:nvPr>
        </p:nvSpPr>
        <p:spPr>
          <a:xfrm>
            <a:off x="9701524" y="3916809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9" type="body"/>
          </p:nvPr>
        </p:nvSpPr>
        <p:spPr>
          <a:xfrm>
            <a:off x="9701524" y="4332048"/>
            <a:ext cx="5312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74" name="Google Shape;174;p24"/>
          <p:cNvSpPr/>
          <p:nvPr>
            <p:ph idx="20" type="pic"/>
          </p:nvPr>
        </p:nvSpPr>
        <p:spPr>
          <a:xfrm>
            <a:off x="8128000" y="5867906"/>
            <a:ext cx="1361700" cy="13638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4"/>
          <p:cNvSpPr txBox="1"/>
          <p:nvPr>
            <p:ph idx="21" type="body"/>
          </p:nvPr>
        </p:nvSpPr>
        <p:spPr>
          <a:xfrm>
            <a:off x="9701524" y="5894563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22" type="body"/>
          </p:nvPr>
        </p:nvSpPr>
        <p:spPr>
          <a:xfrm>
            <a:off x="9701524" y="6309802"/>
            <a:ext cx="53127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434050" y="-434050"/>
            <a:ext cx="1736203" cy="26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042761" y="5824735"/>
            <a:ext cx="1770592" cy="26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Char char="●"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757" y="8328801"/>
            <a:ext cx="829563" cy="5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diagrams_with_header 1">
  <p:cSld name="Blank_diagrams_with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1362792" y="338668"/>
            <a:ext cx="135303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>
            <p:ph idx="11" type="ftr"/>
          </p:nvPr>
        </p:nvSpPr>
        <p:spPr>
          <a:xfrm>
            <a:off x="7246916" y="8551495"/>
            <a:ext cx="829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Char char="●"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15571303" y="8551494"/>
            <a:ext cx="507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757" y="8328801"/>
            <a:ext cx="829563" cy="5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5999" cy="914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3327400" y="2766348"/>
            <a:ext cx="96894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C3F0"/>
              </a:buClr>
              <a:buSzPts val="13000"/>
              <a:buFont typeface="Open Sans SemiBold"/>
              <a:buNone/>
            </a:pPr>
            <a:r>
              <a:rPr b="1" i="0" lang="it-IT" sz="13000" u="none" cap="none" strike="noStrike">
                <a:solidFill>
                  <a:srgbClr val="5AC3F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Grazie!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4176060" y="6130977"/>
            <a:ext cx="7901700" cy="5214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000"/>
              <a:buFont typeface="Open Sans"/>
              <a:buNone/>
              <a:defRPr b="1" i="0" sz="40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93" name="Google Shape;193;p26"/>
          <p:cNvSpPr txBox="1"/>
          <p:nvPr>
            <p:ph idx="2" type="body"/>
          </p:nvPr>
        </p:nvSpPr>
        <p:spPr>
          <a:xfrm>
            <a:off x="4176060" y="6652302"/>
            <a:ext cx="7901700" cy="15174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b="0" i="0" sz="3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5pPr>
            <a:lvl6pPr indent="-314325" lvl="5" marL="2743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2098" y="8371595"/>
            <a:ext cx="829563" cy="5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6256100" cy="86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1296800" y="23442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296800" y="3695778"/>
            <a:ext cx="13668900" cy="40197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6256100" cy="86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1296800" y="2344267"/>
            <a:ext cx="136683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296578" y="3695778"/>
            <a:ext cx="6709800" cy="40197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8255295" y="3695778"/>
            <a:ext cx="6709800" cy="40197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6256100" cy="86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1296800" y="2344267"/>
            <a:ext cx="136683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6256100" cy="86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1297778" y="2344267"/>
            <a:ext cx="5868300" cy="24561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1282178" y="4945289"/>
            <a:ext cx="5868300" cy="28401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476201" y="7411816"/>
            <a:ext cx="1325790" cy="81469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1296800" y="1536533"/>
            <a:ext cx="12482100" cy="53067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8127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476201" y="2117816"/>
            <a:ext cx="1325790" cy="81469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62525" lIns="162525" spcFirstLastPara="1" rIns="162525" wrap="square" tIns="1625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1297778" y="2344267"/>
            <a:ext cx="5868300" cy="29994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1288800" y="5620489"/>
            <a:ext cx="5868300" cy="13494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9198622" y="2404667"/>
            <a:ext cx="5998800" cy="53787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288800" y="7773424"/>
            <a:ext cx="13684200" cy="8187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4133" y="791156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aleway"/>
              <a:buNone/>
              <a:defRPr b="1" sz="5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Lato"/>
              <a:buChar char="●"/>
              <a:defRPr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■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■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■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175649" y="8444179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525" lIns="162525" spcFirstLastPara="1" rIns="162525" wrap="square" tIns="162525">
            <a:normAutofit/>
          </a:bodyPr>
          <a:lstStyle>
            <a:lvl1pPr lvl="0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mailto:emma.lazzeri@garr.it" TargetMode="External"/><Relationship Id="rId5" Type="http://schemas.openxmlformats.org/officeDocument/2006/relationships/hyperlink" Target="https://orcid.org/0000-0003-0506-046X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-research-europe.ec.europa.eu/" TargetMode="External"/><Relationship Id="rId4" Type="http://schemas.openxmlformats.org/officeDocument/2006/relationships/hyperlink" Target="https://doaj.org/" TargetMode="External"/><Relationship Id="rId5" Type="http://schemas.openxmlformats.org/officeDocument/2006/relationships/hyperlink" Target="https://v2.sherpa.ac.uk/romeo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i.org/10.5281/zenodo.5535454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journals.asm.org/doi/pdf/10.1128/mBio.00064-14" TargetMode="External"/><Relationship Id="rId4" Type="http://schemas.openxmlformats.org/officeDocument/2006/relationships/hyperlink" Target="https://www.ncbi.nlm.nih.gov/pmc/articles/PMC2126010/" TargetMode="External"/><Relationship Id="rId9" Type="http://schemas.openxmlformats.org/officeDocument/2006/relationships/hyperlink" Target="https://mitpress.mit.edu/9780262537933/" TargetMode="External"/><Relationship Id="rId5" Type="http://schemas.openxmlformats.org/officeDocument/2006/relationships/hyperlink" Target="https://www.frontiersin.org/articles/10.3389/fnhum.2013.00291/full" TargetMode="External"/><Relationship Id="rId6" Type="http://schemas.openxmlformats.org/officeDocument/2006/relationships/hyperlink" Target="https://www.slideshare.net/brembs/digital-scholarship-and-open-science-need-a-digital-infrastructure" TargetMode="External"/><Relationship Id="rId7" Type="http://schemas.openxmlformats.org/officeDocument/2006/relationships/hyperlink" Target="https://journals.plos.org/plosmedicine/article?id=10.1371/journal.pmed.0030291" TargetMode="External"/><Relationship Id="rId8" Type="http://schemas.openxmlformats.org/officeDocument/2006/relationships/hyperlink" Target="https://journals.asm.org/doi/full/10.1128/iai.05661-11" TargetMode="External"/><Relationship Id="rId11" Type="http://schemas.openxmlformats.org/officeDocument/2006/relationships/hyperlink" Target="https://www.nature.com/articles/s41393-018-0193-9" TargetMode="External"/><Relationship Id="rId10" Type="http://schemas.openxmlformats.org/officeDocument/2006/relationships/hyperlink" Target="https://www.nature.com/articles/535201a" TargetMode="External"/><Relationship Id="rId13" Type="http://schemas.openxmlformats.org/officeDocument/2006/relationships/hyperlink" Target="https://research-and-innovation.ec.europa.eu/news/all-research-and-innovation-news/reforming-research-assessment-agreement-now-final-2022-07-20_en" TargetMode="External"/><Relationship Id="rId12" Type="http://schemas.openxmlformats.org/officeDocument/2006/relationships/hyperlink" Target="https://op.europa.eu/s/wYJ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i.org/10.5281/zenodo.708285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hyperlink" Target="https://ec.europa.eu/research/participants/docs/h2020-funding-guide/other/event210421.ht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c.europa.eu/research/participants/docs/h2020-funding-guide/other/event210421.ht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c.europa.eu/research/participants/docs/h2020-funding-guide/other/event210421.htm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2026" y="68736"/>
            <a:ext cx="1843972" cy="6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5602756" y="8282738"/>
            <a:ext cx="5050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b="1" lang="it-IT"/>
              <a:t>Open Science Caffé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b="1" lang="it-IT"/>
              <a:t>15</a:t>
            </a:r>
            <a:r>
              <a:rPr b="1" lang="it-IT"/>
              <a:t> Settembre 2022</a:t>
            </a:r>
            <a:endParaRPr/>
          </a:p>
        </p:txBody>
      </p:sp>
      <p:sp>
        <p:nvSpPr>
          <p:cNvPr id="201" name="Google Shape;201;p27"/>
          <p:cNvSpPr txBox="1"/>
          <p:nvPr>
            <p:ph idx="1" type="subTitle"/>
          </p:nvPr>
        </p:nvSpPr>
        <p:spPr>
          <a:xfrm>
            <a:off x="1297125" y="5640695"/>
            <a:ext cx="13667700" cy="13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</a:pPr>
            <a:r>
              <a:rPr lang="it-IT"/>
              <a:t>Emma Lazzeri,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</a:pPr>
            <a:r>
              <a:rPr lang="it-IT"/>
              <a:t>GARR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emma.lazzeri@garr.it</a:t>
            </a:r>
            <a:r>
              <a:rPr lang="it-IT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>
                <a:solidFill>
                  <a:schemeClr val="hlink"/>
                </a:solidFill>
                <a:hlinkClick r:id="rId5"/>
              </a:rPr>
              <a:t>https://orcid.org/0000-0003-0506-046X</a:t>
            </a:r>
            <a:r>
              <a:rPr lang="it-IT"/>
              <a:t> 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07275" y="68726"/>
            <a:ext cx="739606" cy="6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4377" y="6531364"/>
            <a:ext cx="376225" cy="3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>
            <p:ph type="ctrTitle"/>
          </p:nvPr>
        </p:nvSpPr>
        <p:spPr>
          <a:xfrm>
            <a:off x="1296800" y="2351022"/>
            <a:ext cx="13667700" cy="29595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Open Science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 Horizon Europe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idx="1" type="body"/>
          </p:nvPr>
        </p:nvSpPr>
        <p:spPr>
          <a:xfrm>
            <a:off x="806313" y="1652982"/>
            <a:ext cx="6405127" cy="520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None/>
            </a:pPr>
            <a:r>
              <a:rPr b="1" lang="it-IT">
                <a:solidFill>
                  <a:srgbClr val="004494"/>
                </a:solidFill>
              </a:rPr>
              <a:t> “Excellence” criterion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>
                <a:srgbClr val="004494"/>
              </a:buClr>
              <a:buSzPts val="2000"/>
              <a:buFont typeface="Helvetica Neue"/>
              <a:buNone/>
            </a:pPr>
            <a:r>
              <a:rPr b="1" lang="it-IT" sz="2667">
                <a:solidFill>
                  <a:srgbClr val="004494"/>
                </a:solidFill>
              </a:rPr>
              <a:t>(methodology)</a:t>
            </a:r>
            <a:endParaRPr sz="2667">
              <a:solidFill>
                <a:srgbClr val="004494"/>
              </a:solidFill>
            </a:endParaRPr>
          </a:p>
          <a:p>
            <a:pPr indent="-395101" lvl="0" marL="395101" rtl="0" algn="l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●"/>
            </a:pPr>
            <a:r>
              <a:rPr lang="it-IT" sz="2400">
                <a:solidFill>
                  <a:srgbClr val="004494"/>
                </a:solidFill>
              </a:rPr>
              <a:t>Up to 1 page to describe OS practices + up to 1 page to describe research data/output management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63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●"/>
            </a:pPr>
            <a:r>
              <a:rPr lang="it-IT" sz="2400">
                <a:solidFill>
                  <a:srgbClr val="004494"/>
                </a:solidFill>
              </a:rPr>
              <a:t>Evaluation of the quality of open science practices</a:t>
            </a:r>
            <a:endParaRPr/>
          </a:p>
          <a:p>
            <a:pPr indent="-280801" lvl="0" marL="395101" rtl="0" algn="l">
              <a:lnSpc>
                <a:spcPct val="100000"/>
              </a:lnSpc>
              <a:spcBef>
                <a:spcPts val="6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sz="2400">
              <a:solidFill>
                <a:srgbClr val="004494"/>
              </a:solidFill>
            </a:endParaRPr>
          </a:p>
          <a:p>
            <a:pPr indent="-242701" lvl="0" marL="395101" rtl="0" algn="l">
              <a:lnSpc>
                <a:spcPct val="100000"/>
              </a:lnSpc>
              <a:spcBef>
                <a:spcPts val="6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0" name="Google Shape;330;p36"/>
          <p:cNvSpPr txBox="1"/>
          <p:nvPr>
            <p:ph idx="2" type="body"/>
          </p:nvPr>
        </p:nvSpPr>
        <p:spPr>
          <a:xfrm>
            <a:off x="7496783" y="1652981"/>
            <a:ext cx="8312164" cy="660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None/>
            </a:pPr>
            <a:r>
              <a:rPr b="1" lang="it-IT">
                <a:solidFill>
                  <a:srgbClr val="004494"/>
                </a:solidFill>
              </a:rPr>
              <a:t>“Quality of implementation” criterion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4494"/>
              </a:buClr>
              <a:buSzPts val="2000"/>
              <a:buFont typeface="Helvetica Neue"/>
              <a:buNone/>
            </a:pPr>
            <a:r>
              <a:rPr b="1" lang="it-IT" sz="2667">
                <a:solidFill>
                  <a:srgbClr val="004494"/>
                </a:solidFill>
              </a:rPr>
              <a:t>(capacity of participants and consortium as a whole + list of achievements)</a:t>
            </a:r>
            <a:endParaRPr sz="2667">
              <a:solidFill>
                <a:srgbClr val="004494"/>
              </a:solidFill>
            </a:endParaRPr>
          </a:p>
          <a:p>
            <a:pPr indent="-395101" lvl="1" marL="83959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Explain expertise on OS </a:t>
            </a:r>
            <a:r>
              <a:rPr lang="it-IT" sz="2133">
                <a:solidFill>
                  <a:srgbClr val="004494"/>
                </a:solidFill>
              </a:rPr>
              <a:t>(if no OS practices are involved then no expertise required)</a:t>
            </a:r>
            <a:endParaRPr sz="2133">
              <a:solidFill>
                <a:srgbClr val="004494"/>
              </a:solidFill>
            </a:endParaRPr>
          </a:p>
          <a:p>
            <a:pPr indent="-395101" lvl="1" marL="83959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List publications, software, data, etc, relevant to the project with qualitative assessment and, where available, persistent identifiers</a:t>
            </a:r>
            <a:endParaRPr/>
          </a:p>
          <a:p>
            <a:pPr indent="-395101" lvl="1" marL="83959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Publications expected to be open access; datasets expected to be FAIR and ‘as open as possible, as closed as necessary‘. </a:t>
            </a:r>
            <a:r>
              <a:rPr b="1" lang="it-IT" sz="2400">
                <a:solidFill>
                  <a:srgbClr val="004494"/>
                </a:solidFill>
              </a:rPr>
              <a:t>Significance of publications to be evaluated on the basis of proposers’ qualitative assessment </a:t>
            </a:r>
            <a:r>
              <a:rPr lang="it-IT" sz="2400">
                <a:solidFill>
                  <a:srgbClr val="004494"/>
                </a:solidFill>
              </a:rPr>
              <a:t>and not per Journal Impact Factor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 txBox="1"/>
          <p:nvPr>
            <p:ph type="title"/>
          </p:nvPr>
        </p:nvSpPr>
        <p:spPr>
          <a:xfrm>
            <a:off x="1281327" y="267678"/>
            <a:ext cx="14020800" cy="10431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rPr lang="it-IT" sz="5400"/>
              <a:t>Evaluation of proposals and Open Science</a:t>
            </a:r>
            <a:endParaRPr sz="5400"/>
          </a:p>
        </p:txBody>
      </p:sp>
      <p:sp>
        <p:nvSpPr>
          <p:cNvPr id="332" name="Google Shape;332;p36"/>
          <p:cNvSpPr txBox="1"/>
          <p:nvPr/>
        </p:nvSpPr>
        <p:spPr>
          <a:xfrm>
            <a:off x="359955" y="6908420"/>
            <a:ext cx="75977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 Light"/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**evaluation concerns mandatory and non-mandatorypractices, the latter where appropriate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 Light"/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**exception: ERC does not evaluate open science</a:t>
            </a:r>
            <a:endParaRPr b="1" i="0" sz="2400" u="none" cap="none" strike="noStrike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36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cxnSp>
        <p:nvCxnSpPr>
          <p:cNvPr id="334" name="Google Shape;334;p36"/>
          <p:cNvCxnSpPr/>
          <p:nvPr/>
        </p:nvCxnSpPr>
        <p:spPr>
          <a:xfrm flipH="1" rot="10800000">
            <a:off x="10577975" y="7200125"/>
            <a:ext cx="4016700" cy="21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type="ctrTitle"/>
          </p:nvPr>
        </p:nvSpPr>
        <p:spPr>
          <a:xfrm>
            <a:off x="1436018" y="1496484"/>
            <a:ext cx="13541729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</a:pPr>
            <a:r>
              <a:rPr lang="it-IT">
                <a:solidFill>
                  <a:schemeClr val="lt1"/>
                </a:solidFill>
              </a:rPr>
              <a:t>Model Grant Agreement requirements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0" name="Google Shape;340;p37"/>
          <p:cNvSpPr txBox="1"/>
          <p:nvPr>
            <p:ph idx="1" type="subTitle"/>
          </p:nvPr>
        </p:nvSpPr>
        <p:spPr>
          <a:xfrm>
            <a:off x="1426920" y="4802717"/>
            <a:ext cx="13541729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58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AutoNum type="arabicPeriod"/>
            </a:pPr>
            <a:r>
              <a:rPr lang="it-IT">
                <a:solidFill>
                  <a:schemeClr val="lt1"/>
                </a:solidFill>
              </a:rPr>
              <a:t>Open access to scientific publications </a:t>
            </a:r>
            <a:endParaRPr/>
          </a:p>
          <a:p>
            <a:pPr indent="-609585" lvl="0" marL="60958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AutoNum type="arabicPeriod"/>
            </a:pPr>
            <a:r>
              <a:rPr lang="it-IT">
                <a:solidFill>
                  <a:schemeClr val="lt1"/>
                </a:solidFill>
              </a:rPr>
              <a:t>Research Data Management </a:t>
            </a:r>
            <a:endParaRPr/>
          </a:p>
          <a:p>
            <a:pPr indent="-609585" lvl="0" marL="60958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AutoNum type="arabicPeriod"/>
            </a:pPr>
            <a:r>
              <a:rPr lang="it-IT">
                <a:solidFill>
                  <a:schemeClr val="lt1"/>
                </a:solidFill>
              </a:rPr>
              <a:t>Additional open science practices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804155" y="1698256"/>
            <a:ext cx="14958360" cy="6673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Helvetica Neue"/>
              <a:buNone/>
            </a:pPr>
            <a:r>
              <a:rPr lang="it-IT" sz="2933">
                <a:solidFill>
                  <a:srgbClr val="004494"/>
                </a:solidFill>
              </a:rPr>
              <a:t>Beneficiaries must </a:t>
            </a:r>
            <a:r>
              <a:rPr lang="it-IT" sz="2933" u="sng">
                <a:solidFill>
                  <a:srgbClr val="004494"/>
                </a:solidFill>
              </a:rPr>
              <a:t>ensure</a:t>
            </a:r>
            <a:r>
              <a:rPr lang="it-IT" sz="2933">
                <a:solidFill>
                  <a:srgbClr val="004494"/>
                </a:solidFill>
              </a:rPr>
              <a:t> </a:t>
            </a:r>
            <a:r>
              <a:rPr b="1" lang="it-IT" sz="2933">
                <a:solidFill>
                  <a:srgbClr val="004494"/>
                </a:solidFill>
              </a:rPr>
              <a:t>OA to peer-reviewed scientific publications </a:t>
            </a:r>
            <a:r>
              <a:rPr lang="it-IT" sz="2933">
                <a:solidFill>
                  <a:srgbClr val="004494"/>
                </a:solidFill>
              </a:rPr>
              <a:t>relating to their results. </a:t>
            </a:r>
            <a:r>
              <a:rPr lang="it-IT" sz="2667">
                <a:solidFill>
                  <a:srgbClr val="004494"/>
                </a:solidFill>
              </a:rPr>
              <a:t>In particular, </a:t>
            </a:r>
            <a:r>
              <a:rPr b="1" lang="it-IT" sz="2667">
                <a:solidFill>
                  <a:srgbClr val="004494"/>
                </a:solidFill>
              </a:rPr>
              <a:t>they must ensure</a:t>
            </a:r>
            <a:r>
              <a:rPr lang="it-IT" sz="2667">
                <a:solidFill>
                  <a:srgbClr val="004494"/>
                </a:solidFill>
              </a:rPr>
              <a:t>:</a:t>
            </a:r>
            <a:endParaRPr/>
          </a:p>
          <a:p>
            <a:pPr indent="-395101" lvl="1" marL="839590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○"/>
            </a:pPr>
            <a:r>
              <a:rPr lang="it-IT">
                <a:solidFill>
                  <a:srgbClr val="004494"/>
                </a:solidFill>
              </a:rPr>
              <a:t> at the latest upon publication, </a:t>
            </a:r>
            <a:r>
              <a:rPr b="1" lang="it-IT">
                <a:solidFill>
                  <a:srgbClr val="004494"/>
                </a:solidFill>
              </a:rPr>
              <a:t>deposition</a:t>
            </a:r>
            <a:r>
              <a:rPr lang="it-IT">
                <a:solidFill>
                  <a:srgbClr val="004494"/>
                </a:solidFill>
              </a:rPr>
              <a:t> of the AAM or VoR in a </a:t>
            </a:r>
            <a:r>
              <a:rPr lang="it-IT" u="sng">
                <a:solidFill>
                  <a:srgbClr val="004494"/>
                </a:solidFill>
              </a:rPr>
              <a:t>trusted repository </a:t>
            </a:r>
            <a:r>
              <a:rPr lang="it-IT">
                <a:solidFill>
                  <a:srgbClr val="004494"/>
                </a:solidFill>
              </a:rPr>
              <a:t>+ </a:t>
            </a:r>
            <a:r>
              <a:rPr b="1" lang="it-IT">
                <a:solidFill>
                  <a:srgbClr val="004494"/>
                </a:solidFill>
              </a:rPr>
              <a:t>immediate open access via the repository</a:t>
            </a:r>
            <a:r>
              <a:rPr lang="it-IT">
                <a:solidFill>
                  <a:srgbClr val="004494"/>
                </a:solidFill>
              </a:rPr>
              <a:t> under </a:t>
            </a:r>
            <a:r>
              <a:rPr b="1" lang="it-IT">
                <a:solidFill>
                  <a:srgbClr val="004494"/>
                </a:solidFill>
              </a:rPr>
              <a:t>CC BY</a:t>
            </a:r>
            <a:r>
              <a:rPr lang="it-IT">
                <a:solidFill>
                  <a:srgbClr val="004494"/>
                </a:solidFill>
              </a:rPr>
              <a:t> or  equivalent (CC BY-NC/CC BY-ND are allowed for long-text formats) </a:t>
            </a:r>
            <a:endParaRPr/>
          </a:p>
          <a:p>
            <a:pPr indent="-395101" lvl="1" marL="839590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○"/>
            </a:pPr>
            <a:r>
              <a:rPr lang="it-IT">
                <a:solidFill>
                  <a:srgbClr val="004494"/>
                </a:solidFill>
              </a:rPr>
              <a:t> </a:t>
            </a:r>
            <a:r>
              <a:rPr b="1" lang="it-IT">
                <a:solidFill>
                  <a:srgbClr val="004494"/>
                </a:solidFill>
              </a:rPr>
              <a:t>information</a:t>
            </a:r>
            <a:r>
              <a:rPr lang="it-IT">
                <a:solidFill>
                  <a:srgbClr val="004494"/>
                </a:solidFill>
              </a:rPr>
              <a:t> via the repository about any research output/tools/instruments needed to </a:t>
            </a:r>
            <a:r>
              <a:rPr b="1" lang="it-IT">
                <a:solidFill>
                  <a:srgbClr val="004494"/>
                </a:solidFill>
              </a:rPr>
              <a:t>validate the conclusions of the scientific publication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Helvetica Neue"/>
              <a:buNone/>
            </a:pPr>
            <a:r>
              <a:rPr b="1" lang="it-IT" sz="2667">
                <a:solidFill>
                  <a:srgbClr val="004494"/>
                </a:solidFill>
              </a:rPr>
              <a:t>Metadata must be open </a:t>
            </a:r>
            <a:r>
              <a:rPr lang="it-IT" sz="2667">
                <a:solidFill>
                  <a:srgbClr val="004494"/>
                </a:solidFill>
              </a:rPr>
              <a:t>under CC 0 or equivalent, </a:t>
            </a:r>
            <a:r>
              <a:rPr b="1" lang="it-IT" sz="2667">
                <a:solidFill>
                  <a:srgbClr val="004494"/>
                </a:solidFill>
              </a:rPr>
              <a:t>in line with the FAIR principles </a:t>
            </a:r>
            <a:r>
              <a:rPr lang="it-IT" sz="2667">
                <a:solidFill>
                  <a:srgbClr val="004494"/>
                </a:solidFill>
              </a:rPr>
              <a:t>and provide information about the licensing terms and persistent identifiers, amongst others.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Helvetica Neue"/>
              <a:buNone/>
            </a:pPr>
            <a:r>
              <a:t/>
            </a:r>
            <a:endParaRPr sz="2933" u="sng">
              <a:solidFill>
                <a:srgbClr val="00449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Helvetica Neue"/>
              <a:buNone/>
            </a:pPr>
            <a:r>
              <a:rPr lang="it-IT" sz="2667" u="sng">
                <a:solidFill>
                  <a:srgbClr val="004494"/>
                </a:solidFill>
              </a:rPr>
              <a:t>Trusted repository: </a:t>
            </a:r>
            <a:r>
              <a:rPr lang="it-IT" sz="2667">
                <a:solidFill>
                  <a:srgbClr val="004494"/>
                </a:solidFill>
              </a:rPr>
              <a:t>new term for HE; explained in the AGA; seek assistance from your library to assess whether a repository is trusted</a:t>
            </a:r>
            <a:endParaRPr sz="2667" u="sng">
              <a:solidFill>
                <a:srgbClr val="00449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SzPts val="2350"/>
              <a:buFont typeface="Helvetica Neue"/>
              <a:buNone/>
            </a:pPr>
            <a:r>
              <a:t/>
            </a:r>
            <a:endParaRPr b="1" sz="3133">
              <a:solidFill>
                <a:srgbClr val="004494"/>
              </a:solidFill>
            </a:endParaRPr>
          </a:p>
          <a:p>
            <a:pPr indent="0" lvl="1" marL="609585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t/>
            </a:r>
            <a:endParaRPr sz="3200">
              <a:solidFill>
                <a:srgbClr val="004494"/>
              </a:solidFill>
            </a:endParaRPr>
          </a:p>
        </p:txBody>
      </p:sp>
      <p:sp>
        <p:nvSpPr>
          <p:cNvPr id="348" name="Google Shape;348;p38"/>
          <p:cNvSpPr txBox="1"/>
          <p:nvPr>
            <p:ph type="title"/>
          </p:nvPr>
        </p:nvSpPr>
        <p:spPr>
          <a:xfrm>
            <a:off x="1240500" y="254700"/>
            <a:ext cx="146841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rPr lang="it-IT" sz="5400"/>
              <a:t>Open access to scientific publications I/II </a:t>
            </a:r>
            <a:endParaRPr sz="5400"/>
          </a:p>
        </p:txBody>
      </p:sp>
      <p:sp>
        <p:nvSpPr>
          <p:cNvPr id="349" name="Google Shape;349;p38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idx="1" type="body"/>
          </p:nvPr>
        </p:nvSpPr>
        <p:spPr>
          <a:xfrm>
            <a:off x="904527" y="2772474"/>
            <a:ext cx="14541000" cy="5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t/>
            </a:r>
            <a:endParaRPr b="1">
              <a:solidFill>
                <a:srgbClr val="004494"/>
              </a:solidFill>
            </a:endParaRPr>
          </a:p>
          <a:p>
            <a:pPr indent="-395101" lvl="0" marL="395101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Noto Sans Symbols"/>
              <a:buChar char="✔"/>
            </a:pPr>
            <a:r>
              <a:rPr lang="it-IT">
                <a:solidFill>
                  <a:srgbClr val="004494"/>
                </a:solidFill>
              </a:rPr>
              <a:t>  Beneficiaries (or authors) </a:t>
            </a:r>
            <a:r>
              <a:rPr b="1" lang="it-IT">
                <a:solidFill>
                  <a:srgbClr val="004494"/>
                </a:solidFill>
              </a:rPr>
              <a:t>must retain sufficient intellectual property rights </a:t>
            </a:r>
            <a:r>
              <a:rPr lang="it-IT">
                <a:solidFill>
                  <a:srgbClr val="004494"/>
                </a:solidFill>
              </a:rPr>
              <a:t>to comply with the OA requirements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None/>
            </a:pPr>
            <a:r>
              <a:t/>
            </a:r>
            <a:endParaRPr>
              <a:solidFill>
                <a:srgbClr val="004494"/>
              </a:solidFill>
            </a:endParaRPr>
          </a:p>
          <a:p>
            <a:pPr indent="-395101" lvl="0" marL="395101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Noto Sans Symbols"/>
              <a:buChar char="✔"/>
            </a:pPr>
            <a:r>
              <a:rPr lang="it-IT">
                <a:solidFill>
                  <a:srgbClr val="004494"/>
                </a:solidFill>
              </a:rPr>
              <a:t>Publication in venue of choosing but </a:t>
            </a:r>
            <a:r>
              <a:rPr b="1" lang="it-IT">
                <a:solidFill>
                  <a:srgbClr val="004494"/>
                </a:solidFill>
              </a:rPr>
              <a:t>publication fees are reimbursable only if publishing venue is full open access </a:t>
            </a:r>
            <a:r>
              <a:rPr lang="it-IT">
                <a:solidFill>
                  <a:srgbClr val="004494"/>
                </a:solidFill>
              </a:rPr>
              <a:t>(publication fees in hybrids not reimbursed)</a:t>
            </a:r>
            <a:endParaRPr/>
          </a:p>
          <a:p>
            <a:pPr indent="-242701" lvl="0" marL="395101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Noto Sans Symbols"/>
              <a:buNone/>
            </a:pPr>
            <a:r>
              <a:t/>
            </a:r>
            <a:endParaRPr>
              <a:solidFill>
                <a:srgbClr val="004494"/>
              </a:solidFill>
            </a:endParaRPr>
          </a:p>
          <a:p>
            <a:pPr indent="-242701" lvl="0" marL="395101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Noto Sans Symbols"/>
              <a:buNone/>
            </a:pPr>
            <a:r>
              <a:t/>
            </a:r>
            <a:endParaRPr>
              <a:solidFill>
                <a:srgbClr val="00449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Helvetica Neue"/>
              <a:buNone/>
            </a:pPr>
            <a:r>
              <a:t/>
            </a:r>
            <a:endParaRPr sz="2933">
              <a:solidFill>
                <a:srgbClr val="00449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SzPts val="2350"/>
              <a:buFont typeface="Helvetica Neue"/>
              <a:buNone/>
            </a:pPr>
            <a:r>
              <a:t/>
            </a:r>
            <a:endParaRPr b="1" sz="3133">
              <a:solidFill>
                <a:srgbClr val="004494"/>
              </a:solidFill>
            </a:endParaRPr>
          </a:p>
          <a:p>
            <a:pPr indent="0" lvl="1" marL="609585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"/>
              <a:buNone/>
            </a:pPr>
            <a:r>
              <a:t/>
            </a:r>
            <a:endParaRPr sz="3200">
              <a:solidFill>
                <a:srgbClr val="004494"/>
              </a:solidFill>
            </a:endParaRPr>
          </a:p>
        </p:txBody>
      </p:sp>
      <p:sp>
        <p:nvSpPr>
          <p:cNvPr id="356" name="Google Shape;356;p39"/>
          <p:cNvSpPr txBox="1"/>
          <p:nvPr>
            <p:ph type="title"/>
          </p:nvPr>
        </p:nvSpPr>
        <p:spPr>
          <a:xfrm>
            <a:off x="1294295" y="371439"/>
            <a:ext cx="14020800" cy="10431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rPr lang="it-IT" sz="5400"/>
              <a:t>Open access to scientific publications II/II</a:t>
            </a:r>
            <a:endParaRPr sz="5400"/>
          </a:p>
        </p:txBody>
      </p:sp>
      <p:sp>
        <p:nvSpPr>
          <p:cNvPr id="357" name="Google Shape;357;p39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idx="1" type="body"/>
          </p:nvPr>
        </p:nvSpPr>
        <p:spPr>
          <a:xfrm>
            <a:off x="1296800" y="3507050"/>
            <a:ext cx="13668900" cy="50682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it-IT"/>
              <a:t>P</a:t>
            </a:r>
            <a:r>
              <a:rPr b="1" lang="it-IT"/>
              <a:t>ubblicate in ORE</a:t>
            </a:r>
            <a:r>
              <a:rPr lang="it-IT"/>
              <a:t>,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Open Research Europe</a:t>
            </a:r>
            <a:r>
              <a:rPr lang="it-IT"/>
              <a:t> - solo per risultati di ricerche finanziate dalla CE, gratuita, open peer review</a:t>
            </a:r>
            <a:endParaRPr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b="1" lang="it-IT"/>
              <a:t>P</a:t>
            </a:r>
            <a:r>
              <a:rPr b="1" lang="it-IT"/>
              <a:t>ubblicate su una rivista Open Access</a:t>
            </a:r>
            <a:r>
              <a:rPr lang="it-IT"/>
              <a:t> - più di 17.000 nella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Directory of Open Access Journals</a:t>
            </a:r>
            <a:r>
              <a:rPr lang="it-IT"/>
              <a:t>, solo il 30% chiede una APC</a:t>
            </a:r>
            <a:endParaRPr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b="1" lang="it-IT"/>
              <a:t>P</a:t>
            </a:r>
            <a:r>
              <a:rPr b="1" lang="it-IT"/>
              <a:t>ubblicate su una rivista tradizionale</a:t>
            </a:r>
            <a:r>
              <a:rPr lang="it-IT"/>
              <a:t> in abbonamento e </a:t>
            </a:r>
            <a:r>
              <a:rPr b="1" lang="it-IT"/>
              <a:t>poi depositate</a:t>
            </a:r>
            <a:r>
              <a:rPr lang="it-IT"/>
              <a:t> la versione open access in un trusted repository: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it-IT"/>
              <a:t>verificate</a:t>
            </a:r>
            <a:r>
              <a:rPr lang="it-IT"/>
              <a:t> l’esistenza di contratti specifici tra l’editore e la vostra istituzione (contratti trasformativi), 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it-IT"/>
              <a:t>controllate la policy Open Access della rivista in </a:t>
            </a:r>
            <a:r>
              <a:rPr lang="it-IT" u="sng">
                <a:solidFill>
                  <a:schemeClr val="hlink"/>
                </a:solidFill>
                <a:hlinkClick r:id="rId5"/>
              </a:rPr>
              <a:t>Sherpa Romeo</a:t>
            </a:r>
            <a:r>
              <a:rPr b="1" lang="it-IT"/>
              <a:t> </a:t>
            </a:r>
            <a:endParaRPr b="1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b="1" lang="it-IT"/>
              <a:t>mantenete i diritti necessari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SzPts val="2000"/>
              <a:buAutoNum type="alphaLcPeriod"/>
            </a:pPr>
            <a:r>
              <a:rPr lang="it-IT"/>
              <a:t>chiedete aiuto al servizio bibliotecario della vostra istituzione o a ICDI!</a:t>
            </a:r>
            <a:endParaRPr/>
          </a:p>
        </p:txBody>
      </p:sp>
      <p:sp>
        <p:nvSpPr>
          <p:cNvPr id="363" name="Google Shape;363;p40"/>
          <p:cNvSpPr txBox="1"/>
          <p:nvPr>
            <p:ph type="title"/>
          </p:nvPr>
        </p:nvSpPr>
        <p:spPr>
          <a:xfrm>
            <a:off x="1296800" y="23442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Devo per forza pagare per pubblicare?</a:t>
            </a:r>
            <a:r>
              <a:rPr lang="it-IT" sz="4550"/>
              <a:t> </a:t>
            </a:r>
            <a:r>
              <a:rPr lang="it-IT" sz="4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it-IT" sz="4550"/>
              <a:t> </a:t>
            </a:r>
            <a:endParaRPr sz="45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type="title"/>
          </p:nvPr>
        </p:nvSpPr>
        <p:spPr>
          <a:xfrm>
            <a:off x="1377663" y="-206644"/>
            <a:ext cx="14020800" cy="13868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</a:pPr>
            <a:r>
              <a:rPr lang="it-IT"/>
              <a:t>Research data management</a:t>
            </a:r>
            <a:endParaRPr/>
          </a:p>
        </p:txBody>
      </p:sp>
      <p:sp>
        <p:nvSpPr>
          <p:cNvPr id="370" name="Google Shape;370;p41"/>
          <p:cNvSpPr txBox="1"/>
          <p:nvPr>
            <p:ph idx="1" type="body"/>
          </p:nvPr>
        </p:nvSpPr>
        <p:spPr>
          <a:xfrm>
            <a:off x="501222" y="1645018"/>
            <a:ext cx="15312324" cy="78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000"/>
              <a:buFont typeface="Helvetica Neue"/>
              <a:buNone/>
            </a:pPr>
            <a:r>
              <a:rPr lang="it-IT" sz="2667">
                <a:solidFill>
                  <a:srgbClr val="004494"/>
                </a:solidFill>
              </a:rPr>
              <a:t>Beneficiaries </a:t>
            </a:r>
            <a:r>
              <a:rPr b="1" lang="it-IT" sz="2667">
                <a:solidFill>
                  <a:srgbClr val="004494"/>
                </a:solidFill>
              </a:rPr>
              <a:t>must manage the digital research data </a:t>
            </a:r>
            <a:r>
              <a:rPr lang="it-IT" sz="2667">
                <a:solidFill>
                  <a:srgbClr val="004494"/>
                </a:solidFill>
              </a:rPr>
              <a:t>generated in the action responsibly, </a:t>
            </a:r>
            <a:r>
              <a:rPr b="1" lang="it-IT" sz="2667">
                <a:solidFill>
                  <a:srgbClr val="004494"/>
                </a:solidFill>
              </a:rPr>
              <a:t>in line with the FAIR</a:t>
            </a:r>
            <a:r>
              <a:rPr lang="it-IT" sz="2667">
                <a:solidFill>
                  <a:srgbClr val="004494"/>
                </a:solidFill>
              </a:rPr>
              <a:t> principles and:  </a:t>
            </a:r>
            <a:endParaRPr/>
          </a:p>
          <a:p>
            <a:pPr indent="-395101" lvl="1" marL="83959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 establish + regularly update a </a:t>
            </a:r>
            <a:r>
              <a:rPr b="1" lang="it-IT" sz="2400">
                <a:solidFill>
                  <a:srgbClr val="004494"/>
                </a:solidFill>
              </a:rPr>
              <a:t>data management plan </a:t>
            </a:r>
            <a:r>
              <a:rPr lang="it-IT" sz="2400">
                <a:solidFill>
                  <a:srgbClr val="004494"/>
                </a:solidFill>
              </a:rPr>
              <a:t>(‘DMP’) for generated (and/or collected) data; by mo 6 of project; with submission or latest by grant agreement in cases of public emergency (e.g. COVID projects)</a:t>
            </a:r>
            <a:endParaRPr/>
          </a:p>
          <a:p>
            <a:pPr indent="-395101" lvl="1" marL="83959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 as soon as possible and within the deadlines set out in the DMP, </a:t>
            </a:r>
            <a:r>
              <a:rPr b="1" lang="it-IT" sz="2400">
                <a:solidFill>
                  <a:srgbClr val="004494"/>
                </a:solidFill>
              </a:rPr>
              <a:t>deposit </a:t>
            </a:r>
            <a:r>
              <a:rPr lang="it-IT" sz="2400">
                <a:solidFill>
                  <a:srgbClr val="004494"/>
                </a:solidFill>
              </a:rPr>
              <a:t>the data in a </a:t>
            </a:r>
            <a:r>
              <a:rPr lang="it-IT" sz="2400" u="sng">
                <a:solidFill>
                  <a:srgbClr val="004494"/>
                </a:solidFill>
              </a:rPr>
              <a:t>trusted repository</a:t>
            </a:r>
            <a:r>
              <a:rPr lang="it-IT" sz="2400">
                <a:solidFill>
                  <a:srgbClr val="004494"/>
                </a:solidFill>
              </a:rPr>
              <a:t> (federated in the EOSC if required in the call conditions) </a:t>
            </a:r>
            <a:r>
              <a:rPr b="1" lang="it-IT" sz="2400">
                <a:solidFill>
                  <a:srgbClr val="004494"/>
                </a:solidFill>
              </a:rPr>
              <a:t>+</a:t>
            </a:r>
            <a:r>
              <a:rPr lang="it-IT" sz="2400">
                <a:solidFill>
                  <a:srgbClr val="004494"/>
                </a:solidFill>
              </a:rPr>
              <a:t> </a:t>
            </a:r>
            <a:r>
              <a:rPr b="1" lang="it-IT" sz="2400">
                <a:solidFill>
                  <a:srgbClr val="004494"/>
                </a:solidFill>
              </a:rPr>
              <a:t>ensure OA under CC BY, CC 0 or equivalent, following the principle ‘as open as possible as closed as necessary’</a:t>
            </a:r>
            <a:endParaRPr/>
          </a:p>
          <a:p>
            <a:pPr indent="-395101" lvl="1" marL="83959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Char char="○"/>
            </a:pPr>
            <a:r>
              <a:rPr lang="it-IT" sz="2400">
                <a:solidFill>
                  <a:srgbClr val="004494"/>
                </a:solidFill>
              </a:rPr>
              <a:t> provide information via the repository about any research output/tools/instruments needed to </a:t>
            </a:r>
            <a:r>
              <a:rPr b="1" lang="it-IT" sz="2400">
                <a:solidFill>
                  <a:srgbClr val="004494"/>
                </a:solidFill>
              </a:rPr>
              <a:t>re-use or validate the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94"/>
              </a:buClr>
              <a:buSzPts val="1800"/>
              <a:buFont typeface="Helvetica Neue"/>
              <a:buNone/>
            </a:pPr>
            <a:r>
              <a:rPr b="1" lang="it-IT" sz="2400">
                <a:solidFill>
                  <a:srgbClr val="004494"/>
                </a:solidFill>
              </a:rPr>
              <a:t>Metadata must be open </a:t>
            </a:r>
            <a:r>
              <a:rPr lang="it-IT" sz="2400">
                <a:solidFill>
                  <a:srgbClr val="004494"/>
                </a:solidFill>
              </a:rPr>
              <a:t>under CC 0 or equivalent (</a:t>
            </a:r>
            <a:r>
              <a:rPr lang="it-IT" sz="2400" u="sng">
                <a:solidFill>
                  <a:srgbClr val="004494"/>
                </a:solidFill>
              </a:rPr>
              <a:t>to the extent </a:t>
            </a:r>
            <a:r>
              <a:rPr lang="it-IT" sz="2400">
                <a:solidFill>
                  <a:srgbClr val="004494"/>
                </a:solidFill>
              </a:rPr>
              <a:t>legitimate interests or constraints are safeguarded), </a:t>
            </a:r>
            <a:r>
              <a:rPr b="1" lang="it-IT" sz="2400">
                <a:solidFill>
                  <a:srgbClr val="004494"/>
                </a:solidFill>
              </a:rPr>
              <a:t>in line with the </a:t>
            </a:r>
            <a:r>
              <a:rPr b="1" lang="it-IT" sz="2133">
                <a:solidFill>
                  <a:srgbClr val="004494"/>
                </a:solidFill>
              </a:rPr>
              <a:t>FAIR</a:t>
            </a:r>
            <a:r>
              <a:rPr b="1" lang="it-IT" sz="2400">
                <a:solidFill>
                  <a:srgbClr val="004494"/>
                </a:solidFill>
              </a:rPr>
              <a:t> principles </a:t>
            </a:r>
            <a:r>
              <a:rPr lang="it-IT" sz="2400">
                <a:solidFill>
                  <a:srgbClr val="004494"/>
                </a:solidFill>
              </a:rPr>
              <a:t>and provide information about the licensing terms and persistent identifiers, amongst others. </a:t>
            </a:r>
            <a:endParaRPr sz="2400">
              <a:solidFill>
                <a:srgbClr val="004494"/>
              </a:solidFill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idx="1" type="body"/>
          </p:nvPr>
        </p:nvSpPr>
        <p:spPr>
          <a:xfrm>
            <a:off x="989350" y="2565624"/>
            <a:ext cx="145410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Some calls may have </a:t>
            </a:r>
            <a:r>
              <a:rPr b="1" lang="it-IT">
                <a:solidFill>
                  <a:srgbClr val="004494"/>
                </a:solidFill>
              </a:rPr>
              <a:t>additional obligations on OS practices </a:t>
            </a:r>
            <a:r>
              <a:rPr lang="it-IT">
                <a:solidFill>
                  <a:srgbClr val="004494"/>
                </a:solidFill>
              </a:rPr>
              <a:t>they must comply with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Beneficiaries </a:t>
            </a:r>
            <a:r>
              <a:rPr b="1" lang="it-IT">
                <a:solidFill>
                  <a:srgbClr val="004494"/>
                </a:solidFill>
              </a:rPr>
              <a:t>must provide (digital or physical) access to data or other results </a:t>
            </a:r>
            <a:r>
              <a:rPr lang="it-IT">
                <a:solidFill>
                  <a:srgbClr val="004494"/>
                </a:solidFill>
              </a:rPr>
              <a:t>needed for validation of the conclusions of scientific publications, provided </a:t>
            </a:r>
            <a:r>
              <a:rPr b="1" lang="it-IT">
                <a:solidFill>
                  <a:srgbClr val="004494"/>
                </a:solidFill>
              </a:rPr>
              <a:t>legitimate interests safeguarded </a:t>
            </a:r>
            <a:r>
              <a:rPr lang="it-IT">
                <a:solidFill>
                  <a:srgbClr val="004494"/>
                </a:solidFill>
              </a:rPr>
              <a:t>and </a:t>
            </a:r>
            <a:r>
              <a:rPr b="1" lang="it-IT">
                <a:solidFill>
                  <a:srgbClr val="004494"/>
                </a:solidFill>
              </a:rPr>
              <a:t>unless (open) access already </a:t>
            </a:r>
            <a:r>
              <a:rPr lang="it-IT">
                <a:solidFill>
                  <a:srgbClr val="004494"/>
                </a:solidFill>
              </a:rPr>
              <a:t>provided at publication (mainstreamed through general annexes of WP; does not currently apply to ERC)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Additional obligations in </a:t>
            </a:r>
            <a:r>
              <a:rPr b="1" lang="it-IT">
                <a:solidFill>
                  <a:srgbClr val="004494"/>
                </a:solidFill>
              </a:rPr>
              <a:t>cases of public emergency</a:t>
            </a:r>
            <a:endParaRPr/>
          </a:p>
        </p:txBody>
      </p:sp>
      <p:sp>
        <p:nvSpPr>
          <p:cNvPr id="377" name="Google Shape;377;p42"/>
          <p:cNvSpPr txBox="1"/>
          <p:nvPr>
            <p:ph type="title"/>
          </p:nvPr>
        </p:nvSpPr>
        <p:spPr>
          <a:xfrm>
            <a:off x="1291772" y="261261"/>
            <a:ext cx="14238512" cy="12179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lang="it-IT" sz="6000"/>
              <a:t>Additional Open Science practices</a:t>
            </a:r>
            <a:endParaRPr sz="6000"/>
          </a:p>
        </p:txBody>
      </p:sp>
      <p:sp>
        <p:nvSpPr>
          <p:cNvPr id="378" name="Google Shape;378;p42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/>
          <p:nvPr>
            <p:ph idx="1" type="body"/>
          </p:nvPr>
        </p:nvSpPr>
        <p:spPr>
          <a:xfrm>
            <a:off x="1296800" y="3695775"/>
            <a:ext cx="13668900" cy="4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Autofit/>
          </a:bodyPr>
          <a:lstStyle/>
          <a:p>
            <a:pPr indent="-37719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40"/>
              <a:buChar char="•"/>
            </a:pPr>
            <a:r>
              <a:rPr b="0" lang="it-IT" sz="2400"/>
              <a:t>Full Plan-S compliance (</a:t>
            </a:r>
            <a:r>
              <a:rPr b="1" lang="it-IT" sz="2400"/>
              <a:t>nessun embargo per le pubblicazioni</a:t>
            </a:r>
            <a:r>
              <a:rPr b="0" lang="it-IT" sz="2400"/>
              <a:t>)</a:t>
            </a:r>
            <a:endParaRPr b="0" sz="2400"/>
          </a:p>
          <a:p>
            <a:pPr indent="-37719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40"/>
              <a:buChar char="•"/>
            </a:pPr>
            <a:r>
              <a:rPr b="0" lang="it-IT" sz="2400"/>
              <a:t>I beneficiari </a:t>
            </a:r>
            <a:r>
              <a:rPr lang="it-IT" sz="2400"/>
              <a:t>possono </a:t>
            </a:r>
            <a:r>
              <a:rPr b="0" lang="it-IT" sz="2400"/>
              <a:t>pubblicare</a:t>
            </a:r>
            <a:r>
              <a:rPr lang="it-IT" sz="2400"/>
              <a:t> in qualsiasi rivista</a:t>
            </a:r>
            <a:r>
              <a:rPr b="0" lang="it-IT" sz="2400"/>
              <a:t>. Ma </a:t>
            </a:r>
            <a:r>
              <a:rPr lang="it-IT" sz="2400"/>
              <a:t>le APCs </a:t>
            </a:r>
            <a:r>
              <a:rPr b="0" lang="it-IT" sz="2400"/>
              <a:t>eventuali per le </a:t>
            </a:r>
            <a:r>
              <a:rPr lang="it-IT" sz="2400"/>
              <a:t>riviste ibride non sono rimborsabili su fondi di progetto</a:t>
            </a:r>
            <a:r>
              <a:rPr b="0" lang="it-IT" sz="2400"/>
              <a:t>.</a:t>
            </a:r>
            <a:endParaRPr b="0" sz="2400"/>
          </a:p>
          <a:p>
            <a:pPr indent="-37719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40"/>
              <a:buChar char="•"/>
            </a:pPr>
            <a:r>
              <a:rPr b="0" lang="it-IT" sz="2400"/>
              <a:t>I beneficiari </a:t>
            </a:r>
            <a:r>
              <a:rPr lang="it-IT" sz="2400"/>
              <a:t>hanno l’obbligo di </a:t>
            </a:r>
            <a:r>
              <a:rPr b="1" lang="it-IT" sz="2400"/>
              <a:t>mantenere i diritti </a:t>
            </a:r>
            <a:r>
              <a:rPr b="0" lang="it-IT" sz="2400"/>
              <a:t>che consent</a:t>
            </a:r>
            <a:r>
              <a:rPr lang="it-IT" sz="2400"/>
              <a:t>ono</a:t>
            </a:r>
            <a:r>
              <a:rPr b="0" lang="it-IT" sz="2400"/>
              <a:t> l’open access (via verde, attraverso il deposito in un trusted repository) e l’uso di licenze compatibili con il riuso (</a:t>
            </a:r>
            <a:r>
              <a:rPr lang="it-IT" sz="2400"/>
              <a:t>controllate e modificate eventualmente il contratto di copyright</a:t>
            </a:r>
            <a:r>
              <a:rPr b="0" lang="it-IT" sz="2400"/>
              <a:t>)</a:t>
            </a:r>
            <a:endParaRPr sz="2400"/>
          </a:p>
          <a:p>
            <a:pPr indent="-37719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40"/>
              <a:buChar char="•"/>
            </a:pPr>
            <a:r>
              <a:rPr b="0" lang="it-IT" sz="2400"/>
              <a:t>La gestione dei dati secondo i principi FAIR </a:t>
            </a:r>
            <a:r>
              <a:rPr lang="it-IT" sz="2400"/>
              <a:t>è </a:t>
            </a:r>
            <a:r>
              <a:rPr b="0" lang="it-IT" sz="2400"/>
              <a:t>la </a:t>
            </a:r>
            <a:r>
              <a:rPr b="1" lang="it-IT" sz="2400"/>
              <a:t>norma </a:t>
            </a:r>
            <a:r>
              <a:rPr b="0" lang="it-IT" sz="2400"/>
              <a:t>(</a:t>
            </a:r>
            <a:r>
              <a:rPr lang="it-IT" sz="2400"/>
              <a:t>nessuna scusa, nessun opt out a livello di progetto</a:t>
            </a:r>
            <a:r>
              <a:rPr b="0" lang="it-IT" sz="2400"/>
              <a:t>)</a:t>
            </a:r>
            <a:endParaRPr sz="2400"/>
          </a:p>
          <a:p>
            <a:pPr indent="-37719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40"/>
              <a:buChar char="•"/>
            </a:pPr>
            <a:r>
              <a:rPr b="0" lang="it-IT" sz="2400"/>
              <a:t>L’Open Science e strategia di gestione dei dati </a:t>
            </a:r>
            <a:r>
              <a:rPr lang="it-IT" sz="2400"/>
              <a:t>è </a:t>
            </a:r>
            <a:r>
              <a:rPr lang="it-IT" sz="2400"/>
              <a:t>oggetto di valutazione </a:t>
            </a:r>
            <a:r>
              <a:rPr b="0" lang="it-IT" sz="2400"/>
              <a:t>della proposta di progetto</a:t>
            </a:r>
            <a:endParaRPr sz="2400"/>
          </a:p>
          <a:p>
            <a:pPr indent="-37719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40"/>
              <a:buChar char="•"/>
            </a:pPr>
            <a:r>
              <a:rPr b="0" lang="it-IT" sz="2400"/>
              <a:t>Per alcune call </a:t>
            </a:r>
            <a:r>
              <a:rPr lang="it-IT" sz="2400"/>
              <a:t>è </a:t>
            </a:r>
            <a:r>
              <a:rPr b="0" lang="it-IT" sz="2400"/>
              <a:t>richiesto l’uso di EOSC</a:t>
            </a:r>
            <a:endParaRPr b="0" sz="2400"/>
          </a:p>
        </p:txBody>
      </p:sp>
      <p:sp>
        <p:nvSpPr>
          <p:cNvPr id="384" name="Google Shape;384;p43"/>
          <p:cNvSpPr/>
          <p:nvPr/>
        </p:nvSpPr>
        <p:spPr>
          <a:xfrm>
            <a:off x="9179200" y="8167475"/>
            <a:ext cx="12713700" cy="791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 Light"/>
              <a:buNone/>
            </a:pPr>
            <a:r>
              <a:rPr b="1" lang="it-IT" sz="29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</a:t>
            </a:r>
            <a:r>
              <a:rPr b="1" i="0" lang="it-IT" sz="2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anzioni per chi non rispetta gli obblighi</a:t>
            </a:r>
            <a:endParaRPr b="1" i="0" sz="29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5" name="Google Shape;385;p43"/>
          <p:cNvSpPr txBox="1"/>
          <p:nvPr>
            <p:ph type="title"/>
          </p:nvPr>
        </p:nvSpPr>
        <p:spPr>
          <a:xfrm>
            <a:off x="1296800" y="23442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Horizon Europe: novità rispetto a H2020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/>
          <p:nvPr>
            <p:ph idx="1" type="body"/>
          </p:nvPr>
        </p:nvSpPr>
        <p:spPr>
          <a:xfrm>
            <a:off x="1296800" y="3111528"/>
            <a:ext cx="13668900" cy="4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it-IT" sz="2000"/>
              <a:t>Chi ottiene fondi in HE può </a:t>
            </a:r>
            <a:r>
              <a:rPr lang="it-IT" sz="2000"/>
              <a:t> decidere se pubblicare o sfruttare commercialmente i risultati della ricerca (es: brevettare)</a:t>
            </a:r>
            <a:endParaRPr sz="700"/>
          </a:p>
        </p:txBody>
      </p:sp>
      <p:pic>
        <p:nvPicPr>
          <p:cNvPr id="391" name="Google Shape;3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0262" y="4156128"/>
            <a:ext cx="7275482" cy="398332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92" name="Google Shape;392;p44"/>
          <p:cNvSpPr txBox="1"/>
          <p:nvPr/>
        </p:nvSpPr>
        <p:spPr>
          <a:xfrm>
            <a:off x="4070131" y="8291210"/>
            <a:ext cx="8116328" cy="74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Guidelines to the Rules on Open Access to Scientific Publications and </a:t>
            </a:r>
            <a:br>
              <a:rPr b="0" i="0" lang="it-IT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it-IT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Open Access to Research Data in Horizon 2020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3" name="Google Shape;393;p44"/>
          <p:cNvSpPr txBox="1"/>
          <p:nvPr>
            <p:ph type="title"/>
          </p:nvPr>
        </p:nvSpPr>
        <p:spPr>
          <a:xfrm>
            <a:off x="1296800" y="23442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Open Science è compatibile con la protezione?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5"/>
          <p:cNvPicPr preferRelativeResize="0"/>
          <p:nvPr/>
        </p:nvPicPr>
        <p:blipFill rotWithShape="1">
          <a:blip r:embed="rId3">
            <a:alphaModFix/>
          </a:blip>
          <a:srcRect b="19092" l="0" r="0" t="51423"/>
          <a:stretch/>
        </p:blipFill>
        <p:spPr>
          <a:xfrm>
            <a:off x="7826727" y="1884858"/>
            <a:ext cx="6414889" cy="399344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>
            <p:ph idx="1" type="body"/>
          </p:nvPr>
        </p:nvSpPr>
        <p:spPr>
          <a:xfrm>
            <a:off x="1282178" y="4183289"/>
            <a:ext cx="58683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Autofit/>
          </a:bodyPr>
          <a:lstStyle/>
          <a:p>
            <a:pPr indent="-38354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0"/>
              <a:buChar char="•"/>
            </a:pPr>
            <a:r>
              <a:rPr lang="it-IT" sz="2100"/>
              <a:t>L’istituzione</a:t>
            </a:r>
            <a:r>
              <a:rPr b="0" lang="it-IT" sz="2100"/>
              <a:t> non </a:t>
            </a:r>
            <a:r>
              <a:rPr lang="it-IT" sz="2100"/>
              <a:t>è </a:t>
            </a:r>
            <a:r>
              <a:rPr b="0" lang="it-IT" sz="2100"/>
              <a:t>più valutata solo in base alle pubblicazioni, ma in base a:</a:t>
            </a:r>
            <a:endParaRPr sz="1600"/>
          </a:p>
          <a:p>
            <a:pPr indent="-38354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0"/>
              <a:buChar char="○"/>
            </a:pPr>
            <a:r>
              <a:rPr lang="it-IT" sz="21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Publications, </a:t>
            </a:r>
            <a:r>
              <a:rPr b="1" lang="it-IT" sz="21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widely-used datasets, software, goods, services or any other achievements relevant to the call content</a:t>
            </a:r>
            <a:endParaRPr b="1" sz="2100">
              <a:solidFill>
                <a:srgbClr val="4687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54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0"/>
              <a:buChar char="○"/>
            </a:pPr>
            <a:r>
              <a:rPr lang="it-IT" sz="21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Relevant previous projects and activities</a:t>
            </a:r>
            <a:endParaRPr sz="2100">
              <a:solidFill>
                <a:srgbClr val="4687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54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0"/>
              <a:buChar char="○"/>
            </a:pPr>
            <a:r>
              <a:rPr lang="it-IT" sz="21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Significant infrastructure and technical equipment</a:t>
            </a:r>
            <a:endParaRPr sz="1300"/>
          </a:p>
          <a:p>
            <a:pPr indent="-38354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0"/>
              <a:buChar char="•"/>
            </a:pPr>
            <a:r>
              <a:rPr b="0" lang="it-IT" sz="2100"/>
              <a:t>Si </a:t>
            </a:r>
            <a:r>
              <a:rPr lang="it-IT" sz="2100"/>
              <a:t>deve </a:t>
            </a:r>
            <a:r>
              <a:rPr b="1" lang="it-IT" sz="2100"/>
              <a:t>includere un self assessment dell’impatto senza citare Impact Factor</a:t>
            </a:r>
            <a:endParaRPr b="1" sz="1600"/>
          </a:p>
          <a:p>
            <a: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140"/>
              <a:buNone/>
            </a:pPr>
            <a:r>
              <a:t/>
            </a:r>
            <a:endParaRPr sz="2100">
              <a:solidFill>
                <a:srgbClr val="4687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9238" y="5333103"/>
            <a:ext cx="5902543" cy="350053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 txBox="1"/>
          <p:nvPr>
            <p:ph type="title"/>
          </p:nvPr>
        </p:nvSpPr>
        <p:spPr>
          <a:xfrm>
            <a:off x="1297775" y="2344273"/>
            <a:ext cx="5868300" cy="18390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Dal template di Horizon Europe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76"/>
              <a:buFont typeface="Helvetica Neue"/>
              <a:buNone/>
            </a:pPr>
            <a:r>
              <a:rPr lang="it-IT">
                <a:latin typeface="Lato"/>
                <a:ea typeface="Lato"/>
                <a:cs typeface="Lato"/>
                <a:sym typeface="Lato"/>
              </a:rPr>
              <a:t>Perché scienza aperta?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"/>
          <p:cNvSpPr txBox="1"/>
          <p:nvPr>
            <p:ph idx="1" type="body"/>
          </p:nvPr>
        </p:nvSpPr>
        <p:spPr>
          <a:xfrm>
            <a:off x="1282175" y="4945300"/>
            <a:ext cx="55314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Autofit/>
          </a:bodyPr>
          <a:lstStyle/>
          <a:p>
            <a:pPr indent="0" lvl="0" marL="2921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140"/>
              <a:buNone/>
            </a:pPr>
            <a:r>
              <a:rPr b="0" lang="it-IT" sz="2200"/>
              <a:t>Nel </a:t>
            </a:r>
            <a:r>
              <a:rPr lang="it-IT" sz="2200"/>
              <a:t>proposal part B sezione Excellence - methodology</a:t>
            </a:r>
            <a:r>
              <a:rPr b="0" lang="it-IT" sz="2200"/>
              <a:t>:</a:t>
            </a:r>
            <a:endParaRPr sz="1700"/>
          </a:p>
          <a:p>
            <a:pPr indent="-38989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40"/>
              <a:buChar char="○"/>
            </a:pPr>
            <a:r>
              <a:rPr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si deve descrivere come le </a:t>
            </a:r>
            <a:r>
              <a:rPr b="1"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pratiche di open science </a:t>
            </a:r>
            <a:r>
              <a:rPr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verranno integrate nella metodologia</a:t>
            </a:r>
            <a:endParaRPr sz="1400"/>
          </a:p>
          <a:p>
            <a:pPr indent="-38989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40"/>
              <a:buChar char="○"/>
            </a:pPr>
            <a:r>
              <a:rPr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si deve descrivere la </a:t>
            </a:r>
            <a:r>
              <a:rPr b="1"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strategia di gestione dei dati/risultati </a:t>
            </a:r>
            <a:r>
              <a:rPr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secondo i </a:t>
            </a:r>
            <a:r>
              <a:rPr b="1" lang="it-IT" sz="2200">
                <a:solidFill>
                  <a:srgbClr val="4687E6"/>
                </a:solidFill>
                <a:latin typeface="Arial"/>
                <a:ea typeface="Arial"/>
                <a:cs typeface="Arial"/>
                <a:sym typeface="Arial"/>
              </a:rPr>
              <a:t>principi FAIR</a:t>
            </a:r>
            <a:endParaRPr sz="1400"/>
          </a:p>
        </p:txBody>
      </p:sp>
      <p:grpSp>
        <p:nvGrpSpPr>
          <p:cNvPr id="407" name="Google Shape;407;p46"/>
          <p:cNvGrpSpPr/>
          <p:nvPr/>
        </p:nvGrpSpPr>
        <p:grpSpPr>
          <a:xfrm>
            <a:off x="7300466" y="507300"/>
            <a:ext cx="5824335" cy="8206875"/>
            <a:chOff x="188145" y="1905392"/>
            <a:chExt cx="8818069" cy="10986446"/>
          </a:xfrm>
        </p:grpSpPr>
        <p:pic>
          <p:nvPicPr>
            <p:cNvPr id="408" name="Google Shape;408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8145" y="1905392"/>
              <a:ext cx="8818069" cy="10986446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cxnSp>
          <p:nvCxnSpPr>
            <p:cNvPr id="409" name="Google Shape;409;p46"/>
            <p:cNvCxnSpPr/>
            <p:nvPr/>
          </p:nvCxnSpPr>
          <p:spPr>
            <a:xfrm>
              <a:off x="2693096" y="5198301"/>
              <a:ext cx="5336088" cy="0"/>
            </a:xfrm>
            <a:prstGeom prst="straightConnector1">
              <a:avLst/>
            </a:prstGeom>
            <a:noFill/>
            <a:ln cap="flat" cmpd="sng" w="38100">
              <a:solidFill>
                <a:srgbClr val="D71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0" name="Google Shape;410;p46"/>
            <p:cNvCxnSpPr/>
            <p:nvPr/>
          </p:nvCxnSpPr>
          <p:spPr>
            <a:xfrm>
              <a:off x="1342373" y="5427944"/>
              <a:ext cx="6134035" cy="0"/>
            </a:xfrm>
            <a:prstGeom prst="straightConnector1">
              <a:avLst/>
            </a:prstGeom>
            <a:noFill/>
            <a:ln cap="flat" cmpd="sng" w="38100">
              <a:solidFill>
                <a:srgbClr val="D719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11" name="Google Shape;41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5550" y="3448770"/>
            <a:ext cx="5189202" cy="4822289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2" name="Google Shape;412;p46"/>
          <p:cNvSpPr txBox="1"/>
          <p:nvPr>
            <p:ph type="title"/>
          </p:nvPr>
        </p:nvSpPr>
        <p:spPr>
          <a:xfrm>
            <a:off x="1145378" y="2344267"/>
            <a:ext cx="5868300" cy="24561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Dal template di Horizon Europe - Excellence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idx="1" type="body"/>
          </p:nvPr>
        </p:nvSpPr>
        <p:spPr>
          <a:xfrm>
            <a:off x="1296800" y="3695775"/>
            <a:ext cx="8566200" cy="4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 lnSpcReduction="20000"/>
          </a:bodyPr>
          <a:lstStyle/>
          <a:p>
            <a:pPr indent="-412912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</a:pPr>
            <a:r>
              <a:rPr b="0" lang="it-IT"/>
              <a:t>Le politiche della Commissione Europea mirano a diffondere le pratiche della corretta </a:t>
            </a:r>
            <a:r>
              <a:rPr b="0" lang="it-IT">
                <a:solidFill>
                  <a:srgbClr val="FF0000"/>
                </a:solidFill>
              </a:rPr>
              <a:t>gestione dei dati della ricerca</a:t>
            </a:r>
            <a:endParaRPr/>
          </a:p>
          <a:p>
            <a:pPr indent="-412912" lvl="0" marL="395101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</a:pPr>
            <a:r>
              <a:rPr b="0" lang="it-IT"/>
              <a:t>Per questo è richiesto il </a:t>
            </a:r>
            <a:r>
              <a:rPr b="0" lang="it-IT">
                <a:solidFill>
                  <a:srgbClr val="FF0000"/>
                </a:solidFill>
              </a:rPr>
              <a:t>Data Management Plan</a:t>
            </a:r>
            <a:r>
              <a:rPr b="0" lang="it-IT"/>
              <a:t> (deliverable obbligatorio entro il mese 6)</a:t>
            </a:r>
            <a:endParaRPr/>
          </a:p>
          <a:p>
            <a:pPr indent="-412912" lvl="0" marL="395101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</a:pPr>
            <a:r>
              <a:rPr b="0" lang="it-IT"/>
              <a:t>La gestione dei dati deve rispettare i principi FAIR</a:t>
            </a:r>
            <a:endParaRPr/>
          </a:p>
          <a:p>
            <a:pPr indent="-412912" lvl="0" marL="395101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</a:pPr>
            <a:r>
              <a:rPr lang="it-IT">
                <a:solidFill>
                  <a:srgbClr val="FF0000"/>
                </a:solidFill>
              </a:rPr>
              <a:t>In HE non è prevista la </a:t>
            </a:r>
            <a:r>
              <a:rPr b="0" lang="it-IT">
                <a:solidFill>
                  <a:srgbClr val="FF0000"/>
                </a:solidFill>
              </a:rPr>
              <a:t>possibiltà di Opt Out </a:t>
            </a:r>
            <a:r>
              <a:rPr b="0" lang="it-IT"/>
              <a:t>dell’intero progetto perché non c’è più un programma pilota per gli Open Data!</a:t>
            </a:r>
            <a:endParaRPr/>
          </a:p>
          <a:p>
            <a:pPr indent="-175422" lvl="0" marL="395101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b="651" l="1530" r="1772" t="652"/>
          <a:stretch/>
        </p:blipFill>
        <p:spPr>
          <a:xfrm>
            <a:off x="10294882" y="1856143"/>
            <a:ext cx="5786575" cy="586477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7"/>
          <p:cNvSpPr txBox="1"/>
          <p:nvPr>
            <p:ph type="title"/>
          </p:nvPr>
        </p:nvSpPr>
        <p:spPr>
          <a:xfrm>
            <a:off x="1296800" y="23442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Research Data Management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8"/>
          <p:cNvPicPr preferRelativeResize="0"/>
          <p:nvPr/>
        </p:nvPicPr>
        <p:blipFill rotWithShape="1">
          <a:blip r:embed="rId3">
            <a:alphaModFix/>
          </a:blip>
          <a:srcRect b="44658" l="23656" r="24518" t="18539"/>
          <a:stretch/>
        </p:blipFill>
        <p:spPr>
          <a:xfrm>
            <a:off x="3564754" y="3879121"/>
            <a:ext cx="9126490" cy="36717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425" name="Google Shape;425;p48"/>
          <p:cNvSpPr/>
          <p:nvPr/>
        </p:nvSpPr>
        <p:spPr>
          <a:xfrm>
            <a:off x="3799305" y="8658886"/>
            <a:ext cx="1188987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</a:pPr>
            <a:r>
              <a:rPr b="0" i="0" lang="it-IT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From 2014 until 2019, Moedas served as European Commissioner covering the portfolio of Research, Science and Innovation under the leadership of President Jean-Claude Juncker</a:t>
            </a:r>
            <a:endParaRPr b="0" i="0" sz="11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6" name="Google Shape;426;p48"/>
          <p:cNvSpPr txBox="1"/>
          <p:nvPr>
            <p:ph type="title"/>
          </p:nvPr>
        </p:nvSpPr>
        <p:spPr>
          <a:xfrm>
            <a:off x="1296800" y="2344267"/>
            <a:ext cx="136683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FAIR di default, chiuso solo se necessario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endario giornaliero" id="431" name="Google Shape;43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9" r="109" t="0"/>
          <a:stretch/>
        </p:blipFill>
        <p:spPr>
          <a:xfrm>
            <a:off x="8128000" y="6858502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2" name="Google Shape;432;p49"/>
          <p:cNvSpPr/>
          <p:nvPr/>
        </p:nvSpPr>
        <p:spPr>
          <a:xfrm>
            <a:off x="8264700" y="7023950"/>
            <a:ext cx="1138200" cy="1095000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abbrica" id="433" name="Google Shape;433;p4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58" r="57" t="0"/>
          <a:stretch/>
        </p:blipFill>
        <p:spPr>
          <a:xfrm>
            <a:off x="741412" y="2876341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4" name="Google Shape;434;p49"/>
          <p:cNvSpPr txBox="1"/>
          <p:nvPr>
            <p:ph idx="4294967295" type="body"/>
          </p:nvPr>
        </p:nvSpPr>
        <p:spPr>
          <a:xfrm>
            <a:off x="2314936" y="2902998"/>
            <a:ext cx="611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SemiBold"/>
              <a:buNone/>
            </a:pPr>
            <a:r>
              <a:rPr b="1" lang="it-IT" sz="2400">
                <a:solidFill>
                  <a:schemeClr val="lt1"/>
                </a:solidFill>
              </a:rPr>
              <a:t>Sfruttamento Commerciale o Industriale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35" name="Google Shape;435;p49"/>
          <p:cNvSpPr txBox="1"/>
          <p:nvPr>
            <p:ph idx="4294967295" type="body"/>
          </p:nvPr>
        </p:nvSpPr>
        <p:spPr>
          <a:xfrm>
            <a:off x="2314925" y="3318223"/>
            <a:ext cx="53127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L’apertura dei dati è incompatibile con l’obbligo di proteggere i risultati che possono ragionevolmente venire sfruttati attraverso vie commerciali o industriali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Polizia" id="436" name="Google Shape;436;p49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116" r="116" t="0"/>
          <a:stretch/>
        </p:blipFill>
        <p:spPr>
          <a:xfrm>
            <a:off x="741412" y="4880752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7" name="Google Shape;437;p49"/>
          <p:cNvSpPr txBox="1"/>
          <p:nvPr>
            <p:ph idx="4294967295" type="body"/>
          </p:nvPr>
        </p:nvSpPr>
        <p:spPr>
          <a:xfrm>
            <a:off x="2314936" y="4907409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</a:pPr>
            <a:r>
              <a:rPr b="1" lang="it-IT" sz="2800">
                <a:solidFill>
                  <a:schemeClr val="lt1"/>
                </a:solidFill>
              </a:rPr>
              <a:t>Sicurezza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438" name="Google Shape;438;p49"/>
          <p:cNvSpPr txBox="1"/>
          <p:nvPr>
            <p:ph idx="4294967295" type="body"/>
          </p:nvPr>
        </p:nvSpPr>
        <p:spPr>
          <a:xfrm>
            <a:off x="2314936" y="5322648"/>
            <a:ext cx="5312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L’open access ai dati è incompatibile con la necessità di riservatezza connessa a questioni di sicurezza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hiudi" id="439" name="Google Shape;439;p49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58" r="57" t="0"/>
          <a:stretch/>
        </p:blipFill>
        <p:spPr>
          <a:xfrm>
            <a:off x="741412" y="6858506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0" name="Google Shape;440;p49"/>
          <p:cNvSpPr txBox="1"/>
          <p:nvPr>
            <p:ph idx="4294967295" type="body"/>
          </p:nvPr>
        </p:nvSpPr>
        <p:spPr>
          <a:xfrm>
            <a:off x="2314936" y="6885163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</a:pPr>
            <a:r>
              <a:rPr b="1" lang="it-IT" sz="2800">
                <a:solidFill>
                  <a:schemeClr val="lt1"/>
                </a:solidFill>
              </a:rPr>
              <a:t>Protezione dei Dati Personali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441" name="Google Shape;441;p49"/>
          <p:cNvSpPr txBox="1"/>
          <p:nvPr>
            <p:ph idx="4294967295" type="body"/>
          </p:nvPr>
        </p:nvSpPr>
        <p:spPr>
          <a:xfrm>
            <a:off x="2314936" y="7300402"/>
            <a:ext cx="53127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L’apertura dei dati è incompatibile con le regole relative alla protezione dei dati personali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entro del bersaglio" id="442" name="Google Shape;442;p49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0" l="58" r="57" t="0"/>
          <a:stretch/>
        </p:blipFill>
        <p:spPr>
          <a:xfrm>
            <a:off x="8128000" y="2876341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3" name="Google Shape;443;p49"/>
          <p:cNvSpPr txBox="1"/>
          <p:nvPr>
            <p:ph idx="4294967295" type="body"/>
          </p:nvPr>
        </p:nvSpPr>
        <p:spPr>
          <a:xfrm>
            <a:off x="9701525" y="2903000"/>
            <a:ext cx="6302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</a:pPr>
            <a:r>
              <a:rPr b="1" lang="it-IT" sz="2800">
                <a:solidFill>
                  <a:schemeClr val="lt1"/>
                </a:solidFill>
              </a:rPr>
              <a:t>Raggiungimento Obiettivi del Progetto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444" name="Google Shape;444;p49"/>
          <p:cNvSpPr txBox="1"/>
          <p:nvPr>
            <p:ph idx="4294967295" type="body"/>
          </p:nvPr>
        </p:nvSpPr>
        <p:spPr>
          <a:xfrm>
            <a:off x="9701524" y="3318237"/>
            <a:ext cx="53127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L’Open Access ai dati è incompatibile con il raggiungimento degli obiettivi del progetto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alendario giornaliero" id="445" name="Google Shape;445;p49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116" r="116" t="0"/>
          <a:stretch/>
        </p:blipFill>
        <p:spPr>
          <a:xfrm>
            <a:off x="8128000" y="4880752"/>
            <a:ext cx="1361691" cy="1363695"/>
          </a:xfrm>
          <a:prstGeom prst="rect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49"/>
          <p:cNvSpPr txBox="1"/>
          <p:nvPr>
            <p:ph idx="4294967295" type="body"/>
          </p:nvPr>
        </p:nvSpPr>
        <p:spPr>
          <a:xfrm>
            <a:off x="9701524" y="4907409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</a:pPr>
            <a:r>
              <a:rPr b="1" lang="it-IT" sz="2800">
                <a:solidFill>
                  <a:schemeClr val="lt1"/>
                </a:solidFill>
              </a:rPr>
              <a:t>Nessun Dato Prodotto/Raccolto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447" name="Google Shape;447;p49"/>
          <p:cNvSpPr txBox="1"/>
          <p:nvPr>
            <p:ph idx="4294967295" type="body"/>
          </p:nvPr>
        </p:nvSpPr>
        <p:spPr>
          <a:xfrm>
            <a:off x="9701524" y="5322648"/>
            <a:ext cx="5312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Il progetto non prevede la creazione o la raccolta di dati della ricerca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8" name="Google Shape;448;p49"/>
          <p:cNvSpPr txBox="1"/>
          <p:nvPr>
            <p:ph idx="4294967295" type="body"/>
          </p:nvPr>
        </p:nvSpPr>
        <p:spPr>
          <a:xfrm>
            <a:off x="9701524" y="6885163"/>
            <a:ext cx="531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</a:pPr>
            <a:r>
              <a:rPr b="1" lang="it-IT" sz="2900">
                <a:solidFill>
                  <a:schemeClr val="lt1"/>
                </a:solidFill>
              </a:rPr>
              <a:t>Altre Legittime Ragioni</a:t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449" name="Google Shape;449;p49"/>
          <p:cNvSpPr txBox="1"/>
          <p:nvPr>
            <p:ph idx="4294967295" type="body"/>
          </p:nvPr>
        </p:nvSpPr>
        <p:spPr>
          <a:xfrm>
            <a:off x="9701524" y="7300402"/>
            <a:ext cx="53127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it-IT">
                <a:solidFill>
                  <a:schemeClr val="lt1"/>
                </a:solidFill>
              </a:rPr>
              <a:t>Esistono altre ragioni legittime (è possibile motivare in fase di proposta o nel Data Management Plan)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hiudi" id="450" name="Google Shape;450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36856" y="5152170"/>
            <a:ext cx="1138046" cy="113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ita" id="451" name="Google Shape;451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48679" y="71057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9"/>
          <p:cNvSpPr txBox="1"/>
          <p:nvPr>
            <p:ph type="title"/>
          </p:nvPr>
        </p:nvSpPr>
        <p:spPr>
          <a:xfrm>
            <a:off x="1296800" y="446024"/>
            <a:ext cx="13668300" cy="13638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4960"/>
              <a:t>As open as possible as closed as necessary…</a:t>
            </a:r>
            <a:endParaRPr sz="496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/>
          <p:nvPr>
            <p:ph idx="12" type="sldNum"/>
          </p:nvPr>
        </p:nvSpPr>
        <p:spPr>
          <a:xfrm>
            <a:off x="8133335" y="8367975"/>
            <a:ext cx="7865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</a:pPr>
            <a:r>
              <a:rPr lang="it-IT"/>
              <a:t>Giglia, Elena. (2021, May 27). Guida all'Open Science in Horizon Europe. Zenodo.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https://doi.org/10.5281/zenodo.5535454</a:t>
            </a:r>
            <a:r>
              <a:rPr lang="it-IT"/>
              <a:t> </a:t>
            </a:r>
            <a:endParaRPr/>
          </a:p>
        </p:txBody>
      </p:sp>
      <p:pic>
        <p:nvPicPr>
          <p:cNvPr id="458" name="Google Shape;45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763" y="1590805"/>
            <a:ext cx="6721470" cy="9144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459" name="Google Shape;45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5398" y="1590805"/>
            <a:ext cx="8290521" cy="586218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60" name="Google Shape;460;p50"/>
          <p:cNvSpPr txBox="1"/>
          <p:nvPr>
            <p:ph type="title"/>
          </p:nvPr>
        </p:nvSpPr>
        <p:spPr>
          <a:xfrm>
            <a:off x="1296800" y="88731"/>
            <a:ext cx="12482100" cy="1260300"/>
          </a:xfrm>
          <a:prstGeom prst="rect">
            <a:avLst/>
          </a:prstGeom>
        </p:spPr>
        <p:txBody>
          <a:bodyPr anchorCtr="0" anchor="ctr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Una guida utile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1"/>
          <p:cNvSpPr txBox="1"/>
          <p:nvPr>
            <p:ph type="title"/>
          </p:nvPr>
        </p:nvSpPr>
        <p:spPr>
          <a:xfrm>
            <a:off x="985625" y="1123467"/>
            <a:ext cx="136689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640"/>
              <a:t>Qualche lettura sulle criticità (e i danni) dell’impact Factor</a:t>
            </a:r>
            <a:endParaRPr sz="3640"/>
          </a:p>
        </p:txBody>
      </p:sp>
      <p:sp>
        <p:nvSpPr>
          <p:cNvPr id="466" name="Google Shape;466;p51"/>
          <p:cNvSpPr txBox="1"/>
          <p:nvPr>
            <p:ph idx="1" type="body"/>
          </p:nvPr>
        </p:nvSpPr>
        <p:spPr>
          <a:xfrm>
            <a:off x="650475" y="2466925"/>
            <a:ext cx="14622000" cy="66771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2500" lnSpcReduction="20000"/>
          </a:bodyPr>
          <a:lstStyle/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In generale sulle criticità Fang-Casadevall Causes for the Persistence of Impact Factor Mania (2014)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https://journals.asm.org/doi/pdf/10.1128/mBio.00064-14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Seglen PO Why the impact factor of journals should not be used for evaluating research (1997),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https://www.ncbi.nlm.nih.gov/pmc/articles/PMC2126010/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B.Brembs et al. Deep impact: unintended consequences of journal rank (2013) </a:t>
            </a:r>
            <a:r>
              <a:rPr lang="it-IT" u="sng">
                <a:solidFill>
                  <a:schemeClr val="hlink"/>
                </a:solidFill>
                <a:hlinkClick r:id="rId5"/>
              </a:rPr>
              <a:t>https://www.frontiersin.org/articles/10.3389/fnhum.2013.00291/full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B.Brembs [su Impact Factor negoziabile, esempio reale slide 28-30) </a:t>
            </a:r>
            <a:r>
              <a:rPr lang="it-IT" u="sng">
                <a:solidFill>
                  <a:schemeClr val="hlink"/>
                </a:solidFill>
                <a:hlinkClick r:id="rId6"/>
              </a:rPr>
              <a:t>https://www.slideshare.net/brembs/digital-scholarship-and-open-science-need-a-digital-infrastructure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PLoS, the Impact Factor game, 2006 </a:t>
            </a:r>
            <a:r>
              <a:rPr lang="it-IT" u="sng">
                <a:solidFill>
                  <a:schemeClr val="hlink"/>
                </a:solidFill>
                <a:hlinkClick r:id="rId7"/>
              </a:rPr>
              <a:t>https://journals.plos.org/plosmedicine/article?id=10.1371/journal.pmed.0030291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Su Impact Factor causa di scientific misconduct, Fang-Casadevall Retracted Science and the Retraction Index (2011) </a:t>
            </a:r>
            <a:r>
              <a:rPr lang="it-IT" u="sng">
                <a:solidFill>
                  <a:schemeClr val="hlink"/>
                </a:solidFill>
                <a:hlinkClick r:id="rId8"/>
              </a:rPr>
              <a:t>https://journals.asm.org/doi/full/10.1128/iai.05661-11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Biagioli M (ed.)  Gaming the metrics </a:t>
            </a:r>
            <a:r>
              <a:rPr lang="it-IT" u="sng">
                <a:solidFill>
                  <a:schemeClr val="hlink"/>
                </a:solidFill>
                <a:hlinkClick r:id="rId9"/>
              </a:rPr>
              <a:t>https://mitpress.mit.edu/9780262537933/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Biagioli m Watch out for cheats in citation game (2016) </a:t>
            </a:r>
            <a:r>
              <a:rPr lang="it-IT" u="sng">
                <a:solidFill>
                  <a:schemeClr val="hlink"/>
                </a:solidFill>
                <a:hlinkClick r:id="rId10"/>
              </a:rPr>
              <a:t>https://www.nature.com/articles/535201a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Gandevia S </a:t>
            </a:r>
            <a:r>
              <a:rPr lang="it-IT"/>
              <a:t>Publication pressure and scientific misconduct: why we need more open governance (2018) </a:t>
            </a:r>
            <a:r>
              <a:rPr lang="it-IT" u="sng">
                <a:solidFill>
                  <a:schemeClr val="hlink"/>
                </a:solidFill>
                <a:hlinkClick r:id="rId11"/>
              </a:rPr>
              <a:t>https://www.nature.com/articles/s41393-018-0193-9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EU Commission Towards a reform of the reward system - scoping report </a:t>
            </a:r>
            <a:r>
              <a:rPr lang="it-IT" u="sng">
                <a:solidFill>
                  <a:schemeClr val="hlink"/>
                </a:solidFill>
                <a:hlinkClick r:id="rId12"/>
              </a:rPr>
              <a:t>https://op.europa.eu/s/wYJB</a:t>
            </a:r>
            <a:r>
              <a:rPr lang="it-IT"/>
              <a:t> </a:t>
            </a:r>
            <a:endParaRPr/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/>
              <a:t>EU Commission Agreement on the reform of research assessment </a:t>
            </a:r>
            <a:r>
              <a:rPr lang="it-IT" u="sng">
                <a:solidFill>
                  <a:schemeClr val="hlink"/>
                </a:solidFill>
                <a:hlinkClick r:id="rId13"/>
              </a:rPr>
              <a:t>https://research-and-innovation.ec.europa.eu/news/all-research-and-innovation-news/reforming-research-assessment-agreement-now-final-2022-07-20_en</a:t>
            </a:r>
            <a:r>
              <a:rPr lang="it-IT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/>
          <p:nvPr>
            <p:ph type="title"/>
          </p:nvPr>
        </p:nvSpPr>
        <p:spPr>
          <a:xfrm>
            <a:off x="1293850" y="2785675"/>
            <a:ext cx="13668300" cy="22128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Grazie!</a:t>
            </a:r>
            <a:endParaRPr/>
          </a:p>
        </p:txBody>
      </p:sp>
      <p:sp>
        <p:nvSpPr>
          <p:cNvPr id="472" name="Google Shape;472;p52"/>
          <p:cNvSpPr txBox="1"/>
          <p:nvPr/>
        </p:nvSpPr>
        <p:spPr>
          <a:xfrm>
            <a:off x="1430025" y="5530825"/>
            <a:ext cx="14342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presentation is released under a CC-BY 4.0 licence. To cite this presentation, please copy and paste:</a:t>
            </a:r>
            <a:endParaRPr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Lazzeri, Emma. (2022, September 15). Open Science Café - Open Science in Horizon Europe. Zenodo. </a:t>
            </a:r>
            <a:r>
              <a:rPr lang="it-IT" sz="1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https://doi.org/10.5281/zenodo.7082851</a:t>
            </a:r>
            <a:r>
              <a:rPr lang="it-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0" y="0"/>
            <a:ext cx="7765800" cy="9144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711201" y="792164"/>
            <a:ext cx="5331790" cy="2565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</a:pPr>
            <a:r>
              <a:rPr lang="it-IT">
                <a:solidFill>
                  <a:schemeClr val="lt1"/>
                </a:solidFill>
              </a:rPr>
              <a:t>La scienza aperta</a:t>
            </a:r>
            <a:endParaRPr/>
          </a:p>
        </p:txBody>
      </p:sp>
      <p:sp>
        <p:nvSpPr>
          <p:cNvPr id="216" name="Google Shape;216;p29"/>
          <p:cNvSpPr txBox="1"/>
          <p:nvPr>
            <p:ph idx="3" type="body"/>
          </p:nvPr>
        </p:nvSpPr>
        <p:spPr>
          <a:xfrm>
            <a:off x="723899" y="3357797"/>
            <a:ext cx="6126605" cy="552115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 fontScale="85000" lnSpcReduction="10000"/>
          </a:bodyPr>
          <a:lstStyle/>
          <a:p>
            <a:pPr indent="-559143" lvl="0" marL="800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8278"/>
              <a:buFont typeface="Courier New"/>
              <a:buChar char="o"/>
            </a:pPr>
            <a:r>
              <a:rPr b="1" lang="it-IT" sz="3800">
                <a:solidFill>
                  <a:schemeClr val="lt1"/>
                </a:solidFill>
              </a:rPr>
              <a:t>accelera il processo scientifico</a:t>
            </a:r>
            <a:endParaRPr sz="3800">
              <a:solidFill>
                <a:schemeClr val="lt1"/>
              </a:solidFill>
            </a:endParaRPr>
          </a:p>
          <a:p>
            <a:pPr indent="-559143" lvl="0" marL="800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8278"/>
              <a:buFont typeface="Courier New"/>
              <a:buChar char="o"/>
            </a:pPr>
            <a:r>
              <a:rPr lang="it-IT" sz="3800">
                <a:solidFill>
                  <a:schemeClr val="lt1"/>
                </a:solidFill>
              </a:rPr>
              <a:t>migliora la </a:t>
            </a:r>
            <a:r>
              <a:rPr b="1" lang="it-IT" sz="3800">
                <a:solidFill>
                  <a:schemeClr val="lt1"/>
                </a:solidFill>
              </a:rPr>
              <a:t>qualità</a:t>
            </a:r>
            <a:r>
              <a:rPr lang="it-IT" sz="3800">
                <a:solidFill>
                  <a:schemeClr val="lt1"/>
                </a:solidFill>
              </a:rPr>
              <a:t> della ricerca e la </a:t>
            </a:r>
            <a:r>
              <a:rPr b="1" lang="it-IT" sz="3800">
                <a:solidFill>
                  <a:schemeClr val="lt1"/>
                </a:solidFill>
              </a:rPr>
              <a:t>fiducia</a:t>
            </a:r>
            <a:r>
              <a:rPr lang="it-IT" sz="3800">
                <a:solidFill>
                  <a:schemeClr val="lt1"/>
                </a:solidFill>
              </a:rPr>
              <a:t> da parte della società (</a:t>
            </a:r>
            <a:r>
              <a:rPr b="1" lang="it-IT" sz="3800">
                <a:solidFill>
                  <a:schemeClr val="lt1"/>
                </a:solidFill>
              </a:rPr>
              <a:t>trasparenza</a:t>
            </a:r>
            <a:r>
              <a:rPr lang="it-IT" sz="3800">
                <a:solidFill>
                  <a:schemeClr val="lt1"/>
                </a:solidFill>
              </a:rPr>
              <a:t>)</a:t>
            </a:r>
            <a:endParaRPr/>
          </a:p>
          <a:p>
            <a:pPr indent="-559143" lvl="0" marL="800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8278"/>
              <a:buFont typeface="Courier New"/>
              <a:buChar char="o"/>
            </a:pPr>
            <a:r>
              <a:rPr lang="it-IT" sz="3800">
                <a:solidFill>
                  <a:schemeClr val="lt1"/>
                </a:solidFill>
              </a:rPr>
              <a:t>riduce il </a:t>
            </a:r>
            <a:r>
              <a:rPr b="1" lang="it-IT" sz="3800">
                <a:solidFill>
                  <a:schemeClr val="lt1"/>
                </a:solidFill>
              </a:rPr>
              <a:t>time to market </a:t>
            </a:r>
            <a:r>
              <a:rPr lang="it-IT" sz="3800">
                <a:solidFill>
                  <a:schemeClr val="lt1"/>
                </a:solidFill>
              </a:rPr>
              <a:t>and il tempo per il trasferimento tecnologico</a:t>
            </a:r>
            <a:endParaRPr/>
          </a:p>
          <a:p>
            <a:pPr indent="-559143" lvl="0" marL="800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8278"/>
              <a:buFont typeface="Courier New"/>
              <a:buChar char="o"/>
            </a:pPr>
            <a:r>
              <a:rPr lang="it-IT" sz="3800">
                <a:solidFill>
                  <a:schemeClr val="lt1"/>
                </a:solidFill>
              </a:rPr>
              <a:t>aumenta l’</a:t>
            </a:r>
            <a:r>
              <a:rPr b="1" lang="it-IT" sz="3800">
                <a:solidFill>
                  <a:schemeClr val="lt1"/>
                </a:solidFill>
              </a:rPr>
              <a:t>impatto </a:t>
            </a:r>
            <a:endParaRPr sz="3800"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ct val="81081"/>
              <a:buFont typeface="Open Sans Light"/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 txBox="1"/>
          <p:nvPr>
            <p:ph idx="4" type="body"/>
          </p:nvPr>
        </p:nvSpPr>
        <p:spPr>
          <a:xfrm>
            <a:off x="9593700" y="6035548"/>
            <a:ext cx="63558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92"/>
              <a:buFont typeface="Open Sans SemiBold"/>
              <a:buNone/>
            </a:pPr>
            <a:r>
              <a:rPr lang="it-IT" sz="2810">
                <a:solidFill>
                  <a:schemeClr val="lt1"/>
                </a:solidFill>
              </a:rPr>
              <a:t>Non stiamo più discutendo se sia o meno una opportunità: la scienza aperta è ora la nuova normalità</a:t>
            </a:r>
            <a:r>
              <a:rPr lang="it-IT" sz="2810"/>
              <a:t> </a:t>
            </a:r>
            <a:endParaRPr sz="2810"/>
          </a:p>
        </p:txBody>
      </p:sp>
      <p:sp>
        <p:nvSpPr>
          <p:cNvPr id="218" name="Google Shape;218;p29"/>
          <p:cNvSpPr/>
          <p:nvPr/>
        </p:nvSpPr>
        <p:spPr>
          <a:xfrm>
            <a:off x="7748099" y="911432"/>
            <a:ext cx="8128000" cy="4488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</a:pPr>
            <a:r>
              <a:rPr b="0" i="0" lang="it-IT" sz="26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“Open science” means an approach to the scientific process based on open cooperative work, tools and diffusing knowledge </a:t>
            </a:r>
            <a:endParaRPr sz="1200">
              <a:solidFill>
                <a:schemeClr val="accent1"/>
              </a:solidFill>
            </a:endParaRPr>
          </a:p>
          <a:p>
            <a: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</a:pPr>
            <a:r>
              <a:rPr b="1" i="0" lang="it-IT" sz="26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Horizon Europe Regulation and Model Grant Agreement</a:t>
            </a:r>
            <a:endParaRPr sz="1200">
              <a:solidFill>
                <a:schemeClr val="accent1"/>
              </a:solidFill>
            </a:endParaRPr>
          </a:p>
          <a:p>
            <a: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0"/>
              <a:buFont typeface="Helvetica Neue Light"/>
              <a:buNone/>
            </a:pPr>
            <a:r>
              <a:t/>
            </a:r>
            <a:endParaRPr b="1" i="0" sz="2600" u="none" cap="none" strike="noStrike">
              <a:solidFill>
                <a:schemeClr val="accen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</a:pPr>
            <a:r>
              <a:rPr b="0" i="0" lang="it-IT" sz="26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concepts of Open Science, Open Innovation, Open to the World should ensure excellence and impact of the Union´s investment in research and innovation, while safeguarding the Union´s interests </a:t>
            </a:r>
            <a:endParaRPr sz="1200">
              <a:solidFill>
                <a:schemeClr val="accent1"/>
              </a:solidFill>
            </a:endParaRPr>
          </a:p>
          <a:p>
            <a: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</a:pPr>
            <a:r>
              <a:rPr b="1" i="0" lang="it-IT" sz="26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Recital 7 Horizon Europe Regulation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idx="11" type="ftr"/>
          </p:nvPr>
        </p:nvSpPr>
        <p:spPr>
          <a:xfrm>
            <a:off x="5266452" y="8551500"/>
            <a:ext cx="104217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625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ct val="100000"/>
              <a:buFont typeface="Helvetica Neue"/>
              <a:buNone/>
            </a:pP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Courtesy of  Victoria Tsoukala, PhD - DG RTD Open Science (Unit G4) - PUBMET 2019, Zadar, September 19th, 2019</a:t>
            </a:r>
            <a:endParaRPr/>
          </a:p>
        </p:txBody>
      </p:sp>
      <p:grpSp>
        <p:nvGrpSpPr>
          <p:cNvPr id="224" name="Google Shape;224;p30"/>
          <p:cNvGrpSpPr/>
          <p:nvPr/>
        </p:nvGrpSpPr>
        <p:grpSpPr>
          <a:xfrm>
            <a:off x="3132303" y="5077972"/>
            <a:ext cx="8229225" cy="3261257"/>
            <a:chOff x="187" y="212979"/>
            <a:chExt cx="8229225" cy="3261257"/>
          </a:xfrm>
        </p:grpSpPr>
        <p:sp>
          <p:nvSpPr>
            <p:cNvPr id="225" name="Google Shape;225;p30"/>
            <p:cNvSpPr/>
            <p:nvPr/>
          </p:nvSpPr>
          <p:spPr>
            <a:xfrm rot="5400000">
              <a:off x="380454" y="1396465"/>
              <a:ext cx="1145422" cy="190595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89254" y="1965935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 txBox="1"/>
            <p:nvPr/>
          </p:nvSpPr>
          <p:spPr>
            <a:xfrm>
              <a:off x="189254" y="1965935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1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FP7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OA </a:t>
              </a:r>
              <a:r>
                <a:rPr b="1" i="0" lang="it-IT" sz="1400" u="none" cap="none" strike="noStrike">
                  <a:solidFill>
                    <a:srgbClr val="00B0F0"/>
                  </a:solidFill>
                  <a:latin typeface="Verdana"/>
                  <a:ea typeface="Verdana"/>
                  <a:cs typeface="Verdana"/>
                  <a:sym typeface="Verdana"/>
                </a:rPr>
                <a:t>Pilot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2D2D8A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2D2D8A"/>
                  </a:solidFill>
                  <a:latin typeface="Verdana"/>
                  <a:ea typeface="Verdana"/>
                  <a:cs typeface="Verdana"/>
                  <a:sym typeface="Verdana"/>
                </a:rPr>
                <a:t>Deposit and open access</a:t>
              </a:r>
              <a:endParaRPr b="0" i="0" sz="1400" u="none" cap="none" strike="noStrike">
                <a:solidFill>
                  <a:srgbClr val="2D2D8A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1585301" y="1256146"/>
              <a:ext cx="324661" cy="324661"/>
            </a:xfrm>
            <a:prstGeom prst="triangle">
              <a:avLst>
                <a:gd fmla="val 100000" name="adj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 rot="5400000">
              <a:off x="2486937" y="875213"/>
              <a:ext cx="1145422" cy="190595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295738" y="1444684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 txBox="1"/>
            <p:nvPr/>
          </p:nvSpPr>
          <p:spPr>
            <a:xfrm>
              <a:off x="2295738" y="1444684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1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H2020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OA </a:t>
              </a:r>
              <a:r>
                <a:rPr b="1" i="0" lang="it-IT" sz="1400" u="none" cap="none" strike="noStrike">
                  <a:solidFill>
                    <a:srgbClr val="00B0F0"/>
                  </a:solidFill>
                  <a:latin typeface="Verdana"/>
                  <a:ea typeface="Verdana"/>
                  <a:cs typeface="Verdana"/>
                  <a:sym typeface="Verdana"/>
                </a:rPr>
                <a:t>Mandatory</a:t>
              </a:r>
              <a:endParaRPr b="1" i="0" sz="1400" u="none" cap="none" strike="noStrike">
                <a:solidFill>
                  <a:srgbClr val="BDDE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Deposit and open access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 Light"/>
                <a:buNone/>
              </a:pPr>
              <a:r>
                <a:t/>
              </a:r>
              <a:endParaRPr b="1" i="0" sz="1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&amp; ORD/DMP </a:t>
              </a:r>
              <a:r>
                <a:rPr b="1" i="0" lang="it-IT" sz="1400" u="none" cap="none" strike="noStrike">
                  <a:solidFill>
                    <a:srgbClr val="00B0F0"/>
                  </a:solidFill>
                  <a:latin typeface="Verdana"/>
                  <a:ea typeface="Verdana"/>
                  <a:cs typeface="Verdana"/>
                  <a:sym typeface="Verdana"/>
                </a:rPr>
                <a:t>Pilot</a:t>
              </a:r>
              <a:endParaRPr b="1" i="0" sz="1400" u="none" cap="none" strike="noStrike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691784" y="734895"/>
              <a:ext cx="324661" cy="324661"/>
            </a:xfrm>
            <a:prstGeom prst="triangle">
              <a:avLst>
                <a:gd fmla="val 100000" name="adj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 rot="5400000">
              <a:off x="4607772" y="396583"/>
              <a:ext cx="1145422" cy="190595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409801" y="1009632"/>
              <a:ext cx="1710883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4409801" y="1009632"/>
              <a:ext cx="1710883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1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H2020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OA </a:t>
              </a:r>
              <a:r>
                <a:rPr b="1" i="0" lang="it-IT" sz="1400" u="none" cap="none" strike="noStrike">
                  <a:solidFill>
                    <a:srgbClr val="00B0F0"/>
                  </a:solidFill>
                  <a:latin typeface="Verdana"/>
                  <a:ea typeface="Verdana"/>
                  <a:cs typeface="Verdana"/>
                  <a:sym typeface="Verdana"/>
                </a:rPr>
                <a:t>Mandatory</a:t>
              </a:r>
              <a:endParaRPr b="1" i="0" sz="1400" u="none" cap="none" strike="noStrike">
                <a:solidFill>
                  <a:srgbClr val="BDDE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Deposit and open access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 Light"/>
                <a:buNone/>
              </a:pPr>
              <a:r>
                <a:t/>
              </a:r>
              <a:endParaRPr b="1" i="0" sz="14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F5494"/>
                </a:buClr>
                <a:buSzPts val="1400"/>
                <a:buFont typeface="Verdana"/>
                <a:buNone/>
              </a:pPr>
              <a:r>
                <a:rPr b="0" i="0" lang="it-IT" sz="1400" u="none" cap="none" strike="noStrike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&amp; ORD/DMP </a:t>
              </a:r>
              <a:r>
                <a:rPr b="1" i="0" lang="it-IT" sz="1400" u="none" cap="none" strike="noStrike">
                  <a:solidFill>
                    <a:srgbClr val="6868CF"/>
                  </a:solidFill>
                  <a:latin typeface="Verdana"/>
                  <a:ea typeface="Verdana"/>
                  <a:cs typeface="Verdana"/>
                  <a:sym typeface="Verdana"/>
                </a:rPr>
                <a:t>by default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68CF"/>
                </a:buClr>
                <a:buSzPts val="1400"/>
                <a:buFont typeface="Verdana"/>
                <a:buNone/>
              </a:pPr>
              <a:r>
                <a:rPr b="1" i="0" lang="it-IT" sz="1400" u="none" cap="none" strike="noStrike">
                  <a:solidFill>
                    <a:srgbClr val="6868CF"/>
                  </a:solidFill>
                  <a:latin typeface="Verdana"/>
                  <a:ea typeface="Verdana"/>
                  <a:cs typeface="Verdana"/>
                  <a:sym typeface="Verdana"/>
                </a:rPr>
                <a:t>(exceptions)</a:t>
              </a:r>
              <a:endParaRPr b="1" i="0" sz="1400" u="none" cap="none" strike="noStrike">
                <a:solidFill>
                  <a:srgbClr val="6868C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5798267" y="213643"/>
              <a:ext cx="324661" cy="324661"/>
            </a:xfrm>
            <a:prstGeom prst="triangle">
              <a:avLst>
                <a:gd fmla="val 100000" name="adj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 rot="5400000">
              <a:off x="6699903" y="-167288"/>
              <a:ext cx="1145422" cy="190595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BBE0E3"/>
            </a:solidFill>
            <a:ln cap="flat" cmpd="sng" w="25400">
              <a:solidFill>
                <a:srgbClr val="BB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6508704" y="402181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6508704" y="402181"/>
              <a:ext cx="1720708" cy="1508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Helvetica Neue Light"/>
                <a:buNone/>
              </a:pPr>
              <a:r>
                <a:t/>
              </a:r>
              <a:endParaRPr b="0" i="0" sz="6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0" name="Google Shape;240;p30"/>
          <p:cNvSpPr/>
          <p:nvPr/>
        </p:nvSpPr>
        <p:spPr>
          <a:xfrm>
            <a:off x="3132116" y="5957883"/>
            <a:ext cx="1440300" cy="461700"/>
          </a:xfrm>
          <a:prstGeom prst="rect">
            <a:avLst/>
          </a:prstGeom>
          <a:solidFill>
            <a:srgbClr val="BBE0E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2008</a:t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5292356" y="5475728"/>
            <a:ext cx="1368300" cy="461700"/>
          </a:xfrm>
          <a:prstGeom prst="rect">
            <a:avLst/>
          </a:prstGeom>
          <a:solidFill>
            <a:srgbClr val="BBE0E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2014</a:t>
            </a: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7380588" y="4953903"/>
            <a:ext cx="1405200" cy="461700"/>
          </a:xfrm>
          <a:prstGeom prst="rect">
            <a:avLst/>
          </a:prstGeom>
          <a:solidFill>
            <a:srgbClr val="BBE0E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9684844" y="5265386"/>
            <a:ext cx="18003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1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Horizon Europe</a:t>
            </a:r>
            <a:endParaRPr b="1" i="0" sz="14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</a:pPr>
            <a:r>
              <a:t/>
            </a:r>
            <a:endParaRPr b="0" i="0" sz="1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OA </a:t>
            </a:r>
            <a:r>
              <a:rPr b="1" i="0" lang="it-IT" sz="1400" u="none" cap="none" strike="noStrike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Mandatory</a:t>
            </a:r>
            <a:endParaRPr b="1" i="0" sz="1400" u="none" cap="none" strike="noStrike">
              <a:solidFill>
                <a:srgbClr val="BDDE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Deposit and open access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t/>
            </a:r>
            <a:endParaRPr b="1" i="0" sz="1400" u="none" cap="none" strike="noStrik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</a:pPr>
            <a:r>
              <a:t/>
            </a:r>
            <a:endParaRPr b="1" i="0" sz="100" u="none" cap="none" strike="noStrik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DMP in line with FAIR </a:t>
            </a:r>
            <a:r>
              <a:rPr b="1" i="0" lang="it-IT" sz="1400" u="none" cap="none" strike="noStrike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Mandatory</a:t>
            </a:r>
            <a:endParaRPr b="1" i="0" sz="1400" u="none" cap="none" strike="noStrike">
              <a:solidFill>
                <a:srgbClr val="BDDE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</a:pPr>
            <a:r>
              <a:t/>
            </a:r>
            <a:endParaRPr b="1" i="0" sz="100" u="none" cap="none" strike="noStrike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OD </a:t>
            </a:r>
            <a:r>
              <a:rPr b="1" i="0" lang="it-IT" sz="1400" u="none" cap="none" strike="noStrike">
                <a:solidFill>
                  <a:srgbClr val="6868CF"/>
                </a:solidFill>
                <a:latin typeface="Verdana"/>
                <a:ea typeface="Verdana"/>
                <a:cs typeface="Verdana"/>
                <a:sym typeface="Verdana"/>
              </a:rPr>
              <a:t>by default (exceptions)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t/>
            </a:r>
            <a:endParaRPr b="1" i="0" sz="1400" u="none" cap="none" strike="noStrike">
              <a:solidFill>
                <a:srgbClr val="6868C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Helvetica Neue Light"/>
              <a:buNone/>
            </a:pPr>
            <a:r>
              <a:t/>
            </a:r>
            <a:endParaRPr b="0" i="0" sz="1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400"/>
              <a:buFont typeface="Verdana"/>
              <a:buNone/>
            </a:pP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&amp; Open Science </a:t>
            </a:r>
            <a:r>
              <a:rPr b="1" i="0" lang="it-IT" sz="1400" u="none" cap="none" strike="noStrike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embedded</a:t>
            </a:r>
            <a:r>
              <a:rPr b="0" i="0" lang="it-IT" sz="140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9468820" y="4475336"/>
            <a:ext cx="1584300" cy="461700"/>
          </a:xfrm>
          <a:prstGeom prst="rect">
            <a:avLst/>
          </a:prstGeom>
          <a:solidFill>
            <a:srgbClr val="BBE0E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9819676" y="3376304"/>
            <a:ext cx="860700" cy="9516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0"/>
          <p:cNvSpPr txBox="1"/>
          <p:nvPr>
            <p:ph type="title"/>
          </p:nvPr>
        </p:nvSpPr>
        <p:spPr>
          <a:xfrm>
            <a:off x="1296800" y="2344267"/>
            <a:ext cx="13668300" cy="951600"/>
          </a:xfrm>
          <a:prstGeom prst="rect">
            <a:avLst/>
          </a:prstGeom>
        </p:spPr>
        <p:txBody>
          <a:bodyPr anchorCtr="0" anchor="t" bIns="162525" lIns="162525" spcFirstLastPara="1" rIns="162525" wrap="square" tIns="1625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Commissione europea e la scienza aperta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idx="2" type="body"/>
          </p:nvPr>
        </p:nvSpPr>
        <p:spPr>
          <a:xfrm>
            <a:off x="711200" y="338668"/>
            <a:ext cx="14090650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</a:pPr>
            <a:r>
              <a:rPr lang="it-IT" sz="8800">
                <a:latin typeface="Raleway"/>
                <a:ea typeface="Raleway"/>
                <a:cs typeface="Raleway"/>
                <a:sym typeface="Raleway"/>
              </a:rPr>
              <a:t>Un cambio di prospettiva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6456529" y="3630304"/>
            <a:ext cx="2784143" cy="356206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187356" y="2939302"/>
            <a:ext cx="4776716" cy="474942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b="0" i="0" lang="it-IT" sz="4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Competizione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9733129" y="3036626"/>
            <a:ext cx="4776716" cy="4749422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it-IT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Collaborazione condivisione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idx="4294967295" type="body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378"/>
              <a:buFont typeface="Helvetica Neue"/>
              <a:buNone/>
            </a:pPr>
            <a:r>
              <a:rPr lang="it-IT" sz="6800"/>
              <a:t>Il focus della valutazione</a:t>
            </a:r>
            <a:endParaRPr sz="6800"/>
          </a:p>
        </p:txBody>
      </p:sp>
      <p:grpSp>
        <p:nvGrpSpPr>
          <p:cNvPr id="260" name="Google Shape;260;p32"/>
          <p:cNvGrpSpPr/>
          <p:nvPr/>
        </p:nvGrpSpPr>
        <p:grpSpPr>
          <a:xfrm>
            <a:off x="2714624" y="3186641"/>
            <a:ext cx="10826749" cy="3608916"/>
            <a:chOff x="5291" y="1807986"/>
            <a:chExt cx="10826749" cy="3608916"/>
          </a:xfrm>
        </p:grpSpPr>
        <p:sp>
          <p:nvSpPr>
            <p:cNvPr id="261" name="Google Shape;261;p32"/>
            <p:cNvSpPr/>
            <p:nvPr/>
          </p:nvSpPr>
          <p:spPr>
            <a:xfrm>
              <a:off x="5291" y="1807986"/>
              <a:ext cx="3608916" cy="3608916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 txBox="1"/>
            <p:nvPr/>
          </p:nvSpPr>
          <p:spPr>
            <a:xfrm>
              <a:off x="533805" y="2336500"/>
              <a:ext cx="2551888" cy="2551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Helvetica Neue Light"/>
                <a:buNone/>
              </a:pPr>
              <a:r>
                <a:rPr b="0" i="0" lang="it-IT" sz="6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What</a:t>
              </a:r>
              <a:endParaRPr b="0" i="0" sz="6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3614208" y="1807986"/>
              <a:ext cx="3608916" cy="3608916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 txBox="1"/>
            <p:nvPr/>
          </p:nvSpPr>
          <p:spPr>
            <a:xfrm>
              <a:off x="4142722" y="2336500"/>
              <a:ext cx="2551888" cy="2551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Helvetica Neue Light"/>
                <a:buNone/>
              </a:pPr>
              <a:r>
                <a:rPr b="0" i="0" lang="it-IT" sz="6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How</a:t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7223124" y="1807986"/>
              <a:ext cx="3608916" cy="360891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 txBox="1"/>
            <p:nvPr/>
          </p:nvSpPr>
          <p:spPr>
            <a:xfrm>
              <a:off x="7751638" y="2336500"/>
              <a:ext cx="2551888" cy="2551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Helvetica Neue Light"/>
                <a:buNone/>
              </a:pPr>
              <a:r>
                <a:rPr b="0" i="0" lang="it-IT" sz="6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Who</a:t>
              </a:r>
              <a:endParaRPr b="0" i="0" sz="6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67" name="Google Shape;267;p32"/>
          <p:cNvGrpSpPr/>
          <p:nvPr/>
        </p:nvGrpSpPr>
        <p:grpSpPr>
          <a:xfrm>
            <a:off x="4451690" y="1776126"/>
            <a:ext cx="7238999" cy="2412999"/>
            <a:chOff x="3261783" y="0"/>
            <a:chExt cx="7238999" cy="2412999"/>
          </a:xfrm>
        </p:grpSpPr>
        <p:sp>
          <p:nvSpPr>
            <p:cNvPr id="268" name="Google Shape;268;p32"/>
            <p:cNvSpPr/>
            <p:nvPr/>
          </p:nvSpPr>
          <p:spPr>
            <a:xfrm>
              <a:off x="3261783" y="0"/>
              <a:ext cx="2412999" cy="2412999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 txBox="1"/>
            <p:nvPr/>
          </p:nvSpPr>
          <p:spPr>
            <a:xfrm>
              <a:off x="3615159" y="353376"/>
              <a:ext cx="1706247" cy="1706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Helvetica Neue Light"/>
                <a:buNone/>
              </a:pPr>
              <a:r>
                <a:rPr b="0" i="0" lang="it-IT" sz="2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Risultati</a:t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5674783" y="0"/>
              <a:ext cx="2412999" cy="2412999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 txBox="1"/>
            <p:nvPr/>
          </p:nvSpPr>
          <p:spPr>
            <a:xfrm>
              <a:off x="6028159" y="353376"/>
              <a:ext cx="1706247" cy="1706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Helvetica Neue Light"/>
                <a:buNone/>
              </a:pPr>
              <a:r>
                <a:rPr b="0" i="0" lang="it-IT" sz="2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Metodologia</a:t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8087783" y="0"/>
              <a:ext cx="2412999" cy="2412999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2"/>
            <p:cNvSpPr txBox="1"/>
            <p:nvPr/>
          </p:nvSpPr>
          <p:spPr>
            <a:xfrm>
              <a:off x="8441159" y="353376"/>
              <a:ext cx="1706247" cy="1706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Helvetica Neue Light"/>
                <a:buNone/>
              </a:pPr>
              <a:r>
                <a:rPr b="0" i="0" lang="it-IT" sz="25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Ricercatore e Consorzio</a:t>
              </a:r>
              <a:endParaRPr/>
            </a:p>
          </p:txBody>
        </p:sp>
      </p:grpSp>
      <p:sp>
        <p:nvSpPr>
          <p:cNvPr id="274" name="Google Shape;274;p32"/>
          <p:cNvSpPr/>
          <p:nvPr/>
        </p:nvSpPr>
        <p:spPr>
          <a:xfrm>
            <a:off x="778933" y="7263694"/>
            <a:ext cx="14770100" cy="3263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In Horizon Europe tutto viene valutato sotto la prospettiva Open Science, fin dalla </a:t>
            </a:r>
            <a:r>
              <a:rPr b="1" i="0" lang="it-IT" sz="4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proposta di progetto</a:t>
            </a:r>
            <a:endParaRPr b="1" i="0" sz="4000" u="none" cap="none" strike="noStrik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3"/>
          <p:cNvGrpSpPr/>
          <p:nvPr/>
        </p:nvGrpSpPr>
        <p:grpSpPr>
          <a:xfrm>
            <a:off x="2463371" y="2075725"/>
            <a:ext cx="11487111" cy="5262071"/>
            <a:chOff x="323528" y="2083305"/>
            <a:chExt cx="8615333" cy="3946553"/>
          </a:xfrm>
        </p:grpSpPr>
        <p:sp>
          <p:nvSpPr>
            <p:cNvPr id="281" name="Google Shape;281;p33"/>
            <p:cNvSpPr/>
            <p:nvPr/>
          </p:nvSpPr>
          <p:spPr>
            <a:xfrm>
              <a:off x="4941007" y="2097589"/>
              <a:ext cx="2818196" cy="1181789"/>
            </a:xfrm>
            <a:prstGeom prst="rect">
              <a:avLst/>
            </a:prstGeom>
            <a:solidFill>
              <a:srgbClr val="0E41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	</a:t>
              </a:r>
              <a:r>
                <a:rPr b="0" i="0" lang="it-IT" sz="2133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Scientific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33"/>
                <a:buFont typeface="Helvetica Neue Light"/>
                <a:buNone/>
              </a:pPr>
              <a:r>
                <a:rPr b="0" i="0" lang="it-IT" sz="2133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	Impact</a:t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60902" y="2083305"/>
              <a:ext cx="5939699" cy="1196073"/>
            </a:xfrm>
            <a:prstGeom prst="homePlate">
              <a:avLst>
                <a:gd fmla="val 50000" name="adj"/>
              </a:avLst>
            </a:prstGeom>
            <a:solidFill>
              <a:srgbClr val="0E419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Helvetica Neue Light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83" name="Google Shape;283;p33"/>
            <p:cNvCxnSpPr/>
            <p:nvPr/>
          </p:nvCxnSpPr>
          <p:spPr>
            <a:xfrm>
              <a:off x="7740352" y="2687936"/>
              <a:ext cx="349255" cy="0"/>
            </a:xfrm>
            <a:prstGeom prst="straightConnector1">
              <a:avLst/>
            </a:prstGeom>
            <a:noFill/>
            <a:ln cap="flat" cmpd="sng" w="1905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33"/>
            <p:cNvCxnSpPr/>
            <p:nvPr/>
          </p:nvCxnSpPr>
          <p:spPr>
            <a:xfrm flipH="1" rot="10800000">
              <a:off x="7437844" y="5395673"/>
              <a:ext cx="863490" cy="3766"/>
            </a:xfrm>
            <a:prstGeom prst="straightConnector1">
              <a:avLst/>
            </a:prstGeom>
            <a:noFill/>
            <a:ln cap="flat" cmpd="sng" w="19050">
              <a:solidFill>
                <a:srgbClr val="78BA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5" name="Google Shape;285;p33"/>
            <p:cNvSpPr/>
            <p:nvPr/>
          </p:nvSpPr>
          <p:spPr>
            <a:xfrm>
              <a:off x="331262" y="4782057"/>
              <a:ext cx="7427940" cy="124780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	</a:t>
              </a:r>
              <a:r>
                <a:rPr b="0" i="0" lang="it-IT" sz="2133" u="none" cap="none" strike="noStrike">
                  <a:solidFill>
                    <a:srgbClr val="3A383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Economic/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2133"/>
                <a:buFont typeface="Helvetica Neue Light"/>
                <a:buNone/>
              </a:pPr>
              <a:r>
                <a:rPr b="0" i="0" lang="it-IT" sz="2133" u="none" cap="none" strike="noStrike">
                  <a:solidFill>
                    <a:srgbClr val="3A383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Technological</a:t>
              </a:r>
              <a:endParaRPr b="0" i="0" sz="2133" u="none" cap="none" strike="noStrike">
                <a:solidFill>
                  <a:srgbClr val="3A383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2133"/>
                <a:buFont typeface="Helvetica Neue Light"/>
                <a:buNone/>
              </a:pPr>
              <a:r>
                <a:rPr b="0" i="0" lang="it-IT" sz="2133" u="none" cap="none" strike="noStrike">
                  <a:solidFill>
                    <a:srgbClr val="3A383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	Impact</a:t>
              </a:r>
              <a:endParaRPr b="0" i="0" sz="2133" u="none" cap="none" strike="noStrike">
                <a:solidFill>
                  <a:srgbClr val="3A383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28236" y="4766701"/>
              <a:ext cx="5972366" cy="1263157"/>
            </a:xfrm>
            <a:prstGeom prst="homePlate">
              <a:avLst>
                <a:gd fmla="val 50000" name="adj"/>
              </a:avLst>
            </a:prstGeom>
            <a:solidFill>
              <a:srgbClr val="99CC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Helvetica Neue Light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60902" y="2215308"/>
              <a:ext cx="5493357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A52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1. Creating high-quality new knowledge</a:t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360902" y="2555026"/>
              <a:ext cx="5493359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2. </a:t>
              </a: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Strengthening</a:t>
              </a:r>
              <a:r>
                <a:rPr b="0" i="0" lang="it-IT" sz="18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human capital in R&amp;I</a:t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378456" y="2894744"/>
              <a:ext cx="5475804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A52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3. Fostering diffusion of knowledge and Open Science</a:t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31262" y="4921169"/>
              <a:ext cx="5522998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A52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7. Generating innovation-based growth</a:t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31260" y="5266433"/>
              <a:ext cx="5522999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A52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8. Creating more and better jobs</a:t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23528" y="5611696"/>
              <a:ext cx="5530732" cy="2520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A52"/>
                </a:buClr>
                <a:buSzPts val="1867"/>
                <a:buFont typeface="Helvetica Neue Light"/>
                <a:buNone/>
              </a:pPr>
              <a:r>
                <a:rPr b="0" i="0" lang="it-IT" sz="1867" u="none" cap="none" strike="noStrike">
                  <a:solidFill>
                    <a:srgbClr val="404A5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9. Leveraging investments in R&amp;I </a:t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 rot="4504981">
              <a:off x="7986125" y="4975512"/>
              <a:ext cx="851084" cy="864434"/>
            </a:xfrm>
            <a:prstGeom prst="ellipse">
              <a:avLst/>
            </a:prstGeom>
            <a:solidFill>
              <a:srgbClr val="78BA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Helvetica Neue Light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94" name="Google Shape;294;p33"/>
            <p:cNvGrpSpPr/>
            <p:nvPr/>
          </p:nvGrpSpPr>
          <p:grpSpPr>
            <a:xfrm>
              <a:off x="7861399" y="2130401"/>
              <a:ext cx="1054388" cy="1044924"/>
              <a:chOff x="1008176" y="1641502"/>
              <a:chExt cx="1054388" cy="1044924"/>
            </a:xfrm>
          </p:grpSpPr>
          <p:sp>
            <p:nvSpPr>
              <p:cNvPr id="295" name="Google Shape;295;p33"/>
              <p:cNvSpPr/>
              <p:nvPr/>
            </p:nvSpPr>
            <p:spPr>
              <a:xfrm rot="4504981">
                <a:off x="1109828" y="1731747"/>
                <a:ext cx="851084" cy="864434"/>
              </a:xfrm>
              <a:prstGeom prst="ellipse">
                <a:avLst/>
              </a:prstGeom>
              <a:solidFill>
                <a:srgbClr val="0E41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Helvetica Neue Light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pic>
            <p:nvPicPr>
              <p:cNvPr id="296" name="Google Shape;296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298038" y="1947322"/>
                <a:ext cx="433100" cy="433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7" name="Google Shape;29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08775" y="5086733"/>
              <a:ext cx="596346" cy="59634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8" name="Google Shape;298;p33"/>
          <p:cNvCxnSpPr/>
          <p:nvPr/>
        </p:nvCxnSpPr>
        <p:spPr>
          <a:xfrm>
            <a:off x="10669341" y="4698485"/>
            <a:ext cx="2512156" cy="216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33"/>
          <p:cNvSpPr/>
          <p:nvPr/>
        </p:nvSpPr>
        <p:spPr>
          <a:xfrm>
            <a:off x="8596059" y="3924643"/>
            <a:ext cx="3781544" cy="1557093"/>
          </a:xfrm>
          <a:prstGeom prst="rect">
            <a:avLst/>
          </a:prstGeom>
          <a:solidFill>
            <a:srgbClr val="FBC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Helvetica Neue Light"/>
              <a:buNone/>
            </a:pPr>
            <a:r>
              <a:rPr b="0" i="0" lang="it-IT" sz="1867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b="0" i="0" lang="it-IT" sz="2133" u="none" cap="none" strike="noStrike">
                <a:solidFill>
                  <a:srgbClr val="3A383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Societal</a:t>
            </a:r>
            <a:br>
              <a:rPr b="0" i="0" lang="it-IT" sz="2133" u="none" cap="none" strike="noStrike">
                <a:solidFill>
                  <a:srgbClr val="3A383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it-IT" sz="2133" u="none" cap="none" strike="noStrike">
                <a:solidFill>
                  <a:srgbClr val="3A383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Impact</a:t>
            </a:r>
            <a:endParaRPr b="0" i="0" sz="2133" u="none" cap="none" strike="noStrike">
              <a:solidFill>
                <a:srgbClr val="3A383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2513206" y="3891453"/>
            <a:ext cx="7919597" cy="1615889"/>
          </a:xfrm>
          <a:prstGeom prst="homePlate">
            <a:avLst>
              <a:gd fmla="val 50000" name="adj"/>
            </a:avLst>
          </a:prstGeom>
          <a:solidFill>
            <a:srgbClr val="FBC4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Helvetica Neue Light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2536607" y="4072188"/>
            <a:ext cx="7301072" cy="33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SzPts val="1867"/>
              <a:buFont typeface="Helvetica Neue Light"/>
              <a:buNone/>
            </a:pPr>
            <a:r>
              <a:rPr b="0" i="0" lang="it-IT" sz="1867" u="none" cap="none" strike="noStrike">
                <a:solidFill>
                  <a:srgbClr val="404A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4. Addressing EU policy priorities &amp; global challenges through R&amp;I</a:t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2536607" y="4524032"/>
            <a:ext cx="7301072" cy="33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SzPts val="1867"/>
              <a:buFont typeface="Helvetica Neue Light"/>
              <a:buNone/>
            </a:pPr>
            <a:r>
              <a:rPr b="0" i="0" lang="it-IT" sz="1867" u="none" cap="none" strike="noStrike">
                <a:solidFill>
                  <a:srgbClr val="404A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5. Delivering benefits &amp; impact via R&amp;I missions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2536607" y="4984519"/>
            <a:ext cx="7301072" cy="33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A52"/>
              </a:buClr>
              <a:buSzPts val="1867"/>
              <a:buFont typeface="Helvetica Neue Light"/>
              <a:buNone/>
            </a:pPr>
            <a:r>
              <a:rPr b="0" i="0" lang="it-IT" sz="1867" u="none" cap="none" strike="noStrike">
                <a:solidFill>
                  <a:srgbClr val="404A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6. Strengthening the uptake of R&amp;I in society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 rot="4504981">
            <a:off x="12678492" y="4083079"/>
            <a:ext cx="1134779" cy="11525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Helvetica Neue Light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C:\Users\ravetju\AppData\Local\Temp\1\earth.png" id="305" name="Google Shape;30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5979" y="4262602"/>
            <a:ext cx="770575" cy="7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/>
          <p:nvPr/>
        </p:nvSpPr>
        <p:spPr>
          <a:xfrm>
            <a:off x="2368051" y="544631"/>
            <a:ext cx="11712611" cy="1375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HORIZON EUROPE </a:t>
            </a:r>
            <a:r>
              <a:rPr b="0" i="0" lang="it-IT" sz="3733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LEGISLATION </a:t>
            </a:r>
            <a:r>
              <a:rPr b="0" i="0" lang="it-IT" sz="3733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defines three types of impact, tracked with Key Impact Pathways</a:t>
            </a:r>
            <a:endParaRPr b="0" i="0" sz="3733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2405722" y="7456189"/>
            <a:ext cx="10108145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3"/>
              </a:buClr>
              <a:buSzPts val="1867"/>
              <a:buFont typeface="Helvetica Neue Light"/>
              <a:buNone/>
            </a:pPr>
            <a:r>
              <a:rPr b="0" i="1" lang="it-IT" sz="1867" u="none" cap="none" strike="noStrike">
                <a:solidFill>
                  <a:srgbClr val="0044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Article 50 &amp; Annex V ‘Time-bound indicators to report on an annual basis on progress of the Programme towards the achievement of the objectives referred to in Article 3 and set in Annex V along impact pathways’</a:t>
            </a:r>
            <a:endParaRPr b="0" i="1" sz="1867" u="none" cap="none" strike="noStrike">
              <a:solidFill>
                <a:srgbClr val="00449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162561" y="8559470"/>
            <a:ext cx="129351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3"/>
              </a:buClr>
              <a:buSzPts val="1200"/>
              <a:buFont typeface="Helvetica Neue Light"/>
              <a:buNone/>
            </a:pPr>
            <a:r>
              <a:rPr b="0" i="0" lang="it-IT" sz="1200" u="none" cap="none" strike="noStrike">
                <a:solidFill>
                  <a:srgbClr val="0044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Angelica Marino, April 21, 2021, </a:t>
            </a:r>
            <a:r>
              <a:rPr b="0" i="0" lang="it-IT" sz="1200" u="sng" cap="none" strike="noStrike">
                <a:solidFill>
                  <a:srgbClr val="004493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200" u="none" cap="none" strike="noStrike">
                <a:solidFill>
                  <a:srgbClr val="0044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sp>
        <p:nvSpPr>
          <p:cNvPr id="309" name="Google Shape;309;p33"/>
          <p:cNvSpPr/>
          <p:nvPr/>
        </p:nvSpPr>
        <p:spPr>
          <a:xfrm rot="-5400000">
            <a:off x="1043440" y="2649976"/>
            <a:ext cx="1234827" cy="1390723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2536599" y="3123750"/>
            <a:ext cx="6590400" cy="408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" type="body"/>
          </p:nvPr>
        </p:nvSpPr>
        <p:spPr>
          <a:xfrm>
            <a:off x="870784" y="2365223"/>
            <a:ext cx="148956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7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>
              <a:solidFill>
                <a:srgbClr val="004494"/>
              </a:solidFill>
            </a:endParaRPr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b="1" lang="it-IT">
                <a:solidFill>
                  <a:srgbClr val="004494"/>
                </a:solidFill>
              </a:rPr>
              <a:t>early and open sharing </a:t>
            </a:r>
            <a:r>
              <a:rPr lang="it-IT">
                <a:solidFill>
                  <a:srgbClr val="004494"/>
                </a:solidFill>
              </a:rPr>
              <a:t>of research (for example through preregistration, registered reports, pre-prints, or crowd-sourcing)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b="1" lang="it-IT">
                <a:solidFill>
                  <a:srgbClr val="004494"/>
                </a:solidFill>
              </a:rPr>
              <a:t>research output management </a:t>
            </a:r>
            <a:r>
              <a:rPr lang="it-IT">
                <a:solidFill>
                  <a:srgbClr val="004494"/>
                </a:solidFill>
              </a:rPr>
              <a:t>including research data management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measures to ensure </a:t>
            </a:r>
            <a:r>
              <a:rPr b="1" lang="it-IT">
                <a:solidFill>
                  <a:srgbClr val="004494"/>
                </a:solidFill>
              </a:rPr>
              <a:t>reproducibility</a:t>
            </a:r>
            <a:r>
              <a:rPr lang="it-IT">
                <a:solidFill>
                  <a:srgbClr val="004494"/>
                </a:solidFill>
              </a:rPr>
              <a:t> of research outputs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providing </a:t>
            </a:r>
            <a:r>
              <a:rPr b="1" lang="it-IT">
                <a:solidFill>
                  <a:srgbClr val="004494"/>
                </a:solidFill>
              </a:rPr>
              <a:t>open access </a:t>
            </a:r>
            <a:r>
              <a:rPr lang="it-IT">
                <a:solidFill>
                  <a:srgbClr val="004494"/>
                </a:solidFill>
              </a:rPr>
              <a:t>to research outputs (e.g. publications, data, software, models, algorithms, and workflows) through deposition in trusted repositories</a:t>
            </a:r>
            <a:endParaRPr/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lang="it-IT">
                <a:solidFill>
                  <a:srgbClr val="004494"/>
                </a:solidFill>
              </a:rPr>
              <a:t>participation in </a:t>
            </a:r>
            <a:r>
              <a:rPr b="1" lang="it-IT">
                <a:solidFill>
                  <a:srgbClr val="004494"/>
                </a:solidFill>
              </a:rPr>
              <a:t>open peer-review</a:t>
            </a:r>
            <a:endParaRPr>
              <a:solidFill>
                <a:srgbClr val="004494"/>
              </a:solidFill>
            </a:endParaRPr>
          </a:p>
          <a:p>
            <a:pPr indent="-3951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400"/>
              <a:buFont typeface="Helvetica Neue"/>
              <a:buChar char="●"/>
            </a:pPr>
            <a:r>
              <a:rPr b="1" lang="it-IT">
                <a:solidFill>
                  <a:srgbClr val="004494"/>
                </a:solidFill>
              </a:rPr>
              <a:t>involving all relevant knowledge actors </a:t>
            </a:r>
            <a:r>
              <a:rPr lang="it-IT">
                <a:solidFill>
                  <a:srgbClr val="004494"/>
                </a:solidFill>
              </a:rPr>
              <a:t>including citizens, civil society and end users in the co-creation of R&amp;I agendas and contents (such as citizen science)</a:t>
            </a:r>
            <a:endParaRPr/>
          </a:p>
          <a:p>
            <a:pPr indent="-2427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>
              <a:solidFill>
                <a:srgbClr val="0044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000"/>
              <a:buFont typeface="Helvetica Neue"/>
              <a:buNone/>
            </a:pPr>
            <a:r>
              <a:rPr lang="it-IT" sz="2667">
                <a:solidFill>
                  <a:srgbClr val="004494"/>
                </a:solidFill>
              </a:rPr>
              <a:t>*Listed in the proposal template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000"/>
              <a:buFont typeface="Helvetica Neue"/>
              <a:buNone/>
            </a:pPr>
            <a:r>
              <a:rPr lang="it-IT" sz="2667">
                <a:solidFill>
                  <a:srgbClr val="004494"/>
                </a:solidFill>
              </a:rPr>
              <a:t>** Mandatory and non-mandatory practices. Mandatory in MGA and WP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-2427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-2427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-242701" lvl="0" marL="3951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16" name="Google Shape;316;p34"/>
          <p:cNvSpPr txBox="1"/>
          <p:nvPr>
            <p:ph type="title"/>
          </p:nvPr>
        </p:nvSpPr>
        <p:spPr>
          <a:xfrm>
            <a:off x="1294976" y="637309"/>
            <a:ext cx="14250504" cy="10344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</a:pPr>
            <a:r>
              <a:rPr lang="it-IT"/>
              <a:t>Open Science practices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>
            <p:ph type="title"/>
          </p:nvPr>
        </p:nvSpPr>
        <p:spPr>
          <a:xfrm>
            <a:off x="1193276" y="568834"/>
            <a:ext cx="14250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</a:pPr>
            <a:r>
              <a:rPr lang="it-IT"/>
              <a:t>Mandatory and recommended OS practices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162561" y="8725146"/>
            <a:ext cx="129351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33"/>
              <a:buFont typeface="Helvetica Neue Light"/>
              <a:buNone/>
            </a:pP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Courtesy of Victoria Tsoukala, April 21, 2021, </a:t>
            </a:r>
            <a:r>
              <a:rPr b="0" i="0" lang="it-IT" sz="1333" u="sng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b="0" i="0" lang="it-IT" sz="1333" u="none" cap="none" strike="noStrike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4">
            <a:alphaModFix/>
          </a:blip>
          <a:srcRect b="4188" l="2104" r="-9" t="18111"/>
          <a:stretch/>
        </p:blipFill>
        <p:spPr>
          <a:xfrm>
            <a:off x="1480191" y="2376350"/>
            <a:ext cx="13676773" cy="61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