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0" r:id="rId3"/>
  </p:sldMasterIdLst>
  <p:notesMasterIdLst>
    <p:notesMasterId r:id="rId60"/>
  </p:notesMasterIdLst>
  <p:sldIdLst>
    <p:sldId id="256" r:id="rId4"/>
    <p:sldId id="257" r:id="rId5"/>
    <p:sldId id="258" r:id="rId6"/>
    <p:sldId id="352" r:id="rId7"/>
    <p:sldId id="259" r:id="rId8"/>
    <p:sldId id="345" r:id="rId9"/>
    <p:sldId id="343" r:id="rId10"/>
    <p:sldId id="339" r:id="rId11"/>
    <p:sldId id="344" r:id="rId12"/>
    <p:sldId id="341" r:id="rId13"/>
    <p:sldId id="340" r:id="rId14"/>
    <p:sldId id="347" r:id="rId15"/>
    <p:sldId id="348" r:id="rId16"/>
    <p:sldId id="346" r:id="rId17"/>
    <p:sldId id="350" r:id="rId18"/>
    <p:sldId id="349" r:id="rId19"/>
    <p:sldId id="351"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338" r:id="rId55"/>
    <p:sldId id="389" r:id="rId56"/>
    <p:sldId id="390" r:id="rId57"/>
    <p:sldId id="391" r:id="rId58"/>
    <p:sldId id="392" r:id="rId59"/>
  </p:sldIdLst>
  <p:sldSz cx="9144000" cy="5143500" type="screen16x9"/>
  <p:notesSz cx="6858000" cy="9429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0" roundtripDataSignature="AMtx7mjOyBwCCVvnPERLUNbX1nZ8LXcs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25" autoAdjust="0"/>
  </p:normalViewPr>
  <p:slideViewPr>
    <p:cSldViewPr snapToGrid="0">
      <p:cViewPr varScale="1">
        <p:scale>
          <a:sx n="96" d="100"/>
          <a:sy n="96" d="100"/>
        </p:scale>
        <p:origin x="1956" y="7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90"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506FB-4EAB-456C-B178-C1FA8CCBAB29}"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fr-FR"/>
        </a:p>
      </dgm:t>
    </dgm:pt>
    <dgm:pt modelId="{A73A2F7C-8152-4989-AC95-92A5A2E95A23}">
      <dgm:prSet phldrT="[Texte]"/>
      <dgm:spPr/>
      <dgm:t>
        <a:bodyPr/>
        <a:lstStyle/>
        <a:p>
          <a:r>
            <a:rPr lang="fr-FR" smtClean="0">
              <a:latin typeface="Nirmala UI Semilight" panose="020B0402040204020203" pitchFamily="34" charset="0"/>
              <a:ea typeface="+mn-ea"/>
              <a:cs typeface="Nirmala UI Semilight" panose="020B0402040204020203" pitchFamily="34" charset="0"/>
            </a:rPr>
            <a:t>Research</a:t>
          </a:r>
          <a:endParaRPr lang="fr-FR" dirty="0"/>
        </a:p>
      </dgm:t>
    </dgm:pt>
    <dgm:pt modelId="{86BFFDA3-AE51-4738-BE48-10857E1BA8BB}" type="parTrans" cxnId="{CD6A8B1D-AF39-42E7-8FBA-D1C8752B23B4}">
      <dgm:prSet/>
      <dgm:spPr/>
      <dgm:t>
        <a:bodyPr/>
        <a:lstStyle/>
        <a:p>
          <a:endParaRPr lang="fr-FR"/>
        </a:p>
      </dgm:t>
    </dgm:pt>
    <dgm:pt modelId="{60879745-0E1D-4742-AA6E-D7525F74FF49}" type="sibTrans" cxnId="{CD6A8B1D-AF39-42E7-8FBA-D1C8752B23B4}">
      <dgm:prSet/>
      <dgm:spPr/>
      <dgm:t>
        <a:bodyPr/>
        <a:lstStyle/>
        <a:p>
          <a:endParaRPr lang="fr-FR"/>
        </a:p>
      </dgm:t>
    </dgm:pt>
    <dgm:pt modelId="{78C87A49-7BDB-4869-8E4D-5FB3B15A2DB3}">
      <dgm:prSet phldrT="[Texte]"/>
      <dgm:spPr/>
      <dgm:t>
        <a:bodyPr/>
        <a:lstStyle/>
        <a:p>
          <a:r>
            <a:rPr lang="fr-FR" b="1" i="1" dirty="0" err="1" smtClean="0">
              <a:latin typeface="Nirmala UI Semilight" panose="020B0402040204020203" pitchFamily="34" charset="0"/>
              <a:ea typeface="+mn-ea"/>
              <a:cs typeface="Nirmala UI Semilight" panose="020B0402040204020203" pitchFamily="34" charset="0"/>
            </a:rPr>
            <a:t>Preprint</a:t>
          </a:r>
          <a:endParaRPr lang="fr-FR" i="1" dirty="0"/>
        </a:p>
      </dgm:t>
    </dgm:pt>
    <dgm:pt modelId="{CB64943A-0AAB-4AA4-AD71-B7E1BB4A77BF}" type="parTrans" cxnId="{4B94AE77-E972-4118-A402-D9889453EFB4}">
      <dgm:prSet/>
      <dgm:spPr/>
      <dgm:t>
        <a:bodyPr/>
        <a:lstStyle/>
        <a:p>
          <a:endParaRPr lang="fr-FR"/>
        </a:p>
      </dgm:t>
    </dgm:pt>
    <dgm:pt modelId="{888E6E94-5785-4AEF-8C8F-584BD95F6604}" type="sibTrans" cxnId="{4B94AE77-E972-4118-A402-D9889453EFB4}">
      <dgm:prSet/>
      <dgm:spPr/>
      <dgm:t>
        <a:bodyPr/>
        <a:lstStyle/>
        <a:p>
          <a:endParaRPr lang="fr-FR"/>
        </a:p>
      </dgm:t>
    </dgm:pt>
    <dgm:pt modelId="{876BB482-1105-46CA-95C9-5C8E5F58BC8E}">
      <dgm:prSet phldrT="[Texte]"/>
      <dgm:spPr/>
      <dgm:t>
        <a:bodyPr/>
        <a:lstStyle/>
        <a:p>
          <a:r>
            <a:rPr lang="fr-FR" dirty="0" smtClean="0">
              <a:latin typeface="Nirmala UI Semilight" panose="020B0402040204020203" pitchFamily="34" charset="0"/>
              <a:ea typeface="+mn-ea"/>
              <a:cs typeface="Nirmala UI Semilight" panose="020B0402040204020203" pitchFamily="34" charset="0"/>
            </a:rPr>
            <a:t>Peer </a:t>
          </a:r>
          <a:r>
            <a:rPr lang="fr-FR" dirty="0" err="1" smtClean="0">
              <a:latin typeface="Nirmala UI Semilight" panose="020B0402040204020203" pitchFamily="34" charset="0"/>
              <a:ea typeface="+mn-ea"/>
              <a:cs typeface="Nirmala UI Semilight" panose="020B0402040204020203" pitchFamily="34" charset="0"/>
            </a:rPr>
            <a:t>reviewing</a:t>
          </a:r>
          <a:endParaRPr lang="fr-FR" dirty="0"/>
        </a:p>
      </dgm:t>
    </dgm:pt>
    <dgm:pt modelId="{55BB74AA-7725-4907-AB7F-6EF52B1B315F}" type="parTrans" cxnId="{FE21040F-2B73-409A-8DBA-F959789E9CFE}">
      <dgm:prSet/>
      <dgm:spPr/>
      <dgm:t>
        <a:bodyPr/>
        <a:lstStyle/>
        <a:p>
          <a:endParaRPr lang="fr-FR"/>
        </a:p>
      </dgm:t>
    </dgm:pt>
    <dgm:pt modelId="{6153E18E-5FBD-478F-9053-EEF8BB8057AC}" type="sibTrans" cxnId="{FE21040F-2B73-409A-8DBA-F959789E9CFE}">
      <dgm:prSet/>
      <dgm:spPr/>
      <dgm:t>
        <a:bodyPr/>
        <a:lstStyle/>
        <a:p>
          <a:endParaRPr lang="fr-FR"/>
        </a:p>
      </dgm:t>
    </dgm:pt>
    <dgm:pt modelId="{5517D1F5-2EE8-4364-8FD6-C08083A02C02}">
      <dgm:prSet phldrT="[Texte]" custT="1"/>
      <dgm:spPr/>
      <dgm:t>
        <a:bodyPr/>
        <a:lstStyle/>
        <a:p>
          <a:r>
            <a:rPr lang="fr-FR" sz="1600" b="1" i="1" dirty="0" err="1" smtClean="0">
              <a:latin typeface="Nirmala UI Semilight" panose="020B0402040204020203" pitchFamily="34" charset="0"/>
              <a:ea typeface="+mn-ea"/>
              <a:cs typeface="Nirmala UI Semilight" panose="020B0402040204020203" pitchFamily="34" charset="0"/>
            </a:rPr>
            <a:t>Accepted</a:t>
          </a:r>
          <a:r>
            <a:rPr lang="fr-FR" sz="1600" b="1" i="1" dirty="0" smtClean="0">
              <a:latin typeface="Nirmala UI Semilight" panose="020B0402040204020203" pitchFamily="34" charset="0"/>
              <a:ea typeface="+mn-ea"/>
              <a:cs typeface="Nirmala UI Semilight" panose="020B0402040204020203" pitchFamily="34" charset="0"/>
            </a:rPr>
            <a:t> </a:t>
          </a:r>
          <a:r>
            <a:rPr lang="fr-FR" sz="1600" b="1" i="1" dirty="0" err="1" smtClean="0">
              <a:latin typeface="Nirmala UI Semilight" panose="020B0402040204020203" pitchFamily="34" charset="0"/>
              <a:ea typeface="+mn-ea"/>
              <a:cs typeface="Nirmala UI Semilight" panose="020B0402040204020203" pitchFamily="34" charset="0"/>
            </a:rPr>
            <a:t>Manuscript</a:t>
          </a:r>
          <a:r>
            <a:rPr lang="fr-FR" sz="1400" b="1" i="1" dirty="0" smtClean="0">
              <a:latin typeface="Nirmala UI Semilight" panose="020B0402040204020203" pitchFamily="34" charset="0"/>
              <a:ea typeface="+mn-ea"/>
              <a:cs typeface="Nirmala UI Semilight" panose="020B0402040204020203" pitchFamily="34" charset="0"/>
            </a:rPr>
            <a:t> </a:t>
          </a:r>
          <a:r>
            <a:rPr lang="fr-FR" sz="1200" b="1" i="1" dirty="0" err="1" smtClean="0">
              <a:latin typeface="Nirmala UI Semilight" panose="020B0402040204020203" pitchFamily="34" charset="0"/>
              <a:ea typeface="+mn-ea"/>
              <a:cs typeface="Nirmala UI Semilight" panose="020B0402040204020203" pitchFamily="34" charset="0"/>
            </a:rPr>
            <a:t>Postprint</a:t>
          </a:r>
          <a:r>
            <a:rPr lang="fr-FR" sz="1200" b="1" i="1" dirty="0" smtClean="0">
              <a:latin typeface="Nirmala UI Semilight" panose="020B0402040204020203" pitchFamily="34" charset="0"/>
              <a:ea typeface="+mn-ea"/>
              <a:cs typeface="Nirmala UI Semilight" panose="020B0402040204020203" pitchFamily="34" charset="0"/>
            </a:rPr>
            <a:t> </a:t>
          </a:r>
          <a:endParaRPr lang="fr-FR" sz="1400" i="1" dirty="0"/>
        </a:p>
      </dgm:t>
    </dgm:pt>
    <dgm:pt modelId="{6A8A19AB-55A4-44FA-B886-9B8F16C74737}" type="parTrans" cxnId="{FC5D3149-23DE-4431-AF09-4DFE0ED266D8}">
      <dgm:prSet/>
      <dgm:spPr/>
      <dgm:t>
        <a:bodyPr/>
        <a:lstStyle/>
        <a:p>
          <a:endParaRPr lang="fr-FR"/>
        </a:p>
      </dgm:t>
    </dgm:pt>
    <dgm:pt modelId="{927D6E0C-C1DE-40A1-9B35-55D87CDBF632}" type="sibTrans" cxnId="{FC5D3149-23DE-4431-AF09-4DFE0ED266D8}">
      <dgm:prSet/>
      <dgm:spPr/>
      <dgm:t>
        <a:bodyPr/>
        <a:lstStyle/>
        <a:p>
          <a:endParaRPr lang="fr-FR"/>
        </a:p>
      </dgm:t>
    </dgm:pt>
    <dgm:pt modelId="{0DDC8A80-3E77-42C1-BF55-2B847CC2E5C2}">
      <dgm:prSet phldrT="[Texte]"/>
      <dgm:spPr/>
      <dgm:t>
        <a:bodyPr/>
        <a:lstStyle/>
        <a:p>
          <a:r>
            <a:rPr lang="fr-FR" dirty="0" smtClean="0">
              <a:latin typeface="Nirmala UI Semilight" panose="020B0402040204020203" pitchFamily="34" charset="0"/>
              <a:ea typeface="+mn-ea"/>
              <a:cs typeface="Nirmala UI Semilight" panose="020B0402040204020203" pitchFamily="34" charset="0"/>
            </a:rPr>
            <a:t>Publication</a:t>
          </a:r>
          <a:endParaRPr lang="fr-FR" dirty="0"/>
        </a:p>
      </dgm:t>
    </dgm:pt>
    <dgm:pt modelId="{28947B3E-F523-43D4-88F8-76175F88F317}" type="parTrans" cxnId="{5B3D1790-7D4E-4322-95CD-D9F8B2480313}">
      <dgm:prSet/>
      <dgm:spPr/>
      <dgm:t>
        <a:bodyPr/>
        <a:lstStyle/>
        <a:p>
          <a:endParaRPr lang="fr-FR"/>
        </a:p>
      </dgm:t>
    </dgm:pt>
    <dgm:pt modelId="{F6D8028F-54C4-463B-8959-7E4546549F2D}" type="sibTrans" cxnId="{5B3D1790-7D4E-4322-95CD-D9F8B2480313}">
      <dgm:prSet/>
      <dgm:spPr/>
      <dgm:t>
        <a:bodyPr/>
        <a:lstStyle/>
        <a:p>
          <a:endParaRPr lang="fr-FR"/>
        </a:p>
      </dgm:t>
    </dgm:pt>
    <dgm:pt modelId="{989500B7-E3CC-444A-9A08-F256B391291C}">
      <dgm:prSet phldrT="[Texte]"/>
      <dgm:spPr/>
      <dgm:t>
        <a:bodyPr/>
        <a:lstStyle/>
        <a:p>
          <a:r>
            <a:rPr lang="fr-FR" dirty="0" err="1" smtClean="0"/>
            <a:t>Archiving</a:t>
          </a:r>
          <a:endParaRPr lang="fr-FR" dirty="0"/>
        </a:p>
      </dgm:t>
    </dgm:pt>
    <dgm:pt modelId="{52FA4ACC-7420-4A8E-A11E-9FE9773CE055}" type="parTrans" cxnId="{1A47E0B8-8C82-443C-8207-24DC6B52F9CE}">
      <dgm:prSet/>
      <dgm:spPr/>
      <dgm:t>
        <a:bodyPr/>
        <a:lstStyle/>
        <a:p>
          <a:endParaRPr lang="fr-FR"/>
        </a:p>
      </dgm:t>
    </dgm:pt>
    <dgm:pt modelId="{A02BC24F-F3EC-477E-81A1-538B9FA5A807}" type="sibTrans" cxnId="{1A47E0B8-8C82-443C-8207-24DC6B52F9CE}">
      <dgm:prSet/>
      <dgm:spPr/>
      <dgm:t>
        <a:bodyPr/>
        <a:lstStyle/>
        <a:p>
          <a:endParaRPr lang="fr-FR"/>
        </a:p>
      </dgm:t>
    </dgm:pt>
    <dgm:pt modelId="{E456F0DC-7B0D-467C-B62E-0B4E16E41223}" type="pres">
      <dgm:prSet presAssocID="{BCA506FB-4EAB-456C-B178-C1FA8CCBAB29}" presName="cycle" presStyleCnt="0">
        <dgm:presLayoutVars>
          <dgm:dir/>
          <dgm:resizeHandles val="exact"/>
        </dgm:presLayoutVars>
      </dgm:prSet>
      <dgm:spPr/>
      <dgm:t>
        <a:bodyPr/>
        <a:lstStyle/>
        <a:p>
          <a:endParaRPr lang="fr-FR"/>
        </a:p>
      </dgm:t>
    </dgm:pt>
    <dgm:pt modelId="{BC8F01E5-BF08-4CBB-A06F-D88A107D5106}" type="pres">
      <dgm:prSet presAssocID="{A73A2F7C-8152-4989-AC95-92A5A2E95A23}" presName="node" presStyleLbl="node1" presStyleIdx="0" presStyleCnt="6">
        <dgm:presLayoutVars>
          <dgm:bulletEnabled val="1"/>
        </dgm:presLayoutVars>
      </dgm:prSet>
      <dgm:spPr/>
      <dgm:t>
        <a:bodyPr/>
        <a:lstStyle/>
        <a:p>
          <a:endParaRPr lang="fr-FR"/>
        </a:p>
      </dgm:t>
    </dgm:pt>
    <dgm:pt modelId="{B7F3DC75-5AE0-4DA0-B83F-5BB204DE5572}" type="pres">
      <dgm:prSet presAssocID="{A73A2F7C-8152-4989-AC95-92A5A2E95A23}" presName="spNode" presStyleCnt="0"/>
      <dgm:spPr/>
    </dgm:pt>
    <dgm:pt modelId="{A01057BC-5CAD-4C27-96B9-1DF7902A7D71}" type="pres">
      <dgm:prSet presAssocID="{60879745-0E1D-4742-AA6E-D7525F74FF49}" presName="sibTrans" presStyleLbl="sibTrans1D1" presStyleIdx="0" presStyleCnt="6"/>
      <dgm:spPr/>
      <dgm:t>
        <a:bodyPr/>
        <a:lstStyle/>
        <a:p>
          <a:endParaRPr lang="fr-FR"/>
        </a:p>
      </dgm:t>
    </dgm:pt>
    <dgm:pt modelId="{532FF3B8-FB50-4026-B41F-24D8EA797550}" type="pres">
      <dgm:prSet presAssocID="{78C87A49-7BDB-4869-8E4D-5FB3B15A2DB3}" presName="node" presStyleLbl="node1" presStyleIdx="1" presStyleCnt="6">
        <dgm:presLayoutVars>
          <dgm:bulletEnabled val="1"/>
        </dgm:presLayoutVars>
      </dgm:prSet>
      <dgm:spPr/>
      <dgm:t>
        <a:bodyPr/>
        <a:lstStyle/>
        <a:p>
          <a:endParaRPr lang="fr-FR"/>
        </a:p>
      </dgm:t>
    </dgm:pt>
    <dgm:pt modelId="{EC4F649D-DBF3-4118-A5C4-6D930AF41FCE}" type="pres">
      <dgm:prSet presAssocID="{78C87A49-7BDB-4869-8E4D-5FB3B15A2DB3}" presName="spNode" presStyleCnt="0"/>
      <dgm:spPr/>
    </dgm:pt>
    <dgm:pt modelId="{8C51F5C5-B912-43A3-A83B-39B5C553B6B7}" type="pres">
      <dgm:prSet presAssocID="{888E6E94-5785-4AEF-8C8F-584BD95F6604}" presName="sibTrans" presStyleLbl="sibTrans1D1" presStyleIdx="1" presStyleCnt="6"/>
      <dgm:spPr/>
      <dgm:t>
        <a:bodyPr/>
        <a:lstStyle/>
        <a:p>
          <a:endParaRPr lang="fr-FR"/>
        </a:p>
      </dgm:t>
    </dgm:pt>
    <dgm:pt modelId="{928613A2-0083-4890-9E3C-E0F910E86B32}" type="pres">
      <dgm:prSet presAssocID="{876BB482-1105-46CA-95C9-5C8E5F58BC8E}" presName="node" presStyleLbl="node1" presStyleIdx="2" presStyleCnt="6">
        <dgm:presLayoutVars>
          <dgm:bulletEnabled val="1"/>
        </dgm:presLayoutVars>
      </dgm:prSet>
      <dgm:spPr/>
      <dgm:t>
        <a:bodyPr/>
        <a:lstStyle/>
        <a:p>
          <a:endParaRPr lang="fr-FR"/>
        </a:p>
      </dgm:t>
    </dgm:pt>
    <dgm:pt modelId="{7502E53D-D16A-4819-9666-6BF02802AAD6}" type="pres">
      <dgm:prSet presAssocID="{876BB482-1105-46CA-95C9-5C8E5F58BC8E}" presName="spNode" presStyleCnt="0"/>
      <dgm:spPr/>
    </dgm:pt>
    <dgm:pt modelId="{88D471CC-8ACD-4F08-9E84-B02B681B1629}" type="pres">
      <dgm:prSet presAssocID="{6153E18E-5FBD-478F-9053-EEF8BB8057AC}" presName="sibTrans" presStyleLbl="sibTrans1D1" presStyleIdx="2" presStyleCnt="6"/>
      <dgm:spPr/>
      <dgm:t>
        <a:bodyPr/>
        <a:lstStyle/>
        <a:p>
          <a:endParaRPr lang="fr-FR"/>
        </a:p>
      </dgm:t>
    </dgm:pt>
    <dgm:pt modelId="{35FD1177-25BD-4233-8DD1-62AC399B51D9}" type="pres">
      <dgm:prSet presAssocID="{5517D1F5-2EE8-4364-8FD6-C08083A02C02}" presName="node" presStyleLbl="node1" presStyleIdx="3" presStyleCnt="6">
        <dgm:presLayoutVars>
          <dgm:bulletEnabled val="1"/>
        </dgm:presLayoutVars>
      </dgm:prSet>
      <dgm:spPr/>
      <dgm:t>
        <a:bodyPr/>
        <a:lstStyle/>
        <a:p>
          <a:endParaRPr lang="fr-FR"/>
        </a:p>
      </dgm:t>
    </dgm:pt>
    <dgm:pt modelId="{0FC903E7-CE8E-4045-9BA0-D6D7AFBDE122}" type="pres">
      <dgm:prSet presAssocID="{5517D1F5-2EE8-4364-8FD6-C08083A02C02}" presName="spNode" presStyleCnt="0"/>
      <dgm:spPr/>
    </dgm:pt>
    <dgm:pt modelId="{513F14EE-53C5-4BCA-BC51-3F17CF0D12BB}" type="pres">
      <dgm:prSet presAssocID="{927D6E0C-C1DE-40A1-9B35-55D87CDBF632}" presName="sibTrans" presStyleLbl="sibTrans1D1" presStyleIdx="3" presStyleCnt="6"/>
      <dgm:spPr/>
      <dgm:t>
        <a:bodyPr/>
        <a:lstStyle/>
        <a:p>
          <a:endParaRPr lang="fr-FR"/>
        </a:p>
      </dgm:t>
    </dgm:pt>
    <dgm:pt modelId="{AE4794F2-8EA8-4293-AD49-D07E7BCC66FD}" type="pres">
      <dgm:prSet presAssocID="{0DDC8A80-3E77-42C1-BF55-2B847CC2E5C2}" presName="node" presStyleLbl="node1" presStyleIdx="4" presStyleCnt="6">
        <dgm:presLayoutVars>
          <dgm:bulletEnabled val="1"/>
        </dgm:presLayoutVars>
      </dgm:prSet>
      <dgm:spPr/>
      <dgm:t>
        <a:bodyPr/>
        <a:lstStyle/>
        <a:p>
          <a:endParaRPr lang="fr-FR"/>
        </a:p>
      </dgm:t>
    </dgm:pt>
    <dgm:pt modelId="{12913F9B-03CE-4537-A5F5-B29E35BF3DDD}" type="pres">
      <dgm:prSet presAssocID="{0DDC8A80-3E77-42C1-BF55-2B847CC2E5C2}" presName="spNode" presStyleCnt="0"/>
      <dgm:spPr/>
    </dgm:pt>
    <dgm:pt modelId="{66BEAC1F-5042-429C-B9E5-7C19B9FF311D}" type="pres">
      <dgm:prSet presAssocID="{F6D8028F-54C4-463B-8959-7E4546549F2D}" presName="sibTrans" presStyleLbl="sibTrans1D1" presStyleIdx="4" presStyleCnt="6"/>
      <dgm:spPr/>
      <dgm:t>
        <a:bodyPr/>
        <a:lstStyle/>
        <a:p>
          <a:endParaRPr lang="fr-FR"/>
        </a:p>
      </dgm:t>
    </dgm:pt>
    <dgm:pt modelId="{1ADF8A78-D16B-4257-AE93-85A5422EA356}" type="pres">
      <dgm:prSet presAssocID="{989500B7-E3CC-444A-9A08-F256B391291C}" presName="node" presStyleLbl="node1" presStyleIdx="5" presStyleCnt="6">
        <dgm:presLayoutVars>
          <dgm:bulletEnabled val="1"/>
        </dgm:presLayoutVars>
      </dgm:prSet>
      <dgm:spPr/>
      <dgm:t>
        <a:bodyPr/>
        <a:lstStyle/>
        <a:p>
          <a:endParaRPr lang="fr-FR"/>
        </a:p>
      </dgm:t>
    </dgm:pt>
    <dgm:pt modelId="{D59DC293-D9C6-4B9D-915B-A266A4CBA611}" type="pres">
      <dgm:prSet presAssocID="{989500B7-E3CC-444A-9A08-F256B391291C}" presName="spNode" presStyleCnt="0"/>
      <dgm:spPr/>
    </dgm:pt>
    <dgm:pt modelId="{BB52DA12-5041-432E-94F8-97EC604D9947}" type="pres">
      <dgm:prSet presAssocID="{A02BC24F-F3EC-477E-81A1-538B9FA5A807}" presName="sibTrans" presStyleLbl="sibTrans1D1" presStyleIdx="5" presStyleCnt="6"/>
      <dgm:spPr/>
      <dgm:t>
        <a:bodyPr/>
        <a:lstStyle/>
        <a:p>
          <a:endParaRPr lang="fr-FR"/>
        </a:p>
      </dgm:t>
    </dgm:pt>
  </dgm:ptLst>
  <dgm:cxnLst>
    <dgm:cxn modelId="{3BD30AD0-E532-4315-B3C3-089E81679A43}" type="presOf" srcId="{927D6E0C-C1DE-40A1-9B35-55D87CDBF632}" destId="{513F14EE-53C5-4BCA-BC51-3F17CF0D12BB}" srcOrd="0" destOrd="0" presId="urn:microsoft.com/office/officeart/2005/8/layout/cycle5"/>
    <dgm:cxn modelId="{5B3D1790-7D4E-4322-95CD-D9F8B2480313}" srcId="{BCA506FB-4EAB-456C-B178-C1FA8CCBAB29}" destId="{0DDC8A80-3E77-42C1-BF55-2B847CC2E5C2}" srcOrd="4" destOrd="0" parTransId="{28947B3E-F523-43D4-88F8-76175F88F317}" sibTransId="{F6D8028F-54C4-463B-8959-7E4546549F2D}"/>
    <dgm:cxn modelId="{FF233E5C-3C15-4388-A8F8-5DF10F9FD8F1}" type="presOf" srcId="{F6D8028F-54C4-463B-8959-7E4546549F2D}" destId="{66BEAC1F-5042-429C-B9E5-7C19B9FF311D}" srcOrd="0" destOrd="0" presId="urn:microsoft.com/office/officeart/2005/8/layout/cycle5"/>
    <dgm:cxn modelId="{21B483C5-1B90-45D0-A6C6-6EC63CBC608D}" type="presOf" srcId="{989500B7-E3CC-444A-9A08-F256B391291C}" destId="{1ADF8A78-D16B-4257-AE93-85A5422EA356}" srcOrd="0" destOrd="0" presId="urn:microsoft.com/office/officeart/2005/8/layout/cycle5"/>
    <dgm:cxn modelId="{E9C30875-D8C1-4B80-8A3B-876AAAB31FCF}" type="presOf" srcId="{6153E18E-5FBD-478F-9053-EEF8BB8057AC}" destId="{88D471CC-8ACD-4F08-9E84-B02B681B1629}" srcOrd="0" destOrd="0" presId="urn:microsoft.com/office/officeart/2005/8/layout/cycle5"/>
    <dgm:cxn modelId="{FC5D3149-23DE-4431-AF09-4DFE0ED266D8}" srcId="{BCA506FB-4EAB-456C-B178-C1FA8CCBAB29}" destId="{5517D1F5-2EE8-4364-8FD6-C08083A02C02}" srcOrd="3" destOrd="0" parTransId="{6A8A19AB-55A4-44FA-B886-9B8F16C74737}" sibTransId="{927D6E0C-C1DE-40A1-9B35-55D87CDBF632}"/>
    <dgm:cxn modelId="{72143C64-D8EE-4401-B194-CE09E9089EC1}" type="presOf" srcId="{A02BC24F-F3EC-477E-81A1-538B9FA5A807}" destId="{BB52DA12-5041-432E-94F8-97EC604D9947}" srcOrd="0" destOrd="0" presId="urn:microsoft.com/office/officeart/2005/8/layout/cycle5"/>
    <dgm:cxn modelId="{72672297-21FC-4405-8213-C66B8409B40E}" type="presOf" srcId="{BCA506FB-4EAB-456C-B178-C1FA8CCBAB29}" destId="{E456F0DC-7B0D-467C-B62E-0B4E16E41223}" srcOrd="0" destOrd="0" presId="urn:microsoft.com/office/officeart/2005/8/layout/cycle5"/>
    <dgm:cxn modelId="{3451FA5B-0538-4B58-BBE4-3788F6AFE38C}" type="presOf" srcId="{888E6E94-5785-4AEF-8C8F-584BD95F6604}" destId="{8C51F5C5-B912-43A3-A83B-39B5C553B6B7}" srcOrd="0" destOrd="0" presId="urn:microsoft.com/office/officeart/2005/8/layout/cycle5"/>
    <dgm:cxn modelId="{A410B6FE-1049-4E44-AEA3-593DBF125B7A}" type="presOf" srcId="{A73A2F7C-8152-4989-AC95-92A5A2E95A23}" destId="{BC8F01E5-BF08-4CBB-A06F-D88A107D5106}" srcOrd="0" destOrd="0" presId="urn:microsoft.com/office/officeart/2005/8/layout/cycle5"/>
    <dgm:cxn modelId="{E75A0666-2FC3-4122-8724-B53CF3F8C386}" type="presOf" srcId="{0DDC8A80-3E77-42C1-BF55-2B847CC2E5C2}" destId="{AE4794F2-8EA8-4293-AD49-D07E7BCC66FD}" srcOrd="0" destOrd="0" presId="urn:microsoft.com/office/officeart/2005/8/layout/cycle5"/>
    <dgm:cxn modelId="{4B94AE77-E972-4118-A402-D9889453EFB4}" srcId="{BCA506FB-4EAB-456C-B178-C1FA8CCBAB29}" destId="{78C87A49-7BDB-4869-8E4D-5FB3B15A2DB3}" srcOrd="1" destOrd="0" parTransId="{CB64943A-0AAB-4AA4-AD71-B7E1BB4A77BF}" sibTransId="{888E6E94-5785-4AEF-8C8F-584BD95F6604}"/>
    <dgm:cxn modelId="{852853EC-6914-4DBD-8526-FF4C13D5572C}" type="presOf" srcId="{5517D1F5-2EE8-4364-8FD6-C08083A02C02}" destId="{35FD1177-25BD-4233-8DD1-62AC399B51D9}" srcOrd="0" destOrd="0" presId="urn:microsoft.com/office/officeart/2005/8/layout/cycle5"/>
    <dgm:cxn modelId="{8ED6C894-9631-4B7B-BE5D-7376D652B360}" type="presOf" srcId="{60879745-0E1D-4742-AA6E-D7525F74FF49}" destId="{A01057BC-5CAD-4C27-96B9-1DF7902A7D71}" srcOrd="0" destOrd="0" presId="urn:microsoft.com/office/officeart/2005/8/layout/cycle5"/>
    <dgm:cxn modelId="{1A47E0B8-8C82-443C-8207-24DC6B52F9CE}" srcId="{BCA506FB-4EAB-456C-B178-C1FA8CCBAB29}" destId="{989500B7-E3CC-444A-9A08-F256B391291C}" srcOrd="5" destOrd="0" parTransId="{52FA4ACC-7420-4A8E-A11E-9FE9773CE055}" sibTransId="{A02BC24F-F3EC-477E-81A1-538B9FA5A807}"/>
    <dgm:cxn modelId="{E4E6DC83-D9B4-47CD-908F-7CCDA2A23D86}" type="presOf" srcId="{78C87A49-7BDB-4869-8E4D-5FB3B15A2DB3}" destId="{532FF3B8-FB50-4026-B41F-24D8EA797550}" srcOrd="0" destOrd="0" presId="urn:microsoft.com/office/officeart/2005/8/layout/cycle5"/>
    <dgm:cxn modelId="{18367C01-5B95-4E3C-AAC4-09CCC67A0176}" type="presOf" srcId="{876BB482-1105-46CA-95C9-5C8E5F58BC8E}" destId="{928613A2-0083-4890-9E3C-E0F910E86B32}" srcOrd="0" destOrd="0" presId="urn:microsoft.com/office/officeart/2005/8/layout/cycle5"/>
    <dgm:cxn modelId="{CD6A8B1D-AF39-42E7-8FBA-D1C8752B23B4}" srcId="{BCA506FB-4EAB-456C-B178-C1FA8CCBAB29}" destId="{A73A2F7C-8152-4989-AC95-92A5A2E95A23}" srcOrd="0" destOrd="0" parTransId="{86BFFDA3-AE51-4738-BE48-10857E1BA8BB}" sibTransId="{60879745-0E1D-4742-AA6E-D7525F74FF49}"/>
    <dgm:cxn modelId="{FE21040F-2B73-409A-8DBA-F959789E9CFE}" srcId="{BCA506FB-4EAB-456C-B178-C1FA8CCBAB29}" destId="{876BB482-1105-46CA-95C9-5C8E5F58BC8E}" srcOrd="2" destOrd="0" parTransId="{55BB74AA-7725-4907-AB7F-6EF52B1B315F}" sibTransId="{6153E18E-5FBD-478F-9053-EEF8BB8057AC}"/>
    <dgm:cxn modelId="{352E71D9-934C-496F-A755-FC4BFF624691}" type="presParOf" srcId="{E456F0DC-7B0D-467C-B62E-0B4E16E41223}" destId="{BC8F01E5-BF08-4CBB-A06F-D88A107D5106}" srcOrd="0" destOrd="0" presId="urn:microsoft.com/office/officeart/2005/8/layout/cycle5"/>
    <dgm:cxn modelId="{EDD23769-1CB7-4148-96A6-B028FC87C2AC}" type="presParOf" srcId="{E456F0DC-7B0D-467C-B62E-0B4E16E41223}" destId="{B7F3DC75-5AE0-4DA0-B83F-5BB204DE5572}" srcOrd="1" destOrd="0" presId="urn:microsoft.com/office/officeart/2005/8/layout/cycle5"/>
    <dgm:cxn modelId="{616B9D57-3D70-4A50-862B-0FE1052BF75F}" type="presParOf" srcId="{E456F0DC-7B0D-467C-B62E-0B4E16E41223}" destId="{A01057BC-5CAD-4C27-96B9-1DF7902A7D71}" srcOrd="2" destOrd="0" presId="urn:microsoft.com/office/officeart/2005/8/layout/cycle5"/>
    <dgm:cxn modelId="{EACD462E-4F15-42BD-B6C6-ADF025E6355B}" type="presParOf" srcId="{E456F0DC-7B0D-467C-B62E-0B4E16E41223}" destId="{532FF3B8-FB50-4026-B41F-24D8EA797550}" srcOrd="3" destOrd="0" presId="urn:microsoft.com/office/officeart/2005/8/layout/cycle5"/>
    <dgm:cxn modelId="{30206A1A-2F6D-4F66-8AE6-162C46326186}" type="presParOf" srcId="{E456F0DC-7B0D-467C-B62E-0B4E16E41223}" destId="{EC4F649D-DBF3-4118-A5C4-6D930AF41FCE}" srcOrd="4" destOrd="0" presId="urn:microsoft.com/office/officeart/2005/8/layout/cycle5"/>
    <dgm:cxn modelId="{A0EFE859-2C26-4E45-A244-410B69D1676D}" type="presParOf" srcId="{E456F0DC-7B0D-467C-B62E-0B4E16E41223}" destId="{8C51F5C5-B912-43A3-A83B-39B5C553B6B7}" srcOrd="5" destOrd="0" presId="urn:microsoft.com/office/officeart/2005/8/layout/cycle5"/>
    <dgm:cxn modelId="{08C3EA46-75F4-45A6-BC22-CA28840EE806}" type="presParOf" srcId="{E456F0DC-7B0D-467C-B62E-0B4E16E41223}" destId="{928613A2-0083-4890-9E3C-E0F910E86B32}" srcOrd="6" destOrd="0" presId="urn:microsoft.com/office/officeart/2005/8/layout/cycle5"/>
    <dgm:cxn modelId="{70994084-C3D5-494B-A56C-9B558DD8B193}" type="presParOf" srcId="{E456F0DC-7B0D-467C-B62E-0B4E16E41223}" destId="{7502E53D-D16A-4819-9666-6BF02802AAD6}" srcOrd="7" destOrd="0" presId="urn:microsoft.com/office/officeart/2005/8/layout/cycle5"/>
    <dgm:cxn modelId="{DD6AFFED-EB73-4444-91C0-075664E55036}" type="presParOf" srcId="{E456F0DC-7B0D-467C-B62E-0B4E16E41223}" destId="{88D471CC-8ACD-4F08-9E84-B02B681B1629}" srcOrd="8" destOrd="0" presId="urn:microsoft.com/office/officeart/2005/8/layout/cycle5"/>
    <dgm:cxn modelId="{3E18644F-8DD7-4D2D-9CA0-4BF409D65ED3}" type="presParOf" srcId="{E456F0DC-7B0D-467C-B62E-0B4E16E41223}" destId="{35FD1177-25BD-4233-8DD1-62AC399B51D9}" srcOrd="9" destOrd="0" presId="urn:microsoft.com/office/officeart/2005/8/layout/cycle5"/>
    <dgm:cxn modelId="{06B567D1-4A60-4AAB-9FFF-78AEA6F31A1B}" type="presParOf" srcId="{E456F0DC-7B0D-467C-B62E-0B4E16E41223}" destId="{0FC903E7-CE8E-4045-9BA0-D6D7AFBDE122}" srcOrd="10" destOrd="0" presId="urn:microsoft.com/office/officeart/2005/8/layout/cycle5"/>
    <dgm:cxn modelId="{7E78DA6B-DBA7-4A65-99CB-59996ABC2464}" type="presParOf" srcId="{E456F0DC-7B0D-467C-B62E-0B4E16E41223}" destId="{513F14EE-53C5-4BCA-BC51-3F17CF0D12BB}" srcOrd="11" destOrd="0" presId="urn:microsoft.com/office/officeart/2005/8/layout/cycle5"/>
    <dgm:cxn modelId="{D163F292-0D67-4F1E-83EA-148CDF6CC432}" type="presParOf" srcId="{E456F0DC-7B0D-467C-B62E-0B4E16E41223}" destId="{AE4794F2-8EA8-4293-AD49-D07E7BCC66FD}" srcOrd="12" destOrd="0" presId="urn:microsoft.com/office/officeart/2005/8/layout/cycle5"/>
    <dgm:cxn modelId="{43A5A869-29AA-4D80-810B-DE29EF5C2C30}" type="presParOf" srcId="{E456F0DC-7B0D-467C-B62E-0B4E16E41223}" destId="{12913F9B-03CE-4537-A5F5-B29E35BF3DDD}" srcOrd="13" destOrd="0" presId="urn:microsoft.com/office/officeart/2005/8/layout/cycle5"/>
    <dgm:cxn modelId="{A4A36B36-3F4D-4F01-AB20-79561651DED2}" type="presParOf" srcId="{E456F0DC-7B0D-467C-B62E-0B4E16E41223}" destId="{66BEAC1F-5042-429C-B9E5-7C19B9FF311D}" srcOrd="14" destOrd="0" presId="urn:microsoft.com/office/officeart/2005/8/layout/cycle5"/>
    <dgm:cxn modelId="{23EA57F4-5D7C-48E9-A057-96E5BFCD31D7}" type="presParOf" srcId="{E456F0DC-7B0D-467C-B62E-0B4E16E41223}" destId="{1ADF8A78-D16B-4257-AE93-85A5422EA356}" srcOrd="15" destOrd="0" presId="urn:microsoft.com/office/officeart/2005/8/layout/cycle5"/>
    <dgm:cxn modelId="{678254DF-28A2-4678-9065-E8F25156EBA2}" type="presParOf" srcId="{E456F0DC-7B0D-467C-B62E-0B4E16E41223}" destId="{D59DC293-D9C6-4B9D-915B-A266A4CBA611}" srcOrd="16" destOrd="0" presId="urn:microsoft.com/office/officeart/2005/8/layout/cycle5"/>
    <dgm:cxn modelId="{D7F441A2-1B51-4D4A-951E-DC5E67F05DEE}" type="presParOf" srcId="{E456F0DC-7B0D-467C-B62E-0B4E16E41223}" destId="{BB52DA12-5041-432E-94F8-97EC604D994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F01E5-BF08-4CBB-A06F-D88A107D5106}">
      <dsp:nvSpPr>
        <dsp:cNvPr id="0" name=""/>
        <dsp:cNvSpPr/>
      </dsp:nvSpPr>
      <dsp:spPr>
        <a:xfrm>
          <a:off x="3238617" y="731"/>
          <a:ext cx="1248669" cy="8116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smtClean="0">
              <a:latin typeface="Nirmala UI Semilight" panose="020B0402040204020203" pitchFamily="34" charset="0"/>
              <a:ea typeface="+mn-ea"/>
              <a:cs typeface="Nirmala UI Semilight" panose="020B0402040204020203" pitchFamily="34" charset="0"/>
            </a:rPr>
            <a:t>Research</a:t>
          </a:r>
          <a:endParaRPr lang="fr-FR" sz="1700" kern="1200" dirty="0"/>
        </a:p>
      </dsp:txBody>
      <dsp:txXfrm>
        <a:off x="3278238" y="40352"/>
        <a:ext cx="1169427" cy="732392"/>
      </dsp:txXfrm>
    </dsp:sp>
    <dsp:sp modelId="{A01057BC-5CAD-4C27-96B9-1DF7902A7D71}">
      <dsp:nvSpPr>
        <dsp:cNvPr id="0" name=""/>
        <dsp:cNvSpPr/>
      </dsp:nvSpPr>
      <dsp:spPr>
        <a:xfrm>
          <a:off x="1948630" y="406548"/>
          <a:ext cx="3828644" cy="3828644"/>
        </a:xfrm>
        <a:custGeom>
          <a:avLst/>
          <a:gdLst/>
          <a:ahLst/>
          <a:cxnLst/>
          <a:rect l="0" t="0" r="0" b="0"/>
          <a:pathLst>
            <a:path>
              <a:moveTo>
                <a:pt x="2696178" y="166944"/>
              </a:moveTo>
              <a:arcTo wR="1914322" hR="1914322" stAng="17646355" swAng="9255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32FF3B8-FB50-4026-B41F-24D8EA797550}">
      <dsp:nvSpPr>
        <dsp:cNvPr id="0" name=""/>
        <dsp:cNvSpPr/>
      </dsp:nvSpPr>
      <dsp:spPr>
        <a:xfrm>
          <a:off x="4896469" y="957892"/>
          <a:ext cx="1248669" cy="8116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1" i="1" kern="1200" dirty="0" err="1" smtClean="0">
              <a:latin typeface="Nirmala UI Semilight" panose="020B0402040204020203" pitchFamily="34" charset="0"/>
              <a:ea typeface="+mn-ea"/>
              <a:cs typeface="Nirmala UI Semilight" panose="020B0402040204020203" pitchFamily="34" charset="0"/>
            </a:rPr>
            <a:t>Preprint</a:t>
          </a:r>
          <a:endParaRPr lang="fr-FR" sz="1700" i="1" kern="1200" dirty="0"/>
        </a:p>
      </dsp:txBody>
      <dsp:txXfrm>
        <a:off x="4936090" y="997513"/>
        <a:ext cx="1169427" cy="732392"/>
      </dsp:txXfrm>
    </dsp:sp>
    <dsp:sp modelId="{8C51F5C5-B912-43A3-A83B-39B5C553B6B7}">
      <dsp:nvSpPr>
        <dsp:cNvPr id="0" name=""/>
        <dsp:cNvSpPr/>
      </dsp:nvSpPr>
      <dsp:spPr>
        <a:xfrm>
          <a:off x="1948630" y="406548"/>
          <a:ext cx="3828644" cy="3828644"/>
        </a:xfrm>
        <a:custGeom>
          <a:avLst/>
          <a:gdLst/>
          <a:ahLst/>
          <a:cxnLst/>
          <a:rect l="0" t="0" r="0" b="0"/>
          <a:pathLst>
            <a:path>
              <a:moveTo>
                <a:pt x="3798754" y="1577359"/>
              </a:moveTo>
              <a:arcTo wR="1914322" hR="1914322" stAng="20991711" swAng="121657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28613A2-0083-4890-9E3C-E0F910E86B32}">
      <dsp:nvSpPr>
        <dsp:cNvPr id="0" name=""/>
        <dsp:cNvSpPr/>
      </dsp:nvSpPr>
      <dsp:spPr>
        <a:xfrm>
          <a:off x="4896469" y="2872214"/>
          <a:ext cx="1248669" cy="8116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latin typeface="Nirmala UI Semilight" panose="020B0402040204020203" pitchFamily="34" charset="0"/>
              <a:ea typeface="+mn-ea"/>
              <a:cs typeface="Nirmala UI Semilight" panose="020B0402040204020203" pitchFamily="34" charset="0"/>
            </a:rPr>
            <a:t>Peer </a:t>
          </a:r>
          <a:r>
            <a:rPr lang="fr-FR" sz="1700" kern="1200" dirty="0" err="1" smtClean="0">
              <a:latin typeface="Nirmala UI Semilight" panose="020B0402040204020203" pitchFamily="34" charset="0"/>
              <a:ea typeface="+mn-ea"/>
              <a:cs typeface="Nirmala UI Semilight" panose="020B0402040204020203" pitchFamily="34" charset="0"/>
            </a:rPr>
            <a:t>reviewing</a:t>
          </a:r>
          <a:endParaRPr lang="fr-FR" sz="1700" kern="1200" dirty="0"/>
        </a:p>
      </dsp:txBody>
      <dsp:txXfrm>
        <a:off x="4936090" y="2911835"/>
        <a:ext cx="1169427" cy="732392"/>
      </dsp:txXfrm>
    </dsp:sp>
    <dsp:sp modelId="{88D471CC-8ACD-4F08-9E84-B02B681B1629}">
      <dsp:nvSpPr>
        <dsp:cNvPr id="0" name=""/>
        <dsp:cNvSpPr/>
      </dsp:nvSpPr>
      <dsp:spPr>
        <a:xfrm>
          <a:off x="1948630" y="406548"/>
          <a:ext cx="3828644" cy="3828644"/>
        </a:xfrm>
        <a:custGeom>
          <a:avLst/>
          <a:gdLst/>
          <a:ahLst/>
          <a:cxnLst/>
          <a:rect l="0" t="0" r="0" b="0"/>
          <a:pathLst>
            <a:path>
              <a:moveTo>
                <a:pt x="3132794" y="3390788"/>
              </a:moveTo>
              <a:arcTo wR="1914322" hR="1914322" stAng="3028105" swAng="9255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FD1177-25BD-4233-8DD1-62AC399B51D9}">
      <dsp:nvSpPr>
        <dsp:cNvPr id="0" name=""/>
        <dsp:cNvSpPr/>
      </dsp:nvSpPr>
      <dsp:spPr>
        <a:xfrm>
          <a:off x="3238617" y="3829375"/>
          <a:ext cx="1248669" cy="8116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i="1" kern="1200" dirty="0" err="1" smtClean="0">
              <a:latin typeface="Nirmala UI Semilight" panose="020B0402040204020203" pitchFamily="34" charset="0"/>
              <a:ea typeface="+mn-ea"/>
              <a:cs typeface="Nirmala UI Semilight" panose="020B0402040204020203" pitchFamily="34" charset="0"/>
            </a:rPr>
            <a:t>Accepted</a:t>
          </a:r>
          <a:r>
            <a:rPr lang="fr-FR" sz="1600" b="1" i="1" kern="1200" dirty="0" smtClean="0">
              <a:latin typeface="Nirmala UI Semilight" panose="020B0402040204020203" pitchFamily="34" charset="0"/>
              <a:ea typeface="+mn-ea"/>
              <a:cs typeface="Nirmala UI Semilight" panose="020B0402040204020203" pitchFamily="34" charset="0"/>
            </a:rPr>
            <a:t> </a:t>
          </a:r>
          <a:r>
            <a:rPr lang="fr-FR" sz="1600" b="1" i="1" kern="1200" dirty="0" err="1" smtClean="0">
              <a:latin typeface="Nirmala UI Semilight" panose="020B0402040204020203" pitchFamily="34" charset="0"/>
              <a:ea typeface="+mn-ea"/>
              <a:cs typeface="Nirmala UI Semilight" panose="020B0402040204020203" pitchFamily="34" charset="0"/>
            </a:rPr>
            <a:t>Manuscript</a:t>
          </a:r>
          <a:r>
            <a:rPr lang="fr-FR" sz="1400" b="1" i="1" kern="1200" dirty="0" smtClean="0">
              <a:latin typeface="Nirmala UI Semilight" panose="020B0402040204020203" pitchFamily="34" charset="0"/>
              <a:ea typeface="+mn-ea"/>
              <a:cs typeface="Nirmala UI Semilight" panose="020B0402040204020203" pitchFamily="34" charset="0"/>
            </a:rPr>
            <a:t> </a:t>
          </a:r>
          <a:r>
            <a:rPr lang="fr-FR" sz="1200" b="1" i="1" kern="1200" dirty="0" err="1" smtClean="0">
              <a:latin typeface="Nirmala UI Semilight" panose="020B0402040204020203" pitchFamily="34" charset="0"/>
              <a:ea typeface="+mn-ea"/>
              <a:cs typeface="Nirmala UI Semilight" panose="020B0402040204020203" pitchFamily="34" charset="0"/>
            </a:rPr>
            <a:t>Postprint</a:t>
          </a:r>
          <a:r>
            <a:rPr lang="fr-FR" sz="1200" b="1" i="1" kern="1200" dirty="0" smtClean="0">
              <a:latin typeface="Nirmala UI Semilight" panose="020B0402040204020203" pitchFamily="34" charset="0"/>
              <a:ea typeface="+mn-ea"/>
              <a:cs typeface="Nirmala UI Semilight" panose="020B0402040204020203" pitchFamily="34" charset="0"/>
            </a:rPr>
            <a:t> </a:t>
          </a:r>
          <a:endParaRPr lang="fr-FR" sz="1400" i="1" kern="1200" dirty="0"/>
        </a:p>
      </dsp:txBody>
      <dsp:txXfrm>
        <a:off x="3278238" y="3868996"/>
        <a:ext cx="1169427" cy="732392"/>
      </dsp:txXfrm>
    </dsp:sp>
    <dsp:sp modelId="{513F14EE-53C5-4BCA-BC51-3F17CF0D12BB}">
      <dsp:nvSpPr>
        <dsp:cNvPr id="0" name=""/>
        <dsp:cNvSpPr/>
      </dsp:nvSpPr>
      <dsp:spPr>
        <a:xfrm>
          <a:off x="1948630" y="406548"/>
          <a:ext cx="3828644" cy="3828644"/>
        </a:xfrm>
        <a:custGeom>
          <a:avLst/>
          <a:gdLst/>
          <a:ahLst/>
          <a:cxnLst/>
          <a:rect l="0" t="0" r="0" b="0"/>
          <a:pathLst>
            <a:path>
              <a:moveTo>
                <a:pt x="1132465" y="3661700"/>
              </a:moveTo>
              <a:arcTo wR="1914322" hR="1914322" stAng="6846355" swAng="9255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E4794F2-8EA8-4293-AD49-D07E7BCC66FD}">
      <dsp:nvSpPr>
        <dsp:cNvPr id="0" name=""/>
        <dsp:cNvSpPr/>
      </dsp:nvSpPr>
      <dsp:spPr>
        <a:xfrm>
          <a:off x="1580766" y="2872214"/>
          <a:ext cx="1248669" cy="8116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smtClean="0">
              <a:latin typeface="Nirmala UI Semilight" panose="020B0402040204020203" pitchFamily="34" charset="0"/>
              <a:ea typeface="+mn-ea"/>
              <a:cs typeface="Nirmala UI Semilight" panose="020B0402040204020203" pitchFamily="34" charset="0"/>
            </a:rPr>
            <a:t>Publication</a:t>
          </a:r>
          <a:endParaRPr lang="fr-FR" sz="1700" kern="1200" dirty="0"/>
        </a:p>
      </dsp:txBody>
      <dsp:txXfrm>
        <a:off x="1620387" y="2911835"/>
        <a:ext cx="1169427" cy="732392"/>
      </dsp:txXfrm>
    </dsp:sp>
    <dsp:sp modelId="{66BEAC1F-5042-429C-B9E5-7C19B9FF311D}">
      <dsp:nvSpPr>
        <dsp:cNvPr id="0" name=""/>
        <dsp:cNvSpPr/>
      </dsp:nvSpPr>
      <dsp:spPr>
        <a:xfrm>
          <a:off x="1948630" y="406548"/>
          <a:ext cx="3828644" cy="3828644"/>
        </a:xfrm>
        <a:custGeom>
          <a:avLst/>
          <a:gdLst/>
          <a:ahLst/>
          <a:cxnLst/>
          <a:rect l="0" t="0" r="0" b="0"/>
          <a:pathLst>
            <a:path>
              <a:moveTo>
                <a:pt x="29889" y="2251285"/>
              </a:moveTo>
              <a:arcTo wR="1914322" hR="1914322" stAng="10191711" swAng="121657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DF8A78-D16B-4257-AE93-85A5422EA356}">
      <dsp:nvSpPr>
        <dsp:cNvPr id="0" name=""/>
        <dsp:cNvSpPr/>
      </dsp:nvSpPr>
      <dsp:spPr>
        <a:xfrm>
          <a:off x="1580766" y="957892"/>
          <a:ext cx="1248669" cy="8116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err="1" smtClean="0"/>
            <a:t>Archiving</a:t>
          </a:r>
          <a:endParaRPr lang="fr-FR" sz="1700" kern="1200" dirty="0"/>
        </a:p>
      </dsp:txBody>
      <dsp:txXfrm>
        <a:off x="1620387" y="997513"/>
        <a:ext cx="1169427" cy="732392"/>
      </dsp:txXfrm>
    </dsp:sp>
    <dsp:sp modelId="{BB52DA12-5041-432E-94F8-97EC604D9947}">
      <dsp:nvSpPr>
        <dsp:cNvPr id="0" name=""/>
        <dsp:cNvSpPr/>
      </dsp:nvSpPr>
      <dsp:spPr>
        <a:xfrm>
          <a:off x="1948630" y="406548"/>
          <a:ext cx="3828644" cy="3828644"/>
        </a:xfrm>
        <a:custGeom>
          <a:avLst/>
          <a:gdLst/>
          <a:ahLst/>
          <a:cxnLst/>
          <a:rect l="0" t="0" r="0" b="0"/>
          <a:pathLst>
            <a:path>
              <a:moveTo>
                <a:pt x="695849" y="437855"/>
              </a:moveTo>
              <a:arcTo wR="1914322" hR="1914322" stAng="13828105" swAng="92554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cs-CZ"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10</a:t>
            </a:fld>
            <a:endParaRPr/>
          </a:p>
        </p:txBody>
      </p:sp>
    </p:spTree>
    <p:extLst>
      <p:ext uri="{BB962C8B-B14F-4D97-AF65-F5344CB8AC3E}">
        <p14:creationId xmlns:p14="http://schemas.microsoft.com/office/powerpoint/2010/main" val="151380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11</a:t>
            </a:fld>
            <a:endParaRPr/>
          </a:p>
        </p:txBody>
      </p:sp>
    </p:spTree>
    <p:extLst>
      <p:ext uri="{BB962C8B-B14F-4D97-AF65-F5344CB8AC3E}">
        <p14:creationId xmlns:p14="http://schemas.microsoft.com/office/powerpoint/2010/main" val="3529077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14</a:t>
            </a:fld>
            <a:endParaRPr/>
          </a:p>
        </p:txBody>
      </p:sp>
    </p:spTree>
    <p:extLst>
      <p:ext uri="{BB962C8B-B14F-4D97-AF65-F5344CB8AC3E}">
        <p14:creationId xmlns:p14="http://schemas.microsoft.com/office/powerpoint/2010/main" val="381470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15</a:t>
            </a:fld>
            <a:endParaRPr/>
          </a:p>
        </p:txBody>
      </p:sp>
    </p:spTree>
    <p:extLst>
      <p:ext uri="{BB962C8B-B14F-4D97-AF65-F5344CB8AC3E}">
        <p14:creationId xmlns:p14="http://schemas.microsoft.com/office/powerpoint/2010/main" val="185687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16</a:t>
            </a:fld>
            <a:endParaRPr/>
          </a:p>
        </p:txBody>
      </p:sp>
    </p:spTree>
    <p:extLst>
      <p:ext uri="{BB962C8B-B14F-4D97-AF65-F5344CB8AC3E}">
        <p14:creationId xmlns:p14="http://schemas.microsoft.com/office/powerpoint/2010/main" val="1137752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cs-CZ"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651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quick </a:t>
            </a:r>
            <a:r>
              <a:rPr lang="fr-FR" dirty="0" err="1" smtClean="0"/>
              <a:t>reminder</a:t>
            </a:r>
            <a:r>
              <a:rPr lang="fr-FR" dirty="0" smtClean="0"/>
              <a:t> of open </a:t>
            </a:r>
            <a:r>
              <a:rPr lang="fr-FR" dirty="0" err="1" smtClean="0"/>
              <a:t>access</a:t>
            </a:r>
            <a:r>
              <a:rPr lang="fr-FR" baseline="0" dirty="0" smtClean="0"/>
              <a:t> </a:t>
            </a:r>
            <a:r>
              <a:rPr lang="fr-FR" baseline="0" dirty="0" err="1" smtClean="0"/>
              <a:t>ways</a:t>
            </a:r>
            <a:r>
              <a:rPr lang="fr-FR" baseline="0" dirty="0" smtClean="0"/>
              <a:t> and </a:t>
            </a:r>
            <a:r>
              <a:rPr lang="fr-FR" baseline="0" dirty="0" err="1" smtClean="0"/>
              <a:t>some</a:t>
            </a:r>
            <a:r>
              <a:rPr lang="fr-FR" baseline="0" dirty="0" smtClean="0"/>
              <a:t> </a:t>
            </a:r>
            <a:r>
              <a:rPr lang="fr-FR" baseline="0" dirty="0" err="1" smtClean="0"/>
              <a:t>specific</a:t>
            </a:r>
            <a:r>
              <a:rPr lang="fr-FR" baseline="0" dirty="0" smtClean="0"/>
              <a:t> </a:t>
            </a:r>
            <a:r>
              <a:rPr lang="fr-FR" baseline="0" dirty="0" err="1" smtClean="0"/>
              <a:t>vocabulary</a:t>
            </a:r>
            <a:r>
              <a:rPr lang="fr-FR" baseline="0" dirty="0" smtClean="0"/>
              <a:t> </a:t>
            </a:r>
            <a:r>
              <a:rPr lang="fr-FR" baseline="0" dirty="0" err="1" smtClean="0"/>
              <a:t>from</a:t>
            </a:r>
            <a:r>
              <a:rPr lang="fr-FR" baseline="0" dirty="0" smtClean="0"/>
              <a:t> </a:t>
            </a:r>
            <a:r>
              <a:rPr lang="fr-FR" baseline="0" dirty="0" err="1" smtClean="0"/>
              <a:t>publishers</a:t>
            </a:r>
            <a:r>
              <a:rPr lang="fr-FR" baseline="0" dirty="0" smtClean="0"/>
              <a:t> and </a:t>
            </a:r>
            <a:r>
              <a:rPr lang="fr-FR" baseline="0" dirty="0" err="1" smtClean="0"/>
              <a:t>librarian</a:t>
            </a:r>
            <a:r>
              <a:rPr lang="fr-FR" baseline="0" dirty="0" smtClean="0"/>
              <a:t> world.</a:t>
            </a:r>
          </a:p>
          <a:p>
            <a:endParaRPr lang="fr-FR" baseline="0" dirty="0" smtClean="0"/>
          </a:p>
          <a:p>
            <a:r>
              <a:rPr lang="fr-FR" baseline="0" dirty="0" smtClean="0"/>
              <a:t>Open </a:t>
            </a:r>
            <a:r>
              <a:rPr lang="fr-FR" baseline="0" dirty="0" err="1" smtClean="0"/>
              <a:t>access</a:t>
            </a:r>
            <a:r>
              <a:rPr lang="fr-FR" baseline="0" dirty="0" smtClean="0"/>
              <a:t>:</a:t>
            </a:r>
          </a:p>
          <a:p>
            <a:endParaRPr lang="fr-FR" baseline="0" dirty="0" smtClean="0"/>
          </a:p>
          <a:p>
            <a:pPr marL="171450" indent="-171450">
              <a:buFontTx/>
              <a:buChar char="-"/>
            </a:pPr>
            <a:r>
              <a:rPr lang="fr-FR" baseline="0" dirty="0" err="1" smtClean="0"/>
              <a:t>Preprint</a:t>
            </a:r>
            <a:r>
              <a:rPr lang="fr-FR" baseline="0" dirty="0" smtClean="0"/>
              <a:t> Sharing on </a:t>
            </a:r>
            <a:r>
              <a:rPr lang="fr-FR" baseline="0" dirty="0" err="1" smtClean="0"/>
              <a:t>preprint</a:t>
            </a:r>
            <a:r>
              <a:rPr lang="fr-FR" baseline="0" dirty="0" smtClean="0"/>
              <a:t> servers, </a:t>
            </a:r>
            <a:r>
              <a:rPr lang="fr-FR" baseline="0" dirty="0" err="1" smtClean="0"/>
              <a:t>like</a:t>
            </a:r>
            <a:r>
              <a:rPr lang="fr-FR" baseline="0" dirty="0" smtClean="0"/>
              <a:t> </a:t>
            </a:r>
            <a:r>
              <a:rPr lang="fr-FR" baseline="0" dirty="0" err="1" smtClean="0"/>
              <a:t>arXiv</a:t>
            </a:r>
            <a:r>
              <a:rPr lang="fr-FR" baseline="0" dirty="0" smtClean="0"/>
              <a:t>, </a:t>
            </a:r>
            <a:r>
              <a:rPr lang="fr-FR" baseline="0" dirty="0" err="1" smtClean="0"/>
              <a:t>bioRxiv</a:t>
            </a:r>
            <a:r>
              <a:rPr lang="fr-FR" baseline="0" dirty="0" smtClean="0"/>
              <a:t>….</a:t>
            </a:r>
          </a:p>
          <a:p>
            <a:pPr marL="0" indent="0">
              <a:buFontTx/>
              <a:buNone/>
            </a:pPr>
            <a:r>
              <a:rPr lang="fr-FR" baseline="0" dirty="0" err="1" smtClean="0"/>
              <a:t>Preprint</a:t>
            </a:r>
            <a:r>
              <a:rPr lang="fr-FR" baseline="0" dirty="0" smtClean="0"/>
              <a:t> </a:t>
            </a:r>
            <a:r>
              <a:rPr lang="fr-FR" baseline="0" dirty="0" err="1" smtClean="0"/>
              <a:t>is</a:t>
            </a:r>
            <a:r>
              <a:rPr lang="fr-FR" baseline="0" dirty="0" smtClean="0"/>
              <a:t> the first version of </a:t>
            </a:r>
            <a:r>
              <a:rPr lang="fr-FR" baseline="0" dirty="0" err="1" smtClean="0"/>
              <a:t>yours</a:t>
            </a:r>
            <a:r>
              <a:rPr lang="fr-FR" baseline="0" dirty="0" smtClean="0"/>
              <a:t> </a:t>
            </a:r>
            <a:r>
              <a:rPr lang="fr-FR" baseline="0" dirty="0" err="1" smtClean="0"/>
              <a:t>paper</a:t>
            </a:r>
            <a:r>
              <a:rPr lang="fr-FR" baseline="0" dirty="0" smtClean="0"/>
              <a:t> </a:t>
            </a:r>
            <a:r>
              <a:rPr lang="fr-FR" baseline="0" dirty="0" err="1" smtClean="0"/>
              <a:t>submited</a:t>
            </a:r>
            <a:r>
              <a:rPr lang="fr-FR" baseline="0" dirty="0" smtClean="0"/>
              <a:t> to a </a:t>
            </a:r>
            <a:r>
              <a:rPr lang="fr-FR" baseline="0" dirty="0" err="1" smtClean="0"/>
              <a:t>publisher</a:t>
            </a:r>
            <a:r>
              <a:rPr lang="fr-FR" baseline="0" dirty="0" smtClean="0"/>
              <a:t> = </a:t>
            </a:r>
            <a:r>
              <a:rPr lang="fr-FR" baseline="0" dirty="0" err="1" smtClean="0"/>
              <a:t>before</a:t>
            </a:r>
            <a:r>
              <a:rPr lang="fr-FR" baseline="0" dirty="0" smtClean="0"/>
              <a:t> </a:t>
            </a:r>
            <a:r>
              <a:rPr lang="fr-FR" baseline="0" dirty="0" err="1" smtClean="0"/>
              <a:t>peer-review</a:t>
            </a:r>
            <a:r>
              <a:rPr lang="fr-FR" baseline="0" dirty="0" smtClean="0"/>
              <a:t>.</a:t>
            </a:r>
          </a:p>
          <a:p>
            <a:pPr marL="171450" indent="-171450">
              <a:buFontTx/>
              <a:buChar char="-"/>
            </a:pPr>
            <a:endParaRPr lang="fr-FR" baseline="0" dirty="0" smtClean="0"/>
          </a:p>
          <a:p>
            <a:pPr marL="171450" indent="-171450">
              <a:buFontTx/>
              <a:buChar char="-"/>
            </a:pPr>
            <a:r>
              <a:rPr lang="fr-FR" dirty="0" smtClean="0"/>
              <a:t>Publication in open </a:t>
            </a:r>
            <a:r>
              <a:rPr lang="fr-FR" dirty="0" err="1" smtClean="0"/>
              <a:t>access</a:t>
            </a:r>
            <a:r>
              <a:rPr lang="fr-FR" dirty="0" smtClean="0"/>
              <a:t> journal:</a:t>
            </a:r>
            <a:r>
              <a:rPr lang="fr-FR" baseline="0" dirty="0" smtClean="0"/>
              <a:t> </a:t>
            </a:r>
            <a:r>
              <a:rPr lang="fr-FR" baseline="0" dirty="0" err="1" smtClean="0"/>
              <a:t>diamond</a:t>
            </a:r>
            <a:r>
              <a:rPr lang="fr-FR" baseline="0" dirty="0" smtClean="0"/>
              <a:t> (free for </a:t>
            </a:r>
            <a:r>
              <a:rPr lang="fr-FR" baseline="0" dirty="0" err="1" smtClean="0"/>
              <a:t>publish</a:t>
            </a:r>
            <a:r>
              <a:rPr lang="fr-FR" baseline="0" dirty="0" smtClean="0"/>
              <a:t>, free to </a:t>
            </a:r>
            <a:r>
              <a:rPr lang="fr-FR" baseline="0" dirty="0" err="1" smtClean="0"/>
              <a:t>read</a:t>
            </a:r>
            <a:r>
              <a:rPr lang="fr-FR" baseline="0" dirty="0" smtClean="0"/>
              <a:t>) or gold (</a:t>
            </a:r>
            <a:r>
              <a:rPr lang="fr-FR" baseline="0" dirty="0" err="1" smtClean="0"/>
              <a:t>publish</a:t>
            </a:r>
            <a:r>
              <a:rPr lang="fr-FR" baseline="0" dirty="0" smtClean="0"/>
              <a:t> </a:t>
            </a:r>
            <a:r>
              <a:rPr lang="fr-FR" baseline="0" dirty="0" err="1" smtClean="0"/>
              <a:t>with</a:t>
            </a:r>
            <a:r>
              <a:rPr lang="fr-FR" baseline="0" dirty="0" smtClean="0"/>
              <a:t> publication </a:t>
            </a:r>
            <a:r>
              <a:rPr lang="fr-FR" baseline="0" dirty="0" err="1" smtClean="0"/>
              <a:t>fees</a:t>
            </a:r>
            <a:r>
              <a:rPr lang="fr-FR" baseline="0" dirty="0" smtClean="0"/>
              <a:t>)</a:t>
            </a:r>
          </a:p>
          <a:p>
            <a:pPr marL="171450" indent="-171450">
              <a:buFontTx/>
              <a:buChar char="-"/>
            </a:pPr>
            <a:endParaRPr lang="fr-FR" baseline="0" dirty="0" smtClean="0"/>
          </a:p>
          <a:p>
            <a:pPr marL="171450" indent="-171450">
              <a:buFontTx/>
              <a:buChar char="-"/>
            </a:pPr>
            <a:r>
              <a:rPr lang="fr-FR" baseline="0" dirty="0" smtClean="0"/>
              <a:t>Or </a:t>
            </a:r>
            <a:r>
              <a:rPr lang="fr-FR" baseline="0" dirty="0" err="1" smtClean="0"/>
              <a:t>publish</a:t>
            </a:r>
            <a:r>
              <a:rPr lang="fr-FR" baseline="0" dirty="0" smtClean="0"/>
              <a:t> in </a:t>
            </a:r>
            <a:r>
              <a:rPr lang="fr-FR" baseline="0" dirty="0" err="1" smtClean="0"/>
              <a:t>subscription</a:t>
            </a:r>
            <a:r>
              <a:rPr lang="fr-FR" baseline="0" dirty="0" smtClean="0"/>
              <a:t> journal (</a:t>
            </a:r>
            <a:r>
              <a:rPr lang="fr-FR" baseline="0" dirty="0" err="1" smtClean="0"/>
              <a:t>paid</a:t>
            </a:r>
            <a:r>
              <a:rPr lang="fr-FR" baseline="0" dirty="0" smtClean="0"/>
              <a:t> to </a:t>
            </a:r>
            <a:r>
              <a:rPr lang="fr-FR" baseline="0" dirty="0" err="1" smtClean="0"/>
              <a:t>read</a:t>
            </a:r>
            <a:r>
              <a:rPr lang="fr-FR" baseline="0" dirty="0" smtClean="0"/>
              <a:t>) and </a:t>
            </a:r>
            <a:r>
              <a:rPr lang="fr-FR" baseline="0" dirty="0" err="1" smtClean="0"/>
              <a:t>after</a:t>
            </a:r>
            <a:r>
              <a:rPr lang="fr-FR" baseline="0" dirty="0" smtClean="0"/>
              <a:t> drop off </a:t>
            </a:r>
            <a:r>
              <a:rPr lang="fr-FR" baseline="0" dirty="0" err="1" smtClean="0"/>
              <a:t>your</a:t>
            </a:r>
            <a:r>
              <a:rPr lang="fr-FR" baseline="0" dirty="0" smtClean="0"/>
              <a:t> article in an open </a:t>
            </a:r>
            <a:r>
              <a:rPr lang="fr-FR" baseline="0" dirty="0" err="1" smtClean="0"/>
              <a:t>repository</a:t>
            </a:r>
            <a:r>
              <a:rPr lang="fr-FR" baseline="0" dirty="0" smtClean="0"/>
              <a:t>, </a:t>
            </a:r>
            <a:r>
              <a:rPr lang="fr-FR" baseline="0" dirty="0" err="1" smtClean="0"/>
              <a:t>this</a:t>
            </a:r>
            <a:r>
              <a:rPr lang="fr-FR" baseline="0" dirty="0" smtClean="0"/>
              <a:t> the green open </a:t>
            </a:r>
            <a:r>
              <a:rPr lang="fr-FR" baseline="0" dirty="0" err="1" smtClean="0"/>
              <a:t>access</a:t>
            </a:r>
            <a:r>
              <a:rPr lang="fr-FR" baseline="0" dirty="0" smtClean="0"/>
              <a:t>.</a:t>
            </a:r>
          </a:p>
          <a:p>
            <a:pPr marL="171450" indent="-171450">
              <a:buFontTx/>
              <a:buChar char="-"/>
            </a:pPr>
            <a:endParaRPr lang="fr-FR" baseline="0" dirty="0" smtClean="0"/>
          </a:p>
          <a:p>
            <a:pPr marL="0" indent="0">
              <a:buFontTx/>
              <a:buNone/>
            </a:pPr>
            <a:r>
              <a:rPr lang="fr-FR" b="1" baseline="0" dirty="0" err="1" smtClean="0"/>
              <a:t>Next</a:t>
            </a:r>
            <a:r>
              <a:rPr lang="fr-FR" b="1" baseline="0" dirty="0" smtClean="0"/>
              <a:t>: </a:t>
            </a:r>
            <a:r>
              <a:rPr lang="fr-FR" b="0" baseline="0" dirty="0" smtClean="0"/>
              <a:t>Right Management at the </a:t>
            </a:r>
            <a:r>
              <a:rPr lang="fr-FR" b="0" baseline="0" dirty="0" err="1" smtClean="0"/>
              <a:t>differents</a:t>
            </a:r>
            <a:r>
              <a:rPr lang="fr-FR" b="0" baseline="0" dirty="0" smtClean="0"/>
              <a:t> stage of </a:t>
            </a:r>
            <a:r>
              <a:rPr lang="fr-FR" b="0" baseline="0" dirty="0" err="1" smtClean="0"/>
              <a:t>this</a:t>
            </a:r>
            <a:r>
              <a:rPr lang="fr-FR" b="0" baseline="0" dirty="0" smtClean="0"/>
              <a:t> cycle </a:t>
            </a:r>
            <a:r>
              <a:rPr lang="fr-FR" b="0" baseline="0" dirty="0" err="1" smtClean="0"/>
              <a:t>ragarding</a:t>
            </a:r>
            <a:r>
              <a:rPr lang="fr-FR" b="0" baseline="0" dirty="0" smtClean="0"/>
              <a:t> the SHARING and REUTILIZATION of </a:t>
            </a:r>
            <a:r>
              <a:rPr lang="fr-FR" b="0" baseline="0" dirty="0" err="1" smtClean="0"/>
              <a:t>your</a:t>
            </a:r>
            <a:r>
              <a:rPr lang="fr-FR" b="0" baseline="0" dirty="0" smtClean="0"/>
              <a:t> </a:t>
            </a:r>
            <a:r>
              <a:rPr lang="fr-FR" b="0" baseline="0" dirty="0" err="1" smtClean="0"/>
              <a:t>work</a:t>
            </a:r>
            <a:r>
              <a:rPr lang="fr-FR" b="0" baseline="0" dirty="0" smtClean="0"/>
              <a:t>.</a:t>
            </a:r>
            <a:endParaRPr lang="fr-FR" b="1" dirty="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19</a:t>
            </a:fld>
            <a:endParaRPr lang="cs-CZ"/>
          </a:p>
        </p:txBody>
      </p:sp>
    </p:spTree>
    <p:extLst>
      <p:ext uri="{BB962C8B-B14F-4D97-AF65-F5344CB8AC3E}">
        <p14:creationId xmlns:p14="http://schemas.microsoft.com/office/powerpoint/2010/main" val="18251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err="1" smtClean="0"/>
              <a:t>Preprint</a:t>
            </a:r>
            <a:r>
              <a:rPr lang="fr-FR" b="0" baseline="0" dirty="0" smtClean="0"/>
              <a:t> </a:t>
            </a:r>
            <a:r>
              <a:rPr lang="fr-FR" b="0" baseline="0" dirty="0" err="1" smtClean="0"/>
              <a:t>is</a:t>
            </a:r>
            <a:r>
              <a:rPr lang="fr-FR" b="0" baseline="0" dirty="0" smtClean="0"/>
              <a:t> </a:t>
            </a:r>
            <a:r>
              <a:rPr lang="fr-FR" b="0" baseline="0" dirty="0" err="1" smtClean="0"/>
              <a:t>your</a:t>
            </a:r>
            <a:r>
              <a:rPr lang="fr-FR" b="0" baseline="0" dirty="0" smtClean="0"/>
              <a:t> </a:t>
            </a:r>
            <a:r>
              <a:rPr lang="fr-FR" b="0" baseline="0" dirty="0" err="1" smtClean="0"/>
              <a:t>work</a:t>
            </a:r>
            <a:r>
              <a:rPr lang="fr-FR" b="0" baseline="0" dirty="0" smtClean="0"/>
              <a:t>.</a:t>
            </a:r>
          </a:p>
          <a:p>
            <a:r>
              <a:rPr lang="fr-FR" b="0" baseline="0" dirty="0" err="1" smtClean="0"/>
              <a:t>Basically</a:t>
            </a:r>
            <a:r>
              <a:rPr lang="fr-FR" b="0" baseline="0" dirty="0" smtClean="0"/>
              <a:t> the </a:t>
            </a:r>
            <a:r>
              <a:rPr lang="fr-FR" b="0" baseline="0" dirty="0" err="1" smtClean="0"/>
              <a:t>word</a:t>
            </a:r>
            <a:r>
              <a:rPr lang="fr-FR" b="0" baseline="0" dirty="0" smtClean="0"/>
              <a:t> or </a:t>
            </a:r>
            <a:r>
              <a:rPr lang="fr-FR" b="0" baseline="0" dirty="0" err="1" smtClean="0"/>
              <a:t>pdf</a:t>
            </a:r>
            <a:r>
              <a:rPr lang="fr-FR" b="0" baseline="0" dirty="0" smtClean="0"/>
              <a:t> file </a:t>
            </a:r>
            <a:r>
              <a:rPr lang="fr-FR" b="0" baseline="0" dirty="0" err="1" smtClean="0"/>
              <a:t>typing</a:t>
            </a:r>
            <a:r>
              <a:rPr lang="fr-FR" b="0" baseline="0" dirty="0" smtClean="0"/>
              <a:t> </a:t>
            </a:r>
            <a:r>
              <a:rPr lang="fr-FR" b="0" baseline="0" dirty="0" err="1" smtClean="0"/>
              <a:t>manuscript</a:t>
            </a:r>
            <a:r>
              <a:rPr lang="fr-FR" b="0" baseline="0" dirty="0" smtClean="0"/>
              <a:t> </a:t>
            </a:r>
            <a:r>
              <a:rPr lang="fr-FR" b="0" baseline="0" dirty="0" err="1" smtClean="0"/>
              <a:t>you</a:t>
            </a:r>
            <a:r>
              <a:rPr lang="fr-FR" b="0" baseline="0" dirty="0" smtClean="0"/>
              <a:t> </a:t>
            </a:r>
            <a:r>
              <a:rPr lang="fr-FR" b="0" baseline="0" dirty="0" err="1" smtClean="0"/>
              <a:t>submit</a:t>
            </a:r>
            <a:r>
              <a:rPr lang="fr-FR" b="0" baseline="0" dirty="0" smtClean="0"/>
              <a:t>.</a:t>
            </a:r>
          </a:p>
          <a:p>
            <a:endParaRPr lang="fr-FR" b="0" dirty="0" smtClean="0"/>
          </a:p>
          <a:p>
            <a:endParaRPr lang="fr-FR" b="1" dirty="0" smtClean="0"/>
          </a:p>
          <a:p>
            <a:r>
              <a:rPr lang="fr-FR" b="1" dirty="0" err="1" smtClean="0"/>
              <a:t>Who</a:t>
            </a:r>
            <a:r>
              <a:rPr lang="fr-FR" b="1" dirty="0" smtClean="0"/>
              <a:t> </a:t>
            </a:r>
            <a:r>
              <a:rPr lang="fr-FR" b="1" dirty="0" err="1" smtClean="0"/>
              <a:t>holds</a:t>
            </a:r>
            <a:r>
              <a:rPr lang="fr-FR" b="1" dirty="0" smtClean="0"/>
              <a:t> the copyright of a </a:t>
            </a:r>
            <a:r>
              <a:rPr lang="fr-FR" b="1" dirty="0" err="1" smtClean="0"/>
              <a:t>manuscript</a:t>
            </a:r>
            <a:r>
              <a:rPr lang="fr-FR" b="1" dirty="0" smtClean="0"/>
              <a:t>?</a:t>
            </a:r>
          </a:p>
          <a:p>
            <a:r>
              <a:rPr lang="fr-FR" dirty="0" err="1" smtClean="0"/>
              <a:t>Unless</a:t>
            </a:r>
            <a:r>
              <a:rPr lang="fr-FR" dirty="0" smtClean="0"/>
              <a:t> an </a:t>
            </a:r>
            <a:r>
              <a:rPr lang="fr-FR" dirty="0" err="1" smtClean="0"/>
              <a:t>author</a:t>
            </a:r>
            <a:r>
              <a:rPr lang="fr-FR" dirty="0" smtClean="0"/>
              <a:t> has </a:t>
            </a:r>
            <a:r>
              <a:rPr lang="fr-FR" dirty="0" err="1" smtClean="0"/>
              <a:t>already</a:t>
            </a:r>
            <a:r>
              <a:rPr lang="fr-FR" dirty="0" smtClean="0"/>
              <a:t> </a:t>
            </a:r>
            <a:r>
              <a:rPr lang="fr-FR" dirty="0" err="1" smtClean="0"/>
              <a:t>transferred</a:t>
            </a:r>
            <a:r>
              <a:rPr lang="fr-FR" dirty="0" smtClean="0"/>
              <a:t> </a:t>
            </a:r>
            <a:r>
              <a:rPr lang="fr-FR" dirty="0" err="1" smtClean="0"/>
              <a:t>their</a:t>
            </a:r>
            <a:r>
              <a:rPr lang="fr-FR" dirty="0" smtClean="0"/>
              <a:t> copyright to a </a:t>
            </a:r>
            <a:r>
              <a:rPr lang="fr-FR" dirty="0" err="1" smtClean="0"/>
              <a:t>publisher</a:t>
            </a:r>
            <a:r>
              <a:rPr lang="fr-FR" dirty="0" smtClean="0"/>
              <a:t> […] </a:t>
            </a:r>
            <a:r>
              <a:rPr lang="fr-FR" dirty="0" err="1" smtClean="0"/>
              <a:t>they</a:t>
            </a:r>
            <a:r>
              <a:rPr lang="fr-FR" dirty="0" smtClean="0"/>
              <a:t> </a:t>
            </a:r>
            <a:r>
              <a:rPr lang="fr-FR" dirty="0" err="1" smtClean="0"/>
              <a:t>own</a:t>
            </a:r>
            <a:r>
              <a:rPr lang="fr-FR" dirty="0" smtClean="0"/>
              <a:t> and control the copyright and have the option to </a:t>
            </a:r>
            <a:r>
              <a:rPr lang="fr-FR" dirty="0" err="1" smtClean="0"/>
              <a:t>retain</a:t>
            </a:r>
            <a:r>
              <a:rPr lang="fr-FR" dirty="0" smtClean="0"/>
              <a:t> all </a:t>
            </a:r>
            <a:r>
              <a:rPr lang="fr-FR" dirty="0" err="1" smtClean="0"/>
              <a:t>rights</a:t>
            </a:r>
            <a:r>
              <a:rPr lang="fr-FR" dirty="0" smtClean="0"/>
              <a:t> or</a:t>
            </a:r>
            <a:r>
              <a:rPr lang="fr-FR" baseline="0" dirty="0" smtClean="0"/>
              <a:t> </a:t>
            </a:r>
            <a:r>
              <a:rPr lang="fr-FR" dirty="0" err="1" smtClean="0"/>
              <a:t>license</a:t>
            </a:r>
            <a:r>
              <a:rPr lang="fr-FR" dirty="0" smtClean="0"/>
              <a:t> </a:t>
            </a:r>
            <a:r>
              <a:rPr lang="fr-FR" dirty="0" err="1" smtClean="0"/>
              <a:t>it</a:t>
            </a:r>
            <a:r>
              <a:rPr lang="fr-FR" dirty="0" smtClean="0"/>
              <a:t> </a:t>
            </a:r>
            <a:r>
              <a:rPr lang="fr-FR" dirty="0" err="1" smtClean="0"/>
              <a:t>under</a:t>
            </a:r>
            <a:r>
              <a:rPr lang="fr-FR" dirty="0" smtClean="0"/>
              <a:t> a </a:t>
            </a:r>
            <a:r>
              <a:rPr lang="fr-FR" dirty="0" err="1" smtClean="0"/>
              <a:t>Creative</a:t>
            </a:r>
            <a:r>
              <a:rPr lang="fr-FR" dirty="0" smtClean="0"/>
              <a:t> Commons or </a:t>
            </a:r>
            <a:r>
              <a:rPr lang="fr-FR" dirty="0" err="1" smtClean="0"/>
              <a:t>other</a:t>
            </a:r>
            <a:r>
              <a:rPr lang="fr-FR" dirty="0" smtClean="0"/>
              <a:t> public </a:t>
            </a:r>
            <a:r>
              <a:rPr lang="fr-FR" dirty="0" err="1" smtClean="0"/>
              <a:t>license</a:t>
            </a:r>
            <a:r>
              <a:rPr lang="fr-FR" dirty="0" smtClean="0"/>
              <a:t>. </a:t>
            </a:r>
          </a:p>
          <a:p>
            <a:r>
              <a:rPr lang="fr-FR" dirty="0" smtClean="0"/>
              <a:t>If not, </a:t>
            </a:r>
            <a:r>
              <a:rPr lang="fr-FR" dirty="0" err="1" smtClean="0"/>
              <a:t>it’s</a:t>
            </a:r>
            <a:r>
              <a:rPr lang="fr-FR" dirty="0" smtClean="0"/>
              <a:t> © All right </a:t>
            </a:r>
            <a:r>
              <a:rPr lang="fr-FR" dirty="0" err="1" smtClean="0"/>
              <a:t>reserved</a:t>
            </a:r>
            <a:r>
              <a:rPr lang="fr-FR" dirty="0" smtClean="0"/>
              <a:t> </a:t>
            </a:r>
            <a:r>
              <a:rPr lang="fr-FR" dirty="0" err="1" smtClean="0"/>
              <a:t>so</a:t>
            </a:r>
            <a:r>
              <a:rPr lang="fr-FR" dirty="0" smtClean="0"/>
              <a:t> </a:t>
            </a:r>
            <a:r>
              <a:rPr lang="fr-FR" dirty="0" err="1" smtClean="0"/>
              <a:t>only</a:t>
            </a:r>
            <a:r>
              <a:rPr lang="fr-FR" baseline="0" dirty="0" smtClean="0"/>
              <a:t> YOU </a:t>
            </a:r>
            <a:r>
              <a:rPr lang="fr-FR" baseline="0" dirty="0" err="1" smtClean="0"/>
              <a:t>can</a:t>
            </a:r>
            <a:r>
              <a:rPr lang="fr-FR" baseline="0" dirty="0" smtClean="0"/>
              <a:t> </a:t>
            </a:r>
            <a:r>
              <a:rPr lang="fr-FR" baseline="0" dirty="0" err="1" smtClean="0"/>
              <a:t>distribute</a:t>
            </a:r>
            <a:r>
              <a:rPr lang="fr-FR" baseline="0" dirty="0" smtClean="0"/>
              <a:t> and </a:t>
            </a:r>
            <a:r>
              <a:rPr lang="fr-FR" baseline="0" dirty="0" err="1" smtClean="0"/>
              <a:t>reproduce</a:t>
            </a:r>
            <a:r>
              <a:rPr lang="fr-FR" baseline="0" dirty="0" smtClean="0"/>
              <a:t> </a:t>
            </a:r>
            <a:r>
              <a:rPr lang="fr-FR" baseline="0" dirty="0" err="1" smtClean="0"/>
              <a:t>it</a:t>
            </a:r>
            <a:r>
              <a:rPr lang="fr-FR" baseline="0" dirty="0" smtClean="0"/>
              <a:t>.</a:t>
            </a:r>
            <a:endParaRPr lang="fr-FR" dirty="0" smtClean="0"/>
          </a:p>
          <a:p>
            <a:r>
              <a:rPr lang="fr-FR" dirty="0" smtClean="0"/>
              <a:t>The </a:t>
            </a:r>
            <a:r>
              <a:rPr lang="fr-FR" dirty="0" err="1" smtClean="0"/>
              <a:t>author</a:t>
            </a:r>
            <a:r>
              <a:rPr lang="fr-FR" dirty="0" smtClean="0"/>
              <a:t> </a:t>
            </a:r>
            <a:r>
              <a:rPr lang="fr-FR" dirty="0" err="1" smtClean="0"/>
              <a:t>can</a:t>
            </a:r>
            <a:r>
              <a:rPr lang="fr-FR" dirty="0" smtClean="0"/>
              <a:t> </a:t>
            </a:r>
            <a:r>
              <a:rPr lang="fr-FR" dirty="0" err="1" smtClean="0"/>
              <a:t>also</a:t>
            </a:r>
            <a:r>
              <a:rPr lang="fr-FR" dirty="0" smtClean="0"/>
              <a:t> </a:t>
            </a:r>
            <a:r>
              <a:rPr lang="fr-FR" dirty="0" err="1" smtClean="0"/>
              <a:t>transfer</a:t>
            </a:r>
            <a:r>
              <a:rPr lang="fr-FR" dirty="0" smtClean="0"/>
              <a:t> or </a:t>
            </a:r>
            <a:r>
              <a:rPr lang="fr-FR" dirty="0" err="1" smtClean="0"/>
              <a:t>license</a:t>
            </a:r>
            <a:r>
              <a:rPr lang="fr-FR" dirty="0" smtClean="0"/>
              <a:t> </a:t>
            </a:r>
            <a:r>
              <a:rPr lang="fr-FR" dirty="0" err="1" smtClean="0"/>
              <a:t>some</a:t>
            </a:r>
            <a:r>
              <a:rPr lang="fr-FR" dirty="0" smtClean="0"/>
              <a:t> or all of the copyright to a journal.</a:t>
            </a:r>
          </a:p>
          <a:p>
            <a:endParaRPr lang="fr-FR" dirty="0" smtClean="0"/>
          </a:p>
          <a:p>
            <a:r>
              <a:rPr lang="en-US" b="1" dirty="0" smtClean="0">
                <a:effectLst/>
              </a:rPr>
              <a:t>Copyright</a:t>
            </a:r>
            <a:r>
              <a:rPr lang="en-US" b="1" baseline="0" dirty="0" smtClean="0">
                <a:effectLst/>
              </a:rPr>
              <a:t> transfer to the preprint server?</a:t>
            </a:r>
            <a:endParaRPr lang="en-US" b="1" dirty="0" smtClean="0">
              <a:effectLst/>
            </a:endParaRPr>
          </a:p>
          <a:p>
            <a:r>
              <a:rPr lang="en-US" b="0" dirty="0" smtClean="0">
                <a:effectLst/>
              </a:rPr>
              <a:t>In order to legally post the preprint, almost all server</a:t>
            </a:r>
            <a:r>
              <a:rPr lang="en-US" b="0" baseline="0" dirty="0" smtClean="0">
                <a:effectLst/>
              </a:rPr>
              <a:t> providers </a:t>
            </a:r>
            <a:r>
              <a:rPr lang="en-US" b="0" dirty="0" smtClean="0">
                <a:effectLst/>
              </a:rPr>
              <a:t>require that authors </a:t>
            </a:r>
            <a:r>
              <a:rPr lang="en-US" b="1" dirty="0" smtClean="0">
                <a:effectLst/>
              </a:rPr>
              <a:t>grant them a perpetual, non-exclusive license to </a:t>
            </a:r>
            <a:r>
              <a:rPr lang="en-US" b="0" dirty="0" smtClean="0">
                <a:effectLst/>
              </a:rPr>
              <a:t>host and distribute the preprint (either under a Creative Commons license, or otherwise). </a:t>
            </a:r>
          </a:p>
          <a:p>
            <a:r>
              <a:rPr lang="en-US" b="0" dirty="0" smtClean="0">
                <a:effectLst/>
              </a:rPr>
              <a:t>Note that non-exclusivity allows the author to engage in other licensing activities; the purpose of this grant to the preprint server is </a:t>
            </a:r>
            <a:r>
              <a:rPr lang="en-US" b="1" dirty="0" smtClean="0">
                <a:effectLst/>
              </a:rPr>
              <a:t>to ensure it has the right to make the work available on its website. You still keep right because it’s</a:t>
            </a:r>
            <a:r>
              <a:rPr lang="en-US" b="1" baseline="0" dirty="0" smtClean="0">
                <a:effectLst/>
              </a:rPr>
              <a:t> a non-exclusive grant.</a:t>
            </a:r>
            <a:endParaRPr lang="en-US" b="1" dirty="0" smtClean="0">
              <a:effectLst/>
            </a:endParaRPr>
          </a:p>
          <a:p>
            <a:r>
              <a:rPr lang="en-US" b="0" dirty="0" smtClean="0">
                <a:effectLst/>
              </a:rPr>
              <a:t>Check the terms of service of a preprint server before submitting your article.</a:t>
            </a:r>
          </a:p>
          <a:p>
            <a:endParaRPr lang="fr-FR" dirty="0" smtClean="0"/>
          </a:p>
          <a:p>
            <a:r>
              <a:rPr lang="fr-FR" b="1" dirty="0" smtClean="0"/>
              <a:t>Copyright </a:t>
            </a:r>
            <a:r>
              <a:rPr lang="fr-FR" b="1" dirty="0" err="1" smtClean="0"/>
              <a:t>transfer</a:t>
            </a:r>
            <a:r>
              <a:rPr lang="fr-FR" b="1" dirty="0" smtClean="0"/>
              <a:t> for latter version (</a:t>
            </a:r>
            <a:r>
              <a:rPr lang="fr-FR" b="1" dirty="0" err="1" smtClean="0"/>
              <a:t>published</a:t>
            </a:r>
            <a:r>
              <a:rPr lang="fr-FR" b="1" dirty="0" smtClean="0"/>
              <a:t> </a:t>
            </a:r>
            <a:r>
              <a:rPr lang="fr-FR" b="1" dirty="0" err="1" smtClean="0"/>
              <a:t>e.g</a:t>
            </a:r>
            <a:r>
              <a:rPr lang="fr-FR" b="1" dirty="0" smtClean="0"/>
              <a:t>.)?</a:t>
            </a:r>
          </a:p>
          <a:p>
            <a:r>
              <a:rPr lang="en-US" b="0" dirty="0" smtClean="0">
                <a:effectLst/>
              </a:rPr>
              <a:t>Authors maintain the ability to publish subsequent versions under a different license or even assign their copyright to a publisher if they wish. </a:t>
            </a:r>
          </a:p>
          <a:p>
            <a:r>
              <a:rPr lang="en-US" b="0" dirty="0" smtClean="0">
                <a:effectLst/>
              </a:rPr>
              <a:t>ATTENTION: Any new copyrights in subsequent versions of a manuscript covers</a:t>
            </a:r>
            <a:r>
              <a:rPr lang="en-US" b="0" baseline="0" dirty="0" smtClean="0">
                <a:effectLst/>
              </a:rPr>
              <a:t> only </a:t>
            </a:r>
            <a:r>
              <a:rPr lang="en-US" b="0" dirty="0" smtClean="0">
                <a:effectLst/>
              </a:rPr>
              <a:t>the additions, changes, or other new material appearing for the first time in that particular version. </a:t>
            </a:r>
          </a:p>
          <a:p>
            <a:r>
              <a:rPr lang="en-US" b="0" dirty="0" smtClean="0">
                <a:effectLst/>
              </a:rPr>
              <a:t>An author can always enter into other agreements with publishers for the final, published version</a:t>
            </a:r>
          </a:p>
          <a:p>
            <a:r>
              <a:rPr lang="en-US" b="0" dirty="0" smtClean="0">
                <a:effectLst/>
              </a:rPr>
              <a:t>The publisher license to publish or copyright covers the </a:t>
            </a:r>
            <a:r>
              <a:rPr lang="en-US" b="1" dirty="0" smtClean="0">
                <a:effectLst/>
              </a:rPr>
              <a:t>publisher version of record</a:t>
            </a:r>
          </a:p>
          <a:p>
            <a:r>
              <a:rPr lang="en-US" b="0" dirty="0" smtClean="0">
                <a:effectLst/>
              </a:rPr>
              <a:t>Remember, however, that the preprint itself, in the form published as a preprint, is always available for reuse under the CC license until the applicable copyright term expires (70 ans.. Public domain)</a:t>
            </a:r>
            <a:endParaRPr lang="fr-FR" dirty="0" smtClean="0"/>
          </a:p>
          <a:p>
            <a:endParaRPr lang="fr-FR" dirty="0" smtClean="0"/>
          </a:p>
          <a:p>
            <a:r>
              <a:rPr lang="fr-FR" b="1" dirty="0" smtClean="0"/>
              <a:t>Will journal</a:t>
            </a:r>
            <a:r>
              <a:rPr lang="fr-FR" b="1" baseline="0" dirty="0" smtClean="0"/>
              <a:t> ok to </a:t>
            </a:r>
            <a:r>
              <a:rPr lang="fr-FR" b="1" baseline="0" dirty="0" err="1" smtClean="0"/>
              <a:t>publish</a:t>
            </a:r>
            <a:r>
              <a:rPr lang="fr-FR" b="1" baseline="0" dirty="0" smtClean="0"/>
              <a:t> </a:t>
            </a:r>
            <a:r>
              <a:rPr lang="fr-FR" b="1" baseline="0" dirty="0" err="1" smtClean="0"/>
              <a:t>after</a:t>
            </a:r>
            <a:r>
              <a:rPr lang="fr-FR" b="1" baseline="0" dirty="0" smtClean="0"/>
              <a:t> </a:t>
            </a:r>
            <a:r>
              <a:rPr lang="fr-FR" b="1" baseline="0" dirty="0" err="1" smtClean="0"/>
              <a:t>preprint</a:t>
            </a:r>
            <a:r>
              <a:rPr lang="fr-FR" b="1" baseline="0" dirty="0" smtClean="0"/>
              <a:t> sharing?</a:t>
            </a:r>
            <a:endParaRPr lang="fr-FR" b="1" dirty="0" smtClean="0"/>
          </a:p>
          <a:p>
            <a:r>
              <a:rPr lang="fr-FR" dirty="0" smtClean="0"/>
              <a:t>Most of STM journal, </a:t>
            </a:r>
            <a:r>
              <a:rPr lang="fr-FR" dirty="0" err="1" smtClean="0"/>
              <a:t>yes</a:t>
            </a:r>
            <a:r>
              <a:rPr lang="fr-FR" dirty="0" smtClean="0"/>
              <a:t>.</a:t>
            </a:r>
          </a:p>
          <a:p>
            <a:r>
              <a:rPr lang="fr-FR" dirty="0" smtClean="0"/>
              <a:t>But</a:t>
            </a:r>
            <a:r>
              <a:rPr lang="fr-FR" baseline="0" dirty="0" smtClean="0"/>
              <a:t> check the </a:t>
            </a:r>
            <a:r>
              <a:rPr lang="fr-FR" baseline="0" dirty="0" err="1" smtClean="0"/>
              <a:t>publisher</a:t>
            </a:r>
            <a:r>
              <a:rPr lang="fr-FR" baseline="0" dirty="0" smtClean="0"/>
              <a:t> </a:t>
            </a:r>
            <a:r>
              <a:rPr lang="fr-FR" baseline="0" dirty="0" err="1" smtClean="0"/>
              <a:t>policy</a:t>
            </a:r>
            <a:r>
              <a:rPr lang="fr-FR" baseline="0" dirty="0" smtClean="0"/>
              <a:t> </a:t>
            </a:r>
            <a:r>
              <a:rPr lang="fr-FR" baseline="0" dirty="0" err="1" smtClean="0"/>
              <a:t>regarding</a:t>
            </a:r>
            <a:r>
              <a:rPr lang="fr-FR" baseline="0" dirty="0" smtClean="0"/>
              <a:t> </a:t>
            </a:r>
            <a:r>
              <a:rPr lang="fr-FR" baseline="0" dirty="0" err="1" smtClean="0"/>
              <a:t>this</a:t>
            </a:r>
            <a:r>
              <a:rPr lang="fr-FR" baseline="0" dirty="0" smtClean="0"/>
              <a:t> point.</a:t>
            </a:r>
          </a:p>
          <a:p>
            <a:r>
              <a:rPr lang="fr-FR" baseline="0" dirty="0" smtClean="0"/>
              <a:t>You </a:t>
            </a:r>
            <a:r>
              <a:rPr lang="fr-FR" baseline="0" dirty="0" err="1" smtClean="0"/>
              <a:t>can</a:t>
            </a:r>
            <a:r>
              <a:rPr lang="fr-FR" baseline="0" dirty="0" smtClean="0"/>
              <a:t> </a:t>
            </a:r>
            <a:r>
              <a:rPr lang="fr-FR" baseline="0" dirty="0" err="1" smtClean="0"/>
              <a:t>find</a:t>
            </a:r>
            <a:r>
              <a:rPr lang="fr-FR" baseline="0" dirty="0" smtClean="0"/>
              <a:t> information on journal or </a:t>
            </a:r>
            <a:r>
              <a:rPr lang="fr-FR" baseline="0" dirty="0" err="1" smtClean="0"/>
              <a:t>publisher</a:t>
            </a:r>
            <a:r>
              <a:rPr lang="fr-FR" baseline="0" dirty="0" smtClean="0"/>
              <a:t> </a:t>
            </a:r>
            <a:r>
              <a:rPr lang="fr-FR" baseline="0" dirty="0" err="1" smtClean="0"/>
              <a:t>website</a:t>
            </a:r>
            <a:r>
              <a:rPr lang="fr-FR" baseline="0" dirty="0" smtClean="0"/>
              <a:t> but </a:t>
            </a:r>
            <a:r>
              <a:rPr lang="en-US" baseline="0" dirty="0" smtClean="0"/>
              <a:t>it's a kind of complicated maze</a:t>
            </a:r>
            <a:r>
              <a:rPr lang="fr-FR" baseline="0" dirty="0" smtClean="0"/>
              <a:t>Sherpa Romeo </a:t>
            </a:r>
            <a:r>
              <a:rPr lang="fr-FR" baseline="0" dirty="0" err="1" smtClean="0"/>
              <a:t>is</a:t>
            </a:r>
            <a:r>
              <a:rPr lang="fr-FR" baseline="0" dirty="0" smtClean="0"/>
              <a:t> a </a:t>
            </a:r>
            <a:r>
              <a:rPr lang="fr-FR" baseline="0" dirty="0" err="1" smtClean="0"/>
              <a:t>usefull</a:t>
            </a:r>
            <a:r>
              <a:rPr lang="fr-FR" baseline="0" dirty="0" smtClean="0"/>
              <a:t> </a:t>
            </a:r>
            <a:r>
              <a:rPr lang="fr-FR" baseline="0" dirty="0" err="1" smtClean="0"/>
              <a:t>tool</a:t>
            </a:r>
            <a:r>
              <a:rPr lang="fr-FR" baseline="0" dirty="0" smtClean="0"/>
              <a:t> to do </a:t>
            </a:r>
            <a:r>
              <a:rPr lang="fr-FR" baseline="0" dirty="0" err="1" smtClean="0"/>
              <a:t>that</a:t>
            </a:r>
            <a:endParaRPr lang="fr-FR" baseline="0" dirty="0" smtClean="0"/>
          </a:p>
          <a:p>
            <a:endParaRPr lang="fr-FR" baseline="0" dirty="0" smtClean="0"/>
          </a:p>
          <a:p>
            <a:r>
              <a:rPr lang="fr-FR" b="1" baseline="0" dirty="0" smtClean="0"/>
              <a:t>Sherpa Romeo </a:t>
            </a:r>
            <a:r>
              <a:rPr lang="fr-FR" baseline="0" dirty="0" err="1" smtClean="0"/>
              <a:t>is</a:t>
            </a:r>
            <a:r>
              <a:rPr lang="fr-FR" baseline="0" dirty="0" smtClean="0"/>
              <a:t> a </a:t>
            </a:r>
            <a:r>
              <a:rPr lang="fr-FR" baseline="0" dirty="0" err="1" smtClean="0"/>
              <a:t>usefull</a:t>
            </a:r>
            <a:r>
              <a:rPr lang="fr-FR" baseline="0" dirty="0" smtClean="0"/>
              <a:t> </a:t>
            </a:r>
            <a:r>
              <a:rPr lang="fr-FR" baseline="0" dirty="0" err="1" smtClean="0"/>
              <a:t>tool</a:t>
            </a:r>
            <a:r>
              <a:rPr lang="fr-FR" baseline="0" dirty="0" smtClean="0"/>
              <a:t> to do </a:t>
            </a:r>
            <a:r>
              <a:rPr lang="fr-FR" baseline="0" dirty="0" err="1" smtClean="0"/>
              <a:t>that</a:t>
            </a:r>
            <a:r>
              <a:rPr lang="fr-FR" baseline="0" dirty="0" smtClean="0"/>
              <a:t>.</a:t>
            </a:r>
            <a:r>
              <a:rPr lang="fr-FR" dirty="0" smtClean="0"/>
              <a:t/>
            </a:r>
            <a:br>
              <a:rPr lang="fr-FR" dirty="0" smtClean="0"/>
            </a:br>
            <a:endParaRPr lang="fr-FR" dirty="0" smtClean="0"/>
          </a:p>
          <a:p>
            <a:r>
              <a:rPr lang="fr-FR" dirty="0" smtClean="0"/>
              <a:t>WARNING: </a:t>
            </a:r>
            <a:r>
              <a:rPr lang="en-US" b="0" dirty="0" smtClean="0">
                <a:effectLst/>
              </a:rPr>
              <a:t>in an effort to ensure preprints remain part of the permanent scholarly record, many preprint servers will </a:t>
            </a:r>
            <a:r>
              <a:rPr lang="en-US" b="1" dirty="0" smtClean="0">
                <a:effectLst/>
              </a:rPr>
              <a:t>not</a:t>
            </a:r>
            <a:r>
              <a:rPr lang="en-US" b="0" dirty="0" smtClean="0">
                <a:effectLst/>
              </a:rPr>
              <a:t> as a matter of practice </a:t>
            </a:r>
            <a:r>
              <a:rPr lang="en-US" b="1" dirty="0" smtClean="0">
                <a:effectLst/>
              </a:rPr>
              <a:t>allow material to be removed</a:t>
            </a:r>
            <a:endParaRPr lang="fr-FR" b="1" dirty="0" smtClean="0"/>
          </a:p>
          <a:p>
            <a:endParaRPr lang="fr-FR" dirty="0" smtClean="0"/>
          </a:p>
          <a:p>
            <a:r>
              <a:rPr lang="en-US" dirty="0" smtClean="0"/>
              <a:t>Obtain consent from co-authors. Make sure that your co-authors accept this deposit, as well as the type of license and the chosen archive.</a:t>
            </a:r>
          </a:p>
          <a:p>
            <a:endParaRPr lang="fr-FR" dirty="0" smtClean="0"/>
          </a:p>
          <a:p>
            <a:r>
              <a:rPr lang="en-US" b="1" dirty="0" smtClean="0"/>
              <a:t>Do you make yourself more vulnerable by sharing a preprint? </a:t>
            </a:r>
          </a:p>
          <a:p>
            <a:r>
              <a:rPr lang="en-US" dirty="0" smtClean="0"/>
              <a:t>Quite the contrary. Making a preprint public is not much different from presenting your research at a conference or publishing an abstract: all of these documents present your ideas. Sharing a preprint openly offers the advantage of dating your work with the</a:t>
            </a:r>
            <a:r>
              <a:rPr lang="en-US" b="1" dirty="0" smtClean="0"/>
              <a:t> timestamp </a:t>
            </a:r>
            <a:r>
              <a:rPr lang="en-US" dirty="0" smtClean="0"/>
              <a:t>of the preprint. This timestamp can attest to the anteriority of a discovery.</a:t>
            </a:r>
            <a:endParaRPr lang="fr-FR" b="1" dirty="0" smtClean="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20</a:t>
            </a:fld>
            <a:endParaRPr lang="cs-CZ"/>
          </a:p>
        </p:txBody>
      </p:sp>
    </p:spTree>
    <p:extLst>
      <p:ext uri="{BB962C8B-B14F-4D97-AF65-F5344CB8AC3E}">
        <p14:creationId xmlns:p14="http://schemas.microsoft.com/office/powerpoint/2010/main" val="172007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Let’s</a:t>
            </a:r>
            <a:r>
              <a:rPr lang="fr-FR" dirty="0" smtClean="0"/>
              <a:t> have a look on how Sherpa Romeo </a:t>
            </a:r>
            <a:r>
              <a:rPr lang="fr-FR" dirty="0" err="1" smtClean="0"/>
              <a:t>works</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21</a:t>
            </a:fld>
            <a:endParaRPr lang="cs-CZ"/>
          </a:p>
        </p:txBody>
      </p:sp>
    </p:spTree>
    <p:extLst>
      <p:ext uri="{BB962C8B-B14F-4D97-AF65-F5344CB8AC3E}">
        <p14:creationId xmlns:p14="http://schemas.microsoft.com/office/powerpoint/2010/main" val="2455004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smtClean="0"/>
              <a:t>A first </a:t>
            </a:r>
            <a:r>
              <a:rPr lang="fr-FR" b="1" i="0" dirty="0" err="1" smtClean="0"/>
              <a:t>example</a:t>
            </a:r>
            <a:r>
              <a:rPr lang="fr-FR" b="1" i="0" dirty="0" smtClean="0"/>
              <a:t>: a</a:t>
            </a:r>
            <a:r>
              <a:rPr lang="fr-FR" b="1" i="0" baseline="0" dirty="0" smtClean="0"/>
              <a:t> </a:t>
            </a:r>
            <a:r>
              <a:rPr lang="fr-FR" b="1" i="0" baseline="0" dirty="0" err="1" smtClean="0"/>
              <a:t>diamond</a:t>
            </a:r>
            <a:r>
              <a:rPr lang="fr-FR" b="1" i="0" baseline="0" dirty="0" smtClean="0"/>
              <a:t> </a:t>
            </a:r>
            <a:r>
              <a:rPr lang="fr-FR" b="1" i="0" dirty="0" smtClean="0"/>
              <a:t>open </a:t>
            </a:r>
            <a:r>
              <a:rPr lang="fr-FR" b="1" i="0" dirty="0" err="1" smtClean="0"/>
              <a:t>access</a:t>
            </a:r>
            <a:r>
              <a:rPr lang="fr-FR" b="1" i="0" dirty="0" smtClean="0"/>
              <a:t> SHS journal.</a:t>
            </a:r>
          </a:p>
          <a:p>
            <a:endParaRPr lang="fr-FR" dirty="0" smtClean="0"/>
          </a:p>
          <a:p>
            <a:r>
              <a:rPr lang="fr-FR" dirty="0" smtClean="0"/>
              <a:t>https://journals.openedition.org/carnets/?page=informations</a:t>
            </a:r>
          </a:p>
          <a:p>
            <a:endParaRPr lang="fr-FR" dirty="0" smtClean="0"/>
          </a:p>
          <a:p>
            <a:r>
              <a:rPr lang="fr-FR" b="1" dirty="0" smtClean="0"/>
              <a:t>Tips: </a:t>
            </a:r>
            <a:r>
              <a:rPr lang="fr-FR" b="0" dirty="0" smtClean="0"/>
              <a:t>use ISSN if </a:t>
            </a:r>
            <a:r>
              <a:rPr lang="fr-FR" b="0" dirty="0" err="1" smtClean="0"/>
              <a:t>you</a:t>
            </a:r>
            <a:r>
              <a:rPr lang="fr-FR" b="0" dirty="0" smtClean="0"/>
              <a:t> d’</a:t>
            </a:r>
            <a:r>
              <a:rPr lang="fr-FR" b="0" dirty="0" err="1" smtClean="0"/>
              <a:t>on’t</a:t>
            </a:r>
            <a:r>
              <a:rPr lang="fr-FR" b="0" dirty="0" smtClean="0"/>
              <a:t> </a:t>
            </a:r>
            <a:r>
              <a:rPr lang="fr-FR" b="0" dirty="0" err="1" smtClean="0"/>
              <a:t>find</a:t>
            </a:r>
            <a:r>
              <a:rPr lang="fr-FR" b="0" dirty="0" smtClean="0"/>
              <a:t> a journal </a:t>
            </a:r>
            <a:r>
              <a:rPr lang="fr-FR" b="0" dirty="0" err="1" smtClean="0"/>
              <a:t>with</a:t>
            </a:r>
            <a:r>
              <a:rPr lang="fr-FR" b="0" dirty="0" smtClean="0"/>
              <a:t> </a:t>
            </a:r>
            <a:r>
              <a:rPr lang="fr-FR" b="0" dirty="0" err="1" smtClean="0"/>
              <a:t>its</a:t>
            </a:r>
            <a:r>
              <a:rPr lang="fr-FR" b="0" dirty="0" smtClean="0"/>
              <a:t> </a:t>
            </a:r>
            <a:r>
              <a:rPr lang="fr-FR" b="0" dirty="0" err="1" smtClean="0"/>
              <a:t>tittle</a:t>
            </a:r>
            <a:r>
              <a:rPr lang="fr-FR" b="0" dirty="0" smtClean="0"/>
              <a:t>.</a:t>
            </a:r>
          </a:p>
          <a:p>
            <a:endParaRPr lang="fr-FR" b="0" dirty="0" smtClean="0"/>
          </a:p>
          <a:p>
            <a:r>
              <a:rPr lang="fr-FR" b="0" dirty="0" smtClean="0"/>
              <a:t>https://v2.sherpa.ac.uk/id/publication/21348</a:t>
            </a:r>
          </a:p>
          <a:p>
            <a:endParaRPr lang="fr-FR" b="0" dirty="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22</a:t>
            </a:fld>
            <a:endParaRPr lang="cs-CZ"/>
          </a:p>
        </p:txBody>
      </p:sp>
    </p:spTree>
    <p:extLst>
      <p:ext uri="{BB962C8B-B14F-4D97-AF65-F5344CB8AC3E}">
        <p14:creationId xmlns:p14="http://schemas.microsoft.com/office/powerpoint/2010/main" val="337049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7" name="Google Shape;7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cs-CZ"/>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Here</a:t>
            </a:r>
            <a:r>
              <a:rPr lang="fr-FR" dirty="0" smtClean="0"/>
              <a:t> </a:t>
            </a:r>
            <a:r>
              <a:rPr lang="fr-FR" dirty="0" err="1" smtClean="0"/>
              <a:t>is</a:t>
            </a:r>
            <a:r>
              <a:rPr lang="fr-FR" dirty="0" smtClean="0"/>
              <a:t> the part </a:t>
            </a:r>
            <a:r>
              <a:rPr lang="fr-FR" dirty="0" err="1" smtClean="0"/>
              <a:t>we’re</a:t>
            </a:r>
            <a:r>
              <a:rPr lang="fr-FR" dirty="0" smtClean="0"/>
              <a:t> </a:t>
            </a:r>
            <a:r>
              <a:rPr lang="fr-FR" dirty="0" err="1" smtClean="0"/>
              <a:t>interested</a:t>
            </a:r>
            <a:r>
              <a:rPr lang="fr-FR" dirty="0" smtClean="0"/>
              <a:t> in: </a:t>
            </a:r>
            <a:r>
              <a:rPr lang="fr-FR" b="1" dirty="0" smtClean="0"/>
              <a:t>the </a:t>
            </a:r>
            <a:r>
              <a:rPr lang="fr-FR" b="1" dirty="0" err="1" smtClean="0"/>
              <a:t>publisher’s</a:t>
            </a:r>
            <a:r>
              <a:rPr lang="fr-FR" b="1" dirty="0" smtClean="0"/>
              <a:t> </a:t>
            </a:r>
            <a:r>
              <a:rPr lang="fr-FR" b="1" dirty="0" err="1" smtClean="0"/>
              <a:t>policy</a:t>
            </a:r>
            <a:r>
              <a:rPr lang="fr-FR" dirty="0" smtClean="0"/>
              <a:t>.</a:t>
            </a:r>
          </a:p>
          <a:p>
            <a:endParaRPr lang="fr-FR" b="0" dirty="0" smtClean="0"/>
          </a:p>
          <a:p>
            <a:r>
              <a:rPr lang="fr-FR" b="0" dirty="0" err="1" smtClean="0"/>
              <a:t>Here</a:t>
            </a:r>
            <a:r>
              <a:rPr lang="fr-FR" b="0" baseline="0" dirty="0" smtClean="0"/>
              <a:t> </a:t>
            </a:r>
            <a:r>
              <a:rPr lang="fr-FR" b="0" baseline="0" dirty="0" err="1" smtClean="0"/>
              <a:t>is</a:t>
            </a:r>
            <a:r>
              <a:rPr lang="fr-FR" b="0" baseline="0" dirty="0" smtClean="0"/>
              <a:t> the part </a:t>
            </a:r>
            <a:r>
              <a:rPr lang="fr-FR" b="0" baseline="0" dirty="0" err="1" smtClean="0"/>
              <a:t>with</a:t>
            </a:r>
            <a:r>
              <a:rPr lang="fr-FR" b="0" baseline="0" dirty="0" smtClean="0"/>
              <a:t> information about the </a:t>
            </a:r>
            <a:r>
              <a:rPr lang="fr-FR" b="0" baseline="0" dirty="0" err="1" smtClean="0"/>
              <a:t>Submitted</a:t>
            </a:r>
            <a:r>
              <a:rPr lang="fr-FR" b="0" baseline="0" dirty="0" smtClean="0"/>
              <a:t> version, i.e. the </a:t>
            </a:r>
            <a:r>
              <a:rPr lang="fr-FR" b="0" baseline="0" dirty="0" err="1" smtClean="0"/>
              <a:t>Pre-Print</a:t>
            </a:r>
            <a:r>
              <a:rPr lang="fr-FR" b="0" baseline="0" dirty="0" smtClean="0"/>
              <a:t>.</a:t>
            </a:r>
          </a:p>
          <a:p>
            <a:r>
              <a:rPr lang="fr-FR" b="0" baseline="0" dirty="0" err="1" smtClean="0"/>
              <a:t>We</a:t>
            </a:r>
            <a:r>
              <a:rPr lang="fr-FR" b="0" baseline="0" dirty="0" smtClean="0"/>
              <a:t> </a:t>
            </a:r>
            <a:r>
              <a:rPr lang="fr-FR" b="0" baseline="0" dirty="0" err="1" smtClean="0"/>
              <a:t>can</a:t>
            </a:r>
            <a:r>
              <a:rPr lang="fr-FR" b="0" baseline="0" dirty="0" smtClean="0"/>
              <a:t> </a:t>
            </a:r>
            <a:r>
              <a:rPr lang="fr-FR" b="0" baseline="0" dirty="0" err="1" smtClean="0"/>
              <a:t>see</a:t>
            </a:r>
            <a:r>
              <a:rPr lang="fr-FR" b="0" baseline="0" dirty="0" smtClean="0"/>
              <a:t> </a:t>
            </a:r>
            <a:r>
              <a:rPr lang="fr-FR" b="0" baseline="0" dirty="0" err="1" smtClean="0"/>
              <a:t>that</a:t>
            </a:r>
            <a:r>
              <a:rPr lang="fr-FR" b="0" baseline="0" dirty="0" smtClean="0"/>
              <a:t> sharing the </a:t>
            </a:r>
            <a:r>
              <a:rPr lang="fr-FR" b="0" baseline="0" dirty="0" err="1" smtClean="0"/>
              <a:t>preprint</a:t>
            </a:r>
            <a:r>
              <a:rPr lang="fr-FR" b="0" baseline="0" dirty="0" smtClean="0"/>
              <a:t> </a:t>
            </a:r>
            <a:r>
              <a:rPr lang="fr-FR" b="0" baseline="0" dirty="0" err="1" smtClean="0"/>
              <a:t>is</a:t>
            </a:r>
            <a:r>
              <a:rPr lang="fr-FR" b="0" baseline="0" dirty="0" smtClean="0"/>
              <a:t> not </a:t>
            </a:r>
            <a:r>
              <a:rPr lang="fr-FR" b="0" baseline="0" dirty="0" err="1" smtClean="0"/>
              <a:t>allowed</a:t>
            </a:r>
            <a:r>
              <a:rPr lang="fr-FR" b="0" baseline="0" dirty="0" smtClean="0"/>
              <a:t> </a:t>
            </a:r>
            <a:r>
              <a:rPr lang="fr-FR" b="0" baseline="0" dirty="0" err="1" smtClean="0"/>
              <a:t>with</a:t>
            </a:r>
            <a:r>
              <a:rPr lang="fr-FR" b="0" baseline="0" dirty="0" smtClean="0"/>
              <a:t> </a:t>
            </a:r>
            <a:r>
              <a:rPr lang="fr-FR" b="0" baseline="0" dirty="0" err="1" smtClean="0"/>
              <a:t>this</a:t>
            </a:r>
            <a:r>
              <a:rPr lang="fr-FR" b="0" baseline="0" dirty="0" smtClean="0"/>
              <a:t> journal, </a:t>
            </a:r>
            <a:r>
              <a:rPr lang="fr-FR" b="0" baseline="0" dirty="0" err="1" smtClean="0"/>
              <a:t>which</a:t>
            </a:r>
            <a:r>
              <a:rPr lang="fr-FR" b="0" baseline="0" dirty="0" smtClean="0"/>
              <a:t> </a:t>
            </a:r>
            <a:r>
              <a:rPr lang="fr-FR" b="0" baseline="0" dirty="0" err="1" smtClean="0"/>
              <a:t>is</a:t>
            </a:r>
            <a:r>
              <a:rPr lang="fr-FR" b="0" baseline="0" dirty="0" smtClean="0"/>
              <a:t> an Open Access journal.</a:t>
            </a:r>
          </a:p>
          <a:p>
            <a:endParaRPr lang="fr-FR" b="0" baseline="0" dirty="0" smtClean="0"/>
          </a:p>
          <a:p>
            <a:r>
              <a:rPr lang="fr-FR" b="1" baseline="0" dirty="0" smtClean="0"/>
              <a:t>Publisher </a:t>
            </a:r>
            <a:r>
              <a:rPr lang="fr-FR" b="1" baseline="0" dirty="0" err="1" smtClean="0"/>
              <a:t>website</a:t>
            </a:r>
            <a:r>
              <a:rPr lang="fr-FR"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https://journals.openedition.org/carnets/12516#tocto1n7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23</a:t>
            </a:fld>
            <a:endParaRPr lang="cs-CZ"/>
          </a:p>
        </p:txBody>
      </p:sp>
    </p:spTree>
    <p:extLst>
      <p:ext uri="{BB962C8B-B14F-4D97-AF65-F5344CB8AC3E}">
        <p14:creationId xmlns:p14="http://schemas.microsoft.com/office/powerpoint/2010/main" val="297996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A</a:t>
            </a:r>
            <a:r>
              <a:rPr lang="fr-FR" b="1" baseline="0" dirty="0" smtClean="0"/>
              <a:t> second </a:t>
            </a:r>
            <a:r>
              <a:rPr lang="fr-FR" b="1" baseline="0" dirty="0" err="1" smtClean="0"/>
              <a:t>example</a:t>
            </a:r>
            <a:r>
              <a:rPr lang="fr-FR" b="1" baseline="0" dirty="0" smtClean="0"/>
              <a:t>: an </a:t>
            </a:r>
            <a:r>
              <a:rPr lang="fr-FR" b="1" baseline="0" dirty="0" err="1" smtClean="0"/>
              <a:t>hybrid</a:t>
            </a:r>
            <a:r>
              <a:rPr lang="fr-FR" b="1" baseline="0" dirty="0" smtClean="0"/>
              <a:t>, STM journal (Elsevier): </a:t>
            </a:r>
            <a:r>
              <a:rPr lang="fr-FR" b="1" baseline="0" dirty="0" err="1" smtClean="0"/>
              <a:t>Medical</a:t>
            </a:r>
            <a:r>
              <a:rPr lang="fr-FR" b="1" baseline="0" dirty="0" smtClean="0"/>
              <a:t> Image </a:t>
            </a:r>
            <a:r>
              <a:rPr lang="fr-FR" b="1" baseline="0" dirty="0" err="1" smtClean="0"/>
              <a:t>Analysis</a:t>
            </a:r>
            <a:endParaRPr lang="fr-FR" b="1" baseline="0" dirty="0" smtClean="0"/>
          </a:p>
          <a:p>
            <a:endParaRPr lang="fr-FR" b="1" baseline="0" dirty="0" smtClean="0"/>
          </a:p>
          <a:p>
            <a:r>
              <a:rPr lang="fr-FR" b="0" baseline="0" dirty="0" smtClean="0"/>
              <a:t>https://www.journals.elsevier.com/medical-image-analysis</a:t>
            </a:r>
          </a:p>
          <a:p>
            <a:endParaRPr lang="fr-FR" b="0" baseline="0" dirty="0" smtClean="0"/>
          </a:p>
          <a:p>
            <a:r>
              <a:rPr lang="fr-FR" b="0" baseline="0" dirty="0" smtClean="0"/>
              <a:t>https://v2.sherpa.ac.uk/id/publication/16038</a:t>
            </a:r>
          </a:p>
          <a:p>
            <a:endParaRPr lang="fr-FR" b="0" baseline="0" dirty="0" smtClean="0"/>
          </a:p>
          <a:p>
            <a:endParaRPr lang="fr-FR" b="0" baseline="0" dirty="0" smtClean="0"/>
          </a:p>
          <a:p>
            <a:r>
              <a:rPr lang="fr-FR" b="0" baseline="0" dirty="0" smtClean="0"/>
              <a:t>You </a:t>
            </a:r>
            <a:r>
              <a:rPr lang="fr-FR" b="0" baseline="0" dirty="0" err="1" smtClean="0"/>
              <a:t>can</a:t>
            </a:r>
            <a:r>
              <a:rPr lang="fr-FR" b="0" baseline="0" dirty="0" smtClean="0"/>
              <a:t> </a:t>
            </a:r>
            <a:r>
              <a:rPr lang="fr-FR" b="0" baseline="0" dirty="0" err="1" smtClean="0"/>
              <a:t>share</a:t>
            </a:r>
            <a:r>
              <a:rPr lang="fr-FR" b="0" baseline="0" dirty="0" smtClean="0"/>
              <a:t> </a:t>
            </a:r>
            <a:r>
              <a:rPr lang="fr-FR" b="0" baseline="0" dirty="0" err="1" smtClean="0"/>
              <a:t>your</a:t>
            </a:r>
            <a:r>
              <a:rPr lang="fr-FR" b="0" baseline="0" dirty="0" smtClean="0"/>
              <a:t> </a:t>
            </a:r>
            <a:r>
              <a:rPr lang="fr-FR" b="0" baseline="0" dirty="0" err="1" smtClean="0"/>
              <a:t>pre-print</a:t>
            </a:r>
            <a:r>
              <a:rPr lang="fr-FR" b="0" baseline="0" dirty="0" smtClean="0"/>
              <a:t> </a:t>
            </a:r>
            <a:r>
              <a:rPr lang="fr-FR" b="0" baseline="0" dirty="0" err="1" smtClean="0"/>
              <a:t>with</a:t>
            </a:r>
            <a:r>
              <a:rPr lang="fr-FR" b="0" baseline="0" dirty="0" smtClean="0"/>
              <a:t> </a:t>
            </a:r>
            <a:r>
              <a:rPr lang="fr-FR" b="0" u="sng" baseline="0" dirty="0" smtClean="0"/>
              <a:t>no embargo </a:t>
            </a:r>
            <a:r>
              <a:rPr lang="fr-FR" b="0" baseline="0" dirty="0" smtClean="0"/>
              <a:t>(i.e. </a:t>
            </a:r>
            <a:r>
              <a:rPr lang="fr-FR" b="0" baseline="0" dirty="0" err="1" smtClean="0"/>
              <a:t>you</a:t>
            </a:r>
            <a:r>
              <a:rPr lang="fr-FR" b="0" baseline="0" dirty="0" smtClean="0"/>
              <a:t> </a:t>
            </a:r>
            <a:r>
              <a:rPr lang="fr-FR" b="0" baseline="0" dirty="0" err="1" smtClean="0"/>
              <a:t>don’t</a:t>
            </a:r>
            <a:r>
              <a:rPr lang="fr-FR" b="0" baseline="0" dirty="0" smtClean="0"/>
              <a:t> have to </a:t>
            </a:r>
            <a:r>
              <a:rPr lang="fr-FR" b="0" baseline="0" dirty="0" err="1" smtClean="0"/>
              <a:t>wait</a:t>
            </a:r>
            <a:r>
              <a:rPr lang="fr-FR" b="0" baseline="0" dirty="0" smtClean="0"/>
              <a:t> </a:t>
            </a:r>
            <a:r>
              <a:rPr lang="fr-FR" b="0" baseline="0" dirty="0" err="1" smtClean="0"/>
              <a:t>any</a:t>
            </a:r>
            <a:r>
              <a:rPr lang="fr-FR" b="0" baseline="0" dirty="0" smtClean="0"/>
              <a:t> time </a:t>
            </a:r>
            <a:r>
              <a:rPr lang="fr-FR" b="0" baseline="0" dirty="0" err="1" smtClean="0"/>
              <a:t>after</a:t>
            </a:r>
            <a:r>
              <a:rPr lang="fr-FR" b="0" baseline="0" dirty="0" smtClean="0"/>
              <a:t> </a:t>
            </a:r>
            <a:r>
              <a:rPr lang="fr-FR" b="0" baseline="0" dirty="0" err="1" smtClean="0"/>
              <a:t>submission</a:t>
            </a:r>
            <a:r>
              <a:rPr lang="fr-FR" b="0" baseline="0" dirty="0" smtClean="0"/>
              <a:t>).</a:t>
            </a:r>
          </a:p>
          <a:p>
            <a:r>
              <a:rPr lang="fr-FR" b="0" baseline="0" dirty="0" smtClean="0"/>
              <a:t>But the </a:t>
            </a:r>
            <a:r>
              <a:rPr lang="fr-FR" b="0" baseline="0" dirty="0" err="1" smtClean="0"/>
              <a:t>publisher</a:t>
            </a:r>
            <a:r>
              <a:rPr lang="fr-FR" b="0" baseline="0" dirty="0" smtClean="0"/>
              <a:t> </a:t>
            </a:r>
            <a:r>
              <a:rPr lang="fr-FR" b="0" baseline="0" dirty="0" err="1" smtClean="0"/>
              <a:t>want</a:t>
            </a:r>
            <a:r>
              <a:rPr lang="fr-FR" b="0" baseline="0" dirty="0" smtClean="0"/>
              <a:t> </a:t>
            </a:r>
            <a:r>
              <a:rPr lang="fr-FR" b="0" baseline="0" dirty="0" err="1" smtClean="0"/>
              <a:t>you</a:t>
            </a:r>
            <a:r>
              <a:rPr lang="fr-FR" b="0" baseline="0" dirty="0" smtClean="0"/>
              <a:t> to </a:t>
            </a:r>
            <a:r>
              <a:rPr lang="fr-FR" b="0" baseline="0" dirty="0" err="1" smtClean="0"/>
              <a:t>follows</a:t>
            </a:r>
            <a:r>
              <a:rPr lang="fr-FR" b="0" baseline="0" dirty="0" smtClean="0"/>
              <a:t> </a:t>
            </a:r>
            <a:r>
              <a:rPr lang="fr-FR" b="0" baseline="0" dirty="0" err="1" smtClean="0"/>
              <a:t>some</a:t>
            </a:r>
            <a:r>
              <a:rPr lang="fr-FR" b="0" baseline="0" dirty="0" smtClean="0"/>
              <a:t> </a:t>
            </a:r>
            <a:r>
              <a:rPr lang="fr-FR" b="0" baseline="0" dirty="0" err="1" smtClean="0"/>
              <a:t>requiered</a:t>
            </a:r>
            <a:r>
              <a:rPr lang="fr-FR" b="0" baseline="0" dirty="0" smtClean="0"/>
              <a:t> conditions and </a:t>
            </a:r>
            <a:r>
              <a:rPr lang="fr-FR" b="0" baseline="0" dirty="0" err="1" smtClean="0"/>
              <a:t>some</a:t>
            </a:r>
            <a:r>
              <a:rPr lang="fr-FR" b="0" baseline="0" dirty="0" smtClean="0"/>
              <a:t> </a:t>
            </a:r>
            <a:r>
              <a:rPr lang="fr-FR" b="0" baseline="0" dirty="0" err="1" smtClean="0"/>
              <a:t>allowed</a:t>
            </a:r>
            <a:r>
              <a:rPr lang="fr-FR" b="0" baseline="0" dirty="0" smtClean="0"/>
              <a:t> location.</a:t>
            </a:r>
          </a:p>
          <a:p>
            <a:endParaRPr lang="fr-FR" b="0" baseline="0" dirty="0" smtClean="0"/>
          </a:p>
          <a:p>
            <a:r>
              <a:rPr lang="fr-FR" b="0" baseline="0" dirty="0" smtClean="0"/>
              <a:t>You </a:t>
            </a:r>
            <a:r>
              <a:rPr lang="fr-FR" b="0" baseline="0" dirty="0" err="1" smtClean="0"/>
              <a:t>can</a:t>
            </a:r>
            <a:r>
              <a:rPr lang="fr-FR" b="0" baseline="0" dirty="0" smtClean="0"/>
              <a:t> Share </a:t>
            </a:r>
            <a:r>
              <a:rPr lang="fr-FR" b="0" baseline="0" dirty="0" err="1" smtClean="0"/>
              <a:t>it</a:t>
            </a:r>
            <a:r>
              <a:rPr lang="fr-FR" b="0" baseline="0" dirty="0" smtClean="0"/>
              <a:t> on </a:t>
            </a:r>
            <a:r>
              <a:rPr lang="fr-FR" b="0" baseline="0" dirty="0" err="1" smtClean="0"/>
              <a:t>any</a:t>
            </a:r>
            <a:r>
              <a:rPr lang="fr-FR" b="0" baseline="0" dirty="0" smtClean="0"/>
              <a:t> </a:t>
            </a:r>
            <a:r>
              <a:rPr lang="fr-FR" b="0" baseline="0" dirty="0" err="1" smtClean="0"/>
              <a:t>website</a:t>
            </a:r>
            <a:r>
              <a:rPr lang="fr-FR" b="0" baseline="0" dirty="0" smtClean="0"/>
              <a:t> and on </a:t>
            </a:r>
            <a:r>
              <a:rPr lang="fr-FR" b="0" baseline="0" dirty="0" err="1" smtClean="0"/>
              <a:t>two</a:t>
            </a:r>
            <a:r>
              <a:rPr lang="fr-FR" b="0" baseline="0" dirty="0" smtClean="0"/>
              <a:t> </a:t>
            </a:r>
            <a:r>
              <a:rPr lang="fr-FR" b="0" baseline="0" dirty="0" err="1" smtClean="0"/>
              <a:t>Pre-Rpint</a:t>
            </a:r>
            <a:r>
              <a:rPr lang="fr-FR" b="0" baseline="0" dirty="0" smtClean="0"/>
              <a:t> servers: </a:t>
            </a:r>
            <a:r>
              <a:rPr lang="fr-FR" b="0" baseline="0" dirty="0" err="1" smtClean="0"/>
              <a:t>arXiv</a:t>
            </a:r>
            <a:r>
              <a:rPr lang="fr-FR" b="0" baseline="0" dirty="0" smtClean="0"/>
              <a:t> and </a:t>
            </a:r>
            <a:r>
              <a:rPr lang="fr-FR" b="0" baseline="0" dirty="0" err="1" smtClean="0"/>
              <a:t>RePEC</a:t>
            </a:r>
            <a:r>
              <a:rPr lang="fr-FR" b="0" baseline="0" dirty="0" smtClean="0"/>
              <a:t>.</a:t>
            </a:r>
          </a:p>
          <a:p>
            <a:endParaRPr lang="fr-FR" b="0" baseline="0" dirty="0" smtClean="0"/>
          </a:p>
          <a:p>
            <a:r>
              <a:rPr lang="fr-FR" b="0" baseline="0" dirty="0" err="1" smtClean="0"/>
              <a:t>Publisher’s</a:t>
            </a:r>
            <a:r>
              <a:rPr lang="fr-FR" b="0" baseline="0" dirty="0" smtClean="0"/>
              <a:t> </a:t>
            </a:r>
            <a:r>
              <a:rPr lang="fr-FR" b="0" baseline="0" dirty="0" err="1" smtClean="0"/>
              <a:t>website</a:t>
            </a:r>
            <a:r>
              <a:rPr lang="fr-FR" b="0" baseline="0" dirty="0" smtClean="0"/>
              <a:t> </a:t>
            </a:r>
            <a:r>
              <a:rPr lang="fr-FR" b="0" baseline="0" dirty="0" err="1" smtClean="0"/>
              <a:t>with</a:t>
            </a:r>
            <a:r>
              <a:rPr lang="fr-FR" b="0" baseline="0" dirty="0" smtClean="0"/>
              <a:t> </a:t>
            </a:r>
            <a:r>
              <a:rPr lang="fr-FR" b="0" baseline="0" dirty="0" err="1" smtClean="0"/>
              <a:t>tese</a:t>
            </a:r>
            <a:r>
              <a:rPr lang="fr-FR" b="0" baseline="0" dirty="0" smtClean="0"/>
              <a:t> informations:</a:t>
            </a:r>
          </a:p>
          <a:p>
            <a:r>
              <a:rPr lang="fr-FR" b="0" baseline="0" dirty="0" smtClean="0"/>
              <a:t>1.  Guide for </a:t>
            </a:r>
            <a:r>
              <a:rPr lang="fr-FR" b="0" baseline="0" dirty="0" err="1" smtClean="0"/>
              <a:t>Authors</a:t>
            </a:r>
            <a:r>
              <a:rPr lang="fr-FR" b="0" baseline="0" dirty="0" smtClean="0"/>
              <a:t> </a:t>
            </a:r>
            <a:r>
              <a:rPr lang="fr-FR" b="0" baseline="0" dirty="0" err="1" smtClean="0"/>
              <a:t>webpage</a:t>
            </a:r>
            <a:r>
              <a:rPr lang="fr-FR" b="0" baseline="0" dirty="0" smtClean="0"/>
              <a:t>: https://www.elsevier.com/journals/medical-image-analysis/1361-8415/guide-for-authors</a:t>
            </a:r>
          </a:p>
          <a:p>
            <a:r>
              <a:rPr lang="fr-FR" b="0" baseline="0" dirty="0" smtClean="0"/>
              <a:t>2. Open Access information tab: https://www.elsevier.com/journals/medical-image-analysis/1361-8415/open-access-options</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3. Link in the «Elsevier supports </a:t>
            </a:r>
            <a:r>
              <a:rPr lang="fr-FR" b="0" baseline="0" dirty="0" err="1" smtClean="0"/>
              <a:t>responsible</a:t>
            </a:r>
            <a:r>
              <a:rPr lang="fr-FR" b="0" baseline="0" dirty="0" smtClean="0"/>
              <a:t> sharing » </a:t>
            </a:r>
            <a:r>
              <a:rPr lang="fr-FR" b="0" baseline="0" dirty="0" err="1" smtClean="0"/>
              <a:t>paragraph</a:t>
            </a:r>
            <a:r>
              <a:rPr lang="fr-FR" b="0" baseline="0" dirty="0" smtClean="0"/>
              <a:t>: https://www.elsevier.com/authors/submit-your-paper/sharing-and-promoting-your-article</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4. Scroll down ti the « </a:t>
            </a:r>
            <a:r>
              <a:rPr lang="fr-FR" b="0" baseline="0" dirty="0" err="1" smtClean="0"/>
              <a:t>Pre-Print</a:t>
            </a:r>
            <a:r>
              <a:rPr lang="fr-FR" b="0" baseline="0" dirty="0" smtClean="0"/>
              <a:t>  servers » part.</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5. </a:t>
            </a:r>
            <a:r>
              <a:rPr lang="fr-FR" b="0" baseline="0" dirty="0" err="1" smtClean="0"/>
              <a:t>Take</a:t>
            </a:r>
            <a:r>
              <a:rPr lang="fr-FR" b="0" baseline="0" dirty="0" smtClean="0"/>
              <a:t> </a:t>
            </a:r>
            <a:r>
              <a:rPr lang="fr-FR" b="0" baseline="0" dirty="0" err="1" smtClean="0"/>
              <a:t>some</a:t>
            </a:r>
            <a:r>
              <a:rPr lang="fr-FR" b="0" baseline="0" dirty="0" smtClean="0"/>
              <a:t> </a:t>
            </a:r>
            <a:r>
              <a:rPr lang="fr-FR" b="0" baseline="0" dirty="0" err="1" smtClean="0"/>
              <a:t>hollidays</a:t>
            </a:r>
            <a:r>
              <a:rPr lang="fr-FR" b="0" baseline="0" dirty="0" smtClean="0"/>
              <a:t>……. ^^ </a:t>
            </a:r>
            <a:endParaRPr lang="fr-FR" b="1" dirty="0" smtClean="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24</a:t>
            </a:fld>
            <a:endParaRPr lang="cs-CZ"/>
          </a:p>
        </p:txBody>
      </p:sp>
    </p:spTree>
    <p:extLst>
      <p:ext uri="{BB962C8B-B14F-4D97-AF65-F5344CB8AC3E}">
        <p14:creationId xmlns:p14="http://schemas.microsoft.com/office/powerpoint/2010/main" val="254207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Manage </a:t>
            </a:r>
            <a:r>
              <a:rPr lang="fr-FR" b="1" dirty="0" err="1" smtClean="0"/>
              <a:t>your</a:t>
            </a:r>
            <a:r>
              <a:rPr lang="fr-FR" b="1" dirty="0" smtClean="0"/>
              <a:t> </a:t>
            </a:r>
            <a:r>
              <a:rPr lang="fr-FR" b="1" dirty="0" err="1" smtClean="0"/>
              <a:t>rights</a:t>
            </a:r>
            <a:r>
              <a:rPr lang="fr-FR" b="1" dirty="0" smtClean="0"/>
              <a:t> </a:t>
            </a:r>
            <a:r>
              <a:rPr lang="fr-FR" b="1" dirty="0" err="1" smtClean="0"/>
              <a:t>with</a:t>
            </a:r>
            <a:r>
              <a:rPr lang="fr-FR" b="1" dirty="0" smtClean="0"/>
              <a:t> </a:t>
            </a:r>
            <a:r>
              <a:rPr lang="fr-FR" b="1" dirty="0" err="1" smtClean="0"/>
              <a:t>yous</a:t>
            </a:r>
            <a:r>
              <a:rPr lang="fr-FR" b="1" dirty="0" smtClean="0"/>
              <a:t> </a:t>
            </a:r>
            <a:r>
              <a:rPr lang="fr-FR" b="1" dirty="0" err="1" smtClean="0"/>
              <a:t>accepted</a:t>
            </a:r>
            <a:r>
              <a:rPr lang="fr-FR" b="1" dirty="0" smtClean="0"/>
              <a:t> </a:t>
            </a:r>
            <a:r>
              <a:rPr lang="fr-FR" b="1" dirty="0" err="1" smtClean="0"/>
              <a:t>manuscript</a:t>
            </a:r>
            <a:r>
              <a:rPr lang="fr-FR" b="1" dirty="0" smtClean="0"/>
              <a:t> (or post-</a:t>
            </a:r>
            <a:r>
              <a:rPr lang="fr-FR" b="1" dirty="0" err="1" smtClean="0"/>
              <a:t>print</a:t>
            </a:r>
            <a:r>
              <a:rPr lang="fr-FR" b="1" dirty="0" smtClean="0"/>
              <a:t>).</a:t>
            </a:r>
          </a:p>
          <a:p>
            <a:endParaRPr lang="fr-FR" b="1" dirty="0" smtClean="0"/>
          </a:p>
          <a:p>
            <a:r>
              <a:rPr lang="fr-FR" b="0" dirty="0" err="1" smtClean="0"/>
              <a:t>Accepted</a:t>
            </a:r>
            <a:r>
              <a:rPr lang="fr-FR" b="0" baseline="0" dirty="0" smtClean="0"/>
              <a:t> </a:t>
            </a:r>
            <a:r>
              <a:rPr lang="fr-FR" b="0" baseline="0" dirty="0" err="1" smtClean="0"/>
              <a:t>manuscript</a:t>
            </a:r>
            <a:r>
              <a:rPr lang="fr-FR" b="0" baseline="0" dirty="0" smtClean="0"/>
              <a:t> </a:t>
            </a:r>
            <a:r>
              <a:rPr lang="fr-FR" b="0" baseline="0" dirty="0" err="1" smtClean="0"/>
              <a:t>is</a:t>
            </a:r>
            <a:r>
              <a:rPr lang="fr-FR" b="0" baseline="0" dirty="0" smtClean="0"/>
              <a:t> </a:t>
            </a:r>
            <a:r>
              <a:rPr lang="fr-FR" b="0" baseline="0" dirty="0" err="1" smtClean="0"/>
              <a:t>basically</a:t>
            </a:r>
            <a:r>
              <a:rPr lang="fr-FR" b="0" baseline="0" dirty="0" smtClean="0"/>
              <a:t> </a:t>
            </a:r>
            <a:r>
              <a:rPr lang="fr-FR" b="0" baseline="0" dirty="0" err="1" smtClean="0"/>
              <a:t>your</a:t>
            </a:r>
            <a:r>
              <a:rPr lang="fr-FR" b="0" baseline="0" dirty="0" smtClean="0"/>
              <a:t> last </a:t>
            </a:r>
            <a:r>
              <a:rPr lang="fr-FR" b="0" baseline="0" dirty="0" err="1" smtClean="0"/>
              <a:t>word</a:t>
            </a:r>
            <a:r>
              <a:rPr lang="fr-FR" b="0" baseline="0" dirty="0" smtClean="0"/>
              <a:t> or </a:t>
            </a:r>
            <a:r>
              <a:rPr lang="fr-FR" b="0" baseline="0" dirty="0" err="1" smtClean="0"/>
              <a:t>LaTeX</a:t>
            </a:r>
            <a:r>
              <a:rPr lang="fr-FR" b="0" baseline="0" dirty="0" smtClean="0"/>
              <a:t> file </a:t>
            </a:r>
            <a:r>
              <a:rPr lang="fr-FR" b="0" baseline="0" dirty="0" err="1" smtClean="0"/>
              <a:t>before</a:t>
            </a:r>
            <a:r>
              <a:rPr lang="fr-FR" b="0" baseline="0" dirty="0" smtClean="0"/>
              <a:t> publication</a:t>
            </a:r>
            <a:r>
              <a:rPr lang="fr-FR" b="1" baseline="0" dirty="0" smtClean="0"/>
              <a:t>.</a:t>
            </a:r>
            <a:endParaRPr lang="fr-FR" b="1" dirty="0" smtClean="0"/>
          </a:p>
          <a:p>
            <a:endParaRPr lang="fr-FR" dirty="0" smtClean="0"/>
          </a:p>
          <a:p>
            <a:r>
              <a:rPr lang="fr-FR" dirty="0" smtClean="0"/>
              <a:t>Post-</a:t>
            </a:r>
            <a:r>
              <a:rPr lang="fr-FR" dirty="0" err="1" smtClean="0"/>
              <a:t>Print</a:t>
            </a:r>
            <a:r>
              <a:rPr lang="fr-FR" dirty="0" smtClean="0"/>
              <a:t> </a:t>
            </a:r>
            <a:r>
              <a:rPr lang="fr-FR" dirty="0" err="1" smtClean="0"/>
              <a:t>technically</a:t>
            </a:r>
            <a:r>
              <a:rPr lang="fr-FR" dirty="0" smtClean="0"/>
              <a:t> </a:t>
            </a:r>
            <a:r>
              <a:rPr lang="fr-FR" dirty="0" err="1" smtClean="0"/>
              <a:t>is</a:t>
            </a:r>
            <a:r>
              <a:rPr lang="fr-FR" dirty="0" smtClean="0"/>
              <a:t> </a:t>
            </a:r>
            <a:r>
              <a:rPr lang="fr-FR" dirty="0" err="1" smtClean="0"/>
              <a:t>still</a:t>
            </a:r>
            <a:r>
              <a:rPr lang="fr-FR" dirty="0" smtClean="0"/>
              <a:t> </a:t>
            </a:r>
            <a:r>
              <a:rPr lang="fr-FR" dirty="0" err="1" smtClean="0"/>
              <a:t>your</a:t>
            </a:r>
            <a:r>
              <a:rPr lang="fr-FR" baseline="0" dirty="0" smtClean="0"/>
              <a:t> </a:t>
            </a:r>
            <a:r>
              <a:rPr lang="fr-FR" baseline="0" dirty="0" err="1" smtClean="0"/>
              <a:t>work</a:t>
            </a:r>
            <a:r>
              <a:rPr lang="fr-FR" baseline="0" dirty="0" smtClean="0"/>
              <a:t> but </a:t>
            </a:r>
            <a:r>
              <a:rPr lang="fr-FR" b="1" baseline="0" dirty="0" err="1" smtClean="0"/>
              <a:t>is</a:t>
            </a:r>
            <a:r>
              <a:rPr lang="fr-FR" b="1" baseline="0" dirty="0" smtClean="0"/>
              <a:t> </a:t>
            </a:r>
            <a:r>
              <a:rPr lang="fr-FR" b="1" baseline="0" dirty="0" err="1" smtClean="0"/>
              <a:t>concerned</a:t>
            </a:r>
            <a:r>
              <a:rPr lang="fr-FR" b="1" baseline="0" dirty="0" smtClean="0"/>
              <a:t> by publication </a:t>
            </a:r>
            <a:r>
              <a:rPr lang="fr-FR" b="1" baseline="0" dirty="0" err="1" smtClean="0"/>
              <a:t>contract</a:t>
            </a:r>
            <a:r>
              <a:rPr lang="fr-FR" b="1" baseline="0" dirty="0" smtClean="0"/>
              <a:t> </a:t>
            </a:r>
            <a:r>
              <a:rPr lang="fr-FR" baseline="0" dirty="0" smtClean="0"/>
              <a:t>(</a:t>
            </a:r>
            <a:r>
              <a:rPr lang="fr-FR" baseline="0" dirty="0" err="1" smtClean="0"/>
              <a:t>cf</a:t>
            </a:r>
            <a:r>
              <a:rPr lang="fr-FR" baseline="0" dirty="0" smtClean="0"/>
              <a:t> </a:t>
            </a:r>
            <a:r>
              <a:rPr lang="fr-FR" baseline="0" dirty="0" err="1" smtClean="0"/>
              <a:t>Paola’s</a:t>
            </a:r>
            <a:r>
              <a:rPr lang="fr-FR" baseline="0" dirty="0" smtClean="0"/>
              <a:t> part).</a:t>
            </a:r>
          </a:p>
          <a:p>
            <a:endParaRPr lang="fr-FR" baseline="0" dirty="0" smtClean="0"/>
          </a:p>
          <a:p>
            <a:r>
              <a:rPr lang="fr-FR" baseline="0" dirty="0" smtClean="0"/>
              <a:t>In the </a:t>
            </a:r>
            <a:r>
              <a:rPr lang="fr-FR" baseline="0" dirty="0" err="1" smtClean="0"/>
              <a:t>Subscription</a:t>
            </a:r>
            <a:r>
              <a:rPr lang="fr-FR" baseline="0" dirty="0" smtClean="0"/>
              <a:t> publication model </a:t>
            </a:r>
            <a:r>
              <a:rPr lang="fr-FR" baseline="0" dirty="0" err="1" smtClean="0"/>
              <a:t>it’s</a:t>
            </a:r>
            <a:r>
              <a:rPr lang="fr-FR" baseline="0" dirty="0" smtClean="0"/>
              <a:t> </a:t>
            </a:r>
            <a:r>
              <a:rPr lang="fr-FR" baseline="0" dirty="0" err="1" smtClean="0"/>
              <a:t>this</a:t>
            </a:r>
            <a:r>
              <a:rPr lang="fr-FR" baseline="0" dirty="0" smtClean="0"/>
              <a:t> file </a:t>
            </a:r>
            <a:r>
              <a:rPr lang="fr-FR" baseline="0" dirty="0" err="1" smtClean="0"/>
              <a:t>which</a:t>
            </a:r>
            <a:r>
              <a:rPr lang="fr-FR" baseline="0" dirty="0" smtClean="0"/>
              <a:t> </a:t>
            </a:r>
            <a:r>
              <a:rPr lang="fr-FR" baseline="0" dirty="0" err="1" smtClean="0"/>
              <a:t>is</a:t>
            </a:r>
            <a:r>
              <a:rPr lang="fr-FR" baseline="0" dirty="0" smtClean="0"/>
              <a:t> </a:t>
            </a:r>
            <a:r>
              <a:rPr lang="fr-FR" baseline="0" dirty="0" err="1" smtClean="0"/>
              <a:t>allowed</a:t>
            </a:r>
            <a:r>
              <a:rPr lang="fr-FR" baseline="0" dirty="0" smtClean="0"/>
              <a:t> to </a:t>
            </a:r>
            <a:r>
              <a:rPr lang="fr-FR" baseline="0" dirty="0" err="1" smtClean="0"/>
              <a:t>be</a:t>
            </a:r>
            <a:r>
              <a:rPr lang="fr-FR" baseline="0" dirty="0" smtClean="0"/>
              <a:t> </a:t>
            </a:r>
            <a:r>
              <a:rPr lang="fr-FR" baseline="0" dirty="0" err="1" smtClean="0"/>
              <a:t>shared</a:t>
            </a:r>
            <a:r>
              <a:rPr lang="fr-FR" baseline="0" dirty="0" smtClean="0"/>
              <a:t>, not the </a:t>
            </a:r>
            <a:r>
              <a:rPr lang="fr-FR" baseline="0" dirty="0" err="1" smtClean="0"/>
              <a:t>published</a:t>
            </a:r>
            <a:r>
              <a:rPr lang="fr-FR" baseline="0" dirty="0" smtClean="0"/>
              <a:t> </a:t>
            </a:r>
            <a:r>
              <a:rPr lang="fr-FR" baseline="0" dirty="0" err="1" smtClean="0"/>
              <a:t>layout</a:t>
            </a:r>
            <a:r>
              <a:rPr lang="fr-FR" baseline="0" dirty="0" smtClean="0"/>
              <a:t> version.</a:t>
            </a:r>
          </a:p>
          <a:p>
            <a:endParaRPr lang="fr-FR" baseline="0" dirty="0" smtClean="0"/>
          </a:p>
          <a:p>
            <a:r>
              <a:rPr lang="fr-FR" baseline="0" dirty="0" smtClean="0"/>
              <a:t>Most of the </a:t>
            </a:r>
            <a:r>
              <a:rPr lang="fr-FR" baseline="0" dirty="0" err="1" smtClean="0"/>
              <a:t>publisher</a:t>
            </a:r>
            <a:r>
              <a:rPr lang="fr-FR" baseline="0" dirty="0" smtClean="0"/>
              <a:t> </a:t>
            </a:r>
            <a:r>
              <a:rPr lang="fr-FR" baseline="0" dirty="0" err="1" smtClean="0"/>
              <a:t>allow</a:t>
            </a:r>
            <a:r>
              <a:rPr lang="fr-FR" baseline="0" dirty="0" smtClean="0"/>
              <a:t> </a:t>
            </a:r>
            <a:r>
              <a:rPr lang="fr-FR" baseline="0" dirty="0" err="1" smtClean="0"/>
              <a:t>you</a:t>
            </a:r>
            <a:r>
              <a:rPr lang="fr-FR" baseline="0" dirty="0" smtClean="0"/>
              <a:t> to diffuse </a:t>
            </a:r>
            <a:r>
              <a:rPr lang="fr-FR" baseline="0" dirty="0" err="1" smtClean="0"/>
              <a:t>your</a:t>
            </a:r>
            <a:r>
              <a:rPr lang="fr-FR" baseline="0" dirty="0" smtClean="0"/>
              <a:t> </a:t>
            </a:r>
            <a:r>
              <a:rPr lang="fr-FR" baseline="0" dirty="0" err="1" smtClean="0"/>
              <a:t>own</a:t>
            </a:r>
            <a:r>
              <a:rPr lang="fr-FR" baseline="0" dirty="0" smtClean="0"/>
              <a:t> </a:t>
            </a:r>
            <a:r>
              <a:rPr lang="fr-FR" baseline="0" dirty="0" err="1" smtClean="0"/>
              <a:t>acepted</a:t>
            </a:r>
            <a:r>
              <a:rPr lang="fr-FR" baseline="0" dirty="0" smtClean="0"/>
              <a:t> </a:t>
            </a:r>
            <a:r>
              <a:rPr lang="fr-FR" baseline="0" dirty="0" err="1" smtClean="0"/>
              <a:t>manuscript</a:t>
            </a:r>
            <a:r>
              <a:rPr lang="fr-FR" baseline="0" dirty="0" smtClean="0"/>
              <a:t> but </a:t>
            </a:r>
            <a:r>
              <a:rPr lang="fr-FR" baseline="0" dirty="0" err="1" smtClean="0"/>
              <a:t>after</a:t>
            </a:r>
            <a:r>
              <a:rPr lang="fr-FR" baseline="0" dirty="0" smtClean="0"/>
              <a:t> a </a:t>
            </a:r>
            <a:r>
              <a:rPr lang="fr-FR" baseline="0" dirty="0" err="1" smtClean="0"/>
              <a:t>specific</a:t>
            </a:r>
            <a:r>
              <a:rPr lang="fr-FR" baseline="0" dirty="0" smtClean="0"/>
              <a:t> </a:t>
            </a:r>
            <a:r>
              <a:rPr lang="fr-FR" baseline="0" dirty="0" err="1" smtClean="0"/>
              <a:t>period</a:t>
            </a:r>
            <a:r>
              <a:rPr lang="fr-FR" baseline="0" dirty="0" smtClean="0"/>
              <a:t> </a:t>
            </a:r>
            <a:r>
              <a:rPr lang="fr-FR" baseline="0" dirty="0" err="1" smtClean="0"/>
              <a:t>following</a:t>
            </a:r>
            <a:r>
              <a:rPr lang="fr-FR" baseline="0" dirty="0" smtClean="0"/>
              <a:t> publication.</a:t>
            </a:r>
          </a:p>
          <a:p>
            <a:r>
              <a:rPr lang="fr-FR" baseline="0" dirty="0" err="1" smtClean="0"/>
              <a:t>Here</a:t>
            </a:r>
            <a:r>
              <a:rPr lang="fr-FR" baseline="0" dirty="0" smtClean="0"/>
              <a:t> </a:t>
            </a:r>
            <a:r>
              <a:rPr lang="fr-FR" baseline="0" dirty="0" err="1" smtClean="0"/>
              <a:t>is</a:t>
            </a:r>
            <a:r>
              <a:rPr lang="fr-FR" baseline="0" dirty="0" smtClean="0"/>
              <a:t> </a:t>
            </a:r>
            <a:r>
              <a:rPr lang="fr-FR" baseline="0" dirty="0" err="1" smtClean="0"/>
              <a:t>some</a:t>
            </a:r>
            <a:r>
              <a:rPr lang="fr-FR" baseline="0" dirty="0" smtClean="0"/>
              <a:t> embargo </a:t>
            </a:r>
            <a:r>
              <a:rPr lang="fr-FR" baseline="0" dirty="0" err="1" smtClean="0"/>
              <a:t>period</a:t>
            </a:r>
            <a:r>
              <a:rPr lang="fr-FR" baseline="0" dirty="0" smtClean="0"/>
              <a:t> </a:t>
            </a:r>
            <a:r>
              <a:rPr lang="fr-FR" baseline="0" dirty="0" err="1" smtClean="0"/>
              <a:t>from</a:t>
            </a:r>
            <a:r>
              <a:rPr lang="fr-FR" baseline="0" dirty="0" smtClean="0"/>
              <a:t> </a:t>
            </a:r>
            <a:r>
              <a:rPr lang="fr-FR" b="1" baseline="0" dirty="0" err="1" smtClean="0"/>
              <a:t>well</a:t>
            </a:r>
            <a:r>
              <a:rPr lang="fr-FR" b="1" baseline="0" dirty="0" smtClean="0"/>
              <a:t> </a:t>
            </a:r>
            <a:r>
              <a:rPr lang="fr-FR" b="1" baseline="0" dirty="0" err="1" smtClean="0"/>
              <a:t>known</a:t>
            </a:r>
            <a:r>
              <a:rPr lang="fr-FR" b="1" baseline="0" dirty="0" smtClean="0"/>
              <a:t> </a:t>
            </a:r>
            <a:r>
              <a:rPr lang="fr-FR" b="1" baseline="0" dirty="0" err="1" smtClean="0"/>
              <a:t>publishing</a:t>
            </a:r>
            <a:r>
              <a:rPr lang="fr-FR" b="1" baseline="0" dirty="0" smtClean="0"/>
              <a:t> groups</a:t>
            </a:r>
            <a:r>
              <a:rPr lang="fr-FR" baseline="0" dirty="0" smtClean="0"/>
              <a:t>.</a:t>
            </a:r>
          </a:p>
          <a:p>
            <a:r>
              <a:rPr lang="fr-FR" baseline="0" dirty="0" smtClean="0"/>
              <a:t>Embargo </a:t>
            </a:r>
            <a:r>
              <a:rPr lang="fr-FR" baseline="0" dirty="0" err="1" smtClean="0"/>
              <a:t>periods</a:t>
            </a:r>
            <a:r>
              <a:rPr lang="fr-FR" baseline="0" dirty="0" smtClean="0"/>
              <a:t>: https://www.en.team.vbn.aau.dk/research-communication/open-science/open-access/open-access-publications-in-pure/Publisher+embargo+periods/</a:t>
            </a:r>
          </a:p>
          <a:p>
            <a:endParaRPr lang="fr-FR" baseline="0"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25</a:t>
            </a:fld>
            <a:endParaRPr lang="cs-CZ"/>
          </a:p>
        </p:txBody>
      </p:sp>
    </p:spTree>
    <p:extLst>
      <p:ext uri="{BB962C8B-B14F-4D97-AF65-F5344CB8AC3E}">
        <p14:creationId xmlns:p14="http://schemas.microsoft.com/office/powerpoint/2010/main" val="3176323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Post </a:t>
            </a:r>
            <a:r>
              <a:rPr lang="fr-FR" dirty="0" err="1" smtClean="0"/>
              <a:t>Print</a:t>
            </a:r>
            <a:r>
              <a:rPr lang="fr-FR" dirty="0" smtClean="0"/>
              <a:t> </a:t>
            </a:r>
            <a:r>
              <a:rPr lang="fr-FR" dirty="0" err="1" smtClean="0"/>
              <a:t>policy</a:t>
            </a:r>
            <a:r>
              <a:rPr lang="fr-FR" dirty="0" smtClean="0"/>
              <a:t> of </a:t>
            </a:r>
            <a:r>
              <a:rPr lang="fr-FR" dirty="0" err="1" smtClean="0"/>
              <a:t>our</a:t>
            </a:r>
            <a:r>
              <a:rPr lang="fr-FR" dirty="0" smtClean="0"/>
              <a:t> first </a:t>
            </a:r>
            <a:r>
              <a:rPr lang="fr-FR" dirty="0" err="1" smtClean="0"/>
              <a:t>example</a:t>
            </a:r>
            <a:r>
              <a:rPr lang="fr-FR" dirty="0" smtClean="0"/>
              <a:t> (</a:t>
            </a:r>
            <a:r>
              <a:rPr lang="en-US" dirty="0" smtClean="0"/>
              <a:t>a diamond open access SHS journal)</a:t>
            </a:r>
          </a:p>
          <a:p>
            <a:endParaRPr lang="fr-FR" dirty="0" smtClean="0"/>
          </a:p>
          <a:p>
            <a:r>
              <a:rPr lang="fr-FR" b="0" baseline="0" dirty="0" smtClean="0"/>
              <a:t>You </a:t>
            </a:r>
            <a:r>
              <a:rPr lang="fr-FR" b="0" baseline="0" dirty="0" err="1" smtClean="0"/>
              <a:t>cannot</a:t>
            </a:r>
            <a:r>
              <a:rPr lang="fr-FR" b="0" baseline="0" dirty="0" smtClean="0"/>
              <a:t> </a:t>
            </a:r>
            <a:r>
              <a:rPr lang="fr-FR" b="0" baseline="0" dirty="0" err="1" smtClean="0"/>
              <a:t>share</a:t>
            </a:r>
            <a:r>
              <a:rPr lang="fr-FR" b="0" baseline="0" dirty="0" smtClean="0"/>
              <a:t> </a:t>
            </a:r>
            <a:r>
              <a:rPr lang="fr-FR" b="0" baseline="0" dirty="0" err="1" smtClean="0"/>
              <a:t>your</a:t>
            </a:r>
            <a:r>
              <a:rPr lang="fr-FR" b="0" baseline="0" dirty="0" smtClean="0"/>
              <a:t> </a:t>
            </a:r>
            <a:r>
              <a:rPr lang="fr-FR" b="0" baseline="0" dirty="0" err="1" smtClean="0"/>
              <a:t>postprint</a:t>
            </a:r>
            <a:endParaRPr lang="fr-FR" b="0" baseline="0" dirty="0" smtClean="0"/>
          </a:p>
          <a:p>
            <a:endParaRPr lang="fr-FR" b="0" baseline="0" dirty="0" smtClean="0"/>
          </a:p>
          <a:p>
            <a:endParaRPr lang="fr-FR" b="0" baseline="0" dirty="0" smtClean="0"/>
          </a:p>
          <a:p>
            <a:r>
              <a:rPr lang="fr-FR" b="1" baseline="0" dirty="0" smtClean="0"/>
              <a:t>Publisher </a:t>
            </a:r>
            <a:r>
              <a:rPr lang="fr-FR" b="1" baseline="0" dirty="0" err="1" smtClean="0"/>
              <a:t>website</a:t>
            </a:r>
            <a:r>
              <a:rPr lang="fr-FR"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https://journals.openedition.org/carnets/12516#tocto1n7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B0F8A-3ED9-43EC-B747-C39FAC23339D}"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84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Post </a:t>
            </a:r>
            <a:r>
              <a:rPr lang="fr-FR" dirty="0" err="1" smtClean="0"/>
              <a:t>Print</a:t>
            </a:r>
            <a:r>
              <a:rPr lang="fr-FR" dirty="0" smtClean="0"/>
              <a:t> </a:t>
            </a:r>
            <a:r>
              <a:rPr lang="fr-FR" dirty="0" err="1" smtClean="0"/>
              <a:t>policy</a:t>
            </a:r>
            <a:r>
              <a:rPr lang="fr-FR" dirty="0" smtClean="0"/>
              <a:t> of </a:t>
            </a:r>
            <a:r>
              <a:rPr lang="fr-FR" dirty="0" err="1" smtClean="0"/>
              <a:t>our</a:t>
            </a:r>
            <a:r>
              <a:rPr lang="fr-FR" dirty="0" smtClean="0"/>
              <a:t> second </a:t>
            </a:r>
            <a:r>
              <a:rPr lang="fr-FR" dirty="0" err="1" smtClean="0"/>
              <a:t>example</a:t>
            </a:r>
            <a:r>
              <a:rPr lang="fr-FR" dirty="0" smtClean="0"/>
              <a:t> (</a:t>
            </a:r>
            <a:r>
              <a:rPr lang="fr-FR" b="0" baseline="0" dirty="0" smtClean="0"/>
              <a:t>an </a:t>
            </a:r>
            <a:r>
              <a:rPr lang="fr-FR" b="0" baseline="0" dirty="0" err="1" smtClean="0"/>
              <a:t>hybrid</a:t>
            </a:r>
            <a:r>
              <a:rPr lang="fr-FR" b="0" baseline="0" dirty="0" smtClean="0"/>
              <a:t>, STM journal (Elsevier)).</a:t>
            </a:r>
          </a:p>
          <a:p>
            <a:endParaRPr lang="fr-FR" b="1" baseline="0" dirty="0" smtClean="0"/>
          </a:p>
          <a:p>
            <a:r>
              <a:rPr lang="fr-FR" b="0" baseline="0" dirty="0" smtClean="0"/>
              <a:t>https://www.journals.elsevier.com/medical-image-analysis</a:t>
            </a:r>
          </a:p>
          <a:p>
            <a:endParaRPr lang="fr-FR" b="0" baseline="0" dirty="0" smtClean="0"/>
          </a:p>
          <a:p>
            <a:r>
              <a:rPr lang="fr-FR" b="0" baseline="0" dirty="0" smtClean="0"/>
              <a:t>You have 3 </a:t>
            </a:r>
            <a:r>
              <a:rPr lang="fr-FR" b="0" baseline="0" dirty="0" err="1" smtClean="0"/>
              <a:t>differents</a:t>
            </a:r>
            <a:r>
              <a:rPr lang="fr-FR" b="0" baseline="0" dirty="0" smtClean="0"/>
              <a:t> informations </a:t>
            </a:r>
            <a:r>
              <a:rPr lang="fr-FR" b="0" baseline="0" dirty="0" err="1" smtClean="0"/>
              <a:t>regarding</a:t>
            </a:r>
            <a:r>
              <a:rPr lang="fr-FR" b="0" baseline="0" dirty="0" smtClean="0"/>
              <a:t> </a:t>
            </a:r>
            <a:r>
              <a:rPr lang="fr-FR" b="0" baseline="0" dirty="0" err="1" smtClean="0"/>
              <a:t>PostPrint</a:t>
            </a:r>
            <a:r>
              <a:rPr lang="fr-FR" b="0" baseline="0" dirty="0" smtClean="0"/>
              <a:t>, </a:t>
            </a:r>
            <a:r>
              <a:rPr lang="fr-FR" b="0" baseline="0" dirty="0" err="1" smtClean="0"/>
              <a:t>named</a:t>
            </a:r>
            <a:r>
              <a:rPr lang="fr-FR" b="0" baseline="0" dirty="0" smtClean="0"/>
              <a:t> </a:t>
            </a:r>
            <a:r>
              <a:rPr lang="fr-FR" b="0" baseline="0" dirty="0" err="1" smtClean="0"/>
              <a:t>Pathways</a:t>
            </a:r>
            <a:r>
              <a:rPr lang="fr-FR" b="0" baseline="0" dirty="0" smtClean="0"/>
              <a:t>.</a:t>
            </a:r>
          </a:p>
          <a:p>
            <a:endParaRPr lang="fr-FR" b="0" baseline="0" dirty="0" smtClean="0"/>
          </a:p>
          <a:p>
            <a:r>
              <a:rPr lang="fr-FR" b="0" baseline="0" dirty="0" err="1" smtClean="0"/>
              <a:t>These</a:t>
            </a:r>
            <a:r>
              <a:rPr lang="fr-FR" b="0" baseline="0" dirty="0" smtClean="0"/>
              <a:t> </a:t>
            </a:r>
            <a:r>
              <a:rPr lang="fr-FR" b="0" baseline="0" dirty="0" err="1" smtClean="0"/>
              <a:t>depending</a:t>
            </a:r>
            <a:r>
              <a:rPr lang="fr-FR" b="0" baseline="0" dirty="0" smtClean="0"/>
              <a:t> on WHERE </a:t>
            </a:r>
            <a:r>
              <a:rPr lang="fr-FR" b="0" baseline="0" dirty="0" err="1" smtClean="0"/>
              <a:t>you</a:t>
            </a:r>
            <a:r>
              <a:rPr lang="fr-FR" b="0" baseline="0" dirty="0" smtClean="0"/>
              <a:t> </a:t>
            </a:r>
            <a:r>
              <a:rPr lang="fr-FR" b="0" baseline="0" dirty="0" err="1" smtClean="0"/>
              <a:t>want</a:t>
            </a:r>
            <a:r>
              <a:rPr lang="fr-FR" b="0" baseline="0" dirty="0" smtClean="0"/>
              <a:t> to </a:t>
            </a:r>
            <a:r>
              <a:rPr lang="fr-FR" b="0" baseline="0" dirty="0" err="1" smtClean="0"/>
              <a:t>share</a:t>
            </a:r>
            <a:r>
              <a:rPr lang="fr-FR" b="0" baseline="0" dirty="0" smtClean="0"/>
              <a:t> and WHO </a:t>
            </a:r>
            <a:r>
              <a:rPr lang="fr-FR" b="0" baseline="0" dirty="0" err="1" smtClean="0"/>
              <a:t>is</a:t>
            </a:r>
            <a:r>
              <a:rPr lang="fr-FR" b="0" baseline="0" dirty="0" smtClean="0"/>
              <a:t> </a:t>
            </a:r>
            <a:r>
              <a:rPr lang="fr-FR" b="0" baseline="0" dirty="0" err="1" smtClean="0"/>
              <a:t>your</a:t>
            </a:r>
            <a:r>
              <a:rPr lang="fr-FR" b="0" baseline="0" dirty="0" smtClean="0"/>
              <a:t> </a:t>
            </a:r>
            <a:r>
              <a:rPr lang="fr-FR" b="0" baseline="0" dirty="0" err="1" smtClean="0"/>
              <a:t>funders</a:t>
            </a:r>
            <a:r>
              <a:rPr lang="fr-FR" b="0" baseline="0" dirty="0" smtClean="0"/>
              <a:t>.</a:t>
            </a:r>
          </a:p>
          <a:p>
            <a:endParaRPr lang="fr-FR" b="0" baseline="0" dirty="0" smtClean="0"/>
          </a:p>
          <a:p>
            <a:r>
              <a:rPr lang="fr-FR" b="0" baseline="0" dirty="0" err="1" smtClean="0"/>
              <a:t>Let’s</a:t>
            </a:r>
            <a:r>
              <a:rPr lang="fr-FR" b="0" baseline="0" dirty="0" smtClean="0"/>
              <a:t> have a </a:t>
            </a:r>
            <a:r>
              <a:rPr lang="fr-FR" b="0" baseline="0" dirty="0" err="1" smtClean="0"/>
              <a:t>closer</a:t>
            </a:r>
            <a:r>
              <a:rPr lang="fr-FR" b="0" baseline="0" dirty="0" smtClean="0"/>
              <a:t> look on </a:t>
            </a:r>
            <a:r>
              <a:rPr lang="fr-FR" b="0" baseline="0" dirty="0" err="1" smtClean="0"/>
              <a:t>each</a:t>
            </a:r>
            <a:r>
              <a:rPr lang="fr-FR" b="0" baseline="0" dirty="0" smtClean="0"/>
              <a:t> by </a:t>
            </a:r>
            <a:r>
              <a:rPr lang="fr-FR" b="0" baseline="0" dirty="0" err="1" smtClean="0"/>
              <a:t>clicking</a:t>
            </a:r>
            <a:r>
              <a:rPr lang="fr-FR" b="0" baseline="0" dirty="0" smtClean="0"/>
              <a:t> on the « + » buttons</a:t>
            </a:r>
          </a:p>
          <a:p>
            <a:endParaRPr lang="fr-FR" b="0" baseline="0" dirty="0" smtClean="0"/>
          </a:p>
          <a:p>
            <a:endParaRPr lang="fr-FR" b="0" baseline="0" dirty="0" smtClean="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B0F8A-3ED9-43EC-B747-C39FAC23339D}"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53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err="1" smtClean="0"/>
              <a:t>Pathway</a:t>
            </a:r>
            <a:r>
              <a:rPr lang="fr-FR" b="1" baseline="0" dirty="0" smtClean="0"/>
              <a:t> A</a:t>
            </a:r>
          </a:p>
          <a:p>
            <a:endParaRPr lang="fr-FR" b="0" baseline="0" dirty="0" smtClean="0"/>
          </a:p>
          <a:p>
            <a:r>
              <a:rPr lang="fr-FR" b="0" baseline="0" dirty="0" smtClean="0"/>
              <a:t>If </a:t>
            </a:r>
            <a:r>
              <a:rPr lang="fr-FR" b="0" baseline="0" dirty="0" err="1" smtClean="0"/>
              <a:t>you’re</a:t>
            </a:r>
            <a:r>
              <a:rPr lang="fr-FR" b="0" baseline="0" dirty="0" smtClean="0"/>
              <a:t> </a:t>
            </a:r>
            <a:r>
              <a:rPr lang="fr-FR" b="0" baseline="0" dirty="0" err="1" smtClean="0"/>
              <a:t>funded</a:t>
            </a:r>
            <a:r>
              <a:rPr lang="fr-FR" b="0" baseline="0" dirty="0" smtClean="0"/>
              <a:t> by the </a:t>
            </a:r>
            <a:r>
              <a:rPr lang="fr-FR" b="0" baseline="0" dirty="0" err="1" smtClean="0"/>
              <a:t>funders</a:t>
            </a:r>
            <a:r>
              <a:rPr lang="fr-FR" b="0" baseline="0" dirty="0" smtClean="0"/>
              <a:t> of the </a:t>
            </a:r>
            <a:r>
              <a:rPr lang="fr-FR" b="0" baseline="0" dirty="0" err="1" smtClean="0"/>
              <a:t>list</a:t>
            </a:r>
            <a:r>
              <a:rPr lang="fr-FR" b="0" baseline="0" dirty="0" smtClean="0"/>
              <a:t>, </a:t>
            </a:r>
            <a:r>
              <a:rPr lang="fr-FR" b="0" baseline="0" dirty="0" err="1" smtClean="0"/>
              <a:t>you</a:t>
            </a:r>
            <a:r>
              <a:rPr lang="fr-FR" b="0" baseline="0" dirty="0" smtClean="0"/>
              <a:t> </a:t>
            </a:r>
            <a:r>
              <a:rPr lang="fr-FR" b="0" baseline="0" dirty="0" err="1" smtClean="0"/>
              <a:t>can</a:t>
            </a:r>
            <a:r>
              <a:rPr lang="fr-FR" b="0" baseline="0" dirty="0" smtClean="0"/>
              <a:t> </a:t>
            </a:r>
            <a:r>
              <a:rPr lang="fr-FR" b="0" baseline="0" dirty="0" err="1" smtClean="0"/>
              <a:t>share</a:t>
            </a:r>
            <a:r>
              <a:rPr lang="fr-FR" b="0" baseline="0" dirty="0" smtClean="0"/>
              <a:t> </a:t>
            </a:r>
            <a:r>
              <a:rPr lang="fr-FR" b="0" baseline="0" dirty="0" err="1" smtClean="0"/>
              <a:t>your</a:t>
            </a:r>
            <a:r>
              <a:rPr lang="fr-FR" b="0" baseline="0" dirty="0" smtClean="0"/>
              <a:t> post </a:t>
            </a:r>
            <a:r>
              <a:rPr lang="fr-FR" b="0" baseline="0" dirty="0" err="1" smtClean="0"/>
              <a:t>print</a:t>
            </a:r>
            <a:r>
              <a:rPr lang="fr-FR" b="0" baseline="0" dirty="0" smtClean="0"/>
              <a:t> on the </a:t>
            </a:r>
            <a:r>
              <a:rPr lang="fr-FR" b="0" baseline="0" dirty="0" err="1" smtClean="0"/>
              <a:t>listed</a:t>
            </a:r>
            <a:r>
              <a:rPr lang="fr-FR" b="0" baseline="0" dirty="0" smtClean="0"/>
              <a:t> direction (</a:t>
            </a:r>
            <a:r>
              <a:rPr lang="fr-FR" b="0" baseline="0" dirty="0" err="1" smtClean="0"/>
              <a:t>Institutional</a:t>
            </a:r>
            <a:r>
              <a:rPr lang="fr-FR" b="0" baseline="0" dirty="0" smtClean="0"/>
              <a:t> </a:t>
            </a:r>
            <a:r>
              <a:rPr lang="fr-FR" b="0" baseline="0" dirty="0" err="1" smtClean="0"/>
              <a:t>repository</a:t>
            </a:r>
            <a:r>
              <a:rPr lang="fr-FR" b="0" baseline="0" dirty="0" smtClean="0"/>
              <a:t>, </a:t>
            </a:r>
            <a:r>
              <a:rPr lang="fr-FR" b="0" baseline="0" dirty="0" err="1" smtClean="0"/>
              <a:t>subject</a:t>
            </a:r>
            <a:r>
              <a:rPr lang="fr-FR" b="0" baseline="0" dirty="0" smtClean="0"/>
              <a:t> </a:t>
            </a:r>
            <a:r>
              <a:rPr lang="fr-FR" b="0" baseline="0" dirty="0" err="1" smtClean="0"/>
              <a:t>repository</a:t>
            </a:r>
            <a:r>
              <a:rPr lang="fr-FR" b="0" baseline="0" dirty="0" smtClean="0"/>
              <a:t>)</a:t>
            </a:r>
          </a:p>
          <a:p>
            <a:r>
              <a:rPr lang="fr-FR" b="0" u="sng" baseline="0" dirty="0" err="1" smtClean="0"/>
              <a:t>With</a:t>
            </a:r>
            <a:r>
              <a:rPr lang="fr-FR" b="0" u="sng" baseline="0" dirty="0" smtClean="0"/>
              <a:t> a 12 </a:t>
            </a:r>
            <a:r>
              <a:rPr lang="fr-FR" b="0" u="sng" baseline="0" dirty="0" err="1" smtClean="0"/>
              <a:t>mounth</a:t>
            </a:r>
            <a:r>
              <a:rPr lang="fr-FR" b="0" u="sng" baseline="0" dirty="0" smtClean="0"/>
              <a:t> embargo, </a:t>
            </a:r>
            <a:r>
              <a:rPr lang="fr-FR" b="0" u="none" baseline="0" dirty="0" smtClean="0"/>
              <a:t>i.e. </a:t>
            </a:r>
            <a:r>
              <a:rPr lang="fr-FR" b="0" u="none" baseline="0" dirty="0" err="1" smtClean="0"/>
              <a:t>you</a:t>
            </a:r>
            <a:r>
              <a:rPr lang="fr-FR" b="0" u="none" baseline="0" dirty="0" smtClean="0"/>
              <a:t> have to </a:t>
            </a:r>
            <a:r>
              <a:rPr lang="fr-FR" b="0" u="none" baseline="0" dirty="0" err="1" smtClean="0"/>
              <a:t>wait</a:t>
            </a:r>
            <a:r>
              <a:rPr lang="fr-FR" b="0" u="none" baseline="0" dirty="0" smtClean="0"/>
              <a:t> 12 </a:t>
            </a:r>
            <a:r>
              <a:rPr lang="fr-FR" b="0" u="none" baseline="0" dirty="0" err="1" smtClean="0"/>
              <a:t>mounth</a:t>
            </a:r>
            <a:r>
              <a:rPr lang="fr-FR" b="0" u="none" baseline="0" dirty="0" smtClean="0"/>
              <a:t> </a:t>
            </a:r>
            <a:r>
              <a:rPr lang="fr-FR" b="0" u="none" baseline="0" dirty="0" err="1" smtClean="0"/>
              <a:t>after</a:t>
            </a:r>
            <a:r>
              <a:rPr lang="fr-FR" b="0" u="none" baseline="0" dirty="0" smtClean="0"/>
              <a:t> the FIRST publication date.</a:t>
            </a:r>
            <a:endParaRPr lang="fr-FR" b="0" u="sng" baseline="0" dirty="0" smtClean="0"/>
          </a:p>
          <a:p>
            <a:r>
              <a:rPr lang="fr-FR" b="0" u="none" baseline="0" dirty="0" smtClean="0"/>
              <a:t>You have to put a </a:t>
            </a:r>
            <a:r>
              <a:rPr lang="fr-FR" b="0" u="none" baseline="0" dirty="0" err="1" smtClean="0"/>
              <a:t>specifc</a:t>
            </a:r>
            <a:r>
              <a:rPr lang="fr-FR" b="0" u="none" baseline="0" dirty="0" smtClean="0"/>
              <a:t> </a:t>
            </a:r>
            <a:r>
              <a:rPr lang="fr-FR" b="0" u="none" baseline="0" dirty="0" err="1" smtClean="0"/>
              <a:t>license</a:t>
            </a:r>
            <a:r>
              <a:rPr lang="fr-FR" b="0" u="none" baseline="0" dirty="0" smtClean="0"/>
              <a:t> (Rasmus </a:t>
            </a:r>
            <a:r>
              <a:rPr lang="fr-FR" b="0" u="none" baseline="0" dirty="0" err="1" smtClean="0"/>
              <a:t>will</a:t>
            </a:r>
            <a:r>
              <a:rPr lang="fr-FR" b="0" u="none" baseline="0" dirty="0" smtClean="0"/>
              <a:t> </a:t>
            </a:r>
            <a:r>
              <a:rPr lang="fr-FR" b="0" u="none" baseline="0" dirty="0" err="1" smtClean="0"/>
              <a:t>explain</a:t>
            </a:r>
            <a:r>
              <a:rPr lang="fr-FR" b="0" u="none" baseline="0" dirty="0" smtClean="0"/>
              <a:t> </a:t>
            </a:r>
            <a:r>
              <a:rPr lang="fr-FR" b="0" u="none" baseline="0" dirty="0" err="1" smtClean="0"/>
              <a:t>you</a:t>
            </a:r>
            <a:r>
              <a:rPr lang="fr-FR" b="0" u="none" baseline="0" dirty="0" smtClean="0"/>
              <a:t> </a:t>
            </a:r>
            <a:r>
              <a:rPr lang="fr-FR" b="0" u="none" baseline="0" dirty="0" err="1" smtClean="0"/>
              <a:t>that</a:t>
            </a:r>
            <a:r>
              <a:rPr lang="fr-FR" b="0" u="none" baseline="0" dirty="0" smtClean="0"/>
              <a:t> in the last part)</a:t>
            </a:r>
          </a:p>
          <a:p>
            <a:r>
              <a:rPr lang="fr-FR" b="0" u="none" baseline="0" dirty="0" smtClean="0"/>
              <a:t>And </a:t>
            </a:r>
            <a:r>
              <a:rPr lang="fr-FR" b="0" u="none" baseline="0" dirty="0" err="1" smtClean="0"/>
              <a:t>you</a:t>
            </a:r>
            <a:r>
              <a:rPr lang="fr-FR" b="0" u="none" baseline="0" dirty="0" smtClean="0"/>
              <a:t> have a condition to </a:t>
            </a:r>
            <a:r>
              <a:rPr lang="fr-FR" b="0" u="none" baseline="0" dirty="0" err="1" smtClean="0"/>
              <a:t>follow</a:t>
            </a:r>
            <a:r>
              <a:rPr lang="fr-FR" b="0" u="none" baseline="0" dirty="0" smtClean="0"/>
              <a:t>.</a:t>
            </a:r>
          </a:p>
          <a:p>
            <a:endParaRPr lang="fr-FR" b="0" baseline="0" dirty="0" smtClean="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B0F8A-3ED9-43EC-B747-C39FAC23339D}"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184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err="1" smtClean="0"/>
              <a:t>Pathway</a:t>
            </a:r>
            <a:r>
              <a:rPr lang="fr-FR" b="1" baseline="0" dirty="0" smtClean="0"/>
              <a:t> C </a:t>
            </a:r>
            <a:r>
              <a:rPr lang="fr-FR" b="0" i="1" baseline="0" dirty="0" smtClean="0"/>
              <a:t>(I show </a:t>
            </a:r>
            <a:r>
              <a:rPr lang="fr-FR" b="0" i="1" baseline="0" dirty="0" err="1" smtClean="0"/>
              <a:t>it</a:t>
            </a:r>
            <a:r>
              <a:rPr lang="fr-FR" b="0" i="1" baseline="0" dirty="0" smtClean="0"/>
              <a:t> second </a:t>
            </a:r>
            <a:r>
              <a:rPr lang="fr-FR" b="0" i="1" baseline="0" dirty="0" err="1" smtClean="0"/>
              <a:t>because</a:t>
            </a:r>
            <a:r>
              <a:rPr lang="fr-FR" b="0" i="1" baseline="0" dirty="0" smtClean="0"/>
              <a:t> </a:t>
            </a:r>
            <a:r>
              <a:rPr lang="fr-FR" b="0" i="1" baseline="0" dirty="0" err="1" smtClean="0"/>
              <a:t>it’s</a:t>
            </a:r>
            <a:r>
              <a:rPr lang="fr-FR" b="0" i="1" baseline="0" dirty="0" smtClean="0"/>
              <a:t> the </a:t>
            </a:r>
            <a:r>
              <a:rPr lang="fr-FR" b="0" i="1" baseline="0" dirty="0" err="1" smtClean="0"/>
              <a:t>same</a:t>
            </a:r>
            <a:r>
              <a:rPr lang="fr-FR" b="0" i="1" baseline="0" dirty="0" smtClean="0"/>
              <a:t> location, </a:t>
            </a:r>
            <a:r>
              <a:rPr lang="fr-FR" b="0" i="1" baseline="0" dirty="0" err="1" smtClean="0"/>
              <a:t>it</a:t>
            </a:r>
            <a:r>
              <a:rPr lang="fr-FR" b="0" i="1" baseline="0" dirty="0" smtClean="0"/>
              <a:t> </a:t>
            </a:r>
            <a:r>
              <a:rPr lang="fr-FR" b="0" i="1" baseline="0" dirty="0" err="1" smtClean="0"/>
              <a:t>will</a:t>
            </a:r>
            <a:r>
              <a:rPr lang="fr-FR" b="0" i="1" baseline="0" dirty="0" smtClean="0"/>
              <a:t> </a:t>
            </a:r>
            <a:r>
              <a:rPr lang="fr-FR" b="0" i="1" baseline="0" dirty="0" err="1" smtClean="0"/>
              <a:t>be</a:t>
            </a:r>
            <a:r>
              <a:rPr lang="fr-FR" b="0" i="1" baseline="0" dirty="0" smtClean="0"/>
              <a:t> more </a:t>
            </a:r>
            <a:r>
              <a:rPr lang="fr-FR" b="0" i="1" baseline="0" dirty="0" err="1" smtClean="0"/>
              <a:t>didactic</a:t>
            </a:r>
            <a:r>
              <a:rPr lang="fr-FR" b="0" i="1" baseline="0" dirty="0" smtClean="0"/>
              <a:t> to show </a:t>
            </a:r>
            <a:r>
              <a:rPr lang="fr-FR" b="0" i="1" baseline="0" dirty="0" err="1" smtClean="0"/>
              <a:t>them</a:t>
            </a:r>
            <a:r>
              <a:rPr lang="fr-FR" b="0" i="1" baseline="0" dirty="0" smtClean="0"/>
              <a:t> one </a:t>
            </a:r>
            <a:r>
              <a:rPr lang="fr-FR" b="0" i="1" baseline="0" dirty="0" err="1" smtClean="0"/>
              <a:t>after</a:t>
            </a:r>
            <a:r>
              <a:rPr lang="fr-FR" b="0" i="1" baseline="0" dirty="0" smtClean="0"/>
              <a:t> the </a:t>
            </a:r>
            <a:r>
              <a:rPr lang="fr-FR" b="0" i="1" baseline="0" dirty="0" err="1" smtClean="0"/>
              <a:t>other</a:t>
            </a:r>
            <a:r>
              <a:rPr lang="fr-FR" b="0" i="1" baseline="0" dirty="0" smtClean="0"/>
              <a:t>)</a:t>
            </a:r>
          </a:p>
          <a:p>
            <a:endParaRPr lang="fr-FR" b="0" baseline="0" dirty="0" smtClean="0"/>
          </a:p>
          <a:p>
            <a:r>
              <a:rPr lang="fr-FR" b="0" baseline="0" dirty="0" smtClean="0"/>
              <a:t>This for the </a:t>
            </a:r>
            <a:r>
              <a:rPr lang="fr-FR" b="0" baseline="0" dirty="0" err="1" smtClean="0"/>
              <a:t>same</a:t>
            </a:r>
            <a:r>
              <a:rPr lang="fr-FR" b="0" baseline="0" dirty="0" smtClean="0"/>
              <a:t> sharing </a:t>
            </a:r>
            <a:r>
              <a:rPr lang="fr-FR" b="0" baseline="0" dirty="0" err="1" smtClean="0"/>
              <a:t>plateform</a:t>
            </a:r>
            <a:r>
              <a:rPr lang="fr-FR" b="0" baseline="0" dirty="0" smtClean="0"/>
              <a:t> but </a:t>
            </a:r>
            <a:r>
              <a:rPr lang="fr-FR" b="0" baseline="0" dirty="0" err="1" smtClean="0"/>
              <a:t>with</a:t>
            </a:r>
            <a:r>
              <a:rPr lang="fr-FR" b="0" baseline="0" dirty="0" smtClean="0"/>
              <a:t> </a:t>
            </a:r>
            <a:r>
              <a:rPr lang="fr-FR" b="0" baseline="0" dirty="0" err="1" smtClean="0"/>
              <a:t>other</a:t>
            </a:r>
            <a:r>
              <a:rPr lang="fr-FR" b="0" baseline="0" dirty="0" smtClean="0"/>
              <a:t> </a:t>
            </a:r>
            <a:r>
              <a:rPr lang="fr-FR" b="0" baseline="0" dirty="0" err="1" smtClean="0"/>
              <a:t>funders</a:t>
            </a:r>
            <a:r>
              <a:rPr lang="fr-FR" b="0" baseline="0" dirty="0" smtClean="0"/>
              <a:t> </a:t>
            </a:r>
            <a:r>
              <a:rPr lang="fr-FR" b="0" baseline="0" dirty="0" err="1" smtClean="0"/>
              <a:t>than</a:t>
            </a:r>
            <a:r>
              <a:rPr lang="fr-FR" b="0" baseline="0" dirty="0" smtClean="0"/>
              <a:t> </a:t>
            </a:r>
            <a:r>
              <a:rPr lang="fr-FR" b="0" baseline="0" dirty="0" err="1" smtClean="0"/>
              <a:t>those</a:t>
            </a:r>
            <a:r>
              <a:rPr lang="fr-FR" b="0" baseline="0" dirty="0" smtClean="0"/>
              <a:t> </a:t>
            </a:r>
            <a:r>
              <a:rPr lang="fr-FR" b="0" baseline="0" dirty="0" err="1" smtClean="0"/>
              <a:t>listed</a:t>
            </a:r>
            <a:r>
              <a:rPr lang="fr-FR" b="0" baseline="0" dirty="0" smtClean="0"/>
              <a:t> in </a:t>
            </a:r>
            <a:r>
              <a:rPr lang="fr-FR" b="0" baseline="0" dirty="0" err="1" smtClean="0"/>
              <a:t>pathway</a:t>
            </a:r>
            <a:r>
              <a:rPr lang="fr-FR" b="0" baseline="0" dirty="0" smtClean="0"/>
              <a:t> A</a:t>
            </a:r>
          </a:p>
          <a:p>
            <a:r>
              <a:rPr lang="fr-FR" b="0" baseline="0" dirty="0" smtClean="0"/>
              <a:t>You </a:t>
            </a:r>
            <a:r>
              <a:rPr lang="fr-FR" b="0" baseline="0" dirty="0" err="1" smtClean="0"/>
              <a:t>can</a:t>
            </a:r>
            <a:r>
              <a:rPr lang="fr-FR" b="0" baseline="0" dirty="0" smtClean="0"/>
              <a:t> </a:t>
            </a:r>
            <a:r>
              <a:rPr lang="fr-FR" b="0" baseline="0" dirty="0" err="1" smtClean="0"/>
              <a:t>share</a:t>
            </a:r>
            <a:r>
              <a:rPr lang="fr-FR" b="0" baseline="0" dirty="0" smtClean="0"/>
              <a:t> </a:t>
            </a:r>
            <a:r>
              <a:rPr lang="fr-FR" b="0" baseline="0" dirty="0" err="1" smtClean="0"/>
              <a:t>your</a:t>
            </a:r>
            <a:r>
              <a:rPr lang="fr-FR" b="0" baseline="0" dirty="0" smtClean="0"/>
              <a:t> post </a:t>
            </a:r>
            <a:r>
              <a:rPr lang="fr-FR" b="0" baseline="0" dirty="0" err="1" smtClean="0"/>
              <a:t>print</a:t>
            </a:r>
            <a:r>
              <a:rPr lang="fr-FR" b="0" baseline="0" dirty="0" smtClean="0"/>
              <a:t> on the </a:t>
            </a:r>
            <a:r>
              <a:rPr lang="fr-FR" b="0" baseline="0" dirty="0" err="1" smtClean="0"/>
              <a:t>listed</a:t>
            </a:r>
            <a:r>
              <a:rPr lang="fr-FR" b="0" baseline="0" dirty="0" smtClean="0"/>
              <a:t> direction: </a:t>
            </a:r>
            <a:r>
              <a:rPr lang="fr-FR" b="0" baseline="0" dirty="0" err="1" smtClean="0"/>
              <a:t>Institutional</a:t>
            </a:r>
            <a:r>
              <a:rPr lang="fr-FR" b="0" baseline="0" dirty="0" smtClean="0"/>
              <a:t> </a:t>
            </a:r>
            <a:r>
              <a:rPr lang="fr-FR" b="0" baseline="0" dirty="0" err="1" smtClean="0"/>
              <a:t>repository</a:t>
            </a:r>
            <a:r>
              <a:rPr lang="fr-FR" b="0" baseline="0" dirty="0" smtClean="0"/>
              <a:t>, </a:t>
            </a:r>
            <a:r>
              <a:rPr lang="fr-FR" b="0" baseline="0" dirty="0" err="1" smtClean="0"/>
              <a:t>subject</a:t>
            </a:r>
            <a:r>
              <a:rPr lang="fr-FR" b="0" baseline="0" dirty="0" smtClean="0"/>
              <a:t> </a:t>
            </a:r>
            <a:r>
              <a:rPr lang="fr-FR" b="0" baseline="0" dirty="0" err="1" smtClean="0"/>
              <a:t>repository</a:t>
            </a:r>
            <a:endParaRPr lang="fr-FR" b="0" baseline="0" dirty="0" smtClean="0"/>
          </a:p>
          <a:p>
            <a:r>
              <a:rPr lang="fr-FR" b="0" u="sng" baseline="0" dirty="0" err="1" smtClean="0"/>
              <a:t>With</a:t>
            </a:r>
            <a:r>
              <a:rPr lang="fr-FR" b="0" u="sng" baseline="0" dirty="0" smtClean="0"/>
              <a:t> a </a:t>
            </a:r>
            <a:r>
              <a:rPr lang="fr-FR" b="1" u="sng" baseline="0" dirty="0" smtClean="0"/>
              <a:t>24</a:t>
            </a:r>
            <a:r>
              <a:rPr lang="fr-FR" b="0" u="sng" baseline="0" dirty="0" smtClean="0"/>
              <a:t> </a:t>
            </a:r>
            <a:r>
              <a:rPr lang="fr-FR" b="0" u="sng" baseline="0" dirty="0" err="1" smtClean="0"/>
              <a:t>mounth</a:t>
            </a:r>
            <a:r>
              <a:rPr lang="fr-FR" b="0" u="sng" baseline="0" dirty="0" smtClean="0"/>
              <a:t> embargo </a:t>
            </a:r>
            <a:r>
              <a:rPr lang="fr-FR" b="0" u="sng" baseline="0" dirty="0" err="1" smtClean="0"/>
              <a:t>this</a:t>
            </a:r>
            <a:r>
              <a:rPr lang="fr-FR" b="0" u="sng" baseline="0" dirty="0" smtClean="0"/>
              <a:t> time</a:t>
            </a:r>
          </a:p>
          <a:p>
            <a:endParaRPr lang="fr-FR" b="0" baseline="0" dirty="0" smtClean="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B0F8A-3ED9-43EC-B747-C39FAC23339D}"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92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err="1" smtClean="0"/>
              <a:t>Pathway</a:t>
            </a:r>
            <a:r>
              <a:rPr lang="fr-FR" b="1" baseline="0" dirty="0" smtClean="0"/>
              <a:t> B</a:t>
            </a:r>
          </a:p>
          <a:p>
            <a:endParaRPr lang="fr-FR" b="0" baseline="0" dirty="0" smtClean="0"/>
          </a:p>
          <a:p>
            <a:r>
              <a:rPr lang="fr-FR" b="0" u="none" baseline="0" dirty="0" smtClean="0"/>
              <a:t>This </a:t>
            </a:r>
            <a:r>
              <a:rPr lang="fr-FR" b="0" u="none" baseline="0" dirty="0" err="1" smtClean="0"/>
              <a:t>is</a:t>
            </a:r>
            <a:r>
              <a:rPr lang="fr-FR" b="0" u="none" baseline="0" dirty="0" smtClean="0"/>
              <a:t> the </a:t>
            </a:r>
            <a:r>
              <a:rPr lang="fr-FR" b="0" u="none" baseline="0" dirty="0" err="1" smtClean="0"/>
              <a:t>specific</a:t>
            </a:r>
            <a:r>
              <a:rPr lang="fr-FR" b="0" u="none" baseline="0" dirty="0" smtClean="0"/>
              <a:t> sharing </a:t>
            </a:r>
            <a:r>
              <a:rPr lang="fr-FR" b="0" u="none" baseline="0" dirty="0" err="1" smtClean="0"/>
              <a:t>policy</a:t>
            </a:r>
            <a:r>
              <a:rPr lang="fr-FR" b="0" u="none" baseline="0" dirty="0" smtClean="0"/>
              <a:t> of the </a:t>
            </a:r>
            <a:r>
              <a:rPr lang="fr-FR" b="0" u="none" baseline="0" dirty="0" err="1" smtClean="0"/>
              <a:t>postprint</a:t>
            </a:r>
            <a:r>
              <a:rPr lang="fr-FR" b="0" u="none" baseline="0" dirty="0" smtClean="0"/>
              <a:t> for the </a:t>
            </a:r>
            <a:r>
              <a:rPr lang="fr-FR" b="0" u="none" baseline="0" dirty="0" err="1" smtClean="0"/>
              <a:t>indicated</a:t>
            </a:r>
            <a:r>
              <a:rPr lang="fr-FR" b="0" u="none" baseline="0" dirty="0" smtClean="0"/>
              <a:t> location: </a:t>
            </a:r>
            <a:r>
              <a:rPr lang="fr-FR" b="0" u="none" baseline="0" dirty="0" err="1" smtClean="0"/>
              <a:t>arXiv</a:t>
            </a:r>
            <a:r>
              <a:rPr lang="fr-FR" b="0" u="none" baseline="0" dirty="0" smtClean="0"/>
              <a:t>, </a:t>
            </a:r>
            <a:r>
              <a:rPr lang="fr-FR" b="0" u="none" baseline="0" dirty="0" err="1" smtClean="0"/>
              <a:t>RePEC</a:t>
            </a:r>
            <a:r>
              <a:rPr lang="fr-FR" b="0" u="none" baseline="0" dirty="0" smtClean="0"/>
              <a:t> and </a:t>
            </a:r>
            <a:r>
              <a:rPr lang="fr-FR" b="0" u="none" baseline="0" dirty="0" err="1" smtClean="0"/>
              <a:t>your</a:t>
            </a:r>
            <a:r>
              <a:rPr lang="fr-FR" b="0" u="none" baseline="0" dirty="0" smtClean="0"/>
              <a:t> </a:t>
            </a:r>
            <a:r>
              <a:rPr lang="fr-FR" b="0" u="none" baseline="0" dirty="0" err="1" smtClean="0"/>
              <a:t>personnal</a:t>
            </a:r>
            <a:r>
              <a:rPr lang="fr-FR" b="0" u="none" baseline="0" dirty="0" smtClean="0"/>
              <a:t> </a:t>
            </a:r>
            <a:r>
              <a:rPr lang="fr-FR" b="0" u="none" baseline="0" dirty="0" err="1" smtClean="0"/>
              <a:t>Homepage</a:t>
            </a:r>
            <a:r>
              <a:rPr lang="fr-FR" b="0" u="none" baseline="0" dirty="0" smtClean="0"/>
              <a:t>*.</a:t>
            </a:r>
          </a:p>
          <a:p>
            <a:r>
              <a:rPr lang="fr-FR" b="0" u="none" baseline="0" dirty="0" smtClean="0"/>
              <a:t>You </a:t>
            </a:r>
            <a:r>
              <a:rPr lang="fr-FR" b="0" u="none" baseline="0" dirty="0" err="1" smtClean="0"/>
              <a:t>can</a:t>
            </a:r>
            <a:r>
              <a:rPr lang="fr-FR" b="0" u="none" baseline="0" dirty="0" smtClean="0"/>
              <a:t> </a:t>
            </a:r>
            <a:r>
              <a:rPr lang="fr-FR" b="0" u="none" baseline="0" dirty="0" err="1" smtClean="0"/>
              <a:t>share</a:t>
            </a:r>
            <a:r>
              <a:rPr lang="fr-FR" b="0" u="none" baseline="0" dirty="0" smtClean="0"/>
              <a:t> </a:t>
            </a:r>
            <a:r>
              <a:rPr lang="fr-FR" b="0" u="none" baseline="0" dirty="0" err="1" smtClean="0"/>
              <a:t>here</a:t>
            </a:r>
            <a:r>
              <a:rPr lang="fr-FR" b="0" u="none" baseline="0" dirty="0" smtClean="0"/>
              <a:t> </a:t>
            </a:r>
            <a:r>
              <a:rPr lang="fr-FR" b="0" u="none" baseline="0" dirty="0" err="1" smtClean="0"/>
              <a:t>your</a:t>
            </a:r>
            <a:r>
              <a:rPr lang="fr-FR" b="0" u="none" baseline="0" dirty="0" smtClean="0"/>
              <a:t> post </a:t>
            </a:r>
            <a:r>
              <a:rPr lang="fr-FR" b="0" u="none" baseline="0" dirty="0" err="1" smtClean="0"/>
              <a:t>print</a:t>
            </a:r>
            <a:r>
              <a:rPr lang="fr-FR" b="0" u="none" baseline="0" dirty="0" smtClean="0"/>
              <a:t>, </a:t>
            </a:r>
            <a:r>
              <a:rPr lang="fr-FR" b="0" u="none" baseline="0" dirty="0" err="1" smtClean="0"/>
              <a:t>with</a:t>
            </a:r>
            <a:r>
              <a:rPr lang="fr-FR" b="0" u="none" baseline="0" dirty="0" smtClean="0"/>
              <a:t> no embargo, but </a:t>
            </a:r>
            <a:r>
              <a:rPr lang="fr-FR" b="0" u="none" baseline="0" dirty="0" err="1" smtClean="0"/>
              <a:t>following</a:t>
            </a:r>
            <a:r>
              <a:rPr lang="fr-FR" b="0" u="none" baseline="0" dirty="0" smtClean="0"/>
              <a:t> the </a:t>
            </a:r>
            <a:r>
              <a:rPr lang="fr-FR" b="0" u="none" baseline="0" dirty="0" err="1" smtClean="0"/>
              <a:t>same</a:t>
            </a:r>
            <a:r>
              <a:rPr lang="fr-FR" b="0" u="none" baseline="0" dirty="0" smtClean="0"/>
              <a:t> conditions.</a:t>
            </a:r>
          </a:p>
          <a:p>
            <a:endParaRPr lang="fr-FR" b="0" u="none" baseline="0" dirty="0" smtClean="0"/>
          </a:p>
          <a:p>
            <a:r>
              <a:rPr lang="fr-FR" b="0" u="none" baseline="0" dirty="0" smtClean="0"/>
              <a:t>* </a:t>
            </a:r>
            <a:r>
              <a:rPr lang="fr-FR" b="0" u="none" baseline="0" dirty="0" err="1" smtClean="0"/>
              <a:t>Author’s</a:t>
            </a:r>
            <a:r>
              <a:rPr lang="fr-FR" b="0" u="none" baseline="0" dirty="0" smtClean="0"/>
              <a:t> </a:t>
            </a:r>
            <a:r>
              <a:rPr lang="fr-FR" b="0" u="none" baseline="0" dirty="0" err="1" smtClean="0"/>
              <a:t>homepage</a:t>
            </a:r>
            <a:r>
              <a:rPr lang="fr-FR" b="0" u="none" baseline="0" dirty="0" smtClean="0"/>
              <a:t>: </a:t>
            </a:r>
            <a:r>
              <a:rPr lang="fr-FR" b="0" u="none" baseline="0" dirty="0" err="1" smtClean="0"/>
              <a:t>your</a:t>
            </a:r>
            <a:r>
              <a:rPr lang="fr-FR" b="0" u="none" baseline="0" dirty="0" smtClean="0"/>
              <a:t> </a:t>
            </a:r>
            <a:r>
              <a:rPr lang="fr-FR" b="0" u="none" baseline="0" dirty="0" err="1" smtClean="0"/>
              <a:t>named</a:t>
            </a:r>
            <a:r>
              <a:rPr lang="fr-FR" b="0" u="none" baseline="0" dirty="0" smtClean="0"/>
              <a:t> </a:t>
            </a:r>
            <a:r>
              <a:rPr lang="fr-FR" b="0" u="none" baseline="0" dirty="0" err="1" smtClean="0"/>
              <a:t>webpage</a:t>
            </a:r>
            <a:r>
              <a:rPr lang="fr-FR" b="0" u="none" baseline="0" dirty="0" smtClean="0"/>
              <a:t> on the </a:t>
            </a:r>
            <a:r>
              <a:rPr lang="fr-FR" b="0" u="none" baseline="0" dirty="0" err="1" smtClean="0"/>
              <a:t>website</a:t>
            </a:r>
            <a:r>
              <a:rPr lang="fr-FR" b="0" u="none" baseline="0" dirty="0" smtClean="0"/>
              <a:t> of </a:t>
            </a:r>
            <a:r>
              <a:rPr lang="fr-FR" b="0" u="none" baseline="0" dirty="0" err="1" smtClean="0"/>
              <a:t>your</a:t>
            </a:r>
            <a:r>
              <a:rPr lang="fr-FR" b="0" u="none" baseline="0" dirty="0" smtClean="0"/>
              <a:t> </a:t>
            </a:r>
            <a:r>
              <a:rPr lang="fr-FR" b="0" u="none" baseline="0" dirty="0" err="1" smtClean="0"/>
              <a:t>labs</a:t>
            </a:r>
            <a:r>
              <a:rPr lang="fr-FR" b="0" u="none" baseline="0" dirty="0" smtClean="0"/>
              <a:t>. … A page </a:t>
            </a:r>
            <a:r>
              <a:rPr lang="fr-FR" b="0" u="none" baseline="0" dirty="0" err="1" smtClean="0"/>
              <a:t>never</a:t>
            </a:r>
            <a:r>
              <a:rPr lang="fr-FR" b="0" u="none" baseline="0" dirty="0" smtClean="0"/>
              <a:t> </a:t>
            </a:r>
            <a:r>
              <a:rPr lang="fr-FR" b="0" u="none" baseline="0" dirty="0" err="1" smtClean="0"/>
              <a:t>viewed</a:t>
            </a:r>
            <a:r>
              <a:rPr lang="fr-FR" b="0" u="none" baseline="0" dirty="0" smtClean="0"/>
              <a:t> by </a:t>
            </a:r>
            <a:r>
              <a:rPr lang="fr-FR" b="0" u="none" baseline="0" dirty="0" err="1" smtClean="0"/>
              <a:t>anyone</a:t>
            </a:r>
            <a:r>
              <a:rPr lang="fr-FR" b="0" u="none" baseline="0" dirty="0" smtClean="0"/>
              <a:t>……</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B0F8A-3ED9-43EC-B747-C39FAC23339D}"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91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Th</a:t>
            </a:r>
            <a:r>
              <a:rPr lang="fr-FR" baseline="0" dirty="0" smtClean="0"/>
              <a:t>e </a:t>
            </a:r>
            <a:r>
              <a:rPr lang="fr-FR" baseline="0" dirty="0" err="1" smtClean="0"/>
              <a:t>published</a:t>
            </a:r>
            <a:r>
              <a:rPr lang="fr-FR" baseline="0" dirty="0" smtClean="0"/>
              <a:t> version </a:t>
            </a:r>
            <a:r>
              <a:rPr lang="fr-FR" baseline="0" dirty="0" err="1" smtClean="0"/>
              <a:t>is</a:t>
            </a:r>
            <a:r>
              <a:rPr lang="fr-FR" baseline="0" dirty="0" smtClean="0"/>
              <a:t> </a:t>
            </a:r>
            <a:r>
              <a:rPr lang="fr-FR" baseline="0" dirty="0" err="1" smtClean="0"/>
              <a:t>either</a:t>
            </a:r>
            <a:r>
              <a:rPr lang="fr-FR" baseline="0" dirty="0" smtClean="0"/>
              <a:t>:</a:t>
            </a:r>
          </a:p>
          <a:p>
            <a:pPr marL="171450" indent="-171450">
              <a:buFontTx/>
              <a:buChar char="-"/>
            </a:pPr>
            <a:r>
              <a:rPr lang="fr-FR" baseline="0" dirty="0" smtClean="0"/>
              <a:t>© to the </a:t>
            </a:r>
            <a:r>
              <a:rPr lang="fr-FR" baseline="0" dirty="0" err="1" smtClean="0"/>
              <a:t>publisher</a:t>
            </a:r>
            <a:r>
              <a:rPr lang="fr-FR" baseline="0" dirty="0" smtClean="0"/>
              <a:t> in the </a:t>
            </a:r>
            <a:r>
              <a:rPr lang="fr-FR" baseline="0" dirty="0" err="1" smtClean="0"/>
              <a:t>subscription</a:t>
            </a:r>
            <a:r>
              <a:rPr lang="fr-FR" baseline="0" dirty="0" smtClean="0"/>
              <a:t> model</a:t>
            </a:r>
          </a:p>
          <a:p>
            <a:pPr marL="171450" indent="-171450">
              <a:buFontTx/>
              <a:buChar char="-"/>
            </a:pPr>
            <a:r>
              <a:rPr lang="fr-FR" baseline="0" dirty="0" smtClean="0"/>
              <a:t>Open (</a:t>
            </a:r>
            <a:r>
              <a:rPr lang="fr-FR" baseline="0" dirty="0" err="1" smtClean="0"/>
              <a:t>mostly</a:t>
            </a:r>
            <a:r>
              <a:rPr lang="fr-FR" baseline="0" dirty="0" smtClean="0"/>
              <a:t> </a:t>
            </a:r>
            <a:r>
              <a:rPr lang="fr-FR" baseline="0" dirty="0" err="1" smtClean="0"/>
              <a:t>with</a:t>
            </a:r>
            <a:r>
              <a:rPr lang="fr-FR" baseline="0" dirty="0" smtClean="0"/>
              <a:t> a </a:t>
            </a:r>
            <a:r>
              <a:rPr lang="fr-FR" baseline="0" dirty="0" err="1" smtClean="0"/>
              <a:t>license</a:t>
            </a:r>
            <a:r>
              <a:rPr lang="fr-FR" baseline="0" dirty="0" smtClean="0"/>
              <a:t>) in open </a:t>
            </a:r>
            <a:r>
              <a:rPr lang="fr-FR" baseline="0" dirty="0" err="1" smtClean="0"/>
              <a:t>access</a:t>
            </a:r>
            <a:r>
              <a:rPr lang="fr-FR" baseline="0" dirty="0" smtClean="0"/>
              <a:t> </a:t>
            </a:r>
            <a:r>
              <a:rPr lang="fr-FR" baseline="0" dirty="0" err="1" smtClean="0"/>
              <a:t>models</a:t>
            </a:r>
            <a:r>
              <a:rPr lang="fr-FR" baseline="0" dirty="0" smtClean="0"/>
              <a:t>.</a:t>
            </a:r>
          </a:p>
          <a:p>
            <a:pPr marL="171450" indent="-171450">
              <a:buFontTx/>
              <a:buChar char="-"/>
            </a:pPr>
            <a:endParaRPr lang="fr-FR" baseline="0" dirty="0" smtClean="0"/>
          </a:p>
          <a:p>
            <a:pPr marL="0" indent="0">
              <a:buFontTx/>
              <a:buNone/>
            </a:pPr>
            <a:r>
              <a:rPr lang="fr-FR" baseline="0" dirty="0" err="1" smtClean="0"/>
              <a:t>When</a:t>
            </a:r>
            <a:r>
              <a:rPr lang="fr-FR" baseline="0" dirty="0" smtClean="0"/>
              <a:t> </a:t>
            </a:r>
            <a:r>
              <a:rPr lang="fr-FR" baseline="0" dirty="0" err="1" smtClean="0"/>
              <a:t>you</a:t>
            </a:r>
            <a:r>
              <a:rPr lang="fr-FR" baseline="0" dirty="0" smtClean="0"/>
              <a:t> </a:t>
            </a:r>
            <a:r>
              <a:rPr lang="fr-FR" baseline="0" dirty="0" err="1" smtClean="0"/>
              <a:t>publish</a:t>
            </a:r>
            <a:r>
              <a:rPr lang="fr-FR" baseline="0" dirty="0" smtClean="0"/>
              <a:t> in </a:t>
            </a:r>
            <a:r>
              <a:rPr lang="fr-FR" baseline="0" dirty="0" err="1" smtClean="0"/>
              <a:t>subscription</a:t>
            </a:r>
            <a:r>
              <a:rPr lang="fr-FR" baseline="0" dirty="0" smtClean="0"/>
              <a:t> </a:t>
            </a:r>
            <a:r>
              <a:rPr lang="fr-FR" baseline="0" dirty="0" err="1" smtClean="0"/>
              <a:t>journals</a:t>
            </a:r>
            <a:r>
              <a:rPr lang="fr-FR" baseline="0" dirty="0" smtClean="0"/>
              <a:t>, </a:t>
            </a:r>
            <a:r>
              <a:rPr lang="fr-FR" baseline="0" dirty="0" err="1" smtClean="0"/>
              <a:t>you</a:t>
            </a:r>
            <a:r>
              <a:rPr lang="fr-FR" baseline="0" dirty="0" smtClean="0"/>
              <a:t> </a:t>
            </a:r>
            <a:r>
              <a:rPr lang="fr-FR" baseline="0" dirty="0" err="1" smtClean="0"/>
              <a:t>cannot</a:t>
            </a:r>
            <a:r>
              <a:rPr lang="fr-FR" baseline="0" dirty="0" smtClean="0"/>
              <a:t> </a:t>
            </a:r>
            <a:r>
              <a:rPr lang="fr-FR" baseline="0" dirty="0" err="1" smtClean="0"/>
              <a:t>share</a:t>
            </a:r>
            <a:r>
              <a:rPr lang="fr-FR" baseline="0" dirty="0" smtClean="0"/>
              <a:t> </a:t>
            </a:r>
            <a:r>
              <a:rPr lang="fr-FR" baseline="0" dirty="0" err="1" smtClean="0"/>
              <a:t>this</a:t>
            </a:r>
            <a:r>
              <a:rPr lang="fr-FR" baseline="0" dirty="0" smtClean="0"/>
              <a:t> version, </a:t>
            </a:r>
            <a:r>
              <a:rPr lang="fr-FR" baseline="0" dirty="0" err="1" smtClean="0"/>
              <a:t>you</a:t>
            </a:r>
            <a:r>
              <a:rPr lang="fr-FR" baseline="0" dirty="0" smtClean="0"/>
              <a:t> </a:t>
            </a:r>
            <a:r>
              <a:rPr lang="fr-FR" baseline="0" dirty="0" err="1" smtClean="0"/>
              <a:t>can’t</a:t>
            </a:r>
            <a:r>
              <a:rPr lang="fr-FR" baseline="0" dirty="0" smtClean="0"/>
              <a:t> </a:t>
            </a:r>
            <a:r>
              <a:rPr lang="fr-FR" baseline="0" dirty="0" err="1" smtClean="0"/>
              <a:t>depose</a:t>
            </a:r>
            <a:r>
              <a:rPr lang="fr-FR" baseline="0" dirty="0" smtClean="0"/>
              <a:t> </a:t>
            </a:r>
            <a:r>
              <a:rPr lang="fr-FR" baseline="0" dirty="0" err="1" smtClean="0"/>
              <a:t>it</a:t>
            </a:r>
            <a:r>
              <a:rPr lang="fr-FR" baseline="0" dirty="0" smtClean="0"/>
              <a:t> in open </a:t>
            </a:r>
            <a:r>
              <a:rPr lang="fr-FR" baseline="0" dirty="0" err="1" smtClean="0"/>
              <a:t>institutionnal</a:t>
            </a:r>
            <a:r>
              <a:rPr lang="fr-FR" baseline="0" dirty="0" smtClean="0"/>
              <a:t> </a:t>
            </a:r>
            <a:r>
              <a:rPr lang="fr-FR" baseline="0" dirty="0" err="1" smtClean="0"/>
              <a:t>reposositories</a:t>
            </a:r>
            <a:r>
              <a:rPr lang="fr-FR" baseline="0" dirty="0" smtClean="0"/>
              <a:t>,</a:t>
            </a:r>
          </a:p>
          <a:p>
            <a:pPr marL="0" indent="0">
              <a:buFontTx/>
              <a:buNone/>
            </a:pPr>
            <a:r>
              <a:rPr lang="fr-FR" baseline="0" dirty="0" err="1" smtClean="0"/>
              <a:t>Because</a:t>
            </a:r>
            <a:r>
              <a:rPr lang="fr-FR" baseline="0" dirty="0" smtClean="0"/>
              <a:t> </a:t>
            </a:r>
            <a:r>
              <a:rPr lang="fr-FR" baseline="0" dirty="0" err="1" smtClean="0"/>
              <a:t>it’s</a:t>
            </a:r>
            <a:r>
              <a:rPr lang="fr-FR" baseline="0" dirty="0" smtClean="0"/>
              <a:t> a </a:t>
            </a:r>
            <a:r>
              <a:rPr lang="fr-FR" baseline="0" dirty="0" err="1" smtClean="0"/>
              <a:t>publisher</a:t>
            </a:r>
            <a:r>
              <a:rPr lang="fr-FR" baseline="0" dirty="0" smtClean="0"/>
              <a:t> ©</a:t>
            </a:r>
          </a:p>
          <a:p>
            <a:pPr marL="0" indent="0">
              <a:buFontTx/>
              <a:buNone/>
            </a:pPr>
            <a:endParaRPr lang="fr-FR" baseline="0" dirty="0" smtClean="0"/>
          </a:p>
          <a:p>
            <a:pPr marL="0" indent="0">
              <a:buFontTx/>
              <a:buNone/>
            </a:pPr>
            <a:r>
              <a:rPr lang="fr-FR" baseline="0" dirty="0" smtClean="0"/>
              <a:t>If </a:t>
            </a:r>
            <a:r>
              <a:rPr lang="fr-FR" baseline="0" dirty="0" err="1" smtClean="0"/>
              <a:t>you</a:t>
            </a:r>
            <a:r>
              <a:rPr lang="fr-FR" baseline="0" dirty="0" smtClean="0"/>
              <a:t> </a:t>
            </a:r>
            <a:r>
              <a:rPr lang="fr-FR" baseline="0" dirty="0" err="1" smtClean="0"/>
              <a:t>publish</a:t>
            </a:r>
            <a:r>
              <a:rPr lang="fr-FR" baseline="0" dirty="0" smtClean="0"/>
              <a:t> in an OPEN ACCESS journal, </a:t>
            </a:r>
            <a:r>
              <a:rPr lang="fr-FR" baseline="0" dirty="0" err="1" smtClean="0"/>
              <a:t>eitheir</a:t>
            </a:r>
            <a:r>
              <a:rPr lang="fr-FR" baseline="0" dirty="0" smtClean="0"/>
              <a:t> </a:t>
            </a:r>
            <a:r>
              <a:rPr lang="fr-FR" baseline="0" dirty="0" err="1" smtClean="0"/>
              <a:t>diamond</a:t>
            </a:r>
            <a:r>
              <a:rPr lang="fr-FR" baseline="0" dirty="0" smtClean="0"/>
              <a:t> or gold, an open </a:t>
            </a:r>
            <a:r>
              <a:rPr lang="fr-FR" baseline="0" dirty="0" err="1" smtClean="0"/>
              <a:t>licencse</a:t>
            </a:r>
            <a:r>
              <a:rPr lang="fr-FR" baseline="0" dirty="0" smtClean="0"/>
              <a:t> (</a:t>
            </a:r>
            <a:r>
              <a:rPr lang="fr-FR" baseline="0" dirty="0" err="1" smtClean="0"/>
              <a:t>cf</a:t>
            </a:r>
            <a:r>
              <a:rPr lang="fr-FR" baseline="0" dirty="0" smtClean="0"/>
              <a:t> </a:t>
            </a:r>
            <a:r>
              <a:rPr lang="fr-FR" baseline="0" dirty="0" err="1" smtClean="0"/>
              <a:t>next</a:t>
            </a:r>
            <a:r>
              <a:rPr lang="fr-FR" baseline="0" dirty="0" smtClean="0"/>
              <a:t> Part of </a:t>
            </a:r>
            <a:r>
              <a:rPr lang="fr-FR" baseline="0" dirty="0" err="1" smtClean="0"/>
              <a:t>this</a:t>
            </a:r>
            <a:r>
              <a:rPr lang="fr-FR" baseline="0" dirty="0" smtClean="0"/>
              <a:t> training) </a:t>
            </a:r>
            <a:r>
              <a:rPr lang="fr-FR" baseline="0" dirty="0" err="1" smtClean="0"/>
              <a:t>is</a:t>
            </a:r>
            <a:r>
              <a:rPr lang="fr-FR" baseline="0" dirty="0" smtClean="0"/>
              <a:t> </a:t>
            </a:r>
            <a:r>
              <a:rPr lang="fr-FR" baseline="0" dirty="0" err="1" smtClean="0"/>
              <a:t>applied</a:t>
            </a:r>
            <a:r>
              <a:rPr lang="fr-FR" baseline="0" dirty="0" smtClean="0"/>
              <a:t> to the </a:t>
            </a:r>
            <a:r>
              <a:rPr lang="fr-FR" b="1" baseline="0" dirty="0" err="1" smtClean="0"/>
              <a:t>published</a:t>
            </a:r>
            <a:r>
              <a:rPr lang="fr-FR" b="1" baseline="0" dirty="0" smtClean="0"/>
              <a:t> </a:t>
            </a:r>
            <a:r>
              <a:rPr lang="fr-FR" b="1" baseline="0" dirty="0" err="1" smtClean="0"/>
              <a:t>paper</a:t>
            </a:r>
            <a:r>
              <a:rPr lang="fr-FR" b="1" baseline="0" dirty="0" smtClean="0"/>
              <a:t>.</a:t>
            </a:r>
          </a:p>
          <a:p>
            <a:pPr marL="0" indent="0">
              <a:buFontTx/>
              <a:buNone/>
            </a:pPr>
            <a:r>
              <a:rPr lang="fr-FR" b="0" baseline="0" dirty="0" smtClean="0"/>
              <a:t>In </a:t>
            </a:r>
            <a:r>
              <a:rPr lang="fr-FR" b="0" baseline="0" dirty="0" err="1" smtClean="0"/>
              <a:t>this</a:t>
            </a:r>
            <a:r>
              <a:rPr lang="fr-FR" b="0" baseline="0" dirty="0" smtClean="0"/>
              <a:t> case, </a:t>
            </a:r>
            <a:r>
              <a:rPr lang="fr-FR" b="0" baseline="0" dirty="0" err="1" smtClean="0"/>
              <a:t>you</a:t>
            </a:r>
            <a:r>
              <a:rPr lang="fr-FR" b="0" baseline="0" dirty="0" smtClean="0"/>
              <a:t> </a:t>
            </a:r>
            <a:r>
              <a:rPr lang="fr-FR" b="0" baseline="0" dirty="0" err="1" smtClean="0"/>
              <a:t>can</a:t>
            </a:r>
            <a:r>
              <a:rPr lang="fr-FR" b="0" baseline="0" dirty="0" smtClean="0"/>
              <a:t> </a:t>
            </a:r>
            <a:r>
              <a:rPr lang="fr-FR" b="0" baseline="0" dirty="0" err="1" smtClean="0"/>
              <a:t>deposit</a:t>
            </a:r>
            <a:r>
              <a:rPr lang="fr-FR" b="0" baseline="0" dirty="0" smtClean="0"/>
              <a:t> the </a:t>
            </a:r>
            <a:r>
              <a:rPr lang="fr-FR" b="0" baseline="0" dirty="0" err="1" smtClean="0"/>
              <a:t>published</a:t>
            </a:r>
            <a:r>
              <a:rPr lang="fr-FR" b="0" baseline="0" dirty="0" smtClean="0"/>
              <a:t> version.</a:t>
            </a:r>
          </a:p>
          <a:p>
            <a:pPr marL="0" indent="0">
              <a:buFontTx/>
              <a:buNone/>
            </a:pPr>
            <a:endParaRPr lang="fr-FR" baseline="0" dirty="0" smtClean="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2A9B0F8A-3ED9-43EC-B747-C39FAC23339D}" type="slidenum">
              <a:rPr lang="cs-CZ" smtClean="0"/>
              <a:t>31</a:t>
            </a:fld>
            <a:endParaRPr lang="cs-CZ"/>
          </a:p>
        </p:txBody>
      </p:sp>
    </p:spTree>
    <p:extLst>
      <p:ext uri="{BB962C8B-B14F-4D97-AF65-F5344CB8AC3E}">
        <p14:creationId xmlns:p14="http://schemas.microsoft.com/office/powerpoint/2010/main" val="105103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350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cs-CZ"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76856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153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9639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3927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021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29868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7033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13232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50</a:t>
            </a:fld>
            <a:endParaRPr kumimoji="0" lang="cs-CZ"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13629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95" name="Google Shape;795;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974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cs-CZ"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367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1" name="Google Shape;80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Additionnal</a:t>
            </a:r>
            <a:r>
              <a:rPr lang="fr-FR" baseline="0" dirty="0" smtClean="0"/>
              <a:t> slides for more information or </a:t>
            </a:r>
            <a:r>
              <a:rPr lang="fr-FR" baseline="0" dirty="0" err="1" smtClean="0"/>
              <a:t>specific</a:t>
            </a:r>
            <a:r>
              <a:rPr lang="fr-FR" baseline="0" dirty="0" smtClean="0"/>
              <a:t> questions.</a:t>
            </a:r>
            <a:endParaRPr lang="fr-FR" dirty="0"/>
          </a:p>
        </p:txBody>
      </p:sp>
      <p:sp>
        <p:nvSpPr>
          <p:cNvPr id="4" name="Espace réservé du numéro de diapositive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A9B0F8A-3ED9-43EC-B747-C39FAC23339D}" type="slidenum">
              <a:rPr kumimoji="0" lang="cs-CZ"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lang="cs-CZ"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98560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https://www.coalition-s.org/plan_s_principles/</a:t>
            </a:r>
          </a:p>
          <a:p>
            <a:endParaRPr lang="fr-FR" dirty="0" smtClean="0"/>
          </a:p>
          <a:p>
            <a:r>
              <a:rPr lang="en-US" dirty="0" smtClean="0"/>
              <a:t>“With effect from 2021*, all scholarly publications on the results from research funded by public or private grants provided by national, regional and international research councils and funding bodies, must be published in Open Access Journals, on Open Access Platforms, or made immediately available through Open Access Repositories without embargo.”</a:t>
            </a:r>
          </a:p>
          <a:p>
            <a:endParaRPr lang="fr-FR" dirty="0" smtClean="0"/>
          </a:p>
          <a:p>
            <a:r>
              <a:rPr lang="en-GB" sz="1200" kern="1200" dirty="0" smtClean="0">
                <a:solidFill>
                  <a:schemeClr val="tx1"/>
                </a:solidFill>
                <a:effectLst/>
                <a:latin typeface="+mn-lt"/>
                <a:ea typeface="+mn-ea"/>
                <a:cs typeface="+mn-cs"/>
              </a:rPr>
              <a:t>Plan S is made of several principles. The common base [</a:t>
            </a:r>
            <a:r>
              <a:rPr lang="en-GB" sz="1200" kern="1200" dirty="0" err="1" smtClean="0">
                <a:solidFill>
                  <a:schemeClr val="tx1"/>
                </a:solidFill>
                <a:effectLst/>
                <a:latin typeface="+mn-lt"/>
                <a:ea typeface="+mn-ea"/>
                <a:cs typeface="+mn-cs"/>
              </a:rPr>
              <a:t>ss</a:t>
            </a:r>
            <a:r>
              <a:rPr lang="en-GB" sz="1200" kern="1200" dirty="0" smtClean="0">
                <a:solidFill>
                  <a:schemeClr val="tx1"/>
                </a:solidFill>
                <a:effectLst/>
                <a:latin typeface="+mn-lt"/>
                <a:ea typeface="+mn-ea"/>
                <a:cs typeface="+mn-cs"/>
              </a:rPr>
              <a:t>] is what you see on the screen. All scholarly publications must be</a:t>
            </a: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Published in OA</a:t>
            </a: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 made immediately available through OA Repositories</a:t>
            </a:r>
            <a:endParaRPr lang="fr-FR" sz="1200" kern="1200" dirty="0" smtClean="0">
              <a:solidFill>
                <a:schemeClr val="tx1"/>
              </a:solidFill>
              <a:effectLst/>
              <a:latin typeface="+mn-lt"/>
              <a:ea typeface="+mn-ea"/>
              <a:cs typeface="+mn-cs"/>
            </a:endParaRPr>
          </a:p>
          <a:p>
            <a:endParaRPr lang="fr-FR" dirty="0" smtClean="0"/>
          </a:p>
          <a:p>
            <a:endParaRPr lang="fr-FR" dirty="0" smtClean="0"/>
          </a:p>
          <a:p>
            <a:pPr eaLnBrk="1" hangingPunct="1">
              <a:spcBef>
                <a:spcPct val="0"/>
              </a:spcBef>
            </a:pPr>
            <a:endParaRPr lang="fr-FR" altLang="fr-FR" dirty="0" smtClean="0"/>
          </a:p>
        </p:txBody>
      </p:sp>
      <p:sp>
        <p:nvSpPr>
          <p:cNvPr id="37892"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69697" indent="-334499">
              <a:defRPr>
                <a:solidFill>
                  <a:schemeClr val="tx1"/>
                </a:solidFill>
                <a:latin typeface="Arial" panose="020B0604020202020204" pitchFamily="34" charset="0"/>
                <a:cs typeface="Arial" panose="020B0604020202020204" pitchFamily="34" charset="0"/>
              </a:defRPr>
            </a:lvl2pPr>
            <a:lvl3pPr marL="1337996" indent="-267599">
              <a:defRPr>
                <a:solidFill>
                  <a:schemeClr val="tx1"/>
                </a:solidFill>
                <a:latin typeface="Arial" panose="020B0604020202020204" pitchFamily="34" charset="0"/>
                <a:cs typeface="Arial" panose="020B0604020202020204" pitchFamily="34" charset="0"/>
              </a:defRPr>
            </a:lvl3pPr>
            <a:lvl4pPr marL="1873194" indent="-267599">
              <a:defRPr>
                <a:solidFill>
                  <a:schemeClr val="tx1"/>
                </a:solidFill>
                <a:latin typeface="Arial" panose="020B0604020202020204" pitchFamily="34" charset="0"/>
                <a:cs typeface="Arial" panose="020B0604020202020204" pitchFamily="34" charset="0"/>
              </a:defRPr>
            </a:lvl4pPr>
            <a:lvl5pPr marL="2408392" indent="-267599">
              <a:defRPr>
                <a:solidFill>
                  <a:schemeClr val="tx1"/>
                </a:solidFill>
                <a:latin typeface="Arial" panose="020B0604020202020204" pitchFamily="34" charset="0"/>
                <a:cs typeface="Arial" panose="020B0604020202020204" pitchFamily="34" charset="0"/>
              </a:defRPr>
            </a:lvl5pPr>
            <a:lvl6pPr marL="2943591" indent="-2675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478789" indent="-2675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13987" indent="-2675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549186" indent="-2675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3834AA2-D391-48BA-A3E9-781DB7A8EEB2}" type="slidenum">
              <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5005170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A</a:t>
            </a:r>
            <a:r>
              <a:rPr lang="fr-FR" b="1" baseline="0" dirty="0" smtClean="0"/>
              <a:t> </a:t>
            </a:r>
            <a:r>
              <a:rPr lang="fr-FR" b="1" baseline="0" dirty="0" err="1" smtClean="0"/>
              <a:t>third</a:t>
            </a:r>
            <a:r>
              <a:rPr lang="fr-FR" b="1" baseline="0" dirty="0" smtClean="0"/>
              <a:t> </a:t>
            </a:r>
            <a:r>
              <a:rPr lang="fr-FR" b="1" baseline="0" dirty="0" err="1" smtClean="0"/>
              <a:t>supplementary</a:t>
            </a:r>
            <a:r>
              <a:rPr lang="fr-FR" b="1" baseline="0" dirty="0" smtClean="0"/>
              <a:t> </a:t>
            </a:r>
            <a:r>
              <a:rPr lang="fr-FR" b="1" baseline="0" dirty="0" err="1" smtClean="0"/>
              <a:t>example</a:t>
            </a:r>
            <a:r>
              <a:rPr lang="fr-FR" b="1" baseline="0" dirty="0" smtClean="0"/>
              <a:t>: a </a:t>
            </a:r>
            <a:r>
              <a:rPr lang="fr-FR" b="1" baseline="0" dirty="0" err="1" smtClean="0"/>
              <a:t>subscription</a:t>
            </a:r>
            <a:r>
              <a:rPr lang="fr-FR" b="1" baseline="0" dirty="0" smtClean="0"/>
              <a:t> SHS journal (Taylor &amp; Francis) </a:t>
            </a:r>
            <a:r>
              <a:rPr lang="fr-FR" b="1" baseline="0" dirty="0" err="1" smtClean="0"/>
              <a:t>with</a:t>
            </a:r>
            <a:r>
              <a:rPr lang="fr-FR" b="1" baseline="0" dirty="0" smtClean="0"/>
              <a:t> </a:t>
            </a:r>
            <a:r>
              <a:rPr lang="fr-FR" b="1" baseline="0" dirty="0" err="1" smtClean="0"/>
              <a:t>additionnal</a:t>
            </a:r>
            <a:r>
              <a:rPr lang="fr-FR" b="1" baseline="0" dirty="0" smtClean="0"/>
              <a:t> </a:t>
            </a:r>
            <a:r>
              <a:rPr lang="fr-FR" b="1" baseline="0" dirty="0" err="1" smtClean="0"/>
              <a:t>stuff</a:t>
            </a:r>
            <a:r>
              <a:rPr lang="fr-FR" b="1" baseline="0" dirty="0" smtClean="0"/>
              <a:t> on sherpa </a:t>
            </a:r>
            <a:r>
              <a:rPr lang="fr-FR" b="1" baseline="0" dirty="0" err="1" smtClean="0"/>
              <a:t>romeo</a:t>
            </a:r>
            <a:r>
              <a:rPr lang="fr-FR" b="1" baseline="0" dirty="0" smtClean="0"/>
              <a:t>.</a:t>
            </a:r>
          </a:p>
          <a:p>
            <a:endParaRPr lang="fr-FR" b="1" baseline="0" dirty="0" smtClean="0"/>
          </a:p>
          <a:p>
            <a:r>
              <a:rPr lang="fr-FR" b="0" baseline="0" dirty="0" smtClean="0"/>
              <a:t>https://www.tandfonline.com/journals/maae20</a:t>
            </a:r>
          </a:p>
          <a:p>
            <a:endParaRPr lang="fr-FR" b="0" baseline="0" dirty="0" smtClean="0"/>
          </a:p>
          <a:p>
            <a:r>
              <a:rPr lang="fr-FR" b="0" baseline="0" dirty="0" smtClean="0"/>
              <a:t>https://v2.sherpa.ac.uk/id/publication/8175?template=romeo</a:t>
            </a:r>
          </a:p>
          <a:p>
            <a:endParaRPr lang="fr-FR" b="0" baseline="0" dirty="0" smtClean="0"/>
          </a:p>
          <a:p>
            <a:r>
              <a:rPr lang="fr-FR" b="0" baseline="0" dirty="0" smtClean="0"/>
              <a:t>You </a:t>
            </a:r>
            <a:r>
              <a:rPr lang="fr-FR" b="0" baseline="0" dirty="0" err="1" smtClean="0"/>
              <a:t>can</a:t>
            </a:r>
            <a:r>
              <a:rPr lang="fr-FR" b="0" baseline="0" dirty="0" smtClean="0"/>
              <a:t> </a:t>
            </a:r>
            <a:r>
              <a:rPr lang="fr-FR" b="0" baseline="0" dirty="0" err="1" smtClean="0"/>
              <a:t>share</a:t>
            </a:r>
            <a:r>
              <a:rPr lang="fr-FR" b="0" baseline="0" dirty="0" smtClean="0"/>
              <a:t> </a:t>
            </a:r>
            <a:r>
              <a:rPr lang="fr-FR" b="0" baseline="0" dirty="0" err="1" smtClean="0"/>
              <a:t>your</a:t>
            </a:r>
            <a:r>
              <a:rPr lang="fr-FR" b="0" baseline="0" dirty="0" smtClean="0"/>
              <a:t> </a:t>
            </a:r>
            <a:r>
              <a:rPr lang="fr-FR" b="0" baseline="0" dirty="0" err="1" smtClean="0"/>
              <a:t>pre-print</a:t>
            </a:r>
            <a:r>
              <a:rPr lang="fr-FR" b="0" baseline="0" dirty="0" smtClean="0"/>
              <a:t> </a:t>
            </a:r>
            <a:r>
              <a:rPr lang="fr-FR" b="0" baseline="0" dirty="0" err="1" smtClean="0"/>
              <a:t>with</a:t>
            </a:r>
            <a:r>
              <a:rPr lang="fr-FR" b="0" baseline="0" dirty="0" smtClean="0"/>
              <a:t> </a:t>
            </a:r>
            <a:r>
              <a:rPr lang="fr-FR" b="0" u="sng" baseline="0" dirty="0" smtClean="0"/>
              <a:t>no embargo </a:t>
            </a:r>
            <a:endParaRPr lang="fr-FR" b="0" baseline="0" dirty="0" smtClean="0"/>
          </a:p>
          <a:p>
            <a:r>
              <a:rPr lang="fr-FR" b="0" baseline="0" dirty="0" smtClean="0"/>
              <a:t>You </a:t>
            </a:r>
            <a:r>
              <a:rPr lang="fr-FR" b="0" baseline="0" dirty="0" err="1" smtClean="0"/>
              <a:t>can</a:t>
            </a:r>
            <a:r>
              <a:rPr lang="fr-FR" b="0" baseline="0" dirty="0" smtClean="0"/>
              <a:t> Share </a:t>
            </a:r>
            <a:r>
              <a:rPr lang="fr-FR" b="0" baseline="0" dirty="0" err="1" smtClean="0"/>
              <a:t>it</a:t>
            </a:r>
            <a:r>
              <a:rPr lang="fr-FR" b="0" baseline="0" dirty="0" smtClean="0"/>
              <a:t> </a:t>
            </a:r>
            <a:r>
              <a:rPr lang="fr-FR" b="0" baseline="0" dirty="0" err="1" smtClean="0"/>
              <a:t>only</a:t>
            </a:r>
            <a:r>
              <a:rPr lang="fr-FR" b="0" baseline="0" dirty="0" smtClean="0"/>
              <a:t> on </a:t>
            </a:r>
            <a:r>
              <a:rPr lang="fr-FR" b="0" baseline="0" dirty="0" err="1" smtClean="0"/>
              <a:t>specified</a:t>
            </a:r>
            <a:r>
              <a:rPr lang="fr-FR" b="0" baseline="0" dirty="0" smtClean="0"/>
              <a:t> </a:t>
            </a:r>
            <a:r>
              <a:rPr lang="fr-FR" b="0" baseline="0" dirty="0" err="1" smtClean="0"/>
              <a:t>repository</a:t>
            </a:r>
            <a:r>
              <a:rPr lang="fr-FR" b="0" baseline="0" dirty="0" smtClean="0"/>
              <a:t> and </a:t>
            </a:r>
            <a:r>
              <a:rPr lang="fr-FR" b="0" baseline="0" dirty="0" err="1" smtClean="0"/>
              <a:t>website</a:t>
            </a:r>
            <a:endParaRPr lang="fr-FR" b="0" baseline="0" dirty="0" smtClean="0"/>
          </a:p>
          <a:p>
            <a:r>
              <a:rPr lang="fr-FR" b="0" baseline="0" dirty="0" smtClean="0"/>
              <a:t>You have to </a:t>
            </a:r>
            <a:r>
              <a:rPr lang="fr-FR" b="0" baseline="0" dirty="0" err="1" smtClean="0"/>
              <a:t>follows</a:t>
            </a:r>
            <a:r>
              <a:rPr lang="fr-FR" b="0" baseline="0" dirty="0" smtClean="0"/>
              <a:t> a lot of </a:t>
            </a:r>
            <a:r>
              <a:rPr lang="fr-FR" b="0" baseline="0" dirty="0" err="1" smtClean="0"/>
              <a:t>specific</a:t>
            </a:r>
            <a:r>
              <a:rPr lang="fr-FR" b="0" baseline="0" dirty="0" smtClean="0"/>
              <a:t> conditions.</a:t>
            </a:r>
          </a:p>
          <a:p>
            <a:endParaRPr lang="fr-FR" b="0" baseline="0" dirty="0" smtClean="0"/>
          </a:p>
          <a:p>
            <a:r>
              <a:rPr lang="fr-FR" b="0" baseline="0" dirty="0" err="1" smtClean="0"/>
              <a:t>Publisher’s</a:t>
            </a:r>
            <a:r>
              <a:rPr lang="fr-FR" b="0" baseline="0" dirty="0" smtClean="0"/>
              <a:t> </a:t>
            </a:r>
            <a:r>
              <a:rPr lang="fr-FR" b="0" baseline="0" dirty="0" err="1" smtClean="0"/>
              <a:t>website</a:t>
            </a:r>
            <a:r>
              <a:rPr lang="fr-FR" b="0" baseline="0" dirty="0" smtClean="0"/>
              <a:t> </a:t>
            </a:r>
            <a:r>
              <a:rPr lang="fr-FR" b="0" baseline="0" dirty="0" err="1" smtClean="0"/>
              <a:t>with</a:t>
            </a:r>
            <a:r>
              <a:rPr lang="fr-FR" b="0" baseline="0" dirty="0" smtClean="0"/>
              <a:t> </a:t>
            </a:r>
            <a:r>
              <a:rPr lang="fr-FR" b="0" baseline="0" dirty="0" err="1" smtClean="0"/>
              <a:t>these</a:t>
            </a:r>
            <a:r>
              <a:rPr lang="fr-FR" b="0" baseline="0" dirty="0" smtClean="0"/>
              <a:t> informations:</a:t>
            </a:r>
          </a:p>
          <a:p>
            <a:pPr marL="228600" indent="-228600">
              <a:buAutoNum type="arabicPeriod"/>
            </a:pPr>
            <a:r>
              <a:rPr lang="fr-FR" b="0" baseline="0" dirty="0" smtClean="0"/>
              <a:t>Instruction for </a:t>
            </a:r>
            <a:r>
              <a:rPr lang="fr-FR" b="0" baseline="0" dirty="0" err="1" smtClean="0"/>
              <a:t>Authors</a:t>
            </a:r>
            <a:r>
              <a:rPr lang="fr-FR" b="0" baseline="0" dirty="0" smtClean="0"/>
              <a:t> </a:t>
            </a:r>
            <a:r>
              <a:rPr lang="fr-FR" b="0" baseline="0" dirty="0" err="1" smtClean="0"/>
              <a:t>webpage</a:t>
            </a:r>
            <a:r>
              <a:rPr lang="fr-FR" b="0" baseline="0" dirty="0" smtClean="0"/>
              <a:t>: https://www.tandfonline.com/action/authorSubmission?show=instructions&amp;journalCode=maae20</a:t>
            </a:r>
          </a:p>
          <a:p>
            <a:pPr marL="228600" indent="-228600">
              <a:buAutoNum type="arabicPeriod"/>
            </a:pPr>
            <a:r>
              <a:rPr lang="fr-FR" b="0" baseline="0" dirty="0" smtClean="0"/>
              <a:t>Link to </a:t>
            </a:r>
            <a:r>
              <a:rPr lang="fr-FR" b="0" baseline="0" dirty="0" err="1" smtClean="0"/>
              <a:t>Authors</a:t>
            </a:r>
            <a:r>
              <a:rPr lang="fr-FR" b="0" baseline="0" dirty="0" smtClean="0"/>
              <a:t> services </a:t>
            </a:r>
            <a:r>
              <a:rPr lang="fr-FR" b="0" baseline="0" dirty="0" err="1" smtClean="0"/>
              <a:t>website</a:t>
            </a:r>
            <a:r>
              <a:rPr lang="fr-FR" b="0" baseline="0" dirty="0" smtClean="0"/>
              <a:t>: https://authorservices.taylorandfrancis.com/?_gl=1%2A1ltxya6%2A_ga%2AMTI0MjgzMjM0Ny4xNjQ4MjA1ODU1%2A_ga_0HYE8YG0M6%2AMTY0ODIwNTg1NS4xLjEuMTY0ODIwNjU1My4w</a:t>
            </a:r>
          </a:p>
          <a:p>
            <a:pPr marL="228600" indent="-228600">
              <a:buAutoNum type="arabicPeriod"/>
            </a:pPr>
            <a:r>
              <a:rPr lang="fr-FR" b="0" baseline="0" dirty="0" smtClean="0"/>
              <a:t>Go to the « </a:t>
            </a:r>
            <a:r>
              <a:rPr lang="fr-FR" b="0" baseline="0" dirty="0" err="1" smtClean="0"/>
              <a:t>Promoting</a:t>
            </a:r>
            <a:r>
              <a:rPr lang="fr-FR" b="0" baseline="0" dirty="0" smtClean="0"/>
              <a:t> </a:t>
            </a:r>
            <a:r>
              <a:rPr lang="fr-FR" b="0" baseline="0" dirty="0" err="1" smtClean="0"/>
              <a:t>your</a:t>
            </a:r>
            <a:r>
              <a:rPr lang="fr-FR" b="0" baseline="0" dirty="0" smtClean="0"/>
              <a:t> article » </a:t>
            </a:r>
            <a:r>
              <a:rPr lang="fr-FR" b="0" baseline="0" dirty="0" err="1" smtClean="0"/>
              <a:t>tabs</a:t>
            </a:r>
            <a:r>
              <a:rPr lang="fr-FR" b="0" baseline="0" dirty="0" smtClean="0"/>
              <a:t> and clic to the https://authorservices.taylorandfrancis.com/research-impact/#promoteyourarticle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b="0" baseline="0" dirty="0" smtClean="0"/>
              <a:t>Scroll down to « Share </a:t>
            </a:r>
            <a:r>
              <a:rPr lang="fr-FR" b="0" baseline="0" dirty="0" err="1" smtClean="0"/>
              <a:t>your</a:t>
            </a:r>
            <a:r>
              <a:rPr lang="fr-FR" b="0" baseline="0" dirty="0" smtClean="0"/>
              <a:t> </a:t>
            </a:r>
            <a:r>
              <a:rPr lang="fr-FR" b="0" baseline="0" dirty="0" err="1" smtClean="0"/>
              <a:t>eprints</a:t>
            </a:r>
            <a:r>
              <a:rPr lang="fr-FR" b="0" baseline="0" dirty="0" smtClean="0"/>
              <a:t> » parts and clic on the </a:t>
            </a:r>
            <a:r>
              <a:rPr lang="fr-FR" b="0" baseline="0" dirty="0" err="1" smtClean="0"/>
              <a:t>link</a:t>
            </a:r>
            <a:r>
              <a:rPr lang="fr-FR" b="0" baseline="0" dirty="0" smtClean="0"/>
              <a:t> </a:t>
            </a:r>
            <a:r>
              <a:rPr lang="en-US" b="0" baseline="0" dirty="0" smtClean="0"/>
              <a:t>“share your </a:t>
            </a:r>
            <a:r>
              <a:rPr lang="en-US" b="0" baseline="0" dirty="0" err="1" smtClean="0"/>
              <a:t>eprints</a:t>
            </a:r>
            <a:r>
              <a:rPr lang="en-US" b="0" baseline="0" dirty="0" smtClean="0"/>
              <a:t> to boost your article visibility” https://authorservices.taylorandfrancis.com/research-impact/sharing-versions-of-journal-articles/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Scroll down to the “Using your </a:t>
            </a:r>
            <a:r>
              <a:rPr lang="en-US" b="0" baseline="0" dirty="0" err="1" smtClean="0"/>
              <a:t>eprints</a:t>
            </a:r>
            <a:r>
              <a:rPr lang="en-US" b="0" baseline="0" dirty="0" smtClean="0"/>
              <a:t> to share your article”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 You almost regret Elsevier….</a:t>
            </a:r>
            <a:endParaRPr lang="fr-FR" b="0" baseline="0" dirty="0" smtClean="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B0F8A-3ED9-43EC-B747-C39FAC23339D}"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00519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6</a:t>
            </a:fld>
            <a:endParaRPr/>
          </a:p>
        </p:txBody>
      </p:sp>
    </p:spTree>
    <p:extLst>
      <p:ext uri="{BB962C8B-B14F-4D97-AF65-F5344CB8AC3E}">
        <p14:creationId xmlns:p14="http://schemas.microsoft.com/office/powerpoint/2010/main" val="203053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7</a:t>
            </a:fld>
            <a:endParaRPr/>
          </a:p>
        </p:txBody>
      </p:sp>
    </p:spTree>
    <p:extLst>
      <p:ext uri="{BB962C8B-B14F-4D97-AF65-F5344CB8AC3E}">
        <p14:creationId xmlns:p14="http://schemas.microsoft.com/office/powerpoint/2010/main" val="259103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8</a:t>
            </a:fld>
            <a:endParaRPr/>
          </a:p>
        </p:txBody>
      </p:sp>
    </p:spTree>
    <p:extLst>
      <p:ext uri="{BB962C8B-B14F-4D97-AF65-F5344CB8AC3E}">
        <p14:creationId xmlns:p14="http://schemas.microsoft.com/office/powerpoint/2010/main" val="246274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663149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6631490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6631490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9</a:t>
            </a:fld>
            <a:endParaRPr/>
          </a:p>
        </p:txBody>
      </p:sp>
    </p:spTree>
    <p:extLst>
      <p:ext uri="{BB962C8B-B14F-4D97-AF65-F5344CB8AC3E}">
        <p14:creationId xmlns:p14="http://schemas.microsoft.com/office/powerpoint/2010/main" val="246798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3"/>
        <p:cNvGrpSpPr/>
        <p:nvPr/>
      </p:nvGrpSpPr>
      <p:grpSpPr>
        <a:xfrm>
          <a:off x="0" y="0"/>
          <a:ext cx="0" cy="0"/>
          <a:chOff x="0" y="0"/>
          <a:chExt cx="0" cy="0"/>
        </a:xfrm>
      </p:grpSpPr>
      <p:sp>
        <p:nvSpPr>
          <p:cNvPr id="14" name="Google Shape;14;p12"/>
          <p:cNvSpPr txBox="1">
            <a:spLocks noGrp="1"/>
          </p:cNvSpPr>
          <p:nvPr>
            <p:ph type="ctrTitle"/>
          </p:nvPr>
        </p:nvSpPr>
        <p:spPr>
          <a:xfrm>
            <a:off x="359228" y="2112204"/>
            <a:ext cx="6477703" cy="1259361"/>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1"/>
              </a:buClr>
              <a:buSzPts val="4600"/>
              <a:buFont typeface="Arial"/>
              <a:buNone/>
              <a:defRPr sz="4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2"/>
          <p:cNvSpPr txBox="1">
            <a:spLocks noGrp="1"/>
          </p:cNvSpPr>
          <p:nvPr>
            <p:ph type="subTitle" idx="1"/>
          </p:nvPr>
        </p:nvSpPr>
        <p:spPr>
          <a:xfrm>
            <a:off x="358175" y="3321284"/>
            <a:ext cx="6476650" cy="78930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lt2"/>
              </a:buClr>
              <a:buSzPts val="2200"/>
              <a:buFont typeface="Arial"/>
              <a:buNone/>
              <a:defRPr sz="2200" b="1" i="0" u="none" strike="noStrike" cap="none">
                <a:solidFill>
                  <a:schemeClr val="lt2"/>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12"/>
          <p:cNvSpPr txBox="1">
            <a:spLocks noGrp="1"/>
          </p:cNvSpPr>
          <p:nvPr>
            <p:ph type="ftr" idx="11"/>
          </p:nvPr>
        </p:nvSpPr>
        <p:spPr>
          <a:xfrm>
            <a:off x="357824" y="4286887"/>
            <a:ext cx="6474894" cy="65171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5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 header 1 column" type="obj">
  <p:cSld name="1 header 1 column">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381348" y="1693952"/>
            <a:ext cx="8387622" cy="289279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55600" algn="l">
              <a:lnSpc>
                <a:spcPct val="100000"/>
              </a:lnSpc>
              <a:spcBef>
                <a:spcPts val="400"/>
              </a:spcBef>
              <a:spcAft>
                <a:spcPts val="0"/>
              </a:spcAft>
              <a:buClr>
                <a:schemeClr val="accent6"/>
              </a:buClr>
              <a:buSzPts val="2000"/>
              <a:buChar char="▪"/>
              <a:defRPr/>
            </a:lvl2pPr>
            <a:lvl3pPr marL="1371600" lvl="2" indent="-342900" algn="l">
              <a:lnSpc>
                <a:spcPct val="100000"/>
              </a:lnSpc>
              <a:spcBef>
                <a:spcPts val="360"/>
              </a:spcBef>
              <a:spcAft>
                <a:spcPts val="0"/>
              </a:spcAft>
              <a:buSzPts val="1800"/>
              <a:buChar char="▪"/>
              <a:defRPr/>
            </a:lvl3pPr>
            <a:lvl4pPr marL="1828800" lvl="3" indent="-330200" algn="l">
              <a:lnSpc>
                <a:spcPct val="100000"/>
              </a:lnSpc>
              <a:spcBef>
                <a:spcPts val="320"/>
              </a:spcBef>
              <a:spcAft>
                <a:spcPts val="0"/>
              </a:spcAft>
              <a:buClr>
                <a:schemeClr val="accent6"/>
              </a:buClr>
              <a:buSzPts val="16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8"/>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27" name="Google Shape;27;p18"/>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325361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header 2 columns">
  <p:cSld name="1 header 2 column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377138" y="1707061"/>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19"/>
          <p:cNvSpPr txBox="1">
            <a:spLocks noGrp="1"/>
          </p:cNvSpPr>
          <p:nvPr>
            <p:ph type="body" idx="2"/>
          </p:nvPr>
        </p:nvSpPr>
        <p:spPr>
          <a:xfrm>
            <a:off x="4650306" y="1707061"/>
            <a:ext cx="4118663" cy="288179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9"/>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33" name="Google Shape;33;p19"/>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787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s" type="twoObj">
  <p:cSld name="2 columns">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379241" y="1076138"/>
            <a:ext cx="4119018"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377138" y="1707061"/>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body" idx="2"/>
          </p:nvPr>
        </p:nvSpPr>
        <p:spPr>
          <a:xfrm>
            <a:off x="4650306" y="1707061"/>
            <a:ext cx="4118663" cy="288179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14"/>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39" name="Google Shape;39;p14"/>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448581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column + photo/table/graph">
  <p:cSld name="1 column + photo/table/graph">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379241" y="1076138"/>
            <a:ext cx="4123232"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377138" y="1707061"/>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5"/>
          <p:cNvSpPr txBox="1">
            <a:spLocks noGrp="1"/>
          </p:cNvSpPr>
          <p:nvPr>
            <p:ph type="body" idx="2"/>
          </p:nvPr>
        </p:nvSpPr>
        <p:spPr>
          <a:xfrm>
            <a:off x="4650306" y="1125091"/>
            <a:ext cx="4118663" cy="32804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SzPts val="2800"/>
              <a:buNone/>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15"/>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45" name="Google Shape;45;p15"/>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129674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header 1 column 2 columns">
  <p:cSld name="1 header 1 column 2 columns">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377138" y="2789551"/>
            <a:ext cx="4120770" cy="1807731"/>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16"/>
          <p:cNvSpPr txBox="1">
            <a:spLocks noGrp="1"/>
          </p:cNvSpPr>
          <p:nvPr>
            <p:ph type="body" idx="2"/>
          </p:nvPr>
        </p:nvSpPr>
        <p:spPr>
          <a:xfrm>
            <a:off x="4650306" y="2791659"/>
            <a:ext cx="4118663" cy="179719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16"/>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51" name="Google Shape;51;p16"/>
          <p:cNvSpPr txBox="1">
            <a:spLocks noGrp="1"/>
          </p:cNvSpPr>
          <p:nvPr>
            <p:ph type="body" idx="3"/>
          </p:nvPr>
        </p:nvSpPr>
        <p:spPr>
          <a:xfrm>
            <a:off x="379245" y="1859461"/>
            <a:ext cx="8379190" cy="9216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16"/>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1468742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table/graph + 1 column">
  <p:cSld name="Photo/table/graph + 1 column">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4654166" y="1080352"/>
            <a:ext cx="4123232"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body" idx="1"/>
          </p:nvPr>
        </p:nvSpPr>
        <p:spPr>
          <a:xfrm>
            <a:off x="4652063" y="1711275"/>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p17"/>
          <p:cNvSpPr txBox="1">
            <a:spLocks noGrp="1"/>
          </p:cNvSpPr>
          <p:nvPr>
            <p:ph type="body" idx="2"/>
          </p:nvPr>
        </p:nvSpPr>
        <p:spPr>
          <a:xfrm>
            <a:off x="385915" y="1129305"/>
            <a:ext cx="4118663" cy="32804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SzPts val="2800"/>
              <a:buNone/>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7" name="Google Shape;57;p17"/>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58" name="Google Shape;58;p17"/>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117510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60"/>
        <p:cNvGrpSpPr/>
        <p:nvPr/>
      </p:nvGrpSpPr>
      <p:grpSpPr>
        <a:xfrm>
          <a:off x="0" y="0"/>
          <a:ext cx="0" cy="0"/>
          <a:chOff x="0" y="0"/>
          <a:chExt cx="0" cy="0"/>
        </a:xfrm>
      </p:grpSpPr>
      <p:sp>
        <p:nvSpPr>
          <p:cNvPr id="61" name="Google Shape;61;g112942a92b0_0_175"/>
          <p:cNvSpPr txBox="1">
            <a:spLocks noGrp="1"/>
          </p:cNvSpPr>
          <p:nvPr>
            <p:ph type="title"/>
          </p:nvPr>
        </p:nvSpPr>
        <p:spPr>
          <a:xfrm>
            <a:off x="457160" y="205163"/>
            <a:ext cx="8229000" cy="8586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g112942a92b0_0_175"/>
          <p:cNvSpPr txBox="1">
            <a:spLocks noGrp="1"/>
          </p:cNvSpPr>
          <p:nvPr>
            <p:ph type="body" idx="1"/>
          </p:nvPr>
        </p:nvSpPr>
        <p:spPr>
          <a:xfrm>
            <a:off x="457160" y="1203546"/>
            <a:ext cx="8229000" cy="29829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3011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1 header 1 column 2 column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Modifiez le style du titre</a:t>
            </a:r>
            <a:endParaRPr lang="cs-CZ"/>
          </a:p>
        </p:txBody>
      </p:sp>
      <p:sp>
        <p:nvSpPr>
          <p:cNvPr id="3" name="Zástupný symbol pro obsah 2"/>
          <p:cNvSpPr>
            <a:spLocks noGrp="1"/>
          </p:cNvSpPr>
          <p:nvPr>
            <p:ph sz="half" idx="1" hasCustomPrompt="1"/>
          </p:nvPr>
        </p:nvSpPr>
        <p:spPr>
          <a:xfrm>
            <a:off x="377138" y="2789551"/>
            <a:ext cx="4120770" cy="1807731"/>
          </a:xfrm>
        </p:spPr>
        <p:txBody>
          <a:bodyPr/>
          <a:lstStyle>
            <a:lvl1pPr>
              <a:defRPr sz="2800"/>
            </a:lvl1pPr>
            <a:lvl2pPr>
              <a:buClr>
                <a:schemeClr val="accent6"/>
              </a:buClr>
              <a:defRPr sz="2400"/>
            </a:lvl2pPr>
            <a:lvl3pPr>
              <a:defRPr sz="2000"/>
            </a:lvl3pPr>
            <a:lvl4pPr>
              <a:buClr>
                <a:schemeClr val="accent6"/>
              </a:buClr>
              <a:defRPr sz="1800"/>
            </a:lvl4pPr>
            <a:lvl5pPr>
              <a:defRPr sz="1800"/>
            </a:lvl5pPr>
            <a:lvl6pPr>
              <a:defRPr sz="1800"/>
            </a:lvl6pPr>
            <a:lvl7pPr>
              <a:defRPr sz="1800"/>
            </a:lvl7pPr>
            <a:lvl8pPr>
              <a:defRPr sz="1800"/>
            </a:lvl8pPr>
            <a:lvl9pPr>
              <a:defRPr sz="1800"/>
            </a:lvl9pPr>
          </a:lstStyle>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hasCustomPrompt="1"/>
          </p:nvPr>
        </p:nvSpPr>
        <p:spPr>
          <a:xfrm>
            <a:off x="4650306" y="2791659"/>
            <a:ext cx="4118663" cy="1797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0" u="none" strike="noStrike" kern="0" cap="none" spc="0" normalizeH="0" baseline="0" noProof="0" smtClean="0">
                <a:ln>
                  <a:noFill/>
                </a:ln>
                <a:solidFill>
                  <a:srgbClr val="9D9D9D"/>
                </a:solidFill>
                <a:effectLst/>
                <a:uLnTx/>
                <a:uFillTx/>
                <a:latin typeface="Arial"/>
                <a:cs typeface="Arial"/>
                <a:sym typeface="Arial"/>
              </a:rPr>
              <a:t>4eu Meeting, Europe, 25 November 2018 &gt; TO EDIT FOOTER USE MENU: INSERT / HEADER AND FOOTER</a:t>
            </a:r>
            <a:endParaRPr kumimoji="0" lang="cs-CZ" sz="1050" b="0" i="0" u="none" strike="noStrike" kern="0" cap="none" spc="0" normalizeH="0" baseline="0" noProof="0">
              <a:ln>
                <a:noFill/>
              </a:ln>
              <a:solidFill>
                <a:srgbClr val="9D9D9D"/>
              </a:solidFill>
              <a:effectLst/>
              <a:uLnTx/>
              <a:uFillTx/>
              <a:latin typeface="Arial"/>
              <a:cs typeface="Arial"/>
              <a:sym typeface="Arial"/>
            </a:endParaRPr>
          </a:p>
        </p:txBody>
      </p:sp>
      <p:sp>
        <p:nvSpPr>
          <p:cNvPr id="8" name="Zástupný symbol pro obsah 2"/>
          <p:cNvSpPr>
            <a:spLocks noGrp="1"/>
          </p:cNvSpPr>
          <p:nvPr>
            <p:ph sz="half" idx="13"/>
          </p:nvPr>
        </p:nvSpPr>
        <p:spPr>
          <a:xfrm>
            <a:off x="379245" y="1859461"/>
            <a:ext cx="8379190" cy="921663"/>
          </a:xfrm>
        </p:spPr>
        <p:txBody>
          <a:bodyPr/>
          <a:lstStyle>
            <a:lvl1pPr>
              <a:defRPr sz="2800"/>
            </a:lvl1pPr>
            <a:lvl2pPr>
              <a:buClr>
                <a:schemeClr val="accent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p:txBody>
      </p:sp>
      <p:sp>
        <p:nvSpPr>
          <p:cNvPr id="10" name="Zástupný symbol pro číslo snímku 5"/>
          <p:cNvSpPr>
            <a:spLocks noGrp="1"/>
          </p:cNvSpPr>
          <p:nvPr>
            <p:ph type="sldNum" sz="quarter" idx="4"/>
          </p:nvPr>
        </p:nvSpPr>
        <p:spPr>
          <a:xfrm>
            <a:off x="8267523" y="4782012"/>
            <a:ext cx="501449" cy="273844"/>
          </a:xfrm>
          <a:prstGeom prst="rect">
            <a:avLst/>
          </a:prstGeom>
        </p:spPr>
        <p:txBody>
          <a:bodyPr vert="horz" lIns="91440" tIns="45720" rIns="0" bIns="45720" rtlCol="0" anchor="ctr"/>
          <a:lstStyle>
            <a:lvl1pPr algn="r">
              <a:defRPr sz="1200" b="1">
                <a:solidFill>
                  <a:schemeClr val="tx2"/>
                </a:solidFill>
              </a:defRPr>
            </a:lvl1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Tree>
    <p:extLst>
      <p:ext uri="{BB962C8B-B14F-4D97-AF65-F5344CB8AC3E}">
        <p14:creationId xmlns:p14="http://schemas.microsoft.com/office/powerpoint/2010/main" val="359010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userDrawn="1">
  <p:cSld name="Texte">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FR" sz="1050" b="0" i="0" u="none" strike="noStrike" kern="0" cap="none" spc="0" normalizeH="0" baseline="0" noProof="0" smtClean="0">
                <a:ln>
                  <a:noFill/>
                </a:ln>
                <a:solidFill>
                  <a:srgbClr val="9D9D9D"/>
                </a:solidFill>
                <a:effectLst/>
                <a:uLnTx/>
                <a:uFillTx/>
                <a:latin typeface="Arial"/>
                <a:cs typeface="Arial"/>
                <a:sym typeface="Arial"/>
              </a:rPr>
              <a:t>Titre dla présentation</a:t>
            </a:r>
            <a:endParaRPr kumimoji="0" lang="fr-FR" sz="1050" b="0" i="0" u="none" strike="noStrike" kern="0" cap="none" spc="0" normalizeH="0" baseline="0" noProof="0">
              <a:ln>
                <a:noFill/>
              </a:ln>
              <a:solidFill>
                <a:srgbClr val="9D9D9D"/>
              </a:solidFill>
              <a:effectLst/>
              <a:uLnTx/>
              <a:uFillTx/>
              <a:latin typeface="Arial"/>
              <a:cs typeface="Arial"/>
              <a:sym typeface="Arial"/>
            </a:endParaRPr>
          </a:p>
        </p:txBody>
      </p:sp>
      <p:sp>
        <p:nvSpPr>
          <p:cNvPr id="6" name="Espace réservé du texte 7"/>
          <p:cNvSpPr>
            <a:spLocks noGrp="1"/>
          </p:cNvSpPr>
          <p:nvPr>
            <p:ph type="body" sz="quarter" idx="12"/>
          </p:nvPr>
        </p:nvSpPr>
        <p:spPr bwMode="auto">
          <a:xfrm>
            <a:off x="1150938" y="1707356"/>
            <a:ext cx="7561262" cy="302418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7"/>
          <p:cNvSpPr>
            <a:spLocks noGrp="1"/>
          </p:cNvSpPr>
          <p:nvPr>
            <p:ph type="body" sz="quarter" idx="15" hasCustomPrompt="1"/>
          </p:nvPr>
        </p:nvSpPr>
        <p:spPr bwMode="auto">
          <a:xfrm>
            <a:off x="1152932" y="4856550"/>
            <a:ext cx="2160000" cy="173124"/>
          </a:xfrm>
        </p:spPr>
        <p:txBody>
          <a:bodyPr anchor="b">
            <a:spAutoFit/>
          </a:bodyPr>
          <a:lstStyle>
            <a:lvl1pPr>
              <a:defRPr sz="525" cap="all">
                <a:latin typeface="+mn-lt"/>
              </a:defRPr>
            </a:lvl1pPr>
            <a:lvl2pPr marL="108000" indent="-108000">
              <a:spcBef>
                <a:spcPts val="225"/>
              </a:spcBef>
              <a:buSzPct val="80000"/>
              <a:buFont typeface="Wingdings"/>
              <a:buChar char="l"/>
              <a:defRPr sz="825" b="0"/>
            </a:lvl2pPr>
          </a:lstStyle>
          <a:p>
            <a:pPr lvl="0">
              <a:defRPr/>
            </a:pPr>
            <a:r>
              <a:rPr lang="fr-FR"/>
              <a:t>TITRE DE LA SECTION</a:t>
            </a:r>
          </a:p>
        </p:txBody>
      </p:sp>
    </p:spTree>
    <p:extLst>
      <p:ext uri="{BB962C8B-B14F-4D97-AF65-F5344CB8AC3E}">
        <p14:creationId xmlns:p14="http://schemas.microsoft.com/office/powerpoint/2010/main" val="74737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header 1 column" type="obj">
  <p:cSld name="OBJEC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381348" y="1693952"/>
            <a:ext cx="8387622" cy="289279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55600" algn="l">
              <a:lnSpc>
                <a:spcPct val="100000"/>
              </a:lnSpc>
              <a:spcBef>
                <a:spcPts val="400"/>
              </a:spcBef>
              <a:spcAft>
                <a:spcPts val="0"/>
              </a:spcAft>
              <a:buClr>
                <a:schemeClr val="accent6"/>
              </a:buClr>
              <a:buSzPts val="2000"/>
              <a:buChar char="▪"/>
              <a:defRPr/>
            </a:lvl2pPr>
            <a:lvl3pPr marL="1371600" lvl="2" indent="-342900" algn="l">
              <a:lnSpc>
                <a:spcPct val="100000"/>
              </a:lnSpc>
              <a:spcBef>
                <a:spcPts val="360"/>
              </a:spcBef>
              <a:spcAft>
                <a:spcPts val="0"/>
              </a:spcAft>
              <a:buSzPts val="1800"/>
              <a:buChar char="▪"/>
              <a:defRPr/>
            </a:lvl3pPr>
            <a:lvl4pPr marL="1828800" lvl="3" indent="-330200" algn="l">
              <a:lnSpc>
                <a:spcPct val="100000"/>
              </a:lnSpc>
              <a:spcBef>
                <a:spcPts val="320"/>
              </a:spcBef>
              <a:spcAft>
                <a:spcPts val="0"/>
              </a:spcAft>
              <a:buClr>
                <a:schemeClr val="accent6"/>
              </a:buClr>
              <a:buSzPts val="16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8"/>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header 2 columns">
  <p:cSld name="1 header 2 column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377138" y="1707061"/>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19"/>
          <p:cNvSpPr txBox="1">
            <a:spLocks noGrp="1"/>
          </p:cNvSpPr>
          <p:nvPr>
            <p:ph type="body" idx="2"/>
          </p:nvPr>
        </p:nvSpPr>
        <p:spPr>
          <a:xfrm>
            <a:off x="4650306" y="1707061"/>
            <a:ext cx="4118663" cy="288179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9"/>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 photo/table/graph">
  <p:cSld name="1 column + photo/table/graph">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379241" y="1076138"/>
            <a:ext cx="4123232"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377138" y="1707061"/>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5"/>
          <p:cNvSpPr txBox="1">
            <a:spLocks noGrp="1"/>
          </p:cNvSpPr>
          <p:nvPr>
            <p:ph type="body" idx="2"/>
          </p:nvPr>
        </p:nvSpPr>
        <p:spPr>
          <a:xfrm>
            <a:off x="4650306" y="1125091"/>
            <a:ext cx="4118663" cy="32804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SzPts val="2800"/>
              <a:buNone/>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15"/>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header 1 column 2 columns">
  <p:cSld name="1 header 1 column 2 columns">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377138" y="2789551"/>
            <a:ext cx="4120770" cy="1807731"/>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16"/>
          <p:cNvSpPr txBox="1">
            <a:spLocks noGrp="1"/>
          </p:cNvSpPr>
          <p:nvPr>
            <p:ph type="body" idx="2"/>
          </p:nvPr>
        </p:nvSpPr>
        <p:spPr>
          <a:xfrm>
            <a:off x="4650306" y="2791659"/>
            <a:ext cx="4118663" cy="179719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16"/>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body" idx="3"/>
          </p:nvPr>
        </p:nvSpPr>
        <p:spPr>
          <a:xfrm>
            <a:off x="379245" y="1859461"/>
            <a:ext cx="8379190" cy="9216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16"/>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table/graph + 1 column">
  <p:cSld name="Photo/table/graph + 1 column">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4654166" y="1080352"/>
            <a:ext cx="4123232"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body" idx="1"/>
          </p:nvPr>
        </p:nvSpPr>
        <p:spPr>
          <a:xfrm>
            <a:off x="4652063" y="1711275"/>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6" name="Google Shape;56;p17"/>
          <p:cNvSpPr txBox="1">
            <a:spLocks noGrp="1"/>
          </p:cNvSpPr>
          <p:nvPr>
            <p:ph type="body" idx="2"/>
          </p:nvPr>
        </p:nvSpPr>
        <p:spPr>
          <a:xfrm>
            <a:off x="385915" y="1129305"/>
            <a:ext cx="4118663" cy="32804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60"/>
              </a:spcBef>
              <a:spcAft>
                <a:spcPts val="0"/>
              </a:spcAft>
              <a:buSzPts val="2800"/>
              <a:buNone/>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7" name="Google Shape;57;p17"/>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Inhalt">
  <p:cSld name="OBJECT_1">
    <p:spTree>
      <p:nvGrpSpPr>
        <p:cNvPr id="1" name="Shape 60"/>
        <p:cNvGrpSpPr/>
        <p:nvPr/>
      </p:nvGrpSpPr>
      <p:grpSpPr>
        <a:xfrm>
          <a:off x="0" y="0"/>
          <a:ext cx="0" cy="0"/>
          <a:chOff x="0" y="0"/>
          <a:chExt cx="0" cy="0"/>
        </a:xfrm>
      </p:grpSpPr>
      <p:sp>
        <p:nvSpPr>
          <p:cNvPr id="61" name="Google Shape;61;g112942a92b0_0_175"/>
          <p:cNvSpPr txBox="1">
            <a:spLocks noGrp="1"/>
          </p:cNvSpPr>
          <p:nvPr>
            <p:ph type="title"/>
          </p:nvPr>
        </p:nvSpPr>
        <p:spPr>
          <a:xfrm>
            <a:off x="457160" y="205163"/>
            <a:ext cx="8229000" cy="8586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g112942a92b0_0_175"/>
          <p:cNvSpPr txBox="1">
            <a:spLocks noGrp="1"/>
          </p:cNvSpPr>
          <p:nvPr>
            <p:ph type="body" idx="1"/>
          </p:nvPr>
        </p:nvSpPr>
        <p:spPr>
          <a:xfrm>
            <a:off x="457160" y="1203546"/>
            <a:ext cx="8229000" cy="29829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1 header 1 column 2 column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smtClean="0"/>
              <a:t>Modifiez le style du titre</a:t>
            </a:r>
            <a:endParaRPr lang="cs-CZ"/>
          </a:p>
        </p:txBody>
      </p:sp>
      <p:sp>
        <p:nvSpPr>
          <p:cNvPr id="3" name="Zástupný symbol pro obsah 2"/>
          <p:cNvSpPr>
            <a:spLocks noGrp="1"/>
          </p:cNvSpPr>
          <p:nvPr>
            <p:ph sz="half" idx="1" hasCustomPrompt="1"/>
          </p:nvPr>
        </p:nvSpPr>
        <p:spPr>
          <a:xfrm>
            <a:off x="377138" y="2789551"/>
            <a:ext cx="4120770" cy="1807731"/>
          </a:xfrm>
        </p:spPr>
        <p:txBody>
          <a:bodyPr/>
          <a:lstStyle>
            <a:lvl1pPr>
              <a:defRPr sz="2800"/>
            </a:lvl1pPr>
            <a:lvl2pPr>
              <a:buClr>
                <a:schemeClr val="accent6"/>
              </a:buClr>
              <a:defRPr sz="2400"/>
            </a:lvl2pPr>
            <a:lvl3pPr>
              <a:defRPr sz="2000"/>
            </a:lvl3pPr>
            <a:lvl4pPr>
              <a:buClr>
                <a:schemeClr val="accent6"/>
              </a:buClr>
              <a:defRPr sz="1800"/>
            </a:lvl4pPr>
            <a:lvl5pPr>
              <a:defRPr sz="1800"/>
            </a:lvl5pPr>
            <a:lvl6pPr>
              <a:defRPr sz="1800"/>
            </a:lvl6pPr>
            <a:lvl7pPr>
              <a:defRPr sz="1800"/>
            </a:lvl7pPr>
            <a:lvl8pPr>
              <a:defRPr sz="1800"/>
            </a:lvl8pPr>
            <a:lvl9pPr>
              <a:defRPr sz="1800"/>
            </a:lvl9pPr>
          </a:lstStyle>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3"/>
          <p:cNvSpPr>
            <a:spLocks noGrp="1"/>
          </p:cNvSpPr>
          <p:nvPr>
            <p:ph sz="half" idx="2" hasCustomPrompt="1"/>
          </p:nvPr>
        </p:nvSpPr>
        <p:spPr>
          <a:xfrm>
            <a:off x="4650306" y="2791659"/>
            <a:ext cx="4118663" cy="1797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11"/>
          </p:nvPr>
        </p:nvSpPr>
        <p:spPr/>
        <p:txBody>
          <a:bodyPr/>
          <a:lstStyle/>
          <a:p>
            <a:r>
              <a:rPr lang="en-US" smtClean="0"/>
              <a:t>4eu Meeting, Europe, 25 November 2018 &gt; TO EDIT FOOTER USE MENU: INSERT / HEADER AND FOOTER</a:t>
            </a:r>
            <a:endParaRPr lang="cs-CZ"/>
          </a:p>
        </p:txBody>
      </p:sp>
      <p:sp>
        <p:nvSpPr>
          <p:cNvPr id="8" name="Zástupný symbol pro obsah 2"/>
          <p:cNvSpPr>
            <a:spLocks noGrp="1"/>
          </p:cNvSpPr>
          <p:nvPr>
            <p:ph sz="half" idx="13"/>
          </p:nvPr>
        </p:nvSpPr>
        <p:spPr>
          <a:xfrm>
            <a:off x="379245" y="1859461"/>
            <a:ext cx="8379190" cy="921663"/>
          </a:xfrm>
        </p:spPr>
        <p:txBody>
          <a:bodyPr/>
          <a:lstStyle>
            <a:lvl1pPr>
              <a:defRPr sz="2800"/>
            </a:lvl1pPr>
            <a:lvl2pPr>
              <a:buClr>
                <a:schemeClr val="accent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p:txBody>
      </p:sp>
      <p:sp>
        <p:nvSpPr>
          <p:cNvPr id="10" name="Zástupný symbol pro číslo snímku 5"/>
          <p:cNvSpPr>
            <a:spLocks noGrp="1"/>
          </p:cNvSpPr>
          <p:nvPr>
            <p:ph type="sldNum" sz="quarter" idx="4"/>
          </p:nvPr>
        </p:nvSpPr>
        <p:spPr>
          <a:xfrm>
            <a:off x="8267523" y="4782012"/>
            <a:ext cx="501449" cy="273844"/>
          </a:xfrm>
          <a:prstGeom prst="rect">
            <a:avLst/>
          </a:prstGeom>
        </p:spPr>
        <p:txBody>
          <a:bodyPr vert="horz" lIns="91440" tIns="45720" rIns="0" bIns="45720" rtlCol="0" anchor="ctr"/>
          <a:lstStyle>
            <a:lvl1pPr algn="r">
              <a:defRPr sz="1200" b="1">
                <a:solidFill>
                  <a:schemeClr val="tx2"/>
                </a:solidFill>
              </a:defRPr>
            </a:lvl1pPr>
          </a:lstStyle>
          <a:p>
            <a:fld id="{AD2B3897-519A-4D24-BC0A-D03F00678031}" type="slidenum">
              <a:rPr lang="cs-CZ" smtClean="0"/>
              <a:pPr/>
              <a:t>‹N°›</a:t>
            </a:fld>
            <a:endParaRPr lang="cs-CZ" dirty="0"/>
          </a:p>
        </p:txBody>
      </p:sp>
    </p:spTree>
    <p:extLst>
      <p:ext uri="{BB962C8B-B14F-4D97-AF65-F5344CB8AC3E}">
        <p14:creationId xmlns:p14="http://schemas.microsoft.com/office/powerpoint/2010/main" val="157888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s" type="twoObj">
  <p:cSld name="2 columns">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379241" y="1076138"/>
            <a:ext cx="4119018" cy="61992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377138" y="1707061"/>
            <a:ext cx="4120770" cy="289022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body" idx="2"/>
          </p:nvPr>
        </p:nvSpPr>
        <p:spPr>
          <a:xfrm>
            <a:off x="4650306" y="1707061"/>
            <a:ext cx="4118663" cy="288179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Clr>
                <a:schemeClr val="accent6"/>
              </a:buClr>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accent6"/>
              </a:buClr>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14"/>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39" name="Google Shape;39;p14"/>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4284678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p:cNvPicPr preferRelativeResize="0"/>
          <p:nvPr/>
        </p:nvPicPr>
        <p:blipFill rotWithShape="1">
          <a:blip r:embed="rId3">
            <a:alphaModFix/>
          </a:blip>
          <a:srcRect/>
          <a:stretch/>
        </p:blipFill>
        <p:spPr>
          <a:xfrm>
            <a:off x="0" y="0"/>
            <a:ext cx="7189470" cy="5143500"/>
          </a:xfrm>
          <a:prstGeom prst="rect">
            <a:avLst/>
          </a:prstGeom>
          <a:noFill/>
          <a:ln>
            <a:noFill/>
          </a:ln>
        </p:spPr>
      </p:pic>
      <p:pic>
        <p:nvPicPr>
          <p:cNvPr id="11" name="Google Shape;11;p11"/>
          <p:cNvPicPr preferRelativeResize="0"/>
          <p:nvPr/>
        </p:nvPicPr>
        <p:blipFill rotWithShape="1">
          <a:blip r:embed="rId4">
            <a:alphaModFix/>
          </a:blip>
          <a:srcRect/>
          <a:stretch/>
        </p:blipFill>
        <p:spPr>
          <a:xfrm>
            <a:off x="7189470" y="0"/>
            <a:ext cx="1954530" cy="5143499"/>
          </a:xfrm>
          <a:prstGeom prst="rect">
            <a:avLst/>
          </a:prstGeom>
          <a:noFill/>
          <a:ln>
            <a:noFill/>
          </a:ln>
        </p:spPr>
      </p:pic>
      <p:pic>
        <p:nvPicPr>
          <p:cNvPr id="12" name="Google Shape;12;p11"/>
          <p:cNvPicPr preferRelativeResize="0"/>
          <p:nvPr/>
        </p:nvPicPr>
        <p:blipFill rotWithShape="1">
          <a:blip r:embed="rId5">
            <a:alphaModFix/>
          </a:blip>
          <a:srcRect/>
          <a:stretch/>
        </p:blipFill>
        <p:spPr>
          <a:xfrm>
            <a:off x="491922" y="0"/>
            <a:ext cx="2361586" cy="10260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3"/>
          <p:cNvSpPr txBox="1">
            <a:spLocks noGrp="1"/>
          </p:cNvSpPr>
          <p:nvPr>
            <p:ph type="body" idx="1"/>
          </p:nvPr>
        </p:nvSpPr>
        <p:spPr>
          <a:xfrm>
            <a:off x="381348" y="1693952"/>
            <a:ext cx="8387622" cy="289279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13"/>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13"/>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‹N°›</a:t>
            </a:fld>
            <a:endParaRPr/>
          </a:p>
        </p:txBody>
      </p:sp>
      <p:pic>
        <p:nvPicPr>
          <p:cNvPr id="22" name="Google Shape;22;p13"/>
          <p:cNvPicPr preferRelativeResize="0"/>
          <p:nvPr/>
        </p:nvPicPr>
        <p:blipFill rotWithShape="1">
          <a:blip r:embed="rId10">
            <a:alphaModFix/>
          </a:blip>
          <a:srcRect/>
          <a:stretch/>
        </p:blipFill>
        <p:spPr>
          <a:xfrm>
            <a:off x="469794" y="0"/>
            <a:ext cx="1239921" cy="5387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8" r:id="rId6"/>
    <p:sldLayoutId id="2147483659" r:id="rId7"/>
    <p:sldLayoutId id="21474836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3"/>
          <p:cNvSpPr txBox="1">
            <a:spLocks noGrp="1"/>
          </p:cNvSpPr>
          <p:nvPr>
            <p:ph type="body" idx="1"/>
          </p:nvPr>
        </p:nvSpPr>
        <p:spPr>
          <a:xfrm>
            <a:off x="381348" y="1693952"/>
            <a:ext cx="8387622" cy="289279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13"/>
          <p:cNvSpPr txBox="1">
            <a:spLocks noGrp="1"/>
          </p:cNvSpPr>
          <p:nvPr>
            <p:ph type="ftr" idx="11"/>
          </p:nvPr>
        </p:nvSpPr>
        <p:spPr>
          <a:xfrm>
            <a:off x="379243" y="4782012"/>
            <a:ext cx="7884067"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9D9D9D"/>
              </a:solidFill>
              <a:effectLst/>
              <a:uLnTx/>
              <a:uFillTx/>
              <a:latin typeface="Arial"/>
              <a:cs typeface="Arial"/>
              <a:sym typeface="Arial"/>
            </a:endParaRPr>
          </a:p>
        </p:txBody>
      </p:sp>
      <p:sp>
        <p:nvSpPr>
          <p:cNvPr id="21" name="Google Shape;21;p13"/>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‹N°›</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pic>
        <p:nvPicPr>
          <p:cNvPr id="22" name="Google Shape;22;p13"/>
          <p:cNvPicPr preferRelativeResize="0"/>
          <p:nvPr/>
        </p:nvPicPr>
        <p:blipFill rotWithShape="1">
          <a:blip r:embed="rId11">
            <a:alphaModFix/>
          </a:blip>
          <a:srcRect/>
          <a:stretch/>
        </p:blipFill>
        <p:spPr>
          <a:xfrm>
            <a:off x="469794" y="0"/>
            <a:ext cx="1239921" cy="538733"/>
          </a:xfrm>
          <a:prstGeom prst="rect">
            <a:avLst/>
          </a:prstGeom>
          <a:noFill/>
          <a:ln>
            <a:noFill/>
          </a:ln>
        </p:spPr>
      </p:pic>
    </p:spTree>
    <p:extLst>
      <p:ext uri="{BB962C8B-B14F-4D97-AF65-F5344CB8AC3E}">
        <p14:creationId xmlns:p14="http://schemas.microsoft.com/office/powerpoint/2010/main" val="28864302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6.png"/><Relationship Id="rId2" Type="http://schemas.openxmlformats.org/officeDocument/2006/relationships/notesSlide" Target="../notesSlides/notesSlide16.xml"/><Relationship Id="rId16"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21.png"/><Relationship Id="rId5" Type="http://schemas.openxmlformats.org/officeDocument/2006/relationships/diagramQuickStyle" Target="../diagrams/quickStyle1.xml"/><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pn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asapbio.org/licensing-faq" TargetMode="External"/><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en.wikipedia.org/wiki/List_of_academic_publishers_by_preprint_polic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3.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hyperlink" Target="https://wiki.creativecommons.org/images/6/6d/6licenses-flat.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iki.creativecommons.org/images/8/88/Publicdomain.pdf"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licenses/?lang=en"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iki.creativecommons.org/wiki/File:CC_License_Compatibility_Chart.png"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5" Type="http://schemas.openxmlformats.org/officeDocument/2006/relationships/hyperlink" Target="https://doi.org/10.1353/ecs.2020.0040" TargetMode="Externa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 Id="rId5" Type="http://schemas.openxmlformats.org/officeDocument/2006/relationships/hyperlink" Target="https://doi.org/10.1093/jlb/lsaa015" TargetMode="Externa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371/journal.pone.0117670" TargetMode="External"/><Relationship Id="rId2" Type="http://schemas.openxmlformats.org/officeDocument/2006/relationships/image" Target="../media/image54.png"/><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hyperlink" Target="https://creativecommons.org/licenses/by-sa/4.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9.xml"/><Relationship Id="rId5" Type="http://schemas.openxmlformats.org/officeDocument/2006/relationships/hyperlink" Target="https://creativecommons.org/licenses/by-nc-nd/4.0/" TargetMode="External"/><Relationship Id="rId4" Type="http://schemas.openxmlformats.org/officeDocument/2006/relationships/hyperlink" Target="https://v2.sherpa.ac.uk/romeo/" TargetMode="Externa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0.png"/><Relationship Id="rId1" Type="http://schemas.openxmlformats.org/officeDocument/2006/relationships/slideLayout" Target="../slideLayouts/slideLayout9.xml"/><Relationship Id="rId4" Type="http://schemas.openxmlformats.org/officeDocument/2006/relationships/hyperlink" Target="https://academic.oup.com/neurosurgery/pages/author_guideline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agr-contr/general-mga_horizon-euratom_en.pdf"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9.xml"/><Relationship Id="rId5" Type="http://schemas.openxmlformats.org/officeDocument/2006/relationships/hyperlink" Target="https://creativecommons.org/licenses/by-nc-nd/4.0/" TargetMode="External"/><Relationship Id="rId4" Type="http://schemas.openxmlformats.org/officeDocument/2006/relationships/hyperlink" Target="https://v2.sherpa.ac.uk/romeo/"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hyperlink" Target="https://www.elsevier.com/about/policies/copyright" TargetMode="External"/><Relationship Id="rId4" Type="http://schemas.microsoft.com/office/2007/relationships/hdphoto" Target="../media/hdphoto4.wdp"/></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4euplus.eu/4EU-273.html"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asapbio.org/licensing-faq/licensing-diagram-v2019-08-04" TargetMode="External"/><Relationship Id="rId2" Type="http://schemas.openxmlformats.org/officeDocument/2006/relationships/image" Target="../media/image67.png"/><Relationship Id="rId1" Type="http://schemas.openxmlformats.org/officeDocument/2006/relationships/slideLayout" Target="../slideLayouts/slideLayout18.xml"/><Relationship Id="rId4" Type="http://schemas.openxmlformats.org/officeDocument/2006/relationships/hyperlink" Target="http://creativecommons.org/licenses/by/4.0/"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s://www.coalition-s.org/rights-retention-strategy/"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ctrTitle"/>
          </p:nvPr>
        </p:nvSpPr>
        <p:spPr>
          <a:xfrm>
            <a:off x="359228" y="2112204"/>
            <a:ext cx="6477600" cy="1259400"/>
          </a:xfrm>
          <a:prstGeom prst="rect">
            <a:avLst/>
          </a:prstGeom>
          <a:noFill/>
          <a:ln>
            <a:noFill/>
          </a:ln>
        </p:spPr>
        <p:txBody>
          <a:bodyPr spcFirstLastPara="1" wrap="square" lIns="91425" tIns="45700" rIns="91425" bIns="45700" anchor="t" anchorCtr="0">
            <a:normAutofit/>
          </a:bodyPr>
          <a:lstStyle/>
          <a:p>
            <a:pPr lvl="0"/>
            <a:r>
              <a:rPr lang="cs-CZ" sz="2400" b="0" dirty="0">
                <a:solidFill>
                  <a:srgbClr val="B3BFE2"/>
                </a:solidFill>
              </a:rPr>
              <a:t>Open science and the role of rights management</a:t>
            </a:r>
            <a:endParaRPr sz="5400" dirty="0">
              <a:solidFill>
                <a:srgbClr val="B3BFE2"/>
              </a:solidFill>
            </a:endParaRPr>
          </a:p>
        </p:txBody>
      </p:sp>
      <p:sp>
        <p:nvSpPr>
          <p:cNvPr id="72" name="Google Shape;72;p1"/>
          <p:cNvSpPr txBox="1">
            <a:spLocks noGrp="1"/>
          </p:cNvSpPr>
          <p:nvPr>
            <p:ph type="subTitle" idx="1"/>
          </p:nvPr>
        </p:nvSpPr>
        <p:spPr>
          <a:xfrm>
            <a:off x="358175" y="3321273"/>
            <a:ext cx="6477600" cy="9657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100"/>
              <a:buFont typeface="Arial"/>
              <a:buNone/>
            </a:pPr>
            <a:r>
              <a:rPr lang="cs-CZ" sz="2000" dirty="0">
                <a:solidFill>
                  <a:srgbClr val="B3BFE2"/>
                </a:solidFill>
              </a:rPr>
              <a:t>Paola GALIMBERTI (University of Milan)</a:t>
            </a:r>
            <a:endParaRPr sz="2000" dirty="0">
              <a:solidFill>
                <a:srgbClr val="B3BFE2"/>
              </a:solidFill>
            </a:endParaRPr>
          </a:p>
          <a:p>
            <a:pPr marL="0" lvl="0" indent="0" algn="l" rtl="0">
              <a:lnSpc>
                <a:spcPct val="80000"/>
              </a:lnSpc>
              <a:spcBef>
                <a:spcPts val="0"/>
              </a:spcBef>
              <a:spcAft>
                <a:spcPts val="0"/>
              </a:spcAft>
              <a:buClr>
                <a:schemeClr val="dk1"/>
              </a:buClr>
              <a:buSzPts val="1100"/>
              <a:buNone/>
            </a:pPr>
            <a:r>
              <a:rPr lang="it-IT" sz="2000" dirty="0" err="1">
                <a:solidFill>
                  <a:srgbClr val="B3BFE2"/>
                </a:solidFill>
              </a:rPr>
              <a:t>Violaine</a:t>
            </a:r>
            <a:r>
              <a:rPr lang="it-IT" sz="2000" dirty="0">
                <a:solidFill>
                  <a:srgbClr val="B3BFE2"/>
                </a:solidFill>
              </a:rPr>
              <a:t> </a:t>
            </a:r>
            <a:r>
              <a:rPr lang="cs-CZ" sz="2000" dirty="0">
                <a:solidFill>
                  <a:srgbClr val="B3BFE2"/>
                </a:solidFill>
              </a:rPr>
              <a:t>JA</a:t>
            </a:r>
            <a:r>
              <a:rPr lang="it-IT" sz="2000" dirty="0">
                <a:solidFill>
                  <a:srgbClr val="B3BFE2"/>
                </a:solidFill>
              </a:rPr>
              <a:t>CQ</a:t>
            </a:r>
            <a:r>
              <a:rPr lang="cs-CZ" sz="2000" dirty="0">
                <a:solidFill>
                  <a:srgbClr val="B3BFE2"/>
                </a:solidFill>
              </a:rPr>
              <a:t> (</a:t>
            </a:r>
            <a:r>
              <a:rPr lang="it-IT" sz="2000" dirty="0" err="1">
                <a:solidFill>
                  <a:srgbClr val="B3BFE2"/>
                </a:solidFill>
              </a:rPr>
              <a:t>Sorbonne</a:t>
            </a:r>
            <a:r>
              <a:rPr lang="it-IT" sz="2000" dirty="0">
                <a:solidFill>
                  <a:srgbClr val="B3BFE2"/>
                </a:solidFill>
              </a:rPr>
              <a:t> </a:t>
            </a:r>
            <a:r>
              <a:rPr lang="it-IT" sz="2000" dirty="0" err="1">
                <a:solidFill>
                  <a:srgbClr val="B3BFE2"/>
                </a:solidFill>
              </a:rPr>
              <a:t>University</a:t>
            </a:r>
            <a:r>
              <a:rPr lang="cs-CZ" sz="2000" dirty="0">
                <a:solidFill>
                  <a:srgbClr val="B3BFE2"/>
                </a:solidFill>
              </a:rPr>
              <a:t>)</a:t>
            </a:r>
            <a:endParaRPr lang="it-IT" sz="2000" dirty="0">
              <a:solidFill>
                <a:srgbClr val="B3BFE2"/>
              </a:solidFill>
            </a:endParaRPr>
          </a:p>
          <a:p>
            <a:pPr marL="0" lvl="0" indent="0" algn="l" rtl="0">
              <a:lnSpc>
                <a:spcPct val="80000"/>
              </a:lnSpc>
              <a:spcBef>
                <a:spcPts val="0"/>
              </a:spcBef>
              <a:spcAft>
                <a:spcPts val="0"/>
              </a:spcAft>
              <a:buClr>
                <a:schemeClr val="dk1"/>
              </a:buClr>
              <a:buSzPts val="1100"/>
              <a:buNone/>
            </a:pPr>
            <a:r>
              <a:rPr lang="it-IT" sz="2000" dirty="0" err="1">
                <a:solidFill>
                  <a:srgbClr val="B3BFE2"/>
                </a:solidFill>
              </a:rPr>
              <a:t>Rasmus</a:t>
            </a:r>
            <a:r>
              <a:rPr lang="it-IT" sz="2000" dirty="0">
                <a:solidFill>
                  <a:srgbClr val="B3BFE2"/>
                </a:solidFill>
              </a:rPr>
              <a:t> </a:t>
            </a:r>
            <a:r>
              <a:rPr lang="it-IT" sz="2000" dirty="0" err="1">
                <a:solidFill>
                  <a:srgbClr val="B3BFE2"/>
                </a:solidFill>
              </a:rPr>
              <a:t>Rindom</a:t>
            </a:r>
            <a:r>
              <a:rPr lang="it-IT" sz="2000" dirty="0">
                <a:solidFill>
                  <a:srgbClr val="B3BFE2"/>
                </a:solidFill>
              </a:rPr>
              <a:t> </a:t>
            </a:r>
            <a:r>
              <a:rPr lang="it-IT" sz="2000" dirty="0" err="1">
                <a:solidFill>
                  <a:srgbClr val="B3BFE2"/>
                </a:solidFill>
              </a:rPr>
              <a:t>Riise</a:t>
            </a:r>
            <a:r>
              <a:rPr lang="it-IT" sz="2000" dirty="0">
                <a:solidFill>
                  <a:srgbClr val="B3BFE2"/>
                </a:solidFill>
              </a:rPr>
              <a:t> (</a:t>
            </a:r>
            <a:r>
              <a:rPr lang="it-IT" sz="2000" dirty="0" err="1">
                <a:solidFill>
                  <a:srgbClr val="B3BFE2"/>
                </a:solidFill>
              </a:rPr>
              <a:t>University</a:t>
            </a:r>
            <a:r>
              <a:rPr lang="it-IT" sz="2000" dirty="0">
                <a:solidFill>
                  <a:srgbClr val="B3BFE2"/>
                </a:solidFill>
              </a:rPr>
              <a:t> of </a:t>
            </a:r>
            <a:r>
              <a:rPr lang="it-IT" sz="2000" dirty="0" err="1">
                <a:solidFill>
                  <a:srgbClr val="B3BFE2"/>
                </a:solidFill>
              </a:rPr>
              <a:t>Copenhagen</a:t>
            </a:r>
            <a:r>
              <a:rPr lang="it-IT" sz="2000" dirty="0">
                <a:solidFill>
                  <a:srgbClr val="B3BFE2"/>
                </a:solidFill>
              </a:rPr>
              <a:t>)</a:t>
            </a:r>
            <a:endParaRPr sz="2000" dirty="0"/>
          </a:p>
        </p:txBody>
      </p:sp>
      <p:sp>
        <p:nvSpPr>
          <p:cNvPr id="73" name="Google Shape;73;p1"/>
          <p:cNvSpPr txBox="1">
            <a:spLocks noGrp="1"/>
          </p:cNvSpPr>
          <p:nvPr>
            <p:ph type="ftr" idx="11"/>
          </p:nvPr>
        </p:nvSpPr>
        <p:spPr>
          <a:xfrm>
            <a:off x="357824" y="4286887"/>
            <a:ext cx="6474894" cy="65171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400"/>
              </a:spcBef>
              <a:spcAft>
                <a:spcPts val="600"/>
              </a:spcAft>
              <a:buSzPts val="1100"/>
              <a:buNone/>
            </a:pPr>
            <a:r>
              <a:rPr lang="cs-CZ"/>
              <a:t>Open for you! An introduction series to open science | 7 March  2022</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a:bodyPr>
          <a:lstStyle/>
          <a:p>
            <a:r>
              <a:rPr lang="it-IT" dirty="0" err="1"/>
              <a:t>What</a:t>
            </a:r>
            <a:r>
              <a:rPr lang="it-IT" dirty="0"/>
              <a:t> </a:t>
            </a:r>
            <a:r>
              <a:rPr lang="it-IT" dirty="0" err="1"/>
              <a:t>is</a:t>
            </a:r>
            <a:r>
              <a:rPr lang="it-IT" dirty="0"/>
              <a:t> copyright?</a:t>
            </a:r>
            <a:endParaRPr dirty="0"/>
          </a:p>
        </p:txBody>
      </p:sp>
      <p:sp>
        <p:nvSpPr>
          <p:cNvPr id="96" name="Google Shape;96;g1166314908b_0_0"/>
          <p:cNvSpPr txBox="1">
            <a:spLocks noGrp="1"/>
          </p:cNvSpPr>
          <p:nvPr>
            <p:ph type="body" idx="1"/>
          </p:nvPr>
        </p:nvSpPr>
        <p:spPr>
          <a:xfrm>
            <a:off x="381348" y="1693952"/>
            <a:ext cx="8387700" cy="2892900"/>
          </a:xfrm>
          <a:prstGeom prst="rect">
            <a:avLst/>
          </a:prstGeom>
        </p:spPr>
        <p:txBody>
          <a:bodyPr spcFirstLastPara="1" wrap="square" lIns="91425" tIns="45700" rIns="91425" bIns="45700" anchor="t" anchorCtr="0">
            <a:normAutofit/>
          </a:bodyPr>
          <a:lstStyle/>
          <a:p>
            <a:pPr marL="0" indent="0">
              <a:lnSpc>
                <a:spcPct val="115000"/>
              </a:lnSpc>
              <a:spcBef>
                <a:spcPts val="0"/>
              </a:spcBef>
              <a:buClr>
                <a:schemeClr val="dk1"/>
              </a:buClr>
              <a:buSzPts val="1100"/>
              <a:buNone/>
            </a:pPr>
            <a:r>
              <a:rPr lang="en-US" dirty="0"/>
              <a:t>Copyright is ownership of </a:t>
            </a:r>
            <a:r>
              <a:rPr lang="en-US" sz="2800" dirty="0">
                <a:solidFill>
                  <a:srgbClr val="002060"/>
                </a:solidFill>
                <a:latin typeface="Aharoni" panose="02010803020104030203" pitchFamily="2" charset="-79"/>
                <a:cs typeface="Aharoni" panose="02010803020104030203" pitchFamily="2" charset="-79"/>
              </a:rPr>
              <a:t>control of the rights to the use and distribution</a:t>
            </a:r>
            <a:r>
              <a:rPr lang="en-US" dirty="0"/>
              <a:t> of works of creative expression</a:t>
            </a:r>
            <a:endParaRPr lang="it-IT" dirty="0"/>
          </a:p>
        </p:txBody>
      </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10</a:t>
            </a:fld>
            <a:endParaRPr/>
          </a:p>
        </p:txBody>
      </p:sp>
    </p:spTree>
    <p:extLst>
      <p:ext uri="{BB962C8B-B14F-4D97-AF65-F5344CB8AC3E}">
        <p14:creationId xmlns:p14="http://schemas.microsoft.com/office/powerpoint/2010/main" val="371820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a:bodyPr>
          <a:lstStyle/>
          <a:p>
            <a:r>
              <a:rPr lang="it-IT" dirty="0" err="1"/>
              <a:t>What</a:t>
            </a:r>
            <a:r>
              <a:rPr lang="it-IT" dirty="0"/>
              <a:t> </a:t>
            </a:r>
            <a:r>
              <a:rPr lang="it-IT" dirty="0" err="1"/>
              <a:t>is</a:t>
            </a:r>
            <a:r>
              <a:rPr lang="it-IT" dirty="0"/>
              <a:t> </a:t>
            </a:r>
            <a:r>
              <a:rPr lang="it-IT" dirty="0" err="1"/>
              <a:t>protected</a:t>
            </a:r>
            <a:r>
              <a:rPr lang="it-IT" dirty="0"/>
              <a:t>?</a:t>
            </a:r>
            <a:endParaRPr dirty="0"/>
          </a:p>
        </p:txBody>
      </p:sp>
      <p:sp>
        <p:nvSpPr>
          <p:cNvPr id="96" name="Google Shape;96;g1166314908b_0_0"/>
          <p:cNvSpPr txBox="1">
            <a:spLocks noGrp="1"/>
          </p:cNvSpPr>
          <p:nvPr>
            <p:ph type="body" idx="1"/>
          </p:nvPr>
        </p:nvSpPr>
        <p:spPr>
          <a:xfrm>
            <a:off x="381348" y="1693952"/>
            <a:ext cx="8387700" cy="2892900"/>
          </a:xfrm>
          <a:prstGeom prst="rect">
            <a:avLst/>
          </a:prstGeom>
        </p:spPr>
        <p:txBody>
          <a:bodyPr spcFirstLastPara="1" wrap="square" lIns="91425" tIns="45700" rIns="91425" bIns="45700" anchor="t" anchorCtr="0">
            <a:normAutofit/>
          </a:bodyPr>
          <a:lstStyle/>
          <a:p>
            <a:pPr marL="0" indent="0">
              <a:lnSpc>
                <a:spcPct val="115000"/>
              </a:lnSpc>
              <a:spcBef>
                <a:spcPts val="0"/>
              </a:spcBef>
              <a:buClr>
                <a:schemeClr val="dk1"/>
              </a:buClr>
              <a:buSzPts val="1100"/>
              <a:buNone/>
            </a:pPr>
            <a:r>
              <a:rPr lang="it-IT" dirty="0" err="1"/>
              <a:t>Artistic</a:t>
            </a:r>
            <a:r>
              <a:rPr lang="it-IT" dirty="0"/>
              <a:t> </a:t>
            </a:r>
            <a:r>
              <a:rPr lang="it-IT" dirty="0" err="1"/>
              <a:t>works</a:t>
            </a:r>
            <a:r>
              <a:rPr lang="it-IT" dirty="0"/>
              <a:t>					</a:t>
            </a:r>
            <a:r>
              <a:rPr lang="it-IT" dirty="0" err="1"/>
              <a:t>Literary</a:t>
            </a:r>
            <a:r>
              <a:rPr lang="it-IT" dirty="0"/>
              <a:t> </a:t>
            </a:r>
            <a:r>
              <a:rPr lang="it-IT" dirty="0" err="1"/>
              <a:t>works</a:t>
            </a:r>
            <a:endParaRPr lang="it-IT" dirty="0"/>
          </a:p>
        </p:txBody>
      </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11</a:t>
            </a:fld>
            <a:endParaRPr/>
          </a:p>
        </p:txBody>
      </p:sp>
      <p:pic>
        <p:nvPicPr>
          <p:cNvPr id="3" name="Elemento grafico 2" descr="Tavolozza">
            <a:extLst>
              <a:ext uri="{FF2B5EF4-FFF2-40B4-BE49-F238E27FC236}">
                <a16:creationId xmlns:a16="http://schemas.microsoft.com/office/drawing/2014/main" id="{72E0FBF2-2029-4226-BBB9-28DB698C20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1146" y="2114550"/>
            <a:ext cx="914400" cy="914400"/>
          </a:xfrm>
          <a:prstGeom prst="rect">
            <a:avLst/>
          </a:prstGeom>
        </p:spPr>
      </p:pic>
      <p:pic>
        <p:nvPicPr>
          <p:cNvPr id="5" name="Elemento grafico 4" descr="Musica">
            <a:extLst>
              <a:ext uri="{FF2B5EF4-FFF2-40B4-BE49-F238E27FC236}">
                <a16:creationId xmlns:a16="http://schemas.microsoft.com/office/drawing/2014/main" id="{2D9633A2-7AA9-49DC-B4DF-23FF6C6734C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070517" y="2194737"/>
            <a:ext cx="834213" cy="834213"/>
          </a:xfrm>
          <a:prstGeom prst="rect">
            <a:avLst/>
          </a:prstGeom>
        </p:spPr>
      </p:pic>
      <p:pic>
        <p:nvPicPr>
          <p:cNvPr id="7" name="Elemento grafico 6" descr="Ciak">
            <a:extLst>
              <a:ext uri="{FF2B5EF4-FFF2-40B4-BE49-F238E27FC236}">
                <a16:creationId xmlns:a16="http://schemas.microsoft.com/office/drawing/2014/main" id="{055B07EE-E603-40A4-A8C8-806B0751560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35546" y="2114550"/>
            <a:ext cx="834213" cy="834213"/>
          </a:xfrm>
          <a:prstGeom prst="rect">
            <a:avLst/>
          </a:prstGeom>
        </p:spPr>
      </p:pic>
      <p:pic>
        <p:nvPicPr>
          <p:cNvPr id="9" name="Elemento grafico 8" descr="Libro aperto">
            <a:extLst>
              <a:ext uri="{FF2B5EF4-FFF2-40B4-BE49-F238E27FC236}">
                <a16:creationId xmlns:a16="http://schemas.microsoft.com/office/drawing/2014/main" id="{FCBD6951-F5C3-4CBB-A171-52CD20BEDB0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475228" y="2114550"/>
            <a:ext cx="914400" cy="914400"/>
          </a:xfrm>
          <a:prstGeom prst="rect">
            <a:avLst/>
          </a:prstGeom>
        </p:spPr>
      </p:pic>
      <p:pic>
        <p:nvPicPr>
          <p:cNvPr id="10" name="Immagine 9">
            <a:extLst>
              <a:ext uri="{FF2B5EF4-FFF2-40B4-BE49-F238E27FC236}">
                <a16:creationId xmlns:a16="http://schemas.microsoft.com/office/drawing/2014/main" id="{72FA419B-849B-4690-9A8E-F2CDF0F9CA10}"/>
              </a:ext>
            </a:extLst>
          </p:cNvPr>
          <p:cNvPicPr>
            <a:picLocks noChangeAspect="1"/>
          </p:cNvPicPr>
          <p:nvPr/>
        </p:nvPicPr>
        <p:blipFill rotWithShape="1">
          <a:blip r:embed="rId11"/>
          <a:srcRect l="23952" t="13092" r="26512" b="5323"/>
          <a:stretch/>
        </p:blipFill>
        <p:spPr>
          <a:xfrm>
            <a:off x="3705147" y="3522672"/>
            <a:ext cx="1476271" cy="1367688"/>
          </a:xfrm>
          <a:prstGeom prst="rect">
            <a:avLst/>
          </a:prstGeom>
        </p:spPr>
      </p:pic>
      <p:sp>
        <p:nvSpPr>
          <p:cNvPr id="11" name="CasellaDiTesto 10">
            <a:extLst>
              <a:ext uri="{FF2B5EF4-FFF2-40B4-BE49-F238E27FC236}">
                <a16:creationId xmlns:a16="http://schemas.microsoft.com/office/drawing/2014/main" id="{83D6AD90-44CA-450A-90EA-B332992A0006}"/>
              </a:ext>
            </a:extLst>
          </p:cNvPr>
          <p:cNvSpPr txBox="1"/>
          <p:nvPr/>
        </p:nvSpPr>
        <p:spPr>
          <a:xfrm>
            <a:off x="3232298" y="3090530"/>
            <a:ext cx="2395869" cy="461665"/>
          </a:xfrm>
          <a:prstGeom prst="rect">
            <a:avLst/>
          </a:prstGeom>
          <a:noFill/>
        </p:spPr>
        <p:txBody>
          <a:bodyPr wrap="square" rtlCol="0">
            <a:spAutoFit/>
          </a:bodyPr>
          <a:lstStyle/>
          <a:p>
            <a:r>
              <a:rPr lang="it-IT" sz="2400" dirty="0" err="1">
                <a:solidFill>
                  <a:schemeClr val="dk1"/>
                </a:solidFill>
              </a:rPr>
              <a:t>Scientific</a:t>
            </a:r>
            <a:r>
              <a:rPr lang="it-IT" sz="2400" dirty="0">
                <a:solidFill>
                  <a:schemeClr val="dk1"/>
                </a:solidFill>
              </a:rPr>
              <a:t> </a:t>
            </a:r>
            <a:r>
              <a:rPr lang="it-IT" sz="2400" dirty="0" err="1">
                <a:solidFill>
                  <a:schemeClr val="dk1"/>
                </a:solidFill>
              </a:rPr>
              <a:t>works</a:t>
            </a:r>
            <a:endParaRPr lang="it-IT" sz="2400" dirty="0">
              <a:solidFill>
                <a:schemeClr val="dk1"/>
              </a:solidFill>
            </a:endParaRPr>
          </a:p>
        </p:txBody>
      </p:sp>
    </p:spTree>
    <p:extLst>
      <p:ext uri="{BB962C8B-B14F-4D97-AF65-F5344CB8AC3E}">
        <p14:creationId xmlns:p14="http://schemas.microsoft.com/office/powerpoint/2010/main" val="35598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C62AE-1B03-495A-AA89-7EB98D4A4C96}"/>
              </a:ext>
            </a:extLst>
          </p:cNvPr>
          <p:cNvSpPr>
            <a:spLocks noGrp="1"/>
          </p:cNvSpPr>
          <p:nvPr>
            <p:ph type="title"/>
          </p:nvPr>
        </p:nvSpPr>
        <p:spPr/>
        <p:txBody>
          <a:bodyPr/>
          <a:lstStyle/>
          <a:p>
            <a:r>
              <a:rPr lang="it-IT" dirty="0" err="1"/>
              <a:t>Which</a:t>
            </a:r>
            <a:r>
              <a:rPr lang="it-IT" dirty="0"/>
              <a:t> rights?</a:t>
            </a:r>
          </a:p>
        </p:txBody>
      </p:sp>
      <p:sp>
        <p:nvSpPr>
          <p:cNvPr id="3" name="Segnaposto testo 2">
            <a:extLst>
              <a:ext uri="{FF2B5EF4-FFF2-40B4-BE49-F238E27FC236}">
                <a16:creationId xmlns:a16="http://schemas.microsoft.com/office/drawing/2014/main" id="{09435EBD-0897-45BE-ACCA-BED7C947E7E0}"/>
              </a:ext>
            </a:extLst>
          </p:cNvPr>
          <p:cNvSpPr>
            <a:spLocks noGrp="1"/>
          </p:cNvSpPr>
          <p:nvPr>
            <p:ph type="body" idx="1"/>
          </p:nvPr>
        </p:nvSpPr>
        <p:spPr/>
        <p:txBody>
          <a:bodyPr/>
          <a:lstStyle/>
          <a:p>
            <a:r>
              <a:rPr lang="it-IT" dirty="0"/>
              <a:t>Moral rights</a:t>
            </a:r>
          </a:p>
          <a:p>
            <a:r>
              <a:rPr lang="it-IT" sz="1800" dirty="0"/>
              <a:t>Right of </a:t>
            </a:r>
            <a:r>
              <a:rPr lang="it-IT" sz="1800" dirty="0" err="1"/>
              <a:t>paternity</a:t>
            </a:r>
            <a:endParaRPr lang="it-IT" sz="1800" dirty="0"/>
          </a:p>
          <a:p>
            <a:r>
              <a:rPr lang="it-IT" sz="1800" dirty="0"/>
              <a:t>Right of </a:t>
            </a:r>
            <a:r>
              <a:rPr lang="it-IT" sz="1800" dirty="0" err="1"/>
              <a:t>integrity</a:t>
            </a:r>
            <a:endParaRPr lang="it-IT" sz="1800" dirty="0"/>
          </a:p>
        </p:txBody>
      </p:sp>
      <p:sp>
        <p:nvSpPr>
          <p:cNvPr id="4" name="Segnaposto testo 3">
            <a:extLst>
              <a:ext uri="{FF2B5EF4-FFF2-40B4-BE49-F238E27FC236}">
                <a16:creationId xmlns:a16="http://schemas.microsoft.com/office/drawing/2014/main" id="{57C904B0-F21D-497F-80BC-D1675919B78C}"/>
              </a:ext>
            </a:extLst>
          </p:cNvPr>
          <p:cNvSpPr>
            <a:spLocks noGrp="1"/>
          </p:cNvSpPr>
          <p:nvPr>
            <p:ph type="body" idx="2"/>
          </p:nvPr>
        </p:nvSpPr>
        <p:spPr/>
        <p:txBody>
          <a:bodyPr>
            <a:normAutofit/>
          </a:bodyPr>
          <a:lstStyle/>
          <a:p>
            <a:r>
              <a:rPr lang="it-IT" dirty="0" err="1"/>
              <a:t>Economic</a:t>
            </a:r>
            <a:r>
              <a:rPr lang="it-IT" dirty="0"/>
              <a:t> rights</a:t>
            </a:r>
          </a:p>
          <a:p>
            <a:r>
              <a:rPr lang="it-IT" sz="1800" dirty="0"/>
              <a:t>Right to </a:t>
            </a:r>
            <a:r>
              <a:rPr lang="it-IT" sz="1800" dirty="0" err="1"/>
              <a:t>reproduce</a:t>
            </a:r>
            <a:r>
              <a:rPr lang="it-IT" sz="1800" dirty="0"/>
              <a:t> or copy</a:t>
            </a:r>
          </a:p>
          <a:p>
            <a:r>
              <a:rPr lang="it-IT" sz="1800" dirty="0"/>
              <a:t>Right to </a:t>
            </a:r>
            <a:r>
              <a:rPr lang="it-IT" sz="1800" dirty="0" err="1"/>
              <a:t>distribute</a:t>
            </a:r>
            <a:endParaRPr lang="it-IT" sz="1800" dirty="0"/>
          </a:p>
          <a:p>
            <a:r>
              <a:rPr lang="it-IT" sz="1800" dirty="0"/>
              <a:t>Right to </a:t>
            </a:r>
            <a:r>
              <a:rPr lang="it-IT" sz="1800" dirty="0" err="1"/>
              <a:t>adapt</a:t>
            </a:r>
            <a:r>
              <a:rPr lang="it-IT" sz="1800" dirty="0"/>
              <a:t> or </a:t>
            </a:r>
            <a:r>
              <a:rPr lang="it-IT" sz="1800" dirty="0" err="1"/>
              <a:t>modify</a:t>
            </a:r>
            <a:endParaRPr lang="it-IT" sz="1800" dirty="0"/>
          </a:p>
          <a:p>
            <a:r>
              <a:rPr lang="it-IT" sz="1800" dirty="0"/>
              <a:t>……..</a:t>
            </a:r>
          </a:p>
        </p:txBody>
      </p:sp>
      <p:sp>
        <p:nvSpPr>
          <p:cNvPr id="5" name="Segnaposto numero diapositiva 4">
            <a:extLst>
              <a:ext uri="{FF2B5EF4-FFF2-40B4-BE49-F238E27FC236}">
                <a16:creationId xmlns:a16="http://schemas.microsoft.com/office/drawing/2014/main" id="{FC27E416-3B24-4CB0-BF58-2640394AB1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s-CZ" smtClean="0"/>
              <a:t>12</a:t>
            </a:fld>
            <a:endParaRPr lang="cs-CZ"/>
          </a:p>
        </p:txBody>
      </p:sp>
      <p:sp>
        <p:nvSpPr>
          <p:cNvPr id="6" name="Ovale 5">
            <a:extLst>
              <a:ext uri="{FF2B5EF4-FFF2-40B4-BE49-F238E27FC236}">
                <a16:creationId xmlns:a16="http://schemas.microsoft.com/office/drawing/2014/main" id="{167D1FFA-8EEF-433D-A17E-088BB58619BE}"/>
              </a:ext>
            </a:extLst>
          </p:cNvPr>
          <p:cNvSpPr/>
          <p:nvPr/>
        </p:nvSpPr>
        <p:spPr>
          <a:xfrm>
            <a:off x="4650306" y="1076138"/>
            <a:ext cx="3855741" cy="34108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307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D6BFF75-8959-4FFE-943C-30C18106E9CC}"/>
              </a:ext>
            </a:extLst>
          </p:cNvPr>
          <p:cNvSpPr>
            <a:spLocks noGrp="1"/>
          </p:cNvSpPr>
          <p:nvPr>
            <p:ph type="title"/>
          </p:nvPr>
        </p:nvSpPr>
        <p:spPr/>
        <p:txBody>
          <a:bodyPr/>
          <a:lstStyle/>
          <a:p>
            <a:r>
              <a:rPr lang="it-IT" dirty="0"/>
              <a:t>Copyright </a:t>
            </a:r>
            <a:r>
              <a:rPr lang="it-IT" dirty="0" err="1"/>
              <a:t>basics</a:t>
            </a:r>
            <a:endParaRPr lang="it-IT" dirty="0"/>
          </a:p>
        </p:txBody>
      </p:sp>
      <p:grpSp>
        <p:nvGrpSpPr>
          <p:cNvPr id="2" name="Gruppo 1">
            <a:extLst>
              <a:ext uri="{FF2B5EF4-FFF2-40B4-BE49-F238E27FC236}">
                <a16:creationId xmlns:a16="http://schemas.microsoft.com/office/drawing/2014/main" id="{B65754CC-DBAC-495E-BC83-71F6F76EC8EE}"/>
              </a:ext>
            </a:extLst>
          </p:cNvPr>
          <p:cNvGrpSpPr/>
          <p:nvPr/>
        </p:nvGrpSpPr>
        <p:grpSpPr>
          <a:xfrm>
            <a:off x="1634840" y="1695017"/>
            <a:ext cx="5880637" cy="2890664"/>
            <a:chOff x="1634840" y="1695017"/>
            <a:chExt cx="5880637" cy="2890664"/>
          </a:xfrm>
        </p:grpSpPr>
        <p:sp>
          <p:nvSpPr>
            <p:cNvPr id="3" name="Figura a mano libera: forma 2">
              <a:extLst>
                <a:ext uri="{FF2B5EF4-FFF2-40B4-BE49-F238E27FC236}">
                  <a16:creationId xmlns:a16="http://schemas.microsoft.com/office/drawing/2014/main" id="{BD193AAA-F0B4-4292-8E7B-245326F5864D}"/>
                </a:ext>
              </a:extLst>
            </p:cNvPr>
            <p:cNvSpPr/>
            <p:nvPr/>
          </p:nvSpPr>
          <p:spPr>
            <a:xfrm rot="21600000">
              <a:off x="1937709" y="1695017"/>
              <a:ext cx="5577768" cy="605739"/>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Copyright protects </a:t>
              </a:r>
              <a:r>
                <a:rPr lang="en-US" sz="1400" b="0" i="0" kern="1200" dirty="0">
                  <a:solidFill>
                    <a:srgbClr val="FFC000"/>
                  </a:solidFill>
                  <a:latin typeface="Aharoni" panose="02010803020104030203" pitchFamily="2" charset="-79"/>
                  <a:cs typeface="Aharoni" panose="02010803020104030203" pitchFamily="2" charset="-79"/>
                </a:rPr>
                <a:t>the expression of an idea </a:t>
              </a:r>
              <a:r>
                <a:rPr lang="en-US" sz="1400" b="0" i="0" kern="1200" dirty="0"/>
                <a:t>as it is recorded, but not the idea itself. It arises automatically on creation.</a:t>
              </a:r>
              <a:endParaRPr lang="it-IT" sz="1400" kern="1200" dirty="0"/>
            </a:p>
          </p:txBody>
        </p:sp>
        <p:sp>
          <p:nvSpPr>
            <p:cNvPr id="4" name="Ovale 3">
              <a:extLst>
                <a:ext uri="{FF2B5EF4-FFF2-40B4-BE49-F238E27FC236}">
                  <a16:creationId xmlns:a16="http://schemas.microsoft.com/office/drawing/2014/main" id="{A3B759DE-54DA-4F55-9D6D-76DD7EF9BF44}"/>
                </a:ext>
              </a:extLst>
            </p:cNvPr>
            <p:cNvSpPr/>
            <p:nvPr/>
          </p:nvSpPr>
          <p:spPr>
            <a:xfrm>
              <a:off x="1634840" y="1695018"/>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7" name="Figura a mano libera: forma 6">
              <a:extLst>
                <a:ext uri="{FF2B5EF4-FFF2-40B4-BE49-F238E27FC236}">
                  <a16:creationId xmlns:a16="http://schemas.microsoft.com/office/drawing/2014/main" id="{DE4C06AD-58FA-4623-91F9-92BDAA4CCCF5}"/>
                </a:ext>
              </a:extLst>
            </p:cNvPr>
            <p:cNvSpPr/>
            <p:nvPr/>
          </p:nvSpPr>
          <p:spPr>
            <a:xfrm rot="21600000">
              <a:off x="1937709" y="2456659"/>
              <a:ext cx="5577768" cy="605739"/>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53341" rIns="99568" bIns="53341" numCol="1" spcCol="1270" anchor="ctr" anchorCtr="0">
              <a:noAutofit/>
            </a:bodyPr>
            <a:lstStyle/>
            <a:p>
              <a:pPr marL="0" lvl="0" indent="0" algn="ctr" defTabSz="622300">
                <a:lnSpc>
                  <a:spcPct val="90000"/>
                </a:lnSpc>
                <a:spcBef>
                  <a:spcPct val="0"/>
                </a:spcBef>
                <a:spcAft>
                  <a:spcPct val="35000"/>
                </a:spcAft>
                <a:buNone/>
              </a:pPr>
              <a:r>
                <a:rPr lang="en-US" sz="1400" b="0" i="0" kern="1200" dirty="0"/>
                <a:t>To be protected, a work must be </a:t>
              </a:r>
              <a:r>
                <a:rPr lang="en-US" sz="1400" b="0" i="0" kern="1200" dirty="0">
                  <a:solidFill>
                    <a:srgbClr val="FFC000"/>
                  </a:solidFill>
                  <a:latin typeface="Aharoni" panose="02010803020104030203" pitchFamily="2" charset="-79"/>
                  <a:cs typeface="Aharoni" panose="02010803020104030203" pitchFamily="2" charset="-79"/>
                </a:rPr>
                <a:t>original</a:t>
              </a:r>
              <a:endParaRPr lang="it-IT" sz="1400" kern="1200" dirty="0">
                <a:solidFill>
                  <a:srgbClr val="FFC000"/>
                </a:solidFill>
                <a:latin typeface="Aharoni" panose="02010803020104030203" pitchFamily="2" charset="-79"/>
                <a:cs typeface="Aharoni" panose="02010803020104030203" pitchFamily="2" charset="-79"/>
              </a:endParaRPr>
            </a:p>
          </p:txBody>
        </p:sp>
        <p:sp>
          <p:nvSpPr>
            <p:cNvPr id="9" name="Ovale 8">
              <a:extLst>
                <a:ext uri="{FF2B5EF4-FFF2-40B4-BE49-F238E27FC236}">
                  <a16:creationId xmlns:a16="http://schemas.microsoft.com/office/drawing/2014/main" id="{018487BA-A8EB-403F-9838-36B4D05F82AF}"/>
                </a:ext>
              </a:extLst>
            </p:cNvPr>
            <p:cNvSpPr/>
            <p:nvPr/>
          </p:nvSpPr>
          <p:spPr>
            <a:xfrm>
              <a:off x="1634840" y="2456660"/>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10" name="Figura a mano libera: forma 9">
              <a:extLst>
                <a:ext uri="{FF2B5EF4-FFF2-40B4-BE49-F238E27FC236}">
                  <a16:creationId xmlns:a16="http://schemas.microsoft.com/office/drawing/2014/main" id="{36A6377E-01B4-44A3-9B72-5029C2FAB5A6}"/>
                </a:ext>
              </a:extLst>
            </p:cNvPr>
            <p:cNvSpPr/>
            <p:nvPr/>
          </p:nvSpPr>
          <p:spPr>
            <a:xfrm rot="21600000">
              <a:off x="1937709" y="3218301"/>
              <a:ext cx="5577768" cy="605738"/>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Copyright (in our law systems) </a:t>
              </a:r>
              <a:r>
                <a:rPr lang="en-US" sz="1400" b="0" i="0" kern="1200" dirty="0">
                  <a:solidFill>
                    <a:srgbClr val="FFC000"/>
                  </a:solidFill>
                  <a:latin typeface="Aharoni" panose="02010803020104030203" pitchFamily="2" charset="-79"/>
                  <a:cs typeface="Aharoni" panose="02010803020104030203" pitchFamily="2" charset="-79"/>
                </a:rPr>
                <a:t>lasts for 70 years </a:t>
              </a:r>
              <a:r>
                <a:rPr lang="en-US" sz="1400" b="0" i="0" kern="1200" dirty="0"/>
                <a:t>after the death of the creator</a:t>
              </a:r>
              <a:endParaRPr lang="it-IT" sz="1400" kern="1200" dirty="0"/>
            </a:p>
          </p:txBody>
        </p:sp>
        <p:sp>
          <p:nvSpPr>
            <p:cNvPr id="11" name="Ovale 10">
              <a:extLst>
                <a:ext uri="{FF2B5EF4-FFF2-40B4-BE49-F238E27FC236}">
                  <a16:creationId xmlns:a16="http://schemas.microsoft.com/office/drawing/2014/main" id="{9CDC39E8-C1A9-48A3-82B7-23FC8E52BD1D}"/>
                </a:ext>
              </a:extLst>
            </p:cNvPr>
            <p:cNvSpPr/>
            <p:nvPr/>
          </p:nvSpPr>
          <p:spPr>
            <a:xfrm>
              <a:off x="1634840" y="3218302"/>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12" name="Figura a mano libera: forma 11">
              <a:extLst>
                <a:ext uri="{FF2B5EF4-FFF2-40B4-BE49-F238E27FC236}">
                  <a16:creationId xmlns:a16="http://schemas.microsoft.com/office/drawing/2014/main" id="{D019D684-D30E-4C56-B0E1-0F9663395EC1}"/>
                </a:ext>
              </a:extLst>
            </p:cNvPr>
            <p:cNvSpPr/>
            <p:nvPr/>
          </p:nvSpPr>
          <p:spPr>
            <a:xfrm rot="21600000">
              <a:off x="1937709" y="3979943"/>
              <a:ext cx="5577768" cy="605738"/>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53341" rIns="99568" bIns="53340" numCol="1" spcCol="1270" anchor="ctr" anchorCtr="0">
              <a:noAutofit/>
            </a:bodyPr>
            <a:lstStyle/>
            <a:p>
              <a:pPr marL="0" lvl="0" indent="0" algn="ctr" defTabSz="622300">
                <a:lnSpc>
                  <a:spcPct val="90000"/>
                </a:lnSpc>
                <a:spcBef>
                  <a:spcPct val="0"/>
                </a:spcBef>
                <a:spcAft>
                  <a:spcPct val="35000"/>
                </a:spcAft>
                <a:buNone/>
              </a:pPr>
              <a:r>
                <a:rPr lang="it-IT" sz="1400" kern="1200" dirty="0" err="1">
                  <a:solidFill>
                    <a:srgbClr val="FFC000"/>
                  </a:solidFill>
                  <a:latin typeface="Aharoni" panose="02010803020104030203" pitchFamily="2" charset="-79"/>
                  <a:cs typeface="Aharoni" panose="02010803020104030203" pitchFamily="2" charset="-79"/>
                </a:rPr>
                <a:t>Only</a:t>
              </a:r>
              <a:r>
                <a:rPr lang="it-IT" sz="1400" kern="1200" dirty="0">
                  <a:solidFill>
                    <a:srgbClr val="FFC000"/>
                  </a:solidFill>
                  <a:latin typeface="Aharoni" panose="02010803020104030203" pitchFamily="2" charset="-79"/>
                  <a:cs typeface="Aharoni" panose="02010803020104030203" pitchFamily="2" charset="-79"/>
                </a:rPr>
                <a:t> </a:t>
              </a:r>
              <a:r>
                <a:rPr lang="it-IT" sz="1400" kern="1200" dirty="0" err="1">
                  <a:solidFill>
                    <a:srgbClr val="FFC000"/>
                  </a:solidFill>
                  <a:latin typeface="Aharoni" panose="02010803020104030203" pitchFamily="2" charset="-79"/>
                  <a:cs typeface="Aharoni" panose="02010803020104030203" pitchFamily="2" charset="-79"/>
                </a:rPr>
                <a:t>economic</a:t>
              </a:r>
              <a:r>
                <a:rPr lang="it-IT" sz="1400" kern="1200" dirty="0">
                  <a:solidFill>
                    <a:srgbClr val="FFC000"/>
                  </a:solidFill>
                  <a:latin typeface="Aharoni" panose="02010803020104030203" pitchFamily="2" charset="-79"/>
                  <a:cs typeface="Aharoni" panose="02010803020104030203" pitchFamily="2" charset="-79"/>
                </a:rPr>
                <a:t> rights can be </a:t>
              </a:r>
              <a:r>
                <a:rPr lang="it-IT" sz="1400" kern="1200" dirty="0" err="1">
                  <a:solidFill>
                    <a:srgbClr val="FFC000"/>
                  </a:solidFill>
                  <a:latin typeface="Aharoni" panose="02010803020104030203" pitchFamily="2" charset="-79"/>
                  <a:cs typeface="Aharoni" panose="02010803020104030203" pitchFamily="2" charset="-79"/>
                </a:rPr>
                <a:t>transferred</a:t>
              </a:r>
              <a:r>
                <a:rPr lang="it-IT" sz="1400" kern="1200" dirty="0"/>
                <a:t>. </a:t>
              </a:r>
              <a:r>
                <a:rPr lang="it-IT" sz="1400" kern="1200" dirty="0" err="1"/>
                <a:t>They</a:t>
              </a:r>
              <a:r>
                <a:rPr lang="it-IT" sz="1400" kern="1200" dirty="0"/>
                <a:t> can be </a:t>
              </a:r>
              <a:r>
                <a:rPr lang="it-IT" sz="1400" kern="1200" dirty="0" err="1"/>
                <a:t>transferred</a:t>
              </a:r>
              <a:r>
                <a:rPr lang="it-IT" sz="1400" kern="1200" dirty="0"/>
                <a:t> in </a:t>
              </a:r>
              <a:r>
                <a:rPr lang="it-IT" sz="1400" kern="1200" dirty="0" err="1"/>
                <a:t>exclusive</a:t>
              </a:r>
              <a:r>
                <a:rPr lang="it-IT" sz="1400" kern="1200" dirty="0"/>
                <a:t> or non </a:t>
              </a:r>
              <a:r>
                <a:rPr lang="it-IT" sz="1400" kern="1200" dirty="0" err="1"/>
                <a:t>exclusive</a:t>
              </a:r>
              <a:r>
                <a:rPr lang="it-IT" sz="1400" kern="1200" dirty="0"/>
                <a:t> way</a:t>
              </a:r>
            </a:p>
          </p:txBody>
        </p:sp>
        <p:sp>
          <p:nvSpPr>
            <p:cNvPr id="13" name="Ovale 12">
              <a:extLst>
                <a:ext uri="{FF2B5EF4-FFF2-40B4-BE49-F238E27FC236}">
                  <a16:creationId xmlns:a16="http://schemas.microsoft.com/office/drawing/2014/main" id="{AA25F024-6D12-4A16-8202-105BDDBFA549}"/>
                </a:ext>
              </a:extLst>
            </p:cNvPr>
            <p:cNvSpPr/>
            <p:nvPr/>
          </p:nvSpPr>
          <p:spPr>
            <a:xfrm>
              <a:off x="1634840" y="3979944"/>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grpSp>
      <p:sp>
        <p:nvSpPr>
          <p:cNvPr id="5" name="Segnaposto numero diapositiva 4">
            <a:extLst>
              <a:ext uri="{FF2B5EF4-FFF2-40B4-BE49-F238E27FC236}">
                <a16:creationId xmlns:a16="http://schemas.microsoft.com/office/drawing/2014/main" id="{DBC4D951-5A4C-4CE9-953D-4178F02379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s-CZ" smtClean="0"/>
              <a:t>13</a:t>
            </a:fld>
            <a:endParaRPr lang="cs-CZ"/>
          </a:p>
        </p:txBody>
      </p:sp>
    </p:spTree>
    <p:extLst>
      <p:ext uri="{BB962C8B-B14F-4D97-AF65-F5344CB8AC3E}">
        <p14:creationId xmlns:p14="http://schemas.microsoft.com/office/powerpoint/2010/main" val="3162475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a:bodyPr>
          <a:lstStyle/>
          <a:p>
            <a:r>
              <a:rPr lang="it-IT" dirty="0" err="1"/>
              <a:t>What</a:t>
            </a:r>
            <a:r>
              <a:rPr lang="it-IT" dirty="0"/>
              <a:t> </a:t>
            </a:r>
            <a:r>
              <a:rPr lang="it-IT" dirty="0" err="1"/>
              <a:t>is</a:t>
            </a:r>
            <a:r>
              <a:rPr lang="it-IT" dirty="0"/>
              <a:t> the </a:t>
            </a:r>
            <a:r>
              <a:rPr lang="it-IT" dirty="0" err="1"/>
              <a:t>difference</a:t>
            </a:r>
            <a:r>
              <a:rPr lang="it-IT" dirty="0"/>
              <a:t>?</a:t>
            </a:r>
            <a:endParaRPr dirty="0"/>
          </a:p>
        </p:txBody>
      </p:sp>
      <p:pic>
        <p:nvPicPr>
          <p:cNvPr id="2" name="Immagine 1">
            <a:extLst>
              <a:ext uri="{FF2B5EF4-FFF2-40B4-BE49-F238E27FC236}">
                <a16:creationId xmlns:a16="http://schemas.microsoft.com/office/drawing/2014/main" id="{98B1E91C-3786-45D1-96F3-953F5257CE77}"/>
              </a:ext>
            </a:extLst>
          </p:cNvPr>
          <p:cNvPicPr>
            <a:picLocks noChangeAspect="1"/>
          </p:cNvPicPr>
          <p:nvPr/>
        </p:nvPicPr>
        <p:blipFill>
          <a:blip r:embed="rId3"/>
          <a:stretch>
            <a:fillRect/>
          </a:stretch>
        </p:blipFill>
        <p:spPr>
          <a:xfrm>
            <a:off x="1057053" y="1938973"/>
            <a:ext cx="1600200" cy="1581150"/>
          </a:xfrm>
          <a:prstGeom prst="rect">
            <a:avLst/>
          </a:prstGeom>
        </p:spPr>
      </p:pic>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14</a:t>
            </a:fld>
            <a:endParaRPr/>
          </a:p>
        </p:txBody>
      </p:sp>
      <p:pic>
        <p:nvPicPr>
          <p:cNvPr id="6" name="Immagine 5">
            <a:extLst>
              <a:ext uri="{FF2B5EF4-FFF2-40B4-BE49-F238E27FC236}">
                <a16:creationId xmlns:a16="http://schemas.microsoft.com/office/drawing/2014/main" id="{B91C6B20-468E-48BB-9A07-918808D618FE}"/>
              </a:ext>
            </a:extLst>
          </p:cNvPr>
          <p:cNvPicPr>
            <a:picLocks noChangeAspect="1"/>
          </p:cNvPicPr>
          <p:nvPr/>
        </p:nvPicPr>
        <p:blipFill rotWithShape="1">
          <a:blip r:embed="rId4"/>
          <a:srcRect l="23952" t="13092" r="26512" b="5323"/>
          <a:stretch/>
        </p:blipFill>
        <p:spPr>
          <a:xfrm>
            <a:off x="5789128" y="1915854"/>
            <a:ext cx="1731635" cy="1604269"/>
          </a:xfrm>
          <a:prstGeom prst="rect">
            <a:avLst/>
          </a:prstGeom>
        </p:spPr>
      </p:pic>
    </p:spTree>
    <p:extLst>
      <p:ext uri="{BB962C8B-B14F-4D97-AF65-F5344CB8AC3E}">
        <p14:creationId xmlns:p14="http://schemas.microsoft.com/office/powerpoint/2010/main" val="53538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81778"/>
          </a:xfrm>
          <a:prstGeom prst="rect">
            <a:avLst/>
          </a:prstGeom>
        </p:spPr>
        <p:txBody>
          <a:bodyPr spcFirstLastPara="1" wrap="square" lIns="91425" tIns="45700" rIns="91425" bIns="45700" anchor="t" anchorCtr="0">
            <a:normAutofit/>
          </a:bodyPr>
          <a:lstStyle/>
          <a:p>
            <a:r>
              <a:rPr lang="it-IT" dirty="0"/>
              <a:t>Copyright transfer agreement: </a:t>
            </a:r>
            <a:r>
              <a:rPr lang="it-IT" dirty="0" err="1"/>
              <a:t>exemple</a:t>
            </a:r>
            <a:r>
              <a:rPr lang="it-IT" dirty="0"/>
              <a:t> (</a:t>
            </a:r>
            <a:r>
              <a:rPr lang="it-IT" dirty="0" err="1"/>
              <a:t>elsevier</a:t>
            </a:r>
            <a:r>
              <a:rPr lang="it-IT" dirty="0"/>
              <a:t>)</a:t>
            </a:r>
            <a:endParaRPr dirty="0"/>
          </a:p>
        </p:txBody>
      </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15</a:t>
            </a:fld>
            <a:endParaRPr/>
          </a:p>
        </p:txBody>
      </p:sp>
      <p:pic>
        <p:nvPicPr>
          <p:cNvPr id="3" name="Immagine 2">
            <a:extLst>
              <a:ext uri="{FF2B5EF4-FFF2-40B4-BE49-F238E27FC236}">
                <a16:creationId xmlns:a16="http://schemas.microsoft.com/office/drawing/2014/main" id="{A5ACFA13-7C3B-4E02-BD38-B3DD42B85EBE}"/>
              </a:ext>
            </a:extLst>
          </p:cNvPr>
          <p:cNvPicPr>
            <a:picLocks noChangeAspect="1"/>
          </p:cNvPicPr>
          <p:nvPr/>
        </p:nvPicPr>
        <p:blipFill>
          <a:blip r:embed="rId3"/>
          <a:stretch>
            <a:fillRect/>
          </a:stretch>
        </p:blipFill>
        <p:spPr>
          <a:xfrm>
            <a:off x="128789" y="2298817"/>
            <a:ext cx="9015211" cy="1880315"/>
          </a:xfrm>
          <a:prstGeom prst="rect">
            <a:avLst/>
          </a:prstGeom>
        </p:spPr>
      </p:pic>
      <p:pic>
        <p:nvPicPr>
          <p:cNvPr id="6" name="Immagine 5">
            <a:extLst>
              <a:ext uri="{FF2B5EF4-FFF2-40B4-BE49-F238E27FC236}">
                <a16:creationId xmlns:a16="http://schemas.microsoft.com/office/drawing/2014/main" id="{C5D63130-4758-4C0F-8024-3BED9CE5D15D}"/>
              </a:ext>
            </a:extLst>
          </p:cNvPr>
          <p:cNvPicPr>
            <a:picLocks noChangeAspect="1"/>
          </p:cNvPicPr>
          <p:nvPr/>
        </p:nvPicPr>
        <p:blipFill rotWithShape="1">
          <a:blip r:embed="rId4"/>
          <a:srcRect l="33643" t="18750" r="14883" b="12213"/>
          <a:stretch/>
        </p:blipFill>
        <p:spPr>
          <a:xfrm>
            <a:off x="2374604" y="523354"/>
            <a:ext cx="4706680" cy="3550925"/>
          </a:xfrm>
          <a:prstGeom prst="rect">
            <a:avLst/>
          </a:prstGeom>
        </p:spPr>
      </p:pic>
      <p:pic>
        <p:nvPicPr>
          <p:cNvPr id="7" name="Immagine 6">
            <a:extLst>
              <a:ext uri="{FF2B5EF4-FFF2-40B4-BE49-F238E27FC236}">
                <a16:creationId xmlns:a16="http://schemas.microsoft.com/office/drawing/2014/main" id="{AF26E0F3-2EC6-4DA9-A400-AAFEB08171B8}"/>
              </a:ext>
            </a:extLst>
          </p:cNvPr>
          <p:cNvPicPr>
            <a:picLocks noChangeAspect="1"/>
          </p:cNvPicPr>
          <p:nvPr/>
        </p:nvPicPr>
        <p:blipFill rotWithShape="1">
          <a:blip r:embed="rId5"/>
          <a:srcRect l="28527" t="51128" r="11550" b="34401"/>
          <a:stretch/>
        </p:blipFill>
        <p:spPr>
          <a:xfrm>
            <a:off x="1601972" y="3972590"/>
            <a:ext cx="5479312" cy="744279"/>
          </a:xfrm>
          <a:prstGeom prst="rect">
            <a:avLst/>
          </a:prstGeom>
        </p:spPr>
      </p:pic>
    </p:spTree>
    <p:extLst>
      <p:ext uri="{BB962C8B-B14F-4D97-AF65-F5344CB8AC3E}">
        <p14:creationId xmlns:p14="http://schemas.microsoft.com/office/powerpoint/2010/main" val="30749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fontScale="90000"/>
          </a:bodyPr>
          <a:lstStyle/>
          <a:p>
            <a:r>
              <a:rPr lang="it-IT" dirty="0"/>
              <a:t>License to </a:t>
            </a:r>
            <a:r>
              <a:rPr lang="it-IT" dirty="0" err="1"/>
              <a:t>publish</a:t>
            </a:r>
            <a:r>
              <a:rPr lang="it-IT" dirty="0"/>
              <a:t> for OA articles in hybrid </a:t>
            </a:r>
            <a:r>
              <a:rPr lang="it-IT" dirty="0" err="1"/>
              <a:t>journals</a:t>
            </a:r>
            <a:r>
              <a:rPr lang="it-IT" dirty="0"/>
              <a:t> : </a:t>
            </a:r>
            <a:r>
              <a:rPr lang="it-IT" dirty="0" err="1"/>
              <a:t>exemple</a:t>
            </a:r>
            <a:endParaRPr dirty="0"/>
          </a:p>
        </p:txBody>
      </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16</a:t>
            </a:fld>
            <a:endParaRPr/>
          </a:p>
        </p:txBody>
      </p:sp>
      <p:pic>
        <p:nvPicPr>
          <p:cNvPr id="2" name="Immagine 1">
            <a:extLst>
              <a:ext uri="{FF2B5EF4-FFF2-40B4-BE49-F238E27FC236}">
                <a16:creationId xmlns:a16="http://schemas.microsoft.com/office/drawing/2014/main" id="{80C050DF-1EAF-422F-9D06-D322F5F59FFE}"/>
              </a:ext>
            </a:extLst>
          </p:cNvPr>
          <p:cNvPicPr>
            <a:picLocks noChangeAspect="1"/>
          </p:cNvPicPr>
          <p:nvPr/>
        </p:nvPicPr>
        <p:blipFill>
          <a:blip r:embed="rId3"/>
          <a:stretch>
            <a:fillRect/>
          </a:stretch>
        </p:blipFill>
        <p:spPr>
          <a:xfrm>
            <a:off x="25758" y="2083401"/>
            <a:ext cx="9118242" cy="2125014"/>
          </a:xfrm>
          <a:prstGeom prst="rect">
            <a:avLst/>
          </a:prstGeom>
        </p:spPr>
      </p:pic>
      <p:pic>
        <p:nvPicPr>
          <p:cNvPr id="5" name="Immagine 4">
            <a:extLst>
              <a:ext uri="{FF2B5EF4-FFF2-40B4-BE49-F238E27FC236}">
                <a16:creationId xmlns:a16="http://schemas.microsoft.com/office/drawing/2014/main" id="{496568EA-2BB4-4421-A781-843F47CF703A}"/>
              </a:ext>
            </a:extLst>
          </p:cNvPr>
          <p:cNvPicPr>
            <a:picLocks noChangeAspect="1"/>
          </p:cNvPicPr>
          <p:nvPr/>
        </p:nvPicPr>
        <p:blipFill rotWithShape="1">
          <a:blip r:embed="rId4"/>
          <a:srcRect l="41783" t="18749" r="23489" b="18749"/>
          <a:stretch/>
        </p:blipFill>
        <p:spPr>
          <a:xfrm>
            <a:off x="2806995" y="524889"/>
            <a:ext cx="3175590" cy="3214764"/>
          </a:xfrm>
          <a:prstGeom prst="rect">
            <a:avLst/>
          </a:prstGeom>
        </p:spPr>
      </p:pic>
      <p:pic>
        <p:nvPicPr>
          <p:cNvPr id="6" name="Immagine 5">
            <a:extLst>
              <a:ext uri="{FF2B5EF4-FFF2-40B4-BE49-F238E27FC236}">
                <a16:creationId xmlns:a16="http://schemas.microsoft.com/office/drawing/2014/main" id="{D245F067-237F-466F-9ABE-11ACBD1CFF7A}"/>
              </a:ext>
            </a:extLst>
          </p:cNvPr>
          <p:cNvPicPr>
            <a:picLocks noChangeAspect="1"/>
          </p:cNvPicPr>
          <p:nvPr/>
        </p:nvPicPr>
        <p:blipFill rotWithShape="1">
          <a:blip r:embed="rId5"/>
          <a:srcRect l="27519" t="50000" r="9585" b="40190"/>
          <a:stretch/>
        </p:blipFill>
        <p:spPr>
          <a:xfrm>
            <a:off x="1970567" y="3786299"/>
            <a:ext cx="5751151" cy="504603"/>
          </a:xfrm>
          <a:prstGeom prst="rect">
            <a:avLst/>
          </a:prstGeom>
        </p:spPr>
      </p:pic>
    </p:spTree>
    <p:extLst>
      <p:ext uri="{BB962C8B-B14F-4D97-AF65-F5344CB8AC3E}">
        <p14:creationId xmlns:p14="http://schemas.microsoft.com/office/powerpoint/2010/main" val="28686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37455B7-76F4-44F6-8B18-CEDC3E597499}"/>
              </a:ext>
            </a:extLst>
          </p:cNvPr>
          <p:cNvSpPr>
            <a:spLocks noGrp="1"/>
          </p:cNvSpPr>
          <p:nvPr>
            <p:ph type="title"/>
          </p:nvPr>
        </p:nvSpPr>
        <p:spPr/>
        <p:txBody>
          <a:bodyPr>
            <a:normAutofit fontScale="90000"/>
          </a:bodyPr>
          <a:lstStyle/>
          <a:p>
            <a:r>
              <a:rPr lang="en-US" dirty="0"/>
              <a:t>if you assign the copyright exclusively to the publisher</a:t>
            </a:r>
            <a:br>
              <a:rPr lang="en-US" dirty="0"/>
            </a:br>
            <a:r>
              <a:rPr lang="en-US" dirty="0"/>
              <a:t>you may not be able to...</a:t>
            </a:r>
            <a:endParaRPr lang="it-IT" dirty="0"/>
          </a:p>
        </p:txBody>
      </p:sp>
      <p:grpSp>
        <p:nvGrpSpPr>
          <p:cNvPr id="9" name="Gruppo 8">
            <a:extLst>
              <a:ext uri="{FF2B5EF4-FFF2-40B4-BE49-F238E27FC236}">
                <a16:creationId xmlns:a16="http://schemas.microsoft.com/office/drawing/2014/main" id="{1DAC1192-4F2D-4B70-9F59-3FD26AF50957}"/>
              </a:ext>
            </a:extLst>
          </p:cNvPr>
          <p:cNvGrpSpPr/>
          <p:nvPr/>
        </p:nvGrpSpPr>
        <p:grpSpPr>
          <a:xfrm>
            <a:off x="1627866" y="2002102"/>
            <a:ext cx="5880637" cy="2890664"/>
            <a:chOff x="1627866" y="2002102"/>
            <a:chExt cx="5880637" cy="2890664"/>
          </a:xfrm>
        </p:grpSpPr>
        <p:sp>
          <p:nvSpPr>
            <p:cNvPr id="10" name="Figura a mano libera: forma 9">
              <a:extLst>
                <a:ext uri="{FF2B5EF4-FFF2-40B4-BE49-F238E27FC236}">
                  <a16:creationId xmlns:a16="http://schemas.microsoft.com/office/drawing/2014/main" id="{46A2C015-3031-4A1E-A330-99B0BDAA9AED}"/>
                </a:ext>
              </a:extLst>
            </p:cNvPr>
            <p:cNvSpPr/>
            <p:nvPr/>
          </p:nvSpPr>
          <p:spPr>
            <a:xfrm rot="21600000">
              <a:off x="1930735" y="2002102"/>
              <a:ext cx="5577768" cy="605739"/>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64771" rIns="120904" bIns="64770" numCol="1" spcCol="1270" anchor="ctr" anchorCtr="0">
              <a:noAutofit/>
            </a:bodyPr>
            <a:lstStyle/>
            <a:p>
              <a:pPr marL="0" lvl="0" indent="0" algn="ctr" defTabSz="755650">
                <a:lnSpc>
                  <a:spcPct val="90000"/>
                </a:lnSpc>
                <a:spcBef>
                  <a:spcPct val="0"/>
                </a:spcBef>
                <a:spcAft>
                  <a:spcPct val="35000"/>
                </a:spcAft>
                <a:buNone/>
              </a:pPr>
              <a:r>
                <a:rPr lang="en-US" sz="1700" b="0" i="0" kern="1200"/>
                <a:t>… reuse your article in teaching and research works</a:t>
              </a:r>
              <a:endParaRPr lang="it-IT" sz="1700" kern="1200"/>
            </a:p>
          </p:txBody>
        </p:sp>
        <p:sp>
          <p:nvSpPr>
            <p:cNvPr id="11" name="Ovale 10">
              <a:extLst>
                <a:ext uri="{FF2B5EF4-FFF2-40B4-BE49-F238E27FC236}">
                  <a16:creationId xmlns:a16="http://schemas.microsoft.com/office/drawing/2014/main" id="{FA0715F6-757D-47D9-B766-FD48A07642DC}"/>
                </a:ext>
              </a:extLst>
            </p:cNvPr>
            <p:cNvSpPr/>
            <p:nvPr/>
          </p:nvSpPr>
          <p:spPr>
            <a:xfrm>
              <a:off x="1627866" y="2002103"/>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12" name="Figura a mano libera: forma 11">
              <a:extLst>
                <a:ext uri="{FF2B5EF4-FFF2-40B4-BE49-F238E27FC236}">
                  <a16:creationId xmlns:a16="http://schemas.microsoft.com/office/drawing/2014/main" id="{48498376-EB4F-4AF3-A33C-919B70B2D0EA}"/>
                </a:ext>
              </a:extLst>
            </p:cNvPr>
            <p:cNvSpPr/>
            <p:nvPr/>
          </p:nvSpPr>
          <p:spPr>
            <a:xfrm rot="21600000">
              <a:off x="1930735" y="2763744"/>
              <a:ext cx="5577768" cy="605739"/>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64771" rIns="120904" bIns="64771" numCol="1" spcCol="1270" anchor="ctr" anchorCtr="0">
              <a:noAutofit/>
            </a:bodyPr>
            <a:lstStyle/>
            <a:p>
              <a:pPr marL="0" lvl="0" indent="0" algn="ctr" defTabSz="755650">
                <a:lnSpc>
                  <a:spcPct val="90000"/>
                </a:lnSpc>
                <a:spcBef>
                  <a:spcPct val="0"/>
                </a:spcBef>
                <a:spcAft>
                  <a:spcPct val="35000"/>
                </a:spcAft>
                <a:buNone/>
              </a:pPr>
              <a:r>
                <a:rPr lang="en-US" sz="1700" b="0" i="0" kern="1200"/>
                <a:t>... include the article in future publications, e.g. PhD thesis</a:t>
              </a:r>
              <a:endParaRPr lang="it-IT" sz="1700" kern="1200"/>
            </a:p>
          </p:txBody>
        </p:sp>
        <p:sp>
          <p:nvSpPr>
            <p:cNvPr id="13" name="Ovale 12">
              <a:extLst>
                <a:ext uri="{FF2B5EF4-FFF2-40B4-BE49-F238E27FC236}">
                  <a16:creationId xmlns:a16="http://schemas.microsoft.com/office/drawing/2014/main" id="{AF678821-2637-4B24-80C4-73FCD38A677C}"/>
                </a:ext>
              </a:extLst>
            </p:cNvPr>
            <p:cNvSpPr/>
            <p:nvPr/>
          </p:nvSpPr>
          <p:spPr>
            <a:xfrm>
              <a:off x="1627866" y="2763745"/>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14" name="Figura a mano libera: forma 13">
              <a:extLst>
                <a:ext uri="{FF2B5EF4-FFF2-40B4-BE49-F238E27FC236}">
                  <a16:creationId xmlns:a16="http://schemas.microsoft.com/office/drawing/2014/main" id="{6785F89B-D554-4A06-B570-8DDF1BFACC8A}"/>
                </a:ext>
              </a:extLst>
            </p:cNvPr>
            <p:cNvSpPr/>
            <p:nvPr/>
          </p:nvSpPr>
          <p:spPr>
            <a:xfrm rot="21600000">
              <a:off x="1930735" y="3525386"/>
              <a:ext cx="5577768" cy="605738"/>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64771" rIns="120904" bIns="64770" numCol="1" spcCol="1270" anchor="ctr" anchorCtr="0">
              <a:noAutofit/>
            </a:bodyPr>
            <a:lstStyle/>
            <a:p>
              <a:pPr marL="0" lvl="0" indent="0" algn="ctr" defTabSz="755650">
                <a:lnSpc>
                  <a:spcPct val="90000"/>
                </a:lnSpc>
                <a:spcBef>
                  <a:spcPct val="0"/>
                </a:spcBef>
                <a:spcAft>
                  <a:spcPct val="35000"/>
                </a:spcAft>
                <a:buNone/>
              </a:pPr>
              <a:r>
                <a:rPr lang="en-US" sz="1700" b="0" i="0" kern="1200"/>
                <a:t>... make derivative works based on the article</a:t>
              </a:r>
              <a:endParaRPr lang="it-IT" sz="1700" kern="1200"/>
            </a:p>
          </p:txBody>
        </p:sp>
        <p:sp>
          <p:nvSpPr>
            <p:cNvPr id="15" name="Ovale 14">
              <a:extLst>
                <a:ext uri="{FF2B5EF4-FFF2-40B4-BE49-F238E27FC236}">
                  <a16:creationId xmlns:a16="http://schemas.microsoft.com/office/drawing/2014/main" id="{79AE3FAE-A051-4D17-AE87-E8615372BA82}"/>
                </a:ext>
              </a:extLst>
            </p:cNvPr>
            <p:cNvSpPr/>
            <p:nvPr/>
          </p:nvSpPr>
          <p:spPr>
            <a:xfrm>
              <a:off x="1627866" y="3525387"/>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16" name="Figura a mano libera: forma 15">
              <a:extLst>
                <a:ext uri="{FF2B5EF4-FFF2-40B4-BE49-F238E27FC236}">
                  <a16:creationId xmlns:a16="http://schemas.microsoft.com/office/drawing/2014/main" id="{3BC3E223-F1D2-4297-965D-223655F2356F}"/>
                </a:ext>
              </a:extLst>
            </p:cNvPr>
            <p:cNvSpPr/>
            <p:nvPr/>
          </p:nvSpPr>
          <p:spPr>
            <a:xfrm rot="21600000">
              <a:off x="1930735" y="4287028"/>
              <a:ext cx="5577768" cy="605738"/>
            </a:xfrm>
            <a:custGeom>
              <a:avLst/>
              <a:gdLst>
                <a:gd name="connsiteX0" fmla="*/ 0 w 5577768"/>
                <a:gd name="connsiteY0" fmla="*/ 0 h 605737"/>
                <a:gd name="connsiteX1" fmla="*/ 5274900 w 5577768"/>
                <a:gd name="connsiteY1" fmla="*/ 0 h 605737"/>
                <a:gd name="connsiteX2" fmla="*/ 5577768 w 5577768"/>
                <a:gd name="connsiteY2" fmla="*/ 302869 h 605737"/>
                <a:gd name="connsiteX3" fmla="*/ 5274900 w 5577768"/>
                <a:gd name="connsiteY3" fmla="*/ 605737 h 605737"/>
                <a:gd name="connsiteX4" fmla="*/ 0 w 5577768"/>
                <a:gd name="connsiteY4" fmla="*/ 605737 h 605737"/>
                <a:gd name="connsiteX5" fmla="*/ 0 w 5577768"/>
                <a:gd name="connsiteY5" fmla="*/ 0 h 60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768" h="605737">
                  <a:moveTo>
                    <a:pt x="5577768" y="605736"/>
                  </a:moveTo>
                  <a:lnTo>
                    <a:pt x="302868" y="605736"/>
                  </a:lnTo>
                  <a:lnTo>
                    <a:pt x="0" y="302868"/>
                  </a:lnTo>
                  <a:lnTo>
                    <a:pt x="302868" y="1"/>
                  </a:lnTo>
                  <a:lnTo>
                    <a:pt x="5577768" y="1"/>
                  </a:lnTo>
                  <a:lnTo>
                    <a:pt x="5577768" y="6057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47" tIns="64771" rIns="120904" bIns="64770" numCol="1" spcCol="1270" anchor="ctr" anchorCtr="0">
              <a:noAutofit/>
            </a:bodyPr>
            <a:lstStyle/>
            <a:p>
              <a:pPr marL="0" lvl="0" indent="0" algn="ctr" defTabSz="755650">
                <a:lnSpc>
                  <a:spcPct val="90000"/>
                </a:lnSpc>
                <a:spcBef>
                  <a:spcPct val="0"/>
                </a:spcBef>
                <a:spcAft>
                  <a:spcPct val="35000"/>
                </a:spcAft>
                <a:buNone/>
              </a:pPr>
              <a:r>
                <a:rPr lang="en-US" sz="1700" b="0" i="0" kern="1200"/>
                <a:t>... display or make presentations of the work</a:t>
              </a:r>
              <a:endParaRPr lang="it-IT" sz="1700" kern="1200"/>
            </a:p>
          </p:txBody>
        </p:sp>
        <p:sp>
          <p:nvSpPr>
            <p:cNvPr id="17" name="Ovale 16">
              <a:extLst>
                <a:ext uri="{FF2B5EF4-FFF2-40B4-BE49-F238E27FC236}">
                  <a16:creationId xmlns:a16="http://schemas.microsoft.com/office/drawing/2014/main" id="{01921BAE-4D2E-4858-B80C-85C96B43E4F3}"/>
                </a:ext>
              </a:extLst>
            </p:cNvPr>
            <p:cNvSpPr/>
            <p:nvPr/>
          </p:nvSpPr>
          <p:spPr>
            <a:xfrm>
              <a:off x="1627866" y="4287029"/>
              <a:ext cx="605737" cy="605737"/>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grpSp>
      <p:sp>
        <p:nvSpPr>
          <p:cNvPr id="5" name="Segnaposto numero diapositiva 4">
            <a:extLst>
              <a:ext uri="{FF2B5EF4-FFF2-40B4-BE49-F238E27FC236}">
                <a16:creationId xmlns:a16="http://schemas.microsoft.com/office/drawing/2014/main" id="{505552F3-93D2-4AC3-9426-C7389CF9A3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cs-CZ" smtClean="0"/>
              <a:t>17</a:t>
            </a:fld>
            <a:endParaRPr lang="cs-CZ"/>
          </a:p>
        </p:txBody>
      </p:sp>
    </p:spTree>
    <p:extLst>
      <p:ext uri="{BB962C8B-B14F-4D97-AF65-F5344CB8AC3E}">
        <p14:creationId xmlns:p14="http://schemas.microsoft.com/office/powerpoint/2010/main" val="3809360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6"/>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da-DK" dirty="0" err="1" smtClean="0"/>
              <a:t>Coming</a:t>
            </a:r>
            <a:r>
              <a:rPr lang="da-DK" dirty="0" smtClean="0"/>
              <a:t> up…</a:t>
            </a:r>
            <a:endParaRPr dirty="0"/>
          </a:p>
        </p:txBody>
      </p:sp>
      <p:sp>
        <p:nvSpPr>
          <p:cNvPr id="88" name="Google Shape;88;p36"/>
          <p:cNvSpPr txBox="1">
            <a:spLocks noGrp="1"/>
          </p:cNvSpPr>
          <p:nvPr>
            <p:ph type="body" idx="1"/>
          </p:nvPr>
        </p:nvSpPr>
        <p:spPr>
          <a:xfrm>
            <a:off x="381348" y="1693952"/>
            <a:ext cx="8387622" cy="2892796"/>
          </a:xfrm>
          <a:prstGeom prst="rect">
            <a:avLst/>
          </a:prstGeom>
          <a:noFill/>
          <a:ln>
            <a:noFill/>
          </a:ln>
        </p:spPr>
        <p:txBody>
          <a:bodyPr spcFirstLastPara="1" wrap="square" lIns="91425" tIns="45700" rIns="91425" bIns="45700" anchor="t" anchorCtr="0">
            <a:normAutofit/>
          </a:bodyPr>
          <a:lstStyle/>
          <a:p>
            <a:r>
              <a:rPr lang="en-US" dirty="0">
                <a:solidFill>
                  <a:schemeClr val="tx1">
                    <a:lumMod val="50000"/>
                    <a:lumOff val="50000"/>
                  </a:schemeClr>
                </a:solidFill>
              </a:rPr>
              <a:t>Copyright, and the importance of rights </a:t>
            </a:r>
            <a:r>
              <a:rPr lang="en-US" dirty="0" smtClean="0">
                <a:solidFill>
                  <a:schemeClr val="tx1">
                    <a:lumMod val="50000"/>
                    <a:lumOff val="50000"/>
                  </a:schemeClr>
                </a:solidFill>
              </a:rPr>
              <a:t>management</a:t>
            </a:r>
            <a:endParaRPr lang="en-US" dirty="0">
              <a:solidFill>
                <a:schemeClr val="tx1">
                  <a:lumMod val="50000"/>
                  <a:lumOff val="50000"/>
                </a:schemeClr>
              </a:solidFill>
            </a:endParaRPr>
          </a:p>
          <a:p>
            <a:r>
              <a:rPr lang="en-US" b="1" dirty="0"/>
              <a:t>Rights management and Open Access routes</a:t>
            </a:r>
          </a:p>
          <a:p>
            <a:r>
              <a:rPr lang="en-GB" dirty="0">
                <a:solidFill>
                  <a:schemeClr val="tx1">
                    <a:lumMod val="50000"/>
                    <a:lumOff val="50000"/>
                  </a:schemeClr>
                </a:solidFill>
              </a:rPr>
              <a:t>Open licensing: Use of Creative Commons in publishing </a:t>
            </a:r>
            <a:r>
              <a:rPr lang="en-US" dirty="0"/>
              <a:t/>
            </a:r>
            <a:br>
              <a:rPr lang="en-US" dirty="0"/>
            </a:br>
            <a:endParaRPr lang="en-US" dirty="0"/>
          </a:p>
          <a:p>
            <a:pPr marL="457200" lvl="0" indent="-342900" algn="l" rtl="0">
              <a:lnSpc>
                <a:spcPct val="100000"/>
              </a:lnSpc>
              <a:spcBef>
                <a:spcPts val="360"/>
              </a:spcBef>
              <a:spcAft>
                <a:spcPts val="0"/>
              </a:spcAft>
              <a:buSzPts val="1800"/>
              <a:buChar char="▪"/>
            </a:pPr>
            <a:endParaRPr dirty="0"/>
          </a:p>
        </p:txBody>
      </p:sp>
      <p:sp>
        <p:nvSpPr>
          <p:cNvPr id="89" name="Google Shape;89;p36"/>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cs-CZ"/>
              <a:t>18</a:t>
            </a:fld>
            <a:endParaRPr/>
          </a:p>
        </p:txBody>
      </p:sp>
    </p:spTree>
    <p:extLst>
      <p:ext uri="{BB962C8B-B14F-4D97-AF65-F5344CB8AC3E}">
        <p14:creationId xmlns:p14="http://schemas.microsoft.com/office/powerpoint/2010/main" val="138144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871253462"/>
              </p:ext>
            </p:extLst>
          </p:nvPr>
        </p:nvGraphicFramePr>
        <p:xfrm>
          <a:off x="883403" y="209227"/>
          <a:ext cx="7725905" cy="464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7" name="Imag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9932" y="1893675"/>
            <a:ext cx="1272846" cy="1272846"/>
          </a:xfrm>
          <a:prstGeom prst="rect">
            <a:avLst/>
          </a:prstGeom>
        </p:spPr>
      </p:pic>
      <p:pic>
        <p:nvPicPr>
          <p:cNvPr id="84" name="Image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584" y="4131609"/>
            <a:ext cx="299309" cy="467670"/>
          </a:xfrm>
          <a:prstGeom prst="rect">
            <a:avLst/>
          </a:prstGeom>
        </p:spPr>
      </p:pic>
      <p:grpSp>
        <p:nvGrpSpPr>
          <p:cNvPr id="3" name="Groupe 2"/>
          <p:cNvGrpSpPr/>
          <p:nvPr/>
        </p:nvGrpSpPr>
        <p:grpSpPr>
          <a:xfrm>
            <a:off x="7175546" y="503103"/>
            <a:ext cx="1834724" cy="1924296"/>
            <a:chOff x="7611061" y="355331"/>
            <a:chExt cx="1834724" cy="1924296"/>
          </a:xfrm>
        </p:grpSpPr>
        <p:pic>
          <p:nvPicPr>
            <p:cNvPr id="83" name="Image 8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1061" y="1167481"/>
              <a:ext cx="765678" cy="413346"/>
            </a:xfrm>
            <a:prstGeom prst="rect">
              <a:avLst/>
            </a:prstGeom>
          </p:spPr>
        </p:pic>
        <p:pic>
          <p:nvPicPr>
            <p:cNvPr id="87" name="Image 8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5051" y="355331"/>
              <a:ext cx="1120247" cy="630139"/>
            </a:xfrm>
            <a:prstGeom prst="rect">
              <a:avLst/>
            </a:prstGeom>
          </p:spPr>
        </p:pic>
        <p:pic>
          <p:nvPicPr>
            <p:cNvPr id="88" name="Image 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38236" y="1775041"/>
              <a:ext cx="1107549" cy="504586"/>
            </a:xfrm>
            <a:prstGeom prst="rect">
              <a:avLst/>
            </a:prstGeom>
          </p:spPr>
        </p:pic>
      </p:grpSp>
      <p:grpSp>
        <p:nvGrpSpPr>
          <p:cNvPr id="5" name="Groupe 4"/>
          <p:cNvGrpSpPr/>
          <p:nvPr/>
        </p:nvGrpSpPr>
        <p:grpSpPr>
          <a:xfrm>
            <a:off x="1362081" y="3572892"/>
            <a:ext cx="960779" cy="587772"/>
            <a:chOff x="1830271" y="3853085"/>
            <a:chExt cx="960779" cy="587772"/>
          </a:xfrm>
        </p:grpSpPr>
        <p:pic>
          <p:nvPicPr>
            <p:cNvPr id="90" name="Image 89"/>
            <p:cNvPicPr>
              <a:picLocks noChangeAspect="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1830271" y="3944132"/>
              <a:ext cx="299309" cy="467670"/>
            </a:xfrm>
            <a:prstGeom prst="rect">
              <a:avLst/>
            </a:prstGeom>
          </p:spPr>
        </p:pic>
        <p:pic>
          <p:nvPicPr>
            <p:cNvPr id="91" name="Immagin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03278" y="3853085"/>
              <a:ext cx="587772" cy="587772"/>
            </a:xfrm>
            <a:prstGeom prst="rect">
              <a:avLst/>
            </a:prstGeom>
          </p:spPr>
        </p:pic>
      </p:grpSp>
      <p:sp>
        <p:nvSpPr>
          <p:cNvPr id="17" name="Espace réservé du numéro de diapositive 6"/>
          <p:cNvSpPr txBox="1">
            <a:spLocks/>
          </p:cNvSpPr>
          <p:nvPr/>
        </p:nvSpPr>
        <p:spPr>
          <a:xfrm>
            <a:off x="8284409" y="4782526"/>
            <a:ext cx="501449" cy="273844"/>
          </a:xfrm>
          <a:prstGeom prst="rect">
            <a:avLst/>
          </a:prstGeom>
        </p:spPr>
        <p:txBody>
          <a:bodyPr vert="horz" lIns="91440" tIns="45720" rIns="0" bIns="45720" rtlCol="0" anchor="ctr"/>
          <a:lstStyle>
            <a:defPPr>
              <a:defRPr lang="cs-CZ"/>
            </a:defPPr>
            <a:lvl1pPr marL="0" algn="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2B3897-519A-4D24-BC0A-D03F00678031}" type="slidenum">
              <a:rPr lang="cs-CZ" smtClean="0"/>
              <a:pPr/>
              <a:t>19</a:t>
            </a:fld>
            <a:endParaRPr lang="cs-CZ" dirty="0"/>
          </a:p>
        </p:txBody>
      </p:sp>
      <p:pic>
        <p:nvPicPr>
          <p:cNvPr id="33" name="Imag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42471" y="1204528"/>
            <a:ext cx="309342" cy="483346"/>
          </a:xfrm>
          <a:prstGeom prst="rect">
            <a:avLst/>
          </a:prstGeom>
        </p:spPr>
      </p:pic>
      <p:pic>
        <p:nvPicPr>
          <p:cNvPr id="18" name="Image 17"/>
          <p:cNvPicPr>
            <a:picLocks noChangeAspect="1"/>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8320753" y="1273321"/>
            <a:ext cx="326024" cy="509412"/>
          </a:xfrm>
          <a:prstGeom prst="rect">
            <a:avLst/>
          </a:prstGeom>
        </p:spPr>
      </p:pic>
      <p:pic>
        <p:nvPicPr>
          <p:cNvPr id="20" name="Imag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98650" y="2823801"/>
            <a:ext cx="336114" cy="479094"/>
          </a:xfrm>
          <a:prstGeom prst="rect">
            <a:avLst/>
          </a:prstGeom>
        </p:spPr>
      </p:pic>
    </p:spTree>
    <p:extLst>
      <p:ext uri="{BB962C8B-B14F-4D97-AF65-F5344CB8AC3E}">
        <p14:creationId xmlns:p14="http://schemas.microsoft.com/office/powerpoint/2010/main" val="88379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cs-CZ"/>
              <a:t>4EU+ Alliance and Open Science</a:t>
            </a:r>
            <a:endParaRPr/>
          </a:p>
        </p:txBody>
      </p:sp>
      <p:sp>
        <p:nvSpPr>
          <p:cNvPr id="80" name="Google Shape;80;p20"/>
          <p:cNvSpPr txBox="1">
            <a:spLocks noGrp="1"/>
          </p:cNvSpPr>
          <p:nvPr>
            <p:ph type="body" idx="1"/>
          </p:nvPr>
        </p:nvSpPr>
        <p:spPr>
          <a:xfrm>
            <a:off x="381348" y="1693951"/>
            <a:ext cx="3804890" cy="3135224"/>
          </a:xfrm>
          <a:prstGeom prst="rect">
            <a:avLst/>
          </a:prstGeom>
          <a:noFill/>
          <a:ln>
            <a:noFill/>
          </a:ln>
        </p:spPr>
        <p:txBody>
          <a:bodyPr spcFirstLastPara="1" wrap="square" lIns="91425" tIns="45700" rIns="91425" bIns="45700" anchor="t" anchorCtr="0">
            <a:normAutofit fontScale="70000" lnSpcReduction="20000"/>
          </a:bodyPr>
          <a:lstStyle/>
          <a:p>
            <a:pPr marL="267970" lvl="0" indent="-267970" algn="l" rtl="0">
              <a:lnSpc>
                <a:spcPct val="100000"/>
              </a:lnSpc>
              <a:spcBef>
                <a:spcPts val="360"/>
              </a:spcBef>
              <a:spcAft>
                <a:spcPts val="0"/>
              </a:spcAft>
              <a:buSzPct val="107142"/>
              <a:buChar char="▪"/>
            </a:pPr>
            <a:r>
              <a:rPr lang="cs-CZ"/>
              <a:t>4EU+ is a transnational strategic university association.</a:t>
            </a:r>
            <a:endParaRPr/>
          </a:p>
          <a:p>
            <a:pPr marL="457200" lvl="0" indent="-342900" algn="l" rtl="0">
              <a:lnSpc>
                <a:spcPct val="100000"/>
              </a:lnSpc>
              <a:spcBef>
                <a:spcPts val="360"/>
              </a:spcBef>
              <a:spcAft>
                <a:spcPts val="0"/>
              </a:spcAft>
              <a:buSzPct val="107142"/>
              <a:buChar char="▪"/>
            </a:pPr>
            <a:r>
              <a:rPr lang="cs-CZ"/>
              <a:t>Aim: Strengthen the European vision of deepened cooperation and mutual enrichment in research and teaching</a:t>
            </a:r>
            <a:endParaRPr/>
          </a:p>
          <a:p>
            <a:pPr marL="457200" lvl="0" indent="-342900" algn="l" rtl="0">
              <a:lnSpc>
                <a:spcPct val="100000"/>
              </a:lnSpc>
              <a:spcBef>
                <a:spcPts val="360"/>
              </a:spcBef>
              <a:spcAft>
                <a:spcPts val="0"/>
              </a:spcAft>
              <a:buSzPct val="107142"/>
              <a:buChar char="▪"/>
            </a:pPr>
            <a:r>
              <a:rPr lang="cs-CZ"/>
              <a:t>Open Science is an integral part of this. </a:t>
            </a:r>
            <a:endParaRPr/>
          </a:p>
          <a:p>
            <a:pPr marL="457200" lvl="0" indent="-342900" algn="l" rtl="0">
              <a:lnSpc>
                <a:spcPct val="100000"/>
              </a:lnSpc>
              <a:spcBef>
                <a:spcPts val="360"/>
              </a:spcBef>
              <a:spcAft>
                <a:spcPts val="0"/>
              </a:spcAft>
              <a:buSzPct val="107142"/>
              <a:buChar char="▪"/>
            </a:pPr>
            <a:r>
              <a:rPr lang="cs-CZ"/>
              <a:t>Two 4EU+ projects currently work on Open Science.</a:t>
            </a:r>
            <a:endParaRPr/>
          </a:p>
          <a:p>
            <a:pPr marL="457200" lvl="0" indent="-342900" algn="l" rtl="0">
              <a:lnSpc>
                <a:spcPct val="100000"/>
              </a:lnSpc>
              <a:spcBef>
                <a:spcPts val="360"/>
              </a:spcBef>
              <a:spcAft>
                <a:spcPts val="0"/>
              </a:spcAft>
              <a:buSzPct val="107142"/>
              <a:buChar char="▪"/>
            </a:pPr>
            <a:r>
              <a:rPr lang="cs-CZ"/>
              <a:t>Open for you – an Introduction Series to Open Science“ – 14 session on OS topics! </a:t>
            </a:r>
            <a:endParaRPr/>
          </a:p>
        </p:txBody>
      </p:sp>
      <p:pic>
        <p:nvPicPr>
          <p:cNvPr id="81" name="Google Shape;81;p20"/>
          <p:cNvPicPr preferRelativeResize="0"/>
          <p:nvPr/>
        </p:nvPicPr>
        <p:blipFill rotWithShape="1">
          <a:blip r:embed="rId3">
            <a:alphaModFix/>
          </a:blip>
          <a:srcRect/>
          <a:stretch/>
        </p:blipFill>
        <p:spPr>
          <a:xfrm>
            <a:off x="4293392" y="1822539"/>
            <a:ext cx="4703745" cy="264585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fld id="{AD2B3897-519A-4D24-BC0A-D03F00678031}" type="slidenum">
              <a:rPr lang="cs-CZ" smtClean="0"/>
              <a:pPr/>
              <a:t>20</a:t>
            </a:fld>
            <a:endParaRPr lang="cs-CZ" dirty="0"/>
          </a:p>
        </p:txBody>
      </p:sp>
      <p:sp>
        <p:nvSpPr>
          <p:cNvPr id="3" name="Rectangle 2"/>
          <p:cNvSpPr/>
          <p:nvPr/>
        </p:nvSpPr>
        <p:spPr>
          <a:xfrm>
            <a:off x="2306836" y="4604891"/>
            <a:ext cx="6258418" cy="553998"/>
          </a:xfrm>
          <a:prstGeom prst="rect">
            <a:avLst/>
          </a:prstGeom>
          <a:noFill/>
          <a:ln w="38100">
            <a:noFill/>
          </a:ln>
          <a:effectLst/>
        </p:spPr>
        <p:txBody>
          <a:bodyPr wrap="square">
            <a:spAutoFit/>
          </a:bodyPr>
          <a:lstStyle/>
          <a:p>
            <a:pPr algn="ctr"/>
            <a:r>
              <a:rPr lang="fr-FR" sz="1600" dirty="0" err="1" smtClean="0"/>
              <a:t>Usefull</a:t>
            </a:r>
            <a:r>
              <a:rPr lang="fr-FR" sz="1600" dirty="0" smtClean="0"/>
              <a:t> links: </a:t>
            </a:r>
            <a:r>
              <a:rPr lang="fr-FR" sz="1600" dirty="0" smtClean="0">
                <a:solidFill>
                  <a:schemeClr val="bg1"/>
                </a:solidFill>
                <a:hlinkClick r:id="rId3"/>
              </a:rPr>
              <a:t>https</a:t>
            </a:r>
            <a:r>
              <a:rPr lang="fr-FR" sz="1600" dirty="0">
                <a:solidFill>
                  <a:schemeClr val="bg1"/>
                </a:solidFill>
                <a:hlinkClick r:id="rId3"/>
              </a:rPr>
              <a:t>://</a:t>
            </a:r>
            <a:r>
              <a:rPr lang="fr-FR" sz="1600" dirty="0" smtClean="0">
                <a:solidFill>
                  <a:schemeClr val="bg1"/>
                </a:solidFill>
                <a:hlinkClick r:id="rId3"/>
              </a:rPr>
              <a:t>asapbio.org/licensing-faq</a:t>
            </a:r>
            <a:endParaRPr lang="fr-FR" sz="1600" dirty="0" smtClean="0">
              <a:solidFill>
                <a:schemeClr val="bg1"/>
              </a:solidFill>
            </a:endParaRPr>
          </a:p>
          <a:p>
            <a:pPr algn="ctr"/>
            <a:r>
              <a:rPr lang="fr-FR" dirty="0">
                <a:solidFill>
                  <a:schemeClr val="bg1"/>
                </a:solidFill>
                <a:hlinkClick r:id="rId4"/>
              </a:rPr>
              <a:t>https://</a:t>
            </a:r>
            <a:r>
              <a:rPr lang="fr-FR" dirty="0" smtClean="0">
                <a:solidFill>
                  <a:schemeClr val="bg1"/>
                </a:solidFill>
                <a:hlinkClick r:id="rId4"/>
              </a:rPr>
              <a:t>en.wikipedia.org/wiki/List_of_academic_publishers_by_preprint_policy</a:t>
            </a:r>
            <a:endParaRPr lang="fr-FR" dirty="0" smtClean="0">
              <a:solidFill>
                <a:schemeClr val="bg1"/>
              </a:solidFill>
            </a:endParaRPr>
          </a:p>
        </p:txBody>
      </p:sp>
      <p:pic>
        <p:nvPicPr>
          <p:cNvPr id="9" name="Image 8"/>
          <p:cNvPicPr>
            <a:picLocks noChangeAspect="1"/>
          </p:cNvPicPr>
          <p:nvPr/>
        </p:nvPicPr>
        <p:blipFill>
          <a:blip r:embed="rId5"/>
          <a:stretch>
            <a:fillRect/>
          </a:stretch>
        </p:blipFill>
        <p:spPr>
          <a:xfrm>
            <a:off x="272705" y="2081826"/>
            <a:ext cx="2034131" cy="2576793"/>
          </a:xfrm>
          <a:prstGeom prst="rect">
            <a:avLst/>
          </a:prstGeom>
          <a:ln w="12700">
            <a:solidFill>
              <a:schemeClr val="tx1"/>
            </a:solidFill>
          </a:ln>
          <a:effectLst>
            <a:outerShdw blurRad="50800" dist="38100" dir="2700000" algn="tl" rotWithShape="0">
              <a:prstClr val="black">
                <a:alpha val="40000"/>
              </a:prstClr>
            </a:outerShdw>
          </a:effectLst>
        </p:spPr>
      </p:pic>
      <p:sp>
        <p:nvSpPr>
          <p:cNvPr id="4" name="Rectangle 3"/>
          <p:cNvSpPr/>
          <p:nvPr/>
        </p:nvSpPr>
        <p:spPr>
          <a:xfrm>
            <a:off x="1796853" y="76906"/>
            <a:ext cx="4931158" cy="461665"/>
          </a:xfrm>
          <a:prstGeom prst="rect">
            <a:avLst/>
          </a:prstGeom>
          <a:noFill/>
          <a:effectLst/>
        </p:spPr>
        <p:txBody>
          <a:bodyPr wrap="none">
            <a:spAutoFit/>
          </a:bodyPr>
          <a:lstStyle/>
          <a:p>
            <a:r>
              <a:rPr lang="fr-FR" sz="2400" b="1" dirty="0" err="1" smtClean="0">
                <a:solidFill>
                  <a:schemeClr val="tx2"/>
                </a:solidFill>
              </a:rPr>
              <a:t>What</a:t>
            </a:r>
            <a:r>
              <a:rPr lang="fr-FR" sz="2400" b="1" dirty="0" smtClean="0">
                <a:solidFill>
                  <a:schemeClr val="tx2"/>
                </a:solidFill>
              </a:rPr>
              <a:t> </a:t>
            </a:r>
            <a:r>
              <a:rPr lang="fr-FR" sz="2400" b="1" dirty="0" err="1" smtClean="0">
                <a:solidFill>
                  <a:schemeClr val="tx2"/>
                </a:solidFill>
              </a:rPr>
              <a:t>can</a:t>
            </a:r>
            <a:r>
              <a:rPr lang="fr-FR" sz="2400" b="1" dirty="0" smtClean="0">
                <a:solidFill>
                  <a:schemeClr val="tx2"/>
                </a:solidFill>
              </a:rPr>
              <a:t> I do </a:t>
            </a:r>
            <a:r>
              <a:rPr lang="fr-FR" sz="2400" b="1" dirty="0" err="1" smtClean="0">
                <a:solidFill>
                  <a:schemeClr val="tx2"/>
                </a:solidFill>
              </a:rPr>
              <a:t>with</a:t>
            </a:r>
            <a:r>
              <a:rPr lang="fr-FR" sz="2400" b="1" dirty="0" smtClean="0">
                <a:solidFill>
                  <a:schemeClr val="tx2"/>
                </a:solidFill>
              </a:rPr>
              <a:t> </a:t>
            </a:r>
            <a:r>
              <a:rPr lang="fr-FR" sz="2400" b="1" dirty="0" err="1" smtClean="0">
                <a:solidFill>
                  <a:schemeClr val="tx2"/>
                </a:solidFill>
              </a:rPr>
              <a:t>my</a:t>
            </a:r>
            <a:r>
              <a:rPr lang="fr-FR" sz="2400" b="1" dirty="0" smtClean="0">
                <a:solidFill>
                  <a:schemeClr val="tx2"/>
                </a:solidFill>
              </a:rPr>
              <a:t> </a:t>
            </a:r>
            <a:r>
              <a:rPr lang="fr-FR" sz="2400" b="1" dirty="0" err="1" smtClean="0">
                <a:solidFill>
                  <a:schemeClr val="bg2"/>
                </a:solidFill>
              </a:rPr>
              <a:t>preprint</a:t>
            </a:r>
            <a:r>
              <a:rPr lang="fr-FR" sz="2400" b="1" dirty="0" smtClean="0">
                <a:solidFill>
                  <a:schemeClr val="bg2"/>
                </a:solidFill>
              </a:rPr>
              <a:t> </a:t>
            </a:r>
            <a:r>
              <a:rPr lang="fr-FR" sz="2400" b="1" dirty="0" smtClean="0">
                <a:solidFill>
                  <a:schemeClr val="tx2"/>
                </a:solidFill>
              </a:rPr>
              <a:t>?</a:t>
            </a:r>
            <a:endParaRPr lang="fr-FR" sz="2400" b="1" dirty="0">
              <a:solidFill>
                <a:schemeClr val="tx2"/>
              </a:solidFill>
            </a:endParaRPr>
          </a:p>
        </p:txBody>
      </p:sp>
      <p:grpSp>
        <p:nvGrpSpPr>
          <p:cNvPr id="16" name="Groupe 15"/>
          <p:cNvGrpSpPr/>
          <p:nvPr/>
        </p:nvGrpSpPr>
        <p:grpSpPr>
          <a:xfrm>
            <a:off x="374989" y="775949"/>
            <a:ext cx="3358773" cy="1017170"/>
            <a:chOff x="6096888" y="1828471"/>
            <a:chExt cx="3358773" cy="918865"/>
          </a:xfrm>
        </p:grpSpPr>
        <p:sp>
          <p:nvSpPr>
            <p:cNvPr id="15" name="Rectangle à coins arrondis 14"/>
            <p:cNvSpPr/>
            <p:nvPr/>
          </p:nvSpPr>
          <p:spPr>
            <a:xfrm>
              <a:off x="6118924" y="1832936"/>
              <a:ext cx="3314700" cy="914400"/>
            </a:xfrm>
            <a:prstGeom prst="wedgeRoundRectCallout">
              <a:avLst>
                <a:gd name="adj1" fmla="val 745"/>
                <a:gd name="adj2" fmla="val 68749"/>
                <a:gd name="adj3" fmla="val 16667"/>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096888" y="1828471"/>
              <a:ext cx="3358773" cy="667275"/>
            </a:xfrm>
            <a:prstGeom prst="rect">
              <a:avLst/>
            </a:prstGeom>
            <a:ln>
              <a:noFill/>
            </a:ln>
          </p:spPr>
          <p:txBody>
            <a:bodyPr wrap="square">
              <a:spAutoFit/>
            </a:bodyPr>
            <a:lstStyle/>
            <a:p>
              <a:pPr algn="ctr"/>
              <a:r>
                <a:rPr lang="fr-FR" b="1" dirty="0" err="1" smtClean="0">
                  <a:solidFill>
                    <a:schemeClr val="bg2"/>
                  </a:solidFill>
                  <a:sym typeface="Wingdings" panose="05000000000000000000" pitchFamily="2" charset="2"/>
                </a:rPr>
                <a:t>your</a:t>
              </a:r>
              <a:r>
                <a:rPr lang="fr-FR" b="1" dirty="0" smtClean="0">
                  <a:solidFill>
                    <a:schemeClr val="bg2"/>
                  </a:solidFill>
                  <a:sym typeface="Wingdings" panose="05000000000000000000" pitchFamily="2" charset="2"/>
                </a:rPr>
                <a:t> </a:t>
              </a:r>
              <a:r>
                <a:rPr lang="fr-FR" b="1" dirty="0" err="1">
                  <a:solidFill>
                    <a:schemeClr val="bg2"/>
                  </a:solidFill>
                  <a:sym typeface="Wingdings" panose="05000000000000000000" pitchFamily="2" charset="2"/>
                </a:rPr>
                <a:t>work</a:t>
              </a:r>
              <a:endParaRPr lang="fr-FR" b="1" dirty="0">
                <a:solidFill>
                  <a:schemeClr val="bg2"/>
                </a:solidFill>
                <a:sym typeface="Wingdings" panose="05000000000000000000" pitchFamily="2" charset="2"/>
              </a:endParaRPr>
            </a:p>
            <a:p>
              <a:pPr marL="28575" lvl="1" indent="-28575">
                <a:buFont typeface="Wingdings" panose="05000000000000000000" pitchFamily="2" charset="2"/>
                <a:buChar char="à"/>
              </a:pPr>
              <a:r>
                <a:rPr lang="fr-FR" dirty="0" smtClean="0">
                  <a:sym typeface="Wingdings" panose="05000000000000000000" pitchFamily="2" charset="2"/>
                </a:rPr>
                <a:t>  You </a:t>
              </a:r>
              <a:r>
                <a:rPr lang="fr-FR" dirty="0" err="1">
                  <a:sym typeface="Wingdings" panose="05000000000000000000" pitchFamily="2" charset="2"/>
                </a:rPr>
                <a:t>can</a:t>
              </a:r>
              <a:r>
                <a:rPr lang="fr-FR" dirty="0">
                  <a:sym typeface="Wingdings" panose="05000000000000000000" pitchFamily="2" charset="2"/>
                </a:rPr>
                <a:t> </a:t>
              </a:r>
              <a:r>
                <a:rPr lang="fr-FR" dirty="0" err="1">
                  <a:sym typeface="Wingdings" panose="05000000000000000000" pitchFamily="2" charset="2"/>
                </a:rPr>
                <a:t>add</a:t>
              </a:r>
              <a:r>
                <a:rPr lang="fr-FR" dirty="0">
                  <a:sym typeface="Wingdings" panose="05000000000000000000" pitchFamily="2" charset="2"/>
                </a:rPr>
                <a:t> a licence</a:t>
              </a:r>
            </a:p>
            <a:p>
              <a:pPr marL="28575" lvl="1" indent="-28575">
                <a:buFont typeface="Wingdings" panose="05000000000000000000" pitchFamily="2" charset="2"/>
                <a:buChar char="à"/>
              </a:pPr>
              <a:r>
                <a:rPr lang="fr-FR" dirty="0" smtClean="0">
                  <a:sym typeface="Wingdings" panose="05000000000000000000" pitchFamily="2" charset="2"/>
                </a:rPr>
                <a:t>  If </a:t>
              </a:r>
              <a:r>
                <a:rPr lang="fr-FR" dirty="0">
                  <a:sym typeface="Wingdings" panose="05000000000000000000" pitchFamily="2" charset="2"/>
                </a:rPr>
                <a:t>not </a:t>
              </a:r>
              <a:r>
                <a:rPr lang="fr-FR" dirty="0" err="1">
                  <a:sym typeface="Wingdings" panose="05000000000000000000" pitchFamily="2" charset="2"/>
                </a:rPr>
                <a:t>it’s</a:t>
              </a:r>
              <a:r>
                <a:rPr lang="fr-FR" dirty="0">
                  <a:sym typeface="Wingdings" panose="05000000000000000000" pitchFamily="2" charset="2"/>
                </a:rPr>
                <a:t> © A</a:t>
              </a:r>
              <a:r>
                <a:rPr lang="fr-FR" dirty="0" smtClean="0">
                  <a:sym typeface="Wingdings" panose="05000000000000000000" pitchFamily="2" charset="2"/>
                </a:rPr>
                <a:t>ll </a:t>
              </a:r>
              <a:r>
                <a:rPr lang="fr-FR" dirty="0">
                  <a:sym typeface="Wingdings" panose="05000000000000000000" pitchFamily="2" charset="2"/>
                </a:rPr>
                <a:t>right </a:t>
              </a:r>
              <a:r>
                <a:rPr lang="fr-FR" dirty="0" err="1">
                  <a:sym typeface="Wingdings" panose="05000000000000000000" pitchFamily="2" charset="2"/>
                </a:rPr>
                <a:t>reserved</a:t>
              </a:r>
              <a:endParaRPr lang="fr-FR" dirty="0">
                <a:sym typeface="Wingdings" panose="05000000000000000000" pitchFamily="2" charset="2"/>
              </a:endParaRPr>
            </a:p>
          </p:txBody>
        </p:sp>
      </p:grpSp>
      <p:grpSp>
        <p:nvGrpSpPr>
          <p:cNvPr id="23" name="Groupe 22"/>
          <p:cNvGrpSpPr/>
          <p:nvPr/>
        </p:nvGrpSpPr>
        <p:grpSpPr>
          <a:xfrm>
            <a:off x="4278452" y="3312042"/>
            <a:ext cx="4454981" cy="1067171"/>
            <a:chOff x="3781229" y="3510077"/>
            <a:chExt cx="4454981" cy="1067171"/>
          </a:xfrm>
        </p:grpSpPr>
        <p:sp>
          <p:nvSpPr>
            <p:cNvPr id="21" name="Ellipse 20"/>
            <p:cNvSpPr/>
            <p:nvPr/>
          </p:nvSpPr>
          <p:spPr>
            <a:xfrm>
              <a:off x="3781229" y="3510077"/>
              <a:ext cx="4454981" cy="1067171"/>
            </a:xfrm>
            <a:prstGeom prst="ellipse">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949407" y="3782052"/>
              <a:ext cx="4118624" cy="523220"/>
            </a:xfrm>
            <a:prstGeom prst="rect">
              <a:avLst/>
            </a:prstGeom>
          </p:spPr>
          <p:txBody>
            <a:bodyPr wrap="square">
              <a:spAutoFit/>
            </a:bodyPr>
            <a:lstStyle/>
            <a:p>
              <a:pPr algn="ctr"/>
              <a:r>
                <a:rPr lang="en-US" dirty="0"/>
                <a:t>many preprint servers </a:t>
              </a:r>
              <a:r>
                <a:rPr lang="en-US" b="1" dirty="0" smtClean="0"/>
                <a:t>not</a:t>
              </a:r>
              <a:r>
                <a:rPr lang="en-US" dirty="0" smtClean="0"/>
                <a:t> </a:t>
              </a:r>
              <a:r>
                <a:rPr lang="en-US" b="1" dirty="0" smtClean="0"/>
                <a:t>allow </a:t>
              </a:r>
            </a:p>
            <a:p>
              <a:pPr algn="ctr"/>
              <a:r>
                <a:rPr lang="en-US" b="1" dirty="0" smtClean="0"/>
                <a:t>material </a:t>
              </a:r>
              <a:r>
                <a:rPr lang="en-US" b="1" dirty="0"/>
                <a:t>to be removed</a:t>
              </a:r>
              <a:endParaRPr lang="fr-FR" b="1" dirty="0"/>
            </a:p>
          </p:txBody>
        </p:sp>
      </p:gr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3646" y="2440251"/>
            <a:ext cx="2143125" cy="361950"/>
          </a:xfrm>
          <a:prstGeom prst="rect">
            <a:avLst/>
          </a:prstGeom>
        </p:spPr>
      </p:pic>
      <p:grpSp>
        <p:nvGrpSpPr>
          <p:cNvPr id="6" name="Groupe 5"/>
          <p:cNvGrpSpPr/>
          <p:nvPr/>
        </p:nvGrpSpPr>
        <p:grpSpPr>
          <a:xfrm>
            <a:off x="4184006" y="652127"/>
            <a:ext cx="4643873" cy="2332374"/>
            <a:chOff x="3872856" y="652127"/>
            <a:chExt cx="4643873" cy="2332374"/>
          </a:xfrm>
        </p:grpSpPr>
        <p:sp>
          <p:nvSpPr>
            <p:cNvPr id="17" name="Rectangle 16"/>
            <p:cNvSpPr/>
            <p:nvPr/>
          </p:nvSpPr>
          <p:spPr>
            <a:xfrm>
              <a:off x="4163964" y="738754"/>
              <a:ext cx="4061657" cy="1862048"/>
            </a:xfrm>
            <a:prstGeom prst="rect">
              <a:avLst/>
            </a:prstGeom>
          </p:spPr>
          <p:txBody>
            <a:bodyPr wrap="square">
              <a:spAutoFit/>
            </a:bodyPr>
            <a:lstStyle/>
            <a:p>
              <a:pPr algn="ctr"/>
              <a:r>
                <a:rPr lang="fr-FR" sz="2000" b="1" dirty="0" smtClean="0">
                  <a:solidFill>
                    <a:schemeClr val="bg2"/>
                  </a:solidFill>
                  <a:sym typeface="Wingdings" panose="05000000000000000000" pitchFamily="2" charset="2"/>
                </a:rPr>
                <a:t>Sharing on a </a:t>
              </a:r>
              <a:r>
                <a:rPr lang="fr-FR" sz="2000" b="1" dirty="0" err="1" smtClean="0">
                  <a:solidFill>
                    <a:schemeClr val="bg2"/>
                  </a:solidFill>
                  <a:sym typeface="Wingdings" panose="05000000000000000000" pitchFamily="2" charset="2"/>
                </a:rPr>
                <a:t>preprint</a:t>
              </a:r>
              <a:r>
                <a:rPr lang="fr-FR" sz="2000" b="1" dirty="0" smtClean="0">
                  <a:solidFill>
                    <a:schemeClr val="bg2"/>
                  </a:solidFill>
                  <a:sym typeface="Wingdings" panose="05000000000000000000" pitchFamily="2" charset="2"/>
                </a:rPr>
                <a:t> server</a:t>
              </a:r>
            </a:p>
            <a:p>
              <a:endParaRPr lang="fr-FR" sz="1100" dirty="0" smtClean="0">
                <a:sym typeface="Wingdings" panose="05000000000000000000" pitchFamily="2" charset="2"/>
              </a:endParaRPr>
            </a:p>
            <a:p>
              <a:pPr marL="285750" indent="-285750">
                <a:buFont typeface="Wingdings" panose="05000000000000000000" pitchFamily="2" charset="2"/>
                <a:buChar char="à"/>
              </a:pPr>
              <a:r>
                <a:rPr lang="fr-FR" dirty="0" smtClean="0">
                  <a:sym typeface="Wingdings" panose="05000000000000000000" pitchFamily="2" charset="2"/>
                </a:rPr>
                <a:t>You </a:t>
              </a:r>
              <a:r>
                <a:rPr lang="fr-FR" dirty="0" err="1" smtClean="0">
                  <a:sym typeface="Wingdings" panose="05000000000000000000" pitchFamily="2" charset="2"/>
                </a:rPr>
                <a:t>keep</a:t>
              </a:r>
              <a:r>
                <a:rPr lang="fr-FR" dirty="0" smtClean="0">
                  <a:sym typeface="Wingdings" panose="05000000000000000000" pitchFamily="2" charset="2"/>
                </a:rPr>
                <a:t> </a:t>
              </a:r>
              <a:r>
                <a:rPr lang="fr-FR" dirty="0" err="1" smtClean="0">
                  <a:sym typeface="Wingdings" panose="05000000000000000000" pitchFamily="2" charset="2"/>
                </a:rPr>
                <a:t>your</a:t>
              </a:r>
              <a:r>
                <a:rPr lang="fr-FR" dirty="0" smtClean="0">
                  <a:sym typeface="Wingdings" panose="05000000000000000000" pitchFamily="2" charset="2"/>
                </a:rPr>
                <a:t> right</a:t>
              </a:r>
            </a:p>
            <a:p>
              <a:endParaRPr lang="fr-FR" dirty="0" smtClean="0">
                <a:sym typeface="Wingdings" panose="05000000000000000000" pitchFamily="2" charset="2"/>
              </a:endParaRPr>
            </a:p>
            <a:p>
              <a:pPr marL="285750" indent="-285750">
                <a:buFont typeface="Wingdings" panose="05000000000000000000" pitchFamily="2" charset="2"/>
                <a:buChar char="à"/>
              </a:pPr>
              <a:r>
                <a:rPr lang="fr-FR" dirty="0" smtClean="0">
                  <a:sym typeface="Wingdings" panose="05000000000000000000" pitchFamily="2" charset="2"/>
                </a:rPr>
                <a:t>You </a:t>
              </a:r>
              <a:r>
                <a:rPr lang="fr-FR" dirty="0" err="1" smtClean="0">
                  <a:sym typeface="Wingdings" panose="05000000000000000000" pitchFamily="2" charset="2"/>
                </a:rPr>
                <a:t>can</a:t>
              </a:r>
              <a:r>
                <a:rPr lang="fr-FR" dirty="0" smtClean="0">
                  <a:sym typeface="Wingdings" panose="05000000000000000000" pitchFamily="2" charset="2"/>
                </a:rPr>
                <a:t> </a:t>
              </a:r>
              <a:r>
                <a:rPr lang="fr-FR" dirty="0" err="1" smtClean="0">
                  <a:sym typeface="Wingdings" panose="05000000000000000000" pitchFamily="2" charset="2"/>
                </a:rPr>
                <a:t>published</a:t>
              </a:r>
              <a:r>
                <a:rPr lang="fr-FR" dirty="0" smtClean="0">
                  <a:sym typeface="Wingdings" panose="05000000000000000000" pitchFamily="2" charset="2"/>
                </a:rPr>
                <a:t> </a:t>
              </a:r>
              <a:r>
                <a:rPr lang="fr-FR" dirty="0" err="1" smtClean="0">
                  <a:sym typeface="Wingdings" panose="05000000000000000000" pitchFamily="2" charset="2"/>
                </a:rPr>
                <a:t>after</a:t>
              </a:r>
              <a:endParaRPr lang="fr-FR" dirty="0" smtClean="0">
                <a:sym typeface="Wingdings" panose="05000000000000000000" pitchFamily="2" charset="2"/>
              </a:endParaRPr>
            </a:p>
            <a:p>
              <a:endParaRPr lang="fr-FR" dirty="0" smtClean="0">
                <a:sym typeface="Wingdings" panose="05000000000000000000" pitchFamily="2" charset="2"/>
              </a:endParaRPr>
            </a:p>
            <a:p>
              <a:pPr marL="285750" indent="-285750">
                <a:buFont typeface="Wingdings" panose="05000000000000000000" pitchFamily="2" charset="2"/>
                <a:buChar char="à"/>
              </a:pPr>
              <a:r>
                <a:rPr lang="fr-FR" dirty="0" smtClean="0">
                  <a:sym typeface="Wingdings" panose="05000000000000000000" pitchFamily="2" charset="2"/>
                </a:rPr>
                <a:t>Most </a:t>
              </a:r>
              <a:r>
                <a:rPr lang="fr-FR" dirty="0" err="1" smtClean="0">
                  <a:sym typeface="Wingdings" panose="05000000000000000000" pitchFamily="2" charset="2"/>
                </a:rPr>
                <a:t>publisher</a:t>
              </a:r>
              <a:r>
                <a:rPr lang="fr-FR" dirty="0" smtClean="0">
                  <a:sym typeface="Wingdings" panose="05000000000000000000" pitchFamily="2" charset="2"/>
                </a:rPr>
                <a:t> are ok. </a:t>
              </a:r>
            </a:p>
            <a:p>
              <a:r>
                <a:rPr lang="fr-FR" dirty="0" smtClean="0">
                  <a:sym typeface="Wingdings" panose="05000000000000000000" pitchFamily="2" charset="2"/>
                </a:rPr>
                <a:t>    Check </a:t>
              </a:r>
              <a:r>
                <a:rPr lang="fr-FR" dirty="0" err="1" smtClean="0">
                  <a:sym typeface="Wingdings" panose="05000000000000000000" pitchFamily="2" charset="2"/>
                </a:rPr>
                <a:t>it’s</a:t>
              </a:r>
              <a:r>
                <a:rPr lang="fr-FR" dirty="0" smtClean="0">
                  <a:sym typeface="Wingdings" panose="05000000000000000000" pitchFamily="2" charset="2"/>
                </a:rPr>
                <a:t> </a:t>
              </a:r>
              <a:r>
                <a:rPr lang="fr-FR" dirty="0" err="1" smtClean="0">
                  <a:sym typeface="Wingdings" panose="05000000000000000000" pitchFamily="2" charset="2"/>
                </a:rPr>
                <a:t>policy</a:t>
              </a:r>
              <a:endParaRPr lang="fr-FR" dirty="0" smtClean="0">
                <a:sym typeface="Wingdings" panose="05000000000000000000" pitchFamily="2" charset="2"/>
              </a:endParaRPr>
            </a:p>
          </p:txBody>
        </p:sp>
        <p:pic>
          <p:nvPicPr>
            <p:cNvPr id="22" name="Image 21"/>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7472759" y="1259560"/>
              <a:ext cx="501449" cy="783514"/>
            </a:xfrm>
            <a:prstGeom prst="rect">
              <a:avLst/>
            </a:prstGeom>
          </p:spPr>
        </p:pic>
        <p:sp>
          <p:nvSpPr>
            <p:cNvPr id="5" name="Rectangle 4"/>
            <p:cNvSpPr/>
            <p:nvPr/>
          </p:nvSpPr>
          <p:spPr>
            <a:xfrm>
              <a:off x="3872856" y="652127"/>
              <a:ext cx="4643873" cy="2332374"/>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716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fld id="{AD2B3897-519A-4D24-BC0A-D03F00678031}" type="slidenum">
              <a:rPr lang="cs-CZ" smtClean="0"/>
              <a:pPr/>
              <a:t>21</a:t>
            </a:fld>
            <a:endParaRPr lang="cs-CZ" dirty="0"/>
          </a:p>
        </p:txBody>
      </p:sp>
      <p:pic>
        <p:nvPicPr>
          <p:cNvPr id="8" name="Image 7"/>
          <p:cNvPicPr>
            <a:picLocks noChangeAspect="1"/>
          </p:cNvPicPr>
          <p:nvPr/>
        </p:nvPicPr>
        <p:blipFill rotWithShape="1">
          <a:blip r:embed="rId3"/>
          <a:srcRect r="12011"/>
          <a:stretch/>
        </p:blipFill>
        <p:spPr>
          <a:xfrm>
            <a:off x="472702" y="648288"/>
            <a:ext cx="7188280" cy="4375426"/>
          </a:xfrm>
          <a:prstGeom prst="rect">
            <a:avLst/>
          </a:prstGeom>
          <a:ln>
            <a:solidFill>
              <a:schemeClr val="tx1"/>
            </a:solidFill>
          </a:ln>
          <a:effectLst/>
        </p:spPr>
      </p:pic>
      <p:sp>
        <p:nvSpPr>
          <p:cNvPr id="11" name="Rectangle 10"/>
          <p:cNvSpPr/>
          <p:nvPr/>
        </p:nvSpPr>
        <p:spPr>
          <a:xfrm>
            <a:off x="1796853" y="76906"/>
            <a:ext cx="6386685" cy="461665"/>
          </a:xfrm>
          <a:prstGeom prst="rect">
            <a:avLst/>
          </a:prstGeom>
          <a:noFill/>
          <a:effectLst/>
        </p:spPr>
        <p:txBody>
          <a:bodyPr wrap="none">
            <a:spAutoFit/>
          </a:bodyPr>
          <a:lstStyle/>
          <a:p>
            <a:r>
              <a:rPr lang="fr-FR" sz="2400" b="1" dirty="0" smtClean="0">
                <a:solidFill>
                  <a:schemeClr val="tx2"/>
                </a:solidFill>
              </a:rPr>
              <a:t>Check the </a:t>
            </a:r>
            <a:r>
              <a:rPr lang="fr-FR" sz="2400" b="1" dirty="0" err="1" smtClean="0">
                <a:solidFill>
                  <a:schemeClr val="tx2"/>
                </a:solidFill>
              </a:rPr>
              <a:t>policy</a:t>
            </a:r>
            <a:r>
              <a:rPr lang="fr-FR" sz="2400" b="1" dirty="0" smtClean="0">
                <a:solidFill>
                  <a:schemeClr val="tx2"/>
                </a:solidFill>
              </a:rPr>
              <a:t> of </a:t>
            </a:r>
            <a:r>
              <a:rPr lang="fr-FR" sz="2400" b="1" dirty="0" err="1" smtClean="0">
                <a:solidFill>
                  <a:schemeClr val="tx2"/>
                </a:solidFill>
              </a:rPr>
              <a:t>publishers</a:t>
            </a:r>
            <a:r>
              <a:rPr lang="fr-FR" sz="2400" b="1" dirty="0" smtClean="0">
                <a:solidFill>
                  <a:schemeClr val="tx2"/>
                </a:solidFill>
              </a:rPr>
              <a:t> for </a:t>
            </a:r>
            <a:r>
              <a:rPr lang="fr-FR" sz="2400" b="1" dirty="0" err="1" smtClean="0">
                <a:solidFill>
                  <a:schemeClr val="bg2"/>
                </a:solidFill>
              </a:rPr>
              <a:t>preprint</a:t>
            </a:r>
            <a:endParaRPr lang="fr-FR" sz="2400" b="1" dirty="0">
              <a:solidFill>
                <a:schemeClr val="bg2"/>
              </a:solidFill>
            </a:endParaRPr>
          </a:p>
        </p:txBody>
      </p:sp>
      <p:sp>
        <p:nvSpPr>
          <p:cNvPr id="12" name="ZoneTexte 11"/>
          <p:cNvSpPr txBox="1"/>
          <p:nvPr/>
        </p:nvSpPr>
        <p:spPr>
          <a:xfrm rot="782145">
            <a:off x="6718220" y="1006607"/>
            <a:ext cx="2005533" cy="630091"/>
          </a:xfrm>
          <a:prstGeom prst="rect">
            <a:avLst/>
          </a:prstGeom>
          <a:solidFill>
            <a:schemeClr val="bg2"/>
          </a:solidFill>
          <a:ln w="28575">
            <a:solidFill>
              <a:schemeClr val="tx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a:bodyPr>
          <a:lstStyle/>
          <a:p>
            <a:pPr algn="ctr"/>
            <a:r>
              <a:rPr lang="fr-FR" dirty="0" smtClean="0">
                <a:solidFill>
                  <a:schemeClr val="bg1"/>
                </a:solidFill>
              </a:rPr>
              <a:t>Sherpa </a:t>
            </a:r>
            <a:r>
              <a:rPr lang="fr-FR" dirty="0" err="1">
                <a:solidFill>
                  <a:schemeClr val="bg1"/>
                </a:solidFill>
              </a:rPr>
              <a:t>R</a:t>
            </a:r>
            <a:r>
              <a:rPr lang="fr-FR" dirty="0" err="1" smtClean="0">
                <a:solidFill>
                  <a:schemeClr val="bg1"/>
                </a:solidFill>
              </a:rPr>
              <a:t>omeo’s</a:t>
            </a:r>
            <a:r>
              <a:rPr lang="fr-FR" dirty="0" smtClean="0">
                <a:solidFill>
                  <a:schemeClr val="bg1"/>
                </a:solidFill>
              </a:rPr>
              <a:t> </a:t>
            </a:r>
            <a:r>
              <a:rPr lang="fr-FR" dirty="0" err="1" smtClean="0">
                <a:solidFill>
                  <a:schemeClr val="bg1"/>
                </a:solidFill>
              </a:rPr>
              <a:t>homepage</a:t>
            </a:r>
            <a:endParaRPr lang="fr-FR" dirty="0" smtClean="0">
              <a:solidFill>
                <a:schemeClr val="bg1"/>
              </a:solidFill>
            </a:endParaRPr>
          </a:p>
        </p:txBody>
      </p:sp>
      <p:sp>
        <p:nvSpPr>
          <p:cNvPr id="13" name="Ellipse 12"/>
          <p:cNvSpPr/>
          <p:nvPr/>
        </p:nvSpPr>
        <p:spPr>
          <a:xfrm>
            <a:off x="472702" y="3672968"/>
            <a:ext cx="6258511" cy="138288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961486" y="4049366"/>
            <a:ext cx="2005533" cy="630091"/>
          </a:xfrm>
          <a:prstGeom prst="rect">
            <a:avLst/>
          </a:prstGeom>
          <a:solidFill>
            <a:schemeClr val="bg2"/>
          </a:solidFill>
          <a:ln w="28575">
            <a:solidFill>
              <a:schemeClr val="tx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a:bodyPr>
          <a:lstStyle/>
          <a:p>
            <a:pPr algn="ctr"/>
            <a:r>
              <a:rPr lang="fr-FR" dirty="0" smtClean="0">
                <a:solidFill>
                  <a:schemeClr val="bg1"/>
                </a:solidFill>
              </a:rPr>
              <a:t>Basics </a:t>
            </a:r>
            <a:r>
              <a:rPr lang="fr-FR" dirty="0" err="1" smtClean="0">
                <a:solidFill>
                  <a:schemeClr val="bg1"/>
                </a:solidFill>
              </a:rPr>
              <a:t>research</a:t>
            </a:r>
            <a:r>
              <a:rPr lang="fr-FR" dirty="0" smtClean="0">
                <a:solidFill>
                  <a:schemeClr val="bg1"/>
                </a:solidFill>
              </a:rPr>
              <a:t> </a:t>
            </a:r>
            <a:r>
              <a:rPr lang="fr-FR" dirty="0" err="1" smtClean="0">
                <a:solidFill>
                  <a:schemeClr val="bg1"/>
                </a:solidFill>
              </a:rPr>
              <a:t>fields</a:t>
            </a:r>
            <a:endParaRPr lang="fr-FR" dirty="0" smtClean="0">
              <a:solidFill>
                <a:schemeClr val="bg1"/>
              </a:solidFill>
            </a:endParaRPr>
          </a:p>
        </p:txBody>
      </p:sp>
      <p:cxnSp>
        <p:nvCxnSpPr>
          <p:cNvPr id="16" name="Connecteur droit 15"/>
          <p:cNvCxnSpPr>
            <a:stCxn id="13" idx="6"/>
            <a:endCxn id="14" idx="1"/>
          </p:cNvCxnSpPr>
          <p:nvPr/>
        </p:nvCxnSpPr>
        <p:spPr>
          <a:xfrm>
            <a:off x="6731213" y="4364412"/>
            <a:ext cx="230273" cy="0"/>
          </a:xfrm>
          <a:prstGeom prst="line">
            <a:avLst/>
          </a:prstGeom>
          <a:ln w="285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8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fld id="{AD2B3897-519A-4D24-BC0A-D03F00678031}" type="slidenum">
              <a:rPr lang="cs-CZ" smtClean="0"/>
              <a:pPr/>
              <a:t>22</a:t>
            </a:fld>
            <a:endParaRPr lang="cs-CZ" dirty="0"/>
          </a:p>
        </p:txBody>
      </p:sp>
      <p:sp>
        <p:nvSpPr>
          <p:cNvPr id="11" name="Rectangle 10"/>
          <p:cNvSpPr/>
          <p:nvPr/>
        </p:nvSpPr>
        <p:spPr>
          <a:xfrm>
            <a:off x="1796853" y="76906"/>
            <a:ext cx="6386685" cy="461665"/>
          </a:xfrm>
          <a:prstGeom prst="rect">
            <a:avLst/>
          </a:prstGeom>
          <a:noFill/>
          <a:effectLst/>
        </p:spPr>
        <p:txBody>
          <a:bodyPr wrap="none">
            <a:spAutoFit/>
          </a:bodyPr>
          <a:lstStyle/>
          <a:p>
            <a:r>
              <a:rPr lang="fr-FR" sz="2400" b="1" dirty="0" smtClean="0">
                <a:solidFill>
                  <a:schemeClr val="tx2"/>
                </a:solidFill>
              </a:rPr>
              <a:t>Check the </a:t>
            </a:r>
            <a:r>
              <a:rPr lang="fr-FR" sz="2400" b="1" dirty="0" err="1" smtClean="0">
                <a:solidFill>
                  <a:schemeClr val="tx2"/>
                </a:solidFill>
              </a:rPr>
              <a:t>policy</a:t>
            </a:r>
            <a:r>
              <a:rPr lang="fr-FR" sz="2400" b="1" dirty="0" smtClean="0">
                <a:solidFill>
                  <a:schemeClr val="tx2"/>
                </a:solidFill>
              </a:rPr>
              <a:t> of </a:t>
            </a:r>
            <a:r>
              <a:rPr lang="fr-FR" sz="2400" b="1" dirty="0" err="1" smtClean="0">
                <a:solidFill>
                  <a:schemeClr val="tx2"/>
                </a:solidFill>
              </a:rPr>
              <a:t>publishers</a:t>
            </a:r>
            <a:r>
              <a:rPr lang="fr-FR" sz="2400" b="1" dirty="0" smtClean="0">
                <a:solidFill>
                  <a:schemeClr val="tx2"/>
                </a:solidFill>
              </a:rPr>
              <a:t> for </a:t>
            </a:r>
            <a:r>
              <a:rPr lang="fr-FR" sz="2400" b="1" dirty="0" err="1" smtClean="0">
                <a:solidFill>
                  <a:schemeClr val="bg2"/>
                </a:solidFill>
              </a:rPr>
              <a:t>preprint</a:t>
            </a:r>
            <a:endParaRPr lang="fr-FR" sz="2400" b="1" dirty="0">
              <a:solidFill>
                <a:schemeClr val="tx2"/>
              </a:solidFill>
            </a:endParaRPr>
          </a:p>
        </p:txBody>
      </p:sp>
      <p:pic>
        <p:nvPicPr>
          <p:cNvPr id="2" name="Image 1"/>
          <p:cNvPicPr>
            <a:picLocks noChangeAspect="1"/>
          </p:cNvPicPr>
          <p:nvPr/>
        </p:nvPicPr>
        <p:blipFill>
          <a:blip r:embed="rId3"/>
          <a:stretch>
            <a:fillRect/>
          </a:stretch>
        </p:blipFill>
        <p:spPr>
          <a:xfrm>
            <a:off x="2155031" y="651010"/>
            <a:ext cx="4833938" cy="4267924"/>
          </a:xfrm>
          <a:prstGeom prst="rect">
            <a:avLst/>
          </a:prstGeom>
          <a:ln>
            <a:solidFill>
              <a:schemeClr val="tx1"/>
            </a:solidFill>
          </a:ln>
        </p:spPr>
      </p:pic>
      <p:sp>
        <p:nvSpPr>
          <p:cNvPr id="12" name="ZoneTexte 11"/>
          <p:cNvSpPr txBox="1"/>
          <p:nvPr/>
        </p:nvSpPr>
        <p:spPr>
          <a:xfrm rot="782145">
            <a:off x="6467493" y="1127858"/>
            <a:ext cx="2005533" cy="630091"/>
          </a:xfrm>
          <a:prstGeom prst="rect">
            <a:avLst/>
          </a:prstGeom>
          <a:solidFill>
            <a:schemeClr val="bg2"/>
          </a:solidFill>
          <a:ln w="28575">
            <a:solidFill>
              <a:schemeClr val="tx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a:bodyPr>
          <a:lstStyle/>
          <a:p>
            <a:pPr algn="ctr"/>
            <a:r>
              <a:rPr lang="fr-FR" dirty="0" smtClean="0">
                <a:solidFill>
                  <a:schemeClr val="bg1"/>
                </a:solidFill>
              </a:rPr>
              <a:t>Sherpa </a:t>
            </a:r>
            <a:r>
              <a:rPr lang="fr-FR" dirty="0" err="1">
                <a:solidFill>
                  <a:schemeClr val="bg1"/>
                </a:solidFill>
              </a:rPr>
              <a:t>R</a:t>
            </a:r>
            <a:r>
              <a:rPr lang="fr-FR" dirty="0" err="1" smtClean="0">
                <a:solidFill>
                  <a:schemeClr val="bg1"/>
                </a:solidFill>
              </a:rPr>
              <a:t>omeo’s</a:t>
            </a:r>
            <a:r>
              <a:rPr lang="fr-FR" dirty="0" smtClean="0">
                <a:solidFill>
                  <a:schemeClr val="bg1"/>
                </a:solidFill>
              </a:rPr>
              <a:t> </a:t>
            </a:r>
            <a:r>
              <a:rPr lang="fr-FR" dirty="0" err="1" smtClean="0">
                <a:solidFill>
                  <a:schemeClr val="bg1"/>
                </a:solidFill>
              </a:rPr>
              <a:t>results</a:t>
            </a:r>
            <a:r>
              <a:rPr lang="fr-FR" dirty="0" smtClean="0">
                <a:solidFill>
                  <a:schemeClr val="bg1"/>
                </a:solidFill>
              </a:rPr>
              <a:t> page</a:t>
            </a:r>
          </a:p>
        </p:txBody>
      </p:sp>
      <p:grpSp>
        <p:nvGrpSpPr>
          <p:cNvPr id="6" name="Groupe 5"/>
          <p:cNvGrpSpPr/>
          <p:nvPr/>
        </p:nvGrpSpPr>
        <p:grpSpPr>
          <a:xfrm>
            <a:off x="168965" y="851704"/>
            <a:ext cx="1796853" cy="2108251"/>
            <a:chOff x="168965" y="1330807"/>
            <a:chExt cx="1796853" cy="2108251"/>
          </a:xfrm>
        </p:grpSpPr>
        <p:pic>
          <p:nvPicPr>
            <p:cNvPr id="4" name="Image 3"/>
            <p:cNvPicPr>
              <a:picLocks noChangeAspect="1"/>
            </p:cNvPicPr>
            <p:nvPr/>
          </p:nvPicPr>
          <p:blipFill>
            <a:blip r:embed="rId4"/>
            <a:stretch>
              <a:fillRect/>
            </a:stretch>
          </p:blipFill>
          <p:spPr>
            <a:xfrm>
              <a:off x="168965" y="1330807"/>
              <a:ext cx="1796853" cy="527929"/>
            </a:xfrm>
            <a:prstGeom prst="rect">
              <a:avLst/>
            </a:prstGeom>
          </p:spPr>
        </p:pic>
        <p:sp>
          <p:nvSpPr>
            <p:cNvPr id="5" name="ZoneTexte 4"/>
            <p:cNvSpPr txBox="1"/>
            <p:nvPr/>
          </p:nvSpPr>
          <p:spPr>
            <a:xfrm>
              <a:off x="168965" y="1858736"/>
              <a:ext cx="1796853" cy="1580322"/>
            </a:xfrm>
            <a:prstGeom prst="rect">
              <a:avLst/>
            </a:prstGeom>
            <a:ln>
              <a:solidFill>
                <a:schemeClr val="tx1"/>
              </a:solidFill>
            </a:ln>
          </p:spPr>
          <p:txBody>
            <a:bodyPr vert="horz" wrap="square" lIns="91440" tIns="45720" rIns="91440" bIns="45720" rtlCol="0" anchor="t" anchorCtr="0">
              <a:normAutofit/>
            </a:bodyPr>
            <a:lstStyle/>
            <a:p>
              <a:pPr algn="ctr"/>
              <a:r>
                <a:rPr lang="fr-FR" b="1" dirty="0" smtClean="0"/>
                <a:t>Journal</a:t>
              </a:r>
              <a:r>
                <a:rPr lang="fr-FR" dirty="0" smtClean="0"/>
                <a:t>:</a:t>
              </a:r>
            </a:p>
            <a:p>
              <a:pPr algn="ctr"/>
              <a:r>
                <a:rPr lang="fr-FR" dirty="0"/>
                <a:t>Carnets: Revue Electronique d'Etudes Françaises</a:t>
              </a:r>
              <a:endParaRPr lang="fr-FR" dirty="0" smtClean="0"/>
            </a:p>
          </p:txBody>
        </p:sp>
      </p:grpSp>
    </p:spTree>
    <p:extLst>
      <p:ext uri="{BB962C8B-B14F-4D97-AF65-F5344CB8AC3E}">
        <p14:creationId xmlns:p14="http://schemas.microsoft.com/office/powerpoint/2010/main" val="1492643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168965" y="851704"/>
            <a:ext cx="1796853" cy="2108251"/>
            <a:chOff x="168965" y="1330807"/>
            <a:chExt cx="1796853" cy="2108251"/>
          </a:xfrm>
        </p:grpSpPr>
        <p:pic>
          <p:nvPicPr>
            <p:cNvPr id="19" name="Image 18"/>
            <p:cNvPicPr>
              <a:picLocks noChangeAspect="1"/>
            </p:cNvPicPr>
            <p:nvPr/>
          </p:nvPicPr>
          <p:blipFill>
            <a:blip r:embed="rId3"/>
            <a:stretch>
              <a:fillRect/>
            </a:stretch>
          </p:blipFill>
          <p:spPr>
            <a:xfrm>
              <a:off x="168965" y="1330807"/>
              <a:ext cx="1796853" cy="527929"/>
            </a:xfrm>
            <a:prstGeom prst="rect">
              <a:avLst/>
            </a:prstGeom>
          </p:spPr>
        </p:pic>
        <p:sp>
          <p:nvSpPr>
            <p:cNvPr id="20" name="ZoneTexte 19"/>
            <p:cNvSpPr txBox="1"/>
            <p:nvPr/>
          </p:nvSpPr>
          <p:spPr>
            <a:xfrm>
              <a:off x="168965" y="1858736"/>
              <a:ext cx="1796853" cy="1580322"/>
            </a:xfrm>
            <a:prstGeom prst="rect">
              <a:avLst/>
            </a:prstGeom>
            <a:ln>
              <a:solidFill>
                <a:schemeClr val="tx1"/>
              </a:solidFill>
            </a:ln>
          </p:spPr>
          <p:txBody>
            <a:bodyPr vert="horz" wrap="square" lIns="91440" tIns="45720" rIns="91440" bIns="45720" rtlCol="0" anchor="t" anchorCtr="0">
              <a:normAutofit/>
            </a:bodyPr>
            <a:lstStyle/>
            <a:p>
              <a:pPr algn="ctr"/>
              <a:r>
                <a:rPr lang="fr-FR" b="1" dirty="0" smtClean="0"/>
                <a:t>Journal</a:t>
              </a:r>
              <a:r>
                <a:rPr lang="fr-FR" dirty="0" smtClean="0"/>
                <a:t>:</a:t>
              </a:r>
            </a:p>
            <a:p>
              <a:pPr algn="ctr"/>
              <a:r>
                <a:rPr lang="fr-FR" dirty="0"/>
                <a:t>Carnets: Revue Electronique d'Etudes Françaises</a:t>
              </a:r>
              <a:endParaRPr lang="fr-FR" dirty="0" smtClean="0"/>
            </a:p>
          </p:txBody>
        </p:sp>
      </p:grpSp>
      <p:pic>
        <p:nvPicPr>
          <p:cNvPr id="10" name="Image 9"/>
          <p:cNvPicPr>
            <a:picLocks noChangeAspect="1"/>
          </p:cNvPicPr>
          <p:nvPr/>
        </p:nvPicPr>
        <p:blipFill>
          <a:blip r:embed="rId4"/>
          <a:stretch>
            <a:fillRect/>
          </a:stretch>
        </p:blipFill>
        <p:spPr>
          <a:xfrm>
            <a:off x="2155031" y="651010"/>
            <a:ext cx="4833938" cy="4267924"/>
          </a:xfrm>
          <a:prstGeom prst="rect">
            <a:avLst/>
          </a:prstGeom>
          <a:ln>
            <a:solidFill>
              <a:schemeClr val="tx1"/>
            </a:solidFill>
          </a:ln>
        </p:spPr>
      </p:pic>
      <p:sp>
        <p:nvSpPr>
          <p:cNvPr id="7" name="Espace réservé du numéro de diapositive 6"/>
          <p:cNvSpPr>
            <a:spLocks noGrp="1"/>
          </p:cNvSpPr>
          <p:nvPr>
            <p:ph type="sldNum" sz="quarter" idx="4"/>
          </p:nvPr>
        </p:nvSpPr>
        <p:spPr/>
        <p:txBody>
          <a:bodyPr/>
          <a:lstStyle/>
          <a:p>
            <a:fld id="{AD2B3897-519A-4D24-BC0A-D03F00678031}" type="slidenum">
              <a:rPr lang="cs-CZ" smtClean="0"/>
              <a:pPr/>
              <a:t>23</a:t>
            </a:fld>
            <a:endParaRPr lang="cs-CZ" dirty="0"/>
          </a:p>
        </p:txBody>
      </p:sp>
      <p:sp>
        <p:nvSpPr>
          <p:cNvPr id="11" name="Rectangle 10"/>
          <p:cNvSpPr/>
          <p:nvPr/>
        </p:nvSpPr>
        <p:spPr>
          <a:xfrm>
            <a:off x="1796853" y="76906"/>
            <a:ext cx="6386685" cy="461665"/>
          </a:xfrm>
          <a:prstGeom prst="rect">
            <a:avLst/>
          </a:prstGeom>
          <a:noFill/>
          <a:effectLst/>
        </p:spPr>
        <p:txBody>
          <a:bodyPr wrap="none">
            <a:spAutoFit/>
          </a:bodyPr>
          <a:lstStyle/>
          <a:p>
            <a:r>
              <a:rPr lang="fr-FR" sz="2400" b="1" dirty="0" smtClean="0">
                <a:solidFill>
                  <a:schemeClr val="tx2"/>
                </a:solidFill>
              </a:rPr>
              <a:t>Check the </a:t>
            </a:r>
            <a:r>
              <a:rPr lang="fr-FR" sz="2400" b="1" dirty="0" err="1" smtClean="0">
                <a:solidFill>
                  <a:schemeClr val="tx2"/>
                </a:solidFill>
              </a:rPr>
              <a:t>policy</a:t>
            </a:r>
            <a:r>
              <a:rPr lang="fr-FR" sz="2400" b="1" dirty="0" smtClean="0">
                <a:solidFill>
                  <a:schemeClr val="tx2"/>
                </a:solidFill>
              </a:rPr>
              <a:t> of </a:t>
            </a:r>
            <a:r>
              <a:rPr lang="fr-FR" sz="2400" b="1" dirty="0" err="1" smtClean="0">
                <a:solidFill>
                  <a:schemeClr val="tx2"/>
                </a:solidFill>
              </a:rPr>
              <a:t>publishers</a:t>
            </a:r>
            <a:r>
              <a:rPr lang="fr-FR" sz="2400" b="1" dirty="0" smtClean="0">
                <a:solidFill>
                  <a:schemeClr val="tx2"/>
                </a:solidFill>
              </a:rPr>
              <a:t> for </a:t>
            </a:r>
            <a:r>
              <a:rPr lang="fr-FR" sz="2400" b="1" dirty="0" err="1" smtClean="0">
                <a:solidFill>
                  <a:schemeClr val="bg2"/>
                </a:solidFill>
              </a:rPr>
              <a:t>preprint</a:t>
            </a:r>
            <a:endParaRPr lang="fr-FR" sz="2400" b="1" dirty="0">
              <a:solidFill>
                <a:schemeClr val="tx2"/>
              </a:solidFill>
            </a:endParaRPr>
          </a:p>
        </p:txBody>
      </p:sp>
      <p:pic>
        <p:nvPicPr>
          <p:cNvPr id="3" name="Image 2"/>
          <p:cNvPicPr>
            <a:picLocks noChangeAspect="1"/>
          </p:cNvPicPr>
          <p:nvPr/>
        </p:nvPicPr>
        <p:blipFill>
          <a:blip r:embed="rId5"/>
          <a:stretch>
            <a:fillRect/>
          </a:stretch>
        </p:blipFill>
        <p:spPr>
          <a:xfrm>
            <a:off x="936475" y="1837833"/>
            <a:ext cx="7271049" cy="3305667"/>
          </a:xfrm>
          <a:prstGeom prst="rect">
            <a:avLst/>
          </a:prstGeom>
          <a:ln>
            <a:solidFill>
              <a:schemeClr val="tx1"/>
            </a:solidFill>
          </a:ln>
        </p:spPr>
      </p:pic>
      <p:sp>
        <p:nvSpPr>
          <p:cNvPr id="5" name="Rectangle 4"/>
          <p:cNvSpPr/>
          <p:nvPr/>
        </p:nvSpPr>
        <p:spPr>
          <a:xfrm>
            <a:off x="1283234" y="2812356"/>
            <a:ext cx="6785001" cy="1191026"/>
          </a:xfrm>
          <a:prstGeom prst="rect">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007337" y="3933046"/>
            <a:ext cx="1931586" cy="69144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988969" y="2191248"/>
            <a:ext cx="2005533" cy="630091"/>
          </a:xfrm>
          <a:prstGeom prst="rect">
            <a:avLst/>
          </a:prstGeom>
          <a:solidFill>
            <a:schemeClr val="bg2"/>
          </a:solidFill>
          <a:ln w="28575">
            <a:solidFill>
              <a:schemeClr val="tx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a:bodyPr>
          <a:lstStyle/>
          <a:p>
            <a:pPr algn="ctr"/>
            <a:r>
              <a:rPr lang="fr-FR" dirty="0" smtClean="0">
                <a:solidFill>
                  <a:schemeClr val="tx2"/>
                </a:solidFill>
              </a:rPr>
              <a:t>Informations about </a:t>
            </a:r>
            <a:r>
              <a:rPr lang="fr-FR" dirty="0" err="1" smtClean="0">
                <a:solidFill>
                  <a:schemeClr val="tx2"/>
                </a:solidFill>
              </a:rPr>
              <a:t>preprint</a:t>
            </a:r>
            <a:endParaRPr lang="fr-FR" dirty="0" smtClean="0">
              <a:solidFill>
                <a:schemeClr val="tx2"/>
              </a:solidFill>
            </a:endParaRPr>
          </a:p>
        </p:txBody>
      </p:sp>
      <p:cxnSp>
        <p:nvCxnSpPr>
          <p:cNvPr id="16" name="Connecteur droit 15"/>
          <p:cNvCxnSpPr>
            <a:stCxn id="13" idx="0"/>
            <a:endCxn id="14" idx="1"/>
          </p:cNvCxnSpPr>
          <p:nvPr/>
        </p:nvCxnSpPr>
        <p:spPr>
          <a:xfrm flipV="1">
            <a:off x="1973130" y="2506294"/>
            <a:ext cx="5015839" cy="1426752"/>
          </a:xfrm>
          <a:prstGeom prst="line">
            <a:avLst/>
          </a:prstGeom>
          <a:ln w="285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3088421" y="3939450"/>
            <a:ext cx="1260734" cy="691444"/>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92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fld id="{AD2B3897-519A-4D24-BC0A-D03F00678031}" type="slidenum">
              <a:rPr lang="cs-CZ" smtClean="0"/>
              <a:pPr/>
              <a:t>24</a:t>
            </a:fld>
            <a:endParaRPr lang="cs-CZ" dirty="0"/>
          </a:p>
        </p:txBody>
      </p:sp>
      <p:sp>
        <p:nvSpPr>
          <p:cNvPr id="11" name="Rectangle 10"/>
          <p:cNvSpPr/>
          <p:nvPr/>
        </p:nvSpPr>
        <p:spPr>
          <a:xfrm>
            <a:off x="1796853" y="76906"/>
            <a:ext cx="6386685" cy="461665"/>
          </a:xfrm>
          <a:prstGeom prst="rect">
            <a:avLst/>
          </a:prstGeom>
          <a:noFill/>
          <a:effectLst/>
        </p:spPr>
        <p:txBody>
          <a:bodyPr wrap="none">
            <a:spAutoFit/>
          </a:bodyPr>
          <a:lstStyle/>
          <a:p>
            <a:r>
              <a:rPr lang="fr-FR" sz="2400" b="1" dirty="0" smtClean="0">
                <a:solidFill>
                  <a:schemeClr val="tx2"/>
                </a:solidFill>
              </a:rPr>
              <a:t>Check the </a:t>
            </a:r>
            <a:r>
              <a:rPr lang="fr-FR" sz="2400" b="1" dirty="0" err="1" smtClean="0">
                <a:solidFill>
                  <a:schemeClr val="tx2"/>
                </a:solidFill>
              </a:rPr>
              <a:t>policy</a:t>
            </a:r>
            <a:r>
              <a:rPr lang="fr-FR" sz="2400" b="1" dirty="0" smtClean="0">
                <a:solidFill>
                  <a:schemeClr val="tx2"/>
                </a:solidFill>
              </a:rPr>
              <a:t> of </a:t>
            </a:r>
            <a:r>
              <a:rPr lang="fr-FR" sz="2400" b="1" dirty="0" err="1" smtClean="0">
                <a:solidFill>
                  <a:schemeClr val="tx2"/>
                </a:solidFill>
              </a:rPr>
              <a:t>publishers</a:t>
            </a:r>
            <a:r>
              <a:rPr lang="fr-FR" sz="2400" b="1" dirty="0" smtClean="0">
                <a:solidFill>
                  <a:schemeClr val="tx2"/>
                </a:solidFill>
              </a:rPr>
              <a:t> for </a:t>
            </a:r>
            <a:r>
              <a:rPr lang="fr-FR" sz="2400" b="1" dirty="0" err="1" smtClean="0">
                <a:solidFill>
                  <a:schemeClr val="bg2"/>
                </a:solidFill>
              </a:rPr>
              <a:t>preprint</a:t>
            </a:r>
            <a:endParaRPr lang="fr-FR" sz="2400" b="1" dirty="0">
              <a:solidFill>
                <a:schemeClr val="tx2"/>
              </a:solidFill>
            </a:endParaRPr>
          </a:p>
        </p:txBody>
      </p:sp>
      <p:pic>
        <p:nvPicPr>
          <p:cNvPr id="3" name="Image 2"/>
          <p:cNvPicPr>
            <a:picLocks noChangeAspect="1"/>
          </p:cNvPicPr>
          <p:nvPr/>
        </p:nvPicPr>
        <p:blipFill>
          <a:blip r:embed="rId3"/>
          <a:stretch>
            <a:fillRect/>
          </a:stretch>
        </p:blipFill>
        <p:spPr>
          <a:xfrm>
            <a:off x="2694947" y="538570"/>
            <a:ext cx="3754107" cy="4517285"/>
          </a:xfrm>
          <a:prstGeom prst="rect">
            <a:avLst/>
          </a:prstGeom>
          <a:ln>
            <a:solidFill>
              <a:schemeClr val="tx1"/>
            </a:solidFill>
          </a:ln>
        </p:spPr>
      </p:pic>
      <p:sp>
        <p:nvSpPr>
          <p:cNvPr id="9" name="ZoneTexte 8"/>
          <p:cNvSpPr txBox="1"/>
          <p:nvPr/>
        </p:nvSpPr>
        <p:spPr>
          <a:xfrm>
            <a:off x="6837157" y="2168611"/>
            <a:ext cx="2005533" cy="630091"/>
          </a:xfrm>
          <a:prstGeom prst="rect">
            <a:avLst/>
          </a:prstGeom>
          <a:solidFill>
            <a:schemeClr val="bg2"/>
          </a:solidFill>
          <a:ln w="28575">
            <a:solidFill>
              <a:schemeClr val="tx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a:bodyPr>
          <a:lstStyle/>
          <a:p>
            <a:pPr algn="ctr"/>
            <a:r>
              <a:rPr lang="fr-FR" dirty="0" smtClean="0">
                <a:solidFill>
                  <a:schemeClr val="tx2"/>
                </a:solidFill>
              </a:rPr>
              <a:t>Informations about </a:t>
            </a:r>
            <a:r>
              <a:rPr lang="fr-FR" dirty="0" err="1" smtClean="0">
                <a:solidFill>
                  <a:schemeClr val="tx2"/>
                </a:solidFill>
              </a:rPr>
              <a:t>preprint</a:t>
            </a:r>
            <a:endParaRPr lang="fr-FR" dirty="0" smtClean="0">
              <a:solidFill>
                <a:schemeClr val="tx2"/>
              </a:solidFill>
            </a:endParaRPr>
          </a:p>
        </p:txBody>
      </p:sp>
      <p:pic>
        <p:nvPicPr>
          <p:cNvPr id="8" name="Image 7"/>
          <p:cNvPicPr>
            <a:picLocks noChangeAspect="1"/>
          </p:cNvPicPr>
          <p:nvPr/>
        </p:nvPicPr>
        <p:blipFill>
          <a:blip r:embed="rId4"/>
          <a:stretch>
            <a:fillRect/>
          </a:stretch>
        </p:blipFill>
        <p:spPr>
          <a:xfrm>
            <a:off x="581373" y="3222498"/>
            <a:ext cx="8187599" cy="683011"/>
          </a:xfrm>
          <a:prstGeom prst="rect">
            <a:avLst/>
          </a:prstGeom>
          <a:ln>
            <a:solidFill>
              <a:schemeClr val="tx1"/>
            </a:solidFill>
          </a:ln>
        </p:spPr>
      </p:pic>
      <p:sp>
        <p:nvSpPr>
          <p:cNvPr id="13" name="Ellipse 12"/>
          <p:cNvSpPr/>
          <p:nvPr/>
        </p:nvSpPr>
        <p:spPr>
          <a:xfrm>
            <a:off x="8442971" y="3389244"/>
            <a:ext cx="358337" cy="338881"/>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5"/>
          <a:stretch>
            <a:fillRect/>
          </a:stretch>
        </p:blipFill>
        <p:spPr>
          <a:xfrm>
            <a:off x="507653" y="3074220"/>
            <a:ext cx="8335037" cy="1981635"/>
          </a:xfrm>
          <a:prstGeom prst="rect">
            <a:avLst/>
          </a:prstGeom>
          <a:ln>
            <a:solidFill>
              <a:schemeClr val="tx1"/>
            </a:solidFill>
          </a:ln>
        </p:spPr>
      </p:pic>
      <p:grpSp>
        <p:nvGrpSpPr>
          <p:cNvPr id="17" name="Groupe 16"/>
          <p:cNvGrpSpPr/>
          <p:nvPr/>
        </p:nvGrpSpPr>
        <p:grpSpPr>
          <a:xfrm>
            <a:off x="211855" y="1095782"/>
            <a:ext cx="2285877" cy="1524000"/>
            <a:chOff x="-187713" y="1280198"/>
            <a:chExt cx="2285877" cy="1524000"/>
          </a:xfrm>
        </p:grpSpPr>
        <p:sp>
          <p:nvSpPr>
            <p:cNvPr id="16" name="ZoneTexte 15"/>
            <p:cNvSpPr txBox="1"/>
            <p:nvPr/>
          </p:nvSpPr>
          <p:spPr>
            <a:xfrm>
              <a:off x="960463" y="1280199"/>
              <a:ext cx="1137701" cy="1523999"/>
            </a:xfrm>
            <a:prstGeom prst="rect">
              <a:avLst/>
            </a:prstGeom>
            <a:ln>
              <a:solidFill>
                <a:schemeClr val="tx1"/>
              </a:solidFill>
            </a:ln>
          </p:spPr>
          <p:txBody>
            <a:bodyPr vert="horz" wrap="square" lIns="91440" tIns="45720" rIns="91440" bIns="45720" rtlCol="0" anchor="t" anchorCtr="0">
              <a:normAutofit/>
            </a:bodyPr>
            <a:lstStyle/>
            <a:p>
              <a:pPr algn="ctr"/>
              <a:r>
                <a:rPr lang="fr-FR" b="1" dirty="0" smtClean="0"/>
                <a:t>Journal</a:t>
              </a:r>
              <a:r>
                <a:rPr lang="fr-FR" dirty="0" smtClean="0"/>
                <a:t>:</a:t>
              </a:r>
            </a:p>
            <a:p>
              <a:pPr algn="ctr"/>
              <a:r>
                <a:rPr lang="fr-FR" dirty="0" err="1" smtClean="0"/>
                <a:t>Medical</a:t>
              </a:r>
              <a:r>
                <a:rPr lang="fr-FR" dirty="0" smtClean="0"/>
                <a:t> Image </a:t>
              </a:r>
              <a:r>
                <a:rPr lang="fr-FR" dirty="0" err="1" smtClean="0"/>
                <a:t>Analysis</a:t>
              </a:r>
              <a:endParaRPr lang="fr-FR" dirty="0" smtClean="0"/>
            </a:p>
          </p:txBody>
        </p:sp>
        <p:pic>
          <p:nvPicPr>
            <p:cNvPr id="10" name="Image 9"/>
            <p:cNvPicPr>
              <a:picLocks noChangeAspect="1"/>
            </p:cNvPicPr>
            <p:nvPr/>
          </p:nvPicPr>
          <p:blipFill>
            <a:blip r:embed="rId6"/>
            <a:stretch>
              <a:fillRect/>
            </a:stretch>
          </p:blipFill>
          <p:spPr>
            <a:xfrm>
              <a:off x="-187713" y="1280198"/>
              <a:ext cx="1143000" cy="1524000"/>
            </a:xfrm>
            <a:prstGeom prst="rect">
              <a:avLst/>
            </a:prstGeom>
          </p:spPr>
        </p:pic>
      </p:grpSp>
    </p:spTree>
    <p:extLst>
      <p:ext uri="{BB962C8B-B14F-4D97-AF65-F5344CB8AC3E}">
        <p14:creationId xmlns:p14="http://schemas.microsoft.com/office/powerpoint/2010/main" val="23218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fld id="{AD2B3897-519A-4D24-BC0A-D03F00678031}" type="slidenum">
              <a:rPr lang="cs-CZ" smtClean="0"/>
              <a:pPr/>
              <a:t>25</a:t>
            </a:fld>
            <a:endParaRPr lang="cs-CZ"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1327">
            <a:off x="353220" y="2371787"/>
            <a:ext cx="1778064" cy="2529414"/>
          </a:xfrm>
          <a:prstGeom prst="rect">
            <a:avLst/>
          </a:prstGeom>
          <a:ln>
            <a:solidFill>
              <a:sysClr val="windowText" lastClr="000000"/>
            </a:solidFill>
          </a:ln>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1015">
            <a:off x="1519715" y="2347317"/>
            <a:ext cx="1987063" cy="2578355"/>
          </a:xfrm>
          <a:prstGeom prst="rect">
            <a:avLst/>
          </a:prstGeom>
          <a:ln>
            <a:solidFill>
              <a:sysClr val="windowText" lastClr="000000"/>
            </a:solidFill>
          </a:ln>
        </p:spPr>
      </p:pic>
      <p:grpSp>
        <p:nvGrpSpPr>
          <p:cNvPr id="8" name="Groupe 7"/>
          <p:cNvGrpSpPr/>
          <p:nvPr/>
        </p:nvGrpSpPr>
        <p:grpSpPr>
          <a:xfrm>
            <a:off x="396399" y="676059"/>
            <a:ext cx="3637515" cy="1196288"/>
            <a:chOff x="6096890" y="1828471"/>
            <a:chExt cx="3638560" cy="918865"/>
          </a:xfrm>
        </p:grpSpPr>
        <p:sp>
          <p:nvSpPr>
            <p:cNvPr id="10" name="Rectangle à coins arrondis 9"/>
            <p:cNvSpPr/>
            <p:nvPr/>
          </p:nvSpPr>
          <p:spPr>
            <a:xfrm>
              <a:off x="6118924" y="1832936"/>
              <a:ext cx="3616526" cy="914400"/>
            </a:xfrm>
            <a:prstGeom prst="wedgeRoundRectCallout">
              <a:avLst>
                <a:gd name="adj1" fmla="val 745"/>
                <a:gd name="adj2" fmla="val 68749"/>
                <a:gd name="adj3" fmla="val 16667"/>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096890" y="1828471"/>
              <a:ext cx="3560127" cy="827408"/>
            </a:xfrm>
            <a:prstGeom prst="rect">
              <a:avLst/>
            </a:prstGeom>
            <a:ln>
              <a:noFill/>
            </a:ln>
          </p:spPr>
          <p:txBody>
            <a:bodyPr wrap="square">
              <a:spAutoFit/>
            </a:bodyPr>
            <a:lstStyle/>
            <a:p>
              <a:pPr algn="ctr"/>
              <a:r>
                <a:rPr lang="fr-FR" sz="1600" b="1" dirty="0" err="1" smtClean="0">
                  <a:solidFill>
                    <a:schemeClr val="bg2"/>
                  </a:solidFill>
                  <a:sym typeface="Wingdings" panose="05000000000000000000" pitchFamily="2" charset="2"/>
                </a:rPr>
                <a:t>your</a:t>
              </a:r>
              <a:r>
                <a:rPr lang="fr-FR" sz="1600" b="1" dirty="0" smtClean="0">
                  <a:solidFill>
                    <a:schemeClr val="bg2"/>
                  </a:solidFill>
                  <a:sym typeface="Wingdings" panose="05000000000000000000" pitchFamily="2" charset="2"/>
                </a:rPr>
                <a:t> final </a:t>
              </a:r>
              <a:r>
                <a:rPr lang="fr-FR" sz="1600" b="1" dirty="0" err="1" smtClean="0">
                  <a:solidFill>
                    <a:schemeClr val="bg2"/>
                  </a:solidFill>
                  <a:sym typeface="Wingdings" panose="05000000000000000000" pitchFamily="2" charset="2"/>
                </a:rPr>
                <a:t>work</a:t>
              </a:r>
              <a:endParaRPr lang="fr-FR" sz="1600" b="1" dirty="0">
                <a:solidFill>
                  <a:schemeClr val="bg2"/>
                </a:solidFill>
                <a:sym typeface="Wingdings" panose="05000000000000000000" pitchFamily="2" charset="2"/>
              </a:endParaRPr>
            </a:p>
            <a:p>
              <a:pPr marL="28575" lvl="1" indent="-28575">
                <a:buFont typeface="Wingdings" panose="05000000000000000000" pitchFamily="2" charset="2"/>
                <a:buChar char="à"/>
              </a:pPr>
              <a:r>
                <a:rPr lang="fr-FR" sz="1600" dirty="0" smtClean="0">
                  <a:sym typeface="Wingdings" panose="05000000000000000000" pitchFamily="2" charset="2"/>
                </a:rPr>
                <a:t>  No </a:t>
              </a:r>
              <a:r>
                <a:rPr lang="fr-FR" sz="1600" dirty="0" err="1" smtClean="0">
                  <a:sym typeface="Wingdings" panose="05000000000000000000" pitchFamily="2" charset="2"/>
                </a:rPr>
                <a:t>publisher</a:t>
              </a:r>
              <a:r>
                <a:rPr lang="fr-FR" sz="1600" dirty="0" smtClean="0">
                  <a:sym typeface="Wingdings" panose="05000000000000000000" pitchFamily="2" charset="2"/>
                </a:rPr>
                <a:t> mentions</a:t>
              </a:r>
            </a:p>
            <a:p>
              <a:pPr marL="268288" lvl="1" indent="-268288">
                <a:buFont typeface="Wingdings" panose="05000000000000000000" pitchFamily="2" charset="2"/>
                <a:buChar char="à"/>
              </a:pPr>
              <a:r>
                <a:rPr lang="fr-FR" sz="1600" dirty="0" err="1" smtClean="0">
                  <a:sym typeface="Wingdings" panose="05000000000000000000" pitchFamily="2" charset="2"/>
                </a:rPr>
                <a:t>Concerned</a:t>
              </a:r>
              <a:r>
                <a:rPr lang="fr-FR" sz="1600" dirty="0" smtClean="0">
                  <a:sym typeface="Wingdings" panose="05000000000000000000" pitchFamily="2" charset="2"/>
                </a:rPr>
                <a:t> by the publication agreement</a:t>
              </a:r>
            </a:p>
          </p:txBody>
        </p:sp>
      </p:grpSp>
      <p:sp>
        <p:nvSpPr>
          <p:cNvPr id="24" name="ZoneTexte 23"/>
          <p:cNvSpPr txBox="1"/>
          <p:nvPr/>
        </p:nvSpPr>
        <p:spPr>
          <a:xfrm>
            <a:off x="3669878" y="3357292"/>
            <a:ext cx="5332719" cy="1442843"/>
          </a:xfrm>
          <a:prstGeom prst="rect">
            <a:avLst/>
          </a:prstGeom>
          <a:solidFill>
            <a:schemeClr val="bg1"/>
          </a:solidFill>
          <a:ln w="28575">
            <a:solidFill>
              <a:schemeClr val="bg2"/>
            </a:solidFill>
          </a:ln>
          <a:effectLst>
            <a:outerShdw blurRad="50800" dist="38100" dir="2700000" algn="tl" rotWithShape="0">
              <a:prstClr val="black">
                <a:alpha val="40000"/>
              </a:prstClr>
            </a:outerShdw>
          </a:effectLst>
        </p:spPr>
        <p:txBody>
          <a:bodyPr vert="horz" wrap="square" lIns="91440" tIns="45720" rIns="91440" bIns="45720" numCol="2" rtlCol="0" anchor="t" anchorCtr="0">
            <a:noAutofit/>
          </a:bodyPr>
          <a:lstStyle/>
          <a:p>
            <a:pPr>
              <a:lnSpc>
                <a:spcPct val="170000"/>
              </a:lnSpc>
            </a:pPr>
            <a:r>
              <a:rPr lang="fr-FR" sz="1600" b="1" dirty="0" smtClean="0"/>
              <a:t>Elsevier</a:t>
            </a:r>
            <a:r>
              <a:rPr lang="fr-FR" sz="1600" dirty="0" smtClean="0"/>
              <a:t>: 6 – 36 </a:t>
            </a:r>
            <a:r>
              <a:rPr lang="fr-FR" sz="1600" dirty="0" err="1" smtClean="0"/>
              <a:t>months</a:t>
            </a:r>
            <a:endParaRPr lang="fr-FR" sz="1600" dirty="0" smtClean="0"/>
          </a:p>
          <a:p>
            <a:pPr>
              <a:lnSpc>
                <a:spcPct val="170000"/>
              </a:lnSpc>
            </a:pPr>
            <a:r>
              <a:rPr lang="fr-FR" sz="1600" b="1" dirty="0" err="1" smtClean="0"/>
              <a:t>Wiley</a:t>
            </a:r>
            <a:r>
              <a:rPr lang="fr-FR" sz="1600" dirty="0" smtClean="0"/>
              <a:t>: 12 – 24 m</a:t>
            </a:r>
          </a:p>
          <a:p>
            <a:pPr>
              <a:lnSpc>
                <a:spcPct val="170000"/>
              </a:lnSpc>
            </a:pPr>
            <a:r>
              <a:rPr lang="fr-FR" sz="1600" b="1" dirty="0" smtClean="0"/>
              <a:t>Oxford U. P</a:t>
            </a:r>
            <a:r>
              <a:rPr lang="fr-FR" sz="1600" dirty="0" smtClean="0"/>
              <a:t>. : </a:t>
            </a:r>
            <a:r>
              <a:rPr lang="fr-FR" sz="1600" dirty="0"/>
              <a:t>12 – 24 </a:t>
            </a:r>
            <a:r>
              <a:rPr lang="fr-FR" sz="1600" dirty="0" smtClean="0"/>
              <a:t>m</a:t>
            </a:r>
          </a:p>
          <a:p>
            <a:pPr>
              <a:lnSpc>
                <a:spcPct val="170000"/>
              </a:lnSpc>
            </a:pPr>
            <a:r>
              <a:rPr lang="fr-FR" sz="1600" b="1" dirty="0" smtClean="0"/>
              <a:t>Cambridge U. P. </a:t>
            </a:r>
            <a:r>
              <a:rPr lang="fr-FR" sz="1600" dirty="0"/>
              <a:t>: 0</a:t>
            </a:r>
            <a:r>
              <a:rPr lang="fr-FR" sz="1600" dirty="0" smtClean="0"/>
              <a:t> </a:t>
            </a:r>
            <a:r>
              <a:rPr lang="fr-FR" sz="1600" dirty="0"/>
              <a:t>– 6</a:t>
            </a:r>
            <a:r>
              <a:rPr lang="fr-FR" sz="1600" dirty="0" smtClean="0"/>
              <a:t> m </a:t>
            </a:r>
            <a:r>
              <a:rPr lang="fr-FR" sz="1600" b="1" dirty="0" smtClean="0"/>
              <a:t>Taylor </a:t>
            </a:r>
            <a:r>
              <a:rPr lang="fr-FR" sz="1600" b="1" dirty="0"/>
              <a:t>&amp; Francis: </a:t>
            </a:r>
            <a:r>
              <a:rPr lang="fr-FR" sz="1600" dirty="0"/>
              <a:t>0</a:t>
            </a:r>
            <a:r>
              <a:rPr lang="fr-FR" sz="1600" dirty="0" smtClean="0"/>
              <a:t> </a:t>
            </a:r>
            <a:r>
              <a:rPr lang="fr-FR" sz="1600" dirty="0"/>
              <a:t>– </a:t>
            </a:r>
            <a:r>
              <a:rPr lang="fr-FR" sz="1600" dirty="0" smtClean="0"/>
              <a:t>18 m</a:t>
            </a:r>
          </a:p>
          <a:p>
            <a:pPr>
              <a:lnSpc>
                <a:spcPct val="170000"/>
              </a:lnSpc>
            </a:pPr>
            <a:r>
              <a:rPr lang="fr-FR" sz="1600" b="1" dirty="0"/>
              <a:t>Springer</a:t>
            </a:r>
            <a:r>
              <a:rPr lang="fr-FR" sz="1600" dirty="0"/>
              <a:t>: 12 </a:t>
            </a:r>
            <a:r>
              <a:rPr lang="fr-FR" sz="1600" dirty="0" smtClean="0"/>
              <a:t>m</a:t>
            </a:r>
          </a:p>
        </p:txBody>
      </p:sp>
      <p:sp>
        <p:nvSpPr>
          <p:cNvPr id="26" name="ZoneTexte 25"/>
          <p:cNvSpPr txBox="1"/>
          <p:nvPr/>
        </p:nvSpPr>
        <p:spPr>
          <a:xfrm rot="21436240">
            <a:off x="4566697" y="4651058"/>
            <a:ext cx="3204243" cy="390698"/>
          </a:xfrm>
          <a:prstGeom prst="rect">
            <a:avLst/>
          </a:prstGeom>
          <a:solidFill>
            <a:schemeClr val="bg2"/>
          </a:solidFill>
          <a:effectLst>
            <a:outerShdw blurRad="50800" dist="38100" dir="2700000" algn="tl" rotWithShape="0">
              <a:prstClr val="black">
                <a:alpha val="40000"/>
              </a:prstClr>
            </a:outerShdw>
          </a:effectLst>
        </p:spPr>
        <p:txBody>
          <a:bodyPr vert="horz" wrap="square" lIns="91440" tIns="45720" rIns="91440" bIns="45720" rtlCol="0" anchor="t" anchorCtr="0">
            <a:normAutofit/>
          </a:bodyPr>
          <a:lstStyle/>
          <a:p>
            <a:pPr algn="ctr"/>
            <a:r>
              <a:rPr lang="fr-FR" b="1" dirty="0" err="1" smtClean="0">
                <a:solidFill>
                  <a:schemeClr val="bg1"/>
                </a:solidFill>
              </a:rPr>
              <a:t>Depending</a:t>
            </a:r>
            <a:r>
              <a:rPr lang="fr-FR" b="1" dirty="0" smtClean="0">
                <a:solidFill>
                  <a:schemeClr val="bg1"/>
                </a:solidFill>
              </a:rPr>
              <a:t> on the journal</a:t>
            </a:r>
          </a:p>
        </p:txBody>
      </p:sp>
      <p:sp>
        <p:nvSpPr>
          <p:cNvPr id="27" name="Rectangle 26"/>
          <p:cNvSpPr/>
          <p:nvPr/>
        </p:nvSpPr>
        <p:spPr>
          <a:xfrm>
            <a:off x="1796853" y="76906"/>
            <a:ext cx="6950942" cy="461665"/>
          </a:xfrm>
          <a:prstGeom prst="rect">
            <a:avLst/>
          </a:prstGeom>
          <a:noFill/>
          <a:effectLst/>
        </p:spPr>
        <p:txBody>
          <a:bodyPr wrap="none">
            <a:spAutoFit/>
          </a:bodyPr>
          <a:lstStyle/>
          <a:p>
            <a:r>
              <a:rPr lang="fr-FR" sz="2400" b="1" dirty="0" err="1" smtClean="0">
                <a:solidFill>
                  <a:schemeClr val="tx2"/>
                </a:solidFill>
              </a:rPr>
              <a:t>What</a:t>
            </a:r>
            <a:r>
              <a:rPr lang="fr-FR" sz="2400" b="1" dirty="0" smtClean="0">
                <a:solidFill>
                  <a:schemeClr val="tx2"/>
                </a:solidFill>
              </a:rPr>
              <a:t> </a:t>
            </a:r>
            <a:r>
              <a:rPr lang="fr-FR" sz="2400" b="1" dirty="0" err="1" smtClean="0">
                <a:solidFill>
                  <a:schemeClr val="tx2"/>
                </a:solidFill>
              </a:rPr>
              <a:t>can</a:t>
            </a:r>
            <a:r>
              <a:rPr lang="fr-FR" sz="2400" b="1" dirty="0" smtClean="0">
                <a:solidFill>
                  <a:schemeClr val="tx2"/>
                </a:solidFill>
              </a:rPr>
              <a:t> I do </a:t>
            </a:r>
            <a:r>
              <a:rPr lang="fr-FR" sz="2400" b="1" dirty="0" err="1" smtClean="0">
                <a:solidFill>
                  <a:schemeClr val="tx2"/>
                </a:solidFill>
              </a:rPr>
              <a:t>with</a:t>
            </a:r>
            <a:r>
              <a:rPr lang="fr-FR" sz="2400" b="1" dirty="0" smtClean="0">
                <a:solidFill>
                  <a:schemeClr val="tx2"/>
                </a:solidFill>
              </a:rPr>
              <a:t> </a:t>
            </a:r>
            <a:r>
              <a:rPr lang="fr-FR" sz="2400" b="1" dirty="0" err="1" smtClean="0">
                <a:solidFill>
                  <a:schemeClr val="tx2"/>
                </a:solidFill>
              </a:rPr>
              <a:t>my</a:t>
            </a:r>
            <a:r>
              <a:rPr lang="fr-FR" sz="2400" b="1" dirty="0" smtClean="0">
                <a:solidFill>
                  <a:schemeClr val="tx2"/>
                </a:solidFill>
              </a:rPr>
              <a:t> </a:t>
            </a:r>
            <a:r>
              <a:rPr lang="fr-FR" sz="2400" b="1" dirty="0" err="1" smtClean="0">
                <a:solidFill>
                  <a:schemeClr val="bg2"/>
                </a:solidFill>
              </a:rPr>
              <a:t>accepted</a:t>
            </a:r>
            <a:r>
              <a:rPr lang="fr-FR" sz="2400" b="1" dirty="0" smtClean="0">
                <a:solidFill>
                  <a:schemeClr val="bg2"/>
                </a:solidFill>
              </a:rPr>
              <a:t> </a:t>
            </a:r>
            <a:r>
              <a:rPr lang="fr-FR" sz="2400" b="1" dirty="0" err="1" smtClean="0">
                <a:solidFill>
                  <a:schemeClr val="bg2"/>
                </a:solidFill>
              </a:rPr>
              <a:t>manuscript</a:t>
            </a:r>
            <a:r>
              <a:rPr lang="fr-FR" sz="2400" b="1" dirty="0" smtClean="0">
                <a:solidFill>
                  <a:schemeClr val="bg2"/>
                </a:solidFill>
              </a:rPr>
              <a:t> </a:t>
            </a:r>
            <a:r>
              <a:rPr lang="fr-FR" sz="2400" b="1" dirty="0" smtClean="0">
                <a:solidFill>
                  <a:schemeClr val="tx2"/>
                </a:solidFill>
              </a:rPr>
              <a:t>?</a:t>
            </a:r>
            <a:endParaRPr lang="fr-FR" sz="2400" b="1" dirty="0">
              <a:solidFill>
                <a:schemeClr val="tx2"/>
              </a:solidFill>
            </a:endParaRPr>
          </a:p>
        </p:txBody>
      </p:sp>
      <p:grpSp>
        <p:nvGrpSpPr>
          <p:cNvPr id="4" name="Groupe 3"/>
          <p:cNvGrpSpPr/>
          <p:nvPr/>
        </p:nvGrpSpPr>
        <p:grpSpPr>
          <a:xfrm>
            <a:off x="4698481" y="481801"/>
            <a:ext cx="4238051" cy="2750011"/>
            <a:chOff x="4698481" y="481801"/>
            <a:chExt cx="4238051" cy="2750011"/>
          </a:xfrm>
        </p:grpSpPr>
        <p:grpSp>
          <p:nvGrpSpPr>
            <p:cNvPr id="3" name="Groupe 2"/>
            <p:cNvGrpSpPr/>
            <p:nvPr/>
          </p:nvGrpSpPr>
          <p:grpSpPr>
            <a:xfrm>
              <a:off x="4698481" y="481801"/>
              <a:ext cx="4238051" cy="2750011"/>
              <a:chOff x="4698481" y="415812"/>
              <a:chExt cx="4238051" cy="2750011"/>
            </a:xfrm>
          </p:grpSpPr>
          <p:grpSp>
            <p:nvGrpSpPr>
              <p:cNvPr id="29" name="Groupe 28"/>
              <p:cNvGrpSpPr/>
              <p:nvPr/>
            </p:nvGrpSpPr>
            <p:grpSpPr>
              <a:xfrm>
                <a:off x="4698481" y="415812"/>
                <a:ext cx="4182738" cy="2462213"/>
                <a:chOff x="4698481" y="828616"/>
                <a:chExt cx="4182738" cy="2120614"/>
              </a:xfrm>
            </p:grpSpPr>
            <p:grpSp>
              <p:nvGrpSpPr>
                <p:cNvPr id="25" name="Groupe 24"/>
                <p:cNvGrpSpPr/>
                <p:nvPr/>
              </p:nvGrpSpPr>
              <p:grpSpPr>
                <a:xfrm>
                  <a:off x="4698481" y="828616"/>
                  <a:ext cx="3857732" cy="2120614"/>
                  <a:chOff x="4698481" y="1005348"/>
                  <a:chExt cx="3857732" cy="2120614"/>
                </a:xfrm>
              </p:grpSpPr>
              <p:sp>
                <p:nvSpPr>
                  <p:cNvPr id="20" name="Rectangle 19"/>
                  <p:cNvSpPr/>
                  <p:nvPr/>
                </p:nvSpPr>
                <p:spPr>
                  <a:xfrm>
                    <a:off x="4698481" y="1005348"/>
                    <a:ext cx="3857732" cy="2120614"/>
                  </a:xfrm>
                  <a:prstGeom prst="rect">
                    <a:avLst/>
                  </a:prstGeom>
                </p:spPr>
                <p:txBody>
                  <a:bodyPr wrap="square">
                    <a:spAutoFit/>
                  </a:bodyPr>
                  <a:lstStyle/>
                  <a:p>
                    <a:pPr algn="ctr"/>
                    <a:r>
                      <a:rPr lang="fr-FR" sz="2000" b="1" dirty="0" smtClean="0">
                        <a:solidFill>
                          <a:schemeClr val="tx2"/>
                        </a:solidFill>
                        <a:sym typeface="Wingdings" panose="05000000000000000000" pitchFamily="2" charset="2"/>
                      </a:rPr>
                      <a:t>Sharing on an </a:t>
                    </a:r>
                    <a:r>
                      <a:rPr lang="fr-FR" sz="2000" b="1" dirty="0" err="1" smtClean="0">
                        <a:solidFill>
                          <a:schemeClr val="tx2"/>
                        </a:solidFill>
                        <a:sym typeface="Wingdings" panose="05000000000000000000" pitchFamily="2" charset="2"/>
                      </a:rPr>
                      <a:t>institutionnal</a:t>
                    </a:r>
                    <a:r>
                      <a:rPr lang="fr-FR" sz="2000" b="1" dirty="0" smtClean="0">
                        <a:solidFill>
                          <a:schemeClr val="tx2"/>
                        </a:solidFill>
                        <a:sym typeface="Wingdings" panose="05000000000000000000" pitchFamily="2" charset="2"/>
                      </a:rPr>
                      <a:t> </a:t>
                    </a:r>
                    <a:r>
                      <a:rPr lang="fr-FR" sz="2000" b="1" dirty="0" err="1" smtClean="0">
                        <a:solidFill>
                          <a:schemeClr val="tx2"/>
                        </a:solidFill>
                        <a:sym typeface="Wingdings" panose="05000000000000000000" pitchFamily="2" charset="2"/>
                      </a:rPr>
                      <a:t>repository</a:t>
                    </a:r>
                    <a:endParaRPr lang="fr-FR" sz="2000" b="1" dirty="0" smtClean="0">
                      <a:solidFill>
                        <a:schemeClr val="tx2"/>
                      </a:solidFill>
                      <a:sym typeface="Wingdings" panose="05000000000000000000" pitchFamily="2" charset="2"/>
                    </a:endParaRPr>
                  </a:p>
                  <a:p>
                    <a:pPr algn="ctr"/>
                    <a:endParaRPr lang="fr-FR" sz="1100" dirty="0" smtClean="0">
                      <a:sym typeface="Wingdings" panose="05000000000000000000" pitchFamily="2" charset="2"/>
                    </a:endParaRPr>
                  </a:p>
                  <a:p>
                    <a:pPr algn="ctr"/>
                    <a:endParaRPr lang="fr-FR" sz="1100" dirty="0">
                      <a:sym typeface="Wingdings" panose="05000000000000000000" pitchFamily="2" charset="2"/>
                    </a:endParaRPr>
                  </a:p>
                  <a:p>
                    <a:pPr algn="ctr"/>
                    <a:endParaRPr lang="fr-FR" sz="1100" dirty="0" smtClean="0">
                      <a:sym typeface="Wingdings" panose="05000000000000000000" pitchFamily="2" charset="2"/>
                    </a:endParaRPr>
                  </a:p>
                  <a:p>
                    <a:pPr algn="ctr"/>
                    <a:endParaRPr lang="fr-FR" sz="1100" dirty="0" smtClean="0">
                      <a:sym typeface="Wingdings" panose="05000000000000000000" pitchFamily="2" charset="2"/>
                    </a:endParaRPr>
                  </a:p>
                  <a:p>
                    <a:pPr marL="285750" indent="-285750">
                      <a:buFont typeface="Wingdings" panose="05000000000000000000" pitchFamily="2" charset="2"/>
                      <a:buChar char="à"/>
                    </a:pPr>
                    <a:r>
                      <a:rPr lang="fr-FR" dirty="0" smtClean="0">
                        <a:sym typeface="Wingdings" panose="05000000000000000000" pitchFamily="2" charset="2"/>
                      </a:rPr>
                      <a:t>Check the </a:t>
                    </a:r>
                    <a:r>
                      <a:rPr lang="fr-FR" dirty="0" err="1" smtClean="0">
                        <a:sym typeface="Wingdings" panose="05000000000000000000" pitchFamily="2" charset="2"/>
                      </a:rPr>
                      <a:t>publisher</a:t>
                    </a:r>
                    <a:r>
                      <a:rPr lang="fr-FR" dirty="0" smtClean="0">
                        <a:sym typeface="Wingdings" panose="05000000000000000000" pitchFamily="2" charset="2"/>
                      </a:rPr>
                      <a:t> </a:t>
                    </a:r>
                    <a:r>
                      <a:rPr lang="fr-FR" dirty="0" err="1" smtClean="0">
                        <a:sym typeface="Wingdings" panose="05000000000000000000" pitchFamily="2" charset="2"/>
                      </a:rPr>
                      <a:t>policy</a:t>
                    </a:r>
                    <a:endParaRPr lang="fr-FR" dirty="0" smtClean="0">
                      <a:sym typeface="Wingdings" panose="05000000000000000000" pitchFamily="2" charset="2"/>
                    </a:endParaRPr>
                  </a:p>
                  <a:p>
                    <a:pPr marL="285750" indent="-285750">
                      <a:buFont typeface="Wingdings" panose="05000000000000000000" pitchFamily="2" charset="2"/>
                      <a:buChar char="à"/>
                    </a:pPr>
                    <a:endParaRPr lang="fr-FR" dirty="0">
                      <a:sym typeface="Wingdings" panose="05000000000000000000" pitchFamily="2" charset="2"/>
                    </a:endParaRPr>
                  </a:p>
                  <a:p>
                    <a:pPr marL="285750" indent="-285750">
                      <a:buFont typeface="Wingdings" panose="05000000000000000000" pitchFamily="2" charset="2"/>
                      <a:buChar char="à"/>
                    </a:pPr>
                    <a:endParaRPr lang="fr-FR" dirty="0" smtClean="0">
                      <a:sym typeface="Wingdings" panose="05000000000000000000" pitchFamily="2" charset="2"/>
                    </a:endParaRPr>
                  </a:p>
                  <a:p>
                    <a:pPr marL="285750" indent="-285750">
                      <a:buFont typeface="Wingdings" panose="05000000000000000000" pitchFamily="2" charset="2"/>
                      <a:buChar char="à"/>
                    </a:pPr>
                    <a:endParaRPr lang="fr-FR" dirty="0" smtClean="0">
                      <a:sym typeface="Wingdings" panose="05000000000000000000" pitchFamily="2" charset="2"/>
                    </a:endParaRPr>
                  </a:p>
                  <a:p>
                    <a:pPr marL="285750" indent="-285750">
                      <a:buFont typeface="Wingdings" panose="05000000000000000000" pitchFamily="2" charset="2"/>
                      <a:buChar char="à"/>
                    </a:pPr>
                    <a:r>
                      <a:rPr lang="fr-FR" dirty="0" err="1" smtClean="0">
                        <a:sym typeface="Wingdings" panose="05000000000000000000" pitchFamily="2" charset="2"/>
                      </a:rPr>
                      <a:t>Often</a:t>
                    </a:r>
                    <a:r>
                      <a:rPr lang="fr-FR" dirty="0" smtClean="0">
                        <a:sym typeface="Wingdings" panose="05000000000000000000" pitchFamily="2" charset="2"/>
                      </a:rPr>
                      <a:t> </a:t>
                    </a:r>
                    <a:r>
                      <a:rPr lang="fr-FR" dirty="0" err="1" smtClean="0">
                        <a:sym typeface="Wingdings" panose="05000000000000000000" pitchFamily="2" charset="2"/>
                      </a:rPr>
                      <a:t>with</a:t>
                    </a:r>
                    <a:r>
                      <a:rPr lang="fr-FR" dirty="0" smtClean="0">
                        <a:sym typeface="Wingdings" panose="05000000000000000000" pitchFamily="2" charset="2"/>
                      </a:rPr>
                      <a:t> an </a:t>
                    </a:r>
                    <a:r>
                      <a:rPr lang="fr-FR" b="1" dirty="0" smtClean="0">
                        <a:sym typeface="Wingdings" panose="05000000000000000000" pitchFamily="2" charset="2"/>
                      </a:rPr>
                      <a:t>embargo </a:t>
                    </a:r>
                    <a:r>
                      <a:rPr lang="fr-FR" dirty="0" err="1" smtClean="0">
                        <a:sym typeface="Wingdings" panose="05000000000000000000" pitchFamily="2" charset="2"/>
                      </a:rPr>
                      <a:t>period</a:t>
                    </a:r>
                    <a:endParaRPr lang="fr-FR" dirty="0" smtClean="0">
                      <a:sym typeface="Wingdings" panose="05000000000000000000" pitchFamily="2" charset="2"/>
                    </a:endParaRPr>
                  </a:p>
                </p:txBody>
              </p:sp>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255" y="2409662"/>
                    <a:ext cx="2143125" cy="312682"/>
                  </a:xfrm>
                  <a:prstGeom prst="rect">
                    <a:avLst/>
                  </a:prstGeom>
                </p:spPr>
              </p:pic>
            </p:grpSp>
            <p:pic>
              <p:nvPicPr>
                <p:cNvPr id="28" name="Imag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0014" y="1299563"/>
                  <a:ext cx="611205" cy="783513"/>
                </a:xfrm>
                <a:prstGeom prst="rect">
                  <a:avLst/>
                </a:prstGeom>
              </p:spPr>
            </p:pic>
          </p:grpSp>
          <p:sp>
            <p:nvSpPr>
              <p:cNvPr id="30" name="Rectangle 29"/>
              <p:cNvSpPr/>
              <p:nvPr/>
            </p:nvSpPr>
            <p:spPr>
              <a:xfrm>
                <a:off x="4698482" y="442501"/>
                <a:ext cx="4238050" cy="272332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p:cNvGrpSpPr/>
            <p:nvPr/>
          </p:nvGrpSpPr>
          <p:grpSpPr>
            <a:xfrm>
              <a:off x="5189107" y="1251896"/>
              <a:ext cx="2589318" cy="418610"/>
              <a:chOff x="4922562" y="951557"/>
              <a:chExt cx="2589318" cy="418610"/>
            </a:xfrm>
          </p:grpSpPr>
          <p:sp>
            <p:nvSpPr>
              <p:cNvPr id="32" name="ZoneTexte 31"/>
              <p:cNvSpPr txBox="1"/>
              <p:nvPr/>
            </p:nvSpPr>
            <p:spPr>
              <a:xfrm>
                <a:off x="4922562" y="964050"/>
                <a:ext cx="1925713" cy="393624"/>
              </a:xfrm>
              <a:prstGeom prst="rect">
                <a:avLst/>
              </a:prstGeom>
              <a:ln w="28575">
                <a:noFill/>
              </a:ln>
            </p:spPr>
            <p:txBody>
              <a:bodyPr vert="horz" wrap="square" lIns="91440" tIns="45720" rIns="91440" bIns="45720" rtlCol="0" anchor="ctr" anchorCtr="0">
                <a:normAutofit/>
              </a:bodyPr>
              <a:lstStyle/>
              <a:p>
                <a:pPr algn="ctr"/>
                <a:r>
                  <a:rPr lang="fr-FR" dirty="0" err="1" smtClean="0">
                    <a:solidFill>
                      <a:srgbClr val="C00000"/>
                    </a:solidFill>
                  </a:rPr>
                  <a:t>Subscription</a:t>
                </a:r>
                <a:r>
                  <a:rPr lang="fr-FR" dirty="0" smtClean="0">
                    <a:solidFill>
                      <a:srgbClr val="C00000"/>
                    </a:solidFill>
                  </a:rPr>
                  <a:t> </a:t>
                </a:r>
                <a:r>
                  <a:rPr lang="fr-FR" dirty="0" err="1" smtClean="0">
                    <a:solidFill>
                      <a:srgbClr val="C00000"/>
                    </a:solidFill>
                  </a:rPr>
                  <a:t>Journals</a:t>
                </a:r>
                <a:endParaRPr lang="fr-FR" dirty="0" smtClean="0">
                  <a:solidFill>
                    <a:srgbClr val="C00000"/>
                  </a:solidFill>
                </a:endParaRPr>
              </a:p>
            </p:txBody>
          </p:sp>
          <p:pic>
            <p:nvPicPr>
              <p:cNvPr id="33" name="Imag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0313" y="982458"/>
                <a:ext cx="250322" cy="356807"/>
              </a:xfrm>
              <a:prstGeom prst="rect">
                <a:avLst/>
              </a:prstGeom>
            </p:spPr>
          </p:pic>
          <p:sp>
            <p:nvSpPr>
              <p:cNvPr id="34" name="Rectangle 33"/>
              <p:cNvSpPr/>
              <p:nvPr/>
            </p:nvSpPr>
            <p:spPr>
              <a:xfrm>
                <a:off x="4922563" y="951557"/>
                <a:ext cx="2589317" cy="418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7760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168965" y="851704"/>
            <a:ext cx="1796853" cy="2108251"/>
            <a:chOff x="168965" y="1330807"/>
            <a:chExt cx="1796853" cy="2108251"/>
          </a:xfrm>
        </p:grpSpPr>
        <p:pic>
          <p:nvPicPr>
            <p:cNvPr id="19" name="Image 18"/>
            <p:cNvPicPr>
              <a:picLocks noChangeAspect="1"/>
            </p:cNvPicPr>
            <p:nvPr/>
          </p:nvPicPr>
          <p:blipFill>
            <a:blip r:embed="rId3"/>
            <a:stretch>
              <a:fillRect/>
            </a:stretch>
          </p:blipFill>
          <p:spPr>
            <a:xfrm>
              <a:off x="168965" y="1330807"/>
              <a:ext cx="1796853" cy="527929"/>
            </a:xfrm>
            <a:prstGeom prst="rect">
              <a:avLst/>
            </a:prstGeom>
          </p:spPr>
        </p:pic>
        <p:sp>
          <p:nvSpPr>
            <p:cNvPr id="20" name="ZoneTexte 19"/>
            <p:cNvSpPr txBox="1"/>
            <p:nvPr/>
          </p:nvSpPr>
          <p:spPr>
            <a:xfrm>
              <a:off x="168965" y="1858736"/>
              <a:ext cx="1796853" cy="1580322"/>
            </a:xfrm>
            <a:prstGeom prst="rect">
              <a:avLst/>
            </a:prstGeom>
            <a:ln>
              <a:solidFill>
                <a:schemeClr val="tx1"/>
              </a:solidFill>
            </a:ln>
          </p:spPr>
          <p:txBody>
            <a:bodyPr vert="horz" wrap="square" lIns="91440" tIns="45720" rIns="91440" bIns="4572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Arial"/>
                  <a:ea typeface="+mn-ea"/>
                  <a:cs typeface="+mn-cs"/>
                </a:rPr>
                <a:t>Journal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mn-ea"/>
                  <a:cs typeface="+mn-cs"/>
                </a:rPr>
                <a:t>Carnets: Revue Electronique d'Etudes Françaises</a:t>
              </a: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p:txBody>
        </p:sp>
      </p:grpSp>
      <p:pic>
        <p:nvPicPr>
          <p:cNvPr id="10" name="Image 9"/>
          <p:cNvPicPr>
            <a:picLocks noChangeAspect="1"/>
          </p:cNvPicPr>
          <p:nvPr/>
        </p:nvPicPr>
        <p:blipFill>
          <a:blip r:embed="rId4"/>
          <a:stretch>
            <a:fillRect/>
          </a:stretch>
        </p:blipFill>
        <p:spPr>
          <a:xfrm>
            <a:off x="2155031" y="651010"/>
            <a:ext cx="4833938" cy="4267924"/>
          </a:xfrm>
          <a:prstGeom prst="rect">
            <a:avLst/>
          </a:prstGeom>
          <a:ln>
            <a:solidFill>
              <a:schemeClr val="tx1"/>
            </a:solidFill>
          </a:ln>
        </p:spPr>
      </p:pic>
      <p:sp>
        <p:nvSpPr>
          <p:cNvPr id="7" name="Espace réservé du numéro de diapositive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B3897-519A-4D24-BC0A-D03F00678031}" type="slidenum">
              <a:rPr kumimoji="0" lang="cs-CZ" sz="1200" b="1" i="0" u="none" strike="noStrike" kern="1200" cap="none" spc="0" normalizeH="0" baseline="0" noProof="0" smtClean="0">
                <a:ln>
                  <a:noFill/>
                </a:ln>
                <a:solidFill>
                  <a:srgbClr val="2C439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1" i="0" u="none" strike="noStrike" kern="1200" cap="none" spc="0" normalizeH="0" baseline="0" noProof="0" dirty="0">
              <a:ln>
                <a:noFill/>
              </a:ln>
              <a:solidFill>
                <a:srgbClr val="2C4390"/>
              </a:solidFill>
              <a:effectLst/>
              <a:uLnTx/>
              <a:uFillTx/>
              <a:latin typeface="Arial"/>
              <a:ea typeface="+mn-ea"/>
              <a:cs typeface="+mn-cs"/>
            </a:endParaRPr>
          </a:p>
        </p:txBody>
      </p:sp>
      <p:sp>
        <p:nvSpPr>
          <p:cNvPr id="11" name="Rectangle 10"/>
          <p:cNvSpPr/>
          <p:nvPr/>
        </p:nvSpPr>
        <p:spPr>
          <a:xfrm>
            <a:off x="1796853" y="86333"/>
            <a:ext cx="6949338" cy="400110"/>
          </a:xfrm>
          <a:prstGeom prst="rect">
            <a:avLst/>
          </a:prstGeom>
          <a:noFill/>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2C4390"/>
                </a:solidFill>
                <a:effectLst/>
                <a:uLnTx/>
                <a:uFillTx/>
                <a:latin typeface="Arial"/>
                <a:ea typeface="+mn-ea"/>
                <a:cs typeface="+mn-cs"/>
              </a:rPr>
              <a:t>Check the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policy</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of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publishers</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for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accepted</a:t>
            </a:r>
            <a:r>
              <a:rPr kumimoji="0" lang="fr-FR" sz="2000" b="1" i="0" u="none" strike="noStrike" kern="1200" cap="none" spc="0" normalizeH="0" baseline="0" noProof="0" dirty="0" smtClean="0">
                <a:ln>
                  <a:noFill/>
                </a:ln>
                <a:solidFill>
                  <a:srgbClr val="B3BFE2"/>
                </a:solidFill>
                <a:effectLst/>
                <a:uLnTx/>
                <a:uFillTx/>
                <a:latin typeface="Arial"/>
                <a:ea typeface="+mn-ea"/>
                <a:cs typeface="+mn-cs"/>
              </a:rPr>
              <a:t>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manuscript</a:t>
            </a:r>
            <a:endParaRPr kumimoji="0" lang="fr-FR" sz="2000" b="1" i="0" u="none" strike="noStrike" kern="1200" cap="none" spc="0" normalizeH="0" baseline="0" noProof="0" dirty="0">
              <a:ln>
                <a:noFill/>
              </a:ln>
              <a:solidFill>
                <a:srgbClr val="2C4390"/>
              </a:solidFill>
              <a:effectLst/>
              <a:uLnTx/>
              <a:uFillTx/>
              <a:latin typeface="Arial"/>
              <a:ea typeface="+mn-ea"/>
              <a:cs typeface="+mn-cs"/>
            </a:endParaRPr>
          </a:p>
        </p:txBody>
      </p:sp>
      <p:pic>
        <p:nvPicPr>
          <p:cNvPr id="3" name="Image 2"/>
          <p:cNvPicPr>
            <a:picLocks noChangeAspect="1"/>
          </p:cNvPicPr>
          <p:nvPr/>
        </p:nvPicPr>
        <p:blipFill>
          <a:blip r:embed="rId5"/>
          <a:stretch>
            <a:fillRect/>
          </a:stretch>
        </p:blipFill>
        <p:spPr>
          <a:xfrm>
            <a:off x="936475" y="1837833"/>
            <a:ext cx="7271049" cy="3305667"/>
          </a:xfrm>
          <a:prstGeom prst="rect">
            <a:avLst/>
          </a:prstGeom>
          <a:ln>
            <a:solidFill>
              <a:schemeClr val="tx1"/>
            </a:solidFill>
          </a:ln>
        </p:spPr>
      </p:pic>
      <p:sp>
        <p:nvSpPr>
          <p:cNvPr id="5" name="Rectangle 4"/>
          <p:cNvSpPr/>
          <p:nvPr/>
        </p:nvSpPr>
        <p:spPr>
          <a:xfrm>
            <a:off x="1283234" y="2812356"/>
            <a:ext cx="6846474" cy="675528"/>
          </a:xfrm>
          <a:prstGeom prst="rect">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Ellipse 12"/>
          <p:cNvSpPr/>
          <p:nvPr/>
        </p:nvSpPr>
        <p:spPr>
          <a:xfrm>
            <a:off x="1202208" y="3511965"/>
            <a:ext cx="1625516" cy="42108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ZoneTexte 13"/>
          <p:cNvSpPr txBox="1"/>
          <p:nvPr/>
        </p:nvSpPr>
        <p:spPr>
          <a:xfrm>
            <a:off x="6988969" y="2191248"/>
            <a:ext cx="2005533" cy="768707"/>
          </a:xfrm>
          <a:prstGeom prst="rect">
            <a:avLst/>
          </a:prstGeom>
          <a:solidFill>
            <a:schemeClr val="tx2"/>
          </a:solidFill>
          <a:ln w="28575">
            <a:solidFill>
              <a:schemeClr val="bg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latin typeface="Arial"/>
                <a:ea typeface="+mn-ea"/>
                <a:cs typeface="+mn-cs"/>
              </a:rPr>
              <a:t>Informations about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accepted</a:t>
            </a:r>
            <a:r>
              <a:rPr kumimoji="0" lang="fr-FR" sz="1800" b="0" i="0" u="none" strike="noStrike" kern="1200" cap="none" spc="0" normalizeH="0" baseline="0" noProof="0" dirty="0" smtClean="0">
                <a:ln>
                  <a:noFill/>
                </a:ln>
                <a:solidFill>
                  <a:schemeClr val="bg1"/>
                </a:solidFill>
                <a:effectLst/>
                <a:uLnTx/>
                <a:uFillTx/>
                <a:latin typeface="Arial"/>
                <a:ea typeface="+mn-ea"/>
                <a:cs typeface="+mn-cs"/>
              </a:rPr>
              <a: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manuscript</a:t>
            </a:r>
            <a:endParaRPr kumimoji="0" lang="fr-FR" sz="1800" b="0" i="0" u="none" strike="noStrike" kern="1200" cap="none" spc="0" normalizeH="0" baseline="0" noProof="0" dirty="0" smtClean="0">
              <a:ln>
                <a:noFill/>
              </a:ln>
              <a:solidFill>
                <a:schemeClr val="bg1"/>
              </a:solidFill>
              <a:effectLst/>
              <a:uLnTx/>
              <a:uFillTx/>
              <a:latin typeface="Arial"/>
              <a:ea typeface="+mn-ea"/>
              <a:cs typeface="+mn-cs"/>
            </a:endParaRPr>
          </a:p>
        </p:txBody>
      </p:sp>
      <p:cxnSp>
        <p:nvCxnSpPr>
          <p:cNvPr id="16" name="Connecteur droit 15"/>
          <p:cNvCxnSpPr>
            <a:stCxn id="13" idx="0"/>
            <a:endCxn id="14" idx="1"/>
          </p:cNvCxnSpPr>
          <p:nvPr/>
        </p:nvCxnSpPr>
        <p:spPr>
          <a:xfrm flipV="1">
            <a:off x="2014966" y="2575602"/>
            <a:ext cx="4974003" cy="936363"/>
          </a:xfrm>
          <a:prstGeom prst="line">
            <a:avLst/>
          </a:prstGeom>
          <a:ln w="285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83234" y="4041041"/>
            <a:ext cx="6846474" cy="990332"/>
          </a:xfrm>
          <a:prstGeom prst="rect">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e 16"/>
          <p:cNvSpPr/>
          <p:nvPr/>
        </p:nvSpPr>
        <p:spPr>
          <a:xfrm>
            <a:off x="3093457" y="3376784"/>
            <a:ext cx="1260734" cy="691444"/>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4988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B3897-519A-4D24-BC0A-D03F00678031}" type="slidenum">
              <a:rPr kumimoji="0" lang="cs-CZ" sz="1200" b="1" i="0" u="none" strike="noStrike" kern="1200" cap="none" spc="0" normalizeH="0" baseline="0" noProof="0" smtClean="0">
                <a:ln>
                  <a:noFill/>
                </a:ln>
                <a:solidFill>
                  <a:srgbClr val="2C439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1" i="0" u="none" strike="noStrike" kern="1200" cap="none" spc="0" normalizeH="0" baseline="0" noProof="0" dirty="0">
              <a:ln>
                <a:noFill/>
              </a:ln>
              <a:solidFill>
                <a:srgbClr val="2C4390"/>
              </a:solidFill>
              <a:effectLst/>
              <a:uLnTx/>
              <a:uFillTx/>
              <a:latin typeface="Arial"/>
              <a:ea typeface="+mn-ea"/>
              <a:cs typeface="+mn-cs"/>
            </a:endParaRPr>
          </a:p>
        </p:txBody>
      </p:sp>
      <p:pic>
        <p:nvPicPr>
          <p:cNvPr id="3" name="Image 2"/>
          <p:cNvPicPr>
            <a:picLocks noChangeAspect="1"/>
          </p:cNvPicPr>
          <p:nvPr/>
        </p:nvPicPr>
        <p:blipFill>
          <a:blip r:embed="rId3"/>
          <a:stretch>
            <a:fillRect/>
          </a:stretch>
        </p:blipFill>
        <p:spPr>
          <a:xfrm>
            <a:off x="2694947" y="538570"/>
            <a:ext cx="3754107" cy="4517285"/>
          </a:xfrm>
          <a:prstGeom prst="rect">
            <a:avLst/>
          </a:prstGeom>
          <a:ln>
            <a:solidFill>
              <a:schemeClr val="tx1"/>
            </a:solidFill>
          </a:ln>
        </p:spPr>
      </p:pic>
      <p:grpSp>
        <p:nvGrpSpPr>
          <p:cNvPr id="17" name="Groupe 16"/>
          <p:cNvGrpSpPr/>
          <p:nvPr/>
        </p:nvGrpSpPr>
        <p:grpSpPr>
          <a:xfrm>
            <a:off x="211855" y="665478"/>
            <a:ext cx="2285877" cy="1524000"/>
            <a:chOff x="-187713" y="1280198"/>
            <a:chExt cx="2285877" cy="1524000"/>
          </a:xfrm>
        </p:grpSpPr>
        <p:sp>
          <p:nvSpPr>
            <p:cNvPr id="16" name="ZoneTexte 15"/>
            <p:cNvSpPr txBox="1"/>
            <p:nvPr/>
          </p:nvSpPr>
          <p:spPr>
            <a:xfrm>
              <a:off x="960463" y="1280199"/>
              <a:ext cx="1137701" cy="1523999"/>
            </a:xfrm>
            <a:prstGeom prst="rect">
              <a:avLst/>
            </a:prstGeom>
            <a:ln>
              <a:solidFill>
                <a:schemeClr val="tx1"/>
              </a:solidFill>
            </a:ln>
          </p:spPr>
          <p:txBody>
            <a:bodyPr vert="horz" wrap="square" lIns="91440" tIns="45720" rIns="91440" bIns="4572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Arial"/>
                  <a:ea typeface="+mn-ea"/>
                  <a:cs typeface="+mn-cs"/>
                </a:rPr>
                <a:t>Journal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Medical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 Image </a:t>
              </a: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Analysis</a:t>
              </a: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10" name="Image 9"/>
            <p:cNvPicPr>
              <a:picLocks noChangeAspect="1"/>
            </p:cNvPicPr>
            <p:nvPr/>
          </p:nvPicPr>
          <p:blipFill>
            <a:blip r:embed="rId4"/>
            <a:stretch>
              <a:fillRect/>
            </a:stretch>
          </p:blipFill>
          <p:spPr>
            <a:xfrm>
              <a:off x="-187713" y="1280198"/>
              <a:ext cx="1143000" cy="1524000"/>
            </a:xfrm>
            <a:prstGeom prst="rect">
              <a:avLst/>
            </a:prstGeom>
          </p:spPr>
        </p:pic>
      </p:grpSp>
      <p:pic>
        <p:nvPicPr>
          <p:cNvPr id="4" name="Image 3"/>
          <p:cNvPicPr>
            <a:picLocks noChangeAspect="1"/>
          </p:cNvPicPr>
          <p:nvPr/>
        </p:nvPicPr>
        <p:blipFill>
          <a:blip r:embed="rId5"/>
          <a:stretch>
            <a:fillRect/>
          </a:stretch>
        </p:blipFill>
        <p:spPr>
          <a:xfrm>
            <a:off x="204171" y="2468044"/>
            <a:ext cx="8839200" cy="2628900"/>
          </a:xfrm>
          <a:prstGeom prst="rect">
            <a:avLst/>
          </a:prstGeom>
          <a:ln>
            <a:solidFill>
              <a:schemeClr val="tx1"/>
            </a:solidFill>
          </a:ln>
        </p:spPr>
      </p:pic>
      <p:sp>
        <p:nvSpPr>
          <p:cNvPr id="15" name="Ellipse 14"/>
          <p:cNvSpPr/>
          <p:nvPr/>
        </p:nvSpPr>
        <p:spPr>
          <a:xfrm>
            <a:off x="8537604" y="2539797"/>
            <a:ext cx="526032" cy="2516058"/>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ZoneTexte 12"/>
          <p:cNvSpPr txBox="1"/>
          <p:nvPr/>
        </p:nvSpPr>
        <p:spPr>
          <a:xfrm>
            <a:off x="6795087" y="1175701"/>
            <a:ext cx="2005533" cy="768707"/>
          </a:xfrm>
          <a:prstGeom prst="rect">
            <a:avLst/>
          </a:prstGeom>
          <a:solidFill>
            <a:schemeClr val="tx2"/>
          </a:solidFill>
          <a:ln w="28575">
            <a:solidFill>
              <a:schemeClr val="bg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latin typeface="Arial"/>
                <a:ea typeface="+mn-ea"/>
                <a:cs typeface="+mn-cs"/>
              </a:rPr>
              <a:t>Informations about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accepted</a:t>
            </a:r>
            <a:r>
              <a:rPr kumimoji="0" lang="fr-FR" sz="1800" b="0" i="0" u="none" strike="noStrike" kern="1200" cap="none" spc="0" normalizeH="0" baseline="0" noProof="0" dirty="0" smtClean="0">
                <a:ln>
                  <a:noFill/>
                </a:ln>
                <a:solidFill>
                  <a:schemeClr val="bg1"/>
                </a:solidFill>
                <a:effectLst/>
                <a:uLnTx/>
                <a:uFillTx/>
                <a:latin typeface="Arial"/>
                <a:ea typeface="+mn-ea"/>
                <a:cs typeface="+mn-cs"/>
              </a:rPr>
              <a: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manuscript</a:t>
            </a:r>
            <a:endParaRPr kumimoji="0" lang="fr-FR" sz="1800" b="0" i="0" u="none" strike="noStrike" kern="1200" cap="none" spc="0" normalizeH="0" baseline="0" noProof="0" dirty="0" smtClean="0">
              <a:ln>
                <a:noFill/>
              </a:ln>
              <a:solidFill>
                <a:schemeClr val="bg1"/>
              </a:solidFill>
              <a:effectLst/>
              <a:uLnTx/>
              <a:uFillTx/>
              <a:latin typeface="Arial"/>
              <a:ea typeface="+mn-ea"/>
              <a:cs typeface="+mn-cs"/>
            </a:endParaRPr>
          </a:p>
        </p:txBody>
      </p:sp>
      <p:sp>
        <p:nvSpPr>
          <p:cNvPr id="14" name="Rectangle 13"/>
          <p:cNvSpPr/>
          <p:nvPr/>
        </p:nvSpPr>
        <p:spPr>
          <a:xfrm>
            <a:off x="1796853" y="86333"/>
            <a:ext cx="6949338" cy="400110"/>
          </a:xfrm>
          <a:prstGeom prst="rect">
            <a:avLst/>
          </a:prstGeom>
          <a:noFill/>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2C4390"/>
                </a:solidFill>
                <a:effectLst/>
                <a:uLnTx/>
                <a:uFillTx/>
                <a:latin typeface="Arial"/>
                <a:ea typeface="+mn-ea"/>
                <a:cs typeface="+mn-cs"/>
              </a:rPr>
              <a:t>Check the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policy</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of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publishers</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for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accepted</a:t>
            </a:r>
            <a:r>
              <a:rPr kumimoji="0" lang="fr-FR" sz="2000" b="1" i="0" u="none" strike="noStrike" kern="1200" cap="none" spc="0" normalizeH="0" baseline="0" noProof="0" dirty="0" smtClean="0">
                <a:ln>
                  <a:noFill/>
                </a:ln>
                <a:solidFill>
                  <a:srgbClr val="B3BFE2"/>
                </a:solidFill>
                <a:effectLst/>
                <a:uLnTx/>
                <a:uFillTx/>
                <a:latin typeface="Arial"/>
                <a:ea typeface="+mn-ea"/>
                <a:cs typeface="+mn-cs"/>
              </a:rPr>
              <a:t>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manuscript</a:t>
            </a:r>
            <a:endParaRPr kumimoji="0" lang="fr-FR" sz="2000" b="1" i="0" u="none" strike="noStrike" kern="1200" cap="none" spc="0" normalizeH="0" baseline="0" noProof="0" dirty="0">
              <a:ln>
                <a:noFill/>
              </a:ln>
              <a:solidFill>
                <a:srgbClr val="2C4390"/>
              </a:solidFill>
              <a:effectLst/>
              <a:uLnTx/>
              <a:uFillTx/>
              <a:latin typeface="Arial"/>
              <a:ea typeface="+mn-ea"/>
              <a:cs typeface="+mn-cs"/>
            </a:endParaRPr>
          </a:p>
        </p:txBody>
      </p:sp>
    </p:spTree>
    <p:extLst>
      <p:ext uri="{BB962C8B-B14F-4D97-AF65-F5344CB8AC3E}">
        <p14:creationId xmlns:p14="http://schemas.microsoft.com/office/powerpoint/2010/main" val="32107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6795087" y="1175701"/>
            <a:ext cx="2005533" cy="768707"/>
          </a:xfrm>
          <a:prstGeom prst="rect">
            <a:avLst/>
          </a:prstGeom>
          <a:solidFill>
            <a:schemeClr val="tx2"/>
          </a:solidFill>
          <a:ln w="28575">
            <a:solidFill>
              <a:schemeClr val="bg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latin typeface="Arial"/>
                <a:ea typeface="+mn-ea"/>
                <a:cs typeface="+mn-cs"/>
              </a:rPr>
              <a:t>Informations about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accepted</a:t>
            </a:r>
            <a:r>
              <a:rPr kumimoji="0" lang="fr-FR" sz="1800" b="0" i="0" u="none" strike="noStrike" kern="1200" cap="none" spc="0" normalizeH="0" baseline="0" noProof="0" dirty="0" smtClean="0">
                <a:ln>
                  <a:noFill/>
                </a:ln>
                <a:solidFill>
                  <a:schemeClr val="bg1"/>
                </a:solidFill>
                <a:effectLst/>
                <a:uLnTx/>
                <a:uFillTx/>
                <a:latin typeface="Arial"/>
                <a:ea typeface="+mn-ea"/>
                <a:cs typeface="+mn-cs"/>
              </a:rPr>
              <a: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manuscript</a:t>
            </a:r>
            <a:endParaRPr kumimoji="0" lang="fr-FR" sz="1800" b="0" i="0" u="none" strike="noStrike" kern="1200" cap="none" spc="0" normalizeH="0" baseline="0" noProof="0" dirty="0" smtClean="0">
              <a:ln>
                <a:noFill/>
              </a:ln>
              <a:solidFill>
                <a:schemeClr val="bg1"/>
              </a:solidFill>
              <a:effectLst/>
              <a:uLnTx/>
              <a:uFillTx/>
              <a:latin typeface="Arial"/>
              <a:ea typeface="+mn-ea"/>
              <a:cs typeface="+mn-cs"/>
            </a:endParaRPr>
          </a:p>
        </p:txBody>
      </p:sp>
      <p:sp>
        <p:nvSpPr>
          <p:cNvPr id="7" name="Espace réservé du numéro de diapositive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B3897-519A-4D24-BC0A-D03F00678031}" type="slidenum">
              <a:rPr kumimoji="0" lang="cs-CZ" sz="1200" b="1" i="0" u="none" strike="noStrike" kern="1200" cap="none" spc="0" normalizeH="0" baseline="0" noProof="0" smtClean="0">
                <a:ln>
                  <a:noFill/>
                </a:ln>
                <a:solidFill>
                  <a:srgbClr val="2C439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1" i="0" u="none" strike="noStrike" kern="1200" cap="none" spc="0" normalizeH="0" baseline="0" noProof="0" dirty="0">
              <a:ln>
                <a:noFill/>
              </a:ln>
              <a:solidFill>
                <a:srgbClr val="2C4390"/>
              </a:solidFill>
              <a:effectLst/>
              <a:uLnTx/>
              <a:uFillTx/>
              <a:latin typeface="Arial"/>
              <a:ea typeface="+mn-ea"/>
              <a:cs typeface="+mn-cs"/>
            </a:endParaRPr>
          </a:p>
        </p:txBody>
      </p:sp>
      <p:pic>
        <p:nvPicPr>
          <p:cNvPr id="3" name="Image 2"/>
          <p:cNvPicPr>
            <a:picLocks noChangeAspect="1"/>
          </p:cNvPicPr>
          <p:nvPr/>
        </p:nvPicPr>
        <p:blipFill>
          <a:blip r:embed="rId3"/>
          <a:stretch>
            <a:fillRect/>
          </a:stretch>
        </p:blipFill>
        <p:spPr>
          <a:xfrm>
            <a:off x="2694947" y="538570"/>
            <a:ext cx="3754107" cy="4517285"/>
          </a:xfrm>
          <a:prstGeom prst="rect">
            <a:avLst/>
          </a:prstGeom>
          <a:ln>
            <a:solidFill>
              <a:schemeClr val="tx1"/>
            </a:solidFill>
          </a:ln>
        </p:spPr>
      </p:pic>
      <p:grpSp>
        <p:nvGrpSpPr>
          <p:cNvPr id="17" name="Groupe 16"/>
          <p:cNvGrpSpPr/>
          <p:nvPr/>
        </p:nvGrpSpPr>
        <p:grpSpPr>
          <a:xfrm>
            <a:off x="211855" y="665478"/>
            <a:ext cx="2285877" cy="1524000"/>
            <a:chOff x="-187713" y="1280198"/>
            <a:chExt cx="2285877" cy="1524000"/>
          </a:xfrm>
        </p:grpSpPr>
        <p:sp>
          <p:nvSpPr>
            <p:cNvPr id="16" name="ZoneTexte 15"/>
            <p:cNvSpPr txBox="1"/>
            <p:nvPr/>
          </p:nvSpPr>
          <p:spPr>
            <a:xfrm>
              <a:off x="960463" y="1280199"/>
              <a:ext cx="1137701" cy="1523999"/>
            </a:xfrm>
            <a:prstGeom prst="rect">
              <a:avLst/>
            </a:prstGeom>
            <a:ln>
              <a:solidFill>
                <a:schemeClr val="tx1"/>
              </a:solidFill>
            </a:ln>
          </p:spPr>
          <p:txBody>
            <a:bodyPr vert="horz" wrap="square" lIns="91440" tIns="45720" rIns="91440" bIns="4572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Arial"/>
                  <a:ea typeface="+mn-ea"/>
                  <a:cs typeface="+mn-cs"/>
                </a:rPr>
                <a:t>Journal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Medical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 Image </a:t>
              </a: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Analysis</a:t>
              </a: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10" name="Image 9"/>
            <p:cNvPicPr>
              <a:picLocks noChangeAspect="1"/>
            </p:cNvPicPr>
            <p:nvPr/>
          </p:nvPicPr>
          <p:blipFill>
            <a:blip r:embed="rId4"/>
            <a:stretch>
              <a:fillRect/>
            </a:stretch>
          </p:blipFill>
          <p:spPr>
            <a:xfrm>
              <a:off x="-187713" y="1280198"/>
              <a:ext cx="1143000" cy="1524000"/>
            </a:xfrm>
            <a:prstGeom prst="rect">
              <a:avLst/>
            </a:prstGeom>
          </p:spPr>
        </p:pic>
      </p:grpSp>
      <p:pic>
        <p:nvPicPr>
          <p:cNvPr id="4" name="Image 3"/>
          <p:cNvPicPr>
            <a:picLocks noChangeAspect="1"/>
          </p:cNvPicPr>
          <p:nvPr/>
        </p:nvPicPr>
        <p:blipFill>
          <a:blip r:embed="rId5"/>
          <a:stretch>
            <a:fillRect/>
          </a:stretch>
        </p:blipFill>
        <p:spPr>
          <a:xfrm>
            <a:off x="204171" y="2468044"/>
            <a:ext cx="8839200" cy="2628900"/>
          </a:xfrm>
          <a:prstGeom prst="rect">
            <a:avLst/>
          </a:prstGeom>
          <a:ln>
            <a:solidFill>
              <a:schemeClr val="tx1"/>
            </a:solidFill>
          </a:ln>
        </p:spPr>
      </p:pic>
      <p:sp>
        <p:nvSpPr>
          <p:cNvPr id="14" name="Rectangle 13"/>
          <p:cNvSpPr/>
          <p:nvPr/>
        </p:nvSpPr>
        <p:spPr>
          <a:xfrm>
            <a:off x="211855" y="3406905"/>
            <a:ext cx="1796610" cy="1648950"/>
          </a:xfrm>
          <a:prstGeom prst="rect">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2" name="Image 1"/>
          <p:cNvPicPr>
            <a:picLocks noChangeAspect="1"/>
          </p:cNvPicPr>
          <p:nvPr/>
        </p:nvPicPr>
        <p:blipFill>
          <a:blip r:embed="rId6"/>
          <a:stretch>
            <a:fillRect/>
          </a:stretch>
        </p:blipFill>
        <p:spPr>
          <a:xfrm>
            <a:off x="1700888" y="441023"/>
            <a:ext cx="5661937" cy="4669887"/>
          </a:xfrm>
          <a:prstGeom prst="rect">
            <a:avLst/>
          </a:prstGeom>
          <a:ln>
            <a:solidFill>
              <a:schemeClr val="tx1"/>
            </a:solidFill>
          </a:ln>
        </p:spPr>
      </p:pic>
      <p:sp>
        <p:nvSpPr>
          <p:cNvPr id="13" name="Rectangle 12"/>
          <p:cNvSpPr/>
          <p:nvPr/>
        </p:nvSpPr>
        <p:spPr>
          <a:xfrm>
            <a:off x="1796853" y="86333"/>
            <a:ext cx="6949338" cy="400110"/>
          </a:xfrm>
          <a:prstGeom prst="rect">
            <a:avLst/>
          </a:prstGeom>
          <a:noFill/>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2C4390"/>
                </a:solidFill>
                <a:effectLst/>
                <a:uLnTx/>
                <a:uFillTx/>
                <a:latin typeface="Arial"/>
                <a:ea typeface="+mn-ea"/>
                <a:cs typeface="+mn-cs"/>
              </a:rPr>
              <a:t>Check the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policy</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of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publishers</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for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accepted</a:t>
            </a:r>
            <a:r>
              <a:rPr kumimoji="0" lang="fr-FR" sz="2000" b="1" i="0" u="none" strike="noStrike" kern="1200" cap="none" spc="0" normalizeH="0" baseline="0" noProof="0" dirty="0" smtClean="0">
                <a:ln>
                  <a:noFill/>
                </a:ln>
                <a:solidFill>
                  <a:srgbClr val="B3BFE2"/>
                </a:solidFill>
                <a:effectLst/>
                <a:uLnTx/>
                <a:uFillTx/>
                <a:latin typeface="Arial"/>
                <a:ea typeface="+mn-ea"/>
                <a:cs typeface="+mn-cs"/>
              </a:rPr>
              <a:t>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manuscript</a:t>
            </a:r>
            <a:endParaRPr kumimoji="0" lang="fr-FR" sz="2000" b="1" i="0" u="none" strike="noStrike" kern="1200" cap="none" spc="0" normalizeH="0" baseline="0" noProof="0" dirty="0">
              <a:ln>
                <a:noFill/>
              </a:ln>
              <a:solidFill>
                <a:srgbClr val="2C4390"/>
              </a:solidFill>
              <a:effectLst/>
              <a:uLnTx/>
              <a:uFillTx/>
              <a:latin typeface="Arial"/>
              <a:ea typeface="+mn-ea"/>
              <a:cs typeface="+mn-cs"/>
            </a:endParaRPr>
          </a:p>
        </p:txBody>
      </p:sp>
    </p:spTree>
    <p:extLst>
      <p:ext uri="{BB962C8B-B14F-4D97-AF65-F5344CB8AC3E}">
        <p14:creationId xmlns:p14="http://schemas.microsoft.com/office/powerpoint/2010/main" val="7430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B3897-519A-4D24-BC0A-D03F00678031}" type="slidenum">
              <a:rPr kumimoji="0" lang="cs-CZ" sz="1200" b="1" i="0" u="none" strike="noStrike" kern="1200" cap="none" spc="0" normalizeH="0" baseline="0" noProof="0" smtClean="0">
                <a:ln>
                  <a:noFill/>
                </a:ln>
                <a:solidFill>
                  <a:srgbClr val="2C439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1" i="0" u="none" strike="noStrike" kern="1200" cap="none" spc="0" normalizeH="0" baseline="0" noProof="0" dirty="0">
              <a:ln>
                <a:noFill/>
              </a:ln>
              <a:solidFill>
                <a:srgbClr val="2C4390"/>
              </a:solidFill>
              <a:effectLst/>
              <a:uLnTx/>
              <a:uFillTx/>
              <a:latin typeface="Arial"/>
              <a:ea typeface="+mn-ea"/>
              <a:cs typeface="+mn-cs"/>
            </a:endParaRPr>
          </a:p>
        </p:txBody>
      </p:sp>
      <p:pic>
        <p:nvPicPr>
          <p:cNvPr id="3" name="Image 2"/>
          <p:cNvPicPr>
            <a:picLocks noChangeAspect="1"/>
          </p:cNvPicPr>
          <p:nvPr/>
        </p:nvPicPr>
        <p:blipFill>
          <a:blip r:embed="rId3"/>
          <a:stretch>
            <a:fillRect/>
          </a:stretch>
        </p:blipFill>
        <p:spPr>
          <a:xfrm>
            <a:off x="2694947" y="538570"/>
            <a:ext cx="3754107" cy="4517285"/>
          </a:xfrm>
          <a:prstGeom prst="rect">
            <a:avLst/>
          </a:prstGeom>
          <a:ln>
            <a:solidFill>
              <a:schemeClr val="tx1"/>
            </a:solidFill>
          </a:ln>
        </p:spPr>
      </p:pic>
      <p:grpSp>
        <p:nvGrpSpPr>
          <p:cNvPr id="17" name="Groupe 16"/>
          <p:cNvGrpSpPr/>
          <p:nvPr/>
        </p:nvGrpSpPr>
        <p:grpSpPr>
          <a:xfrm>
            <a:off x="211855" y="665478"/>
            <a:ext cx="2285877" cy="1524000"/>
            <a:chOff x="-187713" y="1280198"/>
            <a:chExt cx="2285877" cy="1524000"/>
          </a:xfrm>
        </p:grpSpPr>
        <p:sp>
          <p:nvSpPr>
            <p:cNvPr id="16" name="ZoneTexte 15"/>
            <p:cNvSpPr txBox="1"/>
            <p:nvPr/>
          </p:nvSpPr>
          <p:spPr>
            <a:xfrm>
              <a:off x="960463" y="1280199"/>
              <a:ext cx="1137701" cy="1523999"/>
            </a:xfrm>
            <a:prstGeom prst="rect">
              <a:avLst/>
            </a:prstGeom>
            <a:ln>
              <a:solidFill>
                <a:schemeClr val="tx1"/>
              </a:solidFill>
            </a:ln>
          </p:spPr>
          <p:txBody>
            <a:bodyPr vert="horz" wrap="square" lIns="91440" tIns="45720" rIns="91440" bIns="4572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Arial"/>
                  <a:ea typeface="+mn-ea"/>
                  <a:cs typeface="+mn-cs"/>
                </a:rPr>
                <a:t>Journal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Medical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 Image </a:t>
              </a: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Analysis</a:t>
              </a: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10" name="Image 9"/>
            <p:cNvPicPr>
              <a:picLocks noChangeAspect="1"/>
            </p:cNvPicPr>
            <p:nvPr/>
          </p:nvPicPr>
          <p:blipFill>
            <a:blip r:embed="rId4"/>
            <a:stretch>
              <a:fillRect/>
            </a:stretch>
          </p:blipFill>
          <p:spPr>
            <a:xfrm>
              <a:off x="-187713" y="1280198"/>
              <a:ext cx="1143000" cy="1524000"/>
            </a:xfrm>
            <a:prstGeom prst="rect">
              <a:avLst/>
            </a:prstGeom>
          </p:spPr>
        </p:pic>
      </p:grpSp>
      <p:pic>
        <p:nvPicPr>
          <p:cNvPr id="4" name="Image 3"/>
          <p:cNvPicPr>
            <a:picLocks noChangeAspect="1"/>
          </p:cNvPicPr>
          <p:nvPr/>
        </p:nvPicPr>
        <p:blipFill>
          <a:blip r:embed="rId5"/>
          <a:stretch>
            <a:fillRect/>
          </a:stretch>
        </p:blipFill>
        <p:spPr>
          <a:xfrm>
            <a:off x="204171" y="2468044"/>
            <a:ext cx="8839200" cy="2628900"/>
          </a:xfrm>
          <a:prstGeom prst="rect">
            <a:avLst/>
          </a:prstGeom>
          <a:ln>
            <a:solidFill>
              <a:schemeClr val="tx1"/>
            </a:solidFill>
          </a:ln>
        </p:spPr>
      </p:pic>
      <p:sp>
        <p:nvSpPr>
          <p:cNvPr id="13" name="Rectangle 12"/>
          <p:cNvSpPr/>
          <p:nvPr/>
        </p:nvSpPr>
        <p:spPr>
          <a:xfrm>
            <a:off x="205505" y="2462196"/>
            <a:ext cx="1796610" cy="1881203"/>
          </a:xfrm>
          <a:prstGeom prst="rect">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2" name="Image 1"/>
          <p:cNvPicPr>
            <a:picLocks noChangeAspect="1"/>
          </p:cNvPicPr>
          <p:nvPr/>
        </p:nvPicPr>
        <p:blipFill>
          <a:blip r:embed="rId6"/>
          <a:stretch>
            <a:fillRect/>
          </a:stretch>
        </p:blipFill>
        <p:spPr>
          <a:xfrm>
            <a:off x="2016149" y="2061196"/>
            <a:ext cx="7029720" cy="3019557"/>
          </a:xfrm>
          <a:prstGeom prst="rect">
            <a:avLst/>
          </a:prstGeom>
          <a:ln>
            <a:solidFill>
              <a:schemeClr val="tx1"/>
            </a:solidFill>
          </a:ln>
        </p:spPr>
      </p:pic>
      <p:sp>
        <p:nvSpPr>
          <p:cNvPr id="15" name="Ellipse 14"/>
          <p:cNvSpPr/>
          <p:nvPr/>
        </p:nvSpPr>
        <p:spPr>
          <a:xfrm>
            <a:off x="1943100" y="2807195"/>
            <a:ext cx="4220633" cy="762273"/>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p:cNvSpPr/>
          <p:nvPr/>
        </p:nvSpPr>
        <p:spPr>
          <a:xfrm>
            <a:off x="1796853" y="86333"/>
            <a:ext cx="6949338" cy="400110"/>
          </a:xfrm>
          <a:prstGeom prst="rect">
            <a:avLst/>
          </a:prstGeom>
          <a:noFill/>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2C4390"/>
                </a:solidFill>
                <a:effectLst/>
                <a:uLnTx/>
                <a:uFillTx/>
                <a:latin typeface="Arial"/>
                <a:ea typeface="+mn-ea"/>
                <a:cs typeface="+mn-cs"/>
              </a:rPr>
              <a:t>Check the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policy</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of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publishers</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for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accepted</a:t>
            </a:r>
            <a:r>
              <a:rPr kumimoji="0" lang="fr-FR" sz="2000" b="1" i="0" u="none" strike="noStrike" kern="1200" cap="none" spc="0" normalizeH="0" baseline="0" noProof="0" dirty="0" smtClean="0">
                <a:ln>
                  <a:noFill/>
                </a:ln>
                <a:solidFill>
                  <a:srgbClr val="B3BFE2"/>
                </a:solidFill>
                <a:effectLst/>
                <a:uLnTx/>
                <a:uFillTx/>
                <a:latin typeface="Arial"/>
                <a:ea typeface="+mn-ea"/>
                <a:cs typeface="+mn-cs"/>
              </a:rPr>
              <a:t>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manuscript</a:t>
            </a:r>
            <a:endParaRPr kumimoji="0" lang="fr-FR" sz="2000" b="1" i="0" u="none" strike="noStrike" kern="1200" cap="none" spc="0" normalizeH="0" baseline="0" noProof="0" dirty="0">
              <a:ln>
                <a:noFill/>
              </a:ln>
              <a:solidFill>
                <a:srgbClr val="2C4390"/>
              </a:solidFill>
              <a:effectLst/>
              <a:uLnTx/>
              <a:uFillTx/>
              <a:latin typeface="Arial"/>
              <a:ea typeface="+mn-ea"/>
              <a:cs typeface="+mn-cs"/>
            </a:endParaRPr>
          </a:p>
        </p:txBody>
      </p:sp>
      <p:sp>
        <p:nvSpPr>
          <p:cNvPr id="18" name="ZoneTexte 17"/>
          <p:cNvSpPr txBox="1"/>
          <p:nvPr/>
        </p:nvSpPr>
        <p:spPr>
          <a:xfrm>
            <a:off x="6795087" y="1175701"/>
            <a:ext cx="2005533" cy="768707"/>
          </a:xfrm>
          <a:prstGeom prst="rect">
            <a:avLst/>
          </a:prstGeom>
          <a:solidFill>
            <a:schemeClr val="tx2"/>
          </a:solidFill>
          <a:ln w="28575">
            <a:solidFill>
              <a:schemeClr val="bg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latin typeface="Arial"/>
                <a:ea typeface="+mn-ea"/>
                <a:cs typeface="+mn-cs"/>
              </a:rPr>
              <a:t>Informations about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accepted</a:t>
            </a:r>
            <a:r>
              <a:rPr kumimoji="0" lang="fr-FR" sz="1800" b="0" i="0" u="none" strike="noStrike" kern="1200" cap="none" spc="0" normalizeH="0" baseline="0" noProof="0" dirty="0" smtClean="0">
                <a:ln>
                  <a:noFill/>
                </a:ln>
                <a:solidFill>
                  <a:schemeClr val="bg1"/>
                </a:solidFill>
                <a:effectLst/>
                <a:uLnTx/>
                <a:uFillTx/>
                <a:latin typeface="Arial"/>
                <a:ea typeface="+mn-ea"/>
                <a:cs typeface="+mn-cs"/>
              </a:rPr>
              <a: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manuscript</a:t>
            </a:r>
            <a:endParaRPr kumimoji="0" lang="fr-FR" sz="1800" b="0" i="0" u="none" strike="noStrike" kern="1200" cap="none" spc="0" normalizeH="0" baseline="0" noProof="0" dirty="0" smtClean="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9212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6"/>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cs-CZ" dirty="0"/>
              <a:t>Agenda</a:t>
            </a:r>
            <a:endParaRPr dirty="0"/>
          </a:p>
        </p:txBody>
      </p:sp>
      <p:sp>
        <p:nvSpPr>
          <p:cNvPr id="88" name="Google Shape;88;p36"/>
          <p:cNvSpPr txBox="1">
            <a:spLocks noGrp="1"/>
          </p:cNvSpPr>
          <p:nvPr>
            <p:ph type="body" idx="1"/>
          </p:nvPr>
        </p:nvSpPr>
        <p:spPr>
          <a:xfrm>
            <a:off x="381348" y="1693952"/>
            <a:ext cx="8387622" cy="2892796"/>
          </a:xfrm>
          <a:prstGeom prst="rect">
            <a:avLst/>
          </a:prstGeom>
          <a:noFill/>
          <a:ln>
            <a:noFill/>
          </a:ln>
        </p:spPr>
        <p:txBody>
          <a:bodyPr spcFirstLastPara="1" wrap="square" lIns="91425" tIns="45700" rIns="91425" bIns="45700" anchor="t" anchorCtr="0">
            <a:normAutofit/>
          </a:bodyPr>
          <a:lstStyle/>
          <a:p>
            <a:r>
              <a:rPr lang="en-US" dirty="0"/>
              <a:t>Copyright, and the importance of rights </a:t>
            </a:r>
            <a:r>
              <a:rPr lang="en-US" dirty="0" smtClean="0"/>
              <a:t>management</a:t>
            </a:r>
            <a:endParaRPr lang="en-US" dirty="0"/>
          </a:p>
          <a:p>
            <a:r>
              <a:rPr lang="en-US" dirty="0"/>
              <a:t>Rights management and Open Access routes</a:t>
            </a:r>
          </a:p>
          <a:p>
            <a:r>
              <a:rPr lang="en-GB" dirty="0"/>
              <a:t>Open licensing: Use of Creative Commons in publishing </a:t>
            </a:r>
            <a:r>
              <a:rPr lang="en-US" dirty="0"/>
              <a:t/>
            </a:r>
            <a:br>
              <a:rPr lang="en-US" dirty="0"/>
            </a:br>
            <a:endParaRPr lang="en-US" dirty="0"/>
          </a:p>
          <a:p>
            <a:pPr marL="457200" lvl="0" indent="-342900" algn="l" rtl="0">
              <a:lnSpc>
                <a:spcPct val="100000"/>
              </a:lnSpc>
              <a:spcBef>
                <a:spcPts val="360"/>
              </a:spcBef>
              <a:spcAft>
                <a:spcPts val="0"/>
              </a:spcAft>
              <a:buSzPts val="1800"/>
              <a:buChar char="▪"/>
            </a:pPr>
            <a:endParaRPr dirty="0"/>
          </a:p>
        </p:txBody>
      </p:sp>
      <p:sp>
        <p:nvSpPr>
          <p:cNvPr id="89" name="Google Shape;89;p36"/>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cs-CZ"/>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B3897-519A-4D24-BC0A-D03F00678031}" type="slidenum">
              <a:rPr kumimoji="0" lang="cs-CZ" sz="1200" b="1" i="0" u="none" strike="noStrike" kern="1200" cap="none" spc="0" normalizeH="0" baseline="0" noProof="0" smtClean="0">
                <a:ln>
                  <a:noFill/>
                </a:ln>
                <a:solidFill>
                  <a:srgbClr val="2C439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1" i="0" u="none" strike="noStrike" kern="1200" cap="none" spc="0" normalizeH="0" baseline="0" noProof="0" dirty="0">
              <a:ln>
                <a:noFill/>
              </a:ln>
              <a:solidFill>
                <a:srgbClr val="2C4390"/>
              </a:solidFill>
              <a:effectLst/>
              <a:uLnTx/>
              <a:uFillTx/>
              <a:latin typeface="Arial"/>
              <a:ea typeface="+mn-ea"/>
              <a:cs typeface="+mn-cs"/>
            </a:endParaRPr>
          </a:p>
        </p:txBody>
      </p:sp>
      <p:pic>
        <p:nvPicPr>
          <p:cNvPr id="3" name="Image 2"/>
          <p:cNvPicPr>
            <a:picLocks noChangeAspect="1"/>
          </p:cNvPicPr>
          <p:nvPr/>
        </p:nvPicPr>
        <p:blipFill>
          <a:blip r:embed="rId3"/>
          <a:stretch>
            <a:fillRect/>
          </a:stretch>
        </p:blipFill>
        <p:spPr>
          <a:xfrm>
            <a:off x="2694947" y="538570"/>
            <a:ext cx="3754107" cy="4517285"/>
          </a:xfrm>
          <a:prstGeom prst="rect">
            <a:avLst/>
          </a:prstGeom>
          <a:ln>
            <a:solidFill>
              <a:schemeClr val="tx1"/>
            </a:solidFill>
          </a:ln>
        </p:spPr>
      </p:pic>
      <p:grpSp>
        <p:nvGrpSpPr>
          <p:cNvPr id="17" name="Groupe 16"/>
          <p:cNvGrpSpPr/>
          <p:nvPr/>
        </p:nvGrpSpPr>
        <p:grpSpPr>
          <a:xfrm>
            <a:off x="211855" y="665478"/>
            <a:ext cx="2285877" cy="1524000"/>
            <a:chOff x="-187713" y="1280198"/>
            <a:chExt cx="2285877" cy="1524000"/>
          </a:xfrm>
        </p:grpSpPr>
        <p:sp>
          <p:nvSpPr>
            <p:cNvPr id="16" name="ZoneTexte 15"/>
            <p:cNvSpPr txBox="1"/>
            <p:nvPr/>
          </p:nvSpPr>
          <p:spPr>
            <a:xfrm>
              <a:off x="960463" y="1280199"/>
              <a:ext cx="1137701" cy="1523999"/>
            </a:xfrm>
            <a:prstGeom prst="rect">
              <a:avLst/>
            </a:prstGeom>
            <a:ln>
              <a:solidFill>
                <a:schemeClr val="tx1"/>
              </a:solidFill>
            </a:ln>
          </p:spPr>
          <p:txBody>
            <a:bodyPr vert="horz" wrap="square" lIns="91440" tIns="45720" rIns="91440" bIns="45720"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Arial"/>
                  <a:ea typeface="+mn-ea"/>
                  <a:cs typeface="+mn-cs"/>
                </a:rPr>
                <a:t>Journal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Medical</a:t>
              </a:r>
              <a:r>
                <a:rPr kumimoji="0" lang="fr-FR" sz="1800" b="0" i="0" u="none" strike="noStrike" kern="1200" cap="none" spc="0" normalizeH="0" baseline="0" noProof="0" dirty="0" smtClean="0">
                  <a:ln>
                    <a:noFill/>
                  </a:ln>
                  <a:solidFill>
                    <a:prstClr val="black"/>
                  </a:solidFill>
                  <a:effectLst/>
                  <a:uLnTx/>
                  <a:uFillTx/>
                  <a:latin typeface="Arial"/>
                  <a:ea typeface="+mn-ea"/>
                  <a:cs typeface="+mn-cs"/>
                </a:rPr>
                <a:t> Image </a:t>
              </a:r>
              <a:r>
                <a:rPr kumimoji="0" lang="fr-FR" sz="1800" b="0" i="0" u="none" strike="noStrike" kern="1200" cap="none" spc="0" normalizeH="0" baseline="0" noProof="0" dirty="0" err="1" smtClean="0">
                  <a:ln>
                    <a:noFill/>
                  </a:ln>
                  <a:solidFill>
                    <a:prstClr val="black"/>
                  </a:solidFill>
                  <a:effectLst/>
                  <a:uLnTx/>
                  <a:uFillTx/>
                  <a:latin typeface="Arial"/>
                  <a:ea typeface="+mn-ea"/>
                  <a:cs typeface="+mn-cs"/>
                </a:rPr>
                <a:t>Analysis</a:t>
              </a:r>
              <a:endParaRPr kumimoji="0" lang="fr-FR" sz="18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10" name="Image 9"/>
            <p:cNvPicPr>
              <a:picLocks noChangeAspect="1"/>
            </p:cNvPicPr>
            <p:nvPr/>
          </p:nvPicPr>
          <p:blipFill>
            <a:blip r:embed="rId4"/>
            <a:stretch>
              <a:fillRect/>
            </a:stretch>
          </p:blipFill>
          <p:spPr>
            <a:xfrm>
              <a:off x="-187713" y="1280198"/>
              <a:ext cx="1143000" cy="1524000"/>
            </a:xfrm>
            <a:prstGeom prst="rect">
              <a:avLst/>
            </a:prstGeom>
          </p:spPr>
        </p:pic>
      </p:grpSp>
      <p:pic>
        <p:nvPicPr>
          <p:cNvPr id="4" name="Image 3"/>
          <p:cNvPicPr>
            <a:picLocks noChangeAspect="1"/>
          </p:cNvPicPr>
          <p:nvPr/>
        </p:nvPicPr>
        <p:blipFill>
          <a:blip r:embed="rId5"/>
          <a:stretch>
            <a:fillRect/>
          </a:stretch>
        </p:blipFill>
        <p:spPr>
          <a:xfrm>
            <a:off x="204171" y="2468044"/>
            <a:ext cx="8839200" cy="2628900"/>
          </a:xfrm>
          <a:prstGeom prst="rect">
            <a:avLst/>
          </a:prstGeom>
          <a:ln>
            <a:solidFill>
              <a:schemeClr val="tx1"/>
            </a:solidFill>
          </a:ln>
        </p:spPr>
      </p:pic>
      <p:sp>
        <p:nvSpPr>
          <p:cNvPr id="14" name="Rectangle 13"/>
          <p:cNvSpPr/>
          <p:nvPr/>
        </p:nvSpPr>
        <p:spPr>
          <a:xfrm>
            <a:off x="211855" y="4298119"/>
            <a:ext cx="1796610" cy="795835"/>
          </a:xfrm>
          <a:prstGeom prst="rect">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p:cNvSpPr/>
          <p:nvPr/>
        </p:nvSpPr>
        <p:spPr>
          <a:xfrm>
            <a:off x="211855" y="2468547"/>
            <a:ext cx="1796610" cy="963758"/>
          </a:xfrm>
          <a:prstGeom prst="rect">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Image 5"/>
          <p:cNvPicPr>
            <a:picLocks noChangeAspect="1"/>
          </p:cNvPicPr>
          <p:nvPr/>
        </p:nvPicPr>
        <p:blipFill>
          <a:blip r:embed="rId6"/>
          <a:stretch>
            <a:fillRect/>
          </a:stretch>
        </p:blipFill>
        <p:spPr>
          <a:xfrm>
            <a:off x="2035228" y="2061196"/>
            <a:ext cx="7028177" cy="2857738"/>
          </a:xfrm>
          <a:prstGeom prst="rect">
            <a:avLst/>
          </a:prstGeom>
          <a:ln>
            <a:solidFill>
              <a:schemeClr val="tx1"/>
            </a:solidFill>
          </a:ln>
        </p:spPr>
      </p:pic>
      <p:sp>
        <p:nvSpPr>
          <p:cNvPr id="15" name="Rectangle 14"/>
          <p:cNvSpPr/>
          <p:nvPr/>
        </p:nvSpPr>
        <p:spPr>
          <a:xfrm>
            <a:off x="1796853" y="86333"/>
            <a:ext cx="6949338" cy="400110"/>
          </a:xfrm>
          <a:prstGeom prst="rect">
            <a:avLst/>
          </a:prstGeom>
          <a:noFill/>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2C4390"/>
                </a:solidFill>
                <a:effectLst/>
                <a:uLnTx/>
                <a:uFillTx/>
                <a:latin typeface="Arial"/>
                <a:ea typeface="+mn-ea"/>
                <a:cs typeface="+mn-cs"/>
              </a:rPr>
              <a:t>Check the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policy</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of </a:t>
            </a:r>
            <a:r>
              <a:rPr kumimoji="0" lang="fr-FR" sz="2000" b="1" i="0" u="none" strike="noStrike" kern="1200" cap="none" spc="0" normalizeH="0" baseline="0" noProof="0" dirty="0" err="1" smtClean="0">
                <a:ln>
                  <a:noFill/>
                </a:ln>
                <a:solidFill>
                  <a:srgbClr val="2C4390"/>
                </a:solidFill>
                <a:effectLst/>
                <a:uLnTx/>
                <a:uFillTx/>
                <a:latin typeface="Arial"/>
                <a:ea typeface="+mn-ea"/>
                <a:cs typeface="+mn-cs"/>
              </a:rPr>
              <a:t>publishers</a:t>
            </a:r>
            <a:r>
              <a:rPr kumimoji="0" lang="fr-FR" sz="2000" b="1" i="0" u="none" strike="noStrike" kern="1200" cap="none" spc="0" normalizeH="0" baseline="0" noProof="0" dirty="0" smtClean="0">
                <a:ln>
                  <a:noFill/>
                </a:ln>
                <a:solidFill>
                  <a:srgbClr val="2C4390"/>
                </a:solidFill>
                <a:effectLst/>
                <a:uLnTx/>
                <a:uFillTx/>
                <a:latin typeface="Arial"/>
                <a:ea typeface="+mn-ea"/>
                <a:cs typeface="+mn-cs"/>
              </a:rPr>
              <a:t> for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accepted</a:t>
            </a:r>
            <a:r>
              <a:rPr kumimoji="0" lang="fr-FR" sz="2000" b="1" i="0" u="none" strike="noStrike" kern="1200" cap="none" spc="0" normalizeH="0" baseline="0" noProof="0" dirty="0" smtClean="0">
                <a:ln>
                  <a:noFill/>
                </a:ln>
                <a:solidFill>
                  <a:srgbClr val="B3BFE2"/>
                </a:solidFill>
                <a:effectLst/>
                <a:uLnTx/>
                <a:uFillTx/>
                <a:latin typeface="Arial"/>
                <a:ea typeface="+mn-ea"/>
                <a:cs typeface="+mn-cs"/>
              </a:rPr>
              <a:t> </a:t>
            </a:r>
            <a:r>
              <a:rPr kumimoji="0" lang="fr-FR" sz="2000" b="1" i="0" u="none" strike="noStrike" kern="1200" cap="none" spc="0" normalizeH="0" baseline="0" noProof="0" dirty="0" err="1" smtClean="0">
                <a:ln>
                  <a:noFill/>
                </a:ln>
                <a:solidFill>
                  <a:srgbClr val="B3BFE2"/>
                </a:solidFill>
                <a:effectLst/>
                <a:uLnTx/>
                <a:uFillTx/>
                <a:latin typeface="Arial"/>
                <a:ea typeface="+mn-ea"/>
                <a:cs typeface="+mn-cs"/>
              </a:rPr>
              <a:t>manuscript</a:t>
            </a:r>
            <a:endParaRPr kumimoji="0" lang="fr-FR" sz="2000" b="1" i="0" u="none" strike="noStrike" kern="1200" cap="none" spc="0" normalizeH="0" baseline="0" noProof="0" dirty="0">
              <a:ln>
                <a:noFill/>
              </a:ln>
              <a:solidFill>
                <a:srgbClr val="2C4390"/>
              </a:solidFill>
              <a:effectLst/>
              <a:uLnTx/>
              <a:uFillTx/>
              <a:latin typeface="Arial"/>
              <a:ea typeface="+mn-ea"/>
              <a:cs typeface="+mn-cs"/>
            </a:endParaRPr>
          </a:p>
        </p:txBody>
      </p:sp>
      <p:sp>
        <p:nvSpPr>
          <p:cNvPr id="19" name="ZoneTexte 18"/>
          <p:cNvSpPr txBox="1"/>
          <p:nvPr/>
        </p:nvSpPr>
        <p:spPr>
          <a:xfrm>
            <a:off x="6795087" y="1175701"/>
            <a:ext cx="2005533" cy="768707"/>
          </a:xfrm>
          <a:prstGeom prst="rect">
            <a:avLst/>
          </a:prstGeom>
          <a:solidFill>
            <a:schemeClr val="tx2"/>
          </a:solidFill>
          <a:ln w="28575">
            <a:solidFill>
              <a:schemeClr val="bg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latin typeface="Arial"/>
                <a:ea typeface="+mn-ea"/>
                <a:cs typeface="+mn-cs"/>
              </a:rPr>
              <a:t>Informations about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accepted</a:t>
            </a:r>
            <a:r>
              <a:rPr kumimoji="0" lang="fr-FR" sz="1800" b="0" i="0" u="none" strike="noStrike" kern="1200" cap="none" spc="0" normalizeH="0" baseline="0" noProof="0" dirty="0" smtClean="0">
                <a:ln>
                  <a:noFill/>
                </a:ln>
                <a:solidFill>
                  <a:schemeClr val="bg1"/>
                </a:solidFill>
                <a:effectLst/>
                <a:uLnTx/>
                <a:uFillTx/>
                <a:latin typeface="Arial"/>
                <a:ea typeface="+mn-ea"/>
                <a:cs typeface="+mn-cs"/>
              </a:rPr>
              <a:t> </a:t>
            </a:r>
            <a:r>
              <a:rPr kumimoji="0" lang="fr-FR" sz="1800" b="0" i="0" u="none" strike="noStrike" kern="1200" cap="none" spc="0" normalizeH="0" baseline="0" noProof="0" dirty="0" err="1" smtClean="0">
                <a:ln>
                  <a:noFill/>
                </a:ln>
                <a:solidFill>
                  <a:schemeClr val="bg1"/>
                </a:solidFill>
                <a:effectLst/>
                <a:uLnTx/>
                <a:uFillTx/>
                <a:latin typeface="Arial"/>
                <a:ea typeface="+mn-ea"/>
                <a:cs typeface="+mn-cs"/>
              </a:rPr>
              <a:t>manuscript</a:t>
            </a:r>
            <a:endParaRPr kumimoji="0" lang="fr-FR" sz="1800" b="0" i="0" u="none" strike="noStrike" kern="1200" cap="none" spc="0" normalizeH="0" baseline="0" noProof="0" dirty="0" smtClean="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67505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4"/>
          </p:nvPr>
        </p:nvSpPr>
        <p:spPr/>
        <p:txBody>
          <a:bodyPr/>
          <a:lstStyle/>
          <a:p>
            <a:fld id="{AD2B3897-519A-4D24-BC0A-D03F00678031}" type="slidenum">
              <a:rPr lang="cs-CZ" smtClean="0"/>
              <a:pPr/>
              <a:t>31</a:t>
            </a:fld>
            <a:endParaRPr lang="cs-CZ" dirty="0"/>
          </a:p>
        </p:txBody>
      </p:sp>
      <p:sp>
        <p:nvSpPr>
          <p:cNvPr id="10" name="Rectangle à coins arrondis 9"/>
          <p:cNvSpPr/>
          <p:nvPr/>
        </p:nvSpPr>
        <p:spPr>
          <a:xfrm>
            <a:off x="402476" y="680524"/>
            <a:ext cx="3680197" cy="1195864"/>
          </a:xfrm>
          <a:prstGeom prst="wedgeRoundRectCallout">
            <a:avLst>
              <a:gd name="adj1" fmla="val 3415"/>
              <a:gd name="adj2" fmla="val 64894"/>
              <a:gd name="adj3" fmla="val 16667"/>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Rectangle 10"/>
          <p:cNvSpPr/>
          <p:nvPr/>
        </p:nvSpPr>
        <p:spPr>
          <a:xfrm>
            <a:off x="374992" y="676059"/>
            <a:ext cx="3707681" cy="1077218"/>
          </a:xfrm>
          <a:prstGeom prst="rect">
            <a:avLst/>
          </a:prstGeom>
          <a:ln>
            <a:noFill/>
          </a:ln>
        </p:spPr>
        <p:txBody>
          <a:bodyPr wrap="square">
            <a:spAutoFit/>
          </a:bodyPr>
          <a:lstStyle/>
          <a:p>
            <a:pPr algn="ctr"/>
            <a:r>
              <a:rPr lang="fr-FR" sz="1600" b="1" dirty="0" err="1" smtClean="0">
                <a:solidFill>
                  <a:schemeClr val="tx2"/>
                </a:solidFill>
                <a:sym typeface="Wingdings" panose="05000000000000000000" pitchFamily="2" charset="2"/>
              </a:rPr>
              <a:t>your</a:t>
            </a:r>
            <a:r>
              <a:rPr lang="fr-FR" sz="1600" b="1" dirty="0" smtClean="0">
                <a:solidFill>
                  <a:schemeClr val="tx2"/>
                </a:solidFill>
                <a:sym typeface="Wingdings" panose="05000000000000000000" pitchFamily="2" charset="2"/>
              </a:rPr>
              <a:t> </a:t>
            </a:r>
            <a:r>
              <a:rPr lang="fr-FR" sz="1600" b="1" dirty="0" err="1" smtClean="0">
                <a:solidFill>
                  <a:schemeClr val="tx2"/>
                </a:solidFill>
                <a:sym typeface="Wingdings" panose="05000000000000000000" pitchFamily="2" charset="2"/>
              </a:rPr>
              <a:t>published</a:t>
            </a:r>
            <a:r>
              <a:rPr lang="fr-FR" sz="1600" b="1" dirty="0" smtClean="0">
                <a:solidFill>
                  <a:schemeClr val="tx2"/>
                </a:solidFill>
                <a:sym typeface="Wingdings" panose="05000000000000000000" pitchFamily="2" charset="2"/>
              </a:rPr>
              <a:t> </a:t>
            </a:r>
            <a:r>
              <a:rPr lang="fr-FR" sz="1600" b="1" dirty="0" err="1" smtClean="0">
                <a:solidFill>
                  <a:schemeClr val="tx2"/>
                </a:solidFill>
                <a:sym typeface="Wingdings" panose="05000000000000000000" pitchFamily="2" charset="2"/>
              </a:rPr>
              <a:t>work</a:t>
            </a:r>
            <a:endParaRPr lang="fr-FR" sz="1600" b="1" dirty="0" smtClean="0">
              <a:solidFill>
                <a:schemeClr val="tx2"/>
              </a:solidFill>
              <a:sym typeface="Wingdings" panose="05000000000000000000" pitchFamily="2" charset="2"/>
            </a:endParaRPr>
          </a:p>
          <a:p>
            <a:pPr marL="28575" lvl="1" indent="-28575">
              <a:buFont typeface="Wingdings" panose="05000000000000000000" pitchFamily="2" charset="2"/>
              <a:buChar char="à"/>
            </a:pPr>
            <a:r>
              <a:rPr lang="fr-FR" sz="1600" dirty="0" smtClean="0">
                <a:sym typeface="Wingdings" panose="05000000000000000000" pitchFamily="2" charset="2"/>
              </a:rPr>
              <a:t> © by </a:t>
            </a:r>
            <a:r>
              <a:rPr lang="fr-FR" sz="1600" dirty="0" err="1" smtClean="0">
                <a:sym typeface="Wingdings" panose="05000000000000000000" pitchFamily="2" charset="2"/>
              </a:rPr>
              <a:t>publisher</a:t>
            </a:r>
            <a:endParaRPr lang="fr-FR" sz="1600" dirty="0" smtClean="0">
              <a:sym typeface="Wingdings" panose="05000000000000000000" pitchFamily="2" charset="2"/>
            </a:endParaRPr>
          </a:p>
          <a:p>
            <a:pPr marL="0" lvl="1"/>
            <a:r>
              <a:rPr lang="fr-FR" sz="1600" dirty="0" smtClean="0">
                <a:sym typeface="Wingdings" panose="05000000000000000000" pitchFamily="2" charset="2"/>
              </a:rPr>
              <a:t>or</a:t>
            </a:r>
          </a:p>
          <a:p>
            <a:pPr marL="28575" lvl="1" indent="-28575">
              <a:buFont typeface="Wingdings" panose="05000000000000000000" pitchFamily="2" charset="2"/>
              <a:buChar char="à"/>
            </a:pPr>
            <a:r>
              <a:rPr lang="fr-FR" sz="1600" dirty="0" smtClean="0">
                <a:sym typeface="Wingdings" panose="05000000000000000000" pitchFamily="2" charset="2"/>
              </a:rPr>
              <a:t> Open </a:t>
            </a:r>
            <a:r>
              <a:rPr lang="fr-FR" sz="1600" dirty="0" err="1" smtClean="0">
                <a:sym typeface="Wingdings" panose="05000000000000000000" pitchFamily="2" charset="2"/>
              </a:rPr>
              <a:t>license</a:t>
            </a:r>
            <a:r>
              <a:rPr lang="fr-FR" sz="1600" dirty="0" smtClean="0">
                <a:sym typeface="Wingdings" panose="05000000000000000000" pitchFamily="2" charset="2"/>
              </a:rPr>
              <a:t> </a:t>
            </a:r>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46" y="2112316"/>
            <a:ext cx="2214321" cy="2908833"/>
          </a:xfrm>
          <a:prstGeom prst="rect">
            <a:avLst/>
          </a:prstGeom>
          <a:ln>
            <a:solidFill>
              <a:schemeClr val="tx1"/>
            </a:solidFill>
          </a:ln>
          <a:effectLst>
            <a:outerShdw blurRad="50800" dist="38100" dir="2700000" algn="tl" rotWithShape="0">
              <a:prstClr val="black">
                <a:alpha val="40000"/>
              </a:prstClr>
            </a:outerShdw>
          </a:effectLst>
        </p:spPr>
      </p:pic>
      <p:grpSp>
        <p:nvGrpSpPr>
          <p:cNvPr id="13" name="Groupe 12"/>
          <p:cNvGrpSpPr/>
          <p:nvPr/>
        </p:nvGrpSpPr>
        <p:grpSpPr>
          <a:xfrm>
            <a:off x="4295376" y="2165031"/>
            <a:ext cx="4796842" cy="3015059"/>
            <a:chOff x="4295376" y="2165031"/>
            <a:chExt cx="4796842" cy="3015059"/>
          </a:xfrm>
        </p:grpSpPr>
        <p:sp>
          <p:nvSpPr>
            <p:cNvPr id="20" name="Rectangle 19"/>
            <p:cNvSpPr/>
            <p:nvPr/>
          </p:nvSpPr>
          <p:spPr>
            <a:xfrm>
              <a:off x="4312749" y="2702489"/>
              <a:ext cx="4779469" cy="2477601"/>
            </a:xfrm>
            <a:prstGeom prst="rect">
              <a:avLst/>
            </a:prstGeom>
          </p:spPr>
          <p:txBody>
            <a:bodyPr wrap="square">
              <a:spAutoFit/>
            </a:bodyPr>
            <a:lstStyle/>
            <a:p>
              <a:pPr algn="ctr"/>
              <a:endParaRPr lang="fr-FR" sz="1100" dirty="0" smtClean="0">
                <a:sym typeface="Wingdings" panose="05000000000000000000" pitchFamily="2" charset="2"/>
              </a:endParaRPr>
            </a:p>
            <a:p>
              <a:endParaRPr lang="fr-FR" dirty="0" smtClean="0">
                <a:sym typeface="Wingdings" panose="05000000000000000000" pitchFamily="2" charset="2"/>
              </a:endParaRPr>
            </a:p>
            <a:p>
              <a:pPr marL="285750" indent="-285750">
                <a:buFont typeface="Wingdings" panose="05000000000000000000" pitchFamily="2" charset="2"/>
                <a:buChar char="à"/>
              </a:pPr>
              <a:r>
                <a:rPr lang="fr-FR" dirty="0">
                  <a:sym typeface="Wingdings" panose="05000000000000000000" pitchFamily="2" charset="2"/>
                </a:rPr>
                <a:t>A</a:t>
              </a:r>
              <a:r>
                <a:rPr lang="fr-FR" dirty="0" smtClean="0">
                  <a:sym typeface="Wingdings" panose="05000000000000000000" pitchFamily="2" charset="2"/>
                </a:rPr>
                <a:t>n open </a:t>
              </a:r>
              <a:r>
                <a:rPr lang="fr-FR" dirty="0" err="1" smtClean="0">
                  <a:sym typeface="Wingdings" panose="05000000000000000000" pitchFamily="2" charset="2"/>
                </a:rPr>
                <a:t>license</a:t>
              </a:r>
              <a:r>
                <a:rPr lang="fr-FR" dirty="0" smtClean="0">
                  <a:sym typeface="Wingdings" panose="05000000000000000000" pitchFamily="2" charset="2"/>
                </a:rPr>
                <a:t>, </a:t>
              </a:r>
              <a:r>
                <a:rPr lang="fr-FR" dirty="0" err="1" smtClean="0">
                  <a:sym typeface="Wingdings" panose="05000000000000000000" pitchFamily="2" charset="2"/>
                </a:rPr>
                <a:t>often</a:t>
              </a:r>
              <a:r>
                <a:rPr lang="fr-FR" dirty="0" smtClean="0">
                  <a:sym typeface="Wingdings" panose="05000000000000000000" pitchFamily="2" charset="2"/>
                </a:rPr>
                <a:t> </a:t>
              </a:r>
              <a:r>
                <a:rPr lang="fr-FR" dirty="0" err="1" smtClean="0">
                  <a:sym typeface="Wingdings" panose="05000000000000000000" pitchFamily="2" charset="2"/>
                </a:rPr>
                <a:t>Creative</a:t>
              </a:r>
              <a:r>
                <a:rPr lang="fr-FR" dirty="0" smtClean="0">
                  <a:sym typeface="Wingdings" panose="05000000000000000000" pitchFamily="2" charset="2"/>
                </a:rPr>
                <a:t> Commons</a:t>
              </a:r>
            </a:p>
            <a:p>
              <a:endParaRPr lang="fr-FR" dirty="0" smtClean="0">
                <a:sym typeface="Wingdings" panose="05000000000000000000" pitchFamily="2" charset="2"/>
              </a:endParaRPr>
            </a:p>
            <a:p>
              <a:pPr marL="285750" indent="-285750">
                <a:buFont typeface="Wingdings" panose="05000000000000000000" pitchFamily="2" charset="2"/>
                <a:buChar char="à"/>
              </a:pPr>
              <a:r>
                <a:rPr lang="fr-FR" dirty="0" smtClean="0">
                  <a:sym typeface="Wingdings" panose="05000000000000000000" pitchFamily="2" charset="2"/>
                </a:rPr>
                <a:t>Check the </a:t>
              </a:r>
              <a:r>
                <a:rPr lang="fr-FR" dirty="0" err="1" smtClean="0">
                  <a:sym typeface="Wingdings" panose="05000000000000000000" pitchFamily="2" charset="2"/>
                </a:rPr>
                <a:t>license</a:t>
              </a:r>
              <a:r>
                <a:rPr lang="fr-FR" dirty="0" smtClean="0">
                  <a:sym typeface="Wingdings" panose="05000000000000000000" pitchFamily="2" charset="2"/>
                </a:rPr>
                <a:t>, the </a:t>
              </a:r>
              <a:r>
                <a:rPr lang="fr-FR" dirty="0" err="1" smtClean="0">
                  <a:sym typeface="Wingdings" panose="05000000000000000000" pitchFamily="2" charset="2"/>
                </a:rPr>
                <a:t>readers</a:t>
              </a:r>
              <a:r>
                <a:rPr lang="fr-FR" dirty="0" smtClean="0">
                  <a:sym typeface="Wingdings" panose="05000000000000000000" pitchFamily="2" charset="2"/>
                </a:rPr>
                <a:t> AND YOU </a:t>
              </a:r>
              <a:r>
                <a:rPr lang="fr-FR" b="1" dirty="0" err="1" smtClean="0">
                  <a:sym typeface="Wingdings" panose="05000000000000000000" pitchFamily="2" charset="2"/>
                </a:rPr>
                <a:t>don’t</a:t>
              </a:r>
              <a:r>
                <a:rPr lang="fr-FR" b="1" dirty="0" smtClean="0">
                  <a:sym typeface="Wingdings" panose="05000000000000000000" pitchFamily="2" charset="2"/>
                </a:rPr>
                <a:t> have all the </a:t>
              </a:r>
              <a:r>
                <a:rPr lang="fr-FR" b="1" dirty="0" err="1" smtClean="0">
                  <a:sym typeface="Wingdings" panose="05000000000000000000" pitchFamily="2" charset="2"/>
                </a:rPr>
                <a:t>rights</a:t>
              </a:r>
              <a:endParaRPr lang="fr-FR" b="1" dirty="0" smtClean="0">
                <a:sym typeface="Wingdings" panose="05000000000000000000" pitchFamily="2" charset="2"/>
              </a:endParaRPr>
            </a:p>
            <a:p>
              <a:pPr marL="285750" indent="-285750">
                <a:buFont typeface="Wingdings" panose="05000000000000000000" pitchFamily="2" charset="2"/>
                <a:buChar char="à"/>
              </a:pPr>
              <a:endParaRPr lang="fr-FR" b="1" dirty="0">
                <a:sym typeface="Wingdings" panose="05000000000000000000" pitchFamily="2" charset="2"/>
              </a:endParaRPr>
            </a:p>
            <a:p>
              <a:pPr marL="285750" indent="-285750">
                <a:buFont typeface="Wingdings" panose="05000000000000000000" pitchFamily="2" charset="2"/>
                <a:buChar char="à"/>
              </a:pPr>
              <a:r>
                <a:rPr lang="fr-FR" b="1" dirty="0" err="1" smtClean="0">
                  <a:solidFill>
                    <a:schemeClr val="tx2"/>
                  </a:solidFill>
                  <a:sym typeface="Wingdings" panose="05000000000000000000" pitchFamily="2" charset="2"/>
                </a:rPr>
                <a:t>Sharable</a:t>
              </a:r>
              <a:r>
                <a:rPr lang="fr-FR" b="1" dirty="0" smtClean="0">
                  <a:solidFill>
                    <a:schemeClr val="tx2"/>
                  </a:solidFill>
                  <a:sym typeface="Wingdings" panose="05000000000000000000" pitchFamily="2" charset="2"/>
                </a:rPr>
                <a:t> </a:t>
              </a:r>
              <a:r>
                <a:rPr lang="fr-FR" b="1" dirty="0">
                  <a:solidFill>
                    <a:schemeClr val="tx2"/>
                  </a:solidFill>
                  <a:sym typeface="Wingdings" panose="05000000000000000000" pitchFamily="2" charset="2"/>
                </a:rPr>
                <a:t>on an  </a:t>
              </a:r>
              <a:r>
                <a:rPr lang="fr-FR" b="1" dirty="0" err="1">
                  <a:solidFill>
                    <a:schemeClr val="tx2"/>
                  </a:solidFill>
                  <a:sym typeface="Wingdings" panose="05000000000000000000" pitchFamily="2" charset="2"/>
                </a:rPr>
                <a:t>institutionnal</a:t>
              </a:r>
              <a:r>
                <a:rPr lang="fr-FR" b="1" dirty="0">
                  <a:solidFill>
                    <a:schemeClr val="tx2"/>
                  </a:solidFill>
                  <a:sym typeface="Wingdings" panose="05000000000000000000" pitchFamily="2" charset="2"/>
                </a:rPr>
                <a:t> </a:t>
              </a:r>
              <a:r>
                <a:rPr lang="fr-FR" b="1" dirty="0" err="1" smtClean="0">
                  <a:solidFill>
                    <a:schemeClr val="tx2"/>
                  </a:solidFill>
                  <a:sym typeface="Wingdings" panose="05000000000000000000" pitchFamily="2" charset="2"/>
                </a:rPr>
                <a:t>repository</a:t>
              </a:r>
              <a:endParaRPr lang="fr-FR" b="1" dirty="0" smtClean="0">
                <a:sym typeface="Wingdings" panose="05000000000000000000" pitchFamily="2" charset="2"/>
              </a:endParaRPr>
            </a:p>
          </p:txBody>
        </p:sp>
        <p:grpSp>
          <p:nvGrpSpPr>
            <p:cNvPr id="12" name="Groupe 11"/>
            <p:cNvGrpSpPr/>
            <p:nvPr/>
          </p:nvGrpSpPr>
          <p:grpSpPr>
            <a:xfrm>
              <a:off x="4295376" y="2165031"/>
              <a:ext cx="4694944" cy="2877117"/>
              <a:chOff x="4295376" y="2165031"/>
              <a:chExt cx="4694944" cy="2877117"/>
            </a:xfrm>
          </p:grpSpPr>
          <p:grpSp>
            <p:nvGrpSpPr>
              <p:cNvPr id="17" name="Groupe 16"/>
              <p:cNvGrpSpPr/>
              <p:nvPr/>
            </p:nvGrpSpPr>
            <p:grpSpPr>
              <a:xfrm>
                <a:off x="4771532" y="2206802"/>
                <a:ext cx="2315987" cy="773188"/>
                <a:chOff x="3842025" y="2245990"/>
                <a:chExt cx="1760597" cy="587772"/>
              </a:xfrm>
            </p:grpSpPr>
            <p:pic>
              <p:nvPicPr>
                <p:cNvPr id="35" name="Imag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313" y="2337037"/>
                  <a:ext cx="299309" cy="467670"/>
                </a:xfrm>
                <a:prstGeom prst="rect">
                  <a:avLst/>
                </a:prstGeom>
              </p:spPr>
            </p:pic>
            <p:grpSp>
              <p:nvGrpSpPr>
                <p:cNvPr id="36" name="Groupe 35"/>
                <p:cNvGrpSpPr/>
                <p:nvPr/>
              </p:nvGrpSpPr>
              <p:grpSpPr>
                <a:xfrm>
                  <a:off x="3842025" y="2245990"/>
                  <a:ext cx="960779" cy="587772"/>
                  <a:chOff x="1830271" y="3853085"/>
                  <a:chExt cx="960779" cy="587772"/>
                </a:xfrm>
              </p:grpSpPr>
              <p:pic>
                <p:nvPicPr>
                  <p:cNvPr id="37" name="Image 36"/>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830271" y="3944132"/>
                    <a:ext cx="299309" cy="467670"/>
                  </a:xfrm>
                  <a:prstGeom prst="rect">
                    <a:avLst/>
                  </a:prstGeom>
                </p:spPr>
              </p:pic>
              <p:pic>
                <p:nvPicPr>
                  <p:cNvPr id="38"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3278" y="3853085"/>
                    <a:ext cx="587772" cy="587772"/>
                  </a:xfrm>
                  <a:prstGeom prst="rect">
                    <a:avLst/>
                  </a:prstGeom>
                </p:spPr>
              </p:pic>
            </p:grpSp>
          </p:grpSp>
          <p:pic>
            <p:nvPicPr>
              <p:cNvPr id="39" name="Imag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8920">
                <a:off x="8195365" y="4068724"/>
                <a:ext cx="501449" cy="783513"/>
              </a:xfrm>
              <a:prstGeom prst="rect">
                <a:avLst/>
              </a:prstGeom>
            </p:spPr>
          </p:pic>
          <p:sp>
            <p:nvSpPr>
              <p:cNvPr id="40" name="Rectangle 39"/>
              <p:cNvSpPr/>
              <p:nvPr/>
            </p:nvSpPr>
            <p:spPr>
              <a:xfrm>
                <a:off x="4295376" y="2165031"/>
                <a:ext cx="4694944" cy="287711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4" name="Rectangle 23"/>
          <p:cNvSpPr/>
          <p:nvPr/>
        </p:nvSpPr>
        <p:spPr>
          <a:xfrm>
            <a:off x="1796853" y="76906"/>
            <a:ext cx="6330579" cy="461665"/>
          </a:xfrm>
          <a:prstGeom prst="rect">
            <a:avLst/>
          </a:prstGeom>
          <a:noFill/>
          <a:effectLst/>
        </p:spPr>
        <p:txBody>
          <a:bodyPr wrap="none">
            <a:spAutoFit/>
          </a:bodyPr>
          <a:lstStyle/>
          <a:p>
            <a:r>
              <a:rPr lang="fr-FR" sz="2400" b="1" dirty="0" err="1" smtClean="0">
                <a:solidFill>
                  <a:schemeClr val="tx2"/>
                </a:solidFill>
              </a:rPr>
              <a:t>What</a:t>
            </a:r>
            <a:r>
              <a:rPr lang="fr-FR" sz="2400" b="1" dirty="0" smtClean="0">
                <a:solidFill>
                  <a:schemeClr val="tx2"/>
                </a:solidFill>
              </a:rPr>
              <a:t> </a:t>
            </a:r>
            <a:r>
              <a:rPr lang="fr-FR" sz="2400" b="1" dirty="0" err="1" smtClean="0">
                <a:solidFill>
                  <a:schemeClr val="tx2"/>
                </a:solidFill>
              </a:rPr>
              <a:t>can</a:t>
            </a:r>
            <a:r>
              <a:rPr lang="fr-FR" sz="2400" b="1" dirty="0" smtClean="0">
                <a:solidFill>
                  <a:schemeClr val="tx2"/>
                </a:solidFill>
              </a:rPr>
              <a:t> I do </a:t>
            </a:r>
            <a:r>
              <a:rPr lang="fr-FR" sz="2400" b="1" dirty="0" err="1" smtClean="0">
                <a:solidFill>
                  <a:schemeClr val="tx2"/>
                </a:solidFill>
              </a:rPr>
              <a:t>with</a:t>
            </a:r>
            <a:r>
              <a:rPr lang="fr-FR" sz="2400" b="1" dirty="0" smtClean="0">
                <a:solidFill>
                  <a:schemeClr val="tx2"/>
                </a:solidFill>
              </a:rPr>
              <a:t> the </a:t>
            </a:r>
            <a:r>
              <a:rPr lang="fr-FR" sz="2400" b="1" dirty="0" err="1" smtClean="0">
                <a:solidFill>
                  <a:schemeClr val="bg2"/>
                </a:solidFill>
              </a:rPr>
              <a:t>published</a:t>
            </a:r>
            <a:r>
              <a:rPr lang="fr-FR" sz="2400" b="1" dirty="0" smtClean="0">
                <a:solidFill>
                  <a:schemeClr val="bg2"/>
                </a:solidFill>
              </a:rPr>
              <a:t> version</a:t>
            </a:r>
            <a:r>
              <a:rPr lang="fr-FR" sz="2400" b="1" dirty="0" smtClean="0">
                <a:solidFill>
                  <a:schemeClr val="tx2"/>
                </a:solidFill>
              </a:rPr>
              <a:t>?</a:t>
            </a:r>
            <a:endParaRPr lang="fr-FR" sz="2400" b="1" dirty="0">
              <a:solidFill>
                <a:schemeClr val="tx2"/>
              </a:solidFill>
            </a:endParaRPr>
          </a:p>
        </p:txBody>
      </p:sp>
      <p:grpSp>
        <p:nvGrpSpPr>
          <p:cNvPr id="9" name="Groupe 8"/>
          <p:cNvGrpSpPr/>
          <p:nvPr/>
        </p:nvGrpSpPr>
        <p:grpSpPr>
          <a:xfrm>
            <a:off x="4295376" y="407428"/>
            <a:ext cx="4694944" cy="1599763"/>
            <a:chOff x="4295376" y="407428"/>
            <a:chExt cx="4694944" cy="1599763"/>
          </a:xfrm>
        </p:grpSpPr>
        <p:grpSp>
          <p:nvGrpSpPr>
            <p:cNvPr id="8" name="Groupe 7"/>
            <p:cNvGrpSpPr/>
            <p:nvPr/>
          </p:nvGrpSpPr>
          <p:grpSpPr>
            <a:xfrm>
              <a:off x="4295376" y="607039"/>
              <a:ext cx="4694944" cy="1400152"/>
              <a:chOff x="4295376" y="607039"/>
              <a:chExt cx="4694944" cy="1400152"/>
            </a:xfrm>
          </p:grpSpPr>
          <p:pic>
            <p:nvPicPr>
              <p:cNvPr id="34" name="Imag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7287" y="788559"/>
                <a:ext cx="501449" cy="783513"/>
              </a:xfrm>
              <a:prstGeom prst="rect">
                <a:avLst/>
              </a:prstGeom>
            </p:spPr>
          </p:pic>
          <p:sp>
            <p:nvSpPr>
              <p:cNvPr id="18" name="Rectangle 17"/>
              <p:cNvSpPr/>
              <p:nvPr/>
            </p:nvSpPr>
            <p:spPr>
              <a:xfrm>
                <a:off x="4295376" y="607039"/>
                <a:ext cx="4694944" cy="140015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4703975" y="864565"/>
                <a:ext cx="2109451" cy="677153"/>
                <a:chOff x="4703975" y="864565"/>
                <a:chExt cx="2109451" cy="677153"/>
              </a:xfrm>
            </p:grpSpPr>
            <p:sp>
              <p:nvSpPr>
                <p:cNvPr id="31" name="ZoneTexte 30"/>
                <p:cNvSpPr txBox="1"/>
                <p:nvPr/>
              </p:nvSpPr>
              <p:spPr>
                <a:xfrm>
                  <a:off x="4718945" y="889550"/>
                  <a:ext cx="1619416" cy="627182"/>
                </a:xfrm>
                <a:prstGeom prst="rect">
                  <a:avLst/>
                </a:prstGeom>
                <a:ln w="28575">
                  <a:noFill/>
                </a:ln>
              </p:spPr>
              <p:txBody>
                <a:bodyPr vert="horz" wrap="square" lIns="91440" tIns="45720" rIns="91440" bIns="45720" rtlCol="0" anchor="ctr" anchorCtr="0">
                  <a:normAutofit/>
                </a:bodyPr>
                <a:lstStyle/>
                <a:p>
                  <a:pPr algn="ctr"/>
                  <a:r>
                    <a:rPr lang="fr-FR" dirty="0" err="1" smtClean="0">
                      <a:solidFill>
                        <a:srgbClr val="C00000"/>
                      </a:solidFill>
                    </a:rPr>
                    <a:t>Subscription</a:t>
                  </a:r>
                  <a:r>
                    <a:rPr lang="fr-FR" dirty="0" smtClean="0">
                      <a:solidFill>
                        <a:srgbClr val="C00000"/>
                      </a:solidFill>
                    </a:rPr>
                    <a:t> </a:t>
                  </a:r>
                  <a:r>
                    <a:rPr lang="fr-FR" dirty="0" err="1" smtClean="0">
                      <a:solidFill>
                        <a:srgbClr val="C00000"/>
                      </a:solidFill>
                    </a:rPr>
                    <a:t>Journals</a:t>
                  </a:r>
                  <a:endParaRPr lang="fr-FR" dirty="0" smtClean="0">
                    <a:solidFill>
                      <a:srgbClr val="C00000"/>
                    </a:solidFill>
                  </a:endParaRPr>
                </a:p>
              </p:txBody>
            </p:sp>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3273" y="884186"/>
                  <a:ext cx="447533" cy="637910"/>
                </a:xfrm>
                <a:prstGeom prst="rect">
                  <a:avLst/>
                </a:prstGeom>
              </p:spPr>
            </p:pic>
            <p:sp>
              <p:nvSpPr>
                <p:cNvPr id="4" name="Rectangle 3"/>
                <p:cNvSpPr/>
                <p:nvPr/>
              </p:nvSpPr>
              <p:spPr>
                <a:xfrm>
                  <a:off x="4703975" y="864565"/>
                  <a:ext cx="2109451" cy="677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5" name="Multiplication 4"/>
            <p:cNvSpPr/>
            <p:nvPr/>
          </p:nvSpPr>
          <p:spPr>
            <a:xfrm>
              <a:off x="7118951" y="407428"/>
              <a:ext cx="1336525" cy="1599763"/>
            </a:xfrm>
            <a:prstGeom prst="mathMultiply">
              <a:avLst>
                <a:gd name="adj1" fmla="val 742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956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6"/>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da-DK" dirty="0" err="1" smtClean="0"/>
              <a:t>Coming</a:t>
            </a:r>
            <a:r>
              <a:rPr lang="da-DK" dirty="0" smtClean="0"/>
              <a:t> up…</a:t>
            </a:r>
            <a:endParaRPr dirty="0"/>
          </a:p>
        </p:txBody>
      </p:sp>
      <p:sp>
        <p:nvSpPr>
          <p:cNvPr id="88" name="Google Shape;88;p36"/>
          <p:cNvSpPr txBox="1">
            <a:spLocks noGrp="1"/>
          </p:cNvSpPr>
          <p:nvPr>
            <p:ph type="body" idx="1"/>
          </p:nvPr>
        </p:nvSpPr>
        <p:spPr>
          <a:xfrm>
            <a:off x="381347" y="1693952"/>
            <a:ext cx="8585671" cy="2892796"/>
          </a:xfrm>
          <a:prstGeom prst="rect">
            <a:avLst/>
          </a:prstGeom>
          <a:noFill/>
          <a:ln>
            <a:noFill/>
          </a:ln>
        </p:spPr>
        <p:txBody>
          <a:bodyPr spcFirstLastPara="1" wrap="square" lIns="91425" tIns="45700" rIns="91425" bIns="45700" anchor="t" anchorCtr="0">
            <a:normAutofit/>
          </a:bodyPr>
          <a:lstStyle/>
          <a:p>
            <a:r>
              <a:rPr lang="en-US" sz="2300" dirty="0">
                <a:solidFill>
                  <a:schemeClr val="tx1">
                    <a:lumMod val="50000"/>
                    <a:lumOff val="50000"/>
                  </a:schemeClr>
                </a:solidFill>
              </a:rPr>
              <a:t>Copyright, and the importance of rights </a:t>
            </a:r>
            <a:r>
              <a:rPr lang="en-US" sz="2300" dirty="0" smtClean="0">
                <a:solidFill>
                  <a:schemeClr val="tx1">
                    <a:lumMod val="50000"/>
                    <a:lumOff val="50000"/>
                  </a:schemeClr>
                </a:solidFill>
              </a:rPr>
              <a:t>management</a:t>
            </a:r>
            <a:endParaRPr lang="en-US" sz="2300" dirty="0">
              <a:solidFill>
                <a:schemeClr val="tx1">
                  <a:lumMod val="50000"/>
                  <a:lumOff val="50000"/>
                </a:schemeClr>
              </a:solidFill>
            </a:endParaRPr>
          </a:p>
          <a:p>
            <a:r>
              <a:rPr lang="en-US" sz="2300" dirty="0">
                <a:solidFill>
                  <a:schemeClr val="tx1">
                    <a:lumMod val="50000"/>
                    <a:lumOff val="50000"/>
                  </a:schemeClr>
                </a:solidFill>
              </a:rPr>
              <a:t>Rights management and Open Access routes</a:t>
            </a:r>
          </a:p>
          <a:p>
            <a:r>
              <a:rPr lang="en-GB" sz="2300" b="1" dirty="0">
                <a:solidFill>
                  <a:schemeClr val="tx1"/>
                </a:solidFill>
              </a:rPr>
              <a:t>Open licensing: Use of Creative Commons in publishing </a:t>
            </a:r>
            <a:r>
              <a:rPr lang="en-US" dirty="0"/>
              <a:t/>
            </a:r>
            <a:br>
              <a:rPr lang="en-US" dirty="0"/>
            </a:br>
            <a:endParaRPr lang="en-US" dirty="0"/>
          </a:p>
          <a:p>
            <a:pPr marL="457200" lvl="0" indent="-342900" algn="l" rtl="0">
              <a:lnSpc>
                <a:spcPct val="100000"/>
              </a:lnSpc>
              <a:spcBef>
                <a:spcPts val="360"/>
              </a:spcBef>
              <a:spcAft>
                <a:spcPts val="0"/>
              </a:spcAft>
              <a:buSzPts val="1800"/>
              <a:buChar char="▪"/>
            </a:pPr>
            <a:endParaRPr dirty="0"/>
          </a:p>
        </p:txBody>
      </p:sp>
      <p:sp>
        <p:nvSpPr>
          <p:cNvPr id="89" name="Google Shape;89;p36"/>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1" i="0" u="none" strike="noStrike" kern="0" cap="none" spc="0" normalizeH="0" baseline="0" noProof="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1206279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da-DK" dirty="0" err="1"/>
              <a:t>Why</a:t>
            </a:r>
            <a:r>
              <a:rPr lang="da-DK" dirty="0"/>
              <a:t> </a:t>
            </a:r>
            <a:r>
              <a:rPr lang="da-DK" dirty="0" err="1"/>
              <a:t>apply</a:t>
            </a:r>
            <a:r>
              <a:rPr lang="da-DK" dirty="0"/>
              <a:t> CC </a:t>
            </a:r>
            <a:r>
              <a:rPr lang="da-DK" dirty="0" err="1"/>
              <a:t>licenses</a:t>
            </a:r>
            <a:r>
              <a:rPr lang="da-DK" dirty="0"/>
              <a:t> </a:t>
            </a:r>
            <a:r>
              <a:rPr lang="da-DK" dirty="0" err="1"/>
              <a:t>when</a:t>
            </a:r>
            <a:r>
              <a:rPr lang="da-DK" dirty="0"/>
              <a:t> </a:t>
            </a:r>
            <a:r>
              <a:rPr lang="da-DK" dirty="0" err="1"/>
              <a:t>publishing</a:t>
            </a:r>
            <a:r>
              <a:rPr lang="da-DK" dirty="0"/>
              <a:t>?</a:t>
            </a:r>
            <a:endParaRPr lang="cs-CZ" dirty="0"/>
          </a:p>
        </p:txBody>
      </p:sp>
      <p:sp>
        <p:nvSpPr>
          <p:cNvPr id="6" name="Zástupný symbol pro číslo snímku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13" name="Zástupný symbol pro obsah 8"/>
          <p:cNvSpPr>
            <a:spLocks noGrp="1"/>
          </p:cNvSpPr>
          <p:nvPr>
            <p:ph sz="half" idx="1"/>
          </p:nvPr>
        </p:nvSpPr>
        <p:spPr>
          <a:xfrm>
            <a:off x="377137" y="2102655"/>
            <a:ext cx="7890385" cy="2494627"/>
          </a:xfrm>
        </p:spPr>
        <p:txBody>
          <a:bodyPr>
            <a:normAutofit lnSpcReduction="10000"/>
          </a:bodyPr>
          <a:lstStyle/>
          <a:p>
            <a:r>
              <a:rPr lang="en-GB" sz="2000" dirty="0"/>
              <a:t>To make research free available for others</a:t>
            </a:r>
          </a:p>
          <a:p>
            <a:r>
              <a:rPr lang="en-GB" sz="2000" dirty="0"/>
              <a:t>To reduce uncertainties and explicate terms of </a:t>
            </a:r>
            <a:r>
              <a:rPr lang="en-GB" sz="2000" dirty="0" smtClean="0"/>
              <a:t>use</a:t>
            </a:r>
          </a:p>
          <a:p>
            <a:r>
              <a:rPr lang="en-GB" sz="2000" dirty="0"/>
              <a:t>They are international standard licenses</a:t>
            </a:r>
          </a:p>
          <a:p>
            <a:r>
              <a:rPr lang="en-GB" sz="2000" dirty="0"/>
              <a:t>They are machine readable</a:t>
            </a:r>
          </a:p>
          <a:p>
            <a:r>
              <a:rPr lang="en-GB" sz="2000" dirty="0"/>
              <a:t>To enhance scientific collaboration</a:t>
            </a:r>
          </a:p>
          <a:p>
            <a:r>
              <a:rPr lang="en-GB" sz="2000" dirty="0"/>
              <a:t>To promote verification of research</a:t>
            </a:r>
          </a:p>
          <a:p>
            <a:r>
              <a:rPr lang="en-GB" sz="2000" dirty="0"/>
              <a:t>Because it’s required by funders, publishers or institutions</a:t>
            </a:r>
          </a:p>
        </p:txBody>
      </p:sp>
    </p:spTree>
    <p:extLst>
      <p:ext uri="{BB962C8B-B14F-4D97-AF65-F5344CB8AC3E}">
        <p14:creationId xmlns:p14="http://schemas.microsoft.com/office/powerpoint/2010/main" val="123169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da-DK" dirty="0" err="1" smtClean="0"/>
              <a:t>Notice</a:t>
            </a:r>
            <a:r>
              <a:rPr lang="da-DK" dirty="0" smtClean="0"/>
              <a:t>…</a:t>
            </a:r>
            <a:endParaRPr lang="cs-CZ" dirty="0"/>
          </a:p>
        </p:txBody>
      </p:sp>
      <p:sp>
        <p:nvSpPr>
          <p:cNvPr id="6" name="Zástupný symbol pro číslo snímku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13" name="Zástupný symbol pro obsah 8"/>
          <p:cNvSpPr>
            <a:spLocks noGrp="1"/>
          </p:cNvSpPr>
          <p:nvPr>
            <p:ph sz="half" idx="1"/>
          </p:nvPr>
        </p:nvSpPr>
        <p:spPr>
          <a:xfrm>
            <a:off x="377137" y="2102655"/>
            <a:ext cx="7890385" cy="2494627"/>
          </a:xfrm>
        </p:spPr>
        <p:txBody>
          <a:bodyPr>
            <a:normAutofit/>
          </a:bodyPr>
          <a:lstStyle/>
          <a:p>
            <a:r>
              <a:rPr lang="en-GB" sz="2000" dirty="0"/>
              <a:t>CC licencing is binding and cannot be revoked by licensor</a:t>
            </a:r>
          </a:p>
          <a:p>
            <a:r>
              <a:rPr lang="en-GB" sz="2000" dirty="0"/>
              <a:t>Only copyrightable works can be CC licensed</a:t>
            </a:r>
          </a:p>
          <a:p>
            <a:r>
              <a:rPr lang="en-GB" sz="2000" dirty="0"/>
              <a:t>Only the copyright holder(s) can apply a CC license</a:t>
            </a:r>
          </a:p>
          <a:p>
            <a:r>
              <a:rPr lang="en-GB" sz="2000" dirty="0"/>
              <a:t>CC licenses are not recommended for licensing software</a:t>
            </a:r>
          </a:p>
        </p:txBody>
      </p:sp>
    </p:spTree>
    <p:extLst>
      <p:ext uri="{BB962C8B-B14F-4D97-AF65-F5344CB8AC3E}">
        <p14:creationId xmlns:p14="http://schemas.microsoft.com/office/powerpoint/2010/main" val="151499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Four license </a:t>
            </a:r>
            <a:r>
              <a:rPr lang="en-GB" dirty="0" smtClean="0"/>
              <a:t>terms </a:t>
            </a:r>
            <a:r>
              <a:rPr lang="en-GB" dirty="0"/>
              <a:t>| Six licenses</a:t>
            </a:r>
          </a:p>
        </p:txBody>
      </p:sp>
      <p:sp>
        <p:nvSpPr>
          <p:cNvPr id="7" name="Pladsholder til slidenumm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8" name="Opad-nedadgående pil 7"/>
          <p:cNvSpPr/>
          <p:nvPr/>
        </p:nvSpPr>
        <p:spPr>
          <a:xfrm>
            <a:off x="7346152" y="1696067"/>
            <a:ext cx="127798" cy="2774333"/>
          </a:xfrm>
          <a:prstGeom prst="upDownArrow">
            <a:avLst/>
          </a:prstGeom>
          <a:solidFill>
            <a:srgbClr val="40A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Pladsholder til indhold 2"/>
          <p:cNvSpPr>
            <a:spLocks noGrp="1"/>
          </p:cNvSpPr>
          <p:nvPr>
            <p:ph idx="1"/>
          </p:nvPr>
        </p:nvSpPr>
        <p:spPr>
          <a:xfrm>
            <a:off x="6763452" y="1315492"/>
            <a:ext cx="1265078" cy="340816"/>
          </a:xfrm>
        </p:spPr>
        <p:txBody>
          <a:bodyPr>
            <a:normAutofit fontScale="62500" lnSpcReduction="20000"/>
          </a:bodyPr>
          <a:lstStyle/>
          <a:p>
            <a:pPr marL="0" indent="0" algn="ctr">
              <a:lnSpc>
                <a:spcPct val="150000"/>
              </a:lnSpc>
              <a:buNone/>
            </a:pPr>
            <a:r>
              <a:rPr lang="en-US" sz="1400" dirty="0" smtClean="0">
                <a:ea typeface="Open Sans" panose="020B0606030504020204" pitchFamily="34" charset="0"/>
                <a:cs typeface="Open Sans" panose="020B0606030504020204" pitchFamily="34" charset="0"/>
              </a:rPr>
              <a:t>Most open</a:t>
            </a:r>
            <a:endParaRPr lang="en-GB" sz="1400" dirty="0">
              <a:ea typeface="Open Sans" panose="020B0606030504020204" pitchFamily="34" charset="0"/>
              <a:cs typeface="Open Sans" panose="020B0606030504020204" pitchFamily="34" charset="0"/>
            </a:endParaRPr>
          </a:p>
        </p:txBody>
      </p:sp>
      <p:sp>
        <p:nvSpPr>
          <p:cNvPr id="10" name="Pladsholder til indhold 2"/>
          <p:cNvSpPr>
            <a:spLocks noGrp="1"/>
          </p:cNvSpPr>
          <p:nvPr>
            <p:ph idx="1"/>
          </p:nvPr>
        </p:nvSpPr>
        <p:spPr>
          <a:xfrm>
            <a:off x="6777512" y="4530281"/>
            <a:ext cx="1265078" cy="340816"/>
          </a:xfrm>
        </p:spPr>
        <p:txBody>
          <a:bodyPr>
            <a:normAutofit fontScale="62500" lnSpcReduction="20000"/>
          </a:bodyPr>
          <a:lstStyle/>
          <a:p>
            <a:pPr marL="0" indent="0" algn="ctr">
              <a:lnSpc>
                <a:spcPct val="150000"/>
              </a:lnSpc>
              <a:buNone/>
            </a:pPr>
            <a:r>
              <a:rPr lang="en-US" sz="1400" dirty="0" smtClean="0">
                <a:ea typeface="Open Sans" panose="020B0606030504020204" pitchFamily="34" charset="0"/>
                <a:cs typeface="Open Sans" panose="020B0606030504020204" pitchFamily="34" charset="0"/>
              </a:rPr>
              <a:t>Least open</a:t>
            </a:r>
            <a:endParaRPr lang="en-GB" sz="1400" dirty="0">
              <a:ea typeface="Open Sans" panose="020B0606030504020204" pitchFamily="34" charset="0"/>
              <a:cs typeface="Open Sans" panose="020B0606030504020204" pitchFamily="34" charset="0"/>
            </a:endParaRPr>
          </a:p>
        </p:txBody>
      </p:sp>
      <p:pic>
        <p:nvPicPr>
          <p:cNvPr id="11" name="Billede 10"/>
          <p:cNvPicPr>
            <a:picLocks noChangeAspect="1"/>
          </p:cNvPicPr>
          <p:nvPr/>
        </p:nvPicPr>
        <p:blipFill rotWithShape="1">
          <a:blip r:embed="rId3"/>
          <a:srcRect r="48213"/>
          <a:stretch/>
        </p:blipFill>
        <p:spPr>
          <a:xfrm>
            <a:off x="560148" y="1656308"/>
            <a:ext cx="3303242" cy="3101717"/>
          </a:xfrm>
          <a:prstGeom prst="rect">
            <a:avLst/>
          </a:prstGeom>
        </p:spPr>
      </p:pic>
      <p:sp>
        <p:nvSpPr>
          <p:cNvPr id="12" name="Rektangel 11"/>
          <p:cNvSpPr/>
          <p:nvPr/>
        </p:nvSpPr>
        <p:spPr>
          <a:xfrm>
            <a:off x="83505" y="4900228"/>
            <a:ext cx="6096000" cy="20005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700" b="0" i="0" u="none" strike="noStrike" kern="0" cap="none" spc="0" normalizeH="0" baseline="0" noProof="0" dirty="0" smtClean="0">
                <a:ln>
                  <a:noFill/>
                </a:ln>
                <a:solidFill>
                  <a:srgbClr val="000000"/>
                </a:solidFill>
                <a:effectLst/>
                <a:uLnTx/>
                <a:uFillTx/>
                <a:latin typeface="Arial"/>
                <a:cs typeface="Arial"/>
                <a:sym typeface="Arial"/>
              </a:rPr>
              <a:t>License </a:t>
            </a:r>
            <a:r>
              <a:rPr kumimoji="0" lang="da-DK" sz="700" b="0" i="0" u="none" strike="noStrike" kern="0" cap="none" spc="0" normalizeH="0" baseline="0" noProof="0" dirty="0" err="1" smtClean="0">
                <a:ln>
                  <a:noFill/>
                </a:ln>
                <a:solidFill>
                  <a:srgbClr val="000000"/>
                </a:solidFill>
                <a:effectLst/>
                <a:uLnTx/>
                <a:uFillTx/>
                <a:latin typeface="Arial"/>
                <a:cs typeface="Arial"/>
                <a:sym typeface="Arial"/>
              </a:rPr>
              <a:t>overview</a:t>
            </a:r>
            <a:r>
              <a:rPr kumimoji="0" lang="da-DK" sz="700" b="0" i="0" u="none" strike="noStrike" kern="0" cap="none" spc="0" normalizeH="0" baseline="0" noProof="0" dirty="0" smtClean="0">
                <a:ln>
                  <a:noFill/>
                </a:ln>
                <a:solidFill>
                  <a:srgbClr val="000000"/>
                </a:solidFill>
                <a:effectLst/>
                <a:uLnTx/>
                <a:uFillTx/>
                <a:latin typeface="Arial"/>
                <a:cs typeface="Arial"/>
                <a:sym typeface="Arial"/>
              </a:rPr>
              <a:t> </a:t>
            </a:r>
            <a:r>
              <a:rPr kumimoji="0" lang="da-DK" sz="700" b="0" i="0" u="none" strike="noStrike" kern="0" cap="none" spc="0" normalizeH="0" baseline="0" noProof="0" dirty="0" err="1" smtClean="0">
                <a:ln>
                  <a:noFill/>
                </a:ln>
                <a:solidFill>
                  <a:srgbClr val="000000"/>
                </a:solidFill>
                <a:effectLst/>
                <a:uLnTx/>
                <a:uFillTx/>
                <a:latin typeface="Arial"/>
                <a:cs typeface="Arial"/>
                <a:sym typeface="Arial"/>
              </a:rPr>
              <a:t>available</a:t>
            </a:r>
            <a:r>
              <a:rPr kumimoji="0" lang="da-DK" sz="700" b="0" i="0" u="none" strike="noStrike" kern="0" cap="none" spc="0" normalizeH="0" baseline="0" noProof="0" dirty="0" smtClean="0">
                <a:ln>
                  <a:noFill/>
                </a:ln>
                <a:solidFill>
                  <a:srgbClr val="000000"/>
                </a:solidFill>
                <a:effectLst/>
                <a:uLnTx/>
                <a:uFillTx/>
                <a:latin typeface="Arial"/>
                <a:cs typeface="Arial"/>
                <a:sym typeface="Arial"/>
              </a:rPr>
              <a:t> </a:t>
            </a:r>
            <a:r>
              <a:rPr kumimoji="0" lang="da-DK" sz="700" b="0" i="0" u="none" strike="noStrike" kern="0" cap="none" spc="0" normalizeH="0" baseline="0" noProof="0" dirty="0" err="1" smtClean="0">
                <a:ln>
                  <a:noFill/>
                </a:ln>
                <a:solidFill>
                  <a:srgbClr val="000000"/>
                </a:solidFill>
                <a:effectLst/>
                <a:uLnTx/>
                <a:uFillTx/>
                <a:latin typeface="Arial"/>
                <a:cs typeface="Arial"/>
                <a:sym typeface="Arial"/>
              </a:rPr>
              <a:t>here</a:t>
            </a:r>
            <a:r>
              <a:rPr kumimoji="0" lang="da-DK" sz="700" b="0" i="0" u="none" strike="noStrike" kern="0" cap="none" spc="0" normalizeH="0" baseline="0" noProof="0" dirty="0" smtClean="0">
                <a:ln>
                  <a:noFill/>
                </a:ln>
                <a:solidFill>
                  <a:srgbClr val="000000"/>
                </a:solidFill>
                <a:effectLst/>
                <a:uLnTx/>
                <a:uFillTx/>
                <a:latin typeface="Arial"/>
                <a:cs typeface="Arial"/>
                <a:sym typeface="Arial"/>
              </a:rPr>
              <a:t>: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4"/>
              </a:rPr>
              <a:t>https://wiki.creativecommons.org/images/6/6d/6licenses-flat.pdf</a:t>
            </a:r>
            <a:r>
              <a:rPr kumimoji="0" lang="da-DK" sz="700" b="0" i="0" u="none" strike="noStrike" kern="0" cap="none" spc="0" normalizeH="0" baseline="0" noProof="0" dirty="0" smtClean="0">
                <a:ln>
                  <a:noFill/>
                </a:ln>
                <a:solidFill>
                  <a:srgbClr val="000000"/>
                </a:solidFill>
                <a:effectLst/>
                <a:uLnTx/>
                <a:uFillTx/>
                <a:latin typeface="Arial"/>
                <a:cs typeface="Arial"/>
                <a:sym typeface="Arial"/>
              </a:rPr>
              <a:t> </a:t>
            </a: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Billede 12"/>
          <p:cNvPicPr>
            <a:picLocks noChangeAspect="1"/>
          </p:cNvPicPr>
          <p:nvPr/>
        </p:nvPicPr>
        <p:blipFill rotWithShape="1">
          <a:blip r:embed="rId3"/>
          <a:srcRect l="49803"/>
          <a:stretch/>
        </p:blipFill>
        <p:spPr>
          <a:xfrm>
            <a:off x="3738880" y="1656308"/>
            <a:ext cx="3201785" cy="3101717"/>
          </a:xfrm>
          <a:prstGeom prst="rect">
            <a:avLst/>
          </a:prstGeom>
        </p:spPr>
      </p:pic>
    </p:spTree>
    <p:extLst>
      <p:ext uri="{BB962C8B-B14F-4D97-AF65-F5344CB8AC3E}">
        <p14:creationId xmlns:p14="http://schemas.microsoft.com/office/powerpoint/2010/main" val="1460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Public domain dedication and mark</a:t>
            </a:r>
          </a:p>
        </p:txBody>
      </p:sp>
      <p:sp>
        <p:nvSpPr>
          <p:cNvPr id="7" name="Pladsholder til slidenumm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12" name="Rektangel 11"/>
          <p:cNvSpPr/>
          <p:nvPr/>
        </p:nvSpPr>
        <p:spPr>
          <a:xfrm>
            <a:off x="83505" y="4900228"/>
            <a:ext cx="6096000" cy="20005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700" b="0" i="0" u="none" strike="noStrike" kern="0" cap="none" spc="0" normalizeH="0" baseline="0" noProof="0" dirty="0" err="1">
                <a:ln>
                  <a:noFill/>
                </a:ln>
                <a:solidFill>
                  <a:srgbClr val="000000"/>
                </a:solidFill>
                <a:effectLst/>
                <a:uLnTx/>
                <a:uFillTx/>
                <a:latin typeface="Arial"/>
                <a:cs typeface="Arial"/>
                <a:sym typeface="Arial"/>
              </a:rPr>
              <a:t>Overview</a:t>
            </a:r>
            <a:r>
              <a:rPr kumimoji="0" lang="da-DK" sz="700" b="0" i="0" u="none" strike="noStrike" kern="0" cap="none" spc="0" normalizeH="0" baseline="0" noProof="0" dirty="0">
                <a:ln>
                  <a:noFill/>
                </a:ln>
                <a:solidFill>
                  <a:srgbClr val="000000"/>
                </a:solidFill>
                <a:effectLst/>
                <a:uLnTx/>
                <a:uFillTx/>
                <a:latin typeface="Arial"/>
                <a:cs typeface="Arial"/>
                <a:sym typeface="Arial"/>
              </a:rPr>
              <a:t> of public domain </a:t>
            </a:r>
            <a:r>
              <a:rPr kumimoji="0" lang="da-DK" sz="700" b="0" i="0" u="none" strike="noStrike" kern="0" cap="none" spc="0" normalizeH="0" baseline="0" noProof="0" dirty="0" err="1">
                <a:ln>
                  <a:noFill/>
                </a:ln>
                <a:solidFill>
                  <a:srgbClr val="000000"/>
                </a:solidFill>
                <a:effectLst/>
                <a:uLnTx/>
                <a:uFillTx/>
                <a:latin typeface="Arial"/>
                <a:cs typeface="Arial"/>
                <a:sym typeface="Arial"/>
              </a:rPr>
              <a:t>licenses</a:t>
            </a:r>
            <a:r>
              <a:rPr kumimoji="0" lang="da-DK" sz="700" b="0" i="0" u="none" strike="noStrike" kern="0" cap="none" spc="0" normalizeH="0" baseline="0" noProof="0" dirty="0">
                <a:ln>
                  <a:noFill/>
                </a:ln>
                <a:solidFill>
                  <a:srgbClr val="000000"/>
                </a:solidFill>
                <a:effectLst/>
                <a:uLnTx/>
                <a:uFillTx/>
                <a:latin typeface="Arial"/>
                <a:cs typeface="Arial"/>
                <a:sym typeface="Arial"/>
              </a:rPr>
              <a:t> is </a:t>
            </a:r>
            <a:r>
              <a:rPr kumimoji="0" lang="da-DK" sz="700" b="0" i="0" u="none" strike="noStrike" kern="0" cap="none" spc="0" normalizeH="0" baseline="0" noProof="0" dirty="0" err="1">
                <a:ln>
                  <a:noFill/>
                </a:ln>
                <a:solidFill>
                  <a:srgbClr val="000000"/>
                </a:solidFill>
                <a:effectLst/>
                <a:uLnTx/>
                <a:uFillTx/>
                <a:latin typeface="Arial"/>
                <a:cs typeface="Arial"/>
                <a:sym typeface="Arial"/>
              </a:rPr>
              <a:t>available</a:t>
            </a:r>
            <a:r>
              <a:rPr kumimoji="0" lang="da-DK" sz="700" b="0" i="0" u="none" strike="noStrike" kern="0" cap="none" spc="0" normalizeH="0" baseline="0" noProof="0" dirty="0">
                <a:ln>
                  <a:noFill/>
                </a:ln>
                <a:solidFill>
                  <a:srgbClr val="000000"/>
                </a:solidFill>
                <a:effectLst/>
                <a:uLnTx/>
                <a:uFillTx/>
                <a:latin typeface="Arial"/>
                <a:cs typeface="Arial"/>
                <a:sym typeface="Arial"/>
              </a:rPr>
              <a:t> </a:t>
            </a:r>
            <a:r>
              <a:rPr kumimoji="0" lang="da-DK" sz="700" b="0" i="0" u="none" strike="noStrike" kern="0" cap="none" spc="0" normalizeH="0" baseline="0" noProof="0" dirty="0" err="1">
                <a:ln>
                  <a:noFill/>
                </a:ln>
                <a:solidFill>
                  <a:srgbClr val="000000"/>
                </a:solidFill>
                <a:effectLst/>
                <a:uLnTx/>
                <a:uFillTx/>
                <a:latin typeface="Arial"/>
                <a:cs typeface="Arial"/>
                <a:sym typeface="Arial"/>
              </a:rPr>
              <a:t>here</a:t>
            </a:r>
            <a:r>
              <a:rPr kumimoji="0" lang="da-DK" sz="700" b="0" i="0" u="none" strike="noStrike" kern="0" cap="none" spc="0" normalizeH="0" baseline="0" noProof="0" dirty="0">
                <a:ln>
                  <a:noFill/>
                </a:ln>
                <a:solidFill>
                  <a:srgbClr val="000000"/>
                </a:solidFill>
                <a:effectLst/>
                <a:uLnTx/>
                <a:uFillTx/>
                <a:latin typeface="Arial"/>
                <a:cs typeface="Arial"/>
                <a:sym typeface="Arial"/>
              </a:rPr>
              <a:t>: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3"/>
              </a:rPr>
              <a:t>https://wiki.creativecommons.org/images/8/88/Publicdomain.pdf</a:t>
            </a: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 name="Billede 13"/>
          <p:cNvPicPr>
            <a:picLocks noChangeAspect="1"/>
          </p:cNvPicPr>
          <p:nvPr/>
        </p:nvPicPr>
        <p:blipFill rotWithShape="1">
          <a:blip r:embed="rId4"/>
          <a:srcRect r="46795"/>
          <a:stretch/>
        </p:blipFill>
        <p:spPr>
          <a:xfrm>
            <a:off x="463985" y="2087745"/>
            <a:ext cx="5908664" cy="2302587"/>
          </a:xfrm>
          <a:prstGeom prst="rect">
            <a:avLst/>
          </a:prstGeom>
        </p:spPr>
      </p:pic>
    </p:spTree>
    <p:extLst>
      <p:ext uri="{BB962C8B-B14F-4D97-AF65-F5344CB8AC3E}">
        <p14:creationId xmlns:p14="http://schemas.microsoft.com/office/powerpoint/2010/main" val="3771097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 three layers of a CC license</a:t>
            </a:r>
          </a:p>
        </p:txBody>
      </p:sp>
      <p:sp>
        <p:nvSpPr>
          <p:cNvPr id="7" name="Pladsholder til slidenumm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12" name="Rektangel 11"/>
          <p:cNvSpPr/>
          <p:nvPr/>
        </p:nvSpPr>
        <p:spPr>
          <a:xfrm>
            <a:off x="83505" y="4900228"/>
            <a:ext cx="6096000" cy="20005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700" b="0" i="0" u="none" strike="noStrike" kern="0" cap="none" spc="0" normalizeH="0" baseline="0" noProof="0" dirty="0">
                <a:ln>
                  <a:noFill/>
                </a:ln>
                <a:solidFill>
                  <a:srgbClr val="000000"/>
                </a:solidFill>
                <a:effectLst/>
                <a:uLnTx/>
                <a:uFillTx/>
                <a:latin typeface="Arial"/>
                <a:cs typeface="Arial"/>
                <a:sym typeface="Arial"/>
                <a:hlinkClick r:id="rId3"/>
              </a:rPr>
              <a:t>Three “</a:t>
            </a:r>
            <a:r>
              <a:rPr kumimoji="0" lang="da-DK" sz="700" b="0" i="0" u="none" strike="noStrike" kern="0" cap="none" spc="0" normalizeH="0" baseline="0" noProof="0" dirty="0" err="1">
                <a:ln>
                  <a:noFill/>
                </a:ln>
                <a:solidFill>
                  <a:srgbClr val="000000"/>
                </a:solidFill>
                <a:effectLst/>
                <a:uLnTx/>
                <a:uFillTx/>
                <a:latin typeface="Arial"/>
                <a:cs typeface="Arial"/>
                <a:sym typeface="Arial"/>
                <a:hlinkClick r:id="rId3"/>
              </a:rPr>
              <a:t>Layers</a:t>
            </a:r>
            <a:r>
              <a:rPr kumimoji="0" lang="da-DK" sz="700" b="0" i="0" u="none" strike="noStrike" kern="0" cap="none" spc="0" normalizeH="0" baseline="0" noProof="0" dirty="0">
                <a:ln>
                  <a:noFill/>
                </a:ln>
                <a:solidFill>
                  <a:srgbClr val="000000"/>
                </a:solidFill>
                <a:effectLst/>
                <a:uLnTx/>
                <a:uFillTx/>
                <a:latin typeface="Arial"/>
                <a:cs typeface="Arial"/>
                <a:sym typeface="Arial"/>
                <a:hlinkClick r:id="rId3"/>
              </a:rPr>
              <a:t>” Of Licenses </a:t>
            </a:r>
            <a:r>
              <a:rPr kumimoji="0" lang="da-DK" sz="700" b="0" i="0" u="none" strike="noStrike" kern="0" cap="none" spc="0" normalizeH="0" baseline="0" noProof="0" dirty="0">
                <a:ln>
                  <a:noFill/>
                </a:ln>
                <a:solidFill>
                  <a:srgbClr val="000000"/>
                </a:solidFill>
                <a:effectLst/>
                <a:uLnTx/>
                <a:uFillTx/>
                <a:latin typeface="Arial"/>
                <a:cs typeface="Arial"/>
                <a:sym typeface="Arial"/>
              </a:rPr>
              <a:t>by </a:t>
            </a:r>
            <a:r>
              <a:rPr kumimoji="0" lang="da-DK" sz="700" b="0" i="0" u="none" strike="noStrike" kern="0" cap="none" spc="0" normalizeH="0" baseline="0" noProof="0" dirty="0">
                <a:ln>
                  <a:noFill/>
                </a:ln>
                <a:solidFill>
                  <a:srgbClr val="000000"/>
                </a:solidFill>
                <a:effectLst/>
                <a:uLnTx/>
                <a:uFillTx/>
                <a:latin typeface="Arial"/>
                <a:cs typeface="Arial"/>
                <a:sym typeface="Arial"/>
                <a:hlinkClick r:id="rId4"/>
              </a:rPr>
              <a:t>Creative Commons </a:t>
            </a:r>
            <a:r>
              <a:rPr kumimoji="0" lang="da-DK" sz="700" b="0" i="0" u="none" strike="noStrike" kern="0" cap="none" spc="0" normalizeH="0" baseline="0" noProof="0" dirty="0">
                <a:ln>
                  <a:noFill/>
                </a:ln>
                <a:solidFill>
                  <a:srgbClr val="000000"/>
                </a:solidFill>
                <a:effectLst/>
                <a:uLnTx/>
                <a:uFillTx/>
                <a:latin typeface="Arial"/>
                <a:cs typeface="Arial"/>
                <a:sym typeface="Arial"/>
              </a:rPr>
              <a:t> is </a:t>
            </a:r>
            <a:r>
              <a:rPr kumimoji="0" lang="da-DK" sz="700" b="0" i="0" u="none" strike="noStrike" kern="0" cap="none" spc="0" normalizeH="0" baseline="0" noProof="0" dirty="0" err="1">
                <a:ln>
                  <a:noFill/>
                </a:ln>
                <a:solidFill>
                  <a:srgbClr val="000000"/>
                </a:solidFill>
                <a:effectLst/>
                <a:uLnTx/>
                <a:uFillTx/>
                <a:latin typeface="Arial"/>
                <a:cs typeface="Arial"/>
                <a:sym typeface="Arial"/>
              </a:rPr>
              <a:t>licensed</a:t>
            </a:r>
            <a:r>
              <a:rPr kumimoji="0" lang="da-DK" sz="700" b="0" i="0" u="none" strike="noStrike" kern="0" cap="none" spc="0" normalizeH="0" baseline="0" noProof="0" dirty="0">
                <a:ln>
                  <a:noFill/>
                </a:ln>
                <a:solidFill>
                  <a:srgbClr val="000000"/>
                </a:solidFill>
                <a:effectLst/>
                <a:uLnTx/>
                <a:uFillTx/>
                <a:latin typeface="Arial"/>
                <a:cs typeface="Arial"/>
                <a:sym typeface="Arial"/>
              </a:rPr>
              <a:t> under </a:t>
            </a:r>
            <a:r>
              <a:rPr kumimoji="0" lang="da-DK" sz="700" b="0" i="0" u="none" strike="noStrike" kern="0" cap="none" spc="0" normalizeH="0" baseline="0" noProof="0" dirty="0">
                <a:ln>
                  <a:noFill/>
                </a:ln>
                <a:solidFill>
                  <a:srgbClr val="000000"/>
                </a:solidFill>
                <a:effectLst/>
                <a:uLnTx/>
                <a:uFillTx/>
                <a:latin typeface="Arial"/>
                <a:cs typeface="Arial"/>
                <a:sym typeface="Arial"/>
                <a:hlinkClick r:id="rId5"/>
              </a:rPr>
              <a:t>CC BY 4.0</a:t>
            </a: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Pladsholder til indhold 2"/>
          <p:cNvSpPr>
            <a:spLocks noGrp="1"/>
          </p:cNvSpPr>
          <p:nvPr>
            <p:ph idx="1"/>
          </p:nvPr>
        </p:nvSpPr>
        <p:spPr>
          <a:xfrm>
            <a:off x="6075824" y="1767427"/>
            <a:ext cx="2410952" cy="324053"/>
          </a:xfrm>
        </p:spPr>
        <p:txBody>
          <a:bodyPr>
            <a:noAutofit/>
          </a:bodyPr>
          <a:lstStyle/>
          <a:p>
            <a:pPr marL="0" indent="0">
              <a:buNone/>
            </a:pPr>
            <a:r>
              <a:rPr lang="da-DK" sz="1800" dirty="0" smtClean="0"/>
              <a:t>The legal </a:t>
            </a:r>
            <a:r>
              <a:rPr lang="da-DK" sz="1800" dirty="0" err="1" smtClean="0"/>
              <a:t>foundation</a:t>
            </a:r>
            <a:endParaRPr lang="en-GB" sz="1800" dirty="0"/>
          </a:p>
        </p:txBody>
      </p:sp>
      <p:pic>
        <p:nvPicPr>
          <p:cNvPr id="9" name="Billede 8"/>
          <p:cNvPicPr>
            <a:picLocks noChangeAspect="1"/>
          </p:cNvPicPr>
          <p:nvPr/>
        </p:nvPicPr>
        <p:blipFill>
          <a:blip r:embed="rId6"/>
          <a:stretch>
            <a:fillRect/>
          </a:stretch>
        </p:blipFill>
        <p:spPr>
          <a:xfrm>
            <a:off x="531430" y="1452547"/>
            <a:ext cx="3391983" cy="3447682"/>
          </a:xfrm>
          <a:prstGeom prst="rect">
            <a:avLst/>
          </a:prstGeom>
        </p:spPr>
      </p:pic>
      <p:sp>
        <p:nvSpPr>
          <p:cNvPr id="10" name="Nedadgående pil 9"/>
          <p:cNvSpPr/>
          <p:nvPr/>
        </p:nvSpPr>
        <p:spPr>
          <a:xfrm rot="15725222">
            <a:off x="4750406" y="926445"/>
            <a:ext cx="185660" cy="2463068"/>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Pladsholder til indhold 2"/>
          <p:cNvSpPr txBox="1">
            <a:spLocks/>
          </p:cNvSpPr>
          <p:nvPr/>
        </p:nvSpPr>
        <p:spPr>
          <a:xfrm>
            <a:off x="6162607" y="2581177"/>
            <a:ext cx="2545348" cy="704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panose="020B0604020202020204" pitchFamily="34" charset="0"/>
              <a:buNone/>
              <a:tabLst/>
              <a:defRPr/>
            </a:pPr>
            <a:r>
              <a:rPr kumimoji="0" lang="da-DK" sz="1800" b="0" i="0" u="none" strike="noStrike" kern="1200" cap="none" spc="0" normalizeH="0" baseline="0" noProof="0" dirty="0" smtClean="0">
                <a:ln>
                  <a:noFill/>
                </a:ln>
                <a:solidFill>
                  <a:srgbClr val="000000"/>
                </a:solidFill>
                <a:effectLst/>
                <a:uLnTx/>
                <a:uFillTx/>
                <a:latin typeface="Arial"/>
                <a:ea typeface="+mn-ea"/>
                <a:cs typeface="+mn-cs"/>
                <a:sym typeface="Arial"/>
              </a:rPr>
              <a:t>Reader </a:t>
            </a:r>
            <a:r>
              <a:rPr kumimoji="0" lang="da-DK" sz="1800" b="0" i="0" u="none" strike="noStrike" kern="1200" cap="none" spc="0" normalizeH="0" baseline="0" noProof="0" dirty="0" err="1" smtClean="0">
                <a:ln>
                  <a:noFill/>
                </a:ln>
                <a:solidFill>
                  <a:srgbClr val="000000"/>
                </a:solidFill>
                <a:effectLst/>
                <a:uLnTx/>
                <a:uFillTx/>
                <a:latin typeface="Arial"/>
                <a:ea typeface="+mn-ea"/>
                <a:cs typeface="+mn-cs"/>
                <a:sym typeface="Arial"/>
              </a:rPr>
              <a:t>friendly</a:t>
            </a:r>
            <a:r>
              <a:rPr kumimoji="0" lang="da-DK" sz="1800" b="0" i="0" u="none" strike="noStrike" kern="1200" cap="none" spc="0" normalizeH="0" baseline="0" noProof="0" dirty="0">
                <a:ln>
                  <a:noFill/>
                </a:ln>
                <a:solidFill>
                  <a:srgbClr val="000000"/>
                </a:solidFill>
                <a:effectLst/>
                <a:uLnTx/>
                <a:uFillTx/>
                <a:latin typeface="Arial"/>
                <a:ea typeface="+mn-ea"/>
                <a:cs typeface="+mn-cs"/>
                <a:sym typeface="Arial"/>
              </a:rPr>
              <a:t> </a:t>
            </a:r>
            <a:r>
              <a:rPr kumimoji="0" lang="da-DK" sz="1800" b="0" i="0" u="none" strike="noStrike" kern="1200" cap="none" spc="0" normalizeH="0" baseline="0" noProof="0" dirty="0" err="1" smtClean="0">
                <a:ln>
                  <a:noFill/>
                </a:ln>
                <a:solidFill>
                  <a:srgbClr val="000000"/>
                </a:solidFill>
                <a:effectLst/>
                <a:uLnTx/>
                <a:uFillTx/>
                <a:latin typeface="Arial"/>
                <a:ea typeface="+mn-ea"/>
                <a:cs typeface="+mn-cs"/>
                <a:sym typeface="Arial"/>
              </a:rPr>
              <a:t>license</a:t>
            </a:r>
            <a:r>
              <a:rPr kumimoji="0" lang="da-DK" sz="1800" b="0" i="0" u="none" strike="noStrike" kern="1200" cap="none" spc="0" normalizeH="0" baseline="0" noProof="0" dirty="0">
                <a:ln>
                  <a:noFill/>
                </a:ln>
                <a:solidFill>
                  <a:srgbClr val="000000"/>
                </a:solidFill>
                <a:effectLst/>
                <a:uLnTx/>
                <a:uFillTx/>
                <a:latin typeface="Arial"/>
                <a:ea typeface="+mn-ea"/>
                <a:cs typeface="+mn-cs"/>
                <a:sym typeface="Arial"/>
              </a:rPr>
              <a:t> </a:t>
            </a:r>
            <a:r>
              <a:rPr kumimoji="0" lang="da-DK" sz="1800" b="0" i="0" u="none" strike="noStrike" kern="1200" cap="none" spc="0" normalizeH="0" baseline="0" noProof="0" dirty="0" smtClean="0">
                <a:ln>
                  <a:noFill/>
                </a:ln>
                <a:solidFill>
                  <a:srgbClr val="000000"/>
                </a:solidFill>
                <a:effectLst/>
                <a:uLnTx/>
                <a:uFillTx/>
                <a:latin typeface="Arial"/>
                <a:ea typeface="+mn-ea"/>
                <a:cs typeface="+mn-cs"/>
                <a:sym typeface="Arial"/>
              </a:rPr>
              <a:t>terms</a:t>
            </a:r>
            <a:endParaRPr kumimoji="0" lang="en-GB" sz="18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5" name="Pladsholder til indhold 2"/>
          <p:cNvSpPr txBox="1">
            <a:spLocks/>
          </p:cNvSpPr>
          <p:nvPr/>
        </p:nvSpPr>
        <p:spPr>
          <a:xfrm>
            <a:off x="6179505" y="3505553"/>
            <a:ext cx="2410952" cy="1029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da-DK" sz="1800" b="0" i="0" u="none" strike="noStrike" kern="1200" cap="none" spc="0" normalizeH="0" baseline="0" noProof="0" dirty="0" err="1" smtClean="0">
                <a:ln>
                  <a:noFill/>
                </a:ln>
                <a:solidFill>
                  <a:srgbClr val="000000"/>
                </a:solidFill>
                <a:effectLst/>
                <a:uLnTx/>
                <a:uFillTx/>
                <a:latin typeface="Arial"/>
                <a:ea typeface="+mn-ea"/>
                <a:cs typeface="+mn-cs"/>
                <a:sym typeface="Arial"/>
              </a:rPr>
              <a:t>Findable</a:t>
            </a:r>
            <a:r>
              <a:rPr kumimoji="0" lang="da-DK" sz="1800" b="0" i="0" u="none" strike="noStrike" kern="1200" cap="none" spc="0" normalizeH="0" baseline="0" noProof="0" dirty="0" smtClean="0">
                <a:ln>
                  <a:noFill/>
                </a:ln>
                <a:solidFill>
                  <a:srgbClr val="000000"/>
                </a:solidFill>
                <a:effectLst/>
                <a:uLnTx/>
                <a:uFillTx/>
                <a:latin typeface="Arial"/>
                <a:ea typeface="+mn-ea"/>
                <a:cs typeface="+mn-cs"/>
                <a:sym typeface="Arial"/>
              </a:rPr>
              <a:t> for </a:t>
            </a:r>
            <a:r>
              <a:rPr kumimoji="0" lang="da-DK" sz="1800" b="0" i="0" u="none" strike="noStrike" kern="1200" cap="none" spc="0" normalizeH="0" baseline="0" noProof="0" dirty="0" err="1" smtClean="0">
                <a:ln>
                  <a:noFill/>
                </a:ln>
                <a:solidFill>
                  <a:srgbClr val="000000"/>
                </a:solidFill>
                <a:effectLst/>
                <a:uLnTx/>
                <a:uFillTx/>
                <a:latin typeface="Arial"/>
                <a:ea typeface="+mn-ea"/>
                <a:cs typeface="+mn-cs"/>
                <a:sym typeface="Arial"/>
              </a:rPr>
              <a:t>search</a:t>
            </a:r>
            <a:r>
              <a:rPr kumimoji="0" lang="da-DK" sz="1800" b="0" i="0" u="none" strike="noStrike" kern="1200" cap="none" spc="0" normalizeH="0" baseline="0" noProof="0" dirty="0" smtClean="0">
                <a:ln>
                  <a:noFill/>
                </a:ln>
                <a:solidFill>
                  <a:srgbClr val="000000"/>
                </a:solidFill>
                <a:effectLst/>
                <a:uLnTx/>
                <a:uFillTx/>
                <a:latin typeface="Arial"/>
                <a:ea typeface="+mn-ea"/>
                <a:cs typeface="+mn-cs"/>
                <a:sym typeface="Arial"/>
              </a:rPr>
              <a:t> </a:t>
            </a:r>
            <a:r>
              <a:rPr kumimoji="0" lang="da-DK" sz="1800" b="0" i="0" u="none" strike="noStrike" kern="1200" cap="none" spc="0" normalizeH="0" baseline="0" noProof="0" dirty="0" err="1" smtClean="0">
                <a:ln>
                  <a:noFill/>
                </a:ln>
                <a:solidFill>
                  <a:srgbClr val="000000"/>
                </a:solidFill>
                <a:effectLst/>
                <a:uLnTx/>
                <a:uFillTx/>
                <a:latin typeface="Arial"/>
                <a:ea typeface="+mn-ea"/>
                <a:cs typeface="+mn-cs"/>
                <a:sym typeface="Arial"/>
              </a:rPr>
              <a:t>engines</a:t>
            </a:r>
            <a:r>
              <a:rPr kumimoji="0" lang="da-DK" sz="1800" b="0" i="0" u="none" strike="noStrike" kern="1200" cap="none" spc="0" normalizeH="0" baseline="0" noProof="0" dirty="0" smtClean="0">
                <a:ln>
                  <a:noFill/>
                </a:ln>
                <a:solidFill>
                  <a:srgbClr val="000000"/>
                </a:solidFill>
                <a:effectLst/>
                <a:uLnTx/>
                <a:uFillTx/>
                <a:latin typeface="Arial"/>
                <a:ea typeface="+mn-ea"/>
                <a:cs typeface="+mn-cs"/>
                <a:sym typeface="Arial"/>
              </a:rPr>
              <a:t>, software and databases</a:t>
            </a:r>
            <a:endParaRPr kumimoji="0" lang="en-GB" sz="18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6" name="Nedadgående pil 15"/>
          <p:cNvSpPr/>
          <p:nvPr/>
        </p:nvSpPr>
        <p:spPr>
          <a:xfrm rot="15881819">
            <a:off x="4767796" y="1789604"/>
            <a:ext cx="185660" cy="2463068"/>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Nedadgående pil 16"/>
          <p:cNvSpPr/>
          <p:nvPr/>
        </p:nvSpPr>
        <p:spPr>
          <a:xfrm rot="16030228">
            <a:off x="4767976" y="2696016"/>
            <a:ext cx="185660" cy="2463068"/>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53113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P spid="14" grpId="0"/>
      <p:bldP spid="15" grpId="0"/>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CC License Compatibility Chart</a:t>
            </a:r>
          </a:p>
        </p:txBody>
      </p:sp>
      <p:sp>
        <p:nvSpPr>
          <p:cNvPr id="7" name="Pladsholder til slidenumm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12" name="Rektangel 11"/>
          <p:cNvSpPr/>
          <p:nvPr/>
        </p:nvSpPr>
        <p:spPr>
          <a:xfrm>
            <a:off x="83505" y="4900228"/>
            <a:ext cx="6096000" cy="20005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a:ln>
                  <a:noFill/>
                </a:ln>
                <a:solidFill>
                  <a:srgbClr val="000000"/>
                </a:solidFill>
                <a:effectLst/>
                <a:uLnTx/>
                <a:uFillTx/>
                <a:latin typeface="Arial"/>
                <a:cs typeface="Arial"/>
                <a:sym typeface="Arial"/>
              </a:rPr>
              <a:t>Chart available here: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3"/>
              </a:rPr>
              <a:t>https://wiki.creativecommons.org/wiki/File:CC_License_Compatibility_Chart.png</a:t>
            </a: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2" descr="File:CC License Compatibility Ch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96066"/>
            <a:ext cx="5219360" cy="308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49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da-DK" dirty="0" err="1" smtClean="0"/>
              <a:t>Toll</a:t>
            </a:r>
            <a:r>
              <a:rPr lang="da-DK" dirty="0" smtClean="0"/>
              <a:t> Access </a:t>
            </a:r>
            <a:r>
              <a:rPr lang="da-DK" dirty="0" err="1" smtClean="0"/>
              <a:t>article</a:t>
            </a:r>
            <a:endParaRPr lang="cs-CZ" dirty="0"/>
          </a:p>
        </p:txBody>
      </p:sp>
      <p:sp>
        <p:nvSpPr>
          <p:cNvPr id="15" name="Zástupný symbol pro číslo snímku 1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pic>
        <p:nvPicPr>
          <p:cNvPr id="9" name="Billede 8"/>
          <p:cNvPicPr>
            <a:picLocks noChangeAspect="1"/>
          </p:cNvPicPr>
          <p:nvPr/>
        </p:nvPicPr>
        <p:blipFill>
          <a:blip r:embed="rId2"/>
          <a:stretch>
            <a:fillRect/>
          </a:stretch>
        </p:blipFill>
        <p:spPr>
          <a:xfrm>
            <a:off x="5818085" y="706278"/>
            <a:ext cx="2636274" cy="3910900"/>
          </a:xfrm>
          <a:prstGeom prst="rect">
            <a:avLst/>
          </a:prstGeom>
          <a:ln w="38100">
            <a:solidFill>
              <a:schemeClr val="accent1"/>
            </a:solidFill>
          </a:ln>
        </p:spPr>
      </p:pic>
      <p:pic>
        <p:nvPicPr>
          <p:cNvPr id="11" name="Billede 10"/>
          <p:cNvPicPr>
            <a:picLocks noChangeAspect="1"/>
          </p:cNvPicPr>
          <p:nvPr/>
        </p:nvPicPr>
        <p:blipFill>
          <a:blip r:embed="rId3"/>
          <a:stretch>
            <a:fillRect/>
          </a:stretch>
        </p:blipFill>
        <p:spPr>
          <a:xfrm>
            <a:off x="379241" y="1894818"/>
            <a:ext cx="4738660" cy="875004"/>
          </a:xfrm>
          <a:prstGeom prst="rect">
            <a:avLst/>
          </a:prstGeom>
          <a:ln>
            <a:solidFill>
              <a:schemeClr val="accent1"/>
            </a:solidFill>
          </a:ln>
        </p:spPr>
      </p:pic>
      <p:sp>
        <p:nvSpPr>
          <p:cNvPr id="12" name="Rektangel 11"/>
          <p:cNvSpPr/>
          <p:nvPr/>
        </p:nvSpPr>
        <p:spPr>
          <a:xfrm>
            <a:off x="6181725" y="4044462"/>
            <a:ext cx="1992610" cy="384663"/>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3" name="Lige forbindelse 12"/>
          <p:cNvCxnSpPr/>
          <p:nvPr/>
        </p:nvCxnSpPr>
        <p:spPr>
          <a:xfrm flipH="1" flipV="1">
            <a:off x="5117901" y="2769822"/>
            <a:ext cx="1063824" cy="127464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2" descr="https://upload.wikimedia.org/wikipedia/commons/thumb/c/c1/Closed_Access_logo_alternative.svg/200px-Closed_Access_logo_alternativ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8840" y="917403"/>
            <a:ext cx="372644" cy="583188"/>
          </a:xfrm>
          <a:prstGeom prst="rect">
            <a:avLst/>
          </a:prstGeom>
          <a:noFill/>
          <a:extLst>
            <a:ext uri="{909E8E84-426E-40DD-AFC4-6F175D3DCCD1}">
              <a14:hiddenFill xmlns:a14="http://schemas.microsoft.com/office/drawing/2010/main">
                <a:solidFill>
                  <a:srgbClr val="FFFFFF"/>
                </a:solidFill>
              </a14:hiddenFill>
            </a:ext>
          </a:extLst>
        </p:spPr>
      </p:pic>
      <p:sp>
        <p:nvSpPr>
          <p:cNvPr id="19" name="Tekstfelt 18"/>
          <p:cNvSpPr txBox="1"/>
          <p:nvPr/>
        </p:nvSpPr>
        <p:spPr>
          <a:xfrm>
            <a:off x="0" y="4904402"/>
            <a:ext cx="8361947"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a:ln>
                  <a:noFill/>
                </a:ln>
                <a:solidFill>
                  <a:srgbClr val="000000"/>
                </a:solidFill>
                <a:effectLst/>
                <a:uLnTx/>
                <a:uFillTx/>
                <a:latin typeface="Arial"/>
                <a:cs typeface="Arial"/>
                <a:sym typeface="Arial"/>
              </a:rPr>
              <a:t>Rix, R. W. (2020). The Poetics of Penal Transportation: Robert Southey’s Botany-Bay Eclogues. </a:t>
            </a:r>
            <a:r>
              <a:rPr kumimoji="0" lang="en-GB" sz="700" b="0" i="1" u="none" strike="noStrike" kern="0" cap="none" spc="0" normalizeH="0" baseline="0" noProof="0" dirty="0">
                <a:ln>
                  <a:noFill/>
                </a:ln>
                <a:solidFill>
                  <a:srgbClr val="000000"/>
                </a:solidFill>
                <a:effectLst/>
                <a:uLnTx/>
                <a:uFillTx/>
                <a:latin typeface="Arial"/>
                <a:cs typeface="Arial"/>
                <a:sym typeface="Arial"/>
              </a:rPr>
              <a:t>Eighteenth-Century Studies</a:t>
            </a:r>
            <a:r>
              <a:rPr kumimoji="0" lang="en-GB" sz="700" b="0" i="0" u="none" strike="noStrike" kern="0" cap="none" spc="0" normalizeH="0" baseline="0" noProof="0" dirty="0">
                <a:ln>
                  <a:noFill/>
                </a:ln>
                <a:solidFill>
                  <a:srgbClr val="000000"/>
                </a:solidFill>
                <a:effectLst/>
                <a:uLnTx/>
                <a:uFillTx/>
                <a:latin typeface="Arial"/>
                <a:cs typeface="Arial"/>
                <a:sym typeface="Arial"/>
              </a:rPr>
              <a:t>, </a:t>
            </a:r>
            <a:r>
              <a:rPr kumimoji="0" lang="en-GB" sz="700" b="0" i="1" u="none" strike="noStrike" kern="0" cap="none" spc="0" normalizeH="0" baseline="0" noProof="0" dirty="0">
                <a:ln>
                  <a:noFill/>
                </a:ln>
                <a:solidFill>
                  <a:srgbClr val="000000"/>
                </a:solidFill>
                <a:effectLst/>
                <a:uLnTx/>
                <a:uFillTx/>
                <a:latin typeface="Arial"/>
                <a:cs typeface="Arial"/>
                <a:sym typeface="Arial"/>
              </a:rPr>
              <a:t>53</a:t>
            </a:r>
            <a:r>
              <a:rPr kumimoji="0" lang="en-GB" sz="700" b="0" i="0" u="none" strike="noStrike" kern="0" cap="none" spc="0" normalizeH="0" baseline="0" noProof="0" dirty="0">
                <a:ln>
                  <a:noFill/>
                </a:ln>
                <a:solidFill>
                  <a:srgbClr val="000000"/>
                </a:solidFill>
                <a:effectLst/>
                <a:uLnTx/>
                <a:uFillTx/>
                <a:latin typeface="Arial"/>
                <a:cs typeface="Arial"/>
                <a:sym typeface="Arial"/>
              </a:rPr>
              <a:t>(3), 429–446.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5"/>
              </a:rPr>
              <a:t>https://doi.org/10.1353/ecs.2020.0040</a:t>
            </a: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8728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6"/>
          <p:cNvSpPr txBox="1">
            <a:spLocks noGrp="1"/>
          </p:cNvSpPr>
          <p:nvPr>
            <p:ph type="title"/>
          </p:nvPr>
        </p:nvSpPr>
        <p:spPr>
          <a:xfrm>
            <a:off x="379240" y="1076138"/>
            <a:ext cx="8391835" cy="6199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it-IT" dirty="0"/>
              <a:t>Disclaimer</a:t>
            </a:r>
            <a:endParaRPr dirty="0"/>
          </a:p>
        </p:txBody>
      </p:sp>
      <p:sp>
        <p:nvSpPr>
          <p:cNvPr id="88" name="Google Shape;88;p36"/>
          <p:cNvSpPr txBox="1">
            <a:spLocks noGrp="1"/>
          </p:cNvSpPr>
          <p:nvPr>
            <p:ph type="body" idx="1"/>
          </p:nvPr>
        </p:nvSpPr>
        <p:spPr>
          <a:xfrm>
            <a:off x="381348" y="1693952"/>
            <a:ext cx="8387622" cy="2892796"/>
          </a:xfrm>
          <a:prstGeom prst="rect">
            <a:avLst/>
          </a:prstGeom>
          <a:noFill/>
          <a:ln>
            <a:noFill/>
          </a:ln>
        </p:spPr>
        <p:txBody>
          <a:bodyPr spcFirstLastPara="1" wrap="square" lIns="91425" tIns="45700" rIns="91425" bIns="45700" anchor="t" anchorCtr="0">
            <a:normAutofit/>
          </a:bodyPr>
          <a:lstStyle/>
          <a:p>
            <a:pPr marL="114300" lvl="0" indent="0">
              <a:buNone/>
            </a:pPr>
            <a:r>
              <a:rPr lang="en-US" dirty="0"/>
              <a:t>In this presentation, we will address the issue of copyright, taking into account the common elements in our countries and not entering into the specificities of individual national laws.</a:t>
            </a:r>
            <a:endParaRPr dirty="0"/>
          </a:p>
        </p:txBody>
      </p:sp>
      <p:sp>
        <p:nvSpPr>
          <p:cNvPr id="89" name="Google Shape;89;p36"/>
          <p:cNvSpPr txBox="1">
            <a:spLocks noGrp="1"/>
          </p:cNvSpPr>
          <p:nvPr>
            <p:ph type="sldNum" idx="12"/>
          </p:nvPr>
        </p:nvSpPr>
        <p:spPr>
          <a:xfrm>
            <a:off x="8267523" y="4782012"/>
            <a:ext cx="501449" cy="273844"/>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cs-CZ"/>
              <a:t>4</a:t>
            </a:fld>
            <a:endParaRPr/>
          </a:p>
        </p:txBody>
      </p:sp>
    </p:spTree>
    <p:extLst>
      <p:ext uri="{BB962C8B-B14F-4D97-AF65-F5344CB8AC3E}">
        <p14:creationId xmlns:p14="http://schemas.microsoft.com/office/powerpoint/2010/main" val="50365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da-DK" dirty="0" err="1" smtClean="0"/>
              <a:t>Toll</a:t>
            </a:r>
            <a:r>
              <a:rPr lang="da-DK" dirty="0" smtClean="0"/>
              <a:t> Access </a:t>
            </a:r>
            <a:r>
              <a:rPr lang="da-DK" dirty="0" err="1" smtClean="0"/>
              <a:t>article</a:t>
            </a:r>
            <a:endParaRPr lang="cs-CZ" dirty="0"/>
          </a:p>
        </p:txBody>
      </p:sp>
      <p:sp>
        <p:nvSpPr>
          <p:cNvPr id="15" name="Zástupný symbol pro číslo snímku 1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pic>
        <p:nvPicPr>
          <p:cNvPr id="16" name="Picture 2" descr="https://upload.wikimedia.org/wikipedia/commons/thumb/c/c1/Closed_Access_logo_alternative.svg/200px-Closed_Access_logo_alternativ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840" y="917403"/>
            <a:ext cx="372644" cy="583188"/>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p:cNvPicPr>
            <a:picLocks noChangeAspect="1"/>
          </p:cNvPicPr>
          <p:nvPr/>
        </p:nvPicPr>
        <p:blipFill>
          <a:blip r:embed="rId3">
            <a:extLst>
              <a:ext uri="{BEBA8EAE-BF5A-486C-A8C5-ECC9F3942E4B}">
                <a14:imgProps xmlns:a14="http://schemas.microsoft.com/office/drawing/2010/main">
                  <a14:imgLayer r:embed="rId4">
                    <a14:imgEffect>
                      <a14:artisticBlur radius="40"/>
                    </a14:imgEffect>
                  </a14:imgLayer>
                </a14:imgProps>
              </a:ext>
            </a:extLst>
          </a:blip>
          <a:stretch>
            <a:fillRect/>
          </a:stretch>
        </p:blipFill>
        <p:spPr>
          <a:xfrm>
            <a:off x="379241" y="1659326"/>
            <a:ext cx="7333001" cy="3344300"/>
          </a:xfrm>
          <a:prstGeom prst="rect">
            <a:avLst/>
          </a:prstGeom>
        </p:spPr>
      </p:pic>
      <p:sp>
        <p:nvSpPr>
          <p:cNvPr id="2" name="Tekstfelt 1"/>
          <p:cNvSpPr txBox="1"/>
          <p:nvPr/>
        </p:nvSpPr>
        <p:spPr>
          <a:xfrm>
            <a:off x="1499275" y="2765070"/>
            <a:ext cx="64906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0" i="1" u="none" strike="noStrike" kern="0" cap="none" spc="0" normalizeH="0" baseline="0" noProof="0" dirty="0" err="1" smtClean="0">
                <a:ln>
                  <a:noFill/>
                </a:ln>
                <a:solidFill>
                  <a:srgbClr val="2C4390"/>
                </a:solidFill>
                <a:effectLst/>
                <a:uLnTx/>
                <a:uFillTx/>
                <a:latin typeface="Arial"/>
                <a:cs typeface="Arial"/>
                <a:sym typeface="Arial"/>
              </a:rPr>
              <a:t>Blurred</a:t>
            </a:r>
            <a:r>
              <a:rPr kumimoji="0" lang="da-DK" sz="3200" b="0" i="1" u="none" strike="noStrike" kern="0" cap="none" spc="0" normalizeH="0" baseline="0" noProof="0" dirty="0" smtClean="0">
                <a:ln>
                  <a:noFill/>
                </a:ln>
                <a:solidFill>
                  <a:srgbClr val="2C4390"/>
                </a:solidFill>
                <a:effectLst/>
                <a:uLnTx/>
                <a:uFillTx/>
                <a:latin typeface="Arial"/>
                <a:cs typeface="Arial"/>
                <a:sym typeface="Arial"/>
              </a:rPr>
              <a:t> due to copyright</a:t>
            </a:r>
            <a:endParaRPr kumimoji="0" lang="en-GB" sz="3200" b="0" i="1" u="none" strike="noStrike" kern="0" cap="none" spc="0" normalizeH="0" baseline="0" noProof="0" dirty="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344884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lede 15"/>
          <p:cNvPicPr>
            <a:picLocks noChangeAspect="1"/>
          </p:cNvPicPr>
          <p:nvPr/>
        </p:nvPicPr>
        <p:blipFill>
          <a:blip r:embed="rId2"/>
          <a:stretch>
            <a:fillRect/>
          </a:stretch>
        </p:blipFill>
        <p:spPr>
          <a:xfrm>
            <a:off x="379241" y="1888303"/>
            <a:ext cx="5642910" cy="1046064"/>
          </a:xfrm>
          <a:prstGeom prst="rect">
            <a:avLst/>
          </a:prstGeom>
          <a:ln>
            <a:solidFill>
              <a:srgbClr val="FF9933"/>
            </a:solidFill>
          </a:ln>
        </p:spPr>
      </p:pic>
      <p:sp>
        <p:nvSpPr>
          <p:cNvPr id="6" name="Nadpis 5"/>
          <p:cNvSpPr>
            <a:spLocks noGrp="1"/>
          </p:cNvSpPr>
          <p:nvPr>
            <p:ph type="title"/>
          </p:nvPr>
        </p:nvSpPr>
        <p:spPr/>
        <p:txBody>
          <a:bodyPr/>
          <a:lstStyle/>
          <a:p>
            <a:r>
              <a:rPr lang="da-DK" dirty="0" smtClean="0"/>
              <a:t>Open Access </a:t>
            </a:r>
            <a:r>
              <a:rPr lang="da-DK" dirty="0" err="1" smtClean="0"/>
              <a:t>article</a:t>
            </a:r>
            <a:endParaRPr lang="cs-CZ" dirty="0"/>
          </a:p>
        </p:txBody>
      </p:sp>
      <p:sp>
        <p:nvSpPr>
          <p:cNvPr id="15" name="Zástupný symbol pro číslo snímku 1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pic>
        <p:nvPicPr>
          <p:cNvPr id="10" name="Billede 9"/>
          <p:cNvPicPr>
            <a:picLocks noChangeAspect="1"/>
          </p:cNvPicPr>
          <p:nvPr/>
        </p:nvPicPr>
        <p:blipFill>
          <a:blip r:embed="rId3"/>
          <a:stretch>
            <a:fillRect/>
          </a:stretch>
        </p:blipFill>
        <p:spPr>
          <a:xfrm>
            <a:off x="6309642" y="700308"/>
            <a:ext cx="2597353" cy="3910900"/>
          </a:xfrm>
          <a:prstGeom prst="rect">
            <a:avLst/>
          </a:prstGeom>
          <a:ln w="38100">
            <a:solidFill>
              <a:srgbClr val="FF9933"/>
            </a:solidFill>
          </a:ln>
        </p:spPr>
      </p:pic>
      <p:sp>
        <p:nvSpPr>
          <p:cNvPr id="18" name="Rektangel 17"/>
          <p:cNvSpPr/>
          <p:nvPr/>
        </p:nvSpPr>
        <p:spPr>
          <a:xfrm>
            <a:off x="6572250" y="4000500"/>
            <a:ext cx="2063750" cy="390631"/>
          </a:xfrm>
          <a:prstGeom prst="rect">
            <a:avLst/>
          </a:prstGeom>
          <a:no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9" name="Lige forbindelse 18"/>
          <p:cNvCxnSpPr/>
          <p:nvPr/>
        </p:nvCxnSpPr>
        <p:spPr>
          <a:xfrm flipH="1" flipV="1">
            <a:off x="6022151" y="2934367"/>
            <a:ext cx="550100" cy="1066134"/>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pic>
        <p:nvPicPr>
          <p:cNvPr id="21" name="Picture 4" descr="Open access - Wikipedia, den frie encyklopæ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8840" y="917403"/>
            <a:ext cx="373240" cy="583188"/>
          </a:xfrm>
          <a:prstGeom prst="rect">
            <a:avLst/>
          </a:prstGeom>
          <a:noFill/>
          <a:extLst>
            <a:ext uri="{909E8E84-426E-40DD-AFC4-6F175D3DCCD1}">
              <a14:hiddenFill xmlns:a14="http://schemas.microsoft.com/office/drawing/2010/main">
                <a:solidFill>
                  <a:srgbClr val="FFFFFF"/>
                </a:solidFill>
              </a14:hiddenFill>
            </a:ext>
          </a:extLst>
        </p:spPr>
      </p:pic>
      <p:sp>
        <p:nvSpPr>
          <p:cNvPr id="24" name="Tekstfelt 23"/>
          <p:cNvSpPr txBox="1"/>
          <p:nvPr/>
        </p:nvSpPr>
        <p:spPr>
          <a:xfrm>
            <a:off x="0" y="4904402"/>
            <a:ext cx="8361947"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err="1">
                <a:ln>
                  <a:noFill/>
                </a:ln>
                <a:solidFill>
                  <a:srgbClr val="000000"/>
                </a:solidFill>
                <a:effectLst/>
                <a:uLnTx/>
                <a:uFillTx/>
                <a:latin typeface="Arial"/>
                <a:cs typeface="Arial"/>
                <a:sym typeface="Arial"/>
              </a:rPr>
              <a:t>Lebret</a:t>
            </a:r>
            <a:r>
              <a:rPr kumimoji="0" lang="en-GB" sz="700" b="0" i="0" u="none" strike="noStrike" kern="0" cap="none" spc="0" normalizeH="0" baseline="0" noProof="0" dirty="0">
                <a:ln>
                  <a:noFill/>
                </a:ln>
                <a:solidFill>
                  <a:srgbClr val="000000"/>
                </a:solidFill>
                <a:effectLst/>
                <a:uLnTx/>
                <a:uFillTx/>
                <a:latin typeface="Arial"/>
                <a:cs typeface="Arial"/>
                <a:sym typeface="Arial"/>
              </a:rPr>
              <a:t>, A. (2020). COVID-19 pandemic and derogation to human rights. </a:t>
            </a:r>
            <a:r>
              <a:rPr kumimoji="0" lang="en-GB" sz="700" b="0" i="1" u="none" strike="noStrike" kern="0" cap="none" spc="0" normalizeH="0" baseline="0" noProof="0" dirty="0">
                <a:ln>
                  <a:noFill/>
                </a:ln>
                <a:solidFill>
                  <a:srgbClr val="000000"/>
                </a:solidFill>
                <a:effectLst/>
                <a:uLnTx/>
                <a:uFillTx/>
                <a:latin typeface="Arial"/>
                <a:cs typeface="Arial"/>
                <a:sym typeface="Arial"/>
              </a:rPr>
              <a:t>Journal of Law and the Biosciences</a:t>
            </a:r>
            <a:r>
              <a:rPr kumimoji="0" lang="en-GB" sz="700" b="0" i="0" u="none" strike="noStrike" kern="0" cap="none" spc="0" normalizeH="0" baseline="0" noProof="0" dirty="0">
                <a:ln>
                  <a:noFill/>
                </a:ln>
                <a:solidFill>
                  <a:srgbClr val="000000"/>
                </a:solidFill>
                <a:effectLst/>
                <a:uLnTx/>
                <a:uFillTx/>
                <a:latin typeface="Arial"/>
                <a:cs typeface="Arial"/>
                <a:sym typeface="Arial"/>
              </a:rPr>
              <a:t>, </a:t>
            </a:r>
            <a:r>
              <a:rPr kumimoji="0" lang="en-GB" sz="700" b="0" i="1" u="none" strike="noStrike" kern="0" cap="none" spc="0" normalizeH="0" baseline="0" noProof="0" dirty="0">
                <a:ln>
                  <a:noFill/>
                </a:ln>
                <a:solidFill>
                  <a:srgbClr val="000000"/>
                </a:solidFill>
                <a:effectLst/>
                <a:uLnTx/>
                <a:uFillTx/>
                <a:latin typeface="Arial"/>
                <a:cs typeface="Arial"/>
                <a:sym typeface="Arial"/>
              </a:rPr>
              <a:t>7</a:t>
            </a:r>
            <a:r>
              <a:rPr kumimoji="0" lang="en-GB" sz="700" b="0" i="0" u="none" strike="noStrike" kern="0" cap="none" spc="0" normalizeH="0" baseline="0" noProof="0" dirty="0">
                <a:ln>
                  <a:noFill/>
                </a:ln>
                <a:solidFill>
                  <a:srgbClr val="000000"/>
                </a:solidFill>
                <a:effectLst/>
                <a:uLnTx/>
                <a:uFillTx/>
                <a:latin typeface="Arial"/>
                <a:cs typeface="Arial"/>
                <a:sym typeface="Arial"/>
              </a:rPr>
              <a:t>(1), lsaa015.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5"/>
              </a:rPr>
              <a:t>https://doi.org/10.1093/jlb/lsaa015</a:t>
            </a: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63038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da-DK" dirty="0" err="1"/>
              <a:t>Biomedical</a:t>
            </a:r>
            <a:r>
              <a:rPr lang="da-DK" dirty="0"/>
              <a:t> Image </a:t>
            </a:r>
            <a:endParaRPr lang="cs-CZ" dirty="0"/>
          </a:p>
        </p:txBody>
      </p:sp>
      <p:sp>
        <p:nvSpPr>
          <p:cNvPr id="15" name="Zástupný symbol pro číslo snímku 1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pic>
        <p:nvPicPr>
          <p:cNvPr id="21" name="Picture 4" descr="Open access - Wikipedia, den frie encyklopæ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840" y="917403"/>
            <a:ext cx="373240" cy="583188"/>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p:cNvSpPr/>
          <p:nvPr/>
        </p:nvSpPr>
        <p:spPr>
          <a:xfrm>
            <a:off x="0" y="4657324"/>
            <a:ext cx="81472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700" b="0" i="0" u="none" strike="noStrike" kern="0" cap="none" spc="0" normalizeH="0" baseline="0" noProof="0" dirty="0" smtClean="0">
                <a:ln>
                  <a:noFill/>
                </a:ln>
                <a:solidFill>
                  <a:srgbClr val="000000"/>
                </a:solidFill>
                <a:effectLst/>
                <a:uLnTx/>
                <a:uFillTx/>
                <a:latin typeface="Arial"/>
                <a:cs typeface="Arial"/>
                <a:sym typeface="Arial"/>
              </a:rPr>
              <a:t>Image from: </a:t>
            </a:r>
            <a:r>
              <a:rPr kumimoji="0" lang="en-GB" sz="700" b="0" i="0" u="none" strike="noStrike" kern="0" cap="none" spc="0" normalizeH="0" baseline="0" noProof="0" dirty="0">
                <a:ln>
                  <a:noFill/>
                </a:ln>
                <a:solidFill>
                  <a:srgbClr val="000000"/>
                </a:solidFill>
                <a:effectLst/>
                <a:uLnTx/>
                <a:uFillTx/>
                <a:latin typeface="Arial"/>
                <a:cs typeface="Arial"/>
                <a:sym typeface="Arial"/>
              </a:rPr>
              <a:t>Bernardino, F., </a:t>
            </a:r>
            <a:r>
              <a:rPr kumimoji="0" lang="en-GB" sz="700" b="0" i="0" u="none" strike="noStrike" kern="0" cap="none" spc="0" normalizeH="0" baseline="0" noProof="0" dirty="0" err="1">
                <a:ln>
                  <a:noFill/>
                </a:ln>
                <a:solidFill>
                  <a:srgbClr val="000000"/>
                </a:solidFill>
                <a:effectLst/>
                <a:uLnTx/>
                <a:uFillTx/>
                <a:latin typeface="Arial"/>
                <a:cs typeface="Arial"/>
                <a:sym typeface="Arial"/>
              </a:rPr>
              <a:t>Rentmeister</a:t>
            </a:r>
            <a:r>
              <a:rPr kumimoji="0" lang="en-GB" sz="700" b="0" i="0" u="none" strike="noStrike" kern="0" cap="none" spc="0" normalizeH="0" baseline="0" noProof="0" dirty="0">
                <a:ln>
                  <a:noFill/>
                </a:ln>
                <a:solidFill>
                  <a:srgbClr val="000000"/>
                </a:solidFill>
                <a:effectLst/>
                <a:uLnTx/>
                <a:uFillTx/>
                <a:latin typeface="Arial"/>
                <a:cs typeface="Arial"/>
                <a:sym typeface="Arial"/>
              </a:rPr>
              <a:t>, K., Schmidt, M. J., </a:t>
            </a:r>
            <a:r>
              <a:rPr kumimoji="0" lang="en-GB" sz="700" b="0" i="0" u="none" strike="noStrike" kern="0" cap="none" spc="0" normalizeH="0" baseline="0" noProof="0" dirty="0" err="1">
                <a:ln>
                  <a:noFill/>
                </a:ln>
                <a:solidFill>
                  <a:srgbClr val="000000"/>
                </a:solidFill>
                <a:effectLst/>
                <a:uLnTx/>
                <a:uFillTx/>
                <a:latin typeface="Arial"/>
                <a:cs typeface="Arial"/>
                <a:sym typeface="Arial"/>
              </a:rPr>
              <a:t>Bruehschwein</a:t>
            </a:r>
            <a:r>
              <a:rPr kumimoji="0" lang="en-GB" sz="700" b="0" i="0" u="none" strike="noStrike" kern="0" cap="none" spc="0" normalizeH="0" baseline="0" noProof="0" dirty="0">
                <a:ln>
                  <a:noFill/>
                </a:ln>
                <a:solidFill>
                  <a:srgbClr val="000000"/>
                </a:solidFill>
                <a:effectLst/>
                <a:uLnTx/>
                <a:uFillTx/>
                <a:latin typeface="Arial"/>
                <a:cs typeface="Arial"/>
                <a:sym typeface="Arial"/>
              </a:rPr>
              <a:t>, A., </a:t>
            </a:r>
            <a:r>
              <a:rPr kumimoji="0" lang="en-GB" sz="700" b="0" i="0" u="none" strike="noStrike" kern="0" cap="none" spc="0" normalizeH="0" baseline="0" noProof="0" dirty="0" err="1">
                <a:ln>
                  <a:noFill/>
                </a:ln>
                <a:solidFill>
                  <a:srgbClr val="000000"/>
                </a:solidFill>
                <a:effectLst/>
                <a:uLnTx/>
                <a:uFillTx/>
                <a:latin typeface="Arial"/>
                <a:cs typeface="Arial"/>
                <a:sym typeface="Arial"/>
              </a:rPr>
              <a:t>Matiasek</a:t>
            </a:r>
            <a:r>
              <a:rPr kumimoji="0" lang="en-GB" sz="700" b="0" i="0" u="none" strike="noStrike" kern="0" cap="none" spc="0" normalizeH="0" baseline="0" noProof="0" dirty="0">
                <a:ln>
                  <a:noFill/>
                </a:ln>
                <a:solidFill>
                  <a:srgbClr val="000000"/>
                </a:solidFill>
                <a:effectLst/>
                <a:uLnTx/>
                <a:uFillTx/>
                <a:latin typeface="Arial"/>
                <a:cs typeface="Arial"/>
                <a:sym typeface="Arial"/>
              </a:rPr>
              <a:t>, K., </a:t>
            </a:r>
            <a:r>
              <a:rPr kumimoji="0" lang="en-GB" sz="700" b="0" i="0" u="none" strike="noStrike" kern="0" cap="none" spc="0" normalizeH="0" baseline="0" noProof="0" dirty="0" err="1">
                <a:ln>
                  <a:noFill/>
                </a:ln>
                <a:solidFill>
                  <a:srgbClr val="000000"/>
                </a:solidFill>
                <a:effectLst/>
                <a:uLnTx/>
                <a:uFillTx/>
                <a:latin typeface="Arial"/>
                <a:cs typeface="Arial"/>
                <a:sym typeface="Arial"/>
              </a:rPr>
              <a:t>Matiasek</a:t>
            </a:r>
            <a:r>
              <a:rPr kumimoji="0" lang="en-GB" sz="700" b="0" i="0" u="none" strike="noStrike" kern="0" cap="none" spc="0" normalizeH="0" baseline="0" noProof="0" dirty="0">
                <a:ln>
                  <a:noFill/>
                </a:ln>
                <a:solidFill>
                  <a:srgbClr val="000000"/>
                </a:solidFill>
                <a:effectLst/>
                <a:uLnTx/>
                <a:uFillTx/>
                <a:latin typeface="Arial"/>
                <a:cs typeface="Arial"/>
                <a:sym typeface="Arial"/>
              </a:rPr>
              <a:t>, L. A., </a:t>
            </a:r>
            <a:r>
              <a:rPr kumimoji="0" lang="en-GB" sz="700" b="0" i="0" u="none" strike="noStrike" kern="0" cap="none" spc="0" normalizeH="0" baseline="0" noProof="0" dirty="0" err="1">
                <a:ln>
                  <a:noFill/>
                </a:ln>
                <a:solidFill>
                  <a:srgbClr val="000000"/>
                </a:solidFill>
                <a:effectLst/>
                <a:uLnTx/>
                <a:uFillTx/>
                <a:latin typeface="Arial"/>
                <a:cs typeface="Arial"/>
                <a:sym typeface="Arial"/>
              </a:rPr>
              <a:t>Lauda</a:t>
            </a:r>
            <a:r>
              <a:rPr kumimoji="0" lang="en-GB" sz="700" b="0" i="0" u="none" strike="noStrike" kern="0" cap="none" spc="0" normalizeH="0" baseline="0" noProof="0" dirty="0">
                <a:ln>
                  <a:noFill/>
                </a:ln>
                <a:solidFill>
                  <a:srgbClr val="000000"/>
                </a:solidFill>
                <a:effectLst/>
                <a:uLnTx/>
                <a:uFillTx/>
                <a:latin typeface="Arial"/>
                <a:cs typeface="Arial"/>
                <a:sym typeface="Arial"/>
              </a:rPr>
              <a:t>, A., </a:t>
            </a:r>
            <a:r>
              <a:rPr kumimoji="0" lang="en-GB" sz="700" b="0" i="0" u="none" strike="noStrike" kern="0" cap="none" spc="0" normalizeH="0" baseline="0" noProof="0" dirty="0" err="1">
                <a:ln>
                  <a:noFill/>
                </a:ln>
                <a:solidFill>
                  <a:srgbClr val="000000"/>
                </a:solidFill>
                <a:effectLst/>
                <a:uLnTx/>
                <a:uFillTx/>
                <a:latin typeface="Arial"/>
                <a:cs typeface="Arial"/>
                <a:sym typeface="Arial"/>
              </a:rPr>
              <a:t>Schoon</a:t>
            </a:r>
            <a:r>
              <a:rPr kumimoji="0" lang="en-GB" sz="700" b="0" i="0" u="none" strike="noStrike" kern="0" cap="none" spc="0" normalizeH="0" baseline="0" noProof="0" dirty="0">
                <a:ln>
                  <a:noFill/>
                </a:ln>
                <a:solidFill>
                  <a:srgbClr val="000000"/>
                </a:solidFill>
                <a:effectLst/>
                <a:uLnTx/>
                <a:uFillTx/>
                <a:latin typeface="Arial"/>
                <a:cs typeface="Arial"/>
                <a:sym typeface="Arial"/>
              </a:rPr>
              <a:t>, H. A., &amp; Fischer, A. (2015). Inferior Cerebellar Hypoplasia Resembling a Dandy-Walker-Like Malformation in Purebred </a:t>
            </a:r>
            <a:r>
              <a:rPr kumimoji="0" lang="en-GB" sz="700" b="0" i="0" u="none" strike="noStrike" kern="0" cap="none" spc="0" normalizeH="0" baseline="0" noProof="0" dirty="0" err="1">
                <a:ln>
                  <a:noFill/>
                </a:ln>
                <a:solidFill>
                  <a:srgbClr val="000000"/>
                </a:solidFill>
                <a:effectLst/>
                <a:uLnTx/>
                <a:uFillTx/>
                <a:latin typeface="Arial"/>
                <a:cs typeface="Arial"/>
                <a:sym typeface="Arial"/>
              </a:rPr>
              <a:t>Eurasier</a:t>
            </a:r>
            <a:r>
              <a:rPr kumimoji="0" lang="en-GB" sz="700" b="0" i="0" u="none" strike="noStrike" kern="0" cap="none" spc="0" normalizeH="0" baseline="0" noProof="0" dirty="0">
                <a:ln>
                  <a:noFill/>
                </a:ln>
                <a:solidFill>
                  <a:srgbClr val="000000"/>
                </a:solidFill>
                <a:effectLst/>
                <a:uLnTx/>
                <a:uFillTx/>
                <a:latin typeface="Arial"/>
                <a:cs typeface="Arial"/>
                <a:sym typeface="Arial"/>
              </a:rPr>
              <a:t> Dogs with Familial Non-Progressive Ataxia: A Retrospective and Prospective Clinical Cohort Study. </a:t>
            </a:r>
            <a:r>
              <a:rPr kumimoji="0" lang="en-GB" sz="700" b="0" i="1" u="none" strike="noStrike" kern="0" cap="none" spc="0" normalizeH="0" baseline="0" noProof="0" dirty="0" err="1">
                <a:ln>
                  <a:noFill/>
                </a:ln>
                <a:solidFill>
                  <a:srgbClr val="000000"/>
                </a:solidFill>
                <a:effectLst/>
                <a:uLnTx/>
                <a:uFillTx/>
                <a:latin typeface="Arial"/>
                <a:cs typeface="Arial"/>
                <a:sym typeface="Arial"/>
              </a:rPr>
              <a:t>PLoS</a:t>
            </a:r>
            <a:r>
              <a:rPr kumimoji="0" lang="en-GB" sz="700" b="0" i="1" u="none" strike="noStrike" kern="0" cap="none" spc="0" normalizeH="0" baseline="0" noProof="0" dirty="0">
                <a:ln>
                  <a:noFill/>
                </a:ln>
                <a:solidFill>
                  <a:srgbClr val="000000"/>
                </a:solidFill>
                <a:effectLst/>
                <a:uLnTx/>
                <a:uFillTx/>
                <a:latin typeface="Arial"/>
                <a:cs typeface="Arial"/>
                <a:sym typeface="Arial"/>
              </a:rPr>
              <a:t> ONE</a:t>
            </a:r>
            <a:r>
              <a:rPr kumimoji="0" lang="en-GB" sz="700" b="0" i="0" u="none" strike="noStrike" kern="0" cap="none" spc="0" normalizeH="0" baseline="0" noProof="0" dirty="0">
                <a:ln>
                  <a:noFill/>
                </a:ln>
                <a:solidFill>
                  <a:srgbClr val="000000"/>
                </a:solidFill>
                <a:effectLst/>
                <a:uLnTx/>
                <a:uFillTx/>
                <a:latin typeface="Arial"/>
                <a:cs typeface="Arial"/>
                <a:sym typeface="Arial"/>
              </a:rPr>
              <a:t>, </a:t>
            </a:r>
            <a:r>
              <a:rPr kumimoji="0" lang="en-GB" sz="700" b="0" i="1" u="none" strike="noStrike" kern="0" cap="none" spc="0" normalizeH="0" baseline="0" noProof="0" dirty="0">
                <a:ln>
                  <a:noFill/>
                </a:ln>
                <a:solidFill>
                  <a:srgbClr val="000000"/>
                </a:solidFill>
                <a:effectLst/>
                <a:uLnTx/>
                <a:uFillTx/>
                <a:latin typeface="Arial"/>
                <a:cs typeface="Arial"/>
                <a:sym typeface="Arial"/>
              </a:rPr>
              <a:t>10</a:t>
            </a:r>
            <a:r>
              <a:rPr kumimoji="0" lang="en-GB" sz="700" b="0" i="0" u="none" strike="noStrike" kern="0" cap="none" spc="0" normalizeH="0" baseline="0" noProof="0" dirty="0">
                <a:ln>
                  <a:noFill/>
                </a:ln>
                <a:solidFill>
                  <a:srgbClr val="000000"/>
                </a:solidFill>
                <a:effectLst/>
                <a:uLnTx/>
                <a:uFillTx/>
                <a:latin typeface="Arial"/>
                <a:cs typeface="Arial"/>
                <a:sym typeface="Arial"/>
              </a:rPr>
              <a:t>(2), e0117670.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3"/>
              </a:rPr>
              <a:t>https://doi.org/10.1371/journal.pone.0117670</a:t>
            </a: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 name="Billede 13"/>
          <p:cNvPicPr>
            <a:picLocks noChangeAspect="1"/>
          </p:cNvPicPr>
          <p:nvPr/>
        </p:nvPicPr>
        <p:blipFill>
          <a:blip r:embed="rId4"/>
          <a:stretch>
            <a:fillRect/>
          </a:stretch>
        </p:blipFill>
        <p:spPr>
          <a:xfrm>
            <a:off x="379241" y="1696066"/>
            <a:ext cx="3420781" cy="2839729"/>
          </a:xfrm>
          <a:prstGeom prst="rect">
            <a:avLst/>
          </a:prstGeom>
        </p:spPr>
      </p:pic>
      <p:cxnSp>
        <p:nvCxnSpPr>
          <p:cNvPr id="17" name="Lige forbindelse 16"/>
          <p:cNvCxnSpPr/>
          <p:nvPr/>
        </p:nvCxnSpPr>
        <p:spPr>
          <a:xfrm flipH="1">
            <a:off x="3800022" y="3828800"/>
            <a:ext cx="1961670" cy="52783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Billede 19"/>
          <p:cNvPicPr>
            <a:picLocks noChangeAspect="1"/>
          </p:cNvPicPr>
          <p:nvPr/>
        </p:nvPicPr>
        <p:blipFill>
          <a:blip r:embed="rId5"/>
          <a:stretch>
            <a:fillRect/>
          </a:stretch>
        </p:blipFill>
        <p:spPr>
          <a:xfrm>
            <a:off x="5761692" y="366711"/>
            <a:ext cx="3137923" cy="3462089"/>
          </a:xfrm>
          <a:prstGeom prst="rect">
            <a:avLst/>
          </a:prstGeom>
          <a:ln w="9525">
            <a:solidFill>
              <a:srgbClr val="FF0000"/>
            </a:solidFill>
          </a:ln>
        </p:spPr>
      </p:pic>
      <p:sp>
        <p:nvSpPr>
          <p:cNvPr id="22" name="Rektangel 21"/>
          <p:cNvSpPr/>
          <p:nvPr/>
        </p:nvSpPr>
        <p:spPr>
          <a:xfrm>
            <a:off x="3456361" y="4356639"/>
            <a:ext cx="343661" cy="127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872260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lidenumm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12" name="Rektangel 11"/>
          <p:cNvSpPr/>
          <p:nvPr/>
        </p:nvSpPr>
        <p:spPr>
          <a:xfrm>
            <a:off x="83504" y="4900228"/>
            <a:ext cx="88140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smtClean="0">
                <a:ln>
                  <a:noFill/>
                </a:ln>
                <a:solidFill>
                  <a:srgbClr val="000000"/>
                </a:solidFill>
                <a:effectLst/>
                <a:uLnTx/>
                <a:uFillTx/>
                <a:latin typeface="Arial"/>
                <a:cs typeface="Arial"/>
                <a:sym typeface="Arial"/>
              </a:rPr>
              <a:t>Directory of Open Access Journals (DOAJ) is available </a:t>
            </a:r>
            <a:r>
              <a:rPr kumimoji="0" lang="en-GB" sz="700" b="0" i="0" u="none" strike="noStrike" kern="0" cap="none" spc="0" normalizeH="0" baseline="0" noProof="0" dirty="0">
                <a:ln>
                  <a:noFill/>
                </a:ln>
                <a:solidFill>
                  <a:srgbClr val="000000"/>
                </a:solidFill>
                <a:effectLst/>
                <a:uLnTx/>
                <a:uFillTx/>
                <a:latin typeface="Arial"/>
                <a:cs typeface="Arial"/>
                <a:sym typeface="Arial"/>
              </a:rPr>
              <a:t>here: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3"/>
              </a:rPr>
              <a:t>https://doaj.org</a:t>
            </a:r>
            <a:r>
              <a:rPr kumimoji="0" lang="en-GB" sz="700" b="0" i="0" u="none" strike="noStrike" kern="0" cap="none" spc="0" normalizeH="0" baseline="0" noProof="0" dirty="0" smtClean="0">
                <a:ln>
                  <a:noFill/>
                </a:ln>
                <a:solidFill>
                  <a:srgbClr val="000000"/>
                </a:solidFill>
                <a:effectLst/>
                <a:uLnTx/>
                <a:uFillTx/>
                <a:latin typeface="Arial"/>
                <a:cs typeface="Arial"/>
                <a:sym typeface="Arial"/>
                <a:hlinkClick r:id="rId3"/>
              </a:rPr>
              <a:t>/</a:t>
            </a:r>
            <a:r>
              <a:rPr kumimoji="0" lang="en-GB" sz="700" b="0" i="0" u="none" strike="noStrike" kern="0" cap="none" spc="0" normalizeH="0" baseline="0" noProof="0" dirty="0" smtClean="0">
                <a:ln>
                  <a:noFill/>
                </a:ln>
                <a:solidFill>
                  <a:srgbClr val="000000"/>
                </a:solidFill>
                <a:effectLst/>
                <a:uLnTx/>
                <a:uFillTx/>
                <a:latin typeface="Arial"/>
                <a:cs typeface="Arial"/>
                <a:sym typeface="Arial"/>
              </a:rPr>
              <a:t> - Screenshot is used under </a:t>
            </a:r>
            <a:r>
              <a:rPr kumimoji="0" lang="en-GB" sz="700" b="0" i="0" u="none" strike="noStrike" kern="0" cap="none" spc="0" normalizeH="0" baseline="0" noProof="0" dirty="0" smtClean="0">
                <a:ln>
                  <a:noFill/>
                </a:ln>
                <a:solidFill>
                  <a:srgbClr val="000000"/>
                </a:solidFill>
                <a:effectLst/>
                <a:uLnTx/>
                <a:uFillTx/>
                <a:latin typeface="Arial"/>
                <a:cs typeface="Arial"/>
                <a:sym typeface="Arial"/>
                <a:hlinkClick r:id="rId4"/>
              </a:rPr>
              <a:t>CC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4"/>
              </a:rPr>
              <a:t>BY-SA </a:t>
            </a:r>
            <a:r>
              <a:rPr kumimoji="0" lang="en-GB" sz="700" b="0" i="0" u="none" strike="noStrike" kern="0" cap="none" spc="0" normalizeH="0" baseline="0" noProof="0" dirty="0" smtClean="0">
                <a:ln>
                  <a:noFill/>
                </a:ln>
                <a:solidFill>
                  <a:srgbClr val="000000"/>
                </a:solidFill>
                <a:effectLst/>
                <a:uLnTx/>
                <a:uFillTx/>
                <a:latin typeface="Arial"/>
                <a:cs typeface="Arial"/>
                <a:sym typeface="Arial"/>
                <a:hlinkClick r:id="rId4"/>
              </a:rPr>
              <a:t>4.0</a:t>
            </a:r>
            <a:endParaRPr kumimoji="0" lang="en-GB" sz="7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5" name="Billede 14"/>
          <p:cNvPicPr>
            <a:picLocks noChangeAspect="1"/>
          </p:cNvPicPr>
          <p:nvPr/>
        </p:nvPicPr>
        <p:blipFill rotWithShape="1">
          <a:blip r:embed="rId5"/>
          <a:srcRect b="7565"/>
          <a:stretch/>
        </p:blipFill>
        <p:spPr>
          <a:xfrm>
            <a:off x="1563624" y="566871"/>
            <a:ext cx="6108382" cy="4215141"/>
          </a:xfrm>
          <a:prstGeom prst="rect">
            <a:avLst/>
          </a:prstGeom>
        </p:spPr>
      </p:pic>
      <p:sp>
        <p:nvSpPr>
          <p:cNvPr id="17" name="Rektangel 16"/>
          <p:cNvSpPr/>
          <p:nvPr/>
        </p:nvSpPr>
        <p:spPr>
          <a:xfrm>
            <a:off x="1563624" y="3246120"/>
            <a:ext cx="1005840" cy="13075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5178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240" y="1076138"/>
            <a:ext cx="5621509" cy="619928"/>
          </a:xfrm>
        </p:spPr>
        <p:txBody>
          <a:bodyPr>
            <a:normAutofit/>
          </a:bodyPr>
          <a:lstStyle/>
          <a:p>
            <a:r>
              <a:rPr lang="da-DK" dirty="0" smtClean="0"/>
              <a:t>Look up journals in </a:t>
            </a:r>
            <a:r>
              <a:rPr lang="da-DK" dirty="0" err="1" smtClean="0"/>
              <a:t>Sherpa</a:t>
            </a:r>
            <a:r>
              <a:rPr lang="da-DK" dirty="0" smtClean="0"/>
              <a:t> Romeo</a:t>
            </a:r>
            <a:endParaRPr lang="en-GB" dirty="0"/>
          </a:p>
        </p:txBody>
      </p:sp>
      <p:sp>
        <p:nvSpPr>
          <p:cNvPr id="5" name="Pladsholder til slidenumm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lang="cs-CZ" sz="1200" b="1" i="0" u="none" strike="noStrike" kern="0" cap="none" spc="0" normalizeH="0" baseline="0" noProof="0">
              <a:ln>
                <a:noFill/>
              </a:ln>
              <a:solidFill>
                <a:srgbClr val="2C4390"/>
              </a:solidFill>
              <a:effectLst/>
              <a:uLnTx/>
              <a:uFillTx/>
              <a:latin typeface="Arial"/>
              <a:cs typeface="Arial"/>
              <a:sym typeface="Arial"/>
            </a:endParaRPr>
          </a:p>
        </p:txBody>
      </p:sp>
      <p:pic>
        <p:nvPicPr>
          <p:cNvPr id="6" name="Billede 5"/>
          <p:cNvPicPr>
            <a:picLocks noChangeAspect="1"/>
          </p:cNvPicPr>
          <p:nvPr/>
        </p:nvPicPr>
        <p:blipFill>
          <a:blip r:embed="rId2"/>
          <a:stretch>
            <a:fillRect/>
          </a:stretch>
        </p:blipFill>
        <p:spPr>
          <a:xfrm>
            <a:off x="506186" y="1696066"/>
            <a:ext cx="6153144" cy="2941248"/>
          </a:xfrm>
          <a:prstGeom prst="rect">
            <a:avLst/>
          </a:prstGeom>
        </p:spPr>
      </p:pic>
      <p:pic>
        <p:nvPicPr>
          <p:cNvPr id="18" name="Billed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226" y="2400433"/>
            <a:ext cx="3156900" cy="569277"/>
          </a:xfrm>
          <a:prstGeom prst="rect">
            <a:avLst/>
          </a:prstGeom>
          <a:ln w="12700">
            <a:solidFill>
              <a:srgbClr val="FFC000"/>
            </a:solidFill>
          </a:ln>
        </p:spPr>
      </p:pic>
      <p:cxnSp>
        <p:nvCxnSpPr>
          <p:cNvPr id="19" name="Lige forbindelse 18"/>
          <p:cNvCxnSpPr/>
          <p:nvPr/>
        </p:nvCxnSpPr>
        <p:spPr>
          <a:xfrm flipH="1">
            <a:off x="3210406" y="2969710"/>
            <a:ext cx="2084821" cy="105619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Rektangel 20"/>
          <p:cNvSpPr/>
          <p:nvPr/>
        </p:nvSpPr>
        <p:spPr>
          <a:xfrm>
            <a:off x="2161860" y="4025900"/>
            <a:ext cx="1048546" cy="177800"/>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kstfelt 22"/>
          <p:cNvSpPr txBox="1"/>
          <p:nvPr/>
        </p:nvSpPr>
        <p:spPr>
          <a:xfrm>
            <a:off x="0" y="4866646"/>
            <a:ext cx="91821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smtClean="0">
                <a:ln>
                  <a:noFill/>
                </a:ln>
                <a:solidFill>
                  <a:srgbClr val="000000"/>
                </a:solidFill>
                <a:effectLst/>
                <a:uLnTx/>
                <a:uFillTx/>
                <a:latin typeface="Arial"/>
                <a:cs typeface="Arial"/>
                <a:sym typeface="Arial"/>
              </a:rPr>
              <a:t>The </a:t>
            </a:r>
            <a:r>
              <a:rPr kumimoji="0" lang="en-GB" sz="800" b="0" i="0" u="none" strike="noStrike" kern="0" cap="none" spc="0" normalizeH="0" baseline="0" noProof="0" dirty="0" smtClean="0">
                <a:ln>
                  <a:noFill/>
                </a:ln>
                <a:solidFill>
                  <a:srgbClr val="000000"/>
                </a:solidFill>
                <a:effectLst/>
                <a:uLnTx/>
                <a:uFillTx/>
                <a:latin typeface="Arial"/>
                <a:cs typeface="Arial"/>
                <a:sym typeface="Arial"/>
                <a:hlinkClick r:id="rId4"/>
              </a:rPr>
              <a:t>Sherpa Romeo </a:t>
            </a:r>
            <a:r>
              <a:rPr kumimoji="0" lang="en-GB" sz="800" b="0" i="0" u="none" strike="noStrike" kern="0" cap="none" spc="0" normalizeH="0" baseline="0" noProof="0" dirty="0" smtClean="0">
                <a:ln>
                  <a:noFill/>
                </a:ln>
                <a:solidFill>
                  <a:srgbClr val="000000"/>
                </a:solidFill>
                <a:effectLst/>
                <a:uLnTx/>
                <a:uFillTx/>
                <a:latin typeface="Arial"/>
                <a:cs typeface="Arial"/>
                <a:sym typeface="Arial"/>
              </a:rPr>
              <a:t>website’s content is licensed under </a:t>
            </a:r>
            <a:r>
              <a:rPr kumimoji="0" lang="en-GB" sz="800" b="0" i="0" u="none" strike="noStrike" kern="0" cap="none" spc="0" normalizeH="0" baseline="0" noProof="0" dirty="0">
                <a:ln>
                  <a:noFill/>
                </a:ln>
                <a:solidFill>
                  <a:srgbClr val="000000"/>
                </a:solidFill>
                <a:effectLst/>
                <a:uLnTx/>
                <a:uFillTx/>
                <a:latin typeface="Arial"/>
                <a:cs typeface="Arial"/>
                <a:sym typeface="Arial"/>
                <a:hlinkClick r:id="rId5"/>
              </a:rPr>
              <a:t>CC </a:t>
            </a:r>
            <a:r>
              <a:rPr kumimoji="0" lang="en-GB" sz="800" b="0" i="0" u="none" strike="noStrike" kern="0" cap="none" spc="0" normalizeH="0" baseline="0" noProof="0" dirty="0" smtClean="0">
                <a:ln>
                  <a:noFill/>
                </a:ln>
                <a:solidFill>
                  <a:srgbClr val="000000"/>
                </a:solidFill>
                <a:effectLst/>
                <a:uLnTx/>
                <a:uFillTx/>
                <a:latin typeface="Arial"/>
                <a:cs typeface="Arial"/>
                <a:sym typeface="Arial"/>
                <a:hlinkClick r:id="rId5"/>
              </a:rPr>
              <a:t>BY-NC-ND </a:t>
            </a:r>
            <a:r>
              <a:rPr kumimoji="0" lang="en-GB" sz="800" b="0" i="0" u="none" strike="noStrike" kern="0" cap="none" spc="0" normalizeH="0" baseline="0" noProof="0" dirty="0">
                <a:ln>
                  <a:noFill/>
                </a:ln>
                <a:solidFill>
                  <a:srgbClr val="000000"/>
                </a:solidFill>
                <a:effectLst/>
                <a:uLnTx/>
                <a:uFillTx/>
                <a:latin typeface="Arial"/>
                <a:cs typeface="Arial"/>
                <a:sym typeface="Arial"/>
                <a:hlinkClick r:id="rId5"/>
              </a:rPr>
              <a:t>4.0</a:t>
            </a:r>
            <a:endParaRPr kumimoji="0" lang="en-GB" sz="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7625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241" y="1076138"/>
            <a:ext cx="6453950" cy="619928"/>
          </a:xfrm>
        </p:spPr>
        <p:txBody>
          <a:bodyPr>
            <a:normAutofit/>
          </a:bodyPr>
          <a:lstStyle/>
          <a:p>
            <a:r>
              <a:rPr lang="en-GB" dirty="0"/>
              <a:t>Charges of CC licenses in Hybrid OA journals</a:t>
            </a:r>
          </a:p>
        </p:txBody>
      </p:sp>
      <p:sp>
        <p:nvSpPr>
          <p:cNvPr id="5" name="Pladsholder til slidenumm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45</a:t>
            </a:fld>
            <a:endParaRPr kumimoji="0" lang="cs-CZ" sz="1200" b="1" i="0" u="none" strike="noStrike" kern="0" cap="none" spc="0" normalizeH="0" baseline="0" noProof="0">
              <a:ln>
                <a:noFill/>
              </a:ln>
              <a:solidFill>
                <a:srgbClr val="2C4390"/>
              </a:solidFill>
              <a:effectLst/>
              <a:uLnTx/>
              <a:uFillTx/>
              <a:latin typeface="Arial"/>
              <a:cs typeface="Arial"/>
              <a:sym typeface="Arial"/>
            </a:endParaRPr>
          </a:p>
        </p:txBody>
      </p:sp>
      <p:pic>
        <p:nvPicPr>
          <p:cNvPr id="6" name="Billede 5"/>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909067" y="1696066"/>
            <a:ext cx="4654153" cy="2901870"/>
          </a:xfrm>
          <a:prstGeom prst="rect">
            <a:avLst/>
          </a:prstGeom>
        </p:spPr>
      </p:pic>
      <p:sp>
        <p:nvSpPr>
          <p:cNvPr id="7" name="Rektangel 6"/>
          <p:cNvSpPr/>
          <p:nvPr/>
        </p:nvSpPr>
        <p:spPr>
          <a:xfrm>
            <a:off x="109380" y="4749657"/>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800" b="0" i="0" u="none" strike="noStrike" kern="0" cap="none" spc="0" normalizeH="0" baseline="0" noProof="0" dirty="0" smtClean="0">
                <a:ln>
                  <a:noFill/>
                </a:ln>
                <a:solidFill>
                  <a:srgbClr val="000000"/>
                </a:solidFill>
                <a:effectLst/>
                <a:uLnTx/>
                <a:uFillTx/>
                <a:latin typeface="Arial"/>
                <a:cs typeface="Arial"/>
                <a:sym typeface="Arial"/>
              </a:rPr>
              <a:t>Journal</a:t>
            </a:r>
            <a:r>
              <a:rPr kumimoji="0" lang="da-DK" sz="800" b="0" i="0" u="none" strike="noStrike" kern="0" cap="none" spc="0" normalizeH="0" baseline="0" noProof="0" dirty="0">
                <a:ln>
                  <a:noFill/>
                </a:ln>
                <a:solidFill>
                  <a:srgbClr val="000000"/>
                </a:solidFill>
                <a:effectLst/>
                <a:uLnTx/>
                <a:uFillTx/>
                <a:latin typeface="Arial"/>
                <a:cs typeface="Arial"/>
                <a:sym typeface="Arial"/>
              </a:rPr>
              <a:t>: </a:t>
            </a:r>
            <a:r>
              <a:rPr kumimoji="0" lang="da-DK" sz="800" b="0" i="0" u="none" strike="noStrike" kern="0" cap="none" spc="0" normalizeH="0" baseline="0" noProof="0" dirty="0" err="1">
                <a:ln>
                  <a:noFill/>
                </a:ln>
                <a:solidFill>
                  <a:srgbClr val="000000"/>
                </a:solidFill>
                <a:effectLst/>
                <a:uLnTx/>
                <a:uFillTx/>
                <a:latin typeface="Arial"/>
                <a:cs typeface="Arial"/>
                <a:sym typeface="Arial"/>
              </a:rPr>
              <a:t>Neurosurgery</a:t>
            </a:r>
            <a:r>
              <a:rPr kumimoji="0" lang="da-DK" sz="800" b="0" i="0" u="none" strike="noStrike" kern="0" cap="none" spc="0" normalizeH="0" baseline="0" noProof="0" dirty="0">
                <a:ln>
                  <a:noFill/>
                </a:ln>
                <a:solidFill>
                  <a:srgbClr val="000000"/>
                </a:solidFill>
                <a:effectLst/>
                <a:uLnTx/>
                <a:uFillTx/>
                <a:latin typeface="Arial"/>
                <a:cs typeface="Arial"/>
                <a:sym typeface="Arial"/>
              </a:rPr>
              <a:t> (ISSN: 1524-4040) - Oxford </a:t>
            </a:r>
            <a:r>
              <a:rPr kumimoji="0" lang="da-DK" sz="800" b="0" i="0" u="none" strike="noStrike" kern="0" cap="none" spc="0" normalizeH="0" baseline="0" noProof="0" dirty="0" err="1">
                <a:ln>
                  <a:noFill/>
                </a:ln>
                <a:solidFill>
                  <a:srgbClr val="000000"/>
                </a:solidFill>
                <a:effectLst/>
                <a:uLnTx/>
                <a:uFillTx/>
                <a:latin typeface="Arial"/>
                <a:cs typeface="Arial"/>
                <a:sym typeface="Arial"/>
              </a:rPr>
              <a:t>University</a:t>
            </a:r>
            <a:r>
              <a:rPr kumimoji="0" lang="da-DK" sz="800" b="0" i="0" u="none" strike="noStrike" kern="0" cap="none" spc="0" normalizeH="0" baseline="0" noProof="0" dirty="0">
                <a:ln>
                  <a:noFill/>
                </a:ln>
                <a:solidFill>
                  <a:srgbClr val="000000"/>
                </a:solidFill>
                <a:effectLst/>
                <a:uLnTx/>
                <a:uFillTx/>
                <a:latin typeface="Arial"/>
                <a:cs typeface="Arial"/>
                <a:sym typeface="Arial"/>
              </a:rPr>
              <a:t> </a:t>
            </a:r>
            <a:r>
              <a:rPr kumimoji="0" lang="da-DK" sz="800" b="0" i="0" u="none" strike="noStrike" kern="0" cap="none" spc="0" normalizeH="0" baseline="0" noProof="0" dirty="0" smtClean="0">
                <a:ln>
                  <a:noFill/>
                </a:ln>
                <a:solidFill>
                  <a:srgbClr val="000000"/>
                </a:solidFill>
                <a:effectLst/>
                <a:uLnTx/>
                <a:uFillTx/>
                <a:latin typeface="Arial"/>
                <a:cs typeface="Arial"/>
                <a:sym typeface="Arial"/>
              </a:rPr>
              <a:t>Press</a:t>
            </a:r>
            <a:br>
              <a:rPr kumimoji="0" lang="da-DK" sz="800" b="0" i="0" u="none" strike="noStrike" kern="0" cap="none" spc="0" normalizeH="0" baseline="0" noProof="0" dirty="0" smtClean="0">
                <a:ln>
                  <a:noFill/>
                </a:ln>
                <a:solidFill>
                  <a:srgbClr val="000000"/>
                </a:solidFill>
                <a:effectLst/>
                <a:uLnTx/>
                <a:uFillTx/>
                <a:latin typeface="Arial"/>
                <a:cs typeface="Arial"/>
                <a:sym typeface="Arial"/>
              </a:rPr>
            </a:br>
            <a:r>
              <a:rPr kumimoji="0" lang="da-DK" sz="800" b="0" i="0" u="none" strike="noStrike" kern="0" cap="none" spc="0" normalizeH="0" baseline="0" noProof="0" dirty="0" err="1" smtClean="0">
                <a:ln>
                  <a:noFill/>
                </a:ln>
                <a:solidFill>
                  <a:srgbClr val="000000"/>
                </a:solidFill>
                <a:effectLst/>
                <a:uLnTx/>
                <a:uFillTx/>
                <a:latin typeface="Arial"/>
                <a:cs typeface="Arial"/>
                <a:sym typeface="Arial"/>
              </a:rPr>
              <a:t>Screenshot</a:t>
            </a:r>
            <a:r>
              <a:rPr kumimoji="0" lang="da-DK" sz="800" b="0" i="0" u="none" strike="noStrike" kern="0" cap="none" spc="0" normalizeH="0" baseline="0" noProof="0" dirty="0" smtClean="0">
                <a:ln>
                  <a:noFill/>
                </a:ln>
                <a:solidFill>
                  <a:srgbClr val="000000"/>
                </a:solidFill>
                <a:effectLst/>
                <a:uLnTx/>
                <a:uFillTx/>
                <a:latin typeface="Arial"/>
                <a:cs typeface="Arial"/>
                <a:sym typeface="Arial"/>
              </a:rPr>
              <a:t> from website: </a:t>
            </a:r>
            <a:r>
              <a:rPr kumimoji="0" lang="en-GB" sz="800" b="0" i="0" u="none" strike="noStrike" kern="0" cap="none" spc="0" normalizeH="0" baseline="0" noProof="0" dirty="0">
                <a:ln>
                  <a:noFill/>
                </a:ln>
                <a:solidFill>
                  <a:srgbClr val="000000"/>
                </a:solidFill>
                <a:effectLst/>
                <a:uLnTx/>
                <a:uFillTx/>
                <a:latin typeface="Arial"/>
                <a:cs typeface="Arial"/>
                <a:sym typeface="Arial"/>
                <a:hlinkClick r:id="rId4"/>
              </a:rPr>
              <a:t>https://academic.oup.com/neurosurgery/pages/author_guidelines</a:t>
            </a:r>
            <a:endParaRPr kumimoji="0" lang="da-DK"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kstfelt 7"/>
          <p:cNvSpPr txBox="1"/>
          <p:nvPr/>
        </p:nvSpPr>
        <p:spPr>
          <a:xfrm>
            <a:off x="617532" y="2748741"/>
            <a:ext cx="64906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0" i="1" u="none" strike="noStrike" kern="0" cap="none" spc="0" normalizeH="0" baseline="0" noProof="0" dirty="0" err="1" smtClean="0">
                <a:ln>
                  <a:noFill/>
                </a:ln>
                <a:solidFill>
                  <a:srgbClr val="2C4390"/>
                </a:solidFill>
                <a:effectLst/>
                <a:uLnTx/>
                <a:uFillTx/>
                <a:latin typeface="Arial"/>
                <a:cs typeface="Arial"/>
                <a:sym typeface="Arial"/>
              </a:rPr>
              <a:t>Blurred</a:t>
            </a:r>
            <a:r>
              <a:rPr kumimoji="0" lang="da-DK" sz="3200" b="0" i="1" u="none" strike="noStrike" kern="0" cap="none" spc="0" normalizeH="0" baseline="0" noProof="0" dirty="0" smtClean="0">
                <a:ln>
                  <a:noFill/>
                </a:ln>
                <a:solidFill>
                  <a:srgbClr val="2C4390"/>
                </a:solidFill>
                <a:effectLst/>
                <a:uLnTx/>
                <a:uFillTx/>
                <a:latin typeface="Arial"/>
                <a:cs typeface="Arial"/>
                <a:sym typeface="Arial"/>
              </a:rPr>
              <a:t> due to copyright</a:t>
            </a:r>
            <a:endParaRPr kumimoji="0" lang="en-GB" sz="3200" b="0" i="1" u="none" strike="noStrike" kern="0" cap="none" spc="0" normalizeH="0" baseline="0" noProof="0" dirty="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945704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Funders requirement: EU – Horizon Europe</a:t>
            </a:r>
            <a:endParaRPr lang="en-GB" dirty="0"/>
          </a:p>
        </p:txBody>
      </p:sp>
      <p:sp>
        <p:nvSpPr>
          <p:cNvPr id="7" name="Pladsholder til slidenummer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B3BFE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cs-CZ" sz="1200" b="1" i="0" u="none" strike="noStrike" kern="0" cap="none" spc="0" normalizeH="0" baseline="0" noProof="0" dirty="0">
              <a:ln>
                <a:noFill/>
              </a:ln>
              <a:solidFill>
                <a:srgbClr val="B3BFE2"/>
              </a:solidFill>
              <a:effectLst/>
              <a:uLnTx/>
              <a:uFillTx/>
              <a:latin typeface="Arial"/>
              <a:cs typeface="Arial"/>
              <a:sym typeface="Arial"/>
            </a:endParaRPr>
          </a:p>
        </p:txBody>
      </p:sp>
      <p:sp>
        <p:nvSpPr>
          <p:cNvPr id="12" name="Rektangel 11"/>
          <p:cNvSpPr/>
          <p:nvPr/>
        </p:nvSpPr>
        <p:spPr>
          <a:xfrm>
            <a:off x="83504" y="4900228"/>
            <a:ext cx="88140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a:ln>
                  <a:noFill/>
                </a:ln>
                <a:solidFill>
                  <a:srgbClr val="000000"/>
                </a:solidFill>
                <a:effectLst/>
                <a:uLnTx/>
                <a:uFillTx/>
                <a:latin typeface="Arial"/>
                <a:cs typeface="Arial"/>
                <a:sym typeface="Arial"/>
              </a:rPr>
              <a:t>Horizon Europe: General Model Grant </a:t>
            </a:r>
            <a:r>
              <a:rPr kumimoji="0" lang="en-GB" sz="700" b="0" i="0" u="none" strike="noStrike" kern="0" cap="none" spc="0" normalizeH="0" baseline="0" noProof="0" dirty="0" smtClean="0">
                <a:ln>
                  <a:noFill/>
                </a:ln>
                <a:solidFill>
                  <a:srgbClr val="000000"/>
                </a:solidFill>
                <a:effectLst/>
                <a:uLnTx/>
                <a:uFillTx/>
                <a:latin typeface="Arial"/>
                <a:cs typeface="Arial"/>
                <a:sym typeface="Arial"/>
              </a:rPr>
              <a:t>Agreement (pages 110-111) </a:t>
            </a:r>
            <a:r>
              <a:rPr kumimoji="0" lang="en-GB" sz="700" b="0" i="0" u="none" strike="noStrike" kern="0" cap="none" spc="0" normalizeH="0" baseline="0" noProof="0" dirty="0">
                <a:ln>
                  <a:noFill/>
                </a:ln>
                <a:solidFill>
                  <a:srgbClr val="000000"/>
                </a:solidFill>
                <a:effectLst/>
                <a:uLnTx/>
                <a:uFillTx/>
                <a:latin typeface="Arial"/>
                <a:cs typeface="Arial"/>
                <a:sym typeface="Arial"/>
              </a:rPr>
              <a:t>is available here: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3"/>
              </a:rPr>
              <a:t>https://</a:t>
            </a:r>
            <a:r>
              <a:rPr kumimoji="0" lang="en-GB" sz="700" b="0" i="0" u="none" strike="noStrike" kern="0" cap="none" spc="0" normalizeH="0" baseline="0" noProof="0" dirty="0" smtClean="0">
                <a:ln>
                  <a:noFill/>
                </a:ln>
                <a:solidFill>
                  <a:srgbClr val="000000"/>
                </a:solidFill>
                <a:effectLst/>
                <a:uLnTx/>
                <a:uFillTx/>
                <a:latin typeface="Arial"/>
                <a:cs typeface="Arial"/>
                <a:sym typeface="Arial"/>
                <a:hlinkClick r:id="rId3"/>
              </a:rPr>
              <a:t>ec.europa.eu/info/funding-tenders/opportunities/docs/2021-2027/common/agr-contr/general-mga_horizon-euratom_en.pdf</a:t>
            </a:r>
            <a:endParaRPr kumimoji="0" lang="en-GB" sz="7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Billede 2"/>
          <p:cNvPicPr>
            <a:picLocks noChangeAspect="1"/>
          </p:cNvPicPr>
          <p:nvPr/>
        </p:nvPicPr>
        <p:blipFill>
          <a:blip r:embed="rId4"/>
          <a:stretch>
            <a:fillRect/>
          </a:stretch>
        </p:blipFill>
        <p:spPr>
          <a:xfrm>
            <a:off x="379240" y="2254104"/>
            <a:ext cx="3969106" cy="1794116"/>
          </a:xfrm>
          <a:prstGeom prst="rect">
            <a:avLst/>
          </a:prstGeom>
        </p:spPr>
      </p:pic>
      <p:pic>
        <p:nvPicPr>
          <p:cNvPr id="4" name="Billede 3"/>
          <p:cNvPicPr>
            <a:picLocks noChangeAspect="1"/>
          </p:cNvPicPr>
          <p:nvPr/>
        </p:nvPicPr>
        <p:blipFill>
          <a:blip r:embed="rId5"/>
          <a:stretch>
            <a:fillRect/>
          </a:stretch>
        </p:blipFill>
        <p:spPr>
          <a:xfrm>
            <a:off x="4583826" y="2254104"/>
            <a:ext cx="3965813" cy="1945208"/>
          </a:xfrm>
          <a:prstGeom prst="rect">
            <a:avLst/>
          </a:prstGeom>
        </p:spPr>
      </p:pic>
      <p:sp>
        <p:nvSpPr>
          <p:cNvPr id="9" name="Rektangel 8"/>
          <p:cNvSpPr/>
          <p:nvPr/>
        </p:nvSpPr>
        <p:spPr>
          <a:xfrm>
            <a:off x="2415375" y="3549362"/>
            <a:ext cx="1890407" cy="11887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ktangel 9"/>
          <p:cNvSpPr/>
          <p:nvPr/>
        </p:nvSpPr>
        <p:spPr>
          <a:xfrm>
            <a:off x="688933" y="3668234"/>
            <a:ext cx="1055677" cy="11887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ktangel 10"/>
          <p:cNvSpPr/>
          <p:nvPr/>
        </p:nvSpPr>
        <p:spPr>
          <a:xfrm>
            <a:off x="688932" y="3905322"/>
            <a:ext cx="1100111" cy="11887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ktangel 12"/>
          <p:cNvSpPr/>
          <p:nvPr/>
        </p:nvSpPr>
        <p:spPr>
          <a:xfrm>
            <a:off x="7050747" y="2926921"/>
            <a:ext cx="1465417" cy="11887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ktangel 13"/>
          <p:cNvSpPr/>
          <p:nvPr/>
        </p:nvSpPr>
        <p:spPr>
          <a:xfrm>
            <a:off x="4583825" y="3032290"/>
            <a:ext cx="857469" cy="11887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6079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da-DK" dirty="0" smtClean="0"/>
              <a:t>Green Open Access</a:t>
            </a:r>
            <a:endParaRPr lang="cs-CZ" dirty="0"/>
          </a:p>
        </p:txBody>
      </p:sp>
      <p:sp>
        <p:nvSpPr>
          <p:cNvPr id="15" name="Zástupný symbol pro číslo snímku 1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47</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pic>
        <p:nvPicPr>
          <p:cNvPr id="11" name="Picture 2" descr="File:Open Access logo PLoS white gree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841" y="917405"/>
            <a:ext cx="373240" cy="583186"/>
          </a:xfrm>
          <a:prstGeom prst="rect">
            <a:avLst/>
          </a:prstGeom>
          <a:noFill/>
          <a:extLst>
            <a:ext uri="{909E8E84-426E-40DD-AFC4-6F175D3DCCD1}">
              <a14:hiddenFill xmlns:a14="http://schemas.microsoft.com/office/drawing/2010/main">
                <a:solidFill>
                  <a:srgbClr val="FFFFFF"/>
                </a:solidFill>
              </a14:hiddenFill>
            </a:ext>
          </a:extLst>
        </p:spPr>
      </p:pic>
      <p:sp>
        <p:nvSpPr>
          <p:cNvPr id="16" name="Nadpis 5"/>
          <p:cNvSpPr txBox="1">
            <a:spLocks/>
          </p:cNvSpPr>
          <p:nvPr/>
        </p:nvSpPr>
        <p:spPr>
          <a:xfrm>
            <a:off x="379241" y="1603977"/>
            <a:ext cx="4123232" cy="619928"/>
          </a:xfrm>
          <a:prstGeom prst="rect">
            <a:avLst/>
          </a:prstGeom>
        </p:spPr>
        <p:txBody>
          <a:bodyPr vert="horz" lIns="91440" tIns="45720" rIns="91440" bIns="45720" rtlCol="0" anchor="t" anchorCtr="0">
            <a:normAutofit fontScale="92500" lnSpcReduction="20000"/>
          </a:bodyPr>
          <a:lstStyle>
            <a:lvl1pPr algn="l" defTabSz="914400" rtl="0" eaLnBrk="1" latinLnBrk="0" hangingPunct="1">
              <a:spcBef>
                <a:spcPct val="0"/>
              </a:spcBef>
              <a:buNone/>
              <a:defRPr sz="22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ts val="0"/>
              </a:spcAft>
              <a:buClr>
                <a:srgbClr val="000000"/>
              </a:buClr>
              <a:buSzTx/>
              <a:buFont typeface="Arial"/>
              <a:buNone/>
              <a:tabLst/>
              <a:defRPr/>
            </a:pPr>
            <a:r>
              <a:rPr kumimoji="0" lang="en-GB" sz="2200" b="1" i="0" u="none" strike="noStrike" kern="1200" cap="none" spc="0" normalizeH="0" baseline="0" noProof="0" dirty="0" smtClean="0">
                <a:ln>
                  <a:noFill/>
                </a:ln>
                <a:solidFill>
                  <a:srgbClr val="000000"/>
                </a:solidFill>
                <a:effectLst/>
                <a:uLnTx/>
                <a:uFillTx/>
                <a:latin typeface="Arial"/>
                <a:ea typeface="+mj-ea"/>
                <a:cs typeface="+mj-cs"/>
                <a:sym typeface="Arial"/>
              </a:rPr>
              <a:t>Self-archiving accepted manuscripts (post-prints)</a:t>
            </a:r>
            <a:endParaRPr kumimoji="0" lang="en-GB" sz="2200" b="1"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18" name="Tekstfelt 17"/>
          <p:cNvSpPr txBox="1"/>
          <p:nvPr/>
        </p:nvSpPr>
        <p:spPr>
          <a:xfrm>
            <a:off x="379241" y="2443339"/>
            <a:ext cx="4865539" cy="20313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smtClean="0">
                <a:ln>
                  <a:noFill/>
                </a:ln>
                <a:solidFill>
                  <a:srgbClr val="000000"/>
                </a:solidFill>
                <a:effectLst/>
                <a:uLnTx/>
                <a:uFillTx/>
                <a:latin typeface="Arial"/>
                <a:cs typeface="Arial"/>
                <a:sym typeface="Arial"/>
              </a:rPr>
              <a:t>Elsevier: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CC BY-NC-ND</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err="1" smtClean="0">
                <a:ln>
                  <a:noFill/>
                </a:ln>
                <a:solidFill>
                  <a:srgbClr val="000000"/>
                </a:solidFill>
                <a:effectLst/>
                <a:uLnTx/>
                <a:uFillTx/>
                <a:latin typeface="Arial"/>
                <a:cs typeface="Arial"/>
                <a:sym typeface="Arial"/>
              </a:rPr>
              <a:t>Wiley</a:t>
            </a:r>
            <a:r>
              <a:rPr kumimoji="0" lang="da-DK" sz="1400" b="1" i="0" u="none" strike="noStrike" kern="0" cap="none" spc="0" normalizeH="0" baseline="0" noProof="0" dirty="0" smtClean="0">
                <a:ln>
                  <a:noFill/>
                </a:ln>
                <a:solidFill>
                  <a:srgbClr val="000000"/>
                </a:solidFill>
                <a:effectLst/>
                <a:uLnTx/>
                <a:uFillTx/>
                <a:latin typeface="Arial"/>
                <a:cs typeface="Arial"/>
                <a:sym typeface="Arial"/>
              </a:rPr>
              <a:t>: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Non-</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commercial</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use</a:t>
            </a:r>
            <a:endParaRPr kumimoji="0" lang="da-DK"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smtClean="0">
                <a:ln>
                  <a:noFill/>
                </a:ln>
                <a:solidFill>
                  <a:srgbClr val="000000"/>
                </a:solidFill>
                <a:effectLst/>
                <a:uLnTx/>
                <a:uFillTx/>
                <a:latin typeface="Arial"/>
                <a:cs typeface="Arial"/>
                <a:sym typeface="Arial"/>
              </a:rPr>
              <a:t>Oxford </a:t>
            </a:r>
            <a:r>
              <a:rPr kumimoji="0" lang="da-DK" sz="1400" b="1" i="0" u="none" strike="noStrike" kern="0" cap="none" spc="0" normalizeH="0" baseline="0" noProof="0" dirty="0" err="1" smtClean="0">
                <a:ln>
                  <a:noFill/>
                </a:ln>
                <a:solidFill>
                  <a:srgbClr val="000000"/>
                </a:solidFill>
                <a:effectLst/>
                <a:uLnTx/>
                <a:uFillTx/>
                <a:latin typeface="Arial"/>
                <a:cs typeface="Arial"/>
                <a:sym typeface="Arial"/>
              </a:rPr>
              <a:t>University</a:t>
            </a:r>
            <a:r>
              <a:rPr kumimoji="0" lang="da-DK" sz="1400" b="1" i="0" u="none" strike="noStrike" kern="0" cap="none" spc="0" normalizeH="0" baseline="0" noProof="0" dirty="0" smtClean="0">
                <a:ln>
                  <a:noFill/>
                </a:ln>
                <a:solidFill>
                  <a:srgbClr val="000000"/>
                </a:solidFill>
                <a:effectLst/>
                <a:uLnTx/>
                <a:uFillTx/>
                <a:latin typeface="Arial"/>
                <a:cs typeface="Arial"/>
                <a:sym typeface="Arial"/>
              </a:rPr>
              <a:t> Press: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Not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specified</a:t>
            </a:r>
            <a:endParaRPr kumimoji="0" lang="da-DK"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smtClean="0">
                <a:ln>
                  <a:noFill/>
                </a:ln>
                <a:solidFill>
                  <a:srgbClr val="000000"/>
                </a:solidFill>
                <a:effectLst/>
                <a:uLnTx/>
                <a:uFillTx/>
                <a:latin typeface="Arial"/>
                <a:cs typeface="Arial"/>
                <a:sym typeface="Arial"/>
              </a:rPr>
              <a:t>Cambridge </a:t>
            </a:r>
            <a:r>
              <a:rPr kumimoji="0" lang="da-DK" sz="1400" b="1" i="0" u="none" strike="noStrike" kern="0" cap="none" spc="0" normalizeH="0" baseline="0" noProof="0" dirty="0" err="1" smtClean="0">
                <a:ln>
                  <a:noFill/>
                </a:ln>
                <a:solidFill>
                  <a:srgbClr val="000000"/>
                </a:solidFill>
                <a:effectLst/>
                <a:uLnTx/>
                <a:uFillTx/>
                <a:latin typeface="Arial"/>
                <a:cs typeface="Arial"/>
                <a:sym typeface="Arial"/>
              </a:rPr>
              <a:t>University</a:t>
            </a:r>
            <a:r>
              <a:rPr kumimoji="0" lang="da-DK" sz="1400" b="1" i="0" u="none" strike="noStrike" kern="0" cap="none" spc="0" normalizeH="0" baseline="0" noProof="0" dirty="0" smtClean="0">
                <a:ln>
                  <a:noFill/>
                </a:ln>
                <a:solidFill>
                  <a:srgbClr val="000000"/>
                </a:solidFill>
                <a:effectLst/>
                <a:uLnTx/>
                <a:uFillTx/>
                <a:latin typeface="Arial"/>
                <a:cs typeface="Arial"/>
                <a:sym typeface="Arial"/>
              </a:rPr>
              <a:t> Press: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CC BY-NC-ND</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smtClean="0">
                <a:ln>
                  <a:noFill/>
                </a:ln>
                <a:solidFill>
                  <a:srgbClr val="000000"/>
                </a:solidFill>
                <a:effectLst/>
                <a:uLnTx/>
                <a:uFillTx/>
                <a:latin typeface="Arial"/>
                <a:cs typeface="Arial"/>
                <a:sym typeface="Arial"/>
              </a:rPr>
              <a:t>Taylor &amp; Francis: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CC BY-NC or CC BY-NC-ND</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smtClean="0">
                <a:ln>
                  <a:noFill/>
                </a:ln>
                <a:solidFill>
                  <a:srgbClr val="000000"/>
                </a:solidFill>
                <a:effectLst/>
                <a:uLnTx/>
                <a:uFillTx/>
                <a:latin typeface="Arial"/>
                <a:cs typeface="Arial"/>
                <a:sym typeface="Arial"/>
              </a:rPr>
              <a:t>Springer: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CC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licenses</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 not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permitted</a:t>
            </a:r>
            <a:endParaRPr kumimoji="0" lang="da-DK"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2" name="Rektangel 1"/>
          <p:cNvSpPr/>
          <p:nvPr/>
        </p:nvSpPr>
        <p:spPr>
          <a:xfrm>
            <a:off x="4713152" y="2443339"/>
            <a:ext cx="4572000" cy="2031325"/>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a:ln>
                  <a:noFill/>
                </a:ln>
                <a:solidFill>
                  <a:srgbClr val="000000"/>
                </a:solidFill>
                <a:effectLst/>
                <a:uLnTx/>
                <a:uFillTx/>
                <a:latin typeface="Arial"/>
                <a:cs typeface="Arial"/>
                <a:sym typeface="Arial"/>
              </a:rPr>
              <a:t>Palgrave MacMillan:</a:t>
            </a:r>
            <a:r>
              <a:rPr kumimoji="0" lang="da-DK" sz="1400" b="0" i="0" u="none" strike="noStrike" kern="0" cap="none" spc="0" normalizeH="0" baseline="0" noProof="0" dirty="0">
                <a:ln>
                  <a:noFill/>
                </a:ln>
                <a:solidFill>
                  <a:srgbClr val="000000"/>
                </a:solidFill>
                <a:effectLst/>
                <a:uLnTx/>
                <a:uFillTx/>
                <a:latin typeface="Arial"/>
                <a:cs typeface="Arial"/>
                <a:sym typeface="Arial"/>
              </a:rPr>
              <a:t> Not </a:t>
            </a:r>
            <a:r>
              <a:rPr kumimoji="0" lang="da-DK" sz="1400" b="0" i="0" u="none" strike="noStrike" kern="0" cap="none" spc="0" normalizeH="0" baseline="0" noProof="0" dirty="0" err="1">
                <a:ln>
                  <a:noFill/>
                </a:ln>
                <a:solidFill>
                  <a:srgbClr val="000000"/>
                </a:solidFill>
                <a:effectLst/>
                <a:uLnTx/>
                <a:uFillTx/>
                <a:latin typeface="Arial"/>
                <a:cs typeface="Arial"/>
                <a:sym typeface="Arial"/>
              </a:rPr>
              <a:t>specified</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 </a:t>
            </a:r>
            <a:endParaRPr kumimoji="0" lang="da-DK"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err="1">
                <a:ln>
                  <a:noFill/>
                </a:ln>
                <a:solidFill>
                  <a:srgbClr val="000000"/>
                </a:solidFill>
                <a:effectLst/>
                <a:uLnTx/>
                <a:uFillTx/>
                <a:latin typeface="Arial"/>
                <a:cs typeface="Arial"/>
                <a:sym typeface="Arial"/>
              </a:rPr>
              <a:t>DeGruyter</a:t>
            </a:r>
            <a:r>
              <a:rPr kumimoji="0" lang="da-DK" sz="1400" b="1" i="0" u="none" strike="noStrike" kern="0" cap="none" spc="0" normalizeH="0" baseline="0" noProof="0" dirty="0">
                <a:ln>
                  <a:noFill/>
                </a:ln>
                <a:solidFill>
                  <a:srgbClr val="000000"/>
                </a:solidFill>
                <a:effectLst/>
                <a:uLnTx/>
                <a:uFillTx/>
                <a:latin typeface="Arial"/>
                <a:cs typeface="Arial"/>
                <a:sym typeface="Arial"/>
              </a:rPr>
              <a:t>: </a:t>
            </a:r>
            <a:r>
              <a:rPr kumimoji="0" lang="da-DK" sz="1400" b="0" i="0" u="none" strike="noStrike" kern="0" cap="none" spc="0" normalizeH="0" baseline="0" noProof="0" dirty="0">
                <a:ln>
                  <a:noFill/>
                </a:ln>
                <a:solidFill>
                  <a:srgbClr val="000000"/>
                </a:solidFill>
                <a:effectLst/>
                <a:uLnTx/>
                <a:uFillTx/>
                <a:latin typeface="Arial"/>
                <a:cs typeface="Arial"/>
                <a:sym typeface="Arial"/>
              </a:rPr>
              <a:t>Not </a:t>
            </a:r>
            <a:r>
              <a:rPr kumimoji="0" lang="da-DK" sz="1400" b="0" i="0" u="none" strike="noStrike" kern="0" cap="none" spc="0" normalizeH="0" baseline="0" noProof="0" dirty="0" err="1">
                <a:ln>
                  <a:noFill/>
                </a:ln>
                <a:solidFill>
                  <a:srgbClr val="000000"/>
                </a:solidFill>
                <a:effectLst/>
                <a:uLnTx/>
                <a:uFillTx/>
                <a:latin typeface="Arial"/>
                <a:cs typeface="Arial"/>
                <a:sym typeface="Arial"/>
              </a:rPr>
              <a:t>specified</a:t>
            </a:r>
            <a:endParaRPr kumimoji="0" lang="da-DK"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a:ln>
                  <a:noFill/>
                </a:ln>
                <a:solidFill>
                  <a:srgbClr val="000000"/>
                </a:solidFill>
                <a:effectLst/>
                <a:uLnTx/>
                <a:uFillTx/>
                <a:latin typeface="Arial"/>
                <a:cs typeface="Arial"/>
                <a:sym typeface="Arial"/>
              </a:rPr>
              <a:t>ACM:</a:t>
            </a:r>
            <a:r>
              <a:rPr kumimoji="0" lang="da-DK" sz="1400" b="0" i="0" u="none" strike="noStrike" kern="0" cap="none" spc="0" normalizeH="0" baseline="0" noProof="0" dirty="0">
                <a:ln>
                  <a:noFill/>
                </a:ln>
                <a:solidFill>
                  <a:srgbClr val="000000"/>
                </a:solidFill>
                <a:effectLst/>
                <a:uLnTx/>
                <a:uFillTx/>
                <a:latin typeface="Arial"/>
                <a:cs typeface="Arial"/>
                <a:sym typeface="Arial"/>
              </a:rPr>
              <a:t> Not </a:t>
            </a:r>
            <a:r>
              <a:rPr kumimoji="0" lang="da-DK" sz="1400" b="0" i="0" u="none" strike="noStrike" kern="0" cap="none" spc="0" normalizeH="0" baseline="0" noProof="0" dirty="0" err="1">
                <a:ln>
                  <a:noFill/>
                </a:ln>
                <a:solidFill>
                  <a:srgbClr val="000000"/>
                </a:solidFill>
                <a:effectLst/>
                <a:uLnTx/>
                <a:uFillTx/>
                <a:latin typeface="Arial"/>
                <a:cs typeface="Arial"/>
                <a:sym typeface="Arial"/>
              </a:rPr>
              <a:t>specified</a:t>
            </a:r>
            <a:endParaRPr kumimoji="0" lang="da-DK"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a:ln>
                  <a:noFill/>
                </a:ln>
                <a:solidFill>
                  <a:srgbClr val="000000"/>
                </a:solidFill>
                <a:effectLst/>
                <a:uLnTx/>
                <a:uFillTx/>
                <a:latin typeface="Arial"/>
                <a:cs typeface="Arial"/>
                <a:sym typeface="Arial"/>
              </a:rPr>
              <a:t>IEEE:</a:t>
            </a:r>
            <a:r>
              <a:rPr kumimoji="0" lang="da-DK" sz="1400" b="0" i="0" u="none" strike="noStrike" kern="0" cap="none" spc="0" normalizeH="0" baseline="0" noProof="0" dirty="0">
                <a:ln>
                  <a:noFill/>
                </a:ln>
                <a:solidFill>
                  <a:srgbClr val="000000"/>
                </a:solidFill>
                <a:effectLst/>
                <a:uLnTx/>
                <a:uFillTx/>
                <a:latin typeface="Arial"/>
                <a:cs typeface="Arial"/>
                <a:sym typeface="Arial"/>
              </a:rPr>
              <a:t> Not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specified</a:t>
            </a:r>
            <a:endParaRPr kumimoji="0" lang="da-DK"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err="1">
                <a:ln>
                  <a:noFill/>
                </a:ln>
                <a:solidFill>
                  <a:srgbClr val="000000"/>
                </a:solidFill>
                <a:effectLst/>
                <a:uLnTx/>
                <a:uFillTx/>
                <a:latin typeface="Arial"/>
                <a:cs typeface="Arial"/>
                <a:sym typeface="Arial"/>
              </a:rPr>
              <a:t>Emerald</a:t>
            </a:r>
            <a:r>
              <a:rPr kumimoji="0" lang="da-DK" sz="1400" b="1" i="0" u="none" strike="noStrike" kern="0" cap="none" spc="0" normalizeH="0" baseline="0" noProof="0" dirty="0">
                <a:ln>
                  <a:noFill/>
                </a:ln>
                <a:solidFill>
                  <a:srgbClr val="000000"/>
                </a:solidFill>
                <a:effectLst/>
                <a:uLnTx/>
                <a:uFillTx/>
                <a:latin typeface="Arial"/>
                <a:cs typeface="Arial"/>
                <a:sym typeface="Arial"/>
              </a:rPr>
              <a:t>: </a:t>
            </a:r>
            <a:r>
              <a:rPr kumimoji="0" lang="da-DK" sz="1400" b="0" i="0" u="none" strike="noStrike" kern="0" cap="none" spc="0" normalizeH="0" baseline="0" noProof="0" dirty="0">
                <a:ln>
                  <a:noFill/>
                </a:ln>
                <a:solidFill>
                  <a:srgbClr val="000000"/>
                </a:solidFill>
                <a:effectLst/>
                <a:uLnTx/>
                <a:uFillTx/>
                <a:latin typeface="Arial"/>
                <a:cs typeface="Arial"/>
                <a:sym typeface="Arial"/>
              </a:rPr>
              <a:t>CC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BY-NC</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err="1" smtClean="0">
                <a:ln>
                  <a:noFill/>
                </a:ln>
                <a:solidFill>
                  <a:srgbClr val="000000"/>
                </a:solidFill>
                <a:effectLst/>
                <a:uLnTx/>
                <a:uFillTx/>
                <a:latin typeface="Arial"/>
                <a:cs typeface="Arial"/>
                <a:sym typeface="Arial"/>
              </a:rPr>
              <a:t>Sage</a:t>
            </a:r>
            <a:r>
              <a:rPr kumimoji="0" lang="da-DK" sz="1400" b="1" i="0" u="none" strike="noStrike" kern="0" cap="none" spc="0" normalizeH="0" baseline="0" noProof="0" dirty="0" smtClean="0">
                <a:ln>
                  <a:noFill/>
                </a:ln>
                <a:solidFill>
                  <a:srgbClr val="000000"/>
                </a:solidFill>
                <a:effectLst/>
                <a:uLnTx/>
                <a:uFillTx/>
                <a:latin typeface="Arial"/>
                <a:cs typeface="Arial"/>
                <a:sym typeface="Arial"/>
              </a:rPr>
              <a:t>: </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Non-</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commercial</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 and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no</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 derivative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uses</a:t>
            </a:r>
            <a:endParaRPr kumimoji="0" lang="da-DK"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ktangel 2"/>
          <p:cNvSpPr/>
          <p:nvPr/>
        </p:nvSpPr>
        <p:spPr>
          <a:xfrm>
            <a:off x="379241" y="2555216"/>
            <a:ext cx="2090441" cy="24454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ktangel 18"/>
          <p:cNvSpPr/>
          <p:nvPr/>
        </p:nvSpPr>
        <p:spPr>
          <a:xfrm>
            <a:off x="379241" y="3514940"/>
            <a:ext cx="3788001" cy="24454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ktangel 22"/>
          <p:cNvSpPr/>
          <p:nvPr/>
        </p:nvSpPr>
        <p:spPr>
          <a:xfrm>
            <a:off x="379241" y="3822183"/>
            <a:ext cx="3883535" cy="24454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Rektangel 23"/>
          <p:cNvSpPr/>
          <p:nvPr/>
        </p:nvSpPr>
        <p:spPr>
          <a:xfrm>
            <a:off x="4708603" y="3822183"/>
            <a:ext cx="1797643" cy="244549"/>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81222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3"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da-DK" dirty="0" smtClean="0"/>
              <a:t>Green Open Access</a:t>
            </a:r>
            <a:endParaRPr lang="cs-CZ" dirty="0"/>
          </a:p>
        </p:txBody>
      </p:sp>
      <p:sp>
        <p:nvSpPr>
          <p:cNvPr id="15" name="Zástupný symbol pro číslo snímku 1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48</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pic>
        <p:nvPicPr>
          <p:cNvPr id="11" name="Picture 2" descr="File:Open Access logo PLoS white gree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841" y="917405"/>
            <a:ext cx="373240" cy="583186"/>
          </a:xfrm>
          <a:prstGeom prst="rect">
            <a:avLst/>
          </a:prstGeom>
          <a:noFill/>
          <a:extLst>
            <a:ext uri="{909E8E84-426E-40DD-AFC4-6F175D3DCCD1}">
              <a14:hiddenFill xmlns:a14="http://schemas.microsoft.com/office/drawing/2010/main">
                <a:solidFill>
                  <a:srgbClr val="FFFFFF"/>
                </a:solidFill>
              </a14:hiddenFill>
            </a:ext>
          </a:extLst>
        </p:spPr>
      </p:pic>
      <p:sp>
        <p:nvSpPr>
          <p:cNvPr id="16" name="Nadpis 5"/>
          <p:cNvSpPr txBox="1">
            <a:spLocks/>
          </p:cNvSpPr>
          <p:nvPr/>
        </p:nvSpPr>
        <p:spPr>
          <a:xfrm>
            <a:off x="379241" y="1603977"/>
            <a:ext cx="4123232" cy="619928"/>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2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ts val="0"/>
              </a:spcAft>
              <a:buClr>
                <a:srgbClr val="000000"/>
              </a:buClr>
              <a:buSzTx/>
              <a:buFont typeface="Arial"/>
              <a:buNone/>
              <a:tabLst/>
              <a:defRPr/>
            </a:pPr>
            <a:r>
              <a:rPr kumimoji="0" lang="en-GB" sz="1800" b="1" i="0" u="none" strike="noStrike" kern="1200" cap="none" spc="0" normalizeH="0" baseline="0" noProof="0" dirty="0" smtClean="0">
                <a:ln>
                  <a:noFill/>
                </a:ln>
                <a:solidFill>
                  <a:srgbClr val="000000"/>
                </a:solidFill>
                <a:effectLst/>
                <a:uLnTx/>
                <a:uFillTx/>
                <a:latin typeface="Arial"/>
                <a:ea typeface="+mj-ea"/>
                <a:cs typeface="+mj-cs"/>
                <a:sym typeface="Arial"/>
              </a:rPr>
              <a:t>Sherpa Romeo</a:t>
            </a:r>
            <a:endParaRPr kumimoji="0" lang="en-GB" sz="1800" b="1" i="0" u="none" strike="noStrike" kern="1200" cap="none" spc="0" normalizeH="0" baseline="0" noProof="0" dirty="0">
              <a:ln>
                <a:noFill/>
              </a:ln>
              <a:solidFill>
                <a:srgbClr val="000000"/>
              </a:solidFill>
              <a:effectLst/>
              <a:uLnTx/>
              <a:uFillTx/>
              <a:latin typeface="Arial"/>
              <a:ea typeface="+mj-ea"/>
              <a:cs typeface="+mj-cs"/>
              <a:sym typeface="Arial"/>
            </a:endParaRPr>
          </a:p>
        </p:txBody>
      </p:sp>
      <p:pic>
        <p:nvPicPr>
          <p:cNvPr id="5" name="Billede 4"/>
          <p:cNvPicPr>
            <a:picLocks noChangeAspect="1"/>
          </p:cNvPicPr>
          <p:nvPr/>
        </p:nvPicPr>
        <p:blipFill>
          <a:blip r:embed="rId3"/>
          <a:stretch>
            <a:fillRect/>
          </a:stretch>
        </p:blipFill>
        <p:spPr>
          <a:xfrm>
            <a:off x="2432304" y="1799452"/>
            <a:ext cx="4919472" cy="2986446"/>
          </a:xfrm>
          <a:prstGeom prst="rect">
            <a:avLst/>
          </a:prstGeom>
        </p:spPr>
      </p:pic>
      <p:sp>
        <p:nvSpPr>
          <p:cNvPr id="14" name="Rektangel 13"/>
          <p:cNvSpPr/>
          <p:nvPr/>
        </p:nvSpPr>
        <p:spPr>
          <a:xfrm>
            <a:off x="2440857" y="1828800"/>
            <a:ext cx="870293" cy="1391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ktangel 20"/>
          <p:cNvSpPr/>
          <p:nvPr/>
        </p:nvSpPr>
        <p:spPr>
          <a:xfrm>
            <a:off x="3802992" y="2280232"/>
            <a:ext cx="556028" cy="1391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ktangel 21"/>
          <p:cNvSpPr/>
          <p:nvPr/>
        </p:nvSpPr>
        <p:spPr>
          <a:xfrm>
            <a:off x="3802992" y="2495585"/>
            <a:ext cx="487873" cy="1391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Rektangel 24"/>
          <p:cNvSpPr/>
          <p:nvPr/>
        </p:nvSpPr>
        <p:spPr>
          <a:xfrm>
            <a:off x="3802991" y="2655651"/>
            <a:ext cx="665822" cy="1391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ktangel 25"/>
          <p:cNvSpPr/>
          <p:nvPr/>
        </p:nvSpPr>
        <p:spPr>
          <a:xfrm>
            <a:off x="83504" y="4900228"/>
            <a:ext cx="88140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smtClean="0">
                <a:ln>
                  <a:noFill/>
                </a:ln>
                <a:solidFill>
                  <a:srgbClr val="000000"/>
                </a:solidFill>
                <a:effectLst/>
                <a:uLnTx/>
                <a:uFillTx/>
                <a:latin typeface="Arial"/>
                <a:cs typeface="Arial"/>
                <a:sym typeface="Arial"/>
              </a:rPr>
              <a:t>Sherpa Romeo is available </a:t>
            </a:r>
            <a:r>
              <a:rPr kumimoji="0" lang="en-GB" sz="700" b="0" i="0" u="none" strike="noStrike" kern="0" cap="none" spc="0" normalizeH="0" baseline="0" noProof="0" dirty="0">
                <a:ln>
                  <a:noFill/>
                </a:ln>
                <a:solidFill>
                  <a:srgbClr val="000000"/>
                </a:solidFill>
                <a:effectLst/>
                <a:uLnTx/>
                <a:uFillTx/>
                <a:latin typeface="Arial"/>
                <a:cs typeface="Arial"/>
                <a:sym typeface="Arial"/>
              </a:rPr>
              <a:t>here: </a:t>
            </a:r>
            <a:r>
              <a:rPr kumimoji="0" lang="en-GB" sz="700" b="0" i="0" u="none" strike="noStrike" kern="0" cap="none" spc="0" normalizeH="0" baseline="0" noProof="0" dirty="0">
                <a:ln>
                  <a:noFill/>
                </a:ln>
                <a:solidFill>
                  <a:srgbClr val="000000"/>
                </a:solidFill>
                <a:effectLst/>
                <a:uLnTx/>
                <a:uFillTx/>
                <a:latin typeface="Arial"/>
                <a:cs typeface="Arial"/>
                <a:sym typeface="Arial"/>
                <a:hlinkClick r:id="rId4"/>
              </a:rPr>
              <a:t>https://</a:t>
            </a:r>
            <a:r>
              <a:rPr kumimoji="0" lang="en-GB" sz="700" b="0" i="0" u="none" strike="noStrike" kern="0" cap="none" spc="0" normalizeH="0" baseline="0" noProof="0" dirty="0" smtClean="0">
                <a:ln>
                  <a:noFill/>
                </a:ln>
                <a:solidFill>
                  <a:srgbClr val="000000"/>
                </a:solidFill>
                <a:effectLst/>
                <a:uLnTx/>
                <a:uFillTx/>
                <a:latin typeface="Arial"/>
                <a:cs typeface="Arial"/>
                <a:sym typeface="Arial"/>
                <a:hlinkClick r:id="rId4"/>
              </a:rPr>
              <a:t>v2.sherpa.ac.uk/romeo</a:t>
            </a:r>
            <a:r>
              <a:rPr kumimoji="0" lang="en-GB" sz="700" b="0" i="0" u="none" strike="noStrike" kern="0" cap="none" spc="0" normalizeH="0" baseline="0" noProof="0" dirty="0" smtClean="0">
                <a:ln>
                  <a:noFill/>
                </a:ln>
                <a:solidFill>
                  <a:srgbClr val="000000"/>
                </a:solidFill>
                <a:effectLst/>
                <a:uLnTx/>
                <a:uFillTx/>
                <a:latin typeface="Arial"/>
                <a:cs typeface="Arial"/>
                <a:sym typeface="Arial"/>
              </a:rPr>
              <a:t> - Screenshot is used under </a:t>
            </a:r>
            <a:r>
              <a:rPr kumimoji="0" lang="en-GB" sz="700" b="0" i="0" u="none" strike="noStrike" kern="0" cap="none" spc="0" normalizeH="0" baseline="0" noProof="0" dirty="0" smtClean="0">
                <a:ln>
                  <a:noFill/>
                </a:ln>
                <a:solidFill>
                  <a:srgbClr val="000000"/>
                </a:solidFill>
                <a:effectLst/>
                <a:uLnTx/>
                <a:uFillTx/>
                <a:latin typeface="Arial"/>
                <a:cs typeface="Arial"/>
                <a:sym typeface="Arial"/>
                <a:hlinkClick r:id="rId5"/>
              </a:rPr>
              <a:t>CC BY-NC-ND 4.0</a:t>
            </a:r>
            <a:endParaRPr kumimoji="0" lang="en-GB" sz="7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187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379241" y="1076138"/>
            <a:ext cx="4123232" cy="3431854"/>
          </a:xfrm>
        </p:spPr>
        <p:txBody>
          <a:bodyPr>
            <a:normAutofit/>
          </a:bodyPr>
          <a:lstStyle/>
          <a:p>
            <a:r>
              <a:rPr lang="da-DK" sz="1800" u="sng" dirty="0" smtClean="0"/>
              <a:t>Author </a:t>
            </a:r>
            <a:r>
              <a:rPr lang="da-DK" sz="1800" u="sng" dirty="0" err="1" smtClean="0"/>
              <a:t>retain</a:t>
            </a:r>
            <a:r>
              <a:rPr lang="da-DK" sz="1800" u="sng" dirty="0" smtClean="0"/>
              <a:t> copyright</a:t>
            </a:r>
            <a:r>
              <a:rPr lang="da-DK" dirty="0" smtClean="0"/>
              <a:t/>
            </a:r>
            <a:br>
              <a:rPr lang="da-DK" dirty="0" smtClean="0"/>
            </a:br>
            <a:r>
              <a:rPr lang="da-DK" dirty="0"/>
              <a:t/>
            </a:r>
            <a:br>
              <a:rPr lang="da-DK" dirty="0"/>
            </a:br>
            <a:r>
              <a:rPr lang="da-DK" sz="1800" dirty="0" err="1" smtClean="0"/>
              <a:t>Licensor</a:t>
            </a:r>
            <a:r>
              <a:rPr lang="da-DK" sz="1800" dirty="0" smtClean="0"/>
              <a:t>: </a:t>
            </a:r>
            <a:r>
              <a:rPr lang="da-DK" sz="1800" b="0" dirty="0" smtClean="0"/>
              <a:t>The </a:t>
            </a:r>
            <a:r>
              <a:rPr lang="da-DK" sz="1800" b="0" dirty="0" err="1" smtClean="0"/>
              <a:t>author</a:t>
            </a:r>
            <a:r>
              <a:rPr lang="da-DK" sz="1800" b="0" dirty="0" smtClean="0"/>
              <a:t/>
            </a:r>
            <a:br>
              <a:rPr lang="da-DK" sz="1800" b="0" dirty="0" smtClean="0"/>
            </a:br>
            <a:r>
              <a:rPr lang="da-DK" sz="1800" b="0" dirty="0"/>
              <a:t/>
            </a:r>
            <a:br>
              <a:rPr lang="da-DK" sz="1800" b="0" dirty="0"/>
            </a:br>
            <a:r>
              <a:rPr lang="da-DK" sz="1800" dirty="0" err="1" smtClean="0"/>
              <a:t>Licensee</a:t>
            </a:r>
            <a:r>
              <a:rPr lang="da-DK" sz="1800" dirty="0" smtClean="0"/>
              <a:t>: </a:t>
            </a:r>
            <a:r>
              <a:rPr lang="en-GB" sz="1800" b="0" dirty="0" smtClean="0"/>
              <a:t>The publisher and the readers</a:t>
            </a:r>
            <a:endParaRPr lang="cs-CZ" sz="1800" b="0" dirty="0"/>
          </a:p>
        </p:txBody>
      </p:sp>
      <p:sp>
        <p:nvSpPr>
          <p:cNvPr id="7" name="Zástupný symbol pro číslo snímku 6"/>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49</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sp>
        <p:nvSpPr>
          <p:cNvPr id="10" name="Nadpis 7"/>
          <p:cNvSpPr txBox="1">
            <a:spLocks/>
          </p:cNvSpPr>
          <p:nvPr/>
        </p:nvSpPr>
        <p:spPr>
          <a:xfrm>
            <a:off x="4502472" y="1076138"/>
            <a:ext cx="4458647" cy="3431854"/>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2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da-DK" sz="1800" b="1" i="0" u="sng" strike="noStrike" kern="1200" cap="none" spc="0" normalizeH="0" baseline="0" noProof="0" dirty="0" smtClean="0">
                <a:ln>
                  <a:noFill/>
                </a:ln>
                <a:solidFill>
                  <a:srgbClr val="000000"/>
                </a:solidFill>
                <a:effectLst/>
                <a:uLnTx/>
                <a:uFillTx/>
                <a:latin typeface="Arial"/>
                <a:ea typeface="+mj-ea"/>
                <a:cs typeface="+mj-cs"/>
                <a:sym typeface="Arial"/>
              </a:rPr>
              <a:t>Copyright is transferred to </a:t>
            </a:r>
            <a:r>
              <a:rPr kumimoji="0" lang="da-DK" sz="1800" b="1" i="0" u="sng" strike="noStrike" kern="1200" cap="none" spc="0" normalizeH="0" baseline="0" noProof="0" dirty="0" err="1" smtClean="0">
                <a:ln>
                  <a:noFill/>
                </a:ln>
                <a:solidFill>
                  <a:srgbClr val="000000"/>
                </a:solidFill>
                <a:effectLst/>
                <a:uLnTx/>
                <a:uFillTx/>
                <a:latin typeface="Arial"/>
                <a:ea typeface="+mj-ea"/>
                <a:cs typeface="+mj-cs"/>
                <a:sym typeface="Arial"/>
              </a:rPr>
              <a:t>publisher</a:t>
            </a:r>
            <a:r>
              <a:rPr kumimoji="0" lang="da-DK" sz="2200" b="1" i="0" u="none" strike="noStrike" kern="1200" cap="none" spc="0" normalizeH="0" baseline="0" noProof="0" dirty="0" smtClean="0">
                <a:ln>
                  <a:noFill/>
                </a:ln>
                <a:solidFill>
                  <a:srgbClr val="000000"/>
                </a:solidFill>
                <a:effectLst/>
                <a:uLnTx/>
                <a:uFillTx/>
                <a:latin typeface="Arial"/>
                <a:ea typeface="+mj-ea"/>
                <a:cs typeface="+mj-cs"/>
                <a:sym typeface="Arial"/>
              </a:rPr>
              <a:t/>
            </a:r>
            <a:br>
              <a:rPr kumimoji="0" lang="da-DK" sz="2200" b="1" i="0" u="none" strike="noStrike" kern="1200" cap="none" spc="0" normalizeH="0" baseline="0" noProof="0" dirty="0" smtClean="0">
                <a:ln>
                  <a:noFill/>
                </a:ln>
                <a:solidFill>
                  <a:srgbClr val="000000"/>
                </a:solidFill>
                <a:effectLst/>
                <a:uLnTx/>
                <a:uFillTx/>
                <a:latin typeface="Arial"/>
                <a:ea typeface="+mj-ea"/>
                <a:cs typeface="+mj-cs"/>
                <a:sym typeface="Arial"/>
              </a:rPr>
            </a:br>
            <a:r>
              <a:rPr kumimoji="0" lang="da-DK" sz="2200" b="1" i="0" u="none" strike="noStrike" kern="1200" cap="none" spc="0" normalizeH="0" baseline="0" noProof="0" dirty="0" smtClean="0">
                <a:ln>
                  <a:noFill/>
                </a:ln>
                <a:solidFill>
                  <a:srgbClr val="000000"/>
                </a:solidFill>
                <a:effectLst/>
                <a:uLnTx/>
                <a:uFillTx/>
                <a:latin typeface="Arial"/>
                <a:ea typeface="+mj-ea"/>
                <a:cs typeface="+mj-cs"/>
                <a:sym typeface="Arial"/>
              </a:rPr>
              <a:t/>
            </a:r>
            <a:br>
              <a:rPr kumimoji="0" lang="da-DK" sz="2200" b="1" i="0" u="none" strike="noStrike" kern="1200" cap="none" spc="0" normalizeH="0" baseline="0" noProof="0" dirty="0" smtClean="0">
                <a:ln>
                  <a:noFill/>
                </a:ln>
                <a:solidFill>
                  <a:srgbClr val="000000"/>
                </a:solidFill>
                <a:effectLst/>
                <a:uLnTx/>
                <a:uFillTx/>
                <a:latin typeface="Arial"/>
                <a:ea typeface="+mj-ea"/>
                <a:cs typeface="+mj-cs"/>
                <a:sym typeface="Arial"/>
              </a:rPr>
            </a:br>
            <a:r>
              <a:rPr kumimoji="0" lang="da-DK" sz="1800" b="1" i="0" u="none" strike="noStrike" kern="1200" cap="none" spc="0" normalizeH="0" baseline="0" noProof="0" dirty="0" err="1" smtClean="0">
                <a:ln>
                  <a:noFill/>
                </a:ln>
                <a:solidFill>
                  <a:srgbClr val="000000"/>
                </a:solidFill>
                <a:effectLst/>
                <a:uLnTx/>
                <a:uFillTx/>
                <a:latin typeface="Arial"/>
                <a:ea typeface="+mj-ea"/>
                <a:cs typeface="+mj-cs"/>
                <a:sym typeface="Arial"/>
              </a:rPr>
              <a:t>Licensor</a:t>
            </a:r>
            <a:r>
              <a:rPr kumimoji="0" lang="da-DK" sz="1800" b="1" i="0" u="none" strike="noStrike" kern="1200" cap="none" spc="0" normalizeH="0" baseline="0" noProof="0" dirty="0" smtClean="0">
                <a:ln>
                  <a:noFill/>
                </a:ln>
                <a:solidFill>
                  <a:srgbClr val="000000"/>
                </a:solidFill>
                <a:effectLst/>
                <a:uLnTx/>
                <a:uFillTx/>
                <a:latin typeface="Arial"/>
                <a:ea typeface="+mj-ea"/>
                <a:cs typeface="+mj-cs"/>
                <a:sym typeface="Arial"/>
              </a:rPr>
              <a:t>: </a:t>
            </a:r>
            <a:r>
              <a:rPr kumimoji="0" lang="da-DK" sz="1800" b="0" i="0" u="none" strike="noStrike" kern="1200" cap="none" spc="0" normalizeH="0" baseline="0" noProof="0" dirty="0" smtClean="0">
                <a:ln>
                  <a:noFill/>
                </a:ln>
                <a:solidFill>
                  <a:srgbClr val="000000"/>
                </a:solidFill>
                <a:effectLst/>
                <a:uLnTx/>
                <a:uFillTx/>
                <a:latin typeface="Arial"/>
                <a:ea typeface="+mj-ea"/>
                <a:cs typeface="+mj-cs"/>
                <a:sym typeface="Arial"/>
              </a:rPr>
              <a:t>The </a:t>
            </a:r>
            <a:r>
              <a:rPr kumimoji="0" lang="da-DK" sz="1800" b="0" i="0" u="none" strike="noStrike" kern="1200" cap="none" spc="0" normalizeH="0" baseline="0" noProof="0" dirty="0" err="1" smtClean="0">
                <a:ln>
                  <a:noFill/>
                </a:ln>
                <a:solidFill>
                  <a:srgbClr val="000000"/>
                </a:solidFill>
                <a:effectLst/>
                <a:uLnTx/>
                <a:uFillTx/>
                <a:latin typeface="Arial"/>
                <a:ea typeface="+mj-ea"/>
                <a:cs typeface="+mj-cs"/>
                <a:sym typeface="Arial"/>
              </a:rPr>
              <a:t>publisher</a:t>
            </a:r>
            <a:r>
              <a:rPr kumimoji="0" lang="da-DK" sz="1800" b="0" i="0" u="none" strike="noStrike" kern="1200" cap="none" spc="0" normalizeH="0" baseline="0" noProof="0" dirty="0" smtClean="0">
                <a:ln>
                  <a:noFill/>
                </a:ln>
                <a:solidFill>
                  <a:srgbClr val="000000"/>
                </a:solidFill>
                <a:effectLst/>
                <a:uLnTx/>
                <a:uFillTx/>
                <a:latin typeface="Arial"/>
                <a:ea typeface="+mj-ea"/>
                <a:cs typeface="+mj-cs"/>
                <a:sym typeface="Arial"/>
              </a:rPr>
              <a:t/>
            </a:r>
            <a:br>
              <a:rPr kumimoji="0" lang="da-DK" sz="1800" b="0" i="0" u="none" strike="noStrike" kern="1200" cap="none" spc="0" normalizeH="0" baseline="0" noProof="0" dirty="0" smtClean="0">
                <a:ln>
                  <a:noFill/>
                </a:ln>
                <a:solidFill>
                  <a:srgbClr val="000000"/>
                </a:solidFill>
                <a:effectLst/>
                <a:uLnTx/>
                <a:uFillTx/>
                <a:latin typeface="Arial"/>
                <a:ea typeface="+mj-ea"/>
                <a:cs typeface="+mj-cs"/>
                <a:sym typeface="Arial"/>
              </a:rPr>
            </a:br>
            <a:r>
              <a:rPr kumimoji="0" lang="da-DK" sz="1800" b="0" i="0" u="none" strike="noStrike" kern="1200" cap="none" spc="0" normalizeH="0" baseline="0" noProof="0" dirty="0" smtClean="0">
                <a:ln>
                  <a:noFill/>
                </a:ln>
                <a:solidFill>
                  <a:srgbClr val="000000"/>
                </a:solidFill>
                <a:effectLst/>
                <a:uLnTx/>
                <a:uFillTx/>
                <a:latin typeface="Arial"/>
                <a:ea typeface="+mj-ea"/>
                <a:cs typeface="+mj-cs"/>
                <a:sym typeface="Arial"/>
              </a:rPr>
              <a:t/>
            </a:r>
            <a:br>
              <a:rPr kumimoji="0" lang="da-DK" sz="1800" b="0" i="0" u="none" strike="noStrike" kern="1200" cap="none" spc="0" normalizeH="0" baseline="0" noProof="0" dirty="0" smtClean="0">
                <a:ln>
                  <a:noFill/>
                </a:ln>
                <a:solidFill>
                  <a:srgbClr val="000000"/>
                </a:solidFill>
                <a:effectLst/>
                <a:uLnTx/>
                <a:uFillTx/>
                <a:latin typeface="Arial"/>
                <a:ea typeface="+mj-ea"/>
                <a:cs typeface="+mj-cs"/>
                <a:sym typeface="Arial"/>
              </a:rPr>
            </a:br>
            <a:r>
              <a:rPr kumimoji="0" lang="da-DK" sz="1800" b="1" i="0" u="none" strike="noStrike" kern="1200" cap="none" spc="0" normalizeH="0" baseline="0" noProof="0" dirty="0" err="1" smtClean="0">
                <a:ln>
                  <a:noFill/>
                </a:ln>
                <a:solidFill>
                  <a:srgbClr val="000000"/>
                </a:solidFill>
                <a:effectLst/>
                <a:uLnTx/>
                <a:uFillTx/>
                <a:latin typeface="Arial"/>
                <a:ea typeface="+mj-ea"/>
                <a:cs typeface="+mj-cs"/>
                <a:sym typeface="Arial"/>
              </a:rPr>
              <a:t>Licensee</a:t>
            </a:r>
            <a:r>
              <a:rPr kumimoji="0" lang="da-DK" sz="1800" b="1" i="0" u="none" strike="noStrike" kern="1200" cap="none" spc="0" normalizeH="0" baseline="0" noProof="0" dirty="0" smtClean="0">
                <a:ln>
                  <a:noFill/>
                </a:ln>
                <a:solidFill>
                  <a:srgbClr val="000000"/>
                </a:solidFill>
                <a:effectLst/>
                <a:uLnTx/>
                <a:uFillTx/>
                <a:latin typeface="Arial"/>
                <a:ea typeface="+mj-ea"/>
                <a:cs typeface="+mj-cs"/>
                <a:sym typeface="Arial"/>
              </a:rPr>
              <a:t>: </a:t>
            </a:r>
            <a:r>
              <a:rPr kumimoji="0" lang="da-DK" sz="1800" b="0" i="0" u="none" strike="noStrike" kern="1200" cap="none" spc="0" normalizeH="0" baseline="0" noProof="0" dirty="0">
                <a:ln>
                  <a:noFill/>
                </a:ln>
                <a:solidFill>
                  <a:srgbClr val="000000"/>
                </a:solidFill>
                <a:effectLst/>
                <a:uLnTx/>
                <a:uFillTx/>
                <a:latin typeface="Arial"/>
                <a:ea typeface="+mj-ea"/>
                <a:cs typeface="+mj-cs"/>
                <a:sym typeface="Arial"/>
              </a:rPr>
              <a:t>The </a:t>
            </a:r>
            <a:r>
              <a:rPr kumimoji="0" lang="da-DK" sz="1800" b="0" i="0" u="none" strike="noStrike" kern="1200" cap="none" spc="0" normalizeH="0" baseline="0" noProof="0" dirty="0" err="1">
                <a:ln>
                  <a:noFill/>
                </a:ln>
                <a:solidFill>
                  <a:srgbClr val="000000"/>
                </a:solidFill>
                <a:effectLst/>
                <a:uLnTx/>
                <a:uFillTx/>
                <a:latin typeface="Arial"/>
                <a:ea typeface="+mj-ea"/>
                <a:cs typeface="+mj-cs"/>
                <a:sym typeface="Arial"/>
              </a:rPr>
              <a:t>author</a:t>
            </a:r>
            <a:r>
              <a:rPr kumimoji="0" lang="en-GB" sz="1800" b="0" i="0" u="none" strike="noStrike" kern="1200" cap="none" spc="0" normalizeH="0" baseline="0" noProof="0" dirty="0" smtClean="0">
                <a:ln>
                  <a:noFill/>
                </a:ln>
                <a:solidFill>
                  <a:srgbClr val="000000"/>
                </a:solidFill>
                <a:effectLst/>
                <a:uLnTx/>
                <a:uFillTx/>
                <a:latin typeface="Arial"/>
                <a:ea typeface="+mj-ea"/>
                <a:cs typeface="+mj-cs"/>
                <a:sym typeface="Arial"/>
              </a:rPr>
              <a:t> and the readers</a:t>
            </a:r>
            <a:endParaRPr kumimoji="0" lang="cs-CZ" sz="1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Rektangel 3"/>
          <p:cNvSpPr/>
          <p:nvPr/>
        </p:nvSpPr>
        <p:spPr>
          <a:xfrm>
            <a:off x="379240" y="3227832"/>
            <a:ext cx="8389732" cy="1417170"/>
          </a:xfrm>
          <a:prstGeom prst="rect">
            <a:avLst/>
          </a:prstGeom>
          <a:solidFill>
            <a:srgbClr val="2C4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ktangel 5"/>
          <p:cNvSpPr/>
          <p:nvPr/>
        </p:nvSpPr>
        <p:spPr>
          <a:xfrm>
            <a:off x="523314" y="3336252"/>
            <a:ext cx="810158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400" b="1" i="0" u="none" strike="noStrike" kern="0" cap="none" spc="0" normalizeH="0" baseline="0" noProof="0" dirty="0" err="1">
                <a:ln>
                  <a:noFill/>
                </a:ln>
                <a:solidFill>
                  <a:srgbClr val="FFFFFF"/>
                </a:solidFill>
                <a:effectLst/>
                <a:uLnTx/>
                <a:uFillTx/>
                <a:latin typeface="Arial"/>
                <a:cs typeface="Arial"/>
                <a:sym typeface="Arial"/>
              </a:rPr>
              <a:t>Licensor</a:t>
            </a:r>
            <a:r>
              <a:rPr kumimoji="0" lang="da-DK" sz="1400" b="1" i="0" u="none" strike="noStrike" kern="0" cap="none" spc="0" normalizeH="0" baseline="0" noProof="0" dirty="0">
                <a:ln>
                  <a:noFill/>
                </a:ln>
                <a:solidFill>
                  <a:srgbClr val="FFFFFF"/>
                </a:solidFill>
                <a:effectLst/>
                <a:uLnTx/>
                <a:uFillTx/>
                <a:latin typeface="Arial"/>
                <a:cs typeface="Arial"/>
                <a:sym typeface="Arial"/>
              </a:rPr>
              <a:t>: </a:t>
            </a:r>
            <a:r>
              <a:rPr kumimoji="0" lang="da-DK" sz="1400" b="0" i="0" u="none" strike="noStrike" kern="0" cap="none" spc="0" normalizeH="0" baseline="0" noProof="0" dirty="0" smtClean="0">
                <a:ln>
                  <a:noFill/>
                </a:ln>
                <a:solidFill>
                  <a:srgbClr val="FFFFFF"/>
                </a:solidFill>
                <a:effectLst/>
                <a:uLnTx/>
                <a:uFillTx/>
                <a:latin typeface="Arial"/>
                <a:cs typeface="Arial"/>
                <a:sym typeface="Arial"/>
              </a:rPr>
              <a:t>The </a:t>
            </a:r>
            <a:r>
              <a:rPr kumimoji="0" lang="da-DK" sz="1400" b="0" i="0" u="none" strike="noStrike" kern="0" cap="none" spc="0" normalizeH="0" baseline="0" noProof="0" dirty="0" err="1" smtClean="0">
                <a:ln>
                  <a:noFill/>
                </a:ln>
                <a:solidFill>
                  <a:srgbClr val="FFFFFF"/>
                </a:solidFill>
                <a:effectLst/>
                <a:uLnTx/>
                <a:uFillTx/>
                <a:latin typeface="Arial"/>
                <a:cs typeface="Arial"/>
                <a:sym typeface="Arial"/>
              </a:rPr>
              <a:t>owner</a:t>
            </a:r>
            <a:r>
              <a:rPr kumimoji="0" lang="da-DK" sz="1400" b="0" i="0" u="none" strike="noStrike" kern="0" cap="none" spc="0" normalizeH="0" baseline="0" noProof="0" dirty="0" smtClean="0">
                <a:ln>
                  <a:noFill/>
                </a:ln>
                <a:solidFill>
                  <a:srgbClr val="FFFFFF"/>
                </a:solidFill>
                <a:effectLst/>
                <a:uLnTx/>
                <a:uFillTx/>
                <a:latin typeface="Arial"/>
                <a:cs typeface="Arial"/>
                <a:sym typeface="Arial"/>
              </a:rPr>
              <a:t> of the copyright - </a:t>
            </a:r>
            <a:r>
              <a:rPr kumimoji="0" lang="en-GB" sz="1400" b="0" i="0" u="none" strike="noStrike" kern="0" cap="none" spc="0" normalizeH="0" baseline="0" noProof="0" dirty="0">
                <a:ln>
                  <a:noFill/>
                </a:ln>
                <a:solidFill>
                  <a:srgbClr val="FFFFFF"/>
                </a:solidFill>
                <a:effectLst/>
                <a:uLnTx/>
                <a:uFillTx/>
                <a:latin typeface="Arial"/>
                <a:cs typeface="Arial"/>
                <a:sym typeface="Arial"/>
              </a:rPr>
              <a:t>The CC license terms do not apply to the copyright holder</a:t>
            </a:r>
            <a:r>
              <a:rPr kumimoji="0" lang="da-DK" sz="1400" b="0" i="0" u="none" strike="noStrike" kern="0" cap="none" spc="0" normalizeH="0" baseline="0" noProof="0" dirty="0">
                <a:ln>
                  <a:noFill/>
                </a:ln>
                <a:solidFill>
                  <a:srgbClr val="FFFFFF"/>
                </a:solidFill>
                <a:effectLst/>
                <a:uLnTx/>
                <a:uFillTx/>
                <a:latin typeface="Arial"/>
                <a:cs typeface="Arial"/>
                <a:sym typeface="Arial"/>
              </a:rPr>
              <a:t/>
            </a:r>
            <a:br>
              <a:rPr kumimoji="0" lang="da-DK" sz="1400" b="0" i="0" u="none" strike="noStrike" kern="0" cap="none" spc="0" normalizeH="0" baseline="0" noProof="0" dirty="0">
                <a:ln>
                  <a:noFill/>
                </a:ln>
                <a:solidFill>
                  <a:srgbClr val="FFFFFF"/>
                </a:solidFill>
                <a:effectLst/>
                <a:uLnTx/>
                <a:uFillTx/>
                <a:latin typeface="Arial"/>
                <a:cs typeface="Arial"/>
                <a:sym typeface="Arial"/>
              </a:rPr>
            </a:br>
            <a:r>
              <a:rPr kumimoji="0" lang="da-DK" sz="1400" b="0" i="0" u="none" strike="noStrike" kern="0" cap="none" spc="0" normalizeH="0" baseline="0" noProof="0" dirty="0">
                <a:ln>
                  <a:noFill/>
                </a:ln>
                <a:solidFill>
                  <a:srgbClr val="FFFFFF"/>
                </a:solidFill>
                <a:effectLst/>
                <a:uLnTx/>
                <a:uFillTx/>
                <a:latin typeface="Arial"/>
                <a:cs typeface="Arial"/>
                <a:sym typeface="Arial"/>
              </a:rPr>
              <a:t/>
            </a:r>
            <a:br>
              <a:rPr kumimoji="0" lang="da-DK" sz="1400" b="0" i="0" u="none" strike="noStrike" kern="0" cap="none" spc="0" normalizeH="0" baseline="0" noProof="0" dirty="0">
                <a:ln>
                  <a:noFill/>
                </a:ln>
                <a:solidFill>
                  <a:srgbClr val="FFFFFF"/>
                </a:solidFill>
                <a:effectLst/>
                <a:uLnTx/>
                <a:uFillTx/>
                <a:latin typeface="Arial"/>
                <a:cs typeface="Arial"/>
                <a:sym typeface="Arial"/>
              </a:rPr>
            </a:br>
            <a:r>
              <a:rPr kumimoji="0" lang="da-DK" sz="1400" b="1" i="0" u="none" strike="noStrike" kern="0" cap="none" spc="0" normalizeH="0" baseline="0" noProof="0" dirty="0" err="1">
                <a:ln>
                  <a:noFill/>
                </a:ln>
                <a:solidFill>
                  <a:srgbClr val="FFFFFF"/>
                </a:solidFill>
                <a:effectLst/>
                <a:uLnTx/>
                <a:uFillTx/>
                <a:latin typeface="Arial"/>
                <a:cs typeface="Arial"/>
                <a:sym typeface="Arial"/>
              </a:rPr>
              <a:t>Licensee</a:t>
            </a:r>
            <a:r>
              <a:rPr kumimoji="0" lang="da-DK" sz="1400" b="1" i="0" u="none" strike="noStrike" kern="0" cap="none" spc="0" normalizeH="0" baseline="0" noProof="0" dirty="0">
                <a:ln>
                  <a:noFill/>
                </a:ln>
                <a:solidFill>
                  <a:srgbClr val="FFFFFF"/>
                </a:solidFill>
                <a:effectLst/>
                <a:uLnTx/>
                <a:uFillTx/>
                <a:latin typeface="Arial"/>
                <a:cs typeface="Arial"/>
                <a:sym typeface="Arial"/>
              </a:rPr>
              <a:t>: </a:t>
            </a:r>
            <a:r>
              <a:rPr kumimoji="0" lang="en-GB" sz="1400" b="0" i="0" u="none" strike="noStrike" kern="0" cap="none" spc="0" normalizeH="0" baseline="0" noProof="0" dirty="0" smtClean="0">
                <a:ln>
                  <a:noFill/>
                </a:ln>
                <a:solidFill>
                  <a:srgbClr val="FFFFFF"/>
                </a:solidFill>
                <a:effectLst/>
                <a:uLnTx/>
                <a:uFillTx/>
                <a:latin typeface="Arial"/>
                <a:cs typeface="Arial"/>
                <a:sym typeface="Arial"/>
              </a:rPr>
              <a:t>Subject to the CC license terms</a:t>
            </a:r>
            <a:endParaRPr kumimoji="0" lang="en-GB" sz="14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90754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fontScale="90000"/>
          </a:bodyPr>
          <a:lstStyle/>
          <a:p>
            <a:r>
              <a:rPr lang="it-IT" dirty="0" err="1"/>
              <a:t>Who</a:t>
            </a:r>
            <a:r>
              <a:rPr lang="it-IT" dirty="0"/>
              <a:t> </a:t>
            </a:r>
            <a:r>
              <a:rPr lang="it-IT" dirty="0" err="1"/>
              <a:t>owns</a:t>
            </a:r>
            <a:r>
              <a:rPr lang="it-IT" dirty="0"/>
              <a:t> the copyright on </a:t>
            </a:r>
            <a:r>
              <a:rPr lang="it-IT" dirty="0" err="1"/>
              <a:t>your</a:t>
            </a:r>
            <a:r>
              <a:rPr lang="it-IT" dirty="0"/>
              <a:t> PHD </a:t>
            </a:r>
            <a:r>
              <a:rPr lang="it-IT" dirty="0" err="1"/>
              <a:t>thesis</a:t>
            </a:r>
            <a:r>
              <a:rPr lang="it-IT" dirty="0"/>
              <a:t>?</a:t>
            </a:r>
            <a:br>
              <a:rPr lang="it-IT" dirty="0"/>
            </a:br>
            <a:endParaRPr dirty="0"/>
          </a:p>
        </p:txBody>
      </p:sp>
      <p:sp>
        <p:nvSpPr>
          <p:cNvPr id="96" name="Google Shape;96;g1166314908b_0_0"/>
          <p:cNvSpPr txBox="1">
            <a:spLocks noGrp="1"/>
          </p:cNvSpPr>
          <p:nvPr>
            <p:ph type="body" idx="1"/>
          </p:nvPr>
        </p:nvSpPr>
        <p:spPr>
          <a:xfrm>
            <a:off x="381348" y="1693952"/>
            <a:ext cx="8387700" cy="2892900"/>
          </a:xfrm>
          <a:prstGeom prst="rect">
            <a:avLst/>
          </a:prstGeom>
        </p:spPr>
        <p:txBody>
          <a:bodyPr spcFirstLastPara="1" wrap="square" lIns="91425" tIns="45700" rIns="91425" bIns="45700" anchor="t" anchorCtr="0">
            <a:normAutofit lnSpcReduction="10000"/>
          </a:bodyPr>
          <a:lstStyle/>
          <a:p>
            <a:pPr marL="342900">
              <a:lnSpc>
                <a:spcPct val="115000"/>
              </a:lnSpc>
              <a:spcBef>
                <a:spcPts val="0"/>
              </a:spcBef>
              <a:buClr>
                <a:schemeClr val="dk1"/>
              </a:buClr>
              <a:buSzPts val="1100"/>
            </a:pPr>
            <a:r>
              <a:rPr lang="it-IT" dirty="0"/>
              <a:t>The tutor</a:t>
            </a:r>
          </a:p>
          <a:p>
            <a:pPr marL="342900">
              <a:lnSpc>
                <a:spcPct val="115000"/>
              </a:lnSpc>
              <a:spcBef>
                <a:spcPts val="0"/>
              </a:spcBef>
              <a:buClr>
                <a:schemeClr val="dk1"/>
              </a:buClr>
              <a:buSzPts val="1100"/>
            </a:pPr>
            <a:r>
              <a:rPr lang="it-IT" dirty="0" err="1"/>
              <a:t>You</a:t>
            </a:r>
            <a:r>
              <a:rPr lang="it-IT" dirty="0"/>
              <a:t> (</a:t>
            </a:r>
            <a:r>
              <a:rPr lang="it-IT" dirty="0" err="1"/>
              <a:t>Phd</a:t>
            </a:r>
            <a:r>
              <a:rPr lang="it-IT" dirty="0"/>
              <a:t> </a:t>
            </a:r>
            <a:r>
              <a:rPr lang="it-IT" dirty="0" err="1"/>
              <a:t>student</a:t>
            </a:r>
            <a:r>
              <a:rPr lang="it-IT" dirty="0"/>
              <a:t>)</a:t>
            </a:r>
          </a:p>
          <a:p>
            <a:pPr marL="342900">
              <a:lnSpc>
                <a:spcPct val="115000"/>
              </a:lnSpc>
              <a:spcBef>
                <a:spcPts val="0"/>
              </a:spcBef>
              <a:buClr>
                <a:schemeClr val="dk1"/>
              </a:buClr>
              <a:buSzPts val="1100"/>
            </a:pPr>
            <a:r>
              <a:rPr lang="it-IT" dirty="0"/>
              <a:t>The </a:t>
            </a:r>
            <a:r>
              <a:rPr lang="it-IT" dirty="0" err="1"/>
              <a:t>University</a:t>
            </a:r>
            <a:endParaRPr lang="it-IT" dirty="0"/>
          </a:p>
          <a:p>
            <a:pPr marL="342900">
              <a:lnSpc>
                <a:spcPct val="115000"/>
              </a:lnSpc>
              <a:spcBef>
                <a:spcPts val="0"/>
              </a:spcBef>
              <a:buClr>
                <a:schemeClr val="dk1"/>
              </a:buClr>
              <a:buSzPts val="1100"/>
            </a:pPr>
            <a:r>
              <a:rPr lang="it-IT" dirty="0"/>
              <a:t>The copyright </a:t>
            </a:r>
            <a:r>
              <a:rPr lang="it-IT" dirty="0" err="1"/>
              <a:t>is</a:t>
            </a:r>
            <a:r>
              <a:rPr lang="it-IT" dirty="0"/>
              <a:t> </a:t>
            </a:r>
            <a:r>
              <a:rPr lang="it-IT" dirty="0" err="1"/>
              <a:t>equally</a:t>
            </a:r>
            <a:r>
              <a:rPr lang="it-IT" dirty="0"/>
              <a:t> </a:t>
            </a:r>
            <a:r>
              <a:rPr lang="it-IT" dirty="0" err="1"/>
              <a:t>shared</a:t>
            </a:r>
            <a:r>
              <a:rPr lang="it-IT" dirty="0"/>
              <a:t> </a:t>
            </a:r>
            <a:r>
              <a:rPr lang="it-IT" dirty="0" err="1"/>
              <a:t>between</a:t>
            </a:r>
            <a:r>
              <a:rPr lang="it-IT" dirty="0"/>
              <a:t> tutor and PHD </a:t>
            </a:r>
            <a:r>
              <a:rPr lang="it-IT" dirty="0" err="1"/>
              <a:t>student</a:t>
            </a:r>
            <a:endParaRPr lang="it-IT" dirty="0"/>
          </a:p>
          <a:p>
            <a:pPr marL="342900">
              <a:lnSpc>
                <a:spcPct val="115000"/>
              </a:lnSpc>
              <a:spcBef>
                <a:spcPts val="0"/>
              </a:spcBef>
              <a:buClr>
                <a:schemeClr val="dk1"/>
              </a:buClr>
              <a:buSzPts val="1100"/>
            </a:pPr>
            <a:r>
              <a:rPr lang="it-IT" dirty="0"/>
              <a:t>The copyright </a:t>
            </a:r>
            <a:r>
              <a:rPr lang="it-IT" dirty="0" err="1"/>
              <a:t>is</a:t>
            </a:r>
            <a:r>
              <a:rPr lang="it-IT" dirty="0"/>
              <a:t> </a:t>
            </a:r>
            <a:r>
              <a:rPr lang="it-IT" dirty="0" err="1"/>
              <a:t>equally</a:t>
            </a:r>
            <a:r>
              <a:rPr lang="it-IT" dirty="0"/>
              <a:t> </a:t>
            </a:r>
            <a:r>
              <a:rPr lang="it-IT" dirty="0" err="1"/>
              <a:t>shared</a:t>
            </a:r>
            <a:r>
              <a:rPr lang="it-IT" dirty="0"/>
              <a:t> </a:t>
            </a:r>
            <a:r>
              <a:rPr lang="it-IT" dirty="0" err="1"/>
              <a:t>between</a:t>
            </a:r>
            <a:r>
              <a:rPr lang="it-IT" dirty="0"/>
              <a:t> </a:t>
            </a:r>
            <a:r>
              <a:rPr lang="it-IT" dirty="0" err="1"/>
              <a:t>student</a:t>
            </a:r>
            <a:r>
              <a:rPr lang="it-IT" dirty="0"/>
              <a:t> and </a:t>
            </a:r>
            <a:r>
              <a:rPr lang="it-IT" dirty="0" err="1"/>
              <a:t>University</a:t>
            </a:r>
            <a:endParaRPr lang="it-IT" dirty="0"/>
          </a:p>
        </p:txBody>
      </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AD2B3897-519A-4D24-BC0A-D03F00678031}" type="slidenum">
              <a:rPr kumimoji="0" lang="cs-CZ" sz="1200" b="1" i="0" u="none" strike="noStrike" kern="0" cap="none" spc="0" normalizeH="0" baseline="0" noProof="0" smtClean="0">
                <a:ln>
                  <a:noFill/>
                </a:ln>
                <a:solidFill>
                  <a:srgbClr val="2C439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50</a:t>
            </a:fld>
            <a:endParaRPr kumimoji="0" lang="cs-CZ" sz="1200" b="1" i="0" u="none" strike="noStrike" kern="0" cap="none" spc="0" normalizeH="0" baseline="0" noProof="0" dirty="0">
              <a:ln>
                <a:noFill/>
              </a:ln>
              <a:solidFill>
                <a:srgbClr val="2C4390"/>
              </a:solidFill>
              <a:effectLst/>
              <a:uLnTx/>
              <a:uFillTx/>
              <a:latin typeface="Arial"/>
              <a:cs typeface="Arial"/>
              <a:sym typeface="Arial"/>
            </a:endParaRPr>
          </a:p>
        </p:txBody>
      </p:sp>
      <p:pic>
        <p:nvPicPr>
          <p:cNvPr id="7" name="Billede 6"/>
          <p:cNvPicPr>
            <a:picLocks noChangeAspect="1"/>
          </p:cNvPicPr>
          <p:nvPr/>
        </p:nvPicPr>
        <p:blipFill>
          <a:blip r:embed="rId3">
            <a:extLst>
              <a:ext uri="{BEBA8EAE-BF5A-486C-A8C5-ECC9F3942E4B}">
                <a14:imgProps xmlns:a14="http://schemas.microsoft.com/office/drawing/2010/main">
                  <a14:imgLayer r:embed="rId4">
                    <a14:imgEffect>
                      <a14:artisticBlur radius="18"/>
                    </a14:imgEffect>
                  </a14:imgLayer>
                </a14:imgProps>
              </a:ext>
            </a:extLst>
          </a:blip>
          <a:stretch>
            <a:fillRect/>
          </a:stretch>
        </p:blipFill>
        <p:spPr>
          <a:xfrm>
            <a:off x="421345" y="751086"/>
            <a:ext cx="8347627" cy="4030926"/>
          </a:xfrm>
          <a:prstGeom prst="rect">
            <a:avLst/>
          </a:prstGeom>
        </p:spPr>
      </p:pic>
      <p:sp>
        <p:nvSpPr>
          <p:cNvPr id="8" name="Rektangel 7"/>
          <p:cNvSpPr/>
          <p:nvPr/>
        </p:nvSpPr>
        <p:spPr>
          <a:xfrm>
            <a:off x="5955527" y="4043239"/>
            <a:ext cx="1606163" cy="26392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ktangel 8"/>
          <p:cNvSpPr/>
          <p:nvPr/>
        </p:nvSpPr>
        <p:spPr>
          <a:xfrm>
            <a:off x="83504" y="4900228"/>
            <a:ext cx="88140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700" b="0" i="0" u="none" strike="noStrike" kern="0" cap="none" spc="0" normalizeH="0" baseline="0" noProof="0" dirty="0" smtClean="0">
                <a:ln>
                  <a:noFill/>
                </a:ln>
                <a:solidFill>
                  <a:srgbClr val="000000"/>
                </a:solidFill>
                <a:effectLst/>
                <a:uLnTx/>
                <a:uFillTx/>
                <a:latin typeface="Arial"/>
                <a:cs typeface="Arial"/>
                <a:sym typeface="Arial"/>
              </a:rPr>
              <a:t>Elsevier: Copyright is </a:t>
            </a:r>
            <a:r>
              <a:rPr kumimoji="0" lang="da-DK" sz="700" b="0" i="0" u="none" strike="noStrike" kern="0" cap="none" spc="0" normalizeH="0" baseline="0" noProof="0" dirty="0" err="1" smtClean="0">
                <a:ln>
                  <a:noFill/>
                </a:ln>
                <a:solidFill>
                  <a:srgbClr val="000000"/>
                </a:solidFill>
                <a:effectLst/>
                <a:uLnTx/>
                <a:uFillTx/>
                <a:latin typeface="Arial"/>
                <a:cs typeface="Arial"/>
                <a:sym typeface="Arial"/>
              </a:rPr>
              <a:t>available</a:t>
            </a:r>
            <a:r>
              <a:rPr kumimoji="0" lang="da-DK" sz="700" b="0" i="0" u="none" strike="noStrike" kern="0" cap="none" spc="0" normalizeH="0" baseline="0" noProof="0" dirty="0" smtClean="0">
                <a:ln>
                  <a:noFill/>
                </a:ln>
                <a:solidFill>
                  <a:srgbClr val="000000"/>
                </a:solidFill>
                <a:effectLst/>
                <a:uLnTx/>
                <a:uFillTx/>
                <a:latin typeface="Arial"/>
                <a:cs typeface="Arial"/>
                <a:sym typeface="Arial"/>
              </a:rPr>
              <a:t> </a:t>
            </a:r>
            <a:r>
              <a:rPr kumimoji="0" lang="da-DK" sz="700" b="0" i="0" u="none" strike="noStrike" kern="0" cap="none" spc="0" normalizeH="0" baseline="0" noProof="0" dirty="0" err="1" smtClean="0">
                <a:ln>
                  <a:noFill/>
                </a:ln>
                <a:solidFill>
                  <a:srgbClr val="000000"/>
                </a:solidFill>
                <a:effectLst/>
                <a:uLnTx/>
                <a:uFillTx/>
                <a:latin typeface="Arial"/>
                <a:cs typeface="Arial"/>
                <a:sym typeface="Arial"/>
              </a:rPr>
              <a:t>here</a:t>
            </a:r>
            <a:r>
              <a:rPr kumimoji="0" lang="da-DK" sz="700" b="0" i="0" u="none" strike="noStrike" kern="0" cap="none" spc="0" normalizeH="0" baseline="0" noProof="0" dirty="0">
                <a:ln>
                  <a:noFill/>
                </a:ln>
                <a:solidFill>
                  <a:srgbClr val="000000"/>
                </a:solidFill>
                <a:effectLst/>
                <a:uLnTx/>
                <a:uFillTx/>
                <a:latin typeface="Arial"/>
                <a:cs typeface="Arial"/>
                <a:sym typeface="Arial"/>
              </a:rPr>
              <a:t>: </a:t>
            </a:r>
            <a:r>
              <a:rPr kumimoji="0" lang="da-DK" sz="700" b="0" i="0" u="none" strike="noStrike" kern="0" cap="none" spc="0" normalizeH="0" baseline="0" noProof="0" dirty="0">
                <a:ln>
                  <a:noFill/>
                </a:ln>
                <a:solidFill>
                  <a:srgbClr val="000000"/>
                </a:solidFill>
                <a:effectLst/>
                <a:uLnTx/>
                <a:uFillTx/>
                <a:latin typeface="Arial"/>
                <a:cs typeface="Arial"/>
                <a:sym typeface="Arial"/>
                <a:hlinkClick r:id="rId5"/>
              </a:rPr>
              <a:t>https://</a:t>
            </a:r>
            <a:r>
              <a:rPr kumimoji="0" lang="da-DK" sz="700" b="0" i="0" u="none" strike="noStrike" kern="0" cap="none" spc="0" normalizeH="0" baseline="0" noProof="0" dirty="0" smtClean="0">
                <a:ln>
                  <a:noFill/>
                </a:ln>
                <a:solidFill>
                  <a:srgbClr val="000000"/>
                </a:solidFill>
                <a:effectLst/>
                <a:uLnTx/>
                <a:uFillTx/>
                <a:latin typeface="Arial"/>
                <a:cs typeface="Arial"/>
                <a:sym typeface="Arial"/>
                <a:hlinkClick r:id="rId5"/>
              </a:rPr>
              <a:t>www.elsevier.com/about/policies/copyright</a:t>
            </a:r>
            <a:endParaRPr kumimoji="0" lang="da-DK" sz="7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7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Tekstfelt 9"/>
          <p:cNvSpPr txBox="1"/>
          <p:nvPr/>
        </p:nvSpPr>
        <p:spPr>
          <a:xfrm>
            <a:off x="617532" y="2748741"/>
            <a:ext cx="64906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3200" b="0" i="1" u="none" strike="noStrike" kern="0" cap="none" spc="0" normalizeH="0" baseline="0" noProof="0" dirty="0" err="1" smtClean="0">
                <a:ln>
                  <a:noFill/>
                </a:ln>
                <a:solidFill>
                  <a:srgbClr val="2C4390"/>
                </a:solidFill>
                <a:effectLst/>
                <a:uLnTx/>
                <a:uFillTx/>
                <a:latin typeface="Arial"/>
                <a:cs typeface="Arial"/>
                <a:sym typeface="Arial"/>
              </a:rPr>
              <a:t>Blurred</a:t>
            </a:r>
            <a:r>
              <a:rPr kumimoji="0" lang="da-DK" sz="3200" b="0" i="1" u="none" strike="noStrike" kern="0" cap="none" spc="0" normalizeH="0" baseline="0" noProof="0" dirty="0" smtClean="0">
                <a:ln>
                  <a:noFill/>
                </a:ln>
                <a:solidFill>
                  <a:srgbClr val="2C4390"/>
                </a:solidFill>
                <a:effectLst/>
                <a:uLnTx/>
                <a:uFillTx/>
                <a:latin typeface="Arial"/>
                <a:cs typeface="Arial"/>
                <a:sym typeface="Arial"/>
              </a:rPr>
              <a:t> due to copyright</a:t>
            </a:r>
            <a:endParaRPr kumimoji="0" lang="en-GB" sz="3200" b="0" i="1" u="none" strike="noStrike" kern="0" cap="none" spc="0" normalizeH="0" baseline="0" noProof="0" dirty="0">
              <a:ln>
                <a:noFill/>
              </a:ln>
              <a:solidFill>
                <a:srgbClr val="2C4390"/>
              </a:solidFill>
              <a:effectLst/>
              <a:uLnTx/>
              <a:uFillTx/>
              <a:latin typeface="Arial"/>
              <a:cs typeface="Arial"/>
              <a:sym typeface="Arial"/>
            </a:endParaRPr>
          </a:p>
        </p:txBody>
      </p:sp>
    </p:spTree>
    <p:extLst>
      <p:ext uri="{BB962C8B-B14F-4D97-AF65-F5344CB8AC3E}">
        <p14:creationId xmlns:p14="http://schemas.microsoft.com/office/powerpoint/2010/main" val="8368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55"/>
          <p:cNvPicPr preferRelativeResize="0">
            <a:picLocks noGrp="1"/>
          </p:cNvPicPr>
          <p:nvPr>
            <p:ph type="body" idx="1"/>
          </p:nvPr>
        </p:nvPicPr>
        <p:blipFill rotWithShape="1">
          <a:blip r:embed="rId3">
            <a:alphaModFix/>
          </a:blip>
          <a:srcRect/>
          <a:stretch/>
        </p:blipFill>
        <p:spPr>
          <a:xfrm>
            <a:off x="-1" y="0"/>
            <a:ext cx="9100665" cy="2814638"/>
          </a:xfrm>
          <a:prstGeom prst="rect">
            <a:avLst/>
          </a:prstGeom>
          <a:noFill/>
          <a:ln>
            <a:noFill/>
          </a:ln>
        </p:spPr>
      </p:pic>
      <p:sp>
        <p:nvSpPr>
          <p:cNvPr id="798" name="Google Shape;798;p55"/>
          <p:cNvSpPr txBox="1"/>
          <p:nvPr/>
        </p:nvSpPr>
        <p:spPr>
          <a:xfrm>
            <a:off x="235745" y="3100386"/>
            <a:ext cx="8801100" cy="1693069"/>
          </a:xfrm>
          <a:prstGeom prst="rect">
            <a:avLst/>
          </a:prstGeom>
          <a:noFill/>
          <a:ln>
            <a:noFill/>
          </a:ln>
        </p:spPr>
        <p:txBody>
          <a:bodyPr spcFirstLastPara="1" wrap="square" lIns="91425" tIns="45700" rIns="91425" bIns="45700" anchor="t" anchorCtr="0">
            <a:normAutofit lnSpcReduction="1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0" i="0" u="none" strike="noStrike" kern="0" cap="none" spc="0" normalizeH="0" baseline="0" noProof="0" dirty="0">
                <a:ln>
                  <a:noFill/>
                </a:ln>
                <a:solidFill>
                  <a:srgbClr val="000000"/>
                </a:solidFill>
                <a:effectLst/>
                <a:uLnTx/>
                <a:uFillTx/>
                <a:latin typeface="Arial"/>
                <a:ea typeface="Arial"/>
                <a:cs typeface="Arial"/>
                <a:sym typeface="Arial"/>
              </a:rPr>
              <a:t>Register for our upcoming events: </a:t>
            </a:r>
            <a:r>
              <a:rPr kumimoji="0" lang="cs-CZ" sz="1400" b="0" i="0" u="sng" strike="noStrike" kern="0" cap="none" spc="0" normalizeH="0" baseline="0" noProof="0" dirty="0">
                <a:ln>
                  <a:noFill/>
                </a:ln>
                <a:solidFill>
                  <a:srgbClr val="000000"/>
                </a:solidFill>
                <a:effectLst/>
                <a:uLnTx/>
                <a:uFillTx/>
                <a:latin typeface="Arial"/>
                <a:ea typeface="Arial"/>
                <a:cs typeface="Arial"/>
                <a:sym typeface="Arial"/>
                <a:hlinkClick r:id="rId4">
                  <a:extLst>
                    <a:ext uri="{A12FA001-AC4F-418D-AE19-62706E023703}">
                      <ahyp:hlinkClr xmlns="" xmlns:ahyp="http://schemas.microsoft.com/office/drawing/2018/hyperlinkcolor" val="tx"/>
                    </a:ext>
                  </a:extLst>
                </a:hlinkClick>
              </a:rPr>
              <a:t>https://4euplus.eu/4EU-273.html</a:t>
            </a:r>
            <a:endParaRPr kumimoji="0" sz="1400" b="0" i="0" u="sng"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sng"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0" i="0" u="none" strike="noStrike" kern="0" cap="none" spc="0" normalizeH="0" baseline="0" noProof="0" dirty="0">
                <a:ln>
                  <a:noFill/>
                </a:ln>
                <a:solidFill>
                  <a:srgbClr val="000000"/>
                </a:solidFill>
                <a:effectLst/>
                <a:uLnTx/>
                <a:uFillTx/>
                <a:latin typeface="Arial"/>
                <a:ea typeface="Arial"/>
                <a:cs typeface="Arial"/>
                <a:sym typeface="Arial"/>
              </a:rPr>
              <a:t>Next sessions: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cs-CZ" sz="1400" b="0" i="0" u="none" strike="noStrike" kern="0" cap="none" spc="0" normalizeH="0" baseline="0" noProof="0" dirty="0" smtClean="0">
                <a:ln>
                  <a:noFill/>
                </a:ln>
                <a:solidFill>
                  <a:srgbClr val="000000"/>
                </a:solidFill>
                <a:effectLst/>
                <a:uLnTx/>
                <a:uFillTx/>
                <a:latin typeface="Arial"/>
                <a:ea typeface="Arial"/>
                <a:cs typeface="Arial"/>
                <a:sym typeface="Arial"/>
              </a:rPr>
              <a:t>“</a:t>
            </a:r>
            <a:r>
              <a:rPr kumimoji="0" lang="da-DK" sz="1400" b="0" i="0" u="none" strike="noStrike" kern="0" cap="none" spc="0" normalizeH="0" baseline="0" noProof="0" dirty="0" err="1" smtClean="0">
                <a:ln>
                  <a:noFill/>
                </a:ln>
                <a:solidFill>
                  <a:srgbClr val="000000"/>
                </a:solidFill>
                <a:effectLst/>
                <a:uLnTx/>
                <a:uFillTx/>
                <a:latin typeface="Arial"/>
                <a:ea typeface="Arial"/>
                <a:cs typeface="Arial"/>
                <a:sym typeface="Arial"/>
              </a:rPr>
              <a:t>Humanities</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 and FAIR data</a:t>
            </a:r>
            <a:r>
              <a:rPr kumimoji="0" lang="cs-CZ" sz="14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cs-CZ" sz="14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9</a:t>
            </a:r>
            <a:r>
              <a:rPr kumimoji="0" lang="cs-CZ" sz="1400" b="0" i="0" u="none" strike="noStrike" kern="0" cap="none" spc="0" normalizeH="0" baseline="0" noProof="0" dirty="0" smtClean="0">
                <a:ln>
                  <a:noFill/>
                </a:ln>
                <a:solidFill>
                  <a:srgbClr val="000000"/>
                </a:solidFill>
                <a:effectLst/>
                <a:uLnTx/>
                <a:uFillTx/>
                <a:latin typeface="Arial"/>
                <a:ea typeface="Arial"/>
                <a:cs typeface="Arial"/>
                <a:sym typeface="Arial"/>
              </a:rPr>
              <a:t> Ma</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cs-CZ" sz="1400" b="0" i="0" u="none" strike="noStrike" kern="0" cap="none" spc="0" normalizeH="0" baseline="0" noProof="0" dirty="0" smtClean="0">
                <a:ln>
                  <a:noFill/>
                </a:ln>
                <a:solidFill>
                  <a:srgbClr val="000000"/>
                </a:solidFill>
                <a:effectLst/>
                <a:uLnTx/>
                <a:uFillTx/>
                <a:latin typeface="Arial"/>
                <a:ea typeface="Arial"/>
                <a:cs typeface="Arial"/>
                <a:sym typeface="Arial"/>
              </a:rPr>
              <a:t>“</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Citizen Science: </a:t>
            </a:r>
            <a:r>
              <a:rPr kumimoji="0" lang="da-DK" sz="1400" b="0" i="0" u="none" strike="noStrike" kern="0" cap="none" spc="0" normalizeH="0" baseline="0" noProof="0" dirty="0" err="1" smtClean="0">
                <a:ln>
                  <a:noFill/>
                </a:ln>
                <a:solidFill>
                  <a:srgbClr val="000000"/>
                </a:solidFill>
                <a:effectLst/>
                <a:uLnTx/>
                <a:uFillTx/>
                <a:latin typeface="Arial"/>
                <a:ea typeface="Arial"/>
                <a:cs typeface="Arial"/>
                <a:sym typeface="Arial"/>
              </a:rPr>
              <a:t>Producing</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 data with </a:t>
            </a:r>
            <a:r>
              <a:rPr kumimoji="0" lang="da-DK" sz="1400" b="0" i="0" u="none" strike="noStrike" kern="0" cap="none" spc="0" normalizeH="0" baseline="0" noProof="0" dirty="0" err="1" smtClean="0">
                <a:ln>
                  <a:noFill/>
                </a:ln>
                <a:solidFill>
                  <a:srgbClr val="000000"/>
                </a:solidFill>
                <a:effectLst/>
                <a:uLnTx/>
                <a:uFillTx/>
                <a:latin typeface="Arial"/>
                <a:ea typeface="Arial"/>
                <a:cs typeface="Arial"/>
                <a:sym typeface="Arial"/>
              </a:rPr>
              <a:t>people</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 for </a:t>
            </a:r>
            <a:r>
              <a:rPr kumimoji="0" lang="da-DK" sz="1400" b="0" i="0" u="none" strike="noStrike" kern="0" cap="none" spc="0" normalizeH="0" baseline="0" noProof="0" dirty="0" err="1" smtClean="0">
                <a:ln>
                  <a:noFill/>
                </a:ln>
                <a:solidFill>
                  <a:srgbClr val="000000"/>
                </a:solidFill>
                <a:effectLst/>
                <a:uLnTx/>
                <a:uFillTx/>
                <a:latin typeface="Arial"/>
                <a:ea typeface="Arial"/>
                <a:cs typeface="Arial"/>
                <a:sym typeface="Arial"/>
              </a:rPr>
              <a:t>innovating</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 research</a:t>
            </a:r>
            <a:r>
              <a:rPr kumimoji="0" lang="cs-CZ" sz="14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cs-CZ" sz="14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7</a:t>
            </a:r>
            <a:r>
              <a:rPr kumimoji="0" lang="cs-CZ" sz="14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June</a:t>
            </a:r>
            <a:endParaRPr kumimoji="0" sz="1400" b="1"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"Research </a:t>
            </a:r>
            <a:r>
              <a:rPr kumimoji="0" lang="da-DK" sz="1400" b="0" i="0" u="none" strike="noStrike" kern="0" cap="none" spc="0" normalizeH="0" baseline="0" noProof="0" dirty="0" err="1" smtClean="0">
                <a:ln>
                  <a:noFill/>
                </a:ln>
                <a:solidFill>
                  <a:srgbClr val="000000"/>
                </a:solidFill>
                <a:effectLst/>
                <a:uLnTx/>
                <a:uFillTx/>
                <a:latin typeface="Arial"/>
                <a:ea typeface="Arial"/>
                <a:cs typeface="Arial"/>
                <a:sym typeface="Arial"/>
              </a:rPr>
              <a:t>Integrity</a:t>
            </a:r>
            <a:r>
              <a:rPr kumimoji="0" lang="da-DK" sz="1400" b="0" i="0" u="none" strike="noStrike" kern="0" cap="none" spc="0" normalizeH="0" baseline="0" noProof="0" dirty="0" smtClean="0">
                <a:ln>
                  <a:noFill/>
                </a:ln>
                <a:solidFill>
                  <a:srgbClr val="000000"/>
                </a:solidFill>
                <a:effectLst/>
                <a:uLnTx/>
                <a:uFillTx/>
                <a:latin typeface="Arial"/>
                <a:ea typeface="Arial"/>
                <a:cs typeface="Arial"/>
                <a:sym typeface="Arial"/>
              </a:rPr>
              <a:t> and Open Science: Is Sound Science Open Science?” | 20 June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da-DK" sz="1400" b="0" i="0" u="none" strike="noStrike" kern="0" cap="none" spc="0" normalizeH="0" baseline="0" noProof="0" dirty="0" smtClean="0">
                <a:ln>
                  <a:noFill/>
                </a:ln>
                <a:solidFill>
                  <a:srgbClr val="000000"/>
                </a:solidFill>
                <a:effectLst/>
                <a:uLnTx/>
                <a:uFillTx/>
                <a:latin typeface="Arial"/>
                <a:cs typeface="Arial"/>
                <a:sym typeface="Arial"/>
              </a:rPr>
              <a:t>”Research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Impact</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 &amp;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Bibliometrics</a:t>
            </a:r>
            <a:r>
              <a:rPr kumimoji="0" lang="da-DK" sz="1400" b="0" i="0" u="none" strike="noStrike" kern="0" cap="none" spc="0" normalizeH="0" baseline="0" noProof="0" dirty="0" smtClean="0">
                <a:ln>
                  <a:noFill/>
                </a:ln>
                <a:solidFill>
                  <a:srgbClr val="000000"/>
                </a:solidFill>
                <a:effectLst/>
                <a:uLnTx/>
                <a:uFillTx/>
                <a:latin typeface="Arial"/>
                <a:cs typeface="Arial"/>
                <a:sym typeface="Arial"/>
              </a:rPr>
              <a:t>: Open Science, Society, Innovation” | 4 </a:t>
            </a:r>
            <a:r>
              <a:rPr kumimoji="0" lang="da-DK" sz="1400" b="0" i="0" u="none" strike="noStrike" kern="0" cap="none" spc="0" normalizeH="0" baseline="0" noProof="0" dirty="0" err="1" smtClean="0">
                <a:ln>
                  <a:noFill/>
                </a:ln>
                <a:solidFill>
                  <a:srgbClr val="000000"/>
                </a:solidFill>
                <a:effectLst/>
                <a:uLnTx/>
                <a:uFillTx/>
                <a:latin typeface="Arial"/>
                <a:cs typeface="Arial"/>
                <a:sym typeface="Arial"/>
              </a:rPr>
              <a:t>July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19685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98092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
          <p:cNvSpPr txBox="1">
            <a:spLocks noGrp="1"/>
          </p:cNvSpPr>
          <p:nvPr>
            <p:ph type="ctrTitle"/>
          </p:nvPr>
        </p:nvSpPr>
        <p:spPr>
          <a:xfrm>
            <a:off x="359228" y="2112204"/>
            <a:ext cx="6477703" cy="125936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lt1"/>
              </a:buClr>
              <a:buSzPct val="100000"/>
              <a:buFont typeface="Arial"/>
              <a:buNone/>
            </a:pPr>
            <a:r>
              <a:rPr lang="cs-CZ"/>
              <a:t/>
            </a:r>
            <a:br>
              <a:rPr lang="cs-CZ"/>
            </a:br>
            <a:r>
              <a:rPr lang="cs-CZ"/>
              <a:t>Thank you!</a:t>
            </a:r>
            <a:endParaRPr/>
          </a:p>
        </p:txBody>
      </p:sp>
      <p:sp>
        <p:nvSpPr>
          <p:cNvPr id="804" name="Google Shape;804;p10"/>
          <p:cNvSpPr txBox="1">
            <a:spLocks noGrp="1"/>
          </p:cNvSpPr>
          <p:nvPr>
            <p:ph type="subTitle" idx="1"/>
          </p:nvPr>
        </p:nvSpPr>
        <p:spPr>
          <a:xfrm>
            <a:off x="356950" y="3434571"/>
            <a:ext cx="6476700" cy="789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2"/>
              </a:buClr>
              <a:buSzPts val="2200"/>
              <a:buNone/>
            </a:pPr>
            <a:endParaRPr lang="it-IT" dirty="0"/>
          </a:p>
        </p:txBody>
      </p:sp>
      <p:sp>
        <p:nvSpPr>
          <p:cNvPr id="805" name="Google Shape;805;p10"/>
          <p:cNvSpPr txBox="1">
            <a:spLocks noGrp="1"/>
          </p:cNvSpPr>
          <p:nvPr>
            <p:ph type="ftr" idx="11"/>
          </p:nvPr>
        </p:nvSpPr>
        <p:spPr>
          <a:xfrm>
            <a:off x="357824" y="4286887"/>
            <a:ext cx="6474894" cy="65171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2400"/>
              </a:spcBef>
              <a:spcAft>
                <a:spcPts val="0"/>
              </a:spcAft>
              <a:buClr>
                <a:schemeClr val="dk1"/>
              </a:buClr>
              <a:buSzPts val="1100"/>
              <a:buFont typeface="Arial"/>
              <a:buNone/>
            </a:pPr>
            <a:r>
              <a:rPr lang="cs-CZ" dirty="0"/>
              <a:t>Open for you! An introduction series to open science | </a:t>
            </a:r>
            <a:r>
              <a:rPr lang="it-IT" dirty="0"/>
              <a:t> April </a:t>
            </a:r>
            <a:r>
              <a:rPr lang="cs-CZ" dirty="0"/>
              <a:t>2022</a:t>
            </a:r>
            <a:endParaRPr dirty="0"/>
          </a:p>
          <a:p>
            <a:pPr marL="0" lvl="0" indent="0" algn="l" rtl="0">
              <a:lnSpc>
                <a:spcPct val="100000"/>
              </a:lnSpc>
              <a:spcBef>
                <a:spcPts val="600"/>
              </a:spcBef>
              <a:spcAft>
                <a:spcPts val="0"/>
              </a:spcAft>
              <a:buSzPts val="1400"/>
              <a:buNone/>
            </a:pPr>
            <a:endParaRP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ctrTitle"/>
          </p:nvPr>
        </p:nvSpPr>
        <p:spPr/>
        <p:txBody>
          <a:bodyPr>
            <a:normAutofit fontScale="90000"/>
          </a:bodyPr>
          <a:lstStyle/>
          <a:p>
            <a:r>
              <a:rPr lang="cs-CZ" dirty="0" smtClean="0"/>
              <a:t/>
            </a:r>
            <a:br>
              <a:rPr lang="cs-CZ" dirty="0" smtClean="0"/>
            </a:br>
            <a:r>
              <a:rPr lang="fr-FR" dirty="0" err="1" smtClean="0"/>
              <a:t>Supplementary</a:t>
            </a:r>
            <a:r>
              <a:rPr lang="fr-FR" dirty="0" smtClean="0"/>
              <a:t> </a:t>
            </a:r>
            <a:r>
              <a:rPr lang="fr-FR" dirty="0" err="1" smtClean="0"/>
              <a:t>material</a:t>
            </a:r>
            <a:endParaRPr lang="cs-CZ" dirty="0"/>
          </a:p>
        </p:txBody>
      </p:sp>
    </p:spTree>
    <p:extLst>
      <p:ext uri="{BB962C8B-B14F-4D97-AF65-F5344CB8AC3E}">
        <p14:creationId xmlns:p14="http://schemas.microsoft.com/office/powerpoint/2010/main" val="1560109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073614" y="32545"/>
            <a:ext cx="5879886" cy="5110955"/>
          </a:xfrm>
          <a:prstGeom prst="rect">
            <a:avLst/>
          </a:prstGeom>
        </p:spPr>
      </p:pic>
      <p:sp>
        <p:nvSpPr>
          <p:cNvPr id="7" name="Rectangle 6"/>
          <p:cNvSpPr/>
          <p:nvPr/>
        </p:nvSpPr>
        <p:spPr>
          <a:xfrm>
            <a:off x="257175" y="4248835"/>
            <a:ext cx="260032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rPr>
              <a:t>Source: </a:t>
            </a: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hlinkClick r:id="rId3"/>
              </a:rPr>
              <a:t>ASAPbio.org </a:t>
            </a:r>
            <a:endPar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prstClr val="black"/>
                </a:solidFill>
                <a:effectLst/>
                <a:uLnTx/>
                <a:uFillTx/>
                <a:latin typeface="Arial"/>
                <a:ea typeface="+mn-ea"/>
                <a:cs typeface="Arial"/>
                <a:sym typeface="Arial"/>
                <a:hlinkClick r:id="rId4"/>
              </a:rPr>
              <a:t>Creative</a:t>
            </a: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hlinkClick r:id="rId4"/>
              </a:rPr>
              <a:t> Commons Attribution 4.0 International License</a:t>
            </a: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rPr>
              <a:t>. </a:t>
            </a:r>
            <a:endParaRPr kumimoji="0" lang="fr-FR" sz="14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4286879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 name="Espace réservé du contenu 4" descr="How Will the Revised Plan S Affect Academia? - Enago Academy"/>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038"/>
          <a:stretch/>
        </p:blipFill>
        <p:spPr>
          <a:xfrm>
            <a:off x="7533967" y="144384"/>
            <a:ext cx="1104034" cy="844401"/>
          </a:xfrm>
        </p:spPr>
      </p:pic>
      <p:sp>
        <p:nvSpPr>
          <p:cNvPr id="3" name="Titre 1"/>
          <p:cNvSpPr txBox="1">
            <a:spLocks/>
          </p:cNvSpPr>
          <p:nvPr/>
        </p:nvSpPr>
        <p:spPr bwMode="auto">
          <a:xfrm>
            <a:off x="2124075" y="38100"/>
            <a:ext cx="7019925" cy="566738"/>
          </a:xfrm>
          <a:prstGeom prst="rect">
            <a:avLst/>
          </a:prstGeom>
        </p:spPr>
        <p:txBody>
          <a:bodyPr lIns="36000" tIns="0" rIns="36000" bIns="0" anchor="b">
            <a:normAutofit fontScale="97500"/>
          </a:bodyPr>
          <a:lstStyle>
            <a:lvl1pPr algn="l" defTabSz="914400" rtl="0" eaLnBrk="1" latinLnBrk="0" hangingPunct="1">
              <a:lnSpc>
                <a:spcPct val="90000"/>
              </a:lnSpc>
              <a:spcBef>
                <a:spcPct val="0"/>
              </a:spcBef>
              <a:buNone/>
              <a:defRPr sz="3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2C4390"/>
                </a:solidFill>
                <a:effectLst/>
                <a:uLnTx/>
                <a:uFillTx/>
                <a:latin typeface="Arial"/>
                <a:ea typeface="+mj-ea"/>
                <a:cs typeface="+mj-cs"/>
                <a:sym typeface="Arial"/>
              </a:rPr>
              <a:t>The Right </a:t>
            </a:r>
            <a:r>
              <a:rPr kumimoji="0" lang="fr-FR" sz="2800" b="1" i="0" u="none" strike="noStrike" kern="1200" cap="none" spc="0" normalizeH="0" baseline="0" noProof="0" dirty="0" err="1" smtClean="0">
                <a:ln>
                  <a:noFill/>
                </a:ln>
                <a:solidFill>
                  <a:srgbClr val="2C4390"/>
                </a:solidFill>
                <a:effectLst/>
                <a:uLnTx/>
                <a:uFillTx/>
                <a:latin typeface="Arial"/>
                <a:ea typeface="+mj-ea"/>
                <a:cs typeface="+mj-cs"/>
                <a:sym typeface="Arial"/>
              </a:rPr>
              <a:t>Retention</a:t>
            </a:r>
            <a:r>
              <a:rPr kumimoji="0" lang="fr-FR" sz="2800" b="1" i="0" u="none" strike="noStrike" kern="1200" cap="none" spc="0" normalizeH="0" baseline="0" noProof="0" dirty="0" smtClean="0">
                <a:ln>
                  <a:noFill/>
                </a:ln>
                <a:solidFill>
                  <a:srgbClr val="2C4390"/>
                </a:solidFill>
                <a:effectLst/>
                <a:uLnTx/>
                <a:uFillTx/>
                <a:latin typeface="Arial"/>
                <a:ea typeface="+mj-ea"/>
                <a:cs typeface="+mj-cs"/>
                <a:sym typeface="Arial"/>
              </a:rPr>
              <a:t> </a:t>
            </a:r>
            <a:r>
              <a:rPr kumimoji="0" lang="fr-FR" sz="2800" b="1" i="0" u="none" strike="noStrike" kern="1200" cap="none" spc="0" normalizeH="0" baseline="0" noProof="0" dirty="0" err="1" smtClean="0">
                <a:ln>
                  <a:noFill/>
                </a:ln>
                <a:solidFill>
                  <a:srgbClr val="2C4390"/>
                </a:solidFill>
                <a:effectLst/>
                <a:uLnTx/>
                <a:uFillTx/>
                <a:latin typeface="Arial"/>
                <a:ea typeface="+mj-ea"/>
                <a:cs typeface="+mj-cs"/>
                <a:sym typeface="Arial"/>
              </a:rPr>
              <a:t>Strategy</a:t>
            </a:r>
            <a:endParaRPr kumimoji="0" lang="fr-FR" sz="2800" b="1" i="0" u="none" strike="noStrike" kern="1200" cap="none" spc="0" normalizeH="0" baseline="0" noProof="0" dirty="0">
              <a:ln>
                <a:noFill/>
              </a:ln>
              <a:solidFill>
                <a:srgbClr val="2C4390"/>
              </a:solidFill>
              <a:effectLst/>
              <a:uLnTx/>
              <a:uFillTx/>
              <a:latin typeface="Arial"/>
              <a:ea typeface="+mj-ea"/>
              <a:cs typeface="+mj-cs"/>
              <a:sym typeface="Arial"/>
            </a:endParaRPr>
          </a:p>
        </p:txBody>
      </p:sp>
      <p:sp>
        <p:nvSpPr>
          <p:cNvPr id="5" name="ZoneTexte 4"/>
          <p:cNvSpPr txBox="1"/>
          <p:nvPr/>
        </p:nvSpPr>
        <p:spPr>
          <a:xfrm>
            <a:off x="5750357" y="2239492"/>
            <a:ext cx="2643188" cy="2462213"/>
          </a:xfrm>
          <a:prstGeom prst="rect">
            <a:avLst/>
          </a:prstGeom>
          <a:solidFill>
            <a:sysClr val="window" lastClr="FFFFFF"/>
          </a:solidFill>
          <a:ln w="19050">
            <a:solidFill>
              <a:sysClr val="windowText" lastClr="000000"/>
            </a:solidFill>
          </a:ln>
          <a:effectLst>
            <a:outerShdw blurRad="50800" dist="38100" dir="2700000" algn="tl" rotWithShape="0">
              <a:prstClr val="black">
                <a:alpha val="40000"/>
              </a:prstClr>
            </a:outerShdw>
          </a:effectLst>
        </p:spPr>
        <p:txBody>
          <a:bodyPr lIns="36000" tIns="0" rIns="36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D2769"/>
                </a:solidFill>
                <a:effectLst/>
                <a:uLnTx/>
                <a:uFillTx/>
                <a:latin typeface="Arial"/>
                <a:ea typeface="+mn-ea"/>
                <a:cs typeface="Arial"/>
                <a:sym typeface="Arial"/>
              </a:rPr>
              <a:t>Post-</a:t>
            </a:r>
            <a:r>
              <a:rPr kumimoji="0" lang="fr-FR" sz="1600" b="0" i="0" u="none" strike="noStrike" kern="1200" cap="none" spc="0" normalizeH="0" baseline="0" noProof="0" dirty="0" err="1">
                <a:ln>
                  <a:noFill/>
                </a:ln>
                <a:solidFill>
                  <a:srgbClr val="1D2769"/>
                </a:solidFill>
                <a:effectLst/>
                <a:uLnTx/>
                <a:uFillTx/>
                <a:latin typeface="Arial"/>
                <a:ea typeface="+mn-ea"/>
                <a:cs typeface="Arial"/>
                <a:sym typeface="Arial"/>
              </a:rPr>
              <a:t>Print</a:t>
            </a: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srgbClr val="1D2769"/>
                </a:solidFill>
                <a:effectLst/>
                <a:uLnTx/>
                <a:uFillTx/>
                <a:latin typeface="Arial"/>
                <a:ea typeface="+mn-ea"/>
                <a:cs typeface="Arial"/>
                <a:sym typeface="Arial"/>
              </a:rPr>
              <a:t>Author</a:t>
            </a:r>
            <a:r>
              <a:rPr kumimoji="0" lang="fr-FR" sz="1600" b="0" i="0" u="none" strike="noStrike" kern="1200" cap="none" spc="0" normalizeH="0" baseline="0" noProof="0" dirty="0">
                <a:ln>
                  <a:noFill/>
                </a:ln>
                <a:solidFill>
                  <a:srgbClr val="1D2769"/>
                </a:solidFill>
                <a:effectLst/>
                <a:uLnTx/>
                <a:uFillTx/>
                <a:latin typeface="Arial"/>
                <a:ea typeface="+mn-ea"/>
                <a:cs typeface="Arial"/>
                <a:sym typeface="Arial"/>
              </a:rPr>
              <a:t> </a:t>
            </a:r>
            <a:r>
              <a:rPr kumimoji="0" lang="fr-FR" sz="1600" b="0" i="0" u="none" strike="noStrike" kern="1200" cap="none" spc="0" normalizeH="0" baseline="0" noProof="0" dirty="0" err="1">
                <a:ln>
                  <a:noFill/>
                </a:ln>
                <a:solidFill>
                  <a:srgbClr val="1D2769"/>
                </a:solidFill>
                <a:effectLst/>
                <a:uLnTx/>
                <a:uFillTx/>
                <a:latin typeface="Arial"/>
                <a:ea typeface="+mn-ea"/>
                <a:cs typeface="Arial"/>
                <a:sym typeface="Arial"/>
              </a:rPr>
              <a:t>Accepted</a:t>
            </a:r>
            <a:r>
              <a:rPr kumimoji="0" lang="fr-FR" sz="1600" b="0" i="0" u="none" strike="noStrike" kern="1200" cap="none" spc="0" normalizeH="0" baseline="0" noProof="0" dirty="0">
                <a:ln>
                  <a:noFill/>
                </a:ln>
                <a:solidFill>
                  <a:srgbClr val="1D2769"/>
                </a:solidFill>
                <a:effectLst/>
                <a:uLnTx/>
                <a:uFillTx/>
                <a:latin typeface="Arial"/>
                <a:ea typeface="+mn-ea"/>
                <a:cs typeface="Arial"/>
                <a:sym typeface="Arial"/>
              </a:rPr>
              <a:t> </a:t>
            </a:r>
            <a:r>
              <a:rPr kumimoji="0" lang="fr-FR" sz="1600" b="0" i="0" u="none" strike="noStrike" kern="1200" cap="none" spc="0" normalizeH="0" baseline="0" noProof="0" dirty="0" err="1">
                <a:ln>
                  <a:noFill/>
                </a:ln>
                <a:solidFill>
                  <a:srgbClr val="1D2769"/>
                </a:solidFill>
                <a:effectLst/>
                <a:uLnTx/>
                <a:uFillTx/>
                <a:latin typeface="Arial"/>
                <a:ea typeface="+mn-ea"/>
                <a:cs typeface="Arial"/>
                <a:sym typeface="Arial"/>
              </a:rPr>
              <a:t>Manuscript</a:t>
            </a: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D2769"/>
              </a:solidFill>
              <a:effectLst/>
              <a:uLnTx/>
              <a:uFillTx/>
              <a:latin typeface="Arial"/>
              <a:ea typeface="+mn-ea"/>
              <a:cs typeface="Arial"/>
              <a:sym typeface="Aria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93468">
            <a:off x="6305189" y="3685808"/>
            <a:ext cx="1533525" cy="536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Espace réservé du contenu 2"/>
          <p:cNvSpPr txBox="1">
            <a:spLocks/>
          </p:cNvSpPr>
          <p:nvPr/>
        </p:nvSpPr>
        <p:spPr>
          <a:xfrm>
            <a:off x="1286110" y="879562"/>
            <a:ext cx="1512168" cy="432048"/>
          </a:xfrm>
          <a:prstGeom prst="rect">
            <a:avLst/>
          </a:prstGeom>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685800" rtl="0" eaLnBrk="1" fontAlgn="auto" latinLnBrk="0" hangingPunct="1">
              <a:lnSpc>
                <a:spcPct val="100000"/>
              </a:lnSpc>
              <a:spcBef>
                <a:spcPts val="450"/>
              </a:spcBef>
              <a:spcAft>
                <a:spcPts val="225"/>
              </a:spcAft>
              <a:buClrTx/>
              <a:buSzTx/>
              <a:buFontTx/>
              <a:buNone/>
              <a:tabLst/>
              <a:defRPr/>
            </a:pPr>
            <a:r>
              <a:rPr kumimoji="0" lang="fr-FR" sz="1050" b="0" i="0" u="none" strike="noStrike" kern="1200" cap="none" spc="0" normalizeH="0" baseline="0" noProof="0" dirty="0">
                <a:ln>
                  <a:noFill/>
                </a:ln>
                <a:solidFill>
                  <a:srgbClr val="1D2769"/>
                </a:solidFill>
                <a:effectLst/>
                <a:uLnTx/>
                <a:uFillTx/>
                <a:latin typeface="Arial"/>
                <a:ea typeface="+mn-ea"/>
                <a:cs typeface="+mn-cs"/>
                <a:sym typeface="Arial"/>
              </a:rPr>
              <a:t>Data</a:t>
            </a:r>
            <a:br>
              <a:rPr kumimoji="0" lang="fr-FR" sz="1050" b="0" i="0" u="none" strike="noStrike" kern="1200" cap="none" spc="0" normalizeH="0" baseline="0" noProof="0" dirty="0">
                <a:ln>
                  <a:noFill/>
                </a:ln>
                <a:solidFill>
                  <a:srgbClr val="1D2769"/>
                </a:solidFill>
                <a:effectLst/>
                <a:uLnTx/>
                <a:uFillTx/>
                <a:latin typeface="Arial"/>
                <a:ea typeface="+mn-ea"/>
                <a:cs typeface="+mn-cs"/>
                <a:sym typeface="Arial"/>
              </a:rPr>
            </a:br>
            <a:r>
              <a:rPr kumimoji="0" lang="fr-FR" sz="1050" b="0" i="0" u="none" strike="noStrike" kern="1200" cap="none" spc="0" normalizeH="0" baseline="0" noProof="0" dirty="0">
                <a:ln>
                  <a:noFill/>
                </a:ln>
                <a:solidFill>
                  <a:srgbClr val="1D2769"/>
                </a:solidFill>
                <a:effectLst/>
                <a:uLnTx/>
                <a:uFillTx/>
                <a:latin typeface="Arial"/>
                <a:ea typeface="+mn-ea"/>
                <a:cs typeface="+mn-cs"/>
                <a:sym typeface="Arial"/>
              </a:rPr>
              <a:t>production/</a:t>
            </a:r>
            <a:r>
              <a:rPr kumimoji="0" lang="fr-FR" sz="1050" b="0" i="0" u="none" strike="noStrike" kern="1200" cap="none" spc="0" normalizeH="0" baseline="0" noProof="0" dirty="0" err="1">
                <a:ln>
                  <a:noFill/>
                </a:ln>
                <a:solidFill>
                  <a:srgbClr val="1D2769"/>
                </a:solidFill>
                <a:effectLst/>
                <a:uLnTx/>
                <a:uFillTx/>
                <a:latin typeface="Arial"/>
                <a:ea typeface="+mn-ea"/>
                <a:cs typeface="+mn-cs"/>
                <a:sym typeface="Arial"/>
              </a:rPr>
              <a:t>analysis</a:t>
            </a:r>
            <a:endParaRPr kumimoji="0" lang="fr-FR" sz="900" b="0" i="0" u="none" strike="noStrike" kern="1200" cap="none" spc="0" normalizeH="0" baseline="0" noProof="0" dirty="0">
              <a:ln>
                <a:noFill/>
              </a:ln>
              <a:solidFill>
                <a:srgbClr val="1D2769"/>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900" b="0" i="0" u="none" strike="noStrike" kern="1200" cap="none" spc="0" normalizeH="0" baseline="0" noProof="0" dirty="0">
              <a:ln>
                <a:noFill/>
              </a:ln>
              <a:solidFill>
                <a:srgbClr val="1D2769"/>
              </a:solidFill>
              <a:effectLst/>
              <a:uLnTx/>
              <a:uFillTx/>
              <a:latin typeface="Arial"/>
              <a:ea typeface="+mn-ea"/>
              <a:cs typeface="+mn-cs"/>
              <a:sym typeface="Arial"/>
            </a:endParaRPr>
          </a:p>
        </p:txBody>
      </p:sp>
      <p:sp>
        <p:nvSpPr>
          <p:cNvPr id="17" name="Espace réservé du contenu 2"/>
          <p:cNvSpPr txBox="1">
            <a:spLocks/>
          </p:cNvSpPr>
          <p:nvPr/>
        </p:nvSpPr>
        <p:spPr>
          <a:xfrm>
            <a:off x="1259107" y="1527634"/>
            <a:ext cx="1512168" cy="216024"/>
          </a:xfrm>
          <a:prstGeom prst="rect">
            <a:avLst/>
          </a:prstGeom>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685800" rtl="0" eaLnBrk="1" fontAlgn="auto" latinLnBrk="0" hangingPunct="1">
              <a:lnSpc>
                <a:spcPct val="100000"/>
              </a:lnSpc>
              <a:spcBef>
                <a:spcPts val="450"/>
              </a:spcBef>
              <a:spcAft>
                <a:spcPts val="225"/>
              </a:spcAft>
              <a:buClrTx/>
              <a:buSzTx/>
              <a:buFontTx/>
              <a:buNone/>
              <a:tabLst/>
              <a:defRPr/>
            </a:pPr>
            <a:r>
              <a:rPr kumimoji="0" lang="fr-FR" sz="1050" b="0" i="0" u="none" strike="noStrike" kern="1200" cap="none" spc="0" normalizeH="0" baseline="0" noProof="0" dirty="0" err="1">
                <a:ln>
                  <a:noFill/>
                </a:ln>
                <a:solidFill>
                  <a:srgbClr val="1D2769"/>
                </a:solidFill>
                <a:effectLst/>
                <a:uLnTx/>
                <a:uFillTx/>
                <a:latin typeface="Arial"/>
                <a:ea typeface="+mn-ea"/>
                <a:cs typeface="+mn-cs"/>
                <a:sym typeface="Arial"/>
              </a:rPr>
              <a:t>Writing</a:t>
            </a:r>
            <a:endParaRPr kumimoji="0" lang="fr-FR" sz="1050" b="0" i="0" u="none" strike="noStrike" kern="1200" cap="none" spc="0" normalizeH="0" baseline="0" noProof="0" dirty="0">
              <a:ln>
                <a:noFill/>
              </a:ln>
              <a:solidFill>
                <a:srgbClr val="1D2769"/>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900" b="0" i="0" u="none" strike="noStrike" kern="1200" cap="none" spc="0" normalizeH="0" baseline="0" noProof="0" dirty="0">
              <a:ln>
                <a:noFill/>
              </a:ln>
              <a:solidFill>
                <a:srgbClr val="1D2769"/>
              </a:solidFill>
              <a:effectLst/>
              <a:uLnTx/>
              <a:uFillTx/>
              <a:latin typeface="Arial"/>
              <a:ea typeface="+mn-ea"/>
              <a:cs typeface="+mn-cs"/>
              <a:sym typeface="Arial"/>
            </a:endParaRPr>
          </a:p>
        </p:txBody>
      </p:sp>
      <p:sp>
        <p:nvSpPr>
          <p:cNvPr id="18" name="Espace réservé du contenu 2"/>
          <p:cNvSpPr txBox="1">
            <a:spLocks/>
          </p:cNvSpPr>
          <p:nvPr/>
        </p:nvSpPr>
        <p:spPr>
          <a:xfrm>
            <a:off x="1259107" y="2067694"/>
            <a:ext cx="1512168" cy="216024"/>
          </a:xfrm>
          <a:prstGeom prst="rect">
            <a:avLst/>
          </a:prstGeom>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685800" rtl="0" eaLnBrk="1" fontAlgn="auto" latinLnBrk="0" hangingPunct="1">
              <a:lnSpc>
                <a:spcPct val="100000"/>
              </a:lnSpc>
              <a:spcBef>
                <a:spcPts val="450"/>
              </a:spcBef>
              <a:spcAft>
                <a:spcPts val="225"/>
              </a:spcAft>
              <a:buClrTx/>
              <a:buSzTx/>
              <a:buFontTx/>
              <a:buNone/>
              <a:tabLst/>
              <a:defRPr/>
            </a:pPr>
            <a:r>
              <a:rPr kumimoji="0" lang="fr-FR" sz="1050" b="0" i="0" u="none" strike="noStrike" kern="1200" cap="none" spc="0" normalizeH="0" baseline="0" noProof="0" dirty="0" err="1">
                <a:ln>
                  <a:noFill/>
                </a:ln>
                <a:solidFill>
                  <a:srgbClr val="1D2769"/>
                </a:solidFill>
                <a:effectLst/>
                <a:uLnTx/>
                <a:uFillTx/>
                <a:latin typeface="Arial"/>
                <a:ea typeface="+mn-ea"/>
                <a:cs typeface="+mn-cs"/>
                <a:sym typeface="Arial"/>
              </a:rPr>
              <a:t>Submission</a:t>
            </a:r>
            <a:endParaRPr kumimoji="0" lang="fr-FR" sz="1050" b="0" i="0" u="none" strike="noStrike" kern="1200" cap="none" spc="0" normalizeH="0" baseline="0" noProof="0" dirty="0">
              <a:ln>
                <a:noFill/>
              </a:ln>
              <a:solidFill>
                <a:srgbClr val="1D2769"/>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900" b="0" i="0" u="none" strike="noStrike" kern="1200" cap="none" spc="0" normalizeH="0" baseline="0" noProof="0" dirty="0">
              <a:ln>
                <a:noFill/>
              </a:ln>
              <a:solidFill>
                <a:srgbClr val="1D2769"/>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900" b="0" i="0" u="none" strike="noStrike" kern="1200" cap="none" spc="0" normalizeH="0" baseline="0" noProof="0" dirty="0">
              <a:ln>
                <a:noFill/>
              </a:ln>
              <a:solidFill>
                <a:srgbClr val="1D2769"/>
              </a:solidFill>
              <a:effectLst/>
              <a:uLnTx/>
              <a:uFillTx/>
              <a:latin typeface="Arial"/>
              <a:ea typeface="+mn-ea"/>
              <a:cs typeface="+mn-cs"/>
              <a:sym typeface="Arial"/>
            </a:endParaRPr>
          </a:p>
        </p:txBody>
      </p:sp>
      <p:sp>
        <p:nvSpPr>
          <p:cNvPr id="20" name="Espace réservé du contenu 2"/>
          <p:cNvSpPr txBox="1">
            <a:spLocks/>
          </p:cNvSpPr>
          <p:nvPr/>
        </p:nvSpPr>
        <p:spPr>
          <a:xfrm>
            <a:off x="1691680" y="2769772"/>
            <a:ext cx="1079595" cy="364733"/>
          </a:xfrm>
          <a:prstGeom prst="rect">
            <a:avLst/>
          </a:prstGeom>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685800" rtl="0" eaLnBrk="1" fontAlgn="auto" latinLnBrk="0" hangingPunct="1">
              <a:lnSpc>
                <a:spcPct val="100000"/>
              </a:lnSpc>
              <a:spcBef>
                <a:spcPts val="450"/>
              </a:spcBef>
              <a:spcAft>
                <a:spcPts val="225"/>
              </a:spcAft>
              <a:buClrTx/>
              <a:buSzTx/>
              <a:buFontTx/>
              <a:buNone/>
              <a:tabLst/>
              <a:defRPr/>
            </a:pPr>
            <a:r>
              <a:rPr kumimoji="0" lang="fr-FR" sz="1050" b="0" i="0" u="none" strike="noStrike" kern="1200" cap="none" spc="0" normalizeH="0" baseline="0" noProof="0" dirty="0">
                <a:ln>
                  <a:noFill/>
                </a:ln>
                <a:solidFill>
                  <a:srgbClr val="E89900"/>
                </a:solidFill>
                <a:effectLst/>
                <a:uLnTx/>
                <a:uFillTx/>
                <a:latin typeface="Arial"/>
                <a:ea typeface="+mn-ea"/>
                <a:cs typeface="+mn-cs"/>
                <a:sym typeface="Arial"/>
              </a:rPr>
              <a:t>Editorial </a:t>
            </a:r>
            <a:r>
              <a:rPr kumimoji="0" lang="fr-FR" sz="1050" b="0" i="0" u="none" strike="noStrike" kern="1200" cap="none" spc="0" normalizeH="0" baseline="0" noProof="0" dirty="0" err="1" smtClean="0">
                <a:ln>
                  <a:noFill/>
                </a:ln>
                <a:solidFill>
                  <a:srgbClr val="E89900"/>
                </a:solidFill>
                <a:effectLst/>
                <a:uLnTx/>
                <a:uFillTx/>
                <a:latin typeface="Arial"/>
                <a:ea typeface="+mn-ea"/>
                <a:cs typeface="+mn-cs"/>
                <a:sym typeface="Arial"/>
              </a:rPr>
              <a:t>process</a:t>
            </a:r>
            <a:endParaRPr kumimoji="0" lang="fr-FR" sz="1050" b="0" i="0" u="none" strike="noStrike" kern="1200" cap="none" spc="0" normalizeH="0" baseline="0" noProof="0" dirty="0">
              <a:ln>
                <a:noFill/>
              </a:ln>
              <a:solidFill>
                <a:srgbClr val="E89900"/>
              </a:solidFill>
              <a:effectLst/>
              <a:uLnTx/>
              <a:uFillTx/>
              <a:latin typeface="Arial"/>
              <a:ea typeface="+mn-ea"/>
              <a:cs typeface="+mn-cs"/>
              <a:sym typeface="Arial"/>
            </a:endParaRPr>
          </a:p>
        </p:txBody>
      </p:sp>
      <p:sp>
        <p:nvSpPr>
          <p:cNvPr id="22" name="Flèche vers le bas 21"/>
          <p:cNvSpPr/>
          <p:nvPr/>
        </p:nvSpPr>
        <p:spPr>
          <a:xfrm>
            <a:off x="1934182" y="2283718"/>
            <a:ext cx="162018" cy="432048"/>
          </a:xfrm>
          <a:prstGeom prst="downArrow">
            <a:avLst/>
          </a:prstGeom>
          <a:solidFill>
            <a:schemeClr val="tx2"/>
          </a:solidFill>
          <a:ln w="25400" cap="flat" cmpd="sng" algn="ctr">
            <a:solidFill>
              <a:schemeClr val="tx2"/>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Arial"/>
              <a:ea typeface="+mn-ea"/>
              <a:cs typeface="Arial"/>
              <a:sym typeface="Arial"/>
            </a:endParaRPr>
          </a:p>
        </p:txBody>
      </p:sp>
      <p:sp>
        <p:nvSpPr>
          <p:cNvPr id="23" name="Flèche vers le bas 22"/>
          <p:cNvSpPr/>
          <p:nvPr/>
        </p:nvSpPr>
        <p:spPr>
          <a:xfrm>
            <a:off x="1934182" y="1851670"/>
            <a:ext cx="162018" cy="108012"/>
          </a:xfrm>
          <a:prstGeom prst="downArrow">
            <a:avLst/>
          </a:prstGeom>
          <a:solidFill>
            <a:schemeClr val="tx2"/>
          </a:solidFill>
          <a:ln w="25400" cap="flat" cmpd="sng" algn="ctr">
            <a:solidFill>
              <a:schemeClr val="tx2"/>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Arial"/>
              <a:ea typeface="+mn-ea"/>
              <a:cs typeface="Arial"/>
              <a:sym typeface="Arial"/>
            </a:endParaRPr>
          </a:p>
        </p:txBody>
      </p:sp>
      <p:sp>
        <p:nvSpPr>
          <p:cNvPr id="24" name="Flèche vers le bas 23"/>
          <p:cNvSpPr/>
          <p:nvPr/>
        </p:nvSpPr>
        <p:spPr>
          <a:xfrm>
            <a:off x="1934182" y="1311610"/>
            <a:ext cx="162018" cy="108012"/>
          </a:xfrm>
          <a:prstGeom prst="downArrow">
            <a:avLst/>
          </a:prstGeom>
          <a:solidFill>
            <a:schemeClr val="tx2"/>
          </a:solidFill>
          <a:ln w="25400" cap="flat" cmpd="sng" algn="ctr">
            <a:solidFill>
              <a:schemeClr val="tx2"/>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Arial"/>
              <a:ea typeface="+mn-ea"/>
              <a:cs typeface="Arial"/>
              <a:sym typeface="Arial"/>
            </a:endParaRPr>
          </a:p>
        </p:txBody>
      </p:sp>
      <p:pic>
        <p:nvPicPr>
          <p:cNvPr id="25" name="Image 24"/>
          <p:cNvPicPr>
            <a:picLocks noChangeAspect="1"/>
          </p:cNvPicPr>
          <p:nvPr/>
        </p:nvPicPr>
        <p:blipFill>
          <a:blip r:embed="rId5"/>
          <a:stretch>
            <a:fillRect/>
          </a:stretch>
        </p:blipFill>
        <p:spPr>
          <a:xfrm>
            <a:off x="1055466" y="1342349"/>
            <a:ext cx="233659" cy="454091"/>
          </a:xfrm>
          <a:prstGeom prst="rect">
            <a:avLst/>
          </a:prstGeom>
        </p:spPr>
      </p:pic>
      <p:sp>
        <p:nvSpPr>
          <p:cNvPr id="26" name="Espace réservé du contenu 2"/>
          <p:cNvSpPr txBox="1">
            <a:spLocks/>
          </p:cNvSpPr>
          <p:nvPr/>
        </p:nvSpPr>
        <p:spPr>
          <a:xfrm rot="16200000">
            <a:off x="583926" y="1446625"/>
            <a:ext cx="756084" cy="270030"/>
          </a:xfrm>
          <a:prstGeom prst="rect">
            <a:avLst/>
          </a:prstGeom>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685800" rtl="0" eaLnBrk="1" fontAlgn="auto" latinLnBrk="0" hangingPunct="1">
              <a:lnSpc>
                <a:spcPct val="100000"/>
              </a:lnSpc>
              <a:spcBef>
                <a:spcPts val="450"/>
              </a:spcBef>
              <a:spcAft>
                <a:spcPts val="225"/>
              </a:spcAft>
              <a:buClrTx/>
              <a:buSzTx/>
              <a:buFontTx/>
              <a:buNone/>
              <a:tabLst/>
              <a:defRPr/>
            </a:pPr>
            <a:r>
              <a:rPr kumimoji="0" lang="fr-FR" sz="900" b="0" i="0" u="none" strike="noStrike" kern="1200" cap="none" spc="0" normalizeH="0" baseline="0" noProof="0" dirty="0" err="1">
                <a:ln>
                  <a:noFill/>
                </a:ln>
                <a:solidFill>
                  <a:srgbClr val="2C4390"/>
                </a:solidFill>
                <a:effectLst/>
                <a:uLnTx/>
                <a:uFillTx/>
                <a:latin typeface="Arial"/>
                <a:ea typeface="+mn-ea"/>
                <a:cs typeface="+mn-cs"/>
                <a:sym typeface="Arial"/>
              </a:rPr>
              <a:t>Researchers</a:t>
            </a:r>
            <a:endParaRPr kumimoji="0" lang="fr-FR" sz="900" b="0" i="0" u="none" strike="noStrike" kern="1200" cap="none" spc="0" normalizeH="0" baseline="0" noProof="0" dirty="0">
              <a:ln>
                <a:noFill/>
              </a:ln>
              <a:solidFill>
                <a:srgbClr val="2C4390"/>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825" b="0" i="0" u="none" strike="noStrike" kern="1200" cap="none" spc="0" normalizeH="0" baseline="0" noProof="0" dirty="0">
              <a:ln>
                <a:noFill/>
              </a:ln>
              <a:solidFill>
                <a:srgbClr val="2C4390"/>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825" b="0" i="0" u="none" strike="noStrike" kern="1200" cap="none" spc="0" normalizeH="0" baseline="0" noProof="0" dirty="0">
              <a:ln>
                <a:noFill/>
              </a:ln>
              <a:solidFill>
                <a:srgbClr val="2C4390"/>
              </a:solidFill>
              <a:effectLst/>
              <a:uLnTx/>
              <a:uFillTx/>
              <a:latin typeface="Arial"/>
              <a:ea typeface="+mn-ea"/>
              <a:cs typeface="+mn-cs"/>
              <a:sym typeface="Arial"/>
            </a:endParaRPr>
          </a:p>
        </p:txBody>
      </p:sp>
      <p:sp>
        <p:nvSpPr>
          <p:cNvPr id="31" name="Espace réservé du contenu 2"/>
          <p:cNvSpPr txBox="1">
            <a:spLocks/>
          </p:cNvSpPr>
          <p:nvPr/>
        </p:nvSpPr>
        <p:spPr>
          <a:xfrm>
            <a:off x="2312224" y="2067694"/>
            <a:ext cx="810090" cy="216024"/>
          </a:xfrm>
          <a:prstGeom prst="rect">
            <a:avLst/>
          </a:prstGeom>
          <a:noFill/>
          <a:ln>
            <a:noFill/>
          </a:ln>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108000" algn="ctr" defTabSz="685800" rtl="0" eaLnBrk="1" fontAlgn="auto" latinLnBrk="0" hangingPunct="1">
              <a:lnSpc>
                <a:spcPct val="100000"/>
              </a:lnSpc>
              <a:spcBef>
                <a:spcPts val="450"/>
              </a:spcBef>
              <a:spcAft>
                <a:spcPts val="225"/>
              </a:spcAft>
              <a:buClrTx/>
              <a:buSzTx/>
              <a:buFontTx/>
              <a:buNone/>
              <a:tabLst/>
              <a:defRPr/>
            </a:pPr>
            <a:r>
              <a:rPr kumimoji="0" lang="fr-FR" sz="1050" b="0" i="0" u="none" strike="noStrike" kern="1200" cap="none" spc="0" normalizeH="0" baseline="0" noProof="0" dirty="0">
                <a:ln>
                  <a:noFill/>
                </a:ln>
                <a:solidFill>
                  <a:srgbClr val="009BD3"/>
                </a:solidFill>
                <a:effectLst/>
                <a:uLnTx/>
                <a:uFillTx/>
                <a:latin typeface="Arial"/>
                <a:ea typeface="+mn-ea"/>
                <a:cs typeface="+mn-cs"/>
                <a:sym typeface="Arial"/>
              </a:rPr>
              <a:t>/ </a:t>
            </a:r>
            <a:r>
              <a:rPr kumimoji="0" lang="fr-FR" sz="1050" b="0" i="0" u="none" strike="noStrike" kern="1200" cap="none" spc="0" normalizeH="0" baseline="0" noProof="0" dirty="0" err="1">
                <a:ln>
                  <a:noFill/>
                </a:ln>
                <a:solidFill>
                  <a:srgbClr val="009BD3"/>
                </a:solidFill>
                <a:effectLst/>
                <a:uLnTx/>
                <a:uFillTx/>
                <a:latin typeface="Arial"/>
                <a:ea typeface="+mn-ea"/>
                <a:cs typeface="+mn-cs"/>
                <a:sym typeface="Arial"/>
              </a:rPr>
              <a:t>Revision</a:t>
            </a:r>
            <a:endParaRPr kumimoji="0" lang="fr-FR" sz="1050" b="0" i="0" u="none" strike="noStrike" kern="1200" cap="none" spc="0" normalizeH="0" baseline="0" noProof="0" dirty="0">
              <a:ln>
                <a:noFill/>
              </a:ln>
              <a:solidFill>
                <a:srgbClr val="009BD3"/>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900" b="0" i="0" u="none" strike="noStrike" kern="1200" cap="none" spc="0" normalizeH="0" baseline="0" noProof="0" dirty="0">
              <a:ln>
                <a:noFill/>
              </a:ln>
              <a:solidFill>
                <a:srgbClr val="009BD3"/>
              </a:solidFill>
              <a:effectLst/>
              <a:uLnTx/>
              <a:uFillTx/>
              <a:latin typeface="Arial"/>
              <a:ea typeface="+mn-ea"/>
              <a:cs typeface="+mn-cs"/>
              <a:sym typeface="Arial"/>
            </a:endParaRPr>
          </a:p>
          <a:p>
            <a:pPr marL="378000" marR="0" lvl="3" indent="-108000" algn="ctr" defTabSz="6858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900" b="0" i="0" u="none" strike="noStrike" kern="1200" cap="none" spc="0" normalizeH="0" baseline="0" noProof="0" dirty="0">
              <a:ln>
                <a:noFill/>
              </a:ln>
              <a:solidFill>
                <a:srgbClr val="009BD3"/>
              </a:solidFill>
              <a:effectLst/>
              <a:uLnTx/>
              <a:uFillTx/>
              <a:latin typeface="Arial"/>
              <a:ea typeface="+mn-ea"/>
              <a:cs typeface="+mn-cs"/>
              <a:sym typeface="Arial"/>
            </a:endParaRPr>
          </a:p>
        </p:txBody>
      </p:sp>
      <p:grpSp>
        <p:nvGrpSpPr>
          <p:cNvPr id="35" name="Groupe 34"/>
          <p:cNvGrpSpPr/>
          <p:nvPr/>
        </p:nvGrpSpPr>
        <p:grpSpPr>
          <a:xfrm>
            <a:off x="2906609" y="1203597"/>
            <a:ext cx="1881415" cy="1606872"/>
            <a:chOff x="7579209" y="2363956"/>
            <a:chExt cx="1881415" cy="1867261"/>
          </a:xfrm>
        </p:grpSpPr>
        <p:sp>
          <p:nvSpPr>
            <p:cNvPr id="36" name="Espace réservé du contenu 2"/>
            <p:cNvSpPr txBox="1">
              <a:spLocks/>
            </p:cNvSpPr>
            <p:nvPr/>
          </p:nvSpPr>
          <p:spPr>
            <a:xfrm>
              <a:off x="8452512" y="3030195"/>
              <a:ext cx="1008112" cy="504057"/>
            </a:xfrm>
            <a:prstGeom prst="rect">
              <a:avLst/>
            </a:prstGeom>
            <a:ln>
              <a:noFill/>
            </a:ln>
          </p:spPr>
          <p:txBody>
            <a:bodyPr vert="horz" lIns="36000" tIns="0" rIns="36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914400" rtl="0" eaLnBrk="1" fontAlgn="auto" latinLnBrk="0" hangingPunct="1">
                <a:lnSpc>
                  <a:spcPct val="100000"/>
                </a:lnSpc>
                <a:spcBef>
                  <a:spcPts val="600"/>
                </a:spcBef>
                <a:spcAft>
                  <a:spcPts val="300"/>
                </a:spcAft>
                <a:buClrTx/>
                <a:buSzTx/>
                <a:buFontTx/>
                <a:buNone/>
                <a:tabLst/>
                <a:defRPr/>
              </a:pPr>
              <a:r>
                <a:rPr kumimoji="0" lang="fr-FR" sz="1100" b="0" i="0" u="none" strike="noStrike" kern="1200" cap="none" spc="0" normalizeH="0" baseline="0" noProof="0" dirty="0">
                  <a:ln>
                    <a:noFill/>
                  </a:ln>
                  <a:solidFill>
                    <a:srgbClr val="009BD3"/>
                  </a:solidFill>
                  <a:effectLst/>
                  <a:uLnTx/>
                  <a:uFillTx/>
                  <a:latin typeface="Arial"/>
                  <a:ea typeface="+mn-ea"/>
                  <a:cs typeface="+mn-cs"/>
                  <a:sym typeface="Arial"/>
                </a:rPr>
                <a:t>Peer</a:t>
              </a:r>
              <a:br>
                <a:rPr kumimoji="0" lang="fr-FR" sz="1100" b="0" i="0" u="none" strike="noStrike" kern="1200" cap="none" spc="0" normalizeH="0" baseline="0" noProof="0" dirty="0">
                  <a:ln>
                    <a:noFill/>
                  </a:ln>
                  <a:solidFill>
                    <a:srgbClr val="009BD3"/>
                  </a:solidFill>
                  <a:effectLst/>
                  <a:uLnTx/>
                  <a:uFillTx/>
                  <a:latin typeface="Arial"/>
                  <a:ea typeface="+mn-ea"/>
                  <a:cs typeface="+mn-cs"/>
                  <a:sym typeface="Arial"/>
                </a:rPr>
              </a:br>
              <a:r>
                <a:rPr kumimoji="0" lang="fr-FR" sz="1100" b="0" i="0" u="none" strike="noStrike" kern="1200" cap="none" spc="0" normalizeH="0" baseline="0" noProof="0" dirty="0" err="1">
                  <a:ln>
                    <a:noFill/>
                  </a:ln>
                  <a:solidFill>
                    <a:srgbClr val="009BD3"/>
                  </a:solidFill>
                  <a:effectLst/>
                  <a:uLnTx/>
                  <a:uFillTx/>
                  <a:latin typeface="Arial"/>
                  <a:ea typeface="+mn-ea"/>
                  <a:cs typeface="+mn-cs"/>
                  <a:sym typeface="Arial"/>
                </a:rPr>
                <a:t>reviewing</a:t>
              </a:r>
              <a:endParaRPr kumimoji="0" lang="fr-FR" sz="1100" b="0" i="0" u="none" strike="noStrike" kern="1200" cap="none" spc="0" normalizeH="0" baseline="0" noProof="0" dirty="0">
                <a:ln>
                  <a:noFill/>
                </a:ln>
                <a:solidFill>
                  <a:srgbClr val="009BD3"/>
                </a:solidFill>
                <a:effectLst/>
                <a:uLnTx/>
                <a:uFillTx/>
                <a:latin typeface="Arial"/>
                <a:ea typeface="+mn-ea"/>
                <a:cs typeface="+mn-cs"/>
                <a:sym typeface="Arial"/>
              </a:endParaRPr>
            </a:p>
            <a:p>
              <a:pPr marL="504000" marR="0" lvl="3" indent="-144000" algn="ctr" defTabSz="9144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1050" b="0" i="0" u="none" strike="noStrike" kern="1200" cap="none" spc="0" normalizeH="0" baseline="0" noProof="0" dirty="0">
                <a:ln>
                  <a:noFill/>
                </a:ln>
                <a:solidFill>
                  <a:srgbClr val="009BD3"/>
                </a:solidFill>
                <a:effectLst/>
                <a:uLnTx/>
                <a:uFillTx/>
                <a:latin typeface="Arial"/>
                <a:ea typeface="+mn-ea"/>
                <a:cs typeface="+mn-cs"/>
                <a:sym typeface="Arial"/>
              </a:endParaRPr>
            </a:p>
            <a:p>
              <a:pPr marL="504000" marR="0" lvl="3" indent="-144000" algn="ctr" defTabSz="914400" rtl="0" eaLnBrk="1" fontAlgn="auto" latinLnBrk="0" hangingPunct="1">
                <a:lnSpc>
                  <a:spcPct val="100000"/>
                </a:lnSpc>
                <a:spcBef>
                  <a:spcPts val="0"/>
                </a:spcBef>
                <a:spcAft>
                  <a:spcPts val="0"/>
                </a:spcAft>
                <a:buClrTx/>
                <a:buSzPct val="80000"/>
                <a:buFont typeface="Wingdings" panose="05000000000000000000" pitchFamily="2" charset="2"/>
                <a:buChar char="l"/>
                <a:tabLst/>
                <a:defRPr/>
              </a:pPr>
              <a:endParaRPr kumimoji="0" lang="fr-FR" sz="1050" b="0" i="0" u="none" strike="noStrike" kern="1200" cap="none" spc="0" normalizeH="0" baseline="0" noProof="0" dirty="0">
                <a:ln>
                  <a:noFill/>
                </a:ln>
                <a:solidFill>
                  <a:srgbClr val="009BD3"/>
                </a:solidFill>
                <a:effectLst/>
                <a:uLnTx/>
                <a:uFillTx/>
                <a:latin typeface="Arial"/>
                <a:ea typeface="+mn-ea"/>
                <a:cs typeface="+mn-cs"/>
                <a:sym typeface="Arial"/>
              </a:endParaRPr>
            </a:p>
          </p:txBody>
        </p:sp>
        <p:sp>
          <p:nvSpPr>
            <p:cNvPr id="37" name="Rectangle 62"/>
            <p:cNvSpPr/>
            <p:nvPr/>
          </p:nvSpPr>
          <p:spPr>
            <a:xfrm>
              <a:off x="7579209" y="2363956"/>
              <a:ext cx="790984" cy="1867261"/>
            </a:xfrm>
            <a:custGeom>
              <a:avLst/>
              <a:gdLst>
                <a:gd name="connsiteX0" fmla="*/ 0 w 360040"/>
                <a:gd name="connsiteY0" fmla="*/ 0 h 1872208"/>
                <a:gd name="connsiteX1" fmla="*/ 360040 w 360040"/>
                <a:gd name="connsiteY1" fmla="*/ 0 h 1872208"/>
                <a:gd name="connsiteX2" fmla="*/ 360040 w 360040"/>
                <a:gd name="connsiteY2" fmla="*/ 1872208 h 1872208"/>
                <a:gd name="connsiteX3" fmla="*/ 0 w 360040"/>
                <a:gd name="connsiteY3" fmla="*/ 1872208 h 1872208"/>
                <a:gd name="connsiteX4" fmla="*/ 0 w 360040"/>
                <a:gd name="connsiteY4" fmla="*/ 0 h 1872208"/>
                <a:gd name="connsiteX0" fmla="*/ 0 w 360040"/>
                <a:gd name="connsiteY0" fmla="*/ 1872208 h 1872208"/>
                <a:gd name="connsiteX1" fmla="*/ 360040 w 360040"/>
                <a:gd name="connsiteY1" fmla="*/ 0 h 1872208"/>
                <a:gd name="connsiteX2" fmla="*/ 360040 w 360040"/>
                <a:gd name="connsiteY2" fmla="*/ 1872208 h 1872208"/>
                <a:gd name="connsiteX3" fmla="*/ 0 w 360040"/>
                <a:gd name="connsiteY3" fmla="*/ 1872208 h 1872208"/>
                <a:gd name="connsiteX0" fmla="*/ 268600 w 268600"/>
                <a:gd name="connsiteY0" fmla="*/ 0 h 1963648"/>
                <a:gd name="connsiteX1" fmla="*/ 268600 w 268600"/>
                <a:gd name="connsiteY1" fmla="*/ 1872208 h 1963648"/>
                <a:gd name="connsiteX2" fmla="*/ 0 w 268600"/>
                <a:gd name="connsiteY2" fmla="*/ 1963648 h 1963648"/>
                <a:gd name="connsiteX0" fmla="*/ 305813 w 305813"/>
                <a:gd name="connsiteY0" fmla="*/ 0 h 1873271"/>
                <a:gd name="connsiteX1" fmla="*/ 305813 w 305813"/>
                <a:gd name="connsiteY1" fmla="*/ 1872208 h 1873271"/>
                <a:gd name="connsiteX2" fmla="*/ 0 w 305813"/>
                <a:gd name="connsiteY2" fmla="*/ 1873271 h 1873271"/>
                <a:gd name="connsiteX0" fmla="*/ 305813 w 305813"/>
                <a:gd name="connsiteY0" fmla="*/ 0 h 1948334"/>
                <a:gd name="connsiteX1" fmla="*/ 305813 w 305813"/>
                <a:gd name="connsiteY1" fmla="*/ 1947271 h 1948334"/>
                <a:gd name="connsiteX2" fmla="*/ 0 w 305813"/>
                <a:gd name="connsiteY2" fmla="*/ 1948334 h 1948334"/>
                <a:gd name="connsiteX0" fmla="*/ 455939 w 455939"/>
                <a:gd name="connsiteY0" fmla="*/ 0 h 1955158"/>
                <a:gd name="connsiteX1" fmla="*/ 455939 w 455939"/>
                <a:gd name="connsiteY1" fmla="*/ 1947271 h 1955158"/>
                <a:gd name="connsiteX2" fmla="*/ 0 w 455939"/>
                <a:gd name="connsiteY2" fmla="*/ 1955158 h 1955158"/>
                <a:gd name="connsiteX0" fmla="*/ 455939 w 455939"/>
                <a:gd name="connsiteY0" fmla="*/ 0 h 1989277"/>
                <a:gd name="connsiteX1" fmla="*/ 455939 w 455939"/>
                <a:gd name="connsiteY1" fmla="*/ 1981390 h 1989277"/>
                <a:gd name="connsiteX2" fmla="*/ 0 w 455939"/>
                <a:gd name="connsiteY2" fmla="*/ 1989277 h 1989277"/>
              </a:gdLst>
              <a:ahLst/>
              <a:cxnLst>
                <a:cxn ang="0">
                  <a:pos x="connsiteX0" y="connsiteY0"/>
                </a:cxn>
                <a:cxn ang="0">
                  <a:pos x="connsiteX1" y="connsiteY1"/>
                </a:cxn>
                <a:cxn ang="0">
                  <a:pos x="connsiteX2" y="connsiteY2"/>
                </a:cxn>
              </a:cxnLst>
              <a:rect l="l" t="t" r="r" b="b"/>
              <a:pathLst>
                <a:path w="455939" h="1989277">
                  <a:moveTo>
                    <a:pt x="455939" y="0"/>
                  </a:moveTo>
                  <a:lnTo>
                    <a:pt x="455939" y="1981390"/>
                  </a:lnTo>
                  <a:lnTo>
                    <a:pt x="0" y="1989277"/>
                  </a:lnTo>
                </a:path>
              </a:pathLst>
            </a:custGeom>
            <a:noFill/>
            <a:ln w="25400" cap="flat" cmpd="sng" algn="ctr">
              <a:solidFill>
                <a:schemeClr val="accent4"/>
              </a:solidFill>
              <a:prstDash val="solid"/>
              <a:headEnd type="triangle" w="med" len="med"/>
              <a:tailEnd type="none" w="med" len="med"/>
            </a:ln>
            <a:effectLst/>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err="1">
                <a:ln>
                  <a:noFill/>
                </a:ln>
                <a:solidFill>
                  <a:prstClr val="white"/>
                </a:solidFill>
                <a:effectLst/>
                <a:uLnTx/>
                <a:uFillTx/>
                <a:latin typeface="Arial"/>
                <a:ea typeface="+mn-ea"/>
                <a:cs typeface="Arial"/>
                <a:sym typeface="Arial"/>
              </a:endParaRPr>
            </a:p>
          </p:txBody>
        </p:sp>
      </p:grpSp>
      <p:sp>
        <p:nvSpPr>
          <p:cNvPr id="39" name="Espace réservé du contenu 2"/>
          <p:cNvSpPr txBox="1">
            <a:spLocks/>
          </p:cNvSpPr>
          <p:nvPr/>
        </p:nvSpPr>
        <p:spPr>
          <a:xfrm rot="16200000">
            <a:off x="496500" y="2909009"/>
            <a:ext cx="864096" cy="203190"/>
          </a:xfrm>
          <a:prstGeom prst="rect">
            <a:avLst/>
          </a:prstGeom>
        </p:spPr>
        <p:txBody>
          <a:bodyPr vert="horz" lIns="36000" tIns="0" rIns="36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914400" rtl="0" eaLnBrk="1" fontAlgn="auto" latinLnBrk="0" hangingPunct="1">
              <a:lnSpc>
                <a:spcPct val="100000"/>
              </a:lnSpc>
              <a:spcBef>
                <a:spcPts val="600"/>
              </a:spcBef>
              <a:spcAft>
                <a:spcPts val="300"/>
              </a:spcAft>
              <a:buClrTx/>
              <a:buSzTx/>
              <a:buFontTx/>
              <a:buNone/>
              <a:tabLst/>
              <a:defRPr/>
            </a:pPr>
            <a:r>
              <a:rPr kumimoji="0" lang="fr-FR" sz="900" b="0" i="0" u="none" strike="noStrike" kern="1200" cap="none" spc="0" normalizeH="0" baseline="0" noProof="0" dirty="0" err="1">
                <a:ln>
                  <a:noFill/>
                </a:ln>
                <a:solidFill>
                  <a:srgbClr val="E89900"/>
                </a:solidFill>
                <a:effectLst/>
                <a:uLnTx/>
                <a:uFillTx/>
                <a:latin typeface="Arial"/>
                <a:ea typeface="+mn-ea"/>
                <a:cs typeface="+mn-cs"/>
                <a:sym typeface="Arial"/>
              </a:rPr>
              <a:t>Publishers</a:t>
            </a:r>
            <a:endParaRPr kumimoji="0" lang="fr-FR" sz="800" b="0" i="0" u="none" strike="noStrike" kern="1200" cap="none" spc="0" normalizeH="0" baseline="0" noProof="0" dirty="0">
              <a:ln>
                <a:noFill/>
              </a:ln>
              <a:solidFill>
                <a:srgbClr val="E89900"/>
              </a:solidFill>
              <a:effectLst/>
              <a:uLnTx/>
              <a:uFillTx/>
              <a:latin typeface="Arial"/>
              <a:ea typeface="+mn-ea"/>
              <a:cs typeface="+mn-cs"/>
              <a:sym typeface="Arial"/>
            </a:endParaRPr>
          </a:p>
        </p:txBody>
      </p:sp>
      <p:pic>
        <p:nvPicPr>
          <p:cNvPr id="40" name="Image 39"/>
          <p:cNvPicPr>
            <a:picLocks noChangeAspect="1"/>
          </p:cNvPicPr>
          <p:nvPr/>
        </p:nvPicPr>
        <p:blipFill>
          <a:blip r:embed="rId6"/>
          <a:stretch>
            <a:fillRect/>
          </a:stretch>
        </p:blipFill>
        <p:spPr>
          <a:xfrm>
            <a:off x="1043539" y="2802959"/>
            <a:ext cx="245048" cy="490096"/>
          </a:xfrm>
          <a:prstGeom prst="rect">
            <a:avLst/>
          </a:prstGeom>
        </p:spPr>
      </p:pic>
      <p:sp>
        <p:nvSpPr>
          <p:cNvPr id="41" name="Rectangle 62"/>
          <p:cNvSpPr/>
          <p:nvPr/>
        </p:nvSpPr>
        <p:spPr>
          <a:xfrm>
            <a:off x="2879824" y="1203598"/>
            <a:ext cx="972096" cy="1717882"/>
          </a:xfrm>
          <a:custGeom>
            <a:avLst/>
            <a:gdLst>
              <a:gd name="connsiteX0" fmla="*/ 0 w 360040"/>
              <a:gd name="connsiteY0" fmla="*/ 0 h 1872208"/>
              <a:gd name="connsiteX1" fmla="*/ 360040 w 360040"/>
              <a:gd name="connsiteY1" fmla="*/ 0 h 1872208"/>
              <a:gd name="connsiteX2" fmla="*/ 360040 w 360040"/>
              <a:gd name="connsiteY2" fmla="*/ 1872208 h 1872208"/>
              <a:gd name="connsiteX3" fmla="*/ 0 w 360040"/>
              <a:gd name="connsiteY3" fmla="*/ 1872208 h 1872208"/>
              <a:gd name="connsiteX4" fmla="*/ 0 w 360040"/>
              <a:gd name="connsiteY4" fmla="*/ 0 h 1872208"/>
              <a:gd name="connsiteX0" fmla="*/ 0 w 360040"/>
              <a:gd name="connsiteY0" fmla="*/ 1872208 h 1872208"/>
              <a:gd name="connsiteX1" fmla="*/ 360040 w 360040"/>
              <a:gd name="connsiteY1" fmla="*/ 0 h 1872208"/>
              <a:gd name="connsiteX2" fmla="*/ 360040 w 360040"/>
              <a:gd name="connsiteY2" fmla="*/ 1872208 h 1872208"/>
              <a:gd name="connsiteX3" fmla="*/ 0 w 360040"/>
              <a:gd name="connsiteY3" fmla="*/ 1872208 h 1872208"/>
              <a:gd name="connsiteX0" fmla="*/ 268600 w 268600"/>
              <a:gd name="connsiteY0" fmla="*/ 0 h 1963648"/>
              <a:gd name="connsiteX1" fmla="*/ 268600 w 268600"/>
              <a:gd name="connsiteY1" fmla="*/ 1872208 h 1963648"/>
              <a:gd name="connsiteX2" fmla="*/ 0 w 268600"/>
              <a:gd name="connsiteY2" fmla="*/ 1963648 h 1963648"/>
              <a:gd name="connsiteX0" fmla="*/ 305813 w 305813"/>
              <a:gd name="connsiteY0" fmla="*/ 0 h 1873271"/>
              <a:gd name="connsiteX1" fmla="*/ 305813 w 305813"/>
              <a:gd name="connsiteY1" fmla="*/ 1872208 h 1873271"/>
              <a:gd name="connsiteX2" fmla="*/ 0 w 305813"/>
              <a:gd name="connsiteY2" fmla="*/ 1873271 h 1873271"/>
            </a:gdLst>
            <a:ahLst/>
            <a:cxnLst>
              <a:cxn ang="0">
                <a:pos x="connsiteX0" y="connsiteY0"/>
              </a:cxn>
              <a:cxn ang="0">
                <a:pos x="connsiteX1" y="connsiteY1"/>
              </a:cxn>
              <a:cxn ang="0">
                <a:pos x="connsiteX2" y="connsiteY2"/>
              </a:cxn>
            </a:cxnLst>
            <a:rect l="l" t="t" r="r" b="b"/>
            <a:pathLst>
              <a:path w="305813" h="1873271">
                <a:moveTo>
                  <a:pt x="305813" y="0"/>
                </a:moveTo>
                <a:lnTo>
                  <a:pt x="305813" y="1872208"/>
                </a:lnTo>
                <a:lnTo>
                  <a:pt x="0" y="1873271"/>
                </a:lnTo>
              </a:path>
            </a:pathLst>
          </a:custGeom>
          <a:noFill/>
          <a:ln>
            <a:solidFill>
              <a:schemeClr val="accent4"/>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err="1">
              <a:ln>
                <a:noFill/>
              </a:ln>
              <a:solidFill>
                <a:prstClr val="white"/>
              </a:solidFill>
              <a:effectLst/>
              <a:uLnTx/>
              <a:uFillTx/>
              <a:latin typeface="Arial"/>
              <a:ea typeface="+mn-ea"/>
              <a:cs typeface="+mn-cs"/>
              <a:sym typeface="Arial"/>
            </a:endParaRPr>
          </a:p>
        </p:txBody>
      </p:sp>
      <p:sp>
        <p:nvSpPr>
          <p:cNvPr id="19" name="Espace réservé du contenu 2"/>
          <p:cNvSpPr txBox="1">
            <a:spLocks/>
          </p:cNvSpPr>
          <p:nvPr/>
        </p:nvSpPr>
        <p:spPr>
          <a:xfrm>
            <a:off x="1247478" y="3435846"/>
            <a:ext cx="1512168" cy="216024"/>
          </a:xfrm>
          <a:prstGeom prst="rect">
            <a:avLst/>
          </a:prstGeom>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685800" rtl="0" eaLnBrk="1" fontAlgn="auto" latinLnBrk="0" hangingPunct="1">
              <a:lnSpc>
                <a:spcPct val="100000"/>
              </a:lnSpc>
              <a:spcBef>
                <a:spcPts val="450"/>
              </a:spcBef>
              <a:spcAft>
                <a:spcPts val="225"/>
              </a:spcAft>
              <a:buClrTx/>
              <a:buSzTx/>
              <a:buFontTx/>
              <a:buNone/>
              <a:tabLst/>
              <a:defRPr/>
            </a:pPr>
            <a:r>
              <a:rPr kumimoji="0" lang="fr-FR" sz="1050" b="0" i="0" u="none" strike="noStrike" kern="1200" cap="none" spc="0" normalizeH="0" baseline="0" noProof="0" dirty="0" smtClean="0">
                <a:ln>
                  <a:noFill/>
                </a:ln>
                <a:solidFill>
                  <a:srgbClr val="E89900"/>
                </a:solidFill>
                <a:effectLst/>
                <a:uLnTx/>
                <a:uFillTx/>
                <a:latin typeface="Arial"/>
                <a:ea typeface="+mn-ea"/>
                <a:cs typeface="+mn-cs"/>
                <a:sym typeface="Arial"/>
              </a:rPr>
              <a:t>Acceptation</a:t>
            </a:r>
            <a:endParaRPr kumimoji="0" lang="fr-FR" sz="1050" b="0" i="0" u="none" strike="noStrike" kern="1200" cap="none" spc="0" normalizeH="0" baseline="0" noProof="0" dirty="0">
              <a:ln>
                <a:noFill/>
              </a:ln>
              <a:solidFill>
                <a:srgbClr val="E89900"/>
              </a:solidFill>
              <a:effectLst/>
              <a:uLnTx/>
              <a:uFillTx/>
              <a:latin typeface="Arial"/>
              <a:ea typeface="+mn-ea"/>
              <a:cs typeface="+mn-cs"/>
              <a:sym typeface="Arial"/>
            </a:endParaRPr>
          </a:p>
        </p:txBody>
      </p:sp>
      <p:sp>
        <p:nvSpPr>
          <p:cNvPr id="21" name="Flèche vers le bas 20"/>
          <p:cNvSpPr/>
          <p:nvPr/>
        </p:nvSpPr>
        <p:spPr>
          <a:xfrm>
            <a:off x="1934182" y="3239049"/>
            <a:ext cx="162018" cy="108012"/>
          </a:xfrm>
          <a:prstGeom prst="downArrow">
            <a:avLst/>
          </a:prstGeom>
          <a:solidFill>
            <a:srgbClr val="FFC000"/>
          </a:solidFill>
          <a:ln w="25400" cap="flat" cmpd="sng" algn="ctr">
            <a:solidFill>
              <a:srgbClr val="FFC000"/>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err="1">
              <a:ln>
                <a:noFill/>
              </a:ln>
              <a:solidFill>
                <a:srgbClr val="E89900"/>
              </a:solidFill>
              <a:effectLst/>
              <a:uLnTx/>
              <a:uFillTx/>
              <a:latin typeface="Arial"/>
              <a:ea typeface="+mn-ea"/>
              <a:cs typeface="Arial"/>
              <a:sym typeface="Arial"/>
            </a:endParaRPr>
          </a:p>
        </p:txBody>
      </p:sp>
      <p:sp>
        <p:nvSpPr>
          <p:cNvPr id="42" name="Flèche vers le bas 41"/>
          <p:cNvSpPr/>
          <p:nvPr/>
        </p:nvSpPr>
        <p:spPr>
          <a:xfrm>
            <a:off x="1934182" y="3740655"/>
            <a:ext cx="162018" cy="343983"/>
          </a:xfrm>
          <a:prstGeom prst="downArrow">
            <a:avLst/>
          </a:prstGeom>
          <a:solidFill>
            <a:srgbClr val="FFC000"/>
          </a:solidFill>
          <a:ln w="25400" cap="flat" cmpd="sng" algn="ctr">
            <a:solidFill>
              <a:srgbClr val="FFC000"/>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err="1">
              <a:ln>
                <a:noFill/>
              </a:ln>
              <a:solidFill>
                <a:srgbClr val="E89900"/>
              </a:solidFill>
              <a:effectLst/>
              <a:uLnTx/>
              <a:uFillTx/>
              <a:latin typeface="Arial"/>
              <a:ea typeface="+mn-ea"/>
              <a:cs typeface="Arial"/>
              <a:sym typeface="Arial"/>
            </a:endParaRPr>
          </a:p>
        </p:txBody>
      </p:sp>
      <p:sp>
        <p:nvSpPr>
          <p:cNvPr id="43" name="Espace réservé du contenu 2"/>
          <p:cNvSpPr txBox="1">
            <a:spLocks/>
          </p:cNvSpPr>
          <p:nvPr/>
        </p:nvSpPr>
        <p:spPr>
          <a:xfrm>
            <a:off x="1243419" y="4173423"/>
            <a:ext cx="1512168" cy="216024"/>
          </a:xfrm>
          <a:prstGeom prst="rect">
            <a:avLst/>
          </a:prstGeom>
        </p:spPr>
        <p:txBody>
          <a:bodyPr vert="horz" lIns="27000" tIns="0" rIns="27000" bIns="0" rtlCol="0">
            <a:normAutofit/>
          </a:bodyPr>
          <a:lstStyle>
            <a:lvl1pPr marL="0" indent="0" algn="l" defTabSz="914400" rtl="0" eaLnBrk="1" latinLnBrk="0" hangingPunct="1">
              <a:spcBef>
                <a:spcPts val="0"/>
              </a:spcBef>
              <a:buFontTx/>
              <a:buNone/>
              <a:defRPr sz="1400" b="0" kern="1200">
                <a:solidFill>
                  <a:schemeClr val="tx2"/>
                </a:solidFill>
                <a:latin typeface="+mn-lt"/>
                <a:ea typeface="+mn-ea"/>
                <a:cs typeface="+mn-cs"/>
              </a:defRPr>
            </a:lvl1pPr>
            <a:lvl2pPr marL="144000" indent="-144000" algn="l" defTabSz="914400" rtl="0" eaLnBrk="1" latinLnBrk="0" hangingPunct="1">
              <a:spcBef>
                <a:spcPts val="300"/>
              </a:spcBef>
              <a:buSzPct val="80000"/>
              <a:buFont typeface="Wingdings" panose="05000000000000000000" pitchFamily="2" charset="2"/>
              <a:buChar char="l"/>
              <a:defRPr sz="1200" b="0" kern="1200">
                <a:solidFill>
                  <a:schemeClr val="tx2"/>
                </a:solidFill>
                <a:latin typeface="+mn-lt"/>
                <a:ea typeface="+mn-ea"/>
                <a:cs typeface="+mn-cs"/>
              </a:defRPr>
            </a:lvl2pPr>
            <a:lvl3pPr marL="0" indent="0" algn="l" defTabSz="914400" rtl="0" eaLnBrk="1" latinLnBrk="0" hangingPunct="1">
              <a:spcBef>
                <a:spcPts val="600"/>
              </a:spcBef>
              <a:spcAft>
                <a:spcPts val="300"/>
              </a:spcAft>
              <a:buFontTx/>
              <a:buNone/>
              <a:defRPr sz="1400" b="0" kern="1200">
                <a:solidFill>
                  <a:schemeClr val="tx2"/>
                </a:solidFill>
                <a:latin typeface="+mn-lt"/>
                <a:ea typeface="+mn-ea"/>
                <a:cs typeface="+mn-cs"/>
              </a:defRPr>
            </a:lvl3pPr>
            <a:lvl4pPr marL="504000" indent="-144000" algn="l" defTabSz="914400" rtl="0" eaLnBrk="1" latinLnBrk="0" hangingPunct="1">
              <a:spcBef>
                <a:spcPts val="0"/>
              </a:spcBef>
              <a:buSzPct val="80000"/>
              <a:buFont typeface="Wingdings" panose="05000000000000000000" pitchFamily="2" charset="2"/>
              <a:buChar char="l"/>
              <a:defRPr sz="1200" kern="1200">
                <a:solidFill>
                  <a:schemeClr val="tx2"/>
                </a:solidFill>
                <a:latin typeface="+mn-lt"/>
                <a:ea typeface="+mn-ea"/>
                <a:cs typeface="+mn-cs"/>
              </a:defRPr>
            </a:lvl4pPr>
            <a:lvl5pPr marL="648000" indent="-108000" algn="l" defTabSz="914400" rtl="0" eaLnBrk="1" latinLnBrk="0" hangingPunct="1">
              <a:spcBef>
                <a:spcPts val="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ctr" defTabSz="685800" rtl="0" eaLnBrk="1" fontAlgn="auto" latinLnBrk="0" hangingPunct="1">
              <a:lnSpc>
                <a:spcPct val="100000"/>
              </a:lnSpc>
              <a:spcBef>
                <a:spcPts val="450"/>
              </a:spcBef>
              <a:spcAft>
                <a:spcPts val="225"/>
              </a:spcAft>
              <a:buClrTx/>
              <a:buSzTx/>
              <a:buFontTx/>
              <a:buNone/>
              <a:tabLst/>
              <a:defRPr/>
            </a:pPr>
            <a:r>
              <a:rPr kumimoji="0" lang="fr-FR" sz="1050" b="1" i="0" u="none" strike="noStrike" kern="1200" cap="none" spc="0" normalizeH="0" baseline="0" noProof="0" dirty="0" smtClean="0">
                <a:ln>
                  <a:noFill/>
                </a:ln>
                <a:solidFill>
                  <a:srgbClr val="FFC000"/>
                </a:solidFill>
                <a:effectLst/>
                <a:uLnTx/>
                <a:uFillTx/>
                <a:latin typeface="Arial"/>
                <a:ea typeface="+mn-ea"/>
                <a:cs typeface="+mn-cs"/>
                <a:sym typeface="Arial"/>
              </a:rPr>
              <a:t>Publication</a:t>
            </a:r>
            <a:endParaRPr kumimoji="0" lang="fr-FR" sz="1050" b="1" i="0" u="none" strike="noStrike" kern="1200" cap="none" spc="0" normalizeH="0" baseline="0" noProof="0" dirty="0">
              <a:ln>
                <a:noFill/>
              </a:ln>
              <a:solidFill>
                <a:srgbClr val="FFC000"/>
              </a:solidFill>
              <a:effectLst/>
              <a:uLnTx/>
              <a:uFillTx/>
              <a:latin typeface="Arial"/>
              <a:ea typeface="+mn-ea"/>
              <a:cs typeface="+mn-cs"/>
              <a:sym typeface="Arial"/>
            </a:endParaRPr>
          </a:p>
        </p:txBody>
      </p:sp>
      <p:sp>
        <p:nvSpPr>
          <p:cNvPr id="45" name="Flèche vers le bas 44"/>
          <p:cNvSpPr/>
          <p:nvPr/>
        </p:nvSpPr>
        <p:spPr>
          <a:xfrm>
            <a:off x="2218033" y="2283718"/>
            <a:ext cx="162018" cy="432048"/>
          </a:xfrm>
          <a:prstGeom prst="downArrow">
            <a:avLst/>
          </a:prstGeom>
          <a:solidFill>
            <a:schemeClr val="accent4"/>
          </a:solidFill>
          <a:ln w="25400" cap="flat" cmpd="sng" algn="ctr">
            <a:solidFill>
              <a:schemeClr val="accent4"/>
            </a:solidFill>
            <a:prstDash val="solid"/>
          </a:ln>
          <a:effectLst/>
        </p:spPr>
        <p:txBody>
          <a:bodyPr lIns="27000" tIns="27000" rIns="27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err="1">
              <a:ln>
                <a:noFill/>
              </a:ln>
              <a:solidFill>
                <a:prstClr val="white"/>
              </a:solidFill>
              <a:effectLst/>
              <a:uLnTx/>
              <a:uFillTx/>
              <a:latin typeface="Arial"/>
              <a:ea typeface="+mn-ea"/>
              <a:cs typeface="Arial"/>
              <a:sym typeface="Arial"/>
            </a:endParaRPr>
          </a:p>
        </p:txBody>
      </p:sp>
      <p:sp>
        <p:nvSpPr>
          <p:cNvPr id="44" name="Rectangle 43"/>
          <p:cNvSpPr/>
          <p:nvPr/>
        </p:nvSpPr>
        <p:spPr>
          <a:xfrm>
            <a:off x="323893" y="4532238"/>
            <a:ext cx="4248107" cy="523220"/>
          </a:xfrm>
          <a:prstGeom prst="rect">
            <a:avLst/>
          </a:prstGeom>
          <a:solidFill>
            <a:schemeClr val="tx2"/>
          </a:solidFill>
          <a:ln w="28575">
            <a:solidFill>
              <a:schemeClr val="bg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rPr>
              <a:t>To know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hlinkClick r:id="rId7"/>
              </a:rPr>
              <a:t>https</a:t>
            </a:r>
            <a:r>
              <a:rPr kumimoji="0" lang="fr-FR" sz="1400" b="0" i="0" u="none" strike="noStrike" kern="1200" cap="none" spc="0" normalizeH="0" baseline="0" noProof="0" dirty="0">
                <a:ln>
                  <a:noFill/>
                </a:ln>
                <a:solidFill>
                  <a:prstClr val="black"/>
                </a:solidFill>
                <a:effectLst/>
                <a:uLnTx/>
                <a:uFillTx/>
                <a:latin typeface="Arial"/>
                <a:ea typeface="+mn-ea"/>
                <a:cs typeface="Arial"/>
                <a:sym typeface="Arial"/>
                <a:hlinkClick r:id="rId7"/>
              </a:rPr>
              <a:t>://www.coalition-s.org/rights-retention-strategy</a:t>
            </a: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hlinkClick r:id="rId7"/>
              </a:rPr>
              <a:t>/</a:t>
            </a:r>
            <a:endPar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endParaRPr>
          </a:p>
        </p:txBody>
      </p:sp>
      <p:grpSp>
        <p:nvGrpSpPr>
          <p:cNvPr id="10" name="Groupe 9"/>
          <p:cNvGrpSpPr/>
          <p:nvPr/>
        </p:nvGrpSpPr>
        <p:grpSpPr>
          <a:xfrm>
            <a:off x="4963886" y="1073309"/>
            <a:ext cx="4038659" cy="970897"/>
            <a:chOff x="4726421" y="988785"/>
            <a:chExt cx="3861188" cy="970897"/>
          </a:xfrm>
          <a:solidFill>
            <a:schemeClr val="bg1"/>
          </a:solidFill>
          <a:effectLst>
            <a:outerShdw blurRad="50800" dist="38100" dir="2700000" algn="tl" rotWithShape="0">
              <a:prstClr val="black">
                <a:alpha val="40000"/>
              </a:prstClr>
            </a:outerShdw>
          </a:effectLst>
        </p:grpSpPr>
        <p:sp>
          <p:nvSpPr>
            <p:cNvPr id="8" name="Parchemin vertical 7"/>
            <p:cNvSpPr/>
            <p:nvPr/>
          </p:nvSpPr>
          <p:spPr>
            <a:xfrm>
              <a:off x="4726421" y="988785"/>
              <a:ext cx="3861188" cy="970897"/>
            </a:xfrm>
            <a:prstGeom prst="verticalScroll">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9" name="ZoneTexte 8"/>
            <p:cNvSpPr txBox="1"/>
            <p:nvPr/>
          </p:nvSpPr>
          <p:spPr>
            <a:xfrm>
              <a:off x="4940797" y="1162578"/>
              <a:ext cx="3432437" cy="689092"/>
            </a:xfrm>
            <a:prstGeom prst="rect">
              <a:avLst/>
            </a:prstGeom>
            <a:grpFill/>
          </p:spPr>
          <p:txBody>
            <a:bodyPr vert="horz"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Inform</a:t>
              </a:r>
              <a:r>
                <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rPr>
                <a:t> the </a:t>
              </a: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publisher</a:t>
              </a:r>
              <a:r>
                <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rPr>
                <a:t> </a:t>
              </a: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that</a:t>
              </a:r>
              <a:r>
                <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rPr>
                <a:t> </a:t>
              </a: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you</a:t>
              </a:r>
              <a:r>
                <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rPr>
                <a:t> </a:t>
              </a: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will</a:t>
              </a:r>
              <a:r>
                <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rPr>
                <a:t> </a:t>
              </a: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add</a:t>
              </a:r>
              <a:r>
                <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rPr>
                <a:t> an open licence to </a:t>
              </a: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your</a:t>
              </a:r>
              <a:r>
                <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rPr>
                <a:t> post-</a:t>
              </a:r>
              <a:r>
                <a:rPr kumimoji="0" lang="fr-FR" sz="1600" b="0" i="0" u="none" strike="noStrike" kern="1200" cap="none" spc="0" normalizeH="0" baseline="0" noProof="0" dirty="0" err="1" smtClean="0">
                  <a:ln>
                    <a:noFill/>
                  </a:ln>
                  <a:solidFill>
                    <a:prstClr val="black"/>
                  </a:solidFill>
                  <a:effectLst/>
                  <a:uLnTx/>
                  <a:uFillTx/>
                  <a:latin typeface="Arial"/>
                  <a:ea typeface="+mn-ea"/>
                  <a:cs typeface="Arial"/>
                  <a:sym typeface="Arial"/>
                </a:rPr>
                <a:t>print</a:t>
              </a:r>
              <a:endParaRPr kumimoji="0" lang="fr-FR" sz="1600" b="0" i="0" u="none" strike="noStrike" kern="1200" cap="none" spc="0" normalizeH="0" baseline="0" noProof="0" dirty="0" smtClean="0">
                <a:ln>
                  <a:noFill/>
                </a:ln>
                <a:solidFill>
                  <a:prstClr val="black"/>
                </a:solidFill>
                <a:effectLst/>
                <a:uLnTx/>
                <a:uFillTx/>
                <a:latin typeface="Arial"/>
                <a:ea typeface="+mn-ea"/>
                <a:cs typeface="Arial"/>
                <a:sym typeface="Arial"/>
              </a:endParaRPr>
            </a:p>
          </p:txBody>
        </p:sp>
      </p:grpSp>
      <p:sp>
        <p:nvSpPr>
          <p:cNvPr id="38" name="Parchemin vertical 37"/>
          <p:cNvSpPr/>
          <p:nvPr/>
        </p:nvSpPr>
        <p:spPr>
          <a:xfrm>
            <a:off x="1477150" y="2348779"/>
            <a:ext cx="326332" cy="301925"/>
          </a:xfrm>
          <a:prstGeom prst="verticalScroll">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sym typeface="Arial"/>
            </a:endParaRPr>
          </a:p>
        </p:txBody>
      </p:sp>
    </p:spTree>
    <p:extLst>
      <p:ext uri="{BB962C8B-B14F-4D97-AF65-F5344CB8AC3E}">
        <p14:creationId xmlns:p14="http://schemas.microsoft.com/office/powerpoint/2010/main" val="1285614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7" grpId="0"/>
      <p:bldP spid="18" grpId="0"/>
      <p:bldP spid="20" grpId="0"/>
      <p:bldP spid="22" grpId="0" animBg="1"/>
      <p:bldP spid="23" grpId="0" animBg="1"/>
      <p:bldP spid="24" grpId="0" animBg="1"/>
      <p:bldP spid="26" grpId="0"/>
      <p:bldP spid="31" grpId="0"/>
      <p:bldP spid="39" grpId="0"/>
      <p:bldP spid="41" grpId="0" animBg="1"/>
      <p:bldP spid="19" grpId="0"/>
      <p:bldP spid="21" grpId="0" animBg="1"/>
      <p:bldP spid="42" grpId="0" animBg="1"/>
      <p:bldP spid="43" grpId="0"/>
      <p:bldP spid="45" grpId="0" animBg="1"/>
      <p:bldP spid="44" grpId="0" animBg="1"/>
      <p:bldP spid="3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610927" y="643601"/>
            <a:ext cx="5922146" cy="4235760"/>
          </a:xfrm>
          <a:prstGeom prst="rect">
            <a:avLst/>
          </a:prstGeom>
          <a:ln>
            <a:solidFill>
              <a:schemeClr val="tx1"/>
            </a:solidFill>
          </a:ln>
        </p:spPr>
      </p:pic>
      <p:sp>
        <p:nvSpPr>
          <p:cNvPr id="7" name="Espace réservé du numéro de diapositive 6"/>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B3897-519A-4D24-BC0A-D03F00678031}" type="slidenum">
              <a:rPr kumimoji="0" lang="cs-CZ" sz="1200" b="1" i="0" u="none" strike="noStrike" kern="1200" cap="none" spc="0" normalizeH="0" baseline="0" noProof="0" smtClean="0">
                <a:ln>
                  <a:noFill/>
                </a:ln>
                <a:solidFill>
                  <a:srgbClr val="2C439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cs-CZ" sz="1200" b="1" i="0" u="none" strike="noStrike" kern="1200" cap="none" spc="0" normalizeH="0" baseline="0" noProof="0" dirty="0">
              <a:ln>
                <a:noFill/>
              </a:ln>
              <a:solidFill>
                <a:srgbClr val="2C4390"/>
              </a:solidFill>
              <a:effectLst/>
              <a:uLnTx/>
              <a:uFillTx/>
              <a:latin typeface="Arial"/>
              <a:ea typeface="+mn-ea"/>
              <a:cs typeface="Arial"/>
              <a:sym typeface="Arial"/>
            </a:endParaRPr>
          </a:p>
        </p:txBody>
      </p:sp>
      <p:sp>
        <p:nvSpPr>
          <p:cNvPr id="11" name="Rectangle 10"/>
          <p:cNvSpPr/>
          <p:nvPr/>
        </p:nvSpPr>
        <p:spPr>
          <a:xfrm>
            <a:off x="1796853" y="76906"/>
            <a:ext cx="6386685" cy="461665"/>
          </a:xfrm>
          <a:prstGeom prst="rect">
            <a:avLst/>
          </a:prstGeom>
          <a:noFill/>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2C4390"/>
                </a:solidFill>
                <a:effectLst/>
                <a:uLnTx/>
                <a:uFillTx/>
                <a:latin typeface="Arial"/>
                <a:ea typeface="+mn-ea"/>
                <a:cs typeface="Arial"/>
                <a:sym typeface="Arial"/>
              </a:rPr>
              <a:t>Check the </a:t>
            </a:r>
            <a:r>
              <a:rPr kumimoji="0" lang="fr-FR" sz="2400" b="1" i="0" u="none" strike="noStrike" kern="1200" cap="none" spc="0" normalizeH="0" baseline="0" noProof="0" dirty="0" err="1" smtClean="0">
                <a:ln>
                  <a:noFill/>
                </a:ln>
                <a:solidFill>
                  <a:srgbClr val="2C4390"/>
                </a:solidFill>
                <a:effectLst/>
                <a:uLnTx/>
                <a:uFillTx/>
                <a:latin typeface="Arial"/>
                <a:ea typeface="+mn-ea"/>
                <a:cs typeface="Arial"/>
                <a:sym typeface="Arial"/>
              </a:rPr>
              <a:t>policy</a:t>
            </a:r>
            <a:r>
              <a:rPr kumimoji="0" lang="fr-FR" sz="2400" b="1" i="0" u="none" strike="noStrike" kern="1200" cap="none" spc="0" normalizeH="0" baseline="0" noProof="0" dirty="0" smtClean="0">
                <a:ln>
                  <a:noFill/>
                </a:ln>
                <a:solidFill>
                  <a:srgbClr val="2C4390"/>
                </a:solidFill>
                <a:effectLst/>
                <a:uLnTx/>
                <a:uFillTx/>
                <a:latin typeface="Arial"/>
                <a:ea typeface="+mn-ea"/>
                <a:cs typeface="Arial"/>
                <a:sym typeface="Arial"/>
              </a:rPr>
              <a:t> of </a:t>
            </a:r>
            <a:r>
              <a:rPr kumimoji="0" lang="fr-FR" sz="2400" b="1" i="0" u="none" strike="noStrike" kern="1200" cap="none" spc="0" normalizeH="0" baseline="0" noProof="0" dirty="0" err="1" smtClean="0">
                <a:ln>
                  <a:noFill/>
                </a:ln>
                <a:solidFill>
                  <a:srgbClr val="2C4390"/>
                </a:solidFill>
                <a:effectLst/>
                <a:uLnTx/>
                <a:uFillTx/>
                <a:latin typeface="Arial"/>
                <a:ea typeface="+mn-ea"/>
                <a:cs typeface="Arial"/>
                <a:sym typeface="Arial"/>
              </a:rPr>
              <a:t>publishers</a:t>
            </a:r>
            <a:r>
              <a:rPr kumimoji="0" lang="fr-FR" sz="2400" b="1" i="0" u="none" strike="noStrike" kern="1200" cap="none" spc="0" normalizeH="0" baseline="0" noProof="0" dirty="0" smtClean="0">
                <a:ln>
                  <a:noFill/>
                </a:ln>
                <a:solidFill>
                  <a:srgbClr val="2C4390"/>
                </a:solidFill>
                <a:effectLst/>
                <a:uLnTx/>
                <a:uFillTx/>
                <a:latin typeface="Arial"/>
                <a:ea typeface="+mn-ea"/>
                <a:cs typeface="Arial"/>
                <a:sym typeface="Arial"/>
              </a:rPr>
              <a:t> for </a:t>
            </a:r>
            <a:r>
              <a:rPr kumimoji="0" lang="fr-FR" sz="2400" b="1" i="0" u="none" strike="noStrike" kern="1200" cap="none" spc="0" normalizeH="0" baseline="0" noProof="0" dirty="0" err="1" smtClean="0">
                <a:ln>
                  <a:noFill/>
                </a:ln>
                <a:solidFill>
                  <a:srgbClr val="B3BFE2"/>
                </a:solidFill>
                <a:effectLst/>
                <a:uLnTx/>
                <a:uFillTx/>
                <a:latin typeface="Arial"/>
                <a:ea typeface="+mn-ea"/>
                <a:cs typeface="Arial"/>
                <a:sym typeface="Arial"/>
              </a:rPr>
              <a:t>preprint</a:t>
            </a:r>
            <a:endParaRPr kumimoji="0" lang="fr-FR" sz="2400" b="1" i="0" u="none" strike="noStrike" kern="1200" cap="none" spc="0" normalizeH="0" baseline="0" noProof="0" dirty="0">
              <a:ln>
                <a:noFill/>
              </a:ln>
              <a:solidFill>
                <a:srgbClr val="2C4390"/>
              </a:solidFill>
              <a:effectLst/>
              <a:uLnTx/>
              <a:uFillTx/>
              <a:latin typeface="Arial"/>
              <a:ea typeface="+mn-ea"/>
              <a:cs typeface="Arial"/>
              <a:sym typeface="Arial"/>
            </a:endParaRPr>
          </a:p>
        </p:txBody>
      </p:sp>
      <p:sp>
        <p:nvSpPr>
          <p:cNvPr id="9" name="ZoneTexte 8"/>
          <p:cNvSpPr txBox="1"/>
          <p:nvPr/>
        </p:nvSpPr>
        <p:spPr>
          <a:xfrm>
            <a:off x="7000155" y="1045524"/>
            <a:ext cx="2005533" cy="630091"/>
          </a:xfrm>
          <a:prstGeom prst="rect">
            <a:avLst/>
          </a:prstGeom>
          <a:solidFill>
            <a:schemeClr val="tx2"/>
          </a:solidFill>
          <a:ln w="28575">
            <a:solidFill>
              <a:schemeClr val="bg2"/>
            </a:solidFill>
          </a:ln>
          <a:effectLst>
            <a:outerShdw blurRad="50800" dist="38100" dir="2700000" algn="tl" rotWithShape="0">
              <a:prstClr val="black">
                <a:alpha val="40000"/>
              </a:prstClr>
            </a:outerShdw>
          </a:effectLst>
        </p:spPr>
        <p:txBody>
          <a:bodyPr vert="horz" wrap="square" lIns="91440" tIns="45720" rIns="91440" bIns="45720" rtlCol="0" anchor="t" anchorCtr="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2C4390"/>
                </a:solidFill>
                <a:effectLst/>
                <a:uLnTx/>
                <a:uFillTx/>
                <a:latin typeface="Arial"/>
                <a:ea typeface="+mn-ea"/>
                <a:cs typeface="Arial"/>
                <a:sym typeface="Arial"/>
              </a:rPr>
              <a:t>Informations about </a:t>
            </a:r>
            <a:r>
              <a:rPr kumimoji="0" lang="fr-FR" sz="1800" b="0" i="0" u="none" strike="noStrike" kern="1200" cap="none" spc="0" normalizeH="0" baseline="0" noProof="0" dirty="0" err="1" smtClean="0">
                <a:ln>
                  <a:noFill/>
                </a:ln>
                <a:solidFill>
                  <a:srgbClr val="2C4390"/>
                </a:solidFill>
                <a:effectLst/>
                <a:uLnTx/>
                <a:uFillTx/>
                <a:latin typeface="Arial"/>
                <a:ea typeface="+mn-ea"/>
                <a:cs typeface="Arial"/>
                <a:sym typeface="Arial"/>
              </a:rPr>
              <a:t>preprint</a:t>
            </a:r>
            <a:endParaRPr kumimoji="0" lang="fr-FR" sz="1800" b="0" i="0" u="none" strike="noStrike" kern="1200" cap="none" spc="0" normalizeH="0" baseline="0" noProof="0" dirty="0" smtClean="0">
              <a:ln>
                <a:noFill/>
              </a:ln>
              <a:solidFill>
                <a:srgbClr val="2C4390"/>
              </a:solidFill>
              <a:effectLst/>
              <a:uLnTx/>
              <a:uFillTx/>
              <a:latin typeface="Arial"/>
              <a:ea typeface="+mn-ea"/>
              <a:cs typeface="Arial"/>
              <a:sym typeface="Arial"/>
            </a:endParaRPr>
          </a:p>
        </p:txBody>
      </p:sp>
      <p:sp>
        <p:nvSpPr>
          <p:cNvPr id="16" name="ZoneTexte 15"/>
          <p:cNvSpPr txBox="1"/>
          <p:nvPr/>
        </p:nvSpPr>
        <p:spPr>
          <a:xfrm>
            <a:off x="139142" y="1540763"/>
            <a:ext cx="1293146" cy="989331"/>
          </a:xfrm>
          <a:prstGeom prst="rect">
            <a:avLst/>
          </a:prstGeom>
          <a:ln>
            <a:solidFill>
              <a:schemeClr val="tx1"/>
            </a:solidFill>
          </a:ln>
        </p:spPr>
        <p:txBody>
          <a:bodyPr vert="horz" wrap="square" lIns="91440" tIns="45720" rIns="91440" bIns="4572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Arial"/>
                <a:ea typeface="+mn-ea"/>
                <a:cs typeface="Arial"/>
                <a:sym typeface="Arial"/>
              </a:rPr>
              <a:t>Journal</a:t>
            </a:r>
            <a:r>
              <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Arial"/>
                <a:ea typeface="+mn-ea"/>
                <a:cs typeface="Arial"/>
                <a:sym typeface="Arial"/>
              </a:rPr>
              <a:t>Anthropology</a:t>
            </a:r>
            <a:r>
              <a:rPr kumimoji="0" lang="fr-FR" sz="1400" b="0" i="0" u="none" strike="noStrike" kern="1200" cap="none" spc="0" normalizeH="0" baseline="0" noProof="0" dirty="0">
                <a:ln>
                  <a:noFill/>
                </a:ln>
                <a:solidFill>
                  <a:prstClr val="black"/>
                </a:solidFill>
                <a:effectLst/>
                <a:uLnTx/>
                <a:uFillTx/>
                <a:latin typeface="Arial"/>
                <a:ea typeface="+mn-ea"/>
                <a:cs typeface="Arial"/>
                <a:sym typeface="Arial"/>
              </a:rPr>
              <a:t> &amp; </a:t>
            </a:r>
            <a:r>
              <a:rPr kumimoji="0" lang="fr-FR" sz="1400" b="0" i="0" u="none" strike="noStrike" kern="1200" cap="none" spc="0" normalizeH="0" baseline="0" noProof="0" dirty="0" err="1">
                <a:ln>
                  <a:noFill/>
                </a:ln>
                <a:solidFill>
                  <a:prstClr val="black"/>
                </a:solidFill>
                <a:effectLst/>
                <a:uLnTx/>
                <a:uFillTx/>
                <a:latin typeface="Arial"/>
                <a:ea typeface="+mn-ea"/>
                <a:cs typeface="Arial"/>
                <a:sym typeface="Arial"/>
              </a:rPr>
              <a:t>Archeology</a:t>
            </a:r>
            <a:r>
              <a:rPr kumimoji="0" lang="fr-FR" sz="1400" b="0" i="0" u="none" strike="noStrike" kern="1200" cap="none" spc="0" normalizeH="0" baseline="0" noProof="0" dirty="0">
                <a:ln>
                  <a:noFill/>
                </a:ln>
                <a:solidFill>
                  <a:prstClr val="black"/>
                </a:solidFill>
                <a:effectLst/>
                <a:uLnTx/>
                <a:uFillTx/>
                <a:latin typeface="Arial"/>
                <a:ea typeface="+mn-ea"/>
                <a:cs typeface="Arial"/>
                <a:sym typeface="Arial"/>
              </a:rPr>
              <a:t> of </a:t>
            </a:r>
            <a:r>
              <a:rPr kumimoji="0" lang="fr-FR" sz="1400" b="0" i="0" u="none" strike="noStrike" kern="1200" cap="none" spc="0" normalizeH="0" baseline="0" noProof="0" dirty="0" err="1">
                <a:ln>
                  <a:noFill/>
                </a:ln>
                <a:solidFill>
                  <a:prstClr val="black"/>
                </a:solidFill>
                <a:effectLst/>
                <a:uLnTx/>
                <a:uFillTx/>
                <a:latin typeface="Arial"/>
                <a:ea typeface="+mn-ea"/>
                <a:cs typeface="Arial"/>
                <a:sym typeface="Arial"/>
              </a:rPr>
              <a:t>Eurasia</a:t>
            </a:r>
            <a:endParaRPr kumimoji="0" lang="fr-FR" sz="1400" b="0" i="0" u="none" strike="noStrike" kern="1200" cap="none" spc="0" normalizeH="0" baseline="0" noProof="0" dirty="0" smtClean="0">
              <a:ln>
                <a:noFill/>
              </a:ln>
              <a:solidFill>
                <a:prstClr val="black"/>
              </a:solidFill>
              <a:effectLst/>
              <a:uLnTx/>
              <a:uFillTx/>
              <a:latin typeface="Arial"/>
              <a:ea typeface="+mn-ea"/>
              <a:cs typeface="Arial"/>
              <a:sym typeface="Arial"/>
            </a:endParaRPr>
          </a:p>
        </p:txBody>
      </p:sp>
      <p:pic>
        <p:nvPicPr>
          <p:cNvPr id="12" name="Image 11"/>
          <p:cNvPicPr>
            <a:picLocks noChangeAspect="1"/>
          </p:cNvPicPr>
          <p:nvPr/>
        </p:nvPicPr>
        <p:blipFill>
          <a:blip r:embed="rId4"/>
          <a:stretch>
            <a:fillRect/>
          </a:stretch>
        </p:blipFill>
        <p:spPr>
          <a:xfrm>
            <a:off x="139142" y="1180378"/>
            <a:ext cx="1293146" cy="360385"/>
          </a:xfrm>
          <a:prstGeom prst="rect">
            <a:avLst/>
          </a:prstGeom>
        </p:spPr>
      </p:pic>
      <p:pic>
        <p:nvPicPr>
          <p:cNvPr id="14" name="Image 13"/>
          <p:cNvPicPr>
            <a:picLocks noChangeAspect="1"/>
          </p:cNvPicPr>
          <p:nvPr/>
        </p:nvPicPr>
        <p:blipFill>
          <a:blip r:embed="rId5"/>
          <a:stretch>
            <a:fillRect/>
          </a:stretch>
        </p:blipFill>
        <p:spPr>
          <a:xfrm>
            <a:off x="1534087" y="2159795"/>
            <a:ext cx="6958708" cy="2824596"/>
          </a:xfrm>
          <a:prstGeom prst="rect">
            <a:avLst/>
          </a:prstGeom>
          <a:ln>
            <a:solidFill>
              <a:schemeClr val="tx1"/>
            </a:solidFill>
          </a:ln>
        </p:spPr>
      </p:pic>
    </p:spTree>
    <p:extLst>
      <p:ext uri="{BB962C8B-B14F-4D97-AF65-F5344CB8AC3E}">
        <p14:creationId xmlns:p14="http://schemas.microsoft.com/office/powerpoint/2010/main" val="292861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fontScale="90000"/>
          </a:bodyPr>
          <a:lstStyle/>
          <a:p>
            <a:r>
              <a:rPr lang="it-IT" dirty="0"/>
              <a:t>Your PHD </a:t>
            </a:r>
            <a:r>
              <a:rPr lang="it-IT" dirty="0" err="1"/>
              <a:t>thesis</a:t>
            </a:r>
            <a:r>
              <a:rPr lang="it-IT" dirty="0"/>
              <a:t> </a:t>
            </a:r>
            <a:r>
              <a:rPr lang="it-IT" dirty="0" err="1"/>
              <a:t>is</a:t>
            </a:r>
            <a:r>
              <a:rPr lang="it-IT" dirty="0"/>
              <a:t> a collection of the articles published </a:t>
            </a:r>
            <a:r>
              <a:rPr lang="it-IT" dirty="0" err="1"/>
              <a:t>during</a:t>
            </a:r>
            <a:r>
              <a:rPr lang="it-IT" dirty="0"/>
              <a:t> </a:t>
            </a:r>
            <a:r>
              <a:rPr lang="it-IT" dirty="0" err="1"/>
              <a:t>your</a:t>
            </a:r>
            <a:r>
              <a:rPr lang="it-IT" dirty="0"/>
              <a:t> PHD </a:t>
            </a:r>
            <a:r>
              <a:rPr lang="it-IT" dirty="0" err="1"/>
              <a:t>studium</a:t>
            </a:r>
            <a:endParaRPr dirty="0"/>
          </a:p>
        </p:txBody>
      </p:sp>
      <p:sp>
        <p:nvSpPr>
          <p:cNvPr id="96" name="Google Shape;96;g1166314908b_0_0"/>
          <p:cNvSpPr txBox="1">
            <a:spLocks noGrp="1"/>
          </p:cNvSpPr>
          <p:nvPr>
            <p:ph type="body" idx="1"/>
          </p:nvPr>
        </p:nvSpPr>
        <p:spPr>
          <a:xfrm>
            <a:off x="381348" y="1970566"/>
            <a:ext cx="8387700" cy="2616285"/>
          </a:xfrm>
          <a:prstGeom prst="rect">
            <a:avLst/>
          </a:prstGeom>
        </p:spPr>
        <p:txBody>
          <a:bodyPr spcFirstLastPara="1" wrap="square" lIns="91425" tIns="45700" rIns="91425" bIns="45700" anchor="t" anchorCtr="0">
            <a:normAutofit/>
          </a:bodyPr>
          <a:lstStyle/>
          <a:p>
            <a:pPr marL="342900">
              <a:lnSpc>
                <a:spcPct val="115000"/>
              </a:lnSpc>
              <a:spcBef>
                <a:spcPts val="0"/>
              </a:spcBef>
              <a:buClr>
                <a:schemeClr val="dk1"/>
              </a:buClr>
              <a:buSzPts val="1100"/>
            </a:pPr>
            <a:r>
              <a:rPr lang="en-US" dirty="0"/>
              <a:t>Are you entitled to reproduce your articles in the </a:t>
            </a:r>
            <a:r>
              <a:rPr lang="en-US" dirty="0" err="1"/>
              <a:t>phd</a:t>
            </a:r>
            <a:r>
              <a:rPr lang="en-US" dirty="0"/>
              <a:t> thesis?</a:t>
            </a:r>
          </a:p>
          <a:p>
            <a:pPr marL="342900">
              <a:lnSpc>
                <a:spcPct val="115000"/>
              </a:lnSpc>
              <a:spcBef>
                <a:spcPts val="0"/>
              </a:spcBef>
              <a:buClr>
                <a:schemeClr val="dk1"/>
              </a:buClr>
              <a:buSzPts val="1100"/>
            </a:pPr>
            <a:r>
              <a:rPr lang="en-US" dirty="0"/>
              <a:t>Can you do it without any kind of restrictions?</a:t>
            </a:r>
            <a:endParaRPr lang="it-IT" dirty="0"/>
          </a:p>
        </p:txBody>
      </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6</a:t>
            </a:fld>
            <a:endParaRPr/>
          </a:p>
        </p:txBody>
      </p:sp>
    </p:spTree>
    <p:extLst>
      <p:ext uri="{BB962C8B-B14F-4D97-AF65-F5344CB8AC3E}">
        <p14:creationId xmlns:p14="http://schemas.microsoft.com/office/powerpoint/2010/main" val="38723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a:bodyPr>
          <a:lstStyle/>
          <a:p>
            <a:r>
              <a:rPr lang="it-IT" dirty="0" err="1"/>
              <a:t>Why</a:t>
            </a:r>
            <a:r>
              <a:rPr lang="it-IT" dirty="0"/>
              <a:t> </a:t>
            </a:r>
            <a:r>
              <a:rPr lang="it-IT" dirty="0" err="1"/>
              <a:t>it</a:t>
            </a:r>
            <a:r>
              <a:rPr lang="it-IT" dirty="0"/>
              <a:t> </a:t>
            </a:r>
            <a:r>
              <a:rPr lang="it-IT" dirty="0" err="1"/>
              <a:t>is</a:t>
            </a:r>
            <a:r>
              <a:rPr lang="it-IT" dirty="0"/>
              <a:t> </a:t>
            </a:r>
            <a:r>
              <a:rPr lang="it-IT" dirty="0" err="1"/>
              <a:t>important</a:t>
            </a:r>
            <a:r>
              <a:rPr lang="it-IT" dirty="0"/>
              <a:t> to know </a:t>
            </a:r>
            <a:r>
              <a:rPr lang="it-IT" dirty="0" err="1"/>
              <a:t>who</a:t>
            </a:r>
            <a:r>
              <a:rPr lang="it-IT" dirty="0"/>
              <a:t> </a:t>
            </a:r>
            <a:r>
              <a:rPr lang="it-IT" dirty="0" err="1"/>
              <a:t>owns</a:t>
            </a:r>
            <a:r>
              <a:rPr lang="it-IT" dirty="0"/>
              <a:t> the copyright</a:t>
            </a:r>
            <a:endParaRPr dirty="0"/>
          </a:p>
        </p:txBody>
      </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7</a:t>
            </a:fld>
            <a:endParaRPr/>
          </a:p>
        </p:txBody>
      </p:sp>
      <p:sp>
        <p:nvSpPr>
          <p:cNvPr id="4" name="Rettangolo 3">
            <a:extLst>
              <a:ext uri="{FF2B5EF4-FFF2-40B4-BE49-F238E27FC236}">
                <a16:creationId xmlns:a16="http://schemas.microsoft.com/office/drawing/2014/main" id="{6B913CE4-D371-4FAF-B23D-C93AD55F060F}"/>
              </a:ext>
            </a:extLst>
          </p:cNvPr>
          <p:cNvSpPr/>
          <p:nvPr/>
        </p:nvSpPr>
        <p:spPr>
          <a:xfrm>
            <a:off x="503275" y="2058761"/>
            <a:ext cx="8073655" cy="7868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t>If</a:t>
            </a:r>
            <a:r>
              <a:rPr lang="it-IT" sz="2000" dirty="0"/>
              <a:t> </a:t>
            </a:r>
            <a:r>
              <a:rPr lang="it-IT" sz="2000" dirty="0" err="1"/>
              <a:t>you</a:t>
            </a:r>
            <a:r>
              <a:rPr lang="it-IT" sz="2000" dirty="0"/>
              <a:t> </a:t>
            </a:r>
            <a:r>
              <a:rPr lang="it-IT" sz="2000" dirty="0" err="1"/>
              <a:t>own</a:t>
            </a:r>
            <a:r>
              <a:rPr lang="it-IT" sz="2000" dirty="0"/>
              <a:t> the copyright on </a:t>
            </a:r>
            <a:r>
              <a:rPr lang="it-IT" sz="2000" dirty="0" err="1"/>
              <a:t>your</a:t>
            </a:r>
            <a:r>
              <a:rPr lang="it-IT" sz="2000" dirty="0"/>
              <a:t> work </a:t>
            </a:r>
            <a:r>
              <a:rPr lang="it-IT" sz="2000" dirty="0" err="1"/>
              <a:t>you</a:t>
            </a:r>
            <a:r>
              <a:rPr lang="it-IT" sz="2000" dirty="0"/>
              <a:t> can </a:t>
            </a:r>
            <a:r>
              <a:rPr lang="it-IT" sz="2000" dirty="0" err="1"/>
              <a:t>manage</a:t>
            </a:r>
            <a:r>
              <a:rPr lang="it-IT" sz="2000" dirty="0"/>
              <a:t> </a:t>
            </a:r>
            <a:r>
              <a:rPr lang="it-IT" sz="2000" dirty="0" err="1"/>
              <a:t>it!</a:t>
            </a:r>
            <a:endParaRPr lang="it-IT" sz="2000" dirty="0"/>
          </a:p>
        </p:txBody>
      </p:sp>
    </p:spTree>
    <p:extLst>
      <p:ext uri="{BB962C8B-B14F-4D97-AF65-F5344CB8AC3E}">
        <p14:creationId xmlns:p14="http://schemas.microsoft.com/office/powerpoint/2010/main" val="108001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166314908b_0_0"/>
          <p:cNvSpPr txBox="1">
            <a:spLocks noGrp="1"/>
          </p:cNvSpPr>
          <p:nvPr>
            <p:ph type="title"/>
          </p:nvPr>
        </p:nvSpPr>
        <p:spPr>
          <a:xfrm>
            <a:off x="379240" y="1076138"/>
            <a:ext cx="8391900" cy="619800"/>
          </a:xfrm>
          <a:prstGeom prst="rect">
            <a:avLst/>
          </a:prstGeom>
        </p:spPr>
        <p:txBody>
          <a:bodyPr spcFirstLastPara="1" wrap="square" lIns="91425" tIns="45700" rIns="91425" bIns="45700" anchor="t" anchorCtr="0">
            <a:normAutofit/>
          </a:bodyPr>
          <a:lstStyle/>
          <a:p>
            <a:r>
              <a:rPr lang="en-US" dirty="0"/>
              <a:t>Why is rights management so important?</a:t>
            </a:r>
            <a:endParaRPr dirty="0"/>
          </a:p>
        </p:txBody>
      </p:sp>
      <p:grpSp>
        <p:nvGrpSpPr>
          <p:cNvPr id="3" name="Gruppo 2">
            <a:extLst>
              <a:ext uri="{FF2B5EF4-FFF2-40B4-BE49-F238E27FC236}">
                <a16:creationId xmlns:a16="http://schemas.microsoft.com/office/drawing/2014/main" id="{D41A6026-3FE3-4DBC-9836-E9E19F10523B}"/>
              </a:ext>
            </a:extLst>
          </p:cNvPr>
          <p:cNvGrpSpPr/>
          <p:nvPr/>
        </p:nvGrpSpPr>
        <p:grpSpPr>
          <a:xfrm>
            <a:off x="1634851" y="1695049"/>
            <a:ext cx="5880692" cy="2890704"/>
            <a:chOff x="1634851" y="1695049"/>
            <a:chExt cx="5880692" cy="2890704"/>
          </a:xfrm>
        </p:grpSpPr>
        <p:sp>
          <p:nvSpPr>
            <p:cNvPr id="4" name="Figura a mano libera: forma 3">
              <a:extLst>
                <a:ext uri="{FF2B5EF4-FFF2-40B4-BE49-F238E27FC236}">
                  <a16:creationId xmlns:a16="http://schemas.microsoft.com/office/drawing/2014/main" id="{5D21BF21-5434-4C73-869E-3C5C503BEB8F}"/>
                </a:ext>
              </a:extLst>
            </p:cNvPr>
            <p:cNvSpPr/>
            <p:nvPr/>
          </p:nvSpPr>
          <p:spPr>
            <a:xfrm rot="21600000">
              <a:off x="1937723" y="1695049"/>
              <a:ext cx="5577820" cy="605745"/>
            </a:xfrm>
            <a:custGeom>
              <a:avLst/>
              <a:gdLst>
                <a:gd name="connsiteX0" fmla="*/ 0 w 5577820"/>
                <a:gd name="connsiteY0" fmla="*/ 0 h 605743"/>
                <a:gd name="connsiteX1" fmla="*/ 5274949 w 5577820"/>
                <a:gd name="connsiteY1" fmla="*/ 0 h 605743"/>
                <a:gd name="connsiteX2" fmla="*/ 5577820 w 5577820"/>
                <a:gd name="connsiteY2" fmla="*/ 302872 h 605743"/>
                <a:gd name="connsiteX3" fmla="*/ 5274949 w 5577820"/>
                <a:gd name="connsiteY3" fmla="*/ 605743 h 605743"/>
                <a:gd name="connsiteX4" fmla="*/ 0 w 5577820"/>
                <a:gd name="connsiteY4" fmla="*/ 605743 h 605743"/>
                <a:gd name="connsiteX5" fmla="*/ 0 w 5577820"/>
                <a:gd name="connsiteY5" fmla="*/ 0 h 6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820" h="605743">
                  <a:moveTo>
                    <a:pt x="5577820" y="605742"/>
                  </a:moveTo>
                  <a:lnTo>
                    <a:pt x="302871" y="605742"/>
                  </a:lnTo>
                  <a:lnTo>
                    <a:pt x="0" y="302871"/>
                  </a:lnTo>
                  <a:lnTo>
                    <a:pt x="302871" y="1"/>
                  </a:lnTo>
                  <a:lnTo>
                    <a:pt x="5577820" y="1"/>
                  </a:lnTo>
                  <a:lnTo>
                    <a:pt x="5577820" y="60574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52" tIns="64771" rIns="120904" bIns="64770" numCol="1" spcCol="1270" anchor="ctr" anchorCtr="0">
              <a:noAutofit/>
            </a:bodyPr>
            <a:lstStyle/>
            <a:p>
              <a:pPr marL="0" lvl="0" indent="0" algn="ctr" defTabSz="755650">
                <a:lnSpc>
                  <a:spcPct val="90000"/>
                </a:lnSpc>
                <a:spcBef>
                  <a:spcPct val="0"/>
                </a:spcBef>
                <a:spcAft>
                  <a:spcPct val="35000"/>
                </a:spcAft>
                <a:buNone/>
              </a:pPr>
              <a:r>
                <a:rPr lang="it-IT" sz="1700" b="0" i="0" kern="1200" dirty="0" err="1"/>
                <a:t>This</a:t>
              </a:r>
              <a:r>
                <a:rPr lang="it-IT" sz="1700" b="0" i="0" kern="1200" dirty="0"/>
                <a:t> </a:t>
              </a:r>
              <a:r>
                <a:rPr lang="it-IT" sz="1700" b="0" i="0" kern="1200" dirty="0" err="1"/>
                <a:t>give</a:t>
              </a:r>
              <a:r>
                <a:rPr lang="it-IT" sz="1700" b="0" i="0" kern="1200" dirty="0"/>
                <a:t> </a:t>
              </a:r>
              <a:r>
                <a:rPr lang="it-IT" sz="1700" b="0" i="0" kern="1200" dirty="0" err="1"/>
                <a:t>you</a:t>
              </a:r>
              <a:r>
                <a:rPr lang="it-IT" sz="1700" b="0" i="0" kern="1200"/>
                <a:t> the </a:t>
              </a:r>
              <a:r>
                <a:rPr lang="it-IT" sz="1700" b="0" i="0" kern="1200" dirty="0" err="1"/>
                <a:t>possibility</a:t>
              </a:r>
              <a:r>
                <a:rPr lang="it-IT" sz="1700" b="0" i="0" kern="1200" dirty="0"/>
                <a:t> to decide </a:t>
              </a:r>
              <a:r>
                <a:rPr lang="it-IT" sz="1700" b="0" i="0" kern="1200" dirty="0" err="1"/>
                <a:t>about</a:t>
              </a:r>
              <a:r>
                <a:rPr lang="it-IT" sz="1700" b="0" i="0" kern="1200" dirty="0"/>
                <a:t> </a:t>
              </a:r>
              <a:r>
                <a:rPr lang="it-IT" sz="1700" b="0" i="0" kern="1200" dirty="0" err="1"/>
                <a:t>your</a:t>
              </a:r>
              <a:r>
                <a:rPr lang="it-IT" sz="1700" b="0" i="0" kern="1200" dirty="0"/>
                <a:t> work:</a:t>
              </a:r>
              <a:endParaRPr lang="it-IT" sz="1700" kern="1200" dirty="0"/>
            </a:p>
          </p:txBody>
        </p:sp>
        <p:sp>
          <p:nvSpPr>
            <p:cNvPr id="5" name="Ovale 4">
              <a:extLst>
                <a:ext uri="{FF2B5EF4-FFF2-40B4-BE49-F238E27FC236}">
                  <a16:creationId xmlns:a16="http://schemas.microsoft.com/office/drawing/2014/main" id="{CCA1A4C7-DDF9-45BC-AAEB-9B9B586E19D8}"/>
                </a:ext>
              </a:extLst>
            </p:cNvPr>
            <p:cNvSpPr/>
            <p:nvPr/>
          </p:nvSpPr>
          <p:spPr>
            <a:xfrm>
              <a:off x="1634851" y="1695050"/>
              <a:ext cx="605743" cy="605743"/>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6" name="Figura a mano libera: forma 5">
              <a:extLst>
                <a:ext uri="{FF2B5EF4-FFF2-40B4-BE49-F238E27FC236}">
                  <a16:creationId xmlns:a16="http://schemas.microsoft.com/office/drawing/2014/main" id="{E7BE515E-A390-4855-804F-D3184CB85FE8}"/>
                </a:ext>
              </a:extLst>
            </p:cNvPr>
            <p:cNvSpPr/>
            <p:nvPr/>
          </p:nvSpPr>
          <p:spPr>
            <a:xfrm rot="21600000">
              <a:off x="1937723" y="2456702"/>
              <a:ext cx="5577820" cy="605745"/>
            </a:xfrm>
            <a:custGeom>
              <a:avLst/>
              <a:gdLst>
                <a:gd name="connsiteX0" fmla="*/ 0 w 5577820"/>
                <a:gd name="connsiteY0" fmla="*/ 0 h 605743"/>
                <a:gd name="connsiteX1" fmla="*/ 5274949 w 5577820"/>
                <a:gd name="connsiteY1" fmla="*/ 0 h 605743"/>
                <a:gd name="connsiteX2" fmla="*/ 5577820 w 5577820"/>
                <a:gd name="connsiteY2" fmla="*/ 302872 h 605743"/>
                <a:gd name="connsiteX3" fmla="*/ 5274949 w 5577820"/>
                <a:gd name="connsiteY3" fmla="*/ 605743 h 605743"/>
                <a:gd name="connsiteX4" fmla="*/ 0 w 5577820"/>
                <a:gd name="connsiteY4" fmla="*/ 605743 h 605743"/>
                <a:gd name="connsiteX5" fmla="*/ 0 w 5577820"/>
                <a:gd name="connsiteY5" fmla="*/ 0 h 6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820" h="605743">
                  <a:moveTo>
                    <a:pt x="5577820" y="605742"/>
                  </a:moveTo>
                  <a:lnTo>
                    <a:pt x="302871" y="605742"/>
                  </a:lnTo>
                  <a:lnTo>
                    <a:pt x="0" y="302871"/>
                  </a:lnTo>
                  <a:lnTo>
                    <a:pt x="302871" y="1"/>
                  </a:lnTo>
                  <a:lnTo>
                    <a:pt x="5577820" y="1"/>
                  </a:lnTo>
                  <a:lnTo>
                    <a:pt x="5577820" y="60574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52" tIns="64771" rIns="120904" bIns="64771" numCol="1" spcCol="1270" anchor="ctr" anchorCtr="0">
              <a:noAutofit/>
            </a:bodyPr>
            <a:lstStyle/>
            <a:p>
              <a:pPr marL="0" lvl="0" indent="0" algn="ctr" defTabSz="755650">
                <a:lnSpc>
                  <a:spcPct val="90000"/>
                </a:lnSpc>
                <a:spcBef>
                  <a:spcPct val="0"/>
                </a:spcBef>
                <a:spcAft>
                  <a:spcPct val="35000"/>
                </a:spcAft>
                <a:buNone/>
              </a:pPr>
              <a:r>
                <a:rPr lang="it-IT" sz="1700" b="0" i="0" kern="1200"/>
                <a:t>Who will have access to it</a:t>
              </a:r>
              <a:endParaRPr lang="it-IT" sz="1700" kern="1200"/>
            </a:p>
          </p:txBody>
        </p:sp>
        <p:sp>
          <p:nvSpPr>
            <p:cNvPr id="7" name="Ovale 6">
              <a:extLst>
                <a:ext uri="{FF2B5EF4-FFF2-40B4-BE49-F238E27FC236}">
                  <a16:creationId xmlns:a16="http://schemas.microsoft.com/office/drawing/2014/main" id="{E2F260F4-ABA4-49C1-9ADE-3AF4C9D6C879}"/>
                </a:ext>
              </a:extLst>
            </p:cNvPr>
            <p:cNvSpPr/>
            <p:nvPr/>
          </p:nvSpPr>
          <p:spPr>
            <a:xfrm>
              <a:off x="1634851" y="2456703"/>
              <a:ext cx="605743" cy="605743"/>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8" name="Figura a mano libera: forma 7">
              <a:extLst>
                <a:ext uri="{FF2B5EF4-FFF2-40B4-BE49-F238E27FC236}">
                  <a16:creationId xmlns:a16="http://schemas.microsoft.com/office/drawing/2014/main" id="{425E5B3E-9257-4038-B987-11396ACECCCF}"/>
                </a:ext>
              </a:extLst>
            </p:cNvPr>
            <p:cNvSpPr/>
            <p:nvPr/>
          </p:nvSpPr>
          <p:spPr>
            <a:xfrm rot="21600000">
              <a:off x="1937723" y="3218356"/>
              <a:ext cx="5577820" cy="605744"/>
            </a:xfrm>
            <a:custGeom>
              <a:avLst/>
              <a:gdLst>
                <a:gd name="connsiteX0" fmla="*/ 0 w 5577820"/>
                <a:gd name="connsiteY0" fmla="*/ 0 h 605743"/>
                <a:gd name="connsiteX1" fmla="*/ 5274949 w 5577820"/>
                <a:gd name="connsiteY1" fmla="*/ 0 h 605743"/>
                <a:gd name="connsiteX2" fmla="*/ 5577820 w 5577820"/>
                <a:gd name="connsiteY2" fmla="*/ 302872 h 605743"/>
                <a:gd name="connsiteX3" fmla="*/ 5274949 w 5577820"/>
                <a:gd name="connsiteY3" fmla="*/ 605743 h 605743"/>
                <a:gd name="connsiteX4" fmla="*/ 0 w 5577820"/>
                <a:gd name="connsiteY4" fmla="*/ 605743 h 605743"/>
                <a:gd name="connsiteX5" fmla="*/ 0 w 5577820"/>
                <a:gd name="connsiteY5" fmla="*/ 0 h 6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820" h="605743">
                  <a:moveTo>
                    <a:pt x="5577820" y="605742"/>
                  </a:moveTo>
                  <a:lnTo>
                    <a:pt x="302871" y="605742"/>
                  </a:lnTo>
                  <a:lnTo>
                    <a:pt x="0" y="302871"/>
                  </a:lnTo>
                  <a:lnTo>
                    <a:pt x="302871" y="1"/>
                  </a:lnTo>
                  <a:lnTo>
                    <a:pt x="5577820" y="1"/>
                  </a:lnTo>
                  <a:lnTo>
                    <a:pt x="5577820" y="60574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52" tIns="64771" rIns="120904" bIns="64770" numCol="1" spcCol="1270" anchor="ctr" anchorCtr="0">
              <a:noAutofit/>
            </a:bodyPr>
            <a:lstStyle/>
            <a:p>
              <a:pPr marL="0" lvl="0" indent="0" algn="ctr" defTabSz="755650">
                <a:lnSpc>
                  <a:spcPct val="90000"/>
                </a:lnSpc>
                <a:spcBef>
                  <a:spcPct val="0"/>
                </a:spcBef>
                <a:spcAft>
                  <a:spcPct val="35000"/>
                </a:spcAft>
                <a:buNone/>
              </a:pPr>
              <a:r>
                <a:rPr lang="it-IT" sz="1700" b="0" i="0" kern="1200"/>
                <a:t>What he/she will be able to do with your work</a:t>
              </a:r>
              <a:endParaRPr lang="it-IT" sz="1700" kern="1200"/>
            </a:p>
          </p:txBody>
        </p:sp>
        <p:sp>
          <p:nvSpPr>
            <p:cNvPr id="9" name="Ovale 8">
              <a:extLst>
                <a:ext uri="{FF2B5EF4-FFF2-40B4-BE49-F238E27FC236}">
                  <a16:creationId xmlns:a16="http://schemas.microsoft.com/office/drawing/2014/main" id="{40F13ACB-6C9F-4C76-98CC-0345D011FCB7}"/>
                </a:ext>
              </a:extLst>
            </p:cNvPr>
            <p:cNvSpPr/>
            <p:nvPr/>
          </p:nvSpPr>
          <p:spPr>
            <a:xfrm>
              <a:off x="1634851" y="3218357"/>
              <a:ext cx="605743" cy="605743"/>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10" name="Figura a mano libera: forma 9">
              <a:extLst>
                <a:ext uri="{FF2B5EF4-FFF2-40B4-BE49-F238E27FC236}">
                  <a16:creationId xmlns:a16="http://schemas.microsoft.com/office/drawing/2014/main" id="{BC13E08F-16B1-44B5-BD20-D4D531740459}"/>
                </a:ext>
              </a:extLst>
            </p:cNvPr>
            <p:cNvSpPr/>
            <p:nvPr/>
          </p:nvSpPr>
          <p:spPr>
            <a:xfrm rot="21600000">
              <a:off x="1937723" y="3980009"/>
              <a:ext cx="5577820" cy="605744"/>
            </a:xfrm>
            <a:custGeom>
              <a:avLst/>
              <a:gdLst>
                <a:gd name="connsiteX0" fmla="*/ 0 w 5577820"/>
                <a:gd name="connsiteY0" fmla="*/ 0 h 605743"/>
                <a:gd name="connsiteX1" fmla="*/ 5274949 w 5577820"/>
                <a:gd name="connsiteY1" fmla="*/ 0 h 605743"/>
                <a:gd name="connsiteX2" fmla="*/ 5577820 w 5577820"/>
                <a:gd name="connsiteY2" fmla="*/ 302872 h 605743"/>
                <a:gd name="connsiteX3" fmla="*/ 5274949 w 5577820"/>
                <a:gd name="connsiteY3" fmla="*/ 605743 h 605743"/>
                <a:gd name="connsiteX4" fmla="*/ 0 w 5577820"/>
                <a:gd name="connsiteY4" fmla="*/ 605743 h 605743"/>
                <a:gd name="connsiteX5" fmla="*/ 0 w 5577820"/>
                <a:gd name="connsiteY5" fmla="*/ 0 h 6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7820" h="605743">
                  <a:moveTo>
                    <a:pt x="5577820" y="605742"/>
                  </a:moveTo>
                  <a:lnTo>
                    <a:pt x="302871" y="605742"/>
                  </a:lnTo>
                  <a:lnTo>
                    <a:pt x="0" y="302871"/>
                  </a:lnTo>
                  <a:lnTo>
                    <a:pt x="302871" y="1"/>
                  </a:lnTo>
                  <a:lnTo>
                    <a:pt x="5577820" y="1"/>
                  </a:lnTo>
                  <a:lnTo>
                    <a:pt x="5577820" y="60574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18552" tIns="64771" rIns="120904" bIns="64770" numCol="1" spcCol="1270" anchor="ctr" anchorCtr="0">
              <a:noAutofit/>
            </a:bodyPr>
            <a:lstStyle/>
            <a:p>
              <a:pPr marL="0" lvl="0" indent="0" algn="ctr" defTabSz="755650">
                <a:lnSpc>
                  <a:spcPct val="90000"/>
                </a:lnSpc>
                <a:spcBef>
                  <a:spcPct val="0"/>
                </a:spcBef>
                <a:spcAft>
                  <a:spcPct val="35000"/>
                </a:spcAft>
                <a:buNone/>
              </a:pPr>
              <a:r>
                <a:rPr lang="it-IT" sz="1700" b="0" i="0" kern="1200"/>
                <a:t>What you will be able to do with your work.</a:t>
              </a:r>
              <a:endParaRPr lang="it-IT" sz="1700" kern="1200"/>
            </a:p>
          </p:txBody>
        </p:sp>
        <p:sp>
          <p:nvSpPr>
            <p:cNvPr id="11" name="Ovale 10">
              <a:extLst>
                <a:ext uri="{FF2B5EF4-FFF2-40B4-BE49-F238E27FC236}">
                  <a16:creationId xmlns:a16="http://schemas.microsoft.com/office/drawing/2014/main" id="{EF394A2C-996F-4068-B350-0AA31C054689}"/>
                </a:ext>
              </a:extLst>
            </p:cNvPr>
            <p:cNvSpPr/>
            <p:nvPr/>
          </p:nvSpPr>
          <p:spPr>
            <a:xfrm>
              <a:off x="1634851" y="3980010"/>
              <a:ext cx="605743" cy="605743"/>
            </a:xfrm>
            <a:prstGeom prst="ellipse">
              <a:avLst/>
            </a:prstGeom>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grpSp>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8</a:t>
            </a:fld>
            <a:endParaRPr/>
          </a:p>
        </p:txBody>
      </p:sp>
    </p:spTree>
    <p:extLst>
      <p:ext uri="{BB962C8B-B14F-4D97-AF65-F5344CB8AC3E}">
        <p14:creationId xmlns:p14="http://schemas.microsoft.com/office/powerpoint/2010/main" val="2919252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g1166314908b_0_0"/>
          <p:cNvSpPr txBox="1">
            <a:spLocks noGrp="1"/>
          </p:cNvSpPr>
          <p:nvPr>
            <p:ph type="sldNum" idx="12"/>
          </p:nvPr>
        </p:nvSpPr>
        <p:spPr>
          <a:xfrm>
            <a:off x="8267523" y="4782012"/>
            <a:ext cx="501300" cy="2739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9</a:t>
            </a:fld>
            <a:endParaRPr/>
          </a:p>
        </p:txBody>
      </p:sp>
      <p:sp>
        <p:nvSpPr>
          <p:cNvPr id="4" name="Rettangolo 3">
            <a:extLst>
              <a:ext uri="{FF2B5EF4-FFF2-40B4-BE49-F238E27FC236}">
                <a16:creationId xmlns:a16="http://schemas.microsoft.com/office/drawing/2014/main" id="{6B913CE4-D371-4FAF-B23D-C93AD55F060F}"/>
              </a:ext>
            </a:extLst>
          </p:cNvPr>
          <p:cNvSpPr/>
          <p:nvPr/>
        </p:nvSpPr>
        <p:spPr>
          <a:xfrm>
            <a:off x="881440" y="2027275"/>
            <a:ext cx="7386083" cy="7868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Rights management affects you whether you are a </a:t>
            </a:r>
            <a:r>
              <a:rPr lang="en-US" sz="2400" dirty="0">
                <a:latin typeface="Aharoni" panose="02010803020104030203" pitchFamily="2" charset="-79"/>
                <a:cs typeface="Aharoni" panose="02010803020104030203" pitchFamily="2" charset="-79"/>
              </a:rPr>
              <a:t>user </a:t>
            </a:r>
            <a:r>
              <a:rPr lang="en-US" sz="2000" dirty="0"/>
              <a:t>of someone else's work or the </a:t>
            </a:r>
            <a:r>
              <a:rPr lang="en-US" sz="2400" dirty="0">
                <a:latin typeface="Aharoni" panose="02010803020104030203" pitchFamily="2" charset="-79"/>
                <a:cs typeface="Aharoni" panose="02010803020104030203" pitchFamily="2" charset="-79"/>
              </a:rPr>
              <a:t>author</a:t>
            </a:r>
            <a:r>
              <a:rPr lang="en-US" sz="2000" dirty="0"/>
              <a:t> of a research work.</a:t>
            </a:r>
            <a:endParaRPr lang="it-IT" sz="2000" dirty="0"/>
          </a:p>
        </p:txBody>
      </p:sp>
    </p:spTree>
    <p:extLst>
      <p:ext uri="{BB962C8B-B14F-4D97-AF65-F5344CB8AC3E}">
        <p14:creationId xmlns:p14="http://schemas.microsoft.com/office/powerpoint/2010/main" val="3699844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4eu COLORS">
      <a:dk1>
        <a:srgbClr val="000000"/>
      </a:dk1>
      <a:lt1>
        <a:srgbClr val="FFFFFF"/>
      </a:lt1>
      <a:dk2>
        <a:srgbClr val="2C4390"/>
      </a:dk2>
      <a:lt2>
        <a:srgbClr val="B3BFE2"/>
      </a:lt2>
      <a:accent1>
        <a:srgbClr val="CD1719"/>
      </a:accent1>
      <a:accent2>
        <a:srgbClr val="E89900"/>
      </a:accent2>
      <a:accent3>
        <a:srgbClr val="9BB520"/>
      </a:accent3>
      <a:accent4>
        <a:srgbClr val="009BD3"/>
      </a:accent4>
      <a:accent5>
        <a:srgbClr val="9A4077"/>
      </a:accent5>
      <a:accent6>
        <a:srgbClr val="9D9D9D"/>
      </a:accent6>
      <a:hlink>
        <a:srgbClr val="009BD3"/>
      </a:hlink>
      <a:folHlink>
        <a:srgbClr val="9D9D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4eu COLORS">
      <a:dk1>
        <a:srgbClr val="000000"/>
      </a:dk1>
      <a:lt1>
        <a:srgbClr val="FFFFFF"/>
      </a:lt1>
      <a:dk2>
        <a:srgbClr val="2C4390"/>
      </a:dk2>
      <a:lt2>
        <a:srgbClr val="B3BFE2"/>
      </a:lt2>
      <a:accent1>
        <a:srgbClr val="CD1719"/>
      </a:accent1>
      <a:accent2>
        <a:srgbClr val="E89900"/>
      </a:accent2>
      <a:accent3>
        <a:srgbClr val="9BB520"/>
      </a:accent3>
      <a:accent4>
        <a:srgbClr val="009BD3"/>
      </a:accent4>
      <a:accent5>
        <a:srgbClr val="9A4077"/>
      </a:accent5>
      <a:accent6>
        <a:srgbClr val="9D9D9D"/>
      </a:accent6>
      <a:hlink>
        <a:srgbClr val="009BD3"/>
      </a:hlink>
      <a:folHlink>
        <a:srgbClr val="9D9D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tiv systému Office">
  <a:themeElements>
    <a:clrScheme name="4eu COLORS">
      <a:dk1>
        <a:srgbClr val="000000"/>
      </a:dk1>
      <a:lt1>
        <a:srgbClr val="FFFFFF"/>
      </a:lt1>
      <a:dk2>
        <a:srgbClr val="2C4390"/>
      </a:dk2>
      <a:lt2>
        <a:srgbClr val="B3BFE2"/>
      </a:lt2>
      <a:accent1>
        <a:srgbClr val="CD1719"/>
      </a:accent1>
      <a:accent2>
        <a:srgbClr val="E89900"/>
      </a:accent2>
      <a:accent3>
        <a:srgbClr val="9BB520"/>
      </a:accent3>
      <a:accent4>
        <a:srgbClr val="009BD3"/>
      </a:accent4>
      <a:accent5>
        <a:srgbClr val="9A4077"/>
      </a:accent5>
      <a:accent6>
        <a:srgbClr val="9D9D9D"/>
      </a:accent6>
      <a:hlink>
        <a:srgbClr val="009BD3"/>
      </a:hlink>
      <a:folHlink>
        <a:srgbClr val="9D9D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3125</Words>
  <Application>Microsoft Office PowerPoint</Application>
  <PresentationFormat>Affichage à l'écran (16:9)</PresentationFormat>
  <Paragraphs>513</Paragraphs>
  <Slides>56</Slides>
  <Notes>43</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56</vt:i4>
      </vt:variant>
    </vt:vector>
  </HeadingPairs>
  <TitlesOfParts>
    <vt:vector size="66" baseType="lpstr">
      <vt:lpstr>Aharoni</vt:lpstr>
      <vt:lpstr>Arial</vt:lpstr>
      <vt:lpstr>Calibri</vt:lpstr>
      <vt:lpstr>Nirmala UI Semilight</vt:lpstr>
      <vt:lpstr>Noto Sans Symbols</vt:lpstr>
      <vt:lpstr>Open Sans</vt:lpstr>
      <vt:lpstr>Wingdings</vt:lpstr>
      <vt:lpstr>Cover</vt:lpstr>
      <vt:lpstr>Motiv systému Office</vt:lpstr>
      <vt:lpstr>1_Motiv systému Office</vt:lpstr>
      <vt:lpstr>Open science and the role of rights management</vt:lpstr>
      <vt:lpstr>4EU+ Alliance and Open Science</vt:lpstr>
      <vt:lpstr>Agenda</vt:lpstr>
      <vt:lpstr>Disclaimer</vt:lpstr>
      <vt:lpstr>Who owns the copyright on your PHD thesis? </vt:lpstr>
      <vt:lpstr>Your PHD thesis is a collection of the articles published during your PHD studium</vt:lpstr>
      <vt:lpstr>Why it is important to know who owns the copyright</vt:lpstr>
      <vt:lpstr>Why is rights management so important?</vt:lpstr>
      <vt:lpstr>Présentation PowerPoint</vt:lpstr>
      <vt:lpstr>What is copyright?</vt:lpstr>
      <vt:lpstr>What is protected?</vt:lpstr>
      <vt:lpstr>Which rights?</vt:lpstr>
      <vt:lpstr>Copyright basics</vt:lpstr>
      <vt:lpstr>What is the difference?</vt:lpstr>
      <vt:lpstr>Copyright transfer agreement: exemple (elsevier)</vt:lpstr>
      <vt:lpstr>License to publish for OA articles in hybrid journals : exemple</vt:lpstr>
      <vt:lpstr>if you assign the copyright exclusively to the publisher you may not be able to...</vt:lpstr>
      <vt:lpstr>Coming up…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Coming up…</vt:lpstr>
      <vt:lpstr>Why apply CC licenses when publishing?</vt:lpstr>
      <vt:lpstr>Notice…</vt:lpstr>
      <vt:lpstr>Four license terms | Six licenses</vt:lpstr>
      <vt:lpstr>Public domain dedication and mark</vt:lpstr>
      <vt:lpstr>The three layers of a CC license</vt:lpstr>
      <vt:lpstr>CC License Compatibility Chart</vt:lpstr>
      <vt:lpstr>Toll Access article</vt:lpstr>
      <vt:lpstr>Toll Access article</vt:lpstr>
      <vt:lpstr>Open Access article</vt:lpstr>
      <vt:lpstr>Biomedical Image </vt:lpstr>
      <vt:lpstr>Présentation PowerPoint</vt:lpstr>
      <vt:lpstr>Look up journals in Sherpa Romeo</vt:lpstr>
      <vt:lpstr>Charges of CC licenses in Hybrid OA journals</vt:lpstr>
      <vt:lpstr>Funders requirement: EU – Horizon Europe</vt:lpstr>
      <vt:lpstr>Green Open Access</vt:lpstr>
      <vt:lpstr>Green Open Access</vt:lpstr>
      <vt:lpstr>Author retain copyright  Licensor: The author  Licensee: The publisher and the readers</vt:lpstr>
      <vt:lpstr>Présentation PowerPoint</vt:lpstr>
      <vt:lpstr>Présentation PowerPoint</vt:lpstr>
      <vt:lpstr> Thank you!</vt:lpstr>
      <vt:lpstr> Supplementary material</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  INTRODUCTION TO FAIR AND OPEN DATA</dc:title>
  <dc:creator>LINDENLAUB Marion</dc:creator>
  <cp:lastModifiedBy>JACQ Violaine</cp:lastModifiedBy>
  <cp:revision>69</cp:revision>
  <dcterms:created xsi:type="dcterms:W3CDTF">2021-09-13T15:52:13Z</dcterms:created>
  <dcterms:modified xsi:type="dcterms:W3CDTF">2022-04-12T09:21:16Z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0x0101007630ECB9C74C9341A6B501ED72A7B3E8</vt:lpwstr>
  </property>
</Properties>
</file>