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4"/>
  </p:notesMasterIdLst>
  <p:sldIdLst>
    <p:sldId id="257" r:id="rId3"/>
    <p:sldId id="258" r:id="rId4"/>
    <p:sldId id="272" r:id="rId5"/>
    <p:sldId id="295" r:id="rId6"/>
    <p:sldId id="273" r:id="rId7"/>
    <p:sldId id="275" r:id="rId8"/>
    <p:sldId id="260" r:id="rId9"/>
    <p:sldId id="261" r:id="rId10"/>
    <p:sldId id="263" r:id="rId11"/>
    <p:sldId id="265" r:id="rId12"/>
    <p:sldId id="268" r:id="rId13"/>
    <p:sldId id="267" r:id="rId14"/>
    <p:sldId id="266" r:id="rId15"/>
    <p:sldId id="269" r:id="rId16"/>
    <p:sldId id="270" r:id="rId17"/>
    <p:sldId id="271" r:id="rId18"/>
    <p:sldId id="279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5" r:id="rId27"/>
    <p:sldId id="293" r:id="rId28"/>
    <p:sldId id="294" r:id="rId29"/>
    <p:sldId id="287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D5FB7-16D7-49AA-A586-725352EB368A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ABFB-F2AE-4599-99CE-B8C694C59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8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25 </a:t>
            </a:r>
            <a:r>
              <a:rPr lang="de-DE" dirty="0" err="1"/>
              <a:t>minutes</a:t>
            </a:r>
            <a:r>
              <a:rPr lang="de-DE" dirty="0"/>
              <a:t> + 5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Ralf Engels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25 </a:t>
            </a:r>
            <a:r>
              <a:rPr lang="de-DE" dirty="0" err="1"/>
              <a:t>minutes</a:t>
            </a:r>
            <a:r>
              <a:rPr lang="de-DE" dirty="0"/>
              <a:t> + 5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Ralf Engels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7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7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4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438B-1B3A-4D06-BAB2-BCFE76143855}" type="datetime1">
              <a:rPr lang="de-DE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by Ralf Engels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9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158" y="6105734"/>
            <a:ext cx="18533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398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57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76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99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24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05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04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574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4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367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47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8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0404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150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09758" cy="2211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04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06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52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77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7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049" y="6381329"/>
            <a:ext cx="1409330" cy="234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120506"/>
            <a:ext cx="1881980" cy="54885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FA572BF-D237-5A46-A0E8-C08AD84838A3}"/>
              </a:ext>
            </a:extLst>
          </p:cNvPr>
          <p:cNvSpPr txBox="1">
            <a:spLocks/>
          </p:cNvSpPr>
          <p:nvPr userDrawn="1"/>
        </p:nvSpPr>
        <p:spPr>
          <a:xfrm>
            <a:off x="392494" y="6411310"/>
            <a:ext cx="2484165" cy="191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Ralf Engels / 25.09.2025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81036" y="6084277"/>
            <a:ext cx="1553729" cy="5050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45396F-343F-B0E1-16DC-B84F0D4F54E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63" y="6136415"/>
            <a:ext cx="1853698" cy="6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9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4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4CDD-0165-4822-A298-E7D142ACE8B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A478-1243-4402-A94F-B47A842A5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8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arathonfusion.com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researchgate.net/publication/385880306_Preservation_of_3He_ion_polarization_after_laser-plasma_acceleration?_sg%5B0%5D=8LQSwW2ZRdFnjSpl6WrSJ0-odKLiQjmU341UdoXXA2o8DXGPxX52jz0JopjvCaec5Xk497bAoHTqV0cwvQjrgneb256Wkc5srFlAKER3.7kViJ-2IKIBs4IBBBjBBxahwhnamOzMf7IVqJBl6cjXtOHHgNAyUhh1ANVURyOsONt9HhtRriY7Bz_ZOrBZNFQ&amp;_tp=eyJjb250ZXh0Ijp7ImZpcnN0UGFnZSI6ImhvbWUiLCJwYWdlIjoicHJvZmlsZSIsInBvc2l0aW9uIjoicGFnZUNvbnRlbnQifX0" TargetMode="Externa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52729" y="3667830"/>
            <a:ext cx="11557967" cy="623404"/>
          </a:xfrm>
        </p:spPr>
        <p:txBody>
          <a:bodyPr/>
          <a:lstStyle/>
          <a:p>
            <a:pPr algn="ctr"/>
            <a:r>
              <a:rPr lang="en-US" sz="2800" b="0" dirty="0" smtClean="0"/>
              <a:t>Polarized Fusion</a:t>
            </a:r>
            <a:endParaRPr lang="en-US" sz="2800" b="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52729" y="4958571"/>
            <a:ext cx="10728325" cy="360000"/>
          </a:xfrm>
        </p:spPr>
        <p:txBody>
          <a:bodyPr/>
          <a:lstStyle/>
          <a:p>
            <a:r>
              <a:rPr lang="en-GB" sz="2000" dirty="0" smtClean="0"/>
              <a:t>Ralf Engels (IKP-2@FZJ/GSI)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40372" y="4600573"/>
            <a:ext cx="10728325" cy="547142"/>
          </a:xfrm>
        </p:spPr>
        <p:txBody>
          <a:bodyPr/>
          <a:lstStyle/>
          <a:p>
            <a:r>
              <a:rPr lang="de-DE" dirty="0" smtClean="0"/>
              <a:t>25</a:t>
            </a:r>
            <a:r>
              <a:rPr lang="de-DE" baseline="30000" dirty="0" smtClean="0"/>
              <a:t>th</a:t>
            </a:r>
            <a:r>
              <a:rPr lang="de-DE" dirty="0" smtClean="0"/>
              <a:t> September 2025</a:t>
            </a:r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16" y="6000898"/>
            <a:ext cx="2047824" cy="633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347" y="6201014"/>
            <a:ext cx="1853345" cy="6644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5" y="5488047"/>
            <a:ext cx="3559360" cy="13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First Proof</a:t>
            </a:r>
            <a:endParaRPr lang="de-DE" u="sng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60" y="969818"/>
            <a:ext cx="10781749" cy="497748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>
                <a:solidFill>
                  <a:srgbClr val="023D6B"/>
                </a:solidFill>
                <a:latin typeface="Arial"/>
              </a:rPr>
              <a:t>8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88877" y="2286000"/>
            <a:ext cx="5053693" cy="2351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6041202" y="1993187"/>
                <a:ext cx="6025792" cy="2899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400" b="1" u="sng" dirty="0" smtClean="0"/>
                  <a:t>Polarized </a:t>
                </a:r>
                <a:r>
                  <a:rPr lang="de-DE" sz="2400" b="1" u="sng" dirty="0" err="1" smtClean="0"/>
                  <a:t>fuel</a:t>
                </a:r>
                <a:r>
                  <a:rPr lang="de-DE" sz="2400" b="1" u="sng" dirty="0" smtClean="0"/>
                  <a:t>: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/>
              </a:p>
              <a:p>
                <a:pPr marL="342900" indent="-342900" algn="l">
                  <a:lnSpc>
                    <a:spcPct val="95000"/>
                  </a:lnSpc>
                  <a:buFontTx/>
                  <a:buChar char="-"/>
                </a:pPr>
                <a:r>
                  <a:rPr lang="de-DE" sz="2400" dirty="0" err="1" smtClean="0"/>
                  <a:t>Increase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total </a:t>
                </a:r>
                <a:r>
                  <a:rPr lang="de-DE" sz="2400" dirty="0" err="1" smtClean="0"/>
                  <a:t>cross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section</a:t>
                </a:r>
                <a:endParaRPr lang="de-DE" sz="2400" dirty="0" smtClean="0"/>
              </a:p>
              <a:p>
                <a:pPr marL="342900" indent="-342900" algn="l">
                  <a:lnSpc>
                    <a:spcPct val="95000"/>
                  </a:lnSpc>
                  <a:buFontTx/>
                  <a:buChar char="-"/>
                </a:pPr>
                <a:endParaRPr lang="de-DE" sz="2400" dirty="0"/>
              </a:p>
              <a:p>
                <a:pPr marL="342900" indent="-342900" algn="l">
                  <a:lnSpc>
                    <a:spcPct val="95000"/>
                  </a:lnSpc>
                  <a:buFontTx/>
                  <a:buChar char="-"/>
                </a:pPr>
                <a:r>
                  <a:rPr lang="de-DE" sz="2400" dirty="0" err="1" smtClean="0"/>
                  <a:t>Manipulate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differential </a:t>
                </a:r>
                <a:r>
                  <a:rPr lang="de-DE" sz="2400" dirty="0" err="1" smtClean="0"/>
                  <a:t>cross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section</a:t>
                </a:r>
                <a:r>
                  <a:rPr lang="de-DE" sz="2400" dirty="0" smtClean="0"/>
                  <a:t>,</a:t>
                </a:r>
              </a:p>
              <a:p>
                <a:pPr algn="l">
                  <a:lnSpc>
                    <a:spcPct val="95000"/>
                  </a:lnSpc>
                </a:pPr>
                <a:r>
                  <a:rPr lang="de-DE" sz="2400" dirty="0" smtClean="0"/>
                  <a:t>    (e.g. </a:t>
                </a:r>
                <a:r>
                  <a:rPr lang="de-DE" sz="2400" dirty="0" err="1" smtClean="0"/>
                  <a:t>enhance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neutron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flux</a:t>
                </a:r>
                <a:r>
                  <a:rPr lang="de-DE" sz="2400" dirty="0" smtClean="0"/>
                  <a:t> for         </a:t>
                </a:r>
              </a:p>
              <a:p>
                <a:pPr algn="l">
                  <a:lnSpc>
                    <a:spcPct val="95000"/>
                  </a:lnSpc>
                </a:pPr>
                <a:r>
                  <a:rPr lang="de-DE" sz="24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=0°/180°</m:t>
                    </m:r>
                  </m:oMath>
                </a14:m>
                <a:r>
                  <a:rPr lang="de-DE" sz="2400" b="0" dirty="0" smtClean="0"/>
                  <a:t> </a:t>
                </a:r>
                <a:r>
                  <a:rPr lang="de-DE" sz="2400" b="0" dirty="0" err="1" smtClean="0"/>
                  <a:t>and</a:t>
                </a:r>
                <a:r>
                  <a:rPr lang="de-DE" sz="2400" b="0" dirty="0" smtClean="0"/>
                  <a:t> </a:t>
                </a:r>
                <a:r>
                  <a:rPr lang="de-DE" sz="2400" b="0" dirty="0" err="1" smtClean="0"/>
                  <a:t>decrease</a:t>
                </a:r>
                <a:r>
                  <a:rPr lang="de-DE" sz="2400" b="0" dirty="0" smtClean="0"/>
                  <a:t> for 90°)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 smtClean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02" y="1993187"/>
                <a:ext cx="6025792" cy="2899255"/>
              </a:xfrm>
              <a:prstGeom prst="rect">
                <a:avLst/>
              </a:prstGeom>
              <a:blipFill>
                <a:blip r:embed="rId3"/>
                <a:stretch>
                  <a:fillRect l="-1518" t="-2101" r="-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2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</a:t>
            </a:r>
            <a:r>
              <a:rPr lang="de-DE" u="sng" dirty="0" err="1" smtClean="0"/>
              <a:t>unpol</a:t>
            </a:r>
            <a:r>
              <a:rPr lang="de-DE" u="sng" dirty="0" smtClean="0"/>
              <a:t>. Cross </a:t>
            </a:r>
            <a:r>
              <a:rPr lang="de-DE" u="sng" dirty="0" err="1" smtClean="0"/>
              <a:t>Section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>
                <a:solidFill>
                  <a:srgbClr val="023D6B"/>
                </a:solidFill>
                <a:latin typeface="Arial"/>
              </a:rPr>
              <a:t>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9" y="1395313"/>
            <a:ext cx="3983185" cy="46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56" y="1387634"/>
            <a:ext cx="6945492" cy="46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65314" y="1046009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Total </a:t>
            </a:r>
            <a:r>
              <a:rPr lang="de-DE" dirty="0" err="1">
                <a:solidFill>
                  <a:srgbClr val="000000"/>
                </a:solidFill>
              </a:rPr>
              <a:t>cross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section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23870" y="1018302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Differential </a:t>
            </a:r>
            <a:r>
              <a:rPr lang="de-DE" dirty="0" err="1">
                <a:solidFill>
                  <a:srgbClr val="000000"/>
                </a:solidFill>
              </a:rPr>
              <a:t>cross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section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Differential Cross </a:t>
            </a:r>
            <a:r>
              <a:rPr lang="de-DE" u="sng" dirty="0" err="1" smtClean="0"/>
              <a:t>Section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56758" y="6373093"/>
            <a:ext cx="1409330" cy="26323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10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1" y="1206298"/>
            <a:ext cx="11537554" cy="4655127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7541231" y="4438436"/>
            <a:ext cx="1099335" cy="90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7705619" y="5034337"/>
            <a:ext cx="815511" cy="10274"/>
          </a:xfrm>
          <a:prstGeom prst="straightConnector1">
            <a:avLst/>
          </a:prstGeom>
          <a:ln w="44450">
            <a:solidFill>
              <a:srgbClr val="00B0F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8157681" y="4381950"/>
            <a:ext cx="20546" cy="508549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986319" y="1448780"/>
            <a:ext cx="811659" cy="70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8145689" y="4381950"/>
            <a:ext cx="11992" cy="578757"/>
          </a:xfrm>
          <a:prstGeom prst="straightConnector1">
            <a:avLst/>
          </a:prstGeom>
          <a:ln w="444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058238" y="2013735"/>
            <a:ext cx="647272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1321911" y="1390454"/>
            <a:ext cx="11992" cy="578757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Total Cross </a:t>
            </a:r>
            <a:r>
              <a:rPr lang="de-DE" u="sng" dirty="0" err="1" smtClean="0"/>
              <a:t>section</a:t>
            </a:r>
            <a:endParaRPr lang="de-DE" u="sng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787" y="969818"/>
            <a:ext cx="10712161" cy="501125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11</a:t>
            </a:r>
          </a:p>
        </p:txBody>
      </p:sp>
      <p:sp>
        <p:nvSpPr>
          <p:cNvPr id="6" name="Rechteck 5"/>
          <p:cNvSpPr/>
          <p:nvPr/>
        </p:nvSpPr>
        <p:spPr>
          <a:xfrm>
            <a:off x="6001407" y="1448780"/>
            <a:ext cx="5286703" cy="328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1184223" y="5465413"/>
            <a:ext cx="8454452" cy="485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9494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</a:t>
            </a:r>
            <a:r>
              <a:rPr lang="de-DE" u="sng" dirty="0" err="1" smtClean="0"/>
              <a:t>Actual</a:t>
            </a:r>
            <a:r>
              <a:rPr lang="de-DE" u="sng" dirty="0" smtClean="0"/>
              <a:t> Papers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4" y="971735"/>
            <a:ext cx="11515725" cy="4669034"/>
          </a:xfrm>
        </p:spPr>
        <p:txBody>
          <a:bodyPr/>
          <a:lstStyle/>
          <a:p>
            <a:r>
              <a:rPr lang="en-US" sz="1800" dirty="0" smtClean="0"/>
              <a:t>„Simultaneous </a:t>
            </a:r>
            <a:r>
              <a:rPr lang="en-US" sz="1800" dirty="0"/>
              <a:t>Enhancement of Tritium Burn Efficiency and Fusion Power with Low-Tritium Spin-Polarized Fuel“, </a:t>
            </a:r>
            <a:r>
              <a:rPr lang="it-IT" sz="1800" dirty="0"/>
              <a:t>J.F. Parisi et </a:t>
            </a:r>
            <a:r>
              <a:rPr lang="it-IT" sz="1800" dirty="0" smtClean="0"/>
              <a:t>al., </a:t>
            </a:r>
            <a:r>
              <a:rPr lang="it-IT" sz="1800" dirty="0" err="1"/>
              <a:t>Nucl</a:t>
            </a:r>
            <a:r>
              <a:rPr lang="it-IT" sz="1800" dirty="0"/>
              <a:t>. Fusion </a:t>
            </a:r>
            <a:r>
              <a:rPr lang="it-IT" sz="1800" b="1" dirty="0"/>
              <a:t>64</a:t>
            </a:r>
            <a:r>
              <a:rPr lang="it-IT" sz="1800" dirty="0"/>
              <a:t> </a:t>
            </a:r>
            <a:r>
              <a:rPr lang="it-IT" sz="1800" dirty="0" smtClean="0"/>
              <a:t>126019 (2024), DOI: </a:t>
            </a:r>
            <a:r>
              <a:rPr lang="it-IT" sz="1800" dirty="0"/>
              <a:t>10.1088/1741-4326/ad7da3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→ Less Tritium needed</a:t>
            </a:r>
          </a:p>
          <a:p>
            <a:r>
              <a:rPr lang="en-US" sz="1800" dirty="0"/>
              <a:t>J.F. Parisi and A. Diallo; „Electric Power Enhancement using Spin-Polarized Fuel in Fusion Power Plants“, arXiv:2502.1594v1 </a:t>
            </a:r>
            <a:r>
              <a:rPr lang="en-US" sz="1800" dirty="0" smtClean="0"/>
              <a:t>(2025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→ </a:t>
            </a:r>
            <a:r>
              <a:rPr lang="en-US" sz="1800" b="1" dirty="0" smtClean="0">
                <a:solidFill>
                  <a:srgbClr val="FF0000"/>
                </a:solidFill>
              </a:rPr>
              <a:t>Disproportional Electric Power Increase</a:t>
            </a:r>
          </a:p>
          <a:p>
            <a:r>
              <a:rPr lang="en-US" sz="1800" dirty="0"/>
              <a:t>J. F. Parisi, A. Diallo, and S. Meschini; „Revisiting Fusion in D-</a:t>
            </a:r>
            <a:r>
              <a:rPr lang="en-US" sz="1800" baseline="30000" dirty="0"/>
              <a:t>3</a:t>
            </a:r>
            <a:r>
              <a:rPr lang="en-US" sz="1800" dirty="0"/>
              <a:t>He Plasmas With Spin-Polarized Fuel“, arXiv:2504.09869v2 </a:t>
            </a:r>
            <a:r>
              <a:rPr lang="en-US" sz="1800" dirty="0" smtClean="0"/>
              <a:t>(2025</a:t>
            </a:r>
            <a:r>
              <a:rPr lang="en-US" sz="1800" dirty="0" smtClean="0"/>
              <a:t>).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→ </a:t>
            </a:r>
            <a:r>
              <a:rPr lang="en-US" sz="1800" b="1" dirty="0" smtClean="0">
                <a:solidFill>
                  <a:srgbClr val="FF0000"/>
                </a:solidFill>
              </a:rPr>
              <a:t>Even stronger increase for D-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</a:rPr>
              <a:t>He Plasmas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“</a:t>
            </a:r>
            <a:r>
              <a:rPr lang="en-US" sz="1800" dirty="0" err="1" smtClean="0">
                <a:solidFill>
                  <a:prstClr val="black"/>
                </a:solidFill>
              </a:rPr>
              <a:t>Neutronics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analysis of spin-polarized fuel in spherical tokamaks”, </a:t>
            </a:r>
            <a:r>
              <a:rPr lang="en-US" sz="1800" dirty="0" smtClean="0">
                <a:solidFill>
                  <a:prstClr val="black"/>
                </a:solidFill>
              </a:rPr>
              <a:t>J. </a:t>
            </a:r>
            <a:r>
              <a:rPr lang="en-US" sz="1800" dirty="0">
                <a:solidFill>
                  <a:prstClr val="black"/>
                </a:solidFill>
              </a:rPr>
              <a:t>Bae et </a:t>
            </a:r>
            <a:r>
              <a:rPr lang="en-US" sz="1800" dirty="0" smtClean="0">
                <a:solidFill>
                  <a:prstClr val="black"/>
                </a:solidFill>
              </a:rPr>
              <a:t>al., </a:t>
            </a:r>
            <a:r>
              <a:rPr lang="en-US" sz="1800" dirty="0" err="1" smtClean="0">
                <a:solidFill>
                  <a:prstClr val="black"/>
                </a:solidFill>
              </a:rPr>
              <a:t>Nucl</a:t>
            </a:r>
            <a:r>
              <a:rPr lang="en-US" sz="1800" dirty="0">
                <a:solidFill>
                  <a:prstClr val="black"/>
                </a:solidFill>
              </a:rPr>
              <a:t>. Fusion </a:t>
            </a:r>
            <a:r>
              <a:rPr lang="en-US" sz="1800" b="1" dirty="0">
                <a:solidFill>
                  <a:prstClr val="black"/>
                </a:solidFill>
              </a:rPr>
              <a:t>65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086051 </a:t>
            </a:r>
            <a:r>
              <a:rPr lang="en-US" sz="1800" dirty="0" smtClean="0">
                <a:solidFill>
                  <a:prstClr val="black"/>
                </a:solidFill>
              </a:rPr>
              <a:t>(2025</a:t>
            </a:r>
            <a:r>
              <a:rPr lang="en-US" sz="1800" dirty="0" smtClean="0">
                <a:solidFill>
                  <a:prstClr val="black"/>
                </a:solidFill>
              </a:rPr>
              <a:t>), DOI: 10.1088/1741-4326/adf3c6</a:t>
            </a:r>
          </a:p>
          <a:p>
            <a:pPr marL="0" lvl="0" indent="0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→ Advantages of manipulated diff. cross section</a:t>
            </a:r>
            <a:endParaRPr lang="en-US" sz="1800" b="1" dirty="0">
              <a:solidFill>
                <a:srgbClr val="FF0000"/>
              </a:solidFill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“Ab </a:t>
            </a:r>
            <a:r>
              <a:rPr lang="en-US" sz="1800" dirty="0">
                <a:solidFill>
                  <a:prstClr val="black"/>
                </a:solidFill>
              </a:rPr>
              <a:t>initio predictions for polarized deuterium-tritium thermonuclear </a:t>
            </a:r>
            <a:r>
              <a:rPr lang="en-US" sz="1800" dirty="0" smtClean="0">
                <a:solidFill>
                  <a:prstClr val="black"/>
                </a:solidFill>
              </a:rPr>
              <a:t>fusion”, G. </a:t>
            </a:r>
            <a:r>
              <a:rPr lang="en-US" sz="1800" dirty="0" err="1" smtClean="0">
                <a:solidFill>
                  <a:prstClr val="black"/>
                </a:solidFill>
              </a:rPr>
              <a:t>Hupin</a:t>
            </a:r>
            <a:r>
              <a:rPr lang="en-US" sz="1800" dirty="0" smtClean="0">
                <a:solidFill>
                  <a:prstClr val="black"/>
                </a:solidFill>
              </a:rPr>
              <a:t> et al., Nat Com. </a:t>
            </a:r>
            <a:r>
              <a:rPr lang="en-US" sz="1800" b="1" dirty="0" smtClean="0">
                <a:solidFill>
                  <a:prstClr val="black"/>
                </a:solidFill>
              </a:rPr>
              <a:t>10 </a:t>
            </a:r>
            <a:r>
              <a:rPr lang="en-US" sz="1800" dirty="0" smtClean="0">
                <a:solidFill>
                  <a:prstClr val="black"/>
                </a:solidFill>
              </a:rPr>
              <a:t>351 (2019).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Neutron </a:t>
            </a:r>
            <a:r>
              <a:rPr lang="de-DE" u="sng" dirty="0" err="1" smtClean="0"/>
              <a:t>Foccusing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08029" y="6370816"/>
            <a:ext cx="1409330" cy="229676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286294" y="2335926"/>
            <a:ext cx="2819400" cy="2819400"/>
            <a:chOff x="4953000" y="2514600"/>
            <a:chExt cx="2819400" cy="2819400"/>
          </a:xfrm>
        </p:grpSpPr>
        <p:sp>
          <p:nvSpPr>
            <p:cNvPr id="6" name="Ellipse 5"/>
            <p:cNvSpPr/>
            <p:nvPr/>
          </p:nvSpPr>
          <p:spPr bwMode="auto">
            <a:xfrm>
              <a:off x="5791200" y="3429000"/>
              <a:ext cx="1143000" cy="1066800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4953000" y="2514600"/>
              <a:ext cx="2819400" cy="2819400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5334000" y="2971800"/>
              <a:ext cx="2057400" cy="1981200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Gerade Verbindung mit Pfeil 8"/>
            <p:cNvCxnSpPr/>
            <p:nvPr/>
          </p:nvCxnSpPr>
          <p:spPr bwMode="auto">
            <a:xfrm flipV="1">
              <a:off x="7239000" y="4343400"/>
              <a:ext cx="76200" cy="152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Gerade Verbindung mit Pfeil 9"/>
            <p:cNvCxnSpPr/>
            <p:nvPr/>
          </p:nvCxnSpPr>
          <p:spPr bwMode="auto">
            <a:xfrm flipV="1">
              <a:off x="7381280" y="3004456"/>
              <a:ext cx="31892" cy="187310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1" name="Textfeld 10"/>
          <p:cNvSpPr txBox="1"/>
          <p:nvPr/>
        </p:nvSpPr>
        <p:spPr>
          <a:xfrm>
            <a:off x="919659" y="1108847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Deuterium: </a:t>
            </a:r>
            <a:r>
              <a:rPr lang="de-DE" sz="2400" b="1" u="sng" dirty="0" err="1" smtClean="0"/>
              <a:t>P</a:t>
            </a:r>
            <a:r>
              <a:rPr lang="de-DE" sz="2400" b="1" u="sng" baseline="-25000" dirty="0" err="1" smtClean="0"/>
              <a:t>zz</a:t>
            </a:r>
            <a:r>
              <a:rPr lang="de-DE" sz="2400" b="1" u="sng" dirty="0" smtClean="0"/>
              <a:t> = -2</a:t>
            </a:r>
            <a:endParaRPr lang="en-US" sz="2400" b="1" u="sng" dirty="0"/>
          </a:p>
        </p:txBody>
      </p:sp>
      <p:sp>
        <p:nvSpPr>
          <p:cNvPr id="12" name="Textfeld 11"/>
          <p:cNvSpPr txBox="1"/>
          <p:nvPr/>
        </p:nvSpPr>
        <p:spPr>
          <a:xfrm>
            <a:off x="462459" y="1652757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CC0099"/>
                </a:solidFill>
              </a:rPr>
              <a:t>Focussing</a:t>
            </a:r>
            <a:r>
              <a:rPr lang="de-DE" sz="2400" dirty="0" smtClean="0">
                <a:solidFill>
                  <a:srgbClr val="CC0099"/>
                </a:solidFill>
              </a:rPr>
              <a:t> </a:t>
            </a:r>
            <a:r>
              <a:rPr lang="de-DE" sz="2400" dirty="0" err="1" smtClean="0">
                <a:solidFill>
                  <a:srgbClr val="CC0099"/>
                </a:solidFill>
              </a:rPr>
              <a:t>of</a:t>
            </a:r>
            <a:r>
              <a:rPr lang="de-DE" sz="2400" dirty="0" smtClean="0">
                <a:solidFill>
                  <a:srgbClr val="CC0099"/>
                </a:solidFill>
              </a:rPr>
              <a:t> </a:t>
            </a:r>
            <a:r>
              <a:rPr lang="de-DE" sz="2400" dirty="0" err="1" smtClean="0">
                <a:solidFill>
                  <a:srgbClr val="CC0099"/>
                </a:solidFill>
              </a:rPr>
              <a:t>the</a:t>
            </a:r>
            <a:r>
              <a:rPr lang="de-DE" sz="2400" dirty="0" smtClean="0">
                <a:solidFill>
                  <a:srgbClr val="CC0099"/>
                </a:solidFill>
              </a:rPr>
              <a:t> Neutrons !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2458" y="2291257"/>
            <a:ext cx="5580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1.) </a:t>
            </a:r>
            <a:r>
              <a:rPr lang="de-DE" sz="2200" dirty="0" err="1" smtClean="0"/>
              <a:t>Helps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breeding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</a:p>
          <a:p>
            <a:r>
              <a:rPr lang="de-DE" sz="2200" dirty="0"/>
              <a:t> </a:t>
            </a:r>
            <a:r>
              <a:rPr lang="de-DE" sz="2200" dirty="0" smtClean="0"/>
              <a:t>    </a:t>
            </a:r>
            <a:r>
              <a:rPr lang="de-DE" sz="2200" dirty="0" err="1" smtClean="0"/>
              <a:t>tritium</a:t>
            </a:r>
            <a:r>
              <a:rPr lang="de-DE" sz="2200" dirty="0" smtClean="0"/>
              <a:t>!  </a:t>
            </a:r>
            <a:r>
              <a:rPr lang="de-DE" sz="2200" b="1" dirty="0" smtClean="0">
                <a:solidFill>
                  <a:srgbClr val="C00000"/>
                </a:solidFill>
              </a:rPr>
              <a:t>(</a:t>
            </a:r>
            <a:r>
              <a:rPr lang="de-DE" sz="2200" b="1" baseline="30000" dirty="0" smtClean="0">
                <a:solidFill>
                  <a:srgbClr val="C00000"/>
                </a:solidFill>
              </a:rPr>
              <a:t>6</a:t>
            </a:r>
            <a:r>
              <a:rPr lang="de-DE" sz="2200" b="1" dirty="0" smtClean="0">
                <a:solidFill>
                  <a:srgbClr val="C00000"/>
                </a:solidFill>
              </a:rPr>
              <a:t>Li + n -&gt; </a:t>
            </a:r>
            <a:r>
              <a:rPr lang="de-DE" sz="2200" b="1" baseline="30000" dirty="0" smtClean="0">
                <a:solidFill>
                  <a:srgbClr val="C00000"/>
                </a:solidFill>
              </a:rPr>
              <a:t>4</a:t>
            </a:r>
            <a:r>
              <a:rPr lang="de-DE" sz="2200" b="1" dirty="0" smtClean="0">
                <a:solidFill>
                  <a:srgbClr val="C00000"/>
                </a:solidFill>
              </a:rPr>
              <a:t>He + t)</a:t>
            </a:r>
            <a:r>
              <a:rPr lang="de-DE" sz="2200" dirty="0" smtClean="0">
                <a:solidFill>
                  <a:srgbClr val="00B050"/>
                </a:solidFill>
              </a:rPr>
              <a:t> </a:t>
            </a:r>
          </a:p>
          <a:p>
            <a:endParaRPr lang="de-DE" sz="1400" dirty="0" smtClean="0">
              <a:solidFill>
                <a:srgbClr val="00B050"/>
              </a:solidFill>
            </a:endParaRPr>
          </a:p>
          <a:p>
            <a:r>
              <a:rPr lang="de-DE" sz="2200" dirty="0" smtClean="0"/>
              <a:t>2.) </a:t>
            </a:r>
            <a:r>
              <a:rPr lang="de-DE" sz="2200" dirty="0" err="1" smtClean="0"/>
              <a:t>Helps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save </a:t>
            </a:r>
            <a:r>
              <a:rPr lang="de-DE" sz="2200" dirty="0" err="1" smtClean="0"/>
              <a:t>money</a:t>
            </a:r>
            <a:r>
              <a:rPr lang="de-DE" sz="2200" dirty="0" smtClean="0"/>
              <a:t>:  </a:t>
            </a:r>
          </a:p>
          <a:p>
            <a:r>
              <a:rPr lang="de-DE" sz="2200" dirty="0" smtClean="0"/>
              <a:t>     </a:t>
            </a:r>
            <a:r>
              <a:rPr lang="de-DE" sz="2200" dirty="0" err="1" smtClean="0"/>
              <a:t>blanket</a:t>
            </a:r>
            <a:r>
              <a:rPr lang="de-DE" sz="2200" dirty="0" smtClean="0"/>
              <a:t> </a:t>
            </a:r>
            <a:r>
              <a:rPr lang="de-DE" sz="2200" dirty="0" err="1" smtClean="0"/>
              <a:t>exchange</a:t>
            </a:r>
            <a:r>
              <a:rPr lang="de-DE" sz="2200" dirty="0" smtClean="0"/>
              <a:t>, </a:t>
            </a:r>
            <a:r>
              <a:rPr lang="de-DE" sz="2200" dirty="0" err="1" smtClean="0"/>
              <a:t>magnet</a:t>
            </a:r>
            <a:r>
              <a:rPr lang="de-DE" sz="2200" dirty="0" smtClean="0"/>
              <a:t> </a:t>
            </a:r>
            <a:r>
              <a:rPr lang="de-DE" sz="2200" dirty="0" err="1" smtClean="0"/>
              <a:t>lifetime</a:t>
            </a:r>
            <a:endParaRPr lang="de-DE" sz="2200" dirty="0" smtClean="0"/>
          </a:p>
          <a:p>
            <a:endParaRPr lang="de-DE" sz="1400" dirty="0">
              <a:solidFill>
                <a:srgbClr val="00B050"/>
              </a:solidFill>
            </a:endParaRPr>
          </a:p>
          <a:p>
            <a:r>
              <a:rPr lang="de-DE" sz="2200" dirty="0"/>
              <a:t>3</a:t>
            </a:r>
            <a:r>
              <a:rPr lang="de-DE" sz="2200" dirty="0" smtClean="0"/>
              <a:t>.) </a:t>
            </a:r>
            <a:r>
              <a:rPr lang="de-DE" sz="2200" dirty="0" err="1" smtClean="0"/>
              <a:t>Less</a:t>
            </a:r>
            <a:r>
              <a:rPr lang="de-DE" sz="2200" dirty="0" smtClean="0"/>
              <a:t> </a:t>
            </a:r>
            <a:r>
              <a:rPr lang="de-DE" sz="2200" dirty="0" err="1" smtClean="0"/>
              <a:t>neutrons</a:t>
            </a:r>
            <a:r>
              <a:rPr lang="de-DE" sz="2200" dirty="0" smtClean="0"/>
              <a:t> on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inner</a:t>
            </a:r>
            <a:r>
              <a:rPr lang="de-DE" sz="2200" dirty="0"/>
              <a:t> </a:t>
            </a:r>
            <a:r>
              <a:rPr lang="de-DE" sz="2200" dirty="0" smtClean="0"/>
              <a:t>wall </a:t>
            </a:r>
          </a:p>
          <a:p>
            <a:r>
              <a:rPr lang="de-DE" sz="2200" dirty="0" smtClean="0"/>
              <a:t>     -&gt; </a:t>
            </a:r>
            <a:r>
              <a:rPr lang="de-DE" sz="2200" dirty="0" err="1" smtClean="0"/>
              <a:t>less</a:t>
            </a:r>
            <a:r>
              <a:rPr lang="de-DE" sz="2200" dirty="0" smtClean="0"/>
              <a:t> </a:t>
            </a:r>
            <a:r>
              <a:rPr lang="de-DE" sz="2200" dirty="0" err="1" smtClean="0"/>
              <a:t>cooling</a:t>
            </a:r>
            <a:r>
              <a:rPr lang="de-DE" sz="2200" dirty="0" smtClean="0"/>
              <a:t> </a:t>
            </a:r>
            <a:r>
              <a:rPr lang="de-DE" sz="2200" dirty="0" err="1" smtClean="0"/>
              <a:t>needed</a:t>
            </a:r>
            <a:endParaRPr lang="de-DE" sz="2200" dirty="0" smtClean="0"/>
          </a:p>
          <a:p>
            <a:r>
              <a:rPr lang="de-DE" sz="2200" dirty="0"/>
              <a:t> </a:t>
            </a:r>
            <a:r>
              <a:rPr lang="de-DE" sz="2200" dirty="0" smtClean="0"/>
              <a:t>    -&gt; </a:t>
            </a:r>
            <a:r>
              <a:rPr lang="de-DE" sz="2200" dirty="0" err="1" smtClean="0"/>
              <a:t>coils</a:t>
            </a:r>
            <a:r>
              <a:rPr lang="de-DE" sz="2200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come</a:t>
            </a:r>
            <a:r>
              <a:rPr lang="de-DE" sz="2200" dirty="0" smtClean="0"/>
              <a:t> </a:t>
            </a:r>
            <a:r>
              <a:rPr lang="de-DE" sz="2200" dirty="0" err="1" smtClean="0"/>
              <a:t>closer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plasma</a:t>
            </a:r>
            <a:endParaRPr lang="de-DE" sz="2200" dirty="0" smtClean="0"/>
          </a:p>
          <a:p>
            <a:r>
              <a:rPr lang="de-DE" sz="2200" dirty="0" smtClean="0"/>
              <a:t> </a:t>
            </a:r>
          </a:p>
          <a:p>
            <a:r>
              <a:rPr lang="de-DE" sz="2200" b="1" dirty="0"/>
              <a:t> </a:t>
            </a:r>
            <a:r>
              <a:rPr lang="de-DE" sz="2200" b="1" dirty="0" smtClean="0"/>
              <a:t>  ITER:           </a:t>
            </a:r>
            <a:r>
              <a:rPr lang="de-DE" sz="2200" b="1" dirty="0" smtClean="0">
                <a:solidFill>
                  <a:srgbClr val="C00000"/>
                </a:solidFill>
              </a:rPr>
              <a:t>E ~ B</a:t>
            </a:r>
            <a:r>
              <a:rPr lang="de-DE" sz="2200" b="1" baseline="30000" dirty="0" smtClean="0">
                <a:solidFill>
                  <a:srgbClr val="C00000"/>
                </a:solidFill>
              </a:rPr>
              <a:t>7.81 </a:t>
            </a:r>
            <a:r>
              <a:rPr lang="en-US" sz="2200" dirty="0" smtClean="0"/>
              <a:t> </a:t>
            </a:r>
            <a:endParaRPr lang="de-DE" sz="2200" b="1" baseline="30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are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problems</a:t>
            </a:r>
            <a:r>
              <a:rPr lang="de-DE" u="sng" dirty="0" smtClean="0"/>
              <a:t> ?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274619"/>
            <a:ext cx="11449050" cy="448176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smtClean="0"/>
              <a:t>1.) Will </a:t>
            </a:r>
            <a:r>
              <a:rPr lang="de-DE" sz="2800" b="1" dirty="0" err="1" smtClean="0"/>
              <a:t>polarization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survive</a:t>
            </a:r>
            <a:r>
              <a:rPr lang="de-DE" sz="2800" b="1" dirty="0" smtClean="0"/>
              <a:t> in a </a:t>
            </a:r>
            <a:r>
              <a:rPr lang="de-DE" sz="2800" b="1" dirty="0" err="1" smtClean="0"/>
              <a:t>fusion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plasma</a:t>
            </a:r>
            <a:r>
              <a:rPr lang="de-DE" sz="2800" b="1" dirty="0" smtClean="0"/>
              <a:t>? </a:t>
            </a:r>
          </a:p>
          <a:p>
            <a:pPr marL="0" indent="0">
              <a:buNone/>
            </a:pPr>
            <a:r>
              <a:rPr lang="de-DE" dirty="0" smtClean="0"/>
              <a:t>       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800" b="1" dirty="0" smtClean="0"/>
              <a:t>2.) </a:t>
            </a:r>
            <a:r>
              <a:rPr lang="de-DE" sz="2800" b="1" dirty="0" err="1" smtClean="0"/>
              <a:t>How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produce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enough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polarized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fuel</a:t>
            </a:r>
            <a:r>
              <a:rPr lang="de-DE" sz="2800" b="1" dirty="0" smtClean="0"/>
              <a:t>, i.e. D, T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baseline="30000" dirty="0" smtClean="0"/>
              <a:t>3</a:t>
            </a:r>
            <a:r>
              <a:rPr lang="de-DE" sz="2800" b="1" dirty="0" smtClean="0"/>
              <a:t>He ?</a:t>
            </a: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sz="2800" b="1" dirty="0" smtClean="0"/>
              <a:t>3.) </a:t>
            </a:r>
            <a:r>
              <a:rPr lang="de-DE" sz="2800" b="1" dirty="0" err="1" smtClean="0"/>
              <a:t>What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about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D + D </a:t>
            </a:r>
            <a:r>
              <a:rPr lang="de-DE" sz="2800" b="1" dirty="0" err="1" smtClean="0"/>
              <a:t>reactions</a:t>
            </a:r>
            <a:r>
              <a:rPr lang="de-DE" sz="2800" b="1" dirty="0" smtClean="0"/>
              <a:t>? </a:t>
            </a:r>
          </a:p>
          <a:p>
            <a:pPr marL="0" indent="0">
              <a:buNone/>
            </a:pPr>
            <a:r>
              <a:rPr lang="de-DE" sz="2400" dirty="0" smtClean="0"/>
              <a:t>         d + d → t + p     </a:t>
            </a:r>
            <a:r>
              <a:rPr lang="de-DE" sz="2400" dirty="0" err="1" smtClean="0"/>
              <a:t>or</a:t>
            </a:r>
            <a:r>
              <a:rPr lang="de-DE" sz="2400" dirty="0" smtClean="0"/>
              <a:t>     d + d → 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He + 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866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266850"/>
            <a:ext cx="11449050" cy="1124780"/>
          </a:xfrm>
        </p:spPr>
        <p:txBody>
          <a:bodyPr/>
          <a:lstStyle/>
          <a:p>
            <a:r>
              <a:rPr lang="de-DE" u="sng" dirty="0" err="1" smtClean="0"/>
              <a:t>Active</a:t>
            </a:r>
            <a:r>
              <a:rPr lang="de-DE" u="sng" dirty="0" smtClean="0"/>
              <a:t> </a:t>
            </a:r>
            <a:r>
              <a:rPr lang="de-DE" u="sng" dirty="0" err="1" smtClean="0"/>
              <a:t>collaborations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330779"/>
            <a:ext cx="11449050" cy="4940605"/>
          </a:xfrm>
        </p:spPr>
        <p:txBody>
          <a:bodyPr/>
          <a:lstStyle/>
          <a:p>
            <a:r>
              <a:rPr lang="de-DE" b="1" dirty="0" smtClean="0"/>
              <a:t> PREFER </a:t>
            </a:r>
            <a:r>
              <a:rPr lang="de-DE" dirty="0" smtClean="0"/>
              <a:t>(</a:t>
            </a:r>
            <a:r>
              <a:rPr lang="en-US" sz="2000" dirty="0" smtClean="0"/>
              <a:t>“</a:t>
            </a:r>
            <a:r>
              <a:rPr lang="en-US" sz="2000" b="1" dirty="0" smtClean="0"/>
              <a:t>P</a:t>
            </a:r>
            <a:r>
              <a:rPr lang="en-US" sz="2000" dirty="0" smtClean="0"/>
              <a:t>olarization </a:t>
            </a:r>
            <a:r>
              <a:rPr lang="en-US" sz="2000" b="1" dirty="0"/>
              <a:t>Re</a:t>
            </a:r>
            <a:r>
              <a:rPr lang="en-US" sz="2000" dirty="0"/>
              <a:t>search for </a:t>
            </a:r>
            <a:r>
              <a:rPr lang="en-US" sz="2000" b="1" dirty="0"/>
              <a:t>F</a:t>
            </a:r>
            <a:r>
              <a:rPr lang="en-US" sz="2000" dirty="0"/>
              <a:t>usion </a:t>
            </a:r>
            <a:r>
              <a:rPr lang="en-US" sz="2000" b="1" dirty="0"/>
              <a:t>E</a:t>
            </a:r>
            <a:r>
              <a:rPr lang="en-US" sz="2000" dirty="0"/>
              <a:t>xperiments and </a:t>
            </a:r>
            <a:r>
              <a:rPr lang="en-US" sz="2000" b="1" dirty="0"/>
              <a:t>R</a:t>
            </a:r>
            <a:r>
              <a:rPr lang="en-US" sz="2000" dirty="0"/>
              <a:t>eactors</a:t>
            </a:r>
            <a:r>
              <a:rPr lang="en-US" sz="2000" dirty="0" smtClean="0"/>
              <a:t>”):</a:t>
            </a:r>
            <a:endParaRPr lang="en-US" sz="20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    IKP-2 and PGI-6 of FZ Jülich / Uni. Düsseldorf, Uni. Ferrara, Uni. Heraklion/FORTH,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    (PNPI St. Petersburg, BINP Novosibirsk) 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						</a:t>
            </a:r>
            <a:r>
              <a:rPr lang="en-US" sz="1600" dirty="0" smtClean="0"/>
              <a:t>(see talk by G. </a:t>
            </a:r>
            <a:r>
              <a:rPr lang="en-US" sz="1600" dirty="0" err="1" smtClean="0"/>
              <a:t>Ciullo</a:t>
            </a:r>
            <a:r>
              <a:rPr lang="en-US" sz="1600" dirty="0" smtClean="0"/>
              <a:t> on Tuesday)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/>
              <a:t>Jefferson Lab</a:t>
            </a:r>
            <a:r>
              <a:rPr lang="en-US" sz="2000" dirty="0"/>
              <a:t>, </a:t>
            </a:r>
            <a:r>
              <a:rPr lang="en-US" sz="2000" dirty="0" smtClean="0"/>
              <a:t>Uni. </a:t>
            </a:r>
            <a:r>
              <a:rPr lang="en-US" sz="2000" dirty="0" err="1" smtClean="0"/>
              <a:t>Virgina</a:t>
            </a:r>
            <a:r>
              <a:rPr lang="en-US" sz="2000" dirty="0"/>
              <a:t>, Oak Ridge Lab</a:t>
            </a:r>
            <a:r>
              <a:rPr lang="en-US" sz="2000" dirty="0" smtClean="0"/>
              <a:t>., Uni. California </a:t>
            </a:r>
            <a:r>
              <a:rPr lang="en-US" sz="2000" dirty="0"/>
              <a:t>and the DIII-Tokamak </a:t>
            </a:r>
            <a:endParaRPr lang="en-US" sz="2000" dirty="0" smtClean="0">
              <a:solidFill>
                <a:srgbClr val="660066"/>
              </a:solidFill>
            </a:endParaRPr>
          </a:p>
          <a:p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/>
              <a:t>Uni. Princeton / Marathon Fusion  </a:t>
            </a:r>
            <a:r>
              <a:rPr lang="en-US" sz="1600" dirty="0" smtClean="0">
                <a:solidFill>
                  <a:schemeClr val="tx2"/>
                </a:solidFill>
              </a:rPr>
              <a:t>(</a:t>
            </a:r>
            <a:r>
              <a:rPr lang="en-US" sz="1600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sz="16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tx2"/>
                </a:solidFill>
                <a:hlinkClick r:id="rId2"/>
              </a:rPr>
              <a:t>www.marathonfusion.com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sz="2000" dirty="0" err="1" smtClean="0"/>
              <a:t>polarized</a:t>
            </a:r>
            <a:r>
              <a:rPr lang="de-DE" sz="2000" dirty="0" smtClean="0"/>
              <a:t> p-B Fusion in China </a:t>
            </a:r>
          </a:p>
          <a:p>
            <a:pPr marL="0" indent="0">
              <a:buNone/>
            </a:pPr>
            <a:r>
              <a:rPr lang="de-DE" sz="1600" dirty="0" smtClean="0"/>
              <a:t>     (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talks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Wei Yang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Zhi</a:t>
            </a:r>
            <a:r>
              <a:rPr lang="de-DE" sz="1600" dirty="0" smtClean="0"/>
              <a:t> Li on </a:t>
            </a:r>
            <a:r>
              <a:rPr lang="de-DE" sz="1600" dirty="0" err="1" smtClean="0"/>
              <a:t>Tuesday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97" y="1244042"/>
            <a:ext cx="1435428" cy="21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83" y="3943348"/>
            <a:ext cx="3826321" cy="1196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8899072" y="5135337"/>
            <a:ext cx="249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arXiv:2507.13461</a:t>
            </a:r>
            <a:endParaRPr lang="en-US" sz="1600" u="sng" dirty="0">
              <a:solidFill>
                <a:schemeClr val="tx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8" y="5280486"/>
            <a:ext cx="2502352" cy="7002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51034"/>
            <a:ext cx="11449050" cy="472636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1.) </a:t>
            </a:r>
            <a:r>
              <a:rPr lang="de-DE" dirty="0" err="1"/>
              <a:t>Kulsrud</a:t>
            </a:r>
            <a:r>
              <a:rPr lang="de-DE" dirty="0"/>
              <a:t>, </a:t>
            </a:r>
            <a:r>
              <a:rPr lang="de-DE" dirty="0" err="1"/>
              <a:t>Goldhaber</a:t>
            </a:r>
            <a:r>
              <a:rPr lang="de-DE" dirty="0"/>
              <a:t>, et al.; Phys. </a:t>
            </a:r>
            <a:r>
              <a:rPr lang="de-DE" dirty="0" err="1"/>
              <a:t>Rev</a:t>
            </a:r>
            <a:r>
              <a:rPr lang="de-DE" dirty="0"/>
              <a:t>. </a:t>
            </a:r>
            <a:r>
              <a:rPr lang="de-DE" dirty="0" err="1"/>
              <a:t>Lett</a:t>
            </a:r>
            <a:r>
              <a:rPr lang="de-DE" dirty="0"/>
              <a:t>. </a:t>
            </a:r>
            <a:r>
              <a:rPr lang="de-DE" b="1" dirty="0"/>
              <a:t>49</a:t>
            </a:r>
            <a:r>
              <a:rPr lang="de-DE" dirty="0"/>
              <a:t>, 1248 (1982).</a:t>
            </a:r>
          </a:p>
          <a:p>
            <a:pPr marL="0" indent="0">
              <a:buNone/>
            </a:pPr>
            <a:r>
              <a:rPr lang="de-DE" sz="2000" dirty="0"/>
              <a:t>    </a:t>
            </a:r>
            <a:r>
              <a:rPr lang="de-DE" sz="2000" dirty="0" smtClean="0"/>
              <a:t>    </a:t>
            </a:r>
            <a:r>
              <a:rPr lang="de-DE" sz="2000" dirty="0">
                <a:solidFill>
                  <a:srgbClr val="C00000"/>
                </a:solidFill>
              </a:rPr>
              <a:t>(-&gt;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should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survive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long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enough</a:t>
            </a:r>
            <a:r>
              <a:rPr lang="de-DE" sz="2000" dirty="0">
                <a:solidFill>
                  <a:srgbClr val="C00000"/>
                </a:solidFill>
              </a:rPr>
              <a:t> in a </a:t>
            </a:r>
            <a:r>
              <a:rPr lang="de-DE" sz="2000" dirty="0" err="1">
                <a:solidFill>
                  <a:srgbClr val="C00000"/>
                </a:solidFill>
              </a:rPr>
              <a:t>Tokamak</a:t>
            </a:r>
            <a:r>
              <a:rPr lang="de-DE" sz="2000" dirty="0" smtClean="0">
                <a:solidFill>
                  <a:srgbClr val="C00000"/>
                </a:solidFill>
              </a:rPr>
              <a:t>!)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/>
              <a:t>2.) </a:t>
            </a:r>
            <a:r>
              <a:rPr lang="de-DE" dirty="0" err="1"/>
              <a:t>Greenside</a:t>
            </a:r>
            <a:r>
              <a:rPr lang="de-DE" dirty="0"/>
              <a:t>, et al.; J. </a:t>
            </a:r>
            <a:r>
              <a:rPr lang="de-DE" dirty="0" err="1"/>
              <a:t>Vac</a:t>
            </a:r>
            <a:r>
              <a:rPr lang="de-DE" dirty="0"/>
              <a:t>. </a:t>
            </a:r>
            <a:r>
              <a:rPr lang="de-DE" dirty="0" err="1"/>
              <a:t>Sci</a:t>
            </a:r>
            <a:r>
              <a:rPr lang="de-DE" dirty="0"/>
              <a:t>. </a:t>
            </a:r>
            <a:r>
              <a:rPr lang="de-DE" dirty="0" err="1"/>
              <a:t>Technol</a:t>
            </a:r>
            <a:r>
              <a:rPr lang="de-DE" dirty="0"/>
              <a:t>. A </a:t>
            </a:r>
            <a:r>
              <a:rPr lang="de-DE" b="1" dirty="0"/>
              <a:t>2</a:t>
            </a:r>
            <a:r>
              <a:rPr lang="de-DE" dirty="0"/>
              <a:t>(2), 619 (1984).</a:t>
            </a:r>
          </a:p>
          <a:p>
            <a:pPr marL="0" indent="0">
              <a:buNone/>
            </a:pPr>
            <a:r>
              <a:rPr lang="de-DE" sz="2000" dirty="0"/>
              <a:t>    </a:t>
            </a:r>
            <a:r>
              <a:rPr lang="de-DE" sz="2000" dirty="0" smtClean="0"/>
              <a:t>    </a:t>
            </a:r>
            <a:r>
              <a:rPr lang="de-DE" sz="2000" dirty="0">
                <a:solidFill>
                  <a:srgbClr val="C00000"/>
                </a:solidFill>
              </a:rPr>
              <a:t>(-&gt;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losses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during</a:t>
            </a:r>
            <a:r>
              <a:rPr lang="de-DE" sz="2000" dirty="0">
                <a:solidFill>
                  <a:srgbClr val="C00000"/>
                </a:solidFill>
              </a:rPr>
              <a:t> wall </a:t>
            </a:r>
            <a:r>
              <a:rPr lang="de-DE" sz="2000" dirty="0" err="1">
                <a:solidFill>
                  <a:srgbClr val="C00000"/>
                </a:solidFill>
              </a:rPr>
              <a:t>interaction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-&gt; </a:t>
            </a:r>
            <a:r>
              <a:rPr lang="de-DE" sz="2000" dirty="0">
                <a:solidFill>
                  <a:srgbClr val="C00000"/>
                </a:solidFill>
              </a:rPr>
              <a:t>Patent on </a:t>
            </a:r>
            <a:r>
              <a:rPr lang="de-DE" sz="2000" dirty="0" err="1">
                <a:solidFill>
                  <a:srgbClr val="C00000"/>
                </a:solidFill>
              </a:rPr>
              <a:t>surface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coating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!!!!)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/>
              <a:t>3.) Coppi et al.; Phys. </a:t>
            </a:r>
            <a:r>
              <a:rPr lang="de-DE" dirty="0" err="1"/>
              <a:t>Fluids</a:t>
            </a:r>
            <a:r>
              <a:rPr lang="de-DE" dirty="0"/>
              <a:t> </a:t>
            </a:r>
            <a:r>
              <a:rPr lang="de-DE" b="1" dirty="0"/>
              <a:t>29</a:t>
            </a:r>
            <a:r>
              <a:rPr lang="de-DE" dirty="0"/>
              <a:t>, 4060 (1986</a:t>
            </a:r>
            <a:r>
              <a:rPr lang="de-DE" dirty="0" smtClean="0"/>
              <a:t>).</a:t>
            </a:r>
            <a:endParaRPr lang="de-DE" dirty="0"/>
          </a:p>
          <a:p>
            <a:pPr marL="0" indent="0">
              <a:buNone/>
            </a:pPr>
            <a:r>
              <a:rPr lang="de-DE" sz="2000" dirty="0" smtClean="0"/>
              <a:t>        </a:t>
            </a:r>
            <a:r>
              <a:rPr lang="de-DE" sz="2000" dirty="0">
                <a:solidFill>
                  <a:srgbClr val="C00000"/>
                </a:solidFill>
              </a:rPr>
              <a:t>(</a:t>
            </a:r>
            <a:r>
              <a:rPr lang="de-DE" sz="2000" dirty="0" err="1">
                <a:solidFill>
                  <a:srgbClr val="C00000"/>
                </a:solidFill>
              </a:rPr>
              <a:t>Possible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resonances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with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some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plasma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modes</a:t>
            </a:r>
            <a:r>
              <a:rPr lang="de-DE" sz="2000" dirty="0">
                <a:solidFill>
                  <a:srgbClr val="C00000"/>
                </a:solidFill>
              </a:rPr>
              <a:t> will </a:t>
            </a:r>
            <a:r>
              <a:rPr lang="de-DE" sz="2000" dirty="0" err="1">
                <a:solidFill>
                  <a:srgbClr val="C00000"/>
                </a:solidFill>
              </a:rPr>
              <a:t>destroy</a:t>
            </a:r>
            <a:endParaRPr lang="de-DE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</a:rPr>
              <a:t>        </a:t>
            </a:r>
            <a:r>
              <a:rPr lang="de-DE" sz="2000" dirty="0" err="1">
                <a:solidFill>
                  <a:srgbClr val="C00000"/>
                </a:solidFill>
              </a:rPr>
              <a:t>the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nuclear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-&gt; </a:t>
            </a:r>
            <a:r>
              <a:rPr lang="de-DE" sz="2000" dirty="0" err="1">
                <a:solidFill>
                  <a:srgbClr val="C00000"/>
                </a:solidFill>
              </a:rPr>
              <a:t>Polarization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lifetime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as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analyser</a:t>
            </a:r>
            <a:endParaRPr lang="de-DE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</a:rPr>
              <a:t>        </a:t>
            </a:r>
            <a:r>
              <a:rPr lang="de-DE" sz="2000" dirty="0">
                <a:solidFill>
                  <a:srgbClr val="C00000"/>
                </a:solidFill>
              </a:rPr>
              <a:t>for </a:t>
            </a:r>
            <a:r>
              <a:rPr lang="de-DE" sz="2000" dirty="0" err="1">
                <a:solidFill>
                  <a:srgbClr val="C00000"/>
                </a:solidFill>
              </a:rPr>
              <a:t>these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plasma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modes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!!!)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71475" y="911504"/>
            <a:ext cx="11449050" cy="463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 smtClean="0"/>
              <a:t>Depolarization </a:t>
            </a:r>
            <a:r>
              <a:rPr lang="en-US" b="1" u="sng" dirty="0"/>
              <a:t>mechanism </a:t>
            </a:r>
            <a:r>
              <a:rPr lang="en-US" b="1" u="sng" dirty="0" smtClean="0"/>
              <a:t>				</a:t>
            </a:r>
            <a:r>
              <a:rPr lang="en-US" b="1" u="sng" dirty="0" smtClean="0"/>
              <a:t>	Rate </a:t>
            </a:r>
            <a:r>
              <a:rPr lang="en-US" b="1" u="sng" dirty="0"/>
              <a:t>(</a:t>
            </a:r>
            <a:r>
              <a:rPr lang="en-US" b="1" u="sng" dirty="0" smtClean="0"/>
              <a:t>s </a:t>
            </a:r>
            <a:r>
              <a:rPr lang="en-US" b="1" u="sng" baseline="30000" dirty="0" smtClean="0"/>
              <a:t>-1</a:t>
            </a:r>
            <a:r>
              <a:rPr lang="en-US" b="1" u="sng" dirty="0" smtClean="0"/>
              <a:t>)</a:t>
            </a:r>
            <a:endParaRPr lang="en-US" sz="1000" b="1" dirty="0"/>
          </a:p>
          <a:p>
            <a:pPr marL="0" indent="0">
              <a:buNone/>
            </a:pPr>
            <a:r>
              <a:rPr lang="en-US" dirty="0"/>
              <a:t>Ion + electron recombination  </a:t>
            </a:r>
            <a:r>
              <a:rPr lang="en-US" dirty="0" smtClean="0"/>
              <a:t>( ~ B</a:t>
            </a:r>
            <a:r>
              <a:rPr lang="en-US" baseline="30000" dirty="0" smtClean="0"/>
              <a:t>-2</a:t>
            </a:r>
            <a:r>
              <a:rPr lang="en-US" dirty="0" smtClean="0"/>
              <a:t> )			     10 </a:t>
            </a:r>
            <a:r>
              <a:rPr lang="en-US" baseline="30000" dirty="0" smtClean="0"/>
              <a:t>-6</a:t>
            </a:r>
            <a:endParaRPr lang="en-US" baseline="30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Binary </a:t>
            </a:r>
            <a:r>
              <a:rPr lang="en-US" dirty="0"/>
              <a:t>collisions: spin-orbit coupling </a:t>
            </a:r>
            <a:r>
              <a:rPr lang="en-US" dirty="0" smtClean="0"/>
              <a:t>		for </a:t>
            </a:r>
            <a:r>
              <a:rPr lang="en-US" dirty="0"/>
              <a:t>T</a:t>
            </a:r>
            <a:r>
              <a:rPr lang="en-US" dirty="0" smtClean="0"/>
              <a:t>: </a:t>
            </a:r>
            <a:r>
              <a:rPr lang="en-US" dirty="0" smtClean="0"/>
              <a:t>	  </a:t>
            </a:r>
            <a:r>
              <a:rPr lang="en-US" dirty="0" smtClean="0"/>
              <a:t>	 </a:t>
            </a:r>
            <a:r>
              <a:rPr lang="en-US" dirty="0" smtClean="0"/>
              <a:t>8 ∙ 10 </a:t>
            </a:r>
            <a:r>
              <a:rPr lang="en-US" baseline="30000" dirty="0" smtClean="0"/>
              <a:t>-6</a:t>
            </a: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						for </a:t>
            </a:r>
            <a:r>
              <a:rPr lang="en-US" dirty="0" smtClean="0"/>
              <a:t>D: </a:t>
            </a:r>
            <a:r>
              <a:rPr lang="en-US" dirty="0" smtClean="0"/>
              <a:t>	  </a:t>
            </a:r>
            <a:r>
              <a:rPr lang="en-US" dirty="0" smtClean="0"/>
              <a:t>	 </a:t>
            </a:r>
            <a:r>
              <a:rPr lang="en-US" dirty="0" smtClean="0"/>
              <a:t>3 ∙ 10 </a:t>
            </a:r>
            <a:r>
              <a:rPr lang="en-US" baseline="30000" dirty="0" smtClean="0"/>
              <a:t>-7</a:t>
            </a:r>
            <a:endParaRPr lang="en-US" baseline="30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Wall </a:t>
            </a:r>
            <a:r>
              <a:rPr lang="en-US" dirty="0"/>
              <a:t>recycling: expected for non–metallic materials 	</a:t>
            </a:r>
            <a:r>
              <a:rPr lang="en-US" dirty="0" smtClean="0"/>
              <a:t>	      ≤1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Field </a:t>
            </a:r>
            <a:r>
              <a:rPr lang="en-US" dirty="0" smtClean="0"/>
              <a:t>inhomogeneity's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</a:t>
            </a:r>
            <a:r>
              <a:rPr lang="en-US" dirty="0" smtClean="0"/>
              <a:t>=10</a:t>
            </a:r>
            <a:r>
              <a:rPr lang="en-US" baseline="30000" dirty="0" smtClean="0"/>
              <a:t>14</a:t>
            </a:r>
            <a:r>
              <a:rPr lang="en-US" dirty="0" smtClean="0"/>
              <a:t> cm</a:t>
            </a:r>
            <a:r>
              <a:rPr lang="en-US" baseline="30000" dirty="0" smtClean="0"/>
              <a:t>3</a:t>
            </a:r>
            <a:r>
              <a:rPr lang="en-US" dirty="0" smtClean="0"/>
              <a:t>):		for </a:t>
            </a:r>
            <a:r>
              <a:rPr lang="en-US" dirty="0" smtClean="0"/>
              <a:t>D</a:t>
            </a:r>
            <a:r>
              <a:rPr lang="en-US" dirty="0" smtClean="0"/>
              <a:t>:</a:t>
            </a:r>
            <a:r>
              <a:rPr lang="en-US" dirty="0" smtClean="0"/>
              <a:t>	  </a:t>
            </a:r>
            <a:r>
              <a:rPr lang="en-US" dirty="0" smtClean="0"/>
              <a:t>	 </a:t>
            </a:r>
            <a:r>
              <a:rPr lang="en-US" dirty="0"/>
              <a:t>4.7 </a:t>
            </a:r>
            <a:r>
              <a:rPr lang="en-US" dirty="0" smtClean="0"/>
              <a:t>∙ 10</a:t>
            </a:r>
            <a:r>
              <a:rPr lang="en-US" baseline="30000" dirty="0" smtClean="0"/>
              <a:t>-5</a:t>
            </a:r>
            <a:endParaRPr lang="en-US" baseline="-25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Resonant plasma waves: spin-flip matrix </a:t>
            </a:r>
            <a:r>
              <a:rPr lang="en-US" dirty="0" smtClean="0"/>
              <a:t>element 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l-GR" dirty="0" smtClean="0"/>
              <a:t>δ</a:t>
            </a:r>
            <a:r>
              <a:rPr lang="en-US" dirty="0" smtClean="0"/>
              <a:t>B </a:t>
            </a:r>
            <a:r>
              <a:rPr lang="en-US" dirty="0"/>
              <a:t>= 1 G, B</a:t>
            </a:r>
            <a:r>
              <a:rPr lang="en-US" baseline="-25000" dirty="0"/>
              <a:t>0</a:t>
            </a:r>
            <a:r>
              <a:rPr lang="en-US" dirty="0"/>
              <a:t> = 13 T for </a:t>
            </a:r>
            <a:r>
              <a:rPr lang="en-US" dirty="0" smtClean="0"/>
              <a:t>T</a:t>
            </a:r>
            <a:r>
              <a:rPr lang="en-US" dirty="0" smtClean="0"/>
              <a:t>: </a:t>
            </a:r>
            <a:r>
              <a:rPr lang="en-US" dirty="0" smtClean="0"/>
              <a:t>				</a:t>
            </a:r>
            <a:r>
              <a:rPr lang="en-US" dirty="0" smtClean="0"/>
              <a:t>	   0.027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71475" y="208384"/>
            <a:ext cx="11449050" cy="1124780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7" name="Rechteck 6"/>
          <p:cNvSpPr/>
          <p:nvPr/>
        </p:nvSpPr>
        <p:spPr>
          <a:xfrm flipH="1">
            <a:off x="9480327" y="1061545"/>
            <a:ext cx="2280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Estimated depolarization rates for the IGNITOR project: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0385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52729" y="3667830"/>
            <a:ext cx="11557967" cy="623404"/>
          </a:xfrm>
        </p:spPr>
        <p:txBody>
          <a:bodyPr/>
          <a:lstStyle/>
          <a:p>
            <a:pPr algn="ctr"/>
            <a:r>
              <a:rPr lang="en-US" sz="2800" b="0" dirty="0" smtClean="0"/>
              <a:t>Advantages of Polarized Fuel for Nuclear Fusion Energy Production</a:t>
            </a:r>
            <a:endParaRPr lang="en-US" sz="2800" b="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52729" y="4958571"/>
            <a:ext cx="10728325" cy="360000"/>
          </a:xfrm>
        </p:spPr>
        <p:txBody>
          <a:bodyPr/>
          <a:lstStyle/>
          <a:p>
            <a:r>
              <a:rPr lang="en-GB" sz="2000" dirty="0" smtClean="0"/>
              <a:t>Ralf Engels (IKP-2@FZJ/GSI)</a:t>
            </a:r>
            <a:endParaRPr lang="en-GB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40372" y="4600573"/>
            <a:ext cx="10728325" cy="547142"/>
          </a:xfrm>
        </p:spPr>
        <p:txBody>
          <a:bodyPr/>
          <a:lstStyle/>
          <a:p>
            <a:r>
              <a:rPr lang="de-DE" dirty="0" smtClean="0"/>
              <a:t>25</a:t>
            </a:r>
            <a:r>
              <a:rPr lang="de-DE" baseline="30000" dirty="0" smtClean="0"/>
              <a:t>th</a:t>
            </a:r>
            <a:r>
              <a:rPr lang="de-DE" dirty="0" smtClean="0"/>
              <a:t> September 2025</a:t>
            </a:r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6339B3-6FBF-4435-8C15-71A9DE98F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9" y="6008106"/>
            <a:ext cx="2047824" cy="633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17" y="6196532"/>
            <a:ext cx="1853345" cy="6584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" y="5492102"/>
            <a:ext cx="3559360" cy="13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8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9393" y="325820"/>
            <a:ext cx="11421132" cy="1122959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xfrm>
            <a:off x="399393" y="1150409"/>
            <a:ext cx="11116332" cy="4623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b="1" u="sng" dirty="0" err="1" smtClean="0"/>
              <a:t>Actual</a:t>
            </a:r>
            <a:r>
              <a:rPr lang="de-DE" sz="2400" b="1" u="sng" dirty="0" smtClean="0"/>
              <a:t> Projects (</a:t>
            </a:r>
            <a:r>
              <a:rPr lang="de-DE" sz="2400" b="1" u="sng" dirty="0" err="1" smtClean="0"/>
              <a:t>Magnetic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confinement</a:t>
            </a:r>
            <a:r>
              <a:rPr lang="de-DE" sz="2400" b="1" u="sng" dirty="0" smtClean="0"/>
              <a:t>):</a:t>
            </a:r>
            <a:endParaRPr lang="de-DE" sz="1000" dirty="0"/>
          </a:p>
          <a:p>
            <a:pPr marL="0" indent="0">
              <a:buNone/>
            </a:pPr>
            <a:r>
              <a:rPr lang="en-US" sz="2400" b="1" dirty="0" smtClean="0"/>
              <a:t>Collaboration </a:t>
            </a:r>
            <a:r>
              <a:rPr lang="en-US" sz="2400" b="1" dirty="0" smtClean="0"/>
              <a:t>between </a:t>
            </a:r>
            <a:r>
              <a:rPr lang="en-US" sz="2400" b="1" dirty="0" err="1" smtClean="0"/>
              <a:t>Jlab</a:t>
            </a:r>
            <a:r>
              <a:rPr lang="en-US" sz="2400" b="1" dirty="0" smtClean="0"/>
              <a:t>, </a:t>
            </a:r>
            <a:r>
              <a:rPr lang="en-US" sz="2400" b="1" dirty="0" smtClean="0"/>
              <a:t>Uni. of </a:t>
            </a:r>
            <a:r>
              <a:rPr lang="en-US" sz="2400" b="1" dirty="0" err="1" smtClean="0"/>
              <a:t>Virgina</a:t>
            </a:r>
            <a:r>
              <a:rPr lang="en-US" sz="2400" b="1" dirty="0" smtClean="0"/>
              <a:t>, Oak Ridge Lab</a:t>
            </a:r>
            <a:r>
              <a:rPr lang="en-US" sz="2400" b="1" dirty="0" smtClean="0"/>
              <a:t>., Uni. of California and </a:t>
            </a:r>
            <a:r>
              <a:rPr lang="en-US" sz="2400" b="1" dirty="0" smtClean="0"/>
              <a:t>the </a:t>
            </a:r>
            <a:r>
              <a:rPr lang="en-US" sz="2400" b="1" dirty="0" smtClean="0"/>
              <a:t>DIII-Tokamak/San Diego</a:t>
            </a:r>
            <a:endParaRPr lang="de-DE" sz="2400" b="1" dirty="0"/>
          </a:p>
          <a:p>
            <a:pPr marL="0" indent="0">
              <a:buNone/>
            </a:pPr>
            <a:r>
              <a:rPr lang="de-DE" sz="2400" b="1" u="sng" dirty="0" err="1" smtClean="0">
                <a:solidFill>
                  <a:srgbClr val="C00000"/>
                </a:solidFill>
              </a:rPr>
              <a:t>Idea</a:t>
            </a:r>
            <a:r>
              <a:rPr lang="de-DE" sz="2400" dirty="0" smtClean="0"/>
              <a:t>: </a:t>
            </a:r>
            <a:r>
              <a:rPr lang="de-DE" sz="2400" dirty="0" err="1" smtClean="0"/>
              <a:t>Fill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DIII </a:t>
            </a:r>
            <a:r>
              <a:rPr lang="de-DE" sz="2400" dirty="0" err="1" smtClean="0"/>
              <a:t>tokamak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polarized 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He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LiD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lifetime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polarization</a:t>
            </a:r>
            <a:r>
              <a:rPr lang="de-DE" sz="2400" dirty="0" smtClean="0"/>
              <a:t> in situ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/>
              <a:t>			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A.Sandorfi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 al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.;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Springer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Proceedings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DE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187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(2016).</a:t>
            </a:r>
          </a:p>
          <a:p>
            <a:pPr marL="0" indent="0">
              <a:buNone/>
            </a:pP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W. 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Heidbrink et al.; 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Frontiers 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de-DE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1355212 (2024).</a:t>
            </a:r>
          </a:p>
          <a:p>
            <a:pPr marL="0" indent="0">
              <a:buNone/>
            </a:pP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de-DE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DOI</a:t>
            </a:r>
            <a:r>
              <a:rPr lang="de-DE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10.3389/fphy.2024.1355212</a:t>
            </a:r>
            <a:endParaRPr lang="de-DE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0" lvl="6" indent="0">
              <a:buNone/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 Garcia et al.; „The use of D–D reactions to diagnose the lifetime of spin polarized fuel”, </a:t>
            </a:r>
          </a:p>
          <a:p>
            <a:pPr marL="2743200" lvl="6" indent="0">
              <a:buNone/>
            </a:pPr>
            <a:r>
              <a:rPr lang="en-US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Nucl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Fusion </a:t>
            </a: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65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046005 (2025). </a:t>
            </a:r>
            <a:endParaRPr lang="en-US" sz="16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0" lvl="6" indent="0">
              <a:buNone/>
            </a:pP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 10.1088/1741-4326/adb59b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8" y="3490177"/>
            <a:ext cx="2688827" cy="28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17" y="3249478"/>
            <a:ext cx="1229726" cy="270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18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9393" y="325820"/>
            <a:ext cx="11421132" cy="1122959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pic>
        <p:nvPicPr>
          <p:cNvPr id="6" name="Inhaltsplatzhalter 5" descr="Ein Bild, das Screenshot, Kreis, Grafiken, Grafikdesign enthält.&#10;&#10;Automatisch generierte Beschreibung">
            <a:extLst>
              <a:ext uri="{FF2B5EF4-FFF2-40B4-BE49-F238E27FC236}">
                <a16:creationId xmlns:a16="http://schemas.microsoft.com/office/drawing/2014/main" id="{DBA111A1-3650-71E7-343B-0AA759D59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8" y="1135063"/>
            <a:ext cx="7433970" cy="41831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8240110" y="1135063"/>
                <a:ext cx="3580415" cy="258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400" u="sng" dirty="0" smtClean="0"/>
                  <a:t>Laser:</a:t>
                </a:r>
                <a:r>
                  <a:rPr lang="de-DE" sz="2400" dirty="0" smtClean="0"/>
                  <a:t> PHELIX @ GSI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/>
              </a:p>
              <a:p>
                <a:pPr algn="l">
                  <a:lnSpc>
                    <a:spcPct val="95000"/>
                  </a:lnSpc>
                </a:pPr>
                <a:r>
                  <a:rPr lang="de-DE" sz="2400" u="sng" dirty="0" smtClean="0"/>
                  <a:t>Target:</a:t>
                </a:r>
                <a:r>
                  <a:rPr lang="de-DE" sz="2400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Pre>
                          <m:sPre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</m:acc>
                  </m:oMath>
                </a14:m>
                <a:r>
                  <a:rPr lang="de-DE" sz="2400" dirty="0" smtClean="0"/>
                  <a:t> - Jet</a:t>
                </a:r>
              </a:p>
              <a:p>
                <a:pPr algn="l">
                  <a:lnSpc>
                    <a:spcPct val="95000"/>
                  </a:lnSpc>
                </a:pPr>
                <a:endParaRPr lang="de-DE" sz="2400" dirty="0" smtClean="0"/>
              </a:p>
              <a:p>
                <a:pPr algn="l">
                  <a:lnSpc>
                    <a:spcPct val="95000"/>
                  </a:lnSpc>
                </a:pPr>
                <a:r>
                  <a:rPr lang="de-DE" sz="2400" u="sng" dirty="0" err="1" smtClean="0"/>
                  <a:t>Aim</a:t>
                </a:r>
                <a:r>
                  <a:rPr lang="de-DE" sz="2400" u="sng" dirty="0" smtClean="0"/>
                  <a:t>:</a:t>
                </a:r>
                <a:r>
                  <a:rPr lang="de-DE" sz="2400" dirty="0" smtClean="0"/>
                  <a:t>  </a:t>
                </a:r>
                <a:r>
                  <a:rPr lang="de-DE" sz="2400" dirty="0" err="1" smtClean="0"/>
                  <a:t>Produce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and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accelerate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polarized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Pre>
                          <m:sPre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de-DE" sz="2400" dirty="0" smtClean="0"/>
                  <a:t> ions </a:t>
                </a:r>
                <a:endParaRPr lang="de-DE" sz="2400" dirty="0" err="1" smtClean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10" y="1135063"/>
                <a:ext cx="3580415" cy="2585067"/>
              </a:xfrm>
              <a:prstGeom prst="rect">
                <a:avLst/>
              </a:prstGeom>
              <a:blipFill>
                <a:blip r:embed="rId3"/>
                <a:stretch>
                  <a:fillRect l="-2726" t="-2358" b="-47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4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19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20">
                <a:extLst>
                  <a:ext uri="{FF2B5EF4-FFF2-40B4-BE49-F238E27FC236}">
                    <a16:creationId xmlns:a16="http://schemas.microsoft.com/office/drawing/2014/main" id="{E1E51D0A-D49B-BE26-21BC-5A3FD2B026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774" y="938786"/>
                <a:ext cx="11449049" cy="50999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0850" indent="-2349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667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53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1760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Employ analyzing power of the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</a:rPr>
                      <m:t>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smtClean="0">
                                    <a:latin typeface="Cambria Math" panose="02040503050406030204" pitchFamily="18" charset="0"/>
                                  </a:rPr>
                                  <m:t>𝐇𝐞</m:t>
                                </m:r>
                              </m:e>
                            </m:acc>
                          </m:e>
                        </m:sPr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</a:t>
                </a:r>
              </a:p>
            </p:txBody>
          </p:sp>
        </mc:Choice>
        <mc:Fallback>
          <p:sp>
            <p:nvSpPr>
              <p:cNvPr id="6" name="Textplatzhalter 20">
                <a:extLst>
                  <a:ext uri="{FF2B5EF4-FFF2-40B4-BE49-F238E27FC236}">
                    <a16:creationId xmlns:a16="http://schemas.microsoft.com/office/drawing/2014/main" id="{E1E51D0A-D49B-BE26-21BC-5A3FD2B0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938786"/>
                <a:ext cx="11449049" cy="509994"/>
              </a:xfrm>
              <a:prstGeom prst="rect">
                <a:avLst/>
              </a:prstGeom>
              <a:blipFill>
                <a:blip r:embed="rId2"/>
                <a:stretch>
                  <a:fillRect l="-479" b="-23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0B7C6CC-1940-AC0B-5C28-1C0CC88B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367" y="3001130"/>
            <a:ext cx="3035457" cy="296982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4F840BD-CEC7-7752-CD67-EA869783792D}"/>
              </a:ext>
            </a:extLst>
          </p:cNvPr>
          <p:cNvGrpSpPr/>
          <p:nvPr/>
        </p:nvGrpSpPr>
        <p:grpSpPr>
          <a:xfrm>
            <a:off x="6903651" y="830599"/>
            <a:ext cx="5080000" cy="2038719"/>
            <a:chOff x="6632664" y="3600279"/>
            <a:chExt cx="5080000" cy="195580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ABA2D2D-63C7-2456-A263-6C1F1C35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2664" y="3600279"/>
              <a:ext cx="5080000" cy="195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66DD466-A6E9-9485-B2E4-FC45025C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2104" y="3700130"/>
              <a:ext cx="4178300" cy="190500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E14F1DC-1F64-6367-21FA-71EACCB2B4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6774" r="27638" b="25205"/>
          <a:stretch/>
        </p:blipFill>
        <p:spPr>
          <a:xfrm>
            <a:off x="740596" y="1554202"/>
            <a:ext cx="5578943" cy="296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C928CD3-4F4F-B1B3-5EA2-ED077EDA80F7}"/>
                  </a:ext>
                </a:extLst>
              </p:cNvPr>
              <p:cNvSpPr txBox="1"/>
              <p:nvPr/>
            </p:nvSpPr>
            <p:spPr>
              <a:xfrm>
                <a:off x="747478" y="4787727"/>
                <a:ext cx="5482850" cy="1032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Transverse polarization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of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ions 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↕︎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Measurable left/right rate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asymmetry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𝛼 particles</a:t>
                </a:r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C928CD3-4F4F-B1B3-5EA2-ED077EDA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78" y="4787727"/>
                <a:ext cx="5482850" cy="1032142"/>
              </a:xfrm>
              <a:prstGeom prst="rect">
                <a:avLst/>
              </a:prstGeom>
              <a:blipFill>
                <a:blip r:embed="rId7"/>
                <a:stretch>
                  <a:fillRect t="-4706" b="-34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FC9B6BCE-0DCC-ABEA-ABE6-7DEB1C3646C4}"/>
              </a:ext>
            </a:extLst>
          </p:cNvPr>
          <p:cNvSpPr txBox="1"/>
          <p:nvPr/>
        </p:nvSpPr>
        <p:spPr>
          <a:xfrm>
            <a:off x="754399" y="3560314"/>
            <a:ext cx="147989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Helmholtz coils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4F5537-6A6B-6580-847D-BDACA0CEE0EF}"/>
              </a:ext>
            </a:extLst>
          </p:cNvPr>
          <p:cNvSpPr txBox="1"/>
          <p:nvPr/>
        </p:nvSpPr>
        <p:spPr>
          <a:xfrm>
            <a:off x="2852873" y="3308022"/>
            <a:ext cx="41710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88B38F3-381D-579B-084B-C2A70D5207D6}"/>
              </a:ext>
            </a:extLst>
          </p:cNvPr>
          <p:cNvSpPr txBox="1"/>
          <p:nvPr/>
        </p:nvSpPr>
        <p:spPr>
          <a:xfrm>
            <a:off x="2451801" y="2873093"/>
            <a:ext cx="40107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7790CF9-A762-8BB0-BA12-5F53014CF36E}"/>
              </a:ext>
            </a:extLst>
          </p:cNvPr>
          <p:cNvSpPr txBox="1"/>
          <p:nvPr/>
        </p:nvSpPr>
        <p:spPr>
          <a:xfrm>
            <a:off x="2451801" y="3920184"/>
            <a:ext cx="55015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5B6C28-6B48-64AF-90BE-5B3926374877}"/>
              </a:ext>
            </a:extLst>
          </p:cNvPr>
          <p:cNvSpPr txBox="1"/>
          <p:nvPr/>
        </p:nvSpPr>
        <p:spPr>
          <a:xfrm>
            <a:off x="4656950" y="2829585"/>
            <a:ext cx="79380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</a:t>
            </a:r>
            <a:r>
              <a:rPr lang="en-US" sz="1600" baseline="-250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foil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20413" y="357352"/>
            <a:ext cx="11400111" cy="1091428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44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F5551C-4C56-ED39-B7E9-F28405EB5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15"/>
          <a:stretch/>
        </p:blipFill>
        <p:spPr>
          <a:xfrm>
            <a:off x="505738" y="1638731"/>
            <a:ext cx="4953000" cy="22503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EAC378-EE59-59C1-AA1F-9C88DF5F6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15"/>
          <a:stretch/>
        </p:blipFill>
        <p:spPr>
          <a:xfrm>
            <a:off x="499387" y="3681899"/>
            <a:ext cx="4953000" cy="22503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1787D9-05E4-BDC3-2347-188EAFC666C9}"/>
              </a:ext>
            </a:extLst>
          </p:cNvPr>
          <p:cNvSpPr txBox="1"/>
          <p:nvPr/>
        </p:nvSpPr>
        <p:spPr>
          <a:xfrm>
            <a:off x="1826028" y="4859915"/>
            <a:ext cx="2372878" cy="369332"/>
          </a:xfrm>
          <a:prstGeom prst="rect">
            <a:avLst/>
          </a:prstGeom>
          <a:solidFill>
            <a:srgbClr val="FFB1C3">
              <a:alpha val="67059"/>
            </a:srgb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Long. 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olarized 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 gas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FB883F-95DC-F177-7B3F-4F2A0B8DE72C}"/>
              </a:ext>
            </a:extLst>
          </p:cNvPr>
          <p:cNvSpPr txBox="1"/>
          <p:nvPr/>
        </p:nvSpPr>
        <p:spPr>
          <a:xfrm>
            <a:off x="2030540" y="2062942"/>
            <a:ext cx="2054307" cy="369332"/>
          </a:xfrm>
          <a:prstGeom prst="rect">
            <a:avLst/>
          </a:prstGeom>
          <a:solidFill>
            <a:srgbClr val="CBCEF7">
              <a:alpha val="67451"/>
            </a:srgb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olarized 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 gas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ACA40C-ABA5-3331-F3D9-93408C3DE07A}"/>
                  </a:ext>
                </a:extLst>
              </p:cNvPr>
              <p:cNvSpPr txBox="1"/>
              <p:nvPr/>
            </p:nvSpPr>
            <p:spPr>
              <a:xfrm>
                <a:off x="1073412" y="3168701"/>
                <a:ext cx="1319808" cy="425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He</m:t>
                                </m:r>
                              </m:e>
                            </m:acc>
                          </m:e>
                        </m:sPr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ACA40C-ABA5-3331-F3D9-93408C3D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12" y="3168701"/>
                <a:ext cx="1319808" cy="425181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6DA344F-FDD4-C8B1-D9C5-4493BE0B1788}"/>
              </a:ext>
            </a:extLst>
          </p:cNvPr>
          <p:cNvCxnSpPr/>
          <p:nvPr/>
        </p:nvCxnSpPr>
        <p:spPr>
          <a:xfrm flipV="1">
            <a:off x="2030540" y="2826285"/>
            <a:ext cx="125031" cy="439954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6105BA2-5E9D-20B1-4C0F-365A8283F88F}"/>
              </a:ext>
            </a:extLst>
          </p:cNvPr>
          <p:cNvCxnSpPr>
            <a:cxnSpLocks/>
          </p:cNvCxnSpPr>
          <p:nvPr/>
        </p:nvCxnSpPr>
        <p:spPr>
          <a:xfrm flipV="1">
            <a:off x="2030540" y="2763916"/>
            <a:ext cx="2357279" cy="502323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3BE2944-D35E-D3EB-A58E-AA98BA526B70}"/>
              </a:ext>
            </a:extLst>
          </p:cNvPr>
          <p:cNvCxnSpPr>
            <a:cxnSpLocks/>
          </p:cNvCxnSpPr>
          <p:nvPr/>
        </p:nvCxnSpPr>
        <p:spPr>
          <a:xfrm>
            <a:off x="2030540" y="3530277"/>
            <a:ext cx="181340" cy="887105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55E019A-8E2A-E50F-1FD2-C89B8CA1010C}"/>
              </a:ext>
            </a:extLst>
          </p:cNvPr>
          <p:cNvCxnSpPr>
            <a:cxnSpLocks/>
          </p:cNvCxnSpPr>
          <p:nvPr/>
        </p:nvCxnSpPr>
        <p:spPr>
          <a:xfrm>
            <a:off x="2030540" y="3530277"/>
            <a:ext cx="2321164" cy="895488"/>
          </a:xfrm>
          <a:prstGeom prst="straightConnector1">
            <a:avLst/>
          </a:prstGeom>
          <a:ln w="19050">
            <a:solidFill>
              <a:srgbClr val="000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B2E10F83-768B-1CFA-48FE-7900D2B09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/>
          <a:stretch/>
        </p:blipFill>
        <p:spPr>
          <a:xfrm>
            <a:off x="6195755" y="1041183"/>
            <a:ext cx="5453792" cy="4193257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20413" y="357352"/>
            <a:ext cx="11400111" cy="1091428"/>
          </a:xfrm>
        </p:spPr>
        <p:txBody>
          <a:bodyPr/>
          <a:lstStyle/>
          <a:p>
            <a:r>
              <a:rPr lang="de-DE" u="sng" dirty="0"/>
              <a:t>Will </a:t>
            </a:r>
            <a:r>
              <a:rPr lang="de-DE" u="sng" dirty="0" err="1"/>
              <a:t>polarization</a:t>
            </a:r>
            <a:r>
              <a:rPr lang="de-DE" u="sng" dirty="0"/>
              <a:t> </a:t>
            </a:r>
            <a:r>
              <a:rPr lang="de-DE" u="sng" dirty="0" err="1"/>
              <a:t>survive</a:t>
            </a:r>
            <a:r>
              <a:rPr lang="de-DE" u="sng" dirty="0"/>
              <a:t> in a </a:t>
            </a:r>
            <a:r>
              <a:rPr lang="de-DE" u="sng" dirty="0" err="1"/>
              <a:t>fusion</a:t>
            </a:r>
            <a:r>
              <a:rPr lang="de-DE" u="sng" dirty="0"/>
              <a:t> </a:t>
            </a:r>
            <a:r>
              <a:rPr lang="de-DE" u="sng" dirty="0" err="1"/>
              <a:t>plasma</a:t>
            </a:r>
            <a:r>
              <a:rPr lang="de-DE" u="sng" dirty="0"/>
              <a:t>?</a:t>
            </a:r>
          </a:p>
        </p:txBody>
      </p:sp>
      <p:sp>
        <p:nvSpPr>
          <p:cNvPr id="16" name="Rechteck 15"/>
          <p:cNvSpPr/>
          <p:nvPr/>
        </p:nvSpPr>
        <p:spPr>
          <a:xfrm>
            <a:off x="6850509" y="5322479"/>
            <a:ext cx="44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Ch. Zheng et al.; “Preservation of 3He ion polarization after laser-plasma acceleration</a:t>
            </a:r>
            <a:r>
              <a:rPr lang="en-US" sz="16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”, 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arxiv:2310.04184v2 (2024) </a:t>
            </a:r>
            <a:endParaRPr lang="de-DE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325820"/>
            <a:ext cx="11449049" cy="1122959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 </a:t>
            </a:r>
            <a:r>
              <a:rPr lang="en-US" sz="2600" u="sng" cap="none" dirty="0"/>
              <a:t>i.e. </a:t>
            </a:r>
            <a:r>
              <a:rPr lang="en-US" sz="2600" u="sng" dirty="0"/>
              <a:t>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4" y="1145631"/>
                <a:ext cx="11572875" cy="42323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800" b="1" u="sng" dirty="0" smtClean="0"/>
                  <a:t>Necessary </a:t>
                </a:r>
                <a:r>
                  <a:rPr lang="de-DE" sz="2800" b="1" u="sng" dirty="0" err="1" smtClean="0"/>
                  <a:t>Fuels</a:t>
                </a:r>
                <a:r>
                  <a:rPr lang="de-DE" sz="2800" b="1" u="sng" dirty="0" smtClean="0"/>
                  <a:t>:</a:t>
                </a:r>
              </a:p>
              <a:p>
                <a:pPr marL="0" indent="0">
                  <a:buNone/>
                </a:pPr>
                <a:endParaRPr lang="de-DE" sz="1000" b="1" u="sng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3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Pre>
                          <m:sPrePr>
                            <m:ctrlPr>
                              <a:rPr lang="de-DE" sz="32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</m:sPre>
                      </m:e>
                    </m:acc>
                    <m:r>
                      <a:rPr lang="de-DE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3200" dirty="0" smtClean="0"/>
                  <a:t> 	</a:t>
                </a:r>
                <a:r>
                  <a:rPr lang="de-DE" sz="2800" dirty="0" smtClean="0"/>
                  <a:t>Optical </a:t>
                </a:r>
                <a:r>
                  <a:rPr lang="de-DE" sz="2800" dirty="0" err="1" smtClean="0"/>
                  <a:t>Pumping</a:t>
                </a:r>
                <a:r>
                  <a:rPr lang="de-DE" sz="2800" dirty="0"/>
                  <a:t>;</a:t>
                </a:r>
                <a:r>
                  <a:rPr lang="de-DE" sz="2800" dirty="0" smtClean="0"/>
                  <a:t> MEOP/SEOP (but </a:t>
                </a:r>
                <a:r>
                  <a:rPr lang="de-DE" sz="2800" dirty="0" err="1" smtClean="0"/>
                  <a:t>ionization</a:t>
                </a:r>
                <a:r>
                  <a:rPr lang="de-DE" sz="2800" dirty="0"/>
                  <a:t> </a:t>
                </a:r>
                <a:r>
                  <a:rPr lang="de-DE" sz="2800" dirty="0" err="1" smtClean="0"/>
                  <a:t>is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difficult</a:t>
                </a:r>
                <a:r>
                  <a:rPr lang="de-DE" sz="2800" dirty="0" smtClean="0"/>
                  <a:t> …)</a:t>
                </a:r>
              </a:p>
              <a:p>
                <a:pPr marL="0" indent="0">
                  <a:buNone/>
                </a:pPr>
                <a:endParaRPr lang="de-DE" sz="1000" dirty="0" smtClean="0"/>
              </a:p>
              <a:p>
                <a:pPr marL="0" indent="0">
                  <a:buNone/>
                </a:pPr>
                <a:r>
                  <a:rPr lang="de-DE" sz="2800" dirty="0" smtClean="0">
                    <a:solidFill>
                      <a:srgbClr val="C00000"/>
                    </a:solidFill>
                  </a:rPr>
                  <a:t>T:</a:t>
                </a:r>
                <a:r>
                  <a:rPr lang="de-DE" sz="2800" dirty="0" smtClean="0"/>
                  <a:t>	Optical </a:t>
                </a:r>
                <a:r>
                  <a:rPr lang="de-DE" sz="2800" dirty="0" err="1" smtClean="0"/>
                  <a:t>Pumping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with</a:t>
                </a:r>
                <a:r>
                  <a:rPr lang="de-DE" sz="2800" dirty="0" smtClean="0"/>
                  <a:t> SEOP </a:t>
                </a:r>
                <a:r>
                  <a:rPr lang="de-DE" sz="2800" dirty="0" err="1" smtClean="0"/>
                  <a:t>works</a:t>
                </a:r>
                <a:r>
                  <a:rPr lang="de-DE" sz="2800" dirty="0" smtClean="0"/>
                  <a:t> for H (</a:t>
                </a:r>
                <a:r>
                  <a:rPr lang="de-DE" sz="2800" dirty="0" err="1" smtClean="0"/>
                  <a:t>see</a:t>
                </a:r>
                <a:r>
                  <a:rPr lang="de-DE" sz="2800" dirty="0" smtClean="0"/>
                  <a:t> BNL)</a:t>
                </a:r>
                <a:endParaRPr lang="de-DE" sz="2800" dirty="0"/>
              </a:p>
              <a:p>
                <a:pPr marL="0" indent="0">
                  <a:buNone/>
                </a:pPr>
                <a:endParaRPr lang="de-DE" sz="1000" dirty="0"/>
              </a:p>
              <a:p>
                <a:pPr marL="0" indent="0">
                  <a:buNone/>
                </a:pPr>
                <a:r>
                  <a:rPr lang="de-DE" sz="2800" dirty="0" smtClean="0">
                    <a:solidFill>
                      <a:srgbClr val="C00000"/>
                    </a:solidFill>
                  </a:rPr>
                  <a:t>D:</a:t>
                </a:r>
                <a:r>
                  <a:rPr lang="de-DE" sz="2800" dirty="0" smtClean="0"/>
                  <a:t>	SEOP → limited </a:t>
                </a:r>
                <a:r>
                  <a:rPr lang="de-DE" sz="2800" dirty="0" err="1" smtClean="0"/>
                  <a:t>polarization</a:t>
                </a:r>
                <a:endParaRPr lang="de-DE" sz="2800" dirty="0" smtClean="0"/>
              </a:p>
              <a:p>
                <a:pPr marL="0" indent="0">
                  <a:buNone/>
                </a:pPr>
                <a:r>
                  <a:rPr lang="de-DE" sz="2800" dirty="0"/>
                  <a:t>	ABS </a:t>
                </a:r>
                <a:r>
                  <a:rPr lang="de-DE" sz="2800" dirty="0" smtClean="0"/>
                  <a:t>  → </a:t>
                </a:r>
                <a:r>
                  <a:rPr lang="de-DE" sz="2800" dirty="0"/>
                  <a:t>limited </a:t>
                </a:r>
                <a:r>
                  <a:rPr lang="de-DE" sz="2800" dirty="0" err="1" smtClean="0"/>
                  <a:t>intensity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10</a:t>
                </a:r>
                <a:r>
                  <a:rPr lang="de-DE" sz="2800" baseline="30000" dirty="0" smtClean="0"/>
                  <a:t>17</a:t>
                </a:r>
                <a:r>
                  <a:rPr lang="de-DE" sz="2800" dirty="0" smtClean="0"/>
                  <a:t> at/s  (</a:t>
                </a:r>
                <a:r>
                  <a:rPr lang="de-DE" sz="2800" dirty="0" err="1" smtClean="0"/>
                  <a:t>Tokamak</a:t>
                </a:r>
                <a:r>
                  <a:rPr lang="de-DE" sz="2800" dirty="0" smtClean="0"/>
                  <a:t>: 10</a:t>
                </a:r>
                <a:r>
                  <a:rPr lang="de-DE" sz="2800" baseline="30000" dirty="0" smtClean="0"/>
                  <a:t>23</a:t>
                </a:r>
                <a:r>
                  <a:rPr lang="de-DE" sz="2800" dirty="0" smtClean="0"/>
                  <a:t> at/s)</a:t>
                </a:r>
              </a:p>
              <a:p>
                <a:pPr marL="0" indent="0">
                  <a:buNone/>
                </a:pPr>
                <a:r>
                  <a:rPr lang="de-DE" sz="2800" dirty="0" smtClean="0"/>
                  <a:t> 	</a:t>
                </a:r>
                <a:r>
                  <a:rPr lang="de-DE" sz="2800" dirty="0" err="1" smtClean="0"/>
                  <a:t>Brute</a:t>
                </a:r>
                <a:r>
                  <a:rPr lang="de-DE" sz="2800" dirty="0" smtClean="0"/>
                  <a:t> Force → limited </a:t>
                </a:r>
                <a:r>
                  <a:rPr lang="de-DE" sz="2800" dirty="0" err="1" smtClean="0"/>
                  <a:t>polarization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and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intensity</a:t>
                </a:r>
                <a:r>
                  <a:rPr lang="de-DE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de-DE" sz="2800" dirty="0"/>
                  <a:t>	</a:t>
                </a:r>
                <a:r>
                  <a:rPr lang="de-DE" sz="2800" dirty="0" smtClean="0"/>
                  <a:t>		      but </a:t>
                </a:r>
                <a:r>
                  <a:rPr lang="de-DE" sz="2800" dirty="0" err="1" smtClean="0"/>
                  <a:t>usefull</a:t>
                </a:r>
                <a:r>
                  <a:rPr lang="de-DE" sz="2800" dirty="0" smtClean="0"/>
                  <a:t> for pellet </a:t>
                </a:r>
                <a:r>
                  <a:rPr lang="de-DE" sz="2800" dirty="0" err="1" smtClean="0"/>
                  <a:t>injection</a:t>
                </a:r>
                <a:r>
                  <a:rPr lang="de-DE" sz="2800" dirty="0" smtClean="0"/>
                  <a:t> for </a:t>
                </a:r>
                <a:r>
                  <a:rPr lang="de-DE" sz="2800" dirty="0" err="1" smtClean="0"/>
                  <a:t>first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tests</a:t>
                </a:r>
                <a:r>
                  <a:rPr lang="de-DE" sz="2800" dirty="0" smtClean="0"/>
                  <a:t> </a:t>
                </a:r>
                <a:endParaRPr lang="de-DE" sz="28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4" y="1145631"/>
                <a:ext cx="11572875" cy="4232377"/>
              </a:xfrm>
              <a:blipFill>
                <a:blip r:embed="rId2"/>
                <a:stretch>
                  <a:fillRect l="-1897" t="-2161" b="-172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0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36337" y="415448"/>
            <a:ext cx="11484188" cy="1033332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</a:t>
            </a:r>
            <a:r>
              <a:rPr lang="en-US" sz="2600" u="sng" cap="none" dirty="0"/>
              <a:t> i.e</a:t>
            </a:r>
            <a:r>
              <a:rPr lang="en-US" sz="2600" u="sng" dirty="0"/>
              <a:t>. 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endParaRPr lang="de-DE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7" y="956648"/>
            <a:ext cx="5106410" cy="51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2974429" y="1000223"/>
            <a:ext cx="677116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400" u="sng" dirty="0" smtClean="0">
                <a:solidFill>
                  <a:srgbClr val="FF0000"/>
                </a:solidFill>
              </a:rPr>
              <a:t>2nd / parallel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life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</a:t>
            </a:r>
            <a:r>
              <a:rPr lang="de-DE" altLang="de-DE" sz="2400" u="sng" dirty="0" err="1" smtClean="0">
                <a:solidFill>
                  <a:srgbClr val="FF0000"/>
                </a:solidFill>
              </a:rPr>
              <a:t>the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 ANKE ABS</a:t>
            </a:r>
            <a:r>
              <a:rPr lang="de-DE" altLang="de-DE" sz="2400" u="sng" dirty="0" smtClean="0">
                <a:solidFill>
                  <a:srgbClr val="FF0000"/>
                </a:solidFill>
              </a:rPr>
              <a:t>:</a:t>
            </a:r>
            <a:endParaRPr lang="de-DE" altLang="de-DE" sz="2400" dirty="0">
              <a:solidFill>
                <a:srgbClr val="FF0000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Investigation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nuclear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during</a:t>
            </a:r>
            <a:r>
              <a:rPr lang="de-DE" altLang="de-DE" sz="2400" dirty="0" smtClean="0">
                <a:solidFill>
                  <a:schemeClr val="tx1"/>
                </a:solidFill>
              </a:rPr>
              <a:t>: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de-DE" sz="2400" dirty="0" smtClean="0">
                <a:solidFill>
                  <a:schemeClr val="tx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processes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Wall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interaction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altLang="de-DE" sz="2400" dirty="0" smtClean="0">
                <a:solidFill>
                  <a:schemeClr val="tx1"/>
                </a:solidFill>
              </a:rPr>
              <a:t>---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 smtClean="0">
                <a:solidFill>
                  <a:srgbClr val="FF0000"/>
                </a:solidFill>
              </a:rPr>
              <a:t> </a:t>
            </a:r>
            <a:endParaRPr lang="de-DE" altLang="de-DE" sz="1600" dirty="0">
              <a:solidFill>
                <a:srgbClr val="FF0000"/>
              </a:solidFill>
            </a:endParaRPr>
          </a:p>
          <a:p>
            <a:r>
              <a:rPr lang="de-DE" altLang="de-DE" sz="1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4968715" y="6326977"/>
            <a:ext cx="1463202" cy="22078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de-DE" sz="1200" dirty="0" smtClean="0">
                <a:solidFill>
                  <a:srgbClr val="023D6B"/>
                </a:solidFill>
                <a:latin typeface="Arial"/>
              </a:rPr>
              <a:t>22</a:t>
            </a:r>
            <a:endParaRPr lang="de-DE" sz="1200" dirty="0">
              <a:solidFill>
                <a:srgbClr val="023D6B"/>
              </a:solidFill>
              <a:latin typeface="Arial"/>
            </a:endParaRP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3025375" y="2862921"/>
            <a:ext cx="543755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Phys. Rev. Lett. </a:t>
            </a:r>
            <a:r>
              <a:rPr lang="en-US" altLang="en-US" sz="1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124</a:t>
            </a: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113003 (2020</a:t>
            </a:r>
            <a:r>
              <a:rPr lang="en-US" alt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R. Engels et al., Phys. Rev. Lett. </a:t>
            </a:r>
            <a:r>
              <a:rPr lang="en-US" altLang="en-US" sz="16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115</a:t>
            </a:r>
            <a:r>
              <a:rPr lang="en-US" alt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113007 (2015)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08" y="3461914"/>
            <a:ext cx="3696057" cy="26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9529112" y="2441660"/>
            <a:ext cx="2442736" cy="260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u="sng" dirty="0" err="1" smtClean="0"/>
              <a:t>Idea</a:t>
            </a:r>
            <a:r>
              <a:rPr lang="de-DE" sz="2000" b="1" u="sng" dirty="0" smtClean="0"/>
              <a:t>:</a:t>
            </a:r>
          </a:p>
          <a:p>
            <a:pPr algn="l">
              <a:lnSpc>
                <a:spcPct val="95000"/>
              </a:lnSpc>
            </a:pPr>
            <a:r>
              <a:rPr lang="de-DE" sz="2000" dirty="0" err="1" smtClean="0"/>
              <a:t>Collect</a:t>
            </a:r>
            <a:r>
              <a:rPr lang="de-DE" sz="2000" dirty="0" smtClean="0"/>
              <a:t> HD (TD) </a:t>
            </a:r>
            <a:r>
              <a:rPr lang="de-DE" sz="2000" dirty="0" err="1" smtClean="0"/>
              <a:t>molecules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ice</a:t>
            </a:r>
            <a:r>
              <a:rPr lang="de-DE" sz="2000" dirty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large </a:t>
            </a:r>
            <a:r>
              <a:rPr lang="de-DE" sz="2000" dirty="0" err="1" smtClean="0"/>
              <a:t>polarization</a:t>
            </a:r>
            <a:r>
              <a:rPr lang="de-DE" sz="2000" dirty="0" smtClean="0"/>
              <a:t> on a </a:t>
            </a:r>
            <a:r>
              <a:rPr lang="de-DE" sz="2000" dirty="0" err="1" smtClean="0"/>
              <a:t>cold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.</a:t>
            </a:r>
          </a:p>
          <a:p>
            <a:pPr algn="l">
              <a:lnSpc>
                <a:spcPct val="95000"/>
              </a:lnSpc>
            </a:pPr>
            <a:endParaRPr lang="de-DE" sz="2000" dirty="0"/>
          </a:p>
          <a:p>
            <a:pPr algn="l">
              <a:lnSpc>
                <a:spcPct val="95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G. </a:t>
            </a:r>
            <a:r>
              <a:rPr lang="de-DE" sz="1600" dirty="0" err="1" smtClean="0"/>
              <a:t>Ciullo</a:t>
            </a:r>
            <a:r>
              <a:rPr lang="de-DE" sz="1600" dirty="0" smtClean="0"/>
              <a:t>  </a:t>
            </a:r>
          </a:p>
          <a:p>
            <a:pPr algn="l">
              <a:lnSpc>
                <a:spcPct val="95000"/>
              </a:lnSpc>
            </a:pPr>
            <a:r>
              <a:rPr lang="de-DE" sz="1600" dirty="0"/>
              <a:t> </a:t>
            </a:r>
            <a:r>
              <a:rPr lang="de-DE" sz="1600" dirty="0" smtClean="0"/>
              <a:t>   on </a:t>
            </a:r>
            <a:r>
              <a:rPr lang="de-DE" sz="1600" dirty="0" err="1" smtClean="0"/>
              <a:t>Tuesday</a:t>
            </a:r>
            <a:endParaRPr lang="de-DE" sz="1600" dirty="0" smtClean="0"/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6196390" y="3762591"/>
            <a:ext cx="32381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</a:rPr>
              <a:t>Surface: </a:t>
            </a:r>
            <a:r>
              <a:rPr lang="de-DE" altLang="en-US" sz="1000" dirty="0" err="1">
                <a:solidFill>
                  <a:schemeClr val="tx1"/>
                </a:solidFill>
              </a:rPr>
              <a:t>Fomblin</a:t>
            </a:r>
            <a:r>
              <a:rPr lang="de-DE" altLang="en-US" sz="1000" dirty="0">
                <a:solidFill>
                  <a:schemeClr val="tx1"/>
                </a:solidFill>
              </a:rPr>
              <a:t> on </a:t>
            </a:r>
            <a:r>
              <a:rPr lang="de-DE" altLang="en-US" sz="1000" dirty="0" err="1">
                <a:solidFill>
                  <a:schemeClr val="tx1"/>
                </a:solidFill>
              </a:rPr>
              <a:t>Fused</a:t>
            </a:r>
            <a:r>
              <a:rPr lang="de-DE" altLang="en-US" sz="1000" dirty="0">
                <a:solidFill>
                  <a:schemeClr val="tx1"/>
                </a:solidFill>
              </a:rPr>
              <a:t> Quarz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</a:rPr>
              <a:t>T = 80 K / B = 0.528 T / E = 0.3 keV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</a:rPr>
              <a:t>P</a:t>
            </a:r>
            <a:r>
              <a:rPr lang="de-DE" altLang="en-US" sz="10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000" dirty="0">
                <a:solidFill>
                  <a:schemeClr val="tx1"/>
                </a:solidFill>
              </a:rPr>
              <a:t> (H) = - 0.77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</a:rPr>
              <a:t>P</a:t>
            </a:r>
            <a:r>
              <a:rPr lang="de-DE" altLang="en-US" sz="10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000" dirty="0">
                <a:solidFill>
                  <a:schemeClr val="tx1"/>
                </a:solidFill>
              </a:rPr>
              <a:t> (D) = - 0.79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</a:rPr>
              <a:t>P</a:t>
            </a:r>
            <a:r>
              <a:rPr lang="de-DE" altLang="en-US" sz="1000" baseline="-25000" dirty="0" err="1">
                <a:solidFill>
                  <a:schemeClr val="tx1"/>
                </a:solidFill>
              </a:rPr>
              <a:t>zz</a:t>
            </a:r>
            <a:r>
              <a:rPr lang="de-DE" altLang="en-US" sz="1000" dirty="0">
                <a:solidFill>
                  <a:schemeClr val="tx1"/>
                </a:solidFill>
              </a:rPr>
              <a:t> (D) = + 0.69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576457" y="2033555"/>
            <a:ext cx="347798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s</a:t>
            </a:r>
            <a:r>
              <a:rPr lang="de-DE" sz="1600" dirty="0" err="1" smtClean="0"/>
              <a:t>ee</a:t>
            </a:r>
            <a:r>
              <a:rPr lang="de-DE" sz="1600" dirty="0" smtClean="0"/>
              <a:t> </a:t>
            </a:r>
            <a:r>
              <a:rPr lang="de-DE" sz="1600" dirty="0" err="1" smtClean="0"/>
              <a:t>my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 on </a:t>
            </a:r>
            <a:r>
              <a:rPr lang="de-DE" sz="1600" dirty="0" err="1" smtClean="0"/>
              <a:t>Tuesday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4422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32465"/>
            <a:ext cx="11449050" cy="4845821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>
                <a:solidFill>
                  <a:srgbClr val="C00000"/>
                </a:solidFill>
              </a:rPr>
              <a:t>New </a:t>
            </a:r>
            <a:r>
              <a:rPr lang="de-DE" b="1" u="sng" dirty="0" err="1">
                <a:solidFill>
                  <a:srgbClr val="C00000"/>
                </a:solidFill>
              </a:rPr>
              <a:t>Idea</a:t>
            </a:r>
            <a:r>
              <a:rPr lang="de-DE" b="1" u="sng" dirty="0">
                <a:solidFill>
                  <a:srgbClr val="C00000"/>
                </a:solidFill>
              </a:rPr>
              <a:t> from P. </a:t>
            </a:r>
            <a:r>
              <a:rPr lang="de-DE" b="1" u="sng" dirty="0" err="1">
                <a:solidFill>
                  <a:srgbClr val="C00000"/>
                </a:solidFill>
              </a:rPr>
              <a:t>Rakitzis</a:t>
            </a:r>
            <a:r>
              <a:rPr lang="de-DE" b="1" u="sng" dirty="0" smtClean="0">
                <a:solidFill>
                  <a:srgbClr val="C00000"/>
                </a:solidFill>
              </a:rPr>
              <a:t>:</a:t>
            </a:r>
            <a:r>
              <a:rPr lang="de-DE" b="1" dirty="0" smtClean="0">
                <a:solidFill>
                  <a:srgbClr val="C00000"/>
                </a:solidFill>
              </a:rPr>
              <a:t> (Patent)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1885" y="318407"/>
            <a:ext cx="11428639" cy="1130373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</a:t>
            </a:r>
            <a:r>
              <a:rPr lang="en-US" sz="2600" u="sng" cap="none" dirty="0"/>
              <a:t> i.e</a:t>
            </a:r>
            <a:r>
              <a:rPr lang="en-US" sz="2600" u="sng" dirty="0"/>
              <a:t>. 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97" y="1548174"/>
            <a:ext cx="7732702" cy="353626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02004" y="3760289"/>
            <a:ext cx="194819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 smtClean="0"/>
              <a:t>Intense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D</a:t>
            </a:r>
            <a:r>
              <a:rPr lang="de-DE" baseline="-25000" dirty="0" smtClean="0"/>
              <a:t>2 </a:t>
            </a:r>
            <a:r>
              <a:rPr lang="de-DE" dirty="0" err="1" smtClean="0"/>
              <a:t>or</a:t>
            </a:r>
            <a:r>
              <a:rPr lang="de-DE" dirty="0" smtClean="0"/>
              <a:t> HD beam: </a:t>
            </a:r>
          </a:p>
          <a:p>
            <a:pPr algn="l">
              <a:lnSpc>
                <a:spcPct val="95000"/>
              </a:lnSpc>
            </a:pPr>
            <a:r>
              <a:rPr lang="de-DE" dirty="0" smtClean="0"/>
              <a:t>10</a:t>
            </a:r>
            <a:r>
              <a:rPr lang="de-DE" baseline="30000" dirty="0" smtClean="0"/>
              <a:t>22</a:t>
            </a:r>
            <a:r>
              <a:rPr lang="de-DE" dirty="0" smtClean="0"/>
              <a:t> </a:t>
            </a:r>
            <a:r>
              <a:rPr lang="de-DE" dirty="0" err="1" smtClean="0"/>
              <a:t>mol</a:t>
            </a:r>
            <a:r>
              <a:rPr lang="de-DE" dirty="0" smtClean="0"/>
              <a:t>./s, sharp </a:t>
            </a:r>
            <a:r>
              <a:rPr lang="de-DE" dirty="0" err="1" smtClean="0"/>
              <a:t>velocity</a:t>
            </a:r>
            <a:endParaRPr lang="de-DE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4412610" y="5013872"/>
            <a:ext cx="271803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Optical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rot. </a:t>
            </a:r>
            <a:r>
              <a:rPr lang="de-DE" dirty="0" err="1"/>
              <a:t>m</a:t>
            </a:r>
            <a:r>
              <a:rPr lang="de-DE" dirty="0" err="1" smtClean="0"/>
              <a:t>agnetic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J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m</a:t>
            </a:r>
            <a:r>
              <a:rPr lang="de-DE" baseline="-25000" dirty="0" err="1" smtClean="0"/>
              <a:t>J</a:t>
            </a:r>
            <a:r>
              <a:rPr lang="de-DE" dirty="0" smtClean="0"/>
              <a:t> = +1/-1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pPr algn="l">
              <a:lnSpc>
                <a:spcPct val="95000"/>
              </a:lnSpc>
            </a:pPr>
            <a:r>
              <a:rPr lang="de-DE" dirty="0" smtClean="0"/>
              <a:t>IR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microwaves</a:t>
            </a: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7508147" y="4732066"/>
            <a:ext cx="395451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Transfer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rotational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</a:t>
            </a:r>
            <a:r>
              <a:rPr lang="de-DE" dirty="0" err="1" smtClean="0"/>
              <a:t>motion-induced</a:t>
            </a:r>
            <a:r>
              <a:rPr lang="de-DE" dirty="0" smtClean="0"/>
              <a:t>“ </a:t>
            </a:r>
            <a:r>
              <a:rPr lang="de-DE" dirty="0" err="1" smtClean="0"/>
              <a:t>transitions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via </a:t>
            </a:r>
            <a:r>
              <a:rPr lang="de-DE" dirty="0" err="1" smtClean="0"/>
              <a:t>coherent</a:t>
            </a:r>
            <a:r>
              <a:rPr lang="de-DE" dirty="0" smtClean="0"/>
              <a:t> </a:t>
            </a:r>
            <a:r>
              <a:rPr lang="de-DE" dirty="0" err="1" smtClean="0"/>
              <a:t>hyperfine</a:t>
            </a:r>
            <a:r>
              <a:rPr lang="de-DE" dirty="0" smtClean="0"/>
              <a:t> </a:t>
            </a:r>
            <a:r>
              <a:rPr lang="de-DE" dirty="0" err="1" smtClean="0"/>
              <a:t>beat</a:t>
            </a:r>
            <a:r>
              <a:rPr lang="de-DE" dirty="0" smtClean="0"/>
              <a:t> </a:t>
            </a:r>
          </a:p>
          <a:p>
            <a:pPr algn="l">
              <a:lnSpc>
                <a:spcPct val="95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Ch</a:t>
            </a:r>
            <a:r>
              <a:rPr lang="de-DE" sz="1600" dirty="0" smtClean="0"/>
              <a:t>. Kannis on </a:t>
            </a:r>
            <a:r>
              <a:rPr lang="de-DE" sz="1600" dirty="0" err="1" smtClean="0"/>
              <a:t>Tuesday</a:t>
            </a:r>
            <a:endParaRPr lang="de-DE" sz="16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9857064" y="1996580"/>
            <a:ext cx="228824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 smtClean="0"/>
              <a:t>Collecting</a:t>
            </a:r>
            <a:r>
              <a:rPr lang="de-DE" dirty="0" smtClean="0"/>
              <a:t> pol. </a:t>
            </a:r>
            <a:r>
              <a:rPr lang="de-DE" dirty="0" err="1" smtClean="0"/>
              <a:t>molecules</a:t>
            </a:r>
            <a:r>
              <a:rPr lang="de-DE" dirty="0" smtClean="0"/>
              <a:t> on a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a strong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905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53197"/>
            <a:ext cx="11449050" cy="4741428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smtClean="0"/>
              <a:t>Other </a:t>
            </a:r>
            <a:r>
              <a:rPr lang="de-DE" b="1" u="sng" dirty="0" err="1" smtClean="0"/>
              <a:t>ideas</a:t>
            </a:r>
            <a:r>
              <a:rPr lang="de-DE" b="1" u="sng" dirty="0" smtClean="0"/>
              <a:t>: </a:t>
            </a:r>
          </a:p>
          <a:p>
            <a:pPr>
              <a:buFontTx/>
              <a:buChar char="-"/>
            </a:pPr>
            <a:r>
              <a:rPr lang="de-DE" dirty="0" smtClean="0"/>
              <a:t>BINP: </a:t>
            </a:r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beam </a:t>
            </a:r>
            <a:r>
              <a:rPr lang="de-DE" dirty="0" err="1" smtClean="0"/>
              <a:t>source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    for D</a:t>
            </a:r>
            <a:r>
              <a:rPr lang="de-DE" baseline="-25000" dirty="0" smtClean="0"/>
              <a:t>2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HD (DT)</a:t>
            </a:r>
            <a:endParaRPr lang="de-DE" dirty="0"/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BINP, Uni. Düsseldorf,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IKP-2/PGI-6@FZ Jülich </a:t>
            </a:r>
            <a:r>
              <a:rPr lang="de-DE" dirty="0" err="1" smtClean="0"/>
              <a:t>and</a:t>
            </a:r>
            <a:r>
              <a:rPr lang="de-DE" dirty="0" smtClean="0"/>
              <a:t> Uni. Ferrara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  ????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>
                <a:solidFill>
                  <a:srgbClr val="023D6B"/>
                </a:solidFill>
                <a:latin typeface="Arial"/>
              </a:rPr>
              <a:t>24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1885" y="318407"/>
            <a:ext cx="11428639" cy="1130373"/>
          </a:xfrm>
        </p:spPr>
        <p:txBody>
          <a:bodyPr/>
          <a:lstStyle/>
          <a:p>
            <a:r>
              <a:rPr lang="en-US" sz="2600" u="sng" dirty="0" smtClean="0"/>
              <a:t>How </a:t>
            </a:r>
            <a:r>
              <a:rPr lang="en-US" sz="2600" u="sng" dirty="0"/>
              <a:t>to produce enough polarized fuel,</a:t>
            </a:r>
            <a:r>
              <a:rPr lang="en-US" sz="2600" u="sng" cap="none" dirty="0"/>
              <a:t> i.e</a:t>
            </a:r>
            <a:r>
              <a:rPr lang="en-US" sz="2600" u="sng" dirty="0"/>
              <a:t>. D, T and </a:t>
            </a:r>
            <a:r>
              <a:rPr lang="en-US" sz="2600" u="sng" baseline="30000" dirty="0" smtClean="0"/>
              <a:t>3</a:t>
            </a:r>
            <a:r>
              <a:rPr lang="en-US" sz="2600" u="sng" dirty="0" smtClean="0"/>
              <a:t>H</a:t>
            </a:r>
            <a:r>
              <a:rPr lang="en-US" sz="2600" u="sng" cap="none" dirty="0" smtClean="0"/>
              <a:t>e</a:t>
            </a:r>
            <a:r>
              <a:rPr lang="en-US" sz="2600" u="sng" dirty="0" smtClean="0"/>
              <a:t>?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0" y="1112455"/>
            <a:ext cx="4316342" cy="36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85802" y="2393724"/>
            <a:ext cx="4302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D. </a:t>
            </a:r>
            <a:r>
              <a:rPr lang="en-US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Toporkov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al.; JETP Letters </a:t>
            </a:r>
            <a:r>
              <a:rPr lang="en-US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105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(5):289 (2017)</a:t>
            </a: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070521" y="1534886"/>
            <a:ext cx="1845129" cy="282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0" name="Rechteck 9"/>
          <p:cNvSpPr/>
          <p:nvPr/>
        </p:nvSpPr>
        <p:spPr>
          <a:xfrm>
            <a:off x="9535886" y="1953649"/>
            <a:ext cx="2106385" cy="24574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9647434" y="2057397"/>
            <a:ext cx="1921267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Lambshift-</a:t>
            </a:r>
          </a:p>
          <a:p>
            <a:pPr algn="l">
              <a:lnSpc>
                <a:spcPct val="95000"/>
              </a:lnSpc>
            </a:pPr>
            <a:r>
              <a:rPr lang="de-DE" sz="2400" dirty="0" smtClean="0"/>
              <a:t>Polarimeter</a:t>
            </a:r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  </a:t>
            </a:r>
            <a:r>
              <a:rPr lang="de-DE" sz="2400" dirty="0" err="1" smtClean="0"/>
              <a:t>or</a:t>
            </a:r>
            <a:endParaRPr lang="de-DE" sz="2400" dirty="0" smtClean="0"/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 err="1" smtClean="0"/>
              <a:t>Cold</a:t>
            </a:r>
            <a:r>
              <a:rPr lang="de-DE" sz="2400" dirty="0" smtClean="0"/>
              <a:t> </a:t>
            </a:r>
            <a:r>
              <a:rPr lang="de-DE" sz="2400" dirty="0" err="1" smtClean="0"/>
              <a:t>surface</a:t>
            </a:r>
            <a:r>
              <a:rPr lang="de-DE" sz="2400" dirty="0" smtClean="0"/>
              <a:t> 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4539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281959"/>
            <a:ext cx="11449050" cy="1124780"/>
          </a:xfrm>
        </p:spPr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about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D+D </a:t>
            </a:r>
            <a:r>
              <a:rPr lang="de-DE" u="sng" dirty="0" err="1" smtClean="0"/>
              <a:t>reactions</a:t>
            </a:r>
            <a:r>
              <a:rPr lang="de-DE" u="sng" dirty="0" smtClean="0"/>
              <a:t>?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393" y="3163614"/>
            <a:ext cx="11421132" cy="2845009"/>
          </a:xfrm>
        </p:spPr>
        <p:txBody>
          <a:bodyPr/>
          <a:lstStyle/>
          <a:p>
            <a:pPr marL="0" indent="0">
              <a:buNone/>
            </a:pPr>
            <a:r>
              <a:rPr lang="de-DE" sz="1800" u="sng" dirty="0">
                <a:solidFill>
                  <a:srgbClr val="C00000"/>
                </a:solidFill>
              </a:rPr>
              <a:t>Spin 1 on Spin 1</a:t>
            </a:r>
            <a:r>
              <a:rPr lang="de-DE" sz="1800" u="sng" dirty="0" smtClean="0">
                <a:solidFill>
                  <a:srgbClr val="C00000"/>
                </a:solidFill>
              </a:rPr>
              <a:t>:</a:t>
            </a:r>
            <a:endParaRPr lang="de-DE" sz="1800" dirty="0"/>
          </a:p>
          <a:p>
            <a:pPr marL="0" indent="0">
              <a:buNone/>
            </a:pPr>
            <a:r>
              <a:rPr lang="en-US" sz="1800" u="sng" dirty="0"/>
              <a:t>In general:</a:t>
            </a:r>
          </a:p>
          <a:p>
            <a:pPr marL="0" indent="0">
              <a:buNone/>
            </a:pPr>
            <a:r>
              <a:rPr lang="en-US" sz="1800" dirty="0"/>
              <a:t>8 Analyzing Powers A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  </a:t>
            </a:r>
            <a:r>
              <a:rPr lang="en-US" sz="1800" dirty="0"/>
              <a:t>and 32 Spin-Correlation </a:t>
            </a:r>
            <a:r>
              <a:rPr lang="en-US" sz="1800" dirty="0" err="1"/>
              <a:t>Coeffizients</a:t>
            </a:r>
            <a:r>
              <a:rPr lang="en-US" sz="1800" dirty="0"/>
              <a:t> C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),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(</a:t>
            </a:r>
            <a:r>
              <a:rPr lang="en-US" sz="1800" baseline="-25000" dirty="0" err="1"/>
              <a:t>i</a:t>
            </a:r>
            <a:r>
              <a:rPr lang="en-US" sz="1800" baseline="-250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beam and target same particles:</a:t>
            </a:r>
          </a:p>
          <a:p>
            <a:pPr marL="0" indent="0">
              <a:buNone/>
            </a:pPr>
            <a:r>
              <a:rPr lang="en-US" sz="1800" dirty="0"/>
              <a:t>4 Analyzing Powers A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  </a:t>
            </a:r>
            <a:r>
              <a:rPr lang="en-US" sz="1800" dirty="0"/>
              <a:t>and 16 Spin-Correlation </a:t>
            </a:r>
            <a:r>
              <a:rPr lang="en-US" sz="1800" dirty="0" err="1"/>
              <a:t>Coeffizients</a:t>
            </a:r>
            <a:r>
              <a:rPr lang="en-US" sz="1800" dirty="0"/>
              <a:t> C</a:t>
            </a:r>
            <a:r>
              <a:rPr lang="en-US" sz="1800" baseline="-25000" dirty="0"/>
              <a:t>i(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),</a:t>
            </a:r>
            <a:r>
              <a:rPr lang="en-US" sz="1800" baseline="-25000" dirty="0" err="1"/>
              <a:t>i</a:t>
            </a:r>
            <a:r>
              <a:rPr lang="en-US" sz="1800" baseline="-25000" dirty="0"/>
              <a:t>(</a:t>
            </a:r>
            <a:r>
              <a:rPr lang="en-US" sz="1800" baseline="-25000" dirty="0" err="1"/>
              <a:t>i</a:t>
            </a:r>
            <a:r>
              <a:rPr lang="en-US" sz="1800" baseline="-250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Both spins are aligned</a:t>
            </a:r>
            <a:r>
              <a:rPr lang="en-US" sz="1800" u="sng" dirty="0" smtClean="0"/>
              <a:t>:</a:t>
            </a:r>
            <a:r>
              <a:rPr lang="en-US" sz="1800" dirty="0" smtClean="0"/>
              <a:t>					          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/>
              <a:t>A</a:t>
            </a:r>
            <a:r>
              <a:rPr lang="en-US" sz="1800" baseline="-25000" dirty="0"/>
              <a:t>zz</a:t>
            </a:r>
            <a:r>
              <a:rPr lang="en-US" sz="1800" dirty="0"/>
              <a:t>(ϑ), </a:t>
            </a:r>
            <a:r>
              <a:rPr lang="en-US" sz="1800" dirty="0" err="1"/>
              <a:t>C</a:t>
            </a:r>
            <a:r>
              <a:rPr lang="en-US" sz="1800" baseline="-25000" dirty="0" err="1"/>
              <a:t>z,z</a:t>
            </a:r>
            <a:r>
              <a:rPr lang="en-US" sz="1800" dirty="0"/>
              <a:t>(ϑ) , </a:t>
            </a:r>
            <a:r>
              <a:rPr lang="en-US" sz="1800" dirty="0" err="1"/>
              <a:t>C</a:t>
            </a:r>
            <a:r>
              <a:rPr lang="en-US" sz="1800" baseline="-25000" dirty="0" err="1"/>
              <a:t>zz,zz</a:t>
            </a:r>
            <a:r>
              <a:rPr lang="en-US" sz="1800" dirty="0"/>
              <a:t>(ϑ)</a:t>
            </a:r>
            <a:r>
              <a:rPr lang="en-US" sz="1800" baseline="-25000" dirty="0"/>
              <a:t>  </a:t>
            </a:r>
            <a:r>
              <a:rPr lang="en-US" sz="1800" dirty="0"/>
              <a:t>are </a:t>
            </a:r>
            <a:r>
              <a:rPr lang="en-US" sz="1800" dirty="0" smtClean="0"/>
              <a:t>necessary</a:t>
            </a:r>
            <a:endParaRPr lang="en-US" sz="1800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17"/>
          <p:cNvSpPr txBox="1">
            <a:spLocks noChangeArrowheads="1"/>
          </p:cNvSpPr>
          <p:nvPr/>
        </p:nvSpPr>
        <p:spPr bwMode="auto">
          <a:xfrm>
            <a:off x="642938" y="1889013"/>
            <a:ext cx="11922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</a:rPr>
              <a:t>d  +  d</a:t>
            </a:r>
          </a:p>
        </p:txBody>
      </p:sp>
      <p:cxnSp>
        <p:nvCxnSpPr>
          <p:cNvPr id="6" name="Gerade Verbindung mit Pfeil 18"/>
          <p:cNvCxnSpPr>
            <a:cxnSpLocks noChangeShapeType="1"/>
          </p:cNvCxnSpPr>
          <p:nvPr/>
        </p:nvCxnSpPr>
        <p:spPr bwMode="auto">
          <a:xfrm>
            <a:off x="1533525" y="1744551"/>
            <a:ext cx="2143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mit Pfeil 20"/>
          <p:cNvCxnSpPr>
            <a:cxnSpLocks noChangeShapeType="1"/>
          </p:cNvCxnSpPr>
          <p:nvPr/>
        </p:nvCxnSpPr>
        <p:spPr bwMode="auto">
          <a:xfrm>
            <a:off x="768350" y="1746138"/>
            <a:ext cx="2143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21"/>
          <p:cNvCxnSpPr>
            <a:cxnSpLocks noChangeShapeType="1"/>
          </p:cNvCxnSpPr>
          <p:nvPr/>
        </p:nvCxnSpPr>
        <p:spPr bwMode="auto">
          <a:xfrm flipV="1">
            <a:off x="2071688" y="1673113"/>
            <a:ext cx="642937" cy="355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mit Pfeil 23"/>
          <p:cNvCxnSpPr>
            <a:cxnSpLocks noChangeShapeType="1"/>
          </p:cNvCxnSpPr>
          <p:nvPr/>
        </p:nvCxnSpPr>
        <p:spPr bwMode="auto">
          <a:xfrm>
            <a:off x="2071688" y="2020776"/>
            <a:ext cx="642937" cy="3667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26"/>
          <p:cNvSpPr txBox="1">
            <a:spLocks noChangeArrowheads="1"/>
          </p:cNvSpPr>
          <p:nvPr/>
        </p:nvSpPr>
        <p:spPr bwMode="auto">
          <a:xfrm>
            <a:off x="3357563" y="1544526"/>
            <a:ext cx="893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</a:rPr>
              <a:t>t + p</a:t>
            </a:r>
          </a:p>
        </p:txBody>
      </p:sp>
      <p:sp>
        <p:nvSpPr>
          <p:cNvPr id="11" name="Textfeld 27"/>
          <p:cNvSpPr txBox="1">
            <a:spLocks noChangeArrowheads="1"/>
          </p:cNvSpPr>
          <p:nvPr/>
        </p:nvSpPr>
        <p:spPr bwMode="auto">
          <a:xfrm>
            <a:off x="2857500" y="2311288"/>
            <a:ext cx="1387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baseline="30000" dirty="0">
                <a:solidFill>
                  <a:srgbClr val="000000"/>
                </a:solidFill>
              </a:rPr>
              <a:t>3</a:t>
            </a:r>
            <a:r>
              <a:rPr lang="de-DE" sz="2800" dirty="0">
                <a:solidFill>
                  <a:srgbClr val="000000"/>
                </a:solidFill>
              </a:rPr>
              <a:t>He + n</a:t>
            </a:r>
          </a:p>
        </p:txBody>
      </p:sp>
      <p:sp>
        <p:nvSpPr>
          <p:cNvPr id="12" name="Textfeld 18"/>
          <p:cNvSpPr txBox="1">
            <a:spLocks noChangeArrowheads="1"/>
          </p:cNvSpPr>
          <p:nvPr/>
        </p:nvSpPr>
        <p:spPr bwMode="auto">
          <a:xfrm>
            <a:off x="4673600" y="1387363"/>
            <a:ext cx="41036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>
                <a:solidFill>
                  <a:srgbClr val="3333CC"/>
                </a:solidFill>
              </a:rPr>
              <a:t>Can cross sections be increased ?</a:t>
            </a:r>
          </a:p>
        </p:txBody>
      </p:sp>
      <p:sp>
        <p:nvSpPr>
          <p:cNvPr id="13" name="Textfeld 19"/>
          <p:cNvSpPr txBox="1">
            <a:spLocks noChangeArrowheads="1"/>
          </p:cNvSpPr>
          <p:nvPr/>
        </p:nvSpPr>
        <p:spPr bwMode="auto">
          <a:xfrm>
            <a:off x="4673600" y="1744551"/>
            <a:ext cx="4184159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 smtClean="0">
                <a:solidFill>
                  <a:srgbClr val="3333CC"/>
                </a:solidFill>
              </a:rPr>
              <a:t>Can </a:t>
            </a:r>
            <a:r>
              <a:rPr lang="de-DE" sz="2000" dirty="0" err="1">
                <a:solidFill>
                  <a:srgbClr val="3333CC"/>
                </a:solidFill>
              </a:rPr>
              <a:t>the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trajectories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of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the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neutrons</a:t>
            </a:r>
            <a:endParaRPr lang="de-DE" sz="2000" dirty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 err="1">
                <a:solidFill>
                  <a:srgbClr val="3333CC"/>
                </a:solidFill>
              </a:rPr>
              <a:t>be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</a:rPr>
              <a:t>controlled</a:t>
            </a:r>
            <a:r>
              <a:rPr lang="de-DE" sz="2000" dirty="0" smtClean="0">
                <a:solidFill>
                  <a:srgbClr val="3333CC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000" dirty="0">
                <a:solidFill>
                  <a:srgbClr val="3333CC"/>
                </a:solidFill>
              </a:rPr>
              <a:t>Can </a:t>
            </a:r>
            <a:r>
              <a:rPr lang="de-DE" sz="2000" dirty="0" err="1">
                <a:solidFill>
                  <a:srgbClr val="3333CC"/>
                </a:solidFill>
              </a:rPr>
              <a:t>neutrons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be</a:t>
            </a:r>
            <a:r>
              <a:rPr lang="de-DE" sz="2000" dirty="0">
                <a:solidFill>
                  <a:srgbClr val="3333CC"/>
                </a:solidFill>
              </a:rPr>
              <a:t> </a:t>
            </a:r>
            <a:r>
              <a:rPr lang="de-DE" sz="2000" dirty="0" err="1">
                <a:solidFill>
                  <a:srgbClr val="3333CC"/>
                </a:solidFill>
              </a:rPr>
              <a:t>suppressed</a:t>
            </a:r>
            <a:r>
              <a:rPr lang="de-DE" sz="2000" dirty="0">
                <a:solidFill>
                  <a:srgbClr val="3333CC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 smtClean="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 smtClean="0">
                <a:solidFill>
                  <a:srgbClr val="3333CC"/>
                </a:solidFill>
              </a:rPr>
              <a:t>→ </a:t>
            </a:r>
            <a:r>
              <a:rPr lang="de-DE" sz="2000" dirty="0" smtClean="0">
                <a:solidFill>
                  <a:srgbClr val="C00000"/>
                </a:solidFill>
              </a:rPr>
              <a:t>„</a:t>
            </a:r>
            <a:r>
              <a:rPr lang="de-DE" sz="2000" dirty="0" err="1" smtClean="0">
                <a:solidFill>
                  <a:srgbClr val="C00000"/>
                </a:solidFill>
              </a:rPr>
              <a:t>Quintet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suppression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factor</a:t>
            </a:r>
            <a:r>
              <a:rPr lang="de-DE" sz="2000" dirty="0" smtClean="0">
                <a:solidFill>
                  <a:srgbClr val="C00000"/>
                </a:solidFill>
              </a:rPr>
              <a:t>“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C19CC1-9C98-7425-B488-E2116518FA5E}"/>
              </a:ext>
            </a:extLst>
          </p:cNvPr>
          <p:cNvSpPr txBox="1"/>
          <p:nvPr/>
        </p:nvSpPr>
        <p:spPr>
          <a:xfrm>
            <a:off x="7437659" y="5394948"/>
            <a:ext cx="4392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Takishi et al.; Phys. Rev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46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R1155 (1992)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B. Becker et al.;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Few-Body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Syst.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19–39 (1992)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489086" y="5073135"/>
            <a:ext cx="256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A</a:t>
            </a:r>
            <a:r>
              <a:rPr lang="en-US" u="sng" baseline="-25000" dirty="0"/>
              <a:t>zz</a:t>
            </a:r>
            <a:r>
              <a:rPr lang="en-US" u="sng" dirty="0"/>
              <a:t>(ϑ) already </a:t>
            </a:r>
            <a:r>
              <a:rPr lang="en-US" u="sng" dirty="0" smtClean="0"/>
              <a:t>known: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2016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923395" y="924908"/>
            <a:ext cx="7157544" cy="5181601"/>
            <a:chOff x="1995488" y="690563"/>
            <a:chExt cx="7815262" cy="5810250"/>
          </a:xfrm>
        </p:grpSpPr>
        <p:pic>
          <p:nvPicPr>
            <p:cNvPr id="17411" name="Grafik 7" descr="suppfaccorr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97994" y="-311943"/>
              <a:ext cx="5810250" cy="781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Rechteck 3"/>
            <p:cNvSpPr>
              <a:spLocks noChangeArrowheads="1"/>
            </p:cNvSpPr>
            <p:nvPr/>
          </p:nvSpPr>
          <p:spPr bwMode="auto">
            <a:xfrm>
              <a:off x="3167064" y="1357314"/>
              <a:ext cx="263525" cy="4429125"/>
            </a:xfrm>
            <a:prstGeom prst="rect">
              <a:avLst/>
            </a:prstGeom>
            <a:solidFill>
              <a:srgbClr val="00B05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Stern mit 4 Zacken 7"/>
            <p:cNvSpPr/>
            <p:nvPr/>
          </p:nvSpPr>
          <p:spPr bwMode="auto">
            <a:xfrm>
              <a:off x="3381376" y="4429126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9" name="Stern mit 4 Zacken 8"/>
            <p:cNvSpPr/>
            <p:nvPr/>
          </p:nvSpPr>
          <p:spPr bwMode="auto">
            <a:xfrm>
              <a:off x="3571876" y="4581526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0" name="Stern mit 4 Zacken 9"/>
            <p:cNvSpPr/>
            <p:nvPr/>
          </p:nvSpPr>
          <p:spPr bwMode="auto">
            <a:xfrm>
              <a:off x="3995739" y="4735514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1" name="Stern mit 4 Zacken 10"/>
            <p:cNvSpPr/>
            <p:nvPr/>
          </p:nvSpPr>
          <p:spPr bwMode="auto">
            <a:xfrm>
              <a:off x="4881564" y="3000376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2" name="Stern mit 4 Zacken 11"/>
            <p:cNvSpPr/>
            <p:nvPr/>
          </p:nvSpPr>
          <p:spPr bwMode="auto">
            <a:xfrm>
              <a:off x="6453189" y="5072064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3" name="Stern mit 4 Zacken 12"/>
            <p:cNvSpPr/>
            <p:nvPr/>
          </p:nvSpPr>
          <p:spPr bwMode="auto">
            <a:xfrm>
              <a:off x="8953501" y="5246689"/>
              <a:ext cx="142875" cy="142875"/>
            </a:xfrm>
            <a:prstGeom prst="star4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7419" name="Stern mit 4 Zacken 14"/>
            <p:cNvSpPr>
              <a:spLocks noChangeArrowheads="1"/>
            </p:cNvSpPr>
            <p:nvPr/>
          </p:nvSpPr>
          <p:spPr bwMode="auto">
            <a:xfrm>
              <a:off x="3381376" y="471487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0" name="Stern mit 4 Zacken 15"/>
            <p:cNvSpPr>
              <a:spLocks noChangeArrowheads="1"/>
            </p:cNvSpPr>
            <p:nvPr/>
          </p:nvSpPr>
          <p:spPr bwMode="auto">
            <a:xfrm>
              <a:off x="3727451" y="4857751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1" name="Stern mit 4 Zacken 16"/>
            <p:cNvSpPr>
              <a:spLocks noChangeArrowheads="1"/>
            </p:cNvSpPr>
            <p:nvPr/>
          </p:nvSpPr>
          <p:spPr bwMode="auto">
            <a:xfrm>
              <a:off x="4238626" y="500062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2" name="Stern mit 4 Zacken 18"/>
            <p:cNvSpPr>
              <a:spLocks noChangeArrowheads="1"/>
            </p:cNvSpPr>
            <p:nvPr/>
          </p:nvSpPr>
          <p:spPr bwMode="auto">
            <a:xfrm>
              <a:off x="5853114" y="5143501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3" name="Stern mit 4 Zacken 19"/>
            <p:cNvSpPr>
              <a:spLocks noChangeArrowheads="1"/>
            </p:cNvSpPr>
            <p:nvPr/>
          </p:nvSpPr>
          <p:spPr bwMode="auto">
            <a:xfrm>
              <a:off x="9564689" y="528637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4" name="Stern mit 4 Zacken 20"/>
            <p:cNvSpPr>
              <a:spLocks noChangeArrowheads="1"/>
            </p:cNvSpPr>
            <p:nvPr/>
          </p:nvSpPr>
          <p:spPr bwMode="auto">
            <a:xfrm>
              <a:off x="4667251" y="3000376"/>
              <a:ext cx="142875" cy="14287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7425" name="Textfeld 21"/>
            <p:cNvSpPr txBox="1">
              <a:spLocks noChangeArrowheads="1"/>
            </p:cNvSpPr>
            <p:nvPr/>
          </p:nvSpPr>
          <p:spPr bwMode="auto">
            <a:xfrm>
              <a:off x="4978400" y="3000376"/>
              <a:ext cx="39576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chemeClr val="tx1"/>
                  </a:solidFill>
                </a:rPr>
                <a:t>Deltuva and Fonseca, Phys. Rev. C 81 (2010)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883" y="324000"/>
            <a:ext cx="11431642" cy="1124780"/>
          </a:xfrm>
        </p:spPr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about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D+D </a:t>
            </a:r>
            <a:r>
              <a:rPr lang="de-DE" u="sng" dirty="0" err="1" smtClean="0"/>
              <a:t>reactions</a:t>
            </a:r>
            <a:r>
              <a:rPr lang="de-DE" u="sng" dirty="0" smtClean="0"/>
              <a:t>?</a:t>
            </a:r>
            <a:endParaRPr lang="de-DE" u="sng" dirty="0"/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29049" y="6381329"/>
            <a:ext cx="1409330" cy="2347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No</a:t>
            </a:r>
            <a:r>
              <a:rPr lang="de-DE" u="sng" dirty="0" smtClean="0"/>
              <a:t> </a:t>
            </a:r>
            <a:r>
              <a:rPr lang="de-DE" u="sng" dirty="0" err="1" smtClean="0"/>
              <a:t>civilization</a:t>
            </a:r>
            <a:r>
              <a:rPr lang="de-DE" u="sng" dirty="0" smtClean="0"/>
              <a:t> </a:t>
            </a:r>
            <a:r>
              <a:rPr lang="de-DE" u="sng" dirty="0" err="1" smtClean="0"/>
              <a:t>without</a:t>
            </a:r>
            <a:r>
              <a:rPr lang="de-DE" u="sng" dirty="0" smtClean="0"/>
              <a:t> </a:t>
            </a:r>
            <a:r>
              <a:rPr lang="de-DE" u="sng" dirty="0" err="1" smtClean="0"/>
              <a:t>energy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738" y="1324303"/>
            <a:ext cx="11578787" cy="4453095"/>
          </a:xfrm>
        </p:spPr>
        <p:txBody>
          <a:bodyPr/>
          <a:lstStyle/>
          <a:p>
            <a:pPr marL="0" indent="0" algn="ctr">
              <a:buNone/>
            </a:pPr>
            <a:r>
              <a:rPr lang="de-DE" sz="4200" b="1" dirty="0" smtClean="0"/>
              <a:t>Level </a:t>
            </a:r>
            <a:r>
              <a:rPr lang="de-DE" sz="4200" b="1" dirty="0" err="1" smtClean="0"/>
              <a:t>of</a:t>
            </a:r>
            <a:r>
              <a:rPr lang="de-DE" sz="4200" b="1" dirty="0" smtClean="0"/>
              <a:t> </a:t>
            </a:r>
            <a:r>
              <a:rPr lang="de-DE" sz="4200" b="1" dirty="0" err="1" smtClean="0"/>
              <a:t>Civilization</a:t>
            </a:r>
            <a:r>
              <a:rPr lang="de-DE" sz="4200" b="1" dirty="0" smtClean="0"/>
              <a:t>  ≈  </a:t>
            </a:r>
            <a:r>
              <a:rPr lang="de-DE" sz="4200" b="1" dirty="0" err="1" smtClean="0"/>
              <a:t>Energy</a:t>
            </a:r>
            <a:r>
              <a:rPr lang="de-DE" sz="4200" b="1" dirty="0" smtClean="0"/>
              <a:t> </a:t>
            </a:r>
            <a:r>
              <a:rPr lang="de-DE" sz="4200" b="1" dirty="0" err="1" smtClean="0"/>
              <a:t>Consumption</a:t>
            </a:r>
            <a:endParaRPr lang="de-DE" sz="4200" b="1" dirty="0" smtClean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Fossil Fuels	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    </a:t>
            </a:r>
            <a:r>
              <a:rPr lang="de-DE" sz="2400" b="1" dirty="0" smtClean="0">
                <a:solidFill>
                  <a:srgbClr val="FF0000"/>
                </a:solidFill>
              </a:rPr>
              <a:t>→    </a:t>
            </a:r>
            <a:r>
              <a:rPr lang="de-DE" sz="2400" b="1" dirty="0" err="1" smtClean="0">
                <a:solidFill>
                  <a:srgbClr val="FF0000"/>
                </a:solidFill>
              </a:rPr>
              <a:t>Climate</a:t>
            </a:r>
            <a:r>
              <a:rPr lang="de-DE" sz="2400" b="1" dirty="0" smtClean="0">
                <a:solidFill>
                  <a:srgbClr val="FF0000"/>
                </a:solidFill>
              </a:rPr>
              <a:t> Change, Limited Resources, </a:t>
            </a:r>
            <a:r>
              <a:rPr lang="de-DE" sz="2400" b="1" dirty="0" err="1" smtClean="0">
                <a:solidFill>
                  <a:srgbClr val="FF0000"/>
                </a:solidFill>
              </a:rPr>
              <a:t>Unequal</a:t>
            </a:r>
            <a:r>
              <a:rPr lang="de-DE" sz="2400" b="1" dirty="0" smtClean="0">
                <a:solidFill>
                  <a:srgbClr val="FF0000"/>
                </a:solidFill>
              </a:rPr>
              <a:t> Distribution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400" b="1" dirty="0" err="1" smtClean="0">
                <a:solidFill>
                  <a:srgbClr val="0070C0"/>
                </a:solidFill>
              </a:rPr>
              <a:t>Nuclear</a:t>
            </a:r>
            <a:r>
              <a:rPr lang="de-DE" sz="2400" b="1" dirty="0" smtClean="0">
                <a:solidFill>
                  <a:srgbClr val="0070C0"/>
                </a:solidFill>
              </a:rPr>
              <a:t> Fuels   →   </a:t>
            </a:r>
            <a:r>
              <a:rPr lang="de-DE" sz="2400" b="1" dirty="0" err="1" smtClean="0">
                <a:solidFill>
                  <a:srgbClr val="0070C0"/>
                </a:solidFill>
              </a:rPr>
              <a:t>Radioactive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Risks</a:t>
            </a:r>
            <a:r>
              <a:rPr lang="de-DE" sz="2400" b="1" dirty="0" smtClean="0">
                <a:solidFill>
                  <a:srgbClr val="0070C0"/>
                </a:solidFill>
              </a:rPr>
              <a:t>, Limited Resources, </a:t>
            </a:r>
            <a:r>
              <a:rPr lang="de-DE" sz="2400" b="1" dirty="0" err="1" smtClean="0">
                <a:solidFill>
                  <a:srgbClr val="0070C0"/>
                </a:solidFill>
              </a:rPr>
              <a:t>Unequal</a:t>
            </a:r>
            <a:r>
              <a:rPr lang="de-DE" sz="2400" b="1" dirty="0" smtClean="0">
                <a:solidFill>
                  <a:srgbClr val="0070C0"/>
                </a:solidFill>
              </a:rPr>
              <a:t> Distribution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00B050"/>
                </a:solidFill>
              </a:rPr>
              <a:t>Green Energies   →   </a:t>
            </a:r>
            <a:r>
              <a:rPr lang="de-DE" sz="2400" b="1" dirty="0" err="1" smtClean="0">
                <a:solidFill>
                  <a:srgbClr val="00B050"/>
                </a:solidFill>
              </a:rPr>
              <a:t>Can‘t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err="1" smtClean="0">
                <a:solidFill>
                  <a:srgbClr val="00B050"/>
                </a:solidFill>
              </a:rPr>
              <a:t>be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err="1" smtClean="0">
                <a:solidFill>
                  <a:srgbClr val="00B050"/>
                </a:solidFill>
              </a:rPr>
              <a:t>switched</a:t>
            </a:r>
            <a:r>
              <a:rPr lang="de-DE" sz="2400" b="1" dirty="0" smtClean="0">
                <a:solidFill>
                  <a:srgbClr val="00B050"/>
                </a:solidFill>
              </a:rPr>
              <a:t> on </a:t>
            </a:r>
            <a:r>
              <a:rPr lang="de-DE" sz="2400" b="1" dirty="0" err="1" smtClean="0">
                <a:solidFill>
                  <a:srgbClr val="00B050"/>
                </a:solidFill>
              </a:rPr>
              <a:t>and</a:t>
            </a:r>
            <a:r>
              <a:rPr lang="de-DE" sz="2400" b="1" dirty="0" smtClean="0">
                <a:solidFill>
                  <a:srgbClr val="00B050"/>
                </a:solidFill>
              </a:rPr>
              <a:t> off / </a:t>
            </a:r>
            <a:r>
              <a:rPr lang="de-DE" sz="2400" b="1" dirty="0" err="1" smtClean="0">
                <a:solidFill>
                  <a:srgbClr val="00B050"/>
                </a:solidFill>
              </a:rPr>
              <a:t>Missing</a:t>
            </a:r>
            <a:r>
              <a:rPr lang="de-DE" sz="2400" b="1" dirty="0" smtClean="0">
                <a:solidFill>
                  <a:srgbClr val="00B050"/>
                </a:solidFill>
              </a:rPr>
              <a:t> Storage </a:t>
            </a:r>
            <a:r>
              <a:rPr lang="de-DE" sz="2400" b="1" dirty="0" err="1" smtClean="0">
                <a:solidFill>
                  <a:srgbClr val="00B050"/>
                </a:solidFill>
              </a:rPr>
              <a:t>Capacities</a:t>
            </a:r>
            <a:endParaRPr lang="de-DE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 algn="ctr">
              <a:buNone/>
            </a:pPr>
            <a:r>
              <a:rPr lang="de-DE" sz="4000" b="1" dirty="0" err="1" smtClean="0">
                <a:solidFill>
                  <a:srgbClr val="7030A0"/>
                </a:solidFill>
              </a:rPr>
              <a:t>Possible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</a:rPr>
              <a:t>Solution:  </a:t>
            </a:r>
            <a:r>
              <a:rPr lang="de-DE" sz="4000" b="1" dirty="0" err="1" smtClean="0">
                <a:solidFill>
                  <a:srgbClr val="7030A0"/>
                </a:solidFill>
              </a:rPr>
              <a:t>Nuclear</a:t>
            </a:r>
            <a:r>
              <a:rPr lang="de-DE" sz="4000" b="1" dirty="0" smtClean="0">
                <a:solidFill>
                  <a:srgbClr val="7030A0"/>
                </a:solidFill>
              </a:rPr>
              <a:t> Fusion</a:t>
            </a:r>
            <a:endParaRPr lang="de-DE" sz="4000" b="1" dirty="0">
              <a:solidFill>
                <a:srgbClr val="7030A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6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283780"/>
            <a:ext cx="11449050" cy="1112449"/>
          </a:xfrm>
        </p:spPr>
        <p:txBody>
          <a:bodyPr/>
          <a:lstStyle/>
          <a:p>
            <a:r>
              <a:rPr lang="de-DE" u="sng" dirty="0" err="1" smtClean="0"/>
              <a:t>What</a:t>
            </a:r>
            <a:r>
              <a:rPr lang="de-DE" u="sng" dirty="0" smtClean="0"/>
              <a:t> </a:t>
            </a:r>
            <a:r>
              <a:rPr lang="de-DE" u="sng" dirty="0" err="1" smtClean="0"/>
              <a:t>about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D+D </a:t>
            </a:r>
            <a:r>
              <a:rPr lang="de-DE" u="sng" dirty="0" err="1" smtClean="0"/>
              <a:t>reactions</a:t>
            </a:r>
            <a:r>
              <a:rPr lang="de-DE" u="sng" dirty="0" smtClean="0"/>
              <a:t>?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>
                <a:solidFill>
                  <a:srgbClr val="023D6B"/>
                </a:solidFill>
                <a:latin typeface="Arial"/>
              </a:rPr>
              <a:t>27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12" descr="NewDesign.Ra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38200"/>
            <a:ext cx="757237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4"/>
          <p:cNvSpPr txBox="1">
            <a:spLocks noChangeArrowheads="1"/>
          </p:cNvSpPr>
          <p:nvPr/>
        </p:nvSpPr>
        <p:spPr bwMode="auto">
          <a:xfrm>
            <a:off x="528638" y="2667000"/>
            <a:ext cx="2500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POLIS (KVI, Groningen)</a:t>
            </a:r>
          </a:p>
        </p:txBody>
      </p:sp>
      <p:sp>
        <p:nvSpPr>
          <p:cNvPr id="8" name="Textfeld 15"/>
          <p:cNvSpPr txBox="1">
            <a:spLocks noChangeArrowheads="1"/>
          </p:cNvSpPr>
          <p:nvPr/>
        </p:nvSpPr>
        <p:spPr bwMode="auto">
          <a:xfrm>
            <a:off x="600075" y="2971800"/>
            <a:ext cx="19816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Ion beam: I ≤ 20 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μ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1.5 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14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</a:t>
            </a:r>
            <a:r>
              <a:rPr kumimoji="0" lang="de-DE" sz="16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beam</a:t>
            </a:r>
            <a:r>
              <a:rPr kumimoji="0" lang="de-DE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≤ 32 keV )</a:t>
            </a:r>
          </a:p>
        </p:txBody>
      </p:sp>
      <p:sp>
        <p:nvSpPr>
          <p:cNvPr id="9" name="Textfeld 16"/>
          <p:cNvSpPr txBox="1">
            <a:spLocks noChangeArrowheads="1"/>
          </p:cNvSpPr>
          <p:nvPr/>
        </p:nvSpPr>
        <p:spPr bwMode="auto">
          <a:xfrm>
            <a:off x="6386513" y="2555875"/>
            <a:ext cx="26597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-fusion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polarimeter (FZJ)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Textfeld 17"/>
          <p:cNvSpPr txBox="1">
            <a:spLocks noChangeArrowheads="1"/>
          </p:cNvSpPr>
          <p:nvPr/>
        </p:nvSpPr>
        <p:spPr bwMode="auto">
          <a:xfrm>
            <a:off x="6457950" y="4035425"/>
            <a:ext cx="1698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LSP from POLIS</a:t>
            </a:r>
          </a:p>
        </p:txBody>
      </p:sp>
      <p:sp>
        <p:nvSpPr>
          <p:cNvPr id="11" name="Textfeld 18"/>
          <p:cNvSpPr txBox="1">
            <a:spLocks noChangeArrowheads="1"/>
          </p:cNvSpPr>
          <p:nvPr/>
        </p:nvSpPr>
        <p:spPr bwMode="auto">
          <a:xfrm>
            <a:off x="3962881" y="6290846"/>
            <a:ext cx="1447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LSP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from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FZJ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Textfeld 21"/>
          <p:cNvSpPr txBox="1">
            <a:spLocks noChangeArrowheads="1"/>
          </p:cNvSpPr>
          <p:nvPr/>
        </p:nvSpPr>
        <p:spPr bwMode="auto">
          <a:xfrm>
            <a:off x="6100763" y="820737"/>
            <a:ext cx="27334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sng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Detector</a:t>
            </a:r>
            <a:r>
              <a:rPr kumimoji="0" lang="de-DE" sz="16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cs typeface="Arial" charset="0"/>
              </a:rPr>
              <a:t> Setup</a:t>
            </a:r>
            <a:r>
              <a:rPr kumimoji="0" lang="de-DE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π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covered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large pos. sens.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Detectors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(~400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single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PIN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diodes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?)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3706581" y="914400"/>
            <a:ext cx="20110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ABS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from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Ferrara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~  6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16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at/s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~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3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11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at/cm</a:t>
            </a:r>
            <a:r>
              <a:rPr kumimoji="0" lang="de-DE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30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feld 20"/>
          <p:cNvSpPr txBox="1">
            <a:spLocks noChangeArrowheads="1"/>
          </p:cNvSpPr>
          <p:nvPr/>
        </p:nvSpPr>
        <p:spPr bwMode="auto">
          <a:xfrm>
            <a:off x="533383" y="4475922"/>
            <a:ext cx="28629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Luminosity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: 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4.5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∙ 10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25 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/cm</a:t>
            </a:r>
            <a:r>
              <a:rPr kumimoji="0" lang="de-DE" sz="16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count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rate:  ~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60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/h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→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month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beam time</a:t>
            </a:r>
          </a:p>
        </p:txBody>
      </p:sp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2766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81000" y="953869"/>
            <a:ext cx="3211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cs typeface="Arial"/>
              </a:rPr>
              <a:t>Petersburg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Nuclear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Physics</a:t>
            </a:r>
            <a:endParaRPr lang="de-DE" dirty="0" smtClean="0">
              <a:solidFill>
                <a:srgbClr val="000000"/>
              </a:solidFill>
              <a:cs typeface="Arial"/>
            </a:endParaRPr>
          </a:p>
          <a:p>
            <a:r>
              <a:rPr lang="de-DE" dirty="0" smtClean="0">
                <a:solidFill>
                  <a:srgbClr val="000000"/>
                </a:solidFill>
                <a:cs typeface="Arial"/>
              </a:rPr>
              <a:t>Institute (PNPI)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of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the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r>
              <a:rPr lang="de-DE" dirty="0" err="1" smtClean="0">
                <a:solidFill>
                  <a:srgbClr val="000000"/>
                </a:solidFill>
                <a:cs typeface="Arial"/>
              </a:rPr>
              <a:t>Kurchatov</a:t>
            </a:r>
            <a:r>
              <a:rPr lang="de-DE" dirty="0" smtClean="0">
                <a:solidFill>
                  <a:srgbClr val="000000"/>
                </a:solidFill>
                <a:cs typeface="Arial"/>
              </a:rPr>
              <a:t> Center in </a:t>
            </a:r>
            <a:r>
              <a:rPr lang="de-DE" dirty="0" err="1" smtClean="0">
                <a:solidFill>
                  <a:srgbClr val="000000"/>
                </a:solidFill>
                <a:cs typeface="Arial"/>
              </a:rPr>
              <a:t>Gatchina</a:t>
            </a:r>
            <a:endParaRPr lang="de-DE" dirty="0" smtClean="0">
              <a:solidFill>
                <a:srgbClr val="000000"/>
              </a:solidFill>
              <a:cs typeface="Arial"/>
            </a:endParaRPr>
          </a:p>
          <a:p>
            <a:r>
              <a:rPr lang="de-DE" dirty="0" smtClean="0">
                <a:solidFill>
                  <a:srgbClr val="C00000"/>
                </a:solidFill>
                <a:cs typeface="Arial"/>
              </a:rPr>
              <a:t>(A. </a:t>
            </a:r>
            <a:r>
              <a:rPr lang="de-DE" dirty="0" err="1" smtClean="0">
                <a:solidFill>
                  <a:srgbClr val="C00000"/>
                </a:solidFill>
                <a:cs typeface="Arial"/>
              </a:rPr>
              <a:t>Vasiliev</a:t>
            </a:r>
            <a:r>
              <a:rPr lang="de-DE" dirty="0" smtClean="0">
                <a:solidFill>
                  <a:srgbClr val="C00000"/>
                </a:solidFill>
                <a:cs typeface="Arial"/>
              </a:rPr>
              <a:t> et al.)</a:t>
            </a:r>
            <a:endParaRPr lang="de-DE" dirty="0">
              <a:solidFill>
                <a:srgbClr val="C00000"/>
              </a:solidFill>
              <a:cs typeface="Arial"/>
            </a:endParaRPr>
          </a:p>
          <a:p>
            <a:endParaRPr lang="en-US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588829" y="3233058"/>
            <a:ext cx="3625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A. Yu. </a:t>
            </a:r>
            <a:r>
              <a:rPr lang="en-US" sz="16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Rozhdestvenskij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al.;</a:t>
            </a:r>
          </a:p>
          <a:p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 of Atomic Nuclei </a:t>
            </a:r>
            <a:r>
              <a:rPr lang="en-US" sz="16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87</a:t>
            </a:r>
            <a:r>
              <a:rPr lang="en-US" sz="16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(3) 224 (2024)</a:t>
            </a: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Conclusion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167493"/>
            <a:ext cx="11654518" cy="4609905"/>
          </a:xfrm>
        </p:spPr>
        <p:txBody>
          <a:bodyPr/>
          <a:lstStyle/>
          <a:p>
            <a:pPr marL="0" indent="0">
              <a:buNone/>
            </a:pPr>
            <a:r>
              <a:rPr lang="de-DE" sz="2800" b="1" u="sng" dirty="0" err="1" smtClean="0">
                <a:solidFill>
                  <a:srgbClr val="C00000"/>
                </a:solidFill>
              </a:rPr>
              <a:t>Polarized</a:t>
            </a:r>
            <a:r>
              <a:rPr lang="de-DE" sz="2800" b="1" u="sng" dirty="0" smtClean="0">
                <a:solidFill>
                  <a:srgbClr val="C00000"/>
                </a:solidFill>
              </a:rPr>
              <a:t> Fuel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is</a:t>
            </a:r>
            <a:r>
              <a:rPr lang="de-DE" sz="2800" b="1" u="sng" dirty="0" smtClean="0">
                <a:solidFill>
                  <a:srgbClr val="C00000"/>
                </a:solidFill>
              </a:rPr>
              <a:t> an </a:t>
            </a:r>
            <a:r>
              <a:rPr lang="de-DE" sz="2800" b="1" u="sng" dirty="0" err="1">
                <a:solidFill>
                  <a:srgbClr val="C00000"/>
                </a:solidFill>
              </a:rPr>
              <a:t>i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nteresting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option</a:t>
            </a:r>
            <a:r>
              <a:rPr lang="de-DE" sz="2800" b="1" u="sng" dirty="0" smtClean="0">
                <a:solidFill>
                  <a:srgbClr val="C00000"/>
                </a:solidFill>
              </a:rPr>
              <a:t> for all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fusion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reactors</a:t>
            </a:r>
            <a:r>
              <a:rPr lang="de-DE" sz="2800" b="1" u="sng" dirty="0" smtClean="0">
                <a:solidFill>
                  <a:srgbClr val="C00000"/>
                </a:solidFill>
              </a:rPr>
              <a:t> !!!</a:t>
            </a:r>
          </a:p>
          <a:p>
            <a:pPr>
              <a:buFontTx/>
              <a:buChar char="-"/>
            </a:pPr>
            <a:r>
              <a:rPr lang="de-DE" dirty="0" smtClean="0"/>
              <a:t>Higher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</a:p>
          <a:p>
            <a:pPr>
              <a:buFontTx/>
              <a:buChar char="-"/>
            </a:pP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breeding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tritium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for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reactor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…..</a:t>
            </a:r>
            <a:endParaRPr lang="de-DE" dirty="0"/>
          </a:p>
          <a:p>
            <a:pPr marL="0" indent="0">
              <a:buNone/>
            </a:pPr>
            <a:r>
              <a:rPr lang="de-DE" sz="2800" b="1" u="sng" dirty="0" err="1" smtClean="0">
                <a:solidFill>
                  <a:srgbClr val="00B050"/>
                </a:solidFill>
              </a:rPr>
              <a:t>Some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work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needs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to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be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done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and</a:t>
            </a:r>
            <a:r>
              <a:rPr lang="de-DE" sz="2800" b="1" u="sng" dirty="0" smtClean="0">
                <a:solidFill>
                  <a:srgbClr val="00B050"/>
                </a:solidFill>
              </a:rPr>
              <a:t>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is</a:t>
            </a:r>
            <a:r>
              <a:rPr lang="de-DE" sz="2800" b="1" u="sng" dirty="0" smtClean="0">
                <a:solidFill>
                  <a:srgbClr val="00B050"/>
                </a:solidFill>
              </a:rPr>
              <a:t> in </a:t>
            </a:r>
            <a:r>
              <a:rPr lang="de-DE" sz="2800" b="1" u="sng" dirty="0" err="1" smtClean="0">
                <a:solidFill>
                  <a:srgbClr val="00B050"/>
                </a:solidFill>
              </a:rPr>
              <a:t>progress</a:t>
            </a:r>
            <a:endParaRPr lang="de-DE" sz="2800" b="1" u="sng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de-DE" dirty="0" err="1" smtClean="0"/>
              <a:t>Polarized</a:t>
            </a:r>
            <a:r>
              <a:rPr lang="de-DE" dirty="0" smtClean="0"/>
              <a:t> Fuel</a:t>
            </a:r>
          </a:p>
          <a:p>
            <a:pPr>
              <a:buFontTx/>
              <a:buChar char="-"/>
            </a:pP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D + D Cross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</a:p>
          <a:p>
            <a:pPr>
              <a:buFontTx/>
              <a:buChar char="-"/>
            </a:pPr>
            <a:r>
              <a:rPr lang="de-DE" dirty="0" smtClean="0"/>
              <a:t>……</a:t>
            </a:r>
            <a:endParaRPr lang="de-DE" dirty="0"/>
          </a:p>
          <a:p>
            <a:pPr marL="0" indent="0">
              <a:buNone/>
            </a:pPr>
            <a:endParaRPr lang="de-DE" sz="2800" b="1" u="sng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23D6B"/>
                </a:solidFill>
                <a:latin typeface="Arial"/>
              </a:rPr>
              <a:t>28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Development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Nuclear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24.09.2025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3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311" y="1123656"/>
            <a:ext cx="5318234" cy="49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Magnetic</a:t>
            </a:r>
            <a:r>
              <a:rPr lang="de-DE" u="sng" dirty="0" smtClean="0"/>
              <a:t> </a:t>
            </a:r>
            <a:r>
              <a:rPr lang="de-DE" u="sng" dirty="0" err="1" smtClean="0"/>
              <a:t>Confinement</a:t>
            </a:r>
            <a:r>
              <a:rPr lang="de-DE" u="sng" dirty="0" smtClean="0"/>
              <a:t> ↔ </a:t>
            </a:r>
            <a:r>
              <a:rPr lang="de-DE" u="sng" dirty="0" err="1" smtClean="0"/>
              <a:t>Inertial</a:t>
            </a:r>
            <a:r>
              <a:rPr lang="de-DE" u="sng" dirty="0" smtClean="0"/>
              <a:t> </a:t>
            </a:r>
            <a:r>
              <a:rPr lang="de-DE" u="sng" dirty="0" smtClean="0"/>
              <a:t>Fusion</a:t>
            </a:r>
            <a:endParaRPr lang="de-DE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71475" y="1219201"/>
                <a:ext cx="11449050" cy="45581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/>
                  <a:t>Lawson </a:t>
                </a:r>
                <a:r>
                  <a:rPr lang="de-DE" b="1" u="sng" dirty="0" err="1" smtClean="0"/>
                  <a:t>Criteria</a:t>
                </a:r>
                <a:r>
                  <a:rPr lang="de-DE" b="1" u="sng" dirty="0" smtClean="0"/>
                  <a:t>:  </a:t>
                </a:r>
                <a:endParaRPr lang="de-DE" b="1" u="sng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b="1" u="sng" dirty="0" err="1" smtClean="0"/>
                  <a:t>Tokamak</a:t>
                </a:r>
                <a:r>
                  <a:rPr lang="de-DE" b="1" u="sng" dirty="0" smtClean="0"/>
                  <a:t> </a:t>
                </a:r>
                <a:r>
                  <a:rPr lang="de-DE" b="1" u="sng" dirty="0" err="1" smtClean="0"/>
                  <a:t>or</a:t>
                </a:r>
                <a:r>
                  <a:rPr lang="de-DE" b="1" u="sng" dirty="0" smtClean="0"/>
                  <a:t> Stellerator</a:t>
                </a:r>
                <a:r>
                  <a:rPr lang="de-DE" dirty="0" smtClean="0"/>
                  <a:t>					</a:t>
                </a:r>
                <a:r>
                  <a:rPr lang="de-DE" b="1" u="sng" dirty="0" smtClean="0"/>
                  <a:t>Laser-</a:t>
                </a:r>
                <a:r>
                  <a:rPr lang="de-DE" b="1" u="sng" dirty="0" err="1" smtClean="0"/>
                  <a:t>induced</a:t>
                </a:r>
                <a:r>
                  <a:rPr lang="de-DE" b="1" u="sng" dirty="0" smtClean="0"/>
                  <a:t> Fusion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</a:t>
                </a:r>
                <a:r>
                  <a:rPr lang="de-DE" dirty="0" err="1" smtClean="0"/>
                  <a:t>low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n</a:t>
                </a:r>
                <a:r>
                  <a:rPr lang="de-DE" dirty="0" smtClean="0"/>
                  <a:t>,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					</a:t>
                </a:r>
                <a:r>
                  <a:rPr lang="de-DE" dirty="0" smtClean="0"/>
                  <a:t>	    </a:t>
                </a:r>
                <a:r>
                  <a:rPr lang="de-DE" dirty="0" smtClean="0"/>
                  <a:t>small </a:t>
                </a:r>
                <a:r>
                  <a:rPr lang="el-GR" dirty="0"/>
                  <a:t>τ</a:t>
                </a:r>
                <a:r>
                  <a:rPr lang="de-DE" baseline="-25000" dirty="0" smtClean="0"/>
                  <a:t>E</a:t>
                </a:r>
                <a:r>
                  <a:rPr lang="de-DE" dirty="0" smtClean="0"/>
                  <a:t>, large </a:t>
                </a:r>
                <a:r>
                  <a:rPr lang="de-DE" i="1" dirty="0" smtClean="0"/>
                  <a:t>n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:endParaRPr lang="de-DE" i="1" dirty="0"/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:endParaRPr lang="de-DE" i="1" dirty="0"/>
              </a:p>
              <a:p>
                <a:pPr marL="0" indent="0">
                  <a:buNone/>
                </a:pPr>
                <a:endParaRPr lang="de-DE" sz="1000" i="1" dirty="0"/>
              </a:p>
              <a:p>
                <a:pPr marL="0" indent="0">
                  <a:buNone/>
                </a:pPr>
                <a:r>
                  <a:rPr lang="de-DE" sz="2800" b="1" dirty="0" smtClean="0">
                    <a:solidFill>
                      <a:srgbClr val="C00000"/>
                    </a:solidFill>
                  </a:rPr>
                  <a:t>ITER</a:t>
                </a:r>
                <a:r>
                  <a:rPr lang="de-DE" sz="2800" b="1" dirty="0" smtClean="0">
                    <a:solidFill>
                      <a:srgbClr val="C00000"/>
                    </a:solidFill>
                  </a:rPr>
                  <a:t>: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expected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gain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&gt; 10</a:t>
                </a:r>
                <a:r>
                  <a:rPr lang="de-DE" dirty="0" smtClean="0"/>
                  <a:t>			</a:t>
                </a:r>
                <a:r>
                  <a:rPr lang="de-DE" dirty="0"/>
                  <a:t> </a:t>
                </a:r>
                <a:r>
                  <a:rPr lang="de-DE" dirty="0" smtClean="0"/>
                  <a:t>            </a:t>
                </a:r>
                <a:r>
                  <a:rPr lang="de-DE" dirty="0" smtClean="0"/>
                  <a:t> </a:t>
                </a:r>
                <a:r>
                  <a:rPr lang="de-DE" sz="2800" b="1" dirty="0" smtClean="0">
                    <a:solidFill>
                      <a:srgbClr val="C00000"/>
                    </a:solidFill>
                  </a:rPr>
                  <a:t>NIF</a:t>
                </a:r>
                <a:r>
                  <a:rPr lang="de-DE" sz="2800" b="1" dirty="0" smtClean="0">
                    <a:solidFill>
                      <a:srgbClr val="C00000"/>
                    </a:solidFill>
                  </a:rPr>
                  <a:t>: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already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C00000"/>
                    </a:solidFill>
                  </a:rPr>
                  <a:t>gain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800" dirty="0" smtClean="0">
                    <a:solidFill>
                      <a:srgbClr val="C00000"/>
                    </a:solidFill>
                  </a:rPr>
                  <a:t>&gt; 1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219201"/>
                <a:ext cx="11449050" cy="4558198"/>
              </a:xfrm>
              <a:blipFill>
                <a:blip r:embed="rId2"/>
                <a:stretch>
                  <a:fillRect l="-1917" t="-1471" b="-104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24.09.2025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506" y="1064835"/>
            <a:ext cx="2501900" cy="10287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11912" y="1301634"/>
            <a:ext cx="583323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→  </a:t>
            </a:r>
            <a:r>
              <a:rPr lang="de-DE" sz="2400" i="1" dirty="0" smtClean="0"/>
              <a:t>n</a:t>
            </a:r>
            <a:r>
              <a:rPr lang="de-DE" sz="2400" i="1" dirty="0"/>
              <a:t> </a:t>
            </a:r>
            <a:r>
              <a:rPr lang="de-DE" sz="2400" i="1" dirty="0" smtClean="0"/>
              <a:t>·</a:t>
            </a:r>
            <a:r>
              <a:rPr lang="de-DE" sz="2400" i="1" dirty="0" smtClean="0"/>
              <a:t> </a:t>
            </a:r>
            <a:r>
              <a:rPr lang="el-GR" sz="2400" i="1" dirty="0" smtClean="0"/>
              <a:t>τ</a:t>
            </a:r>
            <a:r>
              <a:rPr lang="de-DE" sz="2400" i="1" baseline="-25000" dirty="0" smtClean="0"/>
              <a:t>E</a:t>
            </a:r>
            <a:r>
              <a:rPr lang="de-DE" sz="2400" dirty="0" smtClean="0"/>
              <a:t>  ≥ 1.5 · 10</a:t>
            </a:r>
            <a:r>
              <a:rPr lang="de-DE" sz="2400" baseline="30000" dirty="0" smtClean="0"/>
              <a:t>20</a:t>
            </a:r>
            <a:r>
              <a:rPr lang="de-DE" sz="2400" dirty="0" smtClean="0"/>
              <a:t> m</a:t>
            </a:r>
            <a:r>
              <a:rPr lang="de-DE" sz="2400" baseline="30000" dirty="0" smtClean="0"/>
              <a:t>-3</a:t>
            </a:r>
            <a:r>
              <a:rPr lang="de-DE" sz="2400" dirty="0" smtClean="0"/>
              <a:t> </a:t>
            </a:r>
            <a:r>
              <a:rPr lang="de-DE" sz="2400" dirty="0" smtClean="0"/>
              <a:t>s</a:t>
            </a:r>
            <a:endParaRPr lang="de-DE" sz="2400" dirty="0" smtClean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9" y="3011458"/>
            <a:ext cx="3921030" cy="245213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654" y="2996268"/>
            <a:ext cx="4104928" cy="26544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84475" y="971547"/>
            <a:ext cx="38943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000" u="sng" dirty="0" smtClean="0"/>
              <a:t>For T+D </a:t>
            </a:r>
            <a:r>
              <a:rPr lang="de-DE" sz="2000" u="sng" dirty="0" err="1" smtClean="0"/>
              <a:t>fusion</a:t>
            </a:r>
            <a:r>
              <a:rPr lang="de-DE" sz="2000" u="sng" dirty="0" smtClean="0"/>
              <a:t> </a:t>
            </a:r>
            <a:r>
              <a:rPr lang="de-DE" sz="2000" u="sng" dirty="0"/>
              <a:t>at T≈ 25 keV:</a:t>
            </a:r>
            <a:endParaRPr lang="de-DE" sz="2000" u="sng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456385" y="3626069"/>
            <a:ext cx="345842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3200" b="1" dirty="0" smtClean="0">
                <a:solidFill>
                  <a:srgbClr val="C00000"/>
                </a:solidFill>
              </a:rPr>
              <a:t>Can </a:t>
            </a:r>
            <a:r>
              <a:rPr lang="de-DE" sz="3200" b="1" dirty="0" err="1" smtClean="0">
                <a:solidFill>
                  <a:srgbClr val="C00000"/>
                </a:solidFill>
              </a:rPr>
              <a:t>the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cross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sections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be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improved</a:t>
            </a:r>
            <a:r>
              <a:rPr lang="de-DE" sz="3200" b="1" dirty="0" smtClean="0">
                <a:solidFill>
                  <a:srgbClr val="C00000"/>
                </a:solidFill>
              </a:rPr>
              <a:t>?</a:t>
            </a:r>
            <a:endParaRPr lang="de-DE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 rot="15743083">
            <a:off x="4569542" y="2781935"/>
            <a:ext cx="1498722" cy="2337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340937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Magnetic</a:t>
            </a:r>
            <a:r>
              <a:rPr lang="de-DE" u="sng" dirty="0" smtClean="0"/>
              <a:t> </a:t>
            </a:r>
            <a:r>
              <a:rPr lang="de-DE" u="sng" dirty="0" err="1" smtClean="0"/>
              <a:t>Confinement</a:t>
            </a:r>
            <a:r>
              <a:rPr lang="de-DE" u="sng" dirty="0" smtClean="0"/>
              <a:t> ↔ </a:t>
            </a:r>
            <a:r>
              <a:rPr lang="de-DE" u="sng" dirty="0" err="1" smtClean="0"/>
              <a:t>Inertial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219201"/>
            <a:ext cx="11449050" cy="4558198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smtClean="0"/>
              <a:t>Lawson </a:t>
            </a:r>
            <a:r>
              <a:rPr lang="de-DE" b="1" u="sng" dirty="0" err="1" smtClean="0"/>
              <a:t>Criterium</a:t>
            </a:r>
            <a:r>
              <a:rPr lang="de-DE" b="1" u="sng" dirty="0" smtClean="0"/>
              <a:t>: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u="sng" dirty="0" err="1" smtClean="0"/>
              <a:t>Tokamak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or</a:t>
            </a:r>
            <a:r>
              <a:rPr lang="de-DE" b="1" u="sng" dirty="0" smtClean="0"/>
              <a:t> Stellerator</a:t>
            </a:r>
            <a:r>
              <a:rPr lang="de-DE" dirty="0" smtClean="0"/>
              <a:t>					</a:t>
            </a:r>
            <a:r>
              <a:rPr lang="de-DE" b="1" u="sng" dirty="0" smtClean="0"/>
              <a:t>Laser-</a:t>
            </a:r>
            <a:r>
              <a:rPr lang="de-DE" b="1" u="sng" dirty="0" err="1" smtClean="0"/>
              <a:t>induced</a:t>
            </a:r>
            <a:r>
              <a:rPr lang="de-DE" b="1" u="sng" dirty="0" smtClean="0"/>
              <a:t> Fusion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/>
              <a:t>, large </a:t>
            </a:r>
            <a:r>
              <a:rPr lang="el-GR" dirty="0" smtClean="0"/>
              <a:t>τ</a:t>
            </a:r>
            <a:r>
              <a:rPr lang="de-DE" baseline="-25000" dirty="0" smtClean="0"/>
              <a:t>E</a:t>
            </a:r>
            <a:r>
              <a:rPr lang="de-DE" dirty="0" smtClean="0"/>
              <a:t> 						    small </a:t>
            </a:r>
            <a:r>
              <a:rPr lang="el-GR" dirty="0"/>
              <a:t>τ</a:t>
            </a:r>
            <a:r>
              <a:rPr lang="de-DE" baseline="-25000" dirty="0" smtClean="0"/>
              <a:t>E</a:t>
            </a:r>
            <a:r>
              <a:rPr lang="de-DE" dirty="0" smtClean="0"/>
              <a:t>, large </a:t>
            </a:r>
            <a:r>
              <a:rPr lang="de-DE" i="1" dirty="0" smtClean="0"/>
              <a:t>n</a:t>
            </a:r>
            <a:endParaRPr lang="de-DE" dirty="0" smtClean="0"/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sz="1000" i="1" dirty="0"/>
          </a:p>
          <a:p>
            <a:pPr marL="0" indent="0">
              <a:buNone/>
            </a:pPr>
            <a:r>
              <a:rPr lang="de-DE" sz="2800" b="1" dirty="0" smtClean="0">
                <a:solidFill>
                  <a:srgbClr val="C00000"/>
                </a:solidFill>
              </a:rPr>
              <a:t>ITER: </a:t>
            </a:r>
            <a:r>
              <a:rPr lang="de-DE" sz="2800" dirty="0" smtClean="0">
                <a:solidFill>
                  <a:srgbClr val="C00000"/>
                </a:solidFill>
              </a:rPr>
              <a:t>Q &gt; 10</a:t>
            </a:r>
            <a:r>
              <a:rPr lang="de-DE" dirty="0" smtClean="0"/>
              <a:t>						</a:t>
            </a:r>
            <a:r>
              <a:rPr lang="de-DE" sz="2800" b="1" dirty="0" smtClean="0">
                <a:solidFill>
                  <a:srgbClr val="C00000"/>
                </a:solidFill>
              </a:rPr>
              <a:t>NIF: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already</a:t>
            </a:r>
            <a:r>
              <a:rPr lang="de-DE" sz="2800" dirty="0" smtClean="0">
                <a:solidFill>
                  <a:srgbClr val="C00000"/>
                </a:solidFill>
              </a:rPr>
              <a:t> Q &gt; 1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06" y="1064835"/>
            <a:ext cx="2501900" cy="10287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64462" y="1301634"/>
            <a:ext cx="561253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→ </a:t>
            </a:r>
            <a:r>
              <a:rPr lang="de-DE" sz="2400" i="1" dirty="0" smtClean="0"/>
              <a:t>n</a:t>
            </a:r>
            <a:r>
              <a:rPr lang="de-DE" sz="2400" i="1" baseline="-25000" dirty="0" smtClean="0"/>
              <a:t>e </a:t>
            </a:r>
            <a:r>
              <a:rPr lang="el-GR" sz="2400" i="1" dirty="0" smtClean="0"/>
              <a:t>τ</a:t>
            </a:r>
            <a:r>
              <a:rPr lang="de-DE" sz="2400" i="1" baseline="-25000" dirty="0" smtClean="0"/>
              <a:t>E</a:t>
            </a:r>
            <a:r>
              <a:rPr lang="de-DE" sz="2400" dirty="0" smtClean="0"/>
              <a:t>  ≥ 1.5 · 10</a:t>
            </a:r>
            <a:r>
              <a:rPr lang="de-DE" sz="2400" baseline="30000" dirty="0" smtClean="0"/>
              <a:t>20</a:t>
            </a:r>
            <a:r>
              <a:rPr lang="de-DE" sz="2400" dirty="0" smtClean="0"/>
              <a:t> m</a:t>
            </a:r>
            <a:r>
              <a:rPr lang="de-DE" sz="2400" baseline="30000" dirty="0" smtClean="0"/>
              <a:t>-3</a:t>
            </a:r>
            <a:r>
              <a:rPr lang="de-DE" sz="2400" dirty="0" smtClean="0"/>
              <a:t> s   (T ≈ 25 keV)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9" y="3011458"/>
            <a:ext cx="3921030" cy="245213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54" y="2996268"/>
            <a:ext cx="4104928" cy="2654469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15743083">
            <a:off x="4536886" y="2781935"/>
            <a:ext cx="1498722" cy="2337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456385" y="3626069"/>
            <a:ext cx="345842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3200" b="1" dirty="0" smtClean="0">
                <a:solidFill>
                  <a:srgbClr val="C00000"/>
                </a:solidFill>
              </a:rPr>
              <a:t>Can </a:t>
            </a:r>
            <a:r>
              <a:rPr lang="de-DE" sz="3200" b="1" dirty="0" err="1" smtClean="0">
                <a:solidFill>
                  <a:srgbClr val="C00000"/>
                </a:solidFill>
              </a:rPr>
              <a:t>the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cross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sections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be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3200" b="1" dirty="0" err="1" smtClean="0">
                <a:solidFill>
                  <a:srgbClr val="C00000"/>
                </a:solidFill>
              </a:rPr>
              <a:t>improved</a:t>
            </a:r>
            <a:r>
              <a:rPr lang="de-DE" sz="3200" b="1" dirty="0" smtClean="0">
                <a:solidFill>
                  <a:srgbClr val="C00000"/>
                </a:solidFill>
              </a:rPr>
              <a:t>?</a:t>
            </a:r>
            <a:endParaRPr lang="de-DE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71475" y="1308313"/>
            <a:ext cx="11449050" cy="4214255"/>
          </a:xfrm>
        </p:spPr>
        <p:txBody>
          <a:bodyPr/>
          <a:lstStyle/>
          <a:p>
            <a:pPr marL="0" indent="0" algn="ctr">
              <a:buNone/>
            </a:pPr>
            <a:r>
              <a:rPr lang="de-DE" sz="4000" b="1" u="sng" dirty="0" err="1" smtClean="0">
                <a:solidFill>
                  <a:srgbClr val="FF0000"/>
                </a:solidFill>
              </a:rPr>
              <a:t>Nuclear</a:t>
            </a:r>
            <a:r>
              <a:rPr lang="de-DE" sz="4000" b="1" u="sng" dirty="0" smtClean="0">
                <a:solidFill>
                  <a:srgbClr val="FF0000"/>
                </a:solidFill>
              </a:rPr>
              <a:t> Forces </a:t>
            </a:r>
            <a:r>
              <a:rPr lang="de-DE" sz="4000" b="1" u="sng" dirty="0" err="1" smtClean="0">
                <a:solidFill>
                  <a:srgbClr val="FF0000"/>
                </a:solidFill>
              </a:rPr>
              <a:t>are</a:t>
            </a:r>
            <a:r>
              <a:rPr lang="de-DE" sz="4000" b="1" u="sng" dirty="0" smtClean="0">
                <a:solidFill>
                  <a:srgbClr val="FF0000"/>
                </a:solidFill>
              </a:rPr>
              <a:t> Spin </a:t>
            </a:r>
            <a:r>
              <a:rPr lang="de-DE" sz="4000" b="1" u="sng" dirty="0" err="1" smtClean="0">
                <a:solidFill>
                  <a:srgbClr val="FF0000"/>
                </a:solidFill>
              </a:rPr>
              <a:t>dependent</a:t>
            </a:r>
            <a:r>
              <a:rPr lang="de-DE" sz="4000" b="1" u="sng" dirty="0" smtClean="0">
                <a:solidFill>
                  <a:srgbClr val="FF0000"/>
                </a:solidFill>
              </a:rPr>
              <a:t> !!!</a:t>
            </a:r>
          </a:p>
          <a:p>
            <a:pPr marL="0" indent="0">
              <a:buNone/>
            </a:pPr>
            <a:endParaRPr lang="de-DE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800" b="1" dirty="0" err="1" smtClean="0">
                <a:solidFill>
                  <a:srgbClr val="0070C0"/>
                </a:solidFill>
              </a:rPr>
              <a:t>Polarized</a:t>
            </a:r>
            <a:r>
              <a:rPr lang="de-DE" sz="2800" b="1" dirty="0" smtClean="0">
                <a:solidFill>
                  <a:srgbClr val="0070C0"/>
                </a:solidFill>
              </a:rPr>
              <a:t> Beam on Target  </a:t>
            </a:r>
            <a:r>
              <a:rPr lang="de-DE" sz="4000" b="1" dirty="0" smtClean="0">
                <a:solidFill>
                  <a:srgbClr val="0070C0"/>
                </a:solidFill>
              </a:rPr>
              <a:t>→</a:t>
            </a:r>
            <a:r>
              <a:rPr lang="de-DE" sz="2800" b="1" dirty="0" smtClean="0">
                <a:solidFill>
                  <a:srgbClr val="0070C0"/>
                </a:solidFill>
              </a:rPr>
              <a:t>  </a:t>
            </a:r>
            <a:r>
              <a:rPr lang="de-DE" sz="2800" b="1" dirty="0" err="1" smtClean="0">
                <a:solidFill>
                  <a:srgbClr val="0070C0"/>
                </a:solidFill>
              </a:rPr>
              <a:t>Modification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of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the</a:t>
            </a:r>
            <a:r>
              <a:rPr lang="de-DE" sz="2800" b="1" dirty="0" smtClean="0">
                <a:solidFill>
                  <a:srgbClr val="0070C0"/>
                </a:solidFill>
              </a:rPr>
              <a:t> Differential 						       Cross </a:t>
            </a:r>
            <a:r>
              <a:rPr lang="de-DE" sz="2800" b="1" dirty="0" err="1" smtClean="0">
                <a:solidFill>
                  <a:srgbClr val="0070C0"/>
                </a:solidFill>
              </a:rPr>
              <a:t>Section</a:t>
            </a:r>
            <a:r>
              <a:rPr lang="de-DE" sz="2800" b="1" dirty="0" smtClean="0">
                <a:solidFill>
                  <a:srgbClr val="0070C0"/>
                </a:solidFill>
              </a:rPr>
              <a:t>  (A</a:t>
            </a:r>
            <a:r>
              <a:rPr lang="de-DE" sz="2800" b="1" baseline="-25000" dirty="0" smtClean="0">
                <a:solidFill>
                  <a:srgbClr val="0070C0"/>
                </a:solidFill>
              </a:rPr>
              <a:t>i(j)</a:t>
            </a:r>
            <a:r>
              <a:rPr lang="de-DE" sz="2800" b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de-DE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Polarized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Beam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Target 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4000" b="1" dirty="0">
                <a:solidFill>
                  <a:schemeClr val="accent3">
                    <a:lumMod val="75000"/>
                  </a:schemeClr>
                </a:solidFill>
              </a:rPr>
              <a:t>→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Modification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Differential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				         </a:t>
            </a:r>
            <a:r>
              <a:rPr lang="de-DE" sz="2800" b="1" u="sng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Total Cross 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Section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de-DE" sz="2800" b="1" baseline="-25000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de-DE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(i),j(j)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2800" b="1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2800" b="1" baseline="-25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2800" b="1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0070C0"/>
                </a:solidFill>
              </a:rPr>
              <a:t>  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39559" y="6348248"/>
            <a:ext cx="1409330" cy="26779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023D6B"/>
                </a:solidFill>
                <a:latin typeface="Arial"/>
              </a:rPr>
              <a:t>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1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Fusion: The </a:t>
            </a:r>
            <a:r>
              <a:rPr lang="de-DE" u="sng" dirty="0" err="1" smtClean="0"/>
              <a:t>Beginnings</a:t>
            </a:r>
            <a:endParaRPr lang="de-DE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B438B-1B3A-4D06-BAB2-BCFE76143855}" type="datetime1">
              <a:rPr lang="de-DE" smtClean="0"/>
              <a:pPr>
                <a:defRPr/>
              </a:pPr>
              <a:t>11.09.2025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by Ralf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29049" y="6381329"/>
            <a:ext cx="1409330" cy="2347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23D6B"/>
                </a:solidFill>
                <a:latin typeface="Arial"/>
              </a:rPr>
              <a:t>6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1D0A5EB-F537-B2ED-7397-10F6B3C9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18572"/>
            <a:ext cx="11449050" cy="4305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ideas date back to the 1930s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18188-AD23-513C-9CAE-6F7A9FFF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1" y="1628800"/>
            <a:ext cx="6848278" cy="382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9F3606E-D750-FDA0-DC37-A1AE320A4814}"/>
              </a:ext>
            </a:extLst>
          </p:cNvPr>
          <p:cNvSpPr txBox="1"/>
          <p:nvPr/>
        </p:nvSpPr>
        <p:spPr>
          <a:xfrm>
            <a:off x="839416" y="5749937"/>
            <a:ext cx="10369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Mathematical Proceedings of the Cambridge Philosophical Society,</a:t>
            </a:r>
            <a:r>
              <a:rPr lang="en-US" sz="16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16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561 (1934). doi:10.1017/S0305004100012810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89C8C93-E441-D949-1D1C-0C95DFAB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291085"/>
            <a:ext cx="3548437" cy="227583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E0732A8-76F4-A974-4941-544A9B31C549}"/>
              </a:ext>
            </a:extLst>
          </p:cNvPr>
          <p:cNvSpPr txBox="1"/>
          <p:nvPr/>
        </p:nvSpPr>
        <p:spPr>
          <a:xfrm>
            <a:off x="8050036" y="4528668"/>
            <a:ext cx="3548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Maurice </a:t>
            </a:r>
            <a:r>
              <a:rPr lang="de-DE" dirty="0" err="1"/>
              <a:t>Goldhaber</a:t>
            </a:r>
            <a:r>
              <a:rPr lang="de-DE" dirty="0"/>
              <a:t>, 1911 – 2011</a:t>
            </a:r>
          </a:p>
        </p:txBody>
      </p:sp>
    </p:spTree>
    <p:extLst>
      <p:ext uri="{BB962C8B-B14F-4D97-AF65-F5344CB8AC3E}">
        <p14:creationId xmlns:p14="http://schemas.microsoft.com/office/powerpoint/2010/main" val="7766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39559" y="6348248"/>
            <a:ext cx="1409330" cy="26779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>
                <a:solidFill>
                  <a:srgbClr val="023D6B"/>
                </a:solidFill>
                <a:latin typeface="Arial"/>
              </a:rPr>
              <a:t>7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428625" y="4035425"/>
            <a:ext cx="11605532" cy="109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baseline="30000" dirty="0">
                <a:solidFill>
                  <a:srgbClr val="000000"/>
                </a:solidFill>
              </a:rPr>
              <a:t>3</a:t>
            </a:r>
            <a:r>
              <a:rPr lang="de-DE" sz="2800" dirty="0">
                <a:solidFill>
                  <a:srgbClr val="000000"/>
                </a:solidFill>
              </a:rPr>
              <a:t>He + d             </a:t>
            </a:r>
            <a:r>
              <a:rPr lang="de-DE" sz="2800" dirty="0" smtClean="0">
                <a:solidFill>
                  <a:srgbClr val="000000"/>
                </a:solidFill>
              </a:rPr>
              <a:t>	</a:t>
            </a:r>
            <a:r>
              <a:rPr lang="de-DE" sz="2800" baseline="30000" dirty="0">
                <a:solidFill>
                  <a:srgbClr val="000000"/>
                </a:solidFill>
              </a:rPr>
              <a:t> </a:t>
            </a:r>
            <a:r>
              <a:rPr lang="de-DE" sz="2800" baseline="30000" dirty="0" smtClean="0">
                <a:solidFill>
                  <a:srgbClr val="000000"/>
                </a:solidFill>
              </a:rPr>
              <a:t>5</a:t>
            </a:r>
            <a:r>
              <a:rPr lang="de-DE" sz="2800" dirty="0" smtClean="0">
                <a:solidFill>
                  <a:srgbClr val="000000"/>
                </a:solidFill>
              </a:rPr>
              <a:t>Li 				</a:t>
            </a:r>
            <a:r>
              <a:rPr lang="de-DE" sz="2800" baseline="30000" dirty="0" smtClean="0">
                <a:solidFill>
                  <a:srgbClr val="000000"/>
                </a:solidFill>
              </a:rPr>
              <a:t>4</a:t>
            </a:r>
            <a:r>
              <a:rPr lang="de-DE" sz="2800" dirty="0" smtClean="0">
                <a:solidFill>
                  <a:srgbClr val="000000"/>
                </a:solidFill>
              </a:rPr>
              <a:t>He </a:t>
            </a:r>
            <a:r>
              <a:rPr lang="de-DE" sz="2800" dirty="0">
                <a:solidFill>
                  <a:srgbClr val="000000"/>
                </a:solidFill>
              </a:rPr>
              <a:t>+ p       </a:t>
            </a:r>
            <a:r>
              <a:rPr lang="de-DE" sz="2800" dirty="0" smtClean="0">
                <a:solidFill>
                  <a:srgbClr val="000000"/>
                </a:solidFill>
              </a:rPr>
              <a:t>	     </a:t>
            </a:r>
            <a:r>
              <a:rPr lang="de-DE" sz="2800" dirty="0" err="1" smtClean="0">
                <a:solidFill>
                  <a:srgbClr val="000000"/>
                </a:solidFill>
              </a:rPr>
              <a:t>Factor</a:t>
            </a:r>
            <a:r>
              <a:rPr lang="de-DE" sz="2800" dirty="0">
                <a:solidFill>
                  <a:srgbClr val="000000"/>
                </a:solidFill>
              </a:rPr>
              <a:t>: ~1.5 </a:t>
            </a:r>
            <a:r>
              <a:rPr lang="de-DE" sz="2800" dirty="0" smtClean="0">
                <a:solidFill>
                  <a:srgbClr val="000000"/>
                </a:solidFill>
              </a:rPr>
              <a:t>at </a:t>
            </a:r>
            <a:r>
              <a:rPr lang="de-DE" sz="2800" dirty="0">
                <a:solidFill>
                  <a:srgbClr val="000000"/>
                </a:solidFill>
              </a:rPr>
              <a:t>430 keV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000000"/>
                </a:solidFill>
              </a:rPr>
              <a:t>			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000000"/>
                </a:solidFill>
              </a:rPr>
              <a:t>					</a:t>
            </a:r>
            <a:endParaRPr lang="de-DE" sz="28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000000"/>
                </a:solidFill>
              </a:rPr>
              <a:t>	</a:t>
            </a:r>
            <a:r>
              <a:rPr lang="de-DE" sz="2800" dirty="0" smtClean="0">
                <a:solidFill>
                  <a:srgbClr val="000000"/>
                </a:solidFill>
              </a:rPr>
              <a:t>	</a:t>
            </a:r>
            <a:r>
              <a:rPr lang="de-DE" u="sng" dirty="0" smtClean="0">
                <a:solidFill>
                  <a:srgbClr val="000000"/>
                </a:solidFill>
              </a:rPr>
              <a:t>Experimental Proof:</a:t>
            </a:r>
            <a:r>
              <a:rPr lang="de-DE" dirty="0" smtClean="0">
                <a:solidFill>
                  <a:srgbClr val="000000"/>
                </a:solidFill>
              </a:rPr>
              <a:t>   </a:t>
            </a:r>
            <a:r>
              <a:rPr lang="de-DE" sz="1600" dirty="0" err="1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</a:t>
            </a:r>
            <a:r>
              <a:rPr lang="de-DE" sz="16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de-DE" sz="1600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Leemann</a:t>
            </a:r>
            <a:r>
              <a:rPr lang="de-DE" sz="16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</a:t>
            </a:r>
            <a:r>
              <a:rPr lang="de-DE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., </a:t>
            </a:r>
            <a:r>
              <a:rPr lang="de-DE" sz="1600" dirty="0" err="1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Helv</a:t>
            </a:r>
            <a:r>
              <a:rPr lang="de-DE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Phys. Acta </a:t>
            </a:r>
            <a:r>
              <a:rPr lang="de-DE" sz="16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44</a:t>
            </a:r>
            <a:r>
              <a:rPr lang="de-DE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141 (1971)    </a:t>
            </a:r>
            <a:endParaRPr lang="de-DE" sz="1600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Gerade Verbindung mit Pfeil 10"/>
          <p:cNvCxnSpPr>
            <a:cxnSpLocks noChangeShapeType="1"/>
          </p:cNvCxnSpPr>
          <p:nvPr/>
        </p:nvCxnSpPr>
        <p:spPr bwMode="auto">
          <a:xfrm>
            <a:off x="642938" y="3878262"/>
            <a:ext cx="3571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mit Pfeil 12"/>
          <p:cNvCxnSpPr>
            <a:cxnSpLocks noChangeShapeType="1"/>
          </p:cNvCxnSpPr>
          <p:nvPr/>
        </p:nvCxnSpPr>
        <p:spPr bwMode="auto">
          <a:xfrm>
            <a:off x="1481032" y="3878262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14"/>
          <p:cNvCxnSpPr>
            <a:cxnSpLocks noChangeShapeType="1"/>
          </p:cNvCxnSpPr>
          <p:nvPr/>
        </p:nvCxnSpPr>
        <p:spPr bwMode="auto">
          <a:xfrm>
            <a:off x="2071688" y="4152900"/>
            <a:ext cx="6429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uppieren 8"/>
          <p:cNvGrpSpPr/>
          <p:nvPr/>
        </p:nvGrpSpPr>
        <p:grpSpPr>
          <a:xfrm>
            <a:off x="561636" y="1228186"/>
            <a:ext cx="11681403" cy="563964"/>
            <a:chOff x="445044" y="2246313"/>
            <a:chExt cx="11615163" cy="506977"/>
          </a:xfrm>
        </p:grpSpPr>
        <p:cxnSp>
          <p:nvCxnSpPr>
            <p:cNvPr id="10" name="Gerade Verbindung mit Pfeil 7"/>
            <p:cNvCxnSpPr>
              <a:cxnSpLocks noChangeShapeType="1"/>
            </p:cNvCxnSpPr>
            <p:nvPr/>
          </p:nvCxnSpPr>
          <p:spPr bwMode="auto">
            <a:xfrm>
              <a:off x="2030413" y="2489200"/>
              <a:ext cx="642937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lg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feld 13"/>
            <p:cNvSpPr txBox="1">
              <a:spLocks noChangeArrowheads="1"/>
            </p:cNvSpPr>
            <p:nvPr/>
          </p:nvSpPr>
          <p:spPr bwMode="auto">
            <a:xfrm>
              <a:off x="445044" y="2381448"/>
              <a:ext cx="11615163" cy="37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49263" eaLnBrk="1" fontAlgn="base" hangingPunct="1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de-DE" sz="3600" dirty="0">
                  <a:solidFill>
                    <a:srgbClr val="000000"/>
                  </a:solidFill>
                </a:rPr>
                <a:t>  t + </a:t>
              </a:r>
              <a:r>
                <a:rPr lang="de-DE" sz="3600" dirty="0" smtClean="0">
                  <a:solidFill>
                    <a:srgbClr val="000000"/>
                  </a:solidFill>
                </a:rPr>
                <a:t>d           </a:t>
              </a:r>
              <a:r>
                <a:rPr lang="de-DE" sz="3600" baseline="30000" dirty="0" smtClean="0">
                  <a:solidFill>
                    <a:srgbClr val="000000"/>
                  </a:solidFill>
                </a:rPr>
                <a:t>5</a:t>
              </a:r>
              <a:r>
                <a:rPr lang="de-DE" sz="3600" dirty="0" smtClean="0">
                  <a:solidFill>
                    <a:srgbClr val="000000"/>
                  </a:solidFill>
                </a:rPr>
                <a:t>He 			 </a:t>
              </a:r>
              <a:r>
                <a:rPr lang="de-DE" sz="3600" baseline="30000" dirty="0">
                  <a:solidFill>
                    <a:srgbClr val="000000"/>
                  </a:solidFill>
                </a:rPr>
                <a:t>4</a:t>
              </a:r>
              <a:r>
                <a:rPr lang="de-DE" sz="3600" dirty="0">
                  <a:solidFill>
                    <a:srgbClr val="000000"/>
                  </a:solidFill>
                </a:rPr>
                <a:t>He + n </a:t>
              </a:r>
              <a:r>
                <a:rPr lang="de-DE" sz="3600" dirty="0" smtClean="0">
                  <a:solidFill>
                    <a:srgbClr val="000000"/>
                  </a:solidFill>
                </a:rPr>
                <a:t>          </a:t>
              </a:r>
              <a:r>
                <a:rPr lang="de-DE" sz="2800" dirty="0" err="1">
                  <a:solidFill>
                    <a:srgbClr val="000000"/>
                  </a:solidFill>
                </a:rPr>
                <a:t>Factor</a:t>
              </a:r>
              <a:r>
                <a:rPr lang="de-DE" sz="2800" dirty="0">
                  <a:solidFill>
                    <a:srgbClr val="000000"/>
                  </a:solidFill>
                </a:rPr>
                <a:t>: ~1.5 at 107 </a:t>
              </a:r>
              <a:r>
                <a:rPr lang="de-DE" sz="2800" dirty="0" smtClean="0">
                  <a:solidFill>
                    <a:srgbClr val="000000"/>
                  </a:solidFill>
                </a:rPr>
                <a:t>keV</a:t>
              </a:r>
            </a:p>
          </p:txBody>
        </p:sp>
        <p:cxnSp>
          <p:nvCxnSpPr>
            <p:cNvPr id="12" name="Gerade Verbindung mit Pfeil 15"/>
            <p:cNvCxnSpPr>
              <a:cxnSpLocks noChangeShapeType="1"/>
            </p:cNvCxnSpPr>
            <p:nvPr/>
          </p:nvCxnSpPr>
          <p:spPr bwMode="auto">
            <a:xfrm>
              <a:off x="1416050" y="2246313"/>
              <a:ext cx="28575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erade Verbindung mit Pfeil 16"/>
            <p:cNvCxnSpPr>
              <a:cxnSpLocks noChangeShapeType="1"/>
            </p:cNvCxnSpPr>
            <p:nvPr/>
          </p:nvCxnSpPr>
          <p:spPr bwMode="auto">
            <a:xfrm>
              <a:off x="848631" y="2247900"/>
              <a:ext cx="2857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feld 20"/>
          <p:cNvSpPr txBox="1">
            <a:spLocks noChangeArrowheads="1"/>
          </p:cNvSpPr>
          <p:nvPr/>
        </p:nvSpPr>
        <p:spPr bwMode="auto">
          <a:xfrm>
            <a:off x="405910" y="2908046"/>
            <a:ext cx="6446837" cy="36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FF0000"/>
                </a:solidFill>
              </a:rPr>
              <a:t>J = 3/2 </a:t>
            </a:r>
            <a:r>
              <a:rPr lang="de-DE" sz="2800" baseline="30000" dirty="0" smtClean="0">
                <a:solidFill>
                  <a:srgbClr val="FF0000"/>
                </a:solidFill>
              </a:rPr>
              <a:t>+</a:t>
            </a:r>
            <a:r>
              <a:rPr lang="de-DE" sz="2800" dirty="0" smtClean="0">
                <a:solidFill>
                  <a:srgbClr val="FF0000"/>
                </a:solidFill>
              </a:rPr>
              <a:t>  /  s-</a:t>
            </a:r>
            <a:r>
              <a:rPr lang="de-DE" sz="2800" dirty="0" err="1" smtClean="0">
                <a:solidFill>
                  <a:srgbClr val="FF0000"/>
                </a:solidFill>
              </a:rPr>
              <a:t>wave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dominated</a:t>
            </a:r>
            <a:r>
              <a:rPr lang="de-DE" sz="2800" dirty="0" smtClean="0">
                <a:solidFill>
                  <a:srgbClr val="FF0000"/>
                </a:solidFill>
              </a:rPr>
              <a:t> (&gt; 96%)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762843" y="1034481"/>
            <a:ext cx="4394994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36330" y="1986455"/>
            <a:ext cx="7651533" cy="4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S: ½ </a:t>
            </a:r>
            <a:r>
              <a:rPr lang="de-DE" sz="2400" dirty="0"/>
              <a:t> </a:t>
            </a:r>
            <a:r>
              <a:rPr lang="de-DE" sz="2400" dirty="0" smtClean="0"/>
              <a:t>+  1                   3/2     	     </a:t>
            </a:r>
          </a:p>
        </p:txBody>
      </p:sp>
      <p:cxnSp>
        <p:nvCxnSpPr>
          <p:cNvPr id="21" name="Gerade Verbindung mit Pfeil 14"/>
          <p:cNvCxnSpPr>
            <a:cxnSpLocks noChangeShapeType="1"/>
          </p:cNvCxnSpPr>
          <p:nvPr/>
        </p:nvCxnSpPr>
        <p:spPr bwMode="auto">
          <a:xfrm>
            <a:off x="2098898" y="2206336"/>
            <a:ext cx="646604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Gerade Verbindung mit Pfeil 14"/>
          <p:cNvCxnSpPr>
            <a:cxnSpLocks noChangeShapeType="1"/>
          </p:cNvCxnSpPr>
          <p:nvPr/>
        </p:nvCxnSpPr>
        <p:spPr bwMode="auto">
          <a:xfrm>
            <a:off x="4362934" y="1504304"/>
            <a:ext cx="6429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hteck 23"/>
          <p:cNvSpPr/>
          <p:nvPr/>
        </p:nvSpPr>
        <p:spPr>
          <a:xfrm>
            <a:off x="2988129" y="1034481"/>
            <a:ext cx="2212521" cy="95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5" name="Rechteck 24"/>
          <p:cNvSpPr/>
          <p:nvPr/>
        </p:nvSpPr>
        <p:spPr>
          <a:xfrm>
            <a:off x="832757" y="1067137"/>
            <a:ext cx="1126672" cy="26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32" name="Gerade Verbindung mit Pfeil 14"/>
          <p:cNvCxnSpPr>
            <a:cxnSpLocks noChangeShapeType="1"/>
          </p:cNvCxnSpPr>
          <p:nvPr/>
        </p:nvCxnSpPr>
        <p:spPr bwMode="auto">
          <a:xfrm>
            <a:off x="4428446" y="4158341"/>
            <a:ext cx="6429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</a:t>
            </a:r>
            <a:r>
              <a:rPr lang="de-DE" u="sng" dirty="0" err="1" smtClean="0"/>
              <a:t>fusion</a:t>
            </a:r>
            <a:r>
              <a:rPr lang="de-DE" u="sng" dirty="0" smtClean="0"/>
              <a:t>: A Simple Model</a:t>
            </a:r>
            <a:endParaRPr lang="de-DE" u="sng" dirty="0"/>
          </a:p>
        </p:txBody>
      </p:sp>
      <p:sp>
        <p:nvSpPr>
          <p:cNvPr id="2" name="Rechteck 1"/>
          <p:cNvSpPr/>
          <p:nvPr/>
        </p:nvSpPr>
        <p:spPr>
          <a:xfrm>
            <a:off x="1197757" y="4585855"/>
            <a:ext cx="6790106" cy="7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8808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 animBg="1"/>
      <p:bldP spid="20" grpId="0"/>
      <p:bldP spid="24" grpId="0" animBg="1"/>
      <p:bldP spid="25" grpId="0" animBg="1"/>
      <p:bldP spid="2" grpId="0" animBg="1"/>
    </p:bld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Microsoft Office PowerPoint</Application>
  <PresentationFormat>Breitbild</PresentationFormat>
  <Paragraphs>362</Paragraphs>
  <Slides>31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Jülich</vt:lpstr>
      <vt:lpstr>Benutzerdefiniertes Design</vt:lpstr>
      <vt:lpstr>Polarized Fusion</vt:lpstr>
      <vt:lpstr>Advantages of Polarized Fuel for Nuclear Fusion Energy Production</vt:lpstr>
      <vt:lpstr>No civilization without energy</vt:lpstr>
      <vt:lpstr>Development of Nuclear Fusion</vt:lpstr>
      <vt:lpstr>Magnetic Confinement ↔ Inertial Fusion</vt:lpstr>
      <vt:lpstr>Magnetic Confinement ↔ Inertial Fusion</vt:lpstr>
      <vt:lpstr>Polarized Fusion</vt:lpstr>
      <vt:lpstr>Polarized Fusion: The Beginnings</vt:lpstr>
      <vt:lpstr>Polarized fusion: A Simple Model</vt:lpstr>
      <vt:lpstr>Polarized Fusion: First Proof</vt:lpstr>
      <vt:lpstr>Polarized Fusion: unpol. Cross Section</vt:lpstr>
      <vt:lpstr>Polarized Fusion: Differential Cross Section</vt:lpstr>
      <vt:lpstr>Polarized Fusion: Total Cross section</vt:lpstr>
      <vt:lpstr>Polarized Fusion: Actual Papers</vt:lpstr>
      <vt:lpstr>Polarized Fusion: Neutron Foccusing</vt:lpstr>
      <vt:lpstr>What are the problems ?</vt:lpstr>
      <vt:lpstr>Active collaborations</vt:lpstr>
      <vt:lpstr>Will polarization survive in a fusion plasma?</vt:lpstr>
      <vt:lpstr>Will polarization survive in a fusion plasma?</vt:lpstr>
      <vt:lpstr>Will polarization survive in a fusion plasma?</vt:lpstr>
      <vt:lpstr>Will polarization survive in a fusion plasma?</vt:lpstr>
      <vt:lpstr>Will polarization survive in a fusion plasma?</vt:lpstr>
      <vt:lpstr>Will polarization survive in a fusion plasma?</vt:lpstr>
      <vt:lpstr>How to produce enough polarized fuel, i.e. D, T and 3He? </vt:lpstr>
      <vt:lpstr>How to produce enough polarized fuel, i.e. D, T and 3He?</vt:lpstr>
      <vt:lpstr>How to produce enough polarized fuel, i.e. D, T and 3He?</vt:lpstr>
      <vt:lpstr>How to produce enough polarized fuel, i.e. D, T and 3He?</vt:lpstr>
      <vt:lpstr>What about the D+D reactions?</vt:lpstr>
      <vt:lpstr>What about the D+D reactions?</vt:lpstr>
      <vt:lpstr>What about the D+D reactions?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Polarized Fusion</dc:title>
  <dc:creator>Engels</dc:creator>
  <cp:lastModifiedBy>Engels</cp:lastModifiedBy>
  <cp:revision>116</cp:revision>
  <dcterms:created xsi:type="dcterms:W3CDTF">2025-09-05T15:37:21Z</dcterms:created>
  <dcterms:modified xsi:type="dcterms:W3CDTF">2025-09-24T15:07:16Z</dcterms:modified>
</cp:coreProperties>
</file>