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1" r:id="rId3"/>
    <p:sldId id="360" r:id="rId4"/>
    <p:sldId id="308" r:id="rId5"/>
    <p:sldId id="310" r:id="rId6"/>
    <p:sldId id="315" r:id="rId7"/>
    <p:sldId id="340" r:id="rId8"/>
    <p:sldId id="319" r:id="rId9"/>
    <p:sldId id="276" r:id="rId10"/>
    <p:sldId id="362" r:id="rId11"/>
    <p:sldId id="328" r:id="rId12"/>
    <p:sldId id="329" r:id="rId13"/>
    <p:sldId id="330" r:id="rId14"/>
    <p:sldId id="363" r:id="rId15"/>
    <p:sldId id="331" r:id="rId16"/>
    <p:sldId id="35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2" autoAdjust="0"/>
    <p:restoredTop sz="89677" autoAdjust="0"/>
  </p:normalViewPr>
  <p:slideViewPr>
    <p:cSldViewPr showGuides="1">
      <p:cViewPr varScale="1">
        <p:scale>
          <a:sx n="91" d="100"/>
          <a:sy n="91" d="100"/>
        </p:scale>
        <p:origin x="705" y="57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22.09.2025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98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took</a:t>
            </a:r>
            <a:r>
              <a:rPr lang="de-DE" dirty="0"/>
              <a:t> </a:t>
            </a:r>
            <a:r>
              <a:rPr lang="de-DE" dirty="0" err="1"/>
              <a:t>place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was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COSY </a:t>
            </a:r>
            <a:r>
              <a:rPr lang="de-DE" dirty="0" err="1"/>
              <a:t>facility</a:t>
            </a:r>
            <a:r>
              <a:rPr lang="de-DE" dirty="0"/>
              <a:t> in Jülich</a:t>
            </a:r>
          </a:p>
          <a:p>
            <a:r>
              <a:rPr lang="en-US" dirty="0"/>
              <a:t>Can conduct experiments to investigate spin dependent phenomena in nuclear physics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87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B4852-7304-552C-8C2F-B3EFE9EB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389D37-F469-A3BD-4094-115DB2E83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F65DDAA-EBCF-3637-4AD7-5182AE06C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COSY Facility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E48901-F83E-087C-5DD5-FA764E33D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7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Here: Height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quite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 and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nice beam </a:t>
            </a:r>
            <a:r>
              <a:rPr lang="de-DE" dirty="0" err="1"/>
              <a:t>conditions</a:t>
            </a:r>
            <a:r>
              <a:rPr lang="de-DE" dirty="0"/>
              <a:t> 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– so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, </a:t>
            </a:r>
            <a:r>
              <a:rPr lang="de-DE" dirty="0" err="1"/>
              <a:t>pulsed</a:t>
            </a:r>
            <a:r>
              <a:rPr lang="de-DE" dirty="0"/>
              <a:t>, H^- and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complicated</a:t>
            </a:r>
            <a:r>
              <a:rPr lang="de-DE" dirty="0"/>
              <a:t> </a:t>
            </a:r>
            <a:r>
              <a:rPr lang="de-DE" dirty="0" err="1"/>
              <a:t>beamline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45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48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16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Moreover</a:t>
            </a:r>
            <a:r>
              <a:rPr lang="de-DE" dirty="0"/>
              <a:t> New </a:t>
            </a:r>
            <a:r>
              <a:rPr lang="de-DE" dirty="0" err="1"/>
              <a:t>idea</a:t>
            </a:r>
            <a:r>
              <a:rPr lang="de-DE" dirty="0"/>
              <a:t>: As </a:t>
            </a:r>
            <a:r>
              <a:rPr lang="de-DE" dirty="0" err="1"/>
              <a:t>onur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polarize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 with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of a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. This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</a:t>
            </a:r>
            <a:r>
              <a:rPr lang="de-DE" dirty="0" err="1"/>
              <a:t>ion</a:t>
            </a:r>
            <a:r>
              <a:rPr lang="de-DE" dirty="0"/>
              <a:t> source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stripping</a:t>
            </a:r>
            <a:r>
              <a:rPr lang="de-DE" dirty="0"/>
              <a:t> </a:t>
            </a:r>
            <a:r>
              <a:rPr lang="de-DE" dirty="0" err="1"/>
              <a:t>injecting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rings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8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15.06.2022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15.06.2022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15.06.2022</a:t>
            </a:r>
            <a:endParaRPr lang="en-US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15.06.2022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15.06.2022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15.06.2022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547" y="404664"/>
            <a:ext cx="10728323" cy="623404"/>
          </a:xfrm>
        </p:spPr>
        <p:txBody>
          <a:bodyPr/>
          <a:lstStyle/>
          <a:p>
            <a:pPr algn="ctr"/>
            <a:r>
              <a:rPr lang="en-US" sz="3000" b="0" dirty="0"/>
              <a:t>Polarimetry of pulsed H</a:t>
            </a:r>
            <a:r>
              <a:rPr lang="en-US" sz="3000" b="0" baseline="30000" dirty="0"/>
              <a:t>−</a:t>
            </a:r>
            <a:r>
              <a:rPr lang="en-US" sz="3000" b="0" dirty="0"/>
              <a:t>/D</a:t>
            </a:r>
            <a:r>
              <a:rPr lang="en-US" sz="3000" b="0" baseline="30000" dirty="0"/>
              <a:t>−</a:t>
            </a:r>
            <a:r>
              <a:rPr lang="en-US" sz="3000" b="0" dirty="0"/>
              <a:t> ion beams: Extended applicability of the Lamb-shift polarimeter </a:t>
            </a:r>
            <a:endParaRPr lang="en-US" sz="3000" b="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507" y="2564904"/>
            <a:ext cx="10728324" cy="516756"/>
          </a:xfrm>
        </p:spPr>
        <p:txBody>
          <a:bodyPr/>
          <a:lstStyle/>
          <a:p>
            <a:pPr algn="ctr"/>
            <a:r>
              <a:rPr lang="en-US" sz="2000" noProof="0" dirty="0"/>
              <a:t>Simon J. Pütz</a:t>
            </a:r>
          </a:p>
          <a:p>
            <a:pPr algn="ctr"/>
            <a:r>
              <a:rPr lang="en-US" sz="1800" dirty="0"/>
              <a:t>With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T. El-</a:t>
            </a:r>
            <a:r>
              <a:rPr lang="en-US" sz="1800" dirty="0" err="1"/>
              <a:t>Kordy</a:t>
            </a:r>
            <a:r>
              <a:rPr lang="en-US" sz="1800" dirty="0"/>
              <a:t>, R. Engels, n. </a:t>
            </a:r>
            <a:r>
              <a:rPr lang="en-US" sz="1800" dirty="0" err="1"/>
              <a:t>faatz</a:t>
            </a:r>
            <a:r>
              <a:rPr lang="en-US" sz="1800" dirty="0"/>
              <a:t>, </a:t>
            </a:r>
          </a:p>
          <a:p>
            <a:pPr algn="ctr"/>
            <a:r>
              <a:rPr lang="en-US" sz="1800" dirty="0"/>
              <a:t>R. Gebel, k. </a:t>
            </a:r>
            <a:r>
              <a:rPr lang="en-US" sz="1800" dirty="0" err="1"/>
              <a:t>grigoryev</a:t>
            </a:r>
            <a:r>
              <a:rPr lang="en-US" sz="1800" dirty="0"/>
              <a:t>, c. </a:t>
            </a:r>
            <a:r>
              <a:rPr lang="en-US" sz="1800" dirty="0" err="1"/>
              <a:t>kannis</a:t>
            </a:r>
            <a:r>
              <a:rPr lang="en-US" sz="1800" dirty="0"/>
              <a:t>, y. </a:t>
            </a:r>
            <a:r>
              <a:rPr lang="en-US" sz="1800" dirty="0" err="1"/>
              <a:t>valdau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sz="1800" noProof="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84764A4-F91F-F150-D5C8-F159FD106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8" name="Grafik 7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E13D8556-CB5F-3E0A-9065-E92E97F9E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  <p:pic>
        <p:nvPicPr>
          <p:cNvPr id="11" name="Grafik 10" descr="Ein Bild, das Text, Logo, Schrift, Grafiken enthält.">
            <a:extLst>
              <a:ext uri="{FF2B5EF4-FFF2-40B4-BE49-F238E27FC236}">
                <a16:creationId xmlns:a16="http://schemas.microsoft.com/office/drawing/2014/main" id="{725B8BB9-8076-D3F8-AABC-83C9E4BD2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401616"/>
            <a:ext cx="3744416" cy="13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11336-0989-8C57-ECE9-48C8AAE58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iagramm, Plan, technische Zeichnung enthält.">
            <a:extLst>
              <a:ext uri="{FF2B5EF4-FFF2-40B4-BE49-F238E27FC236}">
                <a16:creationId xmlns:a16="http://schemas.microsoft.com/office/drawing/2014/main" id="{8D94642D-6B19-1EC1-409D-298A10E77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5" y="980728"/>
            <a:ext cx="7632849" cy="4871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CB8C88-C61A-10BA-F146-D949454ED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- </a:t>
            </a:r>
            <a:r>
              <a:rPr lang="de-DE" dirty="0" err="1"/>
              <a:t>Improved</a:t>
            </a:r>
            <a:r>
              <a:rPr lang="de-DE" dirty="0"/>
              <a:t> 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684F968-9B0E-2FE5-0BCD-827F374652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33255-7E39-2B59-0F73-E5FE36658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56B4F5C-02E5-7DA8-D2C7-3411FB2E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4" name="Grafik 3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DFF88DAF-CFDB-079F-5EE7-F54C9CB15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737"/>
          <a:stretch>
            <a:fillRect/>
          </a:stretch>
        </p:blipFill>
        <p:spPr>
          <a:xfrm>
            <a:off x="255782" y="1490722"/>
            <a:ext cx="3404993" cy="3574090"/>
          </a:xfrm>
          <a:prstGeom prst="rect">
            <a:avLst/>
          </a:prstGeom>
        </p:spPr>
      </p:pic>
      <p:pic>
        <p:nvPicPr>
          <p:cNvPr id="5" name="Grafik 4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006BE41D-64AC-F48D-796B-90940DD5D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– Run 2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5" name="Grafik 4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6819A6E1-0781-977F-71CA-4A62A508C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0211" r="8935" b="4287"/>
          <a:stretch/>
        </p:blipFill>
        <p:spPr>
          <a:xfrm>
            <a:off x="6276585" y="1526328"/>
            <a:ext cx="5220015" cy="4063395"/>
          </a:xfrm>
          <a:prstGeom prst="rect">
            <a:avLst/>
          </a:prstGeom>
        </p:spPr>
      </p:pic>
      <p:pic>
        <p:nvPicPr>
          <p:cNvPr id="14" name="Grafik 13" descr="Ein Bild, das Text, Schrift, Diagramm, Screenshot enthält.&#10;&#10;Automatisch generierte Beschreibung">
            <a:extLst>
              <a:ext uri="{FF2B5EF4-FFF2-40B4-BE49-F238E27FC236}">
                <a16:creationId xmlns:a16="http://schemas.microsoft.com/office/drawing/2014/main" id="{025AF626-1D9E-466C-EB20-5C64613FA8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t="10466" r="9023"/>
          <a:stretch/>
        </p:blipFill>
        <p:spPr>
          <a:xfrm>
            <a:off x="692670" y="1561645"/>
            <a:ext cx="4870711" cy="4174547"/>
          </a:xfrm>
          <a:prstGeom prst="rect">
            <a:avLst/>
          </a:prstGeom>
        </p:spPr>
      </p:pic>
      <p:pic>
        <p:nvPicPr>
          <p:cNvPr id="4" name="Grafik 3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540454C6-A147-787D-7715-083413BBB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– </a:t>
            </a:r>
            <a:r>
              <a:rPr lang="de-DE" dirty="0" err="1"/>
              <a:t>precision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10" name="Grafik 9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02891458-7EBB-48C7-FD0B-2C49831DA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50" y="908720"/>
            <a:ext cx="6062475" cy="404165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3300F1A-F03F-D661-46E7-7CC9C7948CFA}"/>
              </a:ext>
            </a:extLst>
          </p:cNvPr>
          <p:cNvCxnSpPr/>
          <p:nvPr/>
        </p:nvCxnSpPr>
        <p:spPr>
          <a:xfrm flipH="1">
            <a:off x="8760296" y="2564904"/>
            <a:ext cx="576064" cy="3363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8EC8F05-0D0F-8000-4197-30C1AA16F631}"/>
              </a:ext>
            </a:extLst>
          </p:cNvPr>
          <p:cNvCxnSpPr/>
          <p:nvPr/>
        </p:nvCxnSpPr>
        <p:spPr>
          <a:xfrm flipH="1">
            <a:off x="7752184" y="3645024"/>
            <a:ext cx="576064" cy="3363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80010C3-D020-F907-7CC8-6A815628F52A}"/>
              </a:ext>
            </a:extLst>
          </p:cNvPr>
          <p:cNvSpPr txBox="1"/>
          <p:nvPr/>
        </p:nvSpPr>
        <p:spPr>
          <a:xfrm>
            <a:off x="8328248" y="3429000"/>
            <a:ext cx="80021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Run 2</a:t>
            </a:r>
            <a:endParaRPr lang="en-US" sz="240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7DD3DD-0DA7-4F33-FBA2-81190D06509C}"/>
              </a:ext>
            </a:extLst>
          </p:cNvPr>
          <p:cNvSpPr txBox="1"/>
          <p:nvPr/>
        </p:nvSpPr>
        <p:spPr>
          <a:xfrm>
            <a:off x="9336360" y="2348880"/>
            <a:ext cx="80021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Run 1</a:t>
            </a:r>
            <a:endParaRPr lang="en-US" sz="2400" dirty="0" err="1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CF7EFF3-3B3F-2EFD-7D08-9D430E607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45" y="4941168"/>
            <a:ext cx="5635315" cy="650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Inhaltsplatzhalter 6">
                <a:extLst>
                  <a:ext uri="{FF2B5EF4-FFF2-40B4-BE49-F238E27FC236}">
                    <a16:creationId xmlns:a16="http://schemas.microsoft.com/office/drawing/2014/main" id="{FFEF2DFA-2889-3076-540A-C091CF8665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3655" y="1325077"/>
                <a:ext cx="3527904" cy="468052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Statistical uncertainties for the beam polarization </a:t>
                </a:r>
                <a:r>
                  <a:rPr lang="en-US" sz="1800" dirty="0" err="1"/>
                  <a:t>P</a:t>
                </a:r>
                <a:r>
                  <a:rPr lang="en-US" sz="1800" baseline="-25000" dirty="0" err="1"/>
                  <a:t>z</a:t>
                </a:r>
                <a:r>
                  <a:rPr lang="en-US" sz="1800" dirty="0"/>
                  <a:t> as a measure to compare both acquisition systems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After 3 sweeps, the improved method shows a smaller uncertainty than the first method after 30 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Polarization value </a:t>
                </a:r>
                <a:r>
                  <a:rPr lang="en-US" sz="1800" dirty="0" err="1"/>
                  <a:t>P</a:t>
                </a:r>
                <a:r>
                  <a:rPr lang="en-US" sz="1800" baseline="-25000" dirty="0" err="1"/>
                  <a:t>z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could be determined with uncertainty of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≈0.03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9" name="Inhaltsplatzhalter 6">
                <a:extLst>
                  <a:ext uri="{FF2B5EF4-FFF2-40B4-BE49-F238E27FC236}">
                    <a16:creationId xmlns:a16="http://schemas.microsoft.com/office/drawing/2014/main" id="{FFEF2DFA-2889-3076-540A-C091CF866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55" y="1325077"/>
                <a:ext cx="3527904" cy="4680520"/>
              </a:xfrm>
              <a:prstGeom prst="rect">
                <a:avLst/>
              </a:prstGeom>
              <a:blipFill>
                <a:blip r:embed="rId5"/>
                <a:stretch>
                  <a:fillRect l="-1382" t="-391" r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63C7B826-30F5-AA35-4516-5EA7E22E7B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0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726135"/>
          </a:xfrm>
        </p:spPr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– </a:t>
            </a:r>
            <a:r>
              <a:rPr lang="de-DE" dirty="0" err="1"/>
              <a:t>sequence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E56ACAC0-2920-CC9C-991D-ED116C6CD5CC}"/>
              </a:ext>
            </a:extLst>
          </p:cNvPr>
          <p:cNvSpPr txBox="1">
            <a:spLocks/>
          </p:cNvSpPr>
          <p:nvPr/>
        </p:nvSpPr>
        <p:spPr>
          <a:xfrm>
            <a:off x="359951" y="894182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Background </a:t>
            </a:r>
            <a:r>
              <a:rPr lang="de-DE" sz="2000" dirty="0" err="1"/>
              <a:t>behavior</a:t>
            </a:r>
            <a:endParaRPr lang="en-US" sz="2000" dirty="0"/>
          </a:p>
        </p:txBody>
      </p:sp>
      <p:pic>
        <p:nvPicPr>
          <p:cNvPr id="7" name="Grafik 6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E52DDC28-F15F-77CE-612E-4C9070E14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  <p:pic>
        <p:nvPicPr>
          <p:cNvPr id="10" name="Grafik 9" descr="Ein Bild, das Diagramm, Reihe, Text enthält.">
            <a:extLst>
              <a:ext uri="{FF2B5EF4-FFF2-40B4-BE49-F238E27FC236}">
                <a16:creationId xmlns:a16="http://schemas.microsoft.com/office/drawing/2014/main" id="{C9DA744B-5C2D-50DB-016B-E330011D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09"/>
          <a:stretch>
            <a:fillRect/>
          </a:stretch>
        </p:blipFill>
        <p:spPr>
          <a:xfrm>
            <a:off x="479376" y="2363565"/>
            <a:ext cx="4561180" cy="2793627"/>
          </a:xfrm>
          <a:prstGeom prst="rect">
            <a:avLst/>
          </a:prstGeom>
        </p:spPr>
      </p:pic>
      <p:pic>
        <p:nvPicPr>
          <p:cNvPr id="11" name="Grafik 10" descr="Ein Bild, das Diagramm, Reihe, Text enthält.">
            <a:extLst>
              <a:ext uri="{FF2B5EF4-FFF2-40B4-BE49-F238E27FC236}">
                <a16:creationId xmlns:a16="http://schemas.microsoft.com/office/drawing/2014/main" id="{CB51464A-919D-7857-4520-E27BB805B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4"/>
          <a:stretch>
            <a:fillRect/>
          </a:stretch>
        </p:blipFill>
        <p:spPr>
          <a:xfrm>
            <a:off x="6384032" y="2254076"/>
            <a:ext cx="4561180" cy="2420296"/>
          </a:xfrm>
          <a:prstGeom prst="rect">
            <a:avLst/>
          </a:prstGeom>
        </p:spPr>
      </p:pic>
      <p:pic>
        <p:nvPicPr>
          <p:cNvPr id="13" name="Grafik 12" descr="Ein Bild, das Diagramm, Reihe, Text enthält.">
            <a:extLst>
              <a:ext uri="{FF2B5EF4-FFF2-40B4-BE49-F238E27FC236}">
                <a16:creationId xmlns:a16="http://schemas.microsoft.com/office/drawing/2014/main" id="{96AE8F4B-D491-D670-063B-9264B247A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9"/>
          <a:stretch>
            <a:fillRect/>
          </a:stretch>
        </p:blipFill>
        <p:spPr>
          <a:xfrm>
            <a:off x="6384032" y="4562057"/>
            <a:ext cx="4561180" cy="5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8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726135"/>
          </a:xfrm>
        </p:spPr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– </a:t>
            </a:r>
            <a:r>
              <a:rPr lang="de-DE" dirty="0" err="1"/>
              <a:t>sequence</a:t>
            </a:r>
            <a:endParaRPr lang="en-US" noProof="0" dirty="0"/>
          </a:p>
        </p:txBody>
      </p:sp>
      <p:pic>
        <p:nvPicPr>
          <p:cNvPr id="9" name="Inhaltsplatzhalter 1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FA04E4D-F6D3-444D-ABF5-FB0BDF6A9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31" y="1577975"/>
            <a:ext cx="7620513" cy="4191000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4" name="oldcodeanimation">
            <a:hlinkClick r:id="" action="ppaction://media"/>
            <a:extLst>
              <a:ext uri="{FF2B5EF4-FFF2-40B4-BE49-F238E27FC236}">
                <a16:creationId xmlns:a16="http://schemas.microsoft.com/office/drawing/2014/main" id="{EFE5B07C-6847-95B7-E3AB-8ACA5F1D57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E56ACAC0-2920-CC9C-991D-ED116C6CD5CC}"/>
              </a:ext>
            </a:extLst>
          </p:cNvPr>
          <p:cNvSpPr txBox="1">
            <a:spLocks/>
          </p:cNvSpPr>
          <p:nvPr/>
        </p:nvSpPr>
        <p:spPr>
          <a:xfrm>
            <a:off x="359951" y="894182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AVERAGE EACH STEP</a:t>
            </a:r>
            <a:endParaRPr lang="en-US" sz="2000" dirty="0"/>
          </a:p>
        </p:txBody>
      </p:sp>
      <p:pic>
        <p:nvPicPr>
          <p:cNvPr id="7" name="Grafik 6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E52DDC28-F15F-77CE-612E-4C9070E14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726135"/>
          </a:xfrm>
        </p:spPr>
        <p:txBody>
          <a:bodyPr/>
          <a:lstStyle/>
          <a:p>
            <a:r>
              <a:rPr lang="de-DE" dirty="0" err="1"/>
              <a:t>Polarization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– </a:t>
            </a:r>
            <a:r>
              <a:rPr lang="de-DE" dirty="0" err="1"/>
              <a:t>sequence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E56ACAC0-2920-CC9C-991D-ED116C6CD5CC}"/>
              </a:ext>
            </a:extLst>
          </p:cNvPr>
          <p:cNvSpPr txBox="1">
            <a:spLocks/>
          </p:cNvSpPr>
          <p:nvPr/>
        </p:nvSpPr>
        <p:spPr>
          <a:xfrm>
            <a:off x="359951" y="894182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SWEEP AFTER SWEEP</a:t>
            </a:r>
            <a:endParaRPr lang="en-US" sz="2000" dirty="0"/>
          </a:p>
        </p:txBody>
      </p:sp>
      <p:pic>
        <p:nvPicPr>
          <p:cNvPr id="7" name="NewCodeanimtalk">
            <a:hlinkClick r:id="" action="ppaction://media"/>
            <a:extLst>
              <a:ext uri="{FF2B5EF4-FFF2-40B4-BE49-F238E27FC236}">
                <a16:creationId xmlns:a16="http://schemas.microsoft.com/office/drawing/2014/main" id="{AC44E2DD-EC8C-668F-D648-766B92DDF4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61256"/>
            <a:ext cx="12192000" cy="4572000"/>
          </a:xfrm>
          <a:prstGeom prst="rect">
            <a:avLst/>
          </a:prstGeom>
        </p:spPr>
      </p:pic>
      <p:pic>
        <p:nvPicPr>
          <p:cNvPr id="4" name="Grafik 3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D09EC94C-9460-F66B-55F2-22A62EC70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1196752"/>
                <a:ext cx="11449050" cy="4190666"/>
              </a:xfrm>
            </p:spPr>
            <p:txBody>
              <a:bodyPr/>
              <a:lstStyle/>
              <a:p>
                <a:pPr lvl="3">
                  <a:lnSpc>
                    <a:spcPct val="100000"/>
                  </a:lnSpc>
                  <a:defRPr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3">
                  <a:lnSpc>
                    <a:spcPct val="10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</a:rPr>
                  <a:t>The developed setup is useful for pol. sources of the COSY type to optimize polarization automatically without pre-acceleration</a:t>
                </a:r>
              </a:p>
              <a:p>
                <a:pPr marL="539750" lvl="3" indent="0">
                  <a:lnSpc>
                    <a:spcPct val="100000"/>
                  </a:lnSpc>
                  <a:buNone/>
                  <a:defRPr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3">
                  <a:lnSpc>
                    <a:spcPct val="100000"/>
                  </a:lnSpc>
                  <a:defRPr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3">
                  <a:lnSpc>
                    <a:spcPct val="10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</a:rPr>
                  <a:t>The work demonstrates the universality of the Lamb-shift polarimeter for all forms of appearance of hydrogen and its isotopes </a:t>
                </a:r>
                <a:r>
                  <a:rPr lang="en-US" sz="2000" dirty="0"/>
                  <a:t>of H(D), </a:t>
                </a:r>
                <a:r>
                  <a:rPr lang="pt-BR" sz="2000" dirty="0"/>
                  <a:t>H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(D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), H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(D</a:t>
                </a:r>
                <a:r>
                  <a:rPr lang="pt-BR" sz="2000" baseline="-25000" dirty="0"/>
                  <a:t>2</a:t>
                </a:r>
                <a:r>
                  <a:rPr lang="pt-BR" sz="2000" dirty="0"/>
                  <a:t>, HD), H</a:t>
                </a:r>
                <a:r>
                  <a:rPr lang="pt-BR" sz="2000" baseline="-25000" dirty="0"/>
                  <a:t>2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 (D</a:t>
                </a:r>
                <a:r>
                  <a:rPr lang="pt-BR" sz="2000" baseline="-25000" dirty="0"/>
                  <a:t>2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 , HD</a:t>
                </a:r>
                <a:r>
                  <a:rPr lang="pt-BR" sz="2000" baseline="30000" dirty="0"/>
                  <a:t>+</a:t>
                </a:r>
                <a:r>
                  <a:rPr lang="pt-BR" sz="2000" dirty="0"/>
                  <a:t>) and H</a:t>
                </a:r>
                <a:r>
                  <a:rPr lang="pt-BR" sz="2000" baseline="-25000" dirty="0"/>
                  <a:t>3</a:t>
                </a:r>
                <a:r>
                  <a:rPr lang="pt-BR" sz="2000" baseline="30000" dirty="0"/>
                  <a:t>+</a:t>
                </a:r>
                <a:endParaRPr lang="en-US" sz="2000" b="1" dirty="0">
                  <a:solidFill>
                    <a:prstClr val="black"/>
                  </a:solidFill>
                </a:endParaRPr>
              </a:p>
              <a:p>
                <a:pPr marL="539750" lvl="3" indent="0">
                  <a:lnSpc>
                    <a:spcPct val="200000"/>
                  </a:lnSpc>
                  <a:buNone/>
                </a:pPr>
                <a:endParaRPr lang="en-US" sz="2000" dirty="0"/>
              </a:p>
              <a:p>
                <a:pPr lvl="3">
                  <a:lnSpc>
                    <a:spcPct val="100000"/>
                  </a:lnSpc>
                  <a:defRPr/>
                </a:pPr>
                <a:r>
                  <a:rPr lang="en-US" sz="2000" dirty="0">
                    <a:solidFill>
                      <a:prstClr val="black"/>
                    </a:solidFill>
                  </a:rPr>
                  <a:t>Spectrum with 50 data points and 10 averages within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16 min </a:t>
                </a:r>
                <a:r>
                  <a:rPr lang="en-US" sz="2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de-DE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de-DE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sub>
                    </m:sSub>
                    <m:r>
                      <a:rPr lang="de-DE" sz="2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𝟎𝟔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), after 30 averages the uncertainty dropped to 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de-D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𝟎𝟑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(continuous beam </a:t>
                </a:r>
                <a14:m>
                  <m:oMath xmlns:m="http://schemas.openxmlformats.org/officeDocument/2006/math"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de-D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de-DE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de-DE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)  </a:t>
                </a: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1196752"/>
                <a:ext cx="11449050" cy="419066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1554EC6-4D29-96DA-88C9-6F3757AB3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447D01E-BA48-F4C4-93B1-D1A6024885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5" name="Grafik 4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351E619E-FF34-E677-6941-6F9576418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324000"/>
                <a:ext cx="11449050" cy="614786"/>
              </a:xfrm>
            </p:spPr>
            <p:txBody>
              <a:bodyPr/>
              <a:lstStyle/>
              <a:p>
                <a:r>
                  <a:rPr lang="en-US" dirty="0"/>
                  <a:t>COSY and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ion beams</a:t>
                </a:r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D16619C-3393-4C40-A047-6B58736218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324000"/>
                <a:ext cx="11449050" cy="614786"/>
              </a:xfrm>
              <a:blipFill>
                <a:blip r:embed="rId3"/>
                <a:stretch>
                  <a:fillRect l="-2130" t="-16832" b="-2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87" y="1036280"/>
            <a:ext cx="4994454" cy="4190666"/>
          </a:xfrm>
        </p:spPr>
        <p:txBody>
          <a:bodyPr/>
          <a:lstStyle/>
          <a:p>
            <a:endParaRPr lang="en-US" sz="2000" noProof="0" dirty="0"/>
          </a:p>
          <a:p>
            <a:r>
              <a:rPr lang="en-US" sz="2000" noProof="0" dirty="0"/>
              <a:t>The COSY source </a:t>
            </a:r>
            <a:r>
              <a:rPr lang="en-US" sz="2000" dirty="0"/>
              <a:t>at FZJ provides polarized 𝑯</a:t>
            </a:r>
            <a:r>
              <a:rPr lang="en-US" sz="2000" baseline="30000" dirty="0"/>
              <a:t>−</a:t>
            </a:r>
            <a:r>
              <a:rPr lang="en-US" sz="2000" dirty="0"/>
              <a:t> and 𝑫</a:t>
            </a:r>
            <a:r>
              <a:rPr lang="en-US" sz="2000" baseline="30000" dirty="0"/>
              <a:t>−</a:t>
            </a:r>
            <a:r>
              <a:rPr lang="en-US" sz="2000" dirty="0"/>
              <a:t> ion beams </a:t>
            </a:r>
            <a:endParaRPr lang="en-US" sz="2000" noProof="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Before stripping injection, beam polarization must be determined and optimized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Low Energy Polarimeter (LEP)</a:t>
            </a:r>
            <a:endParaRPr lang="en-US" sz="2000" noProof="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requires pre-acceleration with a cyclotron (45 MeV)</a:t>
            </a:r>
          </a:p>
          <a:p>
            <a:endParaRPr lang="en-US" sz="20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55840" y="6402730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A53FC91-2B1C-73C9-8325-B20C80FA2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9" name="Grafik 8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F5589651-DDC4-DA69-B421-4F3018E37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72" y="1028290"/>
            <a:ext cx="6290364" cy="4740685"/>
          </a:xfrm>
          <a:prstGeom prst="rect">
            <a:avLst/>
          </a:prstGeom>
        </p:spPr>
      </p:pic>
      <p:pic>
        <p:nvPicPr>
          <p:cNvPr id="11" name="Grafik 10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809A718C-96D7-D20C-B32D-88A2A3382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76399-4C92-19B8-6EA8-34D07927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FA607BE-0BDA-783B-C2D4-D219611732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0000" y="324000"/>
                <a:ext cx="11449050" cy="614786"/>
              </a:xfrm>
            </p:spPr>
            <p:txBody>
              <a:bodyPr/>
              <a:lstStyle/>
              <a:p>
                <a:r>
                  <a:rPr lang="en-US" dirty="0"/>
                  <a:t>COSY and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ion beams</a:t>
                </a:r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FA607BE-0BDA-783B-C2D4-D2196117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000" y="324000"/>
                <a:ext cx="11449050" cy="614786"/>
              </a:xfrm>
              <a:blipFill>
                <a:blip r:embed="rId3"/>
                <a:stretch>
                  <a:fillRect l="-2130" t="-16832" b="-2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DF995F2-87DD-B388-8DBE-17D8A8BB1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87" y="1036280"/>
            <a:ext cx="4994454" cy="4190666"/>
          </a:xfrm>
        </p:spPr>
        <p:txBody>
          <a:bodyPr/>
          <a:lstStyle/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Alternative:</a:t>
            </a:r>
            <a:r>
              <a:rPr lang="en-US" sz="2000" dirty="0"/>
              <a:t> Performing the polarization measurement with a Lamb-shift polarimeter directly at the source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38B085-CB6F-3E96-499B-195F398FBD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655840" y="6402730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ED2B97D-07B0-BF37-E38F-B7825286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9" name="Grafik 8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16BDCB6A-2CD1-7546-1417-2B4336E8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72" y="1028290"/>
            <a:ext cx="6290364" cy="4740685"/>
          </a:xfrm>
          <a:prstGeom prst="rect">
            <a:avLst/>
          </a:prstGeom>
        </p:spPr>
      </p:pic>
      <p:pic>
        <p:nvPicPr>
          <p:cNvPr id="11" name="Grafik 10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9F494006-B350-00B6-2E8F-5553DC571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1FC91-CC0B-1318-96D0-47CB2ADDB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71F9CE6-8D3C-8461-836F-DE5AB6A828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COSY and polarized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ion beams</a:t>
                </a:r>
                <a:endParaRPr lang="en-US" noProof="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71F9CE6-8D3C-8461-836F-DE5AB6A82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30" t="-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9BD81AF-41AD-FF87-E50D-88B03EE80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Text, Screenshot, Diagramm, Schrift enthält.&#10;&#10;KI-generierte Inhalte können fehlerhaft sein.">
            <a:extLst>
              <a:ext uri="{FF2B5EF4-FFF2-40B4-BE49-F238E27FC236}">
                <a16:creationId xmlns:a16="http://schemas.microsoft.com/office/drawing/2014/main" id="{230BE771-D77E-CC86-F08C-757FA35C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3074" r="2703" b="6617"/>
          <a:stretch>
            <a:fillRect/>
          </a:stretch>
        </p:blipFill>
        <p:spPr>
          <a:xfrm>
            <a:off x="3429963" y="1160130"/>
            <a:ext cx="8282661" cy="4789150"/>
          </a:xfrm>
          <a:prstGeom prst="rect">
            <a:avLst/>
          </a:prstGeom>
        </p:spPr>
      </p:pic>
      <p:pic>
        <p:nvPicPr>
          <p:cNvPr id="15" name="Grafik 1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C9A96D5-846E-A82F-D54F-E570D4C06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ED67A8FE-8F1D-E864-615D-388D9D0DD1BB}"/>
              </a:ext>
            </a:extLst>
          </p:cNvPr>
          <p:cNvSpPr txBox="1">
            <a:spLocks/>
          </p:cNvSpPr>
          <p:nvPr/>
        </p:nvSpPr>
        <p:spPr>
          <a:xfrm>
            <a:off x="4655840" y="6402730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Grafik 2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9E63B61C-0F12-0653-DF74-4DA088BD3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  <p:sp>
        <p:nvSpPr>
          <p:cNvPr id="9" name="Inhaltsplatzhalter 12">
            <a:extLst>
              <a:ext uri="{FF2B5EF4-FFF2-40B4-BE49-F238E27FC236}">
                <a16:creationId xmlns:a16="http://schemas.microsoft.com/office/drawing/2014/main" id="{690561ED-935E-DC18-B991-FE188F03289C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285568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000" b="1" dirty="0"/>
              <a:t>Advantages of LSP: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Parallel operation of experiments with unpolarized beams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 err="1"/>
              <a:t>Increase</a:t>
            </a:r>
            <a:r>
              <a:rPr lang="de-DE" sz="2000" dirty="0"/>
              <a:t> time and energy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165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578310"/>
                <a:ext cx="5519976" cy="419066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Effective Hamiltonian: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Nuclear spin polarization: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000" dirty="0"/>
                  <a:t>Comparison of rel. occupation numbers of particles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=+1/2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sz="2000" dirty="0"/>
              </a:p>
              <a:p>
                <a:pPr marL="177800" lvl="1" indent="0" algn="ctr">
                  <a:lnSpc>
                    <a:spcPct val="150000"/>
                  </a:lnSpc>
                  <a:buNone/>
                </a:pP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/>
                  <a:t>	</a:t>
                </a:r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8513E1D-3637-42BF-9008-6BCCB1FC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578310"/>
                <a:ext cx="5519976" cy="4190666"/>
              </a:xfrm>
              <a:blipFill>
                <a:blip r:embed="rId2"/>
                <a:stretch>
                  <a:fillRect l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000" dirty="0"/>
              <a:t>Breit-Rabi </a:t>
            </a:r>
            <a:r>
              <a:rPr lang="de-DE" sz="2000" dirty="0" err="1"/>
              <a:t>diagram</a:t>
            </a:r>
            <a:r>
              <a:rPr lang="de-DE" sz="2000" dirty="0"/>
              <a:t> and beam </a:t>
            </a:r>
            <a:r>
              <a:rPr lang="de-DE" sz="2000" dirty="0" err="1"/>
              <a:t>polarization</a:t>
            </a:r>
            <a:endParaRPr lang="en-US" sz="20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4E60A83-F65D-4669-F331-1298E24B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6192"/>
            <a:ext cx="2592288" cy="1168928"/>
          </a:xfrm>
          <a:prstGeom prst="rect">
            <a:avLst/>
          </a:prstGeom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DA6953A-BBBB-5460-56FD-BCD3CB21D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8378F4C6-E617-C5F9-10A3-22D556EA8C2C}"/>
              </a:ext>
            </a:extLst>
          </p:cNvPr>
          <p:cNvSpPr txBox="1">
            <a:spLocks/>
          </p:cNvSpPr>
          <p:nvPr/>
        </p:nvSpPr>
        <p:spPr>
          <a:xfrm>
            <a:off x="391762" y="1415996"/>
            <a:ext cx="5151552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19" name="Grafik 18" descr="Ein Bild, das Reihe, Diagramm, Text, parallel enthält.">
            <a:extLst>
              <a:ext uri="{FF2B5EF4-FFF2-40B4-BE49-F238E27FC236}">
                <a16:creationId xmlns:a16="http://schemas.microsoft.com/office/drawing/2014/main" id="{17725CB7-1E4C-CFB7-16D0-7F40D3B21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47" y="1347921"/>
            <a:ext cx="5980781" cy="4162157"/>
          </a:xfrm>
          <a:prstGeom prst="rect">
            <a:avLst/>
          </a:prstGeom>
        </p:spPr>
      </p:pic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25F27E64-8217-B9CD-E2E6-98CEE649E408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465588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0884802-B5D3-B329-5970-21549E678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2" y="2348880"/>
            <a:ext cx="4749326" cy="504056"/>
          </a:xfrm>
          <a:prstGeom prst="rect">
            <a:avLst/>
          </a:prstGeom>
        </p:spPr>
      </p:pic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64B499FF-9563-AF6C-910D-F29A9FCB4C70}"/>
              </a:ext>
            </a:extLst>
          </p:cNvPr>
          <p:cNvSpPr/>
          <p:nvPr/>
        </p:nvSpPr>
        <p:spPr>
          <a:xfrm>
            <a:off x="2135560" y="5013176"/>
            <a:ext cx="432048" cy="22522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D8D343-0028-F400-5888-34B37FB18A47}"/>
              </a:ext>
            </a:extLst>
          </p:cNvPr>
          <p:cNvSpPr/>
          <p:nvPr/>
        </p:nvSpPr>
        <p:spPr>
          <a:xfrm>
            <a:off x="1991544" y="4725144"/>
            <a:ext cx="2160240" cy="7849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AA4E80-DA0E-C5F5-82E9-052967439F8B}"/>
              </a:ext>
            </a:extLst>
          </p:cNvPr>
          <p:cNvSpPr txBox="1"/>
          <p:nvPr/>
        </p:nvSpPr>
        <p:spPr>
          <a:xfrm>
            <a:off x="7176120" y="1844824"/>
            <a:ext cx="707245" cy="443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n=1</a:t>
            </a:r>
            <a:endParaRPr lang="en-US" sz="2400" dirty="0" err="1"/>
          </a:p>
        </p:txBody>
      </p:sp>
      <p:pic>
        <p:nvPicPr>
          <p:cNvPr id="13" name="Grafik 12" descr="Ein Bild, das Reihe, Diagramm, parallel enthält.&#10;&#10;Automatisch generierte Beschreibung">
            <a:extLst>
              <a:ext uri="{FF2B5EF4-FFF2-40B4-BE49-F238E27FC236}">
                <a16:creationId xmlns:a16="http://schemas.microsoft.com/office/drawing/2014/main" id="{31FD9C24-08CD-EED4-CB9D-151748202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28" y="991628"/>
            <a:ext cx="6015357" cy="451151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4764EF7-BDFF-7015-D6C8-55431D417B82}"/>
              </a:ext>
            </a:extLst>
          </p:cNvPr>
          <p:cNvSpPr txBox="1"/>
          <p:nvPr/>
        </p:nvSpPr>
        <p:spPr>
          <a:xfrm>
            <a:off x="6923803" y="1700808"/>
            <a:ext cx="619080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n=2</a:t>
            </a:r>
            <a:endParaRPr lang="en-US" sz="200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489AD18-2D62-2D33-F549-8A346989A226}"/>
              </a:ext>
            </a:extLst>
          </p:cNvPr>
          <p:cNvSpPr txBox="1"/>
          <p:nvPr/>
        </p:nvSpPr>
        <p:spPr>
          <a:xfrm>
            <a:off x="8887653" y="2266683"/>
            <a:ext cx="736099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2S</a:t>
            </a:r>
            <a:r>
              <a:rPr lang="de-DE" sz="2000" baseline="-25000" dirty="0"/>
              <a:t>1/2</a:t>
            </a:r>
            <a:endParaRPr lang="en-US" sz="2000" baseline="-25000" dirty="0" err="1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942C1CB-8687-6D71-C652-4A66319ABBF0}"/>
              </a:ext>
            </a:extLst>
          </p:cNvPr>
          <p:cNvSpPr txBox="1"/>
          <p:nvPr/>
        </p:nvSpPr>
        <p:spPr>
          <a:xfrm>
            <a:off x="6944077" y="4005064"/>
            <a:ext cx="736099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>
                <a:solidFill>
                  <a:srgbClr val="58A458"/>
                </a:solidFill>
              </a:rPr>
              <a:t>2P</a:t>
            </a:r>
            <a:r>
              <a:rPr lang="de-DE" sz="2000" baseline="-25000" dirty="0">
                <a:solidFill>
                  <a:srgbClr val="58A458"/>
                </a:solidFill>
              </a:rPr>
              <a:t>1/2</a:t>
            </a:r>
            <a:endParaRPr lang="en-US" sz="2000" baseline="-25000" dirty="0" err="1">
              <a:solidFill>
                <a:srgbClr val="58A45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0F063D8-3579-CB00-FFA1-5449A79D25DB}"/>
                  </a:ext>
                </a:extLst>
              </p:cNvPr>
              <p:cNvSpPr txBox="1"/>
              <p:nvPr/>
            </p:nvSpPr>
            <p:spPr>
              <a:xfrm>
                <a:off x="10258925" y="1466835"/>
                <a:ext cx="394403" cy="37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baseline="-25000" dirty="0" err="1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0F063D8-3579-CB00-FFA1-5449A79D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925" y="1466835"/>
                <a:ext cx="394403" cy="3779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3F9033B-4113-C746-1304-953703CAFCB1}"/>
                  </a:ext>
                </a:extLst>
              </p:cNvPr>
              <p:cNvSpPr txBox="1"/>
              <p:nvPr/>
            </p:nvSpPr>
            <p:spPr>
              <a:xfrm>
                <a:off x="10253399" y="2600908"/>
                <a:ext cx="396006" cy="37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000" baseline="-25000" dirty="0" err="1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13F9033B-4113-C746-1304-953703CAF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399" y="2600908"/>
                <a:ext cx="396006" cy="377989"/>
              </a:xfrm>
              <a:prstGeom prst="rect">
                <a:avLst/>
              </a:prstGeom>
              <a:blipFill>
                <a:blip r:embed="rId9"/>
                <a:stretch>
                  <a:fillRect l="-1538" b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1EE4FD1-C969-BDD0-D5D4-A47A352DAD7C}"/>
                  </a:ext>
                </a:extLst>
              </p:cNvPr>
              <p:cNvSpPr txBox="1"/>
              <p:nvPr/>
            </p:nvSpPr>
            <p:spPr>
              <a:xfrm>
                <a:off x="10495555" y="4389785"/>
                <a:ext cx="396006" cy="37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baseline="-250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1EE4FD1-C969-BDD0-D5D4-A47A352DA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555" y="4389785"/>
                <a:ext cx="396006" cy="377989"/>
              </a:xfrm>
              <a:prstGeom prst="rect">
                <a:avLst/>
              </a:prstGeom>
              <a:blipFill>
                <a:blip r:embed="rId10"/>
                <a:stretch>
                  <a:fillRect b="-177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B7CE68-6E43-0FD9-6DDF-CD8C09CDE380}"/>
                  </a:ext>
                </a:extLst>
              </p:cNvPr>
              <p:cNvSpPr txBox="1"/>
              <p:nvPr/>
            </p:nvSpPr>
            <p:spPr>
              <a:xfrm>
                <a:off x="10505024" y="3942030"/>
                <a:ext cx="365035" cy="3779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aseline="-25000" dirty="0" err="1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AB7CE68-6E43-0FD9-6DDF-CD8C09CDE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024" y="3942030"/>
                <a:ext cx="365035" cy="3779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8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Experimental setup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000" dirty="0" err="1"/>
              <a:t>Polarized</a:t>
            </a:r>
            <a:r>
              <a:rPr lang="de-DE" sz="2000" dirty="0"/>
              <a:t> </a:t>
            </a:r>
            <a:r>
              <a:rPr lang="de-DE" sz="2000" dirty="0" err="1"/>
              <a:t>ion</a:t>
            </a:r>
            <a:r>
              <a:rPr lang="de-DE" sz="2000" dirty="0"/>
              <a:t> source (</a:t>
            </a:r>
            <a:r>
              <a:rPr lang="de-DE" sz="2000" dirty="0" err="1"/>
              <a:t>Colliding</a:t>
            </a:r>
            <a:r>
              <a:rPr lang="de-DE" sz="2000" dirty="0"/>
              <a:t> beam source)</a:t>
            </a:r>
            <a:endParaRPr lang="en-US" sz="20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DA6953A-BBBB-5460-56FD-BCD3CB21D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8378F4C6-E617-C5F9-10A3-22D556EA8C2C}"/>
              </a:ext>
            </a:extLst>
          </p:cNvPr>
          <p:cNvSpPr txBox="1">
            <a:spLocks/>
          </p:cNvSpPr>
          <p:nvPr/>
        </p:nvSpPr>
        <p:spPr>
          <a:xfrm>
            <a:off x="391762" y="1415996"/>
            <a:ext cx="5151552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25F27E64-8217-B9CD-E2E6-98CEE649E408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465588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4" name="Grafik 3" descr="Ein Bild, das Text, Diagramm, Plan, technische Zeichnung enthält.&#10;&#10;Automatisch generierte Beschreibung">
            <a:extLst>
              <a:ext uri="{FF2B5EF4-FFF2-40B4-BE49-F238E27FC236}">
                <a16:creationId xmlns:a16="http://schemas.microsoft.com/office/drawing/2014/main" id="{ED673CB0-0B28-642F-EA40-FB9CAEFFE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/>
          <a:stretch/>
        </p:blipFill>
        <p:spPr>
          <a:xfrm>
            <a:off x="2648062" y="1286465"/>
            <a:ext cx="7367143" cy="4319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nhaltsplatzhalter 6">
                <a:extLst>
                  <a:ext uri="{FF2B5EF4-FFF2-40B4-BE49-F238E27FC236}">
                    <a16:creationId xmlns:a16="http://schemas.microsoft.com/office/drawing/2014/main" id="{C2847025-F346-7BB5-B6A8-11CF05B8B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578310"/>
                <a:ext cx="3143712" cy="4190666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17780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1950" indent="-1841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175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1778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de-DE" b="1" dirty="0" err="1">
                    <a:latin typeface="Cambria Math" panose="02040503050406030204" pitchFamily="18" charset="0"/>
                  </a:rPr>
                  <a:t>Pulsed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dirty="0" err="1">
                    <a:latin typeface="Cambria Math" panose="02040503050406030204" pitchFamily="18" charset="0"/>
                  </a:rPr>
                  <a:t>ion</a:t>
                </a:r>
                <a:r>
                  <a:rPr lang="de-DE" dirty="0">
                    <a:latin typeface="Cambria Math" panose="02040503050406030204" pitchFamily="18" charset="0"/>
                  </a:rPr>
                  <a:t> beam: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keV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Hz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 ms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Charge exchange reaction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acc>
                        <m:accPr>
                          <m:chr m:val="⃗"/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−&gt;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0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Inhaltsplatzhalter 6">
                <a:extLst>
                  <a:ext uri="{FF2B5EF4-FFF2-40B4-BE49-F238E27FC236}">
                    <a16:creationId xmlns:a16="http://schemas.microsoft.com/office/drawing/2014/main" id="{C2847025-F346-7BB5-B6A8-11CF05B8B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578310"/>
                <a:ext cx="3143712" cy="4190666"/>
              </a:xfrm>
              <a:prstGeom prst="rect">
                <a:avLst/>
              </a:prstGeom>
              <a:blipFill>
                <a:blip r:embed="rId5"/>
                <a:stretch>
                  <a:fillRect l="-4457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F5A1294E-F336-D675-2FA4-EA910467F069}"/>
              </a:ext>
            </a:extLst>
          </p:cNvPr>
          <p:cNvSpPr/>
          <p:nvPr/>
        </p:nvSpPr>
        <p:spPr>
          <a:xfrm>
            <a:off x="7303942" y="5878174"/>
            <a:ext cx="4696714" cy="791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7" name="Grafik 6" descr="Ein Bild, das Reihe, Diagramm, Text, parallel enthält.">
            <a:extLst>
              <a:ext uri="{FF2B5EF4-FFF2-40B4-BE49-F238E27FC236}">
                <a16:creationId xmlns:a16="http://schemas.microsoft.com/office/drawing/2014/main" id="{25C5ED07-7AD3-BD0E-B0AF-856AB9979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18" y="4075960"/>
            <a:ext cx="3726568" cy="2593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3BE7AD0-C3F5-8B24-F2CA-EDEAD76AA1DE}"/>
              </a:ext>
            </a:extLst>
          </p:cNvPr>
          <p:cNvSpPr txBox="1"/>
          <p:nvPr/>
        </p:nvSpPr>
        <p:spPr>
          <a:xfrm>
            <a:off x="8616280" y="4444700"/>
            <a:ext cx="57579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n=1</a:t>
            </a:r>
            <a:endParaRPr lang="en-US" dirty="0" err="1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67FCE7-18A7-84B6-C639-F38408CA55E2}"/>
              </a:ext>
            </a:extLst>
          </p:cNvPr>
          <p:cNvSpPr/>
          <p:nvPr/>
        </p:nvSpPr>
        <p:spPr>
          <a:xfrm>
            <a:off x="263352" y="1700808"/>
            <a:ext cx="2031940" cy="23751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156614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Experimental setup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000" dirty="0"/>
              <a:t>Lamb-shift </a:t>
            </a:r>
            <a:r>
              <a:rPr lang="de-DE" sz="2000" dirty="0" err="1"/>
              <a:t>polarimeter</a:t>
            </a:r>
            <a:endParaRPr lang="en-US" sz="2000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4E60A83-F65D-4669-F331-1298E24B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6192"/>
            <a:ext cx="2592288" cy="1168928"/>
          </a:xfrm>
          <a:prstGeom prst="rect">
            <a:avLst/>
          </a:prstGeom>
        </p:spPr>
      </p:pic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DA6953A-BBBB-5460-56FD-BCD3CB21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25F27E64-8217-B9CD-E2E6-98CEE649E408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465588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814295-C173-C0B6-FF7B-85DE025CF033}"/>
              </a:ext>
            </a:extLst>
          </p:cNvPr>
          <p:cNvSpPr/>
          <p:nvPr/>
        </p:nvSpPr>
        <p:spPr>
          <a:xfrm>
            <a:off x="4295800" y="5768976"/>
            <a:ext cx="7776864" cy="1089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9" name="Grafik 8" descr="Ein Bild, das Maschine, Bautechnik, Industrie, Stahl enthält.&#10;&#10;Automatisch generierte Beschreibung">
            <a:extLst>
              <a:ext uri="{FF2B5EF4-FFF2-40B4-BE49-F238E27FC236}">
                <a16:creationId xmlns:a16="http://schemas.microsoft.com/office/drawing/2014/main" id="{5971F409-DF52-C2D0-C451-05D6ABDDF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03" y="886390"/>
            <a:ext cx="7929337" cy="557784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6A14533-EE32-BF8E-EF95-366A11AF14AD}"/>
              </a:ext>
            </a:extLst>
          </p:cNvPr>
          <p:cNvSpPr txBox="1"/>
          <p:nvPr/>
        </p:nvSpPr>
        <p:spPr>
          <a:xfrm>
            <a:off x="9696400" y="4653136"/>
            <a:ext cx="5741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B</a:t>
            </a:r>
            <a:r>
              <a:rPr lang="de-DE" sz="2000" baseline="-25000" dirty="0"/>
              <a:t>SF</a:t>
            </a:r>
            <a:endParaRPr lang="en-US" sz="2000" baseline="-25000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AF223A-117A-0E19-6958-324E56403C13}"/>
              </a:ext>
            </a:extLst>
          </p:cNvPr>
          <p:cNvSpPr txBox="1"/>
          <p:nvPr/>
        </p:nvSpPr>
        <p:spPr>
          <a:xfrm>
            <a:off x="8472264" y="5768976"/>
            <a:ext cx="7360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/>
              <a:t>2S</a:t>
            </a:r>
            <a:r>
              <a:rPr lang="de-DE" sz="2000" baseline="-25000" dirty="0"/>
              <a:t>1/2</a:t>
            </a:r>
            <a:endParaRPr lang="en-US" sz="2000" baseline="-25000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124D06A-F8C8-F888-42A3-006384B96A7D}"/>
              </a:ext>
            </a:extLst>
          </p:cNvPr>
          <p:cNvSpPr/>
          <p:nvPr/>
        </p:nvSpPr>
        <p:spPr>
          <a:xfrm>
            <a:off x="4140976" y="883053"/>
            <a:ext cx="7929337" cy="337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7" name="Grafik 6" descr="Ein Bild, das Reihe, Diagramm, parallel enthält.">
            <a:extLst>
              <a:ext uri="{FF2B5EF4-FFF2-40B4-BE49-F238E27FC236}">
                <a16:creationId xmlns:a16="http://schemas.microsoft.com/office/drawing/2014/main" id="{3AD9BEE1-7792-53C9-252E-95DA250BDE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3" t="5005" r="-18068" b="1723"/>
          <a:stretch/>
        </p:blipFill>
        <p:spPr>
          <a:xfrm>
            <a:off x="4655840" y="816622"/>
            <a:ext cx="6849540" cy="3863553"/>
          </a:xfrm>
          <a:prstGeom prst="rect">
            <a:avLst/>
          </a:prstGeom>
        </p:spPr>
      </p:pic>
      <p:pic>
        <p:nvPicPr>
          <p:cNvPr id="16" name="Grafik 15" descr="Ein Bild, das Text, Schrift, Zahl, Screenshot enthält.&#10;&#10;Automatisch generierte Beschreibung">
            <a:extLst>
              <a:ext uri="{FF2B5EF4-FFF2-40B4-BE49-F238E27FC236}">
                <a16:creationId xmlns:a16="http://schemas.microsoft.com/office/drawing/2014/main" id="{DA376683-7D58-7E59-DAEC-63E93BB03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13" y="2205807"/>
            <a:ext cx="1314633" cy="752580"/>
          </a:xfrm>
          <a:prstGeom prst="rect">
            <a:avLst/>
          </a:prstGeom>
        </p:spPr>
      </p:pic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7A291D3D-F6AB-2CBA-F47E-2F532C5C4DF4}"/>
              </a:ext>
            </a:extLst>
          </p:cNvPr>
          <p:cNvSpPr/>
          <p:nvPr/>
        </p:nvSpPr>
        <p:spPr>
          <a:xfrm rot="2644108">
            <a:off x="7971092" y="5638337"/>
            <a:ext cx="498291" cy="90156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17" name="Grafik 16" descr="Ein Bild, das Text, Diagramm, Reihe, Rechteck enthält.">
            <a:extLst>
              <a:ext uri="{FF2B5EF4-FFF2-40B4-BE49-F238E27FC236}">
                <a16:creationId xmlns:a16="http://schemas.microsoft.com/office/drawing/2014/main" id="{2721EC06-4256-45FE-B5F6-13F580DE1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9" y="1543657"/>
            <a:ext cx="4655880" cy="3458151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8D3F9B5-ED8E-A188-0DEF-7D16C8CE6DEE}"/>
              </a:ext>
            </a:extLst>
          </p:cNvPr>
          <p:cNvSpPr txBox="1"/>
          <p:nvPr/>
        </p:nvSpPr>
        <p:spPr>
          <a:xfrm>
            <a:off x="2069137" y="4887959"/>
            <a:ext cx="1896673" cy="2970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/>
              <a:t>Spin filter B-field [mT]</a:t>
            </a:r>
            <a:endParaRPr lang="en-US" sz="1400" dirty="0" err="1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432361-5241-CF4A-41CB-B3CBB57AB700}"/>
              </a:ext>
            </a:extLst>
          </p:cNvPr>
          <p:cNvSpPr txBox="1"/>
          <p:nvPr/>
        </p:nvSpPr>
        <p:spPr>
          <a:xfrm rot="16200000">
            <a:off x="-685357" y="3058509"/>
            <a:ext cx="2002408" cy="29700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/>
              <a:t>PMT </a:t>
            </a:r>
            <a:r>
              <a:rPr lang="de-DE" sz="1400" dirty="0" err="1"/>
              <a:t>signal</a:t>
            </a:r>
            <a:r>
              <a:rPr lang="de-DE" sz="1400" dirty="0"/>
              <a:t> [</a:t>
            </a:r>
            <a:r>
              <a:rPr lang="de-DE" sz="1400" dirty="0" err="1"/>
              <a:t>photons</a:t>
            </a:r>
            <a:r>
              <a:rPr lang="de-DE" sz="1400" dirty="0"/>
              <a:t>/s]</a:t>
            </a:r>
            <a:endParaRPr lang="en-US" sz="1400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50CEA43E-7D07-DC50-0CD0-E054F4A6CCA3}"/>
                  </a:ext>
                </a:extLst>
              </p:cNvPr>
              <p:cNvSpPr txBox="1"/>
              <p:nvPr/>
            </p:nvSpPr>
            <p:spPr>
              <a:xfrm>
                <a:off x="3486755" y="1956289"/>
                <a:ext cx="836447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50CEA43E-7D07-DC50-0CD0-E054F4A6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55" y="1956289"/>
                <a:ext cx="836447" cy="420693"/>
              </a:xfrm>
              <a:prstGeom prst="rect">
                <a:avLst/>
              </a:prstGeom>
              <a:blipFill>
                <a:blip r:embed="rId8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001A907-350A-67BD-CC9D-1A16D06AD9D2}"/>
                  </a:ext>
                </a:extLst>
              </p:cNvPr>
              <p:cNvSpPr txBox="1"/>
              <p:nvPr/>
            </p:nvSpPr>
            <p:spPr>
              <a:xfrm>
                <a:off x="1631503" y="1972767"/>
                <a:ext cx="870110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 +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2001A907-350A-67BD-CC9D-1A16D06AD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3" y="1972767"/>
                <a:ext cx="870110" cy="420693"/>
              </a:xfrm>
              <a:prstGeom prst="rect">
                <a:avLst/>
              </a:prstGeom>
              <a:blipFill>
                <a:blip r:embed="rId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181FC37C-A700-1112-6055-805642B53992}"/>
              </a:ext>
            </a:extLst>
          </p:cNvPr>
          <p:cNvSpPr/>
          <p:nvPr/>
        </p:nvSpPr>
        <p:spPr>
          <a:xfrm>
            <a:off x="3863752" y="776489"/>
            <a:ext cx="1256477" cy="88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5940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Cs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scan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5" name="Grafik 4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B3B34F1B-FE40-668F-C733-39E9F005F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05" y="886390"/>
            <a:ext cx="6218459" cy="483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E18AC211-CD72-4679-1B72-CFD9A7968E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760" y="1193783"/>
                <a:ext cx="4799203" cy="419066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0850" indent="-23495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667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9535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17600" indent="-215900" algn="l" defTabSz="914400" rtl="0" eaLnBrk="1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>
                  <a:lnSpc>
                    <a:spcPct val="100000"/>
                  </a:lnSpc>
                </a:pPr>
                <a:r>
                  <a:rPr lang="de-DE" sz="1800" dirty="0"/>
                  <a:t>Protons:</a:t>
                </a:r>
              </a:p>
              <a:p>
                <a:pPr lvl="1" algn="just">
                  <a:lnSpc>
                    <a:spcPct val="100000"/>
                  </a:lnSpc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</a:pPr>
                <a:r>
                  <a:rPr lang="de-DE" sz="1800" dirty="0" err="1">
                    <a:sym typeface="Wingdings" panose="05000000000000000000" pitchFamily="2" charset="2"/>
                  </a:rPr>
                  <a:t>For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protons</a:t>
                </a:r>
                <a:r>
                  <a:rPr lang="de-DE" sz="1800" dirty="0">
                    <a:sym typeface="Wingdings" panose="05000000000000000000" pitchFamily="2" charset="2"/>
                  </a:rPr>
                  <a:t>, optimal </a:t>
                </a:r>
                <a:r>
                  <a:rPr lang="de-DE" sz="1800" dirty="0" err="1">
                    <a:sym typeface="Wingdings" panose="05000000000000000000" pitchFamily="2" charset="2"/>
                  </a:rPr>
                  <a:t>temperature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is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about</a:t>
                </a:r>
                <a:r>
                  <a:rPr lang="de-DE" sz="1800" dirty="0">
                    <a:sym typeface="Wingdings" panose="05000000000000000000" pitchFamily="2" charset="2"/>
                  </a:rPr>
                  <a:t> 160 °C, </a:t>
                </a:r>
                <a:r>
                  <a:rPr lang="de-DE" sz="1800" dirty="0" err="1">
                    <a:sym typeface="Wingdings" panose="05000000000000000000" pitchFamily="2" charset="2"/>
                  </a:rPr>
                  <a:t>efficiency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𝜖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</m:oMath>
                </a14:m>
                <a:r>
                  <a:rPr lang="de-DE" sz="1800" dirty="0">
                    <a:sym typeface="Wingdings" panose="05000000000000000000" pitchFamily="2" charset="2"/>
                  </a:rPr>
                  <a:t> 0.1</a:t>
                </a: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de-DE" sz="1800" dirty="0">
                    <a:sym typeface="Wingdings" panose="05000000000000000000" pitchFamily="2" charset="2"/>
                  </a:rPr>
                  <a:t>H</a:t>
                </a: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de-DE" sz="1800" dirty="0">
                    <a:sym typeface="Wingdings" panose="05000000000000000000" pitchFamily="2" charset="2"/>
                  </a:rPr>
                  <a:t> Measurement </a:t>
                </a:r>
                <a:r>
                  <a:rPr lang="de-DE" sz="1800" dirty="0" err="1">
                    <a:sym typeface="Wingdings" panose="05000000000000000000" pitchFamily="2" charset="2"/>
                  </a:rPr>
                  <a:t>for</a:t>
                </a:r>
                <a:r>
                  <a:rPr lang="de-DE" sz="1800" dirty="0">
                    <a:sym typeface="Wingdings" panose="05000000000000000000" pitchFamily="2" charset="2"/>
                  </a:rPr>
                  <a:t> H</a:t>
                </a:r>
                <a:r>
                  <a:rPr lang="de-DE" sz="1800" baseline="50000" dirty="0">
                    <a:sym typeface="Wingdings" panose="05000000000000000000" pitchFamily="2" charset="2"/>
                  </a:rPr>
                  <a:t>-</a:t>
                </a:r>
                <a:r>
                  <a:rPr lang="de-DE" sz="1800" baseline="300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showed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even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further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increase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for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higher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temperatures</a:t>
                </a: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de-DE" sz="1800" dirty="0" err="1">
                    <a:sym typeface="Wingdings" panose="05000000000000000000" pitchFamily="2" charset="2"/>
                  </a:rPr>
                  <a:t>Limitations</a:t>
                </a:r>
                <a:r>
                  <a:rPr lang="de-DE" sz="1800" dirty="0">
                    <a:sym typeface="Wingdings" panose="05000000000000000000" pitchFamily="2" charset="2"/>
                  </a:rPr>
                  <a:t> due </a:t>
                </a:r>
                <a:r>
                  <a:rPr lang="de-DE" sz="1800" dirty="0" err="1">
                    <a:sym typeface="Wingdings" panose="05000000000000000000" pitchFamily="2" charset="2"/>
                  </a:rPr>
                  <a:t>to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vacuum</a:t>
                </a: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  <a:r>
                  <a:rPr lang="de-DE" sz="1800" dirty="0" err="1">
                    <a:sym typeface="Wingdings" panose="05000000000000000000" pitchFamily="2" charset="2"/>
                  </a:rPr>
                  <a:t>seal</a:t>
                </a:r>
                <a:r>
                  <a:rPr lang="de-DE" sz="1800" dirty="0">
                    <a:sym typeface="Wingdings" panose="05000000000000000000" pitchFamily="2" charset="2"/>
                  </a:rPr>
                  <a:t> material</a:t>
                </a: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de-DE" sz="1800" dirty="0">
                    <a:sym typeface="Wingdings" panose="05000000000000000000" pitchFamily="2" charset="2"/>
                  </a:rPr>
                  <a:t> </a:t>
                </a: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de-DE" sz="1800" dirty="0">
                  <a:sym typeface="Wingdings" panose="05000000000000000000" pitchFamily="2" charset="2"/>
                </a:endParaRPr>
              </a:p>
              <a:p>
                <a:pPr lvl="1" algn="just"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E18AC211-CD72-4679-1B72-CFD9A7968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60" y="1193783"/>
                <a:ext cx="4799203" cy="4190666"/>
              </a:xfrm>
              <a:prstGeom prst="rect">
                <a:avLst/>
              </a:prstGeom>
              <a:blipFill>
                <a:blip r:embed="rId5"/>
                <a:stretch>
                  <a:fillRect t="-873" r="-1144"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 descr="Ein Bild, das Schrift, Typografie, Text, weiß enthält.">
            <a:extLst>
              <a:ext uri="{FF2B5EF4-FFF2-40B4-BE49-F238E27FC236}">
                <a16:creationId xmlns:a16="http://schemas.microsoft.com/office/drawing/2014/main" id="{8AE7CB15-1549-A1E5-2843-BA1F9B329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59" y="1052736"/>
            <a:ext cx="2846007" cy="613511"/>
          </a:xfrm>
          <a:prstGeom prst="rect">
            <a:avLst/>
          </a:prstGeom>
        </p:spPr>
      </p:pic>
      <p:pic>
        <p:nvPicPr>
          <p:cNvPr id="11" name="Grafik 10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0A3E0745-B649-3236-427B-50192395DC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6B541E0-A410-2808-698C-D70398D19031}"/>
              </a:ext>
            </a:extLst>
          </p:cNvPr>
          <p:cNvSpPr txBox="1"/>
          <p:nvPr/>
        </p:nvSpPr>
        <p:spPr>
          <a:xfrm>
            <a:off x="825333" y="2684733"/>
            <a:ext cx="4412473" cy="5604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 err="1">
                <a:ea typeface="Cambria Math" panose="02040503050406030204" pitchFamily="18" charset="0"/>
              </a:rPr>
              <a:t>For</a:t>
            </a:r>
            <a:r>
              <a:rPr lang="de-DE" dirty="0">
                <a:ea typeface="Cambria Math" panose="02040503050406030204" pitchFamily="18" charset="0"/>
              </a:rPr>
              <a:t> H</a:t>
            </a:r>
            <a:r>
              <a:rPr lang="de-DE" sz="2400" baseline="30000" dirty="0">
                <a:ea typeface="Cambria Math" panose="02040503050406030204" pitchFamily="18" charset="0"/>
              </a:rPr>
              <a:t>-</a:t>
            </a:r>
            <a:r>
              <a:rPr lang="de-DE" dirty="0">
                <a:ea typeface="Cambria Math" panose="02040503050406030204" pitchFamily="18" charset="0"/>
              </a:rPr>
              <a:t> : Cs + H</a:t>
            </a:r>
            <a:r>
              <a:rPr lang="de-DE" sz="2400" baseline="30000" dirty="0">
                <a:ea typeface="Cambria Math" panose="02040503050406030204" pitchFamily="18" charset="0"/>
              </a:rPr>
              <a:t>-</a:t>
            </a:r>
            <a:r>
              <a:rPr lang="de-DE" dirty="0">
                <a:ea typeface="Cambria Math" panose="02040503050406030204" pitchFamily="18" charset="0"/>
              </a:rPr>
              <a:t> -&gt; ?? -&gt; H</a:t>
            </a:r>
            <a:r>
              <a:rPr lang="de-DE" baseline="-25000" dirty="0">
                <a:ea typeface="Cambria Math" panose="02040503050406030204" pitchFamily="18" charset="0"/>
              </a:rPr>
              <a:t>2S1/2</a:t>
            </a:r>
            <a:r>
              <a:rPr lang="de-DE" dirty="0">
                <a:ea typeface="Cambria Math" panose="02040503050406030204" pitchFamily="18" charset="0"/>
              </a:rPr>
              <a:t> + Cs + e</a:t>
            </a:r>
            <a:r>
              <a:rPr lang="de-DE" sz="2400" baseline="30000" dirty="0">
                <a:ea typeface="Cambria Math" panose="02040503050406030204" pitchFamily="18" charset="0"/>
              </a:rPr>
              <a:t>-</a:t>
            </a:r>
            <a:endParaRPr lang="en-US" baseline="30000" dirty="0"/>
          </a:p>
        </p:txBody>
      </p:sp>
      <p:pic>
        <p:nvPicPr>
          <p:cNvPr id="4" name="Grafik 3" descr="Ein Bild, das Text, Schrift, Reihe, weiß enthält.&#10;&#10;Automatisch generierte Beschreibung">
            <a:extLst>
              <a:ext uri="{FF2B5EF4-FFF2-40B4-BE49-F238E27FC236}">
                <a16:creationId xmlns:a16="http://schemas.microsoft.com/office/drawing/2014/main" id="{34AEAA2D-74FF-E944-F03C-073CE147E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3" y="5028263"/>
            <a:ext cx="3419395" cy="6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1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iagramm, Reihe, Text enthält.&#10;&#10;KI-generierte Inhalte können fehlerhaft sein.">
            <a:extLst>
              <a:ext uri="{FF2B5EF4-FFF2-40B4-BE49-F238E27FC236}">
                <a16:creationId xmlns:a16="http://schemas.microsoft.com/office/drawing/2014/main" id="{F9FB1CEA-7A46-3A0D-0C0C-2449EBC88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754571"/>
            <a:ext cx="4561180" cy="51742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Proof of principle 2020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noProof="0" dirty="0">
                <a:solidFill>
                  <a:schemeClr val="bg1"/>
                </a:solidFill>
              </a:rPr>
              <a:t>a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D38EBB-D369-4CDF-B688-B980DAF8B9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03712" y="6312891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731B73E-DFFB-4C0E-40EE-EF1774D0B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878174"/>
            <a:ext cx="1728192" cy="635111"/>
          </a:xfrm>
          <a:prstGeom prst="rect">
            <a:avLst/>
          </a:prstGeom>
        </p:spPr>
      </p:pic>
      <p:pic>
        <p:nvPicPr>
          <p:cNvPr id="28" name="Grafik 27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6B5C9C15-D09F-EC21-8884-4EF002775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>
          <a:xfrm>
            <a:off x="185087" y="984410"/>
            <a:ext cx="4679659" cy="3473591"/>
          </a:xfrm>
          <a:prstGeom prst="rect">
            <a:avLst/>
          </a:prstGeom>
        </p:spPr>
      </p:pic>
      <p:sp>
        <p:nvSpPr>
          <p:cNvPr id="29" name="Inhaltsplatzhalter 6">
            <a:extLst>
              <a:ext uri="{FF2B5EF4-FFF2-40B4-BE49-F238E27FC236}">
                <a16:creationId xmlns:a16="http://schemas.microsoft.com/office/drawing/2014/main" id="{73189EF5-10C1-1046-3C6B-FFB03ED5E8C7}"/>
              </a:ext>
            </a:extLst>
          </p:cNvPr>
          <p:cNvSpPr txBox="1">
            <a:spLocks/>
          </p:cNvSpPr>
          <p:nvPr/>
        </p:nvSpPr>
        <p:spPr>
          <a:xfrm>
            <a:off x="335848" y="4503626"/>
            <a:ext cx="4259836" cy="1809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Resolution is not good enough</a:t>
            </a:r>
          </a:p>
          <a:p>
            <a:r>
              <a:rPr lang="en-US" sz="1800" dirty="0"/>
              <a:t>Data analysis is required post measurement which makes “live-tuning” impossible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 New data acquisition system</a:t>
            </a:r>
            <a:endParaRPr lang="en-US" sz="1800" dirty="0"/>
          </a:p>
        </p:txBody>
      </p:sp>
      <p:pic>
        <p:nvPicPr>
          <p:cNvPr id="5" name="Grafik 4" descr="Ein Bild, das Text, Logo, Schrift, Symbol enthält.&#10;&#10;KI-generierte Inhalte können fehlerhaft sein.">
            <a:extLst>
              <a:ext uri="{FF2B5EF4-FFF2-40B4-BE49-F238E27FC236}">
                <a16:creationId xmlns:a16="http://schemas.microsoft.com/office/drawing/2014/main" id="{488D61F2-DC64-E52F-77AB-76EB013FD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6" y="5908236"/>
            <a:ext cx="2010322" cy="761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03D52E1-E716-9226-0111-5673A0B9737D}"/>
                  </a:ext>
                </a:extLst>
              </p:cNvPr>
              <p:cNvSpPr txBox="1"/>
              <p:nvPr/>
            </p:nvSpPr>
            <p:spPr>
              <a:xfrm>
                <a:off x="9524469" y="1025383"/>
                <a:ext cx="810799" cy="26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503D52E1-E716-9226-0111-5673A0B97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69" y="1025383"/>
                <a:ext cx="810799" cy="267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6DD0B4F-98B5-F59F-C8F8-2B3294F1EC83}"/>
                  </a:ext>
                </a:extLst>
              </p:cNvPr>
              <p:cNvSpPr txBox="1"/>
              <p:nvPr/>
            </p:nvSpPr>
            <p:spPr>
              <a:xfrm>
                <a:off x="8500390" y="1362183"/>
                <a:ext cx="695383" cy="26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6DD0B4F-98B5-F59F-C8F8-2B3294F1E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390" y="1362183"/>
                <a:ext cx="695383" cy="2677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59A2376-C2A4-4C55-2260-6B0AF72A502B}"/>
                  </a:ext>
                </a:extLst>
              </p:cNvPr>
              <p:cNvSpPr txBox="1"/>
              <p:nvPr/>
            </p:nvSpPr>
            <p:spPr>
              <a:xfrm>
                <a:off x="7476843" y="891500"/>
                <a:ext cx="810799" cy="26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59A2376-C2A4-4C55-2260-6B0AF72A5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43" y="891500"/>
                <a:ext cx="810799" cy="2677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605904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</Words>
  <Application>Microsoft Office PowerPoint</Application>
  <PresentationFormat>Breitbild</PresentationFormat>
  <Paragraphs>153</Paragraphs>
  <Slides>16</Slides>
  <Notes>7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Jülich</vt:lpstr>
      <vt:lpstr>Polarimetry of pulsed H−/D− ion beams: Extended applicability of the Lamb-shift polarimeter </vt:lpstr>
      <vt:lpstr>COSY and polarized H^- and D^- ion beams</vt:lpstr>
      <vt:lpstr>COSY and polarized H^- and D^- ion beams</vt:lpstr>
      <vt:lpstr>COSY and polarized H^- and D^- ion beams</vt:lpstr>
      <vt:lpstr>theory</vt:lpstr>
      <vt:lpstr>Experimental setup</vt:lpstr>
      <vt:lpstr>Experimental setup</vt:lpstr>
      <vt:lpstr>Cs temperature scan</vt:lpstr>
      <vt:lpstr>Proof of principle 2020</vt:lpstr>
      <vt:lpstr>Polarization measurements - Improved </vt:lpstr>
      <vt:lpstr>Polarization measurements – Run 2</vt:lpstr>
      <vt:lpstr>Polarization measurements – precision</vt:lpstr>
      <vt:lpstr>Polarization measurements – sequence</vt:lpstr>
      <vt:lpstr>Polarization measurements – sequence</vt:lpstr>
      <vt:lpstr>Polarization measurements – sequence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admin.reisen</dc:creator>
  <cp:lastModifiedBy>Simon Jakob</cp:lastModifiedBy>
  <cp:revision>79</cp:revision>
  <dcterms:created xsi:type="dcterms:W3CDTF">2019-11-11T19:50:09Z</dcterms:created>
  <dcterms:modified xsi:type="dcterms:W3CDTF">2025-09-22T14:42:05Z</dcterms:modified>
</cp:coreProperties>
</file>