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F7B"/>
    <a:srgbClr val="006F7B"/>
    <a:srgbClr val="B2C72D"/>
    <a:srgbClr val="006971"/>
    <a:srgbClr val="006D7A"/>
    <a:srgbClr val="066C86"/>
    <a:srgbClr val="5AA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69"/>
    <p:restoredTop sz="94452"/>
  </p:normalViewPr>
  <p:slideViewPr>
    <p:cSldViewPr snapToGrid="0" snapToObjects="1">
      <p:cViewPr varScale="1">
        <p:scale>
          <a:sx n="18" d="100"/>
          <a:sy n="18" d="100"/>
        </p:scale>
        <p:origin x="4176" y="40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6B37-D4DB-0E41-B0F3-BFEB4CFB56A4}" type="datetimeFigureOut">
              <a:rPr lang="en-FR" smtClean="0"/>
              <a:t>2/21/25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C6311-3B0E-A545-A72F-5658A8389982}" type="slidenum">
              <a:rPr lang="en-FR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86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C6311-3B0E-A545-A72F-5658A8389982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4729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2/21/25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7414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2/21/25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186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2/21/25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4699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2/21/25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3294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2/21/25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7109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2/21/25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5630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2/21/25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5531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2/21/25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825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2/21/25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680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2/21/25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052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2/21/25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398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E457-1B5D-7546-8F05-4B931344F774}" type="datetimeFigureOut">
              <a:rPr lang="en-FR" smtClean="0"/>
              <a:t>2/21/25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4776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doi.org/10.5878/87y5-kh22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riangle 24">
            <a:extLst>
              <a:ext uri="{FF2B5EF4-FFF2-40B4-BE49-F238E27FC236}">
                <a16:creationId xmlns:a16="http://schemas.microsoft.com/office/drawing/2014/main" id="{C1CEE93F-5AC4-BC29-DB83-A4D39FABB26F}"/>
              </a:ext>
            </a:extLst>
          </p:cNvPr>
          <p:cNvSpPr/>
          <p:nvPr/>
        </p:nvSpPr>
        <p:spPr>
          <a:xfrm rot="5400000" flipH="1" flipV="1">
            <a:off x="23765983" y="-309997"/>
            <a:ext cx="6223182" cy="6913812"/>
          </a:xfrm>
          <a:prstGeom prst="triangle">
            <a:avLst>
              <a:gd name="adj" fmla="val 0"/>
            </a:avLst>
          </a:prstGeom>
          <a:solidFill>
            <a:srgbClr val="00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3A151C9F-1C83-6D91-2029-8D037858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432" y="629379"/>
            <a:ext cx="24828347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en-BE" sz="6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Toward</a:t>
            </a:r>
            <a:r>
              <a:rPr lang="fr-FR" altLang="en-BE" sz="6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a Brain-</a:t>
            </a:r>
            <a:r>
              <a:rPr lang="fr-FR" altLang="en-BE" sz="6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Based</a:t>
            </a:r>
            <a:r>
              <a:rPr lang="fr-FR" altLang="en-BE" sz="6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Signature of </a:t>
            </a:r>
            <a:r>
              <a:rPr lang="fr-FR" altLang="en-BE" sz="6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Mind</a:t>
            </a:r>
            <a:r>
              <a:rPr lang="fr-FR" altLang="en-BE" sz="6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fr-FR" altLang="en-BE" sz="6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Blanking</a:t>
            </a:r>
            <a:r>
              <a:rPr lang="fr-FR" altLang="en-BE" sz="6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fr-FR" altLang="en-BE" sz="1100" b="1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altLang="en-BE" sz="6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Exploring</a:t>
            </a:r>
            <a:r>
              <a:rPr lang="fr-FR" altLang="en-BE" sz="6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fr-FR" altLang="en-BE" sz="6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Undetected</a:t>
            </a:r>
            <a:r>
              <a:rPr lang="fr-FR" altLang="en-BE" sz="6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Episodes </a:t>
            </a:r>
            <a:r>
              <a:rPr lang="fr-FR" altLang="en-BE" sz="6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Through</a:t>
            </a:r>
            <a:r>
              <a:rPr lang="fr-FR" altLang="en-BE" sz="6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EEG-</a:t>
            </a:r>
            <a:r>
              <a:rPr lang="fr-FR" altLang="en-BE" sz="6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fMRI</a:t>
            </a:r>
            <a:r>
              <a:rPr lang="fr-FR" altLang="en-BE" sz="6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and Machine Learning</a:t>
            </a:r>
          </a:p>
        </p:txBody>
      </p:sp>
      <p:sp>
        <p:nvSpPr>
          <p:cNvPr id="9" name="ZoneTexte 10">
            <a:extLst>
              <a:ext uri="{FF2B5EF4-FFF2-40B4-BE49-F238E27FC236}">
                <a16:creationId xmlns:a16="http://schemas.microsoft.com/office/drawing/2014/main" id="{D4CA0BFD-4054-B14E-4F2E-5DFC1430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202" y="3071655"/>
            <a:ext cx="243485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en-BE" sz="43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Agustina </a:t>
            </a:r>
            <a:r>
              <a:rPr lang="fr-FR" altLang="en-BE" sz="4300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Arag</a:t>
            </a:r>
            <a:r>
              <a:rPr lang="en-US" sz="4300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ó</a:t>
            </a:r>
            <a:r>
              <a:rPr lang="fr-FR" altLang="en-BE" sz="43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 Daud</a:t>
            </a:r>
            <a:r>
              <a:rPr lang="fr-FR" altLang="en-BE" sz="43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1-3</a:t>
            </a:r>
            <a:r>
              <a:rPr lang="fr-FR" altLang="en-BE" sz="43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Paradeisios</a:t>
            </a:r>
            <a:r>
              <a:rPr lang="en-US" sz="43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A. </a:t>
            </a:r>
            <a:r>
              <a:rPr lang="en-US" sz="4300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Boulakis</a:t>
            </a:r>
            <a:r>
              <a:rPr lang="fr-FR" altLang="en-BE" sz="43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1,2,5</a:t>
            </a:r>
            <a:r>
              <a:rPr lang="en-US" sz="43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 </a:t>
            </a:r>
            <a:r>
              <a:rPr lang="fr-FR" altLang="en-BE" sz="43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Federico Raimondo</a:t>
            </a:r>
            <a:r>
              <a:rPr lang="fr-FR" altLang="en-BE" sz="43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3-4</a:t>
            </a:r>
            <a:r>
              <a:rPr lang="fr-FR" altLang="en-BE" sz="43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fr-FR" altLang="en-BE" sz="4300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Athena</a:t>
            </a:r>
            <a:r>
              <a:rPr lang="fr-FR" altLang="en-BE" sz="43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Demertzi</a:t>
            </a:r>
            <a:r>
              <a:rPr lang="fr-FR" altLang="en-BE" sz="43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1,2,5</a:t>
            </a:r>
            <a:endParaRPr lang="fr-FR" altLang="en-BE" sz="43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4818E7A-2E86-9337-821D-CA8CBB04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429" y="4138005"/>
            <a:ext cx="22994937" cy="270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en-BE" sz="27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 </a:t>
            </a:r>
            <a:r>
              <a:rPr lang="en-GB" altLang="en-BE" sz="27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University of Liège, GIGA Research, GIGA-CRC Human Imaging Unit, Physiology of Cognition Lab, Belgium</a:t>
            </a:r>
          </a:p>
          <a:p>
            <a:pPr algn="ctr" eaLnBrk="1" hangingPunct="1"/>
            <a:r>
              <a:rPr lang="en-GB" altLang="en-BE" sz="27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 </a:t>
            </a:r>
            <a:r>
              <a:rPr lang="en-US" sz="27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Fund for Scientific Research (FNRS), Brussels, Belgium</a:t>
            </a:r>
          </a:p>
          <a:p>
            <a:pPr algn="ctr" eaLnBrk="1" hangingPunct="1"/>
            <a:r>
              <a:rPr lang="en-US" sz="27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3</a:t>
            </a:r>
            <a:r>
              <a:rPr lang="en-US" sz="27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Institute of Neuroscience and Medicine, Brain and </a:t>
            </a:r>
            <a:r>
              <a:rPr lang="en-US" sz="2700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Behaviour</a:t>
            </a:r>
            <a:r>
              <a:rPr lang="en-US" sz="27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(INM-7), Research Centre Jülich, Jülich, Germany</a:t>
            </a:r>
          </a:p>
          <a:p>
            <a:pPr algn="ctr" eaLnBrk="1" hangingPunct="1"/>
            <a:r>
              <a:rPr lang="en-US" sz="27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4</a:t>
            </a:r>
            <a:r>
              <a:rPr lang="en-US" sz="27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Institute of Systems Neuroscience, Medical Faculty, Heinrich Heine University Düsseldorf, Düsseldorf, Germany</a:t>
            </a:r>
          </a:p>
          <a:p>
            <a:pPr algn="ctr" eaLnBrk="1" hangingPunct="1"/>
            <a:r>
              <a:rPr lang="en-US" sz="27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5</a:t>
            </a:r>
            <a:r>
              <a:rPr lang="en-US" sz="27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Psychology and Neuroscience of Cognition Research Unit, University of Liège, Liège, Belgium</a:t>
            </a:r>
          </a:p>
          <a:p>
            <a:pPr algn="ctr"/>
            <a:endParaRPr lang="en-GB" altLang="en-BE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5B885F-926E-4503-B9C1-677F4F92CF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61600" y="39974422"/>
            <a:ext cx="7159386" cy="2205369"/>
          </a:xfrm>
          <a:prstGeom prst="rect">
            <a:avLst/>
          </a:prstGeom>
        </p:spPr>
      </p:pic>
      <p:pic>
        <p:nvPicPr>
          <p:cNvPr id="21" name="Picture 20" descr="A purpl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AA24AC9-5070-920F-185E-91156D451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0219" y="40072377"/>
            <a:ext cx="3187938" cy="2009459"/>
          </a:xfrm>
          <a:prstGeom prst="rect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AEBEF623-8849-E7A9-5EE0-E6C7CA1E9DC8}"/>
              </a:ext>
            </a:extLst>
          </p:cNvPr>
          <p:cNvSpPr/>
          <p:nvPr/>
        </p:nvSpPr>
        <p:spPr>
          <a:xfrm rot="16200000" flipV="1">
            <a:off x="316560" y="-309996"/>
            <a:ext cx="6223182" cy="6913812"/>
          </a:xfrm>
          <a:prstGeom prst="triangle">
            <a:avLst>
              <a:gd name="adj" fmla="val 0"/>
            </a:avLst>
          </a:prstGeom>
          <a:solidFill>
            <a:srgbClr val="00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CE23FD-F5FA-D747-6E4F-E5FF534EF093}"/>
              </a:ext>
            </a:extLst>
          </p:cNvPr>
          <p:cNvSpPr/>
          <p:nvPr/>
        </p:nvSpPr>
        <p:spPr>
          <a:xfrm>
            <a:off x="1650485" y="34341472"/>
            <a:ext cx="13114196" cy="565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just"/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This project is expected to:</a:t>
            </a:r>
          </a:p>
          <a:p>
            <a:pPr algn="just"/>
            <a:endParaRPr lang="en-US" sz="2000" b="0" i="0" u="none" strike="noStrike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indent="-742950" algn="just">
              <a:buAutoNum type="arabicPeriod"/>
            </a:pP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Establish a reproducible, brain-based signature of MB</a:t>
            </a:r>
          </a:p>
          <a:p>
            <a:pPr marL="742950" indent="-742950" algn="just"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rovide insights into the so-called stream of thought </a:t>
            </a:r>
          </a:p>
          <a:p>
            <a:pPr marL="742950" indent="-742950" algn="just">
              <a:buAutoNum type="arabicPeriod"/>
            </a:pP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Offer clinical applications for conditions where mind blanking is prevalent and self-reporting is unreliable or impossible (e.g., dementia)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CD8D24-223A-2A76-3779-21A828D895B2}"/>
              </a:ext>
            </a:extLst>
          </p:cNvPr>
          <p:cNvSpPr/>
          <p:nvPr/>
        </p:nvSpPr>
        <p:spPr>
          <a:xfrm>
            <a:off x="15798014" y="34199231"/>
            <a:ext cx="4524536" cy="1651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r>
              <a:rPr lang="en-US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More information about the project:</a:t>
            </a:r>
            <a:endParaRPr lang="en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02BAFC-789F-55F0-D5A6-A2BEC28F4BD2}"/>
              </a:ext>
            </a:extLst>
          </p:cNvPr>
          <p:cNvSpPr/>
          <p:nvPr/>
        </p:nvSpPr>
        <p:spPr>
          <a:xfrm>
            <a:off x="1580148" y="8283893"/>
            <a:ext cx="27426120" cy="440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just">
              <a:buClr>
                <a:srgbClr val="016F7B"/>
              </a:buClr>
            </a:pP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Mind Blanking (MB) refers to episodes where individuals report having an empty mind when their thoughts are probed [1-3]. So far, research on MB has relied on such self-reports [2,4]. However, given that MB happens spontaneously [2], it may also be the 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</a:rPr>
              <a:t>case that episodes happen in the brain, but they do not get detected by the person and therefore are missed to report. Previous research suggests MB is associated with a hyperconnected brain state, characterized by widespread neural synchrony [2].  This study aims to test the possibility that undetected MB happens during ongoing cognition and that these episodes will be evident by brain activity. To achieve this, we will develop a machine 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learning model to decode MB instances from brain activity patterns.</a:t>
            </a:r>
            <a:endParaRPr lang="en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D06C57-5A62-F512-3EE3-7611837C96A5}"/>
              </a:ext>
            </a:extLst>
          </p:cNvPr>
          <p:cNvSpPr/>
          <p:nvPr/>
        </p:nvSpPr>
        <p:spPr>
          <a:xfrm>
            <a:off x="20583047" y="35492640"/>
            <a:ext cx="9457607" cy="4338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/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Andrillon</a:t>
            </a:r>
            <a:r>
              <a:rPr 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et al., 2019. </a:t>
            </a:r>
            <a:r>
              <a:rPr lang="en-US" sz="28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Front.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Neurosci</a:t>
            </a:r>
            <a:r>
              <a:rPr lang="en-US" sz="28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Vol. 13,</a:t>
            </a:r>
            <a:r>
              <a:rPr 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949.</a:t>
            </a:r>
            <a:endParaRPr lang="en-US" sz="28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Mortaheb</a:t>
            </a:r>
            <a:r>
              <a:rPr 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et al.</a:t>
            </a:r>
            <a:r>
              <a:rPr 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2022. </a:t>
            </a:r>
            <a:r>
              <a:rPr lang="en-US" sz="28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Proc. Natl. Acad. Sci. </a:t>
            </a:r>
            <a:r>
              <a:rPr 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Vol. 119, 41.</a:t>
            </a:r>
          </a:p>
          <a:p>
            <a:r>
              <a:rPr lang="en-US" sz="28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Kawagoe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</a:t>
            </a:r>
            <a:r>
              <a:rPr 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 al., 2019. </a:t>
            </a:r>
            <a:r>
              <a:rPr lang="en-US" sz="28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Hum. Brain Mapp. 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Vol. 30, 17.</a:t>
            </a:r>
            <a:endParaRPr lang="en-US" sz="28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4. </a:t>
            </a:r>
            <a:r>
              <a:rPr lang="en-US" sz="280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Boulakis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et al., </a:t>
            </a:r>
            <a:r>
              <a:rPr lang="en-US" sz="28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press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28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Sci Rep.</a:t>
            </a:r>
          </a:p>
          <a:p>
            <a:r>
              <a:rPr lang="en-US" sz="28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Van den </a:t>
            </a:r>
            <a:r>
              <a:rPr lang="en-US" sz="280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Driessche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et al., 2017. </a:t>
            </a:r>
            <a:r>
              <a:rPr lang="en-US" sz="28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APS. 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Vol 28, 10.</a:t>
            </a:r>
            <a:endParaRPr lang="en-US" sz="2800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6. Huntley et al., 2017 </a:t>
            </a:r>
            <a:r>
              <a:rPr lang="en-US" sz="28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 J </a:t>
            </a:r>
            <a:r>
              <a:rPr lang="en-US" sz="2800" i="1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Geriatr</a:t>
            </a:r>
            <a:r>
              <a:rPr lang="en-US" sz="28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Psychiatry. 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Vol. 32, 8.</a:t>
            </a:r>
          </a:p>
          <a:p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7. </a:t>
            </a:r>
            <a:r>
              <a:rPr lang="en-US" sz="280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Nilsonne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2021 </a:t>
            </a:r>
            <a:r>
              <a:rPr lang="en-US" sz="2800" b="0" i="0" u="sng" strike="noStrike" dirty="0">
                <a:solidFill>
                  <a:srgbClr val="4848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https://doi.org/10.5878/87y5-kh22</a:t>
            </a:r>
            <a:r>
              <a:rPr lang="en-US" sz="2800" b="0" i="0" u="sng" strike="noStrike" dirty="0">
                <a:solidFill>
                  <a:srgbClr val="4848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sz="2800" u="sng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8. </a:t>
            </a:r>
            <a:r>
              <a:rPr lang="en-US" sz="280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Nigg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et al., 2023. Develop. </a:t>
            </a:r>
            <a:r>
              <a:rPr lang="en-US" sz="28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Cog. </a:t>
            </a:r>
            <a:r>
              <a:rPr lang="en-US" sz="2800" i="1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Neurosc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Vol 60, 1-12</a:t>
            </a:r>
          </a:p>
          <a:p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9. Petersen et al., 2010. </a:t>
            </a:r>
            <a:r>
              <a:rPr lang="en-US" sz="28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Neurology</a:t>
            </a: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Vol 74, 3.</a:t>
            </a:r>
          </a:p>
        </p:txBody>
      </p:sp>
      <p:sp>
        <p:nvSpPr>
          <p:cNvPr id="26" name="ZoneTexte 53">
            <a:extLst>
              <a:ext uri="{FF2B5EF4-FFF2-40B4-BE49-F238E27FC236}">
                <a16:creationId xmlns:a16="http://schemas.microsoft.com/office/drawing/2014/main" id="{8F478435-E359-E729-6C81-63AF35DE9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6755" y="34328604"/>
            <a:ext cx="5383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4800" dirty="0" err="1">
                <a:solidFill>
                  <a:srgbClr val="066C8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References</a:t>
            </a:r>
            <a:endParaRPr lang="fr-FR" altLang="en-BE" sz="4400" dirty="0">
              <a:solidFill>
                <a:srgbClr val="066C8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C0CEDFE-815B-3B84-9C4F-4079C1492B07}"/>
              </a:ext>
            </a:extLst>
          </p:cNvPr>
          <p:cNvSpPr/>
          <p:nvPr/>
        </p:nvSpPr>
        <p:spPr>
          <a:xfrm>
            <a:off x="23958920" y="4999830"/>
            <a:ext cx="6081734" cy="146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a.aragondaud</a:t>
            </a:r>
            <a:r>
              <a:rPr lang="en-BE" sz="4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@</a:t>
            </a:r>
            <a:r>
              <a:rPr lang="en-BE" sz="4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uliege.be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B160DF-97B6-CB87-D83F-86004203E838}"/>
              </a:ext>
            </a:extLst>
          </p:cNvPr>
          <p:cNvGrpSpPr/>
          <p:nvPr/>
        </p:nvGrpSpPr>
        <p:grpSpPr>
          <a:xfrm>
            <a:off x="443060" y="6475950"/>
            <a:ext cx="6581356" cy="2114236"/>
            <a:chOff x="445441" y="6883281"/>
            <a:chExt cx="6581356" cy="2114236"/>
          </a:xfrm>
        </p:grpSpPr>
        <p:sp>
          <p:nvSpPr>
            <p:cNvPr id="18" name="ZoneTexte 53">
              <a:extLst>
                <a:ext uri="{FF2B5EF4-FFF2-40B4-BE49-F238E27FC236}">
                  <a16:creationId xmlns:a16="http://schemas.microsoft.com/office/drawing/2014/main" id="{0A41FCB2-D86D-144E-D6EF-3C08237E2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7624" y="7453888"/>
              <a:ext cx="53591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en-BE" sz="6000" dirty="0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9A8E23-D17E-A024-6F47-FE94571B9256}"/>
                </a:ext>
              </a:extLst>
            </p:cNvPr>
            <p:cNvGrpSpPr/>
            <p:nvPr/>
          </p:nvGrpSpPr>
          <p:grpSpPr>
            <a:xfrm rot="1800000">
              <a:off x="445441" y="6883281"/>
              <a:ext cx="1226257" cy="2114236"/>
              <a:chOff x="13407300" y="6592132"/>
              <a:chExt cx="1226257" cy="2114236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AB024BB-113C-30CC-5EA5-73BA852AF527}"/>
                  </a:ext>
                </a:extLst>
              </p:cNvPr>
              <p:cNvSpPr/>
              <p:nvPr/>
            </p:nvSpPr>
            <p:spPr>
              <a:xfrm>
                <a:off x="13407300" y="6592132"/>
                <a:ext cx="1226257" cy="1057118"/>
              </a:xfrm>
              <a:prstGeom prst="triangle">
                <a:avLst/>
              </a:prstGeom>
              <a:solidFill>
                <a:srgbClr val="006F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CDB6BFAD-E8EC-9336-51A8-4213E5DA8AFB}"/>
                  </a:ext>
                </a:extLst>
              </p:cNvPr>
              <p:cNvSpPr/>
              <p:nvPr/>
            </p:nvSpPr>
            <p:spPr>
              <a:xfrm rot="10800000">
                <a:off x="13407300" y="7649250"/>
                <a:ext cx="1226257" cy="1057118"/>
              </a:xfrm>
              <a:prstGeom prst="triangle">
                <a:avLst/>
              </a:prstGeom>
              <a:solidFill>
                <a:srgbClr val="B2C7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F5FA70-4E03-AC83-CABD-69AB2157287C}"/>
              </a:ext>
            </a:extLst>
          </p:cNvPr>
          <p:cNvGrpSpPr/>
          <p:nvPr/>
        </p:nvGrpSpPr>
        <p:grpSpPr>
          <a:xfrm>
            <a:off x="443060" y="12910526"/>
            <a:ext cx="6611837" cy="2114236"/>
            <a:chOff x="445440" y="6883281"/>
            <a:chExt cx="6611837" cy="2114236"/>
          </a:xfrm>
        </p:grpSpPr>
        <p:sp>
          <p:nvSpPr>
            <p:cNvPr id="29" name="ZoneTexte 53">
              <a:extLst>
                <a:ext uri="{FF2B5EF4-FFF2-40B4-BE49-F238E27FC236}">
                  <a16:creationId xmlns:a16="http://schemas.microsoft.com/office/drawing/2014/main" id="{9859A770-FDD8-0D5E-13D9-F595D70C5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104" y="7453888"/>
              <a:ext cx="53591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en-BE" sz="6000" dirty="0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Methods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981E25B-F9CA-48EC-C732-E5B78C94810C}"/>
                </a:ext>
              </a:extLst>
            </p:cNvPr>
            <p:cNvGrpSpPr/>
            <p:nvPr/>
          </p:nvGrpSpPr>
          <p:grpSpPr>
            <a:xfrm rot="1800000">
              <a:off x="445440" y="6883281"/>
              <a:ext cx="1226258" cy="2114236"/>
              <a:chOff x="13407299" y="6592132"/>
              <a:chExt cx="1226258" cy="2114236"/>
            </a:xfrm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120026C2-EB42-B3F2-F7FA-38EDF813480C}"/>
                  </a:ext>
                </a:extLst>
              </p:cNvPr>
              <p:cNvSpPr/>
              <p:nvPr/>
            </p:nvSpPr>
            <p:spPr>
              <a:xfrm>
                <a:off x="13407299" y="6592132"/>
                <a:ext cx="1226257" cy="1057118"/>
              </a:xfrm>
              <a:prstGeom prst="triangle">
                <a:avLst/>
              </a:prstGeom>
              <a:solidFill>
                <a:srgbClr val="006F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EB1B900C-8F5C-425B-6435-DAFE088D9F03}"/>
                  </a:ext>
                </a:extLst>
              </p:cNvPr>
              <p:cNvSpPr/>
              <p:nvPr/>
            </p:nvSpPr>
            <p:spPr>
              <a:xfrm rot="10800000">
                <a:off x="13407300" y="7649250"/>
                <a:ext cx="1226257" cy="1057118"/>
              </a:xfrm>
              <a:prstGeom prst="triangle">
                <a:avLst/>
              </a:prstGeom>
              <a:solidFill>
                <a:srgbClr val="B2C7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135158-886B-D44B-300B-07D0B8D22762}"/>
              </a:ext>
            </a:extLst>
          </p:cNvPr>
          <p:cNvGrpSpPr/>
          <p:nvPr/>
        </p:nvGrpSpPr>
        <p:grpSpPr>
          <a:xfrm>
            <a:off x="443060" y="32514592"/>
            <a:ext cx="8089004" cy="2114236"/>
            <a:chOff x="445441" y="6883281"/>
            <a:chExt cx="8089004" cy="2114236"/>
          </a:xfrm>
        </p:grpSpPr>
        <p:sp>
          <p:nvSpPr>
            <p:cNvPr id="38" name="ZoneTexte 53">
              <a:extLst>
                <a:ext uri="{FF2B5EF4-FFF2-40B4-BE49-F238E27FC236}">
                  <a16:creationId xmlns:a16="http://schemas.microsoft.com/office/drawing/2014/main" id="{2C392F66-1F0C-047F-58A2-992BFBD9A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104" y="7453888"/>
              <a:ext cx="683634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en-BE" sz="6000" dirty="0" err="1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Expected</a:t>
              </a:r>
              <a:r>
                <a:rPr lang="fr-FR" altLang="en-BE" sz="6000" dirty="0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altLang="en-BE" sz="6000" dirty="0" err="1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Results</a:t>
              </a:r>
              <a:endParaRPr lang="fr-FR" altLang="en-BE" sz="6000" dirty="0">
                <a:solidFill>
                  <a:srgbClr val="066C8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26BD23-C1A3-F602-0F2A-6C57D9F828AD}"/>
                </a:ext>
              </a:extLst>
            </p:cNvPr>
            <p:cNvGrpSpPr/>
            <p:nvPr/>
          </p:nvGrpSpPr>
          <p:grpSpPr>
            <a:xfrm rot="1800000">
              <a:off x="445441" y="6883281"/>
              <a:ext cx="1226257" cy="2114236"/>
              <a:chOff x="13407300" y="6592132"/>
              <a:chExt cx="1226257" cy="2114236"/>
            </a:xfrm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A86D4342-6EAF-F502-6598-E8A60E79E933}"/>
                  </a:ext>
                </a:extLst>
              </p:cNvPr>
              <p:cNvSpPr/>
              <p:nvPr/>
            </p:nvSpPr>
            <p:spPr>
              <a:xfrm>
                <a:off x="13407300" y="6592132"/>
                <a:ext cx="1226257" cy="1057118"/>
              </a:xfrm>
              <a:prstGeom prst="triangle">
                <a:avLst/>
              </a:prstGeom>
              <a:solidFill>
                <a:srgbClr val="006F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9D0C4DC9-3B2C-92DD-276D-8FAA7BC58147}"/>
                  </a:ext>
                </a:extLst>
              </p:cNvPr>
              <p:cNvSpPr/>
              <p:nvPr/>
            </p:nvSpPr>
            <p:spPr>
              <a:xfrm rot="10800000">
                <a:off x="13407300" y="7649250"/>
                <a:ext cx="1226257" cy="1057118"/>
              </a:xfrm>
              <a:prstGeom prst="triangle">
                <a:avLst/>
              </a:prstGeom>
              <a:solidFill>
                <a:srgbClr val="B2C7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E00BC0-3BD3-97C4-5E34-2D13F8A6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389" y="40171288"/>
            <a:ext cx="6228434" cy="18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C3F855A-0639-6DB9-3798-DDA22AF493CD}"/>
              </a:ext>
            </a:extLst>
          </p:cNvPr>
          <p:cNvSpPr/>
          <p:nvPr/>
        </p:nvSpPr>
        <p:spPr>
          <a:xfrm>
            <a:off x="1861600" y="14755809"/>
            <a:ext cx="13087719" cy="1010138"/>
          </a:xfrm>
          <a:prstGeom prst="roundRect">
            <a:avLst/>
          </a:prstGeom>
          <a:solidFill>
            <a:srgbClr val="016F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Model Development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14E60F6-CFBC-5B8F-55C7-9093050857D8}"/>
              </a:ext>
            </a:extLst>
          </p:cNvPr>
          <p:cNvSpPr/>
          <p:nvPr/>
        </p:nvSpPr>
        <p:spPr>
          <a:xfrm>
            <a:off x="16005008" y="14755809"/>
            <a:ext cx="13087719" cy="1010138"/>
          </a:xfrm>
          <a:prstGeom prst="roundRect">
            <a:avLst/>
          </a:prstGeom>
          <a:solidFill>
            <a:srgbClr val="016F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Model Validation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9E0F4-20E7-287F-BB19-1F4317C61E56}"/>
              </a:ext>
            </a:extLst>
          </p:cNvPr>
          <p:cNvSpPr/>
          <p:nvPr/>
        </p:nvSpPr>
        <p:spPr>
          <a:xfrm>
            <a:off x="1665243" y="15992520"/>
            <a:ext cx="13087719" cy="16243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just"/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</a:rPr>
              <a:t>Hypothesis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</a:rPr>
              <a:t>MB signature will be decoded above chance and it will related to a hyperconnected brain state 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[2].</a:t>
            </a:r>
          </a:p>
          <a:p>
            <a:pPr algn="just"/>
            <a:endParaRPr lang="en-US" sz="4000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</a:rPr>
              <a:t>Objective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</a:rPr>
              <a:t>To identify instances of MB (target) based on the functional connectivity matrices (features).</a:t>
            </a:r>
          </a:p>
          <a:p>
            <a:pPr algn="just"/>
            <a:endParaRPr lang="en-US" sz="4000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</a:rPr>
              <a:t>Data acquisition</a:t>
            </a:r>
          </a:p>
          <a:p>
            <a:pPr algn="just">
              <a:buClr>
                <a:srgbClr val="016F7B"/>
              </a:buClr>
            </a:pP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</a:rPr>
              <a:t>40 heathy participants [2], simultaneous EEG (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</a:rPr>
              <a:t>BrainAmp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</a:rPr>
              <a:t> MR, Brain Products)  and fMRI (3T Siemens Prisma). Paradigm: (1) Resting state (2) Experience sampling (participants will be randomly prompt to report whether they were experiencing MB).</a:t>
            </a:r>
          </a:p>
          <a:p>
            <a:pPr algn="just">
              <a:buClr>
                <a:srgbClr val="016F7B"/>
              </a:buClr>
            </a:pPr>
            <a:endParaRPr lang="en-US" sz="4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just"/>
            <a:endParaRPr lang="en-US" sz="40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just"/>
            <a:endParaRPr lang="en-US" sz="40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C7F56C-4919-63B9-C561-B31E4BB82C82}"/>
              </a:ext>
            </a:extLst>
          </p:cNvPr>
          <p:cNvSpPr/>
          <p:nvPr/>
        </p:nvSpPr>
        <p:spPr>
          <a:xfrm>
            <a:off x="15771861" y="15992521"/>
            <a:ext cx="13087719" cy="13117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just"/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Hypothesis</a:t>
            </a:r>
            <a:endParaRPr lang="en-BE" sz="4000" b="1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en-US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model will detect more instances of MB after sleep deprivation [4], in ADHD [5], and dementia [6].</a:t>
            </a:r>
            <a:endParaRPr lang="en-BE" sz="400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b="1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just"/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Objective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</a:rPr>
              <a:t>To test the model performance in resting state data of populations with increased MB propensity. 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just"/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Datasets</a:t>
            </a:r>
          </a:p>
          <a:p>
            <a:pPr marL="571500" indent="-571500" algn="just">
              <a:buClr>
                <a:srgbClr val="016F7B"/>
              </a:buClr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Resting state of the same participant</a:t>
            </a:r>
          </a:p>
          <a:p>
            <a:pPr marL="571500" indent="-571500" algn="just">
              <a:buClr>
                <a:srgbClr val="016F7B"/>
              </a:buClr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Stockholm Sleepy 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</a:rPr>
              <a:t>Brain [7]</a:t>
            </a:r>
          </a:p>
          <a:p>
            <a:pPr marL="571500" indent="-571500" algn="just">
              <a:buClr>
                <a:srgbClr val="016F7B"/>
              </a:buClr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Oregon ADHD-1000 [8]</a:t>
            </a:r>
          </a:p>
          <a:p>
            <a:pPr marL="571500" indent="-571500" algn="just">
              <a:buClr>
                <a:srgbClr val="016F7B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</a:rPr>
              <a:t>Alzheimer's Disease Neuroimaging Initiative (ADNI) [9]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D71FF9C-C3CF-2F1E-0588-D42942B463A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390" t="48399" r="48489" b="42373"/>
          <a:stretch/>
        </p:blipFill>
        <p:spPr>
          <a:xfrm>
            <a:off x="22538308" y="25805737"/>
            <a:ext cx="5901602" cy="55470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F95759-BD38-CACB-9170-C7B15B22E47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270" t="4310" r="30672" b="75275"/>
          <a:stretch/>
        </p:blipFill>
        <p:spPr>
          <a:xfrm>
            <a:off x="3920429" y="25676018"/>
            <a:ext cx="8120011" cy="58065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1AEE03E-B943-1999-A4B4-2E2C4ACDE51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404" t="38390" r="48476" b="52210"/>
          <a:stretch/>
        </p:blipFill>
        <p:spPr>
          <a:xfrm>
            <a:off x="16113773" y="25754145"/>
            <a:ext cx="5901602" cy="5650267"/>
          </a:xfrm>
          <a:prstGeom prst="rect">
            <a:avLst/>
          </a:prstGeom>
        </p:spPr>
      </p:pic>
      <p:sp>
        <p:nvSpPr>
          <p:cNvPr id="1030" name="TextBox 1029">
            <a:extLst>
              <a:ext uri="{FF2B5EF4-FFF2-40B4-BE49-F238E27FC236}">
                <a16:creationId xmlns:a16="http://schemas.microsoft.com/office/drawing/2014/main" id="{3EA4D57B-3C38-B9FC-6759-7785968B9C3D}"/>
              </a:ext>
            </a:extLst>
          </p:cNvPr>
          <p:cNvSpPr txBox="1"/>
          <p:nvPr/>
        </p:nvSpPr>
        <p:spPr>
          <a:xfrm>
            <a:off x="16510834" y="31661201"/>
            <a:ext cx="509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Condition with low MB frequency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6EA21E34-C1BA-DE7A-8149-102C549CD2A2}"/>
              </a:ext>
            </a:extLst>
          </p:cNvPr>
          <p:cNvSpPr txBox="1"/>
          <p:nvPr/>
        </p:nvSpPr>
        <p:spPr>
          <a:xfrm>
            <a:off x="23343813" y="31661202"/>
            <a:ext cx="5096098" cy="4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Condition with high MB frequency</a:t>
            </a:r>
          </a:p>
        </p:txBody>
      </p:sp>
      <p:pic>
        <p:nvPicPr>
          <p:cNvPr id="1033" name="Picture 1032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B9858A4E-47CB-5E3C-CF18-9695F82BC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31437" y="35703315"/>
            <a:ext cx="3677326" cy="3677326"/>
          </a:xfrm>
          <a:prstGeom prst="rect">
            <a:avLst/>
          </a:prstGeom>
        </p:spPr>
      </p:pic>
      <p:sp>
        <p:nvSpPr>
          <p:cNvPr id="1034" name="TextBox 1033">
            <a:extLst>
              <a:ext uri="{FF2B5EF4-FFF2-40B4-BE49-F238E27FC236}">
                <a16:creationId xmlns:a16="http://schemas.microsoft.com/office/drawing/2014/main" id="{CA396980-7BB9-5705-C96B-273F561C3D2D}"/>
              </a:ext>
            </a:extLst>
          </p:cNvPr>
          <p:cNvSpPr txBox="1"/>
          <p:nvPr/>
        </p:nvSpPr>
        <p:spPr>
          <a:xfrm>
            <a:off x="2904464" y="31660284"/>
            <a:ext cx="946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Functional connectivity patterns classified as MB or not</a:t>
            </a:r>
          </a:p>
        </p:txBody>
      </p:sp>
    </p:spTree>
    <p:extLst>
      <p:ext uri="{BB962C8B-B14F-4D97-AF65-F5344CB8AC3E}">
        <p14:creationId xmlns:p14="http://schemas.microsoft.com/office/powerpoint/2010/main" val="256727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0540EFD51964FADB76695EAACA5B3" ma:contentTypeVersion="4" ma:contentTypeDescription="Crée un document." ma:contentTypeScope="" ma:versionID="8756393ce30e45683e9254b17bf1d3ec">
  <xsd:schema xmlns:xsd="http://www.w3.org/2001/XMLSchema" xmlns:xs="http://www.w3.org/2001/XMLSchema" xmlns:p="http://schemas.microsoft.com/office/2006/metadata/properties" xmlns:ns2="01cf9a79-05bb-4c3d-882e-55a1b358d412" targetNamespace="http://schemas.microsoft.com/office/2006/metadata/properties" ma:root="true" ma:fieldsID="f22ee76ec742a0a8a5e5073fcdc77023" ns2:_="">
    <xsd:import namespace="01cf9a79-05bb-4c3d-882e-55a1b358d4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f9a79-05bb-4c3d-882e-55a1b358d4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9A74DF-7715-47EC-938B-4B08A1FD0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EB972B-E4D6-4622-B99F-C702588B3F88}">
  <ds:schemaRefs>
    <ds:schemaRef ds:uri="http://schemas.microsoft.com/office/2006/metadata/properties"/>
    <ds:schemaRef ds:uri="http://schemas.microsoft.com/office/infopath/2007/PartnerControls"/>
    <ds:schemaRef ds:uri="348b7af1-40da-4f1a-9141-119420732c3a"/>
    <ds:schemaRef ds:uri="a238498b-f08d-448e-8dbd-abe85e2249af"/>
  </ds:schemaRefs>
</ds:datastoreItem>
</file>

<file path=customXml/itemProps3.xml><?xml version="1.0" encoding="utf-8"?>
<ds:datastoreItem xmlns:ds="http://schemas.openxmlformats.org/officeDocument/2006/customXml" ds:itemID="{4F624C91-AAD9-47FD-9648-512BDAAFE74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3525</TotalTime>
  <Words>649</Words>
  <Application>Microsoft Macintosh PowerPoint</Application>
  <PresentationFormat>Custom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Source Sans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Koroma Matthieu</dc:creator>
  <cp:lastModifiedBy>Aragón Daud Agustina</cp:lastModifiedBy>
  <cp:revision>87</cp:revision>
  <dcterms:created xsi:type="dcterms:W3CDTF">2022-05-26T12:45:58Z</dcterms:created>
  <dcterms:modified xsi:type="dcterms:W3CDTF">2025-02-21T12:41:32Z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0x010100C240540EFD51964FADB76695EAACA5B3</vt:lpwstr>
  </property>
</Properties>
</file>