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handoutMasterIdLst>
    <p:handoutMasterId r:id="rId20"/>
  </p:handoutMasterIdLst>
  <p:sldIdLst>
    <p:sldId id="256" r:id="rId2"/>
    <p:sldId id="325" r:id="rId3"/>
    <p:sldId id="328" r:id="rId4"/>
    <p:sldId id="949" r:id="rId5"/>
    <p:sldId id="339" r:id="rId6"/>
    <p:sldId id="945" r:id="rId7"/>
    <p:sldId id="306" r:id="rId8"/>
    <p:sldId id="332" r:id="rId9"/>
    <p:sldId id="940" r:id="rId10"/>
    <p:sldId id="933" r:id="rId11"/>
    <p:sldId id="934" r:id="rId12"/>
    <p:sldId id="947" r:id="rId13"/>
    <p:sldId id="277" r:id="rId14"/>
    <p:sldId id="946" r:id="rId15"/>
    <p:sldId id="310" r:id="rId16"/>
    <p:sldId id="318" r:id="rId17"/>
    <p:sldId id="948"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61FD"/>
    <a:srgbClr val="023D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74" autoAdjust="0"/>
    <p:restoredTop sz="87940" autoAdjust="0"/>
  </p:normalViewPr>
  <p:slideViewPr>
    <p:cSldViewPr snapToGrid="0">
      <p:cViewPr varScale="1">
        <p:scale>
          <a:sx n="97" d="100"/>
          <a:sy n="97" d="100"/>
        </p:scale>
        <p:origin x="13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1C0263C-FA6A-5C87-73FA-EEA44E3A7FB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86BAFC53-7FB0-A225-867B-C68C5BC6596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838EE5-9D1C-4EE7-92B5-405AC18502D9}" type="datetimeFigureOut">
              <a:rPr lang="de-DE" smtClean="0"/>
              <a:t>28.03.2025</a:t>
            </a:fld>
            <a:endParaRPr lang="de-DE"/>
          </a:p>
        </p:txBody>
      </p:sp>
      <p:sp>
        <p:nvSpPr>
          <p:cNvPr id="4" name="Fußzeilenplatzhalter 3">
            <a:extLst>
              <a:ext uri="{FF2B5EF4-FFF2-40B4-BE49-F238E27FC236}">
                <a16:creationId xmlns:a16="http://schemas.microsoft.com/office/drawing/2014/main" id="{8A3DBAF9-ADCB-569F-F595-272701E567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A1045BCF-FA65-9236-0B2A-3BA2F5A74A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382795-886C-49FA-B5A5-6FFD4A193025}" type="slidenum">
              <a:rPr lang="de-DE" smtClean="0"/>
              <a:t>‹Nr.›</a:t>
            </a:fld>
            <a:endParaRPr lang="de-DE"/>
          </a:p>
        </p:txBody>
      </p:sp>
    </p:spTree>
    <p:extLst>
      <p:ext uri="{BB962C8B-B14F-4D97-AF65-F5344CB8AC3E}">
        <p14:creationId xmlns:p14="http://schemas.microsoft.com/office/powerpoint/2010/main" val="181570735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BE0432-7354-466A-97DE-49169ADEFD28}" type="datetimeFigureOut">
              <a:rPr lang="de-DE" smtClean="0"/>
              <a:t>28.03.2025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8284C-B6E2-4AC0-A1C2-F3AF27773956}" type="slidenum">
              <a:rPr lang="de-DE" smtClean="0"/>
              <a:t>‹Nr.›</a:t>
            </a:fld>
            <a:endParaRPr lang="de-DE"/>
          </a:p>
        </p:txBody>
      </p:sp>
    </p:spTree>
    <p:extLst>
      <p:ext uri="{BB962C8B-B14F-4D97-AF65-F5344CB8AC3E}">
        <p14:creationId xmlns:p14="http://schemas.microsoft.com/office/powerpoint/2010/main" val="137587481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Mischoxid Brennstoff besteht aus UO2 und einem variablen Anteil PuO2</a:t>
            </a:r>
          </a:p>
          <a:p>
            <a:endParaRPr lang="de-DE" dirty="0"/>
          </a:p>
          <a:p>
            <a:r>
              <a:rPr lang="de-DE" dirty="0"/>
              <a:t>MOX ist ein Recycling Produkt von abgebranntem UO2 Kernbrennstoff</a:t>
            </a:r>
          </a:p>
          <a:p>
            <a:endParaRPr lang="de-DE" dirty="0"/>
          </a:p>
          <a:p>
            <a:r>
              <a:rPr lang="de-DE" dirty="0"/>
              <a:t>Dabei wird anfallendes Plutonium beim Abbrennen von reinem UO2 Brennstoff extrahiert, und in den Produktionsprozess wieder eingeführt.</a:t>
            </a:r>
          </a:p>
        </p:txBody>
      </p:sp>
    </p:spTree>
    <p:extLst>
      <p:ext uri="{BB962C8B-B14F-4D97-AF65-F5344CB8AC3E}">
        <p14:creationId xmlns:p14="http://schemas.microsoft.com/office/powerpoint/2010/main" val="370589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F247B-E762-AF5E-5782-1272D23F405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193A675-D0E5-A4EC-670E-3D0C20D01BF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C46F25A-2C96-5F17-54AE-6EEC7D2103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ym typeface="Wingdings" panose="05000000000000000000" pitchFamily="2" charset="2"/>
              </a:rPr>
              <a:t>HERFD-XANES: High Energy Resolution </a:t>
            </a:r>
            <a:r>
              <a:rPr lang="de-DE" dirty="0" err="1">
                <a:sym typeface="Wingdings" panose="05000000000000000000" pitchFamily="2" charset="2"/>
              </a:rPr>
              <a:t>Fluorescence</a:t>
            </a:r>
            <a:r>
              <a:rPr lang="de-DE" dirty="0">
                <a:sym typeface="Wingdings" panose="05000000000000000000" pitchFamily="2" charset="2"/>
              </a:rPr>
              <a:t> </a:t>
            </a:r>
            <a:r>
              <a:rPr lang="de-DE" dirty="0" err="1">
                <a:sym typeface="Wingdings" panose="05000000000000000000" pitchFamily="2" charset="2"/>
              </a:rPr>
              <a:t>Detected</a:t>
            </a:r>
            <a:r>
              <a:rPr lang="de-DE" dirty="0">
                <a:sym typeface="Wingdings" panose="05000000000000000000" pitchFamily="2" charset="2"/>
              </a:rPr>
              <a:t> – X-Ray Absorption </a:t>
            </a:r>
            <a:r>
              <a:rPr lang="de-DE" dirty="0" err="1">
                <a:sym typeface="Wingdings" panose="05000000000000000000" pitchFamily="2" charset="2"/>
              </a:rPr>
              <a:t>Near</a:t>
            </a:r>
            <a:r>
              <a:rPr lang="de-DE" dirty="0">
                <a:sym typeface="Wingdings" panose="05000000000000000000" pitchFamily="2" charset="2"/>
              </a:rPr>
              <a:t> Edge </a:t>
            </a:r>
            <a:r>
              <a:rPr lang="de-DE" dirty="0" err="1">
                <a:sym typeface="Wingdings" panose="05000000000000000000" pitchFamily="2" charset="2"/>
              </a:rPr>
              <a:t>Structure</a:t>
            </a:r>
            <a:endParaRPr lang="de-DE"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ym typeface="Wingdings" panose="05000000000000000000" pitchFamily="2" charset="2"/>
              </a:rPr>
              <a:t>Die Oxidationszustände beim Cer variieren allerdings. Betrachtet man die pinke Kurve so wird klar, dass im ex-ADU Pellet mehr Ce+3 enthalten ist als im ex-AUC Pellet, da die Absorptionskante stärker zu niedrigeren Energien verschoben 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u="sng" dirty="0">
                <a:sym typeface="Wingdings" panose="05000000000000000000" pitchFamily="2" charset="2"/>
              </a:rPr>
              <a:t>Vermutung: </a:t>
            </a:r>
            <a:r>
              <a:rPr lang="de-DE" dirty="0"/>
              <a:t>Es ist anzunehmen, dass das Ce+3 sich überwiegend in solchen Hotspots aufhält, da benachbarte Regionen mit abnehmender Ce-Konzentration wie eine Art Oxidationsschutzschicht wirkt.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ym typeface="Wingdings" panose="05000000000000000000" pitchFamily="2" charset="2"/>
            </a:endParaRPr>
          </a:p>
        </p:txBody>
      </p:sp>
    </p:spTree>
    <p:extLst>
      <p:ext uri="{BB962C8B-B14F-4D97-AF65-F5344CB8AC3E}">
        <p14:creationId xmlns:p14="http://schemas.microsoft.com/office/powerpoint/2010/main" val="506263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7A412-6B35-4340-1FD1-F27DD83DB16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ED9FBD2-4EA1-2A9D-5DF7-0AC17C45E44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ADFF80B-A93A-FCDB-8DA7-59483B7F9C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ym typeface="Wingdings" panose="05000000000000000000" pitchFamily="2" charset="2"/>
              </a:rPr>
              <a:t>Die Oxidationszustände beim Uran variieren kaum zwischen den Pellets. Man erkennt neben dem hauptsächlichen U4+ Signal auch eine </a:t>
            </a:r>
            <a:r>
              <a:rPr lang="de-DE" dirty="0" err="1">
                <a:sym typeface="Wingdings" panose="05000000000000000000" pitchFamily="2" charset="2"/>
              </a:rPr>
              <a:t>Shulter</a:t>
            </a:r>
            <a:r>
              <a:rPr lang="de-DE" dirty="0">
                <a:sym typeface="Wingdings" panose="05000000000000000000" pitchFamily="2" charset="2"/>
              </a:rPr>
              <a:t>, welche durch oxidiertes U5+ hervorgerufen wird. </a:t>
            </a:r>
            <a:endParaRPr lang="de-DE" u="sng" dirty="0">
              <a:sym typeface="Wingdings" panose="05000000000000000000" pitchFamily="2" charset="2"/>
            </a:endParaRPr>
          </a:p>
        </p:txBody>
      </p:sp>
    </p:spTree>
    <p:extLst>
      <p:ext uri="{BB962C8B-B14F-4D97-AF65-F5344CB8AC3E}">
        <p14:creationId xmlns:p14="http://schemas.microsoft.com/office/powerpoint/2010/main" val="787520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Mass</a:t>
            </a:r>
            <a:r>
              <a:rPr lang="de-DE" dirty="0"/>
              <a:t> </a:t>
            </a:r>
            <a:r>
              <a:rPr lang="de-DE" dirty="0" err="1"/>
              <a:t>loss</a:t>
            </a:r>
            <a:r>
              <a:rPr lang="de-DE" dirty="0"/>
              <a:t> </a:t>
            </a:r>
            <a:r>
              <a:rPr lang="de-DE" dirty="0" err="1"/>
              <a:t>differs</a:t>
            </a:r>
            <a:r>
              <a:rPr lang="de-DE" dirty="0"/>
              <a:t> </a:t>
            </a:r>
            <a:r>
              <a:rPr lang="de-DE" dirty="0" err="1"/>
              <a:t>greatly</a:t>
            </a:r>
            <a:r>
              <a:rPr lang="de-DE" dirty="0"/>
              <a:t>, so </a:t>
            </a:r>
            <a:r>
              <a:rPr lang="de-DE" dirty="0" err="1"/>
              <a:t>it</a:t>
            </a:r>
            <a:r>
              <a:rPr lang="de-DE" dirty="0"/>
              <a:t> </a:t>
            </a:r>
            <a:r>
              <a:rPr lang="de-DE" dirty="0" err="1"/>
              <a:t>should</a:t>
            </a:r>
            <a:r>
              <a:rPr lang="de-DE" dirty="0"/>
              <a:t> </a:t>
            </a:r>
            <a:r>
              <a:rPr lang="de-DE" dirty="0" err="1"/>
              <a:t>have</a:t>
            </a:r>
            <a:r>
              <a:rPr lang="de-DE" dirty="0"/>
              <a:t> an </a:t>
            </a:r>
            <a:r>
              <a:rPr lang="de-DE" dirty="0" err="1"/>
              <a:t>effect</a:t>
            </a:r>
            <a:r>
              <a:rPr lang="de-DE" dirty="0"/>
              <a:t> on </a:t>
            </a:r>
            <a:r>
              <a:rPr lang="de-DE" dirty="0" err="1"/>
              <a:t>the</a:t>
            </a:r>
            <a:r>
              <a:rPr lang="de-DE" dirty="0"/>
              <a:t> </a:t>
            </a:r>
            <a:r>
              <a:rPr lang="de-DE" dirty="0" err="1"/>
              <a:t>topography</a:t>
            </a:r>
            <a:r>
              <a:rPr lang="de-DE" dirty="0"/>
              <a:t> </a:t>
            </a:r>
            <a:r>
              <a:rPr lang="de-DE" dirty="0" err="1"/>
              <a:t>of</a:t>
            </a:r>
            <a:r>
              <a:rPr lang="de-DE" dirty="0"/>
              <a:t> </a:t>
            </a:r>
            <a:r>
              <a:rPr lang="de-DE" dirty="0" err="1"/>
              <a:t>the</a:t>
            </a:r>
            <a:r>
              <a:rPr lang="de-DE" dirty="0"/>
              <a:t> </a:t>
            </a:r>
            <a:r>
              <a:rPr lang="de-DE" dirty="0" err="1"/>
              <a:t>obtained</a:t>
            </a:r>
            <a:r>
              <a:rPr lang="de-DE" dirty="0"/>
              <a:t> UO2 </a:t>
            </a:r>
            <a:r>
              <a:rPr lang="de-DE" dirty="0" err="1"/>
              <a:t>powder</a:t>
            </a:r>
            <a:endParaRPr lang="de-DE" dirty="0"/>
          </a:p>
        </p:txBody>
      </p:sp>
    </p:spTree>
    <p:extLst>
      <p:ext uri="{BB962C8B-B14F-4D97-AF65-F5344CB8AC3E}">
        <p14:creationId xmlns:p14="http://schemas.microsoft.com/office/powerpoint/2010/main" val="1737301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EC0D9-8A46-66FF-C2DF-8D8F50F2FFA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ABE3A97-19A4-D397-ACFD-2A195D49E31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4BA1992-7831-C430-D935-A2D23F87B3C3}"/>
              </a:ext>
            </a:extLst>
          </p:cNvPr>
          <p:cNvSpPr>
            <a:spLocks noGrp="1"/>
          </p:cNvSpPr>
          <p:nvPr>
            <p:ph type="body" idx="1"/>
          </p:nvPr>
        </p:nvSpPr>
        <p:spPr/>
        <p:txBody>
          <a:bodyPr/>
          <a:lstStyle/>
          <a:p>
            <a:r>
              <a:rPr lang="de-DE" dirty="0"/>
              <a:t>Also haben wir uns das Pulver ebenfalls genauer angeschaut. </a:t>
            </a:r>
          </a:p>
          <a:p>
            <a:r>
              <a:rPr lang="de-DE" dirty="0"/>
              <a:t>Auch hier erkennt man ganz klar morphologische Unterschiede zwischen dem ex-ADU und </a:t>
            </a:r>
            <a:r>
              <a:rPr lang="de-DE" dirty="0" err="1"/>
              <a:t>derm</a:t>
            </a:r>
            <a:r>
              <a:rPr lang="de-DE" dirty="0"/>
              <a:t> ec-AUC UO2.</a:t>
            </a:r>
          </a:p>
          <a:p>
            <a:r>
              <a:rPr lang="de-DE" dirty="0"/>
              <a:t>Diese Unterschiede in der Größenverteilung der Agglomerate und deren unterschiedliche Beschaffenheit sorgt für ein abweichendes Reaktionsverhalten beim Sintern.</a:t>
            </a:r>
          </a:p>
        </p:txBody>
      </p:sp>
    </p:spTree>
    <p:extLst>
      <p:ext uri="{BB962C8B-B14F-4D97-AF65-F5344CB8AC3E}">
        <p14:creationId xmlns:p14="http://schemas.microsoft.com/office/powerpoint/2010/main" val="3145170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10751-9436-DE54-D516-303B4ABE512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9906CC6-9AFB-2BCC-A17C-CC38E7FCF1B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0FE405E-DD88-4C66-4988-6AE2BC6E903C}"/>
              </a:ext>
            </a:extLst>
          </p:cNvPr>
          <p:cNvSpPr>
            <a:spLocks noGrp="1"/>
          </p:cNvSpPr>
          <p:nvPr>
            <p:ph type="body" idx="1"/>
          </p:nvPr>
        </p:nvSpPr>
        <p:spPr/>
        <p:txBody>
          <a:bodyPr/>
          <a:lstStyle/>
          <a:p>
            <a:r>
              <a:rPr lang="de-DE" dirty="0"/>
              <a:t>Also haben wir uns das Pulver ebenfalls genauer angeschaut. </a:t>
            </a:r>
          </a:p>
          <a:p>
            <a:r>
              <a:rPr lang="de-DE" dirty="0"/>
              <a:t>Auch hier erkennt man ganz klar morphologische Unterschiede zwischen dem ex-ADU und </a:t>
            </a:r>
            <a:r>
              <a:rPr lang="de-DE" dirty="0" err="1"/>
              <a:t>derm</a:t>
            </a:r>
            <a:r>
              <a:rPr lang="de-DE" dirty="0"/>
              <a:t> ec-AUC UO2.</a:t>
            </a:r>
          </a:p>
          <a:p>
            <a:r>
              <a:rPr lang="de-DE" dirty="0"/>
              <a:t>Diese Unterschiede in der Größenverteilung der Agglomerate und deren unterschiedliche Beschaffenheit sorgt für ein abweichendes Reaktionsverhalten beim Sintern.</a:t>
            </a:r>
          </a:p>
        </p:txBody>
      </p:sp>
    </p:spTree>
    <p:extLst>
      <p:ext uri="{BB962C8B-B14F-4D97-AF65-F5344CB8AC3E}">
        <p14:creationId xmlns:p14="http://schemas.microsoft.com/office/powerpoint/2010/main" val="3260824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Zusammenfassend lässt sich sagen:</a:t>
            </a:r>
          </a:p>
          <a:p>
            <a:endParaRPr lang="de-DE" dirty="0"/>
          </a:p>
          <a:p>
            <a:r>
              <a:rPr lang="de-DE" dirty="0"/>
              <a:t>Es ist uns erfolgreich gelungen Keramiken herzustellen, die in ihrer Mikrostruktur und Elementverteilung an MIMAS MOX erinnern.</a:t>
            </a:r>
          </a:p>
          <a:p>
            <a:endParaRPr lang="de-DE" dirty="0"/>
          </a:p>
          <a:p>
            <a:r>
              <a:rPr lang="de-DE" dirty="0"/>
              <a:t>Die Hochauflösende Synchrotron-Analyse zeigte, dass der Ursprung des UO2 Pulvers einen beträchtlichen Einfluss auf die Chemie solcher Keramiken haben kann.</a:t>
            </a:r>
          </a:p>
          <a:p>
            <a:endParaRPr lang="de-DE" dirty="0"/>
          </a:p>
          <a:p>
            <a:r>
              <a:rPr lang="de-DE" dirty="0"/>
              <a:t>Für die Zukunft wäre es interessant XANES-Mapping </a:t>
            </a:r>
            <a:r>
              <a:rPr lang="de-DE" dirty="0" err="1"/>
              <a:t>experimente</a:t>
            </a:r>
            <a:r>
              <a:rPr lang="de-DE" dirty="0"/>
              <a:t> durchzuführen, um zu schauen, wie die Ce-Konzentration und dessen </a:t>
            </a:r>
            <a:r>
              <a:rPr lang="de-DE" dirty="0" err="1"/>
              <a:t>Redoxzustände</a:t>
            </a:r>
            <a:r>
              <a:rPr lang="de-DE" dirty="0"/>
              <a:t> in solchen Keramiken korrelieren. </a:t>
            </a:r>
          </a:p>
          <a:p>
            <a:endParaRPr lang="de-DE" dirty="0"/>
          </a:p>
          <a:p>
            <a:r>
              <a:rPr lang="de-DE" dirty="0"/>
              <a:t>Die Resultate lassen vermuten, dass in echtem MIMAS MOX ähnliche </a:t>
            </a:r>
            <a:r>
              <a:rPr lang="de-DE" dirty="0" err="1"/>
              <a:t>Redoxzustände</a:t>
            </a:r>
            <a:r>
              <a:rPr lang="de-DE" dirty="0"/>
              <a:t> anzutreffen sind, also ebenfalls oxidiertes U+5 und reduziertes Pu+3</a:t>
            </a:r>
          </a:p>
        </p:txBody>
      </p:sp>
    </p:spTree>
    <p:extLst>
      <p:ext uri="{BB962C8B-B14F-4D97-AF65-F5344CB8AC3E}">
        <p14:creationId xmlns:p14="http://schemas.microsoft.com/office/powerpoint/2010/main" val="4159102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Grund warum gerade MIMAS MOX so interessant ist für uns ist, dass seit 1986 </a:t>
            </a:r>
            <a:r>
              <a:rPr lang="de-DE" dirty="0" err="1"/>
              <a:t>hauptäschlich</a:t>
            </a:r>
            <a:r>
              <a:rPr lang="de-DE" dirty="0"/>
              <a:t> MIMAS MOX, der von </a:t>
            </a:r>
            <a:r>
              <a:rPr lang="de-DE" dirty="0" err="1"/>
              <a:t>Belgonucleaire</a:t>
            </a:r>
            <a:r>
              <a:rPr lang="de-DE" dirty="0"/>
              <a:t> entwickelt wurde, in deutschen AKWs zum Einsatz kam. </a:t>
            </a:r>
          </a:p>
          <a:p>
            <a:endParaRPr lang="de-DE" dirty="0"/>
          </a:p>
          <a:p>
            <a:r>
              <a:rPr lang="de-DE" dirty="0"/>
              <a:t>Entsprechend besteht der Anteil an MOX Abfällen in </a:t>
            </a:r>
            <a:r>
              <a:rPr lang="de-DE" dirty="0" err="1"/>
              <a:t>detuschen</a:t>
            </a:r>
            <a:r>
              <a:rPr lang="de-DE" dirty="0"/>
              <a:t> Zwischenlagern überwiegend aus MIMAS MOX.</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MIMAS MOX war in den frühen Jahren seiner Produktion dafür bekannt sehr heterogen zu sein. </a:t>
            </a:r>
          </a:p>
          <a:p>
            <a:endParaRPr lang="de-DE" dirty="0"/>
          </a:p>
        </p:txBody>
      </p:sp>
    </p:spTree>
    <p:extLst>
      <p:ext uri="{BB962C8B-B14F-4D97-AF65-F5344CB8AC3E}">
        <p14:creationId xmlns:p14="http://schemas.microsoft.com/office/powerpoint/2010/main" val="2931385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73900-6A81-4BB1-7E21-3B7BBDE0F7D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8AFA3AB-0AAA-F22E-5569-225097CE3A5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FB67549-91B1-EF41-ADBF-B3EB62A9DBF1}"/>
              </a:ext>
            </a:extLst>
          </p:cNvPr>
          <p:cNvSpPr>
            <a:spLocks noGrp="1"/>
          </p:cNvSpPr>
          <p:nvPr>
            <p:ph type="body" idx="1"/>
          </p:nvPr>
        </p:nvSpPr>
        <p:spPr/>
        <p:txBody>
          <a:bodyPr/>
          <a:lstStyle/>
          <a:p>
            <a:r>
              <a:rPr lang="de-DE" dirty="0"/>
              <a:t>Mit „heterogen“ ist gemeint, dass die Verteilung von Pu (oder Ce bei den Modellsystemen) sehr ungleichmäßig ist, wie man im linken Bild sieht. (EPMA = </a:t>
            </a:r>
            <a:r>
              <a:rPr lang="de-DE" dirty="0" err="1"/>
              <a:t>Electron</a:t>
            </a:r>
            <a:r>
              <a:rPr lang="de-DE" dirty="0"/>
              <a:t> Probe Micro </a:t>
            </a:r>
            <a:r>
              <a:rPr lang="de-DE" dirty="0" err="1"/>
              <a:t>analysis</a:t>
            </a:r>
            <a:r>
              <a:rPr lang="de-DE" dirty="0"/>
              <a:t>, Detektor für EDX / WDX Messungen)</a:t>
            </a:r>
          </a:p>
          <a:p>
            <a:r>
              <a:rPr lang="de-DE" dirty="0"/>
              <a:t>Bemerkung: Dies ist frischer MIMAS MOX Brennstoff!</a:t>
            </a:r>
          </a:p>
        </p:txBody>
      </p:sp>
    </p:spTree>
    <p:extLst>
      <p:ext uri="{BB962C8B-B14F-4D97-AF65-F5344CB8AC3E}">
        <p14:creationId xmlns:p14="http://schemas.microsoft.com/office/powerpoint/2010/main" val="2442455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Unsere Strategie zur Erforschung von MIMAS MOX ist mehrere Domänen aufgeteilt.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Besonderheit an diesem Forschungsprojekt ist, dass nicht nur abgebrannter Kernbrennstoff direkt untersucht werden soll, sondern auch Modellsysteme davon, was einige Vorteile mit sich bringt z.B. in der leichteren Handhabung der Materialien oder einer besseren Untersuchbarkeit von </a:t>
            </a:r>
            <a:r>
              <a:rPr lang="de-DE" dirty="0" err="1"/>
              <a:t>einzelenen</a:t>
            </a:r>
            <a:r>
              <a:rPr lang="de-DE" dirty="0"/>
              <a:t> Effekten in einem sonst komplexen System.</a:t>
            </a:r>
          </a:p>
          <a:p>
            <a:endParaRPr lang="de-DE" dirty="0"/>
          </a:p>
          <a:p>
            <a:r>
              <a:rPr lang="de-DE" dirty="0"/>
              <a:t>Abgerundet wir das alles durch hochauflösende </a:t>
            </a:r>
            <a:r>
              <a:rPr lang="de-DE" dirty="0" err="1"/>
              <a:t>Pulverröntgendiffraktometrie</a:t>
            </a:r>
            <a:r>
              <a:rPr lang="de-DE" dirty="0"/>
              <a:t> und Röntgenspektroskopie in </a:t>
            </a:r>
            <a:r>
              <a:rPr lang="de-DE" dirty="0" err="1"/>
              <a:t>Synchrotronanlagen</a:t>
            </a:r>
            <a:r>
              <a:rPr lang="de-DE" dirty="0"/>
              <a:t> wie dem ESRF, wozu ich im letzten Herbst 2 Mal die Gelegenheit hatte. </a:t>
            </a:r>
          </a:p>
          <a:p>
            <a:r>
              <a:rPr lang="de-DE" dirty="0"/>
              <a:t>Die Ergebnisse, die ich euch heute präsentiere, stammen aus diesen 2 Domänen [klick] </a:t>
            </a:r>
          </a:p>
          <a:p>
            <a:endParaRPr lang="de-DE" dirty="0"/>
          </a:p>
        </p:txBody>
      </p:sp>
    </p:spTree>
    <p:extLst>
      <p:ext uri="{BB962C8B-B14F-4D97-AF65-F5344CB8AC3E}">
        <p14:creationId xmlns:p14="http://schemas.microsoft.com/office/powerpoint/2010/main" val="2056563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661D7-B457-012A-B54A-33EC0F13F87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1BD91C3-8FEE-B33A-BCCC-DFBC35B61EF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7E7E6C8-908E-70CB-5AAB-66B09EB197BC}"/>
              </a:ext>
            </a:extLst>
          </p:cNvPr>
          <p:cNvSpPr>
            <a:spLocks noGrp="1"/>
          </p:cNvSpPr>
          <p:nvPr>
            <p:ph type="body" idx="1"/>
          </p:nvPr>
        </p:nvSpPr>
        <p:spPr/>
        <p:txBody>
          <a:bodyPr/>
          <a:lstStyle/>
          <a:p>
            <a:r>
              <a:rPr lang="de-DE" dirty="0"/>
              <a:t>Die Besonderheit vom MIMAS Prozess ist, dass die Vermischung von UO2 und PuO2 in zwei Schritten ist.</a:t>
            </a:r>
          </a:p>
          <a:p>
            <a:r>
              <a:rPr lang="de-DE" dirty="0"/>
              <a:t>Zuerst zu einem </a:t>
            </a:r>
            <a:r>
              <a:rPr lang="de-DE" dirty="0" err="1"/>
              <a:t>Masterblend</a:t>
            </a:r>
            <a:r>
              <a:rPr lang="de-DE" dirty="0"/>
              <a:t> mit 30mol% Ce Anteil mit Zerkleinerung.</a:t>
            </a:r>
          </a:p>
          <a:p>
            <a:r>
              <a:rPr lang="de-DE" dirty="0"/>
              <a:t>Anschließend wird durch Zugabe von weiterem UO2 ein Final </a:t>
            </a:r>
            <a:r>
              <a:rPr lang="de-DE" dirty="0" err="1"/>
              <a:t>Blend</a:t>
            </a:r>
            <a:r>
              <a:rPr lang="de-DE" dirty="0"/>
              <a:t> mit der gewünschten CeO2 Konzentration erstellt, ohne Zerkleinerung. </a:t>
            </a:r>
          </a:p>
          <a:p>
            <a:endParaRPr lang="de-DE" dirty="0"/>
          </a:p>
          <a:p>
            <a:r>
              <a:rPr lang="de-DE" dirty="0"/>
              <a:t>Um die heterogene Mikrostruktur von echtem MIMAS MOX besser nachzuahmen, hatte Dr. Andrey </a:t>
            </a:r>
            <a:r>
              <a:rPr lang="de-DE" dirty="0" err="1"/>
              <a:t>Bukaemsky</a:t>
            </a:r>
            <a:r>
              <a:rPr lang="de-DE" dirty="0"/>
              <a:t> die wunderbare Idee, in beiden Teilschritten UO2 Pulver zu benutzen, das bei unterschiedlichen Temperaturen reduziert wurde, um so den Sinterungsprozess unterschiedlicher Fraktionen zu variieren. [</a:t>
            </a:r>
            <a:r>
              <a:rPr lang="de-DE" dirty="0" err="1"/>
              <a:t>Einvblenden</a:t>
            </a:r>
            <a:r>
              <a:rPr lang="de-DE" dirty="0"/>
              <a:t> </a:t>
            </a:r>
            <a:r>
              <a:rPr lang="de-DE" dirty="0" err="1"/>
              <a:t>Temp</a:t>
            </a:r>
            <a:r>
              <a:rPr lang="de-DE" dirty="0"/>
              <a:t>.]</a:t>
            </a:r>
          </a:p>
        </p:txBody>
      </p:sp>
    </p:spTree>
    <p:extLst>
      <p:ext uri="{BB962C8B-B14F-4D97-AF65-F5344CB8AC3E}">
        <p14:creationId xmlns:p14="http://schemas.microsoft.com/office/powerpoint/2010/main" val="1304531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2A617-6B78-2AFF-5344-A97E9A4EE06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F8406AB-A342-8DE3-4CCF-605E8504F8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4AC1E2A-0D17-9DC3-6AC1-A0E7358D9C2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F78DCA53-4782-86B5-516C-DC9F3F5F66D4}"/>
              </a:ext>
            </a:extLst>
          </p:cNvPr>
          <p:cNvSpPr>
            <a:spLocks noGrp="1"/>
          </p:cNvSpPr>
          <p:nvPr>
            <p:ph type="sldNum" sz="quarter" idx="5"/>
          </p:nvPr>
        </p:nvSpPr>
        <p:spPr/>
        <p:txBody>
          <a:bodyPr/>
          <a:lstStyle/>
          <a:p>
            <a:fld id="{1068284C-B6E2-4AC0-A1C2-F3AF27773956}" type="slidenum">
              <a:rPr lang="de-DE" smtClean="0"/>
              <a:t>7</a:t>
            </a:fld>
            <a:endParaRPr lang="de-DE"/>
          </a:p>
        </p:txBody>
      </p:sp>
    </p:spTree>
    <p:extLst>
      <p:ext uri="{BB962C8B-B14F-4D97-AF65-F5344CB8AC3E}">
        <p14:creationId xmlns:p14="http://schemas.microsoft.com/office/powerpoint/2010/main" val="1824183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12F58-81D2-B6CC-0739-A670776D53D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EEAED5E-4606-76D9-D0B3-F10914EC613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A4BF4B9-98F6-9C60-A904-9D6613CFF9B7}"/>
              </a:ext>
            </a:extLst>
          </p:cNvPr>
          <p:cNvSpPr>
            <a:spLocks noGrp="1"/>
          </p:cNvSpPr>
          <p:nvPr>
            <p:ph type="body" idx="1"/>
          </p:nvPr>
        </p:nvSpPr>
        <p:spPr/>
        <p:txBody>
          <a:bodyPr/>
          <a:lstStyle/>
          <a:p>
            <a:r>
              <a:rPr lang="de-DE" dirty="0"/>
              <a:t>Man erkennt eine ungleichmäßige Verteilung des Cers.</a:t>
            </a:r>
          </a:p>
          <a:p>
            <a:r>
              <a:rPr lang="de-DE" dirty="0"/>
              <a:t>Es gibt sowohl kleine Hotspots mit sehr viel Cer, als auch Regionen mit mittlerer und geringer Ce-Konzentration</a:t>
            </a:r>
          </a:p>
        </p:txBody>
      </p:sp>
    </p:spTree>
    <p:extLst>
      <p:ext uri="{BB962C8B-B14F-4D97-AF65-F5344CB8AC3E}">
        <p14:creationId xmlns:p14="http://schemas.microsoft.com/office/powerpoint/2010/main" val="4142577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EE96A-6140-6651-1359-8C0D0DE2560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99B319C-61EB-0257-4AD5-03DB5E3EF49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14A85ED-3752-DD10-AD6F-180D76755AC2}"/>
              </a:ext>
            </a:extLst>
          </p:cNvPr>
          <p:cNvSpPr>
            <a:spLocks noGrp="1"/>
          </p:cNvSpPr>
          <p:nvPr>
            <p:ph type="body" idx="1"/>
          </p:nvPr>
        </p:nvSpPr>
        <p:spPr/>
        <p:txBody>
          <a:bodyPr/>
          <a:lstStyle/>
          <a:p>
            <a:r>
              <a:rPr lang="de-DE" dirty="0"/>
              <a:t>Wie im echten MIMAS MOX finden sich in den Modellsystemen ebenfalls Bereiche wieder mit punktuell hoher Ce Konz wieder, Bereiche mit einer mittelhohen Ce Konz und Bereiche wo fast kein Ce enthalten ist.</a:t>
            </a:r>
          </a:p>
        </p:txBody>
      </p:sp>
    </p:spTree>
    <p:extLst>
      <p:ext uri="{BB962C8B-B14F-4D97-AF65-F5344CB8AC3E}">
        <p14:creationId xmlns:p14="http://schemas.microsoft.com/office/powerpoint/2010/main" val="4062283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4F565-6F39-BB88-1F2A-86E5ACE3062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EA5E67D-68C0-9FB7-1B65-D8CA639E813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DC37CE8-D876-9435-3385-74B940A7842F}"/>
              </a:ext>
            </a:extLst>
          </p:cNvPr>
          <p:cNvSpPr>
            <a:spLocks noGrp="1"/>
          </p:cNvSpPr>
          <p:nvPr>
            <p:ph type="body" idx="1"/>
          </p:nvPr>
        </p:nvSpPr>
        <p:spPr/>
        <p:txBody>
          <a:bodyPr/>
          <a:lstStyle/>
          <a:p>
            <a:r>
              <a:rPr lang="de-DE" dirty="0"/>
              <a:t>Wie im echten MIMAS MOX finden sich in den Modellsystemen ebenfalls Bereiche wieder mit punktuell hoher Ce Konz wieder, Bereiche mit einer mittelhohen Ce Konz und Bereiche wo fast kein Ce enthalten ist.</a:t>
            </a:r>
          </a:p>
        </p:txBody>
      </p:sp>
    </p:spTree>
    <p:extLst>
      <p:ext uri="{BB962C8B-B14F-4D97-AF65-F5344CB8AC3E}">
        <p14:creationId xmlns:p14="http://schemas.microsoft.com/office/powerpoint/2010/main" val="28395897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folie">
    <p:spTree>
      <p:nvGrpSpPr>
        <p:cNvPr id="1" name=""/>
        <p:cNvGrpSpPr/>
        <p:nvPr/>
      </p:nvGrpSpPr>
      <p:grpSpPr>
        <a:xfrm>
          <a:off x="0" y="0"/>
          <a:ext cx="0" cy="0"/>
          <a:chOff x="0" y="0"/>
          <a:chExt cx="0" cy="0"/>
        </a:xfrm>
      </p:grpSpPr>
      <p:pic>
        <p:nvPicPr>
          <p:cNvPr id="8" name="Bild 9"/>
          <p:cNvPicPr>
            <a:picLocks noChangeAspect="1"/>
          </p:cNvPicPr>
          <p:nvPr/>
        </p:nvPicPr>
        <p:blipFill>
          <a:blip r:embed="rId2">
            <a:extLst>
              <a:ext uri="{28A0092B-C50C-407E-A947-70E740481C1C}">
                <a14:useLocalDpi xmlns:a14="http://schemas.microsoft.com/office/drawing/2010/main" val="0"/>
              </a:ext>
            </a:extLst>
          </a:blip>
          <a:srcRect/>
          <a:stretch/>
        </p:blipFill>
        <p:spPr>
          <a:xfrm>
            <a:off x="9959693" y="5920791"/>
            <a:ext cx="1872337" cy="545340"/>
          </a:xfrm>
          <a:prstGeom prst="rect">
            <a:avLst/>
          </a:prstGeom>
        </p:spPr>
      </p:pic>
      <p:sp>
        <p:nvSpPr>
          <p:cNvPr id="13" name="Rechteck 12">
            <a:extLst>
              <a:ext uri="{FF2B5EF4-FFF2-40B4-BE49-F238E27FC236}">
                <a16:creationId xmlns:a16="http://schemas.microsoft.com/office/drawing/2014/main" id="{E713E3ED-78BF-4AEF-A5C2-46B7E751DB0E}"/>
              </a:ext>
            </a:extLst>
          </p:cNvPr>
          <p:cNvSpPr/>
          <p:nvPr/>
        </p:nvSpPr>
        <p:spPr>
          <a:xfrm>
            <a:off x="0" y="342000"/>
            <a:ext cx="12192000" cy="50672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en-US" noProof="0" dirty="0"/>
              <a:t>Headline</a:t>
            </a:r>
          </a:p>
        </p:txBody>
      </p:sp>
      <p:sp>
        <p:nvSpPr>
          <p:cNvPr id="3" name="Subtitle 2"/>
          <p:cNvSpPr>
            <a:spLocks noGrp="1"/>
          </p:cNvSpPr>
          <p:nvPr>
            <p:ph type="subTitle" idx="1" hasCustomPrompt="1"/>
          </p:nvPr>
        </p:nvSpPr>
        <p:spPr>
          <a:xfrm>
            <a:off x="731837" y="2444192"/>
            <a:ext cx="10728325"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Date  |  Name</a:t>
            </a:r>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1088740"/>
            <a:ext cx="10728325" cy="727162"/>
          </a:xfrm>
        </p:spPr>
        <p:txBody>
          <a:bodyPr/>
          <a:lstStyle>
            <a:lvl1pPr marL="0" indent="0">
              <a:lnSpc>
                <a:spcPct val="114000"/>
              </a:lnSpc>
              <a:spcBef>
                <a:spcPts val="0"/>
              </a:spcBef>
              <a:spcAft>
                <a:spcPts val="0"/>
              </a:spcAft>
              <a:buNone/>
              <a:defRPr sz="3200" b="1" cap="all" spc="0" baseline="0">
                <a:solidFill>
                  <a:schemeClr val="accent1"/>
                </a:solidFill>
              </a:defRPr>
            </a:lvl1pPr>
          </a:lstStyle>
          <a:p>
            <a:pPr lvl="0"/>
            <a:r>
              <a:rPr lang="en-US" noProof="0" dirty="0"/>
              <a:t>Subline</a:t>
            </a:r>
          </a:p>
        </p:txBody>
      </p:sp>
      <p:sp>
        <p:nvSpPr>
          <p:cNvPr id="5" name="Textplatzhalter 4">
            <a:extLst>
              <a:ext uri="{FF2B5EF4-FFF2-40B4-BE49-F238E27FC236}">
                <a16:creationId xmlns:a16="http://schemas.microsoft.com/office/drawing/2014/main" id="{57CEB1C7-3CEB-41C0-967D-A5811A09D937}"/>
              </a:ext>
            </a:extLst>
          </p:cNvPr>
          <p:cNvSpPr>
            <a:spLocks noGrp="1"/>
          </p:cNvSpPr>
          <p:nvPr>
            <p:ph type="body" sz="quarter" idx="13" hasCustomPrompt="1"/>
          </p:nvPr>
        </p:nvSpPr>
        <p:spPr>
          <a:xfrm>
            <a:off x="371620" y="6423285"/>
            <a:ext cx="2304000" cy="90000"/>
          </a:xfrm>
          <a:blipFill>
            <a:blip r:embed="rId3"/>
            <a:stretch>
              <a:fillRect/>
            </a:stretch>
          </a:blipFill>
        </p:spPr>
        <p:txBody>
          <a:bodyPr/>
          <a:lstStyle>
            <a:lvl1pPr marL="0" indent="0">
              <a:buNone/>
              <a:defRPr sz="200">
                <a:solidFill>
                  <a:schemeClr val="bg1"/>
                </a:solidFill>
              </a:defRPr>
            </a:lvl1pPr>
          </a:lstStyle>
          <a:p>
            <a:pPr lvl="0"/>
            <a:r>
              <a:rPr lang="en-US" noProof="0"/>
              <a:t> </a:t>
            </a:r>
          </a:p>
        </p:txBody>
      </p:sp>
    </p:spTree>
    <p:extLst>
      <p:ext uri="{BB962C8B-B14F-4D97-AF65-F5344CB8AC3E}">
        <p14:creationId xmlns:p14="http://schemas.microsoft.com/office/powerpoint/2010/main" val="2937603090"/>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D7AA7-F9C6-49D4-2BD2-0956B9194D0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968D0B3-C432-B7BB-320B-D6E6D041B9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7F54AA9-E3A4-47D3-FC5C-3564974B995C}"/>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FCE49CCC-351E-C6B1-64E6-EBEF60FD1D9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DC752D8-57F7-BB55-C758-BD3F1AD64F0D}"/>
              </a:ext>
            </a:extLst>
          </p:cNvPr>
          <p:cNvSpPr>
            <a:spLocks noGrp="1"/>
          </p:cNvSpPr>
          <p:nvPr>
            <p:ph type="sldNum" sz="quarter" idx="12"/>
          </p:nvPr>
        </p:nvSpPr>
        <p:spPr/>
        <p:txBody>
          <a:bodyPr/>
          <a:lstStyle/>
          <a:p>
            <a:fld id="{42A8253E-8CE1-457E-806A-0618C97C466F}" type="slidenum">
              <a:rPr lang="de-DE" smtClean="0"/>
              <a:t>‹Nr.›</a:t>
            </a:fld>
            <a:endParaRPr lang="de-DE"/>
          </a:p>
        </p:txBody>
      </p:sp>
    </p:spTree>
    <p:extLst>
      <p:ext uri="{BB962C8B-B14F-4D97-AF65-F5344CB8AC3E}">
        <p14:creationId xmlns:p14="http://schemas.microsoft.com/office/powerpoint/2010/main" val="1018549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folie 2">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p:nvSpPr>
        <p:spPr>
          <a:xfrm>
            <a:off x="0" y="342000"/>
            <a:ext cx="12192000" cy="50672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en-US" noProof="0" dirty="0"/>
              <a:t>Headline</a:t>
            </a:r>
          </a:p>
        </p:txBody>
      </p:sp>
      <p:sp>
        <p:nvSpPr>
          <p:cNvPr id="3" name="Subtitle 2"/>
          <p:cNvSpPr>
            <a:spLocks noGrp="1"/>
          </p:cNvSpPr>
          <p:nvPr>
            <p:ph type="subTitle" idx="1" hasCustomPrompt="1"/>
          </p:nvPr>
        </p:nvSpPr>
        <p:spPr>
          <a:xfrm>
            <a:off x="731838" y="2660216"/>
            <a:ext cx="10728324"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Date  |  Name</a:t>
            </a:r>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8" y="1124744"/>
            <a:ext cx="10728325" cy="1361802"/>
          </a:xfrm>
        </p:spPr>
        <p:txBody>
          <a:bodyPr/>
          <a:lstStyle>
            <a:lvl1pPr marL="0" indent="0">
              <a:lnSpc>
                <a:spcPct val="114000"/>
              </a:lnSpc>
              <a:spcBef>
                <a:spcPts val="0"/>
              </a:spcBef>
              <a:spcAft>
                <a:spcPts val="0"/>
              </a:spcAft>
              <a:buNone/>
              <a:defRPr sz="1800" b="1" cap="none" spc="0" baseline="0">
                <a:solidFill>
                  <a:schemeClr val="accent1"/>
                </a:solidFill>
              </a:defRPr>
            </a:lvl1pPr>
          </a:lstStyle>
          <a:p>
            <a:pPr lvl="0"/>
            <a:r>
              <a:rPr lang="en-US" noProof="0" dirty="0"/>
              <a:t>Subline</a:t>
            </a:r>
          </a:p>
        </p:txBody>
      </p:sp>
      <p:sp>
        <p:nvSpPr>
          <p:cNvPr id="10" name="Textplatzhalter 4">
            <a:extLst>
              <a:ext uri="{FF2B5EF4-FFF2-40B4-BE49-F238E27FC236}">
                <a16:creationId xmlns:a16="http://schemas.microsoft.com/office/drawing/2014/main" id="{7390AF7B-9835-4AEF-ADBF-224AF53FB41E}"/>
              </a:ext>
            </a:extLst>
          </p:cNvPr>
          <p:cNvSpPr>
            <a:spLocks noGrp="1"/>
          </p:cNvSpPr>
          <p:nvPr>
            <p:ph type="body" sz="quarter" idx="13" hasCustomPrompt="1"/>
          </p:nvPr>
        </p:nvSpPr>
        <p:spPr>
          <a:xfrm>
            <a:off x="371620" y="6423285"/>
            <a:ext cx="2304000" cy="90000"/>
          </a:xfrm>
          <a:blipFill>
            <a:blip r:embed="rId2"/>
            <a:stretch>
              <a:fillRect/>
            </a:stretch>
          </a:blipFill>
        </p:spPr>
        <p:txBody>
          <a:bodyPr vert="horz" lIns="0" tIns="0" rIns="0" bIns="0" rtlCol="0" anchor="t" anchorCtr="0">
            <a:noAutofit/>
          </a:bodyPr>
          <a:lstStyle>
            <a:lvl1pPr>
              <a:defRPr lang="de-DE" sz="200" dirty="0">
                <a:solidFill>
                  <a:schemeClr val="bg1"/>
                </a:solidFill>
              </a:defRPr>
            </a:lvl1pPr>
          </a:lstStyle>
          <a:p>
            <a:pPr marL="0" lvl="0" indent="0">
              <a:buNone/>
            </a:pPr>
            <a:r>
              <a:rPr lang="en-US" noProof="0"/>
              <a:t> </a:t>
            </a:r>
          </a:p>
        </p:txBody>
      </p:sp>
      <p:pic>
        <p:nvPicPr>
          <p:cNvPr id="8" name="Bild 9"/>
          <p:cNvPicPr>
            <a:picLocks noChangeAspect="1"/>
          </p:cNvPicPr>
          <p:nvPr/>
        </p:nvPicPr>
        <p:blipFill>
          <a:blip r:embed="rId3">
            <a:extLst>
              <a:ext uri="{28A0092B-C50C-407E-A947-70E740481C1C}">
                <a14:useLocalDpi xmlns:a14="http://schemas.microsoft.com/office/drawing/2010/main" val="0"/>
              </a:ext>
            </a:extLst>
          </a:blip>
          <a:srcRect/>
          <a:stretch/>
        </p:blipFill>
        <p:spPr>
          <a:xfrm>
            <a:off x="9959693" y="5920791"/>
            <a:ext cx="1872337" cy="545340"/>
          </a:xfrm>
          <a:prstGeom prst="rect">
            <a:avLst/>
          </a:prstGeom>
        </p:spPr>
      </p:pic>
    </p:spTree>
    <p:extLst>
      <p:ext uri="{BB962C8B-B14F-4D97-AF65-F5344CB8AC3E}">
        <p14:creationId xmlns:p14="http://schemas.microsoft.com/office/powerpoint/2010/main" val="261547555"/>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folie 3">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noProof="0"/>
              <a:t>Bild durch Klicken auf Symbol hinzufügen</a:t>
            </a:r>
            <a:endParaRPr lang="en-US" noProof="0"/>
          </a:p>
        </p:txBody>
      </p:sp>
      <p:sp>
        <p:nvSpPr>
          <p:cNvPr id="13" name="Rechteck 12">
            <a:extLst>
              <a:ext uri="{FF2B5EF4-FFF2-40B4-BE49-F238E27FC236}">
                <a16:creationId xmlns:a16="http://schemas.microsoft.com/office/drawing/2014/main" id="{E713E3ED-78BF-4AEF-A5C2-46B7E751DB0E}"/>
              </a:ext>
            </a:extLst>
          </p:cNvPr>
          <p:cNvSpPr/>
          <p:nvPr/>
        </p:nvSpPr>
        <p:spPr>
          <a:xfrm>
            <a:off x="0" y="3429000"/>
            <a:ext cx="12192000" cy="1980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en-US" noProof="0" dirty="0"/>
              <a:t>Headline</a:t>
            </a:r>
          </a:p>
        </p:txBody>
      </p:sp>
      <p:sp>
        <p:nvSpPr>
          <p:cNvPr id="3" name="Subtitle 2"/>
          <p:cNvSpPr>
            <a:spLocks noGrp="1"/>
          </p:cNvSpPr>
          <p:nvPr>
            <p:ph type="subTitle" idx="1" hasCustomPrompt="1"/>
          </p:nvPr>
        </p:nvSpPr>
        <p:spPr>
          <a:xfrm>
            <a:off x="731837" y="4970822"/>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Date  |  Name</a:t>
            </a:r>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185084"/>
            <a:ext cx="10728325" cy="727162"/>
          </a:xfrm>
        </p:spPr>
        <p:txBody>
          <a:bodyPr/>
          <a:lstStyle>
            <a:lvl1pPr marL="0" indent="0">
              <a:lnSpc>
                <a:spcPct val="114000"/>
              </a:lnSpc>
              <a:spcBef>
                <a:spcPts val="0"/>
              </a:spcBef>
              <a:spcAft>
                <a:spcPts val="0"/>
              </a:spcAft>
              <a:buNone/>
              <a:defRPr sz="3200" b="1" cap="all" spc="0" baseline="0">
                <a:solidFill>
                  <a:schemeClr val="accent1"/>
                </a:solidFill>
              </a:defRPr>
            </a:lvl1pPr>
          </a:lstStyle>
          <a:p>
            <a:pPr lvl="0"/>
            <a:r>
              <a:rPr lang="en-US" noProof="0" dirty="0"/>
              <a:t>Subline</a:t>
            </a:r>
          </a:p>
        </p:txBody>
      </p:sp>
      <p:sp>
        <p:nvSpPr>
          <p:cNvPr id="10" name="Textplatzhalter 4">
            <a:extLst>
              <a:ext uri="{FF2B5EF4-FFF2-40B4-BE49-F238E27FC236}">
                <a16:creationId xmlns:a16="http://schemas.microsoft.com/office/drawing/2014/main" id="{02F77179-7DE6-490F-AFDB-836C5B895F0C}"/>
              </a:ext>
            </a:extLst>
          </p:cNvPr>
          <p:cNvSpPr>
            <a:spLocks noGrp="1"/>
          </p:cNvSpPr>
          <p:nvPr>
            <p:ph type="body" sz="quarter" idx="14" hasCustomPrompt="1"/>
          </p:nvPr>
        </p:nvSpPr>
        <p:spPr>
          <a:xfrm>
            <a:off x="371620" y="6423285"/>
            <a:ext cx="2304000" cy="90000"/>
          </a:xfrm>
          <a:blipFill>
            <a:blip r:embed="rId2"/>
            <a:stretch>
              <a:fillRect/>
            </a:stretch>
          </a:blipFill>
        </p:spPr>
        <p:txBody>
          <a:bodyPr vert="horz" lIns="0" tIns="0" rIns="0" bIns="0" rtlCol="0" anchor="t" anchorCtr="0">
            <a:noAutofit/>
          </a:bodyPr>
          <a:lstStyle>
            <a:lvl1pPr>
              <a:defRPr lang="de-DE" sz="200" dirty="0">
                <a:solidFill>
                  <a:schemeClr val="bg1"/>
                </a:solidFill>
              </a:defRPr>
            </a:lvl1pPr>
          </a:lstStyle>
          <a:p>
            <a:pPr marL="0" lvl="0" indent="0">
              <a:buNone/>
            </a:pPr>
            <a:r>
              <a:rPr lang="en-US" noProof="0"/>
              <a:t> </a:t>
            </a:r>
          </a:p>
        </p:txBody>
      </p:sp>
      <p:pic>
        <p:nvPicPr>
          <p:cNvPr id="11" name="Bild 9"/>
          <p:cNvPicPr>
            <a:picLocks noChangeAspect="1"/>
          </p:cNvPicPr>
          <p:nvPr/>
        </p:nvPicPr>
        <p:blipFill>
          <a:blip r:embed="rId3">
            <a:extLst>
              <a:ext uri="{28A0092B-C50C-407E-A947-70E740481C1C}">
                <a14:useLocalDpi xmlns:a14="http://schemas.microsoft.com/office/drawing/2010/main" val="0"/>
              </a:ext>
            </a:extLst>
          </a:blip>
          <a:srcRect/>
          <a:stretch/>
        </p:blipFill>
        <p:spPr>
          <a:xfrm>
            <a:off x="9959693" y="5920791"/>
            <a:ext cx="1872337" cy="545340"/>
          </a:xfrm>
          <a:prstGeom prst="rect">
            <a:avLst/>
          </a:prstGeom>
        </p:spPr>
      </p:pic>
    </p:spTree>
    <p:extLst>
      <p:ext uri="{BB962C8B-B14F-4D97-AF65-F5344CB8AC3E}">
        <p14:creationId xmlns:p14="http://schemas.microsoft.com/office/powerpoint/2010/main" val="655187905"/>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folie 4">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p:nvSpPr>
        <p:spPr>
          <a:xfrm>
            <a:off x="0" y="3429000"/>
            <a:ext cx="12192000" cy="1980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noProof="0"/>
              <a:t>Bild durch Klicken auf Symbol hinzufügen</a:t>
            </a:r>
            <a:endParaRPr lang="en-US" noProof="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en-US" noProof="0" dirty="0"/>
              <a:t>Headline</a:t>
            </a:r>
          </a:p>
        </p:txBody>
      </p:sp>
      <p:sp>
        <p:nvSpPr>
          <p:cNvPr id="3" name="Subtitle 2"/>
          <p:cNvSpPr>
            <a:spLocks noGrp="1"/>
          </p:cNvSpPr>
          <p:nvPr>
            <p:ph type="subTitle" idx="1" hasCustomPrompt="1"/>
          </p:nvPr>
        </p:nvSpPr>
        <p:spPr>
          <a:xfrm>
            <a:off x="731837" y="4911514"/>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Date  |  Name</a:t>
            </a:r>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221088"/>
            <a:ext cx="10728325" cy="547142"/>
          </a:xfrm>
        </p:spPr>
        <p:txBody>
          <a:bodyPr vert="horz" lIns="0" tIns="0" rIns="0" bIns="0" rtlCol="0" anchor="t" anchorCtr="0">
            <a:noAutofit/>
          </a:bodyPr>
          <a:lstStyle>
            <a:lvl1pPr marL="0" indent="0">
              <a:lnSpc>
                <a:spcPct val="114000"/>
              </a:lnSpc>
              <a:spcBef>
                <a:spcPts val="0"/>
              </a:spcBef>
              <a:spcAft>
                <a:spcPts val="0"/>
              </a:spcAft>
              <a:buNone/>
              <a:defRPr lang="de-DE" sz="1800" b="1" cap="none" spc="0" baseline="0" dirty="0">
                <a:solidFill>
                  <a:schemeClr val="accent1"/>
                </a:solidFill>
              </a:defRPr>
            </a:lvl1pPr>
          </a:lstStyle>
          <a:p>
            <a:pPr marL="228600" lvl="0" indent="-228600">
              <a:lnSpc>
                <a:spcPct val="100000"/>
              </a:lnSpc>
              <a:spcBef>
                <a:spcPts val="0"/>
              </a:spcBef>
            </a:pPr>
            <a:r>
              <a:rPr lang="en-US" noProof="0" dirty="0"/>
              <a:t>Subline</a:t>
            </a:r>
          </a:p>
        </p:txBody>
      </p:sp>
      <p:sp>
        <p:nvSpPr>
          <p:cNvPr id="10" name="Textplatzhalter 4">
            <a:extLst>
              <a:ext uri="{FF2B5EF4-FFF2-40B4-BE49-F238E27FC236}">
                <a16:creationId xmlns:a16="http://schemas.microsoft.com/office/drawing/2014/main" id="{1F0FB68E-EE59-46F0-A3EA-690446700A77}"/>
              </a:ext>
            </a:extLst>
          </p:cNvPr>
          <p:cNvSpPr>
            <a:spLocks noGrp="1"/>
          </p:cNvSpPr>
          <p:nvPr>
            <p:ph type="body" sz="quarter" idx="14" hasCustomPrompt="1"/>
          </p:nvPr>
        </p:nvSpPr>
        <p:spPr>
          <a:xfrm>
            <a:off x="371620" y="6423285"/>
            <a:ext cx="2304000" cy="90000"/>
          </a:xfrm>
          <a:blipFill>
            <a:blip r:embed="rId2"/>
            <a:stretch>
              <a:fillRect/>
            </a:stretch>
          </a:blipFill>
        </p:spPr>
        <p:txBody>
          <a:bodyPr vert="horz" lIns="0" tIns="0" rIns="0" bIns="0" rtlCol="0" anchor="t" anchorCtr="0">
            <a:noAutofit/>
          </a:bodyPr>
          <a:lstStyle>
            <a:lvl1pPr>
              <a:defRPr lang="de-DE" sz="200" dirty="0">
                <a:solidFill>
                  <a:schemeClr val="bg1"/>
                </a:solidFill>
              </a:defRPr>
            </a:lvl1pPr>
          </a:lstStyle>
          <a:p>
            <a:pPr marL="0" lvl="0" indent="0">
              <a:buNone/>
            </a:pPr>
            <a:r>
              <a:rPr lang="en-US" noProof="0"/>
              <a:t> </a:t>
            </a:r>
          </a:p>
        </p:txBody>
      </p:sp>
      <p:pic>
        <p:nvPicPr>
          <p:cNvPr id="11" name="Bild 9"/>
          <p:cNvPicPr>
            <a:picLocks noChangeAspect="1"/>
          </p:cNvPicPr>
          <p:nvPr/>
        </p:nvPicPr>
        <p:blipFill>
          <a:blip r:embed="rId3">
            <a:extLst>
              <a:ext uri="{28A0092B-C50C-407E-A947-70E740481C1C}">
                <a14:useLocalDpi xmlns:a14="http://schemas.microsoft.com/office/drawing/2010/main" val="0"/>
              </a:ext>
            </a:extLst>
          </a:blip>
          <a:srcRect/>
          <a:stretch/>
        </p:blipFill>
        <p:spPr>
          <a:xfrm>
            <a:off x="9959693" y="5920791"/>
            <a:ext cx="1872337" cy="545340"/>
          </a:xfrm>
          <a:prstGeom prst="rect">
            <a:avLst/>
          </a:prstGeom>
        </p:spPr>
      </p:pic>
    </p:spTree>
    <p:extLst>
      <p:ext uri="{BB962C8B-B14F-4D97-AF65-F5344CB8AC3E}">
        <p14:creationId xmlns:p14="http://schemas.microsoft.com/office/powerpoint/2010/main" val="2497010216"/>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spc="0" baseline="0">
                <a:solidFill>
                  <a:schemeClr val="tx2"/>
                </a:solidFill>
              </a:defRPr>
            </a:lvl1pPr>
          </a:lstStyle>
          <a:p>
            <a:r>
              <a:rPr lang="de-DE" noProof="0"/>
              <a:t>Mastertitelformat bearbeiten</a:t>
            </a:r>
            <a:endParaRPr lang="en-US" noProof="0" dirty="0"/>
          </a:p>
        </p:txBody>
      </p:sp>
      <p:sp>
        <p:nvSpPr>
          <p:cNvPr id="3" name="Content Placeholder 2"/>
          <p:cNvSpPr>
            <a:spLocks noGrp="1"/>
          </p:cNvSpPr>
          <p:nvPr>
            <p:ph idx="1"/>
          </p:nvPr>
        </p:nvSpPr>
        <p:spPr>
          <a:xfrm>
            <a:off x="360000" y="1563143"/>
            <a:ext cx="11449050" cy="4214255"/>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endParaRPr lang="de-DE"/>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en-US" noProof="0" dirty="0"/>
              <a:t>Subline</a:t>
            </a:r>
          </a:p>
        </p:txBody>
      </p:sp>
      <p:sp>
        <p:nvSpPr>
          <p:cNvPr id="4" name="Foliennummernplatzhalter 3">
            <a:extLst>
              <a:ext uri="{FF2B5EF4-FFF2-40B4-BE49-F238E27FC236}">
                <a16:creationId xmlns:a16="http://schemas.microsoft.com/office/drawing/2014/main" id="{4F581D6B-1739-4E95-A7A3-5B7B04BE533F}"/>
              </a:ext>
            </a:extLst>
          </p:cNvPr>
          <p:cNvSpPr>
            <a:spLocks noGrp="1"/>
          </p:cNvSpPr>
          <p:nvPr>
            <p:ph type="sldNum" sz="quarter" idx="16"/>
          </p:nvPr>
        </p:nvSpPr>
        <p:spPr/>
        <p:txBody>
          <a:bodyPr/>
          <a:lstStyle/>
          <a:p>
            <a:fld id="{42A8253E-8CE1-457E-806A-0618C97C466F}" type="slidenum">
              <a:rPr lang="de-DE" smtClean="0"/>
              <a:t>‹Nr.›</a:t>
            </a:fld>
            <a:endParaRPr lang="de-DE"/>
          </a:p>
        </p:txBody>
      </p:sp>
    </p:spTree>
    <p:extLst>
      <p:ext uri="{BB962C8B-B14F-4D97-AF65-F5344CB8AC3E}">
        <p14:creationId xmlns:p14="http://schemas.microsoft.com/office/powerpoint/2010/main" val="4123812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 und Inhalt (klein)">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spc="0" baseline="0">
                <a:solidFill>
                  <a:schemeClr val="tx2"/>
                </a:solidFill>
              </a:defRPr>
            </a:lvl1pPr>
          </a:lstStyle>
          <a:p>
            <a:r>
              <a:rPr lang="de-DE" noProof="0"/>
              <a:t>Mastertitelformat bearbeiten</a:t>
            </a:r>
            <a:endParaRPr lang="en-US" noProof="0" dirty="0"/>
          </a:p>
        </p:txBody>
      </p:sp>
      <p:sp>
        <p:nvSpPr>
          <p:cNvPr id="3" name="Content Placeholder 2"/>
          <p:cNvSpPr>
            <a:spLocks noGrp="1"/>
          </p:cNvSpPr>
          <p:nvPr>
            <p:ph idx="1"/>
          </p:nvPr>
        </p:nvSpPr>
        <p:spPr>
          <a:xfrm>
            <a:off x="360000" y="1578310"/>
            <a:ext cx="11449050" cy="4190666"/>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endParaRPr lang="de-DE"/>
          </a:p>
        </p:txBody>
      </p:sp>
      <p:sp>
        <p:nvSpPr>
          <p:cNvPr id="7" name="Textplatzhalter 10">
            <a:extLst>
              <a:ext uri="{FF2B5EF4-FFF2-40B4-BE49-F238E27FC236}">
                <a16:creationId xmlns:a16="http://schemas.microsoft.com/office/drawing/2014/main" id="{29624FD4-E8F5-4C76-8AB0-019D7FCEAADC}"/>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en-US" noProof="0" dirty="0"/>
              <a:t>Subline</a:t>
            </a:r>
          </a:p>
        </p:txBody>
      </p:sp>
      <p:sp>
        <p:nvSpPr>
          <p:cNvPr id="4" name="Foliennummernplatzhalter 3">
            <a:extLst>
              <a:ext uri="{FF2B5EF4-FFF2-40B4-BE49-F238E27FC236}">
                <a16:creationId xmlns:a16="http://schemas.microsoft.com/office/drawing/2014/main" id="{94D65862-E64A-4E5F-8934-CBE2F43FDC99}"/>
              </a:ext>
            </a:extLst>
          </p:cNvPr>
          <p:cNvSpPr>
            <a:spLocks noGrp="1"/>
          </p:cNvSpPr>
          <p:nvPr>
            <p:ph type="sldNum" sz="quarter" idx="16"/>
          </p:nvPr>
        </p:nvSpPr>
        <p:spPr/>
        <p:txBody>
          <a:bodyPr/>
          <a:lstStyle/>
          <a:p>
            <a:fld id="{42A8253E-8CE1-457E-806A-0618C97C466F}" type="slidenum">
              <a:rPr lang="de-DE" smtClean="0"/>
              <a:t>‹Nr.›</a:t>
            </a:fld>
            <a:endParaRPr lang="de-DE"/>
          </a:p>
        </p:txBody>
      </p:sp>
    </p:spTree>
    <p:extLst>
      <p:ext uri="{BB962C8B-B14F-4D97-AF65-F5344CB8AC3E}">
        <p14:creationId xmlns:p14="http://schemas.microsoft.com/office/powerpoint/2010/main" val="1778281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el und 2 Bilder">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spc="0" baseline="0">
                <a:solidFill>
                  <a:schemeClr val="tx2"/>
                </a:solidFill>
              </a:defRPr>
            </a:lvl1pPr>
          </a:lstStyle>
          <a:p>
            <a:r>
              <a:rPr lang="de-DE" noProof="0"/>
              <a:t>Mastertitelformat bearbeiten</a:t>
            </a:r>
            <a:endParaRPr lang="en-US" noProof="0"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p:txBody>
          <a:bodyPr/>
          <a:lstStyle/>
          <a:p>
            <a:endParaRPr lang="de-DE"/>
          </a:p>
        </p:txBody>
      </p:sp>
      <p:sp>
        <p:nvSpPr>
          <p:cNvPr id="10" name="Bildplatzhalter 4">
            <a:extLst>
              <a:ext uri="{FF2B5EF4-FFF2-40B4-BE49-F238E27FC236}">
                <a16:creationId xmlns:a16="http://schemas.microsoft.com/office/drawing/2014/main" id="{8A00DEAD-5DE0-4EC4-9106-51A82A9A04E7}"/>
              </a:ext>
            </a:extLst>
          </p:cNvPr>
          <p:cNvSpPr>
            <a:spLocks noGrp="1"/>
          </p:cNvSpPr>
          <p:nvPr>
            <p:ph type="pic" sz="quarter" idx="13"/>
          </p:nvPr>
        </p:nvSpPr>
        <p:spPr>
          <a:xfrm>
            <a:off x="360000" y="1628775"/>
            <a:ext cx="5437187" cy="3168377"/>
          </a:xfrm>
          <a:solidFill>
            <a:schemeClr val="bg2"/>
          </a:solidFill>
        </p:spPr>
        <p:txBody>
          <a:bodyPr anchor="ctr"/>
          <a:lstStyle>
            <a:lvl1pPr marL="0" indent="0" algn="ctr">
              <a:buNone/>
              <a:defRPr sz="1600">
                <a:solidFill>
                  <a:schemeClr val="tx1"/>
                </a:solidFill>
              </a:defRPr>
            </a:lvl1pPr>
          </a:lstStyle>
          <a:p>
            <a:r>
              <a:rPr lang="de-DE" noProof="0"/>
              <a:t>Bild durch Klicken auf Symbol hinzufügen</a:t>
            </a:r>
            <a:endParaRPr lang="en-US" noProof="0"/>
          </a:p>
        </p:txBody>
      </p:sp>
      <p:sp>
        <p:nvSpPr>
          <p:cNvPr id="4" name="Textplatzhalter 3">
            <a:extLst>
              <a:ext uri="{FF2B5EF4-FFF2-40B4-BE49-F238E27FC236}">
                <a16:creationId xmlns:a16="http://schemas.microsoft.com/office/drawing/2014/main" id="{A1A390F4-CC78-4ED1-8D50-5D59AE8D05BE}"/>
              </a:ext>
            </a:extLst>
          </p:cNvPr>
          <p:cNvSpPr>
            <a:spLocks noGrp="1"/>
          </p:cNvSpPr>
          <p:nvPr>
            <p:ph type="body" sz="quarter" idx="14" hasCustomPrompt="1"/>
          </p:nvPr>
        </p:nvSpPr>
        <p:spPr>
          <a:xfrm>
            <a:off x="360000" y="4900254"/>
            <a:ext cx="5437187" cy="868722"/>
          </a:xfrm>
        </p:spPr>
        <p:txBody>
          <a:bodyPr/>
          <a:lstStyle>
            <a:lvl1pPr marL="0" indent="0">
              <a:spcAft>
                <a:spcPts val="0"/>
              </a:spcAft>
              <a:buNone/>
              <a:defRPr sz="1800"/>
            </a:lvl1pPr>
          </a:lstStyle>
          <a:p>
            <a:pPr lvl="0"/>
            <a:r>
              <a:rPr lang="en-US" noProof="0" dirty="0"/>
              <a:t>Caption</a:t>
            </a:r>
          </a:p>
        </p:txBody>
      </p:sp>
      <p:sp>
        <p:nvSpPr>
          <p:cNvPr id="11" name="Bildplatzhalter 4">
            <a:extLst>
              <a:ext uri="{FF2B5EF4-FFF2-40B4-BE49-F238E27FC236}">
                <a16:creationId xmlns:a16="http://schemas.microsoft.com/office/drawing/2014/main" id="{23A5E56D-954A-4968-9BC8-DFAC877CAA16}"/>
              </a:ext>
            </a:extLst>
          </p:cNvPr>
          <p:cNvSpPr>
            <a:spLocks noGrp="1"/>
          </p:cNvSpPr>
          <p:nvPr>
            <p:ph type="pic" sz="quarter" idx="15"/>
          </p:nvPr>
        </p:nvSpPr>
        <p:spPr>
          <a:xfrm>
            <a:off x="6383338" y="1628775"/>
            <a:ext cx="5437187" cy="3168377"/>
          </a:xfrm>
          <a:solidFill>
            <a:schemeClr val="bg2"/>
          </a:solidFill>
        </p:spPr>
        <p:txBody>
          <a:bodyPr anchor="ctr"/>
          <a:lstStyle>
            <a:lvl1pPr marL="0" indent="0" algn="ctr">
              <a:buNone/>
              <a:defRPr sz="1600">
                <a:solidFill>
                  <a:schemeClr val="tx1"/>
                </a:solidFill>
              </a:defRPr>
            </a:lvl1pPr>
          </a:lstStyle>
          <a:p>
            <a:r>
              <a:rPr lang="de-DE" noProof="0"/>
              <a:t>Bild durch Klicken auf Symbol hinzufügen</a:t>
            </a:r>
            <a:endParaRPr lang="en-US" noProof="0"/>
          </a:p>
        </p:txBody>
      </p:sp>
      <p:sp>
        <p:nvSpPr>
          <p:cNvPr id="12" name="Textplatzhalter 3">
            <a:extLst>
              <a:ext uri="{FF2B5EF4-FFF2-40B4-BE49-F238E27FC236}">
                <a16:creationId xmlns:a16="http://schemas.microsoft.com/office/drawing/2014/main" id="{1C326D2C-F758-4203-BE3D-8CDB8EB30941}"/>
              </a:ext>
            </a:extLst>
          </p:cNvPr>
          <p:cNvSpPr>
            <a:spLocks noGrp="1"/>
          </p:cNvSpPr>
          <p:nvPr>
            <p:ph type="body" sz="quarter" idx="16" hasCustomPrompt="1"/>
          </p:nvPr>
        </p:nvSpPr>
        <p:spPr>
          <a:xfrm>
            <a:off x="6383338" y="4900254"/>
            <a:ext cx="5437187" cy="868722"/>
          </a:xfrm>
        </p:spPr>
        <p:txBody>
          <a:bodyPr/>
          <a:lstStyle>
            <a:lvl1pPr marL="0" indent="0">
              <a:spcAft>
                <a:spcPts val="0"/>
              </a:spcAft>
              <a:buNone/>
              <a:defRPr sz="1800"/>
            </a:lvl1pPr>
          </a:lstStyle>
          <a:p>
            <a:pPr lvl="0"/>
            <a:r>
              <a:rPr lang="en-US" noProof="0" dirty="0"/>
              <a:t>Caption</a:t>
            </a:r>
          </a:p>
        </p:txBody>
      </p:sp>
      <p:sp>
        <p:nvSpPr>
          <p:cNvPr id="13" name="Textplatzhalter 10">
            <a:extLst>
              <a:ext uri="{FF2B5EF4-FFF2-40B4-BE49-F238E27FC236}">
                <a16:creationId xmlns:a16="http://schemas.microsoft.com/office/drawing/2014/main" id="{8D87DCD3-D230-4056-A20A-D9CBA549CE9C}"/>
              </a:ext>
            </a:extLst>
          </p:cNvPr>
          <p:cNvSpPr>
            <a:spLocks noGrp="1"/>
          </p:cNvSpPr>
          <p:nvPr>
            <p:ph type="body" sz="quarter" idx="17"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en-US" noProof="0" dirty="0"/>
              <a:t>Subline</a:t>
            </a:r>
          </a:p>
        </p:txBody>
      </p:sp>
      <p:sp>
        <p:nvSpPr>
          <p:cNvPr id="3" name="Foliennummernplatzhalter 2">
            <a:extLst>
              <a:ext uri="{FF2B5EF4-FFF2-40B4-BE49-F238E27FC236}">
                <a16:creationId xmlns:a16="http://schemas.microsoft.com/office/drawing/2014/main" id="{2F566AD1-91A5-4D6F-BE6D-62150997CE1F}"/>
              </a:ext>
            </a:extLst>
          </p:cNvPr>
          <p:cNvSpPr>
            <a:spLocks noGrp="1"/>
          </p:cNvSpPr>
          <p:nvPr>
            <p:ph type="sldNum" sz="quarter" idx="18"/>
          </p:nvPr>
        </p:nvSpPr>
        <p:spPr/>
        <p:txBody>
          <a:bodyPr/>
          <a:lstStyle/>
          <a:p>
            <a:fld id="{42A8253E-8CE1-457E-806A-0618C97C466F}" type="slidenum">
              <a:rPr lang="de-DE" smtClean="0"/>
              <a:t>‹Nr.›</a:t>
            </a:fld>
            <a:endParaRPr lang="de-DE"/>
          </a:p>
        </p:txBody>
      </p:sp>
    </p:spTree>
    <p:extLst>
      <p:ext uri="{BB962C8B-B14F-4D97-AF65-F5344CB8AC3E}">
        <p14:creationId xmlns:p14="http://schemas.microsoft.com/office/powerpoint/2010/main" val="1141564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spc="0" baseline="0">
                <a:solidFill>
                  <a:schemeClr val="tx2"/>
                </a:solidFill>
              </a:defRPr>
            </a:lvl1pPr>
          </a:lstStyle>
          <a:p>
            <a:r>
              <a:rPr lang="de-DE" noProof="0"/>
              <a:t>Mastertitelformat bearbeiten</a:t>
            </a:r>
            <a:endParaRPr lang="en-US" noProof="0"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p:txBody>
          <a:bodyPr/>
          <a:lstStyle/>
          <a:p>
            <a:endParaRPr lang="de-DE"/>
          </a:p>
        </p:txBody>
      </p:sp>
      <p:sp>
        <p:nvSpPr>
          <p:cNvPr id="9" name="Textplatzhalter 10">
            <a:extLst>
              <a:ext uri="{FF2B5EF4-FFF2-40B4-BE49-F238E27FC236}">
                <a16:creationId xmlns:a16="http://schemas.microsoft.com/office/drawing/2014/main" id="{F63E2467-CDE8-4456-BDC8-2E6458C092A7}"/>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en-US" noProof="0" dirty="0"/>
              <a:t>Subline</a:t>
            </a:r>
          </a:p>
        </p:txBody>
      </p:sp>
      <p:sp>
        <p:nvSpPr>
          <p:cNvPr id="3" name="Foliennummernplatzhalter 2">
            <a:extLst>
              <a:ext uri="{FF2B5EF4-FFF2-40B4-BE49-F238E27FC236}">
                <a16:creationId xmlns:a16="http://schemas.microsoft.com/office/drawing/2014/main" id="{1C9A4D5F-2E35-47CB-9ECC-6BDDA4543523}"/>
              </a:ext>
            </a:extLst>
          </p:cNvPr>
          <p:cNvSpPr>
            <a:spLocks noGrp="1"/>
          </p:cNvSpPr>
          <p:nvPr>
            <p:ph type="sldNum" sz="quarter" idx="16"/>
          </p:nvPr>
        </p:nvSpPr>
        <p:spPr/>
        <p:txBody>
          <a:bodyPr/>
          <a:lstStyle/>
          <a:p>
            <a:fld id="{42A8253E-8CE1-457E-806A-0618C97C466F}" type="slidenum">
              <a:rPr lang="de-DE" smtClean="0"/>
              <a:t>‹Nr.›</a:t>
            </a:fld>
            <a:endParaRPr lang="de-DE"/>
          </a:p>
        </p:txBody>
      </p:sp>
    </p:spTree>
    <p:extLst>
      <p:ext uri="{BB962C8B-B14F-4D97-AF65-F5344CB8AC3E}">
        <p14:creationId xmlns:p14="http://schemas.microsoft.com/office/powerpoint/2010/main" val="1512979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1A9D9CA0-0D3A-430F-A273-E4F9DC8D4FCA}"/>
              </a:ext>
            </a:extLst>
          </p:cNvPr>
          <p:cNvSpPr>
            <a:spLocks noGrp="1"/>
          </p:cNvSpPr>
          <p:nvPr>
            <p:ph type="dt" sz="half" idx="10"/>
          </p:nvPr>
        </p:nvSpPr>
        <p:spPr/>
        <p:txBody>
          <a:bodyPr/>
          <a:lstStyle/>
          <a:p>
            <a:endParaRPr lang="de-DE"/>
          </a:p>
        </p:txBody>
      </p:sp>
      <p:sp>
        <p:nvSpPr>
          <p:cNvPr id="2" name="Foliennummernplatzhalter 1">
            <a:extLst>
              <a:ext uri="{FF2B5EF4-FFF2-40B4-BE49-F238E27FC236}">
                <a16:creationId xmlns:a16="http://schemas.microsoft.com/office/drawing/2014/main" id="{FBEB74CF-3CEB-49F7-B847-0E316736F21A}"/>
              </a:ext>
            </a:extLst>
          </p:cNvPr>
          <p:cNvSpPr>
            <a:spLocks noGrp="1"/>
          </p:cNvSpPr>
          <p:nvPr>
            <p:ph type="sldNum" sz="quarter" idx="11"/>
          </p:nvPr>
        </p:nvSpPr>
        <p:spPr/>
        <p:txBody>
          <a:bodyPr/>
          <a:lstStyle/>
          <a:p>
            <a:fld id="{42A8253E-8CE1-457E-806A-0618C97C466F}" type="slidenum">
              <a:rPr lang="de-DE" smtClean="0"/>
              <a:t>‹Nr.›</a:t>
            </a:fld>
            <a:endParaRPr lang="de-DE"/>
          </a:p>
        </p:txBody>
      </p:sp>
    </p:spTree>
    <p:extLst>
      <p:ext uri="{BB962C8B-B14F-4D97-AF65-F5344CB8AC3E}">
        <p14:creationId xmlns:p14="http://schemas.microsoft.com/office/powerpoint/2010/main" val="2368317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1475" y="1563143"/>
            <a:ext cx="11449050" cy="4214255"/>
          </a:xfrm>
          <a:prstGeom prst="rect">
            <a:avLst/>
          </a:prstGeom>
        </p:spPr>
        <p:txBody>
          <a:bodyPr vert="horz" lIns="0" tIns="0" rIns="0" bIns="0" rtlCol="0" anchor="t" anchorCtr="0">
            <a:noAutofit/>
          </a:bodyPr>
          <a:lstStyle/>
          <a:p>
            <a:pPr lvl="0"/>
            <a:r>
              <a:rPr lang="en-US" noProof="0"/>
              <a:t>Mastertextformat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sp>
        <p:nvSpPr>
          <p:cNvPr id="4" name="Date Placeholder 3"/>
          <p:cNvSpPr>
            <a:spLocks noGrp="1"/>
          </p:cNvSpPr>
          <p:nvPr>
            <p:ph type="dt" sz="half" idx="2"/>
          </p:nvPr>
        </p:nvSpPr>
        <p:spPr>
          <a:xfrm>
            <a:off x="3776105" y="6381328"/>
            <a:ext cx="1600508" cy="221109"/>
          </a:xfrm>
          <a:prstGeom prst="rect">
            <a:avLst/>
          </a:prstGeom>
        </p:spPr>
        <p:txBody>
          <a:bodyPr vert="horz" lIns="0" tIns="0" rIns="0" bIns="0" rtlCol="0" anchor="t" anchorCtr="0">
            <a:noAutofit/>
          </a:bodyPr>
          <a:lstStyle>
            <a:lvl1pPr algn="l">
              <a:defRPr sz="1200">
                <a:solidFill>
                  <a:schemeClr val="tx2"/>
                </a:solidFill>
              </a:defRPr>
            </a:lvl1pPr>
          </a:lstStyle>
          <a:p>
            <a:endParaRPr lang="de-DE"/>
          </a:p>
        </p:txBody>
      </p:sp>
      <p:sp>
        <p:nvSpPr>
          <p:cNvPr id="6" name="Slide Number Placeholder 5"/>
          <p:cNvSpPr>
            <a:spLocks noGrp="1"/>
          </p:cNvSpPr>
          <p:nvPr>
            <p:ph type="sldNum" sz="quarter" idx="4"/>
          </p:nvPr>
        </p:nvSpPr>
        <p:spPr>
          <a:xfrm>
            <a:off x="5818290" y="6381328"/>
            <a:ext cx="720000" cy="221109"/>
          </a:xfrm>
          <a:prstGeom prst="rect">
            <a:avLst/>
          </a:prstGeom>
        </p:spPr>
        <p:txBody>
          <a:bodyPr vert="horz" lIns="0" tIns="0" rIns="0" bIns="0" rtlCol="0" anchor="t" anchorCtr="0">
            <a:noAutofit/>
          </a:bodyPr>
          <a:lstStyle>
            <a:lvl1pPr algn="l">
              <a:defRPr sz="1200">
                <a:solidFill>
                  <a:schemeClr val="tx2"/>
                </a:solidFill>
              </a:defRPr>
            </a:lvl1pPr>
          </a:lstStyle>
          <a:p>
            <a:fld id="{42A8253E-8CE1-457E-806A-0618C97C466F}" type="slidenum">
              <a:rPr lang="de-DE" smtClean="0"/>
              <a:t>‹Nr.›</a:t>
            </a:fld>
            <a:endParaRPr lang="de-DE"/>
          </a:p>
        </p:txBody>
      </p:sp>
      <p:sp>
        <p:nvSpPr>
          <p:cNvPr id="2" name="Title Placeholder 1"/>
          <p:cNvSpPr>
            <a:spLocks noGrp="1"/>
          </p:cNvSpPr>
          <p:nvPr>
            <p:ph type="title"/>
          </p:nvPr>
        </p:nvSpPr>
        <p:spPr>
          <a:xfrm>
            <a:off x="371475" y="324000"/>
            <a:ext cx="11449050" cy="1124780"/>
          </a:xfrm>
          <a:prstGeom prst="rect">
            <a:avLst/>
          </a:prstGeom>
        </p:spPr>
        <p:txBody>
          <a:bodyPr vert="horz" lIns="0" tIns="0" rIns="0" bIns="0" rtlCol="0" anchor="t" anchorCtr="0">
            <a:noAutofit/>
          </a:bodyPr>
          <a:lstStyle/>
          <a:p>
            <a:r>
              <a:rPr lang="en-US" noProof="0"/>
              <a:t>Mastertitelformat bearbeiten</a:t>
            </a:r>
          </a:p>
        </p:txBody>
      </p:sp>
      <p:pic>
        <p:nvPicPr>
          <p:cNvPr id="13" name="Grafik 12">
            <a:extLst>
              <a:ext uri="{FF2B5EF4-FFF2-40B4-BE49-F238E27FC236}">
                <a16:creationId xmlns:a16="http://schemas.microsoft.com/office/drawing/2014/main" id="{F2C4F5F8-9F24-424C-8284-2E94052236C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pic>
        <p:nvPicPr>
          <p:cNvPr id="8" name="Grafik 7">
            <a:extLst>
              <a:ext uri="{FF2B5EF4-FFF2-40B4-BE49-F238E27FC236}">
                <a16:creationId xmlns:a16="http://schemas.microsoft.com/office/drawing/2014/main" id="{EF6C8115-8683-472F-BE9F-3E719023445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2067" y="6424763"/>
            <a:ext cx="2303553" cy="91462"/>
          </a:xfrm>
          <a:prstGeom prst="rect">
            <a:avLst/>
          </a:prstGeom>
        </p:spPr>
      </p:pic>
    </p:spTree>
    <p:extLst>
      <p:ext uri="{BB962C8B-B14F-4D97-AF65-F5344CB8AC3E}">
        <p14:creationId xmlns:p14="http://schemas.microsoft.com/office/powerpoint/2010/main" val="2908515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p:titleStyle>
    <p:body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p15:clr>
            <a:srgbClr val="F26B43"/>
          </p15:clr>
        </p15:guide>
        <p15:guide id="2" pos="234">
          <p15:clr>
            <a:srgbClr val="F26B43"/>
          </p15:clr>
        </p15:guide>
        <p15:guide id="3" pos="7446">
          <p15:clr>
            <a:srgbClr val="F26B43"/>
          </p15:clr>
        </p15:guide>
        <p15:guide id="4" orient="horz" pos="278">
          <p15:clr>
            <a:srgbClr val="F26B43"/>
          </p15:clr>
        </p15:guide>
        <p15:guide id="6" pos="3659">
          <p15:clr>
            <a:srgbClr val="F26B43"/>
          </p15:clr>
        </p15:guide>
        <p15:guide id="7" pos="4021">
          <p15:clr>
            <a:srgbClr val="F26B43"/>
          </p15:clr>
        </p15:guide>
        <p15:guide id="8" orient="horz" pos="363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30.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31.png"/><Relationship Id="rId7"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33.jpg"/></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31.png"/><Relationship Id="rId7"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7.jpg"/><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41.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7.jp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jpe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emf"/><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3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E562DA-1F0F-486C-E892-AF64A58C13A9}"/>
              </a:ext>
            </a:extLst>
          </p:cNvPr>
          <p:cNvSpPr>
            <a:spLocks noGrp="1"/>
          </p:cNvSpPr>
          <p:nvPr>
            <p:ph type="ctrTitle"/>
          </p:nvPr>
        </p:nvSpPr>
        <p:spPr>
          <a:xfrm>
            <a:off x="731839" y="732605"/>
            <a:ext cx="10728323" cy="623404"/>
          </a:xfrm>
        </p:spPr>
        <p:txBody>
          <a:bodyPr/>
          <a:lstStyle/>
          <a:p>
            <a:r>
              <a:rPr lang="en-GB" noProof="0" dirty="0"/>
              <a:t>Synthesis and Investigation of Ce-based surrogate mixed oxide fuel (MOX) </a:t>
            </a:r>
          </a:p>
        </p:txBody>
      </p:sp>
      <p:sp>
        <p:nvSpPr>
          <p:cNvPr id="3" name="Untertitel 2">
            <a:extLst>
              <a:ext uri="{FF2B5EF4-FFF2-40B4-BE49-F238E27FC236}">
                <a16:creationId xmlns:a16="http://schemas.microsoft.com/office/drawing/2014/main" id="{9A793D95-11B6-2243-1B0C-254F9C2E6394}"/>
              </a:ext>
            </a:extLst>
          </p:cNvPr>
          <p:cNvSpPr>
            <a:spLocks noGrp="1"/>
          </p:cNvSpPr>
          <p:nvPr>
            <p:ph type="subTitle" idx="1"/>
          </p:nvPr>
        </p:nvSpPr>
        <p:spPr/>
        <p:txBody>
          <a:bodyPr/>
          <a:lstStyle/>
          <a:p>
            <a:r>
              <a:rPr lang="en-GB" noProof="0" dirty="0"/>
              <a:t>Egor Iwaschko, 18.03.2025</a:t>
            </a:r>
          </a:p>
        </p:txBody>
      </p:sp>
      <p:sp>
        <p:nvSpPr>
          <p:cNvPr id="5" name="Textplatzhalter 4">
            <a:extLst>
              <a:ext uri="{FF2B5EF4-FFF2-40B4-BE49-F238E27FC236}">
                <a16:creationId xmlns:a16="http://schemas.microsoft.com/office/drawing/2014/main" id="{A0BC8414-94C8-E11C-4A45-A26A4187D8BC}"/>
              </a:ext>
            </a:extLst>
          </p:cNvPr>
          <p:cNvSpPr>
            <a:spLocks noGrp="1"/>
          </p:cNvSpPr>
          <p:nvPr>
            <p:ph type="body" sz="quarter" idx="13"/>
          </p:nvPr>
        </p:nvSpPr>
        <p:spPr/>
        <p:txBody>
          <a:bodyPr/>
          <a:lstStyle/>
          <a:p>
            <a:endParaRPr lang="en-GB" noProof="0" dirty="0"/>
          </a:p>
        </p:txBody>
      </p:sp>
      <p:sp>
        <p:nvSpPr>
          <p:cNvPr id="9" name="Textfeld 8">
            <a:extLst>
              <a:ext uri="{FF2B5EF4-FFF2-40B4-BE49-F238E27FC236}">
                <a16:creationId xmlns:a16="http://schemas.microsoft.com/office/drawing/2014/main" id="{868CF3F1-7235-2093-C2FC-4BA2D2B23FFE}"/>
              </a:ext>
            </a:extLst>
          </p:cNvPr>
          <p:cNvSpPr txBox="1"/>
          <p:nvPr/>
        </p:nvSpPr>
        <p:spPr>
          <a:xfrm>
            <a:off x="625510" y="3182012"/>
            <a:ext cx="9875018" cy="1064907"/>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spcAft>
                <a:spcPts val="600"/>
              </a:spcAft>
              <a:buClrTx/>
              <a:buSzTx/>
              <a:buFont typeface="Calibri" panose="020F0502020204030204" pitchFamily="34" charset="0"/>
              <a:buNone/>
              <a:tabLst/>
              <a:defRPr/>
            </a:pPr>
            <a:r>
              <a:rPr kumimoji="0" lang="en-GB" sz="1600" b="0" i="0" u="none" strike="noStrike" kern="1200" cap="all" spc="60" normalizeH="0" baseline="0" noProof="0" dirty="0" err="1">
                <a:ln>
                  <a:noFill/>
                </a:ln>
                <a:solidFill>
                  <a:srgbClr val="FFFFFF"/>
                </a:solidFill>
                <a:effectLst/>
                <a:uLnTx/>
                <a:uFillTx/>
                <a:latin typeface="Arial"/>
                <a:ea typeface="+mn-ea"/>
                <a:cs typeface="+mn-cs"/>
              </a:rPr>
              <a:t>Nukleare</a:t>
            </a:r>
            <a:r>
              <a:rPr kumimoji="0" lang="en-GB" sz="1600" b="0" i="0" u="none" strike="noStrike" kern="1200" cap="all" spc="60" normalizeH="0" baseline="0" noProof="0" dirty="0">
                <a:ln>
                  <a:noFill/>
                </a:ln>
                <a:solidFill>
                  <a:srgbClr val="FFFFFF"/>
                </a:solidFill>
                <a:effectLst/>
                <a:uLnTx/>
                <a:uFillTx/>
                <a:latin typeface="Arial"/>
                <a:ea typeface="+mn-ea"/>
                <a:cs typeface="+mn-cs"/>
              </a:rPr>
              <a:t> </a:t>
            </a:r>
            <a:r>
              <a:rPr kumimoji="0" lang="en-GB" sz="1600" b="0" i="0" u="none" strike="noStrike" kern="1200" cap="all" spc="60" normalizeH="0" baseline="0" noProof="0" dirty="0" err="1">
                <a:ln>
                  <a:noFill/>
                </a:ln>
                <a:solidFill>
                  <a:srgbClr val="FFFFFF"/>
                </a:solidFill>
                <a:effectLst/>
                <a:uLnTx/>
                <a:uFillTx/>
                <a:latin typeface="Arial"/>
                <a:ea typeface="+mn-ea"/>
                <a:cs typeface="+mn-cs"/>
              </a:rPr>
              <a:t>Entsorgung</a:t>
            </a:r>
            <a:r>
              <a:rPr kumimoji="0" lang="en-GB" sz="1600" b="0" i="0" u="none" strike="noStrike" kern="1200" cap="all" spc="60" normalizeH="0" baseline="0" noProof="0" dirty="0">
                <a:ln>
                  <a:noFill/>
                </a:ln>
                <a:solidFill>
                  <a:srgbClr val="FFFFFF"/>
                </a:solidFill>
                <a:effectLst/>
                <a:uLnTx/>
                <a:uFillTx/>
                <a:latin typeface="Arial"/>
                <a:ea typeface="+mn-ea"/>
                <a:cs typeface="+mn-cs"/>
              </a:rPr>
              <a:t>, </a:t>
            </a:r>
            <a:r>
              <a:rPr kumimoji="0" lang="en-GB" sz="1600" b="0" i="0" u="none" strike="noStrike" kern="1200" cap="all" spc="60" normalizeH="0" baseline="0" noProof="0" dirty="0" err="1">
                <a:ln>
                  <a:noFill/>
                </a:ln>
                <a:solidFill>
                  <a:srgbClr val="FFFFFF"/>
                </a:solidFill>
                <a:effectLst/>
                <a:uLnTx/>
                <a:uFillTx/>
                <a:latin typeface="Arial"/>
                <a:ea typeface="+mn-ea"/>
                <a:cs typeface="+mn-cs"/>
              </a:rPr>
              <a:t>Festkörperchemie</a:t>
            </a:r>
            <a:endParaRPr kumimoji="0" lang="en-GB" sz="1600" b="0" i="0" u="none" strike="noStrike" kern="1200" cap="all" spc="6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14000"/>
              </a:lnSpc>
              <a:spcBef>
                <a:spcPts val="0"/>
              </a:spcBef>
              <a:spcAft>
                <a:spcPts val="600"/>
              </a:spcAft>
              <a:buClrTx/>
              <a:buSzTx/>
              <a:buFont typeface="Calibri" panose="020F0502020204030204" pitchFamily="34" charset="0"/>
              <a:buNone/>
              <a:tabLst/>
              <a:defRPr/>
            </a:pPr>
            <a:r>
              <a:rPr kumimoji="0" lang="en-GB" sz="1600" b="0" i="0" u="none" strike="noStrike" kern="1200" cap="all" spc="60" normalizeH="0" baseline="0" noProof="0" dirty="0">
                <a:ln>
                  <a:noFill/>
                </a:ln>
                <a:solidFill>
                  <a:srgbClr val="FFFFFF"/>
                </a:solidFill>
                <a:effectLst/>
                <a:uLnTx/>
                <a:uFillTx/>
                <a:latin typeface="Arial"/>
                <a:ea typeface="+mn-ea"/>
                <a:cs typeface="+mn-cs"/>
              </a:rPr>
              <a:t>Institute of Fusion energy and nuclear waste management (ifn-2)</a:t>
            </a:r>
          </a:p>
          <a:p>
            <a:pPr marL="0" marR="0" lvl="0" indent="0" algn="l" defTabSz="914400" rtl="0" eaLnBrk="1" fontAlgn="auto" latinLnBrk="0" hangingPunct="1">
              <a:lnSpc>
                <a:spcPct val="114000"/>
              </a:lnSpc>
              <a:spcBef>
                <a:spcPts val="0"/>
              </a:spcBef>
              <a:spcAft>
                <a:spcPts val="600"/>
              </a:spcAft>
              <a:buClrTx/>
              <a:buSzTx/>
              <a:buFont typeface="Calibri" panose="020F0502020204030204" pitchFamily="34" charset="0"/>
              <a:buNone/>
              <a:tabLst/>
              <a:defRPr/>
            </a:pPr>
            <a:r>
              <a:rPr kumimoji="0" lang="en-GB" sz="1600" b="0" i="0" u="none" strike="noStrike" kern="1200" cap="all" spc="60" normalizeH="0" baseline="0" noProof="0" dirty="0" err="1">
                <a:ln>
                  <a:noFill/>
                </a:ln>
                <a:solidFill>
                  <a:srgbClr val="FFFFFF"/>
                </a:solidFill>
                <a:effectLst/>
                <a:uLnTx/>
                <a:uFillTx/>
                <a:latin typeface="Arial"/>
                <a:ea typeface="+mn-ea"/>
                <a:cs typeface="+mn-cs"/>
              </a:rPr>
              <a:t>Forschungszentrum</a:t>
            </a:r>
            <a:r>
              <a:rPr kumimoji="0" lang="en-GB" sz="1600" b="0" i="0" u="none" strike="noStrike" kern="1200" cap="all" spc="60" normalizeH="0" baseline="0" noProof="0" dirty="0">
                <a:ln>
                  <a:noFill/>
                </a:ln>
                <a:solidFill>
                  <a:srgbClr val="FFFFFF"/>
                </a:solidFill>
                <a:effectLst/>
                <a:uLnTx/>
                <a:uFillTx/>
                <a:latin typeface="Arial"/>
                <a:ea typeface="+mn-ea"/>
                <a:cs typeface="+mn-cs"/>
              </a:rPr>
              <a:t> </a:t>
            </a:r>
            <a:r>
              <a:rPr kumimoji="0" lang="en-GB" sz="1600" b="0" i="0" u="none" strike="noStrike" kern="1200" cap="all" spc="60" normalizeH="0" baseline="0" noProof="0" dirty="0" err="1">
                <a:ln>
                  <a:noFill/>
                </a:ln>
                <a:solidFill>
                  <a:srgbClr val="FFFFFF"/>
                </a:solidFill>
                <a:effectLst/>
                <a:uLnTx/>
                <a:uFillTx/>
                <a:latin typeface="Arial"/>
                <a:ea typeface="+mn-ea"/>
                <a:cs typeface="+mn-cs"/>
              </a:rPr>
              <a:t>jülich</a:t>
            </a:r>
            <a:r>
              <a:rPr kumimoji="0" lang="en-GB" sz="1600" b="0" i="0" u="none" strike="noStrike" kern="1200" cap="all" spc="60" normalizeH="0" baseline="0" noProof="0" dirty="0">
                <a:ln>
                  <a:noFill/>
                </a:ln>
                <a:solidFill>
                  <a:srgbClr val="FFFFFF"/>
                </a:solidFill>
                <a:effectLst/>
                <a:uLnTx/>
                <a:uFillTx/>
                <a:latin typeface="Arial"/>
                <a:ea typeface="+mn-ea"/>
                <a:cs typeface="+mn-cs"/>
              </a:rPr>
              <a:t> </a:t>
            </a:r>
            <a:r>
              <a:rPr kumimoji="0" lang="en-GB" sz="1600" b="0" i="0" u="none" strike="noStrike" kern="1200" cap="all" spc="60" normalizeH="0" baseline="0" noProof="0" dirty="0" err="1">
                <a:ln>
                  <a:noFill/>
                </a:ln>
                <a:solidFill>
                  <a:srgbClr val="FFFFFF"/>
                </a:solidFill>
                <a:effectLst/>
                <a:uLnTx/>
                <a:uFillTx/>
                <a:latin typeface="Arial"/>
                <a:ea typeface="+mn-ea"/>
                <a:cs typeface="+mn-cs"/>
              </a:rPr>
              <a:t>gmbh</a:t>
            </a:r>
            <a:r>
              <a:rPr kumimoji="0" lang="en-GB" sz="1600" b="0" i="0" u="none" strike="noStrike" kern="1200" cap="all" spc="60" normalizeH="0" baseline="0" noProof="0" dirty="0">
                <a:ln>
                  <a:noFill/>
                </a:ln>
                <a:solidFill>
                  <a:srgbClr val="FFFFFF"/>
                </a:solidFill>
                <a:effectLst/>
                <a:uLnTx/>
                <a:uFillTx/>
                <a:latin typeface="Arial"/>
                <a:ea typeface="+mn-ea"/>
                <a:cs typeface="+mn-cs"/>
              </a:rPr>
              <a:t> (</a:t>
            </a:r>
            <a:r>
              <a:rPr kumimoji="0" lang="en-GB" sz="1600" b="0" i="0" u="none" strike="noStrike" kern="1200" cap="all" spc="60" normalizeH="0" baseline="0" noProof="0" dirty="0" err="1">
                <a:ln>
                  <a:noFill/>
                </a:ln>
                <a:solidFill>
                  <a:srgbClr val="FFFFFF"/>
                </a:solidFill>
                <a:effectLst/>
                <a:uLnTx/>
                <a:uFillTx/>
                <a:latin typeface="Arial"/>
                <a:ea typeface="+mn-ea"/>
                <a:cs typeface="+mn-cs"/>
              </a:rPr>
              <a:t>fzj</a:t>
            </a:r>
            <a:r>
              <a:rPr kumimoji="0" lang="en-GB" sz="1600" b="0" i="0" u="none" strike="noStrike" kern="1200" cap="all" spc="60" normalizeH="0" baseline="0" noProof="0" dirty="0">
                <a:ln>
                  <a:noFill/>
                </a:ln>
                <a:solidFill>
                  <a:srgbClr val="FFFFFF"/>
                </a:solidFill>
                <a:effectLst/>
                <a:uLnTx/>
                <a:uFillTx/>
                <a:latin typeface="Arial"/>
                <a:ea typeface="+mn-ea"/>
                <a:cs typeface="+mn-cs"/>
              </a:rPr>
              <a:t>)</a:t>
            </a:r>
          </a:p>
        </p:txBody>
      </p:sp>
    </p:spTree>
    <p:extLst>
      <p:ext uri="{BB962C8B-B14F-4D97-AF65-F5344CB8AC3E}">
        <p14:creationId xmlns:p14="http://schemas.microsoft.com/office/powerpoint/2010/main" val="4189965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69FF4-36A5-8C98-0D71-79EFF6FCF535}"/>
            </a:ext>
          </a:extLst>
        </p:cNvPr>
        <p:cNvGrpSpPr/>
        <p:nvPr/>
      </p:nvGrpSpPr>
      <p:grpSpPr>
        <a:xfrm>
          <a:off x="0" y="0"/>
          <a:ext cx="0" cy="0"/>
          <a:chOff x="0" y="0"/>
          <a:chExt cx="0" cy="0"/>
        </a:xfrm>
      </p:grpSpPr>
      <p:pic>
        <p:nvPicPr>
          <p:cNvPr id="25" name="Grafik 24" descr="Ein Bild, das Pflanze enthält.&#10;&#10;Automatisch generierte Beschreibung mit mittlerer Zuverlässigkeit">
            <a:extLst>
              <a:ext uri="{FF2B5EF4-FFF2-40B4-BE49-F238E27FC236}">
                <a16:creationId xmlns:a16="http://schemas.microsoft.com/office/drawing/2014/main" id="{6C3BBC3A-C6D2-9281-C204-FF0A10D50DC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8088"/>
          <a:stretch/>
        </p:blipFill>
        <p:spPr>
          <a:xfrm>
            <a:off x="1495892" y="1245383"/>
            <a:ext cx="3003185" cy="2156473"/>
          </a:xfrm>
          <a:prstGeom prst="rect">
            <a:avLst/>
          </a:prstGeom>
        </p:spPr>
      </p:pic>
      <p:pic>
        <p:nvPicPr>
          <p:cNvPr id="24" name="Grafik 23">
            <a:extLst>
              <a:ext uri="{FF2B5EF4-FFF2-40B4-BE49-F238E27FC236}">
                <a16:creationId xmlns:a16="http://schemas.microsoft.com/office/drawing/2014/main" id="{A74C1E03-18D9-5117-51FE-00F3A1772DB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495892" y="3963683"/>
            <a:ext cx="3003185" cy="2140942"/>
          </a:xfrm>
          <a:prstGeom prst="rect">
            <a:avLst/>
          </a:prstGeom>
        </p:spPr>
      </p:pic>
      <p:sp>
        <p:nvSpPr>
          <p:cNvPr id="5" name="Titel 4">
            <a:extLst>
              <a:ext uri="{FF2B5EF4-FFF2-40B4-BE49-F238E27FC236}">
                <a16:creationId xmlns:a16="http://schemas.microsoft.com/office/drawing/2014/main" id="{72F42524-3984-3D3D-F51F-F4F3E9263261}"/>
              </a:ext>
            </a:extLst>
          </p:cNvPr>
          <p:cNvSpPr>
            <a:spLocks noGrp="1"/>
          </p:cNvSpPr>
          <p:nvPr>
            <p:ph type="title"/>
          </p:nvPr>
        </p:nvSpPr>
        <p:spPr/>
        <p:txBody>
          <a:bodyPr/>
          <a:lstStyle/>
          <a:p>
            <a:r>
              <a:rPr lang="en-GB" cap="none" noProof="0" dirty="0"/>
              <a:t>Surrogate vs. real MOX - comparison</a:t>
            </a:r>
            <a:endParaRPr lang="en-GB" noProof="0" dirty="0"/>
          </a:p>
        </p:txBody>
      </p:sp>
      <p:sp>
        <p:nvSpPr>
          <p:cNvPr id="8" name="TextBox 7">
            <a:extLst>
              <a:ext uri="{FF2B5EF4-FFF2-40B4-BE49-F238E27FC236}">
                <a16:creationId xmlns:a16="http://schemas.microsoft.com/office/drawing/2014/main" id="{9E5B1F56-EF56-D4CF-A59A-A19DC6B17F5F}"/>
              </a:ext>
            </a:extLst>
          </p:cNvPr>
          <p:cNvSpPr txBox="1"/>
          <p:nvPr/>
        </p:nvSpPr>
        <p:spPr>
          <a:xfrm>
            <a:off x="1718090" y="3651485"/>
            <a:ext cx="2451312" cy="384721"/>
          </a:xfrm>
          <a:prstGeom prst="rect">
            <a:avLst/>
          </a:prstGeom>
          <a:noFill/>
        </p:spPr>
        <p:txBody>
          <a:bodyPr wrap="none" rtlCol="0">
            <a:spAutoFit/>
          </a:bodyPr>
          <a:lstStyle/>
          <a:p>
            <a:pPr algn="l">
              <a:lnSpc>
                <a:spcPct val="95000"/>
              </a:lnSpc>
            </a:pPr>
            <a:r>
              <a:rPr lang="en-GB" sz="2000" noProof="0" dirty="0"/>
              <a:t>ex-AUC MOX Pellet</a:t>
            </a:r>
          </a:p>
        </p:txBody>
      </p:sp>
      <p:sp>
        <p:nvSpPr>
          <p:cNvPr id="2" name="TextBox 7">
            <a:extLst>
              <a:ext uri="{FF2B5EF4-FFF2-40B4-BE49-F238E27FC236}">
                <a16:creationId xmlns:a16="http://schemas.microsoft.com/office/drawing/2014/main" id="{97CB4559-09CE-1B66-A509-7B5D2E3360F5}"/>
              </a:ext>
            </a:extLst>
          </p:cNvPr>
          <p:cNvSpPr txBox="1"/>
          <p:nvPr/>
        </p:nvSpPr>
        <p:spPr>
          <a:xfrm>
            <a:off x="6096000" y="943321"/>
            <a:ext cx="5341527" cy="384721"/>
          </a:xfrm>
          <a:prstGeom prst="rect">
            <a:avLst/>
          </a:prstGeom>
          <a:noFill/>
        </p:spPr>
        <p:txBody>
          <a:bodyPr wrap="none" rtlCol="0">
            <a:spAutoFit/>
          </a:bodyPr>
          <a:lstStyle/>
          <a:p>
            <a:pPr algn="l">
              <a:lnSpc>
                <a:spcPct val="95000"/>
              </a:lnSpc>
            </a:pPr>
            <a:r>
              <a:rPr lang="en-GB" sz="2000" noProof="0" dirty="0"/>
              <a:t>EPMA-Picture of real MOX, original (ex-ADU)</a:t>
            </a:r>
          </a:p>
        </p:txBody>
      </p:sp>
      <p:sp>
        <p:nvSpPr>
          <p:cNvPr id="6" name="Textfeld 5">
            <a:extLst>
              <a:ext uri="{FF2B5EF4-FFF2-40B4-BE49-F238E27FC236}">
                <a16:creationId xmlns:a16="http://schemas.microsoft.com/office/drawing/2014/main" id="{426C5E8B-B26F-0F3A-50C7-5C3B84DE0147}"/>
              </a:ext>
            </a:extLst>
          </p:cNvPr>
          <p:cNvSpPr txBox="1"/>
          <p:nvPr/>
        </p:nvSpPr>
        <p:spPr>
          <a:xfrm>
            <a:off x="2627993" y="6334423"/>
            <a:ext cx="3190297" cy="209288"/>
          </a:xfrm>
          <a:prstGeom prst="rect">
            <a:avLst/>
          </a:prstGeom>
          <a:noFill/>
        </p:spPr>
        <p:txBody>
          <a:bodyPr wrap="none" rtlCol="0">
            <a:spAutoFit/>
          </a:bodyPr>
          <a:lstStyle/>
          <a:p>
            <a:pPr algn="l">
              <a:lnSpc>
                <a:spcPct val="95000"/>
              </a:lnSpc>
            </a:pPr>
            <a:r>
              <a:rPr lang="en-GB" sz="800" noProof="0" dirty="0">
                <a:latin typeface="Segoe UI" panose="020B0502040204020203" pitchFamily="34" charset="0"/>
              </a:rPr>
              <a:t>R. </a:t>
            </a:r>
            <a:r>
              <a:rPr lang="en-GB" sz="800" noProof="0" dirty="0" err="1">
                <a:latin typeface="Segoe UI" panose="020B0502040204020203" pitchFamily="34" charset="0"/>
              </a:rPr>
              <a:t>Delville</a:t>
            </a:r>
            <a:r>
              <a:rPr lang="en-GB" sz="800" noProof="0" dirty="0">
                <a:latin typeface="Segoe UI" panose="020B0502040204020203" pitchFamily="34" charset="0"/>
              </a:rPr>
              <a:t>, M. Verwerft, </a:t>
            </a:r>
            <a:r>
              <a:rPr lang="en-GB" sz="800" i="1" noProof="0" dirty="0">
                <a:latin typeface="Segoe UI" panose="020B0502040204020203" pitchFamily="34" charset="0"/>
              </a:rPr>
              <a:t>Microscopy and Microanalysis</a:t>
            </a:r>
            <a:r>
              <a:rPr lang="en-GB" sz="800" i="0" noProof="0" dirty="0">
                <a:latin typeface="Segoe UI" panose="020B0502040204020203" pitchFamily="34" charset="0"/>
              </a:rPr>
              <a:t> </a:t>
            </a:r>
            <a:r>
              <a:rPr lang="en-GB" sz="800" b="1" i="0" noProof="0" dirty="0">
                <a:latin typeface="Segoe UI" panose="020B0502040204020203" pitchFamily="34" charset="0"/>
              </a:rPr>
              <a:t>2023</a:t>
            </a:r>
            <a:r>
              <a:rPr lang="en-GB" sz="800" b="0" i="0" noProof="0" dirty="0">
                <a:latin typeface="Segoe UI" panose="020B0502040204020203" pitchFamily="34" charset="0"/>
              </a:rPr>
              <a:t>, </a:t>
            </a:r>
            <a:r>
              <a:rPr lang="en-GB" sz="800" b="0" i="1" noProof="0" dirty="0">
                <a:latin typeface="Segoe UI" panose="020B0502040204020203" pitchFamily="34" charset="0"/>
              </a:rPr>
              <a:t>29</a:t>
            </a:r>
            <a:r>
              <a:rPr lang="en-GB" sz="800" b="0" i="0" noProof="0" dirty="0">
                <a:latin typeface="Segoe UI" panose="020B0502040204020203" pitchFamily="34" charset="0"/>
              </a:rPr>
              <a:t>, 78.</a:t>
            </a:r>
            <a:endParaRPr lang="en-GB" sz="800" noProof="0" dirty="0"/>
          </a:p>
        </p:txBody>
      </p:sp>
      <p:pic>
        <p:nvPicPr>
          <p:cNvPr id="4" name="Grafik 3" descr="Ein Bild, das Farbigkeit, Screenshot, lila, violett enthält.&#10;&#10;Automatisch generierte Beschreibung">
            <a:extLst>
              <a:ext uri="{FF2B5EF4-FFF2-40B4-BE49-F238E27FC236}">
                <a16:creationId xmlns:a16="http://schemas.microsoft.com/office/drawing/2014/main" id="{87F1BCB9-3B63-650B-11E4-6048C3C02C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8290" y="1462120"/>
            <a:ext cx="5765930" cy="4338535"/>
          </a:xfrm>
          <a:prstGeom prst="rect">
            <a:avLst/>
          </a:prstGeom>
        </p:spPr>
      </p:pic>
      <p:sp>
        <p:nvSpPr>
          <p:cNvPr id="9" name="Foliennummernplatzhalter 8">
            <a:extLst>
              <a:ext uri="{FF2B5EF4-FFF2-40B4-BE49-F238E27FC236}">
                <a16:creationId xmlns:a16="http://schemas.microsoft.com/office/drawing/2014/main" id="{0DDF7F9E-0F91-55E5-5C79-9099C7AC3DC5}"/>
              </a:ext>
            </a:extLst>
          </p:cNvPr>
          <p:cNvSpPr>
            <a:spLocks noGrp="1"/>
          </p:cNvSpPr>
          <p:nvPr>
            <p:ph type="sldNum" sz="quarter" idx="16"/>
          </p:nvPr>
        </p:nvSpPr>
        <p:spPr/>
        <p:txBody>
          <a:bodyPr/>
          <a:lstStyle/>
          <a:p>
            <a:fld id="{42A8253E-8CE1-457E-806A-0618C97C466F}" type="slidenum">
              <a:rPr lang="en-GB" noProof="0" smtClean="0"/>
              <a:t>10</a:t>
            </a:fld>
            <a:endParaRPr lang="en-GB" noProof="0" dirty="0"/>
          </a:p>
        </p:txBody>
      </p:sp>
      <p:sp>
        <p:nvSpPr>
          <p:cNvPr id="10" name="TextBox 7">
            <a:extLst>
              <a:ext uri="{FF2B5EF4-FFF2-40B4-BE49-F238E27FC236}">
                <a16:creationId xmlns:a16="http://schemas.microsoft.com/office/drawing/2014/main" id="{601517AB-4628-7752-3DF3-5CA3B49D50C9}"/>
              </a:ext>
            </a:extLst>
          </p:cNvPr>
          <p:cNvSpPr txBox="1"/>
          <p:nvPr/>
        </p:nvSpPr>
        <p:spPr>
          <a:xfrm>
            <a:off x="1771829" y="886390"/>
            <a:ext cx="2451312" cy="384721"/>
          </a:xfrm>
          <a:prstGeom prst="rect">
            <a:avLst/>
          </a:prstGeom>
          <a:noFill/>
        </p:spPr>
        <p:txBody>
          <a:bodyPr wrap="none" rtlCol="0">
            <a:spAutoFit/>
          </a:bodyPr>
          <a:lstStyle/>
          <a:p>
            <a:pPr algn="l">
              <a:lnSpc>
                <a:spcPct val="95000"/>
              </a:lnSpc>
            </a:pPr>
            <a:r>
              <a:rPr lang="en-GB" sz="2000" noProof="0" dirty="0"/>
              <a:t>ex-ADU MOX Pellet</a:t>
            </a:r>
          </a:p>
        </p:txBody>
      </p:sp>
      <p:sp>
        <p:nvSpPr>
          <p:cNvPr id="11" name="Ellipse 10">
            <a:extLst>
              <a:ext uri="{FF2B5EF4-FFF2-40B4-BE49-F238E27FC236}">
                <a16:creationId xmlns:a16="http://schemas.microsoft.com/office/drawing/2014/main" id="{B3EEAD26-BF2C-FEC8-A082-040ED5C8D2C4}"/>
              </a:ext>
            </a:extLst>
          </p:cNvPr>
          <p:cNvSpPr/>
          <p:nvPr/>
        </p:nvSpPr>
        <p:spPr>
          <a:xfrm>
            <a:off x="6382647" y="1743345"/>
            <a:ext cx="311285" cy="3307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12" name="Ellipse 11">
            <a:extLst>
              <a:ext uri="{FF2B5EF4-FFF2-40B4-BE49-F238E27FC236}">
                <a16:creationId xmlns:a16="http://schemas.microsoft.com/office/drawing/2014/main" id="{D7122A4D-199D-E4CD-C8AC-E1498894E7F7}"/>
              </a:ext>
            </a:extLst>
          </p:cNvPr>
          <p:cNvSpPr/>
          <p:nvPr/>
        </p:nvSpPr>
        <p:spPr>
          <a:xfrm>
            <a:off x="3681449" y="4868784"/>
            <a:ext cx="311285" cy="3307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14" name="Ellipse 13">
            <a:extLst>
              <a:ext uri="{FF2B5EF4-FFF2-40B4-BE49-F238E27FC236}">
                <a16:creationId xmlns:a16="http://schemas.microsoft.com/office/drawing/2014/main" id="{6482A190-E6DE-63F5-3D7D-444B1183275D}"/>
              </a:ext>
            </a:extLst>
          </p:cNvPr>
          <p:cNvSpPr/>
          <p:nvPr/>
        </p:nvSpPr>
        <p:spPr>
          <a:xfrm>
            <a:off x="2997485" y="5098801"/>
            <a:ext cx="311285" cy="3307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15" name="Ellipse 14">
            <a:extLst>
              <a:ext uri="{FF2B5EF4-FFF2-40B4-BE49-F238E27FC236}">
                <a16:creationId xmlns:a16="http://schemas.microsoft.com/office/drawing/2014/main" id="{DCDFD0F1-6F40-11C8-567B-B65EB0131B40}"/>
              </a:ext>
            </a:extLst>
          </p:cNvPr>
          <p:cNvSpPr/>
          <p:nvPr/>
        </p:nvSpPr>
        <p:spPr>
          <a:xfrm>
            <a:off x="8157940" y="3395491"/>
            <a:ext cx="311285" cy="3307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16" name="Textfeld 15">
            <a:extLst>
              <a:ext uri="{FF2B5EF4-FFF2-40B4-BE49-F238E27FC236}">
                <a16:creationId xmlns:a16="http://schemas.microsoft.com/office/drawing/2014/main" id="{F3763D71-EA1A-38C1-F52D-6660165E8DD5}"/>
              </a:ext>
            </a:extLst>
          </p:cNvPr>
          <p:cNvSpPr txBox="1"/>
          <p:nvPr/>
        </p:nvSpPr>
        <p:spPr>
          <a:xfrm>
            <a:off x="4377020" y="6002394"/>
            <a:ext cx="5282215" cy="355482"/>
          </a:xfrm>
          <a:prstGeom prst="rect">
            <a:avLst/>
          </a:prstGeom>
          <a:noFill/>
        </p:spPr>
        <p:txBody>
          <a:bodyPr wrap="none" rtlCol="0">
            <a:spAutoFit/>
          </a:bodyPr>
          <a:lstStyle/>
          <a:p>
            <a:pPr marL="285750" indent="-285750" algn="l">
              <a:lnSpc>
                <a:spcPct val="95000"/>
              </a:lnSpc>
              <a:buFont typeface="Arial" panose="020B0604020202020204" pitchFamily="34" charset="0"/>
              <a:buChar char="•"/>
            </a:pPr>
            <a:r>
              <a:rPr lang="de-DE" dirty="0"/>
              <a:t>Ce-</a:t>
            </a:r>
            <a:r>
              <a:rPr lang="de-DE" dirty="0" err="1"/>
              <a:t>rich</a:t>
            </a:r>
            <a:r>
              <a:rPr lang="de-DE" dirty="0"/>
              <a:t> </a:t>
            </a:r>
            <a:r>
              <a:rPr lang="de-DE" dirty="0" err="1"/>
              <a:t>spots</a:t>
            </a:r>
            <a:r>
              <a:rPr lang="de-DE" dirty="0"/>
              <a:t> </a:t>
            </a:r>
            <a:r>
              <a:rPr lang="de-DE" dirty="0" err="1"/>
              <a:t>remind</a:t>
            </a:r>
            <a:r>
              <a:rPr lang="de-DE" dirty="0"/>
              <a:t> </a:t>
            </a:r>
            <a:r>
              <a:rPr lang="de-DE" dirty="0" err="1"/>
              <a:t>of</a:t>
            </a:r>
            <a:r>
              <a:rPr lang="de-DE" dirty="0"/>
              <a:t> Pu-islands in real MOX</a:t>
            </a:r>
          </a:p>
        </p:txBody>
      </p:sp>
      <p:sp>
        <p:nvSpPr>
          <p:cNvPr id="13" name="Ellipse 12">
            <a:extLst>
              <a:ext uri="{FF2B5EF4-FFF2-40B4-BE49-F238E27FC236}">
                <a16:creationId xmlns:a16="http://schemas.microsoft.com/office/drawing/2014/main" id="{3AA318D3-833B-C720-750F-2273E51D77A4}"/>
              </a:ext>
            </a:extLst>
          </p:cNvPr>
          <p:cNvSpPr/>
          <p:nvPr/>
        </p:nvSpPr>
        <p:spPr>
          <a:xfrm>
            <a:off x="2230073" y="2413007"/>
            <a:ext cx="1001949" cy="63229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17" name="Ellipse 16">
            <a:extLst>
              <a:ext uri="{FF2B5EF4-FFF2-40B4-BE49-F238E27FC236}">
                <a16:creationId xmlns:a16="http://schemas.microsoft.com/office/drawing/2014/main" id="{584D7BBD-FED7-6263-4287-F17832A0E994}"/>
              </a:ext>
            </a:extLst>
          </p:cNvPr>
          <p:cNvSpPr/>
          <p:nvPr/>
        </p:nvSpPr>
        <p:spPr>
          <a:xfrm>
            <a:off x="3569323" y="1357055"/>
            <a:ext cx="1001949" cy="63229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18" name="Ellipse 17">
            <a:extLst>
              <a:ext uri="{FF2B5EF4-FFF2-40B4-BE49-F238E27FC236}">
                <a16:creationId xmlns:a16="http://schemas.microsoft.com/office/drawing/2014/main" id="{E715B31F-F6BF-0676-5C77-94C11DC42B19}"/>
              </a:ext>
            </a:extLst>
          </p:cNvPr>
          <p:cNvSpPr/>
          <p:nvPr/>
        </p:nvSpPr>
        <p:spPr>
          <a:xfrm>
            <a:off x="8686801" y="2235438"/>
            <a:ext cx="719846" cy="136981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19" name="Ellipse 18">
            <a:extLst>
              <a:ext uri="{FF2B5EF4-FFF2-40B4-BE49-F238E27FC236}">
                <a16:creationId xmlns:a16="http://schemas.microsoft.com/office/drawing/2014/main" id="{2FF9E4DE-B649-E4F4-6141-0BF1E262CB5F}"/>
              </a:ext>
            </a:extLst>
          </p:cNvPr>
          <p:cNvSpPr/>
          <p:nvPr/>
        </p:nvSpPr>
        <p:spPr>
          <a:xfrm>
            <a:off x="3667808" y="2959190"/>
            <a:ext cx="311285" cy="3307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20" name="Ellipse 19">
            <a:extLst>
              <a:ext uri="{FF2B5EF4-FFF2-40B4-BE49-F238E27FC236}">
                <a16:creationId xmlns:a16="http://schemas.microsoft.com/office/drawing/2014/main" id="{BB01016A-3071-BC4D-5635-BFE4D0558192}"/>
              </a:ext>
            </a:extLst>
          </p:cNvPr>
          <p:cNvSpPr/>
          <p:nvPr/>
        </p:nvSpPr>
        <p:spPr>
          <a:xfrm>
            <a:off x="3966202" y="2115988"/>
            <a:ext cx="311285" cy="3307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21" name="Ellipse 20">
            <a:extLst>
              <a:ext uri="{FF2B5EF4-FFF2-40B4-BE49-F238E27FC236}">
                <a16:creationId xmlns:a16="http://schemas.microsoft.com/office/drawing/2014/main" id="{B64EF713-13BE-3479-54EE-C03814D02F17}"/>
              </a:ext>
            </a:extLst>
          </p:cNvPr>
          <p:cNvSpPr/>
          <p:nvPr/>
        </p:nvSpPr>
        <p:spPr>
          <a:xfrm>
            <a:off x="2659668" y="2039423"/>
            <a:ext cx="311285" cy="3307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22" name="Ellipse 21">
            <a:extLst>
              <a:ext uri="{FF2B5EF4-FFF2-40B4-BE49-F238E27FC236}">
                <a16:creationId xmlns:a16="http://schemas.microsoft.com/office/drawing/2014/main" id="{0562378B-608E-EA0D-9DB2-3091A7B55B1D}"/>
              </a:ext>
            </a:extLst>
          </p:cNvPr>
          <p:cNvSpPr/>
          <p:nvPr/>
        </p:nvSpPr>
        <p:spPr>
          <a:xfrm>
            <a:off x="6590978" y="2355310"/>
            <a:ext cx="1398428" cy="273990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Tree>
    <p:extLst>
      <p:ext uri="{BB962C8B-B14F-4D97-AF65-F5344CB8AC3E}">
        <p14:creationId xmlns:p14="http://schemas.microsoft.com/office/powerpoint/2010/main" val="1363504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9FDD8-3B36-BB7A-B50B-0D273C82DAC5}"/>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45A7ED11-6395-3243-3C3F-7089A8671DD7}"/>
              </a:ext>
            </a:extLst>
          </p:cNvPr>
          <p:cNvSpPr>
            <a:spLocks noGrp="1"/>
          </p:cNvSpPr>
          <p:nvPr>
            <p:ph type="title"/>
          </p:nvPr>
        </p:nvSpPr>
        <p:spPr/>
        <p:txBody>
          <a:bodyPr/>
          <a:lstStyle/>
          <a:p>
            <a:r>
              <a:rPr lang="en-GB" cap="none" noProof="0" dirty="0"/>
              <a:t>HERFD-XANES Results – Ce L</a:t>
            </a:r>
            <a:r>
              <a:rPr lang="en-GB" cap="none" baseline="-25000" noProof="0" dirty="0"/>
              <a:t>3</a:t>
            </a:r>
            <a:r>
              <a:rPr lang="en-GB" cap="none" noProof="0" dirty="0"/>
              <a:t> Edge</a:t>
            </a:r>
          </a:p>
        </p:txBody>
      </p:sp>
      <p:sp>
        <p:nvSpPr>
          <p:cNvPr id="8" name="TextBox 7">
            <a:extLst>
              <a:ext uri="{FF2B5EF4-FFF2-40B4-BE49-F238E27FC236}">
                <a16:creationId xmlns:a16="http://schemas.microsoft.com/office/drawing/2014/main" id="{20EF3F8C-8353-7431-869C-FC35E2B5E9DC}"/>
              </a:ext>
            </a:extLst>
          </p:cNvPr>
          <p:cNvSpPr txBox="1"/>
          <p:nvPr/>
        </p:nvSpPr>
        <p:spPr>
          <a:xfrm>
            <a:off x="255050" y="1840676"/>
            <a:ext cx="1481496" cy="677108"/>
          </a:xfrm>
          <a:prstGeom prst="rect">
            <a:avLst/>
          </a:prstGeom>
          <a:noFill/>
        </p:spPr>
        <p:txBody>
          <a:bodyPr wrap="none" rtlCol="0">
            <a:spAutoFit/>
          </a:bodyPr>
          <a:lstStyle/>
          <a:p>
            <a:pPr algn="l">
              <a:lnSpc>
                <a:spcPct val="95000"/>
              </a:lnSpc>
            </a:pPr>
            <a:r>
              <a:rPr lang="en-GB" sz="2000" noProof="0" dirty="0"/>
              <a:t>ex-ADU</a:t>
            </a:r>
          </a:p>
          <a:p>
            <a:pPr algn="l">
              <a:lnSpc>
                <a:spcPct val="95000"/>
              </a:lnSpc>
            </a:pPr>
            <a:r>
              <a:rPr lang="en-GB" sz="2000" noProof="0" dirty="0"/>
              <a:t>MOX Pellet</a:t>
            </a:r>
          </a:p>
        </p:txBody>
      </p:sp>
      <p:sp>
        <p:nvSpPr>
          <p:cNvPr id="2" name="TextBox 7">
            <a:extLst>
              <a:ext uri="{FF2B5EF4-FFF2-40B4-BE49-F238E27FC236}">
                <a16:creationId xmlns:a16="http://schemas.microsoft.com/office/drawing/2014/main" id="{1BBD6FA3-37EA-1068-BC6B-E958FA8D4FAA}"/>
              </a:ext>
            </a:extLst>
          </p:cNvPr>
          <p:cNvSpPr txBox="1"/>
          <p:nvPr/>
        </p:nvSpPr>
        <p:spPr>
          <a:xfrm>
            <a:off x="255050" y="4778234"/>
            <a:ext cx="1552028" cy="677108"/>
          </a:xfrm>
          <a:prstGeom prst="rect">
            <a:avLst/>
          </a:prstGeom>
          <a:noFill/>
        </p:spPr>
        <p:txBody>
          <a:bodyPr wrap="none" rtlCol="0">
            <a:spAutoFit/>
          </a:bodyPr>
          <a:lstStyle/>
          <a:p>
            <a:pPr algn="l">
              <a:lnSpc>
                <a:spcPct val="95000"/>
              </a:lnSpc>
            </a:pPr>
            <a:r>
              <a:rPr lang="en-GB" sz="2000" noProof="0" dirty="0"/>
              <a:t>ex-AUC</a:t>
            </a:r>
          </a:p>
          <a:p>
            <a:pPr algn="l">
              <a:lnSpc>
                <a:spcPct val="95000"/>
              </a:lnSpc>
            </a:pPr>
            <a:r>
              <a:rPr lang="en-GB" sz="2000" noProof="0" dirty="0"/>
              <a:t>MOX Pellet </a:t>
            </a:r>
          </a:p>
        </p:txBody>
      </p:sp>
      <p:sp>
        <p:nvSpPr>
          <p:cNvPr id="7" name="Foliennummernplatzhalter 6">
            <a:extLst>
              <a:ext uri="{FF2B5EF4-FFF2-40B4-BE49-F238E27FC236}">
                <a16:creationId xmlns:a16="http://schemas.microsoft.com/office/drawing/2014/main" id="{BE36F4B0-6348-886E-76C0-FFB5B25B8750}"/>
              </a:ext>
            </a:extLst>
          </p:cNvPr>
          <p:cNvSpPr>
            <a:spLocks noGrp="1"/>
          </p:cNvSpPr>
          <p:nvPr>
            <p:ph type="sldNum" sz="quarter" idx="16"/>
          </p:nvPr>
        </p:nvSpPr>
        <p:spPr/>
        <p:txBody>
          <a:bodyPr/>
          <a:lstStyle/>
          <a:p>
            <a:fld id="{42A8253E-8CE1-457E-806A-0618C97C466F}" type="slidenum">
              <a:rPr lang="en-GB" noProof="0" smtClean="0"/>
              <a:t>11</a:t>
            </a:fld>
            <a:endParaRPr lang="en-GB" noProof="0" dirty="0"/>
          </a:p>
        </p:txBody>
      </p:sp>
      <p:sp>
        <p:nvSpPr>
          <p:cNvPr id="6" name="Textfeld 5">
            <a:extLst>
              <a:ext uri="{FF2B5EF4-FFF2-40B4-BE49-F238E27FC236}">
                <a16:creationId xmlns:a16="http://schemas.microsoft.com/office/drawing/2014/main" id="{FF3BF894-572C-996D-F2CF-E9A61EAA216D}"/>
              </a:ext>
            </a:extLst>
          </p:cNvPr>
          <p:cNvSpPr txBox="1"/>
          <p:nvPr/>
        </p:nvSpPr>
        <p:spPr>
          <a:xfrm>
            <a:off x="6084525" y="5984296"/>
            <a:ext cx="3763378" cy="794064"/>
          </a:xfrm>
          <a:prstGeom prst="rect">
            <a:avLst/>
          </a:prstGeom>
          <a:noFill/>
        </p:spPr>
        <p:txBody>
          <a:bodyPr wrap="square" rtlCol="0">
            <a:spAutoFit/>
          </a:bodyPr>
          <a:lstStyle/>
          <a:p>
            <a:pPr marL="285750" indent="-285750" algn="l">
              <a:lnSpc>
                <a:spcPct val="95000"/>
              </a:lnSpc>
              <a:buFont typeface="Arial" panose="020B0604020202020204" pitchFamily="34" charset="0"/>
              <a:buChar char="•"/>
            </a:pPr>
            <a:r>
              <a:rPr lang="de-DE" sz="1600" dirty="0"/>
              <a:t>Both </a:t>
            </a:r>
            <a:r>
              <a:rPr lang="de-DE" sz="1600" dirty="0" err="1"/>
              <a:t>possess</a:t>
            </a:r>
            <a:r>
              <a:rPr lang="de-DE" sz="1600" dirty="0"/>
              <a:t> Ce</a:t>
            </a:r>
            <a:r>
              <a:rPr lang="de-DE" sz="1600" baseline="30000" dirty="0"/>
              <a:t>3+ </a:t>
            </a:r>
            <a:r>
              <a:rPr lang="de-DE" sz="1600" dirty="0"/>
              <a:t>and Ce</a:t>
            </a:r>
            <a:r>
              <a:rPr lang="de-DE" sz="1600" baseline="30000" dirty="0"/>
              <a:t>4+</a:t>
            </a:r>
            <a:endParaRPr lang="de-DE" sz="1600" dirty="0"/>
          </a:p>
          <a:p>
            <a:pPr marL="285750" indent="-285750" algn="l">
              <a:lnSpc>
                <a:spcPct val="95000"/>
              </a:lnSpc>
              <a:buFont typeface="Arial" panose="020B0604020202020204" pitchFamily="34" charset="0"/>
              <a:buChar char="•"/>
            </a:pPr>
            <a:r>
              <a:rPr lang="de-DE" sz="1600" dirty="0"/>
              <a:t>Ex-ADU MOX </a:t>
            </a:r>
            <a:r>
              <a:rPr lang="de-DE" sz="1600" dirty="0" err="1"/>
              <a:t>contains</a:t>
            </a:r>
            <a:r>
              <a:rPr lang="de-DE" sz="1600" dirty="0"/>
              <a:t> </a:t>
            </a:r>
            <a:r>
              <a:rPr lang="de-DE" sz="1600" dirty="0" err="1"/>
              <a:t>more</a:t>
            </a:r>
            <a:r>
              <a:rPr lang="de-DE" sz="1600" dirty="0"/>
              <a:t> Ce</a:t>
            </a:r>
            <a:r>
              <a:rPr lang="de-DE" sz="1600" baseline="30000" dirty="0"/>
              <a:t>3+ </a:t>
            </a:r>
            <a:r>
              <a:rPr lang="de-DE" sz="1600" dirty="0" err="1"/>
              <a:t>than</a:t>
            </a:r>
            <a:r>
              <a:rPr lang="de-DE" sz="1600" dirty="0"/>
              <a:t> ex-AUC MOX  </a:t>
            </a:r>
          </a:p>
        </p:txBody>
      </p:sp>
      <p:pic>
        <p:nvPicPr>
          <p:cNvPr id="3" name="Grafik 2" descr="Ein Bild, das Pflanze enthält.&#10;&#10;Automatisch generierte Beschreibung mit mittlerer Zuverlässigkeit">
            <a:extLst>
              <a:ext uri="{FF2B5EF4-FFF2-40B4-BE49-F238E27FC236}">
                <a16:creationId xmlns:a16="http://schemas.microsoft.com/office/drawing/2014/main" id="{291F68B5-BD4E-A403-2A70-FA613D6635D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8088"/>
          <a:stretch/>
        </p:blipFill>
        <p:spPr>
          <a:xfrm>
            <a:off x="1956735" y="810594"/>
            <a:ext cx="3861753" cy="2772978"/>
          </a:xfrm>
          <a:prstGeom prst="rect">
            <a:avLst/>
          </a:prstGeom>
        </p:spPr>
      </p:pic>
      <p:pic>
        <p:nvPicPr>
          <p:cNvPr id="9" name="Grafik 8">
            <a:extLst>
              <a:ext uri="{FF2B5EF4-FFF2-40B4-BE49-F238E27FC236}">
                <a16:creationId xmlns:a16="http://schemas.microsoft.com/office/drawing/2014/main" id="{7941223E-CEFA-2640-95E1-246DC6C9541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934862" y="3612869"/>
            <a:ext cx="3883428" cy="2768459"/>
          </a:xfrm>
          <a:prstGeom prst="rect">
            <a:avLst/>
          </a:prstGeom>
        </p:spPr>
      </p:pic>
      <p:pic>
        <p:nvPicPr>
          <p:cNvPr id="12" name="Grafik 11" descr="Ein Bild, das Text, Diagramm, Reihe, Schrift enthält.&#10;&#10;KI-generierte Inhalte können fehlerhaft sein.">
            <a:extLst>
              <a:ext uri="{FF2B5EF4-FFF2-40B4-BE49-F238E27FC236}">
                <a16:creationId xmlns:a16="http://schemas.microsoft.com/office/drawing/2014/main" id="{2A5BB92F-064C-324F-6A19-A59A7C7C2F9F}"/>
              </a:ext>
            </a:extLst>
          </p:cNvPr>
          <p:cNvPicPr>
            <a:picLocks noChangeAspect="1"/>
          </p:cNvPicPr>
          <p:nvPr/>
        </p:nvPicPr>
        <p:blipFill>
          <a:blip r:embed="rId7">
            <a:extLst>
              <a:ext uri="{28A0092B-C50C-407E-A947-70E740481C1C}">
                <a14:useLocalDpi xmlns:a14="http://schemas.microsoft.com/office/drawing/2010/main" val="0"/>
              </a:ext>
            </a:extLst>
          </a:blip>
          <a:srcRect l="7277" t="1162" r="10673" b="5806"/>
          <a:stretch/>
        </p:blipFill>
        <p:spPr>
          <a:xfrm>
            <a:off x="5922424" y="874553"/>
            <a:ext cx="5896995" cy="5108893"/>
          </a:xfrm>
          <a:prstGeom prst="rect">
            <a:avLst/>
          </a:prstGeom>
        </p:spPr>
      </p:pic>
      <p:pic>
        <p:nvPicPr>
          <p:cNvPr id="13" name="Picture 34" descr="European Synchrotron Radiation Facility (ESRF)">
            <a:extLst>
              <a:ext uri="{FF2B5EF4-FFF2-40B4-BE49-F238E27FC236}">
                <a16:creationId xmlns:a16="http://schemas.microsoft.com/office/drawing/2014/main" id="{11F012D9-2D7B-3DCF-258C-46D903EBB53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2637" y="2653625"/>
            <a:ext cx="766669" cy="1005538"/>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7" descr="Ein Bild, das Text, Schrift, Screenshot, Logo enthält.&#10;&#10;KI-generierte Inhalte können fehlerhaft sein.">
            <a:extLst>
              <a:ext uri="{FF2B5EF4-FFF2-40B4-BE49-F238E27FC236}">
                <a16:creationId xmlns:a16="http://schemas.microsoft.com/office/drawing/2014/main" id="{881450CF-1DE3-CE05-B33E-53C2E8F553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596" y="3701606"/>
            <a:ext cx="1568403" cy="638611"/>
          </a:xfrm>
          <a:prstGeom prst="rect">
            <a:avLst/>
          </a:prstGeom>
        </p:spPr>
      </p:pic>
    </p:spTree>
    <p:extLst>
      <p:ext uri="{BB962C8B-B14F-4D97-AF65-F5344CB8AC3E}">
        <p14:creationId xmlns:p14="http://schemas.microsoft.com/office/powerpoint/2010/main" val="2245929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CE27E-0CCD-958A-74FA-630DBCC50C04}"/>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13CAA5A0-0DC3-51CA-0566-0967FBC293EF}"/>
              </a:ext>
            </a:extLst>
          </p:cNvPr>
          <p:cNvSpPr>
            <a:spLocks noGrp="1"/>
          </p:cNvSpPr>
          <p:nvPr>
            <p:ph type="title"/>
          </p:nvPr>
        </p:nvSpPr>
        <p:spPr/>
        <p:txBody>
          <a:bodyPr/>
          <a:lstStyle/>
          <a:p>
            <a:r>
              <a:rPr lang="en-GB" cap="none" noProof="0" dirty="0"/>
              <a:t>HERFD-XANES Results – </a:t>
            </a:r>
            <a:r>
              <a:rPr lang="en-GB" cap="none" dirty="0"/>
              <a:t>U</a:t>
            </a:r>
            <a:r>
              <a:rPr lang="en-GB" cap="none" noProof="0" dirty="0"/>
              <a:t> M</a:t>
            </a:r>
            <a:r>
              <a:rPr lang="en-GB" cap="none" baseline="-25000" dirty="0"/>
              <a:t>4</a:t>
            </a:r>
            <a:r>
              <a:rPr lang="en-GB" cap="none" noProof="0" dirty="0"/>
              <a:t> Edge</a:t>
            </a:r>
          </a:p>
        </p:txBody>
      </p:sp>
      <p:sp>
        <p:nvSpPr>
          <p:cNvPr id="8" name="TextBox 7">
            <a:extLst>
              <a:ext uri="{FF2B5EF4-FFF2-40B4-BE49-F238E27FC236}">
                <a16:creationId xmlns:a16="http://schemas.microsoft.com/office/drawing/2014/main" id="{A92D422D-8E00-967D-B5A3-21E35159228E}"/>
              </a:ext>
            </a:extLst>
          </p:cNvPr>
          <p:cNvSpPr txBox="1"/>
          <p:nvPr/>
        </p:nvSpPr>
        <p:spPr>
          <a:xfrm>
            <a:off x="255050" y="1840676"/>
            <a:ext cx="1481496" cy="677108"/>
          </a:xfrm>
          <a:prstGeom prst="rect">
            <a:avLst/>
          </a:prstGeom>
          <a:noFill/>
        </p:spPr>
        <p:txBody>
          <a:bodyPr wrap="none" rtlCol="0">
            <a:spAutoFit/>
          </a:bodyPr>
          <a:lstStyle/>
          <a:p>
            <a:pPr algn="l">
              <a:lnSpc>
                <a:spcPct val="95000"/>
              </a:lnSpc>
            </a:pPr>
            <a:r>
              <a:rPr lang="en-GB" sz="2000" noProof="0" dirty="0"/>
              <a:t>ex-ADU</a:t>
            </a:r>
          </a:p>
          <a:p>
            <a:pPr algn="l">
              <a:lnSpc>
                <a:spcPct val="95000"/>
              </a:lnSpc>
            </a:pPr>
            <a:r>
              <a:rPr lang="en-GB" sz="2000" noProof="0" dirty="0"/>
              <a:t>MOX Pellet</a:t>
            </a:r>
          </a:p>
        </p:txBody>
      </p:sp>
      <p:sp>
        <p:nvSpPr>
          <p:cNvPr id="2" name="TextBox 7">
            <a:extLst>
              <a:ext uri="{FF2B5EF4-FFF2-40B4-BE49-F238E27FC236}">
                <a16:creationId xmlns:a16="http://schemas.microsoft.com/office/drawing/2014/main" id="{A247469E-1B4C-A892-6ABE-E82E0C13C3AC}"/>
              </a:ext>
            </a:extLst>
          </p:cNvPr>
          <p:cNvSpPr txBox="1"/>
          <p:nvPr/>
        </p:nvSpPr>
        <p:spPr>
          <a:xfrm>
            <a:off x="255050" y="4778234"/>
            <a:ext cx="1552028" cy="677108"/>
          </a:xfrm>
          <a:prstGeom prst="rect">
            <a:avLst/>
          </a:prstGeom>
          <a:noFill/>
        </p:spPr>
        <p:txBody>
          <a:bodyPr wrap="none" rtlCol="0">
            <a:spAutoFit/>
          </a:bodyPr>
          <a:lstStyle/>
          <a:p>
            <a:pPr algn="l">
              <a:lnSpc>
                <a:spcPct val="95000"/>
              </a:lnSpc>
            </a:pPr>
            <a:r>
              <a:rPr lang="en-GB" sz="2000" noProof="0" dirty="0"/>
              <a:t>ex-AUC</a:t>
            </a:r>
          </a:p>
          <a:p>
            <a:pPr algn="l">
              <a:lnSpc>
                <a:spcPct val="95000"/>
              </a:lnSpc>
            </a:pPr>
            <a:r>
              <a:rPr lang="en-GB" sz="2000" noProof="0" dirty="0"/>
              <a:t>MOX Pellet </a:t>
            </a:r>
          </a:p>
        </p:txBody>
      </p:sp>
      <p:sp>
        <p:nvSpPr>
          <p:cNvPr id="7" name="Foliennummernplatzhalter 6">
            <a:extLst>
              <a:ext uri="{FF2B5EF4-FFF2-40B4-BE49-F238E27FC236}">
                <a16:creationId xmlns:a16="http://schemas.microsoft.com/office/drawing/2014/main" id="{EF8C7211-E8F0-A1D2-5586-2B396B5ED676}"/>
              </a:ext>
            </a:extLst>
          </p:cNvPr>
          <p:cNvSpPr>
            <a:spLocks noGrp="1"/>
          </p:cNvSpPr>
          <p:nvPr>
            <p:ph type="sldNum" sz="quarter" idx="16"/>
          </p:nvPr>
        </p:nvSpPr>
        <p:spPr/>
        <p:txBody>
          <a:bodyPr/>
          <a:lstStyle/>
          <a:p>
            <a:fld id="{42A8253E-8CE1-457E-806A-0618C97C466F}" type="slidenum">
              <a:rPr lang="en-GB" noProof="0" smtClean="0"/>
              <a:t>12</a:t>
            </a:fld>
            <a:endParaRPr lang="en-GB" noProof="0" dirty="0"/>
          </a:p>
        </p:txBody>
      </p:sp>
      <p:pic>
        <p:nvPicPr>
          <p:cNvPr id="3" name="Grafik 2" descr="Ein Bild, das Pflanze enthält.&#10;&#10;Automatisch generierte Beschreibung mit mittlerer Zuverlässigkeit">
            <a:extLst>
              <a:ext uri="{FF2B5EF4-FFF2-40B4-BE49-F238E27FC236}">
                <a16:creationId xmlns:a16="http://schemas.microsoft.com/office/drawing/2014/main" id="{8C1E60C5-3D82-0829-6598-9D17F05B1D9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8088"/>
          <a:stretch/>
        </p:blipFill>
        <p:spPr>
          <a:xfrm>
            <a:off x="1956735" y="810594"/>
            <a:ext cx="3861753" cy="2772978"/>
          </a:xfrm>
          <a:prstGeom prst="rect">
            <a:avLst/>
          </a:prstGeom>
        </p:spPr>
      </p:pic>
      <p:pic>
        <p:nvPicPr>
          <p:cNvPr id="9" name="Grafik 8">
            <a:extLst>
              <a:ext uri="{FF2B5EF4-FFF2-40B4-BE49-F238E27FC236}">
                <a16:creationId xmlns:a16="http://schemas.microsoft.com/office/drawing/2014/main" id="{691C7B1E-5EE3-D810-FA27-1ECFABC5BC9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934862" y="3612869"/>
            <a:ext cx="3883428" cy="2768459"/>
          </a:xfrm>
          <a:prstGeom prst="rect">
            <a:avLst/>
          </a:prstGeom>
        </p:spPr>
      </p:pic>
      <p:pic>
        <p:nvPicPr>
          <p:cNvPr id="10" name="Grafik 9" descr="Ein Bild, das Text, Diagramm, Reihe enthält.&#10;&#10;Automatisch generierte Beschreibung">
            <a:extLst>
              <a:ext uri="{FF2B5EF4-FFF2-40B4-BE49-F238E27FC236}">
                <a16:creationId xmlns:a16="http://schemas.microsoft.com/office/drawing/2014/main" id="{0D8FD55D-8523-3B12-EC60-A73EA182F50F}"/>
              </a:ext>
            </a:extLst>
          </p:cNvPr>
          <p:cNvPicPr>
            <a:picLocks noChangeAspect="1"/>
          </p:cNvPicPr>
          <p:nvPr/>
        </p:nvPicPr>
        <p:blipFill>
          <a:blip r:embed="rId7">
            <a:extLst>
              <a:ext uri="{28A0092B-C50C-407E-A947-70E740481C1C}">
                <a14:useLocalDpi xmlns:a14="http://schemas.microsoft.com/office/drawing/2010/main" val="0"/>
              </a:ext>
            </a:extLst>
          </a:blip>
          <a:srcRect l="9487" t="6133" r="11660" b="4725"/>
          <a:stretch/>
        </p:blipFill>
        <p:spPr>
          <a:xfrm>
            <a:off x="6054800" y="886390"/>
            <a:ext cx="5427383" cy="4688073"/>
          </a:xfrm>
          <a:prstGeom prst="rect">
            <a:avLst/>
          </a:prstGeom>
        </p:spPr>
      </p:pic>
      <p:sp>
        <p:nvSpPr>
          <p:cNvPr id="11" name="Textfeld 10">
            <a:extLst>
              <a:ext uri="{FF2B5EF4-FFF2-40B4-BE49-F238E27FC236}">
                <a16:creationId xmlns:a16="http://schemas.microsoft.com/office/drawing/2014/main" id="{F53061DD-F61C-CFBB-856D-7891C844C0F0}"/>
              </a:ext>
            </a:extLst>
          </p:cNvPr>
          <p:cNvSpPr txBox="1"/>
          <p:nvPr/>
        </p:nvSpPr>
        <p:spPr>
          <a:xfrm>
            <a:off x="6054800" y="5624220"/>
            <a:ext cx="4310742" cy="794064"/>
          </a:xfrm>
          <a:prstGeom prst="rect">
            <a:avLst/>
          </a:prstGeom>
          <a:noFill/>
        </p:spPr>
        <p:txBody>
          <a:bodyPr wrap="square" rtlCol="0">
            <a:spAutoFit/>
          </a:bodyPr>
          <a:lstStyle/>
          <a:p>
            <a:pPr marL="285750" indent="-285750" algn="l">
              <a:lnSpc>
                <a:spcPct val="95000"/>
              </a:lnSpc>
              <a:buFont typeface="Arial" panose="020B0604020202020204" pitchFamily="34" charset="0"/>
              <a:buChar char="•"/>
            </a:pPr>
            <a:r>
              <a:rPr lang="de-DE" sz="1600" dirty="0" err="1"/>
              <a:t>Similar</a:t>
            </a:r>
            <a:r>
              <a:rPr lang="de-DE" sz="1600" dirty="0"/>
              <a:t> U </a:t>
            </a:r>
            <a:r>
              <a:rPr lang="de-DE" sz="1600" dirty="0" err="1"/>
              <a:t>redox</a:t>
            </a:r>
            <a:r>
              <a:rPr lang="de-DE" sz="1600" dirty="0"/>
              <a:t> </a:t>
            </a:r>
            <a:r>
              <a:rPr lang="de-DE" sz="1600" dirty="0" err="1"/>
              <a:t>state</a:t>
            </a:r>
            <a:r>
              <a:rPr lang="de-DE" sz="1600" dirty="0"/>
              <a:t> </a:t>
            </a:r>
            <a:r>
              <a:rPr lang="de-DE" sz="1600" dirty="0" err="1"/>
              <a:t>distribution</a:t>
            </a:r>
            <a:r>
              <a:rPr lang="de-DE" sz="1600" dirty="0"/>
              <a:t> in </a:t>
            </a:r>
            <a:r>
              <a:rPr lang="de-DE" sz="1600" dirty="0" err="1"/>
              <a:t>both</a:t>
            </a:r>
            <a:r>
              <a:rPr lang="de-DE" sz="1600" dirty="0"/>
              <a:t> </a:t>
            </a:r>
            <a:r>
              <a:rPr lang="de-DE" sz="1600" dirty="0" err="1"/>
              <a:t>samples</a:t>
            </a:r>
            <a:endParaRPr lang="de-DE" sz="1600" dirty="0"/>
          </a:p>
          <a:p>
            <a:pPr marL="285750" indent="-285750" algn="l">
              <a:lnSpc>
                <a:spcPct val="95000"/>
              </a:lnSpc>
              <a:buFont typeface="Arial" panose="020B0604020202020204" pitchFamily="34" charset="0"/>
              <a:buChar char="•"/>
            </a:pPr>
            <a:r>
              <a:rPr lang="de-DE" sz="1600" dirty="0" err="1"/>
              <a:t>Occurence</a:t>
            </a:r>
            <a:r>
              <a:rPr lang="de-DE" sz="1600" dirty="0"/>
              <a:t> </a:t>
            </a:r>
            <a:r>
              <a:rPr lang="de-DE" sz="1600" dirty="0" err="1"/>
              <a:t>of</a:t>
            </a:r>
            <a:r>
              <a:rPr lang="de-DE" sz="1600" dirty="0"/>
              <a:t> U</a:t>
            </a:r>
            <a:r>
              <a:rPr lang="de-DE" sz="1600" baseline="30000" dirty="0"/>
              <a:t>+5</a:t>
            </a:r>
            <a:r>
              <a:rPr lang="de-DE" sz="1600" dirty="0"/>
              <a:t> and U</a:t>
            </a:r>
            <a:r>
              <a:rPr lang="de-DE" sz="1600" baseline="30000" dirty="0"/>
              <a:t>+4</a:t>
            </a:r>
            <a:endParaRPr lang="de-DE" sz="1600" dirty="0"/>
          </a:p>
        </p:txBody>
      </p:sp>
      <p:pic>
        <p:nvPicPr>
          <p:cNvPr id="12" name="Picture 34" descr="European Synchrotron Radiation Facility (ESRF)">
            <a:extLst>
              <a:ext uri="{FF2B5EF4-FFF2-40B4-BE49-F238E27FC236}">
                <a16:creationId xmlns:a16="http://schemas.microsoft.com/office/drawing/2014/main" id="{34D897AB-A30D-E894-C5CB-67827A05FC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2637" y="2653625"/>
            <a:ext cx="766669" cy="1005538"/>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12" descr="Ein Bild, das Text, Schrift, Screenshot, Logo enthält.&#10;&#10;KI-generierte Inhalte können fehlerhaft sein.">
            <a:extLst>
              <a:ext uri="{FF2B5EF4-FFF2-40B4-BE49-F238E27FC236}">
                <a16:creationId xmlns:a16="http://schemas.microsoft.com/office/drawing/2014/main" id="{301B9B8C-6322-9028-D713-98A2928580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596" y="3701606"/>
            <a:ext cx="1568403" cy="638611"/>
          </a:xfrm>
          <a:prstGeom prst="rect">
            <a:avLst/>
          </a:prstGeom>
        </p:spPr>
      </p:pic>
    </p:spTree>
    <p:extLst>
      <p:ext uri="{BB962C8B-B14F-4D97-AF65-F5344CB8AC3E}">
        <p14:creationId xmlns:p14="http://schemas.microsoft.com/office/powerpoint/2010/main" val="2136230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FD1B3A-AA85-41E8-5625-3B9B2D377090}"/>
              </a:ext>
            </a:extLst>
          </p:cNvPr>
          <p:cNvSpPr>
            <a:spLocks noGrp="1"/>
          </p:cNvSpPr>
          <p:nvPr>
            <p:ph type="title"/>
          </p:nvPr>
        </p:nvSpPr>
        <p:spPr/>
        <p:txBody>
          <a:bodyPr/>
          <a:lstStyle/>
          <a:p>
            <a:r>
              <a:rPr lang="en-GB" cap="none" dirty="0"/>
              <a:t>Role of Precursors</a:t>
            </a:r>
            <a:endParaRPr lang="en-GB" cap="none" noProof="0" dirty="0"/>
          </a:p>
        </p:txBody>
      </p:sp>
      <p:sp>
        <p:nvSpPr>
          <p:cNvPr id="4" name="Textplatzhalter 3">
            <a:extLst>
              <a:ext uri="{FF2B5EF4-FFF2-40B4-BE49-F238E27FC236}">
                <a16:creationId xmlns:a16="http://schemas.microsoft.com/office/drawing/2014/main" id="{6752B4C5-6606-E7F7-F51E-5715E69FDCAF}"/>
              </a:ext>
            </a:extLst>
          </p:cNvPr>
          <p:cNvSpPr>
            <a:spLocks noGrp="1"/>
          </p:cNvSpPr>
          <p:nvPr>
            <p:ph type="body" sz="quarter" idx="15"/>
          </p:nvPr>
        </p:nvSpPr>
        <p:spPr/>
        <p:txBody>
          <a:bodyPr/>
          <a:lstStyle/>
          <a:p>
            <a:r>
              <a:rPr lang="en-GB" noProof="0" dirty="0"/>
              <a:t>TG-DSC of ADU and AUC</a:t>
            </a:r>
          </a:p>
        </p:txBody>
      </p:sp>
      <p:sp>
        <p:nvSpPr>
          <p:cNvPr id="7" name="Textfeld 6">
            <a:extLst>
              <a:ext uri="{FF2B5EF4-FFF2-40B4-BE49-F238E27FC236}">
                <a16:creationId xmlns:a16="http://schemas.microsoft.com/office/drawing/2014/main" id="{8E5D63B3-1877-0126-6CD9-E1C817440EAE}"/>
              </a:ext>
            </a:extLst>
          </p:cNvPr>
          <p:cNvSpPr txBox="1"/>
          <p:nvPr/>
        </p:nvSpPr>
        <p:spPr>
          <a:xfrm>
            <a:off x="357546" y="1448781"/>
            <a:ext cx="5270159" cy="3016210"/>
          </a:xfrm>
          <a:prstGeom prst="rect">
            <a:avLst/>
          </a:prstGeom>
          <a:noFill/>
        </p:spPr>
        <p:txBody>
          <a:bodyPr wrap="square" rtlCol="0">
            <a:spAutoFit/>
          </a:bodyPr>
          <a:lstStyle/>
          <a:p>
            <a:pPr marL="342900" indent="-342900" algn="l">
              <a:lnSpc>
                <a:spcPct val="95000"/>
              </a:lnSpc>
              <a:buFont typeface="Arial" panose="020B0604020202020204" pitchFamily="34" charset="0"/>
              <a:buChar char="•"/>
            </a:pPr>
            <a:r>
              <a:rPr lang="en-GB" sz="2000" noProof="0" dirty="0"/>
              <a:t>Transition to U</a:t>
            </a:r>
            <a:r>
              <a:rPr lang="en-GB" sz="2000" baseline="-25000" noProof="0" dirty="0"/>
              <a:t>3</a:t>
            </a:r>
            <a:r>
              <a:rPr lang="en-GB" sz="2000" noProof="0" dirty="0"/>
              <a:t>O</a:t>
            </a:r>
            <a:r>
              <a:rPr lang="en-GB" sz="2000" baseline="-25000" noProof="0" dirty="0"/>
              <a:t>8</a:t>
            </a:r>
            <a:r>
              <a:rPr lang="en-GB" sz="2000" noProof="0" dirty="0"/>
              <a:t> for ADU and AUC at 600°C </a:t>
            </a:r>
          </a:p>
          <a:p>
            <a:pPr algn="l">
              <a:lnSpc>
                <a:spcPct val="95000"/>
              </a:lnSpc>
            </a:pPr>
            <a:endParaRPr lang="en-GB" sz="2000" noProof="0" dirty="0"/>
          </a:p>
          <a:p>
            <a:pPr marL="342900" indent="-342900" algn="l">
              <a:lnSpc>
                <a:spcPct val="95000"/>
              </a:lnSpc>
              <a:buFont typeface="Arial" panose="020B0604020202020204" pitchFamily="34" charset="0"/>
              <a:buChar char="•"/>
            </a:pPr>
            <a:r>
              <a:rPr lang="en-GB" sz="2000" noProof="0" dirty="0"/>
              <a:t>More mass loss on AUC compared to ADU due lots of NH</a:t>
            </a:r>
            <a:r>
              <a:rPr lang="en-GB" sz="2000" baseline="-25000" noProof="0" dirty="0"/>
              <a:t>4</a:t>
            </a:r>
            <a:r>
              <a:rPr lang="en-GB" sz="2000" baseline="30000" noProof="0" dirty="0"/>
              <a:t>+</a:t>
            </a:r>
            <a:r>
              <a:rPr lang="en-GB" sz="2000" noProof="0" dirty="0"/>
              <a:t> and CO</a:t>
            </a:r>
            <a:r>
              <a:rPr lang="en-GB" sz="2000" baseline="-25000" noProof="0" dirty="0"/>
              <a:t>3</a:t>
            </a:r>
            <a:r>
              <a:rPr lang="en-GB" sz="2000" baseline="30000" noProof="0" dirty="0"/>
              <a:t>2-</a:t>
            </a:r>
            <a:r>
              <a:rPr lang="en-GB" sz="2000" noProof="0" dirty="0"/>
              <a:t> leaving</a:t>
            </a:r>
          </a:p>
          <a:p>
            <a:pPr marL="342900" indent="-342900" algn="l">
              <a:lnSpc>
                <a:spcPct val="95000"/>
              </a:lnSpc>
              <a:buFont typeface="Arial" panose="020B0604020202020204" pitchFamily="34" charset="0"/>
              <a:buChar char="•"/>
            </a:pPr>
            <a:endParaRPr lang="en-GB" sz="2000" noProof="0" dirty="0"/>
          </a:p>
          <a:p>
            <a:pPr marL="342900" indent="-342900" algn="l">
              <a:lnSpc>
                <a:spcPct val="95000"/>
              </a:lnSpc>
              <a:buFont typeface="Arial" panose="020B0604020202020204" pitchFamily="34" charset="0"/>
              <a:buChar char="•"/>
            </a:pPr>
            <a:r>
              <a:rPr lang="en-GB" sz="2000" noProof="0" dirty="0"/>
              <a:t>Measured mass loss matches the theoretical expectations for transition ADU/AUC → U</a:t>
            </a:r>
            <a:r>
              <a:rPr lang="en-GB" sz="2000" baseline="-25000" noProof="0" dirty="0"/>
              <a:t>3</a:t>
            </a:r>
            <a:r>
              <a:rPr lang="en-GB" sz="2000" noProof="0" dirty="0"/>
              <a:t>O</a:t>
            </a:r>
            <a:r>
              <a:rPr lang="en-GB" sz="2000" baseline="-25000" noProof="0" dirty="0"/>
              <a:t>8</a:t>
            </a:r>
            <a:endParaRPr lang="en-GB" sz="2000" noProof="0" dirty="0"/>
          </a:p>
          <a:p>
            <a:pPr marL="342900" indent="-342900" algn="l">
              <a:lnSpc>
                <a:spcPct val="95000"/>
              </a:lnSpc>
              <a:buFont typeface="Arial" panose="020B0604020202020204" pitchFamily="34" charset="0"/>
              <a:buChar char="•"/>
            </a:pPr>
            <a:endParaRPr lang="en-GB" sz="2000" noProof="0" dirty="0"/>
          </a:p>
        </p:txBody>
      </p:sp>
      <p:graphicFrame>
        <p:nvGraphicFramePr>
          <p:cNvPr id="3" name="Tabelle 2">
            <a:extLst>
              <a:ext uri="{FF2B5EF4-FFF2-40B4-BE49-F238E27FC236}">
                <a16:creationId xmlns:a16="http://schemas.microsoft.com/office/drawing/2014/main" id="{D7BE8EF1-06C6-55C4-163B-85E41A8CDFF7}"/>
              </a:ext>
            </a:extLst>
          </p:cNvPr>
          <p:cNvGraphicFramePr>
            <a:graphicFrameLocks noGrp="1"/>
          </p:cNvGraphicFramePr>
          <p:nvPr>
            <p:extLst>
              <p:ext uri="{D42A27DB-BD31-4B8C-83A1-F6EECF244321}">
                <p14:modId xmlns:p14="http://schemas.microsoft.com/office/powerpoint/2010/main" val="2910411295"/>
              </p:ext>
            </p:extLst>
          </p:nvPr>
        </p:nvGraphicFramePr>
        <p:xfrm>
          <a:off x="1356866" y="4171376"/>
          <a:ext cx="3271518" cy="1853895"/>
        </p:xfrm>
        <a:graphic>
          <a:graphicData uri="http://schemas.openxmlformats.org/drawingml/2006/table">
            <a:tbl>
              <a:tblPr firstRow="1" bandRow="1">
                <a:tableStyleId>{5C22544A-7EE6-4342-B048-85BDC9FD1C3A}</a:tableStyleId>
              </a:tblPr>
              <a:tblGrid>
                <a:gridCol w="989857">
                  <a:extLst>
                    <a:ext uri="{9D8B030D-6E8A-4147-A177-3AD203B41FA5}">
                      <a16:colId xmlns:a16="http://schemas.microsoft.com/office/drawing/2014/main" val="2717936347"/>
                    </a:ext>
                  </a:extLst>
                </a:gridCol>
                <a:gridCol w="1191155">
                  <a:extLst>
                    <a:ext uri="{9D8B030D-6E8A-4147-A177-3AD203B41FA5}">
                      <a16:colId xmlns:a16="http://schemas.microsoft.com/office/drawing/2014/main" val="2291212843"/>
                    </a:ext>
                  </a:extLst>
                </a:gridCol>
                <a:gridCol w="1090506">
                  <a:extLst>
                    <a:ext uri="{9D8B030D-6E8A-4147-A177-3AD203B41FA5}">
                      <a16:colId xmlns:a16="http://schemas.microsoft.com/office/drawing/2014/main" val="1198945294"/>
                    </a:ext>
                  </a:extLst>
                </a:gridCol>
              </a:tblGrid>
              <a:tr h="617965">
                <a:tc>
                  <a:txBody>
                    <a:bodyPr/>
                    <a:lstStyle/>
                    <a:p>
                      <a:pPr algn="ctr"/>
                      <a:r>
                        <a:rPr lang="en-GB" sz="1400" noProof="0" dirty="0">
                          <a:solidFill>
                            <a:schemeClr val="tx1"/>
                          </a:solidFill>
                        </a:rPr>
                        <a:t>Sample</a:t>
                      </a:r>
                    </a:p>
                  </a:txBody>
                  <a:tcPr anchor="ctr"/>
                </a:tc>
                <a:tc>
                  <a:txBody>
                    <a:bodyPr/>
                    <a:lstStyle/>
                    <a:p>
                      <a:pPr algn="ctr"/>
                      <a:r>
                        <a:rPr lang="en-GB" sz="1400" noProof="0" dirty="0">
                          <a:solidFill>
                            <a:schemeClr val="tx1"/>
                          </a:solidFill>
                        </a:rPr>
                        <a:t>Theo. Mass frac. [%]</a:t>
                      </a:r>
                    </a:p>
                  </a:txBody>
                  <a:tcPr anchor="ctr"/>
                </a:tc>
                <a:tc>
                  <a:txBody>
                    <a:bodyPr/>
                    <a:lstStyle/>
                    <a:p>
                      <a:pPr algn="ctr"/>
                      <a:r>
                        <a:rPr lang="en-GB" sz="1400" noProof="0" dirty="0">
                          <a:solidFill>
                            <a:schemeClr val="tx1"/>
                          </a:solidFill>
                        </a:rPr>
                        <a:t>Real mass frac. [%]</a:t>
                      </a:r>
                    </a:p>
                  </a:txBody>
                  <a:tcPr anchor="ctr"/>
                </a:tc>
                <a:extLst>
                  <a:ext uri="{0D108BD9-81ED-4DB2-BD59-A6C34878D82A}">
                    <a16:rowId xmlns:a16="http://schemas.microsoft.com/office/drawing/2014/main" val="1877881104"/>
                  </a:ext>
                </a:extLst>
              </a:tr>
              <a:tr h="617965">
                <a:tc>
                  <a:txBody>
                    <a:bodyPr/>
                    <a:lstStyle/>
                    <a:p>
                      <a:pPr algn="ctr"/>
                      <a:r>
                        <a:rPr lang="en-GB" sz="1400" noProof="0" dirty="0"/>
                        <a:t>ADU</a:t>
                      </a:r>
                    </a:p>
                  </a:txBody>
                  <a:tcPr anchor="ctr"/>
                </a:tc>
                <a:tc>
                  <a:txBody>
                    <a:bodyPr/>
                    <a:lstStyle/>
                    <a:p>
                      <a:pPr algn="ctr"/>
                      <a:r>
                        <a:rPr lang="en-GB" sz="1400" noProof="0" dirty="0"/>
                        <a:t>90,0</a:t>
                      </a:r>
                    </a:p>
                  </a:txBody>
                  <a:tcPr anchor="ctr"/>
                </a:tc>
                <a:tc>
                  <a:txBody>
                    <a:bodyPr/>
                    <a:lstStyle/>
                    <a:p>
                      <a:pPr algn="ctr"/>
                      <a:r>
                        <a:rPr lang="en-GB" sz="1400" noProof="0" dirty="0"/>
                        <a:t>86,9</a:t>
                      </a:r>
                    </a:p>
                  </a:txBody>
                  <a:tcPr anchor="ctr"/>
                </a:tc>
                <a:extLst>
                  <a:ext uri="{0D108BD9-81ED-4DB2-BD59-A6C34878D82A}">
                    <a16:rowId xmlns:a16="http://schemas.microsoft.com/office/drawing/2014/main" val="3983288905"/>
                  </a:ext>
                </a:extLst>
              </a:tr>
              <a:tr h="617965">
                <a:tc>
                  <a:txBody>
                    <a:bodyPr/>
                    <a:lstStyle/>
                    <a:p>
                      <a:pPr algn="ctr"/>
                      <a:r>
                        <a:rPr lang="en-GB" sz="1400" noProof="0" dirty="0"/>
                        <a:t>AUC</a:t>
                      </a:r>
                    </a:p>
                  </a:txBody>
                  <a:tcPr anchor="ctr"/>
                </a:tc>
                <a:tc>
                  <a:txBody>
                    <a:bodyPr/>
                    <a:lstStyle/>
                    <a:p>
                      <a:pPr algn="ctr"/>
                      <a:r>
                        <a:rPr lang="en-GB" sz="1400" noProof="0" dirty="0"/>
                        <a:t>53,8</a:t>
                      </a:r>
                    </a:p>
                  </a:txBody>
                  <a:tcPr anchor="ctr"/>
                </a:tc>
                <a:tc>
                  <a:txBody>
                    <a:bodyPr/>
                    <a:lstStyle/>
                    <a:p>
                      <a:pPr algn="ctr"/>
                      <a:r>
                        <a:rPr lang="en-GB" sz="1400" noProof="0" dirty="0"/>
                        <a:t>55,5</a:t>
                      </a:r>
                    </a:p>
                  </a:txBody>
                  <a:tcPr anchor="ctr"/>
                </a:tc>
                <a:extLst>
                  <a:ext uri="{0D108BD9-81ED-4DB2-BD59-A6C34878D82A}">
                    <a16:rowId xmlns:a16="http://schemas.microsoft.com/office/drawing/2014/main" val="3739649701"/>
                  </a:ext>
                </a:extLst>
              </a:tr>
            </a:tbl>
          </a:graphicData>
        </a:graphic>
      </p:graphicFrame>
      <p:pic>
        <p:nvPicPr>
          <p:cNvPr id="48" name="Grafik 47" descr="Ein Bild, das Text, Lösung, Plastikflasche, löslich enthält.&#10;&#10;Automatisch generierte Beschreibung">
            <a:extLst>
              <a:ext uri="{FF2B5EF4-FFF2-40B4-BE49-F238E27FC236}">
                <a16:creationId xmlns:a16="http://schemas.microsoft.com/office/drawing/2014/main" id="{C31F2B9E-8B0A-6611-9002-5F8901F6F930}"/>
              </a:ext>
            </a:extLst>
          </p:cNvPr>
          <p:cNvPicPr>
            <a:picLocks noChangeAspect="1"/>
          </p:cNvPicPr>
          <p:nvPr/>
        </p:nvPicPr>
        <p:blipFill>
          <a:blip r:embed="rId3" cstate="print">
            <a:extLst>
              <a:ext uri="{28A0092B-C50C-407E-A947-70E740481C1C}">
                <a14:useLocalDpi xmlns:a14="http://schemas.microsoft.com/office/drawing/2010/main" val="0"/>
              </a:ext>
            </a:extLst>
          </a:blip>
          <a:srcRect l="26025" t="36445" r="24775" b="14863"/>
          <a:stretch/>
        </p:blipFill>
        <p:spPr>
          <a:xfrm>
            <a:off x="9572059" y="2866609"/>
            <a:ext cx="2376993" cy="1124781"/>
          </a:xfrm>
          <a:prstGeom prst="rect">
            <a:avLst/>
          </a:prstGeom>
        </p:spPr>
      </p:pic>
      <p:pic>
        <p:nvPicPr>
          <p:cNvPr id="9" name="Inhaltsplatzhalter 8" descr="Ein Bild, das Text, Diagramm, Reihe, Schrift enthält.&#10;&#10;Automatisch generierte Beschreibung">
            <a:extLst>
              <a:ext uri="{FF2B5EF4-FFF2-40B4-BE49-F238E27FC236}">
                <a16:creationId xmlns:a16="http://schemas.microsoft.com/office/drawing/2014/main" id="{B82BAA25-6A66-B561-7766-DEC57CEDC1C3}"/>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7917" t="10890" r="2359" b="4549"/>
          <a:stretch/>
        </p:blipFill>
        <p:spPr>
          <a:xfrm>
            <a:off x="5422303" y="284661"/>
            <a:ext cx="4106637" cy="2962938"/>
          </a:xfrm>
        </p:spPr>
      </p:pic>
      <p:pic>
        <p:nvPicPr>
          <p:cNvPr id="13" name="Grafik 12" descr="Ein Bild, das Text, Diagramm, Reihe, Schrift enthält.&#10;&#10;Automatisch generierte Beschreibung">
            <a:extLst>
              <a:ext uri="{FF2B5EF4-FFF2-40B4-BE49-F238E27FC236}">
                <a16:creationId xmlns:a16="http://schemas.microsoft.com/office/drawing/2014/main" id="{7CBC8528-52E1-6A78-A2C8-6DE514FC2AAC}"/>
              </a:ext>
            </a:extLst>
          </p:cNvPr>
          <p:cNvPicPr>
            <a:picLocks noChangeAspect="1"/>
          </p:cNvPicPr>
          <p:nvPr/>
        </p:nvPicPr>
        <p:blipFill>
          <a:blip r:embed="rId5">
            <a:extLst>
              <a:ext uri="{28A0092B-C50C-407E-A947-70E740481C1C}">
                <a14:useLocalDpi xmlns:a14="http://schemas.microsoft.com/office/drawing/2010/main" val="0"/>
              </a:ext>
            </a:extLst>
          </a:blip>
          <a:srcRect l="8656" t="9323" r="4732" b="4763"/>
          <a:stretch/>
        </p:blipFill>
        <p:spPr>
          <a:xfrm>
            <a:off x="5490397" y="3328217"/>
            <a:ext cx="3906523" cy="2966559"/>
          </a:xfrm>
          <a:prstGeom prst="rect">
            <a:avLst/>
          </a:prstGeom>
        </p:spPr>
      </p:pic>
      <p:sp>
        <p:nvSpPr>
          <p:cNvPr id="6" name="Foliennummernplatzhalter 5">
            <a:extLst>
              <a:ext uri="{FF2B5EF4-FFF2-40B4-BE49-F238E27FC236}">
                <a16:creationId xmlns:a16="http://schemas.microsoft.com/office/drawing/2014/main" id="{69C2FAD4-5162-E367-F718-EFD1F774D663}"/>
              </a:ext>
            </a:extLst>
          </p:cNvPr>
          <p:cNvSpPr>
            <a:spLocks noGrp="1"/>
          </p:cNvSpPr>
          <p:nvPr>
            <p:ph type="sldNum" sz="quarter" idx="16"/>
          </p:nvPr>
        </p:nvSpPr>
        <p:spPr/>
        <p:txBody>
          <a:bodyPr/>
          <a:lstStyle/>
          <a:p>
            <a:fld id="{42A8253E-8CE1-457E-806A-0618C97C466F}" type="slidenum">
              <a:rPr lang="en-GB" noProof="0" smtClean="0"/>
              <a:t>13</a:t>
            </a:fld>
            <a:endParaRPr lang="en-GB" noProof="0" dirty="0"/>
          </a:p>
        </p:txBody>
      </p:sp>
    </p:spTree>
    <p:extLst>
      <p:ext uri="{BB962C8B-B14F-4D97-AF65-F5344CB8AC3E}">
        <p14:creationId xmlns:p14="http://schemas.microsoft.com/office/powerpoint/2010/main" val="3819191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84B1D-5C5B-24D1-ED25-BEF64EF99B84}"/>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FD2D5C43-0188-332D-9120-6A8D3C93783E}"/>
              </a:ext>
            </a:extLst>
          </p:cNvPr>
          <p:cNvSpPr>
            <a:spLocks noGrp="1"/>
          </p:cNvSpPr>
          <p:nvPr>
            <p:ph type="title"/>
          </p:nvPr>
        </p:nvSpPr>
        <p:spPr/>
        <p:txBody>
          <a:bodyPr/>
          <a:lstStyle/>
          <a:p>
            <a:r>
              <a:rPr lang="en-GB" cap="none" dirty="0"/>
              <a:t>Role of Precursors</a:t>
            </a:r>
            <a:endParaRPr lang="en-GB" cap="none" noProof="0" dirty="0"/>
          </a:p>
        </p:txBody>
      </p:sp>
      <p:sp>
        <p:nvSpPr>
          <p:cNvPr id="8" name="TextBox 7">
            <a:extLst>
              <a:ext uri="{FF2B5EF4-FFF2-40B4-BE49-F238E27FC236}">
                <a16:creationId xmlns:a16="http://schemas.microsoft.com/office/drawing/2014/main" id="{E0AF9583-37D6-6E35-AAE6-FB20B03095FD}"/>
              </a:ext>
            </a:extLst>
          </p:cNvPr>
          <p:cNvSpPr txBox="1"/>
          <p:nvPr/>
        </p:nvSpPr>
        <p:spPr>
          <a:xfrm>
            <a:off x="1245818" y="944649"/>
            <a:ext cx="3337773" cy="384721"/>
          </a:xfrm>
          <a:prstGeom prst="rect">
            <a:avLst/>
          </a:prstGeom>
          <a:noFill/>
        </p:spPr>
        <p:txBody>
          <a:bodyPr wrap="none" rtlCol="0">
            <a:spAutoFit/>
          </a:bodyPr>
          <a:lstStyle/>
          <a:p>
            <a:pPr algn="l">
              <a:lnSpc>
                <a:spcPct val="95000"/>
              </a:lnSpc>
            </a:pPr>
            <a:r>
              <a:rPr lang="en-GB" sz="2000" noProof="0" dirty="0"/>
              <a:t>ex-ADU “active” UO</a:t>
            </a:r>
            <a:r>
              <a:rPr lang="en-GB" sz="2000" baseline="-25000" noProof="0" dirty="0"/>
              <a:t>2</a:t>
            </a:r>
            <a:r>
              <a:rPr lang="en-GB" sz="2000" noProof="0" dirty="0"/>
              <a:t> 600°C</a:t>
            </a:r>
          </a:p>
        </p:txBody>
      </p:sp>
      <p:sp>
        <p:nvSpPr>
          <p:cNvPr id="2" name="TextBox 7">
            <a:extLst>
              <a:ext uri="{FF2B5EF4-FFF2-40B4-BE49-F238E27FC236}">
                <a16:creationId xmlns:a16="http://schemas.microsoft.com/office/drawing/2014/main" id="{F1FC4746-BA0F-8076-FDF2-3860C671C9A8}"/>
              </a:ext>
            </a:extLst>
          </p:cNvPr>
          <p:cNvSpPr txBox="1"/>
          <p:nvPr/>
        </p:nvSpPr>
        <p:spPr>
          <a:xfrm>
            <a:off x="7334245" y="944648"/>
            <a:ext cx="3331361" cy="384721"/>
          </a:xfrm>
          <a:prstGeom prst="rect">
            <a:avLst/>
          </a:prstGeom>
          <a:noFill/>
        </p:spPr>
        <p:txBody>
          <a:bodyPr wrap="none" rtlCol="0">
            <a:spAutoFit/>
          </a:bodyPr>
          <a:lstStyle/>
          <a:p>
            <a:pPr algn="l">
              <a:lnSpc>
                <a:spcPct val="95000"/>
              </a:lnSpc>
            </a:pPr>
            <a:r>
              <a:rPr lang="en-GB" sz="2000" noProof="0" dirty="0"/>
              <a:t>ex-AUC “active” UO</a:t>
            </a:r>
            <a:r>
              <a:rPr lang="en-GB" sz="2000" baseline="-25000" noProof="0" dirty="0"/>
              <a:t>2</a:t>
            </a:r>
            <a:r>
              <a:rPr lang="en-GB" sz="2000" noProof="0" dirty="0"/>
              <a:t> 600°C</a:t>
            </a:r>
          </a:p>
        </p:txBody>
      </p:sp>
      <p:sp>
        <p:nvSpPr>
          <p:cNvPr id="4" name="Foliennummernplatzhalter 3">
            <a:extLst>
              <a:ext uri="{FF2B5EF4-FFF2-40B4-BE49-F238E27FC236}">
                <a16:creationId xmlns:a16="http://schemas.microsoft.com/office/drawing/2014/main" id="{7F6B9EC3-A379-DA46-1FDB-1526526CFB9E}"/>
              </a:ext>
            </a:extLst>
          </p:cNvPr>
          <p:cNvSpPr>
            <a:spLocks noGrp="1"/>
          </p:cNvSpPr>
          <p:nvPr>
            <p:ph type="sldNum" sz="quarter" idx="16"/>
          </p:nvPr>
        </p:nvSpPr>
        <p:spPr/>
        <p:txBody>
          <a:bodyPr/>
          <a:lstStyle/>
          <a:p>
            <a:fld id="{42A8253E-8CE1-457E-806A-0618C97C466F}" type="slidenum">
              <a:rPr lang="en-GB" noProof="0" smtClean="0"/>
              <a:t>14</a:t>
            </a:fld>
            <a:endParaRPr lang="en-GB" noProof="0" dirty="0"/>
          </a:p>
        </p:txBody>
      </p:sp>
      <p:sp>
        <p:nvSpPr>
          <p:cNvPr id="3" name="Textfeld 2">
            <a:extLst>
              <a:ext uri="{FF2B5EF4-FFF2-40B4-BE49-F238E27FC236}">
                <a16:creationId xmlns:a16="http://schemas.microsoft.com/office/drawing/2014/main" id="{306D2432-5856-5DCB-E22A-DA6CA4DA0AF7}"/>
              </a:ext>
            </a:extLst>
          </p:cNvPr>
          <p:cNvSpPr txBox="1"/>
          <p:nvPr/>
        </p:nvSpPr>
        <p:spPr>
          <a:xfrm>
            <a:off x="2590443" y="5914679"/>
            <a:ext cx="7011114" cy="560153"/>
          </a:xfrm>
          <a:prstGeom prst="rect">
            <a:avLst/>
          </a:prstGeom>
          <a:noFill/>
        </p:spPr>
        <p:txBody>
          <a:bodyPr wrap="square" rtlCol="0">
            <a:spAutoFit/>
          </a:bodyPr>
          <a:lstStyle/>
          <a:p>
            <a:pPr marL="285750" indent="-285750" algn="l">
              <a:lnSpc>
                <a:spcPct val="95000"/>
              </a:lnSpc>
              <a:buFont typeface="Arial" panose="020B0604020202020204" pitchFamily="34" charset="0"/>
              <a:buChar char="•"/>
            </a:pPr>
            <a:r>
              <a:rPr lang="de-DE" sz="1600" dirty="0" err="1"/>
              <a:t>No</a:t>
            </a:r>
            <a:r>
              <a:rPr lang="de-DE" sz="1600" dirty="0"/>
              <a:t> </a:t>
            </a:r>
            <a:r>
              <a:rPr lang="de-DE" sz="1600" dirty="0" err="1"/>
              <a:t>significant</a:t>
            </a:r>
            <a:r>
              <a:rPr lang="de-DE" sz="1600" dirty="0"/>
              <a:t> </a:t>
            </a:r>
            <a:r>
              <a:rPr lang="de-DE" sz="1600" dirty="0" err="1"/>
              <a:t>structural</a:t>
            </a:r>
            <a:r>
              <a:rPr lang="de-DE" sz="1600" dirty="0"/>
              <a:t> </a:t>
            </a:r>
            <a:r>
              <a:rPr lang="de-DE" sz="1600" dirty="0" err="1"/>
              <a:t>differences</a:t>
            </a:r>
            <a:r>
              <a:rPr lang="de-DE" sz="1600" dirty="0"/>
              <a:t> </a:t>
            </a:r>
            <a:r>
              <a:rPr lang="de-DE" sz="1600" dirty="0" err="1"/>
              <a:t>between</a:t>
            </a:r>
            <a:r>
              <a:rPr lang="de-DE" sz="1600" dirty="0"/>
              <a:t> UO</a:t>
            </a:r>
            <a:r>
              <a:rPr lang="de-DE" sz="1600" baseline="-25000" dirty="0"/>
              <a:t>2</a:t>
            </a:r>
            <a:r>
              <a:rPr lang="de-DE" sz="1600" dirty="0"/>
              <a:t> </a:t>
            </a:r>
            <a:r>
              <a:rPr lang="de-DE" sz="1600" dirty="0" err="1"/>
              <a:t>powders</a:t>
            </a:r>
            <a:r>
              <a:rPr lang="de-DE" sz="1600" dirty="0"/>
              <a:t> on </a:t>
            </a:r>
            <a:r>
              <a:rPr lang="de-DE" sz="1600" dirty="0" err="1"/>
              <a:t>molecular</a:t>
            </a:r>
            <a:r>
              <a:rPr lang="de-DE" sz="1600" dirty="0"/>
              <a:t> </a:t>
            </a:r>
            <a:r>
              <a:rPr lang="de-DE" sz="1600" dirty="0" err="1"/>
              <a:t>level</a:t>
            </a:r>
            <a:endParaRPr lang="de-DE" sz="1600" dirty="0"/>
          </a:p>
        </p:txBody>
      </p:sp>
      <p:pic>
        <p:nvPicPr>
          <p:cNvPr id="9" name="Grafik 8" descr="Ein Bild, das Text, Diagramm, Reihe, technische Zeichnung enthält.&#10;&#10;KI-generierte Inhalte können fehlerhaft sein.">
            <a:extLst>
              <a:ext uri="{FF2B5EF4-FFF2-40B4-BE49-F238E27FC236}">
                <a16:creationId xmlns:a16="http://schemas.microsoft.com/office/drawing/2014/main" id="{7B6804BF-91AE-18C2-50C8-6573A1465B26}"/>
              </a:ext>
            </a:extLst>
          </p:cNvPr>
          <p:cNvPicPr>
            <a:picLocks noChangeAspect="1"/>
          </p:cNvPicPr>
          <p:nvPr/>
        </p:nvPicPr>
        <p:blipFill>
          <a:blip r:embed="rId3">
            <a:extLst>
              <a:ext uri="{28A0092B-C50C-407E-A947-70E740481C1C}">
                <a14:useLocalDpi xmlns:a14="http://schemas.microsoft.com/office/drawing/2010/main" val="0"/>
              </a:ext>
            </a:extLst>
          </a:blip>
          <a:srcRect l="5988" t="10609" r="11805" b="4724"/>
          <a:stretch/>
        </p:blipFill>
        <p:spPr>
          <a:xfrm>
            <a:off x="6178290" y="1448779"/>
            <a:ext cx="5479120" cy="4320000"/>
          </a:xfrm>
          <a:prstGeom prst="rect">
            <a:avLst/>
          </a:prstGeom>
        </p:spPr>
      </p:pic>
      <p:pic>
        <p:nvPicPr>
          <p:cNvPr id="12" name="Grafik 11" descr="Ein Bild, das Text, Diagramm, Reihe, technische Zeichnung enthält.&#10;&#10;KI-generierte Inhalte können fehlerhaft sein.">
            <a:extLst>
              <a:ext uri="{FF2B5EF4-FFF2-40B4-BE49-F238E27FC236}">
                <a16:creationId xmlns:a16="http://schemas.microsoft.com/office/drawing/2014/main" id="{FE62CA31-3887-3514-93D7-59D4A7C13327}"/>
              </a:ext>
            </a:extLst>
          </p:cNvPr>
          <p:cNvPicPr>
            <a:picLocks noChangeAspect="1"/>
          </p:cNvPicPr>
          <p:nvPr/>
        </p:nvPicPr>
        <p:blipFill>
          <a:blip r:embed="rId4">
            <a:extLst>
              <a:ext uri="{28A0092B-C50C-407E-A947-70E740481C1C}">
                <a14:useLocalDpi xmlns:a14="http://schemas.microsoft.com/office/drawing/2010/main" val="0"/>
              </a:ext>
            </a:extLst>
          </a:blip>
          <a:srcRect l="5879" t="9892" r="11695" b="4725"/>
          <a:stretch/>
        </p:blipFill>
        <p:spPr>
          <a:xfrm>
            <a:off x="404067" y="1475270"/>
            <a:ext cx="5414223" cy="4293509"/>
          </a:xfrm>
          <a:prstGeom prst="rect">
            <a:avLst/>
          </a:prstGeom>
        </p:spPr>
      </p:pic>
    </p:spTree>
    <p:extLst>
      <p:ext uri="{BB962C8B-B14F-4D97-AF65-F5344CB8AC3E}">
        <p14:creationId xmlns:p14="http://schemas.microsoft.com/office/powerpoint/2010/main" val="291979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7A778-2379-DD64-0297-FA496A72A91D}"/>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7A956874-F8F1-00A9-889C-7CE852F40456}"/>
              </a:ext>
            </a:extLst>
          </p:cNvPr>
          <p:cNvSpPr>
            <a:spLocks noGrp="1"/>
          </p:cNvSpPr>
          <p:nvPr>
            <p:ph type="title"/>
          </p:nvPr>
        </p:nvSpPr>
        <p:spPr/>
        <p:txBody>
          <a:bodyPr/>
          <a:lstStyle/>
          <a:p>
            <a:r>
              <a:rPr lang="en-GB" cap="none" dirty="0"/>
              <a:t>Role of Precursors</a:t>
            </a:r>
            <a:endParaRPr lang="en-GB" cap="none" noProof="0" dirty="0"/>
          </a:p>
        </p:txBody>
      </p:sp>
      <p:sp>
        <p:nvSpPr>
          <p:cNvPr id="8" name="TextBox 7">
            <a:extLst>
              <a:ext uri="{FF2B5EF4-FFF2-40B4-BE49-F238E27FC236}">
                <a16:creationId xmlns:a16="http://schemas.microsoft.com/office/drawing/2014/main" id="{1BAB3DF9-92CA-3046-AC6D-553A7080856E}"/>
              </a:ext>
            </a:extLst>
          </p:cNvPr>
          <p:cNvSpPr txBox="1"/>
          <p:nvPr/>
        </p:nvSpPr>
        <p:spPr>
          <a:xfrm>
            <a:off x="1245818" y="944649"/>
            <a:ext cx="3337773" cy="384721"/>
          </a:xfrm>
          <a:prstGeom prst="rect">
            <a:avLst/>
          </a:prstGeom>
          <a:noFill/>
        </p:spPr>
        <p:txBody>
          <a:bodyPr wrap="none" rtlCol="0">
            <a:spAutoFit/>
          </a:bodyPr>
          <a:lstStyle/>
          <a:p>
            <a:pPr algn="l">
              <a:lnSpc>
                <a:spcPct val="95000"/>
              </a:lnSpc>
            </a:pPr>
            <a:r>
              <a:rPr lang="en-GB" sz="2000" noProof="0" dirty="0"/>
              <a:t>ex-ADU “active” UO</a:t>
            </a:r>
            <a:r>
              <a:rPr lang="en-GB" sz="2000" baseline="-25000" noProof="0" dirty="0"/>
              <a:t>2</a:t>
            </a:r>
            <a:r>
              <a:rPr lang="en-GB" sz="2000" noProof="0" dirty="0"/>
              <a:t> 600°C</a:t>
            </a:r>
          </a:p>
        </p:txBody>
      </p:sp>
      <p:sp>
        <p:nvSpPr>
          <p:cNvPr id="2" name="TextBox 7">
            <a:extLst>
              <a:ext uri="{FF2B5EF4-FFF2-40B4-BE49-F238E27FC236}">
                <a16:creationId xmlns:a16="http://schemas.microsoft.com/office/drawing/2014/main" id="{B3D8CB9C-D048-2A62-329F-7D58848727F8}"/>
              </a:ext>
            </a:extLst>
          </p:cNvPr>
          <p:cNvSpPr txBox="1"/>
          <p:nvPr/>
        </p:nvSpPr>
        <p:spPr>
          <a:xfrm>
            <a:off x="7334245" y="944648"/>
            <a:ext cx="3331361" cy="384721"/>
          </a:xfrm>
          <a:prstGeom prst="rect">
            <a:avLst/>
          </a:prstGeom>
          <a:noFill/>
        </p:spPr>
        <p:txBody>
          <a:bodyPr wrap="none" rtlCol="0">
            <a:spAutoFit/>
          </a:bodyPr>
          <a:lstStyle/>
          <a:p>
            <a:pPr algn="l">
              <a:lnSpc>
                <a:spcPct val="95000"/>
              </a:lnSpc>
            </a:pPr>
            <a:r>
              <a:rPr lang="en-GB" sz="2000" noProof="0" dirty="0"/>
              <a:t>ex-AUC “active” UO</a:t>
            </a:r>
            <a:r>
              <a:rPr lang="en-GB" sz="2000" baseline="-25000" noProof="0" dirty="0"/>
              <a:t>2</a:t>
            </a:r>
            <a:r>
              <a:rPr lang="en-GB" sz="2000" noProof="0" dirty="0"/>
              <a:t> 600°C</a:t>
            </a:r>
          </a:p>
        </p:txBody>
      </p:sp>
      <p:pic>
        <p:nvPicPr>
          <p:cNvPr id="6" name="Grafik 5" descr="Ein Bild, das Riff, Natur, Text, Stein enthält.&#10;&#10;Automatisch generierte Beschreibung">
            <a:extLst>
              <a:ext uri="{FF2B5EF4-FFF2-40B4-BE49-F238E27FC236}">
                <a16:creationId xmlns:a16="http://schemas.microsoft.com/office/drawing/2014/main" id="{59E1485D-1D91-088B-79D8-187277B5892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54316" y="1448780"/>
            <a:ext cx="4691070" cy="4319999"/>
          </a:xfrm>
          <a:prstGeom prst="rect">
            <a:avLst/>
          </a:prstGeom>
        </p:spPr>
      </p:pic>
      <p:pic>
        <p:nvPicPr>
          <p:cNvPr id="10" name="Grafik 9" descr="Ein Bild, das Riff, Popcorn, Mais, Schwarzweiß enthält.&#10;&#10;Automatisch generierte Beschreibung">
            <a:extLst>
              <a:ext uri="{FF2B5EF4-FFF2-40B4-BE49-F238E27FC236}">
                <a16:creationId xmlns:a16="http://schemas.microsoft.com/office/drawing/2014/main" id="{E4E51A79-49E1-4740-C14A-07784DA5D2D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606762" y="1448780"/>
            <a:ext cx="4691070" cy="4319999"/>
          </a:xfrm>
          <a:prstGeom prst="rect">
            <a:avLst/>
          </a:prstGeom>
        </p:spPr>
      </p:pic>
      <p:sp>
        <p:nvSpPr>
          <p:cNvPr id="4" name="Foliennummernplatzhalter 3">
            <a:extLst>
              <a:ext uri="{FF2B5EF4-FFF2-40B4-BE49-F238E27FC236}">
                <a16:creationId xmlns:a16="http://schemas.microsoft.com/office/drawing/2014/main" id="{CDAE4310-83A3-CA5A-C1FC-9CDD4C581669}"/>
              </a:ext>
            </a:extLst>
          </p:cNvPr>
          <p:cNvSpPr>
            <a:spLocks noGrp="1"/>
          </p:cNvSpPr>
          <p:nvPr>
            <p:ph type="sldNum" sz="quarter" idx="16"/>
          </p:nvPr>
        </p:nvSpPr>
        <p:spPr/>
        <p:txBody>
          <a:bodyPr/>
          <a:lstStyle/>
          <a:p>
            <a:fld id="{42A8253E-8CE1-457E-806A-0618C97C466F}" type="slidenum">
              <a:rPr lang="en-GB" noProof="0" smtClean="0"/>
              <a:t>15</a:t>
            </a:fld>
            <a:endParaRPr lang="en-GB" noProof="0" dirty="0"/>
          </a:p>
        </p:txBody>
      </p:sp>
      <p:sp>
        <p:nvSpPr>
          <p:cNvPr id="3" name="Textfeld 2">
            <a:extLst>
              <a:ext uri="{FF2B5EF4-FFF2-40B4-BE49-F238E27FC236}">
                <a16:creationId xmlns:a16="http://schemas.microsoft.com/office/drawing/2014/main" id="{424AA401-F013-C6B9-D2FB-E46786E3A371}"/>
              </a:ext>
            </a:extLst>
          </p:cNvPr>
          <p:cNvSpPr txBox="1"/>
          <p:nvPr/>
        </p:nvSpPr>
        <p:spPr>
          <a:xfrm>
            <a:off x="2590443" y="5914679"/>
            <a:ext cx="7011114" cy="794064"/>
          </a:xfrm>
          <a:prstGeom prst="rect">
            <a:avLst/>
          </a:prstGeom>
          <a:noFill/>
        </p:spPr>
        <p:txBody>
          <a:bodyPr wrap="square" rtlCol="0">
            <a:spAutoFit/>
          </a:bodyPr>
          <a:lstStyle/>
          <a:p>
            <a:pPr marL="285750" indent="-285750" algn="l">
              <a:lnSpc>
                <a:spcPct val="95000"/>
              </a:lnSpc>
              <a:buFont typeface="Arial" panose="020B0604020202020204" pitchFamily="34" charset="0"/>
              <a:buChar char="•"/>
            </a:pPr>
            <a:r>
              <a:rPr lang="de-DE" sz="1600" dirty="0" err="1"/>
              <a:t>Significant</a:t>
            </a:r>
            <a:r>
              <a:rPr lang="de-DE" sz="1600" dirty="0"/>
              <a:t> </a:t>
            </a:r>
            <a:r>
              <a:rPr lang="de-DE" sz="1600" dirty="0" err="1"/>
              <a:t>morphological</a:t>
            </a:r>
            <a:r>
              <a:rPr lang="de-DE" sz="1600" dirty="0"/>
              <a:t> </a:t>
            </a:r>
            <a:r>
              <a:rPr lang="de-DE" sz="1600" dirty="0" err="1"/>
              <a:t>differences</a:t>
            </a:r>
            <a:r>
              <a:rPr lang="de-DE" sz="1600" dirty="0"/>
              <a:t> on </a:t>
            </a:r>
            <a:r>
              <a:rPr lang="de-DE" sz="1600" dirty="0" err="1"/>
              <a:t>microstructural</a:t>
            </a:r>
            <a:r>
              <a:rPr lang="de-DE" sz="1600" dirty="0"/>
              <a:t> </a:t>
            </a:r>
            <a:r>
              <a:rPr lang="de-DE" sz="1600" dirty="0" err="1"/>
              <a:t>level</a:t>
            </a:r>
            <a:endParaRPr lang="de-DE" sz="1600" dirty="0"/>
          </a:p>
          <a:p>
            <a:pPr marL="285750" indent="-285750" algn="l">
              <a:lnSpc>
                <a:spcPct val="95000"/>
              </a:lnSpc>
              <a:buFont typeface="Arial" panose="020B0604020202020204" pitchFamily="34" charset="0"/>
              <a:buChar char="•"/>
            </a:pPr>
            <a:r>
              <a:rPr lang="de-DE" sz="1600" dirty="0"/>
              <a:t>Possible </a:t>
            </a:r>
            <a:r>
              <a:rPr lang="de-DE" sz="1600" dirty="0" err="1"/>
              <a:t>explanation</a:t>
            </a:r>
            <a:r>
              <a:rPr lang="de-DE" sz="1600" dirty="0"/>
              <a:t> </a:t>
            </a:r>
            <a:r>
              <a:rPr lang="de-DE" sz="1600" dirty="0" err="1"/>
              <a:t>for</a:t>
            </a:r>
            <a:r>
              <a:rPr lang="de-DE" sz="1600" dirty="0"/>
              <a:t> </a:t>
            </a:r>
            <a:r>
              <a:rPr lang="de-DE" sz="1600" dirty="0" err="1"/>
              <a:t>morphology</a:t>
            </a:r>
            <a:r>
              <a:rPr lang="de-DE" sz="1600" dirty="0"/>
              <a:t> </a:t>
            </a:r>
            <a:r>
              <a:rPr lang="de-DE" sz="1600" dirty="0" err="1"/>
              <a:t>features</a:t>
            </a:r>
            <a:r>
              <a:rPr lang="de-DE" sz="1600" dirty="0"/>
              <a:t> and </a:t>
            </a:r>
            <a:r>
              <a:rPr lang="de-DE" sz="1600" dirty="0" err="1"/>
              <a:t>differences</a:t>
            </a:r>
            <a:r>
              <a:rPr lang="de-DE" sz="1600" dirty="0"/>
              <a:t> in Ce </a:t>
            </a:r>
            <a:r>
              <a:rPr lang="de-DE" sz="1600" dirty="0" err="1"/>
              <a:t>distribution</a:t>
            </a:r>
            <a:r>
              <a:rPr lang="de-DE" sz="1600" dirty="0"/>
              <a:t> in Ceramics in </a:t>
            </a:r>
            <a:r>
              <a:rPr lang="de-DE" sz="1600" dirty="0" err="1"/>
              <a:t>dependence</a:t>
            </a:r>
            <a:r>
              <a:rPr lang="de-DE" sz="1600" dirty="0"/>
              <a:t> </a:t>
            </a:r>
            <a:r>
              <a:rPr lang="de-DE" sz="1600" dirty="0" err="1"/>
              <a:t>of</a:t>
            </a:r>
            <a:r>
              <a:rPr lang="de-DE" sz="1600" dirty="0"/>
              <a:t> </a:t>
            </a:r>
            <a:r>
              <a:rPr lang="de-DE" sz="1600" dirty="0" err="1"/>
              <a:t>precursor</a:t>
            </a:r>
            <a:r>
              <a:rPr lang="de-DE" sz="1600" dirty="0"/>
              <a:t> </a:t>
            </a:r>
            <a:r>
              <a:rPr lang="de-DE" sz="1600" dirty="0" err="1"/>
              <a:t>routes</a:t>
            </a:r>
            <a:r>
              <a:rPr lang="de-DE" sz="1600" dirty="0"/>
              <a:t> </a:t>
            </a:r>
          </a:p>
        </p:txBody>
      </p:sp>
    </p:spTree>
    <p:extLst>
      <p:ext uri="{BB962C8B-B14F-4D97-AF65-F5344CB8AC3E}">
        <p14:creationId xmlns:p14="http://schemas.microsoft.com/office/powerpoint/2010/main" val="1985660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93649-C416-B3E3-E7F9-1B814B12350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11AB73-ECB5-2173-F315-8589D64F32A6}"/>
              </a:ext>
            </a:extLst>
          </p:cNvPr>
          <p:cNvSpPr>
            <a:spLocks noGrp="1"/>
          </p:cNvSpPr>
          <p:nvPr>
            <p:ph type="title"/>
          </p:nvPr>
        </p:nvSpPr>
        <p:spPr/>
        <p:txBody>
          <a:bodyPr/>
          <a:lstStyle/>
          <a:p>
            <a:r>
              <a:rPr lang="en-GB" cap="none" dirty="0"/>
              <a:t>Summary</a:t>
            </a:r>
            <a:endParaRPr lang="en-GB" cap="none" noProof="0" dirty="0"/>
          </a:p>
        </p:txBody>
      </p:sp>
      <p:sp>
        <p:nvSpPr>
          <p:cNvPr id="3" name="Inhaltsplatzhalter 2">
            <a:extLst>
              <a:ext uri="{FF2B5EF4-FFF2-40B4-BE49-F238E27FC236}">
                <a16:creationId xmlns:a16="http://schemas.microsoft.com/office/drawing/2014/main" id="{3967F81E-0833-678C-784A-850E2B3AD431}"/>
              </a:ext>
            </a:extLst>
          </p:cNvPr>
          <p:cNvSpPr>
            <a:spLocks noGrp="1"/>
          </p:cNvSpPr>
          <p:nvPr>
            <p:ph idx="1"/>
          </p:nvPr>
        </p:nvSpPr>
        <p:spPr>
          <a:xfrm>
            <a:off x="52449" y="1010993"/>
            <a:ext cx="5458291" cy="4214255"/>
          </a:xfrm>
        </p:spPr>
        <p:txBody>
          <a:bodyPr/>
          <a:lstStyle/>
          <a:p>
            <a:r>
              <a:rPr lang="de-DE" sz="1700" noProof="0" dirty="0">
                <a:solidFill>
                  <a:srgbClr val="002060"/>
                </a:solidFill>
              </a:rPr>
              <a:t>Laboratory route </a:t>
            </a:r>
            <a:r>
              <a:rPr lang="de-DE" sz="1700" noProof="0" dirty="0" err="1">
                <a:solidFill>
                  <a:srgbClr val="002060"/>
                </a:solidFill>
              </a:rPr>
              <a:t>for</a:t>
            </a:r>
            <a:r>
              <a:rPr lang="de-DE" sz="1700" noProof="0" dirty="0">
                <a:solidFill>
                  <a:srgbClr val="002060"/>
                </a:solidFill>
              </a:rPr>
              <a:t> </a:t>
            </a:r>
            <a:r>
              <a:rPr lang="de-DE" sz="1700" noProof="0" dirty="0" err="1">
                <a:solidFill>
                  <a:srgbClr val="002060"/>
                </a:solidFill>
              </a:rPr>
              <a:t>the</a:t>
            </a:r>
            <a:r>
              <a:rPr lang="de-DE" sz="1700" noProof="0" dirty="0">
                <a:solidFill>
                  <a:srgbClr val="002060"/>
                </a:solidFill>
              </a:rPr>
              <a:t> </a:t>
            </a:r>
            <a:r>
              <a:rPr lang="de-DE" sz="1700" noProof="0" dirty="0" err="1">
                <a:solidFill>
                  <a:srgbClr val="002060"/>
                </a:solidFill>
              </a:rPr>
              <a:t>fabrication</a:t>
            </a:r>
            <a:r>
              <a:rPr lang="de-DE" sz="1700" noProof="0" dirty="0">
                <a:solidFill>
                  <a:srgbClr val="002060"/>
                </a:solidFill>
              </a:rPr>
              <a:t> </a:t>
            </a:r>
            <a:r>
              <a:rPr lang="de-DE" sz="1700" noProof="0" dirty="0" err="1">
                <a:solidFill>
                  <a:srgbClr val="002060"/>
                </a:solidFill>
              </a:rPr>
              <a:t>of</a:t>
            </a:r>
            <a:r>
              <a:rPr lang="de-DE" sz="1700" noProof="0" dirty="0">
                <a:solidFill>
                  <a:srgbClr val="002060"/>
                </a:solidFill>
              </a:rPr>
              <a:t> MIMAS MOX </a:t>
            </a:r>
            <a:r>
              <a:rPr lang="de-DE" sz="1700" noProof="0" dirty="0" err="1">
                <a:solidFill>
                  <a:srgbClr val="002060"/>
                </a:solidFill>
              </a:rPr>
              <a:t>model</a:t>
            </a:r>
            <a:r>
              <a:rPr lang="de-DE" sz="1700" noProof="0" dirty="0">
                <a:solidFill>
                  <a:srgbClr val="002060"/>
                </a:solidFill>
              </a:rPr>
              <a:t> </a:t>
            </a:r>
            <a:r>
              <a:rPr lang="de-DE" sz="1700" noProof="0" dirty="0" err="1">
                <a:solidFill>
                  <a:srgbClr val="002060"/>
                </a:solidFill>
              </a:rPr>
              <a:t>system</a:t>
            </a:r>
            <a:r>
              <a:rPr lang="de-DE" sz="1700" noProof="0" dirty="0">
                <a:solidFill>
                  <a:srgbClr val="002060"/>
                </a:solidFill>
              </a:rPr>
              <a:t> material </a:t>
            </a:r>
            <a:r>
              <a:rPr lang="de-DE" sz="1700" noProof="0" dirty="0" err="1">
                <a:solidFill>
                  <a:srgbClr val="002060"/>
                </a:solidFill>
              </a:rPr>
              <a:t>developed</a:t>
            </a:r>
            <a:r>
              <a:rPr lang="de-DE" sz="1700" noProof="0" dirty="0">
                <a:solidFill>
                  <a:srgbClr val="002060"/>
                </a:solidFill>
              </a:rPr>
              <a:t> </a:t>
            </a:r>
            <a:r>
              <a:rPr lang="de-DE" sz="1700" noProof="0" dirty="0" err="1">
                <a:solidFill>
                  <a:srgbClr val="002060"/>
                </a:solidFill>
              </a:rPr>
              <a:t>that</a:t>
            </a:r>
            <a:r>
              <a:rPr lang="de-DE" sz="1700" noProof="0" dirty="0">
                <a:solidFill>
                  <a:srgbClr val="002060"/>
                </a:solidFill>
              </a:rPr>
              <a:t> </a:t>
            </a:r>
            <a:r>
              <a:rPr lang="de-DE" sz="1700" noProof="0" dirty="0" err="1">
                <a:solidFill>
                  <a:srgbClr val="002060"/>
                </a:solidFill>
              </a:rPr>
              <a:t>can</a:t>
            </a:r>
            <a:r>
              <a:rPr lang="de-DE" sz="1700" noProof="0" dirty="0">
                <a:solidFill>
                  <a:srgbClr val="002060"/>
                </a:solidFill>
              </a:rPr>
              <a:t> </a:t>
            </a:r>
            <a:r>
              <a:rPr lang="de-DE" sz="1700" noProof="0" dirty="0" err="1">
                <a:solidFill>
                  <a:srgbClr val="002060"/>
                </a:solidFill>
              </a:rPr>
              <a:t>mimic</a:t>
            </a:r>
            <a:r>
              <a:rPr lang="de-DE" sz="1700" noProof="0" dirty="0">
                <a:solidFill>
                  <a:srgbClr val="002060"/>
                </a:solidFill>
              </a:rPr>
              <a:t> </a:t>
            </a:r>
            <a:r>
              <a:rPr lang="de-DE" sz="1700" noProof="0" dirty="0" err="1">
                <a:solidFill>
                  <a:srgbClr val="002060"/>
                </a:solidFill>
              </a:rPr>
              <a:t>effects</a:t>
            </a:r>
            <a:r>
              <a:rPr lang="de-DE" sz="1700" noProof="0" dirty="0">
                <a:solidFill>
                  <a:srgbClr val="002060"/>
                </a:solidFill>
              </a:rPr>
              <a:t> </a:t>
            </a:r>
            <a:r>
              <a:rPr lang="de-DE" sz="1700" noProof="0" dirty="0" err="1">
                <a:solidFill>
                  <a:srgbClr val="002060"/>
                </a:solidFill>
              </a:rPr>
              <a:t>of</a:t>
            </a:r>
            <a:r>
              <a:rPr lang="de-DE" sz="1700" noProof="0" dirty="0">
                <a:solidFill>
                  <a:srgbClr val="002060"/>
                </a:solidFill>
              </a:rPr>
              <a:t> </a:t>
            </a:r>
            <a:r>
              <a:rPr lang="de-DE" sz="1700" noProof="0" dirty="0" err="1">
                <a:solidFill>
                  <a:srgbClr val="002060"/>
                </a:solidFill>
              </a:rPr>
              <a:t>fresh</a:t>
            </a:r>
            <a:r>
              <a:rPr lang="de-DE" sz="1700" noProof="0" dirty="0">
                <a:solidFill>
                  <a:srgbClr val="002060"/>
                </a:solidFill>
              </a:rPr>
              <a:t>/</a:t>
            </a:r>
            <a:r>
              <a:rPr lang="de-DE" sz="1700" noProof="0" dirty="0" err="1">
                <a:solidFill>
                  <a:srgbClr val="002060"/>
                </a:solidFill>
              </a:rPr>
              <a:t>spent</a:t>
            </a:r>
            <a:r>
              <a:rPr lang="de-DE" sz="1700" noProof="0" dirty="0">
                <a:solidFill>
                  <a:srgbClr val="002060"/>
                </a:solidFill>
              </a:rPr>
              <a:t> SNF.</a:t>
            </a:r>
          </a:p>
          <a:p>
            <a:endParaRPr lang="de-DE" sz="1700" dirty="0">
              <a:solidFill>
                <a:srgbClr val="002060"/>
              </a:solidFill>
            </a:endParaRPr>
          </a:p>
          <a:p>
            <a:r>
              <a:rPr lang="de-DE" sz="1700" noProof="0" dirty="0">
                <a:solidFill>
                  <a:srgbClr val="002060"/>
                </a:solidFill>
              </a:rPr>
              <a:t>High </a:t>
            </a:r>
            <a:r>
              <a:rPr lang="de-DE" sz="1700" noProof="0" dirty="0" err="1">
                <a:solidFill>
                  <a:srgbClr val="002060"/>
                </a:solidFill>
              </a:rPr>
              <a:t>resolution</a:t>
            </a:r>
            <a:r>
              <a:rPr lang="de-DE" sz="1700" noProof="0" dirty="0">
                <a:solidFill>
                  <a:srgbClr val="002060"/>
                </a:solidFill>
              </a:rPr>
              <a:t> </a:t>
            </a:r>
            <a:r>
              <a:rPr lang="de-DE" sz="1700" noProof="0" dirty="0" err="1">
                <a:solidFill>
                  <a:srgbClr val="002060"/>
                </a:solidFill>
              </a:rPr>
              <a:t>analysis</a:t>
            </a:r>
            <a:r>
              <a:rPr lang="de-DE" sz="1700" noProof="0" dirty="0">
                <a:solidFill>
                  <a:srgbClr val="002060"/>
                </a:solidFill>
              </a:rPr>
              <a:t> </a:t>
            </a:r>
            <a:r>
              <a:rPr lang="de-DE" sz="1700" noProof="0" dirty="0" err="1">
                <a:solidFill>
                  <a:srgbClr val="002060"/>
                </a:solidFill>
              </a:rPr>
              <a:t>indicates</a:t>
            </a:r>
            <a:r>
              <a:rPr lang="de-DE" sz="1700" noProof="0" dirty="0">
                <a:solidFill>
                  <a:srgbClr val="002060"/>
                </a:solidFill>
              </a:rPr>
              <a:t> </a:t>
            </a:r>
            <a:r>
              <a:rPr lang="de-DE" sz="1700" noProof="0" dirty="0" err="1">
                <a:solidFill>
                  <a:srgbClr val="002060"/>
                </a:solidFill>
              </a:rPr>
              <a:t>significant</a:t>
            </a:r>
            <a:r>
              <a:rPr lang="de-DE" sz="1700" noProof="0" dirty="0">
                <a:solidFill>
                  <a:srgbClr val="002060"/>
                </a:solidFill>
              </a:rPr>
              <a:t> </a:t>
            </a:r>
            <a:r>
              <a:rPr lang="de-DE" sz="1700" noProof="0" dirty="0" err="1">
                <a:solidFill>
                  <a:srgbClr val="002060"/>
                </a:solidFill>
              </a:rPr>
              <a:t>differences</a:t>
            </a:r>
            <a:r>
              <a:rPr lang="de-DE" sz="1700" noProof="0" dirty="0">
                <a:solidFill>
                  <a:srgbClr val="002060"/>
                </a:solidFill>
              </a:rPr>
              <a:t> in </a:t>
            </a:r>
            <a:r>
              <a:rPr lang="de-DE" sz="1700" noProof="0" dirty="0" err="1">
                <a:solidFill>
                  <a:srgbClr val="002060"/>
                </a:solidFill>
              </a:rPr>
              <a:t>microstructure</a:t>
            </a:r>
            <a:r>
              <a:rPr lang="de-DE" sz="1700" noProof="0" dirty="0">
                <a:solidFill>
                  <a:srgbClr val="002060"/>
                </a:solidFill>
              </a:rPr>
              <a:t> and </a:t>
            </a:r>
            <a:r>
              <a:rPr lang="de-DE" sz="1700" noProof="0" dirty="0" err="1">
                <a:solidFill>
                  <a:srgbClr val="002060"/>
                </a:solidFill>
              </a:rPr>
              <a:t>redox</a:t>
            </a:r>
            <a:r>
              <a:rPr lang="de-DE" sz="1700" noProof="0" dirty="0">
                <a:solidFill>
                  <a:srgbClr val="002060"/>
                </a:solidFill>
              </a:rPr>
              <a:t> </a:t>
            </a:r>
            <a:r>
              <a:rPr lang="de-DE" sz="1700" noProof="0" dirty="0" err="1">
                <a:solidFill>
                  <a:srgbClr val="002060"/>
                </a:solidFill>
              </a:rPr>
              <a:t>states</a:t>
            </a:r>
            <a:r>
              <a:rPr lang="de-DE" sz="1700" noProof="0" dirty="0">
                <a:solidFill>
                  <a:srgbClr val="002060"/>
                </a:solidFill>
              </a:rPr>
              <a:t>  </a:t>
            </a:r>
            <a:r>
              <a:rPr lang="de-DE" sz="1700" noProof="0" dirty="0">
                <a:solidFill>
                  <a:srgbClr val="002060"/>
                </a:solidFill>
                <a:sym typeface="Wingdings" panose="05000000000000000000" pitchFamily="2" charset="2"/>
              </a:rPr>
              <a:t> </a:t>
            </a:r>
            <a:r>
              <a:rPr lang="de-DE" sz="1700" noProof="0" dirty="0" err="1">
                <a:solidFill>
                  <a:srgbClr val="002060"/>
                </a:solidFill>
                <a:sym typeface="Wingdings" panose="05000000000000000000" pitchFamily="2" charset="2"/>
              </a:rPr>
              <a:t>feeder</a:t>
            </a:r>
            <a:r>
              <a:rPr lang="de-DE" sz="1700" noProof="0" dirty="0">
                <a:solidFill>
                  <a:srgbClr val="002060"/>
                </a:solidFill>
                <a:sym typeface="Wingdings" panose="05000000000000000000" pitchFamily="2" charset="2"/>
              </a:rPr>
              <a:t> material </a:t>
            </a:r>
            <a:r>
              <a:rPr lang="de-DE" sz="1700" noProof="0" dirty="0" err="1">
                <a:solidFill>
                  <a:srgbClr val="002060"/>
                </a:solidFill>
                <a:sym typeface="Wingdings" panose="05000000000000000000" pitchFamily="2" charset="2"/>
              </a:rPr>
              <a:t>dependant</a:t>
            </a:r>
            <a:r>
              <a:rPr lang="de-DE" sz="1700" noProof="0" dirty="0">
                <a:solidFill>
                  <a:srgbClr val="002060"/>
                </a:solidFill>
                <a:sym typeface="Wingdings" panose="05000000000000000000" pitchFamily="2" charset="2"/>
              </a:rPr>
              <a:t> (ADU vs. AUC). </a:t>
            </a:r>
          </a:p>
          <a:p>
            <a:endParaRPr lang="de-DE" sz="1700" dirty="0">
              <a:solidFill>
                <a:srgbClr val="002060"/>
              </a:solidFill>
              <a:sym typeface="Wingdings" panose="05000000000000000000" pitchFamily="2" charset="2"/>
            </a:endParaRPr>
          </a:p>
          <a:p>
            <a:r>
              <a:rPr lang="de-DE" sz="1700" dirty="0">
                <a:solidFill>
                  <a:srgbClr val="002060"/>
                </a:solidFill>
                <a:sym typeface="Wingdings" panose="05000000000000000000" pitchFamily="2" charset="2"/>
              </a:rPr>
              <a:t>Outlook: Perform </a:t>
            </a:r>
            <a:r>
              <a:rPr lang="de-DE" sz="1700" dirty="0" err="1">
                <a:solidFill>
                  <a:srgbClr val="002060"/>
                </a:solidFill>
                <a:sym typeface="Wingdings" panose="05000000000000000000" pitchFamily="2" charset="2"/>
              </a:rPr>
              <a:t>microbeam</a:t>
            </a:r>
            <a:r>
              <a:rPr lang="de-DE" sz="1700" dirty="0">
                <a:solidFill>
                  <a:srgbClr val="002060"/>
                </a:solidFill>
                <a:sym typeface="Wingdings" panose="05000000000000000000" pitchFamily="2" charset="2"/>
              </a:rPr>
              <a:t>-HERFD-XANES </a:t>
            </a:r>
            <a:r>
              <a:rPr lang="de-DE" sz="1700" dirty="0" err="1">
                <a:solidFill>
                  <a:srgbClr val="002060"/>
                </a:solidFill>
                <a:sym typeface="Wingdings" panose="05000000000000000000" pitchFamily="2" charset="2"/>
              </a:rPr>
              <a:t>measurements</a:t>
            </a:r>
            <a:r>
              <a:rPr lang="de-DE" sz="1700" dirty="0">
                <a:solidFill>
                  <a:srgbClr val="002060"/>
                </a:solidFill>
                <a:sym typeface="Wingdings" panose="05000000000000000000" pitchFamily="2" charset="2"/>
              </a:rPr>
              <a:t> </a:t>
            </a:r>
            <a:r>
              <a:rPr lang="de-DE" sz="1700" dirty="0" err="1">
                <a:solidFill>
                  <a:srgbClr val="002060"/>
                </a:solidFill>
                <a:sym typeface="Wingdings" panose="05000000000000000000" pitchFamily="2" charset="2"/>
              </a:rPr>
              <a:t>to</a:t>
            </a:r>
            <a:r>
              <a:rPr lang="de-DE" sz="1700" dirty="0">
                <a:solidFill>
                  <a:srgbClr val="002060"/>
                </a:solidFill>
                <a:sym typeface="Wingdings" panose="05000000000000000000" pitchFamily="2" charset="2"/>
              </a:rPr>
              <a:t> </a:t>
            </a:r>
            <a:r>
              <a:rPr lang="de-DE" sz="1700" dirty="0" err="1">
                <a:solidFill>
                  <a:srgbClr val="002060"/>
                </a:solidFill>
                <a:sym typeface="Wingdings" panose="05000000000000000000" pitchFamily="2" charset="2"/>
              </a:rPr>
              <a:t>map</a:t>
            </a:r>
            <a:r>
              <a:rPr lang="de-DE" sz="1700" dirty="0">
                <a:solidFill>
                  <a:srgbClr val="002060"/>
                </a:solidFill>
                <a:sym typeface="Wingdings" panose="05000000000000000000" pitchFamily="2" charset="2"/>
              </a:rPr>
              <a:t> Ce</a:t>
            </a:r>
            <a:r>
              <a:rPr lang="de-DE" sz="1700" baseline="30000" dirty="0">
                <a:solidFill>
                  <a:srgbClr val="002060"/>
                </a:solidFill>
                <a:sym typeface="Wingdings" panose="05000000000000000000" pitchFamily="2" charset="2"/>
              </a:rPr>
              <a:t>3+</a:t>
            </a:r>
            <a:r>
              <a:rPr lang="de-DE" sz="1700" dirty="0">
                <a:solidFill>
                  <a:srgbClr val="002060"/>
                </a:solidFill>
                <a:sym typeface="Wingdings" panose="05000000000000000000" pitchFamily="2" charset="2"/>
              </a:rPr>
              <a:t>/Ce</a:t>
            </a:r>
            <a:r>
              <a:rPr lang="de-DE" sz="1700" baseline="30000" dirty="0">
                <a:solidFill>
                  <a:srgbClr val="002060"/>
                </a:solidFill>
                <a:sym typeface="Wingdings" panose="05000000000000000000" pitchFamily="2" charset="2"/>
              </a:rPr>
              <a:t>4+ </a:t>
            </a:r>
            <a:r>
              <a:rPr lang="de-DE" sz="1700" dirty="0" err="1">
                <a:solidFill>
                  <a:srgbClr val="002060"/>
                </a:solidFill>
                <a:sym typeface="Wingdings" panose="05000000000000000000" pitchFamily="2" charset="2"/>
              </a:rPr>
              <a:t>contents</a:t>
            </a:r>
            <a:r>
              <a:rPr lang="de-DE" sz="1700" dirty="0">
                <a:solidFill>
                  <a:srgbClr val="002060"/>
                </a:solidFill>
                <a:sym typeface="Wingdings" panose="05000000000000000000" pitchFamily="2" charset="2"/>
              </a:rPr>
              <a:t> </a:t>
            </a:r>
            <a:endParaRPr lang="de-DE" sz="1700" noProof="0" dirty="0">
              <a:solidFill>
                <a:srgbClr val="002060"/>
              </a:solidFill>
              <a:sym typeface="Wingdings" panose="05000000000000000000" pitchFamily="2" charset="2"/>
            </a:endParaRPr>
          </a:p>
          <a:p>
            <a:pPr lvl="1">
              <a:buFont typeface="Wingdings" panose="05000000000000000000" pitchFamily="2" charset="2"/>
              <a:buChar char="Ø"/>
            </a:pPr>
            <a:r>
              <a:rPr lang="de-DE" sz="1700" dirty="0" err="1">
                <a:solidFill>
                  <a:srgbClr val="002060"/>
                </a:solidFill>
                <a:sym typeface="Wingdings" panose="05000000000000000000" pitchFamily="2" charset="2"/>
              </a:rPr>
              <a:t>To</a:t>
            </a:r>
            <a:r>
              <a:rPr lang="de-DE" sz="1700" dirty="0">
                <a:solidFill>
                  <a:srgbClr val="002060"/>
                </a:solidFill>
                <a:sym typeface="Wingdings" panose="05000000000000000000" pitchFamily="2" charset="2"/>
              </a:rPr>
              <a:t> </a:t>
            </a:r>
            <a:r>
              <a:rPr lang="de-DE" sz="1700" dirty="0" err="1">
                <a:solidFill>
                  <a:srgbClr val="002060"/>
                </a:solidFill>
                <a:sym typeface="Wingdings" panose="05000000000000000000" pitchFamily="2" charset="2"/>
              </a:rPr>
              <a:t>draw</a:t>
            </a:r>
            <a:r>
              <a:rPr lang="de-DE" sz="1700" dirty="0">
                <a:solidFill>
                  <a:srgbClr val="002060"/>
                </a:solidFill>
                <a:sym typeface="Wingdings" panose="05000000000000000000" pitchFamily="2" charset="2"/>
              </a:rPr>
              <a:t> </a:t>
            </a:r>
            <a:r>
              <a:rPr lang="de-DE" sz="1700" dirty="0" err="1">
                <a:solidFill>
                  <a:srgbClr val="002060"/>
                </a:solidFill>
                <a:sym typeface="Wingdings" panose="05000000000000000000" pitchFamily="2" charset="2"/>
              </a:rPr>
              <a:t>pot</a:t>
            </a:r>
            <a:r>
              <a:rPr lang="de-DE" sz="1700" dirty="0">
                <a:solidFill>
                  <a:srgbClr val="002060"/>
                </a:solidFill>
                <a:sym typeface="Wingdings" panose="05000000000000000000" pitchFamily="2" charset="2"/>
              </a:rPr>
              <a:t>. </a:t>
            </a:r>
            <a:r>
              <a:rPr lang="de-DE" sz="1700" dirty="0" err="1">
                <a:solidFill>
                  <a:srgbClr val="002060"/>
                </a:solidFill>
                <a:sym typeface="Wingdings" panose="05000000000000000000" pitchFamily="2" charset="2"/>
              </a:rPr>
              <a:t>correlation</a:t>
            </a:r>
            <a:r>
              <a:rPr lang="de-DE" sz="1700" dirty="0">
                <a:solidFill>
                  <a:srgbClr val="002060"/>
                </a:solidFill>
                <a:sym typeface="Wingdings" panose="05000000000000000000" pitchFamily="2" charset="2"/>
              </a:rPr>
              <a:t> </a:t>
            </a:r>
            <a:r>
              <a:rPr lang="de-DE" sz="1700" dirty="0" err="1">
                <a:solidFill>
                  <a:srgbClr val="002060"/>
                </a:solidFill>
                <a:sym typeface="Wingdings" panose="05000000000000000000" pitchFamily="2" charset="2"/>
              </a:rPr>
              <a:t>between</a:t>
            </a:r>
            <a:r>
              <a:rPr lang="de-DE" sz="1700" dirty="0">
                <a:solidFill>
                  <a:srgbClr val="002060"/>
                </a:solidFill>
                <a:sym typeface="Wingdings" panose="05000000000000000000" pitchFamily="2" charset="2"/>
              </a:rPr>
              <a:t> Ce-</a:t>
            </a:r>
            <a:r>
              <a:rPr lang="de-DE" sz="1700" dirty="0" err="1">
                <a:solidFill>
                  <a:srgbClr val="002060"/>
                </a:solidFill>
                <a:sym typeface="Wingdings" panose="05000000000000000000" pitchFamily="2" charset="2"/>
              </a:rPr>
              <a:t>concentration</a:t>
            </a:r>
            <a:r>
              <a:rPr lang="de-DE" sz="1700" dirty="0">
                <a:solidFill>
                  <a:srgbClr val="002060"/>
                </a:solidFill>
                <a:sym typeface="Wingdings" panose="05000000000000000000" pitchFamily="2" charset="2"/>
              </a:rPr>
              <a:t> and </a:t>
            </a:r>
            <a:r>
              <a:rPr lang="de-DE" sz="1700" dirty="0" err="1">
                <a:solidFill>
                  <a:srgbClr val="002060"/>
                </a:solidFill>
                <a:sym typeface="Wingdings" panose="05000000000000000000" pitchFamily="2" charset="2"/>
              </a:rPr>
              <a:t>ratio</a:t>
            </a:r>
            <a:r>
              <a:rPr lang="de-DE" sz="1700" dirty="0">
                <a:solidFill>
                  <a:srgbClr val="002060"/>
                </a:solidFill>
                <a:sym typeface="Wingdings" panose="05000000000000000000" pitchFamily="2" charset="2"/>
              </a:rPr>
              <a:t> </a:t>
            </a:r>
            <a:r>
              <a:rPr lang="de-DE" sz="1700" dirty="0" err="1">
                <a:solidFill>
                  <a:srgbClr val="002060"/>
                </a:solidFill>
                <a:sym typeface="Wingdings" panose="05000000000000000000" pitchFamily="2" charset="2"/>
              </a:rPr>
              <a:t>of</a:t>
            </a:r>
            <a:r>
              <a:rPr lang="de-DE" sz="1700" dirty="0">
                <a:solidFill>
                  <a:srgbClr val="002060"/>
                </a:solidFill>
                <a:sym typeface="Wingdings" panose="05000000000000000000" pitchFamily="2" charset="2"/>
              </a:rPr>
              <a:t> Ce </a:t>
            </a:r>
            <a:r>
              <a:rPr lang="de-DE" sz="1700" dirty="0" err="1">
                <a:solidFill>
                  <a:srgbClr val="002060"/>
                </a:solidFill>
                <a:sym typeface="Wingdings" panose="05000000000000000000" pitchFamily="2" charset="2"/>
              </a:rPr>
              <a:t>redox</a:t>
            </a:r>
            <a:r>
              <a:rPr lang="de-DE" sz="1700" dirty="0">
                <a:solidFill>
                  <a:srgbClr val="002060"/>
                </a:solidFill>
                <a:sym typeface="Wingdings" panose="05000000000000000000" pitchFamily="2" charset="2"/>
              </a:rPr>
              <a:t> </a:t>
            </a:r>
            <a:r>
              <a:rPr lang="de-DE" sz="1700" dirty="0" err="1">
                <a:solidFill>
                  <a:srgbClr val="002060"/>
                </a:solidFill>
                <a:sym typeface="Wingdings" panose="05000000000000000000" pitchFamily="2" charset="2"/>
              </a:rPr>
              <a:t>states</a:t>
            </a:r>
            <a:endParaRPr lang="de-DE" sz="1700" dirty="0">
              <a:solidFill>
                <a:srgbClr val="002060"/>
              </a:solidFill>
              <a:sym typeface="Wingdings" panose="05000000000000000000" pitchFamily="2" charset="2"/>
            </a:endParaRPr>
          </a:p>
          <a:p>
            <a:pPr lvl="1">
              <a:buFont typeface="Wingdings" panose="05000000000000000000" pitchFamily="2" charset="2"/>
              <a:buChar char="Ø"/>
            </a:pPr>
            <a:endParaRPr lang="de-DE" sz="1700" dirty="0">
              <a:solidFill>
                <a:srgbClr val="002060"/>
              </a:solidFill>
              <a:sym typeface="Wingdings" panose="05000000000000000000" pitchFamily="2" charset="2"/>
            </a:endParaRPr>
          </a:p>
          <a:p>
            <a:r>
              <a:rPr lang="de-DE" sz="1700" noProof="0" dirty="0" err="1">
                <a:solidFill>
                  <a:srgbClr val="002060"/>
                </a:solidFill>
                <a:sym typeface="Wingdings" panose="05000000000000000000" pitchFamily="2" charset="2"/>
              </a:rPr>
              <a:t>Results</a:t>
            </a:r>
            <a:r>
              <a:rPr lang="de-DE" sz="1700" noProof="0" dirty="0">
                <a:solidFill>
                  <a:srgbClr val="002060"/>
                </a:solidFill>
                <a:sym typeface="Wingdings" panose="05000000000000000000" pitchFamily="2" charset="2"/>
              </a:rPr>
              <a:t> </a:t>
            </a:r>
            <a:r>
              <a:rPr lang="de-DE" sz="1700" noProof="0" dirty="0" err="1">
                <a:solidFill>
                  <a:srgbClr val="002060"/>
                </a:solidFill>
                <a:sym typeface="Wingdings" panose="05000000000000000000" pitchFamily="2" charset="2"/>
              </a:rPr>
              <a:t>suggest</a:t>
            </a:r>
            <a:r>
              <a:rPr lang="de-DE" sz="1700" dirty="0">
                <a:solidFill>
                  <a:srgbClr val="002060"/>
                </a:solidFill>
                <a:sym typeface="Wingdings" panose="05000000000000000000" pitchFamily="2" charset="2"/>
              </a:rPr>
              <a:t> </a:t>
            </a:r>
            <a:r>
              <a:rPr lang="de-DE" sz="1700" dirty="0" err="1">
                <a:solidFill>
                  <a:srgbClr val="002060"/>
                </a:solidFill>
                <a:sym typeface="Wingdings" panose="05000000000000000000" pitchFamily="2" charset="2"/>
              </a:rPr>
              <a:t>actual</a:t>
            </a:r>
            <a:r>
              <a:rPr lang="de-DE" sz="1700" dirty="0">
                <a:solidFill>
                  <a:srgbClr val="002060"/>
                </a:solidFill>
                <a:sym typeface="Wingdings" panose="05000000000000000000" pitchFamily="2" charset="2"/>
              </a:rPr>
              <a:t> </a:t>
            </a:r>
            <a:r>
              <a:rPr lang="de-DE" sz="1700" dirty="0" err="1">
                <a:solidFill>
                  <a:srgbClr val="002060"/>
                </a:solidFill>
                <a:sym typeface="Wingdings" panose="05000000000000000000" pitchFamily="2" charset="2"/>
              </a:rPr>
              <a:t>fresh</a:t>
            </a:r>
            <a:r>
              <a:rPr lang="de-DE" sz="1700" dirty="0">
                <a:solidFill>
                  <a:srgbClr val="002060"/>
                </a:solidFill>
                <a:sym typeface="Wingdings" panose="05000000000000000000" pitchFamily="2" charset="2"/>
              </a:rPr>
              <a:t> MIMAS MOX (Pu-</a:t>
            </a:r>
            <a:r>
              <a:rPr lang="de-DE" sz="1700" dirty="0" err="1">
                <a:solidFill>
                  <a:srgbClr val="002060"/>
                </a:solidFill>
                <a:sym typeface="Wingdings" panose="05000000000000000000" pitchFamily="2" charset="2"/>
              </a:rPr>
              <a:t>based</a:t>
            </a:r>
            <a:r>
              <a:rPr lang="de-DE" sz="1700" dirty="0">
                <a:solidFill>
                  <a:srgbClr val="002060"/>
                </a:solidFill>
                <a:sym typeface="Wingdings" panose="05000000000000000000" pitchFamily="2" charset="2"/>
              </a:rPr>
              <a:t>) </a:t>
            </a:r>
            <a:r>
              <a:rPr lang="de-DE" sz="1700" dirty="0" err="1">
                <a:solidFill>
                  <a:srgbClr val="002060"/>
                </a:solidFill>
                <a:sym typeface="Wingdings" panose="05000000000000000000" pitchFamily="2" charset="2"/>
              </a:rPr>
              <a:t>may</a:t>
            </a:r>
            <a:r>
              <a:rPr lang="de-DE" sz="1700" dirty="0">
                <a:solidFill>
                  <a:srgbClr val="002060"/>
                </a:solidFill>
                <a:sym typeface="Wingdings" panose="05000000000000000000" pitchFamily="2" charset="2"/>
              </a:rPr>
              <a:t> </a:t>
            </a:r>
            <a:r>
              <a:rPr lang="de-DE" sz="1700" dirty="0" err="1">
                <a:solidFill>
                  <a:srgbClr val="002060"/>
                </a:solidFill>
                <a:sym typeface="Wingdings" panose="05000000000000000000" pitchFamily="2" charset="2"/>
              </a:rPr>
              <a:t>possess</a:t>
            </a:r>
            <a:r>
              <a:rPr lang="de-DE" sz="1700" dirty="0">
                <a:solidFill>
                  <a:srgbClr val="002060"/>
                </a:solidFill>
                <a:sym typeface="Wingdings" panose="05000000000000000000" pitchFamily="2" charset="2"/>
              </a:rPr>
              <a:t> </a:t>
            </a:r>
            <a:r>
              <a:rPr lang="de-DE" sz="1700" dirty="0" err="1">
                <a:solidFill>
                  <a:srgbClr val="002060"/>
                </a:solidFill>
                <a:sym typeface="Wingdings" panose="05000000000000000000" pitchFamily="2" charset="2"/>
              </a:rPr>
              <a:t>reduced</a:t>
            </a:r>
            <a:r>
              <a:rPr lang="de-DE" sz="1700" dirty="0">
                <a:solidFill>
                  <a:srgbClr val="002060"/>
                </a:solidFill>
                <a:sym typeface="Wingdings" panose="05000000000000000000" pitchFamily="2" charset="2"/>
              </a:rPr>
              <a:t> Pu and </a:t>
            </a:r>
            <a:r>
              <a:rPr lang="de-DE" sz="1700" dirty="0" err="1">
                <a:solidFill>
                  <a:srgbClr val="002060"/>
                </a:solidFill>
                <a:sym typeface="Wingdings" panose="05000000000000000000" pitchFamily="2" charset="2"/>
              </a:rPr>
              <a:t>oxidised</a:t>
            </a:r>
            <a:r>
              <a:rPr lang="de-DE" sz="1700" dirty="0">
                <a:solidFill>
                  <a:srgbClr val="002060"/>
                </a:solidFill>
                <a:sym typeface="Wingdings" panose="05000000000000000000" pitchFamily="2" charset="2"/>
              </a:rPr>
              <a:t> U…</a:t>
            </a:r>
          </a:p>
          <a:p>
            <a:pPr lvl="1">
              <a:buFont typeface="Wingdings" panose="05000000000000000000" pitchFamily="2" charset="2"/>
              <a:buChar char="Ø"/>
            </a:pPr>
            <a:r>
              <a:rPr lang="de-DE" sz="1700" i="1" dirty="0">
                <a:solidFill>
                  <a:srgbClr val="002060"/>
                </a:solidFill>
                <a:sym typeface="Wingdings" panose="05000000000000000000" pitchFamily="2" charset="2"/>
              </a:rPr>
              <a:t>May </a:t>
            </a:r>
            <a:r>
              <a:rPr lang="de-DE" sz="1700" i="1" dirty="0" err="1">
                <a:solidFill>
                  <a:srgbClr val="002060"/>
                </a:solidFill>
                <a:sym typeface="Wingdings" panose="05000000000000000000" pitchFamily="2" charset="2"/>
              </a:rPr>
              <a:t>effect</a:t>
            </a:r>
            <a:r>
              <a:rPr lang="de-DE" sz="1700" i="1" dirty="0">
                <a:solidFill>
                  <a:srgbClr val="002060"/>
                </a:solidFill>
                <a:sym typeface="Wingdings" panose="05000000000000000000" pitchFamily="2" charset="2"/>
              </a:rPr>
              <a:t> </a:t>
            </a:r>
            <a:r>
              <a:rPr lang="de-DE" sz="1700" i="1" dirty="0" err="1">
                <a:solidFill>
                  <a:srgbClr val="002060"/>
                </a:solidFill>
                <a:sym typeface="Wingdings" panose="05000000000000000000" pitchFamily="2" charset="2"/>
              </a:rPr>
              <a:t>stability</a:t>
            </a:r>
            <a:r>
              <a:rPr lang="de-DE" sz="1700" i="1" dirty="0">
                <a:solidFill>
                  <a:srgbClr val="002060"/>
                </a:solidFill>
                <a:sym typeface="Wingdings" panose="05000000000000000000" pitchFamily="2" charset="2"/>
              </a:rPr>
              <a:t> and </a:t>
            </a:r>
            <a:r>
              <a:rPr lang="de-DE" sz="1700" i="1" dirty="0" err="1">
                <a:solidFill>
                  <a:srgbClr val="002060"/>
                </a:solidFill>
                <a:sym typeface="Wingdings" panose="05000000000000000000" pitchFamily="2" charset="2"/>
              </a:rPr>
              <a:t>nuclide</a:t>
            </a:r>
            <a:r>
              <a:rPr lang="de-DE" sz="1700" i="1" dirty="0">
                <a:solidFill>
                  <a:srgbClr val="002060"/>
                </a:solidFill>
                <a:sym typeface="Wingdings" panose="05000000000000000000" pitchFamily="2" charset="2"/>
              </a:rPr>
              <a:t> release </a:t>
            </a:r>
            <a:r>
              <a:rPr lang="de-DE" sz="1700" i="1" dirty="0" err="1">
                <a:solidFill>
                  <a:srgbClr val="002060"/>
                </a:solidFill>
                <a:sym typeface="Wingdings" panose="05000000000000000000" pitchFamily="2" charset="2"/>
              </a:rPr>
              <a:t>of</a:t>
            </a:r>
            <a:r>
              <a:rPr lang="de-DE" sz="1700" i="1" dirty="0">
                <a:solidFill>
                  <a:srgbClr val="002060"/>
                </a:solidFill>
                <a:sym typeface="Wingdings" panose="05000000000000000000" pitchFamily="2" charset="2"/>
              </a:rPr>
              <a:t> SNF </a:t>
            </a:r>
            <a:endParaRPr lang="en-GB" sz="1700" i="1" noProof="0" dirty="0">
              <a:solidFill>
                <a:srgbClr val="002060"/>
              </a:solidFill>
            </a:endParaRPr>
          </a:p>
        </p:txBody>
      </p:sp>
      <p:sp>
        <p:nvSpPr>
          <p:cNvPr id="6" name="Foliennummernplatzhalter 5">
            <a:extLst>
              <a:ext uri="{FF2B5EF4-FFF2-40B4-BE49-F238E27FC236}">
                <a16:creationId xmlns:a16="http://schemas.microsoft.com/office/drawing/2014/main" id="{59AAC11C-0629-B03E-A15F-EF7FED0B3BA2}"/>
              </a:ext>
            </a:extLst>
          </p:cNvPr>
          <p:cNvSpPr>
            <a:spLocks noGrp="1"/>
          </p:cNvSpPr>
          <p:nvPr>
            <p:ph type="sldNum" sz="quarter" idx="16"/>
          </p:nvPr>
        </p:nvSpPr>
        <p:spPr/>
        <p:txBody>
          <a:bodyPr/>
          <a:lstStyle/>
          <a:p>
            <a:fld id="{42A8253E-8CE1-457E-806A-0618C97C466F}" type="slidenum">
              <a:rPr lang="en-GB" noProof="0" smtClean="0"/>
              <a:t>16</a:t>
            </a:fld>
            <a:endParaRPr lang="en-GB" noProof="0" dirty="0"/>
          </a:p>
        </p:txBody>
      </p:sp>
      <p:pic>
        <p:nvPicPr>
          <p:cNvPr id="8" name="Grafik 3" descr="Ein Bild, das Pflanze enthält.&#10;&#10;Automatisch generierte Beschreibung mit mittlerer Zuverlässigkeit">
            <a:extLst>
              <a:ext uri="{FF2B5EF4-FFF2-40B4-BE49-F238E27FC236}">
                <a16:creationId xmlns:a16="http://schemas.microsoft.com/office/drawing/2014/main" id="{3F7554C9-27AF-E36E-E122-325E59A42F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722239" y="4172937"/>
            <a:ext cx="3109761" cy="2429500"/>
          </a:xfrm>
          <a:prstGeom prst="rect">
            <a:avLst/>
          </a:prstGeom>
        </p:spPr>
      </p:pic>
      <p:sp>
        <p:nvSpPr>
          <p:cNvPr id="9" name="TextBox 8">
            <a:extLst>
              <a:ext uri="{FF2B5EF4-FFF2-40B4-BE49-F238E27FC236}">
                <a16:creationId xmlns:a16="http://schemas.microsoft.com/office/drawing/2014/main" id="{ECD427F9-64F5-175E-65EE-27ADE1B55D3D}"/>
              </a:ext>
            </a:extLst>
          </p:cNvPr>
          <p:cNvSpPr txBox="1"/>
          <p:nvPr/>
        </p:nvSpPr>
        <p:spPr>
          <a:xfrm>
            <a:off x="8722239" y="4236876"/>
            <a:ext cx="1543100" cy="618631"/>
          </a:xfrm>
          <a:prstGeom prst="rect">
            <a:avLst/>
          </a:prstGeom>
          <a:noFill/>
        </p:spPr>
        <p:txBody>
          <a:bodyPr wrap="square" rtlCol="0">
            <a:spAutoFit/>
          </a:bodyPr>
          <a:lstStyle/>
          <a:p>
            <a:pPr>
              <a:lnSpc>
                <a:spcPct val="95000"/>
              </a:lnSpc>
            </a:pPr>
            <a:r>
              <a:rPr lang="en-GB" noProof="0" dirty="0">
                <a:solidFill>
                  <a:schemeClr val="bg1"/>
                </a:solidFill>
              </a:rPr>
              <a:t>ex-ADU </a:t>
            </a:r>
          </a:p>
          <a:p>
            <a:pPr>
              <a:lnSpc>
                <a:spcPct val="95000"/>
              </a:lnSpc>
            </a:pPr>
            <a:r>
              <a:rPr lang="en-GB" noProof="0" dirty="0">
                <a:solidFill>
                  <a:schemeClr val="bg1"/>
                </a:solidFill>
              </a:rPr>
              <a:t>MOX Pellet</a:t>
            </a:r>
          </a:p>
        </p:txBody>
      </p:sp>
      <p:pic>
        <p:nvPicPr>
          <p:cNvPr id="13" name="Grafik 3" descr="Ein Bild, das Farbigkeit, Screenshot, lila, violett enthält.&#10;&#10;Automatisch generierte Beschreibung">
            <a:extLst>
              <a:ext uri="{FF2B5EF4-FFF2-40B4-BE49-F238E27FC236}">
                <a16:creationId xmlns:a16="http://schemas.microsoft.com/office/drawing/2014/main" id="{5EAE8F9B-575A-36A2-B34D-B5603FA059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7873" y="1504824"/>
            <a:ext cx="3283871" cy="2470927"/>
          </a:xfrm>
          <a:prstGeom prst="rect">
            <a:avLst/>
          </a:prstGeom>
        </p:spPr>
      </p:pic>
      <p:sp>
        <p:nvSpPr>
          <p:cNvPr id="14" name="TextBox 13">
            <a:extLst>
              <a:ext uri="{FF2B5EF4-FFF2-40B4-BE49-F238E27FC236}">
                <a16:creationId xmlns:a16="http://schemas.microsoft.com/office/drawing/2014/main" id="{91C0A1C5-E489-D721-0551-50FF72993278}"/>
              </a:ext>
            </a:extLst>
          </p:cNvPr>
          <p:cNvSpPr txBox="1"/>
          <p:nvPr/>
        </p:nvSpPr>
        <p:spPr>
          <a:xfrm>
            <a:off x="8657873" y="1523688"/>
            <a:ext cx="2658130" cy="618631"/>
          </a:xfrm>
          <a:prstGeom prst="rect">
            <a:avLst/>
          </a:prstGeom>
          <a:solidFill>
            <a:srgbClr val="002060"/>
          </a:solidFill>
        </p:spPr>
        <p:txBody>
          <a:bodyPr wrap="square" rtlCol="0">
            <a:spAutoFit/>
          </a:bodyPr>
          <a:lstStyle/>
          <a:p>
            <a:pPr>
              <a:lnSpc>
                <a:spcPct val="95000"/>
              </a:lnSpc>
            </a:pPr>
            <a:r>
              <a:rPr lang="en-AU" dirty="0">
                <a:solidFill>
                  <a:schemeClr val="bg1"/>
                </a:solidFill>
              </a:rPr>
              <a:t>A</a:t>
            </a:r>
            <a:r>
              <a:rPr lang="en-GB" dirty="0" err="1">
                <a:solidFill>
                  <a:schemeClr val="bg1"/>
                </a:solidFill>
              </a:rPr>
              <a:t>ctual</a:t>
            </a:r>
            <a:r>
              <a:rPr lang="en-GB" dirty="0">
                <a:solidFill>
                  <a:schemeClr val="bg1"/>
                </a:solidFill>
              </a:rPr>
              <a:t> Pu based MOX Pellet</a:t>
            </a:r>
            <a:endParaRPr lang="en-GB" noProof="0" dirty="0">
              <a:solidFill>
                <a:schemeClr val="bg1"/>
              </a:solidFill>
            </a:endParaRPr>
          </a:p>
        </p:txBody>
      </p:sp>
      <p:pic>
        <p:nvPicPr>
          <p:cNvPr id="15" name="Picture 14" descr="A person in a lab coat working on a machine&#10;&#10;Description automatically generated">
            <a:extLst>
              <a:ext uri="{FF2B5EF4-FFF2-40B4-BE49-F238E27FC236}">
                <a16:creationId xmlns:a16="http://schemas.microsoft.com/office/drawing/2014/main" id="{AC099E69-9156-2F16-A67C-D77C821F8B6D}"/>
              </a:ext>
            </a:extLst>
          </p:cNvPr>
          <p:cNvPicPr>
            <a:picLocks noChangeAspect="1"/>
          </p:cNvPicPr>
          <p:nvPr/>
        </p:nvPicPr>
        <p:blipFill rotWithShape="1">
          <a:blip r:embed="rId6">
            <a:extLst>
              <a:ext uri="{28A0092B-C50C-407E-A947-70E740481C1C}">
                <a14:useLocalDpi xmlns:a14="http://schemas.microsoft.com/office/drawing/2010/main" val="0"/>
              </a:ext>
            </a:extLst>
          </a:blip>
          <a:srcRect r="849"/>
          <a:stretch/>
        </p:blipFill>
        <p:spPr>
          <a:xfrm>
            <a:off x="6033747" y="1792253"/>
            <a:ext cx="2286979" cy="1561842"/>
          </a:xfrm>
          <a:prstGeom prst="rect">
            <a:avLst/>
          </a:prstGeom>
        </p:spPr>
      </p:pic>
      <p:pic>
        <p:nvPicPr>
          <p:cNvPr id="16" name="Grafik 35" descr="Ein Bild, das Person, Im Haus, medizinische Ausrüstung, Kleidung enthält.&#10;&#10;Automatisch generierte Beschreibung">
            <a:extLst>
              <a:ext uri="{FF2B5EF4-FFF2-40B4-BE49-F238E27FC236}">
                <a16:creationId xmlns:a16="http://schemas.microsoft.com/office/drawing/2014/main" id="{B4141374-E926-948E-0651-D53EA81E5DB6}"/>
              </a:ext>
            </a:extLst>
          </p:cNvPr>
          <p:cNvPicPr>
            <a:picLocks noChangeAspect="1"/>
          </p:cNvPicPr>
          <p:nvPr/>
        </p:nvPicPr>
        <p:blipFill>
          <a:blip r:embed="rId7" cstate="print">
            <a:extLst>
              <a:ext uri="{28A0092B-C50C-407E-A947-70E740481C1C}">
                <a14:useLocalDpi xmlns:a14="http://schemas.microsoft.com/office/drawing/2010/main" val="0"/>
              </a:ext>
            </a:extLst>
          </a:blip>
          <a:srcRect l="27598"/>
          <a:stretch/>
        </p:blipFill>
        <p:spPr bwMode="auto">
          <a:xfrm flipH="1">
            <a:off x="5818290" y="4172937"/>
            <a:ext cx="2596399" cy="1863580"/>
          </a:xfrm>
          <a:prstGeom prst="rect">
            <a:avLst/>
          </a:prstGeom>
          <a:effectLst>
            <a:softEdge rad="63500"/>
          </a:effectLst>
        </p:spPr>
      </p:pic>
    </p:spTree>
    <p:extLst>
      <p:ext uri="{BB962C8B-B14F-4D97-AF65-F5344CB8AC3E}">
        <p14:creationId xmlns:p14="http://schemas.microsoft.com/office/powerpoint/2010/main" val="1487643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B81697-9B08-2882-66A8-5ADD32462528}"/>
              </a:ext>
            </a:extLst>
          </p:cNvPr>
          <p:cNvSpPr>
            <a:spLocks noGrp="1"/>
          </p:cNvSpPr>
          <p:nvPr>
            <p:ph type="ctrTitle"/>
          </p:nvPr>
        </p:nvSpPr>
        <p:spPr>
          <a:xfrm>
            <a:off x="731839" y="537344"/>
            <a:ext cx="10728323" cy="623404"/>
          </a:xfrm>
        </p:spPr>
        <p:txBody>
          <a:bodyPr anchor="t">
            <a:normAutofit/>
          </a:bodyPr>
          <a:lstStyle/>
          <a:p>
            <a:r>
              <a:rPr lang="en-GB" noProof="0" dirty="0"/>
              <a:t>Acknowledgements</a:t>
            </a:r>
          </a:p>
        </p:txBody>
      </p:sp>
      <p:sp>
        <p:nvSpPr>
          <p:cNvPr id="14" name="Text Placeholder 3">
            <a:extLst>
              <a:ext uri="{FF2B5EF4-FFF2-40B4-BE49-F238E27FC236}">
                <a16:creationId xmlns:a16="http://schemas.microsoft.com/office/drawing/2014/main" id="{87BE7622-27D3-11D4-76D6-DF722AAFAA58}"/>
              </a:ext>
            </a:extLst>
          </p:cNvPr>
          <p:cNvSpPr>
            <a:spLocks noGrp="1"/>
          </p:cNvSpPr>
          <p:nvPr>
            <p:ph type="body" sz="quarter" idx="12"/>
          </p:nvPr>
        </p:nvSpPr>
        <p:spPr>
          <a:xfrm>
            <a:off x="731838" y="1060735"/>
            <a:ext cx="5364162" cy="4228093"/>
          </a:xfrm>
        </p:spPr>
        <p:txBody>
          <a:bodyPr/>
          <a:lstStyle/>
          <a:p>
            <a:r>
              <a:rPr lang="en-GB" noProof="0" dirty="0" err="1"/>
              <a:t>Forschungszentrum</a:t>
            </a:r>
            <a:r>
              <a:rPr lang="en-GB" noProof="0" dirty="0"/>
              <a:t> Jülich (FZJ):</a:t>
            </a:r>
          </a:p>
          <a:p>
            <a:pPr marL="285750" indent="-285750">
              <a:buFont typeface="Arial" panose="020B0604020202020204" pitchFamily="34" charset="0"/>
              <a:buChar char="•"/>
            </a:pPr>
            <a:r>
              <a:rPr lang="en-GB" noProof="0" dirty="0"/>
              <a:t>Prof. </a:t>
            </a:r>
            <a:r>
              <a:rPr lang="en-GB" noProof="0" dirty="0" err="1"/>
              <a:t>Dr.</a:t>
            </a:r>
            <a:r>
              <a:rPr lang="en-GB" noProof="0" dirty="0"/>
              <a:t> Dirk </a:t>
            </a:r>
            <a:r>
              <a:rPr lang="en-GB" noProof="0" dirty="0" err="1"/>
              <a:t>Bosbach</a:t>
            </a:r>
            <a:endParaRPr lang="en-GB" noProof="0" dirty="0"/>
          </a:p>
          <a:p>
            <a:pPr marL="285750" indent="-285750">
              <a:buFont typeface="Arial" panose="020B0604020202020204" pitchFamily="34" charset="0"/>
              <a:buChar char="•"/>
            </a:pPr>
            <a:r>
              <a:rPr lang="en-GB" noProof="0" dirty="0"/>
              <a:t>Prof. </a:t>
            </a:r>
            <a:r>
              <a:rPr lang="en-GB" noProof="0" dirty="0" err="1"/>
              <a:t>Dr.</a:t>
            </a:r>
            <a:r>
              <a:rPr lang="en-GB" noProof="0" dirty="0"/>
              <a:t> Giuseppe </a:t>
            </a:r>
            <a:r>
              <a:rPr lang="en-GB" noProof="0" dirty="0" err="1"/>
              <a:t>Modolo</a:t>
            </a:r>
            <a:endParaRPr lang="en-GB" noProof="0" dirty="0"/>
          </a:p>
          <a:p>
            <a:pPr marL="285750" indent="-285750">
              <a:buFont typeface="Arial" panose="020B0604020202020204" pitchFamily="34" charset="0"/>
              <a:buChar char="•"/>
            </a:pPr>
            <a:r>
              <a:rPr lang="en-GB" noProof="0" dirty="0" err="1"/>
              <a:t>Dr.</a:t>
            </a:r>
            <a:r>
              <a:rPr lang="en-GB" noProof="0" dirty="0"/>
              <a:t> Gabriel Murphy</a:t>
            </a:r>
          </a:p>
          <a:p>
            <a:pPr marL="285750" indent="-285750">
              <a:buFont typeface="Arial" panose="020B0604020202020204" pitchFamily="34" charset="0"/>
              <a:buChar char="•"/>
            </a:pPr>
            <a:r>
              <a:rPr lang="en-GB" noProof="0" dirty="0" err="1"/>
              <a:t>Dr.</a:t>
            </a:r>
            <a:r>
              <a:rPr lang="en-GB" noProof="0" dirty="0"/>
              <a:t> Andrey </a:t>
            </a:r>
            <a:r>
              <a:rPr lang="en-GB" noProof="0" dirty="0" err="1"/>
              <a:t>Bukaemskiy</a:t>
            </a:r>
            <a:endParaRPr lang="en-GB" noProof="0" dirty="0"/>
          </a:p>
          <a:p>
            <a:pPr marL="285750" indent="-285750">
              <a:buFont typeface="Arial" panose="020B0604020202020204" pitchFamily="34" charset="0"/>
              <a:buChar char="•"/>
            </a:pPr>
            <a:r>
              <a:rPr lang="en-GB" noProof="0" dirty="0"/>
              <a:t>Maximilian Henkes</a:t>
            </a:r>
          </a:p>
          <a:p>
            <a:pPr marL="285750" indent="-285750">
              <a:buFont typeface="Arial" panose="020B0604020202020204" pitchFamily="34" charset="0"/>
              <a:buChar char="•"/>
            </a:pPr>
            <a:r>
              <a:rPr lang="en-GB" noProof="0" dirty="0"/>
              <a:t>Murat </a:t>
            </a:r>
            <a:r>
              <a:rPr lang="en-GB" noProof="0" dirty="0" err="1"/>
              <a:t>Güngör</a:t>
            </a:r>
            <a:endParaRPr lang="en-GB" noProof="0" dirty="0"/>
          </a:p>
          <a:p>
            <a:pPr marL="285750" indent="-285750">
              <a:buFont typeface="Arial" panose="020B0604020202020204" pitchFamily="34" charset="0"/>
              <a:buChar char="•"/>
            </a:pPr>
            <a:r>
              <a:rPr lang="en-GB" noProof="0" dirty="0" err="1"/>
              <a:t>Dr.</a:t>
            </a:r>
            <a:r>
              <a:rPr lang="en-GB" noProof="0" dirty="0"/>
              <a:t> Philip Kegler</a:t>
            </a:r>
          </a:p>
          <a:p>
            <a:pPr marL="285750" indent="-285750">
              <a:buFont typeface="Arial" panose="020B0604020202020204" pitchFamily="34" charset="0"/>
              <a:buChar char="•"/>
            </a:pPr>
            <a:r>
              <a:rPr lang="en-GB" noProof="0" dirty="0" err="1"/>
              <a:t>Dr.</a:t>
            </a:r>
            <a:r>
              <a:rPr lang="en-GB" noProof="0" dirty="0"/>
              <a:t> Martina </a:t>
            </a:r>
            <a:r>
              <a:rPr lang="en-GB" noProof="0" dirty="0" err="1"/>
              <a:t>Klinkenberg</a:t>
            </a:r>
            <a:endParaRPr lang="en-GB" noProof="0" dirty="0"/>
          </a:p>
          <a:p>
            <a:pPr marL="285750" indent="-285750">
              <a:buFont typeface="Arial" panose="020B0604020202020204" pitchFamily="34" charset="0"/>
              <a:buChar char="•"/>
            </a:pPr>
            <a:r>
              <a:rPr lang="en-GB" noProof="0" dirty="0"/>
              <a:t>Daniil Shirokiy</a:t>
            </a:r>
          </a:p>
          <a:p>
            <a:pPr marL="285750" indent="-285750">
              <a:buFont typeface="Arial" panose="020B0604020202020204" pitchFamily="34" charset="0"/>
              <a:buChar char="•"/>
            </a:pPr>
            <a:r>
              <a:rPr lang="en-GB" noProof="0" dirty="0"/>
              <a:t>Norman </a:t>
            </a:r>
            <a:r>
              <a:rPr lang="en-GB" noProof="0" dirty="0" err="1"/>
              <a:t>Lieck</a:t>
            </a:r>
            <a:endParaRPr lang="en-GB" noProof="0" dirty="0"/>
          </a:p>
          <a:p>
            <a:pPr marL="285750" indent="-285750">
              <a:buFont typeface="Arial" panose="020B0604020202020204" pitchFamily="34" charset="0"/>
              <a:buChar char="•"/>
            </a:pPr>
            <a:r>
              <a:rPr lang="en-GB" noProof="0" dirty="0" err="1"/>
              <a:t>Dr.</a:t>
            </a:r>
            <a:r>
              <a:rPr lang="en-GB" noProof="0" dirty="0"/>
              <a:t> Christian Schreinemachers</a:t>
            </a:r>
          </a:p>
          <a:p>
            <a:pPr marL="285750" indent="-285750">
              <a:buFont typeface="Arial" panose="020B0604020202020204" pitchFamily="34" charset="0"/>
              <a:buChar char="•"/>
            </a:pPr>
            <a:r>
              <a:rPr lang="en-GB" noProof="0" dirty="0"/>
              <a:t>Kevin </a:t>
            </a:r>
            <a:r>
              <a:rPr lang="en-GB" noProof="0" dirty="0" err="1"/>
              <a:t>Stuke</a:t>
            </a:r>
            <a:endParaRPr lang="en-GB" noProof="0" dirty="0"/>
          </a:p>
          <a:p>
            <a:endParaRPr lang="en-GB" noProof="0" dirty="0"/>
          </a:p>
          <a:p>
            <a:endParaRPr lang="en-GB" noProof="0" dirty="0"/>
          </a:p>
          <a:p>
            <a:endParaRPr lang="en-GB" noProof="0" dirty="0"/>
          </a:p>
        </p:txBody>
      </p:sp>
      <p:sp>
        <p:nvSpPr>
          <p:cNvPr id="16" name="Text Placeholder 4">
            <a:extLst>
              <a:ext uri="{FF2B5EF4-FFF2-40B4-BE49-F238E27FC236}">
                <a16:creationId xmlns:a16="http://schemas.microsoft.com/office/drawing/2014/main" id="{4D5F45FF-06C5-DD46-A279-B313F5F0E487}"/>
              </a:ext>
            </a:extLst>
          </p:cNvPr>
          <p:cNvSpPr>
            <a:spLocks noGrp="1"/>
          </p:cNvSpPr>
          <p:nvPr>
            <p:ph type="body" sz="quarter" idx="13"/>
          </p:nvPr>
        </p:nvSpPr>
        <p:spPr>
          <a:xfrm>
            <a:off x="371620" y="6423285"/>
            <a:ext cx="2304000" cy="90000"/>
          </a:xfrm>
        </p:spPr>
        <p:txBody>
          <a:bodyPr/>
          <a:lstStyle/>
          <a:p>
            <a:endParaRPr lang="en-GB" noProof="0" dirty="0"/>
          </a:p>
        </p:txBody>
      </p:sp>
      <p:sp>
        <p:nvSpPr>
          <p:cNvPr id="8" name="Text Placeholder 3">
            <a:extLst>
              <a:ext uri="{FF2B5EF4-FFF2-40B4-BE49-F238E27FC236}">
                <a16:creationId xmlns:a16="http://schemas.microsoft.com/office/drawing/2014/main" id="{AF17C5E2-58EC-BBF7-8A9C-7785B7A3DE82}"/>
              </a:ext>
            </a:extLst>
          </p:cNvPr>
          <p:cNvSpPr txBox="1">
            <a:spLocks/>
          </p:cNvSpPr>
          <p:nvPr/>
        </p:nvSpPr>
        <p:spPr>
          <a:xfrm>
            <a:off x="6411736" y="1060735"/>
            <a:ext cx="5364162" cy="4351614"/>
          </a:xfrm>
          <a:prstGeom prst="rect">
            <a:avLst/>
          </a:prstGeom>
        </p:spPr>
        <p:txBody>
          <a:bodyPr vert="horz" lIns="0" tIns="0" rIns="0" bIns="0" rtlCol="0" anchor="t" anchorCtr="0">
            <a:noAutofit/>
          </a:bodyPr>
          <a:lstStyle>
            <a:lvl1pPr marL="0" indent="0" algn="l" defTabSz="914400" rtl="0" eaLnBrk="1" latinLnBrk="0" hangingPunct="1">
              <a:lnSpc>
                <a:spcPct val="114000"/>
              </a:lnSpc>
              <a:spcBef>
                <a:spcPts val="0"/>
              </a:spcBef>
              <a:spcAft>
                <a:spcPts val="0"/>
              </a:spcAft>
              <a:buFont typeface="Calibri" panose="020F0502020204030204" pitchFamily="34" charset="0"/>
              <a:buNone/>
              <a:defRPr sz="1800" b="1" kern="1200" cap="none" spc="0" baseline="0">
                <a:solidFill>
                  <a:schemeClr val="accent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dirty="0"/>
              <a:t>TRANSIENT Partners:</a:t>
            </a:r>
          </a:p>
          <a:p>
            <a:pPr marL="285750" indent="-285750">
              <a:buFont typeface="Arial" panose="020B0604020202020204" pitchFamily="34" charset="0"/>
              <a:buChar char="•"/>
            </a:pPr>
            <a:r>
              <a:rPr lang="en-GB" noProof="0" dirty="0" err="1"/>
              <a:t>Dr.</a:t>
            </a:r>
            <a:r>
              <a:rPr lang="en-GB" noProof="0" dirty="0"/>
              <a:t> Gregory Leinders</a:t>
            </a:r>
          </a:p>
          <a:p>
            <a:pPr marL="285750" indent="-285750">
              <a:buFont typeface="Arial" panose="020B0604020202020204" pitchFamily="34" charset="0"/>
              <a:buChar char="•"/>
            </a:pPr>
            <a:r>
              <a:rPr lang="en-GB" noProof="0" dirty="0"/>
              <a:t>Prof. </a:t>
            </a:r>
            <a:r>
              <a:rPr lang="en-GB" noProof="0" dirty="0" err="1"/>
              <a:t>Dr.</a:t>
            </a:r>
            <a:r>
              <a:rPr lang="en-GB" noProof="0" dirty="0"/>
              <a:t> Nina </a:t>
            </a:r>
            <a:r>
              <a:rPr lang="en-GB" noProof="0" dirty="0" err="1"/>
              <a:t>Huittinen</a:t>
            </a:r>
            <a:endParaRPr lang="en-GB" noProof="0" dirty="0"/>
          </a:p>
          <a:p>
            <a:endParaRPr lang="en-GB" noProof="0" dirty="0"/>
          </a:p>
          <a:p>
            <a:r>
              <a:rPr lang="en-GB" noProof="0" dirty="0"/>
              <a:t>European Synchrotron Radiation Facility (ESRF):</a:t>
            </a:r>
          </a:p>
          <a:p>
            <a:pPr marL="285750" indent="-285750">
              <a:buFont typeface="Arial" panose="020B0604020202020204" pitchFamily="34" charset="0"/>
              <a:buChar char="•"/>
            </a:pPr>
            <a:r>
              <a:rPr lang="en-GB" noProof="0" dirty="0" err="1"/>
              <a:t>Dr.</a:t>
            </a:r>
            <a:r>
              <a:rPr lang="en-GB" noProof="0" dirty="0"/>
              <a:t> Kristina </a:t>
            </a:r>
            <a:r>
              <a:rPr lang="en-GB" noProof="0" dirty="0" err="1"/>
              <a:t>Kvashnina</a:t>
            </a:r>
            <a:endParaRPr lang="en-GB" noProof="0" dirty="0"/>
          </a:p>
          <a:p>
            <a:pPr marL="285750" indent="-285750">
              <a:buFont typeface="Arial" panose="020B0604020202020204" pitchFamily="34" charset="0"/>
              <a:buChar char="•"/>
            </a:pPr>
            <a:r>
              <a:rPr lang="en-GB" noProof="0" dirty="0" err="1"/>
              <a:t>Dr.</a:t>
            </a:r>
            <a:r>
              <a:rPr lang="en-GB" noProof="0" dirty="0"/>
              <a:t> Lucia </a:t>
            </a:r>
            <a:r>
              <a:rPr lang="en-GB" noProof="0" dirty="0" err="1"/>
              <a:t>Amidani</a:t>
            </a:r>
            <a:endParaRPr lang="en-GB" noProof="0" dirty="0"/>
          </a:p>
          <a:p>
            <a:pPr marL="285750" indent="-285750">
              <a:buFont typeface="Arial" panose="020B0604020202020204" pitchFamily="34" charset="0"/>
              <a:buChar char="•"/>
            </a:pPr>
            <a:r>
              <a:rPr lang="en-GB" noProof="0" dirty="0" err="1"/>
              <a:t>Dr.</a:t>
            </a:r>
            <a:r>
              <a:rPr lang="en-GB" noProof="0" dirty="0"/>
              <a:t> Christoph Hennig </a:t>
            </a:r>
          </a:p>
          <a:p>
            <a:pPr marL="285750" indent="-285750">
              <a:buFont typeface="Arial" panose="020B0604020202020204" pitchFamily="34" charset="0"/>
              <a:buChar char="•"/>
            </a:pPr>
            <a:endParaRPr lang="en-GB" noProof="0" dirty="0"/>
          </a:p>
          <a:p>
            <a:r>
              <a:rPr lang="en-GB" noProof="0" dirty="0"/>
              <a:t>The Federal Ministry of Education and Research (BMBF) Germany</a:t>
            </a:r>
          </a:p>
          <a:p>
            <a:endParaRPr lang="en-GB" noProof="0" dirty="0"/>
          </a:p>
          <a:p>
            <a:endParaRPr lang="en-GB" noProof="0" dirty="0"/>
          </a:p>
          <a:p>
            <a:endParaRPr lang="en-GB" noProof="0" dirty="0"/>
          </a:p>
          <a:p>
            <a:endParaRPr lang="en-GB" noProof="0" dirty="0"/>
          </a:p>
        </p:txBody>
      </p:sp>
      <p:pic>
        <p:nvPicPr>
          <p:cNvPr id="3" name="Picture 23" descr="BMBF bestätigt familie redlich">
            <a:extLst>
              <a:ext uri="{FF2B5EF4-FFF2-40B4-BE49-F238E27FC236}">
                <a16:creationId xmlns:a16="http://schemas.microsoft.com/office/drawing/2014/main" id="{7B59B5DE-E295-E7E9-922B-B720F6E3D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9517" y="4239449"/>
            <a:ext cx="2016224" cy="1088121"/>
          </a:xfrm>
          <a:prstGeom prst="rect">
            <a:avLst/>
          </a:prstGeom>
          <a:solidFill>
            <a:schemeClr val="bg1"/>
          </a:solidFill>
        </p:spPr>
      </p:pic>
      <p:pic>
        <p:nvPicPr>
          <p:cNvPr id="4" name="Picture 2" descr="Belgian Nuclear Research Centre | SCK CEN">
            <a:extLst>
              <a:ext uri="{FF2B5EF4-FFF2-40B4-BE49-F238E27FC236}">
                <a16:creationId xmlns:a16="http://schemas.microsoft.com/office/drawing/2014/main" id="{72EFC73D-83D9-C28D-A813-3368048122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708" b="26491"/>
          <a:stretch/>
        </p:blipFill>
        <p:spPr bwMode="auto">
          <a:xfrm>
            <a:off x="9394021" y="625845"/>
            <a:ext cx="2224007" cy="5348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elmholtz-Zentrum Dresden-Rossendorf - Wikipedia">
            <a:extLst>
              <a:ext uri="{FF2B5EF4-FFF2-40B4-BE49-F238E27FC236}">
                <a16:creationId xmlns:a16="http://schemas.microsoft.com/office/drawing/2014/main" id="{BA0B49EB-2FCE-CB4B-36F9-56BA25D73BFF}"/>
              </a:ext>
            </a:extLst>
          </p:cNvPr>
          <p:cNvPicPr>
            <a:picLocks noChangeAspect="1"/>
          </p:cNvPicPr>
          <p:nvPr/>
        </p:nvPicPr>
        <p:blipFill>
          <a:blip r:embed="rId4"/>
          <a:srcRect/>
          <a:stretch>
            <a:fillRect/>
          </a:stretch>
        </p:blipFill>
        <p:spPr>
          <a:xfrm>
            <a:off x="9535468" y="1260581"/>
            <a:ext cx="1941115" cy="960065"/>
          </a:xfrm>
          <a:prstGeom prst="rect">
            <a:avLst/>
          </a:prstGeom>
          <a:noFill/>
          <a:ln cap="flat">
            <a:noFill/>
          </a:ln>
        </p:spPr>
      </p:pic>
      <p:pic>
        <p:nvPicPr>
          <p:cNvPr id="6" name="Picture 34" descr="European Synchrotron Radiation Facility (ESRF)">
            <a:extLst>
              <a:ext uri="{FF2B5EF4-FFF2-40B4-BE49-F238E27FC236}">
                <a16:creationId xmlns:a16="http://schemas.microsoft.com/office/drawing/2014/main" id="{800AAF38-3BCE-0AF1-392D-A2FA52B19C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94021" y="2655536"/>
            <a:ext cx="927445" cy="1149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948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B65691-605D-83E5-801C-FD2C1BDA47A6}"/>
              </a:ext>
            </a:extLst>
          </p:cNvPr>
          <p:cNvSpPr>
            <a:spLocks noGrp="1"/>
          </p:cNvSpPr>
          <p:nvPr>
            <p:ph type="title"/>
          </p:nvPr>
        </p:nvSpPr>
        <p:spPr/>
        <p:txBody>
          <a:bodyPr/>
          <a:lstStyle/>
          <a:p>
            <a:r>
              <a:rPr lang="en-GB" cap="none" noProof="0" dirty="0"/>
              <a:t>Mixed Oxide Fuel </a:t>
            </a:r>
          </a:p>
        </p:txBody>
      </p:sp>
      <p:sp>
        <p:nvSpPr>
          <p:cNvPr id="3" name="Inhaltsplatzhalter 2">
            <a:extLst>
              <a:ext uri="{FF2B5EF4-FFF2-40B4-BE49-F238E27FC236}">
                <a16:creationId xmlns:a16="http://schemas.microsoft.com/office/drawing/2014/main" id="{78BC8330-7E95-A30D-331F-11867F918255}"/>
              </a:ext>
            </a:extLst>
          </p:cNvPr>
          <p:cNvSpPr>
            <a:spLocks noGrp="1"/>
          </p:cNvSpPr>
          <p:nvPr>
            <p:ph idx="1"/>
          </p:nvPr>
        </p:nvSpPr>
        <p:spPr>
          <a:xfrm>
            <a:off x="360000" y="1563143"/>
            <a:ext cx="5190959" cy="4214255"/>
          </a:xfrm>
        </p:spPr>
        <p:txBody>
          <a:bodyPr/>
          <a:lstStyle/>
          <a:p>
            <a:r>
              <a:rPr lang="en-GB" noProof="0" dirty="0">
                <a:solidFill>
                  <a:srgbClr val="023D6B"/>
                </a:solidFill>
              </a:rPr>
              <a:t>A ceramic consisting of </a:t>
            </a:r>
            <a:r>
              <a:rPr lang="en-GB" dirty="0">
                <a:solidFill>
                  <a:srgbClr val="023D6B"/>
                </a:solidFill>
              </a:rPr>
              <a:t>primarily</a:t>
            </a:r>
            <a:r>
              <a:rPr lang="en-GB" noProof="0" dirty="0">
                <a:solidFill>
                  <a:srgbClr val="023D6B"/>
                </a:solidFill>
              </a:rPr>
              <a:t> UO</a:t>
            </a:r>
            <a:r>
              <a:rPr lang="en-GB" baseline="-25000" noProof="0" dirty="0">
                <a:solidFill>
                  <a:srgbClr val="023D6B"/>
                </a:solidFill>
              </a:rPr>
              <a:t>2</a:t>
            </a:r>
            <a:r>
              <a:rPr lang="en-GB" noProof="0" dirty="0">
                <a:solidFill>
                  <a:srgbClr val="023D6B"/>
                </a:solidFill>
              </a:rPr>
              <a:t> and 1,5 – </a:t>
            </a:r>
            <a:r>
              <a:rPr lang="en-GB" dirty="0">
                <a:solidFill>
                  <a:srgbClr val="023D6B"/>
                </a:solidFill>
              </a:rPr>
              <a:t>40</a:t>
            </a:r>
            <a:r>
              <a:rPr lang="en-GB" noProof="0" dirty="0">
                <a:solidFill>
                  <a:srgbClr val="023D6B"/>
                </a:solidFill>
              </a:rPr>
              <a:t> </a:t>
            </a:r>
            <a:r>
              <a:rPr lang="en-GB" noProof="0" dirty="0" err="1">
                <a:solidFill>
                  <a:srgbClr val="023D6B"/>
                </a:solidFill>
              </a:rPr>
              <a:t>wt%HM</a:t>
            </a:r>
            <a:r>
              <a:rPr lang="en-GB" noProof="0" dirty="0">
                <a:solidFill>
                  <a:srgbClr val="023D6B"/>
                </a:solidFill>
              </a:rPr>
              <a:t> Pu</a:t>
            </a:r>
            <a:endParaRPr lang="en-GB" baseline="-25000" noProof="0" dirty="0">
              <a:solidFill>
                <a:srgbClr val="023D6B"/>
              </a:solidFill>
            </a:endParaRPr>
          </a:p>
          <a:p>
            <a:endParaRPr lang="en-GB" noProof="0" dirty="0">
              <a:solidFill>
                <a:srgbClr val="023D6B"/>
              </a:solidFill>
            </a:endParaRPr>
          </a:p>
          <a:p>
            <a:r>
              <a:rPr lang="en-GB" noProof="0" dirty="0">
                <a:solidFill>
                  <a:srgbClr val="023D6B"/>
                </a:solidFill>
              </a:rPr>
              <a:t>The result of recycled spent UO</a:t>
            </a:r>
            <a:r>
              <a:rPr lang="en-GB" baseline="-25000" noProof="0" dirty="0">
                <a:solidFill>
                  <a:srgbClr val="023D6B"/>
                </a:solidFill>
              </a:rPr>
              <a:t>2</a:t>
            </a:r>
            <a:r>
              <a:rPr lang="en-GB" noProof="0" dirty="0">
                <a:solidFill>
                  <a:srgbClr val="023D6B"/>
                </a:solidFill>
              </a:rPr>
              <a:t> fuel</a:t>
            </a:r>
          </a:p>
          <a:p>
            <a:pPr marL="215900" lvl="1" indent="0">
              <a:buNone/>
            </a:pPr>
            <a:endParaRPr lang="en-GB" noProof="0" dirty="0">
              <a:solidFill>
                <a:srgbClr val="023D6B"/>
              </a:solidFill>
            </a:endParaRPr>
          </a:p>
          <a:p>
            <a:r>
              <a:rPr lang="en-GB" noProof="0" dirty="0">
                <a:solidFill>
                  <a:srgbClr val="023D6B"/>
                </a:solidFill>
              </a:rPr>
              <a:t>Accumulated Pu is extracted from spent UO</a:t>
            </a:r>
            <a:r>
              <a:rPr lang="en-GB" baseline="-25000" noProof="0" dirty="0">
                <a:solidFill>
                  <a:srgbClr val="023D6B"/>
                </a:solidFill>
              </a:rPr>
              <a:t>2</a:t>
            </a:r>
            <a:r>
              <a:rPr lang="en-GB" noProof="0" dirty="0">
                <a:solidFill>
                  <a:srgbClr val="023D6B"/>
                </a:solidFill>
              </a:rPr>
              <a:t> fuel and reintroduced into the fuel cycle in various processing methods…</a:t>
            </a:r>
          </a:p>
          <a:p>
            <a:endParaRPr lang="en-GB" noProof="0" dirty="0">
              <a:solidFill>
                <a:srgbClr val="023D6B"/>
              </a:solidFill>
            </a:endParaRPr>
          </a:p>
          <a:p>
            <a:endParaRPr lang="en-GB" noProof="0" dirty="0">
              <a:solidFill>
                <a:srgbClr val="023D6B"/>
              </a:solidFill>
            </a:endParaRPr>
          </a:p>
          <a:p>
            <a:endParaRPr lang="en-GB" noProof="0" dirty="0">
              <a:solidFill>
                <a:srgbClr val="023D6B"/>
              </a:solidFill>
            </a:endParaRPr>
          </a:p>
          <a:p>
            <a:endParaRPr lang="en-GB" noProof="0" dirty="0">
              <a:solidFill>
                <a:srgbClr val="023D6B"/>
              </a:solidFill>
            </a:endParaRPr>
          </a:p>
        </p:txBody>
      </p:sp>
      <p:sp>
        <p:nvSpPr>
          <p:cNvPr id="4" name="Textplatzhalter 3">
            <a:extLst>
              <a:ext uri="{FF2B5EF4-FFF2-40B4-BE49-F238E27FC236}">
                <a16:creationId xmlns:a16="http://schemas.microsoft.com/office/drawing/2014/main" id="{66F7E2B5-DBFA-21F2-C87B-6B470DAB48CA}"/>
              </a:ext>
            </a:extLst>
          </p:cNvPr>
          <p:cNvSpPr>
            <a:spLocks noGrp="1"/>
          </p:cNvSpPr>
          <p:nvPr>
            <p:ph type="body" sz="quarter" idx="15"/>
          </p:nvPr>
        </p:nvSpPr>
        <p:spPr/>
        <p:txBody>
          <a:bodyPr/>
          <a:lstStyle/>
          <a:p>
            <a:endParaRPr lang="en-GB" noProof="0" dirty="0"/>
          </a:p>
        </p:txBody>
      </p:sp>
      <p:pic>
        <p:nvPicPr>
          <p:cNvPr id="13" name="Picture 12" descr="A diagram of a nuclear fuel cycle&#10;&#10;Description automatically generated">
            <a:extLst>
              <a:ext uri="{FF2B5EF4-FFF2-40B4-BE49-F238E27FC236}">
                <a16:creationId xmlns:a16="http://schemas.microsoft.com/office/drawing/2014/main" id="{A8D743B1-7E85-8F8B-1594-C49DF2A1F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4879" y="867738"/>
            <a:ext cx="5102897" cy="5122524"/>
          </a:xfrm>
          <a:prstGeom prst="rect">
            <a:avLst/>
          </a:prstGeom>
        </p:spPr>
      </p:pic>
      <p:sp>
        <p:nvSpPr>
          <p:cNvPr id="15" name="Foliennummernplatzhalter 14">
            <a:extLst>
              <a:ext uri="{FF2B5EF4-FFF2-40B4-BE49-F238E27FC236}">
                <a16:creationId xmlns:a16="http://schemas.microsoft.com/office/drawing/2014/main" id="{139CB2F9-5BF4-3A28-AA95-3CE0C10DE0B2}"/>
              </a:ext>
            </a:extLst>
          </p:cNvPr>
          <p:cNvSpPr>
            <a:spLocks noGrp="1"/>
          </p:cNvSpPr>
          <p:nvPr>
            <p:ph type="sldNum" sz="quarter" idx="16"/>
          </p:nvPr>
        </p:nvSpPr>
        <p:spPr/>
        <p:txBody>
          <a:bodyPr/>
          <a:lstStyle/>
          <a:p>
            <a:fld id="{42A8253E-8CE1-457E-806A-0618C97C466F}" type="slidenum">
              <a:rPr lang="en-GB" noProof="0" smtClean="0"/>
              <a:t>2</a:t>
            </a:fld>
            <a:endParaRPr lang="en-GB" noProof="0" dirty="0"/>
          </a:p>
        </p:txBody>
      </p:sp>
    </p:spTree>
    <p:extLst>
      <p:ext uri="{BB962C8B-B14F-4D97-AF65-F5344CB8AC3E}">
        <p14:creationId xmlns:p14="http://schemas.microsoft.com/office/powerpoint/2010/main" val="2507319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CDD6F9-DDCA-2E64-7981-C10A0C0BFBD5}"/>
              </a:ext>
            </a:extLst>
          </p:cNvPr>
          <p:cNvSpPr>
            <a:spLocks noGrp="1"/>
          </p:cNvSpPr>
          <p:nvPr>
            <p:ph type="title"/>
          </p:nvPr>
        </p:nvSpPr>
        <p:spPr/>
        <p:txBody>
          <a:bodyPr/>
          <a:lstStyle/>
          <a:p>
            <a:r>
              <a:rPr lang="en-GB" cap="none" noProof="0" dirty="0"/>
              <a:t>MIMAS MOX (</a:t>
            </a:r>
            <a:r>
              <a:rPr lang="en-GB" u="sng" cap="none" noProof="0" dirty="0"/>
              <a:t>Mi</a:t>
            </a:r>
            <a:r>
              <a:rPr lang="en-GB" cap="none" noProof="0" dirty="0"/>
              <a:t>cronized </a:t>
            </a:r>
            <a:r>
              <a:rPr lang="en-GB" u="sng" cap="none" noProof="0" dirty="0"/>
              <a:t>Mas</a:t>
            </a:r>
            <a:r>
              <a:rPr lang="en-GB" cap="none" noProof="0" dirty="0"/>
              <a:t>ter Blend)</a:t>
            </a:r>
          </a:p>
        </p:txBody>
      </p:sp>
      <p:sp>
        <p:nvSpPr>
          <p:cNvPr id="3" name="Inhaltsplatzhalter 2">
            <a:extLst>
              <a:ext uri="{FF2B5EF4-FFF2-40B4-BE49-F238E27FC236}">
                <a16:creationId xmlns:a16="http://schemas.microsoft.com/office/drawing/2014/main" id="{7F7614A5-2840-3F48-7375-A132133491DD}"/>
              </a:ext>
            </a:extLst>
          </p:cNvPr>
          <p:cNvSpPr>
            <a:spLocks noGrp="1"/>
          </p:cNvSpPr>
          <p:nvPr>
            <p:ph idx="1"/>
          </p:nvPr>
        </p:nvSpPr>
        <p:spPr>
          <a:xfrm>
            <a:off x="360001" y="1592018"/>
            <a:ext cx="8043476" cy="4214255"/>
          </a:xfrm>
        </p:spPr>
        <p:txBody>
          <a:bodyPr/>
          <a:lstStyle/>
          <a:p>
            <a:r>
              <a:rPr lang="en-GB" sz="2000" noProof="0" dirty="0">
                <a:solidFill>
                  <a:srgbClr val="023D6B"/>
                </a:solidFill>
              </a:rPr>
              <a:t>The MIMAS process has been developed by </a:t>
            </a:r>
            <a:r>
              <a:rPr lang="en-GB" sz="2000" noProof="0" dirty="0" err="1">
                <a:solidFill>
                  <a:srgbClr val="023D6B"/>
                </a:solidFill>
              </a:rPr>
              <a:t>Belgonucleaire</a:t>
            </a:r>
            <a:r>
              <a:rPr lang="en-GB" sz="2000" noProof="0" dirty="0">
                <a:solidFill>
                  <a:srgbClr val="023D6B"/>
                </a:solidFill>
              </a:rPr>
              <a:t> in 1986</a:t>
            </a:r>
          </a:p>
          <a:p>
            <a:endParaRPr lang="en-GB" sz="2000" noProof="0" dirty="0">
              <a:solidFill>
                <a:srgbClr val="023D6B"/>
              </a:solidFill>
            </a:endParaRPr>
          </a:p>
          <a:p>
            <a:r>
              <a:rPr lang="en-GB" sz="2000" noProof="0" dirty="0">
                <a:solidFill>
                  <a:srgbClr val="023D6B"/>
                </a:solidFill>
              </a:rPr>
              <a:t>Since 1986, about 240 tons of MIMAS MOX fuel rods have been fabricated and loaded in commercial reactors in France, Switzerland, Germany and from 1995 on, in Belgium. [1]</a:t>
            </a:r>
          </a:p>
          <a:p>
            <a:pPr marL="0" indent="0">
              <a:buNone/>
            </a:pPr>
            <a:endParaRPr lang="en-GB" sz="2000" noProof="0" dirty="0">
              <a:solidFill>
                <a:srgbClr val="023D6B"/>
              </a:solidFill>
            </a:endParaRPr>
          </a:p>
          <a:p>
            <a:r>
              <a:rPr lang="en-GB" sz="2000" noProof="0" dirty="0">
                <a:solidFill>
                  <a:srgbClr val="023D6B"/>
                </a:solidFill>
              </a:rPr>
              <a:t>Accordingly, mostly MIMAS type MOX fuel is lying in German interim storages today</a:t>
            </a:r>
          </a:p>
          <a:p>
            <a:endParaRPr lang="en-GB" sz="2000" noProof="0" dirty="0">
              <a:solidFill>
                <a:srgbClr val="023D6B"/>
              </a:solidFill>
            </a:endParaRPr>
          </a:p>
        </p:txBody>
      </p:sp>
      <p:sp>
        <p:nvSpPr>
          <p:cNvPr id="4" name="Textplatzhalter 3">
            <a:extLst>
              <a:ext uri="{FF2B5EF4-FFF2-40B4-BE49-F238E27FC236}">
                <a16:creationId xmlns:a16="http://schemas.microsoft.com/office/drawing/2014/main" id="{9B6EBBA8-DB17-CFE5-7D5F-8A77B2EE8326}"/>
              </a:ext>
            </a:extLst>
          </p:cNvPr>
          <p:cNvSpPr>
            <a:spLocks noGrp="1"/>
          </p:cNvSpPr>
          <p:nvPr>
            <p:ph type="body" sz="quarter" idx="15"/>
          </p:nvPr>
        </p:nvSpPr>
        <p:spPr/>
        <p:txBody>
          <a:bodyPr/>
          <a:lstStyle/>
          <a:p>
            <a:r>
              <a:rPr lang="en-GB" noProof="0" dirty="0"/>
              <a:t>Historical Background</a:t>
            </a:r>
          </a:p>
        </p:txBody>
      </p:sp>
      <p:pic>
        <p:nvPicPr>
          <p:cNvPr id="5" name="Grafik 4" descr="Ein Bild, das Grafiken, Logo, Design, Schrift enthält.&#10;&#10;Automatisch generierte Beschreibung">
            <a:extLst>
              <a:ext uri="{FF2B5EF4-FFF2-40B4-BE49-F238E27FC236}">
                <a16:creationId xmlns:a16="http://schemas.microsoft.com/office/drawing/2014/main" id="{5B1B811D-4FDB-558D-BCBF-424CBA295C32}"/>
              </a:ext>
            </a:extLst>
          </p:cNvPr>
          <p:cNvPicPr>
            <a:picLocks noChangeAspect="1"/>
          </p:cNvPicPr>
          <p:nvPr/>
        </p:nvPicPr>
        <p:blipFill>
          <a:blip r:embed="rId3">
            <a:extLst>
              <a:ext uri="{28A0092B-C50C-407E-A947-70E740481C1C}">
                <a14:useLocalDpi xmlns:a14="http://schemas.microsoft.com/office/drawing/2010/main" val="0"/>
              </a:ext>
            </a:extLst>
          </a:blip>
          <a:srcRect l="18318" t="36081" r="16932" b="36081"/>
          <a:stretch/>
        </p:blipFill>
        <p:spPr>
          <a:xfrm>
            <a:off x="8766831" y="1199474"/>
            <a:ext cx="2616233" cy="1124780"/>
          </a:xfrm>
          <a:prstGeom prst="rect">
            <a:avLst/>
          </a:prstGeom>
        </p:spPr>
      </p:pic>
      <p:sp>
        <p:nvSpPr>
          <p:cNvPr id="6" name="Textfeld 9">
            <a:extLst>
              <a:ext uri="{FF2B5EF4-FFF2-40B4-BE49-F238E27FC236}">
                <a16:creationId xmlns:a16="http://schemas.microsoft.com/office/drawing/2014/main" id="{6864C49B-7459-3557-7432-AC9639A84518}"/>
              </a:ext>
            </a:extLst>
          </p:cNvPr>
          <p:cNvSpPr txBox="1"/>
          <p:nvPr/>
        </p:nvSpPr>
        <p:spPr>
          <a:xfrm>
            <a:off x="162831" y="6042774"/>
            <a:ext cx="4831184" cy="215444"/>
          </a:xfrm>
          <a:prstGeom prst="rect">
            <a:avLst/>
          </a:prstGeom>
          <a:noFill/>
        </p:spPr>
        <p:txBody>
          <a:bodyPr wrap="square" rtlCol="0">
            <a:spAutoFit/>
          </a:bodyPr>
          <a:lstStyle/>
          <a:p>
            <a:pPr marR="1000"/>
            <a:r>
              <a:rPr lang="en-GB" sz="800" noProof="0" dirty="0">
                <a:latin typeface="Segoe UI" panose="020B0502040204020203" pitchFamily="34" charset="0"/>
              </a:rPr>
              <a:t>[1]: D. Haas, A. </a:t>
            </a:r>
            <a:r>
              <a:rPr lang="en-GB" sz="800" noProof="0" dirty="0" err="1">
                <a:latin typeface="Segoe UI" panose="020B0502040204020203" pitchFamily="34" charset="0"/>
              </a:rPr>
              <a:t>Vandergheynst</a:t>
            </a:r>
            <a:r>
              <a:rPr lang="en-GB" sz="800" noProof="0" dirty="0">
                <a:latin typeface="Segoe UI" panose="020B0502040204020203" pitchFamily="34" charset="0"/>
              </a:rPr>
              <a:t>, J. van Vliet, R. </a:t>
            </a:r>
            <a:r>
              <a:rPr lang="en-GB" sz="800" noProof="0" dirty="0" err="1">
                <a:latin typeface="Segoe UI" panose="020B0502040204020203" pitchFamily="34" charset="0"/>
              </a:rPr>
              <a:t>Lorenzelli</a:t>
            </a:r>
            <a:r>
              <a:rPr lang="en-GB" sz="800" noProof="0" dirty="0">
                <a:latin typeface="Segoe UI" panose="020B0502040204020203" pitchFamily="34" charset="0"/>
              </a:rPr>
              <a:t>, J.-L. Nigon, </a:t>
            </a:r>
            <a:r>
              <a:rPr lang="en-GB" sz="800" i="1" noProof="0" dirty="0">
                <a:latin typeface="Segoe UI" panose="020B0502040204020203" pitchFamily="34" charset="0"/>
              </a:rPr>
              <a:t>Nuclear Technology</a:t>
            </a:r>
            <a:r>
              <a:rPr lang="en-GB" sz="800" i="0" noProof="0" dirty="0">
                <a:latin typeface="Segoe UI" panose="020B0502040204020203" pitchFamily="34" charset="0"/>
              </a:rPr>
              <a:t> </a:t>
            </a:r>
            <a:r>
              <a:rPr lang="en-GB" sz="800" b="1" i="0" noProof="0" dirty="0">
                <a:latin typeface="Segoe UI" panose="020B0502040204020203" pitchFamily="34" charset="0"/>
              </a:rPr>
              <a:t>1994</a:t>
            </a:r>
            <a:r>
              <a:rPr lang="en-GB" sz="800" b="0" i="0" noProof="0" dirty="0">
                <a:latin typeface="Segoe UI" panose="020B0502040204020203" pitchFamily="34" charset="0"/>
              </a:rPr>
              <a:t>, </a:t>
            </a:r>
            <a:r>
              <a:rPr lang="en-GB" sz="800" b="0" i="1" noProof="0" dirty="0">
                <a:latin typeface="Segoe UI" panose="020B0502040204020203" pitchFamily="34" charset="0"/>
              </a:rPr>
              <a:t>106</a:t>
            </a:r>
            <a:r>
              <a:rPr lang="en-GB" sz="800" b="0" i="0" noProof="0" dirty="0">
                <a:latin typeface="Segoe UI" panose="020B0502040204020203" pitchFamily="34" charset="0"/>
              </a:rPr>
              <a:t>, 60.</a:t>
            </a:r>
          </a:p>
        </p:txBody>
      </p:sp>
      <p:grpSp>
        <p:nvGrpSpPr>
          <p:cNvPr id="32" name="Gruppieren 31">
            <a:extLst>
              <a:ext uri="{FF2B5EF4-FFF2-40B4-BE49-F238E27FC236}">
                <a16:creationId xmlns:a16="http://schemas.microsoft.com/office/drawing/2014/main" id="{87F11FDF-431B-E0E6-8AC9-BDF95569A268}"/>
              </a:ext>
            </a:extLst>
          </p:cNvPr>
          <p:cNvGrpSpPr/>
          <p:nvPr/>
        </p:nvGrpSpPr>
        <p:grpSpPr>
          <a:xfrm>
            <a:off x="8278238" y="2594032"/>
            <a:ext cx="3529585" cy="3355479"/>
            <a:chOff x="9216585" y="2988023"/>
            <a:chExt cx="2366425" cy="2424175"/>
          </a:xfrm>
        </p:grpSpPr>
        <p:grpSp>
          <p:nvGrpSpPr>
            <p:cNvPr id="7" name="Gruppieren 6">
              <a:extLst>
                <a:ext uri="{FF2B5EF4-FFF2-40B4-BE49-F238E27FC236}">
                  <a16:creationId xmlns:a16="http://schemas.microsoft.com/office/drawing/2014/main" id="{9D6F7FE9-84FC-C48A-B87D-A8C1D326ADF8}"/>
                </a:ext>
              </a:extLst>
            </p:cNvPr>
            <p:cNvGrpSpPr/>
            <p:nvPr/>
          </p:nvGrpSpPr>
          <p:grpSpPr>
            <a:xfrm>
              <a:off x="9216585" y="2988023"/>
              <a:ext cx="2366425" cy="2424175"/>
              <a:chOff x="7962129" y="3887684"/>
              <a:chExt cx="2824034" cy="3137663"/>
            </a:xfrm>
          </p:grpSpPr>
          <p:pic>
            <p:nvPicPr>
              <p:cNvPr id="8" name="Grafik 7">
                <a:extLst>
                  <a:ext uri="{FF2B5EF4-FFF2-40B4-BE49-F238E27FC236}">
                    <a16:creationId xmlns:a16="http://schemas.microsoft.com/office/drawing/2014/main" id="{4B0F557C-928E-D5BC-1AC0-4F89CC63D8E9}"/>
                  </a:ext>
                </a:extLst>
              </p:cNvPr>
              <p:cNvPicPr>
                <a:picLocks noChangeAspect="1"/>
              </p:cNvPicPr>
              <p:nvPr/>
            </p:nvPicPr>
            <p:blipFill rotWithShape="1">
              <a:blip r:embed="rId4"/>
              <a:srcRect l="14878" t="39538" r="46891" b="18782"/>
              <a:stretch/>
            </p:blipFill>
            <p:spPr>
              <a:xfrm>
                <a:off x="7962129" y="3887684"/>
                <a:ext cx="2824034" cy="3137663"/>
              </a:xfrm>
              <a:prstGeom prst="ellipse">
                <a:avLst/>
              </a:prstGeom>
              <a:ln>
                <a:noFill/>
              </a:ln>
              <a:effectLst>
                <a:softEdge rad="112500"/>
              </a:effectLst>
            </p:spPr>
          </p:pic>
          <p:sp>
            <p:nvSpPr>
              <p:cNvPr id="9" name="Form 5">
                <a:extLst>
                  <a:ext uri="{FF2B5EF4-FFF2-40B4-BE49-F238E27FC236}">
                    <a16:creationId xmlns:a16="http://schemas.microsoft.com/office/drawing/2014/main" id="{1E317BC8-F058-2C37-46B2-BC88561ABC89}"/>
                  </a:ext>
                </a:extLst>
              </p:cNvPr>
              <p:cNvSpPr/>
              <p:nvPr/>
            </p:nvSpPr>
            <p:spPr bwMode="auto">
              <a:xfrm rot="521445">
                <a:off x="9395198" y="5086075"/>
                <a:ext cx="537194" cy="319446"/>
              </a:xfrm>
              <a:prstGeom prst="swooshArrow">
                <a:avLst>
                  <a:gd name="adj1" fmla="val 18443"/>
                  <a:gd name="adj2" fmla="val 25000"/>
                </a:avLst>
              </a:prstGeom>
              <a:solidFill>
                <a:srgbClr val="023D6B"/>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noProof="0" dirty="0"/>
              </a:p>
            </p:txBody>
          </p:sp>
          <p:sp>
            <p:nvSpPr>
              <p:cNvPr id="10" name="Form 5">
                <a:extLst>
                  <a:ext uri="{FF2B5EF4-FFF2-40B4-BE49-F238E27FC236}">
                    <a16:creationId xmlns:a16="http://schemas.microsoft.com/office/drawing/2014/main" id="{0DAEC4EC-A1A3-2FE6-05B7-1384876E2BC4}"/>
                  </a:ext>
                </a:extLst>
              </p:cNvPr>
              <p:cNvSpPr/>
              <p:nvPr/>
            </p:nvSpPr>
            <p:spPr bwMode="auto">
              <a:xfrm rot="521445" flipH="1" flipV="1">
                <a:off x="8856218" y="5372941"/>
                <a:ext cx="497667" cy="578046"/>
              </a:xfrm>
              <a:prstGeom prst="swooshArrow">
                <a:avLst>
                  <a:gd name="adj1" fmla="val 18443"/>
                  <a:gd name="adj2" fmla="val 25000"/>
                </a:avLst>
              </a:prstGeom>
              <a:solidFill>
                <a:srgbClr val="023D6B"/>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noProof="0" dirty="0"/>
              </a:p>
            </p:txBody>
          </p:sp>
          <p:sp>
            <p:nvSpPr>
              <p:cNvPr id="11" name="Form 5">
                <a:extLst>
                  <a:ext uri="{FF2B5EF4-FFF2-40B4-BE49-F238E27FC236}">
                    <a16:creationId xmlns:a16="http://schemas.microsoft.com/office/drawing/2014/main" id="{F27B82B8-B55E-1FA3-B68A-7A1692306D65}"/>
                  </a:ext>
                </a:extLst>
              </p:cNvPr>
              <p:cNvSpPr/>
              <p:nvPr/>
            </p:nvSpPr>
            <p:spPr bwMode="auto">
              <a:xfrm rot="521445" flipH="1">
                <a:off x="8668660" y="4857614"/>
                <a:ext cx="761690" cy="510387"/>
              </a:xfrm>
              <a:prstGeom prst="swooshArrow">
                <a:avLst>
                  <a:gd name="adj1" fmla="val 18443"/>
                  <a:gd name="adj2" fmla="val 25000"/>
                </a:avLst>
              </a:prstGeom>
              <a:solidFill>
                <a:srgbClr val="023D6B"/>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noProof="0" dirty="0"/>
              </a:p>
            </p:txBody>
          </p:sp>
        </p:grpSp>
        <p:grpSp>
          <p:nvGrpSpPr>
            <p:cNvPr id="15" name="Gruppieren 14">
              <a:extLst>
                <a:ext uri="{FF2B5EF4-FFF2-40B4-BE49-F238E27FC236}">
                  <a16:creationId xmlns:a16="http://schemas.microsoft.com/office/drawing/2014/main" id="{691E932C-8CF3-8263-F72E-E2C11F4295E1}"/>
                </a:ext>
              </a:extLst>
            </p:cNvPr>
            <p:cNvGrpSpPr/>
            <p:nvPr/>
          </p:nvGrpSpPr>
          <p:grpSpPr>
            <a:xfrm>
              <a:off x="10875818" y="3541121"/>
              <a:ext cx="367125" cy="456799"/>
              <a:chOff x="5911211" y="3720883"/>
              <a:chExt cx="777638" cy="777638"/>
            </a:xfrm>
          </p:grpSpPr>
          <p:pic>
            <p:nvPicPr>
              <p:cNvPr id="13" name="Graphic 58" descr="Power Plant with solid fill">
                <a:extLst>
                  <a:ext uri="{FF2B5EF4-FFF2-40B4-BE49-F238E27FC236}">
                    <a16:creationId xmlns:a16="http://schemas.microsoft.com/office/drawing/2014/main" id="{D0E3AC9B-057D-2B4D-3616-7D27D319C7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11211" y="3720883"/>
                <a:ext cx="777638" cy="777638"/>
              </a:xfrm>
              <a:prstGeom prst="rect">
                <a:avLst/>
              </a:prstGeom>
            </p:spPr>
          </p:pic>
          <p:pic>
            <p:nvPicPr>
              <p:cNvPr id="14" name="Graphic 57" descr="Atom outline">
                <a:extLst>
                  <a:ext uri="{FF2B5EF4-FFF2-40B4-BE49-F238E27FC236}">
                    <a16:creationId xmlns:a16="http://schemas.microsoft.com/office/drawing/2014/main" id="{01FBA144-F266-BCD5-2FA3-80684C706E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41817" y="4106597"/>
                <a:ext cx="316426" cy="316426"/>
              </a:xfrm>
              <a:prstGeom prst="rect">
                <a:avLst/>
              </a:prstGeom>
            </p:spPr>
          </p:pic>
        </p:grpSp>
        <p:grpSp>
          <p:nvGrpSpPr>
            <p:cNvPr id="16" name="Gruppieren 15">
              <a:extLst>
                <a:ext uri="{FF2B5EF4-FFF2-40B4-BE49-F238E27FC236}">
                  <a16:creationId xmlns:a16="http://schemas.microsoft.com/office/drawing/2014/main" id="{3C409E0C-E92B-B916-B8C2-535A304509B9}"/>
                </a:ext>
              </a:extLst>
            </p:cNvPr>
            <p:cNvGrpSpPr/>
            <p:nvPr/>
          </p:nvGrpSpPr>
          <p:grpSpPr>
            <a:xfrm>
              <a:off x="9552262" y="3505659"/>
              <a:ext cx="308078" cy="340312"/>
              <a:chOff x="5911211" y="3720883"/>
              <a:chExt cx="777638" cy="777638"/>
            </a:xfrm>
          </p:grpSpPr>
          <p:pic>
            <p:nvPicPr>
              <p:cNvPr id="17" name="Graphic 58" descr="Power Plant with solid fill">
                <a:extLst>
                  <a:ext uri="{FF2B5EF4-FFF2-40B4-BE49-F238E27FC236}">
                    <a16:creationId xmlns:a16="http://schemas.microsoft.com/office/drawing/2014/main" id="{2E77BA26-A50D-0060-1215-8270AD296D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11211" y="3720883"/>
                <a:ext cx="777638" cy="777638"/>
              </a:xfrm>
              <a:prstGeom prst="rect">
                <a:avLst/>
              </a:prstGeom>
            </p:spPr>
          </p:pic>
          <p:pic>
            <p:nvPicPr>
              <p:cNvPr id="18" name="Graphic 57" descr="Atom outline">
                <a:extLst>
                  <a:ext uri="{FF2B5EF4-FFF2-40B4-BE49-F238E27FC236}">
                    <a16:creationId xmlns:a16="http://schemas.microsoft.com/office/drawing/2014/main" id="{FB765DFC-1D7A-1161-A7E4-18F1473685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41817" y="4106597"/>
                <a:ext cx="316426" cy="316426"/>
              </a:xfrm>
              <a:prstGeom prst="rect">
                <a:avLst/>
              </a:prstGeom>
            </p:spPr>
          </p:pic>
        </p:grpSp>
        <p:grpSp>
          <p:nvGrpSpPr>
            <p:cNvPr id="19" name="Gruppieren 18">
              <a:extLst>
                <a:ext uri="{FF2B5EF4-FFF2-40B4-BE49-F238E27FC236}">
                  <a16:creationId xmlns:a16="http://schemas.microsoft.com/office/drawing/2014/main" id="{9B43BCEE-38B3-F545-60CC-1D2E98D45E8D}"/>
                </a:ext>
              </a:extLst>
            </p:cNvPr>
            <p:cNvGrpSpPr/>
            <p:nvPr/>
          </p:nvGrpSpPr>
          <p:grpSpPr>
            <a:xfrm>
              <a:off x="9768981" y="4579722"/>
              <a:ext cx="367125" cy="456799"/>
              <a:chOff x="5911211" y="3720883"/>
              <a:chExt cx="777638" cy="777638"/>
            </a:xfrm>
          </p:grpSpPr>
          <p:pic>
            <p:nvPicPr>
              <p:cNvPr id="20" name="Graphic 58" descr="Power Plant with solid fill">
                <a:extLst>
                  <a:ext uri="{FF2B5EF4-FFF2-40B4-BE49-F238E27FC236}">
                    <a16:creationId xmlns:a16="http://schemas.microsoft.com/office/drawing/2014/main" id="{EF966E2C-49D2-BAB1-5F10-2F86754DDC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11211" y="3720883"/>
                <a:ext cx="777638" cy="777638"/>
              </a:xfrm>
              <a:prstGeom prst="rect">
                <a:avLst/>
              </a:prstGeom>
            </p:spPr>
          </p:pic>
          <p:pic>
            <p:nvPicPr>
              <p:cNvPr id="21" name="Graphic 57" descr="Atom outline">
                <a:extLst>
                  <a:ext uri="{FF2B5EF4-FFF2-40B4-BE49-F238E27FC236}">
                    <a16:creationId xmlns:a16="http://schemas.microsoft.com/office/drawing/2014/main" id="{21B9A186-E728-00E9-8F18-E3FDEEA4F3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41817" y="4106597"/>
                <a:ext cx="316426" cy="316426"/>
              </a:xfrm>
              <a:prstGeom prst="rect">
                <a:avLst/>
              </a:prstGeom>
            </p:spPr>
          </p:pic>
        </p:grpSp>
        <p:grpSp>
          <p:nvGrpSpPr>
            <p:cNvPr id="22" name="Gruppieren 21">
              <a:extLst>
                <a:ext uri="{FF2B5EF4-FFF2-40B4-BE49-F238E27FC236}">
                  <a16:creationId xmlns:a16="http://schemas.microsoft.com/office/drawing/2014/main" id="{0D738505-728E-97C9-37E0-F3753E74D283}"/>
                </a:ext>
              </a:extLst>
            </p:cNvPr>
            <p:cNvGrpSpPr/>
            <p:nvPr/>
          </p:nvGrpSpPr>
          <p:grpSpPr>
            <a:xfrm>
              <a:off x="10813106" y="4019860"/>
              <a:ext cx="367125" cy="456799"/>
              <a:chOff x="5911211" y="3720883"/>
              <a:chExt cx="777638" cy="777638"/>
            </a:xfrm>
          </p:grpSpPr>
          <p:pic>
            <p:nvPicPr>
              <p:cNvPr id="23" name="Graphic 58" descr="Power Plant with solid fill">
                <a:extLst>
                  <a:ext uri="{FF2B5EF4-FFF2-40B4-BE49-F238E27FC236}">
                    <a16:creationId xmlns:a16="http://schemas.microsoft.com/office/drawing/2014/main" id="{77F00E69-1775-D574-5A96-B81813DE64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11211" y="3720883"/>
                <a:ext cx="777638" cy="777638"/>
              </a:xfrm>
              <a:prstGeom prst="rect">
                <a:avLst/>
              </a:prstGeom>
            </p:spPr>
          </p:pic>
          <p:pic>
            <p:nvPicPr>
              <p:cNvPr id="24" name="Graphic 57" descr="Atom outline">
                <a:extLst>
                  <a:ext uri="{FF2B5EF4-FFF2-40B4-BE49-F238E27FC236}">
                    <a16:creationId xmlns:a16="http://schemas.microsoft.com/office/drawing/2014/main" id="{6C6053FF-84FD-263F-CEB1-4BAA5C5FC0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41817" y="4106597"/>
                <a:ext cx="316426" cy="316426"/>
              </a:xfrm>
              <a:prstGeom prst="rect">
                <a:avLst/>
              </a:prstGeom>
            </p:spPr>
          </p:pic>
        </p:grpSp>
        <p:grpSp>
          <p:nvGrpSpPr>
            <p:cNvPr id="25" name="Gruppieren 24">
              <a:extLst>
                <a:ext uri="{FF2B5EF4-FFF2-40B4-BE49-F238E27FC236}">
                  <a16:creationId xmlns:a16="http://schemas.microsoft.com/office/drawing/2014/main" id="{9870B5F7-0F9B-2448-4C3D-AC0251C34499}"/>
                </a:ext>
              </a:extLst>
            </p:cNvPr>
            <p:cNvGrpSpPr/>
            <p:nvPr/>
          </p:nvGrpSpPr>
          <p:grpSpPr>
            <a:xfrm>
              <a:off x="10112050" y="4330329"/>
              <a:ext cx="367125" cy="456799"/>
              <a:chOff x="5911211" y="3720883"/>
              <a:chExt cx="777638" cy="777638"/>
            </a:xfrm>
          </p:grpSpPr>
          <p:pic>
            <p:nvPicPr>
              <p:cNvPr id="26" name="Graphic 58" descr="Power Plant with solid fill">
                <a:extLst>
                  <a:ext uri="{FF2B5EF4-FFF2-40B4-BE49-F238E27FC236}">
                    <a16:creationId xmlns:a16="http://schemas.microsoft.com/office/drawing/2014/main" id="{02CB63D4-288E-1D25-85A3-C226E893E9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11211" y="3720883"/>
                <a:ext cx="777638" cy="777638"/>
              </a:xfrm>
              <a:prstGeom prst="rect">
                <a:avLst/>
              </a:prstGeom>
            </p:spPr>
          </p:pic>
          <p:pic>
            <p:nvPicPr>
              <p:cNvPr id="27" name="Graphic 57" descr="Atom outline">
                <a:extLst>
                  <a:ext uri="{FF2B5EF4-FFF2-40B4-BE49-F238E27FC236}">
                    <a16:creationId xmlns:a16="http://schemas.microsoft.com/office/drawing/2014/main" id="{DADF9CF9-7797-6322-AE46-DE06C2DCFC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41817" y="4106597"/>
                <a:ext cx="316426" cy="316426"/>
              </a:xfrm>
              <a:prstGeom prst="rect">
                <a:avLst/>
              </a:prstGeom>
            </p:spPr>
          </p:pic>
        </p:grpSp>
        <p:sp>
          <p:nvSpPr>
            <p:cNvPr id="28" name="Form 5">
              <a:extLst>
                <a:ext uri="{FF2B5EF4-FFF2-40B4-BE49-F238E27FC236}">
                  <a16:creationId xmlns:a16="http://schemas.microsoft.com/office/drawing/2014/main" id="{4C9C9488-2CAE-5E61-6325-2A5F48434CC0}"/>
                </a:ext>
              </a:extLst>
            </p:cNvPr>
            <p:cNvSpPr/>
            <p:nvPr/>
          </p:nvSpPr>
          <p:spPr bwMode="auto">
            <a:xfrm rot="521445" flipV="1">
              <a:off x="10415547" y="4260159"/>
              <a:ext cx="371469" cy="476879"/>
            </a:xfrm>
            <a:prstGeom prst="swooshArrow">
              <a:avLst>
                <a:gd name="adj1" fmla="val 18443"/>
                <a:gd name="adj2" fmla="val 25000"/>
              </a:avLst>
            </a:prstGeom>
            <a:solidFill>
              <a:srgbClr val="023D6B"/>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noProof="0" dirty="0"/>
            </a:p>
          </p:txBody>
        </p:sp>
        <p:grpSp>
          <p:nvGrpSpPr>
            <p:cNvPr id="31" name="Gruppieren 30">
              <a:extLst>
                <a:ext uri="{FF2B5EF4-FFF2-40B4-BE49-F238E27FC236}">
                  <a16:creationId xmlns:a16="http://schemas.microsoft.com/office/drawing/2014/main" id="{8706AC03-0252-1A53-2310-F2AEB263C3D3}"/>
                </a:ext>
              </a:extLst>
            </p:cNvPr>
            <p:cNvGrpSpPr/>
            <p:nvPr/>
          </p:nvGrpSpPr>
          <p:grpSpPr>
            <a:xfrm>
              <a:off x="10255413" y="3941184"/>
              <a:ext cx="317508" cy="305252"/>
              <a:chOff x="7493915" y="3540720"/>
              <a:chExt cx="914400" cy="914400"/>
            </a:xfrm>
          </p:grpSpPr>
          <p:pic>
            <p:nvPicPr>
              <p:cNvPr id="29" name="Graphic 52" descr="Factory with solid fill">
                <a:extLst>
                  <a:ext uri="{FF2B5EF4-FFF2-40B4-BE49-F238E27FC236}">
                    <a16:creationId xmlns:a16="http://schemas.microsoft.com/office/drawing/2014/main" id="{16F5E7A7-249F-DB09-B17A-E052F4BE25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93915" y="3540720"/>
                <a:ext cx="914400" cy="914400"/>
              </a:xfrm>
              <a:prstGeom prst="rect">
                <a:avLst/>
              </a:prstGeom>
            </p:spPr>
          </p:pic>
          <p:pic>
            <p:nvPicPr>
              <p:cNvPr id="30" name="Graphic 54" descr="Atom outline">
                <a:extLst>
                  <a:ext uri="{FF2B5EF4-FFF2-40B4-BE49-F238E27FC236}">
                    <a16:creationId xmlns:a16="http://schemas.microsoft.com/office/drawing/2014/main" id="{AE9BF08F-9529-4A8D-9AD8-41D574BC25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11276" y="3948384"/>
                <a:ext cx="298052" cy="298052"/>
              </a:xfrm>
              <a:prstGeom prst="rect">
                <a:avLst/>
              </a:prstGeom>
            </p:spPr>
          </p:pic>
        </p:grpSp>
      </p:grpSp>
      <p:sp>
        <p:nvSpPr>
          <p:cNvPr id="34" name="Foliennummernplatzhalter 33">
            <a:extLst>
              <a:ext uri="{FF2B5EF4-FFF2-40B4-BE49-F238E27FC236}">
                <a16:creationId xmlns:a16="http://schemas.microsoft.com/office/drawing/2014/main" id="{0C7370E3-39FD-947B-BAB4-F3EB493CBA1E}"/>
              </a:ext>
            </a:extLst>
          </p:cNvPr>
          <p:cNvSpPr>
            <a:spLocks noGrp="1"/>
          </p:cNvSpPr>
          <p:nvPr>
            <p:ph type="sldNum" sz="quarter" idx="16"/>
          </p:nvPr>
        </p:nvSpPr>
        <p:spPr/>
        <p:txBody>
          <a:bodyPr/>
          <a:lstStyle/>
          <a:p>
            <a:fld id="{42A8253E-8CE1-457E-806A-0618C97C466F}" type="slidenum">
              <a:rPr lang="en-GB" noProof="0" smtClean="0"/>
              <a:t>3</a:t>
            </a:fld>
            <a:endParaRPr lang="en-GB" noProof="0" dirty="0"/>
          </a:p>
        </p:txBody>
      </p:sp>
    </p:spTree>
    <p:extLst>
      <p:ext uri="{BB962C8B-B14F-4D97-AF65-F5344CB8AC3E}">
        <p14:creationId xmlns:p14="http://schemas.microsoft.com/office/powerpoint/2010/main" val="3673738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494B2-369C-6C05-9636-2571FB1F03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F45F2D1-54F5-D723-6850-4AD46AD47EBE}"/>
              </a:ext>
            </a:extLst>
          </p:cNvPr>
          <p:cNvSpPr>
            <a:spLocks noGrp="1"/>
          </p:cNvSpPr>
          <p:nvPr>
            <p:ph type="title"/>
          </p:nvPr>
        </p:nvSpPr>
        <p:spPr/>
        <p:txBody>
          <a:bodyPr/>
          <a:lstStyle/>
          <a:p>
            <a:r>
              <a:rPr lang="en-GB" cap="none" noProof="0" dirty="0"/>
              <a:t>MIMAS MOX Heterogeneity</a:t>
            </a:r>
          </a:p>
        </p:txBody>
      </p:sp>
      <p:sp>
        <p:nvSpPr>
          <p:cNvPr id="4" name="Textplatzhalter 3">
            <a:extLst>
              <a:ext uri="{FF2B5EF4-FFF2-40B4-BE49-F238E27FC236}">
                <a16:creationId xmlns:a16="http://schemas.microsoft.com/office/drawing/2014/main" id="{FAE01148-5BFB-7576-8A4B-DFD669EB6371}"/>
              </a:ext>
            </a:extLst>
          </p:cNvPr>
          <p:cNvSpPr>
            <a:spLocks noGrp="1"/>
          </p:cNvSpPr>
          <p:nvPr>
            <p:ph type="body" sz="quarter" idx="15"/>
          </p:nvPr>
        </p:nvSpPr>
        <p:spPr/>
        <p:txBody>
          <a:bodyPr/>
          <a:lstStyle/>
          <a:p>
            <a:endParaRPr lang="en-GB" noProof="0" dirty="0"/>
          </a:p>
        </p:txBody>
      </p:sp>
      <p:sp>
        <p:nvSpPr>
          <p:cNvPr id="11" name="Textfeld 10">
            <a:extLst>
              <a:ext uri="{FF2B5EF4-FFF2-40B4-BE49-F238E27FC236}">
                <a16:creationId xmlns:a16="http://schemas.microsoft.com/office/drawing/2014/main" id="{D6569875-24EE-E560-9AD9-2F3BFD5B5FEB}"/>
              </a:ext>
            </a:extLst>
          </p:cNvPr>
          <p:cNvSpPr txBox="1"/>
          <p:nvPr/>
        </p:nvSpPr>
        <p:spPr>
          <a:xfrm>
            <a:off x="9150075" y="4370421"/>
            <a:ext cx="2542203" cy="707886"/>
          </a:xfrm>
          <a:prstGeom prst="rect">
            <a:avLst/>
          </a:prstGeom>
          <a:noFill/>
        </p:spPr>
        <p:txBody>
          <a:bodyPr wrap="square">
            <a:spAutoFit/>
          </a:bodyPr>
          <a:lstStyle/>
          <a:p>
            <a:r>
              <a:rPr lang="en-GB" sz="2000" noProof="0" dirty="0">
                <a:solidFill>
                  <a:schemeClr val="bg1"/>
                </a:solidFill>
              </a:rPr>
              <a:t>interim deposition of spent MOX fuel</a:t>
            </a:r>
          </a:p>
        </p:txBody>
      </p:sp>
      <p:sp>
        <p:nvSpPr>
          <p:cNvPr id="16" name="Inhaltsplatzhalter 2">
            <a:extLst>
              <a:ext uri="{FF2B5EF4-FFF2-40B4-BE49-F238E27FC236}">
                <a16:creationId xmlns:a16="http://schemas.microsoft.com/office/drawing/2014/main" id="{3D013D6F-41F3-4151-714F-06EAE03654CD}"/>
              </a:ext>
            </a:extLst>
          </p:cNvPr>
          <p:cNvSpPr>
            <a:spLocks noGrp="1"/>
          </p:cNvSpPr>
          <p:nvPr>
            <p:ph idx="1"/>
          </p:nvPr>
        </p:nvSpPr>
        <p:spPr>
          <a:xfrm>
            <a:off x="290571" y="1572642"/>
            <a:ext cx="4297561" cy="380269"/>
          </a:xfrm>
        </p:spPr>
        <p:txBody>
          <a:bodyPr/>
          <a:lstStyle/>
          <a:p>
            <a:r>
              <a:rPr lang="en-GB" noProof="0" dirty="0">
                <a:solidFill>
                  <a:srgbClr val="023D6B"/>
                </a:solidFill>
              </a:rPr>
              <a:t>MOX processed by the MIMAS method is known to be highly heterogeneous</a:t>
            </a:r>
          </a:p>
          <a:p>
            <a:endParaRPr lang="en-GB" noProof="0" dirty="0">
              <a:solidFill>
                <a:srgbClr val="023D6B"/>
              </a:solidFill>
            </a:endParaRPr>
          </a:p>
          <a:p>
            <a:r>
              <a:rPr lang="en-GB" noProof="0" dirty="0">
                <a:solidFill>
                  <a:srgbClr val="023D6B"/>
                </a:solidFill>
              </a:rPr>
              <a:t>Distribution of Pu inside bulk ceramic very uneven</a:t>
            </a:r>
          </a:p>
          <a:p>
            <a:endParaRPr lang="en-GB" noProof="0" dirty="0">
              <a:solidFill>
                <a:srgbClr val="023D6B"/>
              </a:solidFill>
            </a:endParaRPr>
          </a:p>
          <a:p>
            <a:r>
              <a:rPr lang="en-GB" dirty="0">
                <a:solidFill>
                  <a:srgbClr val="023D6B"/>
                </a:solidFill>
              </a:rPr>
              <a:t>Usually 3 phases: UO</a:t>
            </a:r>
            <a:r>
              <a:rPr lang="en-GB" baseline="-25000" dirty="0">
                <a:solidFill>
                  <a:srgbClr val="023D6B"/>
                </a:solidFill>
              </a:rPr>
              <a:t>2</a:t>
            </a:r>
            <a:r>
              <a:rPr lang="en-GB" dirty="0">
                <a:solidFill>
                  <a:srgbClr val="023D6B"/>
                </a:solidFill>
              </a:rPr>
              <a:t>-matrix, intermediate phase and Pu-islands</a:t>
            </a:r>
            <a:endParaRPr lang="en-GB" noProof="0" dirty="0">
              <a:solidFill>
                <a:srgbClr val="023D6B"/>
              </a:solidFill>
            </a:endParaRPr>
          </a:p>
        </p:txBody>
      </p:sp>
      <p:pic>
        <p:nvPicPr>
          <p:cNvPr id="3" name="Grafik 2" descr="Ein Bild, das Farbigkeit, Screenshot, lila, violett enthält.&#10;&#10;Automatisch generierte Beschreibung">
            <a:extLst>
              <a:ext uri="{FF2B5EF4-FFF2-40B4-BE49-F238E27FC236}">
                <a16:creationId xmlns:a16="http://schemas.microsoft.com/office/drawing/2014/main" id="{7DB32547-7CB2-6EB4-E3B0-AC850B49F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3719" y="1572642"/>
            <a:ext cx="5776611" cy="4346572"/>
          </a:xfrm>
          <a:prstGeom prst="rect">
            <a:avLst/>
          </a:prstGeom>
        </p:spPr>
      </p:pic>
      <p:cxnSp>
        <p:nvCxnSpPr>
          <p:cNvPr id="7" name="Gerade Verbindung mit Pfeil 6">
            <a:extLst>
              <a:ext uri="{FF2B5EF4-FFF2-40B4-BE49-F238E27FC236}">
                <a16:creationId xmlns:a16="http://schemas.microsoft.com/office/drawing/2014/main" id="{61B7E1F2-9ABA-57E1-6A30-E323C5F8423E}"/>
              </a:ext>
            </a:extLst>
          </p:cNvPr>
          <p:cNvCxnSpPr>
            <a:cxnSpLocks/>
          </p:cNvCxnSpPr>
          <p:nvPr/>
        </p:nvCxnSpPr>
        <p:spPr>
          <a:xfrm flipH="1">
            <a:off x="6051592" y="1281512"/>
            <a:ext cx="513190" cy="6420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feld 8">
            <a:extLst>
              <a:ext uri="{FF2B5EF4-FFF2-40B4-BE49-F238E27FC236}">
                <a16:creationId xmlns:a16="http://schemas.microsoft.com/office/drawing/2014/main" id="{3D9E8DF6-8A17-466D-4893-90494A37F1D4}"/>
              </a:ext>
            </a:extLst>
          </p:cNvPr>
          <p:cNvSpPr txBox="1"/>
          <p:nvPr/>
        </p:nvSpPr>
        <p:spPr>
          <a:xfrm>
            <a:off x="6360689" y="6223518"/>
            <a:ext cx="3190297" cy="209288"/>
          </a:xfrm>
          <a:prstGeom prst="rect">
            <a:avLst/>
          </a:prstGeom>
          <a:noFill/>
        </p:spPr>
        <p:txBody>
          <a:bodyPr wrap="none" rtlCol="0">
            <a:spAutoFit/>
          </a:bodyPr>
          <a:lstStyle/>
          <a:p>
            <a:pPr algn="l">
              <a:lnSpc>
                <a:spcPct val="95000"/>
              </a:lnSpc>
            </a:pPr>
            <a:r>
              <a:rPr lang="en-GB" sz="800" noProof="0" dirty="0">
                <a:latin typeface="Segoe UI" panose="020B0502040204020203" pitchFamily="34" charset="0"/>
              </a:rPr>
              <a:t>R. </a:t>
            </a:r>
            <a:r>
              <a:rPr lang="en-GB" sz="800" noProof="0" dirty="0" err="1">
                <a:latin typeface="Segoe UI" panose="020B0502040204020203" pitchFamily="34" charset="0"/>
              </a:rPr>
              <a:t>Delville</a:t>
            </a:r>
            <a:r>
              <a:rPr lang="en-GB" sz="800" noProof="0" dirty="0">
                <a:latin typeface="Segoe UI" panose="020B0502040204020203" pitchFamily="34" charset="0"/>
              </a:rPr>
              <a:t>, M. Verwerft, </a:t>
            </a:r>
            <a:r>
              <a:rPr lang="en-GB" sz="800" i="1" noProof="0" dirty="0">
                <a:latin typeface="Segoe UI" panose="020B0502040204020203" pitchFamily="34" charset="0"/>
              </a:rPr>
              <a:t>Microscopy and Microanalysis</a:t>
            </a:r>
            <a:r>
              <a:rPr lang="en-GB" sz="800" i="0" noProof="0" dirty="0">
                <a:latin typeface="Segoe UI" panose="020B0502040204020203" pitchFamily="34" charset="0"/>
              </a:rPr>
              <a:t> </a:t>
            </a:r>
            <a:r>
              <a:rPr lang="en-GB" sz="800" b="1" i="0" noProof="0" dirty="0">
                <a:latin typeface="Segoe UI" panose="020B0502040204020203" pitchFamily="34" charset="0"/>
              </a:rPr>
              <a:t>2023</a:t>
            </a:r>
            <a:r>
              <a:rPr lang="en-GB" sz="800" b="0" i="0" noProof="0" dirty="0">
                <a:latin typeface="Segoe UI" panose="020B0502040204020203" pitchFamily="34" charset="0"/>
              </a:rPr>
              <a:t>, </a:t>
            </a:r>
            <a:r>
              <a:rPr lang="en-GB" sz="800" b="0" i="1" noProof="0" dirty="0">
                <a:latin typeface="Segoe UI" panose="020B0502040204020203" pitchFamily="34" charset="0"/>
              </a:rPr>
              <a:t>29</a:t>
            </a:r>
            <a:r>
              <a:rPr lang="en-GB" sz="800" b="0" i="0" noProof="0" dirty="0">
                <a:latin typeface="Segoe UI" panose="020B0502040204020203" pitchFamily="34" charset="0"/>
              </a:rPr>
              <a:t>, 78.</a:t>
            </a:r>
            <a:endParaRPr lang="en-GB" sz="800" noProof="0" dirty="0"/>
          </a:p>
        </p:txBody>
      </p:sp>
      <p:sp>
        <p:nvSpPr>
          <p:cNvPr id="13" name="Content Placeholder 2">
            <a:extLst>
              <a:ext uri="{FF2B5EF4-FFF2-40B4-BE49-F238E27FC236}">
                <a16:creationId xmlns:a16="http://schemas.microsoft.com/office/drawing/2014/main" id="{7BB87932-6852-E3A7-2637-6373BF5D6B8C}"/>
              </a:ext>
            </a:extLst>
          </p:cNvPr>
          <p:cNvSpPr txBox="1">
            <a:spLocks/>
          </p:cNvSpPr>
          <p:nvPr/>
        </p:nvSpPr>
        <p:spPr>
          <a:xfrm>
            <a:off x="6308188" y="5926443"/>
            <a:ext cx="3733932" cy="116633"/>
          </a:xfrm>
          <a:prstGeom prst="rect">
            <a:avLst/>
          </a:prstGeom>
        </p:spPr>
        <p:txBody>
          <a:bodyPr vert="horz" lIns="0" tIns="0" rIns="0" bIns="0" rtlCol="0" anchor="t" anchorCtr="0">
            <a:noAutofit/>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4000"/>
              </a:lnSpc>
              <a:spcBef>
                <a:spcPts val="0"/>
              </a:spcBef>
              <a:spcAft>
                <a:spcPts val="600"/>
              </a:spcAft>
              <a:buClrTx/>
              <a:buSzTx/>
              <a:buNone/>
              <a:tabLst/>
              <a:defRPr/>
            </a:pPr>
            <a:r>
              <a:rPr lang="en-GB" sz="1400" noProof="0" dirty="0">
                <a:solidFill>
                  <a:srgbClr val="023D6B"/>
                </a:solidFill>
                <a:latin typeface="Arial" panose="020B0604020202020204" pitchFamily="34" charset="0"/>
                <a:cs typeface="Arial" panose="020B0604020202020204" pitchFamily="34" charset="0"/>
              </a:rPr>
              <a:t>EPMA Map of Pu Distribution in MIMAS MOX</a:t>
            </a:r>
            <a:endParaRPr kumimoji="0" lang="en-GB" sz="1400" i="0" u="none" strike="noStrike" kern="1200" cap="none" spc="0" normalizeH="0" baseline="0" noProof="0" dirty="0">
              <a:ln>
                <a:noFill/>
              </a:ln>
              <a:solidFill>
                <a:srgbClr val="000000"/>
              </a:solidFill>
              <a:effectLst/>
              <a:uLnTx/>
              <a:uFillTx/>
              <a:latin typeface="Arial"/>
              <a:ea typeface="+mn-ea"/>
              <a:cs typeface="+mn-cs"/>
            </a:endParaRPr>
          </a:p>
        </p:txBody>
      </p:sp>
      <p:sp>
        <p:nvSpPr>
          <p:cNvPr id="6" name="Foliennummernplatzhalter 5">
            <a:extLst>
              <a:ext uri="{FF2B5EF4-FFF2-40B4-BE49-F238E27FC236}">
                <a16:creationId xmlns:a16="http://schemas.microsoft.com/office/drawing/2014/main" id="{8D7C7B63-3933-7566-B7DD-1087D627E253}"/>
              </a:ext>
            </a:extLst>
          </p:cNvPr>
          <p:cNvSpPr>
            <a:spLocks noGrp="1"/>
          </p:cNvSpPr>
          <p:nvPr>
            <p:ph type="sldNum" sz="quarter" idx="16"/>
          </p:nvPr>
        </p:nvSpPr>
        <p:spPr/>
        <p:txBody>
          <a:bodyPr/>
          <a:lstStyle/>
          <a:p>
            <a:fld id="{42A8253E-8CE1-457E-806A-0618C97C466F}" type="slidenum">
              <a:rPr lang="de-DE" smtClean="0"/>
              <a:t>4</a:t>
            </a:fld>
            <a:endParaRPr lang="de-DE"/>
          </a:p>
        </p:txBody>
      </p:sp>
      <p:sp>
        <p:nvSpPr>
          <p:cNvPr id="5" name="Textfeld 4">
            <a:extLst>
              <a:ext uri="{FF2B5EF4-FFF2-40B4-BE49-F238E27FC236}">
                <a16:creationId xmlns:a16="http://schemas.microsoft.com/office/drawing/2014/main" id="{317D7D26-7FDA-533B-1C1F-6A1CAA6DF448}"/>
              </a:ext>
            </a:extLst>
          </p:cNvPr>
          <p:cNvSpPr txBox="1"/>
          <p:nvPr/>
        </p:nvSpPr>
        <p:spPr>
          <a:xfrm>
            <a:off x="5582492" y="1030819"/>
            <a:ext cx="1824538" cy="560153"/>
          </a:xfrm>
          <a:prstGeom prst="rect">
            <a:avLst/>
          </a:prstGeom>
          <a:noFill/>
        </p:spPr>
        <p:txBody>
          <a:bodyPr wrap="none" rtlCol="0">
            <a:spAutoFit/>
          </a:bodyPr>
          <a:lstStyle/>
          <a:p>
            <a:pPr>
              <a:lnSpc>
                <a:spcPct val="95000"/>
              </a:lnSpc>
            </a:pPr>
            <a:r>
              <a:rPr lang="en-GB" sz="1600" noProof="0" dirty="0">
                <a:solidFill>
                  <a:srgbClr val="023D6B"/>
                </a:solidFill>
              </a:rPr>
              <a:t>“Plutonium island”</a:t>
            </a:r>
          </a:p>
          <a:p>
            <a:pPr algn="l">
              <a:lnSpc>
                <a:spcPct val="95000"/>
              </a:lnSpc>
            </a:pPr>
            <a:endParaRPr lang="de-DE" sz="1600" dirty="0" err="1"/>
          </a:p>
        </p:txBody>
      </p:sp>
      <p:sp>
        <p:nvSpPr>
          <p:cNvPr id="12" name="Textfeld 11">
            <a:extLst>
              <a:ext uri="{FF2B5EF4-FFF2-40B4-BE49-F238E27FC236}">
                <a16:creationId xmlns:a16="http://schemas.microsoft.com/office/drawing/2014/main" id="{B5C510D0-54C8-FE06-EF9E-DD452250DCE8}"/>
              </a:ext>
            </a:extLst>
          </p:cNvPr>
          <p:cNvSpPr txBox="1"/>
          <p:nvPr/>
        </p:nvSpPr>
        <p:spPr>
          <a:xfrm>
            <a:off x="4016585" y="6042284"/>
            <a:ext cx="2079415" cy="560153"/>
          </a:xfrm>
          <a:prstGeom prst="rect">
            <a:avLst/>
          </a:prstGeom>
          <a:noFill/>
        </p:spPr>
        <p:txBody>
          <a:bodyPr wrap="none" rtlCol="0">
            <a:spAutoFit/>
          </a:bodyPr>
          <a:lstStyle/>
          <a:p>
            <a:pPr>
              <a:lnSpc>
                <a:spcPct val="95000"/>
              </a:lnSpc>
            </a:pPr>
            <a:r>
              <a:rPr lang="en-GB" sz="1600" noProof="0" dirty="0">
                <a:solidFill>
                  <a:srgbClr val="023D6B"/>
                </a:solidFill>
              </a:rPr>
              <a:t>“Intermediate phase”</a:t>
            </a:r>
          </a:p>
          <a:p>
            <a:pPr algn="l">
              <a:lnSpc>
                <a:spcPct val="95000"/>
              </a:lnSpc>
            </a:pPr>
            <a:endParaRPr lang="de-DE" sz="1600" dirty="0" err="1"/>
          </a:p>
        </p:txBody>
      </p:sp>
      <p:cxnSp>
        <p:nvCxnSpPr>
          <p:cNvPr id="14" name="Gerade Verbindung mit Pfeil 13">
            <a:extLst>
              <a:ext uri="{FF2B5EF4-FFF2-40B4-BE49-F238E27FC236}">
                <a16:creationId xmlns:a16="http://schemas.microsoft.com/office/drawing/2014/main" id="{F94E21AF-425F-0E29-E361-D99D33147FFF}"/>
              </a:ext>
            </a:extLst>
          </p:cNvPr>
          <p:cNvCxnSpPr>
            <a:cxnSpLocks/>
          </p:cNvCxnSpPr>
          <p:nvPr/>
        </p:nvCxnSpPr>
        <p:spPr>
          <a:xfrm flipV="1">
            <a:off x="5016181" y="5397910"/>
            <a:ext cx="1079819" cy="672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feld 16">
            <a:extLst>
              <a:ext uri="{FF2B5EF4-FFF2-40B4-BE49-F238E27FC236}">
                <a16:creationId xmlns:a16="http://schemas.microsoft.com/office/drawing/2014/main" id="{BE5578EE-3182-DEB1-3EB3-7408C2C00800}"/>
              </a:ext>
            </a:extLst>
          </p:cNvPr>
          <p:cNvSpPr txBox="1"/>
          <p:nvPr/>
        </p:nvSpPr>
        <p:spPr>
          <a:xfrm>
            <a:off x="7955837" y="989933"/>
            <a:ext cx="1372492" cy="560153"/>
          </a:xfrm>
          <a:prstGeom prst="rect">
            <a:avLst/>
          </a:prstGeom>
          <a:noFill/>
        </p:spPr>
        <p:txBody>
          <a:bodyPr wrap="none" rtlCol="0">
            <a:spAutoFit/>
          </a:bodyPr>
          <a:lstStyle/>
          <a:p>
            <a:pPr>
              <a:lnSpc>
                <a:spcPct val="95000"/>
              </a:lnSpc>
            </a:pPr>
            <a:r>
              <a:rPr lang="en-GB" sz="1600" noProof="0" dirty="0">
                <a:solidFill>
                  <a:srgbClr val="023D6B"/>
                </a:solidFill>
              </a:rPr>
              <a:t>“UO</a:t>
            </a:r>
            <a:r>
              <a:rPr lang="en-GB" sz="1600" baseline="-25000" noProof="0" dirty="0">
                <a:solidFill>
                  <a:srgbClr val="023D6B"/>
                </a:solidFill>
              </a:rPr>
              <a:t>2</a:t>
            </a:r>
            <a:r>
              <a:rPr lang="en-GB" sz="1600" noProof="0" dirty="0">
                <a:solidFill>
                  <a:srgbClr val="023D6B"/>
                </a:solidFill>
              </a:rPr>
              <a:t>-matrix”</a:t>
            </a:r>
          </a:p>
          <a:p>
            <a:pPr algn="l">
              <a:lnSpc>
                <a:spcPct val="95000"/>
              </a:lnSpc>
            </a:pPr>
            <a:endParaRPr lang="de-DE" sz="1600" dirty="0" err="1"/>
          </a:p>
        </p:txBody>
      </p:sp>
      <p:cxnSp>
        <p:nvCxnSpPr>
          <p:cNvPr id="18" name="Gerade Verbindung mit Pfeil 17">
            <a:extLst>
              <a:ext uri="{FF2B5EF4-FFF2-40B4-BE49-F238E27FC236}">
                <a16:creationId xmlns:a16="http://schemas.microsoft.com/office/drawing/2014/main" id="{C778FA09-AB69-021D-94C9-B137B562895B}"/>
              </a:ext>
            </a:extLst>
          </p:cNvPr>
          <p:cNvCxnSpPr>
            <a:cxnSpLocks/>
          </p:cNvCxnSpPr>
          <p:nvPr/>
        </p:nvCxnSpPr>
        <p:spPr>
          <a:xfrm>
            <a:off x="8564452" y="1281512"/>
            <a:ext cx="0" cy="5669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44644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DF246-7DCE-5D28-7E70-3B285C75C8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6562AD8-4300-52F1-6245-10DFFCCBCF5D}"/>
              </a:ext>
            </a:extLst>
          </p:cNvPr>
          <p:cNvSpPr>
            <a:spLocks noGrp="1"/>
          </p:cNvSpPr>
          <p:nvPr>
            <p:ph type="title"/>
          </p:nvPr>
        </p:nvSpPr>
        <p:spPr/>
        <p:txBody>
          <a:bodyPr/>
          <a:lstStyle/>
          <a:p>
            <a:r>
              <a:rPr lang="en-GB" cap="none" noProof="0" dirty="0"/>
              <a:t>Research Approach</a:t>
            </a:r>
          </a:p>
        </p:txBody>
      </p:sp>
      <p:sp>
        <p:nvSpPr>
          <p:cNvPr id="4" name="Textplatzhalter 3">
            <a:extLst>
              <a:ext uri="{FF2B5EF4-FFF2-40B4-BE49-F238E27FC236}">
                <a16:creationId xmlns:a16="http://schemas.microsoft.com/office/drawing/2014/main" id="{0E6019B3-1ECC-2A30-169E-BFED6F5C500B}"/>
              </a:ext>
            </a:extLst>
          </p:cNvPr>
          <p:cNvSpPr>
            <a:spLocks noGrp="1"/>
          </p:cNvSpPr>
          <p:nvPr>
            <p:ph type="body" sz="quarter" idx="15"/>
          </p:nvPr>
        </p:nvSpPr>
        <p:spPr/>
        <p:txBody>
          <a:bodyPr/>
          <a:lstStyle/>
          <a:p>
            <a:endParaRPr lang="en-GB" noProof="0" dirty="0"/>
          </a:p>
        </p:txBody>
      </p:sp>
      <p:sp>
        <p:nvSpPr>
          <p:cNvPr id="11" name="Textfeld 10">
            <a:extLst>
              <a:ext uri="{FF2B5EF4-FFF2-40B4-BE49-F238E27FC236}">
                <a16:creationId xmlns:a16="http://schemas.microsoft.com/office/drawing/2014/main" id="{0F360F61-78B9-1717-88A2-3B7A0D3BFD49}"/>
              </a:ext>
            </a:extLst>
          </p:cNvPr>
          <p:cNvSpPr txBox="1"/>
          <p:nvPr/>
        </p:nvSpPr>
        <p:spPr>
          <a:xfrm>
            <a:off x="9150075" y="4370421"/>
            <a:ext cx="2542203" cy="707886"/>
          </a:xfrm>
          <a:prstGeom prst="rect">
            <a:avLst/>
          </a:prstGeom>
          <a:noFill/>
        </p:spPr>
        <p:txBody>
          <a:bodyPr wrap="square">
            <a:spAutoFit/>
          </a:bodyPr>
          <a:lstStyle/>
          <a:p>
            <a:r>
              <a:rPr lang="en-GB" sz="2000" noProof="0" dirty="0">
                <a:solidFill>
                  <a:schemeClr val="bg1"/>
                </a:solidFill>
              </a:rPr>
              <a:t>interim deposition of spent MOX fuel</a:t>
            </a:r>
          </a:p>
        </p:txBody>
      </p:sp>
      <p:sp>
        <p:nvSpPr>
          <p:cNvPr id="6" name="Foliennummernplatzhalter 5">
            <a:extLst>
              <a:ext uri="{FF2B5EF4-FFF2-40B4-BE49-F238E27FC236}">
                <a16:creationId xmlns:a16="http://schemas.microsoft.com/office/drawing/2014/main" id="{3E53CF7B-C32F-9FB7-5343-2163F743120E}"/>
              </a:ext>
            </a:extLst>
          </p:cNvPr>
          <p:cNvSpPr>
            <a:spLocks noGrp="1"/>
          </p:cNvSpPr>
          <p:nvPr>
            <p:ph type="sldNum" sz="quarter" idx="16"/>
          </p:nvPr>
        </p:nvSpPr>
        <p:spPr/>
        <p:txBody>
          <a:bodyPr/>
          <a:lstStyle/>
          <a:p>
            <a:fld id="{42A8253E-8CE1-457E-806A-0618C97C466F}" type="slidenum">
              <a:rPr lang="de-DE" smtClean="0"/>
              <a:t>5</a:t>
            </a:fld>
            <a:endParaRPr lang="de-DE"/>
          </a:p>
        </p:txBody>
      </p:sp>
      <p:grpSp>
        <p:nvGrpSpPr>
          <p:cNvPr id="49" name="Gruppieren 48">
            <a:extLst>
              <a:ext uri="{FF2B5EF4-FFF2-40B4-BE49-F238E27FC236}">
                <a16:creationId xmlns:a16="http://schemas.microsoft.com/office/drawing/2014/main" id="{D3220E3B-C26D-889E-2746-2D7C1D932EB3}"/>
              </a:ext>
            </a:extLst>
          </p:cNvPr>
          <p:cNvGrpSpPr/>
          <p:nvPr/>
        </p:nvGrpSpPr>
        <p:grpSpPr>
          <a:xfrm>
            <a:off x="2442352" y="1574662"/>
            <a:ext cx="7639555" cy="4933310"/>
            <a:chOff x="4507290" y="1571224"/>
            <a:chExt cx="5973788" cy="3983472"/>
          </a:xfrm>
        </p:grpSpPr>
        <p:sp>
          <p:nvSpPr>
            <p:cNvPr id="48" name="Rechteck: abgerundete Ecken 47">
              <a:extLst>
                <a:ext uri="{FF2B5EF4-FFF2-40B4-BE49-F238E27FC236}">
                  <a16:creationId xmlns:a16="http://schemas.microsoft.com/office/drawing/2014/main" id="{CE9B82CB-8320-D1C2-B1C2-29352E3E9C8B}"/>
                </a:ext>
              </a:extLst>
            </p:cNvPr>
            <p:cNvSpPr/>
            <p:nvPr/>
          </p:nvSpPr>
          <p:spPr>
            <a:xfrm>
              <a:off x="4507290" y="1585346"/>
              <a:ext cx="2787433" cy="196539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grpSp>
          <p:nvGrpSpPr>
            <p:cNvPr id="32" name="Gruppieren 31">
              <a:extLst>
                <a:ext uri="{FF2B5EF4-FFF2-40B4-BE49-F238E27FC236}">
                  <a16:creationId xmlns:a16="http://schemas.microsoft.com/office/drawing/2014/main" id="{EE388F52-39E5-99DE-D8A5-A8BE6249042C}"/>
                </a:ext>
              </a:extLst>
            </p:cNvPr>
            <p:cNvGrpSpPr/>
            <p:nvPr/>
          </p:nvGrpSpPr>
          <p:grpSpPr>
            <a:xfrm>
              <a:off x="4605516" y="1571224"/>
              <a:ext cx="5875562" cy="3983472"/>
              <a:chOff x="2954712" y="1441688"/>
              <a:chExt cx="6953196" cy="4576488"/>
            </a:xfrm>
          </p:grpSpPr>
          <p:sp>
            <p:nvSpPr>
              <p:cNvPr id="33" name="Rechteck: abgerundete Ecken 32">
                <a:extLst>
                  <a:ext uri="{FF2B5EF4-FFF2-40B4-BE49-F238E27FC236}">
                    <a16:creationId xmlns:a16="http://schemas.microsoft.com/office/drawing/2014/main" id="{46CA7FA4-D224-8533-C727-D7234706FCE9}"/>
                  </a:ext>
                </a:extLst>
              </p:cNvPr>
              <p:cNvSpPr/>
              <p:nvPr/>
            </p:nvSpPr>
            <p:spPr>
              <a:xfrm>
                <a:off x="4222551" y="3760195"/>
                <a:ext cx="3298674" cy="2257981"/>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34" name="Rechteck: abgerundete Ecken 33">
                <a:extLst>
                  <a:ext uri="{FF2B5EF4-FFF2-40B4-BE49-F238E27FC236}">
                    <a16:creationId xmlns:a16="http://schemas.microsoft.com/office/drawing/2014/main" id="{4D1D0EBB-8B33-E803-13ED-5491DBBBC46B}"/>
                  </a:ext>
                </a:extLst>
              </p:cNvPr>
              <p:cNvSpPr/>
              <p:nvPr/>
            </p:nvSpPr>
            <p:spPr>
              <a:xfrm>
                <a:off x="6178290" y="1441688"/>
                <a:ext cx="3298674" cy="22579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pic>
            <p:nvPicPr>
              <p:cNvPr id="35" name="Picture 37" descr="A person in a lab coat working on a machine&#10;&#10;Description automatically generated">
                <a:extLst>
                  <a:ext uri="{FF2B5EF4-FFF2-40B4-BE49-F238E27FC236}">
                    <a16:creationId xmlns:a16="http://schemas.microsoft.com/office/drawing/2014/main" id="{EC2A5BBC-2ADB-AE3A-ADED-43D51031514C}"/>
                  </a:ext>
                </a:extLst>
              </p:cNvPr>
              <p:cNvPicPr>
                <a:picLocks noChangeAspect="1"/>
              </p:cNvPicPr>
              <p:nvPr/>
            </p:nvPicPr>
            <p:blipFill rotWithShape="1">
              <a:blip r:embed="rId3">
                <a:extLst>
                  <a:ext uri="{28A0092B-C50C-407E-A947-70E740481C1C}">
                    <a14:useLocalDpi xmlns:a14="http://schemas.microsoft.com/office/drawing/2010/main" val="0"/>
                  </a:ext>
                </a:extLst>
              </a:blip>
              <a:srcRect r="849"/>
              <a:stretch/>
            </p:blipFill>
            <p:spPr bwMode="auto">
              <a:xfrm>
                <a:off x="2954712" y="1533375"/>
                <a:ext cx="3141288" cy="2087471"/>
              </a:xfrm>
              <a:prstGeom prst="rect">
                <a:avLst/>
              </a:prstGeom>
              <a:effectLst>
                <a:softEdge rad="63500"/>
              </a:effectLst>
            </p:spPr>
          </p:pic>
          <p:pic>
            <p:nvPicPr>
              <p:cNvPr id="36" name="Grafik 35" descr="Ein Bild, das Person, Im Haus, medizinische Ausrüstung, Kleidung enthält.&#10;&#10;Automatisch generierte Beschreibung">
                <a:extLst>
                  <a:ext uri="{FF2B5EF4-FFF2-40B4-BE49-F238E27FC236}">
                    <a16:creationId xmlns:a16="http://schemas.microsoft.com/office/drawing/2014/main" id="{E0E972FC-3380-739D-74FA-8D5F8271890A}"/>
                  </a:ext>
                </a:extLst>
              </p:cNvPr>
              <p:cNvPicPr>
                <a:picLocks noChangeAspect="1"/>
              </p:cNvPicPr>
              <p:nvPr/>
            </p:nvPicPr>
            <p:blipFill>
              <a:blip r:embed="rId4" cstate="print">
                <a:extLst>
                  <a:ext uri="{28A0092B-C50C-407E-A947-70E740481C1C}">
                    <a14:useLocalDpi xmlns:a14="http://schemas.microsoft.com/office/drawing/2010/main" val="0"/>
                  </a:ext>
                </a:extLst>
              </a:blip>
              <a:srcRect l="27598"/>
              <a:stretch/>
            </p:blipFill>
            <p:spPr bwMode="auto">
              <a:xfrm>
                <a:off x="6255849" y="1533548"/>
                <a:ext cx="3161121" cy="2087298"/>
              </a:xfrm>
              <a:prstGeom prst="rect">
                <a:avLst/>
              </a:prstGeom>
              <a:ln>
                <a:solidFill>
                  <a:schemeClr val="tx1"/>
                </a:solidFill>
              </a:ln>
              <a:effectLst>
                <a:softEdge rad="63500"/>
              </a:effectLst>
            </p:spPr>
          </p:pic>
          <p:pic>
            <p:nvPicPr>
              <p:cNvPr id="37" name="Picture 6" descr="SCK CEN - Wikipedia">
                <a:extLst>
                  <a:ext uri="{FF2B5EF4-FFF2-40B4-BE49-F238E27FC236}">
                    <a16:creationId xmlns:a16="http://schemas.microsoft.com/office/drawing/2014/main" id="{4B8182BE-62C1-291B-09A9-D160F1A06CD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743" b="34199"/>
              <a:stretch/>
            </p:blipFill>
            <p:spPr bwMode="auto">
              <a:xfrm>
                <a:off x="4653657" y="1676146"/>
                <a:ext cx="1284823" cy="361774"/>
              </a:xfrm>
              <a:prstGeom prst="rect">
                <a:avLst/>
              </a:prstGeom>
              <a:noFill/>
              <a:extLst>
                <a:ext uri="{909E8E84-426E-40DD-AFC4-6F175D3DCCD1}">
                  <a14:hiddenFill xmlns:a14="http://schemas.microsoft.com/office/drawing/2010/main">
                    <a:solidFill>
                      <a:srgbClr val="FFFFFF"/>
                    </a:solidFill>
                  </a14:hiddenFill>
                </a:ext>
              </a:extLst>
            </p:spPr>
          </p:pic>
          <p:pic>
            <p:nvPicPr>
              <p:cNvPr id="38" name="Grafik 37" descr="Ein Bild, das Text, Schrift, Logo, Grafiken enthält.&#10;&#10;Automatisch generierte Beschreibung">
                <a:extLst>
                  <a:ext uri="{FF2B5EF4-FFF2-40B4-BE49-F238E27FC236}">
                    <a16:creationId xmlns:a16="http://schemas.microsoft.com/office/drawing/2014/main" id="{05144776-4C69-DE0B-DC57-8540CB4D9F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6804" y="1667018"/>
                <a:ext cx="1314849" cy="380030"/>
              </a:xfrm>
              <a:prstGeom prst="rect">
                <a:avLst/>
              </a:prstGeom>
            </p:spPr>
          </p:pic>
          <p:grpSp>
            <p:nvGrpSpPr>
              <p:cNvPr id="39" name="Gruppieren 38">
                <a:extLst>
                  <a:ext uri="{FF2B5EF4-FFF2-40B4-BE49-F238E27FC236}">
                    <a16:creationId xmlns:a16="http://schemas.microsoft.com/office/drawing/2014/main" id="{738BE72A-0AB9-CD3F-BD26-E88CCA011DC4}"/>
                  </a:ext>
                </a:extLst>
              </p:cNvPr>
              <p:cNvGrpSpPr/>
              <p:nvPr/>
            </p:nvGrpSpPr>
            <p:grpSpPr>
              <a:xfrm>
                <a:off x="4318878" y="3831742"/>
                <a:ext cx="3135126" cy="2087471"/>
                <a:chOff x="4515735" y="3811591"/>
                <a:chExt cx="3135126" cy="2087471"/>
              </a:xfrm>
            </p:grpSpPr>
            <p:pic>
              <p:nvPicPr>
                <p:cNvPr id="45" name="Picture 26" descr="ESRF | Members | EIROforum">
                  <a:extLst>
                    <a:ext uri="{FF2B5EF4-FFF2-40B4-BE49-F238E27FC236}">
                      <a16:creationId xmlns:a16="http://schemas.microsoft.com/office/drawing/2014/main" id="{D218A5AD-4D53-9527-91C0-41E1845FF91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15735" y="3811591"/>
                  <a:ext cx="3135126" cy="208747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46" name="Picture 34" descr="European Synchrotron Radiation Facility (ESRF)">
                  <a:extLst>
                    <a:ext uri="{FF2B5EF4-FFF2-40B4-BE49-F238E27FC236}">
                      <a16:creationId xmlns:a16="http://schemas.microsoft.com/office/drawing/2014/main" id="{535DF247-91D1-0470-AEDC-F5A6B138E6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0479" y="3936587"/>
                  <a:ext cx="642803" cy="818473"/>
                </a:xfrm>
                <a:prstGeom prst="rect">
                  <a:avLst/>
                </a:prstGeom>
                <a:noFill/>
                <a:extLst>
                  <a:ext uri="{909E8E84-426E-40DD-AFC4-6F175D3DCCD1}">
                    <a14:hiddenFill xmlns:a14="http://schemas.microsoft.com/office/drawing/2010/main">
                      <a:solidFill>
                        <a:srgbClr val="FFFFFF"/>
                      </a:solidFill>
                    </a14:hiddenFill>
                  </a:ext>
                </a:extLst>
              </p:spPr>
            </p:pic>
          </p:grpSp>
          <p:pic>
            <p:nvPicPr>
              <p:cNvPr id="40" name="Graphic 48" descr="Circles with arrows with solid fill">
                <a:extLst>
                  <a:ext uri="{FF2B5EF4-FFF2-40B4-BE49-F238E27FC236}">
                    <a16:creationId xmlns:a16="http://schemas.microsoft.com/office/drawing/2014/main" id="{D972D75D-0202-F400-08FA-29EFCBEA62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518376" flipH="1">
                <a:off x="5257781" y="2544080"/>
                <a:ext cx="1943109" cy="1943109"/>
              </a:xfrm>
              <a:prstGeom prst="rect">
                <a:avLst/>
              </a:prstGeom>
            </p:spPr>
          </p:pic>
          <p:sp>
            <p:nvSpPr>
              <p:cNvPr id="41" name="Textfeld 40">
                <a:extLst>
                  <a:ext uri="{FF2B5EF4-FFF2-40B4-BE49-F238E27FC236}">
                    <a16:creationId xmlns:a16="http://schemas.microsoft.com/office/drawing/2014/main" id="{CAC90243-E003-7144-7C33-F029E4BCFEFB}"/>
                  </a:ext>
                </a:extLst>
              </p:cNvPr>
              <p:cNvSpPr txBox="1"/>
              <p:nvPr/>
            </p:nvSpPr>
            <p:spPr>
              <a:xfrm>
                <a:off x="7495787" y="3853062"/>
                <a:ext cx="2412121" cy="1794464"/>
              </a:xfrm>
              <a:prstGeom prst="rect">
                <a:avLst/>
              </a:prstGeom>
              <a:noFill/>
            </p:spPr>
            <p:txBody>
              <a:bodyPr wrap="square" rtlCol="0">
                <a:spAutoFit/>
              </a:bodyPr>
              <a:lstStyle/>
              <a:p>
                <a:pPr marL="342900" indent="-342900" algn="l">
                  <a:lnSpc>
                    <a:spcPct val="95000"/>
                  </a:lnSpc>
                  <a:buFont typeface="Arial" panose="020B0604020202020204" pitchFamily="34" charset="0"/>
                  <a:buChar char="•"/>
                </a:pPr>
                <a:r>
                  <a:rPr lang="en-GB" noProof="0" dirty="0">
                    <a:solidFill>
                      <a:schemeClr val="accent2">
                        <a:lumMod val="75000"/>
                      </a:schemeClr>
                    </a:solidFill>
                  </a:rPr>
                  <a:t>High-resolution synchrotron analysis</a:t>
                </a:r>
              </a:p>
              <a:p>
                <a:pPr marL="342900" indent="-342900" algn="l">
                  <a:lnSpc>
                    <a:spcPct val="95000"/>
                  </a:lnSpc>
                  <a:buFont typeface="Arial" panose="020B0604020202020204" pitchFamily="34" charset="0"/>
                  <a:buChar char="•"/>
                </a:pPr>
                <a:endParaRPr lang="en-GB" noProof="0" dirty="0">
                  <a:solidFill>
                    <a:schemeClr val="accent2">
                      <a:lumMod val="75000"/>
                    </a:schemeClr>
                  </a:solidFill>
                </a:endParaRPr>
              </a:p>
              <a:p>
                <a:pPr marL="342900" indent="-342900" algn="l">
                  <a:lnSpc>
                    <a:spcPct val="95000"/>
                  </a:lnSpc>
                  <a:buFont typeface="Arial" panose="020B0604020202020204" pitchFamily="34" charset="0"/>
                  <a:buChar char="•"/>
                </a:pPr>
                <a:r>
                  <a:rPr lang="en-GB" noProof="0" dirty="0">
                    <a:solidFill>
                      <a:schemeClr val="accent2">
                        <a:lumMod val="75000"/>
                      </a:schemeClr>
                    </a:solidFill>
                  </a:rPr>
                  <a:t>Determination of chemical states and trace phases</a:t>
                </a:r>
              </a:p>
            </p:txBody>
          </p:sp>
          <p:pic>
            <p:nvPicPr>
              <p:cNvPr id="42" name="Grafik 41" descr="Ein Bild, das Rechteck, Screenshot, Flagge, Design enthält.&#10;&#10;Automatisch generierte Beschreibung">
                <a:extLst>
                  <a:ext uri="{FF2B5EF4-FFF2-40B4-BE49-F238E27FC236}">
                    <a16:creationId xmlns:a16="http://schemas.microsoft.com/office/drawing/2014/main" id="{F85EF4A7-4401-1204-84D0-CD7C85FF54D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53924" y="3952601"/>
                <a:ext cx="690816" cy="459707"/>
              </a:xfrm>
              <a:prstGeom prst="rect">
                <a:avLst/>
              </a:prstGeom>
            </p:spPr>
          </p:pic>
          <p:pic>
            <p:nvPicPr>
              <p:cNvPr id="43" name="Grafik 42" descr="Ein Bild, das rot, gelb, orange, Farbigkeit enthält.&#10;&#10;Automatisch generierte Beschreibung">
                <a:extLst>
                  <a:ext uri="{FF2B5EF4-FFF2-40B4-BE49-F238E27FC236}">
                    <a16:creationId xmlns:a16="http://schemas.microsoft.com/office/drawing/2014/main" id="{E99E6472-A3A4-4AD2-EF61-010D335660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55305" y="1683391"/>
                <a:ext cx="656021" cy="393613"/>
              </a:xfrm>
              <a:prstGeom prst="rect">
                <a:avLst/>
              </a:prstGeom>
            </p:spPr>
          </p:pic>
          <p:pic>
            <p:nvPicPr>
              <p:cNvPr id="44" name="Grafik 43" descr="Ein Bild, das gelb, orange, Farbigkeit, rot enthält.&#10;&#10;Automatisch generierte Beschreibung">
                <a:extLst>
                  <a:ext uri="{FF2B5EF4-FFF2-40B4-BE49-F238E27FC236}">
                    <a16:creationId xmlns:a16="http://schemas.microsoft.com/office/drawing/2014/main" id="{33D1DF94-C235-C088-D91E-66AC402214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14561" y="1641745"/>
                <a:ext cx="467359" cy="405303"/>
              </a:xfrm>
              <a:prstGeom prst="rect">
                <a:avLst/>
              </a:prstGeom>
            </p:spPr>
          </p:pic>
        </p:grpSp>
      </p:grpSp>
      <p:sp>
        <p:nvSpPr>
          <p:cNvPr id="47" name="Inhaltsplatzhalter 4">
            <a:extLst>
              <a:ext uri="{FF2B5EF4-FFF2-40B4-BE49-F238E27FC236}">
                <a16:creationId xmlns:a16="http://schemas.microsoft.com/office/drawing/2014/main" id="{524738B1-FCAF-EFB1-36EC-4DE02E4BA1F1}"/>
              </a:ext>
            </a:extLst>
          </p:cNvPr>
          <p:cNvSpPr txBox="1">
            <a:spLocks/>
          </p:cNvSpPr>
          <p:nvPr/>
        </p:nvSpPr>
        <p:spPr>
          <a:xfrm>
            <a:off x="161550" y="1627438"/>
            <a:ext cx="2192062" cy="4511079"/>
          </a:xfrm>
          <a:prstGeom prst="rect">
            <a:avLst/>
          </a:prstGeom>
        </p:spPr>
        <p:txBody>
          <a:bodyPr vert="horz" lIns="0" tIns="0" rIns="0" bIns="0" rtlCol="0" anchor="t" anchorCtr="0">
            <a:normAutofit/>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4000"/>
              </a:lnSpc>
            </a:pPr>
            <a:r>
              <a:rPr lang="en-GB" sz="1800" dirty="0">
                <a:solidFill>
                  <a:srgbClr val="00B050"/>
                </a:solidFill>
              </a:rPr>
              <a:t>Knowledge transfer from IFN-2 to real MIMAS MOX synthesis and comparison</a:t>
            </a:r>
          </a:p>
          <a:p>
            <a:pPr>
              <a:lnSpc>
                <a:spcPct val="104000"/>
              </a:lnSpc>
            </a:pPr>
            <a:endParaRPr lang="en-GB" sz="1800" dirty="0">
              <a:solidFill>
                <a:srgbClr val="00B050"/>
              </a:solidFill>
            </a:endParaRPr>
          </a:p>
          <a:p>
            <a:pPr>
              <a:lnSpc>
                <a:spcPct val="104000"/>
              </a:lnSpc>
            </a:pPr>
            <a:r>
              <a:rPr lang="en-GB" sz="1800" dirty="0">
                <a:solidFill>
                  <a:srgbClr val="00B050"/>
                </a:solidFill>
              </a:rPr>
              <a:t>Investigation of chemical behaviour via leeching experiments, cross-evaluation of SNF MOX types. </a:t>
            </a:r>
          </a:p>
          <a:p>
            <a:pPr>
              <a:lnSpc>
                <a:spcPct val="104000"/>
              </a:lnSpc>
            </a:pPr>
            <a:endParaRPr lang="en-GB" sz="2000" dirty="0"/>
          </a:p>
          <a:p>
            <a:pPr>
              <a:lnSpc>
                <a:spcPct val="104000"/>
              </a:lnSpc>
            </a:pPr>
            <a:endParaRPr lang="en-GB" sz="2000" dirty="0"/>
          </a:p>
        </p:txBody>
      </p:sp>
      <p:sp>
        <p:nvSpPr>
          <p:cNvPr id="50" name="Textfeld 49">
            <a:extLst>
              <a:ext uri="{FF2B5EF4-FFF2-40B4-BE49-F238E27FC236}">
                <a16:creationId xmlns:a16="http://schemas.microsoft.com/office/drawing/2014/main" id="{248FAE3A-6EEB-1724-AB8B-0EFB97A0B55F}"/>
              </a:ext>
            </a:extLst>
          </p:cNvPr>
          <p:cNvSpPr txBox="1"/>
          <p:nvPr/>
        </p:nvSpPr>
        <p:spPr>
          <a:xfrm>
            <a:off x="9638032" y="1618400"/>
            <a:ext cx="2392418" cy="2460674"/>
          </a:xfrm>
          <a:prstGeom prst="rect">
            <a:avLst/>
          </a:prstGeom>
          <a:noFill/>
        </p:spPr>
        <p:txBody>
          <a:bodyPr wrap="square" rtlCol="0">
            <a:spAutoFit/>
          </a:bodyPr>
          <a:lstStyle/>
          <a:p>
            <a:pPr marL="342900" indent="-342900" algn="l">
              <a:lnSpc>
                <a:spcPct val="95000"/>
              </a:lnSpc>
              <a:buFont typeface="Arial" panose="020B0604020202020204" pitchFamily="34" charset="0"/>
              <a:buChar char="•"/>
            </a:pPr>
            <a:r>
              <a:rPr lang="en-GB" noProof="0" dirty="0">
                <a:solidFill>
                  <a:schemeClr val="tx2">
                    <a:lumMod val="60000"/>
                    <a:lumOff val="40000"/>
                  </a:schemeClr>
                </a:solidFill>
              </a:rPr>
              <a:t>Laboratory scaled synthesis of surrogate MIMAS MOX ceramics</a:t>
            </a:r>
          </a:p>
          <a:p>
            <a:pPr marL="342900" indent="-342900" algn="l">
              <a:lnSpc>
                <a:spcPct val="95000"/>
              </a:lnSpc>
              <a:buFont typeface="Arial" panose="020B0604020202020204" pitchFamily="34" charset="0"/>
              <a:buChar char="•"/>
            </a:pPr>
            <a:endParaRPr lang="en-GB" noProof="0" dirty="0">
              <a:solidFill>
                <a:schemeClr val="tx2">
                  <a:lumMod val="60000"/>
                  <a:lumOff val="40000"/>
                </a:schemeClr>
              </a:solidFill>
            </a:endParaRPr>
          </a:p>
          <a:p>
            <a:pPr marL="342900" indent="-342900" algn="l">
              <a:lnSpc>
                <a:spcPct val="95000"/>
              </a:lnSpc>
              <a:buFont typeface="Arial" panose="020B0604020202020204" pitchFamily="34" charset="0"/>
              <a:buChar char="•"/>
            </a:pPr>
            <a:r>
              <a:rPr lang="en-GB" noProof="0" dirty="0">
                <a:solidFill>
                  <a:schemeClr val="tx2">
                    <a:lumMod val="60000"/>
                    <a:lumOff val="40000"/>
                  </a:schemeClr>
                </a:solidFill>
              </a:rPr>
              <a:t>Investigation of their structure (XRD, SEM, EDX, TG-DSC, etc.)</a:t>
            </a:r>
          </a:p>
        </p:txBody>
      </p:sp>
      <p:sp>
        <p:nvSpPr>
          <p:cNvPr id="51" name="Ellipse 50">
            <a:extLst>
              <a:ext uri="{FF2B5EF4-FFF2-40B4-BE49-F238E27FC236}">
                <a16:creationId xmlns:a16="http://schemas.microsoft.com/office/drawing/2014/main" id="{A0338F23-AE27-8CC2-EF37-A7F337663675}"/>
              </a:ext>
            </a:extLst>
          </p:cNvPr>
          <p:cNvSpPr/>
          <p:nvPr/>
        </p:nvSpPr>
        <p:spPr>
          <a:xfrm rot="18948036">
            <a:off x="3230108" y="2098909"/>
            <a:ext cx="7149572" cy="38589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Tree>
    <p:extLst>
      <p:ext uri="{BB962C8B-B14F-4D97-AF65-F5344CB8AC3E}">
        <p14:creationId xmlns:p14="http://schemas.microsoft.com/office/powerpoint/2010/main" val="335689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1A3A4-92DD-773C-1E05-26227F413D78}"/>
            </a:ext>
          </a:extLst>
        </p:cNvPr>
        <p:cNvGrpSpPr/>
        <p:nvPr/>
      </p:nvGrpSpPr>
      <p:grpSpPr>
        <a:xfrm>
          <a:off x="0" y="0"/>
          <a:ext cx="0" cy="0"/>
          <a:chOff x="0" y="0"/>
          <a:chExt cx="0" cy="0"/>
        </a:xfrm>
      </p:grpSpPr>
      <p:pic>
        <p:nvPicPr>
          <p:cNvPr id="21" name="Grafik 20" descr="Ein Bild, das Grafiken, Logo, Design, Schrift enthält.&#10;&#10;Automatisch generierte Beschreibung">
            <a:extLst>
              <a:ext uri="{FF2B5EF4-FFF2-40B4-BE49-F238E27FC236}">
                <a16:creationId xmlns:a16="http://schemas.microsoft.com/office/drawing/2014/main" id="{45F88E38-5C1E-63EA-DD94-2F4B6DBF15F9}"/>
              </a:ext>
            </a:extLst>
          </p:cNvPr>
          <p:cNvPicPr>
            <a:picLocks noChangeAspect="1"/>
          </p:cNvPicPr>
          <p:nvPr/>
        </p:nvPicPr>
        <p:blipFill>
          <a:blip r:embed="rId3">
            <a:extLst>
              <a:ext uri="{28A0092B-C50C-407E-A947-70E740481C1C}">
                <a14:useLocalDpi xmlns:a14="http://schemas.microsoft.com/office/drawing/2010/main" val="0"/>
              </a:ext>
            </a:extLst>
          </a:blip>
          <a:srcRect l="18318" t="36081" r="16932" b="36081"/>
          <a:stretch/>
        </p:blipFill>
        <p:spPr>
          <a:xfrm>
            <a:off x="3744606" y="1019886"/>
            <a:ext cx="1260808" cy="542051"/>
          </a:xfrm>
          <a:prstGeom prst="rect">
            <a:avLst/>
          </a:prstGeom>
        </p:spPr>
      </p:pic>
      <p:pic>
        <p:nvPicPr>
          <p:cNvPr id="8" name="Inhaltsplatzhalter 7" descr="Ein Bild, das Text, Diagramm, Schrift, Screenshot enthält.">
            <a:extLst>
              <a:ext uri="{FF2B5EF4-FFF2-40B4-BE49-F238E27FC236}">
                <a16:creationId xmlns:a16="http://schemas.microsoft.com/office/drawing/2014/main" id="{A4759E1B-8AB5-0EB4-C6EE-B3CD846A0A74}"/>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69896" y="1666000"/>
            <a:ext cx="4204400" cy="4253214"/>
          </a:xfrm>
        </p:spPr>
      </p:pic>
      <p:sp>
        <p:nvSpPr>
          <p:cNvPr id="4" name="Titel 3">
            <a:extLst>
              <a:ext uri="{FF2B5EF4-FFF2-40B4-BE49-F238E27FC236}">
                <a16:creationId xmlns:a16="http://schemas.microsoft.com/office/drawing/2014/main" id="{6925C6B1-7C6D-DC12-85CF-5C4E350AEC30}"/>
              </a:ext>
            </a:extLst>
          </p:cNvPr>
          <p:cNvSpPr>
            <a:spLocks noGrp="1"/>
          </p:cNvSpPr>
          <p:nvPr>
            <p:ph type="title"/>
          </p:nvPr>
        </p:nvSpPr>
        <p:spPr/>
        <p:txBody>
          <a:bodyPr/>
          <a:lstStyle/>
          <a:p>
            <a:r>
              <a:rPr lang="en-GB" cap="none" noProof="0" dirty="0"/>
              <a:t>MIMAS MOX production</a:t>
            </a:r>
          </a:p>
        </p:txBody>
      </p:sp>
      <p:sp>
        <p:nvSpPr>
          <p:cNvPr id="6" name="Textplatzhalter 5">
            <a:extLst>
              <a:ext uri="{FF2B5EF4-FFF2-40B4-BE49-F238E27FC236}">
                <a16:creationId xmlns:a16="http://schemas.microsoft.com/office/drawing/2014/main" id="{689DBC36-629D-8722-774D-844F76349347}"/>
              </a:ext>
            </a:extLst>
          </p:cNvPr>
          <p:cNvSpPr>
            <a:spLocks noGrp="1"/>
          </p:cNvSpPr>
          <p:nvPr>
            <p:ph type="body" sz="quarter" idx="15"/>
          </p:nvPr>
        </p:nvSpPr>
        <p:spPr/>
        <p:txBody>
          <a:bodyPr/>
          <a:lstStyle/>
          <a:p>
            <a:r>
              <a:rPr lang="en-GB" dirty="0"/>
              <a:t>Industrial vs. lab surrogate</a:t>
            </a:r>
            <a:endParaRPr lang="en-GB" noProof="0" dirty="0"/>
          </a:p>
        </p:txBody>
      </p:sp>
      <p:sp>
        <p:nvSpPr>
          <p:cNvPr id="10" name="Textfeld 9">
            <a:extLst>
              <a:ext uri="{FF2B5EF4-FFF2-40B4-BE49-F238E27FC236}">
                <a16:creationId xmlns:a16="http://schemas.microsoft.com/office/drawing/2014/main" id="{6BA477FB-34A6-3164-11FB-826FE3D18919}"/>
              </a:ext>
            </a:extLst>
          </p:cNvPr>
          <p:cNvSpPr txBox="1"/>
          <p:nvPr/>
        </p:nvSpPr>
        <p:spPr>
          <a:xfrm>
            <a:off x="133364" y="6044629"/>
            <a:ext cx="3630113" cy="338554"/>
          </a:xfrm>
          <a:prstGeom prst="rect">
            <a:avLst/>
          </a:prstGeom>
          <a:noFill/>
        </p:spPr>
        <p:txBody>
          <a:bodyPr wrap="square" rtlCol="0">
            <a:spAutoFit/>
          </a:bodyPr>
          <a:lstStyle/>
          <a:p>
            <a:pPr marR="1000"/>
            <a:r>
              <a:rPr lang="en-GB" sz="800" noProof="0" dirty="0">
                <a:latin typeface="+mj-lt"/>
              </a:rPr>
              <a:t>T. Abe, K. </a:t>
            </a:r>
            <a:r>
              <a:rPr lang="en-GB" sz="800" noProof="0" dirty="0" err="1">
                <a:latin typeface="+mj-lt"/>
              </a:rPr>
              <a:t>Asakura</a:t>
            </a:r>
            <a:r>
              <a:rPr lang="en-GB" sz="800" noProof="0" dirty="0">
                <a:latin typeface="+mj-lt"/>
              </a:rPr>
              <a:t> in </a:t>
            </a:r>
            <a:r>
              <a:rPr lang="en-GB" sz="800" i="1" noProof="0" dirty="0">
                <a:latin typeface="+mj-lt"/>
              </a:rPr>
              <a:t>Comprehensive Nuclear Materials</a:t>
            </a:r>
            <a:r>
              <a:rPr lang="en-GB" sz="800" i="0" noProof="0" dirty="0">
                <a:latin typeface="+mj-lt"/>
              </a:rPr>
              <a:t>. </a:t>
            </a:r>
            <a:r>
              <a:rPr lang="en-GB" sz="800" i="1" noProof="0" dirty="0">
                <a:latin typeface="+mj-lt"/>
              </a:rPr>
              <a:t>Online version </a:t>
            </a:r>
            <a:r>
              <a:rPr lang="en-GB" sz="800" i="0" noProof="0" dirty="0">
                <a:latin typeface="+mj-lt"/>
              </a:rPr>
              <a:t>(Ed.: R. </a:t>
            </a:r>
            <a:r>
              <a:rPr lang="en-GB" sz="800" i="0" noProof="0" dirty="0" err="1">
                <a:latin typeface="+mj-lt"/>
              </a:rPr>
              <a:t>Konings</a:t>
            </a:r>
            <a:r>
              <a:rPr lang="en-GB" sz="800" i="0" noProof="0" dirty="0">
                <a:latin typeface="+mj-lt"/>
              </a:rPr>
              <a:t>), Elsevier Science, Burlington, </a:t>
            </a:r>
            <a:r>
              <a:rPr lang="en-GB" sz="800" b="1" i="0" noProof="0" dirty="0">
                <a:latin typeface="+mj-lt"/>
              </a:rPr>
              <a:t>2011</a:t>
            </a:r>
            <a:r>
              <a:rPr lang="en-GB" sz="800" b="0" i="0" noProof="0" dirty="0">
                <a:latin typeface="+mj-lt"/>
              </a:rPr>
              <a:t>, pp. 393–422.</a:t>
            </a:r>
          </a:p>
        </p:txBody>
      </p:sp>
      <p:sp>
        <p:nvSpPr>
          <p:cNvPr id="2" name="Textfeld 1">
            <a:extLst>
              <a:ext uri="{FF2B5EF4-FFF2-40B4-BE49-F238E27FC236}">
                <a16:creationId xmlns:a16="http://schemas.microsoft.com/office/drawing/2014/main" id="{E90E0E25-EF90-27BA-B5FD-6094250FAA0A}"/>
              </a:ext>
            </a:extLst>
          </p:cNvPr>
          <p:cNvSpPr txBox="1"/>
          <p:nvPr/>
        </p:nvSpPr>
        <p:spPr>
          <a:xfrm>
            <a:off x="257594" y="1331625"/>
            <a:ext cx="3634328" cy="355482"/>
          </a:xfrm>
          <a:prstGeom prst="rect">
            <a:avLst/>
          </a:prstGeom>
          <a:noFill/>
        </p:spPr>
        <p:txBody>
          <a:bodyPr wrap="none" rtlCol="0">
            <a:spAutoFit/>
          </a:bodyPr>
          <a:lstStyle/>
          <a:p>
            <a:pPr algn="l">
              <a:lnSpc>
                <a:spcPct val="95000"/>
              </a:lnSpc>
            </a:pPr>
            <a:r>
              <a:rPr lang="en-GB" u="sng" noProof="0" dirty="0"/>
              <a:t>Industrial MIMAS method scheme</a:t>
            </a:r>
          </a:p>
        </p:txBody>
      </p:sp>
      <p:sp>
        <p:nvSpPr>
          <p:cNvPr id="15" name="Foliennummernplatzhalter 14">
            <a:extLst>
              <a:ext uri="{FF2B5EF4-FFF2-40B4-BE49-F238E27FC236}">
                <a16:creationId xmlns:a16="http://schemas.microsoft.com/office/drawing/2014/main" id="{657AFF7F-54A8-0109-839D-BC5EAAF01461}"/>
              </a:ext>
            </a:extLst>
          </p:cNvPr>
          <p:cNvSpPr>
            <a:spLocks noGrp="1"/>
          </p:cNvSpPr>
          <p:nvPr>
            <p:ph type="sldNum" sz="quarter" idx="16"/>
          </p:nvPr>
        </p:nvSpPr>
        <p:spPr/>
        <p:txBody>
          <a:bodyPr/>
          <a:lstStyle/>
          <a:p>
            <a:fld id="{42A8253E-8CE1-457E-806A-0618C97C466F}" type="slidenum">
              <a:rPr lang="en-GB" noProof="0" smtClean="0"/>
              <a:t>6</a:t>
            </a:fld>
            <a:endParaRPr lang="en-GB" noProof="0" dirty="0"/>
          </a:p>
        </p:txBody>
      </p:sp>
      <p:cxnSp>
        <p:nvCxnSpPr>
          <p:cNvPr id="17" name="Gerader Verbinder 16">
            <a:extLst>
              <a:ext uri="{FF2B5EF4-FFF2-40B4-BE49-F238E27FC236}">
                <a16:creationId xmlns:a16="http://schemas.microsoft.com/office/drawing/2014/main" id="{9D1DF406-87F4-52EA-7A64-F098F04BEECB}"/>
              </a:ext>
            </a:extLst>
          </p:cNvPr>
          <p:cNvCxnSpPr>
            <a:cxnSpLocks/>
          </p:cNvCxnSpPr>
          <p:nvPr/>
        </p:nvCxnSpPr>
        <p:spPr>
          <a:xfrm>
            <a:off x="4965394" y="1260318"/>
            <a:ext cx="0" cy="51848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1" name="Gruppieren 30">
            <a:extLst>
              <a:ext uri="{FF2B5EF4-FFF2-40B4-BE49-F238E27FC236}">
                <a16:creationId xmlns:a16="http://schemas.microsoft.com/office/drawing/2014/main" id="{003BD1BF-2395-B9C4-9164-432E41986855}"/>
              </a:ext>
            </a:extLst>
          </p:cNvPr>
          <p:cNvGrpSpPr/>
          <p:nvPr/>
        </p:nvGrpSpPr>
        <p:grpSpPr>
          <a:xfrm>
            <a:off x="5449271" y="459440"/>
            <a:ext cx="3154516" cy="1116669"/>
            <a:chOff x="5252626" y="492197"/>
            <a:chExt cx="3154516" cy="1116669"/>
          </a:xfrm>
        </p:grpSpPr>
        <p:sp>
          <p:nvSpPr>
            <p:cNvPr id="12" name="Textfeld 11">
              <a:extLst>
                <a:ext uri="{FF2B5EF4-FFF2-40B4-BE49-F238E27FC236}">
                  <a16:creationId xmlns:a16="http://schemas.microsoft.com/office/drawing/2014/main" id="{4CD8109A-30F2-62FD-37CC-9C495C90B876}"/>
                </a:ext>
              </a:extLst>
            </p:cNvPr>
            <p:cNvSpPr txBox="1"/>
            <p:nvPr/>
          </p:nvSpPr>
          <p:spPr>
            <a:xfrm>
              <a:off x="6531307" y="736851"/>
              <a:ext cx="1875835" cy="297004"/>
            </a:xfrm>
            <a:prstGeom prst="rect">
              <a:avLst/>
            </a:prstGeom>
            <a:noFill/>
          </p:spPr>
          <p:txBody>
            <a:bodyPr wrap="none" rtlCol="0">
              <a:spAutoFit/>
            </a:bodyPr>
            <a:lstStyle/>
            <a:p>
              <a:pPr algn="l">
                <a:lnSpc>
                  <a:spcPct val="95000"/>
                </a:lnSpc>
              </a:pPr>
              <a:r>
                <a:rPr lang="de-DE" sz="1400" dirty="0" err="1">
                  <a:solidFill>
                    <a:srgbClr val="FF0000"/>
                  </a:solidFill>
                </a:rPr>
                <a:t>Reduced</a:t>
              </a:r>
              <a:r>
                <a:rPr lang="de-DE" sz="1400" dirty="0">
                  <a:solidFill>
                    <a:srgbClr val="FF0000"/>
                  </a:solidFill>
                </a:rPr>
                <a:t> </a:t>
              </a:r>
              <a:r>
                <a:rPr lang="de-DE" sz="1400" dirty="0" err="1">
                  <a:solidFill>
                    <a:srgbClr val="FF0000"/>
                  </a:solidFill>
                </a:rPr>
                <a:t>normally</a:t>
              </a:r>
              <a:r>
                <a:rPr lang="de-DE" sz="1400" dirty="0">
                  <a:solidFill>
                    <a:srgbClr val="FF0000"/>
                  </a:solidFill>
                </a:rPr>
                <a:t>     </a:t>
              </a:r>
            </a:p>
          </p:txBody>
        </p:sp>
        <p:sp>
          <p:nvSpPr>
            <p:cNvPr id="18" name="Textfeld 17">
              <a:extLst>
                <a:ext uri="{FF2B5EF4-FFF2-40B4-BE49-F238E27FC236}">
                  <a16:creationId xmlns:a16="http://schemas.microsoft.com/office/drawing/2014/main" id="{E1154A0D-42EC-0181-ACC7-B50A715342A2}"/>
                </a:ext>
              </a:extLst>
            </p:cNvPr>
            <p:cNvSpPr txBox="1"/>
            <p:nvPr/>
          </p:nvSpPr>
          <p:spPr>
            <a:xfrm>
              <a:off x="5252626" y="492197"/>
              <a:ext cx="1802032" cy="297004"/>
            </a:xfrm>
            <a:prstGeom prst="rect">
              <a:avLst/>
            </a:prstGeom>
            <a:noFill/>
          </p:spPr>
          <p:txBody>
            <a:bodyPr wrap="none" rtlCol="0">
              <a:spAutoFit/>
            </a:bodyPr>
            <a:lstStyle/>
            <a:p>
              <a:pPr algn="l">
                <a:lnSpc>
                  <a:spcPct val="95000"/>
                </a:lnSpc>
              </a:pPr>
              <a:r>
                <a:rPr lang="de-DE" sz="1400" dirty="0" err="1">
                  <a:solidFill>
                    <a:srgbClr val="FF0000"/>
                  </a:solidFill>
                </a:rPr>
                <a:t>Reduced</a:t>
              </a:r>
              <a:r>
                <a:rPr lang="de-DE" sz="1400" dirty="0">
                  <a:solidFill>
                    <a:srgbClr val="FF0000"/>
                  </a:solidFill>
                </a:rPr>
                <a:t> at </a:t>
              </a:r>
              <a:r>
                <a:rPr lang="de-DE" sz="1400" dirty="0" err="1">
                  <a:solidFill>
                    <a:srgbClr val="FF0000"/>
                  </a:solidFill>
                </a:rPr>
                <a:t>higher</a:t>
              </a:r>
              <a:r>
                <a:rPr lang="de-DE" sz="1400" dirty="0">
                  <a:solidFill>
                    <a:srgbClr val="FF0000"/>
                  </a:solidFill>
                </a:rPr>
                <a:t> T</a:t>
              </a:r>
            </a:p>
          </p:txBody>
        </p:sp>
        <p:cxnSp>
          <p:nvCxnSpPr>
            <p:cNvPr id="28" name="Gerade Verbindung mit Pfeil 27">
              <a:extLst>
                <a:ext uri="{FF2B5EF4-FFF2-40B4-BE49-F238E27FC236}">
                  <a16:creationId xmlns:a16="http://schemas.microsoft.com/office/drawing/2014/main" id="{879AF744-07B5-92DB-1C66-3E0C9B0C01D9}"/>
                </a:ext>
              </a:extLst>
            </p:cNvPr>
            <p:cNvCxnSpPr>
              <a:cxnSpLocks/>
              <a:stCxn id="12" idx="2"/>
              <a:endCxn id="9" idx="2"/>
            </p:cNvCxnSpPr>
            <p:nvPr/>
          </p:nvCxnSpPr>
          <p:spPr>
            <a:xfrm>
              <a:off x="7469225" y="1033855"/>
              <a:ext cx="5674" cy="568853"/>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9" name="Gerade Verbindung mit Pfeil 28">
              <a:extLst>
                <a:ext uri="{FF2B5EF4-FFF2-40B4-BE49-F238E27FC236}">
                  <a16:creationId xmlns:a16="http://schemas.microsoft.com/office/drawing/2014/main" id="{15397AF6-A054-13BC-D2D9-D44088AF27A7}"/>
                </a:ext>
              </a:extLst>
            </p:cNvPr>
            <p:cNvCxnSpPr>
              <a:cxnSpLocks/>
              <a:stCxn id="18" idx="2"/>
              <a:endCxn id="32" idx="0"/>
            </p:cNvCxnSpPr>
            <p:nvPr/>
          </p:nvCxnSpPr>
          <p:spPr>
            <a:xfrm>
              <a:off x="6153642" y="789201"/>
              <a:ext cx="1" cy="81966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grpSp>
      <p:grpSp>
        <p:nvGrpSpPr>
          <p:cNvPr id="68" name="Gruppieren 67">
            <a:extLst>
              <a:ext uri="{FF2B5EF4-FFF2-40B4-BE49-F238E27FC236}">
                <a16:creationId xmlns:a16="http://schemas.microsoft.com/office/drawing/2014/main" id="{4467446C-3AE5-6F57-172B-BCABE1B62DFF}"/>
              </a:ext>
            </a:extLst>
          </p:cNvPr>
          <p:cNvGrpSpPr/>
          <p:nvPr/>
        </p:nvGrpSpPr>
        <p:grpSpPr>
          <a:xfrm>
            <a:off x="5719884" y="1576109"/>
            <a:ext cx="4147279" cy="4957891"/>
            <a:chOff x="5380067" y="1209374"/>
            <a:chExt cx="4147279" cy="4957891"/>
          </a:xfrm>
        </p:grpSpPr>
        <p:sp>
          <p:nvSpPr>
            <p:cNvPr id="3" name="Rechteck: abgerundete Ecken 2">
              <a:extLst>
                <a:ext uri="{FF2B5EF4-FFF2-40B4-BE49-F238E27FC236}">
                  <a16:creationId xmlns:a16="http://schemas.microsoft.com/office/drawing/2014/main" id="{32CB77C7-BA7D-B167-5C2D-206B68080FB0}"/>
                </a:ext>
              </a:extLst>
            </p:cNvPr>
            <p:cNvSpPr/>
            <p:nvPr/>
          </p:nvSpPr>
          <p:spPr>
            <a:xfrm>
              <a:off x="6701950" y="1209374"/>
              <a:ext cx="1260808" cy="5544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000" noProof="0" dirty="0"/>
            </a:p>
            <a:p>
              <a:pPr algn="ctr">
                <a:lnSpc>
                  <a:spcPct val="95000"/>
                </a:lnSpc>
              </a:pPr>
              <a:r>
                <a:rPr lang="en-GB" noProof="0" dirty="0">
                  <a:solidFill>
                    <a:schemeClr val="tx1"/>
                  </a:solidFill>
                </a:rPr>
                <a:t>„Active“ UO</a:t>
              </a:r>
              <a:r>
                <a:rPr lang="en-GB" baseline="-25000" noProof="0" dirty="0">
                  <a:solidFill>
                    <a:schemeClr val="tx1"/>
                  </a:solidFill>
                </a:rPr>
                <a:t>2</a:t>
              </a:r>
            </a:p>
            <a:p>
              <a:pPr algn="ctr">
                <a:lnSpc>
                  <a:spcPct val="95000"/>
                </a:lnSpc>
              </a:pPr>
              <a:endParaRPr lang="en-GB" sz="2400" noProof="0" dirty="0"/>
            </a:p>
          </p:txBody>
        </p:sp>
        <p:cxnSp>
          <p:nvCxnSpPr>
            <p:cNvPr id="14" name="Gerade Verbindung mit Pfeil 13">
              <a:extLst>
                <a:ext uri="{FF2B5EF4-FFF2-40B4-BE49-F238E27FC236}">
                  <a16:creationId xmlns:a16="http://schemas.microsoft.com/office/drawing/2014/main" id="{67B782B0-CF92-9162-F482-178C564D1C10}"/>
                </a:ext>
              </a:extLst>
            </p:cNvPr>
            <p:cNvCxnSpPr>
              <a:cxnSpLocks/>
              <a:stCxn id="3" idx="2"/>
              <a:endCxn id="37" idx="0"/>
            </p:cNvCxnSpPr>
            <p:nvPr/>
          </p:nvCxnSpPr>
          <p:spPr>
            <a:xfrm>
              <a:off x="7332354" y="1763815"/>
              <a:ext cx="0" cy="40494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9" name="Textfeld 18">
              <a:extLst>
                <a:ext uri="{FF2B5EF4-FFF2-40B4-BE49-F238E27FC236}">
                  <a16:creationId xmlns:a16="http://schemas.microsoft.com/office/drawing/2014/main" id="{38934FB5-E8DB-75A4-92D6-CD907B3495F0}"/>
                </a:ext>
              </a:extLst>
            </p:cNvPr>
            <p:cNvSpPr txBox="1"/>
            <p:nvPr/>
          </p:nvSpPr>
          <p:spPr>
            <a:xfrm>
              <a:off x="7353291" y="1816246"/>
              <a:ext cx="1170513" cy="297004"/>
            </a:xfrm>
            <a:prstGeom prst="rect">
              <a:avLst/>
            </a:prstGeom>
            <a:noFill/>
          </p:spPr>
          <p:txBody>
            <a:bodyPr wrap="none" rtlCol="0">
              <a:spAutoFit/>
            </a:bodyPr>
            <a:lstStyle/>
            <a:p>
              <a:pPr algn="l">
                <a:lnSpc>
                  <a:spcPct val="95000"/>
                </a:lnSpc>
              </a:pPr>
              <a:r>
                <a:rPr lang="en-GB" sz="1400" noProof="0" dirty="0"/>
                <a:t>Hand milling</a:t>
              </a:r>
            </a:p>
          </p:txBody>
        </p:sp>
        <p:sp>
          <p:nvSpPr>
            <p:cNvPr id="11" name="Textfeld 10">
              <a:extLst>
                <a:ext uri="{FF2B5EF4-FFF2-40B4-BE49-F238E27FC236}">
                  <a16:creationId xmlns:a16="http://schemas.microsoft.com/office/drawing/2014/main" id="{59B4A659-1F3A-CC5B-19C0-C389F9424F04}"/>
                </a:ext>
              </a:extLst>
            </p:cNvPr>
            <p:cNvSpPr txBox="1"/>
            <p:nvPr/>
          </p:nvSpPr>
          <p:spPr>
            <a:xfrm>
              <a:off x="7353291" y="2762239"/>
              <a:ext cx="1180131" cy="297004"/>
            </a:xfrm>
            <a:prstGeom prst="rect">
              <a:avLst/>
            </a:prstGeom>
            <a:noFill/>
          </p:spPr>
          <p:txBody>
            <a:bodyPr wrap="none" rtlCol="0">
              <a:spAutoFit/>
            </a:bodyPr>
            <a:lstStyle/>
            <a:p>
              <a:pPr algn="l">
                <a:lnSpc>
                  <a:spcPct val="95000"/>
                </a:lnSpc>
              </a:pPr>
              <a:r>
                <a:rPr lang="en-GB" sz="1400" noProof="0" dirty="0"/>
                <a:t>Hand mixing</a:t>
              </a:r>
            </a:p>
          </p:txBody>
        </p:sp>
        <p:sp>
          <p:nvSpPr>
            <p:cNvPr id="32" name="Rechteck: abgerundete Ecken 31">
              <a:extLst>
                <a:ext uri="{FF2B5EF4-FFF2-40B4-BE49-F238E27FC236}">
                  <a16:creationId xmlns:a16="http://schemas.microsoft.com/office/drawing/2014/main" id="{B0795BCA-01CB-663E-3963-F87D315403E3}"/>
                </a:ext>
              </a:extLst>
            </p:cNvPr>
            <p:cNvSpPr/>
            <p:nvPr/>
          </p:nvSpPr>
          <p:spPr>
            <a:xfrm>
              <a:off x="5380067" y="1209374"/>
              <a:ext cx="1260808" cy="5544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000" noProof="0" dirty="0"/>
            </a:p>
            <a:p>
              <a:pPr algn="ctr">
                <a:lnSpc>
                  <a:spcPct val="95000"/>
                </a:lnSpc>
              </a:pPr>
              <a:r>
                <a:rPr lang="en-GB" noProof="0" dirty="0">
                  <a:solidFill>
                    <a:schemeClr val="tx1"/>
                  </a:solidFill>
                </a:rPr>
                <a:t>„</a:t>
              </a:r>
              <a:r>
                <a:rPr lang="en-GB" dirty="0">
                  <a:solidFill>
                    <a:schemeClr val="tx1"/>
                  </a:solidFill>
                </a:rPr>
                <a:t>Ina</a:t>
              </a:r>
              <a:r>
                <a:rPr lang="en-GB" noProof="0" dirty="0" err="1">
                  <a:solidFill>
                    <a:schemeClr val="tx1"/>
                  </a:solidFill>
                </a:rPr>
                <a:t>ctive</a:t>
              </a:r>
              <a:r>
                <a:rPr lang="en-GB" noProof="0" dirty="0">
                  <a:solidFill>
                    <a:schemeClr val="tx1"/>
                  </a:solidFill>
                </a:rPr>
                <a:t>“ UO</a:t>
              </a:r>
              <a:r>
                <a:rPr lang="en-GB" baseline="-25000" noProof="0" dirty="0">
                  <a:solidFill>
                    <a:schemeClr val="tx1"/>
                  </a:solidFill>
                </a:rPr>
                <a:t>2</a:t>
              </a:r>
            </a:p>
            <a:p>
              <a:pPr algn="ctr">
                <a:lnSpc>
                  <a:spcPct val="95000"/>
                </a:lnSpc>
              </a:pPr>
              <a:endParaRPr lang="en-GB" sz="2400" noProof="0" dirty="0"/>
            </a:p>
          </p:txBody>
        </p:sp>
        <p:sp>
          <p:nvSpPr>
            <p:cNvPr id="35" name="Rechteck: abgerundete Ecken 34">
              <a:extLst>
                <a:ext uri="{FF2B5EF4-FFF2-40B4-BE49-F238E27FC236}">
                  <a16:creationId xmlns:a16="http://schemas.microsoft.com/office/drawing/2014/main" id="{BA3AB73D-66AD-5084-4021-5F4051F64977}"/>
                </a:ext>
              </a:extLst>
            </p:cNvPr>
            <p:cNvSpPr/>
            <p:nvPr/>
          </p:nvSpPr>
          <p:spPr>
            <a:xfrm>
              <a:off x="8021581" y="1210596"/>
              <a:ext cx="1260808" cy="5544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000" noProof="0" dirty="0"/>
            </a:p>
            <a:p>
              <a:pPr algn="ctr">
                <a:lnSpc>
                  <a:spcPct val="95000"/>
                </a:lnSpc>
              </a:pPr>
              <a:r>
                <a:rPr lang="en-GB" noProof="0" dirty="0">
                  <a:solidFill>
                    <a:schemeClr val="tx1"/>
                  </a:solidFill>
                </a:rPr>
                <a:t>CeO</a:t>
              </a:r>
              <a:r>
                <a:rPr lang="en-GB" baseline="-25000" noProof="0" dirty="0">
                  <a:solidFill>
                    <a:schemeClr val="tx1"/>
                  </a:solidFill>
                </a:rPr>
                <a:t>2</a:t>
              </a:r>
            </a:p>
            <a:p>
              <a:pPr algn="ctr">
                <a:lnSpc>
                  <a:spcPct val="95000"/>
                </a:lnSpc>
              </a:pPr>
              <a:endParaRPr lang="en-GB" sz="2400" noProof="0" dirty="0"/>
            </a:p>
          </p:txBody>
        </p:sp>
        <p:sp>
          <p:nvSpPr>
            <p:cNvPr id="37" name="Rechteck: abgerundete Ecken 36">
              <a:extLst>
                <a:ext uri="{FF2B5EF4-FFF2-40B4-BE49-F238E27FC236}">
                  <a16:creationId xmlns:a16="http://schemas.microsoft.com/office/drawing/2014/main" id="{61ECE941-2AEE-9B42-1B47-46DDAAD266C1}"/>
                </a:ext>
              </a:extLst>
            </p:cNvPr>
            <p:cNvSpPr/>
            <p:nvPr/>
          </p:nvSpPr>
          <p:spPr>
            <a:xfrm>
              <a:off x="6701950" y="2168760"/>
              <a:ext cx="1260808" cy="5544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000" noProof="0" dirty="0"/>
            </a:p>
            <a:p>
              <a:pPr algn="ctr">
                <a:lnSpc>
                  <a:spcPct val="95000"/>
                </a:lnSpc>
              </a:pPr>
              <a:r>
                <a:rPr lang="en-GB" noProof="0" dirty="0">
                  <a:solidFill>
                    <a:schemeClr val="tx1"/>
                  </a:solidFill>
                </a:rPr>
                <a:t>Master Blend</a:t>
              </a:r>
              <a:endParaRPr lang="en-GB" baseline="-25000" noProof="0" dirty="0">
                <a:solidFill>
                  <a:schemeClr val="tx1"/>
                </a:solidFill>
              </a:endParaRPr>
            </a:p>
            <a:p>
              <a:pPr algn="ctr">
                <a:lnSpc>
                  <a:spcPct val="95000"/>
                </a:lnSpc>
              </a:pPr>
              <a:endParaRPr lang="en-GB" sz="2400" noProof="0" dirty="0"/>
            </a:p>
          </p:txBody>
        </p:sp>
        <p:cxnSp>
          <p:nvCxnSpPr>
            <p:cNvPr id="40" name="Verbinder: gewinkelt 39">
              <a:extLst>
                <a:ext uri="{FF2B5EF4-FFF2-40B4-BE49-F238E27FC236}">
                  <a16:creationId xmlns:a16="http://schemas.microsoft.com/office/drawing/2014/main" id="{6F4BB500-C4C8-1170-16C5-65B0F437BA21}"/>
                </a:ext>
              </a:extLst>
            </p:cNvPr>
            <p:cNvCxnSpPr>
              <a:stCxn id="35" idx="2"/>
              <a:endCxn id="37" idx="3"/>
            </p:cNvCxnSpPr>
            <p:nvPr/>
          </p:nvCxnSpPr>
          <p:spPr>
            <a:xfrm rot="5400000">
              <a:off x="7966900" y="1760896"/>
              <a:ext cx="680944" cy="689227"/>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cxnSp>
          <p:nvCxnSpPr>
            <p:cNvPr id="49" name="Gerade Verbindung mit Pfeil 48">
              <a:extLst>
                <a:ext uri="{FF2B5EF4-FFF2-40B4-BE49-F238E27FC236}">
                  <a16:creationId xmlns:a16="http://schemas.microsoft.com/office/drawing/2014/main" id="{C8FBA6B9-9A85-3505-A068-D6F1AE59BBCE}"/>
                </a:ext>
              </a:extLst>
            </p:cNvPr>
            <p:cNvCxnSpPr>
              <a:cxnSpLocks/>
              <a:stCxn id="37" idx="2"/>
              <a:endCxn id="52" idx="0"/>
            </p:cNvCxnSpPr>
            <p:nvPr/>
          </p:nvCxnSpPr>
          <p:spPr>
            <a:xfrm>
              <a:off x="7332354" y="2723201"/>
              <a:ext cx="0" cy="40372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52" name="Rechteck: abgerundete Ecken 51">
              <a:extLst>
                <a:ext uri="{FF2B5EF4-FFF2-40B4-BE49-F238E27FC236}">
                  <a16:creationId xmlns:a16="http://schemas.microsoft.com/office/drawing/2014/main" id="{2F9F638B-4DB4-86A0-19C6-27469AE0E33E}"/>
                </a:ext>
              </a:extLst>
            </p:cNvPr>
            <p:cNvSpPr/>
            <p:nvPr/>
          </p:nvSpPr>
          <p:spPr>
            <a:xfrm>
              <a:off x="6701950" y="3126924"/>
              <a:ext cx="1260808" cy="5544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000" noProof="0" dirty="0"/>
            </a:p>
            <a:p>
              <a:pPr algn="ctr">
                <a:lnSpc>
                  <a:spcPct val="95000"/>
                </a:lnSpc>
              </a:pPr>
              <a:r>
                <a:rPr lang="en-GB" dirty="0">
                  <a:solidFill>
                    <a:schemeClr val="tx1"/>
                  </a:solidFill>
                </a:rPr>
                <a:t>Final</a:t>
              </a:r>
              <a:r>
                <a:rPr lang="en-GB" noProof="0" dirty="0">
                  <a:solidFill>
                    <a:schemeClr val="tx1"/>
                  </a:solidFill>
                </a:rPr>
                <a:t> Blend</a:t>
              </a:r>
              <a:endParaRPr lang="en-GB" baseline="-25000" noProof="0" dirty="0">
                <a:solidFill>
                  <a:schemeClr val="tx1"/>
                </a:solidFill>
              </a:endParaRPr>
            </a:p>
            <a:p>
              <a:pPr algn="ctr">
                <a:lnSpc>
                  <a:spcPct val="95000"/>
                </a:lnSpc>
              </a:pPr>
              <a:endParaRPr lang="en-GB" sz="2400" noProof="0" dirty="0"/>
            </a:p>
          </p:txBody>
        </p:sp>
        <p:cxnSp>
          <p:nvCxnSpPr>
            <p:cNvPr id="54" name="Verbinder: gewinkelt 53">
              <a:extLst>
                <a:ext uri="{FF2B5EF4-FFF2-40B4-BE49-F238E27FC236}">
                  <a16:creationId xmlns:a16="http://schemas.microsoft.com/office/drawing/2014/main" id="{708550CE-2CB9-0804-03D1-386A0FDB1C82}"/>
                </a:ext>
              </a:extLst>
            </p:cNvPr>
            <p:cNvCxnSpPr>
              <a:cxnSpLocks/>
              <a:stCxn id="32" idx="2"/>
              <a:endCxn id="52" idx="1"/>
            </p:cNvCxnSpPr>
            <p:nvPr/>
          </p:nvCxnSpPr>
          <p:spPr>
            <a:xfrm rot="16200000" flipH="1">
              <a:off x="5536045" y="2238240"/>
              <a:ext cx="1640330" cy="691479"/>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cxnSp>
          <p:nvCxnSpPr>
            <p:cNvPr id="57" name="Gerade Verbindung mit Pfeil 56">
              <a:extLst>
                <a:ext uri="{FF2B5EF4-FFF2-40B4-BE49-F238E27FC236}">
                  <a16:creationId xmlns:a16="http://schemas.microsoft.com/office/drawing/2014/main" id="{5EE13F54-1768-07F1-8F91-D5D083AD0292}"/>
                </a:ext>
              </a:extLst>
            </p:cNvPr>
            <p:cNvCxnSpPr>
              <a:cxnSpLocks/>
            </p:cNvCxnSpPr>
            <p:nvPr/>
          </p:nvCxnSpPr>
          <p:spPr>
            <a:xfrm>
              <a:off x="7332354" y="3681365"/>
              <a:ext cx="0" cy="40494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58" name="Textfeld 57">
              <a:extLst>
                <a:ext uri="{FF2B5EF4-FFF2-40B4-BE49-F238E27FC236}">
                  <a16:creationId xmlns:a16="http://schemas.microsoft.com/office/drawing/2014/main" id="{F0A5F612-B8DC-9177-9752-BB38ADEAAC5E}"/>
                </a:ext>
              </a:extLst>
            </p:cNvPr>
            <p:cNvSpPr txBox="1"/>
            <p:nvPr/>
          </p:nvSpPr>
          <p:spPr>
            <a:xfrm>
              <a:off x="7332354" y="3704238"/>
              <a:ext cx="881973" cy="297004"/>
            </a:xfrm>
            <a:prstGeom prst="rect">
              <a:avLst/>
            </a:prstGeom>
            <a:noFill/>
          </p:spPr>
          <p:txBody>
            <a:bodyPr wrap="none" rtlCol="0">
              <a:spAutoFit/>
            </a:bodyPr>
            <a:lstStyle/>
            <a:p>
              <a:pPr algn="l">
                <a:lnSpc>
                  <a:spcPct val="95000"/>
                </a:lnSpc>
              </a:pPr>
              <a:r>
                <a:rPr lang="en-GB" sz="1400" dirty="0"/>
                <a:t>Pressing</a:t>
              </a:r>
              <a:endParaRPr lang="en-GB" sz="1400" noProof="0" dirty="0"/>
            </a:p>
          </p:txBody>
        </p:sp>
        <p:sp>
          <p:nvSpPr>
            <p:cNvPr id="59" name="Rechteck: abgerundete Ecken 58">
              <a:extLst>
                <a:ext uri="{FF2B5EF4-FFF2-40B4-BE49-F238E27FC236}">
                  <a16:creationId xmlns:a16="http://schemas.microsoft.com/office/drawing/2014/main" id="{D4E8E148-4545-3294-70AE-A028FCE39C27}"/>
                </a:ext>
              </a:extLst>
            </p:cNvPr>
            <p:cNvSpPr/>
            <p:nvPr/>
          </p:nvSpPr>
          <p:spPr>
            <a:xfrm>
              <a:off x="6699485" y="4104052"/>
              <a:ext cx="1260808" cy="5544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GB" noProof="0" dirty="0">
                  <a:solidFill>
                    <a:schemeClr val="tx1"/>
                  </a:solidFill>
                </a:rPr>
                <a:t>Green Pellet</a:t>
              </a:r>
            </a:p>
          </p:txBody>
        </p:sp>
        <p:cxnSp>
          <p:nvCxnSpPr>
            <p:cNvPr id="60" name="Gerade Verbindung mit Pfeil 59">
              <a:extLst>
                <a:ext uri="{FF2B5EF4-FFF2-40B4-BE49-F238E27FC236}">
                  <a16:creationId xmlns:a16="http://schemas.microsoft.com/office/drawing/2014/main" id="{F5FB8137-5C2A-5AD4-5BA0-34388D60EB37}"/>
                </a:ext>
              </a:extLst>
            </p:cNvPr>
            <p:cNvCxnSpPr>
              <a:cxnSpLocks/>
            </p:cNvCxnSpPr>
            <p:nvPr/>
          </p:nvCxnSpPr>
          <p:spPr>
            <a:xfrm>
              <a:off x="7334819" y="4643555"/>
              <a:ext cx="0" cy="40494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61" name="Textfeld 60">
              <a:extLst>
                <a:ext uri="{FF2B5EF4-FFF2-40B4-BE49-F238E27FC236}">
                  <a16:creationId xmlns:a16="http://schemas.microsoft.com/office/drawing/2014/main" id="{53BD154E-EB72-267A-AC80-08C581814A15}"/>
                </a:ext>
              </a:extLst>
            </p:cNvPr>
            <p:cNvSpPr txBox="1"/>
            <p:nvPr/>
          </p:nvSpPr>
          <p:spPr>
            <a:xfrm>
              <a:off x="7326053" y="4704907"/>
              <a:ext cx="891591" cy="297004"/>
            </a:xfrm>
            <a:prstGeom prst="rect">
              <a:avLst/>
            </a:prstGeom>
            <a:noFill/>
          </p:spPr>
          <p:txBody>
            <a:bodyPr wrap="none" rtlCol="0">
              <a:spAutoFit/>
            </a:bodyPr>
            <a:lstStyle/>
            <a:p>
              <a:pPr algn="l">
                <a:lnSpc>
                  <a:spcPct val="95000"/>
                </a:lnSpc>
              </a:pPr>
              <a:r>
                <a:rPr lang="en-GB" sz="1400" dirty="0"/>
                <a:t>Sintering</a:t>
              </a:r>
              <a:endParaRPr lang="en-GB" sz="1400" noProof="0" dirty="0"/>
            </a:p>
          </p:txBody>
        </p:sp>
        <p:sp>
          <p:nvSpPr>
            <p:cNvPr id="62" name="Rechteck: abgerundete Ecken 61">
              <a:extLst>
                <a:ext uri="{FF2B5EF4-FFF2-40B4-BE49-F238E27FC236}">
                  <a16:creationId xmlns:a16="http://schemas.microsoft.com/office/drawing/2014/main" id="{A946AD22-2FF7-519A-C95B-B07424D78596}"/>
                </a:ext>
              </a:extLst>
            </p:cNvPr>
            <p:cNvSpPr/>
            <p:nvPr/>
          </p:nvSpPr>
          <p:spPr>
            <a:xfrm>
              <a:off x="6701950" y="5066242"/>
              <a:ext cx="1260808" cy="5544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GB" dirty="0">
                  <a:solidFill>
                    <a:schemeClr val="tx1"/>
                  </a:solidFill>
                </a:rPr>
                <a:t>Sintered</a:t>
              </a:r>
              <a:r>
                <a:rPr lang="en-GB" noProof="0" dirty="0">
                  <a:solidFill>
                    <a:schemeClr val="tx1"/>
                  </a:solidFill>
                </a:rPr>
                <a:t> Pellet</a:t>
              </a:r>
            </a:p>
          </p:txBody>
        </p:sp>
        <p:cxnSp>
          <p:nvCxnSpPr>
            <p:cNvPr id="63" name="Gerade Verbindung mit Pfeil 62">
              <a:extLst>
                <a:ext uri="{FF2B5EF4-FFF2-40B4-BE49-F238E27FC236}">
                  <a16:creationId xmlns:a16="http://schemas.microsoft.com/office/drawing/2014/main" id="{15071772-699E-AD97-8215-D6CA8DE61BB6}"/>
                </a:ext>
              </a:extLst>
            </p:cNvPr>
            <p:cNvCxnSpPr>
              <a:cxnSpLocks/>
            </p:cNvCxnSpPr>
            <p:nvPr/>
          </p:nvCxnSpPr>
          <p:spPr>
            <a:xfrm>
              <a:off x="7347949" y="5623662"/>
              <a:ext cx="0" cy="40494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64" name="Textfeld 63">
              <a:extLst>
                <a:ext uri="{FF2B5EF4-FFF2-40B4-BE49-F238E27FC236}">
                  <a16:creationId xmlns:a16="http://schemas.microsoft.com/office/drawing/2014/main" id="{5C8B5401-04FF-593C-C307-81F4C60FEDA2}"/>
                </a:ext>
              </a:extLst>
            </p:cNvPr>
            <p:cNvSpPr txBox="1"/>
            <p:nvPr/>
          </p:nvSpPr>
          <p:spPr>
            <a:xfrm>
              <a:off x="7339183" y="5685014"/>
              <a:ext cx="2188163" cy="297004"/>
            </a:xfrm>
            <a:prstGeom prst="rect">
              <a:avLst/>
            </a:prstGeom>
            <a:noFill/>
          </p:spPr>
          <p:txBody>
            <a:bodyPr wrap="none" rtlCol="0">
              <a:spAutoFit/>
            </a:bodyPr>
            <a:lstStyle/>
            <a:p>
              <a:pPr algn="l">
                <a:lnSpc>
                  <a:spcPct val="95000"/>
                </a:lnSpc>
              </a:pPr>
              <a:r>
                <a:rPr lang="en-GB" sz="1400" noProof="0" dirty="0"/>
                <a:t>Polishing, Analysis, etc…</a:t>
              </a:r>
            </a:p>
          </p:txBody>
        </p:sp>
        <p:cxnSp>
          <p:nvCxnSpPr>
            <p:cNvPr id="67" name="Gerade Verbindung mit Pfeil 66">
              <a:extLst>
                <a:ext uri="{FF2B5EF4-FFF2-40B4-BE49-F238E27FC236}">
                  <a16:creationId xmlns:a16="http://schemas.microsoft.com/office/drawing/2014/main" id="{D06AE572-44B4-FEC0-7392-3E0F6B6B4BAA}"/>
                </a:ext>
              </a:extLst>
            </p:cNvPr>
            <p:cNvCxnSpPr>
              <a:cxnSpLocks/>
            </p:cNvCxnSpPr>
            <p:nvPr/>
          </p:nvCxnSpPr>
          <p:spPr>
            <a:xfrm>
              <a:off x="7238948" y="5762320"/>
              <a:ext cx="0" cy="40494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
        <p:nvSpPr>
          <p:cNvPr id="70" name="Textfeld 69">
            <a:extLst>
              <a:ext uri="{FF2B5EF4-FFF2-40B4-BE49-F238E27FC236}">
                <a16:creationId xmlns:a16="http://schemas.microsoft.com/office/drawing/2014/main" id="{783E75D5-BBAA-E494-BEF4-18CCB35077D6}"/>
              </a:ext>
            </a:extLst>
          </p:cNvPr>
          <p:cNvSpPr txBox="1"/>
          <p:nvPr/>
        </p:nvSpPr>
        <p:spPr>
          <a:xfrm>
            <a:off x="9082287" y="2634974"/>
            <a:ext cx="1880643" cy="355482"/>
          </a:xfrm>
          <a:prstGeom prst="rect">
            <a:avLst/>
          </a:prstGeom>
          <a:noFill/>
        </p:spPr>
        <p:txBody>
          <a:bodyPr wrap="none" rtlCol="0">
            <a:spAutoFit/>
          </a:bodyPr>
          <a:lstStyle/>
          <a:p>
            <a:pPr algn="l">
              <a:lnSpc>
                <a:spcPct val="95000"/>
              </a:lnSpc>
            </a:pPr>
            <a:r>
              <a:rPr lang="en-GB" noProof="0" dirty="0"/>
              <a:t>70:30 UO</a:t>
            </a:r>
            <a:r>
              <a:rPr lang="en-GB" baseline="-25000" noProof="0" dirty="0"/>
              <a:t>2</a:t>
            </a:r>
            <a:r>
              <a:rPr lang="en-GB" noProof="0" dirty="0"/>
              <a:t>/CeO</a:t>
            </a:r>
            <a:r>
              <a:rPr lang="en-GB" baseline="-25000" noProof="0" dirty="0"/>
              <a:t>2</a:t>
            </a:r>
          </a:p>
        </p:txBody>
      </p:sp>
      <p:sp>
        <p:nvSpPr>
          <p:cNvPr id="71" name="Textfeld 70">
            <a:extLst>
              <a:ext uri="{FF2B5EF4-FFF2-40B4-BE49-F238E27FC236}">
                <a16:creationId xmlns:a16="http://schemas.microsoft.com/office/drawing/2014/main" id="{1A80B131-0C60-C815-53EB-C345FB9D017C}"/>
              </a:ext>
            </a:extLst>
          </p:cNvPr>
          <p:cNvSpPr txBox="1"/>
          <p:nvPr/>
        </p:nvSpPr>
        <p:spPr>
          <a:xfrm>
            <a:off x="9082287" y="3614866"/>
            <a:ext cx="1880643" cy="355482"/>
          </a:xfrm>
          <a:prstGeom prst="rect">
            <a:avLst/>
          </a:prstGeom>
          <a:noFill/>
        </p:spPr>
        <p:txBody>
          <a:bodyPr wrap="none" rtlCol="0">
            <a:spAutoFit/>
          </a:bodyPr>
          <a:lstStyle/>
          <a:p>
            <a:pPr algn="l">
              <a:lnSpc>
                <a:spcPct val="95000"/>
              </a:lnSpc>
            </a:pPr>
            <a:r>
              <a:rPr lang="en-GB" dirty="0"/>
              <a:t>9</a:t>
            </a:r>
            <a:r>
              <a:rPr lang="en-GB" noProof="0" dirty="0"/>
              <a:t>0:10 UO</a:t>
            </a:r>
            <a:r>
              <a:rPr lang="en-GB" baseline="-25000" noProof="0" dirty="0"/>
              <a:t>2</a:t>
            </a:r>
            <a:r>
              <a:rPr lang="en-GB" noProof="0" dirty="0"/>
              <a:t>/CeO</a:t>
            </a:r>
            <a:r>
              <a:rPr lang="en-GB" baseline="-25000" noProof="0" dirty="0"/>
              <a:t>2</a:t>
            </a:r>
          </a:p>
        </p:txBody>
      </p:sp>
      <p:sp>
        <p:nvSpPr>
          <p:cNvPr id="5" name="Rechteck 4">
            <a:extLst>
              <a:ext uri="{FF2B5EF4-FFF2-40B4-BE49-F238E27FC236}">
                <a16:creationId xmlns:a16="http://schemas.microsoft.com/office/drawing/2014/main" id="{2C53B399-D15D-B300-7149-96C9D169B289}"/>
              </a:ext>
            </a:extLst>
          </p:cNvPr>
          <p:cNvSpPr/>
          <p:nvPr/>
        </p:nvSpPr>
        <p:spPr>
          <a:xfrm>
            <a:off x="1071715" y="2182982"/>
            <a:ext cx="1641987" cy="1100992"/>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95000"/>
              </a:lnSpc>
            </a:pPr>
            <a:endParaRPr lang="de-DE" sz="2400" dirty="0" err="1"/>
          </a:p>
        </p:txBody>
      </p:sp>
      <p:sp>
        <p:nvSpPr>
          <p:cNvPr id="9" name="Textfeld 8">
            <a:extLst>
              <a:ext uri="{FF2B5EF4-FFF2-40B4-BE49-F238E27FC236}">
                <a16:creationId xmlns:a16="http://schemas.microsoft.com/office/drawing/2014/main" id="{CEB41FD7-A705-3225-F60A-D269F759485E}"/>
              </a:ext>
            </a:extLst>
          </p:cNvPr>
          <p:cNvSpPr txBox="1"/>
          <p:nvPr/>
        </p:nvSpPr>
        <p:spPr>
          <a:xfrm>
            <a:off x="5168294" y="1214469"/>
            <a:ext cx="5006499" cy="355482"/>
          </a:xfrm>
          <a:prstGeom prst="rect">
            <a:avLst/>
          </a:prstGeom>
          <a:noFill/>
        </p:spPr>
        <p:txBody>
          <a:bodyPr wrap="none" rtlCol="0">
            <a:spAutoFit/>
          </a:bodyPr>
          <a:lstStyle/>
          <a:p>
            <a:pPr algn="l">
              <a:lnSpc>
                <a:spcPct val="95000"/>
              </a:lnSpc>
            </a:pPr>
            <a:r>
              <a:rPr lang="en-GB" u="sng" noProof="0" dirty="0"/>
              <a:t>Surrogate Lab-scaled MIMAS method scheme*</a:t>
            </a:r>
          </a:p>
        </p:txBody>
      </p:sp>
      <p:pic>
        <p:nvPicPr>
          <p:cNvPr id="22" name="Grafik 13">
            <a:extLst>
              <a:ext uri="{FF2B5EF4-FFF2-40B4-BE49-F238E27FC236}">
                <a16:creationId xmlns:a16="http://schemas.microsoft.com/office/drawing/2014/main" id="{003B638B-2C67-7B71-DDAE-053730A47C3F}"/>
              </a:ext>
            </a:extLst>
          </p:cNvPr>
          <p:cNvPicPr>
            <a:picLocks noChangeAspect="1"/>
          </p:cNvPicPr>
          <p:nvPr/>
        </p:nvPicPr>
        <p:blipFill>
          <a:blip r:embed="rId5"/>
          <a:stretch>
            <a:fillRect/>
          </a:stretch>
        </p:blipFill>
        <p:spPr>
          <a:xfrm>
            <a:off x="9981932" y="968496"/>
            <a:ext cx="1342395" cy="391489"/>
          </a:xfrm>
          <a:prstGeom prst="rect">
            <a:avLst/>
          </a:prstGeom>
          <a:noFill/>
          <a:ln cap="flat">
            <a:noFill/>
          </a:ln>
        </p:spPr>
      </p:pic>
      <p:sp>
        <p:nvSpPr>
          <p:cNvPr id="7" name="Textfeld 6">
            <a:extLst>
              <a:ext uri="{FF2B5EF4-FFF2-40B4-BE49-F238E27FC236}">
                <a16:creationId xmlns:a16="http://schemas.microsoft.com/office/drawing/2014/main" id="{C3594A78-FA6D-D521-25E5-345DBF66332B}"/>
              </a:ext>
            </a:extLst>
          </p:cNvPr>
          <p:cNvSpPr txBox="1"/>
          <p:nvPr/>
        </p:nvSpPr>
        <p:spPr>
          <a:xfrm>
            <a:off x="8650945" y="4561386"/>
            <a:ext cx="3403400" cy="1027974"/>
          </a:xfrm>
          <a:prstGeom prst="rect">
            <a:avLst/>
          </a:prstGeom>
          <a:noFill/>
        </p:spPr>
        <p:txBody>
          <a:bodyPr wrap="square" rtlCol="0">
            <a:spAutoFit/>
          </a:bodyPr>
          <a:lstStyle/>
          <a:p>
            <a:pPr algn="l">
              <a:lnSpc>
                <a:spcPct val="95000"/>
              </a:lnSpc>
            </a:pPr>
            <a:r>
              <a:rPr lang="de-DE" sz="1600" dirty="0"/>
              <a:t>*UO</a:t>
            </a:r>
            <a:r>
              <a:rPr lang="de-DE" sz="1600" baseline="-25000" dirty="0"/>
              <a:t>2</a:t>
            </a:r>
            <a:r>
              <a:rPr lang="de-DE" sz="1600" dirty="0"/>
              <a:t> </a:t>
            </a:r>
            <a:r>
              <a:rPr lang="de-DE" sz="1600" dirty="0" err="1"/>
              <a:t>feed</a:t>
            </a:r>
            <a:r>
              <a:rPr lang="de-DE" sz="1600" dirty="0"/>
              <a:t> </a:t>
            </a:r>
            <a:r>
              <a:rPr lang="de-DE" sz="1600" dirty="0" err="1"/>
              <a:t>powder</a:t>
            </a:r>
            <a:r>
              <a:rPr lang="de-DE" sz="1600" dirty="0"/>
              <a:t> </a:t>
            </a:r>
            <a:r>
              <a:rPr lang="de-DE" sz="1600" dirty="0" err="1"/>
              <a:t>has</a:t>
            </a:r>
            <a:r>
              <a:rPr lang="de-DE" sz="1600" dirty="0"/>
              <a:t> </a:t>
            </a:r>
            <a:r>
              <a:rPr lang="de-DE" sz="1600" dirty="0" err="1"/>
              <a:t>been</a:t>
            </a:r>
            <a:r>
              <a:rPr lang="de-DE" sz="1600" dirty="0"/>
              <a:t> </a:t>
            </a:r>
            <a:r>
              <a:rPr lang="de-DE" sz="1600" dirty="0" err="1"/>
              <a:t>produced</a:t>
            </a:r>
            <a:r>
              <a:rPr lang="de-DE" sz="1600" dirty="0"/>
              <a:t> via 2 </a:t>
            </a:r>
            <a:r>
              <a:rPr lang="de-DE" sz="1600" dirty="0" err="1"/>
              <a:t>routes</a:t>
            </a:r>
            <a:r>
              <a:rPr lang="de-DE" sz="1600" dirty="0"/>
              <a:t>: </a:t>
            </a:r>
            <a:r>
              <a:rPr lang="de-DE" sz="1600" dirty="0" err="1"/>
              <a:t>Precipitation</a:t>
            </a:r>
            <a:r>
              <a:rPr lang="de-DE" sz="1600" dirty="0"/>
              <a:t> </a:t>
            </a:r>
            <a:r>
              <a:rPr lang="de-DE" sz="1600" dirty="0" err="1"/>
              <a:t>of</a:t>
            </a:r>
            <a:r>
              <a:rPr lang="de-DE" sz="1600" dirty="0"/>
              <a:t> </a:t>
            </a:r>
            <a:r>
              <a:rPr lang="de-DE" sz="1600" dirty="0" err="1"/>
              <a:t>Ammonia</a:t>
            </a:r>
            <a:r>
              <a:rPr lang="de-DE" sz="1600" dirty="0"/>
              <a:t> </a:t>
            </a:r>
            <a:r>
              <a:rPr lang="de-DE" sz="1600" dirty="0" err="1"/>
              <a:t>diuranate</a:t>
            </a:r>
            <a:r>
              <a:rPr lang="de-DE" sz="1600" dirty="0"/>
              <a:t> (</a:t>
            </a:r>
            <a:r>
              <a:rPr lang="de-DE" sz="1600" b="1" dirty="0"/>
              <a:t>ADU</a:t>
            </a:r>
            <a:r>
              <a:rPr lang="de-DE" sz="1600" dirty="0"/>
              <a:t>) and </a:t>
            </a:r>
            <a:r>
              <a:rPr lang="de-DE" sz="1600" dirty="0" err="1"/>
              <a:t>Ammonia</a:t>
            </a:r>
            <a:r>
              <a:rPr lang="de-DE" sz="1600" dirty="0"/>
              <a:t> </a:t>
            </a:r>
            <a:r>
              <a:rPr lang="de-DE" sz="1600" dirty="0" err="1"/>
              <a:t>Uranyl</a:t>
            </a:r>
            <a:r>
              <a:rPr lang="de-DE" sz="1600" dirty="0"/>
              <a:t> Carbonate (</a:t>
            </a:r>
            <a:r>
              <a:rPr lang="de-DE" sz="1600" b="1" dirty="0"/>
              <a:t>AUC</a:t>
            </a:r>
            <a:r>
              <a:rPr lang="de-DE" sz="1600" dirty="0"/>
              <a:t>)</a:t>
            </a:r>
          </a:p>
        </p:txBody>
      </p:sp>
    </p:spTree>
    <p:extLst>
      <p:ext uri="{BB962C8B-B14F-4D97-AF65-F5344CB8AC3E}">
        <p14:creationId xmlns:p14="http://schemas.microsoft.com/office/powerpoint/2010/main" val="25440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4E409-6028-6918-CA0A-84258C37789E}"/>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84A44CCE-C08D-2618-C94A-E3BDF41A3B1A}"/>
              </a:ext>
            </a:extLst>
          </p:cNvPr>
          <p:cNvSpPr>
            <a:spLocks noGrp="1"/>
          </p:cNvSpPr>
          <p:nvPr>
            <p:ph type="title"/>
          </p:nvPr>
        </p:nvSpPr>
        <p:spPr>
          <a:xfrm>
            <a:off x="371475" y="245333"/>
            <a:ext cx="11449050" cy="1124780"/>
          </a:xfrm>
        </p:spPr>
        <p:txBody>
          <a:bodyPr/>
          <a:lstStyle/>
          <a:p>
            <a:r>
              <a:rPr lang="de-DE" cap="none" dirty="0"/>
              <a:t>Scanning </a:t>
            </a:r>
            <a:r>
              <a:rPr lang="de-DE" cap="none" dirty="0" err="1"/>
              <a:t>Electron</a:t>
            </a:r>
            <a:r>
              <a:rPr lang="de-DE" cap="none" dirty="0"/>
              <a:t> </a:t>
            </a:r>
            <a:r>
              <a:rPr lang="de-DE" cap="none" dirty="0" err="1"/>
              <a:t>Microscopy</a:t>
            </a:r>
            <a:r>
              <a:rPr lang="de-DE" cap="none" dirty="0"/>
              <a:t> &amp; Powder X-</a:t>
            </a:r>
            <a:r>
              <a:rPr lang="de-DE" cap="none" dirty="0" err="1"/>
              <a:t>ray</a:t>
            </a:r>
            <a:r>
              <a:rPr lang="de-DE" cap="none" dirty="0"/>
              <a:t> </a:t>
            </a:r>
            <a:r>
              <a:rPr lang="de-DE" cap="none" dirty="0" err="1"/>
              <a:t>Diffraction</a:t>
            </a:r>
            <a:endParaRPr lang="de-DE" cap="none" dirty="0"/>
          </a:p>
        </p:txBody>
      </p:sp>
      <p:sp>
        <p:nvSpPr>
          <p:cNvPr id="8" name="TextBox 7">
            <a:extLst>
              <a:ext uri="{FF2B5EF4-FFF2-40B4-BE49-F238E27FC236}">
                <a16:creationId xmlns:a16="http://schemas.microsoft.com/office/drawing/2014/main" id="{0CFBCA8E-30B8-732B-9A48-2AB59E991CA2}"/>
              </a:ext>
            </a:extLst>
          </p:cNvPr>
          <p:cNvSpPr txBox="1"/>
          <p:nvPr/>
        </p:nvSpPr>
        <p:spPr>
          <a:xfrm>
            <a:off x="255050" y="1840676"/>
            <a:ext cx="1613079" cy="677108"/>
          </a:xfrm>
          <a:prstGeom prst="rect">
            <a:avLst/>
          </a:prstGeom>
          <a:noFill/>
        </p:spPr>
        <p:txBody>
          <a:bodyPr wrap="square" rtlCol="0">
            <a:spAutoFit/>
          </a:bodyPr>
          <a:lstStyle/>
          <a:p>
            <a:pPr algn="l">
              <a:lnSpc>
                <a:spcPct val="95000"/>
              </a:lnSpc>
            </a:pPr>
            <a:r>
              <a:rPr lang="de-DE" sz="2000" dirty="0"/>
              <a:t>ex-ADU MOX Pellet</a:t>
            </a:r>
            <a:endParaRPr lang="en-US" sz="2000" dirty="0" err="1"/>
          </a:p>
        </p:txBody>
      </p:sp>
      <p:pic>
        <p:nvPicPr>
          <p:cNvPr id="16" name="Picture 15">
            <a:extLst>
              <a:ext uri="{FF2B5EF4-FFF2-40B4-BE49-F238E27FC236}">
                <a16:creationId xmlns:a16="http://schemas.microsoft.com/office/drawing/2014/main" id="{64706BE6-AB73-3A73-C22E-9D3AC00AF762}"/>
              </a:ext>
            </a:extLst>
          </p:cNvPr>
          <p:cNvPicPr>
            <a:picLocks noChangeAspect="1"/>
          </p:cNvPicPr>
          <p:nvPr/>
        </p:nvPicPr>
        <p:blipFill>
          <a:blip r:embed="rId3"/>
          <a:stretch>
            <a:fillRect/>
          </a:stretch>
        </p:blipFill>
        <p:spPr>
          <a:xfrm>
            <a:off x="2776893" y="3694176"/>
            <a:ext cx="3191053" cy="2937558"/>
          </a:xfrm>
          <a:prstGeom prst="rect">
            <a:avLst/>
          </a:prstGeom>
        </p:spPr>
      </p:pic>
      <p:pic>
        <p:nvPicPr>
          <p:cNvPr id="17" name="Picture 16">
            <a:extLst>
              <a:ext uri="{FF2B5EF4-FFF2-40B4-BE49-F238E27FC236}">
                <a16:creationId xmlns:a16="http://schemas.microsoft.com/office/drawing/2014/main" id="{81D2F9F8-F955-47F9-5C2A-721E093AE05E}"/>
              </a:ext>
            </a:extLst>
          </p:cNvPr>
          <p:cNvPicPr>
            <a:picLocks noChangeAspect="1"/>
          </p:cNvPicPr>
          <p:nvPr/>
        </p:nvPicPr>
        <p:blipFill>
          <a:blip r:embed="rId4"/>
          <a:stretch>
            <a:fillRect/>
          </a:stretch>
        </p:blipFill>
        <p:spPr>
          <a:xfrm>
            <a:off x="2780851" y="756618"/>
            <a:ext cx="3191053" cy="2937558"/>
          </a:xfrm>
          <a:prstGeom prst="rect">
            <a:avLst/>
          </a:prstGeom>
        </p:spPr>
      </p:pic>
      <p:sp>
        <p:nvSpPr>
          <p:cNvPr id="2" name="TextBox 7">
            <a:extLst>
              <a:ext uri="{FF2B5EF4-FFF2-40B4-BE49-F238E27FC236}">
                <a16:creationId xmlns:a16="http://schemas.microsoft.com/office/drawing/2014/main" id="{3CE9F927-3C00-DD05-5162-8BAFE75079F5}"/>
              </a:ext>
            </a:extLst>
          </p:cNvPr>
          <p:cNvSpPr txBox="1"/>
          <p:nvPr/>
        </p:nvSpPr>
        <p:spPr>
          <a:xfrm>
            <a:off x="255050" y="4778234"/>
            <a:ext cx="1524589" cy="677108"/>
          </a:xfrm>
          <a:prstGeom prst="rect">
            <a:avLst/>
          </a:prstGeom>
          <a:noFill/>
        </p:spPr>
        <p:txBody>
          <a:bodyPr wrap="square" rtlCol="0">
            <a:spAutoFit/>
          </a:bodyPr>
          <a:lstStyle/>
          <a:p>
            <a:pPr algn="l">
              <a:lnSpc>
                <a:spcPct val="95000"/>
              </a:lnSpc>
            </a:pPr>
            <a:r>
              <a:rPr lang="de-DE" sz="2000" dirty="0"/>
              <a:t>ex-AUC MOX Pellet </a:t>
            </a:r>
            <a:endParaRPr lang="en-US" sz="2000" dirty="0" err="1"/>
          </a:p>
        </p:txBody>
      </p:sp>
      <p:pic>
        <p:nvPicPr>
          <p:cNvPr id="6" name="Grafik 5" descr="Ein Bild, das Text, Diagramm, Reihe, Schrift enthält.&#10;&#10;Automatisch generierte Beschreibung">
            <a:extLst>
              <a:ext uri="{FF2B5EF4-FFF2-40B4-BE49-F238E27FC236}">
                <a16:creationId xmlns:a16="http://schemas.microsoft.com/office/drawing/2014/main" id="{840057B0-AE20-A921-EEDF-E5479FA16340}"/>
              </a:ext>
            </a:extLst>
          </p:cNvPr>
          <p:cNvPicPr>
            <a:picLocks noChangeAspect="1"/>
          </p:cNvPicPr>
          <p:nvPr/>
        </p:nvPicPr>
        <p:blipFill>
          <a:blip r:embed="rId5">
            <a:extLst>
              <a:ext uri="{28A0092B-C50C-407E-A947-70E740481C1C}">
                <a14:useLocalDpi xmlns:a14="http://schemas.microsoft.com/office/drawing/2010/main" val="0"/>
              </a:ext>
            </a:extLst>
          </a:blip>
          <a:srcRect l="6040" t="11032" r="11790" b="4724"/>
          <a:stretch/>
        </p:blipFill>
        <p:spPr>
          <a:xfrm>
            <a:off x="5975862" y="747424"/>
            <a:ext cx="3742721" cy="2937558"/>
          </a:xfrm>
          <a:prstGeom prst="rect">
            <a:avLst/>
          </a:prstGeom>
        </p:spPr>
      </p:pic>
      <p:pic>
        <p:nvPicPr>
          <p:cNvPr id="9" name="Grafik 8" descr="Ein Bild, das Text, Diagramm, Reihe, Plan enthält.&#10;&#10;Automatisch generierte Beschreibung">
            <a:extLst>
              <a:ext uri="{FF2B5EF4-FFF2-40B4-BE49-F238E27FC236}">
                <a16:creationId xmlns:a16="http://schemas.microsoft.com/office/drawing/2014/main" id="{83826113-45BA-B8DB-E184-F020778C6F8E}"/>
              </a:ext>
            </a:extLst>
          </p:cNvPr>
          <p:cNvPicPr>
            <a:picLocks noChangeAspect="1"/>
          </p:cNvPicPr>
          <p:nvPr/>
        </p:nvPicPr>
        <p:blipFill>
          <a:blip r:embed="rId6">
            <a:extLst>
              <a:ext uri="{28A0092B-C50C-407E-A947-70E740481C1C}">
                <a14:useLocalDpi xmlns:a14="http://schemas.microsoft.com/office/drawing/2010/main" val="0"/>
              </a:ext>
            </a:extLst>
          </a:blip>
          <a:srcRect l="5735" t="10899" r="11689" b="4724"/>
          <a:stretch/>
        </p:blipFill>
        <p:spPr>
          <a:xfrm>
            <a:off x="5967946" y="3684982"/>
            <a:ext cx="3742721" cy="2927685"/>
          </a:xfrm>
          <a:prstGeom prst="rect">
            <a:avLst/>
          </a:prstGeom>
        </p:spPr>
      </p:pic>
      <p:sp>
        <p:nvSpPr>
          <p:cNvPr id="3" name="Textfeld 2">
            <a:extLst>
              <a:ext uri="{FF2B5EF4-FFF2-40B4-BE49-F238E27FC236}">
                <a16:creationId xmlns:a16="http://schemas.microsoft.com/office/drawing/2014/main" id="{120B8543-6F9B-215C-2A1C-15C7B758B2D3}"/>
              </a:ext>
            </a:extLst>
          </p:cNvPr>
          <p:cNvSpPr txBox="1"/>
          <p:nvPr/>
        </p:nvSpPr>
        <p:spPr>
          <a:xfrm>
            <a:off x="10000472" y="2891908"/>
            <a:ext cx="1587294" cy="443198"/>
          </a:xfrm>
          <a:prstGeom prst="rect">
            <a:avLst/>
          </a:prstGeom>
          <a:noFill/>
        </p:spPr>
        <p:txBody>
          <a:bodyPr wrap="none" rtlCol="0">
            <a:spAutoFit/>
          </a:bodyPr>
          <a:lstStyle/>
          <a:p>
            <a:pPr algn="l">
              <a:lnSpc>
                <a:spcPct val="95000"/>
              </a:lnSpc>
            </a:pPr>
            <a:r>
              <a:rPr lang="de-DE" sz="2400" b="1" dirty="0"/>
              <a:t>Lab X-</a:t>
            </a:r>
            <a:r>
              <a:rPr lang="de-DE" sz="2400" b="1" dirty="0" err="1"/>
              <a:t>ray</a:t>
            </a:r>
            <a:endParaRPr lang="de-DE" sz="2400" b="1" dirty="0"/>
          </a:p>
        </p:txBody>
      </p:sp>
      <p:sp>
        <p:nvSpPr>
          <p:cNvPr id="4" name="Textfeld 3">
            <a:extLst>
              <a:ext uri="{FF2B5EF4-FFF2-40B4-BE49-F238E27FC236}">
                <a16:creationId xmlns:a16="http://schemas.microsoft.com/office/drawing/2014/main" id="{7BF75944-6E5F-7B02-5B23-02754CF19BC3}"/>
              </a:ext>
            </a:extLst>
          </p:cNvPr>
          <p:cNvSpPr txBox="1"/>
          <p:nvPr/>
        </p:nvSpPr>
        <p:spPr>
          <a:xfrm>
            <a:off x="9862062" y="662921"/>
            <a:ext cx="2224823" cy="1963614"/>
          </a:xfrm>
          <a:prstGeom prst="rect">
            <a:avLst/>
          </a:prstGeom>
          <a:noFill/>
        </p:spPr>
        <p:txBody>
          <a:bodyPr wrap="square" rtlCol="0">
            <a:spAutoFit/>
          </a:bodyPr>
          <a:lstStyle/>
          <a:p>
            <a:pPr>
              <a:lnSpc>
                <a:spcPct val="95000"/>
              </a:lnSpc>
            </a:pPr>
            <a:r>
              <a:rPr lang="de-DE" sz="1600" dirty="0"/>
              <a:t>a</a:t>
            </a:r>
            <a:r>
              <a:rPr lang="de-DE" sz="1600" baseline="-25000" dirty="0"/>
              <a:t>1</a:t>
            </a:r>
            <a:r>
              <a:rPr lang="de-DE" sz="1600" dirty="0"/>
              <a:t> = 5,46388(4) Å </a:t>
            </a:r>
          </a:p>
          <a:p>
            <a:pPr>
              <a:lnSpc>
                <a:spcPct val="95000"/>
              </a:lnSpc>
            </a:pPr>
            <a:r>
              <a:rPr lang="de-DE" sz="1600" dirty="0"/>
              <a:t>wt%</a:t>
            </a:r>
            <a:r>
              <a:rPr lang="de-DE" sz="1600" baseline="-25000" dirty="0"/>
              <a:t>1</a:t>
            </a:r>
            <a:r>
              <a:rPr lang="de-DE" sz="1600" dirty="0"/>
              <a:t> = 84,4%</a:t>
            </a:r>
          </a:p>
          <a:p>
            <a:pPr>
              <a:lnSpc>
                <a:spcPct val="95000"/>
              </a:lnSpc>
            </a:pPr>
            <a:endParaRPr lang="de-DE" sz="1600" dirty="0"/>
          </a:p>
          <a:p>
            <a:pPr>
              <a:lnSpc>
                <a:spcPct val="95000"/>
              </a:lnSpc>
            </a:pPr>
            <a:r>
              <a:rPr lang="de-DE" sz="1600" dirty="0"/>
              <a:t>a</a:t>
            </a:r>
            <a:r>
              <a:rPr lang="de-DE" sz="1600" baseline="-25000" dirty="0"/>
              <a:t>2</a:t>
            </a:r>
            <a:r>
              <a:rPr lang="de-DE" sz="1600" dirty="0"/>
              <a:t> = 5,4414(5) Å</a:t>
            </a:r>
          </a:p>
          <a:p>
            <a:pPr>
              <a:lnSpc>
                <a:spcPct val="95000"/>
              </a:lnSpc>
            </a:pPr>
            <a:r>
              <a:rPr lang="de-DE" sz="1600" dirty="0"/>
              <a:t>wt%</a:t>
            </a:r>
            <a:r>
              <a:rPr lang="de-DE" sz="1600" baseline="-25000" dirty="0"/>
              <a:t>2</a:t>
            </a:r>
            <a:r>
              <a:rPr lang="de-DE" sz="1600" dirty="0"/>
              <a:t> = 8,9%</a:t>
            </a:r>
          </a:p>
          <a:p>
            <a:pPr>
              <a:lnSpc>
                <a:spcPct val="95000"/>
              </a:lnSpc>
            </a:pPr>
            <a:endParaRPr lang="de-DE" sz="1600" dirty="0"/>
          </a:p>
          <a:p>
            <a:pPr>
              <a:lnSpc>
                <a:spcPct val="95000"/>
              </a:lnSpc>
            </a:pPr>
            <a:r>
              <a:rPr lang="de-DE" sz="1600" dirty="0"/>
              <a:t>a</a:t>
            </a:r>
            <a:r>
              <a:rPr lang="de-DE" sz="1600" baseline="-25000" dirty="0"/>
              <a:t>3</a:t>
            </a:r>
            <a:r>
              <a:rPr lang="de-DE" sz="1600" dirty="0"/>
              <a:t> = 5,4359(6) Å</a:t>
            </a:r>
          </a:p>
          <a:p>
            <a:pPr>
              <a:lnSpc>
                <a:spcPct val="95000"/>
              </a:lnSpc>
            </a:pPr>
            <a:r>
              <a:rPr lang="de-DE" sz="1600" dirty="0"/>
              <a:t>wt%</a:t>
            </a:r>
            <a:r>
              <a:rPr lang="de-DE" sz="1600" baseline="-25000" dirty="0"/>
              <a:t>3</a:t>
            </a:r>
            <a:r>
              <a:rPr lang="de-DE" sz="1600" dirty="0"/>
              <a:t> = 6,6%</a:t>
            </a:r>
          </a:p>
        </p:txBody>
      </p:sp>
      <p:sp>
        <p:nvSpPr>
          <p:cNvPr id="7" name="Textfeld 6">
            <a:extLst>
              <a:ext uri="{FF2B5EF4-FFF2-40B4-BE49-F238E27FC236}">
                <a16:creationId xmlns:a16="http://schemas.microsoft.com/office/drawing/2014/main" id="{95B14AF7-7BC5-1B78-1374-1ACA712762B0}"/>
              </a:ext>
            </a:extLst>
          </p:cNvPr>
          <p:cNvSpPr txBox="1"/>
          <p:nvPr/>
        </p:nvSpPr>
        <p:spPr>
          <a:xfrm>
            <a:off x="9862062" y="3694176"/>
            <a:ext cx="2224823" cy="1963614"/>
          </a:xfrm>
          <a:prstGeom prst="rect">
            <a:avLst/>
          </a:prstGeom>
          <a:noFill/>
        </p:spPr>
        <p:txBody>
          <a:bodyPr wrap="square" rtlCol="0">
            <a:spAutoFit/>
          </a:bodyPr>
          <a:lstStyle/>
          <a:p>
            <a:pPr>
              <a:lnSpc>
                <a:spcPct val="95000"/>
              </a:lnSpc>
            </a:pPr>
            <a:r>
              <a:rPr lang="de-DE" sz="1600" dirty="0"/>
              <a:t>a</a:t>
            </a:r>
            <a:r>
              <a:rPr lang="de-DE" sz="1600" baseline="-25000" dirty="0"/>
              <a:t>1</a:t>
            </a:r>
            <a:r>
              <a:rPr lang="de-DE" sz="1600" dirty="0"/>
              <a:t> = 5,46771(26) Å </a:t>
            </a:r>
          </a:p>
          <a:p>
            <a:pPr>
              <a:lnSpc>
                <a:spcPct val="95000"/>
              </a:lnSpc>
            </a:pPr>
            <a:r>
              <a:rPr lang="de-DE" sz="1600" dirty="0"/>
              <a:t>wt%</a:t>
            </a:r>
            <a:r>
              <a:rPr lang="de-DE" sz="1600" baseline="-25000" dirty="0"/>
              <a:t>1</a:t>
            </a:r>
            <a:r>
              <a:rPr lang="de-DE" sz="1600" dirty="0"/>
              <a:t> = 84,4%</a:t>
            </a:r>
          </a:p>
          <a:p>
            <a:pPr>
              <a:lnSpc>
                <a:spcPct val="95000"/>
              </a:lnSpc>
            </a:pPr>
            <a:endParaRPr lang="de-DE" sz="1600" dirty="0"/>
          </a:p>
          <a:p>
            <a:pPr>
              <a:lnSpc>
                <a:spcPct val="95000"/>
              </a:lnSpc>
            </a:pPr>
            <a:r>
              <a:rPr lang="de-DE" sz="1600" dirty="0"/>
              <a:t>a</a:t>
            </a:r>
            <a:r>
              <a:rPr lang="de-DE" sz="1600" baseline="-25000" dirty="0"/>
              <a:t>2</a:t>
            </a:r>
            <a:r>
              <a:rPr lang="de-DE" sz="1600" dirty="0"/>
              <a:t> = 5,4414(1) Å</a:t>
            </a:r>
          </a:p>
          <a:p>
            <a:pPr>
              <a:lnSpc>
                <a:spcPct val="95000"/>
              </a:lnSpc>
            </a:pPr>
            <a:r>
              <a:rPr lang="de-DE" sz="1600" dirty="0"/>
              <a:t>wt%</a:t>
            </a:r>
            <a:r>
              <a:rPr lang="de-DE" sz="1600" baseline="-25000" dirty="0"/>
              <a:t>2</a:t>
            </a:r>
            <a:r>
              <a:rPr lang="de-DE" sz="1600" dirty="0"/>
              <a:t> = 13,3%</a:t>
            </a:r>
          </a:p>
          <a:p>
            <a:pPr>
              <a:lnSpc>
                <a:spcPct val="95000"/>
              </a:lnSpc>
            </a:pPr>
            <a:endParaRPr lang="de-DE" sz="1600" dirty="0"/>
          </a:p>
          <a:p>
            <a:pPr>
              <a:lnSpc>
                <a:spcPct val="95000"/>
              </a:lnSpc>
            </a:pPr>
            <a:r>
              <a:rPr lang="de-DE" sz="1600" dirty="0"/>
              <a:t>a</a:t>
            </a:r>
            <a:r>
              <a:rPr lang="de-DE" sz="1600" baseline="-25000" dirty="0"/>
              <a:t>3</a:t>
            </a:r>
            <a:r>
              <a:rPr lang="de-DE" sz="1600" dirty="0"/>
              <a:t> = 5,4172(5) Å</a:t>
            </a:r>
          </a:p>
          <a:p>
            <a:pPr>
              <a:lnSpc>
                <a:spcPct val="95000"/>
              </a:lnSpc>
            </a:pPr>
            <a:r>
              <a:rPr lang="de-DE" sz="1600" dirty="0"/>
              <a:t>wt%</a:t>
            </a:r>
            <a:r>
              <a:rPr lang="de-DE" sz="1600" baseline="-25000" dirty="0"/>
              <a:t>3</a:t>
            </a:r>
            <a:r>
              <a:rPr lang="de-DE" sz="1600" dirty="0"/>
              <a:t> = 2,2%</a:t>
            </a:r>
          </a:p>
        </p:txBody>
      </p:sp>
    </p:spTree>
    <p:extLst>
      <p:ext uri="{BB962C8B-B14F-4D97-AF65-F5344CB8AC3E}">
        <p14:creationId xmlns:p14="http://schemas.microsoft.com/office/powerpoint/2010/main" val="2786804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E509B-94AD-067D-F418-79146094DA94}"/>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A640DDF8-D522-4A04-D968-0CE4BC407BF6}"/>
              </a:ext>
            </a:extLst>
          </p:cNvPr>
          <p:cNvSpPr>
            <a:spLocks noGrp="1"/>
          </p:cNvSpPr>
          <p:nvPr>
            <p:ph type="title"/>
          </p:nvPr>
        </p:nvSpPr>
        <p:spPr/>
        <p:txBody>
          <a:bodyPr/>
          <a:lstStyle/>
          <a:p>
            <a:r>
              <a:rPr lang="en-GB" cap="none" noProof="0" dirty="0"/>
              <a:t>Energy dispersive x-ray spectroscopy (EDX)</a:t>
            </a:r>
          </a:p>
        </p:txBody>
      </p:sp>
      <p:sp>
        <p:nvSpPr>
          <p:cNvPr id="8" name="TextBox 7">
            <a:extLst>
              <a:ext uri="{FF2B5EF4-FFF2-40B4-BE49-F238E27FC236}">
                <a16:creationId xmlns:a16="http://schemas.microsoft.com/office/drawing/2014/main" id="{258EA56D-7528-E283-FB8C-A9FA59DB757D}"/>
              </a:ext>
            </a:extLst>
          </p:cNvPr>
          <p:cNvSpPr txBox="1"/>
          <p:nvPr/>
        </p:nvSpPr>
        <p:spPr>
          <a:xfrm>
            <a:off x="1774151" y="1148760"/>
            <a:ext cx="2451312" cy="384721"/>
          </a:xfrm>
          <a:prstGeom prst="rect">
            <a:avLst/>
          </a:prstGeom>
          <a:noFill/>
        </p:spPr>
        <p:txBody>
          <a:bodyPr wrap="none" rtlCol="0">
            <a:spAutoFit/>
          </a:bodyPr>
          <a:lstStyle/>
          <a:p>
            <a:pPr algn="l">
              <a:lnSpc>
                <a:spcPct val="95000"/>
              </a:lnSpc>
            </a:pPr>
            <a:r>
              <a:rPr lang="en-GB" sz="2000" noProof="0" dirty="0"/>
              <a:t>ex-ADU MOX Pellet</a:t>
            </a:r>
          </a:p>
        </p:txBody>
      </p:sp>
      <p:sp>
        <p:nvSpPr>
          <p:cNvPr id="2" name="TextBox 7">
            <a:extLst>
              <a:ext uri="{FF2B5EF4-FFF2-40B4-BE49-F238E27FC236}">
                <a16:creationId xmlns:a16="http://schemas.microsoft.com/office/drawing/2014/main" id="{DCB75122-4D8D-C30B-B4A7-2E314A34F02B}"/>
              </a:ext>
            </a:extLst>
          </p:cNvPr>
          <p:cNvSpPr txBox="1"/>
          <p:nvPr/>
        </p:nvSpPr>
        <p:spPr>
          <a:xfrm>
            <a:off x="7966537" y="1174613"/>
            <a:ext cx="2451312" cy="384721"/>
          </a:xfrm>
          <a:prstGeom prst="rect">
            <a:avLst/>
          </a:prstGeom>
          <a:noFill/>
        </p:spPr>
        <p:txBody>
          <a:bodyPr wrap="none" rtlCol="0">
            <a:spAutoFit/>
          </a:bodyPr>
          <a:lstStyle/>
          <a:p>
            <a:pPr algn="l">
              <a:lnSpc>
                <a:spcPct val="95000"/>
              </a:lnSpc>
            </a:pPr>
            <a:r>
              <a:rPr lang="en-GB" sz="2000" noProof="0" dirty="0"/>
              <a:t>ex-AUC MOX Pellet</a:t>
            </a:r>
          </a:p>
        </p:txBody>
      </p:sp>
      <p:sp>
        <p:nvSpPr>
          <p:cNvPr id="6" name="Foliennummernplatzhalter 5">
            <a:extLst>
              <a:ext uri="{FF2B5EF4-FFF2-40B4-BE49-F238E27FC236}">
                <a16:creationId xmlns:a16="http://schemas.microsoft.com/office/drawing/2014/main" id="{ABE1AC69-C889-4392-560C-C54099B06020}"/>
              </a:ext>
            </a:extLst>
          </p:cNvPr>
          <p:cNvSpPr>
            <a:spLocks noGrp="1"/>
          </p:cNvSpPr>
          <p:nvPr>
            <p:ph type="sldNum" sz="quarter" idx="16"/>
          </p:nvPr>
        </p:nvSpPr>
        <p:spPr/>
        <p:txBody>
          <a:bodyPr/>
          <a:lstStyle/>
          <a:p>
            <a:fld id="{42A8253E-8CE1-457E-806A-0618C97C466F}" type="slidenum">
              <a:rPr lang="en-GB" noProof="0" smtClean="0"/>
              <a:t>8</a:t>
            </a:fld>
            <a:endParaRPr lang="en-GB" noProof="0" dirty="0"/>
          </a:p>
        </p:txBody>
      </p:sp>
      <p:sp>
        <p:nvSpPr>
          <p:cNvPr id="3" name="Textfeld 2">
            <a:extLst>
              <a:ext uri="{FF2B5EF4-FFF2-40B4-BE49-F238E27FC236}">
                <a16:creationId xmlns:a16="http://schemas.microsoft.com/office/drawing/2014/main" id="{4288729C-D1CF-BD72-9EEB-25B91249FE57}"/>
              </a:ext>
            </a:extLst>
          </p:cNvPr>
          <p:cNvSpPr txBox="1"/>
          <p:nvPr/>
        </p:nvSpPr>
        <p:spPr>
          <a:xfrm>
            <a:off x="5163693" y="884843"/>
            <a:ext cx="1864613" cy="443198"/>
          </a:xfrm>
          <a:prstGeom prst="rect">
            <a:avLst/>
          </a:prstGeom>
          <a:noFill/>
        </p:spPr>
        <p:txBody>
          <a:bodyPr wrap="none" rtlCol="0">
            <a:spAutoFit/>
          </a:bodyPr>
          <a:lstStyle/>
          <a:p>
            <a:pPr algn="l">
              <a:lnSpc>
                <a:spcPct val="95000"/>
              </a:lnSpc>
            </a:pPr>
            <a:r>
              <a:rPr lang="de-DE" sz="2400" u="sng" dirty="0"/>
              <a:t>Ce-</a:t>
            </a:r>
            <a:r>
              <a:rPr lang="de-DE" sz="2400" u="sng" dirty="0" err="1"/>
              <a:t>mapping</a:t>
            </a:r>
            <a:endParaRPr lang="de-DE" sz="2400" u="sng" dirty="0"/>
          </a:p>
        </p:txBody>
      </p:sp>
      <p:sp>
        <p:nvSpPr>
          <p:cNvPr id="7" name="Textfeld 6">
            <a:extLst>
              <a:ext uri="{FF2B5EF4-FFF2-40B4-BE49-F238E27FC236}">
                <a16:creationId xmlns:a16="http://schemas.microsoft.com/office/drawing/2014/main" id="{29DB314C-77F9-B2F8-6769-C73B84A8CD67}"/>
              </a:ext>
            </a:extLst>
          </p:cNvPr>
          <p:cNvSpPr txBox="1"/>
          <p:nvPr/>
        </p:nvSpPr>
        <p:spPr>
          <a:xfrm>
            <a:off x="3806312" y="5821175"/>
            <a:ext cx="4372800" cy="560153"/>
          </a:xfrm>
          <a:prstGeom prst="rect">
            <a:avLst/>
          </a:prstGeom>
          <a:noFill/>
        </p:spPr>
        <p:txBody>
          <a:bodyPr wrap="none" rtlCol="0">
            <a:spAutoFit/>
          </a:bodyPr>
          <a:lstStyle/>
          <a:p>
            <a:pPr marL="285750" indent="-285750" algn="l">
              <a:lnSpc>
                <a:spcPct val="95000"/>
              </a:lnSpc>
              <a:buFont typeface="Arial" panose="020B0604020202020204" pitchFamily="34" charset="0"/>
              <a:buChar char="•"/>
            </a:pPr>
            <a:r>
              <a:rPr lang="de-DE" sz="1600" dirty="0" err="1"/>
              <a:t>Significant</a:t>
            </a:r>
            <a:r>
              <a:rPr lang="de-DE" sz="1600" dirty="0"/>
              <a:t> </a:t>
            </a:r>
            <a:r>
              <a:rPr lang="de-DE" sz="1600" dirty="0" err="1"/>
              <a:t>heterogeneity</a:t>
            </a:r>
            <a:r>
              <a:rPr lang="de-DE" sz="1600" dirty="0"/>
              <a:t> in Ce </a:t>
            </a:r>
            <a:r>
              <a:rPr lang="de-DE" sz="1600" dirty="0" err="1"/>
              <a:t>distribution</a:t>
            </a:r>
            <a:r>
              <a:rPr lang="de-DE" sz="1600" dirty="0"/>
              <a:t> </a:t>
            </a:r>
          </a:p>
          <a:p>
            <a:pPr marL="285750" indent="-285750" algn="l">
              <a:lnSpc>
                <a:spcPct val="95000"/>
              </a:lnSpc>
              <a:buFont typeface="Arial" panose="020B0604020202020204" pitchFamily="34" charset="0"/>
              <a:buChar char="•"/>
            </a:pPr>
            <a:r>
              <a:rPr lang="de-DE" sz="1600" dirty="0" err="1"/>
              <a:t>Similar</a:t>
            </a:r>
            <a:r>
              <a:rPr lang="de-DE" sz="1600" dirty="0"/>
              <a:t> </a:t>
            </a:r>
            <a:r>
              <a:rPr lang="de-DE" sz="1600" dirty="0" err="1"/>
              <a:t>distribution</a:t>
            </a:r>
            <a:r>
              <a:rPr lang="de-DE" sz="1600" dirty="0"/>
              <a:t> in </a:t>
            </a:r>
            <a:r>
              <a:rPr lang="de-DE" sz="1600" dirty="0" err="1"/>
              <a:t>both</a:t>
            </a:r>
            <a:r>
              <a:rPr lang="de-DE" sz="1600" dirty="0"/>
              <a:t> Pellets</a:t>
            </a:r>
          </a:p>
        </p:txBody>
      </p:sp>
      <p:pic>
        <p:nvPicPr>
          <p:cNvPr id="10" name="Grafik 9">
            <a:extLst>
              <a:ext uri="{FF2B5EF4-FFF2-40B4-BE49-F238E27FC236}">
                <a16:creationId xmlns:a16="http://schemas.microsoft.com/office/drawing/2014/main" id="{139B8375-5B2F-B112-F99F-4992701D7BA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10510" y="1618182"/>
            <a:ext cx="5298540" cy="3777279"/>
          </a:xfrm>
          <a:prstGeom prst="rect">
            <a:avLst/>
          </a:prstGeom>
        </p:spPr>
      </p:pic>
      <p:pic>
        <p:nvPicPr>
          <p:cNvPr id="9" name="Grafik 8" descr="Ein Bild, das Pflanze enthält.&#10;&#10;Automatisch generierte Beschreibung mit mittlerer Zuverlässigkeit">
            <a:extLst>
              <a:ext uri="{FF2B5EF4-FFF2-40B4-BE49-F238E27FC236}">
                <a16:creationId xmlns:a16="http://schemas.microsoft.com/office/drawing/2014/main" id="{B6E6E2BF-C15F-C39C-9A79-4E05C04D0CD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82349" y="1618182"/>
            <a:ext cx="4834917" cy="3777279"/>
          </a:xfrm>
          <a:prstGeom prst="rect">
            <a:avLst/>
          </a:prstGeom>
        </p:spPr>
      </p:pic>
    </p:spTree>
    <p:extLst>
      <p:ext uri="{BB962C8B-B14F-4D97-AF65-F5344CB8AC3E}">
        <p14:creationId xmlns:p14="http://schemas.microsoft.com/office/powerpoint/2010/main" val="1422119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0FC52-1CF9-6DA6-F16F-CDB8A9A9F6D4}"/>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29AA932C-EDD8-0886-0B55-F9918DCDD960}"/>
              </a:ext>
            </a:extLst>
          </p:cNvPr>
          <p:cNvSpPr>
            <a:spLocks noGrp="1"/>
          </p:cNvSpPr>
          <p:nvPr>
            <p:ph type="title"/>
          </p:nvPr>
        </p:nvSpPr>
        <p:spPr/>
        <p:txBody>
          <a:bodyPr/>
          <a:lstStyle/>
          <a:p>
            <a:r>
              <a:rPr lang="en-GB" cap="none" noProof="0" dirty="0"/>
              <a:t>Surrogate vs. real MOX - comparison</a:t>
            </a:r>
            <a:endParaRPr lang="en-GB" noProof="0" dirty="0"/>
          </a:p>
        </p:txBody>
      </p:sp>
      <p:sp>
        <p:nvSpPr>
          <p:cNvPr id="8" name="TextBox 7">
            <a:extLst>
              <a:ext uri="{FF2B5EF4-FFF2-40B4-BE49-F238E27FC236}">
                <a16:creationId xmlns:a16="http://schemas.microsoft.com/office/drawing/2014/main" id="{6BF207F5-6358-79D5-BFD2-777739D51BF6}"/>
              </a:ext>
            </a:extLst>
          </p:cNvPr>
          <p:cNvSpPr txBox="1"/>
          <p:nvPr/>
        </p:nvSpPr>
        <p:spPr>
          <a:xfrm>
            <a:off x="1718090" y="3651485"/>
            <a:ext cx="2451312" cy="384721"/>
          </a:xfrm>
          <a:prstGeom prst="rect">
            <a:avLst/>
          </a:prstGeom>
          <a:noFill/>
        </p:spPr>
        <p:txBody>
          <a:bodyPr wrap="none" rtlCol="0">
            <a:spAutoFit/>
          </a:bodyPr>
          <a:lstStyle/>
          <a:p>
            <a:pPr algn="l">
              <a:lnSpc>
                <a:spcPct val="95000"/>
              </a:lnSpc>
            </a:pPr>
            <a:r>
              <a:rPr lang="en-GB" sz="2000" noProof="0" dirty="0"/>
              <a:t>ex-AUC MOX Pellet</a:t>
            </a:r>
          </a:p>
        </p:txBody>
      </p:sp>
      <p:sp>
        <p:nvSpPr>
          <p:cNvPr id="2" name="TextBox 7">
            <a:extLst>
              <a:ext uri="{FF2B5EF4-FFF2-40B4-BE49-F238E27FC236}">
                <a16:creationId xmlns:a16="http://schemas.microsoft.com/office/drawing/2014/main" id="{B0EE4936-DACD-DDA3-6789-DB38D7E8D4EC}"/>
              </a:ext>
            </a:extLst>
          </p:cNvPr>
          <p:cNvSpPr txBox="1"/>
          <p:nvPr/>
        </p:nvSpPr>
        <p:spPr>
          <a:xfrm>
            <a:off x="6096000" y="943321"/>
            <a:ext cx="5341527" cy="384721"/>
          </a:xfrm>
          <a:prstGeom prst="rect">
            <a:avLst/>
          </a:prstGeom>
          <a:noFill/>
        </p:spPr>
        <p:txBody>
          <a:bodyPr wrap="none" rtlCol="0">
            <a:spAutoFit/>
          </a:bodyPr>
          <a:lstStyle/>
          <a:p>
            <a:pPr algn="l">
              <a:lnSpc>
                <a:spcPct val="95000"/>
              </a:lnSpc>
            </a:pPr>
            <a:r>
              <a:rPr lang="en-GB" sz="2000" noProof="0" dirty="0"/>
              <a:t>EPMA-Picture of real MOX, original (ex-ADU)</a:t>
            </a:r>
          </a:p>
        </p:txBody>
      </p:sp>
      <p:sp>
        <p:nvSpPr>
          <p:cNvPr id="6" name="Textfeld 5">
            <a:extLst>
              <a:ext uri="{FF2B5EF4-FFF2-40B4-BE49-F238E27FC236}">
                <a16:creationId xmlns:a16="http://schemas.microsoft.com/office/drawing/2014/main" id="{08421B20-BD95-2ACC-FB47-44CAFC0F808A}"/>
              </a:ext>
            </a:extLst>
          </p:cNvPr>
          <p:cNvSpPr txBox="1"/>
          <p:nvPr/>
        </p:nvSpPr>
        <p:spPr>
          <a:xfrm>
            <a:off x="2627993" y="6334423"/>
            <a:ext cx="3190297" cy="209288"/>
          </a:xfrm>
          <a:prstGeom prst="rect">
            <a:avLst/>
          </a:prstGeom>
          <a:noFill/>
        </p:spPr>
        <p:txBody>
          <a:bodyPr wrap="none" rtlCol="0">
            <a:spAutoFit/>
          </a:bodyPr>
          <a:lstStyle/>
          <a:p>
            <a:pPr algn="l">
              <a:lnSpc>
                <a:spcPct val="95000"/>
              </a:lnSpc>
            </a:pPr>
            <a:r>
              <a:rPr lang="en-GB" sz="800" noProof="0" dirty="0">
                <a:latin typeface="Segoe UI" panose="020B0502040204020203" pitchFamily="34" charset="0"/>
              </a:rPr>
              <a:t>R. </a:t>
            </a:r>
            <a:r>
              <a:rPr lang="en-GB" sz="800" noProof="0" dirty="0" err="1">
                <a:latin typeface="Segoe UI" panose="020B0502040204020203" pitchFamily="34" charset="0"/>
              </a:rPr>
              <a:t>Delville</a:t>
            </a:r>
            <a:r>
              <a:rPr lang="en-GB" sz="800" noProof="0" dirty="0">
                <a:latin typeface="Segoe UI" panose="020B0502040204020203" pitchFamily="34" charset="0"/>
              </a:rPr>
              <a:t>, M. Verwerft, </a:t>
            </a:r>
            <a:r>
              <a:rPr lang="en-GB" sz="800" i="1" noProof="0" dirty="0">
                <a:latin typeface="Segoe UI" panose="020B0502040204020203" pitchFamily="34" charset="0"/>
              </a:rPr>
              <a:t>Microscopy and Microanalysis</a:t>
            </a:r>
            <a:r>
              <a:rPr lang="en-GB" sz="800" i="0" noProof="0" dirty="0">
                <a:latin typeface="Segoe UI" panose="020B0502040204020203" pitchFamily="34" charset="0"/>
              </a:rPr>
              <a:t> </a:t>
            </a:r>
            <a:r>
              <a:rPr lang="en-GB" sz="800" b="1" i="0" noProof="0" dirty="0">
                <a:latin typeface="Segoe UI" panose="020B0502040204020203" pitchFamily="34" charset="0"/>
              </a:rPr>
              <a:t>2023</a:t>
            </a:r>
            <a:r>
              <a:rPr lang="en-GB" sz="800" b="0" i="0" noProof="0" dirty="0">
                <a:latin typeface="Segoe UI" panose="020B0502040204020203" pitchFamily="34" charset="0"/>
              </a:rPr>
              <a:t>, </a:t>
            </a:r>
            <a:r>
              <a:rPr lang="en-GB" sz="800" b="0" i="1" noProof="0" dirty="0">
                <a:latin typeface="Segoe UI" panose="020B0502040204020203" pitchFamily="34" charset="0"/>
              </a:rPr>
              <a:t>29</a:t>
            </a:r>
            <a:r>
              <a:rPr lang="en-GB" sz="800" b="0" i="0" noProof="0" dirty="0">
                <a:latin typeface="Segoe UI" panose="020B0502040204020203" pitchFamily="34" charset="0"/>
              </a:rPr>
              <a:t>, 78.</a:t>
            </a:r>
            <a:endParaRPr lang="en-GB" sz="800" noProof="0" dirty="0"/>
          </a:p>
        </p:txBody>
      </p:sp>
      <p:pic>
        <p:nvPicPr>
          <p:cNvPr id="4" name="Grafik 3" descr="Ein Bild, das Farbigkeit, Screenshot, lila, violett enthält.&#10;&#10;Automatisch generierte Beschreibung">
            <a:extLst>
              <a:ext uri="{FF2B5EF4-FFF2-40B4-BE49-F238E27FC236}">
                <a16:creationId xmlns:a16="http://schemas.microsoft.com/office/drawing/2014/main" id="{828063B3-90D2-8BD3-53FB-F42D7B1A1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290" y="1462120"/>
            <a:ext cx="5765930" cy="4338535"/>
          </a:xfrm>
          <a:prstGeom prst="rect">
            <a:avLst/>
          </a:prstGeom>
        </p:spPr>
      </p:pic>
      <p:sp>
        <p:nvSpPr>
          <p:cNvPr id="9" name="Foliennummernplatzhalter 8">
            <a:extLst>
              <a:ext uri="{FF2B5EF4-FFF2-40B4-BE49-F238E27FC236}">
                <a16:creationId xmlns:a16="http://schemas.microsoft.com/office/drawing/2014/main" id="{60B29B81-BDAE-EE41-4CA3-1C920CF8EC99}"/>
              </a:ext>
            </a:extLst>
          </p:cNvPr>
          <p:cNvSpPr>
            <a:spLocks noGrp="1"/>
          </p:cNvSpPr>
          <p:nvPr>
            <p:ph type="sldNum" sz="quarter" idx="16"/>
          </p:nvPr>
        </p:nvSpPr>
        <p:spPr/>
        <p:txBody>
          <a:bodyPr/>
          <a:lstStyle/>
          <a:p>
            <a:fld id="{42A8253E-8CE1-457E-806A-0618C97C466F}" type="slidenum">
              <a:rPr lang="en-GB" noProof="0" smtClean="0"/>
              <a:t>9</a:t>
            </a:fld>
            <a:endParaRPr lang="en-GB" noProof="0" dirty="0"/>
          </a:p>
        </p:txBody>
      </p:sp>
      <p:sp>
        <p:nvSpPr>
          <p:cNvPr id="10" name="TextBox 7">
            <a:extLst>
              <a:ext uri="{FF2B5EF4-FFF2-40B4-BE49-F238E27FC236}">
                <a16:creationId xmlns:a16="http://schemas.microsoft.com/office/drawing/2014/main" id="{4ACB727F-6943-CC4B-620E-598DEB8BCCEE}"/>
              </a:ext>
            </a:extLst>
          </p:cNvPr>
          <p:cNvSpPr txBox="1"/>
          <p:nvPr/>
        </p:nvSpPr>
        <p:spPr>
          <a:xfrm>
            <a:off x="1771829" y="886390"/>
            <a:ext cx="2451312" cy="384721"/>
          </a:xfrm>
          <a:prstGeom prst="rect">
            <a:avLst/>
          </a:prstGeom>
          <a:noFill/>
        </p:spPr>
        <p:txBody>
          <a:bodyPr wrap="none" rtlCol="0">
            <a:spAutoFit/>
          </a:bodyPr>
          <a:lstStyle/>
          <a:p>
            <a:pPr algn="l">
              <a:lnSpc>
                <a:spcPct val="95000"/>
              </a:lnSpc>
            </a:pPr>
            <a:r>
              <a:rPr lang="en-GB" sz="2000" noProof="0" dirty="0"/>
              <a:t>ex-ADU MOX Pellet</a:t>
            </a:r>
          </a:p>
        </p:txBody>
      </p:sp>
      <p:sp>
        <p:nvSpPr>
          <p:cNvPr id="16" name="Textfeld 15">
            <a:extLst>
              <a:ext uri="{FF2B5EF4-FFF2-40B4-BE49-F238E27FC236}">
                <a16:creationId xmlns:a16="http://schemas.microsoft.com/office/drawing/2014/main" id="{E590DBB9-340D-93A0-473A-7E8951741A35}"/>
              </a:ext>
            </a:extLst>
          </p:cNvPr>
          <p:cNvSpPr txBox="1"/>
          <p:nvPr/>
        </p:nvSpPr>
        <p:spPr>
          <a:xfrm>
            <a:off x="4377020" y="6002394"/>
            <a:ext cx="5282215" cy="355482"/>
          </a:xfrm>
          <a:prstGeom prst="rect">
            <a:avLst/>
          </a:prstGeom>
          <a:noFill/>
        </p:spPr>
        <p:txBody>
          <a:bodyPr wrap="none" rtlCol="0">
            <a:spAutoFit/>
          </a:bodyPr>
          <a:lstStyle/>
          <a:p>
            <a:pPr marL="285750" indent="-285750" algn="l">
              <a:lnSpc>
                <a:spcPct val="95000"/>
              </a:lnSpc>
              <a:buFont typeface="Arial" panose="020B0604020202020204" pitchFamily="34" charset="0"/>
              <a:buChar char="•"/>
            </a:pPr>
            <a:r>
              <a:rPr lang="de-DE" dirty="0"/>
              <a:t>Ce-</a:t>
            </a:r>
            <a:r>
              <a:rPr lang="de-DE" dirty="0" err="1"/>
              <a:t>rich</a:t>
            </a:r>
            <a:r>
              <a:rPr lang="de-DE" dirty="0"/>
              <a:t> </a:t>
            </a:r>
            <a:r>
              <a:rPr lang="de-DE" dirty="0" err="1"/>
              <a:t>spots</a:t>
            </a:r>
            <a:r>
              <a:rPr lang="de-DE" dirty="0"/>
              <a:t> </a:t>
            </a:r>
            <a:r>
              <a:rPr lang="de-DE" dirty="0" err="1"/>
              <a:t>remind</a:t>
            </a:r>
            <a:r>
              <a:rPr lang="de-DE" dirty="0"/>
              <a:t> </a:t>
            </a:r>
            <a:r>
              <a:rPr lang="de-DE" dirty="0" err="1"/>
              <a:t>of</a:t>
            </a:r>
            <a:r>
              <a:rPr lang="de-DE" dirty="0"/>
              <a:t> Pu-islands in real MOX</a:t>
            </a:r>
          </a:p>
        </p:txBody>
      </p:sp>
      <p:pic>
        <p:nvPicPr>
          <p:cNvPr id="7" name="Grafik 6" descr="Ein Bild, das Pflanze enthält.&#10;&#10;Automatisch generierte Beschreibung mit mittlerer Zuverlässigkeit">
            <a:extLst>
              <a:ext uri="{FF2B5EF4-FFF2-40B4-BE49-F238E27FC236}">
                <a16:creationId xmlns:a16="http://schemas.microsoft.com/office/drawing/2014/main" id="{0DED9FAC-055F-194A-AF50-0EE23B32EE0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8088"/>
          <a:stretch/>
        </p:blipFill>
        <p:spPr>
          <a:xfrm>
            <a:off x="1495892" y="1245383"/>
            <a:ext cx="3003185" cy="2156473"/>
          </a:xfrm>
          <a:prstGeom prst="rect">
            <a:avLst/>
          </a:prstGeom>
        </p:spPr>
      </p:pic>
      <p:pic>
        <p:nvPicPr>
          <p:cNvPr id="11" name="Grafik 10">
            <a:extLst>
              <a:ext uri="{FF2B5EF4-FFF2-40B4-BE49-F238E27FC236}">
                <a16:creationId xmlns:a16="http://schemas.microsoft.com/office/drawing/2014/main" id="{BF7FCC4C-6247-FEF0-A8A3-C111C4EEE1A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1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495892" y="3963683"/>
            <a:ext cx="3003185" cy="2140942"/>
          </a:xfrm>
          <a:prstGeom prst="rect">
            <a:avLst/>
          </a:prstGeom>
        </p:spPr>
      </p:pic>
    </p:spTree>
    <p:extLst>
      <p:ext uri="{BB962C8B-B14F-4D97-AF65-F5344CB8AC3E}">
        <p14:creationId xmlns:p14="http://schemas.microsoft.com/office/powerpoint/2010/main" val="554493164"/>
      </p:ext>
    </p:extLst>
  </p:cSld>
  <p:clrMapOvr>
    <a:masterClrMapping/>
  </p:clrMapOvr>
</p:sld>
</file>

<file path=ppt/theme/theme1.xml><?xml version="1.0" encoding="utf-8"?>
<a:theme xmlns:a="http://schemas.openxmlformats.org/drawingml/2006/main" name="Jülich">
  <a:themeElements>
    <a:clrScheme name="CD-Farben Forschungszentrum Jülich">
      <a:dk1>
        <a:srgbClr val="000000"/>
      </a:dk1>
      <a:lt1>
        <a:srgbClr val="FFFFFF"/>
      </a:lt1>
      <a:dk2>
        <a:srgbClr val="023D6B"/>
      </a:dk2>
      <a:lt2>
        <a:srgbClr val="EBEBEB"/>
      </a:lt2>
      <a:accent1>
        <a:srgbClr val="ADBDE3"/>
      </a:accent1>
      <a:accent2>
        <a:srgbClr val="EB5F73"/>
      </a:accent2>
      <a:accent3>
        <a:srgbClr val="AF82B9"/>
      </a:accent3>
      <a:accent4>
        <a:srgbClr val="FAB45A"/>
      </a:accent4>
      <a:accent5>
        <a:srgbClr val="FAEB5A"/>
      </a:accent5>
      <a:accent6>
        <a:srgbClr val="B9D25F"/>
      </a:accent6>
      <a:hlink>
        <a:srgbClr val="ADBDE3"/>
      </a:hlink>
      <a:folHlink>
        <a:srgbClr val="023D6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5000"/>
          </a:lnSpc>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95000"/>
          </a:lnSpc>
          <a:defRPr sz="2400" dirty="0" err="1" smtClean="0"/>
        </a:defPPr>
      </a:lstStyle>
    </a:txDef>
  </a:objectDefaults>
  <a:extraClrSchemeLst/>
  <a:extLst>
    <a:ext uri="{05A4C25C-085E-4340-85A3-A5531E510DB2}">
      <thm15:themeFamily xmlns:thm15="http://schemas.microsoft.com/office/thememl/2012/main" name="Juelich_PowerPoint_16x9_en.potx" id="{29595BB3-892E-4A2B-BFFC-905C8F8D5303}" vid="{E1FF22B7-866D-4E77-AF2B-40B5522CEB0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Juelich_PowerPoint_16x9_E_2021_2021-07-04</Template>
  <TotalTime>0</TotalTime>
  <Words>1822</Words>
  <Application>Microsoft Office PowerPoint</Application>
  <PresentationFormat>Breitbild</PresentationFormat>
  <Paragraphs>250</Paragraphs>
  <Slides>17</Slides>
  <Notes>15</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17</vt:i4>
      </vt:variant>
    </vt:vector>
  </HeadingPairs>
  <TitlesOfParts>
    <vt:vector size="23" baseType="lpstr">
      <vt:lpstr>Aptos</vt:lpstr>
      <vt:lpstr>Arial</vt:lpstr>
      <vt:lpstr>Calibri</vt:lpstr>
      <vt:lpstr>Segoe UI</vt:lpstr>
      <vt:lpstr>Wingdings</vt:lpstr>
      <vt:lpstr>Jülich</vt:lpstr>
      <vt:lpstr>Synthesis and Investigation of Ce-based surrogate mixed oxide fuel (MOX) </vt:lpstr>
      <vt:lpstr>Mixed Oxide Fuel </vt:lpstr>
      <vt:lpstr>MIMAS MOX (Micronized Master Blend)</vt:lpstr>
      <vt:lpstr>MIMAS MOX Heterogeneity</vt:lpstr>
      <vt:lpstr>Research Approach</vt:lpstr>
      <vt:lpstr>MIMAS MOX production</vt:lpstr>
      <vt:lpstr>Scanning Electron Microscopy &amp; Powder X-ray Diffraction</vt:lpstr>
      <vt:lpstr>Energy dispersive x-ray spectroscopy (EDX)</vt:lpstr>
      <vt:lpstr>Surrogate vs. real MOX - comparison</vt:lpstr>
      <vt:lpstr>Surrogate vs. real MOX - comparison</vt:lpstr>
      <vt:lpstr>HERFD-XANES Results – Ce L3 Edge</vt:lpstr>
      <vt:lpstr>HERFD-XANES Results – U M4 Edge</vt:lpstr>
      <vt:lpstr>Role of Precursors</vt:lpstr>
      <vt:lpstr>Role of Precursors</vt:lpstr>
      <vt:lpstr>Role of Precursors</vt:lpstr>
      <vt:lpstr>Summary</vt:lpstr>
      <vt:lpstr>Acknowledgements</vt:lpstr>
    </vt:vector>
  </TitlesOfParts>
  <Company>Forschungszentrum Jülich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plans for the near future</dc:title>
  <dc:creator>Iwaschko, Egor</dc:creator>
  <cp:lastModifiedBy>Iwaschko, Egor</cp:lastModifiedBy>
  <cp:revision>260</cp:revision>
  <dcterms:created xsi:type="dcterms:W3CDTF">2024-07-13T10:14:10Z</dcterms:created>
  <dcterms:modified xsi:type="dcterms:W3CDTF">2025-03-28T14:27:12Z</dcterms:modified>
</cp:coreProperties>
</file>