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6" r:id="rId2"/>
    <p:sldId id="328" r:id="rId3"/>
    <p:sldId id="949" r:id="rId4"/>
    <p:sldId id="945" r:id="rId5"/>
    <p:sldId id="950" r:id="rId6"/>
    <p:sldId id="951" r:id="rId7"/>
    <p:sldId id="932" r:id="rId8"/>
    <p:sldId id="934" r:id="rId9"/>
    <p:sldId id="953" r:id="rId10"/>
    <p:sldId id="954" r:id="rId11"/>
    <p:sldId id="277" r:id="rId12"/>
    <p:sldId id="318" r:id="rId13"/>
    <p:sldId id="948" r:id="rId14"/>
    <p:sldId id="29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3D6B"/>
    <a:srgbClr val="F961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4" autoAdjust="0"/>
    <p:restoredTop sz="87940" autoAdjust="0"/>
  </p:normalViewPr>
  <p:slideViewPr>
    <p:cSldViewPr snapToGrid="0">
      <p:cViewPr varScale="1">
        <p:scale>
          <a:sx n="65" d="100"/>
          <a:sy n="65" d="100"/>
        </p:scale>
        <p:origin x="8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D1C0263C-FA6A-5C87-73FA-EEA44E3A7FB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6BAFC53-7FB0-A225-867B-C68C5BC6596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838EE5-9D1C-4EE7-92B5-405AC18502D9}" type="datetimeFigureOut">
              <a:rPr lang="de-DE" smtClean="0"/>
              <a:t>03.11.2025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A3DBAF9-ADCB-569F-F595-272701E567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1045BCF-FA65-9236-0B2A-3BA2F5A74A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82795-886C-49FA-B5A5-6FFD4A1930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570735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BE0432-7354-466A-97DE-49169ADEFD28}" type="datetimeFigureOut">
              <a:rPr lang="de-DE" smtClean="0"/>
              <a:t>03.11.2025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68284C-B6E2-4AC0-A1C2-F3AF2777395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587481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 </a:t>
            </a:r>
            <a:r>
              <a:rPr lang="de-DE" dirty="0" err="1"/>
              <a:t>german</a:t>
            </a:r>
            <a:r>
              <a:rPr lang="de-DE" dirty="0"/>
              <a:t> NPP, </a:t>
            </a:r>
            <a:r>
              <a:rPr lang="de-DE" dirty="0" err="1"/>
              <a:t>if</a:t>
            </a:r>
            <a:r>
              <a:rPr lang="de-DE" dirty="0"/>
              <a:t> MOX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been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was </a:t>
            </a:r>
            <a:r>
              <a:rPr lang="de-DE" dirty="0" err="1"/>
              <a:t>mostly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MIMAS type. </a:t>
            </a:r>
            <a:r>
              <a:rPr lang="de-DE" dirty="0" err="1"/>
              <a:t>Accordingly</a:t>
            </a:r>
            <a:r>
              <a:rPr lang="de-DE" dirty="0"/>
              <a:t>, MIMAS MOX </a:t>
            </a:r>
            <a:r>
              <a:rPr lang="de-DE" dirty="0" err="1"/>
              <a:t>makes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7%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germans</a:t>
            </a:r>
            <a:r>
              <a:rPr lang="de-DE" dirty="0"/>
              <a:t> SNF </a:t>
            </a:r>
            <a:r>
              <a:rPr lang="de-DE" dirty="0" err="1"/>
              <a:t>inventory</a:t>
            </a:r>
            <a:endParaRPr lang="de-DE" dirty="0"/>
          </a:p>
          <a:p>
            <a:endParaRPr lang="de-DE" dirty="0"/>
          </a:p>
          <a:p>
            <a:r>
              <a:rPr lang="de-DE" dirty="0"/>
              <a:t>Mention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heterogeneous</a:t>
            </a:r>
            <a:r>
              <a:rPr lang="de-DE" dirty="0"/>
              <a:t> Pu </a:t>
            </a:r>
            <a:r>
              <a:rPr lang="de-DE" dirty="0" err="1"/>
              <a:t>distribution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MIMAS MOX! Maybe </a:t>
            </a:r>
            <a:r>
              <a:rPr lang="de-DE" dirty="0" err="1"/>
              <a:t>use</a:t>
            </a:r>
            <a:r>
              <a:rPr lang="de-DE" dirty="0"/>
              <a:t> EPMA </a:t>
            </a:r>
            <a:r>
              <a:rPr lang="de-DE" dirty="0" err="1"/>
              <a:t>map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visualize</a:t>
            </a:r>
            <a:r>
              <a:rPr lang="de-DE" dirty="0"/>
              <a:t> and </a:t>
            </a:r>
            <a:r>
              <a:rPr lang="de-DE" dirty="0" err="1"/>
              <a:t>come</a:t>
            </a:r>
            <a:r>
              <a:rPr lang="de-DE" dirty="0"/>
              <a:t> back.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1385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Maybe </a:t>
            </a:r>
            <a:r>
              <a:rPr lang="de-DE" dirty="0" err="1"/>
              <a:t>skip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/>
              <a:t> save time!</a:t>
            </a:r>
          </a:p>
          <a:p>
            <a:r>
              <a:rPr lang="de-DE" dirty="0" err="1"/>
              <a:t>Mass</a:t>
            </a:r>
            <a:r>
              <a:rPr lang="de-DE" dirty="0"/>
              <a:t> </a:t>
            </a:r>
            <a:r>
              <a:rPr lang="de-DE" dirty="0" err="1"/>
              <a:t>loss</a:t>
            </a:r>
            <a:r>
              <a:rPr lang="de-DE" dirty="0"/>
              <a:t> </a:t>
            </a:r>
            <a:r>
              <a:rPr lang="de-DE" dirty="0" err="1"/>
              <a:t>differs</a:t>
            </a:r>
            <a:r>
              <a:rPr lang="de-DE" dirty="0"/>
              <a:t> </a:t>
            </a:r>
            <a:r>
              <a:rPr lang="de-DE" dirty="0" err="1"/>
              <a:t>greatly</a:t>
            </a:r>
            <a:r>
              <a:rPr lang="de-DE" dirty="0"/>
              <a:t> and also different DSC </a:t>
            </a:r>
            <a:r>
              <a:rPr lang="de-DE" dirty="0" err="1"/>
              <a:t>responses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ADU and AUC, so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an </a:t>
            </a:r>
            <a:r>
              <a:rPr lang="de-DE" dirty="0" err="1"/>
              <a:t>effect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topography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obtained</a:t>
            </a:r>
            <a:r>
              <a:rPr lang="de-DE" dirty="0"/>
              <a:t> UO2 </a:t>
            </a:r>
            <a:r>
              <a:rPr lang="de-DE" dirty="0" err="1"/>
              <a:t>powder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73017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Zusammenfassend lässt sich sagen:</a:t>
            </a:r>
          </a:p>
          <a:p>
            <a:endParaRPr lang="de-DE" dirty="0"/>
          </a:p>
          <a:p>
            <a:r>
              <a:rPr lang="de-DE" dirty="0"/>
              <a:t>Es ist uns erfolgreich gelungen Keramiken herzustellen, die in ihrer Mikrostruktur und Elementverteilung an MIMAS MOX erinnern.</a:t>
            </a:r>
          </a:p>
          <a:p>
            <a:endParaRPr lang="de-DE" dirty="0"/>
          </a:p>
          <a:p>
            <a:r>
              <a:rPr lang="de-DE" dirty="0"/>
              <a:t>Die Hochauflösende Synchrotron-Analyse zeigte, dass der Ursprung des UO2 Pulvers einen beträchtlichen Einfluss auf die Chemie solcher Keramiken haben kann.</a:t>
            </a:r>
          </a:p>
          <a:p>
            <a:endParaRPr lang="de-DE" dirty="0"/>
          </a:p>
          <a:p>
            <a:r>
              <a:rPr lang="de-DE" dirty="0"/>
              <a:t>Für die Zukunft wäre es interessant XANES-Mapping </a:t>
            </a:r>
            <a:r>
              <a:rPr lang="de-DE" dirty="0" err="1"/>
              <a:t>experimente</a:t>
            </a:r>
            <a:r>
              <a:rPr lang="de-DE" dirty="0"/>
              <a:t> durchzuführen, um zu schauen, wie die Ce-Konzentration und dessen </a:t>
            </a:r>
            <a:r>
              <a:rPr lang="de-DE" dirty="0" err="1"/>
              <a:t>Redoxzustände</a:t>
            </a:r>
            <a:r>
              <a:rPr lang="de-DE" dirty="0"/>
              <a:t> in solchen Keramiken korrelieren.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9102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4FDE3-A424-B8C7-8225-EFA4B61EA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6608DAA-81D8-E9C4-E288-5CC94C4BCE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D578B30-C67B-DD28-3B7F-86463B2356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Zuerst wurden die Dichten der Pellets bestimmt.</a:t>
            </a:r>
          </a:p>
          <a:p>
            <a:r>
              <a:rPr lang="de-DE" sz="12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Dichte von Kernbrennstoffen ist für die Industrie eins der wichtigsten mechanischen Eigenschaften / Qualitätsmerkmale.</a:t>
            </a:r>
          </a:p>
          <a:p>
            <a:r>
              <a:rPr lang="de-DE" sz="12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Dass die Dichten unserer Modellsysteme so ziemlich der von echtem MIMAS MOX entspricht, ist schon mal ein gutes Zeichen.</a:t>
            </a:r>
          </a:p>
          <a:p>
            <a:endParaRPr lang="de-DE" sz="12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Aber weisen denn die hergestellten Pellets auch strukturelle Ähnlichkeiten zu MIMAS MOX auf?</a:t>
            </a:r>
          </a:p>
          <a:p>
            <a:endParaRPr lang="de-DE" sz="12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einige </a:t>
            </a:r>
            <a:r>
              <a:rPr lang="de-DE" sz="12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vllt</a:t>
            </a:r>
            <a:r>
              <a:rPr lang="de-DE" sz="12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wissen, hat unsere Institut kürzlich ein neues Elektronenmikroskop im Aktivlabor in Betrieb genommen. Meine Bilder stammen allerdings noch überwiegend vom alten Elektronenmikroskop. 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1846100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73900-6A81-4BB1-7E21-3B7BBDE0F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8AFA3AB-0AAA-F22E-5569-225097CE3A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FB67549-91B1-EF41-ADBF-B3EB62A9DB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Variable </a:t>
            </a:r>
            <a:r>
              <a:rPr lang="de-DE" dirty="0" err="1"/>
              <a:t>behaviour</a:t>
            </a:r>
            <a:r>
              <a:rPr lang="de-DE" dirty="0"/>
              <a:t>:</a:t>
            </a:r>
          </a:p>
          <a:p>
            <a:pPr marL="171450" indent="-171450">
              <a:buFontTx/>
              <a:buChar char="-"/>
            </a:pPr>
            <a:r>
              <a:rPr lang="de-DE" dirty="0"/>
              <a:t>The Pu-islands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cause</a:t>
            </a:r>
            <a:r>
              <a:rPr lang="de-DE" dirty="0"/>
              <a:t> HBS </a:t>
            </a:r>
            <a:r>
              <a:rPr lang="de-DE" dirty="0" err="1"/>
              <a:t>change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microstructure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material </a:t>
            </a:r>
            <a:r>
              <a:rPr lang="de-DE" dirty="0" err="1"/>
              <a:t>significantly</a:t>
            </a:r>
            <a:r>
              <a:rPr lang="de-DE" dirty="0"/>
              <a:t> (</a:t>
            </a:r>
            <a:r>
              <a:rPr lang="de-DE" dirty="0" err="1"/>
              <a:t>smaller</a:t>
            </a:r>
            <a:r>
              <a:rPr lang="de-DE" dirty="0"/>
              <a:t> </a:t>
            </a:r>
            <a:r>
              <a:rPr lang="de-DE" dirty="0" err="1"/>
              <a:t>grain</a:t>
            </a:r>
            <a:r>
              <a:rPr lang="de-DE" dirty="0"/>
              <a:t> </a:t>
            </a:r>
            <a:r>
              <a:rPr lang="de-DE" dirty="0" err="1"/>
              <a:t>size</a:t>
            </a:r>
            <a:r>
              <a:rPr lang="de-DE" dirty="0"/>
              <a:t>, </a:t>
            </a:r>
            <a:r>
              <a:rPr lang="de-DE" dirty="0" err="1"/>
              <a:t>increased</a:t>
            </a:r>
            <a:r>
              <a:rPr lang="de-DE" dirty="0"/>
              <a:t> </a:t>
            </a:r>
            <a:r>
              <a:rPr lang="de-DE" dirty="0" err="1"/>
              <a:t>porostiy</a:t>
            </a:r>
            <a:r>
              <a:rPr lang="de-DE" dirty="0"/>
              <a:t>)</a:t>
            </a:r>
          </a:p>
          <a:p>
            <a:pPr marL="171450" indent="-171450">
              <a:buFontTx/>
              <a:buChar char="-"/>
            </a:pPr>
            <a:endParaRPr lang="de-DE" dirty="0"/>
          </a:p>
          <a:p>
            <a:pPr marL="0" indent="0">
              <a:buFontTx/>
              <a:buNone/>
            </a:pPr>
            <a:r>
              <a:rPr lang="de-DE" dirty="0" err="1"/>
              <a:t>Challenging</a:t>
            </a:r>
            <a:r>
              <a:rPr lang="de-DE" dirty="0"/>
              <a:t> </a:t>
            </a:r>
            <a:r>
              <a:rPr lang="de-DE" dirty="0" err="1"/>
              <a:t>investigaiton</a:t>
            </a:r>
            <a:r>
              <a:rPr lang="de-DE" dirty="0"/>
              <a:t>:</a:t>
            </a:r>
          </a:p>
          <a:p>
            <a:pPr marL="171450" indent="-171450">
              <a:buFontTx/>
              <a:buChar char="-"/>
            </a:pPr>
            <a:r>
              <a:rPr lang="en-US" dirty="0"/>
              <a:t>Due to higher radiation and heat emission much higher safety measured are required to conduct research on actual SNF, MOX or UO2 fuel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noProof="0" dirty="0">
                <a:solidFill>
                  <a:srgbClr val="023D6B"/>
                </a:solidFill>
              </a:rPr>
              <a:t>Highly complex composition of U, Pu and various fission products complicate the investigation of singular effects on structure and chemistry of SNF</a:t>
            </a:r>
            <a:endParaRPr lang="en-GB" sz="1200" dirty="0">
              <a:solidFill>
                <a:srgbClr val="023D6B"/>
              </a:solidFill>
            </a:endParaRPr>
          </a:p>
          <a:p>
            <a:pPr marL="171450" indent="-171450">
              <a:buFontTx/>
              <a:buChar char="-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2455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661D7-B457-012A-B54A-33EC0F13F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1BD91C3-8FEE-B33A-BCCC-DFBC35B61E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7E7E6C8-908E-70CB-5AAB-66B09EB197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 Besonderheit vom MIMAS Prozess ist, dass die Vermischung von UO2 und PuO2 in zwei Schritten ist.</a:t>
            </a:r>
          </a:p>
          <a:p>
            <a:r>
              <a:rPr lang="de-DE" dirty="0"/>
              <a:t>Zuerst zu einem </a:t>
            </a:r>
            <a:r>
              <a:rPr lang="de-DE" dirty="0" err="1"/>
              <a:t>Masterblend</a:t>
            </a:r>
            <a:r>
              <a:rPr lang="de-DE" dirty="0"/>
              <a:t> mit 30mol% Ce Anteil mit Zerkleinerung.</a:t>
            </a:r>
          </a:p>
          <a:p>
            <a:r>
              <a:rPr lang="de-DE" dirty="0"/>
              <a:t>Anschließend wird durch Zugabe von weiterem UO2 ein Final </a:t>
            </a:r>
            <a:r>
              <a:rPr lang="de-DE" dirty="0" err="1"/>
              <a:t>Blend</a:t>
            </a:r>
            <a:r>
              <a:rPr lang="de-DE" dirty="0"/>
              <a:t> mit der gewünschten CeO2 Konzentration erstellt, ohne Zerkleinerung. </a:t>
            </a:r>
          </a:p>
          <a:p>
            <a:endParaRPr lang="de-DE" dirty="0"/>
          </a:p>
          <a:p>
            <a:r>
              <a:rPr lang="de-DE" dirty="0"/>
              <a:t>Um die heterogene Mikrostruktur von echtem MIMAS MOX besser nachzuahmen, hatte Dr. Andrey </a:t>
            </a:r>
            <a:r>
              <a:rPr lang="de-DE" dirty="0" err="1"/>
              <a:t>Bukaemsky</a:t>
            </a:r>
            <a:r>
              <a:rPr lang="de-DE" dirty="0"/>
              <a:t> die wunderbare Idee, in beiden Teilschritten UO2 Pulver zu benutzen, das bei unterschiedlichen Temperaturen reduziert wurde, um so den Sinterungsprozess unterschiedlicher Fraktionen zu variieren. [</a:t>
            </a:r>
            <a:r>
              <a:rPr lang="de-DE" dirty="0" err="1"/>
              <a:t>Einvblenden</a:t>
            </a:r>
            <a:r>
              <a:rPr lang="de-DE" dirty="0"/>
              <a:t> </a:t>
            </a:r>
            <a:r>
              <a:rPr lang="de-DE" dirty="0" err="1"/>
              <a:t>Temp</a:t>
            </a:r>
            <a:r>
              <a:rPr lang="de-DE" dirty="0"/>
              <a:t>.]</a:t>
            </a:r>
          </a:p>
        </p:txBody>
      </p:sp>
    </p:spTree>
    <p:extLst>
      <p:ext uri="{BB962C8B-B14F-4D97-AF65-F5344CB8AC3E}">
        <p14:creationId xmlns:p14="http://schemas.microsoft.com/office/powerpoint/2010/main" val="1304531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2A617-6B78-2AFF-5344-A97E9A4EE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F8406AB-A342-8DE3-4CCF-605E8504F8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4AC1E2A-0D17-9DC3-6AC1-A0E7358D9C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First </a:t>
            </a:r>
            <a:r>
              <a:rPr lang="de-DE" dirty="0" err="1"/>
              <a:t>emphasize</a:t>
            </a:r>
            <a:r>
              <a:rPr lang="de-DE" dirty="0"/>
              <a:t> Pu </a:t>
            </a:r>
            <a:r>
              <a:rPr lang="de-DE" dirty="0" err="1"/>
              <a:t>vs</a:t>
            </a:r>
            <a:r>
              <a:rPr lang="de-DE" dirty="0"/>
              <a:t> Ce MOX </a:t>
            </a:r>
            <a:r>
              <a:rPr lang="de-DE" dirty="0" err="1"/>
              <a:t>difference</a:t>
            </a:r>
            <a:r>
              <a:rPr lang="de-DE" dirty="0"/>
              <a:t>! After </a:t>
            </a:r>
            <a:r>
              <a:rPr lang="de-DE" dirty="0" err="1"/>
              <a:t>compare</a:t>
            </a:r>
            <a:r>
              <a:rPr lang="de-DE" dirty="0"/>
              <a:t> ex-ADU / ex-AUC! </a:t>
            </a:r>
            <a:r>
              <a:rPr lang="de-DE" dirty="0" err="1"/>
              <a:t>Dont</a:t>
            </a:r>
            <a:r>
              <a:rPr lang="de-DE" dirty="0"/>
              <a:t> </a:t>
            </a:r>
            <a:r>
              <a:rPr lang="de-DE" dirty="0" err="1"/>
              <a:t>focus</a:t>
            </a:r>
            <a:r>
              <a:rPr lang="de-DE" dirty="0"/>
              <a:t> </a:t>
            </a:r>
            <a:r>
              <a:rPr lang="de-DE" dirty="0" err="1"/>
              <a:t>too</a:t>
            </a:r>
            <a:r>
              <a:rPr lang="de-DE" dirty="0"/>
              <a:t> </a:t>
            </a:r>
            <a:r>
              <a:rPr lang="de-DE" dirty="0" err="1"/>
              <a:t>much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single</a:t>
            </a:r>
            <a:r>
              <a:rPr lang="de-DE" dirty="0"/>
              <a:t> </a:t>
            </a:r>
            <a:r>
              <a:rPr lang="de-DE" dirty="0" err="1"/>
              <a:t>values</a:t>
            </a:r>
            <a:r>
              <a:rPr lang="de-DE" dirty="0"/>
              <a:t>!</a:t>
            </a:r>
          </a:p>
          <a:p>
            <a:r>
              <a:rPr lang="de-DE" dirty="0"/>
              <a:t>The </a:t>
            </a:r>
            <a:r>
              <a:rPr lang="de-DE" dirty="0" err="1"/>
              <a:t>swelling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lattice</a:t>
            </a:r>
            <a:r>
              <a:rPr lang="de-DE" dirty="0"/>
              <a:t> </a:t>
            </a:r>
            <a:r>
              <a:rPr lang="de-DE" dirty="0" err="1"/>
              <a:t>parameters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Pu MOX sample </a:t>
            </a:r>
            <a:r>
              <a:rPr lang="de-DE" dirty="0" err="1"/>
              <a:t>is</a:t>
            </a:r>
            <a:r>
              <a:rPr lang="de-DE" dirty="0"/>
              <a:t> due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its</a:t>
            </a:r>
            <a:r>
              <a:rPr lang="de-DE" dirty="0"/>
              <a:t> </a:t>
            </a:r>
            <a:r>
              <a:rPr lang="de-DE" dirty="0" err="1"/>
              <a:t>autoradiation</a:t>
            </a:r>
            <a:r>
              <a:rPr lang="de-DE" dirty="0"/>
              <a:t> </a:t>
            </a:r>
            <a:r>
              <a:rPr lang="de-DE" dirty="0" err="1"/>
              <a:t>damage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pellet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40 </a:t>
            </a:r>
            <a:r>
              <a:rPr lang="de-DE" dirty="0" err="1"/>
              <a:t>years</a:t>
            </a:r>
            <a:r>
              <a:rPr lang="de-DE" dirty="0"/>
              <a:t> </a:t>
            </a:r>
            <a:r>
              <a:rPr lang="de-DE" dirty="0" err="1"/>
              <a:t>old</a:t>
            </a:r>
            <a:r>
              <a:rPr lang="de-DE" dirty="0"/>
              <a:t>.</a:t>
            </a:r>
          </a:p>
          <a:p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calculating</a:t>
            </a:r>
            <a:r>
              <a:rPr lang="de-DE" dirty="0"/>
              <a:t> back a </a:t>
            </a:r>
            <a:r>
              <a:rPr lang="de-DE" dirty="0" err="1"/>
              <a:t>reported</a:t>
            </a:r>
            <a:r>
              <a:rPr lang="de-DE" dirty="0"/>
              <a:t> </a:t>
            </a:r>
            <a:r>
              <a:rPr lang="de-DE" dirty="0" err="1"/>
              <a:t>swelling</a:t>
            </a:r>
            <a:r>
              <a:rPr lang="de-DE" dirty="0"/>
              <a:t> </a:t>
            </a:r>
            <a:r>
              <a:rPr lang="de-DE" dirty="0" err="1"/>
              <a:t>value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0,29% </a:t>
            </a:r>
            <a:r>
              <a:rPr lang="de-DE" dirty="0" err="1"/>
              <a:t>for</a:t>
            </a:r>
            <a:r>
              <a:rPr lang="de-DE" dirty="0"/>
              <a:t> MIMAS MOX,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lattice</a:t>
            </a:r>
            <a:r>
              <a:rPr lang="de-DE" dirty="0"/>
              <a:t> </a:t>
            </a:r>
            <a:r>
              <a:rPr lang="de-DE" dirty="0" err="1"/>
              <a:t>parameter</a:t>
            </a:r>
            <a:r>
              <a:rPr lang="de-DE" dirty="0"/>
              <a:t> </a:t>
            </a:r>
            <a:r>
              <a:rPr lang="de-DE" dirty="0" err="1"/>
              <a:t>becomes</a:t>
            </a:r>
            <a:r>
              <a:rPr lang="de-DE" dirty="0"/>
              <a:t> </a:t>
            </a:r>
            <a:r>
              <a:rPr lang="de-DE" dirty="0" err="1"/>
              <a:t>close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Ce </a:t>
            </a:r>
            <a:r>
              <a:rPr lang="de-DE" dirty="0" err="1"/>
              <a:t>samples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/>
              <a:t>Phase </a:t>
            </a:r>
            <a:r>
              <a:rPr lang="de-DE" dirty="0" err="1"/>
              <a:t>distribution</a:t>
            </a:r>
            <a:r>
              <a:rPr lang="de-DE" dirty="0"/>
              <a:t> </a:t>
            </a:r>
            <a:r>
              <a:rPr lang="de-DE" dirty="0" err="1"/>
              <a:t>differs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Ce MOX </a:t>
            </a:r>
            <a:r>
              <a:rPr lang="de-DE" dirty="0" err="1"/>
              <a:t>samlpes</a:t>
            </a:r>
            <a:r>
              <a:rPr lang="de-DE" dirty="0"/>
              <a:t>.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78DCA53-4782-86B5-516C-DC9F3F5F66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8284C-B6E2-4AC0-A1C2-F3AF27773956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4183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see</a:t>
            </a:r>
            <a:r>
              <a:rPr lang="de-DE" dirty="0"/>
              <a:t> EDX </a:t>
            </a:r>
            <a:r>
              <a:rPr lang="de-DE" dirty="0" err="1"/>
              <a:t>mappings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element</a:t>
            </a:r>
            <a:r>
              <a:rPr lang="de-DE" dirty="0"/>
              <a:t> Ce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pespective</a:t>
            </a:r>
            <a:r>
              <a:rPr lang="de-DE" dirty="0"/>
              <a:t> BSE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below</a:t>
            </a:r>
            <a:r>
              <a:rPr lang="de-DE" dirty="0"/>
              <a:t>.</a:t>
            </a:r>
          </a:p>
          <a:p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see</a:t>
            </a:r>
            <a:r>
              <a:rPr lang="de-DE" dirty="0"/>
              <a:t>,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Ce </a:t>
            </a:r>
            <a:r>
              <a:rPr lang="de-DE" dirty="0" err="1"/>
              <a:t>distribution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different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ex-ADU and ex-AUC MOX sample, </a:t>
            </a:r>
            <a:r>
              <a:rPr lang="de-DE" dirty="0" err="1"/>
              <a:t>suggesting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choice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UO2 </a:t>
            </a:r>
            <a:r>
              <a:rPr lang="de-DE" dirty="0" err="1"/>
              <a:t>precursor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an </a:t>
            </a:r>
            <a:r>
              <a:rPr lang="de-DE" dirty="0" err="1"/>
              <a:t>impact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final </a:t>
            </a:r>
            <a:r>
              <a:rPr lang="de-DE" dirty="0" err="1"/>
              <a:t>ceramics</a:t>
            </a:r>
            <a:r>
              <a:rPr lang="de-DE" dirty="0"/>
              <a:t> </a:t>
            </a:r>
            <a:r>
              <a:rPr lang="de-DE" dirty="0" err="1"/>
              <a:t>microstructure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/>
              <a:t>At </a:t>
            </a:r>
            <a:r>
              <a:rPr lang="de-DE" dirty="0" err="1"/>
              <a:t>the</a:t>
            </a:r>
            <a:r>
              <a:rPr lang="de-DE" dirty="0"/>
              <a:t> same time,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comparing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acutal</a:t>
            </a:r>
            <a:r>
              <a:rPr lang="de-DE" dirty="0"/>
              <a:t> Pu MOX,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resemblance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recognized</a:t>
            </a:r>
            <a:r>
              <a:rPr lang="de-DE" dirty="0"/>
              <a:t> in </a:t>
            </a:r>
            <a:r>
              <a:rPr lang="de-DE" dirty="0" err="1"/>
              <a:t>regards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Ce/ Pu </a:t>
            </a:r>
            <a:r>
              <a:rPr lang="de-DE" dirty="0" err="1"/>
              <a:t>distribution</a:t>
            </a:r>
            <a:r>
              <a:rPr lang="de-DE" dirty="0"/>
              <a:t>,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see</a:t>
            </a:r>
            <a:r>
              <a:rPr lang="de-DE" dirty="0"/>
              <a:t> Ce </a:t>
            </a:r>
            <a:r>
              <a:rPr lang="de-DE" dirty="0" err="1"/>
              <a:t>depleted</a:t>
            </a:r>
            <a:r>
              <a:rPr lang="de-DE" dirty="0"/>
              <a:t>, </a:t>
            </a:r>
            <a:r>
              <a:rPr lang="de-DE" dirty="0" err="1"/>
              <a:t>intermeidate</a:t>
            </a:r>
            <a:r>
              <a:rPr lang="de-DE" dirty="0"/>
              <a:t> and Ce </a:t>
            </a:r>
            <a:r>
              <a:rPr lang="de-DE" dirty="0" err="1"/>
              <a:t>rich</a:t>
            </a:r>
            <a:r>
              <a:rPr lang="de-DE" dirty="0"/>
              <a:t> </a:t>
            </a:r>
            <a:r>
              <a:rPr lang="de-DE" dirty="0" err="1"/>
              <a:t>phase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7029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Likewise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 </a:t>
            </a:r>
            <a:r>
              <a:rPr lang="de-DE" dirty="0" err="1"/>
              <a:t>comparison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ex-AUC Pu MOX, </a:t>
            </a:r>
            <a:r>
              <a:rPr lang="de-DE" dirty="0" err="1"/>
              <a:t>where</a:t>
            </a:r>
            <a:r>
              <a:rPr lang="de-DE" dirty="0"/>
              <a:t> </a:t>
            </a:r>
            <a:r>
              <a:rPr lang="de-DE" dirty="0" err="1"/>
              <a:t>both</a:t>
            </a:r>
            <a:r>
              <a:rPr lang="de-DE" dirty="0"/>
              <a:t> Ce and Pu MOX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somewhat</a:t>
            </a:r>
            <a:r>
              <a:rPr lang="de-DE" dirty="0"/>
              <a:t> </a:t>
            </a:r>
            <a:r>
              <a:rPr lang="de-DE" dirty="0" err="1"/>
              <a:t>lacking</a:t>
            </a:r>
            <a:r>
              <a:rPr lang="de-DE" dirty="0"/>
              <a:t> an intermediate </a:t>
            </a:r>
            <a:r>
              <a:rPr lang="de-DE" dirty="0" err="1"/>
              <a:t>phase</a:t>
            </a:r>
            <a:r>
              <a:rPr lang="de-DE" dirty="0"/>
              <a:t> </a:t>
            </a:r>
            <a:r>
              <a:rPr lang="de-DE" dirty="0" err="1"/>
              <a:t>unlike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ex-ADU MOX</a:t>
            </a:r>
          </a:p>
        </p:txBody>
      </p:sp>
    </p:spTree>
    <p:extLst>
      <p:ext uri="{BB962C8B-B14F-4D97-AF65-F5344CB8AC3E}">
        <p14:creationId xmlns:p14="http://schemas.microsoft.com/office/powerpoint/2010/main" val="514360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F247B-E762-AF5E-5782-1272D23F4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193A675-D0E5-A4EC-670E-3D0C20D01B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C46F25A-2C96-5F17-54AE-6EEC7D2103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sym typeface="Wingdings" panose="05000000000000000000" pitchFamily="2" charset="2"/>
              </a:rPr>
              <a:t>HERFD-XANES: High Energy Resolution </a:t>
            </a:r>
            <a:r>
              <a:rPr lang="de-DE" dirty="0" err="1">
                <a:sym typeface="Wingdings" panose="05000000000000000000" pitchFamily="2" charset="2"/>
              </a:rPr>
              <a:t>Fluorescence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Detected</a:t>
            </a:r>
            <a:r>
              <a:rPr lang="de-DE" dirty="0">
                <a:sym typeface="Wingdings" panose="05000000000000000000" pitchFamily="2" charset="2"/>
              </a:rPr>
              <a:t> – X-Ray Absorption </a:t>
            </a:r>
            <a:r>
              <a:rPr lang="de-DE" dirty="0" err="1">
                <a:sym typeface="Wingdings" panose="05000000000000000000" pitchFamily="2" charset="2"/>
              </a:rPr>
              <a:t>Near</a:t>
            </a:r>
            <a:r>
              <a:rPr lang="de-DE" dirty="0">
                <a:sym typeface="Wingdings" panose="05000000000000000000" pitchFamily="2" charset="2"/>
              </a:rPr>
              <a:t> Edge </a:t>
            </a:r>
            <a:r>
              <a:rPr lang="de-DE" dirty="0" err="1">
                <a:sym typeface="Wingdings" panose="05000000000000000000" pitchFamily="2" charset="2"/>
              </a:rPr>
              <a:t>Structure</a:t>
            </a:r>
            <a:r>
              <a:rPr lang="de-DE" dirty="0">
                <a:sym typeface="Wingdings" panose="05000000000000000000" pitchFamily="2" charset="2"/>
              </a:rPr>
              <a:t>, Mention Lucia, Kristina and Eleanor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sym typeface="Wingdings" panose="05000000000000000000" pitchFamily="2" charset="2"/>
              </a:rPr>
              <a:t>But not </a:t>
            </a:r>
            <a:r>
              <a:rPr lang="de-DE" dirty="0" err="1">
                <a:sym typeface="Wingdings" panose="05000000000000000000" pitchFamily="2" charset="2"/>
              </a:rPr>
              <a:t>only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the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microstructure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differs</a:t>
            </a:r>
            <a:r>
              <a:rPr lang="de-DE" dirty="0">
                <a:sym typeface="Wingdings" panose="05000000000000000000" pitchFamily="2" charset="2"/>
              </a:rPr>
              <a:t>, HERFD-XANES </a:t>
            </a:r>
            <a:r>
              <a:rPr lang="de-DE" dirty="0" err="1">
                <a:sym typeface="Wingdings" panose="05000000000000000000" pitchFamily="2" charset="2"/>
              </a:rPr>
              <a:t>experiments</a:t>
            </a:r>
            <a:r>
              <a:rPr lang="de-DE" dirty="0">
                <a:sym typeface="Wingdings" panose="05000000000000000000" pitchFamily="2" charset="2"/>
              </a:rPr>
              <a:t> at ROBL </a:t>
            </a:r>
            <a:r>
              <a:rPr lang="de-DE" dirty="0" err="1">
                <a:sym typeface="Wingdings" panose="05000000000000000000" pitchFamily="2" charset="2"/>
              </a:rPr>
              <a:t>showed</a:t>
            </a:r>
            <a:r>
              <a:rPr lang="de-DE" dirty="0">
                <a:sym typeface="Wingdings" panose="05000000000000000000" pitchFamily="2" charset="2"/>
              </a:rPr>
              <a:t>, </a:t>
            </a:r>
            <a:r>
              <a:rPr lang="de-DE" dirty="0" err="1">
                <a:sym typeface="Wingdings" panose="05000000000000000000" pitchFamily="2" charset="2"/>
              </a:rPr>
              <a:t>that</a:t>
            </a:r>
            <a:r>
              <a:rPr lang="de-DE" dirty="0">
                <a:sym typeface="Wingdings" panose="05000000000000000000" pitchFamily="2" charset="2"/>
              </a:rPr>
              <a:t> ex-ADU and ex-AUC Ce MOX </a:t>
            </a:r>
            <a:r>
              <a:rPr lang="de-DE" dirty="0" err="1">
                <a:sym typeface="Wingdings" panose="05000000000000000000" pitchFamily="2" charset="2"/>
              </a:rPr>
              <a:t>contain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both</a:t>
            </a:r>
            <a:r>
              <a:rPr lang="de-DE" dirty="0">
                <a:sym typeface="Wingdings" panose="05000000000000000000" pitchFamily="2" charset="2"/>
              </a:rPr>
              <a:t> Ce3+ and Ce4+ and </a:t>
            </a:r>
            <a:r>
              <a:rPr lang="de-DE" dirty="0" err="1">
                <a:sym typeface="Wingdings" panose="05000000000000000000" pitchFamily="2" charset="2"/>
              </a:rPr>
              <a:t>that</a:t>
            </a:r>
            <a:r>
              <a:rPr lang="de-DE" dirty="0">
                <a:sym typeface="Wingdings" panose="05000000000000000000" pitchFamily="2" charset="2"/>
              </a:rPr>
              <a:t>, </a:t>
            </a:r>
            <a:r>
              <a:rPr lang="de-DE" dirty="0" err="1">
                <a:sym typeface="Wingdings" panose="05000000000000000000" pitchFamily="2" charset="2"/>
              </a:rPr>
              <a:t>the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ratio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of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both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oxidation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states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vary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between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the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samples</a:t>
            </a:r>
            <a:endParaRPr lang="de-DE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u="none" dirty="0" err="1">
                <a:sym typeface="Wingdings" panose="05000000000000000000" pitchFamily="2" charset="2"/>
              </a:rPr>
              <a:t>Implying</a:t>
            </a:r>
            <a:r>
              <a:rPr lang="de-DE" u="none" dirty="0">
                <a:sym typeface="Wingdings" panose="05000000000000000000" pitchFamily="2" charset="2"/>
              </a:rPr>
              <a:t> </a:t>
            </a:r>
            <a:r>
              <a:rPr lang="de-DE" u="none" dirty="0" err="1">
                <a:sym typeface="Wingdings" panose="05000000000000000000" pitchFamily="2" charset="2"/>
              </a:rPr>
              <a:t>that</a:t>
            </a:r>
            <a:r>
              <a:rPr lang="de-DE" u="none" dirty="0">
                <a:sym typeface="Wingdings" panose="05000000000000000000" pitchFamily="2" charset="2"/>
              </a:rPr>
              <a:t> </a:t>
            </a:r>
            <a:r>
              <a:rPr lang="de-DE" u="none" dirty="0" err="1">
                <a:sym typeface="Wingdings" panose="05000000000000000000" pitchFamily="2" charset="2"/>
              </a:rPr>
              <a:t>the</a:t>
            </a:r>
            <a:r>
              <a:rPr lang="de-DE" u="none" dirty="0">
                <a:sym typeface="Wingdings" panose="05000000000000000000" pitchFamily="2" charset="2"/>
              </a:rPr>
              <a:t> </a:t>
            </a:r>
            <a:r>
              <a:rPr lang="de-DE" u="none" dirty="0" err="1">
                <a:sym typeface="Wingdings" panose="05000000000000000000" pitchFamily="2" charset="2"/>
              </a:rPr>
              <a:t>precursor</a:t>
            </a:r>
            <a:r>
              <a:rPr lang="de-DE" u="none" dirty="0">
                <a:sym typeface="Wingdings" panose="05000000000000000000" pitchFamily="2" charset="2"/>
              </a:rPr>
              <a:t> not </a:t>
            </a:r>
            <a:r>
              <a:rPr lang="de-DE" u="none" dirty="0" err="1">
                <a:sym typeface="Wingdings" panose="05000000000000000000" pitchFamily="2" charset="2"/>
              </a:rPr>
              <a:t>only</a:t>
            </a:r>
            <a:r>
              <a:rPr lang="de-DE" u="none" dirty="0">
                <a:sym typeface="Wingdings" panose="05000000000000000000" pitchFamily="2" charset="2"/>
              </a:rPr>
              <a:t> </a:t>
            </a:r>
            <a:r>
              <a:rPr lang="de-DE" u="none" dirty="0" err="1">
                <a:sym typeface="Wingdings" panose="05000000000000000000" pitchFamily="2" charset="2"/>
              </a:rPr>
              <a:t>influcences</a:t>
            </a:r>
            <a:r>
              <a:rPr lang="de-DE" u="none" dirty="0">
                <a:sym typeface="Wingdings" panose="05000000000000000000" pitchFamily="2" charset="2"/>
              </a:rPr>
              <a:t> </a:t>
            </a:r>
            <a:r>
              <a:rPr lang="de-DE" u="none" dirty="0" err="1">
                <a:sym typeface="Wingdings" panose="05000000000000000000" pitchFamily="2" charset="2"/>
              </a:rPr>
              <a:t>the</a:t>
            </a:r>
            <a:r>
              <a:rPr lang="de-DE" u="none" dirty="0">
                <a:sym typeface="Wingdings" panose="05000000000000000000" pitchFamily="2" charset="2"/>
              </a:rPr>
              <a:t> </a:t>
            </a:r>
            <a:r>
              <a:rPr lang="de-DE" u="none" dirty="0" err="1">
                <a:sym typeface="Wingdings" panose="05000000000000000000" pitchFamily="2" charset="2"/>
              </a:rPr>
              <a:t>microstructure</a:t>
            </a:r>
            <a:r>
              <a:rPr lang="de-DE" u="none" dirty="0">
                <a:sym typeface="Wingdings" panose="05000000000000000000" pitchFamily="2" charset="2"/>
              </a:rPr>
              <a:t>, but also </a:t>
            </a:r>
            <a:r>
              <a:rPr lang="de-DE" u="none" dirty="0" err="1">
                <a:sym typeface="Wingdings" panose="05000000000000000000" pitchFamily="2" charset="2"/>
              </a:rPr>
              <a:t>the</a:t>
            </a:r>
            <a:r>
              <a:rPr lang="de-DE" u="none" dirty="0">
                <a:sym typeface="Wingdings" panose="05000000000000000000" pitchFamily="2" charset="2"/>
              </a:rPr>
              <a:t> </a:t>
            </a:r>
            <a:r>
              <a:rPr lang="de-DE" u="none" dirty="0" err="1">
                <a:sym typeface="Wingdings" panose="05000000000000000000" pitchFamily="2" charset="2"/>
              </a:rPr>
              <a:t>chemistry</a:t>
            </a:r>
            <a:r>
              <a:rPr lang="de-DE" u="none" dirty="0">
                <a:sym typeface="Wingdings" panose="05000000000000000000" pitchFamily="2" charset="2"/>
              </a:rPr>
              <a:t> </a:t>
            </a:r>
            <a:r>
              <a:rPr lang="de-DE" u="none" dirty="0" err="1">
                <a:sym typeface="Wingdings" panose="05000000000000000000" pitchFamily="2" charset="2"/>
              </a:rPr>
              <a:t>of</a:t>
            </a:r>
            <a:r>
              <a:rPr lang="de-DE" u="none" dirty="0">
                <a:sym typeface="Wingdings" panose="05000000000000000000" pitchFamily="2" charset="2"/>
              </a:rPr>
              <a:t> </a:t>
            </a:r>
            <a:r>
              <a:rPr lang="de-DE" u="none" dirty="0" err="1">
                <a:sym typeface="Wingdings" panose="05000000000000000000" pitchFamily="2" charset="2"/>
              </a:rPr>
              <a:t>the</a:t>
            </a:r>
            <a:r>
              <a:rPr lang="de-DE" u="none" dirty="0">
                <a:sym typeface="Wingdings" panose="05000000000000000000" pitchFamily="2" charset="2"/>
              </a:rPr>
              <a:t> final </a:t>
            </a:r>
            <a:r>
              <a:rPr lang="de-DE" u="none" dirty="0" err="1">
                <a:sym typeface="Wingdings" panose="05000000000000000000" pitchFamily="2" charset="2"/>
              </a:rPr>
              <a:t>ceramic</a:t>
            </a:r>
            <a:r>
              <a:rPr lang="de-DE" u="none" dirty="0">
                <a:sym typeface="Wingdings" panose="05000000000000000000" pitchFamily="2" charset="2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u="sng" dirty="0">
                <a:sym typeface="Wingdings" panose="05000000000000000000" pitchFamily="2" charset="2"/>
              </a:rPr>
              <a:t>Vermutung: </a:t>
            </a:r>
            <a:r>
              <a:rPr lang="de-DE" dirty="0"/>
              <a:t>Es ist anzunehmen, dass das Ce+3 sich überwiegend in solchen Hotspots aufhält, da benachbarte Regionen mit abnehmender Ce-Konzentration wie eine Art Oxidationsschutzschicht wirkt.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u="sng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06263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AF1B6-2048-14DA-3C6C-774F643E5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24736AA-E0E4-95A1-001A-00589FE9FC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F9E783A-27A2-18D6-CE51-AFBF475E97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sym typeface="Wingdings" panose="05000000000000000000" pitchFamily="2" charset="2"/>
              </a:rPr>
              <a:t>HERFD-XANES: High Energy Resolution </a:t>
            </a:r>
            <a:r>
              <a:rPr lang="de-DE" dirty="0" err="1">
                <a:sym typeface="Wingdings" panose="05000000000000000000" pitchFamily="2" charset="2"/>
              </a:rPr>
              <a:t>Fluorescence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Detected</a:t>
            </a:r>
            <a:r>
              <a:rPr lang="de-DE" dirty="0">
                <a:sym typeface="Wingdings" panose="05000000000000000000" pitchFamily="2" charset="2"/>
              </a:rPr>
              <a:t> – X-Ray Absorption </a:t>
            </a:r>
            <a:r>
              <a:rPr lang="de-DE" dirty="0" err="1">
                <a:sym typeface="Wingdings" panose="05000000000000000000" pitchFamily="2" charset="2"/>
              </a:rPr>
              <a:t>Near</a:t>
            </a:r>
            <a:r>
              <a:rPr lang="de-DE" dirty="0">
                <a:sym typeface="Wingdings" panose="05000000000000000000" pitchFamily="2" charset="2"/>
              </a:rPr>
              <a:t> Edge </a:t>
            </a:r>
            <a:r>
              <a:rPr lang="de-DE" dirty="0" err="1">
                <a:sym typeface="Wingdings" panose="05000000000000000000" pitchFamily="2" charset="2"/>
              </a:rPr>
              <a:t>Structure</a:t>
            </a:r>
            <a:endParaRPr lang="de-DE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sym typeface="Wingdings" panose="05000000000000000000" pitchFamily="2" charset="2"/>
              </a:rPr>
              <a:t>HERFD-XANES </a:t>
            </a:r>
            <a:r>
              <a:rPr lang="de-DE" dirty="0" err="1">
                <a:sym typeface="Wingdings" panose="05000000000000000000" pitchFamily="2" charset="2"/>
              </a:rPr>
              <a:t>of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the</a:t>
            </a:r>
            <a:r>
              <a:rPr lang="de-DE" dirty="0">
                <a:sym typeface="Wingdings" panose="05000000000000000000" pitchFamily="2" charset="2"/>
              </a:rPr>
              <a:t> U M4 Edge </a:t>
            </a:r>
            <a:r>
              <a:rPr lang="de-DE" dirty="0" err="1">
                <a:sym typeface="Wingdings" panose="05000000000000000000" pitchFamily="2" charset="2"/>
              </a:rPr>
              <a:t>unveil</a:t>
            </a:r>
            <a:r>
              <a:rPr lang="de-DE" dirty="0">
                <a:sym typeface="Wingdings" panose="05000000000000000000" pitchFamily="2" charset="2"/>
              </a:rPr>
              <a:t> also </a:t>
            </a:r>
            <a:r>
              <a:rPr lang="de-DE" dirty="0" err="1">
                <a:sym typeface="Wingdings" panose="05000000000000000000" pitchFamily="2" charset="2"/>
              </a:rPr>
              <a:t>the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presence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of</a:t>
            </a:r>
            <a:r>
              <a:rPr lang="de-DE" dirty="0">
                <a:sym typeface="Wingdings" panose="05000000000000000000" pitchFamily="2" charset="2"/>
              </a:rPr>
              <a:t> U4+ and </a:t>
            </a:r>
            <a:r>
              <a:rPr lang="de-DE" dirty="0" err="1">
                <a:sym typeface="Wingdings" panose="05000000000000000000" pitchFamily="2" charset="2"/>
              </a:rPr>
              <a:t>oxidised</a:t>
            </a:r>
            <a:r>
              <a:rPr lang="de-DE" dirty="0">
                <a:sym typeface="Wingdings" panose="05000000000000000000" pitchFamily="2" charset="2"/>
              </a:rPr>
              <a:t> U5+, </a:t>
            </a:r>
            <a:r>
              <a:rPr lang="de-DE" dirty="0" err="1">
                <a:sym typeface="Wingdings" panose="05000000000000000000" pitchFamily="2" charset="2"/>
              </a:rPr>
              <a:t>which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corresponds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to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the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shoulder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of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the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main</a:t>
            </a:r>
            <a:r>
              <a:rPr lang="de-DE" dirty="0">
                <a:sym typeface="Wingdings" panose="05000000000000000000" pitchFamily="2" charset="2"/>
              </a:rPr>
              <a:t> Absorption </a:t>
            </a:r>
            <a:r>
              <a:rPr lang="de-DE" dirty="0" err="1">
                <a:sym typeface="Wingdings" panose="05000000000000000000" pitchFamily="2" charset="2"/>
              </a:rPr>
              <a:t>edge</a:t>
            </a:r>
            <a:r>
              <a:rPr lang="de-DE" dirty="0">
                <a:sym typeface="Wingdings" panose="05000000000000000000" pitchFamily="2" charset="2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u="sng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u="sng" dirty="0">
                <a:sym typeface="Wingdings" panose="05000000000000000000" pitchFamily="2" charset="2"/>
              </a:rPr>
              <a:t>Vermutung: </a:t>
            </a:r>
            <a:r>
              <a:rPr lang="de-DE" dirty="0"/>
              <a:t>Es ist anzunehmen, dass das Ce+3 sich überwiegend in solchen Hotspots aufhält, da benachbarte Regionen mit abnehmender Ce-Konzentration wie eine Art Oxidationsschutzschicht wirkt.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u="sng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22356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B9DE4-DF0F-B90D-ABFC-CDF8D9E92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8826471-9A6A-4A11-AFDA-945A1A543B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BA81B0C-A272-0B9B-E012-1D873D5896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But </a:t>
            </a:r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ex-AUC and ex-ADU Ce MOX </a:t>
            </a:r>
            <a:r>
              <a:rPr lang="de-DE" dirty="0" err="1"/>
              <a:t>that</a:t>
            </a:r>
            <a:r>
              <a:rPr lang="de-DE" dirty="0"/>
              <a:t> different?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investigated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feeder</a:t>
            </a:r>
            <a:r>
              <a:rPr lang="de-DE" dirty="0"/>
              <a:t> </a:t>
            </a:r>
            <a:r>
              <a:rPr lang="de-DE" dirty="0" err="1"/>
              <a:t>poweders</a:t>
            </a:r>
            <a:r>
              <a:rPr lang="de-DE" dirty="0"/>
              <a:t>.</a:t>
            </a:r>
          </a:p>
          <a:p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see</a:t>
            </a:r>
            <a:r>
              <a:rPr lang="de-DE" dirty="0"/>
              <a:t> a </a:t>
            </a:r>
            <a:r>
              <a:rPr lang="de-DE" dirty="0" err="1"/>
              <a:t>clear</a:t>
            </a:r>
            <a:r>
              <a:rPr lang="de-DE" dirty="0"/>
              <a:t> </a:t>
            </a:r>
            <a:r>
              <a:rPr lang="de-DE" dirty="0" err="1"/>
              <a:t>morphological</a:t>
            </a:r>
            <a:r>
              <a:rPr lang="de-DE" dirty="0"/>
              <a:t> </a:t>
            </a:r>
            <a:r>
              <a:rPr lang="de-DE" dirty="0" err="1"/>
              <a:t>difference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ex-ADU and ex-AUC UO2 </a:t>
            </a:r>
            <a:r>
              <a:rPr lang="de-DE" dirty="0" err="1"/>
              <a:t>particels</a:t>
            </a:r>
            <a:r>
              <a:rPr lang="de-DE" dirty="0"/>
              <a:t>: </a:t>
            </a:r>
          </a:p>
          <a:p>
            <a:r>
              <a:rPr lang="de-DE" dirty="0"/>
              <a:t>Ex-ADU: larger </a:t>
            </a:r>
            <a:r>
              <a:rPr lang="de-DE" dirty="0" err="1"/>
              <a:t>particles</a:t>
            </a:r>
            <a:r>
              <a:rPr lang="de-DE" dirty="0"/>
              <a:t>, also larger in </a:t>
            </a:r>
            <a:r>
              <a:rPr lang="de-DE" dirty="0" err="1"/>
              <a:t>size</a:t>
            </a:r>
            <a:r>
              <a:rPr lang="de-DE" dirty="0"/>
              <a:t> </a:t>
            </a:r>
            <a:r>
              <a:rPr lang="de-DE" dirty="0" err="1"/>
              <a:t>distribution</a:t>
            </a:r>
            <a:r>
              <a:rPr lang="de-DE" dirty="0"/>
              <a:t>,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porous</a:t>
            </a:r>
            <a:r>
              <a:rPr lang="de-DE" dirty="0"/>
              <a:t>/</a:t>
            </a:r>
            <a:r>
              <a:rPr lang="de-DE" dirty="0" err="1"/>
              <a:t>brittle</a:t>
            </a:r>
            <a:r>
              <a:rPr lang="de-DE" dirty="0"/>
              <a:t> </a:t>
            </a:r>
            <a:r>
              <a:rPr lang="de-DE" dirty="0" err="1"/>
              <a:t>surface</a:t>
            </a:r>
            <a:endParaRPr lang="de-DE" dirty="0"/>
          </a:p>
          <a:p>
            <a:r>
              <a:rPr lang="de-DE" dirty="0"/>
              <a:t>Ex-AUC: </a:t>
            </a:r>
            <a:r>
              <a:rPr lang="de-DE" dirty="0" err="1"/>
              <a:t>smaller</a:t>
            </a:r>
            <a:r>
              <a:rPr lang="de-DE" dirty="0"/>
              <a:t> </a:t>
            </a:r>
            <a:r>
              <a:rPr lang="de-DE" dirty="0" err="1"/>
              <a:t>particles</a:t>
            </a:r>
            <a:r>
              <a:rPr lang="de-DE" dirty="0"/>
              <a:t>,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densified</a:t>
            </a:r>
            <a:r>
              <a:rPr lang="de-DE" dirty="0"/>
              <a:t> and </a:t>
            </a:r>
            <a:r>
              <a:rPr lang="de-DE" dirty="0" err="1"/>
              <a:t>compact</a:t>
            </a:r>
            <a:r>
              <a:rPr lang="de-DE" dirty="0"/>
              <a:t> </a:t>
            </a:r>
          </a:p>
          <a:p>
            <a:r>
              <a:rPr lang="de-DE" dirty="0"/>
              <a:t>Diese Unterschiede in der Größenverteilung der Agglomerate und deren unterschiedliche Beschaffenheit sorgt für ein abweichendes Reaktionsverhalten beim Sintern.</a:t>
            </a:r>
          </a:p>
        </p:txBody>
      </p:sp>
    </p:spTree>
    <p:extLst>
      <p:ext uri="{BB962C8B-B14F-4D97-AF65-F5344CB8AC3E}">
        <p14:creationId xmlns:p14="http://schemas.microsoft.com/office/powerpoint/2010/main" val="2468108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59693" y="5920791"/>
            <a:ext cx="1872337" cy="545340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/>
        </p:nvSpPr>
        <p:spPr>
          <a:xfrm>
            <a:off x="0" y="342000"/>
            <a:ext cx="12192000" cy="50672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620" y="6423285"/>
            <a:ext cx="2304000" cy="90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7603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1D7AA7-F9C6-49D4-2BD2-0956B9194D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968D0B3-C432-B7BB-320B-D6E6D041B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7F54AA9-E3A4-47D3-FC5C-3564974B9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E49CCC-351E-C6B1-64E6-EBEF60FD1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DC752D8-57F7-BB55-C758-BD3F1AD64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8253E-8CE1-457E-806A-0618C97C46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8549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/>
        </p:nvSpPr>
        <p:spPr>
          <a:xfrm>
            <a:off x="0" y="342000"/>
            <a:ext cx="12192000" cy="50672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620" y="6423285"/>
            <a:ext cx="2304000" cy="90000"/>
          </a:xfrm>
          <a:blipFill>
            <a:blip r:embed="rId2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  <p:pic>
        <p:nvPicPr>
          <p:cNvPr id="8" name="Bild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59693" y="5920791"/>
            <a:ext cx="1872337" cy="54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7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620" y="6423285"/>
            <a:ext cx="2304000" cy="90000"/>
          </a:xfrm>
          <a:blipFill>
            <a:blip r:embed="rId2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  <p:pic>
        <p:nvPicPr>
          <p:cNvPr id="11" name="Bild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59693" y="5920791"/>
            <a:ext cx="1872337" cy="54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187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1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noProof="0" dirty="0"/>
              <a:t>Subline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620" y="6423285"/>
            <a:ext cx="2304000" cy="90000"/>
          </a:xfrm>
          <a:blipFill>
            <a:blip r:embed="rId2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  <p:pic>
        <p:nvPicPr>
          <p:cNvPr id="11" name="Bild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59693" y="5920791"/>
            <a:ext cx="1872337" cy="54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10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63143"/>
            <a:ext cx="11449050" cy="421425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581D6B-1739-4E95-A7A3-5B7B04BE533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2A8253E-8CE1-457E-806A-0618C97C46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3812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78310"/>
            <a:ext cx="114490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4D65862-E64A-4E5F-8934-CBE2F43FDC9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2A8253E-8CE1-457E-806A-0618C97C46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8281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0000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F566AD1-91A5-4D6F-BE6D-62150997CE1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2A8253E-8CE1-457E-806A-0618C97C46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1564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C9A4D5F-2E35-47CB-9ECC-6BDDA454352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2A8253E-8CE1-457E-806A-0618C97C46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2979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9D9CA0-0D3A-430F-A273-E4F9DC8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BEB74CF-3CEB-49F7-B847-0E316736F2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A8253E-8CE1-457E-806A-0618C97C46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8317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Mastertextformat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2A8253E-8CE1-457E-806A-0618C97C466F}" type="slidenum">
              <a:rPr lang="de-DE" smtClean="0"/>
              <a:t>‹Nr.›</a:t>
            </a:fld>
            <a:endParaRPr lang="de-D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Mastertitelformat bearbeiten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F6C8115-8683-472F-BE9F-3E719023445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7" y="6424763"/>
            <a:ext cx="2303553" cy="9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1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ftr="0" dt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>
          <p15:clr>
            <a:srgbClr val="F26B43"/>
          </p15:clr>
        </p15:guide>
        <p15:guide id="2" pos="234">
          <p15:clr>
            <a:srgbClr val="F26B43"/>
          </p15:clr>
        </p15:guide>
        <p15:guide id="3" pos="7446">
          <p15:clr>
            <a:srgbClr val="F26B43"/>
          </p15:clr>
        </p15:guide>
        <p15:guide id="4" orient="horz" pos="278">
          <p15:clr>
            <a:srgbClr val="F26B43"/>
          </p15:clr>
        </p15:guide>
        <p15:guide id="6" pos="3659">
          <p15:clr>
            <a:srgbClr val="F26B43"/>
          </p15:clr>
        </p15:guide>
        <p15:guide id="7" pos="4021">
          <p15:clr>
            <a:srgbClr val="F26B43"/>
          </p15:clr>
        </p15:guide>
        <p15:guide id="8" orient="horz" pos="363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e.Iwaschko@fz-juelich.de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g"/><Relationship Id="rId5" Type="http://schemas.openxmlformats.org/officeDocument/2006/relationships/image" Target="../media/image13.png"/><Relationship Id="rId10" Type="http://schemas.openxmlformats.org/officeDocument/2006/relationships/image" Target="../media/image37.jpg"/><Relationship Id="rId4" Type="http://schemas.microsoft.com/office/2007/relationships/hdphoto" Target="../media/hdphoto4.wdp"/><Relationship Id="rId9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svg"/><Relationship Id="rId11" Type="http://schemas.openxmlformats.org/officeDocument/2006/relationships/image" Target="../media/image12.jp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jp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eg"/><Relationship Id="rId5" Type="http://schemas.openxmlformats.org/officeDocument/2006/relationships/image" Target="../media/image1.emf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2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eg"/><Relationship Id="rId9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5" Type="http://schemas.openxmlformats.org/officeDocument/2006/relationships/image" Target="../media/image27.jpg"/><Relationship Id="rId4" Type="http://schemas.microsoft.com/office/2007/relationships/hdphoto" Target="../media/hdphoto1.wdp"/><Relationship Id="rId9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E562DA-1F0F-486C-E892-AF64A58C1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9" y="732605"/>
            <a:ext cx="10728323" cy="623404"/>
          </a:xfrm>
        </p:spPr>
        <p:txBody>
          <a:bodyPr/>
          <a:lstStyle/>
          <a:p>
            <a:r>
              <a:rPr lang="en-GB" cap="none" noProof="0" dirty="0"/>
              <a:t>New insights into the microstructure and redox chemistry of MIMAS MOX model systems supporting assessment of spent fuel behaviour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A793D95-11B6-2243-1B0C-254F9C2E63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7" y="2444192"/>
            <a:ext cx="10728325" cy="984808"/>
          </a:xfrm>
        </p:spPr>
        <p:txBody>
          <a:bodyPr/>
          <a:lstStyle/>
          <a:p>
            <a:r>
              <a:rPr lang="en-GB" cap="none" noProof="0" dirty="0"/>
              <a:t>E. Iwaschko*, A. </a:t>
            </a:r>
            <a:r>
              <a:rPr lang="en-GB" cap="none" noProof="0" dirty="0" err="1"/>
              <a:t>Bukaemskiy</a:t>
            </a:r>
            <a:r>
              <a:rPr lang="en-GB" cap="none" noProof="0" dirty="0"/>
              <a:t>, K. </a:t>
            </a:r>
            <a:r>
              <a:rPr lang="en-GB" cap="none" noProof="0" dirty="0" err="1"/>
              <a:t>Kvashnina</a:t>
            </a:r>
            <a:r>
              <a:rPr lang="en-GB" cap="none" noProof="0" dirty="0"/>
              <a:t>, M. Henkes, M. Klinkenberg, F. Brandt, L. </a:t>
            </a:r>
            <a:r>
              <a:rPr lang="en-GB" cap="none" noProof="0" dirty="0" err="1"/>
              <a:t>Amidani</a:t>
            </a:r>
            <a:r>
              <a:rPr lang="en-GB" cap="none" noProof="0" dirty="0"/>
              <a:t>, K. Stuke, G. Leinders, D. </a:t>
            </a:r>
            <a:r>
              <a:rPr lang="en-GB" cap="none" noProof="0" dirty="0" err="1"/>
              <a:t>Bosbach</a:t>
            </a:r>
            <a:r>
              <a:rPr lang="en-GB" cap="none" noProof="0" dirty="0"/>
              <a:t>, G. Murphy</a:t>
            </a:r>
          </a:p>
          <a:p>
            <a:r>
              <a:rPr lang="en-GB" cap="none" noProof="0" dirty="0"/>
              <a:t>11.03.2025</a:t>
            </a:r>
          </a:p>
          <a:p>
            <a:r>
              <a:rPr lang="en-GB" i="1" cap="none" dirty="0"/>
              <a:t>*E-Mail: </a:t>
            </a:r>
            <a:r>
              <a:rPr lang="en-GB" i="1" cap="none" dirty="0">
                <a:hlinkClick r:id="rId2"/>
              </a:rPr>
              <a:t>e.Iwaschko@fz-juelich.de</a:t>
            </a:r>
            <a:r>
              <a:rPr lang="en-GB" i="1" cap="none" dirty="0"/>
              <a:t> </a:t>
            </a:r>
          </a:p>
          <a:p>
            <a:endParaRPr lang="en-GB" cap="none" noProof="0" dirty="0"/>
          </a:p>
          <a:p>
            <a:endParaRPr lang="en-GB" cap="non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0BC8414-94C8-E11C-4A45-A26A4187D8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68CF3F1-7235-2093-C2FC-4BA2D2B23FFE}"/>
              </a:ext>
            </a:extLst>
          </p:cNvPr>
          <p:cNvSpPr txBox="1"/>
          <p:nvPr/>
        </p:nvSpPr>
        <p:spPr>
          <a:xfrm>
            <a:off x="615679" y="3817840"/>
            <a:ext cx="9875018" cy="1064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GB" sz="1600" b="0" i="0" u="none" strike="noStrike" kern="1200" spc="6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Nuclear Waste Disposal, Solid State Chemistry Team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GB" sz="1600" b="0" i="0" u="none" strike="noStrike" kern="1200" spc="6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Institute of Fusion Energy and Nuclear </a:t>
            </a:r>
            <a:r>
              <a:rPr lang="en-GB" sz="1600" spc="60" dirty="0">
                <a:solidFill>
                  <a:srgbClr val="FFFFFF"/>
                </a:solidFill>
                <a:latin typeface="Arial"/>
              </a:rPr>
              <a:t>W</a:t>
            </a:r>
            <a:r>
              <a:rPr kumimoji="0" lang="en-GB" sz="1600" b="0" i="0" u="none" strike="noStrike" kern="1200" spc="6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aste</a:t>
            </a:r>
            <a:r>
              <a:rPr kumimoji="0" lang="en-GB" sz="1600" b="0" i="0" u="none" strike="noStrike" kern="1200" spc="6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GB" sz="1600" spc="60" dirty="0">
                <a:solidFill>
                  <a:srgbClr val="FFFFFF"/>
                </a:solidFill>
                <a:latin typeface="Arial"/>
              </a:rPr>
              <a:t>M</a:t>
            </a:r>
            <a:r>
              <a:rPr kumimoji="0" lang="en-GB" sz="1600" b="0" i="0" u="none" strike="noStrike" kern="1200" spc="6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anagement</a:t>
            </a:r>
            <a:r>
              <a:rPr kumimoji="0" lang="en-GB" sz="1600" b="0" i="0" u="none" strike="noStrike" kern="1200" spc="6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lang="en-GB" sz="1600" spc="60" dirty="0">
                <a:solidFill>
                  <a:srgbClr val="FFFFFF"/>
                </a:solidFill>
                <a:latin typeface="Arial"/>
              </a:rPr>
              <a:t>IFN</a:t>
            </a:r>
            <a:r>
              <a:rPr kumimoji="0" lang="en-GB" sz="1600" b="0" i="0" u="none" strike="noStrike" kern="1200" spc="6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-2)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GB" sz="1600" b="0" i="0" u="none" strike="noStrike" kern="1200" spc="6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Forschungszentrum</a:t>
            </a:r>
            <a:r>
              <a:rPr kumimoji="0" lang="en-GB" sz="1600" b="0" i="0" u="none" strike="noStrike" kern="1200" spc="6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GB" sz="1600" spc="60" dirty="0">
                <a:solidFill>
                  <a:srgbClr val="FFFFFF"/>
                </a:solidFill>
                <a:latin typeface="Arial"/>
              </a:rPr>
              <a:t>J</a:t>
            </a:r>
            <a:r>
              <a:rPr kumimoji="0" lang="en-GB" sz="1600" b="0" i="0" u="none" strike="noStrike" kern="1200" spc="6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ülich</a:t>
            </a:r>
            <a:r>
              <a:rPr kumimoji="0" lang="en-GB" sz="1600" b="0" i="0" u="none" strike="noStrike" kern="1200" spc="6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GB" sz="1600" spc="60" dirty="0">
                <a:solidFill>
                  <a:srgbClr val="FFFFFF"/>
                </a:solidFill>
                <a:latin typeface="Arial"/>
              </a:rPr>
              <a:t>G</a:t>
            </a:r>
            <a:r>
              <a:rPr kumimoji="0" lang="en-GB" sz="1600" b="0" i="0" u="none" strike="noStrike" kern="1200" spc="6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mbh</a:t>
            </a:r>
            <a:r>
              <a:rPr kumimoji="0" lang="en-GB" sz="1600" b="0" i="0" u="none" strike="noStrike" kern="1200" spc="6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lang="en-GB" sz="1600" spc="60" dirty="0">
                <a:solidFill>
                  <a:srgbClr val="FFFFFF"/>
                </a:solidFill>
                <a:latin typeface="Arial"/>
              </a:rPr>
              <a:t>FZJ</a:t>
            </a:r>
            <a:r>
              <a:rPr kumimoji="0" lang="en-GB" sz="1600" b="0" i="0" u="none" strike="noStrike" kern="1200" spc="6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89965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A59F7-AA70-C8AA-DA1A-8EEDADEB6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17585B4-775A-251D-D353-4CE6147C3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noProof="0" dirty="0"/>
              <a:t>Role of Precursors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F27254-4233-BD71-70E7-6A1993315103}"/>
              </a:ext>
            </a:extLst>
          </p:cNvPr>
          <p:cNvSpPr txBox="1"/>
          <p:nvPr/>
        </p:nvSpPr>
        <p:spPr>
          <a:xfrm>
            <a:off x="5721399" y="331733"/>
            <a:ext cx="163378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sz="2000" noProof="0" dirty="0"/>
              <a:t>ex-ADU UO</a:t>
            </a:r>
            <a:r>
              <a:rPr lang="en-GB" sz="2000" baseline="-25000" noProof="0" dirty="0"/>
              <a:t>2</a:t>
            </a:r>
            <a:endParaRPr lang="en-GB" sz="2000" noProof="0" dirty="0"/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67C8D80A-D5C0-0C73-2670-4C99CF03BCDF}"/>
              </a:ext>
            </a:extLst>
          </p:cNvPr>
          <p:cNvSpPr txBox="1"/>
          <p:nvPr/>
        </p:nvSpPr>
        <p:spPr>
          <a:xfrm>
            <a:off x="8677961" y="323999"/>
            <a:ext cx="163378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sz="2000" noProof="0" dirty="0"/>
              <a:t>ex-AUC UO</a:t>
            </a:r>
            <a:r>
              <a:rPr lang="en-GB" sz="2000" baseline="-25000" noProof="0" dirty="0"/>
              <a:t>2</a:t>
            </a:r>
            <a:endParaRPr lang="en-GB" sz="2000" noProof="0" dirty="0"/>
          </a:p>
        </p:txBody>
      </p:sp>
      <p:pic>
        <p:nvPicPr>
          <p:cNvPr id="6" name="Grafik 5" descr="Ein Bild, das Riff, Natur, Text, Stein enthält.&#10;&#10;Automatisch generierte Beschreibung">
            <a:extLst>
              <a:ext uri="{FF2B5EF4-FFF2-40B4-BE49-F238E27FC236}">
                <a16:creationId xmlns:a16="http://schemas.microsoft.com/office/drawing/2014/main" id="{991BDF92-AAFB-0389-8DD9-BE7E597B8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831" y="708721"/>
            <a:ext cx="3018418" cy="2779656"/>
          </a:xfrm>
          <a:prstGeom prst="rect">
            <a:avLst/>
          </a:prstGeom>
        </p:spPr>
      </p:pic>
      <p:pic>
        <p:nvPicPr>
          <p:cNvPr id="10" name="Grafik 9" descr="Ein Bild, das Riff, Popcorn, Mais, Schwarzweiß enthält.&#10;&#10;Automatisch generierte Beschreibung">
            <a:extLst>
              <a:ext uri="{FF2B5EF4-FFF2-40B4-BE49-F238E27FC236}">
                <a16:creationId xmlns:a16="http://schemas.microsoft.com/office/drawing/2014/main" id="{CA86DD46-E449-FF59-B222-A7A60AA6BE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644" y="708720"/>
            <a:ext cx="3018417" cy="277965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DB30D3C-1EE3-952F-B15D-6C428BD02E47}"/>
              </a:ext>
            </a:extLst>
          </p:cNvPr>
          <p:cNvSpPr txBox="1"/>
          <p:nvPr/>
        </p:nvSpPr>
        <p:spPr>
          <a:xfrm>
            <a:off x="2590443" y="5914679"/>
            <a:ext cx="7011114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GB" sz="1600" noProof="0" dirty="0"/>
              <a:t>Significant morphological differences of UO</a:t>
            </a:r>
            <a:r>
              <a:rPr lang="en-GB" sz="1600" baseline="-25000" noProof="0" dirty="0"/>
              <a:t>2</a:t>
            </a:r>
            <a:r>
              <a:rPr lang="en-GB" sz="1600" noProof="0" dirty="0"/>
              <a:t> particles</a:t>
            </a:r>
          </a:p>
          <a:p>
            <a:pPr marL="285750" indent="-28575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GB" sz="1600" noProof="0" dirty="0"/>
              <a:t>Possible explanation for morphology features and differences in Ce distribution in model systems</a:t>
            </a:r>
          </a:p>
        </p:txBody>
      </p:sp>
      <p:sp>
        <p:nvSpPr>
          <p:cNvPr id="36" name="Pfeil: nach rechts 35">
            <a:extLst>
              <a:ext uri="{FF2B5EF4-FFF2-40B4-BE49-F238E27FC236}">
                <a16:creationId xmlns:a16="http://schemas.microsoft.com/office/drawing/2014/main" id="{20E4B4E0-E6B5-FC7B-0DCE-8F9638F085C9}"/>
              </a:ext>
            </a:extLst>
          </p:cNvPr>
          <p:cNvSpPr/>
          <p:nvPr/>
        </p:nvSpPr>
        <p:spPr>
          <a:xfrm flipH="1">
            <a:off x="3454184" y="2208224"/>
            <a:ext cx="1208633" cy="32443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GB" sz="2400" noProof="0" dirty="0"/>
          </a:p>
        </p:txBody>
      </p:sp>
      <p:pic>
        <p:nvPicPr>
          <p:cNvPr id="11" name="Inhaltsplatzhalter 6" descr="Ein Bild, das Screenshot enthält.&#10;&#10;KI-generierte Inhalte können fehlerhaft sein.">
            <a:extLst>
              <a:ext uri="{FF2B5EF4-FFF2-40B4-BE49-F238E27FC236}">
                <a16:creationId xmlns:a16="http://schemas.microsoft.com/office/drawing/2014/main" id="{8A2722B1-C0F4-FFFB-6985-DFBDA06008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37"/>
          <a:stretch>
            <a:fillRect/>
          </a:stretch>
        </p:blipFill>
        <p:spPr>
          <a:xfrm>
            <a:off x="4933830" y="3532511"/>
            <a:ext cx="6103629" cy="2382167"/>
          </a:xfr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DA86357-E9A7-C4A7-70CF-3B298DC9462F}"/>
              </a:ext>
            </a:extLst>
          </p:cNvPr>
          <p:cNvGrpSpPr/>
          <p:nvPr/>
        </p:nvGrpSpPr>
        <p:grpSpPr>
          <a:xfrm>
            <a:off x="196758" y="1223411"/>
            <a:ext cx="3855543" cy="4350604"/>
            <a:chOff x="4271583" y="1645595"/>
            <a:chExt cx="3885973" cy="4508311"/>
          </a:xfrm>
        </p:grpSpPr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EA10B2D2-C4FE-C29F-92BF-F3407FA22413}"/>
                </a:ext>
              </a:extLst>
            </p:cNvPr>
            <p:cNvGrpSpPr/>
            <p:nvPr/>
          </p:nvGrpSpPr>
          <p:grpSpPr>
            <a:xfrm>
              <a:off x="4360050" y="2037691"/>
              <a:ext cx="3171708" cy="4116215"/>
              <a:chOff x="5380067" y="1209374"/>
              <a:chExt cx="4147279" cy="4957891"/>
            </a:xfrm>
          </p:grpSpPr>
          <p:sp>
            <p:nvSpPr>
              <p:cNvPr id="37" name="Rechteck: abgerundete Ecken 36">
                <a:extLst>
                  <a:ext uri="{FF2B5EF4-FFF2-40B4-BE49-F238E27FC236}">
                    <a16:creationId xmlns:a16="http://schemas.microsoft.com/office/drawing/2014/main" id="{332B2B7A-9C42-B65A-2369-A406763497B2}"/>
                  </a:ext>
                </a:extLst>
              </p:cNvPr>
              <p:cNvSpPr/>
              <p:nvPr/>
            </p:nvSpPr>
            <p:spPr>
              <a:xfrm>
                <a:off x="6701950" y="1209374"/>
                <a:ext cx="1260808" cy="554441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GB" sz="1600" noProof="0" dirty="0"/>
              </a:p>
              <a:p>
                <a:pPr algn="ctr">
                  <a:lnSpc>
                    <a:spcPct val="95000"/>
                  </a:lnSpc>
                </a:pPr>
                <a:r>
                  <a:rPr lang="en-GB" sz="1400" noProof="0" dirty="0">
                    <a:solidFill>
                      <a:schemeClr val="tx1"/>
                    </a:solidFill>
                  </a:rPr>
                  <a:t>“Active“ UO</a:t>
                </a:r>
                <a:r>
                  <a:rPr lang="en-GB" sz="1400" baseline="-25000" noProof="0" dirty="0">
                    <a:solidFill>
                      <a:schemeClr val="tx1"/>
                    </a:solidFill>
                  </a:rPr>
                  <a:t>2</a:t>
                </a:r>
              </a:p>
              <a:p>
                <a:pPr algn="ctr">
                  <a:lnSpc>
                    <a:spcPct val="95000"/>
                  </a:lnSpc>
                </a:pPr>
                <a:endParaRPr lang="en-GB" noProof="0" dirty="0"/>
              </a:p>
            </p:txBody>
          </p:sp>
          <p:cxnSp>
            <p:nvCxnSpPr>
              <p:cNvPr id="38" name="Gerade Verbindung mit Pfeil 37">
                <a:extLst>
                  <a:ext uri="{FF2B5EF4-FFF2-40B4-BE49-F238E27FC236}">
                    <a16:creationId xmlns:a16="http://schemas.microsoft.com/office/drawing/2014/main" id="{0D522038-5E37-762F-D232-C58CA2DECA43}"/>
                  </a:ext>
                </a:extLst>
              </p:cNvPr>
              <p:cNvCxnSpPr>
                <a:cxnSpLocks/>
                <a:stCxn id="37" idx="2"/>
                <a:endCxn id="43" idx="0"/>
              </p:cNvCxnSpPr>
              <p:nvPr/>
            </p:nvCxnSpPr>
            <p:spPr>
              <a:xfrm>
                <a:off x="7332354" y="1763815"/>
                <a:ext cx="0" cy="404945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9" name="Textfeld 38">
                <a:extLst>
                  <a:ext uri="{FF2B5EF4-FFF2-40B4-BE49-F238E27FC236}">
                    <a16:creationId xmlns:a16="http://schemas.microsoft.com/office/drawing/2014/main" id="{A591DA80-146E-C777-D84B-203844CBC85C}"/>
                  </a:ext>
                </a:extLst>
              </p:cNvPr>
              <p:cNvSpPr txBox="1"/>
              <p:nvPr/>
            </p:nvSpPr>
            <p:spPr>
              <a:xfrm>
                <a:off x="7310254" y="1792971"/>
                <a:ext cx="1442511" cy="3401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GB" sz="1300" noProof="0" dirty="0"/>
                  <a:t>Hand milling</a:t>
                </a:r>
              </a:p>
            </p:txBody>
          </p:sp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48507BC0-128B-4A45-F68A-13081FA5849C}"/>
                  </a:ext>
                </a:extLst>
              </p:cNvPr>
              <p:cNvSpPr txBox="1"/>
              <p:nvPr/>
            </p:nvSpPr>
            <p:spPr>
              <a:xfrm>
                <a:off x="7353291" y="2762239"/>
                <a:ext cx="1180131" cy="2970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GB" sz="1400" noProof="0" dirty="0"/>
                  <a:t>Hand mixing</a:t>
                </a:r>
              </a:p>
            </p:txBody>
          </p:sp>
          <p:sp>
            <p:nvSpPr>
              <p:cNvPr id="41" name="Rechteck: abgerundete Ecken 40">
                <a:extLst>
                  <a:ext uri="{FF2B5EF4-FFF2-40B4-BE49-F238E27FC236}">
                    <a16:creationId xmlns:a16="http://schemas.microsoft.com/office/drawing/2014/main" id="{1CEA6C2A-2867-8D08-7E36-5BFA56784416}"/>
                  </a:ext>
                </a:extLst>
              </p:cNvPr>
              <p:cNvSpPr/>
              <p:nvPr/>
            </p:nvSpPr>
            <p:spPr>
              <a:xfrm>
                <a:off x="5380067" y="1209374"/>
                <a:ext cx="1260808" cy="554441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GB" sz="1400" noProof="0" dirty="0"/>
              </a:p>
              <a:p>
                <a:pPr algn="ctr">
                  <a:lnSpc>
                    <a:spcPct val="95000"/>
                  </a:lnSpc>
                </a:pPr>
                <a:r>
                  <a:rPr lang="en-GB" sz="1400" noProof="0" dirty="0">
                    <a:solidFill>
                      <a:schemeClr val="tx1"/>
                    </a:solidFill>
                  </a:rPr>
                  <a:t>“Inactive“ UO</a:t>
                </a:r>
                <a:r>
                  <a:rPr lang="en-GB" sz="1400" baseline="-25000" noProof="0" dirty="0">
                    <a:solidFill>
                      <a:schemeClr val="tx1"/>
                    </a:solidFill>
                  </a:rPr>
                  <a:t>2</a:t>
                </a:r>
              </a:p>
              <a:p>
                <a:pPr algn="ctr">
                  <a:lnSpc>
                    <a:spcPct val="95000"/>
                  </a:lnSpc>
                </a:pPr>
                <a:endParaRPr lang="en-GB" noProof="0" dirty="0"/>
              </a:p>
            </p:txBody>
          </p:sp>
          <p:sp>
            <p:nvSpPr>
              <p:cNvPr id="42" name="Rechteck: abgerundete Ecken 41">
                <a:extLst>
                  <a:ext uri="{FF2B5EF4-FFF2-40B4-BE49-F238E27FC236}">
                    <a16:creationId xmlns:a16="http://schemas.microsoft.com/office/drawing/2014/main" id="{158E83BF-AE4C-E406-7746-4AE02842667D}"/>
                  </a:ext>
                </a:extLst>
              </p:cNvPr>
              <p:cNvSpPr/>
              <p:nvPr/>
            </p:nvSpPr>
            <p:spPr>
              <a:xfrm>
                <a:off x="8021581" y="1210596"/>
                <a:ext cx="1260808" cy="554441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GB" sz="1600" noProof="0" dirty="0"/>
              </a:p>
              <a:p>
                <a:pPr algn="ctr">
                  <a:lnSpc>
                    <a:spcPct val="95000"/>
                  </a:lnSpc>
                </a:pPr>
                <a:r>
                  <a:rPr lang="en-GB" sz="1400" noProof="0" dirty="0">
                    <a:solidFill>
                      <a:schemeClr val="tx1"/>
                    </a:solidFill>
                  </a:rPr>
                  <a:t>CeO</a:t>
                </a:r>
                <a:r>
                  <a:rPr lang="en-GB" sz="1400" baseline="-25000" noProof="0" dirty="0">
                    <a:solidFill>
                      <a:schemeClr val="tx1"/>
                    </a:solidFill>
                  </a:rPr>
                  <a:t>2</a:t>
                </a:r>
              </a:p>
              <a:p>
                <a:pPr algn="ctr">
                  <a:lnSpc>
                    <a:spcPct val="95000"/>
                  </a:lnSpc>
                </a:pPr>
                <a:endParaRPr lang="en-GB" noProof="0" dirty="0"/>
              </a:p>
            </p:txBody>
          </p:sp>
          <p:sp>
            <p:nvSpPr>
              <p:cNvPr id="43" name="Rechteck: abgerundete Ecken 42">
                <a:extLst>
                  <a:ext uri="{FF2B5EF4-FFF2-40B4-BE49-F238E27FC236}">
                    <a16:creationId xmlns:a16="http://schemas.microsoft.com/office/drawing/2014/main" id="{0EE1DB6D-47AE-721F-CFB7-01A6E2BCC54B}"/>
                  </a:ext>
                </a:extLst>
              </p:cNvPr>
              <p:cNvSpPr/>
              <p:nvPr/>
            </p:nvSpPr>
            <p:spPr>
              <a:xfrm>
                <a:off x="6701950" y="2168760"/>
                <a:ext cx="1260808" cy="554441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GB" sz="1600" noProof="0" dirty="0"/>
              </a:p>
              <a:p>
                <a:pPr algn="ctr">
                  <a:lnSpc>
                    <a:spcPct val="95000"/>
                  </a:lnSpc>
                </a:pPr>
                <a:r>
                  <a:rPr lang="en-GB" sz="1400" noProof="0" dirty="0">
                    <a:solidFill>
                      <a:schemeClr val="tx1"/>
                    </a:solidFill>
                  </a:rPr>
                  <a:t>Master Blend</a:t>
                </a:r>
                <a:endParaRPr lang="en-GB" sz="1400" baseline="-25000" noProof="0" dirty="0">
                  <a:solidFill>
                    <a:schemeClr val="tx1"/>
                  </a:solidFill>
                </a:endParaRPr>
              </a:p>
              <a:p>
                <a:pPr algn="ctr">
                  <a:lnSpc>
                    <a:spcPct val="95000"/>
                  </a:lnSpc>
                </a:pPr>
                <a:endParaRPr lang="en-GB" noProof="0" dirty="0"/>
              </a:p>
            </p:txBody>
          </p:sp>
          <p:cxnSp>
            <p:nvCxnSpPr>
              <p:cNvPr id="44" name="Verbinder: gewinkelt 43">
                <a:extLst>
                  <a:ext uri="{FF2B5EF4-FFF2-40B4-BE49-F238E27FC236}">
                    <a16:creationId xmlns:a16="http://schemas.microsoft.com/office/drawing/2014/main" id="{17C34CE7-F3A0-5290-A51B-DD2A83819660}"/>
                  </a:ext>
                </a:extLst>
              </p:cNvPr>
              <p:cNvCxnSpPr>
                <a:cxnSpLocks/>
                <a:stCxn id="42" idx="2"/>
                <a:endCxn id="43" idx="3"/>
              </p:cNvCxnSpPr>
              <p:nvPr/>
            </p:nvCxnSpPr>
            <p:spPr>
              <a:xfrm rot="5400000">
                <a:off x="7966900" y="1760895"/>
                <a:ext cx="680943" cy="689227"/>
              </a:xfrm>
              <a:prstGeom prst="bentConnector2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Gerade Verbindung mit Pfeil 44">
                <a:extLst>
                  <a:ext uri="{FF2B5EF4-FFF2-40B4-BE49-F238E27FC236}">
                    <a16:creationId xmlns:a16="http://schemas.microsoft.com/office/drawing/2014/main" id="{A73A4AE3-2A94-C0AD-21E0-04B5996C5999}"/>
                  </a:ext>
                </a:extLst>
              </p:cNvPr>
              <p:cNvCxnSpPr>
                <a:cxnSpLocks/>
                <a:stCxn id="43" idx="2"/>
                <a:endCxn id="46" idx="0"/>
              </p:cNvCxnSpPr>
              <p:nvPr/>
            </p:nvCxnSpPr>
            <p:spPr>
              <a:xfrm>
                <a:off x="7332354" y="2723201"/>
                <a:ext cx="0" cy="403723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6" name="Rechteck: abgerundete Ecken 45">
                <a:extLst>
                  <a:ext uri="{FF2B5EF4-FFF2-40B4-BE49-F238E27FC236}">
                    <a16:creationId xmlns:a16="http://schemas.microsoft.com/office/drawing/2014/main" id="{C52A5131-D504-86C2-232B-F907D75FE327}"/>
                  </a:ext>
                </a:extLst>
              </p:cNvPr>
              <p:cNvSpPr/>
              <p:nvPr/>
            </p:nvSpPr>
            <p:spPr>
              <a:xfrm>
                <a:off x="6701950" y="3126924"/>
                <a:ext cx="1260808" cy="554441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GB" sz="1600" noProof="0" dirty="0"/>
              </a:p>
              <a:p>
                <a:pPr algn="ctr">
                  <a:lnSpc>
                    <a:spcPct val="95000"/>
                  </a:lnSpc>
                </a:pPr>
                <a:r>
                  <a:rPr lang="en-GB" sz="1400" noProof="0" dirty="0">
                    <a:solidFill>
                      <a:schemeClr val="tx1"/>
                    </a:solidFill>
                  </a:rPr>
                  <a:t>Final Blend</a:t>
                </a:r>
                <a:endParaRPr lang="en-GB" sz="1400" baseline="-25000" noProof="0" dirty="0">
                  <a:solidFill>
                    <a:schemeClr val="tx1"/>
                  </a:solidFill>
                </a:endParaRPr>
              </a:p>
              <a:p>
                <a:pPr algn="ctr">
                  <a:lnSpc>
                    <a:spcPct val="95000"/>
                  </a:lnSpc>
                </a:pPr>
                <a:endParaRPr lang="en-GB" noProof="0" dirty="0"/>
              </a:p>
            </p:txBody>
          </p:sp>
          <p:cxnSp>
            <p:nvCxnSpPr>
              <p:cNvPr id="47" name="Verbinder: gewinkelt 46">
                <a:extLst>
                  <a:ext uri="{FF2B5EF4-FFF2-40B4-BE49-F238E27FC236}">
                    <a16:creationId xmlns:a16="http://schemas.microsoft.com/office/drawing/2014/main" id="{CE20031B-C9BA-550F-E58D-A8A0E75BCC1C}"/>
                  </a:ext>
                </a:extLst>
              </p:cNvPr>
              <p:cNvCxnSpPr>
                <a:cxnSpLocks/>
                <a:stCxn id="41" idx="2"/>
                <a:endCxn id="46" idx="1"/>
              </p:cNvCxnSpPr>
              <p:nvPr/>
            </p:nvCxnSpPr>
            <p:spPr>
              <a:xfrm rot="16200000" flipH="1">
                <a:off x="5536045" y="2238240"/>
                <a:ext cx="1640330" cy="691479"/>
              </a:xfrm>
              <a:prstGeom prst="bentConnector2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Gerade Verbindung mit Pfeil 47">
                <a:extLst>
                  <a:ext uri="{FF2B5EF4-FFF2-40B4-BE49-F238E27FC236}">
                    <a16:creationId xmlns:a16="http://schemas.microsoft.com/office/drawing/2014/main" id="{2F48AD4A-0941-C74D-B2A8-2D72C99A0C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32354" y="3681365"/>
                <a:ext cx="0" cy="404945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9" name="Textfeld 48">
                <a:extLst>
                  <a:ext uri="{FF2B5EF4-FFF2-40B4-BE49-F238E27FC236}">
                    <a16:creationId xmlns:a16="http://schemas.microsoft.com/office/drawing/2014/main" id="{C811AA00-A2F7-96C8-BC3C-675124342C03}"/>
                  </a:ext>
                </a:extLst>
              </p:cNvPr>
              <p:cNvSpPr txBox="1"/>
              <p:nvPr/>
            </p:nvSpPr>
            <p:spPr>
              <a:xfrm>
                <a:off x="7332354" y="3704238"/>
                <a:ext cx="881973" cy="2970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GB" sz="1400" noProof="0" dirty="0"/>
                  <a:t>Pressing</a:t>
                </a:r>
              </a:p>
            </p:txBody>
          </p:sp>
          <p:sp>
            <p:nvSpPr>
              <p:cNvPr id="50" name="Rechteck: abgerundete Ecken 49">
                <a:extLst>
                  <a:ext uri="{FF2B5EF4-FFF2-40B4-BE49-F238E27FC236}">
                    <a16:creationId xmlns:a16="http://schemas.microsoft.com/office/drawing/2014/main" id="{CECDD3AE-0E8D-7918-7E1C-64129B8F7ADD}"/>
                  </a:ext>
                </a:extLst>
              </p:cNvPr>
              <p:cNvSpPr/>
              <p:nvPr/>
            </p:nvSpPr>
            <p:spPr>
              <a:xfrm>
                <a:off x="6699485" y="4104052"/>
                <a:ext cx="1260808" cy="554441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r>
                  <a:rPr lang="en-GB" sz="1400" noProof="0" dirty="0">
                    <a:solidFill>
                      <a:schemeClr val="tx1"/>
                    </a:solidFill>
                  </a:rPr>
                  <a:t>Green Pellet</a:t>
                </a:r>
              </a:p>
            </p:txBody>
          </p:sp>
          <p:cxnSp>
            <p:nvCxnSpPr>
              <p:cNvPr id="51" name="Gerade Verbindung mit Pfeil 50">
                <a:extLst>
                  <a:ext uri="{FF2B5EF4-FFF2-40B4-BE49-F238E27FC236}">
                    <a16:creationId xmlns:a16="http://schemas.microsoft.com/office/drawing/2014/main" id="{85F2B481-5301-963C-BE54-1428F1A847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34819" y="4643555"/>
                <a:ext cx="0" cy="404945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17D894DC-C1B9-8845-AE99-D6B2EDC1C4A6}"/>
                  </a:ext>
                </a:extLst>
              </p:cNvPr>
              <p:cNvSpPr txBox="1"/>
              <p:nvPr/>
            </p:nvSpPr>
            <p:spPr>
              <a:xfrm>
                <a:off x="7326053" y="4704907"/>
                <a:ext cx="891591" cy="2970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GB" sz="1400" noProof="0" dirty="0"/>
                  <a:t>Sintering</a:t>
                </a:r>
              </a:p>
            </p:txBody>
          </p:sp>
          <p:sp>
            <p:nvSpPr>
              <p:cNvPr id="53" name="Rechteck: abgerundete Ecken 52">
                <a:extLst>
                  <a:ext uri="{FF2B5EF4-FFF2-40B4-BE49-F238E27FC236}">
                    <a16:creationId xmlns:a16="http://schemas.microsoft.com/office/drawing/2014/main" id="{D74C7E0C-C73A-864B-68F2-114BDFAF6C9A}"/>
                  </a:ext>
                </a:extLst>
              </p:cNvPr>
              <p:cNvSpPr/>
              <p:nvPr/>
            </p:nvSpPr>
            <p:spPr>
              <a:xfrm>
                <a:off x="6701950" y="5066242"/>
                <a:ext cx="1260808" cy="554441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r>
                  <a:rPr lang="en-GB" sz="1400" noProof="0" dirty="0">
                    <a:solidFill>
                      <a:schemeClr val="tx1"/>
                    </a:solidFill>
                  </a:rPr>
                  <a:t>Sintered Pellet</a:t>
                </a:r>
              </a:p>
            </p:txBody>
          </p:sp>
          <p:cxnSp>
            <p:nvCxnSpPr>
              <p:cNvPr id="54" name="Gerade Verbindung mit Pfeil 53">
                <a:extLst>
                  <a:ext uri="{FF2B5EF4-FFF2-40B4-BE49-F238E27FC236}">
                    <a16:creationId xmlns:a16="http://schemas.microsoft.com/office/drawing/2014/main" id="{7FBD9B5C-D74D-32DA-B248-D919C71408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7949" y="5623662"/>
                <a:ext cx="0" cy="404945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5" name="Textfeld 54">
                <a:extLst>
                  <a:ext uri="{FF2B5EF4-FFF2-40B4-BE49-F238E27FC236}">
                    <a16:creationId xmlns:a16="http://schemas.microsoft.com/office/drawing/2014/main" id="{286CAD72-CDB1-1A6A-8488-7211D1241ED1}"/>
                  </a:ext>
                </a:extLst>
              </p:cNvPr>
              <p:cNvSpPr txBox="1"/>
              <p:nvPr/>
            </p:nvSpPr>
            <p:spPr>
              <a:xfrm>
                <a:off x="7339183" y="5685014"/>
                <a:ext cx="2188163" cy="2970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GB" sz="1400" noProof="0" dirty="0"/>
                  <a:t>Polishing, Analysis, etc…</a:t>
                </a:r>
              </a:p>
            </p:txBody>
          </p:sp>
          <p:cxnSp>
            <p:nvCxnSpPr>
              <p:cNvPr id="56" name="Gerade Verbindung mit Pfeil 55">
                <a:extLst>
                  <a:ext uri="{FF2B5EF4-FFF2-40B4-BE49-F238E27FC236}">
                    <a16:creationId xmlns:a16="http://schemas.microsoft.com/office/drawing/2014/main" id="{A67CECDF-D771-1D8C-4CD9-56830A6245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38948" y="5762320"/>
                <a:ext cx="0" cy="404945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CB0A1D8C-585D-AD27-F14D-44AF1346C273}"/>
                </a:ext>
              </a:extLst>
            </p:cNvPr>
            <p:cNvSpPr txBox="1"/>
            <p:nvPr/>
          </p:nvSpPr>
          <p:spPr>
            <a:xfrm>
              <a:off x="4271583" y="1645595"/>
              <a:ext cx="3885973" cy="3077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GB" sz="1400" u="sng" noProof="0" dirty="0"/>
                <a:t>Surrogate Lab-scaled MIMAS method scheme</a:t>
              </a:r>
            </a:p>
          </p:txBody>
        </p:sp>
      </p:grpSp>
      <p:sp>
        <p:nvSpPr>
          <p:cNvPr id="57" name="Pfeil: nach rechts 56">
            <a:extLst>
              <a:ext uri="{FF2B5EF4-FFF2-40B4-BE49-F238E27FC236}">
                <a16:creationId xmlns:a16="http://schemas.microsoft.com/office/drawing/2014/main" id="{7771494E-4029-DAA1-F09D-529191377BA0}"/>
              </a:ext>
            </a:extLst>
          </p:cNvPr>
          <p:cNvSpPr/>
          <p:nvPr/>
        </p:nvSpPr>
        <p:spPr>
          <a:xfrm>
            <a:off x="3447984" y="4381656"/>
            <a:ext cx="1208633" cy="32443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GB" sz="2400" noProof="0" dirty="0"/>
          </a:p>
        </p:txBody>
      </p:sp>
      <p:sp>
        <p:nvSpPr>
          <p:cNvPr id="58" name="Foliennummernplatzhalter 57">
            <a:extLst>
              <a:ext uri="{FF2B5EF4-FFF2-40B4-BE49-F238E27FC236}">
                <a16:creationId xmlns:a16="http://schemas.microsoft.com/office/drawing/2014/main" id="{49D3D82A-97E4-77C9-86F1-A64673F543A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2A8253E-8CE1-457E-806A-0618C97C466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4681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FD1B3A-AA85-41E8-5625-3B9B2D377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noProof="0" dirty="0"/>
              <a:t>Role of Precursors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752B4C5-6606-E7F7-F51E-5715E69FDC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noProof="0" dirty="0"/>
              <a:t>TG-DSC of ADU and AUC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E5D63B3-1877-0126-6CD9-E1C817440EAE}"/>
              </a:ext>
            </a:extLst>
          </p:cNvPr>
          <p:cNvSpPr txBox="1"/>
          <p:nvPr/>
        </p:nvSpPr>
        <p:spPr>
          <a:xfrm>
            <a:off x="357546" y="1448781"/>
            <a:ext cx="527015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GB" sz="2000" noProof="0" dirty="0">
                <a:solidFill>
                  <a:srgbClr val="023D6B"/>
                </a:solidFill>
              </a:rPr>
              <a:t>Transition to U</a:t>
            </a:r>
            <a:r>
              <a:rPr lang="en-GB" sz="2000" baseline="-25000" noProof="0" dirty="0">
                <a:solidFill>
                  <a:srgbClr val="023D6B"/>
                </a:solidFill>
              </a:rPr>
              <a:t>3</a:t>
            </a:r>
            <a:r>
              <a:rPr lang="en-GB" sz="2000" noProof="0" dirty="0">
                <a:solidFill>
                  <a:srgbClr val="023D6B"/>
                </a:solidFill>
              </a:rPr>
              <a:t>O</a:t>
            </a:r>
            <a:r>
              <a:rPr lang="en-GB" sz="2000" baseline="-25000" noProof="0" dirty="0">
                <a:solidFill>
                  <a:srgbClr val="023D6B"/>
                </a:solidFill>
              </a:rPr>
              <a:t>8</a:t>
            </a:r>
            <a:r>
              <a:rPr lang="en-GB" sz="2000" noProof="0" dirty="0">
                <a:solidFill>
                  <a:srgbClr val="023D6B"/>
                </a:solidFill>
              </a:rPr>
              <a:t> for ADU and AUC at 600°C </a:t>
            </a:r>
          </a:p>
          <a:p>
            <a:pPr algn="l">
              <a:lnSpc>
                <a:spcPct val="95000"/>
              </a:lnSpc>
            </a:pPr>
            <a:endParaRPr lang="en-GB" sz="2000" noProof="0" dirty="0">
              <a:solidFill>
                <a:srgbClr val="023D6B"/>
              </a:solidFill>
            </a:endParaRP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GB" sz="2000" noProof="0" dirty="0">
                <a:solidFill>
                  <a:srgbClr val="023D6B"/>
                </a:solidFill>
              </a:rPr>
              <a:t>More mass loss on AUC compared to ADU due lots of NH</a:t>
            </a:r>
            <a:r>
              <a:rPr lang="en-GB" sz="2000" baseline="-25000" noProof="0" dirty="0">
                <a:solidFill>
                  <a:srgbClr val="023D6B"/>
                </a:solidFill>
              </a:rPr>
              <a:t>4</a:t>
            </a:r>
            <a:r>
              <a:rPr lang="en-GB" sz="2000" baseline="30000" noProof="0" dirty="0">
                <a:solidFill>
                  <a:srgbClr val="023D6B"/>
                </a:solidFill>
              </a:rPr>
              <a:t>+</a:t>
            </a:r>
            <a:r>
              <a:rPr lang="en-GB" sz="2000" noProof="0" dirty="0">
                <a:solidFill>
                  <a:srgbClr val="023D6B"/>
                </a:solidFill>
              </a:rPr>
              <a:t> and CO</a:t>
            </a:r>
            <a:r>
              <a:rPr lang="en-GB" sz="2000" baseline="-25000" noProof="0" dirty="0">
                <a:solidFill>
                  <a:srgbClr val="023D6B"/>
                </a:solidFill>
              </a:rPr>
              <a:t>3</a:t>
            </a:r>
            <a:r>
              <a:rPr lang="en-GB" sz="2000" baseline="30000" noProof="0" dirty="0">
                <a:solidFill>
                  <a:srgbClr val="023D6B"/>
                </a:solidFill>
              </a:rPr>
              <a:t>2-</a:t>
            </a:r>
            <a:r>
              <a:rPr lang="en-GB" sz="2000" noProof="0" dirty="0">
                <a:solidFill>
                  <a:srgbClr val="023D6B"/>
                </a:solidFill>
              </a:rPr>
              <a:t> leaving</a:t>
            </a: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GB" sz="2000" noProof="0" dirty="0">
              <a:solidFill>
                <a:srgbClr val="023D6B"/>
              </a:solidFill>
            </a:endParaRP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GB" sz="2000" noProof="0" dirty="0">
                <a:solidFill>
                  <a:srgbClr val="023D6B"/>
                </a:solidFill>
              </a:rPr>
              <a:t>Measured mass loss matches the theoretical expectations for transition ADU/AUC → U</a:t>
            </a:r>
            <a:r>
              <a:rPr lang="en-GB" sz="2000" baseline="-25000" noProof="0" dirty="0">
                <a:solidFill>
                  <a:srgbClr val="023D6B"/>
                </a:solidFill>
              </a:rPr>
              <a:t>3</a:t>
            </a:r>
            <a:r>
              <a:rPr lang="en-GB" sz="2000" noProof="0" dirty="0">
                <a:solidFill>
                  <a:srgbClr val="023D6B"/>
                </a:solidFill>
              </a:rPr>
              <a:t>O</a:t>
            </a:r>
            <a:r>
              <a:rPr lang="en-GB" sz="2000" baseline="-25000" noProof="0" dirty="0">
                <a:solidFill>
                  <a:srgbClr val="023D6B"/>
                </a:solidFill>
              </a:rPr>
              <a:t>8</a:t>
            </a:r>
            <a:endParaRPr lang="en-GB" sz="2000" noProof="0" dirty="0">
              <a:solidFill>
                <a:srgbClr val="023D6B"/>
              </a:solidFill>
            </a:endParaRP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GB" sz="2000" noProof="0" dirty="0">
              <a:solidFill>
                <a:srgbClr val="023D6B"/>
              </a:solidFill>
            </a:endParaRP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D7BE8EF1-06C6-55C4-163B-85E41A8CDF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551758"/>
              </p:ext>
            </p:extLst>
          </p:nvPr>
        </p:nvGraphicFramePr>
        <p:xfrm>
          <a:off x="1356866" y="4171376"/>
          <a:ext cx="3271518" cy="1853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9857">
                  <a:extLst>
                    <a:ext uri="{9D8B030D-6E8A-4147-A177-3AD203B41FA5}">
                      <a16:colId xmlns:a16="http://schemas.microsoft.com/office/drawing/2014/main" val="2717936347"/>
                    </a:ext>
                  </a:extLst>
                </a:gridCol>
                <a:gridCol w="1191155">
                  <a:extLst>
                    <a:ext uri="{9D8B030D-6E8A-4147-A177-3AD203B41FA5}">
                      <a16:colId xmlns:a16="http://schemas.microsoft.com/office/drawing/2014/main" val="2291212843"/>
                    </a:ext>
                  </a:extLst>
                </a:gridCol>
                <a:gridCol w="1090506">
                  <a:extLst>
                    <a:ext uri="{9D8B030D-6E8A-4147-A177-3AD203B41FA5}">
                      <a16:colId xmlns:a16="http://schemas.microsoft.com/office/drawing/2014/main" val="1198945294"/>
                    </a:ext>
                  </a:extLst>
                </a:gridCol>
              </a:tblGrid>
              <a:tr h="617965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Sample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Theo. Mass frac. [%]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Real mass frac. [%]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7881104"/>
                  </a:ext>
                </a:extLst>
              </a:tr>
              <a:tr h="617965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/>
                        <a:t>ADU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/>
                        <a:t>90,0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/>
                        <a:t>86,9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3288905"/>
                  </a:ext>
                </a:extLst>
              </a:tr>
              <a:tr h="617965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/>
                        <a:t>AUC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/>
                        <a:t>53,8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/>
                        <a:t>55,5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9649701"/>
                  </a:ext>
                </a:extLst>
              </a:tr>
            </a:tbl>
          </a:graphicData>
        </a:graphic>
      </p:graphicFrame>
      <p:pic>
        <p:nvPicPr>
          <p:cNvPr id="48" name="Grafik 47" descr="Ein Bild, das Text, Lösung, Plastikflasche, löslich enthält.&#10;&#10;Automatisch generierte Beschreibung">
            <a:extLst>
              <a:ext uri="{FF2B5EF4-FFF2-40B4-BE49-F238E27FC236}">
                <a16:creationId xmlns:a16="http://schemas.microsoft.com/office/drawing/2014/main" id="{C31F2B9E-8B0A-6611-9002-5F8901F6F9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5" t="36445" r="24775" b="14863"/>
          <a:stretch/>
        </p:blipFill>
        <p:spPr>
          <a:xfrm>
            <a:off x="9572059" y="2866609"/>
            <a:ext cx="2376993" cy="1124781"/>
          </a:xfrm>
          <a:prstGeom prst="rect">
            <a:avLst/>
          </a:prstGeom>
        </p:spPr>
      </p:pic>
      <p:pic>
        <p:nvPicPr>
          <p:cNvPr id="9" name="Inhaltsplatzhalter 8" descr="Ein Bild, das Text, Diagramm, Reihe, Schrift enthält.&#10;&#10;Automatisch generierte Beschreibung">
            <a:extLst>
              <a:ext uri="{FF2B5EF4-FFF2-40B4-BE49-F238E27FC236}">
                <a16:creationId xmlns:a16="http://schemas.microsoft.com/office/drawing/2014/main" id="{B82BAA25-6A66-B561-7766-DEC57CEDC1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7" t="10890" r="2359" b="4549"/>
          <a:stretch/>
        </p:blipFill>
        <p:spPr>
          <a:xfrm>
            <a:off x="5422303" y="284661"/>
            <a:ext cx="4106637" cy="2962938"/>
          </a:xfrm>
        </p:spPr>
      </p:pic>
      <p:pic>
        <p:nvPicPr>
          <p:cNvPr id="13" name="Grafik 12" descr="Ein Bild, das Text, Diagramm, Reihe, Schrift enthält.&#10;&#10;Automatisch generierte Beschreibung">
            <a:extLst>
              <a:ext uri="{FF2B5EF4-FFF2-40B4-BE49-F238E27FC236}">
                <a16:creationId xmlns:a16="http://schemas.microsoft.com/office/drawing/2014/main" id="{7CBC8528-52E1-6A78-A2C8-6DE514FC2A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6" t="9323" r="4732" b="4763"/>
          <a:stretch/>
        </p:blipFill>
        <p:spPr>
          <a:xfrm>
            <a:off x="5490397" y="3328217"/>
            <a:ext cx="3906523" cy="2966559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0FFEBA-2230-C243-4F1E-152B0C03209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2A8253E-8CE1-457E-806A-0618C97C466F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9191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93649-C416-B3E3-E7F9-1B814B123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11AB73-ECB5-2173-F315-8589D64F3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noProof="0" dirty="0"/>
              <a:t>Conclusion / Outlook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967F81E-0833-678C-784A-850E2B3AD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9" y="1010993"/>
            <a:ext cx="5458291" cy="5370335"/>
          </a:xfrm>
        </p:spPr>
        <p:txBody>
          <a:bodyPr/>
          <a:lstStyle/>
          <a:p>
            <a:r>
              <a:rPr lang="en-GB" sz="1700" noProof="0" dirty="0">
                <a:solidFill>
                  <a:srgbClr val="023D6B"/>
                </a:solidFill>
              </a:rPr>
              <a:t>Successful </a:t>
            </a:r>
            <a:r>
              <a:rPr lang="en-GB" sz="1700" dirty="0">
                <a:solidFill>
                  <a:srgbClr val="023D6B"/>
                </a:solidFill>
              </a:rPr>
              <a:t>development</a:t>
            </a:r>
            <a:r>
              <a:rPr lang="en-GB" sz="1700" noProof="0" dirty="0">
                <a:solidFill>
                  <a:srgbClr val="023D6B"/>
                </a:solidFill>
              </a:rPr>
              <a:t> of MIMAS MOX model systems that show microstructural resemblance to fresh MIMAS MOX. Benchmarked against real MOX.</a:t>
            </a:r>
          </a:p>
          <a:p>
            <a:endParaRPr lang="en-GB" sz="1700" dirty="0">
              <a:solidFill>
                <a:srgbClr val="023D6B"/>
              </a:solidFill>
            </a:endParaRPr>
          </a:p>
          <a:p>
            <a:r>
              <a:rPr lang="en-GB" sz="1700" dirty="0">
                <a:solidFill>
                  <a:srgbClr val="023D6B"/>
                </a:solidFill>
              </a:rPr>
              <a:t>UO</a:t>
            </a:r>
            <a:r>
              <a:rPr lang="en-GB" sz="1700" baseline="-25000" dirty="0">
                <a:solidFill>
                  <a:srgbClr val="023D6B"/>
                </a:solidFill>
              </a:rPr>
              <a:t>2</a:t>
            </a:r>
            <a:r>
              <a:rPr lang="en-GB" sz="1700" dirty="0">
                <a:solidFill>
                  <a:srgbClr val="023D6B"/>
                </a:solidFill>
              </a:rPr>
              <a:t> feed precursor has a significant effect on microstructure of Ce MOX samples.</a:t>
            </a:r>
          </a:p>
          <a:p>
            <a:endParaRPr lang="en-GB" sz="1700" noProof="0" dirty="0">
              <a:solidFill>
                <a:srgbClr val="023D6B"/>
              </a:solidFill>
            </a:endParaRPr>
          </a:p>
          <a:p>
            <a:r>
              <a:rPr lang="en-GB" sz="1700" noProof="0" dirty="0">
                <a:solidFill>
                  <a:srgbClr val="023D6B"/>
                </a:solidFill>
              </a:rPr>
              <a:t>High resolution analysis indicates mixed valence states </a:t>
            </a:r>
            <a:r>
              <a:rPr lang="en-GB" sz="1700" dirty="0">
                <a:solidFill>
                  <a:srgbClr val="023D6B"/>
                </a:solidFill>
              </a:rPr>
              <a:t>in Ce MOX</a:t>
            </a:r>
            <a:r>
              <a:rPr lang="en-GB" sz="1700" dirty="0">
                <a:solidFill>
                  <a:srgbClr val="023D6B"/>
                </a:solidFill>
                <a:sym typeface="Wingdings" panose="05000000000000000000" pitchFamily="2" charset="2"/>
              </a:rPr>
              <a:t>, ratio seems to be </a:t>
            </a:r>
            <a:r>
              <a:rPr lang="en-GB" sz="1700" dirty="0" err="1">
                <a:solidFill>
                  <a:srgbClr val="023D6B"/>
                </a:solidFill>
                <a:sym typeface="Wingdings" panose="05000000000000000000" pitchFamily="2" charset="2"/>
              </a:rPr>
              <a:t>fe</a:t>
            </a:r>
            <a:r>
              <a:rPr lang="en-GB" sz="1700" noProof="0" dirty="0" err="1">
                <a:solidFill>
                  <a:srgbClr val="023D6B"/>
                </a:solidFill>
                <a:sym typeface="Wingdings" panose="05000000000000000000" pitchFamily="2" charset="2"/>
              </a:rPr>
              <a:t>eder</a:t>
            </a:r>
            <a:r>
              <a:rPr lang="en-GB" sz="1700" noProof="0" dirty="0">
                <a:solidFill>
                  <a:srgbClr val="023D6B"/>
                </a:solidFill>
                <a:sym typeface="Wingdings" panose="05000000000000000000" pitchFamily="2" charset="2"/>
              </a:rPr>
              <a:t> material dependant (ADU vs. AUC).  Same for Pu MOX?...</a:t>
            </a:r>
          </a:p>
          <a:p>
            <a:pPr marL="0" indent="0">
              <a:buNone/>
            </a:pPr>
            <a:endParaRPr lang="en-GB" sz="1700" i="1" noProof="0" dirty="0">
              <a:solidFill>
                <a:srgbClr val="023D6B"/>
              </a:solidFill>
              <a:sym typeface="Wingdings" panose="05000000000000000000" pitchFamily="2" charset="2"/>
            </a:endParaRPr>
          </a:p>
          <a:p>
            <a:r>
              <a:rPr lang="en-GB" sz="1700" noProof="0" dirty="0">
                <a:solidFill>
                  <a:srgbClr val="023D6B"/>
                </a:solidFill>
                <a:sym typeface="Wingdings" panose="05000000000000000000" pitchFamily="2" charset="2"/>
              </a:rPr>
              <a:t>Next step: Microstructural investigation of fresh/irradiated Pu MOX after leaching experiments to evaluate leaching impact on MOX microstructure. </a:t>
            </a:r>
            <a:endParaRPr lang="en-GB" sz="1700" noProof="0" dirty="0">
              <a:solidFill>
                <a:srgbClr val="023D6B"/>
              </a:solidFill>
            </a:endParaRPr>
          </a:p>
          <a:p>
            <a:endParaRPr lang="en-GB" sz="1700" noProof="0" dirty="0">
              <a:solidFill>
                <a:srgbClr val="023D6B"/>
              </a:solidFill>
              <a:sym typeface="Wingdings" panose="05000000000000000000" pitchFamily="2" charset="2"/>
            </a:endParaRP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E1B31F89-E245-BD6F-731F-AA8EB8AB60AE}"/>
              </a:ext>
            </a:extLst>
          </p:cNvPr>
          <p:cNvGrpSpPr/>
          <p:nvPr/>
        </p:nvGrpSpPr>
        <p:grpSpPr>
          <a:xfrm>
            <a:off x="8812264" y="3366362"/>
            <a:ext cx="3130136" cy="2429500"/>
            <a:chOff x="8678914" y="3999374"/>
            <a:chExt cx="3130136" cy="2429500"/>
          </a:xfrm>
        </p:grpSpPr>
        <p:pic>
          <p:nvPicPr>
            <p:cNvPr id="8" name="Grafik 3" descr="Ein Bild, das Pflanze enthält.&#10;&#10;Automatisch generierte Beschreibung mit mittlerer Zuverlässigkeit">
              <a:extLst>
                <a:ext uri="{FF2B5EF4-FFF2-40B4-BE49-F238E27FC236}">
                  <a16:creationId xmlns:a16="http://schemas.microsoft.com/office/drawing/2014/main" id="{3F7554C9-27AF-E36E-E122-325E59A42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9289" y="3999374"/>
              <a:ext cx="3109761" cy="24295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CD427F9-64F5-175E-65EE-27ADE1B55D3D}"/>
                </a:ext>
              </a:extLst>
            </p:cNvPr>
            <p:cNvSpPr txBox="1"/>
            <p:nvPr/>
          </p:nvSpPr>
          <p:spPr>
            <a:xfrm>
              <a:off x="8678914" y="3999374"/>
              <a:ext cx="2250562" cy="355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n-GB" noProof="0" dirty="0">
                  <a:solidFill>
                    <a:schemeClr val="bg1"/>
                  </a:solidFill>
                </a:rPr>
                <a:t>Ce ex-ADU MOX </a:t>
              </a: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9911BC92-996D-2AC0-C744-E6E8C4D27707}"/>
              </a:ext>
            </a:extLst>
          </p:cNvPr>
          <p:cNvGrpSpPr/>
          <p:nvPr/>
        </p:nvGrpSpPr>
        <p:grpSpPr>
          <a:xfrm>
            <a:off x="8944968" y="886390"/>
            <a:ext cx="3109761" cy="2429501"/>
            <a:chOff x="8657873" y="1523688"/>
            <a:chExt cx="3283871" cy="2488415"/>
          </a:xfrm>
        </p:grpSpPr>
        <p:pic>
          <p:nvPicPr>
            <p:cNvPr id="13" name="Grafik 3" descr="Ein Bild, das Farbigkeit, Screenshot, lila, violett enthält.&#10;&#10;Automatisch generierte Beschreibung">
              <a:extLst>
                <a:ext uri="{FF2B5EF4-FFF2-40B4-BE49-F238E27FC236}">
                  <a16:creationId xmlns:a16="http://schemas.microsoft.com/office/drawing/2014/main" id="{5EAE8F9B-575A-36A2-B34D-B5603FA05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7873" y="1541176"/>
              <a:ext cx="3283871" cy="247092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1C0A1C5-E489-D721-0551-50FF72993278}"/>
                </a:ext>
              </a:extLst>
            </p:cNvPr>
            <p:cNvSpPr txBox="1"/>
            <p:nvPr/>
          </p:nvSpPr>
          <p:spPr>
            <a:xfrm>
              <a:off x="8657874" y="1523688"/>
              <a:ext cx="2121250" cy="364102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n-GB" noProof="0" dirty="0">
                  <a:solidFill>
                    <a:schemeClr val="bg1"/>
                  </a:solidFill>
                </a:rPr>
                <a:t>Pu ex-ADU MOX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5EB89BB1-C16E-E5AD-A282-BD7B709BB387}"/>
              </a:ext>
            </a:extLst>
          </p:cNvPr>
          <p:cNvGrpSpPr/>
          <p:nvPr/>
        </p:nvGrpSpPr>
        <p:grpSpPr>
          <a:xfrm>
            <a:off x="5626033" y="417374"/>
            <a:ext cx="2740660" cy="2062811"/>
            <a:chOff x="5763438" y="1366189"/>
            <a:chExt cx="2740660" cy="2062811"/>
          </a:xfrm>
        </p:grpSpPr>
        <p:pic>
          <p:nvPicPr>
            <p:cNvPr id="4" name="Picture 4" descr="A group of people in a room&#10;&#10;AI-generated content may be incorrect.">
              <a:extLst>
                <a:ext uri="{FF2B5EF4-FFF2-40B4-BE49-F238E27FC236}">
                  <a16:creationId xmlns:a16="http://schemas.microsoft.com/office/drawing/2014/main" id="{A962EBE8-7B47-F1FD-42D0-FA018CBC7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3438" y="1373505"/>
              <a:ext cx="2740660" cy="2055495"/>
            </a:xfrm>
            <a:prstGeom prst="rect">
              <a:avLst/>
            </a:prstGeom>
          </p:spPr>
        </p:pic>
        <p:pic>
          <p:nvPicPr>
            <p:cNvPr id="5" name="Picture 2" descr="Belgian Nuclear Research Centre | SCK CEN">
              <a:extLst>
                <a:ext uri="{FF2B5EF4-FFF2-40B4-BE49-F238E27FC236}">
                  <a16:creationId xmlns:a16="http://schemas.microsoft.com/office/drawing/2014/main" id="{950B3EF0-8A97-7927-6CC0-E26E4B725C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708" b="26491"/>
            <a:stretch/>
          </p:blipFill>
          <p:spPr bwMode="auto">
            <a:xfrm>
              <a:off x="5763438" y="1366189"/>
              <a:ext cx="1123137" cy="270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AB893FEF-F45C-59D8-EA4F-C5B413A7977C}"/>
              </a:ext>
            </a:extLst>
          </p:cNvPr>
          <p:cNvGrpSpPr/>
          <p:nvPr/>
        </p:nvGrpSpPr>
        <p:grpSpPr>
          <a:xfrm>
            <a:off x="5722286" y="4627646"/>
            <a:ext cx="2596399" cy="1863580"/>
            <a:chOff x="5818290" y="4172937"/>
            <a:chExt cx="2596399" cy="1863580"/>
          </a:xfrm>
        </p:grpSpPr>
        <p:pic>
          <p:nvPicPr>
            <p:cNvPr id="16" name="Grafik 35" descr="Ein Bild, das Person, Im Haus, medizinische Ausrüstung, Kleidung enthält.&#10;&#10;Automatisch generierte Beschreibung">
              <a:extLst>
                <a:ext uri="{FF2B5EF4-FFF2-40B4-BE49-F238E27FC236}">
                  <a16:creationId xmlns:a16="http://schemas.microsoft.com/office/drawing/2014/main" id="{B4141374-E926-948E-0651-D53EA81E5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98"/>
            <a:stretch/>
          </p:blipFill>
          <p:spPr bwMode="auto">
            <a:xfrm flipH="1">
              <a:off x="5818290" y="4172937"/>
              <a:ext cx="2596399" cy="1863580"/>
            </a:xfrm>
            <a:prstGeom prst="rect">
              <a:avLst/>
            </a:prstGeom>
            <a:effectLst/>
          </p:spPr>
        </p:pic>
        <p:pic>
          <p:nvPicPr>
            <p:cNvPr id="7" name="Grafik 6" descr="Ein Bild, das Text, Schrift, Logo, Grafiken enthält.&#10;&#10;Automatisch generierte Beschreibung">
              <a:extLst>
                <a:ext uri="{FF2B5EF4-FFF2-40B4-BE49-F238E27FC236}">
                  <a16:creationId xmlns:a16="http://schemas.microsoft.com/office/drawing/2014/main" id="{2080ED5A-0F2A-D286-BC89-E134EC266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9040" y="4172938"/>
              <a:ext cx="855649" cy="247308"/>
            </a:xfrm>
            <a:prstGeom prst="rect">
              <a:avLst/>
            </a:prstGeom>
          </p:spPr>
        </p:pic>
      </p:grp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AF63E803-250C-2969-C454-C53E60B606C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2A8253E-8CE1-457E-806A-0618C97C466F}" type="slidenum">
              <a:rPr lang="de-DE" smtClean="0"/>
              <a:t>12</a:t>
            </a:fld>
            <a:endParaRPr lang="de-DE"/>
          </a:p>
        </p:txBody>
      </p:sp>
      <p:pic>
        <p:nvPicPr>
          <p:cNvPr id="18" name="Grafik 17" descr="Ein Bild, das Werkzeug, Im Haus, Maschine, Forschungsinstrument enthält.&#10;&#10;KI-generierte Inhalte können fehlerhaft sein.">
            <a:extLst>
              <a:ext uri="{FF2B5EF4-FFF2-40B4-BE49-F238E27FC236}">
                <a16:creationId xmlns:a16="http://schemas.microsoft.com/office/drawing/2014/main" id="{36F92761-C0C5-6DA9-35AA-7B0DEEF888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756" y="2526719"/>
            <a:ext cx="1541171" cy="2054393"/>
          </a:xfrm>
          <a:prstGeom prst="rect">
            <a:avLst/>
          </a:prstGeom>
        </p:spPr>
      </p:pic>
      <p:pic>
        <p:nvPicPr>
          <p:cNvPr id="20" name="Picture 2" descr="Belgian Nuclear Research Centre | SCK CEN">
            <a:extLst>
              <a:ext uri="{FF2B5EF4-FFF2-40B4-BE49-F238E27FC236}">
                <a16:creationId xmlns:a16="http://schemas.microsoft.com/office/drawing/2014/main" id="{B3BEBC98-297A-1172-8C49-DCFDEDA63D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08" b="26491"/>
          <a:stretch/>
        </p:blipFill>
        <p:spPr bwMode="auto">
          <a:xfrm>
            <a:off x="6199756" y="4311029"/>
            <a:ext cx="1123137" cy="27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643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B81697-9B08-2882-66A8-5ADD324625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9" y="537344"/>
            <a:ext cx="10728323" cy="623404"/>
          </a:xfrm>
        </p:spPr>
        <p:txBody>
          <a:bodyPr anchor="t">
            <a:normAutofit/>
          </a:bodyPr>
          <a:lstStyle/>
          <a:p>
            <a:r>
              <a:rPr lang="en-GB" noProof="0" dirty="0"/>
              <a:t>Acknowledgements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7BE7622-27D3-11D4-76D6-DF722AAFAA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838" y="1060735"/>
            <a:ext cx="5364162" cy="4228093"/>
          </a:xfrm>
        </p:spPr>
        <p:txBody>
          <a:bodyPr/>
          <a:lstStyle/>
          <a:p>
            <a:r>
              <a:rPr lang="en-GB" noProof="0" dirty="0" err="1"/>
              <a:t>Forschungszentrum</a:t>
            </a:r>
            <a:r>
              <a:rPr lang="en-GB" noProof="0" dirty="0"/>
              <a:t> Jülich (FZJ):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Prof. Dr. Dirk </a:t>
            </a:r>
            <a:r>
              <a:rPr lang="en-GB" noProof="0" dirty="0" err="1"/>
              <a:t>Bosbach</a:t>
            </a:r>
            <a:endParaRPr lang="en-GB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Prof. Dr. Giuseppe Modolo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Dr. Gabriel Murphy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Dr. Andrey </a:t>
            </a:r>
            <a:r>
              <a:rPr lang="en-GB" noProof="0" dirty="0" err="1"/>
              <a:t>Bukaemskiy</a:t>
            </a:r>
            <a:endParaRPr lang="en-GB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Mr. Maximilian Henkes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Mr. Murat Güngör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Dr. Philip Kegler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Dr. Martina Klinkenberg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Dr. Felix Brandt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Mr. Daniil Shirokiy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Mr. Norman Lieck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Dr. Christian Schreinemachers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Mr. Kevin Stuke</a:t>
            </a:r>
          </a:p>
          <a:p>
            <a:endParaRPr lang="en-GB" noProof="0" dirty="0"/>
          </a:p>
          <a:p>
            <a:endParaRPr lang="en-GB" noProof="0" dirty="0"/>
          </a:p>
          <a:p>
            <a:endParaRPr lang="en-GB" noProof="0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D5F45FF-06C5-DD46-A279-B313F5F0E4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620" y="6423285"/>
            <a:ext cx="2304000" cy="90000"/>
          </a:xfrm>
        </p:spPr>
        <p:txBody>
          <a:bodyPr/>
          <a:lstStyle/>
          <a:p>
            <a:endParaRPr lang="en-GB" noProof="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F17C5E2-58EC-BBF7-8A9C-7785B7A3DE82}"/>
              </a:ext>
            </a:extLst>
          </p:cNvPr>
          <p:cNvSpPr txBox="1">
            <a:spLocks/>
          </p:cNvSpPr>
          <p:nvPr/>
        </p:nvSpPr>
        <p:spPr>
          <a:xfrm>
            <a:off x="6411736" y="1060735"/>
            <a:ext cx="5364162" cy="435161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 cap="none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 dirty="0"/>
              <a:t>TRANSIENT Partners: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Dr. Gregory Leinders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Prof. Dr. Nina </a:t>
            </a:r>
            <a:r>
              <a:rPr lang="en-GB" noProof="0" dirty="0" err="1"/>
              <a:t>Huittinen</a:t>
            </a:r>
            <a:endParaRPr lang="en-GB" noProof="0" dirty="0"/>
          </a:p>
          <a:p>
            <a:endParaRPr lang="en-GB" noProof="0" dirty="0"/>
          </a:p>
          <a:p>
            <a:r>
              <a:rPr lang="en-GB" noProof="0" dirty="0"/>
              <a:t>European Synchrotron Radiation Facility (ESRF):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Dr. Kristina </a:t>
            </a:r>
            <a:r>
              <a:rPr lang="en-GB" noProof="0" dirty="0" err="1"/>
              <a:t>Kvashnina</a:t>
            </a:r>
            <a:endParaRPr lang="en-GB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Dr. Lucia </a:t>
            </a:r>
            <a:r>
              <a:rPr lang="en-GB" noProof="0" dirty="0" err="1"/>
              <a:t>Amidani</a:t>
            </a:r>
            <a:endParaRPr lang="en-GB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Dr. Christoph Hennig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Dr. Eleanor Lawrence Bright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 dirty="0"/>
          </a:p>
          <a:p>
            <a:r>
              <a:rPr lang="en-GB" noProof="0" dirty="0"/>
              <a:t>The Federal Ministry of Research, Technology and Space (BMFTR) Germany</a:t>
            </a:r>
          </a:p>
          <a:p>
            <a:endParaRPr lang="en-GB" noProof="0" dirty="0"/>
          </a:p>
          <a:p>
            <a:endParaRPr lang="en-GB" noProof="0" dirty="0"/>
          </a:p>
          <a:p>
            <a:endParaRPr lang="en-GB" noProof="0" dirty="0"/>
          </a:p>
          <a:p>
            <a:endParaRPr lang="en-GB" noProof="0" dirty="0"/>
          </a:p>
        </p:txBody>
      </p:sp>
      <p:pic>
        <p:nvPicPr>
          <p:cNvPr id="4" name="Picture 2" descr="Belgian Nuclear Research Centre | SCK CEN">
            <a:extLst>
              <a:ext uri="{FF2B5EF4-FFF2-40B4-BE49-F238E27FC236}">
                <a16:creationId xmlns:a16="http://schemas.microsoft.com/office/drawing/2014/main" id="{72EFC73D-83D9-C28D-A813-3368048122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08" b="26491"/>
          <a:stretch/>
        </p:blipFill>
        <p:spPr bwMode="auto">
          <a:xfrm>
            <a:off x="9394021" y="625845"/>
            <a:ext cx="2224007" cy="53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elmholtz-Zentrum Dresden-Rossendorf - Wikipedia">
            <a:extLst>
              <a:ext uri="{FF2B5EF4-FFF2-40B4-BE49-F238E27FC236}">
                <a16:creationId xmlns:a16="http://schemas.microsoft.com/office/drawing/2014/main" id="{BA0B49EB-2FCE-CB4B-36F9-56BA25D73B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535468" y="1260581"/>
            <a:ext cx="1941115" cy="9600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34" descr="European Synchrotron Radiation Facility (ESRF)">
            <a:extLst>
              <a:ext uri="{FF2B5EF4-FFF2-40B4-BE49-F238E27FC236}">
                <a16:creationId xmlns:a16="http://schemas.microsoft.com/office/drawing/2014/main" id="{800AAF38-3BCE-0AF1-392D-A2FA52B19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2301" y="2726574"/>
            <a:ext cx="927445" cy="114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 descr="Ein Bild, das Text, Visitenkarte, Schrift, Screenshot enthält.&#10;&#10;KI-generierte Inhalte können fehlerhaft sein.">
            <a:extLst>
              <a:ext uri="{FF2B5EF4-FFF2-40B4-BE49-F238E27FC236}">
                <a16:creationId xmlns:a16="http://schemas.microsoft.com/office/drawing/2014/main" id="{60E46ACA-5233-0F03-2830-E56E30FD1F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0" t="12568" r="17418" b="15782"/>
          <a:stretch>
            <a:fillRect/>
          </a:stretch>
        </p:blipFill>
        <p:spPr>
          <a:xfrm>
            <a:off x="6411736" y="5412349"/>
            <a:ext cx="1852738" cy="123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948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8C54E-FF72-7BC0-3DC4-18D57E015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5EFEBF-E937-97E4-B042-53130F06C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/>
              <a:t>Appendix: Immersion density Ce MOX Pellets</a:t>
            </a:r>
            <a:endParaRPr lang="en-GB" cap="none" noProof="0" dirty="0"/>
          </a:p>
        </p:txBody>
      </p:sp>
      <p:graphicFrame>
        <p:nvGraphicFramePr>
          <p:cNvPr id="34" name="Inhaltsplatzhalter 33">
            <a:extLst>
              <a:ext uri="{FF2B5EF4-FFF2-40B4-BE49-F238E27FC236}">
                <a16:creationId xmlns:a16="http://schemas.microsoft.com/office/drawing/2014/main" id="{8F2A1736-6DBA-C8F2-82B1-043F33ACFB5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9449" y="3332303"/>
          <a:ext cx="5272872" cy="18560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8812">
                  <a:extLst>
                    <a:ext uri="{9D8B030D-6E8A-4147-A177-3AD203B41FA5}">
                      <a16:colId xmlns:a16="http://schemas.microsoft.com/office/drawing/2014/main" val="4211050379"/>
                    </a:ext>
                  </a:extLst>
                </a:gridCol>
                <a:gridCol w="878812">
                  <a:extLst>
                    <a:ext uri="{9D8B030D-6E8A-4147-A177-3AD203B41FA5}">
                      <a16:colId xmlns:a16="http://schemas.microsoft.com/office/drawing/2014/main" val="921109159"/>
                    </a:ext>
                  </a:extLst>
                </a:gridCol>
                <a:gridCol w="878812">
                  <a:extLst>
                    <a:ext uri="{9D8B030D-6E8A-4147-A177-3AD203B41FA5}">
                      <a16:colId xmlns:a16="http://schemas.microsoft.com/office/drawing/2014/main" val="1826323512"/>
                    </a:ext>
                  </a:extLst>
                </a:gridCol>
                <a:gridCol w="878812">
                  <a:extLst>
                    <a:ext uri="{9D8B030D-6E8A-4147-A177-3AD203B41FA5}">
                      <a16:colId xmlns:a16="http://schemas.microsoft.com/office/drawing/2014/main" val="404920174"/>
                    </a:ext>
                  </a:extLst>
                </a:gridCol>
                <a:gridCol w="878812">
                  <a:extLst>
                    <a:ext uri="{9D8B030D-6E8A-4147-A177-3AD203B41FA5}">
                      <a16:colId xmlns:a16="http://schemas.microsoft.com/office/drawing/2014/main" val="2803655450"/>
                    </a:ext>
                  </a:extLst>
                </a:gridCol>
                <a:gridCol w="878812">
                  <a:extLst>
                    <a:ext uri="{9D8B030D-6E8A-4147-A177-3AD203B41FA5}">
                      <a16:colId xmlns:a16="http://schemas.microsoft.com/office/drawing/2014/main" val="1579960116"/>
                    </a:ext>
                  </a:extLst>
                </a:gridCol>
              </a:tblGrid>
              <a:tr h="393001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Sample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ρ</a:t>
                      </a:r>
                      <a:r>
                        <a:rPr lang="en-GB" sz="1400" b="1" baseline="-250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S1</a:t>
                      </a:r>
                      <a:r>
                        <a:rPr lang="en-GB" sz="1400" b="1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[%]</a:t>
                      </a:r>
                      <a:endParaRPr lang="en-GB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ρ</a:t>
                      </a:r>
                      <a:r>
                        <a:rPr lang="en-GB" sz="1400" b="1" baseline="-250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S2 </a:t>
                      </a:r>
                      <a:r>
                        <a:rPr lang="en-GB" sz="1400" b="1" baseline="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[%]</a:t>
                      </a:r>
                      <a:endParaRPr lang="en-GB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GB" sz="1400" b="1" baseline="-250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∑</a:t>
                      </a:r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 [%]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 </a:t>
                      </a:r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[%]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400" b="1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 </a:t>
                      </a:r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[%]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2485186"/>
                  </a:ext>
                </a:extLst>
              </a:tr>
              <a:tr h="673105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ex-ADU MOX Pellet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94,12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94,48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5,88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0,36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5,52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1936177"/>
                  </a:ext>
                </a:extLst>
              </a:tr>
              <a:tr h="673105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ex-AUC MOX Pellet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91,64 (*)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93,07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8,36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1,43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6,93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9080104"/>
                  </a:ext>
                </a:extLst>
              </a:tr>
            </a:tbl>
          </a:graphicData>
        </a:graphic>
      </p:graphicFrame>
      <p:sp>
        <p:nvSpPr>
          <p:cNvPr id="35" name="TextBox 4">
            <a:extLst>
              <a:ext uri="{FF2B5EF4-FFF2-40B4-BE49-F238E27FC236}">
                <a16:creationId xmlns:a16="http://schemas.microsoft.com/office/drawing/2014/main" id="{3DA40C73-380B-5197-95AE-A1F6DC920D89}"/>
              </a:ext>
            </a:extLst>
          </p:cNvPr>
          <p:cNvSpPr txBox="1"/>
          <p:nvPr/>
        </p:nvSpPr>
        <p:spPr>
          <a:xfrm>
            <a:off x="2980296" y="5152707"/>
            <a:ext cx="2893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 = (100 - ρ</a:t>
            </a:r>
            <a:r>
              <a:rPr lang="en-GB" sz="1400" b="1" baseline="-250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S2</a:t>
            </a:r>
            <a:r>
              <a:rPr lang="en-GB" sz="14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- closed porosity</a:t>
            </a:r>
          </a:p>
        </p:txBody>
      </p:sp>
      <p:sp>
        <p:nvSpPr>
          <p:cNvPr id="36" name="TextBox 5">
            <a:extLst>
              <a:ext uri="{FF2B5EF4-FFF2-40B4-BE49-F238E27FC236}">
                <a16:creationId xmlns:a16="http://schemas.microsoft.com/office/drawing/2014/main" id="{96374C3F-0693-86DF-3568-4F885C5CAFAC}"/>
              </a:ext>
            </a:extLst>
          </p:cNvPr>
          <p:cNvSpPr txBox="1"/>
          <p:nvPr/>
        </p:nvSpPr>
        <p:spPr>
          <a:xfrm>
            <a:off x="2989112" y="5469380"/>
            <a:ext cx="2842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=  (ρ</a:t>
            </a:r>
            <a:r>
              <a:rPr lang="en-GB" sz="1400" b="1" baseline="-250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S1</a:t>
            </a:r>
            <a:r>
              <a:rPr lang="en-GB" sz="14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ρ</a:t>
            </a:r>
            <a:r>
              <a:rPr lang="en-GB" sz="1400" b="1" baseline="-250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S2</a:t>
            </a:r>
            <a:r>
              <a:rPr lang="en-GB" sz="14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-  open porosity</a:t>
            </a:r>
          </a:p>
        </p:txBody>
      </p:sp>
      <p:sp>
        <p:nvSpPr>
          <p:cNvPr id="37" name="TextBox 6">
            <a:extLst>
              <a:ext uri="{FF2B5EF4-FFF2-40B4-BE49-F238E27FC236}">
                <a16:creationId xmlns:a16="http://schemas.microsoft.com/office/drawing/2014/main" id="{D10D2EEC-C191-B279-D313-0EDBCA041B30}"/>
              </a:ext>
            </a:extLst>
          </p:cNvPr>
          <p:cNvSpPr txBox="1"/>
          <p:nvPr/>
        </p:nvSpPr>
        <p:spPr>
          <a:xfrm>
            <a:off x="3008348" y="5767801"/>
            <a:ext cx="2803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1400" b="1" baseline="-250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∑</a:t>
            </a:r>
            <a:r>
              <a:rPr lang="en-GB" sz="14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 (ρ</a:t>
            </a:r>
            <a:r>
              <a:rPr lang="en-GB" sz="1400" b="1" baseline="-250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S1</a:t>
            </a:r>
            <a:r>
              <a:rPr lang="en-GB" sz="14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ρ</a:t>
            </a:r>
            <a:r>
              <a:rPr lang="en-GB" sz="1400" b="1" baseline="-250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S2</a:t>
            </a:r>
            <a:r>
              <a:rPr lang="en-GB" sz="14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-  total porosity</a:t>
            </a: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56C0154F-AEC8-FE4D-6810-F10C836026DB}"/>
              </a:ext>
            </a:extLst>
          </p:cNvPr>
          <p:cNvSpPr txBox="1"/>
          <p:nvPr/>
        </p:nvSpPr>
        <p:spPr>
          <a:xfrm>
            <a:off x="554632" y="5326402"/>
            <a:ext cx="2382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GB" sz="1400" b="1" baseline="-250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S1</a:t>
            </a:r>
            <a:r>
              <a:rPr lang="en-GB" sz="14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14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real density of pellets</a:t>
            </a:r>
          </a:p>
        </p:txBody>
      </p:sp>
      <p:sp>
        <p:nvSpPr>
          <p:cNvPr id="39" name="TextBox 11">
            <a:extLst>
              <a:ext uri="{FF2B5EF4-FFF2-40B4-BE49-F238E27FC236}">
                <a16:creationId xmlns:a16="http://schemas.microsoft.com/office/drawing/2014/main" id="{E0101A2C-FB6D-C3CF-5FFF-51C4AE8FB391}"/>
              </a:ext>
            </a:extLst>
          </p:cNvPr>
          <p:cNvSpPr txBox="1"/>
          <p:nvPr/>
        </p:nvSpPr>
        <p:spPr>
          <a:xfrm>
            <a:off x="378825" y="5649506"/>
            <a:ext cx="243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GB" sz="1400" b="1" baseline="-250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S2</a:t>
            </a:r>
            <a:r>
              <a:rPr lang="en-GB" sz="14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14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density of material with closed porosity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4165927-9982-6272-CE02-5F1CFD44471A}"/>
              </a:ext>
            </a:extLst>
          </p:cNvPr>
          <p:cNvSpPr txBox="1"/>
          <p:nvPr/>
        </p:nvSpPr>
        <p:spPr>
          <a:xfrm>
            <a:off x="321524" y="6105212"/>
            <a:ext cx="6216766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sz="1400" noProof="0" dirty="0"/>
              <a:t>* - lower real density of ex-AUC MOX Pellet due to large crack in pellet body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4B61799-FE2F-0801-9384-36BA32941279}"/>
              </a:ext>
            </a:extLst>
          </p:cNvPr>
          <p:cNvSpPr txBox="1"/>
          <p:nvPr/>
        </p:nvSpPr>
        <p:spPr>
          <a:xfrm>
            <a:off x="583918" y="3050527"/>
            <a:ext cx="609447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noProof="0" dirty="0"/>
              <a:t>J. R. </a:t>
            </a:r>
            <a:r>
              <a:rPr lang="en-GB" sz="800" noProof="0" dirty="0" err="1"/>
              <a:t>Topliss</a:t>
            </a:r>
            <a:r>
              <a:rPr lang="en-GB" sz="800" noProof="0" dirty="0"/>
              <a:t>, I. D. Palmer, S. </a:t>
            </a:r>
            <a:r>
              <a:rPr lang="en-GB" sz="800" noProof="0" dirty="0" err="1"/>
              <a:t>Abeta</a:t>
            </a:r>
            <a:r>
              <a:rPr lang="en-GB" sz="800" noProof="0" dirty="0"/>
              <a:t>, Y. </a:t>
            </a:r>
            <a:r>
              <a:rPr lang="en-GB" sz="800" noProof="0" dirty="0" err="1"/>
              <a:t>Irisa</a:t>
            </a:r>
            <a:r>
              <a:rPr lang="en-GB" sz="800" noProof="0" dirty="0"/>
              <a:t>, K. </a:t>
            </a:r>
            <a:r>
              <a:rPr lang="en-GB" sz="800" noProof="0" dirty="0" err="1"/>
              <a:t>Yamate</a:t>
            </a:r>
            <a:r>
              <a:rPr lang="en-GB" sz="800" noProof="0" dirty="0"/>
              <a:t>, </a:t>
            </a:r>
            <a:r>
              <a:rPr lang="en-GB" sz="800" i="1" noProof="0" dirty="0"/>
              <a:t>Measurement and analysis of MOX physical properties</a:t>
            </a:r>
            <a:r>
              <a:rPr lang="en-GB" sz="800" i="0" noProof="0" dirty="0"/>
              <a:t>, </a:t>
            </a:r>
            <a:r>
              <a:rPr lang="en-GB" sz="800" b="1" i="0" noProof="0" dirty="0"/>
              <a:t>1997</a:t>
            </a:r>
            <a:r>
              <a:rPr lang="en-GB" sz="800" b="0" i="0" noProof="0" dirty="0"/>
              <a:t>.</a:t>
            </a:r>
            <a:endParaRPr lang="en-GB" sz="800" noProof="0" dirty="0"/>
          </a:p>
        </p:txBody>
      </p:sp>
      <p:pic>
        <p:nvPicPr>
          <p:cNvPr id="7" name="Picture 1" descr="A table with numbers and letters&#10;&#10;Description automatically generated">
            <a:extLst>
              <a:ext uri="{FF2B5EF4-FFF2-40B4-BE49-F238E27FC236}">
                <a16:creationId xmlns:a16="http://schemas.microsoft.com/office/drawing/2014/main" id="{D19F12C2-22F5-53E5-F581-254B725AB0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685" b="28025"/>
          <a:stretch/>
        </p:blipFill>
        <p:spPr>
          <a:xfrm>
            <a:off x="539449" y="854720"/>
            <a:ext cx="5272869" cy="215173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165F3DD-0196-762B-A47E-CDAE9DE84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022" y="1008004"/>
            <a:ext cx="2213436" cy="2020026"/>
          </a:xfrm>
          <a:prstGeom prst="rect">
            <a:avLst/>
          </a:prstGeom>
        </p:spPr>
      </p:pic>
      <p:pic>
        <p:nvPicPr>
          <p:cNvPr id="10" name="Picture 40">
            <a:extLst>
              <a:ext uri="{FF2B5EF4-FFF2-40B4-BE49-F238E27FC236}">
                <a16:creationId xmlns:a16="http://schemas.microsoft.com/office/drawing/2014/main" id="{7F892466-C159-B6D6-9F53-3ED0A4503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9086" y="1008004"/>
            <a:ext cx="2144978" cy="2020026"/>
          </a:xfrm>
          <a:prstGeom prst="rect">
            <a:avLst/>
          </a:prstGeom>
        </p:spPr>
      </p:pic>
      <p:sp>
        <p:nvSpPr>
          <p:cNvPr id="11" name="TextBox 42">
            <a:extLst>
              <a:ext uri="{FF2B5EF4-FFF2-40B4-BE49-F238E27FC236}">
                <a16:creationId xmlns:a16="http://schemas.microsoft.com/office/drawing/2014/main" id="{B32C2230-6862-87EA-3D06-11D6C53F318B}"/>
              </a:ext>
            </a:extLst>
          </p:cNvPr>
          <p:cNvSpPr txBox="1"/>
          <p:nvPr/>
        </p:nvSpPr>
        <p:spPr>
          <a:xfrm>
            <a:off x="7163722" y="706218"/>
            <a:ext cx="1770036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sz="1400" noProof="0" dirty="0"/>
              <a:t>ex-ADU MOX Pellet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8BB27DE0-38B3-5DC7-ED2F-99D3DA054605}"/>
              </a:ext>
            </a:extLst>
          </p:cNvPr>
          <p:cNvSpPr txBox="1"/>
          <p:nvPr/>
        </p:nvSpPr>
        <p:spPr>
          <a:xfrm>
            <a:off x="9571822" y="706218"/>
            <a:ext cx="1879041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sz="1400" noProof="0" dirty="0"/>
              <a:t>ex-AUC MOX Pellet 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C16C342-FF05-BE9A-0F27-06755D02EB7A}"/>
              </a:ext>
            </a:extLst>
          </p:cNvPr>
          <p:cNvSpPr/>
          <p:nvPr/>
        </p:nvSpPr>
        <p:spPr>
          <a:xfrm>
            <a:off x="4914451" y="1693863"/>
            <a:ext cx="917106" cy="2367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GB" sz="2400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300938C-A84E-38AF-1C96-EF00F2780A6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2A8253E-8CE1-457E-806A-0618C97C466F}" type="slidenum">
              <a:rPr lang="en-GB" noProof="0" smtClean="0"/>
              <a:t>14</a:t>
            </a:fld>
            <a:endParaRPr lang="en-GB" noProof="0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3F2F98C4-7AB6-56D3-32D6-B7628E9DCFCD}"/>
              </a:ext>
            </a:extLst>
          </p:cNvPr>
          <p:cNvSpPr/>
          <p:nvPr/>
        </p:nvSpPr>
        <p:spPr>
          <a:xfrm>
            <a:off x="1420238" y="3332304"/>
            <a:ext cx="862916" cy="1856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GB" sz="2400" noProof="0" dirty="0"/>
          </a:p>
        </p:txBody>
      </p:sp>
    </p:spTree>
    <p:extLst>
      <p:ext uri="{BB962C8B-B14F-4D97-AF65-F5344CB8AC3E}">
        <p14:creationId xmlns:p14="http://schemas.microsoft.com/office/powerpoint/2010/main" val="1395106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CDD6F9-DDCA-2E64-7981-C10A0C0BF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553649"/>
          </a:xfrm>
        </p:spPr>
        <p:txBody>
          <a:bodyPr/>
          <a:lstStyle/>
          <a:p>
            <a:r>
              <a:rPr lang="en-GB" cap="none" noProof="0" dirty="0"/>
              <a:t>MIMAS MOX Spent Nuclear Fuel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F7614A5-2840-3F48-7375-A13213349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1" y="1592018"/>
            <a:ext cx="8043476" cy="4214255"/>
          </a:xfrm>
        </p:spPr>
        <p:txBody>
          <a:bodyPr/>
          <a:lstStyle/>
          <a:p>
            <a:r>
              <a:rPr lang="en-GB" sz="1800" noProof="0" dirty="0">
                <a:solidFill>
                  <a:srgbClr val="023D6B"/>
                </a:solidFill>
              </a:rPr>
              <a:t>MOX is a ceramic consisting of primarily UO</a:t>
            </a:r>
            <a:r>
              <a:rPr lang="en-GB" sz="1800" baseline="-25000" noProof="0" dirty="0">
                <a:solidFill>
                  <a:srgbClr val="023D6B"/>
                </a:solidFill>
              </a:rPr>
              <a:t>2</a:t>
            </a:r>
            <a:r>
              <a:rPr lang="en-GB" sz="1800" noProof="0" dirty="0">
                <a:solidFill>
                  <a:srgbClr val="023D6B"/>
                </a:solidFill>
              </a:rPr>
              <a:t> and 2 – 8 </a:t>
            </a:r>
            <a:r>
              <a:rPr lang="en-GB" sz="1800" noProof="0" dirty="0" err="1">
                <a:solidFill>
                  <a:srgbClr val="023D6B"/>
                </a:solidFill>
              </a:rPr>
              <a:t>wt%HM</a:t>
            </a:r>
            <a:r>
              <a:rPr lang="en-GB" sz="1800" noProof="0" dirty="0">
                <a:solidFill>
                  <a:srgbClr val="023D6B"/>
                </a:solidFill>
              </a:rPr>
              <a:t> Pu</a:t>
            </a:r>
            <a:r>
              <a:rPr lang="en-GB" sz="1800" baseline="30000" noProof="0" dirty="0">
                <a:solidFill>
                  <a:srgbClr val="023D6B"/>
                </a:solidFill>
              </a:rPr>
              <a:t>1</a:t>
            </a:r>
          </a:p>
          <a:p>
            <a:pPr marL="0" indent="0">
              <a:buNone/>
            </a:pPr>
            <a:endParaRPr lang="en-GB" sz="1800" noProof="0" dirty="0">
              <a:solidFill>
                <a:srgbClr val="023D6B"/>
              </a:solidFill>
            </a:endParaRPr>
          </a:p>
          <a:p>
            <a:r>
              <a:rPr lang="en-GB" sz="1800" dirty="0">
                <a:solidFill>
                  <a:srgbClr val="023D6B"/>
                </a:solidFill>
              </a:rPr>
              <a:t>M</a:t>
            </a:r>
            <a:r>
              <a:rPr lang="en-GB" sz="1800" noProof="0" dirty="0">
                <a:solidFill>
                  <a:srgbClr val="023D6B"/>
                </a:solidFill>
              </a:rPr>
              <a:t>any industrial blending procedures known to obtain MOX ceramic, I focus on the Micronized Master Blend method (MIMAS) </a:t>
            </a:r>
          </a:p>
          <a:p>
            <a:endParaRPr lang="en-GB" sz="1800" noProof="0" dirty="0">
              <a:solidFill>
                <a:srgbClr val="023D6B"/>
              </a:solidFill>
            </a:endParaRPr>
          </a:p>
          <a:p>
            <a:r>
              <a:rPr lang="en-GB" sz="1800" noProof="0" dirty="0">
                <a:solidFill>
                  <a:srgbClr val="023D6B"/>
                </a:solidFill>
              </a:rPr>
              <a:t>MIMAS process developed by </a:t>
            </a:r>
            <a:r>
              <a:rPr lang="en-GB" sz="1800" noProof="0" dirty="0" err="1">
                <a:solidFill>
                  <a:srgbClr val="023D6B"/>
                </a:solidFill>
              </a:rPr>
              <a:t>Belgonucleaire</a:t>
            </a:r>
            <a:r>
              <a:rPr lang="en-GB" sz="1800" noProof="0" dirty="0">
                <a:solidFill>
                  <a:srgbClr val="023D6B"/>
                </a:solidFill>
              </a:rPr>
              <a:t> in 1986, MIMAS MOX has been supplied to many European nations and Japan.</a:t>
            </a:r>
            <a:r>
              <a:rPr lang="en-GB" sz="1800" baseline="30000" noProof="0" dirty="0">
                <a:solidFill>
                  <a:srgbClr val="023D6B"/>
                </a:solidFill>
              </a:rPr>
              <a:t>1</a:t>
            </a:r>
          </a:p>
          <a:p>
            <a:endParaRPr lang="en-GB" sz="1800" noProof="0" dirty="0">
              <a:solidFill>
                <a:srgbClr val="023D6B"/>
              </a:solidFill>
            </a:endParaRPr>
          </a:p>
          <a:p>
            <a:r>
              <a:rPr lang="en-GB" sz="1800" noProof="0" dirty="0">
                <a:solidFill>
                  <a:srgbClr val="023D6B"/>
                </a:solidFill>
              </a:rPr>
              <a:t>Relevance for German SNF Research: MIMAS MOX SNF makes up roughly 7% of SNF inventory and highlighted as problematic by regulators.</a:t>
            </a:r>
            <a:r>
              <a:rPr lang="en-GB" sz="1800" baseline="30000" noProof="0" dirty="0">
                <a:solidFill>
                  <a:srgbClr val="023D6B"/>
                </a:solidFill>
              </a:rPr>
              <a:t>2</a:t>
            </a:r>
          </a:p>
          <a:p>
            <a:endParaRPr lang="en-GB" sz="1600" noProof="0" dirty="0">
              <a:solidFill>
                <a:srgbClr val="023D6B"/>
              </a:solidFill>
            </a:endParaRPr>
          </a:p>
          <a:p>
            <a:endParaRPr lang="en-GB" sz="1600" noProof="0" dirty="0">
              <a:solidFill>
                <a:srgbClr val="023D6B"/>
              </a:solidFill>
            </a:endParaRPr>
          </a:p>
        </p:txBody>
      </p:sp>
      <p:pic>
        <p:nvPicPr>
          <p:cNvPr id="5" name="Grafik 4" descr="Ein Bild, das Grafiken, Logo, Design, Schrift enthält.&#10;&#10;Automatisch generierte Beschreibung">
            <a:extLst>
              <a:ext uri="{FF2B5EF4-FFF2-40B4-BE49-F238E27FC236}">
                <a16:creationId xmlns:a16="http://schemas.microsoft.com/office/drawing/2014/main" id="{5B1B811D-4FDB-558D-BCBF-424CBA295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8" t="36081" r="16932" b="36081"/>
          <a:stretch/>
        </p:blipFill>
        <p:spPr>
          <a:xfrm>
            <a:off x="6174981" y="3772107"/>
            <a:ext cx="1590371" cy="683738"/>
          </a:xfrm>
          <a:prstGeom prst="rect">
            <a:avLst/>
          </a:prstGeom>
        </p:spPr>
      </p:pic>
      <p:sp>
        <p:nvSpPr>
          <p:cNvPr id="6" name="Textfeld 9">
            <a:extLst>
              <a:ext uri="{FF2B5EF4-FFF2-40B4-BE49-F238E27FC236}">
                <a16:creationId xmlns:a16="http://schemas.microsoft.com/office/drawing/2014/main" id="{6864C49B-7459-3557-7432-AC9639A84518}"/>
              </a:ext>
            </a:extLst>
          </p:cNvPr>
          <p:cNvSpPr txBox="1"/>
          <p:nvPr/>
        </p:nvSpPr>
        <p:spPr>
          <a:xfrm>
            <a:off x="327947" y="5901124"/>
            <a:ext cx="6297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000"/>
            <a:r>
              <a:rPr lang="en-GB" sz="800" noProof="0" dirty="0">
                <a:latin typeface="Segoe UI" panose="020B0502040204020203" pitchFamily="34" charset="0"/>
              </a:rPr>
              <a:t>[1]: D. Haas, A. </a:t>
            </a:r>
            <a:r>
              <a:rPr lang="en-GB" sz="800" noProof="0" dirty="0" err="1">
                <a:latin typeface="Segoe UI" panose="020B0502040204020203" pitchFamily="34" charset="0"/>
              </a:rPr>
              <a:t>Vandergheynst</a:t>
            </a:r>
            <a:r>
              <a:rPr lang="en-GB" sz="800" noProof="0" dirty="0">
                <a:latin typeface="Segoe UI" panose="020B0502040204020203" pitchFamily="34" charset="0"/>
              </a:rPr>
              <a:t>, J. van Vliet, R. </a:t>
            </a:r>
            <a:r>
              <a:rPr lang="en-GB" sz="800" noProof="0" dirty="0" err="1">
                <a:latin typeface="Segoe UI" panose="020B0502040204020203" pitchFamily="34" charset="0"/>
              </a:rPr>
              <a:t>Lorenzelli</a:t>
            </a:r>
            <a:r>
              <a:rPr lang="en-GB" sz="800" noProof="0" dirty="0">
                <a:latin typeface="Segoe UI" panose="020B0502040204020203" pitchFamily="34" charset="0"/>
              </a:rPr>
              <a:t>, J.-L. Nigon, </a:t>
            </a:r>
            <a:r>
              <a:rPr lang="en-GB" sz="800" i="1" noProof="0" dirty="0">
                <a:latin typeface="Segoe UI" panose="020B0502040204020203" pitchFamily="34" charset="0"/>
              </a:rPr>
              <a:t>Nuclear Technology</a:t>
            </a:r>
            <a:r>
              <a:rPr lang="en-GB" sz="800" i="0" noProof="0" dirty="0">
                <a:latin typeface="Segoe UI" panose="020B0502040204020203" pitchFamily="34" charset="0"/>
              </a:rPr>
              <a:t> </a:t>
            </a:r>
            <a:r>
              <a:rPr lang="en-GB" sz="800" b="1" i="0" noProof="0" dirty="0">
                <a:latin typeface="Segoe UI" panose="020B0502040204020203" pitchFamily="34" charset="0"/>
              </a:rPr>
              <a:t>1994</a:t>
            </a:r>
            <a:r>
              <a:rPr lang="en-GB" sz="800" b="0" i="0" noProof="0" dirty="0">
                <a:latin typeface="Segoe UI" panose="020B0502040204020203" pitchFamily="34" charset="0"/>
              </a:rPr>
              <a:t>, </a:t>
            </a:r>
            <a:r>
              <a:rPr lang="en-GB" sz="800" b="0" i="1" noProof="0" dirty="0">
                <a:latin typeface="Segoe UI" panose="020B0502040204020203" pitchFamily="34" charset="0"/>
              </a:rPr>
              <a:t>106</a:t>
            </a:r>
            <a:r>
              <a:rPr lang="en-GB" sz="800" b="0" i="0" noProof="0" dirty="0">
                <a:latin typeface="Segoe UI" panose="020B0502040204020203" pitchFamily="34" charset="0"/>
              </a:rPr>
              <a:t>, 60.</a:t>
            </a:r>
          </a:p>
          <a:p>
            <a:pPr marR="1000"/>
            <a:r>
              <a:rPr lang="en-GB" sz="800" noProof="0" dirty="0">
                <a:latin typeface="Segoe UI" panose="020B0502040204020203" pitchFamily="34" charset="0"/>
              </a:rPr>
              <a:t>[2]: Annual Report, </a:t>
            </a:r>
            <a:r>
              <a:rPr lang="en-GB" sz="800" noProof="0" dirty="0" err="1">
                <a:latin typeface="Segoe UI" panose="020B0502040204020203" pitchFamily="34" charset="0"/>
              </a:rPr>
              <a:t>Bundesgesellschaft</a:t>
            </a:r>
            <a:r>
              <a:rPr lang="en-GB" sz="800" noProof="0" dirty="0">
                <a:latin typeface="Segoe UI" panose="020B0502040204020203" pitchFamily="34" charset="0"/>
              </a:rPr>
              <a:t> für </a:t>
            </a:r>
            <a:r>
              <a:rPr lang="en-GB" sz="800" noProof="0" dirty="0" err="1">
                <a:latin typeface="Segoe UI" panose="020B0502040204020203" pitchFamily="34" charset="0"/>
              </a:rPr>
              <a:t>Zwischenlagerung</a:t>
            </a:r>
            <a:r>
              <a:rPr lang="en-GB" sz="800" noProof="0" dirty="0">
                <a:latin typeface="Segoe UI" panose="020B0502040204020203" pitchFamily="34" charset="0"/>
              </a:rPr>
              <a:t> </a:t>
            </a:r>
            <a:r>
              <a:rPr lang="en-GB" sz="800" noProof="0" dirty="0" err="1">
                <a:latin typeface="Segoe UI" panose="020B0502040204020203" pitchFamily="34" charset="0"/>
              </a:rPr>
              <a:t>mbH</a:t>
            </a:r>
            <a:r>
              <a:rPr lang="en-GB" sz="800" noProof="0" dirty="0">
                <a:latin typeface="Segoe UI" panose="020B0502040204020203" pitchFamily="34" charset="0"/>
              </a:rPr>
              <a:t>, </a:t>
            </a:r>
            <a:r>
              <a:rPr lang="en-GB" sz="800" b="1" noProof="0" dirty="0">
                <a:latin typeface="Segoe UI" panose="020B0502040204020203" pitchFamily="34" charset="0"/>
              </a:rPr>
              <a:t>2023</a:t>
            </a:r>
            <a:r>
              <a:rPr lang="en-GB" sz="800" noProof="0" dirty="0">
                <a:latin typeface="Segoe UI" panose="020B0502040204020203" pitchFamily="34" charset="0"/>
              </a:rPr>
              <a:t>.</a:t>
            </a:r>
            <a:endParaRPr lang="en-GB" sz="800" b="0" i="0" noProof="0" dirty="0">
              <a:latin typeface="Segoe UI" panose="020B0502040204020203" pitchFamily="34" charset="0"/>
            </a:endParaRPr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87F11FDF-431B-E0E6-8AC9-BDF95569A268}"/>
              </a:ext>
            </a:extLst>
          </p:cNvPr>
          <p:cNvGrpSpPr/>
          <p:nvPr/>
        </p:nvGrpSpPr>
        <p:grpSpPr>
          <a:xfrm>
            <a:off x="8968016" y="3258095"/>
            <a:ext cx="2511748" cy="2661119"/>
            <a:chOff x="9216585" y="2988023"/>
            <a:chExt cx="2366425" cy="2424175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9D6F7FE9-84FC-C48A-B87D-A8C1D326ADF8}"/>
                </a:ext>
              </a:extLst>
            </p:cNvPr>
            <p:cNvGrpSpPr/>
            <p:nvPr/>
          </p:nvGrpSpPr>
          <p:grpSpPr>
            <a:xfrm>
              <a:off x="9216585" y="2988023"/>
              <a:ext cx="2366425" cy="2424175"/>
              <a:chOff x="7962129" y="3887684"/>
              <a:chExt cx="2824034" cy="3137663"/>
            </a:xfrm>
          </p:grpSpPr>
          <p:pic>
            <p:nvPicPr>
              <p:cNvPr id="8" name="Grafik 7">
                <a:extLst>
                  <a:ext uri="{FF2B5EF4-FFF2-40B4-BE49-F238E27FC236}">
                    <a16:creationId xmlns:a16="http://schemas.microsoft.com/office/drawing/2014/main" id="{4B0F557C-928E-D5BC-1AC0-4F89CC63D8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4878" t="39538" r="46891" b="18782"/>
              <a:stretch/>
            </p:blipFill>
            <p:spPr>
              <a:xfrm>
                <a:off x="7962129" y="3887684"/>
                <a:ext cx="2824034" cy="3137663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9" name="Form 5">
                <a:extLst>
                  <a:ext uri="{FF2B5EF4-FFF2-40B4-BE49-F238E27FC236}">
                    <a16:creationId xmlns:a16="http://schemas.microsoft.com/office/drawing/2014/main" id="{1E317BC8-F058-2C37-46B2-BC88561ABC89}"/>
                  </a:ext>
                </a:extLst>
              </p:cNvPr>
              <p:cNvSpPr/>
              <p:nvPr/>
            </p:nvSpPr>
            <p:spPr bwMode="auto">
              <a:xfrm rot="521445">
                <a:off x="9395198" y="5086075"/>
                <a:ext cx="537194" cy="319446"/>
              </a:xfrm>
              <a:prstGeom prst="swooshArrow">
                <a:avLst>
                  <a:gd name="adj1" fmla="val 18443"/>
                  <a:gd name="adj2" fmla="val 25000"/>
                </a:avLst>
              </a:prstGeom>
              <a:solidFill>
                <a:srgbClr val="023D6B"/>
              </a:solidFill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10" name="Form 5">
                <a:extLst>
                  <a:ext uri="{FF2B5EF4-FFF2-40B4-BE49-F238E27FC236}">
                    <a16:creationId xmlns:a16="http://schemas.microsoft.com/office/drawing/2014/main" id="{0DAEC4EC-A1A3-2FE6-05B7-1384876E2BC4}"/>
                  </a:ext>
                </a:extLst>
              </p:cNvPr>
              <p:cNvSpPr/>
              <p:nvPr/>
            </p:nvSpPr>
            <p:spPr bwMode="auto">
              <a:xfrm rot="521445" flipH="1" flipV="1">
                <a:off x="8856218" y="5372941"/>
                <a:ext cx="497667" cy="578046"/>
              </a:xfrm>
              <a:prstGeom prst="swooshArrow">
                <a:avLst>
                  <a:gd name="adj1" fmla="val 18443"/>
                  <a:gd name="adj2" fmla="val 25000"/>
                </a:avLst>
              </a:prstGeom>
              <a:solidFill>
                <a:srgbClr val="023D6B"/>
              </a:solidFill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11" name="Form 5">
                <a:extLst>
                  <a:ext uri="{FF2B5EF4-FFF2-40B4-BE49-F238E27FC236}">
                    <a16:creationId xmlns:a16="http://schemas.microsoft.com/office/drawing/2014/main" id="{F27B82B8-B55E-1FA3-B68A-7A1692306D65}"/>
                  </a:ext>
                </a:extLst>
              </p:cNvPr>
              <p:cNvSpPr/>
              <p:nvPr/>
            </p:nvSpPr>
            <p:spPr bwMode="auto">
              <a:xfrm rot="521445" flipH="1">
                <a:off x="8668660" y="4857614"/>
                <a:ext cx="761690" cy="510387"/>
              </a:xfrm>
              <a:prstGeom prst="swooshArrow">
                <a:avLst>
                  <a:gd name="adj1" fmla="val 18443"/>
                  <a:gd name="adj2" fmla="val 25000"/>
                </a:avLst>
              </a:prstGeom>
              <a:solidFill>
                <a:srgbClr val="023D6B"/>
              </a:solidFill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GB" noProof="0" dirty="0"/>
              </a:p>
            </p:txBody>
          </p:sp>
        </p:grp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691E932C-8CF3-8263-F72E-E2C11F4295E1}"/>
                </a:ext>
              </a:extLst>
            </p:cNvPr>
            <p:cNvGrpSpPr/>
            <p:nvPr/>
          </p:nvGrpSpPr>
          <p:grpSpPr>
            <a:xfrm>
              <a:off x="10875818" y="3541121"/>
              <a:ext cx="367125" cy="456799"/>
              <a:chOff x="5911211" y="3720883"/>
              <a:chExt cx="777638" cy="777638"/>
            </a:xfrm>
          </p:grpSpPr>
          <p:pic>
            <p:nvPicPr>
              <p:cNvPr id="13" name="Graphic 58" descr="Power Plant with solid fill">
                <a:extLst>
                  <a:ext uri="{FF2B5EF4-FFF2-40B4-BE49-F238E27FC236}">
                    <a16:creationId xmlns:a16="http://schemas.microsoft.com/office/drawing/2014/main" id="{D0E3AC9B-057D-2B4D-3616-7D27D319C7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911211" y="3720883"/>
                <a:ext cx="777638" cy="777638"/>
              </a:xfrm>
              <a:prstGeom prst="rect">
                <a:avLst/>
              </a:prstGeom>
            </p:spPr>
          </p:pic>
          <p:pic>
            <p:nvPicPr>
              <p:cNvPr id="14" name="Graphic 57" descr="Atom outline">
                <a:extLst>
                  <a:ext uri="{FF2B5EF4-FFF2-40B4-BE49-F238E27FC236}">
                    <a16:creationId xmlns:a16="http://schemas.microsoft.com/office/drawing/2014/main" id="{01FBA144-F266-BCD5-2FA3-80684C706E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141817" y="4106597"/>
                <a:ext cx="316426" cy="316426"/>
              </a:xfrm>
              <a:prstGeom prst="rect">
                <a:avLst/>
              </a:prstGeom>
            </p:spPr>
          </p:pic>
        </p:grp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3C409E0C-E92B-B916-B8C2-535A304509B9}"/>
                </a:ext>
              </a:extLst>
            </p:cNvPr>
            <p:cNvGrpSpPr/>
            <p:nvPr/>
          </p:nvGrpSpPr>
          <p:grpSpPr>
            <a:xfrm>
              <a:off x="9552262" y="3505659"/>
              <a:ext cx="308078" cy="340312"/>
              <a:chOff x="5911211" y="3720883"/>
              <a:chExt cx="777638" cy="777638"/>
            </a:xfrm>
          </p:grpSpPr>
          <p:pic>
            <p:nvPicPr>
              <p:cNvPr id="17" name="Graphic 58" descr="Power Plant with solid fill">
                <a:extLst>
                  <a:ext uri="{FF2B5EF4-FFF2-40B4-BE49-F238E27FC236}">
                    <a16:creationId xmlns:a16="http://schemas.microsoft.com/office/drawing/2014/main" id="{2E77BA26-A50D-0060-1215-8270AD296D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911211" y="3720883"/>
                <a:ext cx="777638" cy="777638"/>
              </a:xfrm>
              <a:prstGeom prst="rect">
                <a:avLst/>
              </a:prstGeom>
            </p:spPr>
          </p:pic>
          <p:pic>
            <p:nvPicPr>
              <p:cNvPr id="18" name="Graphic 57" descr="Atom outline">
                <a:extLst>
                  <a:ext uri="{FF2B5EF4-FFF2-40B4-BE49-F238E27FC236}">
                    <a16:creationId xmlns:a16="http://schemas.microsoft.com/office/drawing/2014/main" id="{FB765DFC-1D7A-1161-A7E4-18F1473685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141817" y="4106597"/>
                <a:ext cx="316426" cy="316426"/>
              </a:xfrm>
              <a:prstGeom prst="rect">
                <a:avLst/>
              </a:prstGeom>
            </p:spPr>
          </p:pic>
        </p:grp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9B43BCEE-38B3-F545-60CC-1D2E98D45E8D}"/>
                </a:ext>
              </a:extLst>
            </p:cNvPr>
            <p:cNvGrpSpPr/>
            <p:nvPr/>
          </p:nvGrpSpPr>
          <p:grpSpPr>
            <a:xfrm>
              <a:off x="9768981" y="4579722"/>
              <a:ext cx="367125" cy="456799"/>
              <a:chOff x="5911211" y="3720883"/>
              <a:chExt cx="777638" cy="777638"/>
            </a:xfrm>
          </p:grpSpPr>
          <p:pic>
            <p:nvPicPr>
              <p:cNvPr id="20" name="Graphic 58" descr="Power Plant with solid fill">
                <a:extLst>
                  <a:ext uri="{FF2B5EF4-FFF2-40B4-BE49-F238E27FC236}">
                    <a16:creationId xmlns:a16="http://schemas.microsoft.com/office/drawing/2014/main" id="{EF966E2C-49D2-BAB1-5F10-2F86754DDC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911211" y="3720883"/>
                <a:ext cx="777638" cy="777638"/>
              </a:xfrm>
              <a:prstGeom prst="rect">
                <a:avLst/>
              </a:prstGeom>
            </p:spPr>
          </p:pic>
          <p:pic>
            <p:nvPicPr>
              <p:cNvPr id="21" name="Graphic 57" descr="Atom outline">
                <a:extLst>
                  <a:ext uri="{FF2B5EF4-FFF2-40B4-BE49-F238E27FC236}">
                    <a16:creationId xmlns:a16="http://schemas.microsoft.com/office/drawing/2014/main" id="{21B9A186-E728-00E9-8F18-E3FDEEA4F3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141817" y="4106597"/>
                <a:ext cx="316426" cy="316426"/>
              </a:xfrm>
              <a:prstGeom prst="rect">
                <a:avLst/>
              </a:prstGeom>
            </p:spPr>
          </p:pic>
        </p:grpSp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0D738505-728E-97C9-37E0-F3753E74D283}"/>
                </a:ext>
              </a:extLst>
            </p:cNvPr>
            <p:cNvGrpSpPr/>
            <p:nvPr/>
          </p:nvGrpSpPr>
          <p:grpSpPr>
            <a:xfrm>
              <a:off x="10813106" y="4019860"/>
              <a:ext cx="367125" cy="456799"/>
              <a:chOff x="5911211" y="3720883"/>
              <a:chExt cx="777638" cy="777638"/>
            </a:xfrm>
          </p:grpSpPr>
          <p:pic>
            <p:nvPicPr>
              <p:cNvPr id="23" name="Graphic 58" descr="Power Plant with solid fill">
                <a:extLst>
                  <a:ext uri="{FF2B5EF4-FFF2-40B4-BE49-F238E27FC236}">
                    <a16:creationId xmlns:a16="http://schemas.microsoft.com/office/drawing/2014/main" id="{77F00E69-1775-D574-5A96-B81813DE6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911211" y="3720883"/>
                <a:ext cx="777638" cy="777638"/>
              </a:xfrm>
              <a:prstGeom prst="rect">
                <a:avLst/>
              </a:prstGeom>
            </p:spPr>
          </p:pic>
          <p:pic>
            <p:nvPicPr>
              <p:cNvPr id="24" name="Graphic 57" descr="Atom outline">
                <a:extLst>
                  <a:ext uri="{FF2B5EF4-FFF2-40B4-BE49-F238E27FC236}">
                    <a16:creationId xmlns:a16="http://schemas.microsoft.com/office/drawing/2014/main" id="{6C6053FF-84FD-263F-CEB1-4BAA5C5FC0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141817" y="4106597"/>
                <a:ext cx="316426" cy="316426"/>
              </a:xfrm>
              <a:prstGeom prst="rect">
                <a:avLst/>
              </a:prstGeom>
            </p:spPr>
          </p:pic>
        </p:grpSp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9870B5F7-0F9B-2448-4C3D-AC0251C34499}"/>
                </a:ext>
              </a:extLst>
            </p:cNvPr>
            <p:cNvGrpSpPr/>
            <p:nvPr/>
          </p:nvGrpSpPr>
          <p:grpSpPr>
            <a:xfrm>
              <a:off x="10112050" y="4330329"/>
              <a:ext cx="367125" cy="456799"/>
              <a:chOff x="5911211" y="3720883"/>
              <a:chExt cx="777638" cy="777638"/>
            </a:xfrm>
          </p:grpSpPr>
          <p:pic>
            <p:nvPicPr>
              <p:cNvPr id="26" name="Graphic 58" descr="Power Plant with solid fill">
                <a:extLst>
                  <a:ext uri="{FF2B5EF4-FFF2-40B4-BE49-F238E27FC236}">
                    <a16:creationId xmlns:a16="http://schemas.microsoft.com/office/drawing/2014/main" id="{02CB63D4-288E-1D25-85A3-C226E893E9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911211" y="3720883"/>
                <a:ext cx="777638" cy="777638"/>
              </a:xfrm>
              <a:prstGeom prst="rect">
                <a:avLst/>
              </a:prstGeom>
            </p:spPr>
          </p:pic>
          <p:pic>
            <p:nvPicPr>
              <p:cNvPr id="27" name="Graphic 57" descr="Atom outline">
                <a:extLst>
                  <a:ext uri="{FF2B5EF4-FFF2-40B4-BE49-F238E27FC236}">
                    <a16:creationId xmlns:a16="http://schemas.microsoft.com/office/drawing/2014/main" id="{DADF9CF9-7797-6322-AE46-DE06C2DCFC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141817" y="4106597"/>
                <a:ext cx="316426" cy="316426"/>
              </a:xfrm>
              <a:prstGeom prst="rect">
                <a:avLst/>
              </a:prstGeom>
            </p:spPr>
          </p:pic>
        </p:grpSp>
        <p:sp>
          <p:nvSpPr>
            <p:cNvPr id="28" name="Form 5">
              <a:extLst>
                <a:ext uri="{FF2B5EF4-FFF2-40B4-BE49-F238E27FC236}">
                  <a16:creationId xmlns:a16="http://schemas.microsoft.com/office/drawing/2014/main" id="{4C9C9488-2CAE-5E61-6325-2A5F48434CC0}"/>
                </a:ext>
              </a:extLst>
            </p:cNvPr>
            <p:cNvSpPr/>
            <p:nvPr/>
          </p:nvSpPr>
          <p:spPr bwMode="auto">
            <a:xfrm rot="521445" flipV="1">
              <a:off x="10415547" y="4260159"/>
              <a:ext cx="371469" cy="476879"/>
            </a:xfrm>
            <a:prstGeom prst="swooshArrow">
              <a:avLst>
                <a:gd name="adj1" fmla="val 18443"/>
                <a:gd name="adj2" fmla="val 25000"/>
              </a:avLst>
            </a:prstGeom>
            <a:solidFill>
              <a:srgbClr val="023D6B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 noProof="0" dirty="0"/>
            </a:p>
          </p:txBody>
        </p: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8706AC03-0252-1A53-2310-F2AEB263C3D3}"/>
                </a:ext>
              </a:extLst>
            </p:cNvPr>
            <p:cNvGrpSpPr/>
            <p:nvPr/>
          </p:nvGrpSpPr>
          <p:grpSpPr>
            <a:xfrm>
              <a:off x="10255413" y="3941184"/>
              <a:ext cx="317508" cy="305252"/>
              <a:chOff x="7493915" y="3540720"/>
              <a:chExt cx="914400" cy="914400"/>
            </a:xfrm>
          </p:grpSpPr>
          <p:pic>
            <p:nvPicPr>
              <p:cNvPr id="29" name="Graphic 52" descr="Factory with solid fill">
                <a:extLst>
                  <a:ext uri="{FF2B5EF4-FFF2-40B4-BE49-F238E27FC236}">
                    <a16:creationId xmlns:a16="http://schemas.microsoft.com/office/drawing/2014/main" id="{16F5E7A7-249F-DB09-B17A-E052F4BE25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7493915" y="3540720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30" name="Graphic 54" descr="Atom outline">
                <a:extLst>
                  <a:ext uri="{FF2B5EF4-FFF2-40B4-BE49-F238E27FC236}">
                    <a16:creationId xmlns:a16="http://schemas.microsoft.com/office/drawing/2014/main" id="{AE9BF08F-9529-4A8D-9AD8-41D574BC25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811276" y="3948384"/>
                <a:ext cx="298052" cy="298052"/>
              </a:xfrm>
              <a:prstGeom prst="rect">
                <a:avLst/>
              </a:prstGeom>
            </p:spPr>
          </p:pic>
        </p:grpSp>
      </p:grpSp>
      <p:pic>
        <p:nvPicPr>
          <p:cNvPr id="12" name="Picture 12" descr="A diagram of a nuclear fuel cycle&#10;&#10;Description automatically generated">
            <a:extLst>
              <a:ext uri="{FF2B5EF4-FFF2-40B4-BE49-F238E27FC236}">
                <a16:creationId xmlns:a16="http://schemas.microsoft.com/office/drawing/2014/main" id="{D3A6AB0D-C49C-1125-E1D4-59F9DB98F9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345" y="268136"/>
            <a:ext cx="3169091" cy="3181280"/>
          </a:xfrm>
          <a:prstGeom prst="rect">
            <a:avLst/>
          </a:prstGeom>
        </p:spPr>
      </p:pic>
      <p:sp>
        <p:nvSpPr>
          <p:cNvPr id="33" name="Foliennummernplatzhalter 32">
            <a:extLst>
              <a:ext uri="{FF2B5EF4-FFF2-40B4-BE49-F238E27FC236}">
                <a16:creationId xmlns:a16="http://schemas.microsoft.com/office/drawing/2014/main" id="{B8158A6E-8C31-CEA4-0221-66011E72075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2A8253E-8CE1-457E-806A-0618C97C466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3738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494B2-369C-6C05-9636-2571FB1F0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5F2D1-54F5-D723-6850-4AD46AD47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noProof="0" dirty="0"/>
              <a:t>Challenges of MIMAS MOX SNF and Research focus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6569875-24EE-E560-9AD9-2F3BFD5B5FEB}"/>
              </a:ext>
            </a:extLst>
          </p:cNvPr>
          <p:cNvSpPr txBox="1"/>
          <p:nvPr/>
        </p:nvSpPr>
        <p:spPr>
          <a:xfrm>
            <a:off x="9150075" y="4370421"/>
            <a:ext cx="25422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noProof="0" dirty="0">
                <a:solidFill>
                  <a:schemeClr val="bg1"/>
                </a:solidFill>
              </a:rPr>
              <a:t>interim deposition of spent MOX fuel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3D013D6F-41F3-4151-714F-06EAE0365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413" y="1309323"/>
            <a:ext cx="7004964" cy="4498224"/>
          </a:xfrm>
        </p:spPr>
        <p:txBody>
          <a:bodyPr/>
          <a:lstStyle/>
          <a:p>
            <a:r>
              <a:rPr lang="en-GB" sz="2000" noProof="0" dirty="0">
                <a:solidFill>
                  <a:srgbClr val="023D6B"/>
                </a:solidFill>
              </a:rPr>
              <a:t>Variable behaviour to spent UO</a:t>
            </a:r>
            <a:r>
              <a:rPr lang="en-GB" sz="2000" baseline="-25000" noProof="0" dirty="0">
                <a:solidFill>
                  <a:srgbClr val="023D6B"/>
                </a:solidFill>
              </a:rPr>
              <a:t>2</a:t>
            </a:r>
            <a:r>
              <a:rPr lang="en-GB" sz="2000" noProof="0" dirty="0">
                <a:solidFill>
                  <a:srgbClr val="023D6B"/>
                </a:solidFill>
              </a:rPr>
              <a:t> fuel: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noProof="0" dirty="0">
                <a:solidFill>
                  <a:srgbClr val="023D6B"/>
                </a:solidFill>
              </a:rPr>
              <a:t>Heterogeneous Pu distribution leads to “Pu-islands” which cause local</a:t>
            </a:r>
            <a:r>
              <a:rPr lang="en-GB" sz="1800" dirty="0">
                <a:solidFill>
                  <a:srgbClr val="023D6B"/>
                </a:solidFill>
              </a:rPr>
              <a:t> </a:t>
            </a:r>
            <a:r>
              <a:rPr lang="en-GB" sz="1800" noProof="0" dirty="0">
                <a:solidFill>
                  <a:srgbClr val="023D6B"/>
                </a:solidFill>
              </a:rPr>
              <a:t>high-burn-up structure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sz="1800" noProof="0" dirty="0">
              <a:solidFill>
                <a:srgbClr val="023D6B"/>
              </a:solidFill>
            </a:endParaRPr>
          </a:p>
          <a:p>
            <a:r>
              <a:rPr lang="en-GB" sz="2000" noProof="0" dirty="0">
                <a:solidFill>
                  <a:srgbClr val="023D6B"/>
                </a:solidFill>
              </a:rPr>
              <a:t>Challenges of investigation: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noProof="0" dirty="0">
                <a:solidFill>
                  <a:srgbClr val="023D6B"/>
                </a:solidFill>
              </a:rPr>
              <a:t>Challenging radioactive handling due to higher activities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noProof="0" dirty="0">
                <a:solidFill>
                  <a:srgbClr val="023D6B"/>
                </a:solidFill>
              </a:rPr>
              <a:t>Extreme chemical/physical complexity challenges fundamental approaches  </a:t>
            </a:r>
            <a:endParaRPr lang="en-GB" sz="1800" dirty="0">
              <a:solidFill>
                <a:srgbClr val="023D6B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GB" sz="2000" noProof="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sz="2000" noProof="0" dirty="0">
                <a:solidFill>
                  <a:srgbClr val="FF0000"/>
                </a:solidFill>
              </a:rPr>
              <a:t>Need for simplified benchmarkable materials to better understand fundamental MOX SNF properties</a:t>
            </a:r>
          </a:p>
        </p:txBody>
      </p:sp>
      <p:pic>
        <p:nvPicPr>
          <p:cNvPr id="3" name="Grafik 2" descr="Ein Bild, das Farbigkeit, Screenshot, lila, violett enthält.&#10;&#10;Automatisch generierte Beschreibung">
            <a:extLst>
              <a:ext uri="{FF2B5EF4-FFF2-40B4-BE49-F238E27FC236}">
                <a16:creationId xmlns:a16="http://schemas.microsoft.com/office/drawing/2014/main" id="{7DB32547-7CB2-6EB4-E3B0-AC850B49F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359" y="4056037"/>
            <a:ext cx="3384175" cy="2546400"/>
          </a:xfrm>
          <a:prstGeom prst="rect">
            <a:avLst/>
          </a:prstGeom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61B7E1F2-9ABA-57E1-6A30-E323C5F8423E}"/>
              </a:ext>
            </a:extLst>
          </p:cNvPr>
          <p:cNvCxnSpPr>
            <a:cxnSpLocks/>
          </p:cNvCxnSpPr>
          <p:nvPr/>
        </p:nvCxnSpPr>
        <p:spPr>
          <a:xfrm flipV="1">
            <a:off x="8388761" y="4387037"/>
            <a:ext cx="380019" cy="1501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3D9E8DF6-8A17-466D-4893-90494A37F1D4}"/>
              </a:ext>
            </a:extLst>
          </p:cNvPr>
          <p:cNvSpPr txBox="1"/>
          <p:nvPr/>
        </p:nvSpPr>
        <p:spPr>
          <a:xfrm>
            <a:off x="8578770" y="6568700"/>
            <a:ext cx="3190297" cy="2092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sz="800" noProof="0" dirty="0">
                <a:latin typeface="Segoe UI" panose="020B0502040204020203" pitchFamily="34" charset="0"/>
              </a:rPr>
              <a:t>R. </a:t>
            </a:r>
            <a:r>
              <a:rPr lang="en-GB" sz="800" noProof="0" dirty="0" err="1">
                <a:latin typeface="Segoe UI" panose="020B0502040204020203" pitchFamily="34" charset="0"/>
              </a:rPr>
              <a:t>Delville</a:t>
            </a:r>
            <a:r>
              <a:rPr lang="en-GB" sz="800" noProof="0" dirty="0">
                <a:latin typeface="Segoe UI" panose="020B0502040204020203" pitchFamily="34" charset="0"/>
              </a:rPr>
              <a:t>, M. Verwerft, </a:t>
            </a:r>
            <a:r>
              <a:rPr lang="en-GB" sz="800" i="1" noProof="0" dirty="0">
                <a:latin typeface="Segoe UI" panose="020B0502040204020203" pitchFamily="34" charset="0"/>
              </a:rPr>
              <a:t>Microscopy and Microanalysis</a:t>
            </a:r>
            <a:r>
              <a:rPr lang="en-GB" sz="800" i="0" noProof="0" dirty="0">
                <a:latin typeface="Segoe UI" panose="020B0502040204020203" pitchFamily="34" charset="0"/>
              </a:rPr>
              <a:t> </a:t>
            </a:r>
            <a:r>
              <a:rPr lang="en-GB" sz="800" b="1" i="0" noProof="0" dirty="0">
                <a:latin typeface="Segoe UI" panose="020B0502040204020203" pitchFamily="34" charset="0"/>
              </a:rPr>
              <a:t>2023</a:t>
            </a:r>
            <a:r>
              <a:rPr lang="en-GB" sz="800" b="0" i="0" noProof="0" dirty="0">
                <a:latin typeface="Segoe UI" panose="020B0502040204020203" pitchFamily="34" charset="0"/>
              </a:rPr>
              <a:t>, </a:t>
            </a:r>
            <a:r>
              <a:rPr lang="en-GB" sz="800" b="0" i="1" noProof="0" dirty="0">
                <a:latin typeface="Segoe UI" panose="020B0502040204020203" pitchFamily="34" charset="0"/>
              </a:rPr>
              <a:t>29</a:t>
            </a:r>
            <a:r>
              <a:rPr lang="en-GB" sz="800" b="0" i="0" noProof="0" dirty="0">
                <a:latin typeface="Segoe UI" panose="020B0502040204020203" pitchFamily="34" charset="0"/>
              </a:rPr>
              <a:t>, 78.</a:t>
            </a:r>
            <a:endParaRPr lang="en-GB" sz="800" noProof="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BB87932-6852-E3A7-2637-6373BF5D6B8C}"/>
              </a:ext>
            </a:extLst>
          </p:cNvPr>
          <p:cNvSpPr txBox="1">
            <a:spLocks/>
          </p:cNvSpPr>
          <p:nvPr/>
        </p:nvSpPr>
        <p:spPr>
          <a:xfrm>
            <a:off x="8093276" y="3779333"/>
            <a:ext cx="4010922" cy="2618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lang="en-GB" sz="1400" u="sng" noProof="0" dirty="0">
                <a:latin typeface="Arial" panose="020B0604020202020204" pitchFamily="34" charset="0"/>
                <a:cs typeface="Arial" panose="020B0604020202020204" pitchFamily="34" charset="0"/>
              </a:rPr>
              <a:t>EPMA Map of Pu Distribution in </a:t>
            </a:r>
            <a:r>
              <a:rPr lang="en-GB" sz="1400" u="sng" dirty="0" err="1">
                <a:latin typeface="Arial" panose="020B0604020202020204" pitchFamily="34" charset="0"/>
                <a:cs typeface="Arial" panose="020B0604020202020204" pitchFamily="34" charset="0"/>
              </a:rPr>
              <a:t>unirr</a:t>
            </a:r>
            <a:r>
              <a:rPr lang="en-GB" sz="1400" u="sng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sz="1400" u="sng" noProof="0" dirty="0">
                <a:latin typeface="Arial" panose="020B0604020202020204" pitchFamily="34" charset="0"/>
                <a:cs typeface="Arial" panose="020B0604020202020204" pitchFamily="34" charset="0"/>
              </a:rPr>
              <a:t> MIMAS MOX</a:t>
            </a:r>
            <a:endParaRPr kumimoji="0" lang="en-GB" sz="140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17D7D26-7FDA-533B-1C1F-6A1CAA6DF448}"/>
              </a:ext>
            </a:extLst>
          </p:cNvPr>
          <p:cNvSpPr txBox="1"/>
          <p:nvPr/>
        </p:nvSpPr>
        <p:spPr>
          <a:xfrm>
            <a:off x="6666639" y="4237719"/>
            <a:ext cx="1824538" cy="5601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1600" noProof="0" dirty="0">
                <a:solidFill>
                  <a:srgbClr val="023D6B"/>
                </a:solidFill>
              </a:rPr>
              <a:t>“Plutonium island”</a:t>
            </a:r>
          </a:p>
          <a:p>
            <a:pPr algn="l">
              <a:lnSpc>
                <a:spcPct val="95000"/>
              </a:lnSpc>
            </a:pPr>
            <a:endParaRPr lang="en-GB" sz="1600" noProof="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5C510D0-54C8-FE06-EF9E-DD452250DCE8}"/>
              </a:ext>
            </a:extLst>
          </p:cNvPr>
          <p:cNvSpPr txBox="1"/>
          <p:nvPr/>
        </p:nvSpPr>
        <p:spPr>
          <a:xfrm>
            <a:off x="6399299" y="5831863"/>
            <a:ext cx="2079415" cy="5601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1600" noProof="0" dirty="0">
                <a:solidFill>
                  <a:srgbClr val="023D6B"/>
                </a:solidFill>
              </a:rPr>
              <a:t>“Intermediate phase”</a:t>
            </a:r>
          </a:p>
          <a:p>
            <a:pPr algn="l">
              <a:lnSpc>
                <a:spcPct val="95000"/>
              </a:lnSpc>
            </a:pPr>
            <a:endParaRPr lang="en-GB" sz="1600" noProof="0" dirty="0"/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F94E21AF-425F-0E29-E361-D99D33147FFF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8478714" y="6111940"/>
            <a:ext cx="588608" cy="17087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00DEE677-1EC3-42E1-6F12-5E34BC271F35}"/>
              </a:ext>
            </a:extLst>
          </p:cNvPr>
          <p:cNvGrpSpPr/>
          <p:nvPr/>
        </p:nvGrpSpPr>
        <p:grpSpPr>
          <a:xfrm>
            <a:off x="7118685" y="5534284"/>
            <a:ext cx="2091878" cy="560153"/>
            <a:chOff x="4216879" y="952806"/>
            <a:chExt cx="2091878" cy="560153"/>
          </a:xfrm>
        </p:grpSpPr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BE5578EE-3182-DEB1-3EB3-7408C2C00800}"/>
                </a:ext>
              </a:extLst>
            </p:cNvPr>
            <p:cNvSpPr txBox="1"/>
            <p:nvPr/>
          </p:nvSpPr>
          <p:spPr>
            <a:xfrm>
              <a:off x="4216879" y="952806"/>
              <a:ext cx="1372492" cy="560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n-GB" sz="1600" noProof="0" dirty="0">
                  <a:solidFill>
                    <a:srgbClr val="023D6B"/>
                  </a:solidFill>
                </a:rPr>
                <a:t>“UO</a:t>
              </a:r>
              <a:r>
                <a:rPr lang="en-GB" sz="1600" baseline="-25000" noProof="0" dirty="0">
                  <a:solidFill>
                    <a:srgbClr val="023D6B"/>
                  </a:solidFill>
                </a:rPr>
                <a:t>2</a:t>
              </a:r>
              <a:r>
                <a:rPr lang="en-GB" sz="1600" noProof="0" dirty="0">
                  <a:solidFill>
                    <a:srgbClr val="023D6B"/>
                  </a:solidFill>
                </a:rPr>
                <a:t>-matrix”</a:t>
              </a:r>
            </a:p>
            <a:p>
              <a:pPr algn="l">
                <a:lnSpc>
                  <a:spcPct val="95000"/>
                </a:lnSpc>
              </a:pPr>
              <a:endParaRPr lang="en-GB" sz="1600" noProof="0" dirty="0"/>
            </a:p>
          </p:txBody>
        </p:sp>
        <p:cxnSp>
          <p:nvCxnSpPr>
            <p:cNvPr id="18" name="Gerade Verbindung mit Pfeil 17">
              <a:extLst>
                <a:ext uri="{FF2B5EF4-FFF2-40B4-BE49-F238E27FC236}">
                  <a16:creationId xmlns:a16="http://schemas.microsoft.com/office/drawing/2014/main" id="{C778FA09-AB69-021D-94C9-B137B562895B}"/>
                </a:ext>
              </a:extLst>
            </p:cNvPr>
            <p:cNvCxnSpPr>
              <a:cxnSpLocks/>
            </p:cNvCxnSpPr>
            <p:nvPr/>
          </p:nvCxnSpPr>
          <p:spPr>
            <a:xfrm>
              <a:off x="5486955" y="1152220"/>
              <a:ext cx="821802" cy="4499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AE2BAD3-0DC3-6C4C-F1FE-5F2153F6DB0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2A8253E-8CE1-457E-806A-0618C97C466F}" type="slidenum">
              <a:rPr lang="de-DE" smtClean="0"/>
              <a:t>3</a:t>
            </a:fld>
            <a:endParaRPr lang="de-DE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AD0A21A5-D9FD-4DAA-600C-E424842E45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27508" y="1048996"/>
            <a:ext cx="3138104" cy="2509439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A28D7AA-BB36-15B6-8769-18FF0D8A7709}"/>
              </a:ext>
            </a:extLst>
          </p:cNvPr>
          <p:cNvSpPr txBox="1">
            <a:spLocks/>
          </p:cNvSpPr>
          <p:nvPr/>
        </p:nvSpPr>
        <p:spPr>
          <a:xfrm>
            <a:off x="8988011" y="817479"/>
            <a:ext cx="4010922" cy="2618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lang="en-GB" sz="1400" u="sng" noProof="0" dirty="0">
                <a:latin typeface="Arial" panose="020B0604020202020204" pitchFamily="34" charset="0"/>
                <a:cs typeface="Arial" panose="020B0604020202020204" pitchFamily="34" charset="0"/>
              </a:rPr>
              <a:t>EBSD </a:t>
            </a:r>
            <a:r>
              <a:rPr lang="en-GB" sz="1400" u="sng" dirty="0">
                <a:latin typeface="Arial" panose="020B0604020202020204" pitchFamily="34" charset="0"/>
                <a:cs typeface="Arial" panose="020B0604020202020204" pitchFamily="34" charset="0"/>
              </a:rPr>
              <a:t>Map of </a:t>
            </a:r>
            <a:r>
              <a:rPr lang="en-GB" sz="1400" u="sng" dirty="0" err="1">
                <a:latin typeface="Arial" panose="020B0604020202020204" pitchFamily="34" charset="0"/>
                <a:cs typeface="Arial" panose="020B0604020202020204" pitchFamily="34" charset="0"/>
              </a:rPr>
              <a:t>irr</a:t>
            </a:r>
            <a:r>
              <a:rPr lang="en-GB" sz="1400" u="sng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400" u="sng" noProof="0" dirty="0">
                <a:latin typeface="Arial" panose="020B0604020202020204" pitchFamily="34" charset="0"/>
                <a:cs typeface="Arial" panose="020B0604020202020204" pitchFamily="34" charset="0"/>
              </a:rPr>
              <a:t>MIMAS MOX</a:t>
            </a:r>
            <a:endParaRPr kumimoji="0" lang="en-GB" sz="140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feld 5">
            <a:extLst>
              <a:ext uri="{FF2B5EF4-FFF2-40B4-BE49-F238E27FC236}">
                <a16:creationId xmlns:a16="http://schemas.microsoft.com/office/drawing/2014/main" id="{D064693F-95F6-A6F0-73D8-5C6F740A6164}"/>
              </a:ext>
            </a:extLst>
          </p:cNvPr>
          <p:cNvSpPr txBox="1"/>
          <p:nvPr/>
        </p:nvSpPr>
        <p:spPr>
          <a:xfrm>
            <a:off x="8578770" y="3522752"/>
            <a:ext cx="1518364" cy="2092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5000"/>
              </a:lnSpc>
            </a:pPr>
            <a:r>
              <a:rPr lang="en-GB" sz="800" noProof="0" dirty="0">
                <a:latin typeface="Segoe UI" panose="020B0502040204020203" pitchFamily="34" charset="0"/>
              </a:rPr>
              <a:t>Iwaschko et al. </a:t>
            </a:r>
            <a:r>
              <a:rPr lang="en-GB" sz="800" i="1" noProof="0" dirty="0">
                <a:latin typeface="Segoe UI" panose="020B0502040204020203" pitchFamily="34" charset="0"/>
              </a:rPr>
              <a:t>in preparation</a:t>
            </a:r>
            <a:endParaRPr lang="en-GB" sz="800" i="1" noProof="0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CE259BEF-919C-8135-A035-2DDEAB3C0884}"/>
              </a:ext>
            </a:extLst>
          </p:cNvPr>
          <p:cNvSpPr txBox="1"/>
          <p:nvPr/>
        </p:nvSpPr>
        <p:spPr>
          <a:xfrm>
            <a:off x="7015809" y="2604825"/>
            <a:ext cx="1475368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GB" sz="1600" noProof="0" dirty="0">
                <a:solidFill>
                  <a:srgbClr val="023D6B"/>
                </a:solidFill>
              </a:rPr>
              <a:t>“High-Burn-up Structure”</a:t>
            </a:r>
          </a:p>
          <a:p>
            <a:pPr algn="l">
              <a:lnSpc>
                <a:spcPct val="95000"/>
              </a:lnSpc>
            </a:pPr>
            <a:endParaRPr lang="en-GB" sz="1600" noProof="0" dirty="0"/>
          </a:p>
        </p:txBody>
      </p: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644F06C9-7614-6A42-A420-0E4EB0D724D3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8491177" y="3001857"/>
            <a:ext cx="1024699" cy="4992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464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1A3A4-92DD-773C-1E05-26227F413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 descr="Ein Bild, das Grafiken, Logo, Design, Schrift enthält.&#10;&#10;Automatisch generierte Beschreibung">
            <a:extLst>
              <a:ext uri="{FF2B5EF4-FFF2-40B4-BE49-F238E27FC236}">
                <a16:creationId xmlns:a16="http://schemas.microsoft.com/office/drawing/2014/main" id="{45F88E38-5C1E-63EA-DD94-2F4B6DBF1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8" t="36081" r="16932" b="36081"/>
          <a:stretch/>
        </p:blipFill>
        <p:spPr>
          <a:xfrm>
            <a:off x="2927597" y="1509479"/>
            <a:ext cx="1260808" cy="542051"/>
          </a:xfrm>
          <a:prstGeom prst="rect">
            <a:avLst/>
          </a:prstGeom>
        </p:spPr>
      </p:pic>
      <p:pic>
        <p:nvPicPr>
          <p:cNvPr id="8" name="Inhaltsplatzhalter 7" descr="Ein Bild, das Text, Diagramm, Schrift, Screenshot enthält.">
            <a:extLst>
              <a:ext uri="{FF2B5EF4-FFF2-40B4-BE49-F238E27FC236}">
                <a16:creationId xmlns:a16="http://schemas.microsoft.com/office/drawing/2014/main" id="{A4759E1B-8AB5-0EB4-C6EE-B3CD846A0A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95" y="1990831"/>
            <a:ext cx="3344884" cy="3383719"/>
          </a:xfr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6925C6B1-7C6D-DC12-85CF-5C4E350AE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noProof="0" dirty="0"/>
              <a:t>MIMAS MOX production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89DBC36-629D-8722-774D-844F763493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noProof="0" dirty="0"/>
              <a:t>Industrial vs. lab surrogate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BA477FB-34A6-3164-11FB-826FE3D18919}"/>
              </a:ext>
            </a:extLst>
          </p:cNvPr>
          <p:cNvSpPr txBox="1"/>
          <p:nvPr/>
        </p:nvSpPr>
        <p:spPr>
          <a:xfrm>
            <a:off x="117995" y="5397087"/>
            <a:ext cx="3630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000"/>
            <a:r>
              <a:rPr lang="en-GB" sz="800" noProof="0" dirty="0">
                <a:latin typeface="+mj-lt"/>
              </a:rPr>
              <a:t>T. Abe, K. Asakura in </a:t>
            </a:r>
            <a:r>
              <a:rPr lang="en-GB" sz="800" i="1" noProof="0" dirty="0">
                <a:latin typeface="+mj-lt"/>
              </a:rPr>
              <a:t>Comprehensive Nuclear Materials</a:t>
            </a:r>
            <a:r>
              <a:rPr lang="en-GB" sz="800" i="0" noProof="0" dirty="0">
                <a:latin typeface="+mj-lt"/>
              </a:rPr>
              <a:t>. </a:t>
            </a:r>
            <a:r>
              <a:rPr lang="en-GB" sz="800" i="1" noProof="0" dirty="0">
                <a:latin typeface="+mj-lt"/>
              </a:rPr>
              <a:t>Online version </a:t>
            </a:r>
            <a:r>
              <a:rPr lang="en-GB" sz="800" i="0" noProof="0" dirty="0">
                <a:latin typeface="+mj-lt"/>
              </a:rPr>
              <a:t>(Ed.: R. </a:t>
            </a:r>
            <a:r>
              <a:rPr lang="en-GB" sz="800" i="0" noProof="0" dirty="0" err="1">
                <a:latin typeface="+mj-lt"/>
              </a:rPr>
              <a:t>Konings</a:t>
            </a:r>
            <a:r>
              <a:rPr lang="en-GB" sz="800" i="0" noProof="0" dirty="0">
                <a:latin typeface="+mj-lt"/>
              </a:rPr>
              <a:t>), Elsevier Science, Burlington, </a:t>
            </a:r>
            <a:r>
              <a:rPr lang="en-GB" sz="800" b="1" i="0" noProof="0" dirty="0">
                <a:latin typeface="+mj-lt"/>
              </a:rPr>
              <a:t>2011</a:t>
            </a:r>
            <a:r>
              <a:rPr lang="en-GB" sz="800" b="0" i="0" noProof="0" dirty="0">
                <a:latin typeface="+mj-lt"/>
              </a:rPr>
              <a:t>, pp. 393–422.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90E0E25-EF90-27BA-B5FD-6094250FAA0A}"/>
              </a:ext>
            </a:extLst>
          </p:cNvPr>
          <p:cNvSpPr txBox="1"/>
          <p:nvPr/>
        </p:nvSpPr>
        <p:spPr>
          <a:xfrm>
            <a:off x="144379" y="1643693"/>
            <a:ext cx="2871299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sz="1400" u="sng" noProof="0" dirty="0"/>
              <a:t>Industrial MIMAS method scheme</a:t>
            </a: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9D1DF406-87F4-52EA-7A64-F098F04BEECB}"/>
              </a:ext>
            </a:extLst>
          </p:cNvPr>
          <p:cNvCxnSpPr>
            <a:cxnSpLocks/>
          </p:cNvCxnSpPr>
          <p:nvPr/>
        </p:nvCxnSpPr>
        <p:spPr>
          <a:xfrm>
            <a:off x="4207312" y="1200185"/>
            <a:ext cx="0" cy="5184843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003BD1BF-2395-B9C4-9164-432E41986855}"/>
              </a:ext>
            </a:extLst>
          </p:cNvPr>
          <p:cNvGrpSpPr/>
          <p:nvPr/>
        </p:nvGrpSpPr>
        <p:grpSpPr>
          <a:xfrm>
            <a:off x="3941147" y="955837"/>
            <a:ext cx="3691809" cy="1081854"/>
            <a:chOff x="3744502" y="988594"/>
            <a:chExt cx="3691809" cy="1081854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CD8109A-30F2-62FD-37CC-9C495C90B876}"/>
                </a:ext>
              </a:extLst>
            </p:cNvPr>
            <p:cNvSpPr txBox="1"/>
            <p:nvPr/>
          </p:nvSpPr>
          <p:spPr>
            <a:xfrm>
              <a:off x="5560476" y="995255"/>
              <a:ext cx="1875835" cy="2970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GB" sz="1400" noProof="0" dirty="0">
                  <a:solidFill>
                    <a:srgbClr val="FF0000"/>
                  </a:solidFill>
                </a:rPr>
                <a:t>Reduced normally     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E1154A0D-42EC-0181-ACC7-B50A715342A2}"/>
                </a:ext>
              </a:extLst>
            </p:cNvPr>
            <p:cNvSpPr txBox="1"/>
            <p:nvPr/>
          </p:nvSpPr>
          <p:spPr>
            <a:xfrm>
              <a:off x="3744502" y="988594"/>
              <a:ext cx="1802032" cy="2970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GB" sz="1400" noProof="0" dirty="0">
                  <a:solidFill>
                    <a:srgbClr val="FF0000"/>
                  </a:solidFill>
                </a:rPr>
                <a:t>Reduced at higher T</a:t>
              </a:r>
            </a:p>
          </p:txBody>
        </p:sp>
        <p:cxnSp>
          <p:nvCxnSpPr>
            <p:cNvPr id="28" name="Gerade Verbindung mit Pfeil 27">
              <a:extLst>
                <a:ext uri="{FF2B5EF4-FFF2-40B4-BE49-F238E27FC236}">
                  <a16:creationId xmlns:a16="http://schemas.microsoft.com/office/drawing/2014/main" id="{879AF744-07B5-92DB-1C66-3E0C9B0C01D9}"/>
                </a:ext>
              </a:extLst>
            </p:cNvPr>
            <p:cNvCxnSpPr>
              <a:cxnSpLocks/>
              <a:stCxn id="12" idx="2"/>
              <a:endCxn id="3" idx="0"/>
            </p:cNvCxnSpPr>
            <p:nvPr/>
          </p:nvCxnSpPr>
          <p:spPr>
            <a:xfrm flipH="1">
              <a:off x="5656452" y="1292259"/>
              <a:ext cx="841942" cy="77818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Gerade Verbindung mit Pfeil 28">
              <a:extLst>
                <a:ext uri="{FF2B5EF4-FFF2-40B4-BE49-F238E27FC236}">
                  <a16:creationId xmlns:a16="http://schemas.microsoft.com/office/drawing/2014/main" id="{15397AF6-A054-13BC-D2D9-D44088AF27A7}"/>
                </a:ext>
              </a:extLst>
            </p:cNvPr>
            <p:cNvCxnSpPr>
              <a:cxnSpLocks/>
              <a:stCxn id="18" idx="2"/>
              <a:endCxn id="32" idx="0"/>
            </p:cNvCxnSpPr>
            <p:nvPr/>
          </p:nvCxnSpPr>
          <p:spPr>
            <a:xfrm>
              <a:off x="4645518" y="1285598"/>
              <a:ext cx="0" cy="78485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" name="Rechteck 4">
            <a:extLst>
              <a:ext uri="{FF2B5EF4-FFF2-40B4-BE49-F238E27FC236}">
                <a16:creationId xmlns:a16="http://schemas.microsoft.com/office/drawing/2014/main" id="{2C53B399-D15D-B300-7149-96C9D169B289}"/>
              </a:ext>
            </a:extLst>
          </p:cNvPr>
          <p:cNvSpPr/>
          <p:nvPr/>
        </p:nvSpPr>
        <p:spPr>
          <a:xfrm>
            <a:off x="845575" y="2420029"/>
            <a:ext cx="1376516" cy="8695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GB" sz="2400" noProof="0" dirty="0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1C297E95-88CE-9389-A396-21732757FF08}"/>
              </a:ext>
            </a:extLst>
          </p:cNvPr>
          <p:cNvGrpSpPr/>
          <p:nvPr/>
        </p:nvGrpSpPr>
        <p:grpSpPr>
          <a:xfrm>
            <a:off x="4271583" y="1280482"/>
            <a:ext cx="4950946" cy="4873424"/>
            <a:chOff x="4271583" y="1280482"/>
            <a:chExt cx="4950946" cy="4873424"/>
          </a:xfrm>
        </p:grpSpPr>
        <p:grpSp>
          <p:nvGrpSpPr>
            <p:cNvPr id="68" name="Gruppieren 67">
              <a:extLst>
                <a:ext uri="{FF2B5EF4-FFF2-40B4-BE49-F238E27FC236}">
                  <a16:creationId xmlns:a16="http://schemas.microsoft.com/office/drawing/2014/main" id="{4467446C-3AE5-6F57-172B-BCABE1B62DFF}"/>
                </a:ext>
              </a:extLst>
            </p:cNvPr>
            <p:cNvGrpSpPr/>
            <p:nvPr/>
          </p:nvGrpSpPr>
          <p:grpSpPr>
            <a:xfrm>
              <a:off x="4360050" y="2037691"/>
              <a:ext cx="3171708" cy="4116215"/>
              <a:chOff x="5380067" y="1209374"/>
              <a:chExt cx="4147279" cy="4957891"/>
            </a:xfrm>
          </p:grpSpPr>
          <p:sp>
            <p:nvSpPr>
              <p:cNvPr id="3" name="Rechteck: abgerundete Ecken 2">
                <a:extLst>
                  <a:ext uri="{FF2B5EF4-FFF2-40B4-BE49-F238E27FC236}">
                    <a16:creationId xmlns:a16="http://schemas.microsoft.com/office/drawing/2014/main" id="{32CB77C7-BA7D-B167-5C2D-206B68080FB0}"/>
                  </a:ext>
                </a:extLst>
              </p:cNvPr>
              <p:cNvSpPr/>
              <p:nvPr/>
            </p:nvSpPr>
            <p:spPr>
              <a:xfrm>
                <a:off x="6701950" y="1209374"/>
                <a:ext cx="1260808" cy="554441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GB" sz="1600" noProof="0" dirty="0"/>
              </a:p>
              <a:p>
                <a:pPr algn="ctr">
                  <a:lnSpc>
                    <a:spcPct val="95000"/>
                  </a:lnSpc>
                </a:pPr>
                <a:r>
                  <a:rPr lang="en-GB" sz="1400" noProof="0" dirty="0">
                    <a:solidFill>
                      <a:schemeClr val="tx1"/>
                    </a:solidFill>
                  </a:rPr>
                  <a:t>“Active“ UO</a:t>
                </a:r>
                <a:r>
                  <a:rPr lang="en-GB" sz="1400" baseline="-25000" noProof="0" dirty="0">
                    <a:solidFill>
                      <a:schemeClr val="tx1"/>
                    </a:solidFill>
                  </a:rPr>
                  <a:t>2</a:t>
                </a:r>
              </a:p>
              <a:p>
                <a:pPr algn="ctr">
                  <a:lnSpc>
                    <a:spcPct val="95000"/>
                  </a:lnSpc>
                </a:pPr>
                <a:endParaRPr lang="en-GB" noProof="0" dirty="0"/>
              </a:p>
            </p:txBody>
          </p:sp>
          <p:cxnSp>
            <p:nvCxnSpPr>
              <p:cNvPr id="14" name="Gerade Verbindung mit Pfeil 13">
                <a:extLst>
                  <a:ext uri="{FF2B5EF4-FFF2-40B4-BE49-F238E27FC236}">
                    <a16:creationId xmlns:a16="http://schemas.microsoft.com/office/drawing/2014/main" id="{67B782B0-CF92-9162-F482-178C564D1C10}"/>
                  </a:ext>
                </a:extLst>
              </p:cNvPr>
              <p:cNvCxnSpPr>
                <a:cxnSpLocks/>
                <a:stCxn id="3" idx="2"/>
                <a:endCxn id="37" idx="0"/>
              </p:cNvCxnSpPr>
              <p:nvPr/>
            </p:nvCxnSpPr>
            <p:spPr>
              <a:xfrm>
                <a:off x="7332354" y="1763815"/>
                <a:ext cx="0" cy="404945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38934FB5-E8DB-75A4-92D6-CD907B3495F0}"/>
                  </a:ext>
                </a:extLst>
              </p:cNvPr>
              <p:cNvSpPr txBox="1"/>
              <p:nvPr/>
            </p:nvSpPr>
            <p:spPr>
              <a:xfrm>
                <a:off x="7310254" y="1792971"/>
                <a:ext cx="1442511" cy="3401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GB" sz="1300" noProof="0" dirty="0"/>
                  <a:t>Hand milling</a:t>
                </a:r>
              </a:p>
            </p:txBody>
          </p:sp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59B4A659-1F3A-CC5B-19C0-C389F9424F04}"/>
                  </a:ext>
                </a:extLst>
              </p:cNvPr>
              <p:cNvSpPr txBox="1"/>
              <p:nvPr/>
            </p:nvSpPr>
            <p:spPr>
              <a:xfrm>
                <a:off x="7353291" y="2762239"/>
                <a:ext cx="1180131" cy="2970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GB" sz="1400" noProof="0" dirty="0"/>
                  <a:t>Hand mixing</a:t>
                </a:r>
              </a:p>
            </p:txBody>
          </p:sp>
          <p:sp>
            <p:nvSpPr>
              <p:cNvPr id="32" name="Rechteck: abgerundete Ecken 31">
                <a:extLst>
                  <a:ext uri="{FF2B5EF4-FFF2-40B4-BE49-F238E27FC236}">
                    <a16:creationId xmlns:a16="http://schemas.microsoft.com/office/drawing/2014/main" id="{B0795BCA-01CB-663E-3963-F87D315403E3}"/>
                  </a:ext>
                </a:extLst>
              </p:cNvPr>
              <p:cNvSpPr/>
              <p:nvPr/>
            </p:nvSpPr>
            <p:spPr>
              <a:xfrm>
                <a:off x="5380067" y="1209374"/>
                <a:ext cx="1260808" cy="554441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GB" sz="1400" noProof="0" dirty="0"/>
              </a:p>
              <a:p>
                <a:pPr algn="ctr">
                  <a:lnSpc>
                    <a:spcPct val="95000"/>
                  </a:lnSpc>
                </a:pPr>
                <a:r>
                  <a:rPr lang="en-GB" sz="1400" noProof="0" dirty="0">
                    <a:solidFill>
                      <a:schemeClr val="tx1"/>
                    </a:solidFill>
                  </a:rPr>
                  <a:t>“Inactive“ UO</a:t>
                </a:r>
                <a:r>
                  <a:rPr lang="en-GB" sz="1400" baseline="-25000" noProof="0" dirty="0">
                    <a:solidFill>
                      <a:schemeClr val="tx1"/>
                    </a:solidFill>
                  </a:rPr>
                  <a:t>2</a:t>
                </a:r>
              </a:p>
              <a:p>
                <a:pPr algn="ctr">
                  <a:lnSpc>
                    <a:spcPct val="95000"/>
                  </a:lnSpc>
                </a:pPr>
                <a:endParaRPr lang="en-GB" noProof="0" dirty="0"/>
              </a:p>
            </p:txBody>
          </p:sp>
          <p:sp>
            <p:nvSpPr>
              <p:cNvPr id="35" name="Rechteck: abgerundete Ecken 34">
                <a:extLst>
                  <a:ext uri="{FF2B5EF4-FFF2-40B4-BE49-F238E27FC236}">
                    <a16:creationId xmlns:a16="http://schemas.microsoft.com/office/drawing/2014/main" id="{BA3AB73D-66AD-5084-4021-5F4051F64977}"/>
                  </a:ext>
                </a:extLst>
              </p:cNvPr>
              <p:cNvSpPr/>
              <p:nvPr/>
            </p:nvSpPr>
            <p:spPr>
              <a:xfrm>
                <a:off x="8021581" y="1210596"/>
                <a:ext cx="1260808" cy="554441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GB" sz="1600" noProof="0" dirty="0"/>
              </a:p>
              <a:p>
                <a:pPr algn="ctr">
                  <a:lnSpc>
                    <a:spcPct val="95000"/>
                  </a:lnSpc>
                </a:pPr>
                <a:r>
                  <a:rPr lang="en-GB" sz="1400" noProof="0" dirty="0">
                    <a:solidFill>
                      <a:schemeClr val="tx1"/>
                    </a:solidFill>
                  </a:rPr>
                  <a:t>CeO</a:t>
                </a:r>
                <a:r>
                  <a:rPr lang="en-GB" sz="1400" baseline="-25000" noProof="0" dirty="0">
                    <a:solidFill>
                      <a:schemeClr val="tx1"/>
                    </a:solidFill>
                  </a:rPr>
                  <a:t>2</a:t>
                </a:r>
              </a:p>
              <a:p>
                <a:pPr algn="ctr">
                  <a:lnSpc>
                    <a:spcPct val="95000"/>
                  </a:lnSpc>
                </a:pPr>
                <a:endParaRPr lang="en-GB" noProof="0" dirty="0"/>
              </a:p>
            </p:txBody>
          </p:sp>
          <p:sp>
            <p:nvSpPr>
              <p:cNvPr id="37" name="Rechteck: abgerundete Ecken 36">
                <a:extLst>
                  <a:ext uri="{FF2B5EF4-FFF2-40B4-BE49-F238E27FC236}">
                    <a16:creationId xmlns:a16="http://schemas.microsoft.com/office/drawing/2014/main" id="{61ECE941-2AEE-9B42-1B47-46DDAAD266C1}"/>
                  </a:ext>
                </a:extLst>
              </p:cNvPr>
              <p:cNvSpPr/>
              <p:nvPr/>
            </p:nvSpPr>
            <p:spPr>
              <a:xfrm>
                <a:off x="6701950" y="2168760"/>
                <a:ext cx="1260808" cy="554441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GB" sz="1600" noProof="0" dirty="0"/>
              </a:p>
              <a:p>
                <a:pPr algn="ctr">
                  <a:lnSpc>
                    <a:spcPct val="95000"/>
                  </a:lnSpc>
                </a:pPr>
                <a:r>
                  <a:rPr lang="en-GB" sz="1400" noProof="0" dirty="0">
                    <a:solidFill>
                      <a:schemeClr val="tx1"/>
                    </a:solidFill>
                  </a:rPr>
                  <a:t>Master Blend</a:t>
                </a:r>
                <a:endParaRPr lang="en-GB" sz="1400" baseline="-25000" noProof="0" dirty="0">
                  <a:solidFill>
                    <a:schemeClr val="tx1"/>
                  </a:solidFill>
                </a:endParaRPr>
              </a:p>
              <a:p>
                <a:pPr algn="ctr">
                  <a:lnSpc>
                    <a:spcPct val="95000"/>
                  </a:lnSpc>
                </a:pPr>
                <a:endParaRPr lang="en-GB" noProof="0" dirty="0"/>
              </a:p>
            </p:txBody>
          </p:sp>
          <p:cxnSp>
            <p:nvCxnSpPr>
              <p:cNvPr id="40" name="Verbinder: gewinkelt 39">
                <a:extLst>
                  <a:ext uri="{FF2B5EF4-FFF2-40B4-BE49-F238E27FC236}">
                    <a16:creationId xmlns:a16="http://schemas.microsoft.com/office/drawing/2014/main" id="{6F4BB500-C4C8-1170-16C5-65B0F437BA21}"/>
                  </a:ext>
                </a:extLst>
              </p:cNvPr>
              <p:cNvCxnSpPr>
                <a:cxnSpLocks/>
                <a:stCxn id="35" idx="2"/>
                <a:endCxn id="37" idx="3"/>
              </p:cNvCxnSpPr>
              <p:nvPr/>
            </p:nvCxnSpPr>
            <p:spPr>
              <a:xfrm rot="5400000">
                <a:off x="7966900" y="1760895"/>
                <a:ext cx="680943" cy="689227"/>
              </a:xfrm>
              <a:prstGeom prst="bentConnector2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Gerade Verbindung mit Pfeil 48">
                <a:extLst>
                  <a:ext uri="{FF2B5EF4-FFF2-40B4-BE49-F238E27FC236}">
                    <a16:creationId xmlns:a16="http://schemas.microsoft.com/office/drawing/2014/main" id="{C8FBA6B9-9A85-3505-A068-D6F1AE59BBCE}"/>
                  </a:ext>
                </a:extLst>
              </p:cNvPr>
              <p:cNvCxnSpPr>
                <a:cxnSpLocks/>
                <a:stCxn id="37" idx="2"/>
                <a:endCxn id="52" idx="0"/>
              </p:cNvCxnSpPr>
              <p:nvPr/>
            </p:nvCxnSpPr>
            <p:spPr>
              <a:xfrm>
                <a:off x="7332354" y="2723201"/>
                <a:ext cx="0" cy="403723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2" name="Rechteck: abgerundete Ecken 51">
                <a:extLst>
                  <a:ext uri="{FF2B5EF4-FFF2-40B4-BE49-F238E27FC236}">
                    <a16:creationId xmlns:a16="http://schemas.microsoft.com/office/drawing/2014/main" id="{2F9F638B-4DB4-86A0-19C6-27469AE0E33E}"/>
                  </a:ext>
                </a:extLst>
              </p:cNvPr>
              <p:cNvSpPr/>
              <p:nvPr/>
            </p:nvSpPr>
            <p:spPr>
              <a:xfrm>
                <a:off x="6701950" y="3126924"/>
                <a:ext cx="1260808" cy="554441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GB" sz="1600" noProof="0" dirty="0"/>
              </a:p>
              <a:p>
                <a:pPr algn="ctr">
                  <a:lnSpc>
                    <a:spcPct val="95000"/>
                  </a:lnSpc>
                </a:pPr>
                <a:r>
                  <a:rPr lang="en-GB" sz="1400" noProof="0" dirty="0">
                    <a:solidFill>
                      <a:schemeClr val="tx1"/>
                    </a:solidFill>
                  </a:rPr>
                  <a:t>Final Blend</a:t>
                </a:r>
                <a:endParaRPr lang="en-GB" sz="1400" baseline="-25000" noProof="0" dirty="0">
                  <a:solidFill>
                    <a:schemeClr val="tx1"/>
                  </a:solidFill>
                </a:endParaRPr>
              </a:p>
              <a:p>
                <a:pPr algn="ctr">
                  <a:lnSpc>
                    <a:spcPct val="95000"/>
                  </a:lnSpc>
                </a:pPr>
                <a:endParaRPr lang="en-GB" noProof="0" dirty="0"/>
              </a:p>
            </p:txBody>
          </p:sp>
          <p:cxnSp>
            <p:nvCxnSpPr>
              <p:cNvPr id="54" name="Verbinder: gewinkelt 53">
                <a:extLst>
                  <a:ext uri="{FF2B5EF4-FFF2-40B4-BE49-F238E27FC236}">
                    <a16:creationId xmlns:a16="http://schemas.microsoft.com/office/drawing/2014/main" id="{708550CE-2CB9-0804-03D1-386A0FDB1C82}"/>
                  </a:ext>
                </a:extLst>
              </p:cNvPr>
              <p:cNvCxnSpPr>
                <a:cxnSpLocks/>
                <a:stCxn id="32" idx="2"/>
                <a:endCxn id="52" idx="1"/>
              </p:cNvCxnSpPr>
              <p:nvPr/>
            </p:nvCxnSpPr>
            <p:spPr>
              <a:xfrm rot="16200000" flipH="1">
                <a:off x="5536045" y="2238240"/>
                <a:ext cx="1640330" cy="691479"/>
              </a:xfrm>
              <a:prstGeom prst="bentConnector2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Gerade Verbindung mit Pfeil 56">
                <a:extLst>
                  <a:ext uri="{FF2B5EF4-FFF2-40B4-BE49-F238E27FC236}">
                    <a16:creationId xmlns:a16="http://schemas.microsoft.com/office/drawing/2014/main" id="{5EE13F54-1768-07F1-8F91-D5D083AD02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32354" y="3681365"/>
                <a:ext cx="0" cy="404945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8" name="Textfeld 57">
                <a:extLst>
                  <a:ext uri="{FF2B5EF4-FFF2-40B4-BE49-F238E27FC236}">
                    <a16:creationId xmlns:a16="http://schemas.microsoft.com/office/drawing/2014/main" id="{F0A5F612-B8DC-9177-9752-BB38ADEAAC5E}"/>
                  </a:ext>
                </a:extLst>
              </p:cNvPr>
              <p:cNvSpPr txBox="1"/>
              <p:nvPr/>
            </p:nvSpPr>
            <p:spPr>
              <a:xfrm>
                <a:off x="7332354" y="3704238"/>
                <a:ext cx="881973" cy="2970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GB" sz="1400" noProof="0" dirty="0"/>
                  <a:t>Pressing</a:t>
                </a:r>
              </a:p>
            </p:txBody>
          </p:sp>
          <p:sp>
            <p:nvSpPr>
              <p:cNvPr id="59" name="Rechteck: abgerundete Ecken 58">
                <a:extLst>
                  <a:ext uri="{FF2B5EF4-FFF2-40B4-BE49-F238E27FC236}">
                    <a16:creationId xmlns:a16="http://schemas.microsoft.com/office/drawing/2014/main" id="{D4E8E148-4545-3294-70AE-A028FCE39C27}"/>
                  </a:ext>
                </a:extLst>
              </p:cNvPr>
              <p:cNvSpPr/>
              <p:nvPr/>
            </p:nvSpPr>
            <p:spPr>
              <a:xfrm>
                <a:off x="6699485" y="4104052"/>
                <a:ext cx="1260808" cy="554441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r>
                  <a:rPr lang="en-GB" sz="1400" noProof="0" dirty="0">
                    <a:solidFill>
                      <a:schemeClr val="tx1"/>
                    </a:solidFill>
                  </a:rPr>
                  <a:t>Green Pellet</a:t>
                </a:r>
              </a:p>
            </p:txBody>
          </p:sp>
          <p:cxnSp>
            <p:nvCxnSpPr>
              <p:cNvPr id="60" name="Gerade Verbindung mit Pfeil 59">
                <a:extLst>
                  <a:ext uri="{FF2B5EF4-FFF2-40B4-BE49-F238E27FC236}">
                    <a16:creationId xmlns:a16="http://schemas.microsoft.com/office/drawing/2014/main" id="{F5FB8137-5C2A-5AD4-5BA0-34388D60EB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34819" y="4643555"/>
                <a:ext cx="0" cy="404945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1" name="Textfeld 60">
                <a:extLst>
                  <a:ext uri="{FF2B5EF4-FFF2-40B4-BE49-F238E27FC236}">
                    <a16:creationId xmlns:a16="http://schemas.microsoft.com/office/drawing/2014/main" id="{53BD154E-EB72-267A-AC80-08C581814A15}"/>
                  </a:ext>
                </a:extLst>
              </p:cNvPr>
              <p:cNvSpPr txBox="1"/>
              <p:nvPr/>
            </p:nvSpPr>
            <p:spPr>
              <a:xfrm>
                <a:off x="7326053" y="4704907"/>
                <a:ext cx="891591" cy="2970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GB" sz="1400" noProof="0" dirty="0"/>
                  <a:t>Sintering</a:t>
                </a:r>
              </a:p>
            </p:txBody>
          </p:sp>
          <p:sp>
            <p:nvSpPr>
              <p:cNvPr id="62" name="Rechteck: abgerundete Ecken 61">
                <a:extLst>
                  <a:ext uri="{FF2B5EF4-FFF2-40B4-BE49-F238E27FC236}">
                    <a16:creationId xmlns:a16="http://schemas.microsoft.com/office/drawing/2014/main" id="{A946AD22-2FF7-519A-C95B-B07424D78596}"/>
                  </a:ext>
                </a:extLst>
              </p:cNvPr>
              <p:cNvSpPr/>
              <p:nvPr/>
            </p:nvSpPr>
            <p:spPr>
              <a:xfrm>
                <a:off x="6701950" y="5066242"/>
                <a:ext cx="1260808" cy="554441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r>
                  <a:rPr lang="en-GB" sz="1400" noProof="0" dirty="0">
                    <a:solidFill>
                      <a:schemeClr val="tx1"/>
                    </a:solidFill>
                  </a:rPr>
                  <a:t>Sintered Pellet</a:t>
                </a:r>
              </a:p>
            </p:txBody>
          </p:sp>
          <p:cxnSp>
            <p:nvCxnSpPr>
              <p:cNvPr id="63" name="Gerade Verbindung mit Pfeil 62">
                <a:extLst>
                  <a:ext uri="{FF2B5EF4-FFF2-40B4-BE49-F238E27FC236}">
                    <a16:creationId xmlns:a16="http://schemas.microsoft.com/office/drawing/2014/main" id="{15071772-699E-AD97-8215-D6CA8DE61B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7949" y="5623662"/>
                <a:ext cx="0" cy="404945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5C8B5401-04FF-593C-C307-81F4C60FEDA2}"/>
                  </a:ext>
                </a:extLst>
              </p:cNvPr>
              <p:cNvSpPr txBox="1"/>
              <p:nvPr/>
            </p:nvSpPr>
            <p:spPr>
              <a:xfrm>
                <a:off x="7339183" y="5685014"/>
                <a:ext cx="2188163" cy="2970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GB" sz="1400" noProof="0" dirty="0"/>
                  <a:t>Polishing, Analysis, etc…</a:t>
                </a:r>
              </a:p>
            </p:txBody>
          </p:sp>
          <p:cxnSp>
            <p:nvCxnSpPr>
              <p:cNvPr id="67" name="Gerade Verbindung mit Pfeil 66">
                <a:extLst>
                  <a:ext uri="{FF2B5EF4-FFF2-40B4-BE49-F238E27FC236}">
                    <a16:creationId xmlns:a16="http://schemas.microsoft.com/office/drawing/2014/main" id="{D06AE572-44B4-FEC0-7392-3E0F6B6B4B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38948" y="5762320"/>
                <a:ext cx="0" cy="404945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0" name="Textfeld 69">
              <a:extLst>
                <a:ext uri="{FF2B5EF4-FFF2-40B4-BE49-F238E27FC236}">
                  <a16:creationId xmlns:a16="http://schemas.microsoft.com/office/drawing/2014/main" id="{783E75D5-BBAA-E494-BEF4-18CCB35077D6}"/>
                </a:ext>
              </a:extLst>
            </p:cNvPr>
            <p:cNvSpPr txBox="1"/>
            <p:nvPr/>
          </p:nvSpPr>
          <p:spPr>
            <a:xfrm>
              <a:off x="6862309" y="2878348"/>
              <a:ext cx="1693092" cy="32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GB" sz="1600" noProof="0" dirty="0"/>
                <a:t>70:30 UO</a:t>
              </a:r>
              <a:r>
                <a:rPr lang="en-GB" sz="1600" baseline="-25000" noProof="0" dirty="0"/>
                <a:t>2</a:t>
              </a:r>
              <a:r>
                <a:rPr lang="en-GB" sz="1600" noProof="0" dirty="0"/>
                <a:t>/CeO</a:t>
              </a:r>
              <a:r>
                <a:rPr lang="en-GB" sz="1600" baseline="-25000" noProof="0" dirty="0"/>
                <a:t>2</a:t>
              </a:r>
            </a:p>
          </p:txBody>
        </p:sp>
        <p:sp>
          <p:nvSpPr>
            <p:cNvPr id="71" name="Textfeld 70">
              <a:extLst>
                <a:ext uri="{FF2B5EF4-FFF2-40B4-BE49-F238E27FC236}">
                  <a16:creationId xmlns:a16="http://schemas.microsoft.com/office/drawing/2014/main" id="{1A80B131-0C60-C815-53EB-C345FB9D017C}"/>
                </a:ext>
              </a:extLst>
            </p:cNvPr>
            <p:cNvSpPr txBox="1"/>
            <p:nvPr/>
          </p:nvSpPr>
          <p:spPr>
            <a:xfrm>
              <a:off x="6862308" y="3723438"/>
              <a:ext cx="1693092" cy="32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GB" sz="1600" noProof="0" dirty="0"/>
                <a:t>90:10 UO</a:t>
              </a:r>
              <a:r>
                <a:rPr lang="en-GB" sz="1600" baseline="-25000" noProof="0" dirty="0"/>
                <a:t>2</a:t>
              </a:r>
              <a:r>
                <a:rPr lang="en-GB" sz="1600" noProof="0" dirty="0"/>
                <a:t>/CeO</a:t>
              </a:r>
              <a:r>
                <a:rPr lang="en-GB" sz="1600" baseline="-25000" noProof="0" dirty="0"/>
                <a:t>2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CEB41FD7-A705-3225-F60A-D269F759485E}"/>
                </a:ext>
              </a:extLst>
            </p:cNvPr>
            <p:cNvSpPr txBox="1"/>
            <p:nvPr/>
          </p:nvSpPr>
          <p:spPr>
            <a:xfrm>
              <a:off x="4271583" y="1645595"/>
              <a:ext cx="3926075" cy="2970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GB" sz="1400" u="sng" noProof="0" dirty="0"/>
                <a:t>Surrogate Lab-scaled MIMAS method scheme*</a:t>
              </a:r>
            </a:p>
          </p:txBody>
        </p:sp>
        <p:pic>
          <p:nvPicPr>
            <p:cNvPr id="22" name="Grafik 13">
              <a:extLst>
                <a:ext uri="{FF2B5EF4-FFF2-40B4-BE49-F238E27FC236}">
                  <a16:creationId xmlns:a16="http://schemas.microsoft.com/office/drawing/2014/main" id="{003B638B-2C67-7B71-DDAE-053730A47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05770" y="1280482"/>
              <a:ext cx="1342395" cy="391489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C3594A78-FA6D-D521-25E5-345DBF66332B}"/>
                </a:ext>
              </a:extLst>
            </p:cNvPr>
            <p:cNvSpPr txBox="1"/>
            <p:nvPr/>
          </p:nvSpPr>
          <p:spPr>
            <a:xfrm>
              <a:off x="6695038" y="4324425"/>
              <a:ext cx="2527491" cy="132036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GB" sz="1400" noProof="0" dirty="0">
                  <a:solidFill>
                    <a:srgbClr val="FF0000"/>
                  </a:solidFill>
                </a:rPr>
                <a:t>*UO</a:t>
              </a:r>
              <a:r>
                <a:rPr lang="en-GB" sz="1400" baseline="-25000" noProof="0" dirty="0">
                  <a:solidFill>
                    <a:srgbClr val="FF0000"/>
                  </a:solidFill>
                </a:rPr>
                <a:t>2</a:t>
              </a:r>
              <a:r>
                <a:rPr lang="en-GB" sz="1400" noProof="0" dirty="0">
                  <a:solidFill>
                    <a:srgbClr val="FF0000"/>
                  </a:solidFill>
                </a:rPr>
                <a:t> feed powder produced via 2 precipitation routes:</a:t>
              </a:r>
            </a:p>
            <a:p>
              <a:pPr marL="285750" indent="-285750" algn="l">
                <a:lnSpc>
                  <a:spcPct val="95000"/>
                </a:lnSpc>
                <a:buFont typeface="Arial" panose="020B0604020202020204" pitchFamily="34" charset="0"/>
                <a:buChar char="•"/>
              </a:pPr>
              <a:r>
                <a:rPr lang="en-GB" sz="1400" noProof="0" dirty="0">
                  <a:solidFill>
                    <a:srgbClr val="FF0000"/>
                  </a:solidFill>
                </a:rPr>
                <a:t>Ammonia </a:t>
              </a:r>
              <a:r>
                <a:rPr lang="en-GB" sz="1400" noProof="0" dirty="0" err="1">
                  <a:solidFill>
                    <a:srgbClr val="FF0000"/>
                  </a:solidFill>
                </a:rPr>
                <a:t>diuranate</a:t>
              </a:r>
              <a:r>
                <a:rPr lang="en-GB" sz="1400" noProof="0" dirty="0">
                  <a:solidFill>
                    <a:srgbClr val="FF0000"/>
                  </a:solidFill>
                </a:rPr>
                <a:t> (</a:t>
              </a:r>
              <a:r>
                <a:rPr lang="en-GB" sz="1400" b="1" noProof="0" dirty="0">
                  <a:solidFill>
                    <a:srgbClr val="FF0000"/>
                  </a:solidFill>
                </a:rPr>
                <a:t>ADU</a:t>
              </a:r>
              <a:r>
                <a:rPr lang="en-GB" sz="1400" noProof="0" dirty="0">
                  <a:solidFill>
                    <a:srgbClr val="FF0000"/>
                  </a:solidFill>
                </a:rPr>
                <a:t>)</a:t>
              </a:r>
            </a:p>
            <a:p>
              <a:pPr marL="285750" indent="-285750" algn="l">
                <a:lnSpc>
                  <a:spcPct val="95000"/>
                </a:lnSpc>
                <a:buFont typeface="Arial" panose="020B0604020202020204" pitchFamily="34" charset="0"/>
                <a:buChar char="•"/>
              </a:pPr>
              <a:r>
                <a:rPr lang="en-GB" sz="1400" noProof="0" dirty="0">
                  <a:solidFill>
                    <a:srgbClr val="FF0000"/>
                  </a:solidFill>
                </a:rPr>
                <a:t>Ammonia Uranyl Carbonate (</a:t>
              </a:r>
              <a:r>
                <a:rPr lang="en-GB" sz="1400" b="1" noProof="0" dirty="0">
                  <a:solidFill>
                    <a:srgbClr val="FF0000"/>
                  </a:solidFill>
                </a:rPr>
                <a:t>AUC</a:t>
              </a:r>
              <a:r>
                <a:rPr lang="en-GB" sz="1400" noProof="0" dirty="0">
                  <a:solidFill>
                    <a:srgbClr val="FF0000"/>
                  </a:solidFill>
                </a:rPr>
                <a:t>)</a:t>
              </a: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D4F87F3-53C0-C2B3-EAE1-36C636B554DA}"/>
              </a:ext>
            </a:extLst>
          </p:cNvPr>
          <p:cNvGrpSpPr/>
          <p:nvPr/>
        </p:nvGrpSpPr>
        <p:grpSpPr>
          <a:xfrm>
            <a:off x="7174885" y="876116"/>
            <a:ext cx="5066552" cy="4672617"/>
            <a:chOff x="7174885" y="876116"/>
            <a:chExt cx="5066552" cy="4672617"/>
          </a:xfrm>
        </p:grpSpPr>
        <p:sp>
          <p:nvSpPr>
            <p:cNvPr id="30" name="Pfeil: nach rechts 29">
              <a:extLst>
                <a:ext uri="{FF2B5EF4-FFF2-40B4-BE49-F238E27FC236}">
                  <a16:creationId xmlns:a16="http://schemas.microsoft.com/office/drawing/2014/main" id="{F69C3A7A-39E8-5B67-F3F5-68CA926D97F0}"/>
                </a:ext>
              </a:extLst>
            </p:cNvPr>
            <p:cNvSpPr/>
            <p:nvPr/>
          </p:nvSpPr>
          <p:spPr>
            <a:xfrm>
              <a:off x="7174885" y="3109934"/>
              <a:ext cx="2664872" cy="747696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r>
                <a:rPr lang="en-GB" noProof="0" dirty="0"/>
                <a:t>Benchmarked against</a:t>
              </a:r>
            </a:p>
          </p:txBody>
        </p:sp>
        <p:pic>
          <p:nvPicPr>
            <p:cNvPr id="33" name="Grafik 32" descr="Ein Bild, das Werkzeug, Im Haus enthält.&#10;&#10;KI-generierte Inhalte können fehlerhaft sein.">
              <a:extLst>
                <a:ext uri="{FF2B5EF4-FFF2-40B4-BE49-F238E27FC236}">
                  <a16:creationId xmlns:a16="http://schemas.microsoft.com/office/drawing/2014/main" id="{129F2AC4-39D2-C1C7-6DAE-D834690D3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55" t="34278" r="33462" b="25850"/>
            <a:stretch>
              <a:fillRect/>
            </a:stretch>
          </p:blipFill>
          <p:spPr>
            <a:xfrm>
              <a:off x="9928078" y="1228903"/>
              <a:ext cx="2120801" cy="1849917"/>
            </a:xfrm>
            <a:prstGeom prst="rect">
              <a:avLst/>
            </a:prstGeom>
          </p:spPr>
        </p:pic>
        <p:pic>
          <p:nvPicPr>
            <p:cNvPr id="36" name="Grafik 35" descr="Ein Bild, das Im Haus, Waschbecken, Werkzeug, Schere enthält.&#10;&#10;KI-generierte Inhalte können fehlerhaft sein.">
              <a:extLst>
                <a:ext uri="{FF2B5EF4-FFF2-40B4-BE49-F238E27FC236}">
                  <a16:creationId xmlns:a16="http://schemas.microsoft.com/office/drawing/2014/main" id="{82C7A1B5-91B8-7E18-37DD-8A9166D8B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86" t="17895" r="14466" b="18317"/>
            <a:stretch>
              <a:fillRect/>
            </a:stretch>
          </p:blipFill>
          <p:spPr>
            <a:xfrm>
              <a:off x="9839759" y="3857630"/>
              <a:ext cx="2203945" cy="1691103"/>
            </a:xfrm>
            <a:prstGeom prst="rect">
              <a:avLst/>
            </a:prstGeom>
          </p:spPr>
        </p:pic>
        <p:pic>
          <p:nvPicPr>
            <p:cNvPr id="38" name="Picture 2" descr="Belgian Nuclear Research Centre | SCK CEN">
              <a:extLst>
                <a:ext uri="{FF2B5EF4-FFF2-40B4-BE49-F238E27FC236}">
                  <a16:creationId xmlns:a16="http://schemas.microsoft.com/office/drawing/2014/main" id="{8D688E01-806F-891D-7738-1281CE7737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708" b="26491"/>
            <a:stretch/>
          </p:blipFill>
          <p:spPr bwMode="auto">
            <a:xfrm>
              <a:off x="9866004" y="3168425"/>
              <a:ext cx="2120802" cy="509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DD98D2E1-C17C-A9E3-FC6E-27662E4FD5A1}"/>
                </a:ext>
              </a:extLst>
            </p:cNvPr>
            <p:cNvSpPr txBox="1"/>
            <p:nvPr/>
          </p:nvSpPr>
          <p:spPr>
            <a:xfrm>
              <a:off x="9248566" y="876116"/>
              <a:ext cx="2992871" cy="2970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GB" sz="1400" u="sng" noProof="0" dirty="0"/>
                <a:t>Actual </a:t>
              </a:r>
              <a:r>
                <a:rPr lang="en-GB" sz="1400" u="sng" noProof="0" dirty="0" err="1"/>
                <a:t>unirr</a:t>
              </a:r>
              <a:r>
                <a:rPr lang="en-GB" sz="1400" u="sng" noProof="0" dirty="0"/>
                <a:t>. MIMAS MOX samples</a:t>
              </a:r>
            </a:p>
          </p:txBody>
        </p:sp>
      </p:grp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A30F1B7B-30AA-DD0D-1946-62FAEC8C80F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2A8253E-8CE1-457E-806A-0618C97C466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40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4E409-6028-6918-CA0A-84258C377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4A44CCE-C08D-2618-C94A-E3BDF41A3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45333"/>
            <a:ext cx="11449050" cy="1124780"/>
          </a:xfrm>
        </p:spPr>
        <p:txBody>
          <a:bodyPr/>
          <a:lstStyle/>
          <a:p>
            <a:r>
              <a:rPr lang="en-GB" cap="none" noProof="0" dirty="0"/>
              <a:t>Powder X-ray Diffraction Results</a:t>
            </a:r>
          </a:p>
        </p:txBody>
      </p:sp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F1AACE68-C783-51D4-28E7-303A71BDC8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5764698"/>
              </p:ext>
            </p:extLst>
          </p:nvPr>
        </p:nvGraphicFramePr>
        <p:xfrm>
          <a:off x="8072284" y="807723"/>
          <a:ext cx="3910218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3406">
                  <a:extLst>
                    <a:ext uri="{9D8B030D-6E8A-4147-A177-3AD203B41FA5}">
                      <a16:colId xmlns:a16="http://schemas.microsoft.com/office/drawing/2014/main" val="3210898920"/>
                    </a:ext>
                  </a:extLst>
                </a:gridCol>
                <a:gridCol w="1303406">
                  <a:extLst>
                    <a:ext uri="{9D8B030D-6E8A-4147-A177-3AD203B41FA5}">
                      <a16:colId xmlns:a16="http://schemas.microsoft.com/office/drawing/2014/main" val="3328815873"/>
                    </a:ext>
                  </a:extLst>
                </a:gridCol>
                <a:gridCol w="1303406">
                  <a:extLst>
                    <a:ext uri="{9D8B030D-6E8A-4147-A177-3AD203B41FA5}">
                      <a16:colId xmlns:a16="http://schemas.microsoft.com/office/drawing/2014/main" val="3234651909"/>
                    </a:ext>
                  </a:extLst>
                </a:gridCol>
              </a:tblGrid>
              <a:tr h="330364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/>
                          </a:solidFill>
                        </a:rPr>
                        <a:t>Sample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/>
                          </a:solidFill>
                        </a:rPr>
                        <a:t>Pu BN MOX Pellet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7077570"/>
                  </a:ext>
                </a:extLst>
              </a:tr>
              <a:tr h="254161">
                <a:tc>
                  <a:txBody>
                    <a:bodyPr/>
                    <a:lstStyle/>
                    <a:p>
                      <a:pPr algn="ctr"/>
                      <a:endParaRPr lang="en-GB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a [Å]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 err="1"/>
                        <a:t>Wt</a:t>
                      </a:r>
                      <a:r>
                        <a:rPr lang="en-GB" sz="1600" noProof="0" dirty="0"/>
                        <a:t>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5552493"/>
                  </a:ext>
                </a:extLst>
              </a:tr>
              <a:tr h="282675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Phase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5.48192(4)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91.9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2913584"/>
                  </a:ext>
                </a:extLst>
              </a:tr>
              <a:tr h="311188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Phase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5.4676(1)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8.1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6902674"/>
                  </a:ext>
                </a:extLst>
              </a:tr>
              <a:tr h="330364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Phase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085470"/>
                  </a:ext>
                </a:extLst>
              </a:tr>
            </a:tbl>
          </a:graphicData>
        </a:graphic>
      </p:graphicFrame>
      <p:graphicFrame>
        <p:nvGraphicFramePr>
          <p:cNvPr id="15" name="Tabelle 14">
            <a:extLst>
              <a:ext uri="{FF2B5EF4-FFF2-40B4-BE49-F238E27FC236}">
                <a16:creationId xmlns:a16="http://schemas.microsoft.com/office/drawing/2014/main" id="{007C163A-851F-0636-A253-B98770A671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822928"/>
              </p:ext>
            </p:extLst>
          </p:nvPr>
        </p:nvGraphicFramePr>
        <p:xfrm>
          <a:off x="8072282" y="2496396"/>
          <a:ext cx="3910221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3407">
                  <a:extLst>
                    <a:ext uri="{9D8B030D-6E8A-4147-A177-3AD203B41FA5}">
                      <a16:colId xmlns:a16="http://schemas.microsoft.com/office/drawing/2014/main" val="3210898920"/>
                    </a:ext>
                  </a:extLst>
                </a:gridCol>
                <a:gridCol w="1303407">
                  <a:extLst>
                    <a:ext uri="{9D8B030D-6E8A-4147-A177-3AD203B41FA5}">
                      <a16:colId xmlns:a16="http://schemas.microsoft.com/office/drawing/2014/main" val="3328815873"/>
                    </a:ext>
                  </a:extLst>
                </a:gridCol>
                <a:gridCol w="1303407">
                  <a:extLst>
                    <a:ext uri="{9D8B030D-6E8A-4147-A177-3AD203B41FA5}">
                      <a16:colId xmlns:a16="http://schemas.microsoft.com/office/drawing/2014/main" val="3234651909"/>
                    </a:ext>
                  </a:extLst>
                </a:gridCol>
              </a:tblGrid>
              <a:tr h="330364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/>
                          </a:solidFill>
                        </a:rPr>
                        <a:t>Sample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/>
                          </a:solidFill>
                        </a:rPr>
                        <a:t>Ce ex-AUC MOX Pellet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7077570"/>
                  </a:ext>
                </a:extLst>
              </a:tr>
              <a:tr h="330364">
                <a:tc>
                  <a:txBody>
                    <a:bodyPr/>
                    <a:lstStyle/>
                    <a:p>
                      <a:pPr algn="ctr"/>
                      <a:endParaRPr lang="en-GB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a [Å]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 err="1"/>
                        <a:t>Wt</a:t>
                      </a:r>
                      <a:r>
                        <a:rPr lang="en-GB" sz="1600" noProof="0" dirty="0"/>
                        <a:t>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5552493"/>
                  </a:ext>
                </a:extLst>
              </a:tr>
              <a:tr h="330364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Phase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5.46756(26)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84.2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2913584"/>
                  </a:ext>
                </a:extLst>
              </a:tr>
              <a:tr h="330364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Phase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5.4412(1)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13.5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6902674"/>
                  </a:ext>
                </a:extLst>
              </a:tr>
              <a:tr h="330364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Phase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5.4168(4)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085470"/>
                  </a:ext>
                </a:extLst>
              </a:tr>
            </a:tbl>
          </a:graphicData>
        </a:graphic>
      </p:graphicFrame>
      <p:graphicFrame>
        <p:nvGraphicFramePr>
          <p:cNvPr id="16" name="Tabelle 15">
            <a:extLst>
              <a:ext uri="{FF2B5EF4-FFF2-40B4-BE49-F238E27FC236}">
                <a16:creationId xmlns:a16="http://schemas.microsoft.com/office/drawing/2014/main" id="{FA8AC09C-9D5A-2EC3-3C29-EDE5C47C36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800661"/>
              </p:ext>
            </p:extLst>
          </p:nvPr>
        </p:nvGraphicFramePr>
        <p:xfrm>
          <a:off x="8072283" y="4185069"/>
          <a:ext cx="3910218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3406">
                  <a:extLst>
                    <a:ext uri="{9D8B030D-6E8A-4147-A177-3AD203B41FA5}">
                      <a16:colId xmlns:a16="http://schemas.microsoft.com/office/drawing/2014/main" val="3210898920"/>
                    </a:ext>
                  </a:extLst>
                </a:gridCol>
                <a:gridCol w="1303406">
                  <a:extLst>
                    <a:ext uri="{9D8B030D-6E8A-4147-A177-3AD203B41FA5}">
                      <a16:colId xmlns:a16="http://schemas.microsoft.com/office/drawing/2014/main" val="3328815873"/>
                    </a:ext>
                  </a:extLst>
                </a:gridCol>
                <a:gridCol w="1303406">
                  <a:extLst>
                    <a:ext uri="{9D8B030D-6E8A-4147-A177-3AD203B41FA5}">
                      <a16:colId xmlns:a16="http://schemas.microsoft.com/office/drawing/2014/main" val="3234651909"/>
                    </a:ext>
                  </a:extLst>
                </a:gridCol>
              </a:tblGrid>
              <a:tr h="330364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/>
                          </a:solidFill>
                        </a:rPr>
                        <a:t>Sample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/>
                          </a:solidFill>
                        </a:rPr>
                        <a:t>Ce ex-ADU MOX Pellet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7077570"/>
                  </a:ext>
                </a:extLst>
              </a:tr>
              <a:tr h="136732">
                <a:tc>
                  <a:txBody>
                    <a:bodyPr/>
                    <a:lstStyle/>
                    <a:p>
                      <a:pPr algn="ctr"/>
                      <a:endParaRPr lang="en-GB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a [Å]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 err="1"/>
                        <a:t>Wt</a:t>
                      </a:r>
                      <a:r>
                        <a:rPr lang="en-GB" sz="1600" noProof="0" dirty="0"/>
                        <a:t>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5552493"/>
                  </a:ext>
                </a:extLst>
              </a:tr>
              <a:tr h="330364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Phase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5.46376(3)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84.3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2913584"/>
                  </a:ext>
                </a:extLst>
              </a:tr>
              <a:tr h="330364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Phase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5.4413(4)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6902674"/>
                  </a:ext>
                </a:extLst>
              </a:tr>
              <a:tr h="330364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Phase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5.4354(4)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7.7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085470"/>
                  </a:ext>
                </a:extLst>
              </a:tr>
            </a:tbl>
          </a:graphicData>
        </a:graphic>
      </p:graphicFrame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9CA5976F-A548-75D5-4014-BC259BDCD7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6165389"/>
              </p:ext>
            </p:extLst>
          </p:nvPr>
        </p:nvGraphicFramePr>
        <p:xfrm>
          <a:off x="8072283" y="819996"/>
          <a:ext cx="3910218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3406">
                  <a:extLst>
                    <a:ext uri="{9D8B030D-6E8A-4147-A177-3AD203B41FA5}">
                      <a16:colId xmlns:a16="http://schemas.microsoft.com/office/drawing/2014/main" val="3210898920"/>
                    </a:ext>
                  </a:extLst>
                </a:gridCol>
                <a:gridCol w="1303406">
                  <a:extLst>
                    <a:ext uri="{9D8B030D-6E8A-4147-A177-3AD203B41FA5}">
                      <a16:colId xmlns:a16="http://schemas.microsoft.com/office/drawing/2014/main" val="3328815873"/>
                    </a:ext>
                  </a:extLst>
                </a:gridCol>
                <a:gridCol w="1303406">
                  <a:extLst>
                    <a:ext uri="{9D8B030D-6E8A-4147-A177-3AD203B41FA5}">
                      <a16:colId xmlns:a16="http://schemas.microsoft.com/office/drawing/2014/main" val="3234651909"/>
                    </a:ext>
                  </a:extLst>
                </a:gridCol>
              </a:tblGrid>
              <a:tr h="330364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/>
                          </a:solidFill>
                        </a:rPr>
                        <a:t>Sample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/>
                          </a:solidFill>
                        </a:rPr>
                        <a:t>Pu BN MOX Pellet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7077570"/>
                  </a:ext>
                </a:extLst>
              </a:tr>
              <a:tr h="210911">
                <a:tc>
                  <a:txBody>
                    <a:bodyPr/>
                    <a:lstStyle/>
                    <a:p>
                      <a:pPr algn="ctr"/>
                      <a:endParaRPr lang="en-GB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a [Å]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 err="1"/>
                        <a:t>Wt</a:t>
                      </a:r>
                      <a:r>
                        <a:rPr lang="en-GB" sz="1600" noProof="0" dirty="0"/>
                        <a:t>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5552493"/>
                  </a:ext>
                </a:extLst>
              </a:tr>
              <a:tr h="330364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Phase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5.46607(4)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91.9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2913584"/>
                  </a:ext>
                </a:extLst>
              </a:tr>
              <a:tr h="330364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Phase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5.4518(1)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8.1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6902674"/>
                  </a:ext>
                </a:extLst>
              </a:tr>
              <a:tr h="330364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Phase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-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-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085470"/>
                  </a:ext>
                </a:extLst>
              </a:tr>
            </a:tbl>
          </a:graphicData>
        </a:graphic>
      </p:graphicFrame>
      <p:sp>
        <p:nvSpPr>
          <p:cNvPr id="18" name="Textfeld 17">
            <a:extLst>
              <a:ext uri="{FF2B5EF4-FFF2-40B4-BE49-F238E27FC236}">
                <a16:creationId xmlns:a16="http://schemas.microsoft.com/office/drawing/2014/main" id="{A153F9C4-AC43-6737-95A9-97D5A7E332BC}"/>
              </a:ext>
            </a:extLst>
          </p:cNvPr>
          <p:cNvSpPr txBox="1"/>
          <p:nvPr/>
        </p:nvSpPr>
        <p:spPr>
          <a:xfrm>
            <a:off x="5985250" y="6344591"/>
            <a:ext cx="4174063" cy="39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1050" noProof="0" dirty="0"/>
              <a:t>[1]: M. Kato, A. Komeno, H. Uno, H. Sugata, N. Nakae, K. </a:t>
            </a:r>
            <a:r>
              <a:rPr lang="en-GB" sz="1050" noProof="0" dirty="0" err="1"/>
              <a:t>Konashi</a:t>
            </a:r>
            <a:r>
              <a:rPr lang="en-GB" sz="1050" noProof="0" dirty="0"/>
              <a:t>, M. </a:t>
            </a:r>
            <a:r>
              <a:rPr lang="en-GB" sz="1050" noProof="0" dirty="0" err="1"/>
              <a:t>Kashimura</a:t>
            </a:r>
            <a:r>
              <a:rPr lang="en-GB" sz="1050" noProof="0" dirty="0"/>
              <a:t>, </a:t>
            </a:r>
            <a:r>
              <a:rPr lang="en-GB" sz="1050" i="1" noProof="0" dirty="0"/>
              <a:t>Journal of Nuclear Materials</a:t>
            </a:r>
            <a:r>
              <a:rPr lang="en-GB" sz="1050" noProof="0" dirty="0"/>
              <a:t> </a:t>
            </a:r>
            <a:r>
              <a:rPr lang="en-GB" sz="1050" b="1" noProof="0" dirty="0"/>
              <a:t>2009</a:t>
            </a:r>
            <a:r>
              <a:rPr lang="en-GB" sz="1050" noProof="0" dirty="0"/>
              <a:t>, </a:t>
            </a:r>
            <a:r>
              <a:rPr lang="en-GB" sz="1050" i="1" noProof="0" dirty="0"/>
              <a:t>393</a:t>
            </a:r>
            <a:r>
              <a:rPr lang="en-GB" sz="1050" noProof="0" dirty="0"/>
              <a:t>, 134.</a:t>
            </a:r>
            <a:endParaRPr lang="en-GB" sz="1200" noProof="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3B4BCA7-462E-2057-DFCD-4FD017DD9879}"/>
              </a:ext>
            </a:extLst>
          </p:cNvPr>
          <p:cNvSpPr txBox="1"/>
          <p:nvPr/>
        </p:nvSpPr>
        <p:spPr>
          <a:xfrm>
            <a:off x="8072283" y="233060"/>
            <a:ext cx="3910218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GB" sz="1600" b="1" u="sng" noProof="0" dirty="0">
                <a:solidFill>
                  <a:schemeClr val="accent2">
                    <a:lumMod val="75000"/>
                  </a:schemeClr>
                </a:solidFill>
              </a:rPr>
              <a:t>Corrected </a:t>
            </a:r>
            <a:r>
              <a:rPr lang="en-GB" sz="1600" b="1" u="sng" dirty="0">
                <a:solidFill>
                  <a:schemeClr val="accent2">
                    <a:lumMod val="75000"/>
                  </a:schemeClr>
                </a:solidFill>
              </a:rPr>
              <a:t>lattice parameter</a:t>
            </a:r>
            <a:r>
              <a:rPr lang="en-GB" sz="1600" b="1" u="sng" noProof="0" dirty="0">
                <a:solidFill>
                  <a:schemeClr val="accent2">
                    <a:lumMod val="75000"/>
                  </a:schemeClr>
                </a:solidFill>
              </a:rPr>
              <a:t> for α-radiation damage swelling of 0.29%</a:t>
            </a:r>
            <a:r>
              <a:rPr lang="en-GB" sz="1600" b="1" u="sng" baseline="30000" noProof="0" dirty="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9D2D8F4-1E11-C438-F51B-3947F9B53D9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2A8253E-8CE1-457E-806A-0618C97C466F}" type="slidenum">
              <a:rPr lang="de-DE" smtClean="0"/>
              <a:t>5</a:t>
            </a:fld>
            <a:endParaRPr lang="de-DE"/>
          </a:p>
        </p:txBody>
      </p:sp>
      <p:pic>
        <p:nvPicPr>
          <p:cNvPr id="4" name="Grafik 3" descr="Ein Bild, das Text, Diagramm, Reihe, Schrift enthält.&#10;&#10;KI-generierte Inhalte können fehlerhaft sein.">
            <a:extLst>
              <a:ext uri="{FF2B5EF4-FFF2-40B4-BE49-F238E27FC236}">
                <a16:creationId xmlns:a16="http://schemas.microsoft.com/office/drawing/2014/main" id="{675FB8AB-36D1-47AA-64FA-EB2B4B2B7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8" t="9463" r="8134" b="1075"/>
          <a:stretch>
            <a:fillRect/>
          </a:stretch>
        </p:blipFill>
        <p:spPr>
          <a:xfrm>
            <a:off x="845354" y="813918"/>
            <a:ext cx="7226926" cy="556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6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9282D-CA7D-33BD-C865-FE42CDF6B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EB3BFC-0309-B4D4-2039-E02FB2F3E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512712"/>
          </a:xfrm>
        </p:spPr>
        <p:txBody>
          <a:bodyPr/>
          <a:lstStyle/>
          <a:p>
            <a:r>
              <a:rPr lang="en-GB" sz="2800" cap="none" noProof="0" dirty="0"/>
              <a:t>Scanning Electron Microscopy &amp; Energy Dispersive Spectroscopy</a:t>
            </a:r>
          </a:p>
        </p:txBody>
      </p:sp>
      <p:pic>
        <p:nvPicPr>
          <p:cNvPr id="7" name="Inhaltsplatzhalter 6" descr="Ein Bild, das Screenshot enthält.&#10;&#10;KI-generierte Inhalte können fehlerhaft sein.">
            <a:extLst>
              <a:ext uri="{FF2B5EF4-FFF2-40B4-BE49-F238E27FC236}">
                <a16:creationId xmlns:a16="http://schemas.microsoft.com/office/drawing/2014/main" id="{37610F29-CD22-B329-6266-62A3F80A2D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4" y="1486088"/>
            <a:ext cx="6218886" cy="4857932"/>
          </a:xfr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5BDD8F04-D977-DF8F-6ADB-A8C4CB53BDD5}"/>
              </a:ext>
            </a:extLst>
          </p:cNvPr>
          <p:cNvSpPr txBox="1"/>
          <p:nvPr/>
        </p:nvSpPr>
        <p:spPr>
          <a:xfrm>
            <a:off x="882213" y="1100062"/>
            <a:ext cx="213712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5000"/>
              </a:lnSpc>
            </a:pPr>
            <a:r>
              <a:rPr lang="en-GB" sz="2000" noProof="0" dirty="0"/>
              <a:t>Ce ex-ADU MOX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EFF41994-996C-948F-83C3-34DC72D584CE}"/>
              </a:ext>
            </a:extLst>
          </p:cNvPr>
          <p:cNvSpPr txBox="1"/>
          <p:nvPr/>
        </p:nvSpPr>
        <p:spPr>
          <a:xfrm>
            <a:off x="3958876" y="1102237"/>
            <a:ext cx="213712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5000"/>
              </a:lnSpc>
            </a:pPr>
            <a:r>
              <a:rPr lang="en-GB" sz="2000" noProof="0" dirty="0"/>
              <a:t>Ce ex-AUC MOX</a:t>
            </a:r>
          </a:p>
        </p:txBody>
      </p:sp>
      <p:pic>
        <p:nvPicPr>
          <p:cNvPr id="3" name="Grafik 2" descr="Ein Bild, das Farbigkeit, Screenshot, lila, violett enthält.&#10;&#10;Automatisch generierte Beschreibung">
            <a:extLst>
              <a:ext uri="{FF2B5EF4-FFF2-40B4-BE49-F238E27FC236}">
                <a16:creationId xmlns:a16="http://schemas.microsoft.com/office/drawing/2014/main" id="{381B775D-7939-7BAE-21F1-6D35BCDE71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2071873"/>
            <a:ext cx="5089154" cy="3829300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BA0604FC-D6C1-A4B7-72D5-72DFC50ADFF9}"/>
              </a:ext>
            </a:extLst>
          </p:cNvPr>
          <p:cNvSpPr txBox="1"/>
          <p:nvPr/>
        </p:nvSpPr>
        <p:spPr>
          <a:xfrm>
            <a:off x="7716323" y="1687152"/>
            <a:ext cx="276255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5000"/>
              </a:lnSpc>
            </a:pPr>
            <a:r>
              <a:rPr lang="en-GB" sz="2000" noProof="0" dirty="0"/>
              <a:t>Pu ex-ADU </a:t>
            </a:r>
            <a:r>
              <a:rPr lang="en-GB" sz="2000" noProof="0" dirty="0" err="1"/>
              <a:t>unirr</a:t>
            </a:r>
            <a:r>
              <a:rPr lang="en-GB" sz="2000" noProof="0" dirty="0"/>
              <a:t>. MOX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8421B20-BD95-2ACC-FB47-44CAFC0F808A}"/>
              </a:ext>
            </a:extLst>
          </p:cNvPr>
          <p:cNvSpPr txBox="1"/>
          <p:nvPr/>
        </p:nvSpPr>
        <p:spPr>
          <a:xfrm>
            <a:off x="6744072" y="5901173"/>
            <a:ext cx="3190297" cy="2092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5000"/>
              </a:lnSpc>
            </a:pPr>
            <a:r>
              <a:rPr lang="en-GB" sz="800" noProof="0" dirty="0">
                <a:latin typeface="Segoe UI" panose="020B0502040204020203" pitchFamily="34" charset="0"/>
              </a:rPr>
              <a:t>R. </a:t>
            </a:r>
            <a:r>
              <a:rPr lang="en-GB" sz="800" noProof="0" dirty="0" err="1">
                <a:latin typeface="Segoe UI" panose="020B0502040204020203" pitchFamily="34" charset="0"/>
              </a:rPr>
              <a:t>Delville</a:t>
            </a:r>
            <a:r>
              <a:rPr lang="en-GB" sz="800" noProof="0" dirty="0">
                <a:latin typeface="Segoe UI" panose="020B0502040204020203" pitchFamily="34" charset="0"/>
              </a:rPr>
              <a:t>, M. Verwerft, </a:t>
            </a:r>
            <a:r>
              <a:rPr lang="en-GB" sz="800" i="1" noProof="0" dirty="0">
                <a:latin typeface="Segoe UI" panose="020B0502040204020203" pitchFamily="34" charset="0"/>
              </a:rPr>
              <a:t>Microscopy and Microanalysis</a:t>
            </a:r>
            <a:r>
              <a:rPr lang="en-GB" sz="800" i="0" noProof="0" dirty="0">
                <a:latin typeface="Segoe UI" panose="020B0502040204020203" pitchFamily="34" charset="0"/>
              </a:rPr>
              <a:t> </a:t>
            </a:r>
            <a:r>
              <a:rPr lang="en-GB" sz="800" b="1" i="0" noProof="0" dirty="0">
                <a:latin typeface="Segoe UI" panose="020B0502040204020203" pitchFamily="34" charset="0"/>
              </a:rPr>
              <a:t>2023</a:t>
            </a:r>
            <a:r>
              <a:rPr lang="en-GB" sz="800" b="0" i="0" noProof="0" dirty="0">
                <a:latin typeface="Segoe UI" panose="020B0502040204020203" pitchFamily="34" charset="0"/>
              </a:rPr>
              <a:t>, </a:t>
            </a:r>
            <a:r>
              <a:rPr lang="en-GB" sz="800" b="0" i="1" noProof="0" dirty="0">
                <a:latin typeface="Segoe UI" panose="020B0502040204020203" pitchFamily="34" charset="0"/>
              </a:rPr>
              <a:t>29</a:t>
            </a:r>
            <a:r>
              <a:rPr lang="en-GB" sz="800" b="0" i="0" noProof="0" dirty="0">
                <a:latin typeface="Segoe UI" panose="020B0502040204020203" pitchFamily="34" charset="0"/>
              </a:rPr>
              <a:t>, 78.</a:t>
            </a:r>
            <a:endParaRPr lang="en-GB" sz="800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0CE5422-8C70-3676-0152-A1C7C55B96C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2A8253E-8CE1-457E-806A-0618C97C466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6840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AEABE3-E0B3-F0B5-C000-EB94AA051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512712"/>
          </a:xfrm>
        </p:spPr>
        <p:txBody>
          <a:bodyPr/>
          <a:lstStyle/>
          <a:p>
            <a:r>
              <a:rPr lang="en-GB" sz="2800" cap="none" noProof="0" dirty="0"/>
              <a:t>Scanning Electron Microscopy &amp; Energy Dispersive Spectroscopy</a:t>
            </a:r>
          </a:p>
        </p:txBody>
      </p:sp>
      <p:pic>
        <p:nvPicPr>
          <p:cNvPr id="7" name="Inhaltsplatzhalter 6" descr="Ein Bild, das Screenshot enthält.&#10;&#10;KI-generierte Inhalte können fehlerhaft sein.">
            <a:extLst>
              <a:ext uri="{FF2B5EF4-FFF2-40B4-BE49-F238E27FC236}">
                <a16:creationId xmlns:a16="http://schemas.microsoft.com/office/drawing/2014/main" id="{A611C7AD-94E2-6D0A-2957-8307633C39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4" y="1486088"/>
            <a:ext cx="6218886" cy="4857932"/>
          </a:xfr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0F8B869-0514-ED8C-CC36-3A07560296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4072" y="2132856"/>
            <a:ext cx="5328592" cy="3720006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601517AB-4628-7752-3DF3-5CA3B49D50C9}"/>
              </a:ext>
            </a:extLst>
          </p:cNvPr>
          <p:cNvSpPr txBox="1"/>
          <p:nvPr/>
        </p:nvSpPr>
        <p:spPr>
          <a:xfrm>
            <a:off x="882213" y="1100061"/>
            <a:ext cx="213712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5000"/>
              </a:lnSpc>
            </a:pPr>
            <a:r>
              <a:rPr lang="en-GB" sz="2000" noProof="0" dirty="0"/>
              <a:t>Ce ex-ADU MOX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B9741119-3CEB-15EB-FE82-7B00ABAF94A8}"/>
              </a:ext>
            </a:extLst>
          </p:cNvPr>
          <p:cNvSpPr txBox="1"/>
          <p:nvPr/>
        </p:nvSpPr>
        <p:spPr>
          <a:xfrm>
            <a:off x="3958876" y="1100061"/>
            <a:ext cx="213712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5000"/>
              </a:lnSpc>
            </a:pPr>
            <a:r>
              <a:rPr lang="en-GB" sz="2000" noProof="0" dirty="0"/>
              <a:t>Ce ex-AUC MOX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67AE1ED-A100-E0E0-3481-6257FCFE9C7C}"/>
              </a:ext>
            </a:extLst>
          </p:cNvPr>
          <p:cNvSpPr txBox="1"/>
          <p:nvPr/>
        </p:nvSpPr>
        <p:spPr>
          <a:xfrm>
            <a:off x="7863807" y="1748135"/>
            <a:ext cx="276255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5000"/>
              </a:lnSpc>
            </a:pPr>
            <a:r>
              <a:rPr lang="en-GB" sz="2000" noProof="0" dirty="0"/>
              <a:t>Pu ex-AUC </a:t>
            </a:r>
            <a:r>
              <a:rPr lang="en-GB" sz="2000" noProof="0" dirty="0" err="1"/>
              <a:t>unirr</a:t>
            </a:r>
            <a:r>
              <a:rPr lang="en-GB" sz="2000" noProof="0" dirty="0"/>
              <a:t>. MOX</a:t>
            </a:r>
          </a:p>
        </p:txBody>
      </p:sp>
      <p:sp>
        <p:nvSpPr>
          <p:cNvPr id="4" name="Textfeld 5">
            <a:extLst>
              <a:ext uri="{FF2B5EF4-FFF2-40B4-BE49-F238E27FC236}">
                <a16:creationId xmlns:a16="http://schemas.microsoft.com/office/drawing/2014/main" id="{F1159AD1-669A-84EF-F9CC-A5E0B55F3FB9}"/>
              </a:ext>
            </a:extLst>
          </p:cNvPr>
          <p:cNvSpPr txBox="1"/>
          <p:nvPr/>
        </p:nvSpPr>
        <p:spPr>
          <a:xfrm>
            <a:off x="6744072" y="5901173"/>
            <a:ext cx="1518364" cy="2092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5000"/>
              </a:lnSpc>
            </a:pPr>
            <a:r>
              <a:rPr lang="en-GB" sz="800" noProof="0" dirty="0">
                <a:latin typeface="Segoe UI" panose="020B0502040204020203" pitchFamily="34" charset="0"/>
              </a:rPr>
              <a:t>Iwaschko et al. </a:t>
            </a:r>
            <a:r>
              <a:rPr lang="en-GB" sz="800" i="1" noProof="0" dirty="0">
                <a:latin typeface="Segoe UI" panose="020B0502040204020203" pitchFamily="34" charset="0"/>
              </a:rPr>
              <a:t>in preparation</a:t>
            </a:r>
            <a:endParaRPr lang="en-GB" sz="800" i="1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21E3341-B067-3378-C054-CE073C71026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2A8253E-8CE1-457E-806A-0618C97C466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3987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9FDD8-3B36-BB7A-B50B-0D273C82D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5A7ED11-6395-3243-3C3F-7089A8671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noProof="0" dirty="0"/>
              <a:t>HERFD-XANES Results – Ce L</a:t>
            </a:r>
            <a:r>
              <a:rPr lang="en-GB" cap="none" baseline="-25000" noProof="0" dirty="0"/>
              <a:t>3</a:t>
            </a:r>
            <a:r>
              <a:rPr lang="en-GB" cap="none" noProof="0" dirty="0"/>
              <a:t> Edge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EF3F8C-8353-7431-869C-FC35E2B5E9DC}"/>
              </a:ext>
            </a:extLst>
          </p:cNvPr>
          <p:cNvSpPr txBox="1"/>
          <p:nvPr/>
        </p:nvSpPr>
        <p:spPr>
          <a:xfrm>
            <a:off x="438395" y="1056825"/>
            <a:ext cx="272848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sz="2000" noProof="0" dirty="0"/>
              <a:t>FZJ Ce ex-ADU MOX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F3BF894-572C-996D-F2CF-E9A61EAA216D}"/>
              </a:ext>
            </a:extLst>
          </p:cNvPr>
          <p:cNvSpPr txBox="1"/>
          <p:nvPr/>
        </p:nvSpPr>
        <p:spPr>
          <a:xfrm>
            <a:off x="5946074" y="5959382"/>
            <a:ext cx="4172613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GB" sz="1600" noProof="0" dirty="0"/>
              <a:t>Both possess Ce</a:t>
            </a:r>
            <a:r>
              <a:rPr lang="en-GB" sz="1600" baseline="30000" noProof="0" dirty="0"/>
              <a:t>3+ </a:t>
            </a:r>
            <a:r>
              <a:rPr lang="en-GB" sz="1600" noProof="0" dirty="0"/>
              <a:t>and Ce</a:t>
            </a:r>
            <a:r>
              <a:rPr lang="en-GB" sz="1600" baseline="30000" noProof="0" dirty="0"/>
              <a:t>4+</a:t>
            </a:r>
            <a:endParaRPr lang="en-GB" sz="1600" noProof="0" dirty="0"/>
          </a:p>
          <a:p>
            <a:pPr marL="285750" indent="-28575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GB" sz="1600" noProof="0" dirty="0"/>
              <a:t>Absorption edge shift suggests different Ce</a:t>
            </a:r>
            <a:r>
              <a:rPr lang="en-GB" sz="1600" baseline="30000" noProof="0" dirty="0"/>
              <a:t>3+</a:t>
            </a:r>
            <a:r>
              <a:rPr lang="en-GB" sz="1600" noProof="0" dirty="0"/>
              <a:t>/Ce</a:t>
            </a:r>
            <a:r>
              <a:rPr lang="en-GB" sz="1600" baseline="30000" noProof="0" dirty="0"/>
              <a:t>4+</a:t>
            </a:r>
            <a:r>
              <a:rPr lang="en-GB" sz="1600" noProof="0" dirty="0"/>
              <a:t>-ratio in both samples</a:t>
            </a:r>
          </a:p>
        </p:txBody>
      </p:sp>
      <p:pic>
        <p:nvPicPr>
          <p:cNvPr id="12" name="Grafik 11" descr="Ein Bild, das Text, Diagramm, Reihe, Schrift enthält.&#10;&#10;KI-generierte Inhalte können fehlerhaft sein.">
            <a:extLst>
              <a:ext uri="{FF2B5EF4-FFF2-40B4-BE49-F238E27FC236}">
                <a16:creationId xmlns:a16="http://schemas.microsoft.com/office/drawing/2014/main" id="{2A5BB92F-064C-324F-6A19-A59A7C7C2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7" t="1162" r="10673" b="5806"/>
          <a:stretch/>
        </p:blipFill>
        <p:spPr>
          <a:xfrm>
            <a:off x="5922424" y="874553"/>
            <a:ext cx="5896995" cy="5108893"/>
          </a:xfrm>
          <a:prstGeom prst="rect">
            <a:avLst/>
          </a:prstGeom>
        </p:spPr>
      </p:pic>
      <p:pic>
        <p:nvPicPr>
          <p:cNvPr id="13" name="Picture 34" descr="European Synchrotron Radiation Facility (ESRF)">
            <a:extLst>
              <a:ext uri="{FF2B5EF4-FFF2-40B4-BE49-F238E27FC236}">
                <a16:creationId xmlns:a16="http://schemas.microsoft.com/office/drawing/2014/main" id="{11F012D9-2D7B-3DCF-258C-46D903EBB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329" y="3716547"/>
            <a:ext cx="675111" cy="88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fik 17" descr="Ein Bild, das Text, Schrift, Screenshot, Logo enthält.&#10;&#10;KI-generierte Inhalte können fehlerhaft sein.">
            <a:extLst>
              <a:ext uri="{FF2B5EF4-FFF2-40B4-BE49-F238E27FC236}">
                <a16:creationId xmlns:a16="http://schemas.microsoft.com/office/drawing/2014/main" id="{881450CF-1DE3-CE05-B33E-53C2E8F553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827" y="3839967"/>
            <a:ext cx="1568403" cy="638611"/>
          </a:xfrm>
          <a:prstGeom prst="rect">
            <a:avLst/>
          </a:prstGeom>
        </p:spPr>
      </p:pic>
      <p:pic>
        <p:nvPicPr>
          <p:cNvPr id="10" name="Grafik 9" descr="Ein Bild, das Luftfotografie, Vogelperspektive, Verkehrsknotenpunkt, Gebäude enthält.&#10;&#10;KI-generierte Inhalte können fehlerhaft sein.">
            <a:extLst>
              <a:ext uri="{FF2B5EF4-FFF2-40B4-BE49-F238E27FC236}">
                <a16:creationId xmlns:a16="http://schemas.microsoft.com/office/drawing/2014/main" id="{60F930EA-6094-C3A6-E8AB-204A36E939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6" y="4602000"/>
            <a:ext cx="2795074" cy="1568544"/>
          </a:xfrm>
          <a:prstGeom prst="rect">
            <a:avLst/>
          </a:prstGeom>
        </p:spPr>
      </p:pic>
      <p:pic>
        <p:nvPicPr>
          <p:cNvPr id="11" name="Inhaltsplatzhalter 6" descr="Ein Bild, das Screenshot enthält.&#10;&#10;KI-generierte Inhalte können fehlerhaft sein.">
            <a:extLst>
              <a:ext uri="{FF2B5EF4-FFF2-40B4-BE49-F238E27FC236}">
                <a16:creationId xmlns:a16="http://schemas.microsoft.com/office/drawing/2014/main" id="{4628C179-613E-9933-015C-9C5FB27E20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37"/>
          <a:stretch>
            <a:fillRect/>
          </a:stretch>
        </p:blipFill>
        <p:spPr>
          <a:xfrm>
            <a:off x="438395" y="1421036"/>
            <a:ext cx="5282876" cy="2061838"/>
          </a:xfrm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id="{26BE591F-AFEE-C675-E2C5-17764EB5A254}"/>
              </a:ext>
            </a:extLst>
          </p:cNvPr>
          <p:cNvSpPr txBox="1"/>
          <p:nvPr/>
        </p:nvSpPr>
        <p:spPr>
          <a:xfrm>
            <a:off x="3034925" y="1050245"/>
            <a:ext cx="272848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sz="2000" noProof="0" dirty="0"/>
              <a:t>FZJ Ce ex-AUC MOX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02102809-1E1C-1AB0-893B-2D6BB38F0E4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2A8253E-8CE1-457E-806A-0618C97C466F}" type="slidenum">
              <a:rPr lang="de-DE" smtClean="0"/>
              <a:t>8</a:t>
            </a:fld>
            <a:endParaRPr lang="de-DE"/>
          </a:p>
        </p:txBody>
      </p:sp>
      <p:pic>
        <p:nvPicPr>
          <p:cNvPr id="3" name="Grafik 2" descr="Ein Bild, das Maschine, Industrie, Bautechnik, Pfeife Flöte Rohr enthält.&#10;&#10;KI-generierte Inhalte können fehlerhaft sein.">
            <a:extLst>
              <a:ext uri="{FF2B5EF4-FFF2-40B4-BE49-F238E27FC236}">
                <a16:creationId xmlns:a16="http://schemas.microsoft.com/office/drawing/2014/main" id="{776D8C15-78DC-9C6B-D2B7-8DCF607BA6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4" r="15941"/>
          <a:stretch>
            <a:fillRect/>
          </a:stretch>
        </p:blipFill>
        <p:spPr>
          <a:xfrm>
            <a:off x="3029831" y="4593837"/>
            <a:ext cx="2908687" cy="156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929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4676B-AC67-FF0E-ED93-71B38C964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0C1471D-1C50-5F85-01C2-E59AA316C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noProof="0" dirty="0"/>
              <a:t>HERFD-XANES Results – U M</a:t>
            </a:r>
            <a:r>
              <a:rPr lang="en-GB" cap="none" baseline="-25000" noProof="0" dirty="0"/>
              <a:t>4</a:t>
            </a:r>
            <a:r>
              <a:rPr lang="en-GB" cap="none" noProof="0" dirty="0"/>
              <a:t> Edge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7B8BD9-C18D-060B-644C-AA269E01506D}"/>
              </a:ext>
            </a:extLst>
          </p:cNvPr>
          <p:cNvSpPr txBox="1"/>
          <p:nvPr/>
        </p:nvSpPr>
        <p:spPr>
          <a:xfrm>
            <a:off x="438395" y="1056825"/>
            <a:ext cx="272848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sz="2000" noProof="0" dirty="0"/>
              <a:t>FZJ Ce ex-ADU MOX</a:t>
            </a:r>
          </a:p>
        </p:txBody>
      </p:sp>
      <p:pic>
        <p:nvPicPr>
          <p:cNvPr id="11" name="Inhaltsplatzhalter 6" descr="Ein Bild, das Screenshot enthält.&#10;&#10;KI-generierte Inhalte können fehlerhaft sein.">
            <a:extLst>
              <a:ext uri="{FF2B5EF4-FFF2-40B4-BE49-F238E27FC236}">
                <a16:creationId xmlns:a16="http://schemas.microsoft.com/office/drawing/2014/main" id="{65992BB4-0556-1BEB-B1BC-533B162AB9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37"/>
          <a:stretch>
            <a:fillRect/>
          </a:stretch>
        </p:blipFill>
        <p:spPr>
          <a:xfrm>
            <a:off x="438395" y="1421036"/>
            <a:ext cx="5282876" cy="2061838"/>
          </a:xfrm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id="{9B787982-919D-4B21-C274-18CF93005BFE}"/>
              </a:ext>
            </a:extLst>
          </p:cNvPr>
          <p:cNvSpPr txBox="1"/>
          <p:nvPr/>
        </p:nvSpPr>
        <p:spPr>
          <a:xfrm>
            <a:off x="3029831" y="1056825"/>
            <a:ext cx="272848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sz="2000" noProof="0" dirty="0"/>
              <a:t>FZJ Ce ex-AUC MOX</a:t>
            </a:r>
          </a:p>
        </p:txBody>
      </p:sp>
      <p:pic>
        <p:nvPicPr>
          <p:cNvPr id="2" name="Grafik 1" descr="Ein Bild, das Text, Diagramm, Reihe enthält.&#10;&#10;Automatisch generierte Beschreibung">
            <a:extLst>
              <a:ext uri="{FF2B5EF4-FFF2-40B4-BE49-F238E27FC236}">
                <a16:creationId xmlns:a16="http://schemas.microsoft.com/office/drawing/2014/main" id="{778D9B93-4DEE-81A1-E5D9-03B011D90A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7" t="6133" r="11660" b="4725"/>
          <a:stretch/>
        </p:blipFill>
        <p:spPr>
          <a:xfrm>
            <a:off x="6054800" y="886390"/>
            <a:ext cx="5777200" cy="499023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3BAFD33-4F15-6A50-D368-ADCFFFAF5641}"/>
              </a:ext>
            </a:extLst>
          </p:cNvPr>
          <p:cNvSpPr txBox="1"/>
          <p:nvPr/>
        </p:nvSpPr>
        <p:spPr>
          <a:xfrm>
            <a:off x="5926981" y="5755746"/>
            <a:ext cx="4310742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GB" sz="1600" noProof="0" dirty="0"/>
              <a:t>Similar U redox state distribution in both samples</a:t>
            </a:r>
          </a:p>
          <a:p>
            <a:pPr marL="285750" indent="-28575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GB" sz="1600" noProof="0" dirty="0" err="1"/>
              <a:t>Occurence</a:t>
            </a:r>
            <a:r>
              <a:rPr lang="en-GB" sz="1600" noProof="0" dirty="0"/>
              <a:t> of U</a:t>
            </a:r>
            <a:r>
              <a:rPr lang="en-GB" sz="1600" baseline="30000" noProof="0" dirty="0"/>
              <a:t>5+</a:t>
            </a:r>
            <a:r>
              <a:rPr lang="en-GB" sz="1600" noProof="0" dirty="0"/>
              <a:t> and U</a:t>
            </a:r>
            <a:r>
              <a:rPr lang="en-GB" sz="1600" baseline="30000" noProof="0" dirty="0"/>
              <a:t>4</a:t>
            </a:r>
            <a:r>
              <a:rPr lang="en-GB" sz="1600" baseline="30000" dirty="0"/>
              <a:t>+</a:t>
            </a:r>
            <a:endParaRPr lang="en-GB" sz="1600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E3CDB82-981E-B594-847A-3AEE5D854CE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2A8253E-8CE1-457E-806A-0618C97C466F}" type="slidenum">
              <a:rPr lang="de-DE" smtClean="0"/>
              <a:t>9</a:t>
            </a:fld>
            <a:endParaRPr lang="de-DE"/>
          </a:p>
        </p:txBody>
      </p:sp>
      <p:pic>
        <p:nvPicPr>
          <p:cNvPr id="6" name="Picture 34" descr="European Synchrotron Radiation Facility (ESRF)">
            <a:extLst>
              <a:ext uri="{FF2B5EF4-FFF2-40B4-BE49-F238E27FC236}">
                <a16:creationId xmlns:a16="http://schemas.microsoft.com/office/drawing/2014/main" id="{5ECF280E-2FBD-87E4-3DA2-214C719AA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329" y="3716547"/>
            <a:ext cx="675111" cy="88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 descr="Ein Bild, das Text, Schrift, Screenshot, Logo enthält.&#10;&#10;KI-generierte Inhalte können fehlerhaft sein.">
            <a:extLst>
              <a:ext uri="{FF2B5EF4-FFF2-40B4-BE49-F238E27FC236}">
                <a16:creationId xmlns:a16="http://schemas.microsoft.com/office/drawing/2014/main" id="{85DC496B-B2AE-E38F-8E94-EC3E60AEA7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827" y="3839967"/>
            <a:ext cx="1568403" cy="638611"/>
          </a:xfrm>
          <a:prstGeom prst="rect">
            <a:avLst/>
          </a:prstGeom>
        </p:spPr>
      </p:pic>
      <p:pic>
        <p:nvPicPr>
          <p:cNvPr id="9" name="Grafik 8" descr="Ein Bild, das Luftfotografie, Vogelperspektive, Verkehrsknotenpunkt, Gebäude enthält.&#10;&#10;KI-generierte Inhalte können fehlerhaft sein.">
            <a:extLst>
              <a:ext uri="{FF2B5EF4-FFF2-40B4-BE49-F238E27FC236}">
                <a16:creationId xmlns:a16="http://schemas.microsoft.com/office/drawing/2014/main" id="{2143484E-F65C-A600-6DF9-74107642B1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6" y="4602000"/>
            <a:ext cx="2795074" cy="1568544"/>
          </a:xfrm>
          <a:prstGeom prst="rect">
            <a:avLst/>
          </a:prstGeom>
        </p:spPr>
      </p:pic>
      <p:pic>
        <p:nvPicPr>
          <p:cNvPr id="12" name="Grafik 11" descr="Ein Bild, das Maschine, Industrie, Bautechnik, Pfeife Flöte Rohr enthält.&#10;&#10;KI-generierte Inhalte können fehlerhaft sein.">
            <a:extLst>
              <a:ext uri="{FF2B5EF4-FFF2-40B4-BE49-F238E27FC236}">
                <a16:creationId xmlns:a16="http://schemas.microsoft.com/office/drawing/2014/main" id="{61984DAF-BF0D-218C-F4A9-D24206BF5C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4" r="15941"/>
          <a:stretch>
            <a:fillRect/>
          </a:stretch>
        </p:blipFill>
        <p:spPr>
          <a:xfrm>
            <a:off x="3029831" y="4593837"/>
            <a:ext cx="2908687" cy="156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53345"/>
      </p:ext>
    </p:extLst>
  </p:cSld>
  <p:clrMapOvr>
    <a:masterClrMapping/>
  </p:clrMapOvr>
</p:sld>
</file>

<file path=ppt/theme/theme1.xml><?xml version="1.0" encoding="utf-8"?>
<a:theme xmlns:a="http://schemas.openxmlformats.org/drawingml/2006/main" name="Jülich">
  <a:themeElements>
    <a:clrScheme name="CD-Farben Forschungszentrum Jülich">
      <a:dk1>
        <a:srgbClr val="000000"/>
      </a:dk1>
      <a:lt1>
        <a:srgbClr val="FFFFFF"/>
      </a:lt1>
      <a:dk2>
        <a:srgbClr val="023D6B"/>
      </a:dk2>
      <a:lt2>
        <a:srgbClr val="EBEBEB"/>
      </a:lt2>
      <a:accent1>
        <a:srgbClr val="ADBDE3"/>
      </a:accent1>
      <a:accent2>
        <a:srgbClr val="EB5F73"/>
      </a:accent2>
      <a:accent3>
        <a:srgbClr val="AF82B9"/>
      </a:accent3>
      <a:accent4>
        <a:srgbClr val="FAB45A"/>
      </a:accent4>
      <a:accent5>
        <a:srgbClr val="FAEB5A"/>
      </a:accent5>
      <a:accent6>
        <a:srgbClr val="B9D25F"/>
      </a:accent6>
      <a:hlink>
        <a:srgbClr val="ADBDE3"/>
      </a:hlink>
      <a:folHlink>
        <a:srgbClr val="023D6B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uelich_PowerPoint_16x9_en.potx" id="{29595BB3-892E-4A2B-BFFC-905C8F8D5303}" vid="{E1FF22B7-866D-4E77-AF2B-40B5522CEB0B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Juelich_PowerPoint_16x9_E_2021_2021-07-04</Template>
  <TotalTime>0</TotalTime>
  <Words>2104</Words>
  <Application>Microsoft Office PowerPoint</Application>
  <PresentationFormat>Breitbild</PresentationFormat>
  <Paragraphs>313</Paragraphs>
  <Slides>14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0" baseType="lpstr">
      <vt:lpstr>Aptos</vt:lpstr>
      <vt:lpstr>Arial</vt:lpstr>
      <vt:lpstr>Calibri</vt:lpstr>
      <vt:lpstr>Segoe UI</vt:lpstr>
      <vt:lpstr>Wingdings</vt:lpstr>
      <vt:lpstr>Jülich</vt:lpstr>
      <vt:lpstr>New insights into the microstructure and redox chemistry of MIMAS MOX model systems supporting assessment of spent fuel behaviour</vt:lpstr>
      <vt:lpstr>MIMAS MOX Spent Nuclear Fuel</vt:lpstr>
      <vt:lpstr>Challenges of MIMAS MOX SNF and Research focus</vt:lpstr>
      <vt:lpstr>MIMAS MOX production</vt:lpstr>
      <vt:lpstr>Powder X-ray Diffraction Results</vt:lpstr>
      <vt:lpstr>Scanning Electron Microscopy &amp; Energy Dispersive Spectroscopy</vt:lpstr>
      <vt:lpstr>Scanning Electron Microscopy &amp; Energy Dispersive Spectroscopy</vt:lpstr>
      <vt:lpstr>HERFD-XANES Results – Ce L3 Edge</vt:lpstr>
      <vt:lpstr>HERFD-XANES Results – U M4 Edge</vt:lpstr>
      <vt:lpstr>Role of Precursors</vt:lpstr>
      <vt:lpstr>Role of Precursors</vt:lpstr>
      <vt:lpstr>Conclusion / Outlook</vt:lpstr>
      <vt:lpstr>Acknowledgements</vt:lpstr>
      <vt:lpstr>Appendix: Immersion density Ce MOX Pellets</vt:lpstr>
    </vt:vector>
  </TitlesOfParts>
  <Company>Forschungszentrum Jülich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plans for the near future</dc:title>
  <dc:creator>Iwaschko, Egor</dc:creator>
  <cp:lastModifiedBy>Iwaschko, Egor</cp:lastModifiedBy>
  <cp:revision>313</cp:revision>
  <dcterms:created xsi:type="dcterms:W3CDTF">2024-07-13T10:14:10Z</dcterms:created>
  <dcterms:modified xsi:type="dcterms:W3CDTF">2025-11-03T03:49:46Z</dcterms:modified>
</cp:coreProperties>
</file>