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69" r:id="rId2"/>
    <p:sldId id="297" r:id="rId3"/>
    <p:sldId id="387" r:id="rId4"/>
    <p:sldId id="289" r:id="rId5"/>
    <p:sldId id="363" r:id="rId6"/>
    <p:sldId id="382" r:id="rId7"/>
    <p:sldId id="385" r:id="rId8"/>
    <p:sldId id="359" r:id="rId9"/>
    <p:sldId id="360" r:id="rId10"/>
    <p:sldId id="361" r:id="rId11"/>
    <p:sldId id="362" r:id="rId12"/>
    <p:sldId id="378" r:id="rId13"/>
    <p:sldId id="386" r:id="rId14"/>
    <p:sldId id="364" r:id="rId15"/>
    <p:sldId id="365" r:id="rId16"/>
    <p:sldId id="366" r:id="rId17"/>
    <p:sldId id="367" r:id="rId18"/>
    <p:sldId id="388" r:id="rId19"/>
    <p:sldId id="379" r:id="rId20"/>
    <p:sldId id="369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89" r:id="rId29"/>
    <p:sldId id="3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rinda Mehta" initials="VM" lastIdx="1" clrIdx="0">
    <p:extLst>
      <p:ext uri="{19B8F6BF-5375-455C-9EA6-DF929625EA0E}">
        <p15:presenceInfo xmlns:p15="http://schemas.microsoft.com/office/powerpoint/2012/main" userId="Vrinda Meh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0E00"/>
    <a:srgbClr val="00C000"/>
    <a:srgbClr val="023D6B"/>
    <a:srgbClr val="1F1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38959-F010-749A-6A94-2D25F234674C}" v="2" dt="2026-01-14T13:25:47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2" autoAdjust="0"/>
    <p:restoredTop sz="87447" autoAdjust="0"/>
  </p:normalViewPr>
  <p:slideViewPr>
    <p:cSldViewPr showGuides="1">
      <p:cViewPr>
        <p:scale>
          <a:sx n="50" d="100"/>
          <a:sy n="50" d="100"/>
        </p:scale>
        <p:origin x="1326" y="252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E2438959-F010-749A-6A94-2D25F234674C}"/>
    <pc:docChg chg="modSld">
      <pc:chgData name="Guest User" userId="" providerId="Windows Live" clId="Web-{E2438959-F010-749A-6A94-2D25F234674C}" dt="2026-01-14T13:25:47.177" v="1" actId="1076"/>
      <pc:docMkLst>
        <pc:docMk/>
      </pc:docMkLst>
      <pc:sldChg chg="modSp">
        <pc:chgData name="Guest User" userId="" providerId="Windows Live" clId="Web-{E2438959-F010-749A-6A94-2D25F234674C}" dt="2026-01-14T13:25:47.177" v="1" actId="1076"/>
        <pc:sldMkLst>
          <pc:docMk/>
          <pc:sldMk cId="1231316987" sldId="269"/>
        </pc:sldMkLst>
        <pc:spChg chg="mod">
          <ac:chgData name="Guest User" userId="" providerId="Windows Live" clId="Web-{E2438959-F010-749A-6A94-2D25F234674C}" dt="2026-01-14T13:25:47.177" v="1" actId="1076"/>
          <ac:spMkLst>
            <pc:docMk/>
            <pc:sldMk cId="1231316987" sldId="269"/>
            <ac:spMk id="2" creationId="{A5A64521-ED94-4240-8AD4-6C3D7A90E71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797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08A0F-58A6-BC3C-E2EB-9CC29DA9E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256105-2AB7-8D09-DBFD-4FA6430BA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581485-0730-71DC-59C5-48AEBFF84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Same drill</a:t>
            </a:r>
          </a:p>
          <a:p>
            <a:r>
              <a:rPr lang="en-IN" dirty="0"/>
              <a:t>But no dips and bumps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AA317-B110-CF44-B7BF-C6F5EA593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3568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Next we take a look at the relevant simulation models that can potentially be used to describe a quantum annealer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949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D864B-E4F0-DA2E-F529-589E1D797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967381-D005-06C8-552B-F0C53655A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B88932-7F26-BF18-D4B7-8685AAB2B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For completeness, start from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181A5-3233-7C2C-995E-76D9F5D05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076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27EC6-3087-C154-FE97-4A93FC49A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17E511-26BC-37A2-3EF2-CB4762A3D7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493BD9-8EA3-9C2F-D962-8E3B7E339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But for systems interacting with an environment the Lindblad master equation can serve as a good model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91E61-47EB-2095-8647-934EEA0B2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496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2633F-FB6B-4792-5EBA-CB67B3A45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6C48EE-BD9D-5915-676B-2E8A69E5D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B87FB1-4903-1B6F-A4B8-813FAD840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Where relaxation times T1 and T2 and the equilibrium magnetization M0 are related to the dissipation rates as given by these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F9E6-E428-9B4D-824C-F9E552E61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346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FBD46-875B-ACC4-828A-F7A0E89F6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50F420-4869-D39F-7C76-419FCA910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D65C88-C441-F1A7-E8E8-306C211A7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Now if we choose to ignore A(s) and the off-diagonal elements of rho completely, then comm =0, which means that we ignore the coherent part of the dynamics. we obtain Markovian master equation where P is the prob vector. For the 1 and the 2 spin problems is given by these equations.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E36CE-F51B-C95C-A2A3-BEDFBCBE2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669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7BBF6-A378-55E8-452A-C7B594129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2D8B12-E84E-6C29-C884-40C90D562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F9D383-5B7D-3C6D-18B7-E8A611554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66DFD-B8C0-CD05-9D88-E494587D8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54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1AB99-1EC6-0030-5D2C-30D2E2CD7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4CF9CD-31FB-BF1A-2EC3-7C92836FF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DF5B6D-8AD9-0C0B-2682-DC5751413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42103-240E-FA91-CC68-E61A39F8B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387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A39E7-3C09-47B7-0C0E-005FF28A7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EC1FC4-513C-7EAF-2E56-F161BB390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3EEDB3-F109-95BD-A21A-C51A24402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For this we look at the physical Hamil in DW, where for implementing the annealing </a:t>
            </a:r>
            <a:r>
              <a:rPr lang="en-IN" dirty="0" err="1"/>
              <a:t>func</a:t>
            </a:r>
            <a:r>
              <a:rPr lang="en-IN" dirty="0"/>
              <a:t> B(s) this condition needs to be satisfied</a:t>
            </a:r>
          </a:p>
          <a:p>
            <a:r>
              <a:rPr lang="en-IN" dirty="0"/>
              <a:t>As per D-Wave documentation, ensuring this seems to be a difficult task, without which energy ratios between h and J terms cannot be kept constant. This also seems to be the reason why non-zero </a:t>
            </a:r>
            <a:r>
              <a:rPr lang="en-IN" dirty="0" err="1"/>
              <a:t>hi’s</a:t>
            </a:r>
            <a:r>
              <a:rPr lang="en-IN" dirty="0"/>
              <a:t> cannot be allowed for fast annealing</a:t>
            </a:r>
          </a:p>
          <a:p>
            <a:r>
              <a:rPr lang="en-IN" dirty="0"/>
              <a:t>Then can it be possible that even for the shortest few annealing times allowed in standard annealing, maintaining this ratio is not possible so that instead of….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2867A-DE80-34A5-DBE2-D23F5029D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12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7F326-4E38-D3B7-0B7C-BF10FE94C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C41C3D-AC5B-483E-3DD6-1EDEA05B9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88335B-B057-60FC-EBCF-64EA12142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33B84-72A2-67A5-BFC4-5657EBBFE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6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Use simple 1- and 2-spin problems to investigate how the D-Wave quantum annealers behave by finding numerical models that can reproduce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546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55B95-F1BE-648E-80C1-818AF41C1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7E4011-D448-4F03-E3AB-5DC936D9A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3AD03A-F4B0-0192-40CC-607BB2378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4757D-A72E-0F22-FCB8-B99D0D704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822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143C3-F9BA-3875-3C3A-2E026F028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CD3C6D-C0F5-747C-3A90-13930BD0B1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B05C7D-72AC-FF5D-A859-F91CF4C43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What to say 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B8AF7-34A2-ACE1-9BF1-9086621CD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096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72F3A-CD82-8145-4FC0-CF16E3949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0622A0-2642-9A09-A42A-4ACC6A40C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6AD22E-B29F-1AAE-7A16-6AF60D845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What to say 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DDDBA-6E99-7626-7C1B-94DFE0C01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176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31173-16FC-9A1D-8AE9-9D610422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B75B18-2758-2589-5918-AC0079AAF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5D052-B913-7FCA-7E3C-BB5A35670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What to say 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2656F-C60E-5BA5-E911-6F2567935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631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959D6-3207-A6D6-80F2-9ADF57386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58D73F-DC4F-82A3-025D-97B97C243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CFBF2F-0207-57E3-4622-AC81D447E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What to say 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95E4E-1C38-AB2D-A011-025FA5020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837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1AF7-C832-95C6-B621-E30B3671A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8A6FF3-21AF-FCEB-A88C-3F77245905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78AF78-3FE1-3B12-8070-5F06F5E8DF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What to say 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AC4C9-99C6-571D-A5DD-B688ABE4E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634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96F32-37B0-B06D-4D5B-A5476E5CB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2FCC3-D7DF-0EFF-2ACC-44E9208D0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7A42D2-84D3-F664-7403-BA2AF00A1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What to say 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6D4A2-C4F3-EAB0-3DA7-C90BA4DDA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809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36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BC1EA-F070-7853-D874-411F6CBC7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F8344-1288-37B1-3FFD-6C48EF08AC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C4668A-DED1-4481-EEB9-1BBDA5F6E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7094A-A9F6-5E68-00E0-6D5FE153E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30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53C31-DE44-DFF7-A1BC-4496C661F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BFAB0B-CE55-4364-6368-03A41C9A2D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954DC7-192C-A66C-C8AD-2903E07CC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4354C-C0A1-1827-EA77-A9921F477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356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A51E3-22D5-D59A-3194-282D2497A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5A623A-D61C-8977-1D68-1D3FC8D095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6A79BC-B609-424F-43BB-96C20286B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1spin prob, only two states, down the </a:t>
            </a:r>
            <a:r>
              <a:rPr lang="en-IN" dirty="0" err="1"/>
              <a:t>gs</a:t>
            </a:r>
            <a:endParaRPr lang="en-IN" dirty="0"/>
          </a:p>
          <a:p>
            <a:r>
              <a:rPr lang="en-IN" dirty="0"/>
              <a:t>Results: different initial states, look at the probability for both states, for different </a:t>
            </a:r>
            <a:r>
              <a:rPr lang="en-IN" dirty="0" err="1"/>
              <a:t>t_end</a:t>
            </a:r>
            <a:r>
              <a:rPr lang="en-IN" dirty="0"/>
              <a:t>. </a:t>
            </a:r>
            <a:r>
              <a:rPr lang="en-IN" dirty="0" err="1"/>
              <a:t>S_r</a:t>
            </a:r>
            <a:r>
              <a:rPr lang="en-IN" dirty="0"/>
              <a:t>=0.7</a:t>
            </a:r>
          </a:p>
          <a:p>
            <a:r>
              <a:rPr lang="en-IN" dirty="0"/>
              <a:t>Each point a different run</a:t>
            </a:r>
          </a:p>
          <a:p>
            <a:r>
              <a:rPr lang="en-IN" dirty="0"/>
              <a:t>Both plots show a relaxation of the probabilities and eventually stabilize, try to match to values from Boltzmann</a:t>
            </a:r>
          </a:p>
          <a:p>
            <a:r>
              <a:rPr lang="en-IN" dirty="0"/>
              <a:t>Substituting matches despite of starting from a different initial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BE887-BB8F-0A55-9B21-FB24055C2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926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AB231-C870-F782-5CB7-812B8D775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14B71B-659B-AD9F-969D-90691C157B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EAA052-A378-6709-16C6-44FA99A1A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Next, 2-spin system, each with different </a:t>
            </a:r>
            <a:r>
              <a:rPr lang="en-IN" dirty="0" err="1"/>
              <a:t>gs</a:t>
            </a:r>
            <a:r>
              <a:rPr lang="en-IN" dirty="0"/>
              <a:t>. In the first….</a:t>
            </a:r>
          </a:p>
          <a:p>
            <a:r>
              <a:rPr lang="en-IN" dirty="0"/>
              <a:t>Observe a similar trend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834D3-C333-E6E2-79A5-942C6F36B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56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CE99B-5D8A-1713-A69E-FBC8440BD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F9DDD-B264-7FFF-F40A-A1A6415E7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C2DF15-C5C0-BA67-EE51-E9F40CD9A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So far only 1- and 2-spins</a:t>
            </a:r>
          </a:p>
          <a:p>
            <a:r>
              <a:rPr lang="en-IN" dirty="0"/>
              <a:t>Now extend to ferro spin chains of </a:t>
            </a:r>
            <a:r>
              <a:rPr lang="en-IN" dirty="0" err="1"/>
              <a:t>upto</a:t>
            </a:r>
            <a:r>
              <a:rPr lang="en-IN" dirty="0"/>
              <a:t> 1000 variables. Look at the absolute values of average of energies over all samples from DW for each </a:t>
            </a:r>
            <a:r>
              <a:rPr lang="en-IN" dirty="0" err="1"/>
              <a:t>t_end</a:t>
            </a:r>
            <a:endParaRPr lang="en-IN" dirty="0"/>
          </a:p>
          <a:p>
            <a:r>
              <a:rPr lang="en-IN" dirty="0"/>
              <a:t>Collect final points, and plot as a </a:t>
            </a:r>
            <a:r>
              <a:rPr lang="en-IN" dirty="0" err="1"/>
              <a:t>func</a:t>
            </a:r>
            <a:r>
              <a:rPr lang="en-IN" dirty="0"/>
              <a:t> of N. The fact that a single value of beta can be used to fit through these points shows that this behavior is very systemic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17D45-3810-66A6-B281-495AAB88D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31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B3DCA-3C28-44EF-0294-6DD5F4E72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4670B7-28FA-D400-1D45-3E8353332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324322-4E61-C5B1-37BE-525B4D9491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Focus on standard annealing</a:t>
            </a:r>
          </a:p>
          <a:p>
            <a:r>
              <a:rPr lang="en-IN" dirty="0"/>
              <a:t>Now collect final probs for diff ta</a:t>
            </a:r>
          </a:p>
          <a:p>
            <a:r>
              <a:rPr lang="en-IN" dirty="0"/>
              <a:t>Show the same trend, matches</a:t>
            </a:r>
          </a:p>
          <a:p>
            <a:r>
              <a:rPr lang="en-IN" dirty="0"/>
              <a:t>Additional feature appears, state up </a:t>
            </a:r>
            <a:r>
              <a:rPr lang="en-IN" dirty="0" err="1"/>
              <a:t>up</a:t>
            </a:r>
            <a:r>
              <a:rPr lang="en-IN" dirty="0"/>
              <a:t> always starts from a value close to 0, and then reaches the thermal </a:t>
            </a:r>
            <a:r>
              <a:rPr lang="en-IN" dirty="0" err="1"/>
              <a:t>equil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BA48E-152E-71F7-A219-6CFFDE47D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40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F7D6849-9361-486E-A1DC-DA0F8A67D4D0}" type="datetime1">
              <a:rPr lang="en-US" noProof="0" smtClean="0"/>
              <a:t>1/14/2026</a:t>
            </a:fld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65862-E64A-4E5F-8934-CBE2F43FD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7B34-B7DD-4858-A392-EBFF40518560}" type="datetime1">
              <a:rPr lang="en-US" noProof="0" smtClean="0"/>
              <a:t>1/14/2026</a:t>
            </a:fld>
            <a:endParaRPr lang="en-US" noProof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566AD1-91A5-4D6F-BE6D-62150997CE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1412-0B70-4B53-B2F7-4D33059BA831}" type="datetime1">
              <a:rPr lang="en-US" noProof="0" smtClean="0"/>
              <a:t>1/14/2026</a:t>
            </a:fld>
            <a:endParaRPr lang="en-US" noProof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9A4D5F-2E35-47CB-9ECC-6BDDA4543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59DE-176E-404A-A152-44E71B65DB91}" type="datetime1">
              <a:rPr lang="en-US" noProof="0" smtClean="0"/>
              <a:t>1/14/2026</a:t>
            </a:fld>
            <a:endParaRPr lang="en-US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EB74CF-3CEB-49F7-B847-0E316736F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DD4AEF5-CE88-464F-8CCD-392C9AAAA358}" type="datetime1">
              <a:rPr lang="en-US" noProof="0" smtClean="0"/>
              <a:t>1/14/2026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hyperlink" Target="https://arxiv.org/abs/2502.08575v1" TargetMode="Externa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3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5" Type="http://schemas.openxmlformats.org/officeDocument/2006/relationships/hyperlink" Target="https://arxiv.org/abs/2503.21565v1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2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hyperlink" Target="https://arxiv.org/abs/2503.21565v1" TargetMode="External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502.08575v1" TargetMode="External"/><Relationship Id="rId3" Type="http://schemas.openxmlformats.org/officeDocument/2006/relationships/image" Target="../media/image54.png"/><Relationship Id="rId7" Type="http://schemas.openxmlformats.org/officeDocument/2006/relationships/hyperlink" Target="https://arxiv.org/abs/2503.21565v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502.08575v1" TargetMode="External"/><Relationship Id="rId3" Type="http://schemas.openxmlformats.org/officeDocument/2006/relationships/image" Target="../media/image57.png"/><Relationship Id="rId7" Type="http://schemas.openxmlformats.org/officeDocument/2006/relationships/hyperlink" Target="https://arxiv.org/abs/2503.21565v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hyperlink" Target="https://arxiv.org/abs/2503.21565v1" TargetMode="External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503.21565v1" TargetMode="External"/><Relationship Id="rId3" Type="http://schemas.openxmlformats.org/officeDocument/2006/relationships/image" Target="../media/image17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hyperlink" Target="https://arxiv.org/abs/2503.21565v1" TargetMode="External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rxiv.org/abs/2503.21565v1" TargetMode="Externa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rxiv.org/abs/2503.21565v1" TargetMode="External"/><Relationship Id="rId4" Type="http://schemas.openxmlformats.org/officeDocument/2006/relationships/image" Target="../media/image780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3" Type="http://schemas.openxmlformats.org/officeDocument/2006/relationships/image" Target="../media/image790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82.png"/><Relationship Id="rId10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hyperlink" Target="https://arxiv.org/abs/2503.21565v1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10.png"/><Relationship Id="rId4" Type="http://schemas.openxmlformats.org/officeDocument/2006/relationships/image" Target="../media/image7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2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90.png"/><Relationship Id="rId4" Type="http://schemas.openxmlformats.org/officeDocument/2006/relationships/image" Target="../media/image100.png"/><Relationship Id="rId9" Type="http://schemas.openxmlformats.org/officeDocument/2006/relationships/image" Target="../media/image14.png"/><Relationship Id="rId14" Type="http://schemas.openxmlformats.org/officeDocument/2006/relationships/hyperlink" Target="https://arxiv.org/abs/2502.08575v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hyperlink" Target="https://arxiv.org/abs/2502.08575v1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FEFFBE9B-CD90-40DF-A947-B2CFD616F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>
          <a:xfrm>
            <a:off x="371475" y="309415"/>
            <a:ext cx="11449050" cy="308768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3633688"/>
            <a:ext cx="11052793" cy="1163464"/>
          </a:xfrm>
        </p:spPr>
        <p:txBody>
          <a:bodyPr/>
          <a:lstStyle/>
          <a:p>
            <a:r>
              <a:rPr lang="en-US" sz="2800" dirty="0"/>
              <a:t>Probing the Physics of D-Wave Annealers: Insights from standard, Reverse, and fast Annealing</a:t>
            </a:r>
            <a:endParaRPr lang="en-US" sz="2800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8288" y="4797152"/>
            <a:ext cx="3312367" cy="648072"/>
          </a:xfrm>
        </p:spPr>
        <p:txBody>
          <a:bodyPr/>
          <a:lstStyle/>
          <a:p>
            <a:r>
              <a:rPr lang="en-US" dirty="0"/>
              <a:t>11.06.2025</a:t>
            </a:r>
            <a:r>
              <a:rPr lang="en-US" noProof="0" dirty="0"/>
              <a:t>  I Vrinda </a:t>
            </a:r>
            <a:r>
              <a:rPr lang="en-US" noProof="0" dirty="0" err="1"/>
              <a:t>mehta</a:t>
            </a:r>
            <a:endParaRPr lang="en-US" noProof="0" dirty="0"/>
          </a:p>
          <a:p>
            <a:r>
              <a:rPr lang="en-US" dirty="0"/>
              <a:t>QIP | JSC | FZJ</a:t>
            </a:r>
            <a:endParaRPr lang="en-US" noProof="0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5F65145-80CE-4F50-8C39-4EEE42342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316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0948B-DAF5-5DF5-5B8D-14F80E796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17531-D904-29CC-BF12-183972FF52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10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7C6A9B-E8B8-2964-B443-02D4D220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 dirty="0"/>
              <a:t>2.1	Reverse annealing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F636055-F58C-9571-7E03-4AE81C1F4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5" y="938786"/>
            <a:ext cx="5822036" cy="443319"/>
          </a:xfrm>
        </p:spPr>
        <p:txBody>
          <a:bodyPr/>
          <a:lstStyle/>
          <a:p>
            <a:r>
              <a:rPr lang="en-IN" sz="2000" dirty="0"/>
              <a:t>2.1.3   Ferromagnetic spin chain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E8353E4-036B-AB50-FF31-AF285822D252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5459516" cy="4433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18C7B7-F820-6860-CC0A-CC7DD01EA1BA}"/>
              </a:ext>
            </a:extLst>
          </p:cNvPr>
          <p:cNvGrpSpPr/>
          <p:nvPr/>
        </p:nvGrpSpPr>
        <p:grpSpPr>
          <a:xfrm>
            <a:off x="8040216" y="5562546"/>
            <a:ext cx="2736304" cy="428023"/>
            <a:chOff x="2032471" y="5492551"/>
            <a:chExt cx="2736304" cy="42802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3D38B1-A39A-1657-9ADE-4374DC53B4D4}"/>
                </a:ext>
              </a:extLst>
            </p:cNvPr>
            <p:cNvSpPr/>
            <p:nvPr/>
          </p:nvSpPr>
          <p:spPr>
            <a:xfrm>
              <a:off x="2032471" y="5535853"/>
              <a:ext cx="2736304" cy="384721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9F525B4-2977-9861-DB70-C684D474B223}"/>
                    </a:ext>
                  </a:extLst>
                </p:cNvPr>
                <p:cNvSpPr txBox="1"/>
                <p:nvPr/>
              </p:nvSpPr>
              <p:spPr>
                <a:xfrm>
                  <a:off x="2089587" y="5492551"/>
                  <a:ext cx="2679188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=7.64</m:t>
                      </m:r>
                    </m:oMath>
                  </a14:m>
                  <a:r>
                    <a:rPr lang="en-IN" sz="2000" dirty="0"/>
                    <a:t> (</a:t>
                  </a:r>
                  <a14:m>
                    <m:oMath xmlns:m="http://schemas.openxmlformats.org/officeDocument/2006/math"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=27 </m:t>
                      </m:r>
                      <m:r>
                        <a:rPr lang="en-IN" sz="2000" i="1" dirty="0" err="1">
                          <a:latin typeface="Cambria Math" panose="02040503050406030204" pitchFamily="18" charset="0"/>
                        </a:rPr>
                        <m:t>𝑚𝐾</m:t>
                      </m:r>
                    </m:oMath>
                  </a14:m>
                  <a:r>
                    <a:rPr lang="en-IN" sz="2000" dirty="0"/>
                    <a:t>)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9F525B4-2977-9861-DB70-C684D474B2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87" y="5492551"/>
                  <a:ext cx="2679188" cy="384721"/>
                </a:xfrm>
                <a:prstGeom prst="rect">
                  <a:avLst/>
                </a:prstGeom>
                <a:blipFill>
                  <a:blip r:embed="rId3"/>
                  <a:stretch>
                    <a:fillRect l="-909" t="-10938" b="-2656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CC8105F0-DB06-31D6-D581-509372A77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805459"/>
            <a:ext cx="4921216" cy="3674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EC33E5A-4415-2A67-8F50-293DEBBAFD19}"/>
                  </a:ext>
                </a:extLst>
              </p:cNvPr>
              <p:cNvSpPr txBox="1"/>
              <p:nvPr/>
            </p:nvSpPr>
            <p:spPr>
              <a:xfrm>
                <a:off x="3719736" y="1382105"/>
                <a:ext cx="3096344" cy="94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=−0.1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EC33E5A-4415-2A67-8F50-293DEBBAF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1382105"/>
                <a:ext cx="3096344" cy="9453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A9CFE6D3-C770-D50D-CFD1-D2F1ADC4CA27}"/>
              </a:ext>
            </a:extLst>
          </p:cNvPr>
          <p:cNvGrpSpPr/>
          <p:nvPr/>
        </p:nvGrpSpPr>
        <p:grpSpPr>
          <a:xfrm>
            <a:off x="8832304" y="404664"/>
            <a:ext cx="2736304" cy="432048"/>
            <a:chOff x="8832304" y="404664"/>
            <a:chExt cx="2736304" cy="432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6134F7C-2B10-E1E8-59A1-E3D7F8BE1BB2}"/>
                    </a:ext>
                  </a:extLst>
                </p:cNvPr>
                <p:cNvSpPr txBox="1"/>
                <p:nvPr/>
              </p:nvSpPr>
              <p:spPr>
                <a:xfrm>
                  <a:off x="8832304" y="404664"/>
                  <a:ext cx="2736304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=0.7</m:t>
                        </m:r>
                      </m:oMath>
                    </m:oMathPara>
                  </a14:m>
                  <a:endParaRPr lang="en-IN" sz="2000" dirty="0" err="1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6134F7C-2B10-E1E8-59A1-E3D7F8BE1B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2304" y="404664"/>
                  <a:ext cx="2736304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28BECB-B07D-EC60-08B1-729B1E969825}"/>
                </a:ext>
              </a:extLst>
            </p:cNvPr>
            <p:cNvSpPr/>
            <p:nvPr/>
          </p:nvSpPr>
          <p:spPr>
            <a:xfrm>
              <a:off x="9408368" y="404664"/>
              <a:ext cx="1512168" cy="432048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F1696B1-5650-9D7D-B571-85FF998A9696}"/>
                  </a:ext>
                </a:extLst>
              </p:cNvPr>
              <p:cNvSpPr txBox="1"/>
              <p:nvPr/>
            </p:nvSpPr>
            <p:spPr>
              <a:xfrm>
                <a:off x="6888088" y="4744519"/>
                <a:ext cx="5112568" cy="767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func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F1696B1-5650-9D7D-B571-85FF998A9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4744519"/>
                <a:ext cx="5112568" cy="767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877F833-3A76-61D3-6CA1-51AC176DE44D}"/>
              </a:ext>
            </a:extLst>
          </p:cNvPr>
          <p:cNvSpPr txBox="1"/>
          <p:nvPr/>
        </p:nvSpPr>
        <p:spPr>
          <a:xfrm>
            <a:off x="2101448" y="6493374"/>
            <a:ext cx="8041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 [1] 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V. Mehta, H. De </a:t>
            </a:r>
            <a:r>
              <a:rPr lang="en-IN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Raedt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, K. Michielsen, F. Jin, </a:t>
            </a:r>
            <a:r>
              <a:rPr lang="en-IN" b="0" i="0" u="sng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arXiv:2502.08575v1</a:t>
            </a:r>
            <a:r>
              <a:rPr lang="en-IN" b="0" i="0" u="sng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 (2025)</a:t>
            </a: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8BC7A-EE44-BDF5-5FFA-5C034E5FDADE}"/>
              </a:ext>
            </a:extLst>
          </p:cNvPr>
          <p:cNvGrpSpPr/>
          <p:nvPr/>
        </p:nvGrpSpPr>
        <p:grpSpPr>
          <a:xfrm>
            <a:off x="29487" y="2164861"/>
            <a:ext cx="5822036" cy="3856154"/>
            <a:chOff x="29487" y="2164861"/>
            <a:chExt cx="5822036" cy="385615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6379069-1EC6-9D86-6726-A8F68B75B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487" y="2164861"/>
              <a:ext cx="5822036" cy="38561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FCF72F-1C7F-2255-3F5B-EE59ACC686A3}"/>
                </a:ext>
              </a:extLst>
            </p:cNvPr>
            <p:cNvSpPr/>
            <p:nvPr/>
          </p:nvSpPr>
          <p:spPr>
            <a:xfrm>
              <a:off x="1343472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72975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A1574-EC8A-244C-2C73-B43EFACDE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673A889-EA99-87DE-6C3B-805DF05E7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774" y="2179619"/>
            <a:ext cx="3859484" cy="26701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D9C25D-8A77-D971-D500-26F8E4F00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074" y="2168119"/>
            <a:ext cx="3842454" cy="26701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EB5D7B-9926-576D-35AF-C593811D0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4" y="2175942"/>
            <a:ext cx="3842453" cy="26893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7B398-6D85-3F53-F103-1CECE5F5E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11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E7B7CC-3C71-5845-14D5-9E69D8F26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 dirty="0"/>
              <a:t>2.2	standard annealing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376037B-B737-3932-39E1-BC67F400D008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5459516" cy="4433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A3A047-A071-540B-ADA1-D72A03C1F330}"/>
                  </a:ext>
                </a:extLst>
              </p:cNvPr>
              <p:cNvSpPr txBox="1"/>
              <p:nvPr/>
            </p:nvSpPr>
            <p:spPr>
              <a:xfrm>
                <a:off x="698302" y="1442019"/>
                <a:ext cx="325856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</a:t>
                </a:r>
                <a:r>
                  <a:rPr lang="en-IN" sz="2000" b="0" dirty="0">
                    <a:latin typeface="Cambria Math" panose="02040503050406030204" pitchFamily="18" charset="0"/>
                  </a:rPr>
                  <a:t>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2S1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+0.95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A3A047-A071-540B-ADA1-D72A03C1F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2" y="1442019"/>
                <a:ext cx="3258566" cy="677108"/>
              </a:xfrm>
              <a:prstGeom prst="rect">
                <a:avLst/>
              </a:prstGeom>
              <a:blipFill>
                <a:blip r:embed="rId6"/>
                <a:stretch>
                  <a:fillRect t="-8108" b="-18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EAE5BD-2FBE-7B2E-F124-9F3AD149270D}"/>
                  </a:ext>
                </a:extLst>
              </p:cNvPr>
              <p:cNvSpPr txBox="1"/>
              <p:nvPr/>
            </p:nvSpPr>
            <p:spPr>
              <a:xfrm>
                <a:off x="4376114" y="1382105"/>
                <a:ext cx="325856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2S2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EAE5BD-2FBE-7B2E-F124-9F3AD1492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14" y="1382105"/>
                <a:ext cx="3258566" cy="677108"/>
              </a:xfrm>
              <a:prstGeom prst="rect">
                <a:avLst/>
              </a:prstGeom>
              <a:blipFill>
                <a:blip r:embed="rId7"/>
                <a:stretch>
                  <a:fillRect t="-8108" b="-18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BB3A16D-2426-F622-C762-AF97A741CD4C}"/>
              </a:ext>
            </a:extLst>
          </p:cNvPr>
          <p:cNvGrpSpPr/>
          <p:nvPr/>
        </p:nvGrpSpPr>
        <p:grpSpPr>
          <a:xfrm>
            <a:off x="8787303" y="904703"/>
            <a:ext cx="2880320" cy="398075"/>
            <a:chOff x="2032471" y="5492551"/>
            <a:chExt cx="2880320" cy="3980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DD7C71-B9CD-051A-C8EC-CCA52DC412B1}"/>
                </a:ext>
              </a:extLst>
            </p:cNvPr>
            <p:cNvSpPr/>
            <p:nvPr/>
          </p:nvSpPr>
          <p:spPr>
            <a:xfrm>
              <a:off x="2032471" y="5535853"/>
              <a:ext cx="2880320" cy="354773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AFBBDE1-FE54-89F0-17A7-9EBE3EAEAEC6}"/>
                    </a:ext>
                  </a:extLst>
                </p:cNvPr>
                <p:cNvSpPr txBox="1"/>
                <p:nvPr/>
              </p:nvSpPr>
              <p:spPr>
                <a:xfrm>
                  <a:off x="2089587" y="5492551"/>
                  <a:ext cx="2823204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=6.93</m:t>
                      </m:r>
                    </m:oMath>
                  </a14:m>
                  <a:r>
                    <a:rPr lang="en-IN" sz="2000" dirty="0"/>
                    <a:t> (</a:t>
                  </a:r>
                  <a14:m>
                    <m:oMath xmlns:m="http://schemas.openxmlformats.org/officeDocument/2006/math"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=29.7 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𝑚𝐾</m:t>
                      </m:r>
                    </m:oMath>
                  </a14:m>
                  <a:r>
                    <a:rPr lang="en-IN" sz="2000" dirty="0"/>
                    <a:t>)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AFBBDE1-FE54-89F0-17A7-9EBE3EAEAE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87" y="5492551"/>
                  <a:ext cx="2823204" cy="384721"/>
                </a:xfrm>
                <a:prstGeom prst="rect">
                  <a:avLst/>
                </a:prstGeom>
                <a:blipFill>
                  <a:blip r:embed="rId9"/>
                  <a:stretch>
                    <a:fillRect l="-1080" t="-10938" r="-1728" b="-2656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2E78D9-3116-8321-6A65-9C1F3FA11EFB}"/>
              </a:ext>
            </a:extLst>
          </p:cNvPr>
          <p:cNvGrpSpPr/>
          <p:nvPr/>
        </p:nvGrpSpPr>
        <p:grpSpPr>
          <a:xfrm>
            <a:off x="1121691" y="3157088"/>
            <a:ext cx="2840391" cy="3114232"/>
            <a:chOff x="1121691" y="3157088"/>
            <a:chExt cx="2840391" cy="311423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70DC91-1B83-A10B-541E-F2AB8E7B3A5B}"/>
                </a:ext>
              </a:extLst>
            </p:cNvPr>
            <p:cNvSpPr/>
            <p:nvPr/>
          </p:nvSpPr>
          <p:spPr>
            <a:xfrm>
              <a:off x="3725559" y="3157088"/>
              <a:ext cx="216024" cy="210638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3BB4052-9A69-AAC8-907E-2ACF8C0538BD}"/>
                </a:ext>
              </a:extLst>
            </p:cNvPr>
            <p:cNvSpPr/>
            <p:nvPr/>
          </p:nvSpPr>
          <p:spPr>
            <a:xfrm>
              <a:off x="3746058" y="3698008"/>
              <a:ext cx="216024" cy="210638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3FABDF7-5D52-D4D1-B920-2861D7D9EEFC}"/>
                </a:ext>
              </a:extLst>
            </p:cNvPr>
            <p:cNvCxnSpPr>
              <a:cxnSpLocks/>
              <a:stCxn id="18" idx="0"/>
              <a:endCxn id="8" idx="3"/>
            </p:cNvCxnSpPr>
            <p:nvPr/>
          </p:nvCxnSpPr>
          <p:spPr>
            <a:xfrm flipV="1">
              <a:off x="1935533" y="3336879"/>
              <a:ext cx="1821662" cy="1615742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7B1EF3-78C7-55FF-6BDD-DFA6CB5E45C2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1935533" y="3879472"/>
              <a:ext cx="1736670" cy="1073149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F6A1635-542D-6538-4A6B-0E78EE836B9B}"/>
                </a:ext>
              </a:extLst>
            </p:cNvPr>
            <p:cNvGrpSpPr/>
            <p:nvPr/>
          </p:nvGrpSpPr>
          <p:grpSpPr>
            <a:xfrm>
              <a:off x="1121691" y="4952621"/>
              <a:ext cx="1632725" cy="1318699"/>
              <a:chOff x="1127256" y="4993704"/>
              <a:chExt cx="1632725" cy="13186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F58DC9E-6216-6E9B-6471-275CB276D6F3}"/>
                      </a:ext>
                    </a:extLst>
                  </p:cNvPr>
                  <p:cNvSpPr txBox="1"/>
                  <p:nvPr/>
                </p:nvSpPr>
                <p:spPr>
                  <a:xfrm>
                    <a:off x="1127256" y="5050519"/>
                    <a:ext cx="1632725" cy="12618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oMath>
                      </m:oMathPara>
                    </a14:m>
                    <a:endParaRPr lang="en-US" sz="2000" b="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IN" sz="2000" dirty="0" err="1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F58DC9E-6216-6E9B-6471-275CB276D6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7256" y="5050519"/>
                    <a:ext cx="1632725" cy="126188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2415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9DF9BBA-8A68-4079-50D7-EE75843C7A6B}"/>
                  </a:ext>
                </a:extLst>
              </p:cNvPr>
              <p:cNvSpPr/>
              <p:nvPr/>
            </p:nvSpPr>
            <p:spPr>
              <a:xfrm>
                <a:off x="1257022" y="4993704"/>
                <a:ext cx="1368152" cy="1312801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IN" sz="2400" dirty="0" err="1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F56225-3E0E-5AA6-1800-F8B15C5312D3}"/>
              </a:ext>
            </a:extLst>
          </p:cNvPr>
          <p:cNvGrpSpPr/>
          <p:nvPr/>
        </p:nvGrpSpPr>
        <p:grpSpPr>
          <a:xfrm>
            <a:off x="5361927" y="3460610"/>
            <a:ext cx="2539528" cy="2811812"/>
            <a:chOff x="5361927" y="3460610"/>
            <a:chExt cx="2539528" cy="281181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5D6C6AF-CB5A-AA0B-A3F1-017AE6B61178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6180811" y="3762717"/>
              <a:ext cx="1417918" cy="1196904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D8589F2-F1D9-0E43-B8DE-6369F78523AC}"/>
                </a:ext>
              </a:extLst>
            </p:cNvPr>
            <p:cNvGrpSpPr/>
            <p:nvPr/>
          </p:nvGrpSpPr>
          <p:grpSpPr>
            <a:xfrm>
              <a:off x="5361927" y="4959621"/>
              <a:ext cx="1632725" cy="1312801"/>
              <a:chOff x="5157375" y="5013176"/>
              <a:chExt cx="1632725" cy="13128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B82FE89-8EB0-7249-4362-5C8EFF2EBE7F}"/>
                      </a:ext>
                    </a:extLst>
                  </p:cNvPr>
                  <p:cNvSpPr txBox="1"/>
                  <p:nvPr/>
                </p:nvSpPr>
                <p:spPr>
                  <a:xfrm>
                    <a:off x="5157375" y="5046363"/>
                    <a:ext cx="1632725" cy="12618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2000" b="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.33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IN" sz="2000" dirty="0" err="1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B82FE89-8EB0-7249-4362-5C8EFF2EBE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57375" y="5046363"/>
                    <a:ext cx="1632725" cy="126188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899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17AADED-7FAB-8717-C826-07B377E1FCB7}"/>
                  </a:ext>
                </a:extLst>
              </p:cNvPr>
              <p:cNvSpPr/>
              <p:nvPr/>
            </p:nvSpPr>
            <p:spPr>
              <a:xfrm>
                <a:off x="5231904" y="5013176"/>
                <a:ext cx="1488709" cy="1312801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IN" sz="2400" dirty="0" err="1"/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C4F2691-8433-478D-AA1A-4382DE283070}"/>
                </a:ext>
              </a:extLst>
            </p:cNvPr>
            <p:cNvSpPr/>
            <p:nvPr/>
          </p:nvSpPr>
          <p:spPr>
            <a:xfrm>
              <a:off x="7609124" y="3460610"/>
              <a:ext cx="292331" cy="302107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9A7EA7-3DAB-B978-49EC-C1E0B819255B}"/>
              </a:ext>
            </a:extLst>
          </p:cNvPr>
          <p:cNvGrpSpPr/>
          <p:nvPr/>
        </p:nvGrpSpPr>
        <p:grpSpPr>
          <a:xfrm>
            <a:off x="8832304" y="404664"/>
            <a:ext cx="2736304" cy="432048"/>
            <a:chOff x="8832304" y="404664"/>
            <a:chExt cx="2736304" cy="432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9B3F937-9E62-3828-B6D1-B289F92ED4E8}"/>
                    </a:ext>
                  </a:extLst>
                </p:cNvPr>
                <p:cNvSpPr txBox="1"/>
                <p:nvPr/>
              </p:nvSpPr>
              <p:spPr>
                <a:xfrm>
                  <a:off x="8832304" y="404664"/>
                  <a:ext cx="2736304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=0.7</m:t>
                        </m:r>
                      </m:oMath>
                    </m:oMathPara>
                  </a14:m>
                  <a:endParaRPr lang="en-IN" sz="2000" dirty="0" err="1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9B3F937-9E62-3828-B6D1-B289F92ED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2304" y="404664"/>
                  <a:ext cx="2736304" cy="38472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FB4DE9-B530-231C-0C92-170D61324FC6}"/>
                </a:ext>
              </a:extLst>
            </p:cNvPr>
            <p:cNvSpPr/>
            <p:nvPr/>
          </p:nvSpPr>
          <p:spPr>
            <a:xfrm>
              <a:off x="9408368" y="404664"/>
              <a:ext cx="1512168" cy="432048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6D42A4-CE17-A918-A468-C3DADE2C76ED}"/>
              </a:ext>
            </a:extLst>
          </p:cNvPr>
          <p:cNvGrpSpPr/>
          <p:nvPr/>
        </p:nvGrpSpPr>
        <p:grpSpPr>
          <a:xfrm>
            <a:off x="9148748" y="3325735"/>
            <a:ext cx="2694940" cy="2939687"/>
            <a:chOff x="9148748" y="3325735"/>
            <a:chExt cx="2694940" cy="2939687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D35DA14-987B-1091-8657-C3A966795C5F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9910230" y="3595485"/>
              <a:ext cx="1593473" cy="1357136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63F7729-ECB7-6EAF-EE4E-58678F92D80E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9910230" y="3933056"/>
              <a:ext cx="1619853" cy="1019565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8B5FD54-0539-EE0D-C76F-D2BD06DBB785}"/>
                </a:ext>
              </a:extLst>
            </p:cNvPr>
            <p:cNvGrpSpPr/>
            <p:nvPr/>
          </p:nvGrpSpPr>
          <p:grpSpPr>
            <a:xfrm>
              <a:off x="9148748" y="4952621"/>
              <a:ext cx="1632725" cy="1312801"/>
              <a:chOff x="9148748" y="4952621"/>
              <a:chExt cx="1632725" cy="13128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5583B7F-0CAC-7ECF-CF39-E37847388BD2}"/>
                      </a:ext>
                    </a:extLst>
                  </p:cNvPr>
                  <p:cNvSpPr txBox="1"/>
                  <p:nvPr/>
                </p:nvSpPr>
                <p:spPr>
                  <a:xfrm>
                    <a:off x="9148748" y="4993704"/>
                    <a:ext cx="1632725" cy="12618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oMath>
                      </m:oMathPara>
                    </a14:m>
                    <a:endParaRPr lang="en-US" sz="2000" b="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IN" sz="2000" dirty="0" err="1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5583B7F-0CAC-7ECF-CF39-E37847388B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8748" y="4993704"/>
                    <a:ext cx="1632725" cy="126188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899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ABBAB01-8BB3-598D-10B1-5CDEAF36542B}"/>
                  </a:ext>
                </a:extLst>
              </p:cNvPr>
              <p:cNvSpPr/>
              <p:nvPr/>
            </p:nvSpPr>
            <p:spPr>
              <a:xfrm>
                <a:off x="9226154" y="4952621"/>
                <a:ext cx="1368152" cy="1312801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IN" sz="2400" dirty="0" err="1"/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F2459C3-44C3-9C83-A39F-D64200DD44DE}"/>
                </a:ext>
              </a:extLst>
            </p:cNvPr>
            <p:cNvSpPr/>
            <p:nvPr/>
          </p:nvSpPr>
          <p:spPr>
            <a:xfrm>
              <a:off x="11530083" y="3325735"/>
              <a:ext cx="275080" cy="269750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3125FB5-2818-3871-5D2B-7D721DE3245E}"/>
                </a:ext>
              </a:extLst>
            </p:cNvPr>
            <p:cNvSpPr/>
            <p:nvPr/>
          </p:nvSpPr>
          <p:spPr>
            <a:xfrm>
              <a:off x="11568608" y="3744597"/>
              <a:ext cx="275080" cy="269750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66D9F00-A104-46E9-057D-47CDF00F4B5E}"/>
              </a:ext>
            </a:extLst>
          </p:cNvPr>
          <p:cNvGrpSpPr/>
          <p:nvPr/>
        </p:nvGrpSpPr>
        <p:grpSpPr>
          <a:xfrm>
            <a:off x="680786" y="3140968"/>
            <a:ext cx="8367542" cy="2954625"/>
            <a:chOff x="680786" y="3140968"/>
            <a:chExt cx="8367542" cy="295462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5F71EF6-AC1C-4B6F-91BF-E173F4A49323}"/>
                </a:ext>
              </a:extLst>
            </p:cNvPr>
            <p:cNvSpPr/>
            <p:nvPr/>
          </p:nvSpPr>
          <p:spPr>
            <a:xfrm>
              <a:off x="680786" y="3144687"/>
              <a:ext cx="599101" cy="1004393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2147786-34E0-68A4-DB61-89ADECF52CF5}"/>
                </a:ext>
              </a:extLst>
            </p:cNvPr>
            <p:cNvSpPr/>
            <p:nvPr/>
          </p:nvSpPr>
          <p:spPr>
            <a:xfrm>
              <a:off x="4658741" y="3151461"/>
              <a:ext cx="530103" cy="997619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73AA36-7BCB-61C2-7922-AB3DBB2BDC7A}"/>
                </a:ext>
              </a:extLst>
            </p:cNvPr>
            <p:cNvSpPr/>
            <p:nvPr/>
          </p:nvSpPr>
          <p:spPr>
            <a:xfrm>
              <a:off x="8547174" y="3140968"/>
              <a:ext cx="501154" cy="1080120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9CB7B37-28FF-B77A-D08B-1450B9D9631B}"/>
                </a:ext>
              </a:extLst>
            </p:cNvPr>
            <p:cNvSpPr txBox="1"/>
            <p:nvPr/>
          </p:nvSpPr>
          <p:spPr>
            <a:xfrm>
              <a:off x="3046486" y="5710872"/>
              <a:ext cx="1939432" cy="384721"/>
            </a:xfrm>
            <a:prstGeom prst="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000" dirty="0"/>
                <a:t>Dips &amp; Bumps</a:t>
              </a:r>
              <a:endParaRPr lang="en-IN" sz="2000" dirty="0" err="1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C4C90A2-FBF7-772B-6723-07D88BA75124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1727356" y="3698008"/>
              <a:ext cx="2288846" cy="2012864"/>
            </a:xfrm>
            <a:prstGeom prst="straightConnector1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057B2EF-D37F-22C2-67FA-86B2C6CA3483}"/>
                </a:ext>
              </a:extLst>
            </p:cNvPr>
            <p:cNvCxnSpPr>
              <a:cxnSpLocks/>
              <a:stCxn id="45" idx="2"/>
              <a:endCxn id="47" idx="0"/>
            </p:cNvCxnSpPr>
            <p:nvPr/>
          </p:nvCxnSpPr>
          <p:spPr>
            <a:xfrm flipH="1">
              <a:off x="4016202" y="4149080"/>
              <a:ext cx="907591" cy="1561792"/>
            </a:xfrm>
            <a:prstGeom prst="straightConnector1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8AC497DA-40C9-A279-0945-B3C49D0B1B40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4016202" y="4293096"/>
              <a:ext cx="4945379" cy="1417776"/>
            </a:xfrm>
            <a:prstGeom prst="straightConnector1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B6B1DA-3E46-9B72-62BF-2D6100A1F531}"/>
                  </a:ext>
                </a:extLst>
              </p:cNvPr>
              <p:cNvSpPr txBox="1"/>
              <p:nvPr/>
            </p:nvSpPr>
            <p:spPr>
              <a:xfrm>
                <a:off x="8375401" y="1442019"/>
                <a:ext cx="370722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2S3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0.95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−0.95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B6B1DA-3E46-9B72-62BF-2D6100A1F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401" y="1442019"/>
                <a:ext cx="3707226" cy="677108"/>
              </a:xfrm>
              <a:prstGeom prst="rect">
                <a:avLst/>
              </a:prstGeom>
              <a:blipFill>
                <a:blip r:embed="rId14"/>
                <a:stretch>
                  <a:fillRect t="-8108" b="-18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9C5475D-9E76-FAAF-D7B4-2747315AC1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5" y="938786"/>
            <a:ext cx="5459516" cy="443319"/>
          </a:xfrm>
        </p:spPr>
        <p:txBody>
          <a:bodyPr/>
          <a:lstStyle/>
          <a:p>
            <a:r>
              <a:rPr lang="en-IN" sz="2000" dirty="0"/>
              <a:t> 2-spin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9FD874-C581-6FEB-646A-A0208B981F85}"/>
              </a:ext>
            </a:extLst>
          </p:cNvPr>
          <p:cNvSpPr txBox="1"/>
          <p:nvPr/>
        </p:nvSpPr>
        <p:spPr>
          <a:xfrm>
            <a:off x="2063552" y="6521413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[2]   V.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Mehta, H. De </a:t>
            </a:r>
            <a:r>
              <a:rPr lang="en-IN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Raedt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, K. Michielsen, F. Jin, 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arXiv:2503.21565v1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(2025)</a:t>
            </a: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7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AA278-C423-3415-EB8E-2C92FCA17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8386FFB-0ACD-C1C2-D9D0-E0E1E903D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480" y="2122287"/>
            <a:ext cx="4049023" cy="27500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0ECF74-04E3-971F-78B8-FC527CD7F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733" y="2174181"/>
            <a:ext cx="3938533" cy="27500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59E7D0-BB3B-95FD-F3C5-29E64C707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3" y="2171398"/>
            <a:ext cx="4054039" cy="27500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2524A-4431-C92D-C8DF-2C3CF93B3B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12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823822-6703-76E2-15D1-5124209F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 dirty="0"/>
              <a:t>2.3	fast annealing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7FA009A-96ED-CC58-35C6-7CDF0C1F029E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5459516" cy="4433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8E9303E-BE11-583E-6CF6-FD98F2701207}"/>
                  </a:ext>
                </a:extLst>
              </p:cNvPr>
              <p:cNvSpPr txBox="1"/>
              <p:nvPr/>
            </p:nvSpPr>
            <p:spPr>
              <a:xfrm>
                <a:off x="698302" y="1442019"/>
                <a:ext cx="325856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</a:t>
                </a:r>
                <a:r>
                  <a:rPr lang="en-IN" sz="2000" b="0" dirty="0">
                    <a:latin typeface="Cambria Math" panose="02040503050406030204" pitchFamily="18" charset="0"/>
                  </a:rPr>
                  <a:t>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2S1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+0.95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8E9303E-BE11-583E-6CF6-FD98F2701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2" y="1442019"/>
                <a:ext cx="3258566" cy="677108"/>
              </a:xfrm>
              <a:prstGeom prst="rect">
                <a:avLst/>
              </a:prstGeom>
              <a:blipFill>
                <a:blip r:embed="rId6"/>
                <a:stretch>
                  <a:fillRect t="-8108" b="-18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DC947D-E0F4-9FB8-5F56-256D4C7FB9DD}"/>
                  </a:ext>
                </a:extLst>
              </p:cNvPr>
              <p:cNvSpPr txBox="1"/>
              <p:nvPr/>
            </p:nvSpPr>
            <p:spPr>
              <a:xfrm>
                <a:off x="4376114" y="1382105"/>
                <a:ext cx="325856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2S2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DC947D-E0F4-9FB8-5F56-256D4C7FB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14" y="1382105"/>
                <a:ext cx="3258566" cy="677108"/>
              </a:xfrm>
              <a:prstGeom prst="rect">
                <a:avLst/>
              </a:prstGeom>
              <a:blipFill>
                <a:blip r:embed="rId7"/>
                <a:stretch>
                  <a:fillRect t="-8108" b="-18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75F9444-E155-E13E-8274-1B21DA9123B8}"/>
              </a:ext>
            </a:extLst>
          </p:cNvPr>
          <p:cNvGrpSpPr/>
          <p:nvPr/>
        </p:nvGrpSpPr>
        <p:grpSpPr>
          <a:xfrm>
            <a:off x="8787303" y="904703"/>
            <a:ext cx="2880320" cy="398075"/>
            <a:chOff x="2032471" y="5492551"/>
            <a:chExt cx="2880320" cy="3980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0A43C58-0C16-DA7B-9BDB-90BDA181AB83}"/>
                </a:ext>
              </a:extLst>
            </p:cNvPr>
            <p:cNvSpPr/>
            <p:nvPr/>
          </p:nvSpPr>
          <p:spPr>
            <a:xfrm>
              <a:off x="2032471" y="5535853"/>
              <a:ext cx="2880320" cy="354773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0401F65-8052-F263-346B-742D6DBEF4FA}"/>
                    </a:ext>
                  </a:extLst>
                </p:cNvPr>
                <p:cNvSpPr txBox="1"/>
                <p:nvPr/>
              </p:nvSpPr>
              <p:spPr>
                <a:xfrm>
                  <a:off x="2089587" y="5492551"/>
                  <a:ext cx="2823204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=6.93</m:t>
                      </m:r>
                    </m:oMath>
                  </a14:m>
                  <a:r>
                    <a:rPr lang="en-IN" sz="2000" dirty="0"/>
                    <a:t> (</a:t>
                  </a:r>
                  <a14:m>
                    <m:oMath xmlns:m="http://schemas.openxmlformats.org/officeDocument/2006/math"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=29.7 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𝑚𝐾</m:t>
                      </m:r>
                    </m:oMath>
                  </a14:m>
                  <a:r>
                    <a:rPr lang="en-IN" sz="2000" dirty="0"/>
                    <a:t>)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0401F65-8052-F263-346B-742D6DBEF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87" y="5492551"/>
                  <a:ext cx="2823204" cy="384721"/>
                </a:xfrm>
                <a:prstGeom prst="rect">
                  <a:avLst/>
                </a:prstGeom>
                <a:blipFill>
                  <a:blip r:embed="rId9"/>
                  <a:stretch>
                    <a:fillRect l="-1080" t="-10938" r="-1728" b="-2656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85A04E-7392-B832-F1F3-0693006E4535}"/>
              </a:ext>
            </a:extLst>
          </p:cNvPr>
          <p:cNvGrpSpPr/>
          <p:nvPr/>
        </p:nvGrpSpPr>
        <p:grpSpPr>
          <a:xfrm>
            <a:off x="1121691" y="3216294"/>
            <a:ext cx="2851528" cy="3055026"/>
            <a:chOff x="1121691" y="3216294"/>
            <a:chExt cx="2851528" cy="305502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4C3D2D-DA26-8A90-ACEC-0466F12EE8AF}"/>
                </a:ext>
              </a:extLst>
            </p:cNvPr>
            <p:cNvSpPr/>
            <p:nvPr/>
          </p:nvSpPr>
          <p:spPr>
            <a:xfrm>
              <a:off x="3757195" y="3216294"/>
              <a:ext cx="216024" cy="210638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0893335-8628-110A-4CB2-789385696849}"/>
                </a:ext>
              </a:extLst>
            </p:cNvPr>
            <p:cNvSpPr/>
            <p:nvPr/>
          </p:nvSpPr>
          <p:spPr>
            <a:xfrm>
              <a:off x="3757195" y="3668834"/>
              <a:ext cx="216024" cy="210638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0F8523-914B-B3A5-D707-0FEF586B57C7}"/>
                </a:ext>
              </a:extLst>
            </p:cNvPr>
            <p:cNvCxnSpPr>
              <a:cxnSpLocks/>
              <a:stCxn id="18" idx="0"/>
              <a:endCxn id="8" idx="3"/>
            </p:cNvCxnSpPr>
            <p:nvPr/>
          </p:nvCxnSpPr>
          <p:spPr>
            <a:xfrm flipV="1">
              <a:off x="1935533" y="3396085"/>
              <a:ext cx="1853298" cy="1556536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AF224CB-D31A-EEFA-2854-72C2CD2D61E3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1935533" y="3879472"/>
              <a:ext cx="1736670" cy="1073149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DF84003-999D-319D-88C9-9E898AC35551}"/>
                </a:ext>
              </a:extLst>
            </p:cNvPr>
            <p:cNvGrpSpPr/>
            <p:nvPr/>
          </p:nvGrpSpPr>
          <p:grpSpPr>
            <a:xfrm>
              <a:off x="1121691" y="4952621"/>
              <a:ext cx="1632725" cy="1318699"/>
              <a:chOff x="1127256" y="4993704"/>
              <a:chExt cx="1632725" cy="13186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046DB50-CBC5-BFE7-F329-D53332B67FA5}"/>
                      </a:ext>
                    </a:extLst>
                  </p:cNvPr>
                  <p:cNvSpPr txBox="1"/>
                  <p:nvPr/>
                </p:nvSpPr>
                <p:spPr>
                  <a:xfrm>
                    <a:off x="1127256" y="5050519"/>
                    <a:ext cx="1632725" cy="12618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oMath>
                      </m:oMathPara>
                    </a14:m>
                    <a:endParaRPr lang="en-US" sz="2000" b="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IN" sz="2000" dirty="0" err="1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046DB50-CBC5-BFE7-F329-D53332B67F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7256" y="5050519"/>
                    <a:ext cx="1632725" cy="126188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2415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612984F-600A-A095-B34A-B064608B3F6D}"/>
                  </a:ext>
                </a:extLst>
              </p:cNvPr>
              <p:cNvSpPr/>
              <p:nvPr/>
            </p:nvSpPr>
            <p:spPr>
              <a:xfrm>
                <a:off x="1257022" y="4993704"/>
                <a:ext cx="1368152" cy="1312801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IN" sz="2400" dirty="0" err="1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5F3AAA-7578-9DA5-7E94-3589B0DE06C8}"/>
              </a:ext>
            </a:extLst>
          </p:cNvPr>
          <p:cNvGrpSpPr/>
          <p:nvPr/>
        </p:nvGrpSpPr>
        <p:grpSpPr>
          <a:xfrm>
            <a:off x="5361927" y="3447908"/>
            <a:ext cx="2716773" cy="2824514"/>
            <a:chOff x="5361927" y="3447908"/>
            <a:chExt cx="2716773" cy="282451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7768C10-EC8D-D197-BBC8-2150E5A0B41E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6180811" y="3762717"/>
              <a:ext cx="1417918" cy="1196904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BF17650-D02E-0EF6-E460-CD99E4BAFC16}"/>
                </a:ext>
              </a:extLst>
            </p:cNvPr>
            <p:cNvGrpSpPr/>
            <p:nvPr/>
          </p:nvGrpSpPr>
          <p:grpSpPr>
            <a:xfrm>
              <a:off x="5361927" y="4959621"/>
              <a:ext cx="1632725" cy="1312801"/>
              <a:chOff x="5157375" y="5013176"/>
              <a:chExt cx="1632725" cy="13128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81024ACF-85D7-1FF3-E105-62547DC405E9}"/>
                      </a:ext>
                    </a:extLst>
                  </p:cNvPr>
                  <p:cNvSpPr txBox="1"/>
                  <p:nvPr/>
                </p:nvSpPr>
                <p:spPr>
                  <a:xfrm>
                    <a:off x="5157375" y="5046363"/>
                    <a:ext cx="1632725" cy="12618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2000" b="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.33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IN" sz="2000" dirty="0" err="1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81024ACF-85D7-1FF3-E105-62547DC405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57375" y="5046363"/>
                    <a:ext cx="1632725" cy="126188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899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0D561DA-0A47-942B-DBDA-BFA0865A6096}"/>
                  </a:ext>
                </a:extLst>
              </p:cNvPr>
              <p:cNvSpPr/>
              <p:nvPr/>
            </p:nvSpPr>
            <p:spPr>
              <a:xfrm>
                <a:off x="5231904" y="5013176"/>
                <a:ext cx="1488709" cy="1312801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IN" sz="2400" dirty="0" err="1"/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EB2CD6-3528-B8A4-792E-90AB2633940A}"/>
                </a:ext>
              </a:extLst>
            </p:cNvPr>
            <p:cNvSpPr/>
            <p:nvPr/>
          </p:nvSpPr>
          <p:spPr>
            <a:xfrm>
              <a:off x="7732738" y="3447908"/>
              <a:ext cx="345962" cy="328430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49E3712-80C4-A4AE-6BB9-694E618EA141}"/>
              </a:ext>
            </a:extLst>
          </p:cNvPr>
          <p:cNvGrpSpPr/>
          <p:nvPr/>
        </p:nvGrpSpPr>
        <p:grpSpPr>
          <a:xfrm>
            <a:off x="8832304" y="404664"/>
            <a:ext cx="2736304" cy="432048"/>
            <a:chOff x="8832304" y="404664"/>
            <a:chExt cx="2736304" cy="432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C860209-B0D9-3D26-B16B-20B17530B5EF}"/>
                    </a:ext>
                  </a:extLst>
                </p:cNvPr>
                <p:cNvSpPr txBox="1"/>
                <p:nvPr/>
              </p:nvSpPr>
              <p:spPr>
                <a:xfrm>
                  <a:off x="8832304" y="404664"/>
                  <a:ext cx="2736304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=0.7</m:t>
                        </m:r>
                      </m:oMath>
                    </m:oMathPara>
                  </a14:m>
                  <a:endParaRPr lang="en-IN" sz="2000" dirty="0" err="1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C860209-B0D9-3D26-B16B-20B17530B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2304" y="404664"/>
                  <a:ext cx="2736304" cy="38472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E147ECA-5D3B-CC99-3C60-6D2D72F0A6FB}"/>
                </a:ext>
              </a:extLst>
            </p:cNvPr>
            <p:cNvSpPr/>
            <p:nvPr/>
          </p:nvSpPr>
          <p:spPr>
            <a:xfrm>
              <a:off x="9408368" y="404664"/>
              <a:ext cx="1512168" cy="432048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07E297-1E44-2D93-5FD7-4C673793712D}"/>
              </a:ext>
            </a:extLst>
          </p:cNvPr>
          <p:cNvGrpSpPr/>
          <p:nvPr/>
        </p:nvGrpSpPr>
        <p:grpSpPr>
          <a:xfrm>
            <a:off x="9148748" y="3313033"/>
            <a:ext cx="3026755" cy="2952389"/>
            <a:chOff x="9148748" y="3313033"/>
            <a:chExt cx="3026755" cy="2952389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7BFE1E9-9C14-6A07-B283-6A16E0BA8518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9910230" y="3546414"/>
              <a:ext cx="1931246" cy="1406207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F8E33D0-0695-09C3-AD30-FD73BD742DA0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9910230" y="3933056"/>
              <a:ext cx="1898820" cy="1019565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CE1DAFC-980E-75E8-1896-FDA595292B7B}"/>
                </a:ext>
              </a:extLst>
            </p:cNvPr>
            <p:cNvGrpSpPr/>
            <p:nvPr/>
          </p:nvGrpSpPr>
          <p:grpSpPr>
            <a:xfrm>
              <a:off x="9148748" y="4952621"/>
              <a:ext cx="1632725" cy="1312801"/>
              <a:chOff x="9148748" y="4952621"/>
              <a:chExt cx="1632725" cy="13128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5AA99660-D96D-0DA9-14C1-1CA02CB7B629}"/>
                      </a:ext>
                    </a:extLst>
                  </p:cNvPr>
                  <p:cNvSpPr txBox="1"/>
                  <p:nvPr/>
                </p:nvSpPr>
                <p:spPr>
                  <a:xfrm>
                    <a:off x="9148748" y="4993704"/>
                    <a:ext cx="1632725" cy="12618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oMath>
                      </m:oMathPara>
                    </a14:m>
                    <a:endParaRPr lang="en-US" sz="2000" b="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IN" sz="2000" dirty="0" err="1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5AA99660-D96D-0DA9-14C1-1CA02CB7B6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8748" y="4993704"/>
                    <a:ext cx="1632725" cy="126188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899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5B8E34F-424C-E1EC-5959-8BF91C5C9E5B}"/>
                  </a:ext>
                </a:extLst>
              </p:cNvPr>
              <p:cNvSpPr/>
              <p:nvPr/>
            </p:nvSpPr>
            <p:spPr>
              <a:xfrm>
                <a:off x="9226154" y="4952621"/>
                <a:ext cx="1368152" cy="1312801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IN" sz="2400" dirty="0" err="1"/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9A3F634-469B-083D-A53E-FA76F2216F4D}"/>
                </a:ext>
              </a:extLst>
            </p:cNvPr>
            <p:cNvSpPr/>
            <p:nvPr/>
          </p:nvSpPr>
          <p:spPr>
            <a:xfrm>
              <a:off x="11900423" y="3313033"/>
              <a:ext cx="275080" cy="269750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2312599-5FE8-15E5-A807-E60596518675}"/>
                </a:ext>
              </a:extLst>
            </p:cNvPr>
            <p:cNvSpPr/>
            <p:nvPr/>
          </p:nvSpPr>
          <p:spPr>
            <a:xfrm>
              <a:off x="11894628" y="3762717"/>
              <a:ext cx="275080" cy="269750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EDE8D6-3762-9465-B21F-DC1B0B915D1B}"/>
              </a:ext>
            </a:extLst>
          </p:cNvPr>
          <p:cNvSpPr txBox="1"/>
          <p:nvPr/>
        </p:nvSpPr>
        <p:spPr>
          <a:xfrm>
            <a:off x="3046486" y="5710872"/>
            <a:ext cx="2245954" cy="384721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dirty="0"/>
              <a:t>No Dips &amp; Bumps</a:t>
            </a:r>
            <a:endParaRPr lang="en-IN" sz="20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F82AB7-E239-E28C-AE6A-538E25731945}"/>
                  </a:ext>
                </a:extLst>
              </p:cNvPr>
              <p:cNvSpPr txBox="1"/>
              <p:nvPr/>
            </p:nvSpPr>
            <p:spPr>
              <a:xfrm>
                <a:off x="8375401" y="1442019"/>
                <a:ext cx="370722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2S3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0.95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−0.95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F82AB7-E239-E28C-AE6A-538E25731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401" y="1442019"/>
                <a:ext cx="3707226" cy="677108"/>
              </a:xfrm>
              <a:prstGeom prst="rect">
                <a:avLst/>
              </a:prstGeom>
              <a:blipFill>
                <a:blip r:embed="rId14"/>
                <a:stretch>
                  <a:fillRect t="-8108" b="-18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F0610B93-1B32-81FF-436C-A753B69C0C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5" y="938786"/>
            <a:ext cx="5459516" cy="443319"/>
          </a:xfrm>
        </p:spPr>
        <p:txBody>
          <a:bodyPr/>
          <a:lstStyle/>
          <a:p>
            <a:r>
              <a:rPr lang="en-IN" sz="2000" dirty="0"/>
              <a:t>2-spin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1CD04B-4696-F90C-3E02-AF1B48C0F3A0}"/>
              </a:ext>
            </a:extLst>
          </p:cNvPr>
          <p:cNvSpPr txBox="1"/>
          <p:nvPr/>
        </p:nvSpPr>
        <p:spPr>
          <a:xfrm>
            <a:off x="2049884" y="6514078"/>
            <a:ext cx="7718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 [2]   V.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Mehta, H. De </a:t>
            </a:r>
            <a:r>
              <a:rPr lang="en-IN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Raedt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, K. Michielsen, F. Jin, 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arXiv:2503.21565v1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(2025)</a:t>
            </a: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1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CF017-2C69-7F58-4FA1-A1552D530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B56BC-2280-3F24-AA07-F884332FC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348880"/>
            <a:ext cx="10728323" cy="623404"/>
          </a:xfrm>
        </p:spPr>
        <p:txBody>
          <a:bodyPr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dirty="0"/>
              <a:t>simulations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9AF3F-83C2-630B-C243-365E732933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9496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EAF7F-70D4-4376-519C-E78938FF8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53B9E-D3D8-B545-78D3-8A60E6F1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 dirty="0"/>
              <a:t>3.1   Time-dependent Schr</a:t>
            </a:r>
            <a:r>
              <a:rPr lang="de-DE" dirty="0"/>
              <a:t>ö</a:t>
            </a:r>
            <a:r>
              <a:rPr lang="en-US" dirty="0"/>
              <a:t>dinger equation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9B186-5731-851D-9170-96EB8545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556792"/>
            <a:ext cx="10009112" cy="4248936"/>
          </a:xfrm>
        </p:spPr>
        <p:txBody>
          <a:bodyPr/>
          <a:lstStyle/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58FC1-484A-0193-51EB-5423C78017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14</a:t>
            </a:fld>
            <a:endParaRPr lang="en-US" noProof="0" dirty="0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4F29874-3AFB-4B01-89F1-47ACD67D33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C46DC6-CCB1-41BE-5E4F-B97A425BB6F5}"/>
                  </a:ext>
                </a:extLst>
              </p:cNvPr>
              <p:cNvSpPr txBox="1"/>
              <p:nvPr/>
            </p:nvSpPr>
            <p:spPr>
              <a:xfrm>
                <a:off x="273674" y="1196752"/>
                <a:ext cx="11089232" cy="4423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time evolution of an ideal closed quantum system is governed by the time-dependent Schrödinger equation (TDSE)</a:t>
                </a:r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noProof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noProof="0" smtClean="0">
                          <a:latin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noProof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 noProof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000" i="1" noProof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 noProof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 noProof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noProof="0" dirty="0"/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000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noProof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 noProof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000" i="1" noProof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 noProof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 noProof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0" i="0" noProof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N" sz="2000" b="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noProof="0" dirty="0"/>
              </a:p>
              <a:p>
                <a:pPr marL="342900" indent="-342900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: time-dependent Hamiltonian modeling the quantum system</a:t>
                </a:r>
              </a:p>
              <a:p>
                <a:pPr marL="800100" lvl="1" indent="-342900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noProof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noProof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sz="2000" i="1" noProof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noProof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 noProof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noProof="0" dirty="0"/>
                  <a:t> describes the state of the whole quantum system at time t</a:t>
                </a:r>
                <a:endParaRPr lang="en-IN" sz="2000" b="0" i="1" noProof="0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noProof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000" noProof="0" dirty="0"/>
                  <a:t>: basis states </a:t>
                </a:r>
              </a:p>
              <a:p>
                <a:pPr marL="800100" lvl="1" indent="-342900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: complex valued coefficients</a:t>
                </a:r>
              </a:p>
              <a:p>
                <a:pPr marL="800100" lvl="1" indent="-342900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noProof="0" dirty="0"/>
                  <a:t>D: Dimension </a:t>
                </a:r>
                <a:r>
                  <a:rPr lang="en-US" sz="2000" dirty="0"/>
                  <a:t>of the Hilbert space</a:t>
                </a:r>
                <a:endParaRPr lang="en-US" sz="2000" noProof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C46DC6-CCB1-41BE-5E4F-B97A425BB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74" y="1196752"/>
                <a:ext cx="11089232" cy="4423840"/>
              </a:xfrm>
              <a:prstGeom prst="rect">
                <a:avLst/>
              </a:prstGeom>
              <a:blipFill>
                <a:blip r:embed="rId3"/>
                <a:stretch>
                  <a:fillRect l="-495" t="-9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848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05546-3998-8310-2065-170322824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6BD3-2F62-45D2-7A92-A5283CEA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 dirty="0"/>
              <a:t>3.2   </a:t>
            </a:r>
            <a:r>
              <a:rPr lang="en-US" dirty="0"/>
              <a:t>Lindblad master equation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A207-D4C8-98A6-DA83-80CECD839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556792"/>
            <a:ext cx="10009112" cy="4248936"/>
          </a:xfrm>
        </p:spPr>
        <p:txBody>
          <a:bodyPr/>
          <a:lstStyle/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984CA-283E-1420-AF0B-3EBA9DA19C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15</a:t>
            </a:fld>
            <a:endParaRPr lang="en-US" noProof="0" dirty="0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56A93B93-187F-51E9-1374-045F29656D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ECA0E2-2142-4A4A-758C-8A4463B9A2DF}"/>
              </a:ext>
            </a:extLst>
          </p:cNvPr>
          <p:cNvGrpSpPr/>
          <p:nvPr/>
        </p:nvGrpSpPr>
        <p:grpSpPr>
          <a:xfrm>
            <a:off x="579004" y="1304740"/>
            <a:ext cx="10729192" cy="3805785"/>
            <a:chOff x="403360" y="1341943"/>
            <a:chExt cx="10729192" cy="38057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6F0C696-3066-72AE-0F93-D2BF9F6ACB11}"/>
                    </a:ext>
                  </a:extLst>
                </p:cNvPr>
                <p:cNvSpPr txBox="1"/>
                <p:nvPr/>
              </p:nvSpPr>
              <p:spPr>
                <a:xfrm>
                  <a:off x="403360" y="1341943"/>
                  <a:ext cx="10729192" cy="3805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95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000" dirty="0"/>
                    <a:t>Master equation that approximates the time evolution of a density matrix </a:t>
                  </a:r>
                  <a14:m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of a system interacting with an environment</a:t>
                  </a:r>
                </a:p>
                <a:p>
                  <a:pPr marL="342900" indent="-342900">
                    <a:lnSpc>
                      <a:spcPct val="95000"/>
                    </a:lnSpc>
                    <a:buFont typeface="Arial" panose="020B0604020202020204" pitchFamily="34" charset="0"/>
                    <a:buChar char="•"/>
                  </a:pPr>
                  <a:endParaRPr lang="en-US" sz="2000" dirty="0"/>
                </a:p>
                <a:p>
                  <a:pPr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≔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IN" sz="2000" b="0" dirty="0"/>
                </a:p>
                <a:p>
                  <a:pPr>
                    <a:lnSpc>
                      <a:spcPct val="95000"/>
                    </a:lnSpc>
                  </a:pPr>
                  <a:endParaRPr lang="en-IN" sz="2000" dirty="0"/>
                </a:p>
                <a:p>
                  <a:pPr>
                    <a:lnSpc>
                      <a:spcPct val="95000"/>
                    </a:lnSpc>
                  </a:pPr>
                  <a:endParaRPr lang="en-IN" sz="2000" b="0" dirty="0"/>
                </a:p>
                <a:p>
                  <a:pPr>
                    <a:lnSpc>
                      <a:spcPct val="95000"/>
                    </a:lnSpc>
                  </a:pPr>
                  <a:endParaRPr lang="en-IN" sz="2000" dirty="0"/>
                </a:p>
                <a:p>
                  <a:pPr marL="800100" lvl="1" indent="-342900">
                    <a:lnSpc>
                      <a:spcPct val="95000"/>
                    </a:lnSpc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IN" sz="2000" b="0" dirty="0">
                      <a:latin typeface="Cambria Math" panose="02040503050406030204" pitchFamily="18" charset="0"/>
                    </a:rPr>
                    <a:t>: </a:t>
                  </a:r>
                  <a:r>
                    <a:rPr lang="en-IN" sz="2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density matrix</a:t>
                  </a:r>
                  <a:endParaRPr lang="en-IN" sz="2000" b="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800100" lvl="1" indent="-342900">
                    <a:lnSpc>
                      <a:spcPct val="95000"/>
                    </a:lnSpc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IN" sz="2000" b="0" dirty="0"/>
                    <a:t>: dissipation operators</a:t>
                  </a:r>
                </a:p>
                <a:p>
                  <a:pPr marL="800100" lvl="1" indent="-342900">
                    <a:lnSpc>
                      <a:spcPct val="95000"/>
                    </a:lnSpc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IN" sz="2000" b="0" dirty="0"/>
                    <a:t>: dissipation rates</a:t>
                  </a:r>
                </a:p>
                <a:p>
                  <a:pPr marL="342900" indent="-342900">
                    <a:lnSpc>
                      <a:spcPct val="95000"/>
                    </a:lnSpc>
                    <a:buFont typeface="Arial" panose="020B0604020202020204" pitchFamily="34" charset="0"/>
                    <a:buChar char="•"/>
                  </a:pPr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6F0C696-3066-72AE-0F93-D2BF9F6ACB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60" y="1341943"/>
                  <a:ext cx="10729192" cy="3805785"/>
                </a:xfrm>
                <a:prstGeom prst="rect">
                  <a:avLst/>
                </a:prstGeom>
                <a:blipFill>
                  <a:blip r:embed="rId3"/>
                  <a:stretch>
                    <a:fillRect l="-511" t="-11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2C6329E8-5127-383E-9BBF-50DDF72A722F}"/>
                </a:ext>
              </a:extLst>
            </p:cNvPr>
            <p:cNvSpPr/>
            <p:nvPr/>
          </p:nvSpPr>
          <p:spPr>
            <a:xfrm rot="16200000">
              <a:off x="3278924" y="2357644"/>
              <a:ext cx="220406" cy="1066974"/>
            </a:xfrm>
            <a:prstGeom prst="leftBrac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36B91A31-3882-DB15-D872-BA2565EA08BB}"/>
                </a:ext>
              </a:extLst>
            </p:cNvPr>
            <p:cNvSpPr/>
            <p:nvPr/>
          </p:nvSpPr>
          <p:spPr>
            <a:xfrm rot="16200000">
              <a:off x="6599088" y="935348"/>
              <a:ext cx="145951" cy="4032448"/>
            </a:xfrm>
            <a:prstGeom prst="leftBrac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54B14C-80FE-44B9-C630-7C91793139AC}"/>
                </a:ext>
              </a:extLst>
            </p:cNvPr>
            <p:cNvSpPr txBox="1"/>
            <p:nvPr/>
          </p:nvSpPr>
          <p:spPr>
            <a:xfrm>
              <a:off x="2783632" y="3096773"/>
              <a:ext cx="1296144" cy="38472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IN" sz="2000" dirty="0">
                  <a:solidFill>
                    <a:srgbClr val="92D050"/>
                  </a:solidFill>
                </a:rPr>
                <a:t>Coherent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A692AF-59BD-DB3C-37A0-9395E16FC566}"/>
                </a:ext>
              </a:extLst>
            </p:cNvPr>
            <p:cNvSpPr txBox="1"/>
            <p:nvPr/>
          </p:nvSpPr>
          <p:spPr>
            <a:xfrm>
              <a:off x="6096000" y="3121491"/>
              <a:ext cx="1440160" cy="38472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IN" sz="2000" dirty="0">
                  <a:solidFill>
                    <a:srgbClr val="C00000"/>
                  </a:solidFill>
                </a:rPr>
                <a:t>Dissipative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7955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5078C-AD07-882F-3729-2EEAA6959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9AE9D-7C94-F361-25BD-39D388BA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 dirty="0"/>
              <a:t>3.3   </a:t>
            </a:r>
            <a:r>
              <a:rPr lang="en-US" dirty="0"/>
              <a:t>Bloch equations</a:t>
            </a:r>
            <a:br>
              <a:rPr lang="en-IN" dirty="0"/>
            </a:b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D5632-A56D-EE9D-43FD-39E3D88863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16</a:t>
            </a:fld>
            <a:endParaRPr lang="en-US" noProof="0" dirty="0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74E5D944-53DA-D8F3-CF4B-84C58CEA2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A2910D-58C3-612F-7263-EF66B006A5F9}"/>
                  </a:ext>
                </a:extLst>
              </p:cNvPr>
              <p:cNvSpPr txBox="1"/>
              <p:nvPr/>
            </p:nvSpPr>
            <p:spPr>
              <a:xfrm>
                <a:off x="258855" y="1141309"/>
                <a:ext cx="11979090" cy="4880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a general 1-spin system,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2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sz="2000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en-US" sz="2000" dirty="0"/>
              </a:p>
              <a:p>
                <a:pPr marL="342900" indent="-342900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Density matrix can be written as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sz="2000" dirty="0"/>
              </a:p>
              <a:p>
                <a:pPr marL="342900" indent="-342900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Choosing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IN" sz="2000" b="0" dirty="0"/>
              </a:p>
              <a:p>
                <a:pPr marL="342900" indent="-342900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Lindblad equation reduces to</a:t>
                </a:r>
                <a:r>
                  <a:rPr lang="en-US" sz="2000" b="1" dirty="0"/>
                  <a:t> Bloch equations</a:t>
                </a:r>
              </a:p>
              <a:p>
                <a:pPr marL="342900" indent="-342900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342900" indent="-342900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sSub>
                                      <m:sSub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sSub>
                                      <m:sSub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sSub>
                                      <m:sSubPr>
                                        <m:ctrlP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95000"/>
                  </a:lnSpc>
                </a:pPr>
                <a:endParaRPr lang="en-US" sz="2000" dirty="0"/>
              </a:p>
              <a:p>
                <a:pPr>
                  <a:lnSpc>
                    <a:spcPct val="95000"/>
                  </a:lnSpc>
                </a:pPr>
                <a:endParaRPr lang="en-US" sz="2000" dirty="0"/>
              </a:p>
              <a:p>
                <a:pPr>
                  <a:lnSpc>
                    <a:spcPct val="95000"/>
                  </a:lnSpc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IN" sz="2000" b="1" i="0" smtClean="0">
                            <a:latin typeface="Cambria Math" panose="02040503050406030204" pitchFamily="18" charset="0"/>
                          </a:rPr>
                          <m:t>𝐓𝐫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A2910D-58C3-612F-7263-EF66B006A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55" y="1141309"/>
                <a:ext cx="11979090" cy="4880182"/>
              </a:xfrm>
              <a:prstGeom prst="rect">
                <a:avLst/>
              </a:prstGeom>
              <a:blipFill>
                <a:blip r:embed="rId3"/>
                <a:stretch>
                  <a:fillRect l="-509" t="-7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741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0239B-5A07-4998-2462-C3B01B9EB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3A30A-EFDB-4C7D-9E23-E84790E7B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 dirty="0"/>
              <a:t>3.4   </a:t>
            </a:r>
            <a:r>
              <a:rPr lang="en-US" dirty="0"/>
              <a:t>Markovian master equation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9AAD5-42CA-CD16-3F1D-524542949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556792"/>
            <a:ext cx="10009112" cy="4248936"/>
          </a:xfrm>
        </p:spPr>
        <p:txBody>
          <a:bodyPr/>
          <a:lstStyle/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21645-D748-E9CE-C35E-515D0292C5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17</a:t>
            </a:fld>
            <a:endParaRPr lang="en-US" noProof="0" dirty="0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C2BB1C68-283B-213A-9543-F3949A5ACC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10FCA9-7A12-4E71-90E5-4B0018CE3328}"/>
                  </a:ext>
                </a:extLst>
              </p:cNvPr>
              <p:cNvSpPr txBox="1"/>
              <p:nvPr/>
            </p:nvSpPr>
            <p:spPr>
              <a:xfrm>
                <a:off x="358774" y="980728"/>
                <a:ext cx="10729192" cy="2296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r>
                  <a:rPr lang="en-IN" sz="2000" dirty="0"/>
                  <a:t>Lindblad master equation</a:t>
                </a:r>
                <a:endParaRPr lang="en-US" sz="2000" dirty="0"/>
              </a:p>
              <a:p>
                <a:pPr marL="342900" indent="-342900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N" sz="2000" b="0" dirty="0"/>
              </a:p>
              <a:p>
                <a:pPr>
                  <a:lnSpc>
                    <a:spcPct val="95000"/>
                  </a:lnSpc>
                </a:pPr>
                <a:endParaRPr lang="en-IN" sz="2000" dirty="0"/>
              </a:p>
              <a:p>
                <a:pPr>
                  <a:lnSpc>
                    <a:spcPct val="95000"/>
                  </a:lnSpc>
                </a:pPr>
                <a:endParaRPr lang="en-IN" sz="2000" dirty="0"/>
              </a:p>
              <a:p>
                <a:pPr>
                  <a:lnSpc>
                    <a:spcPct val="95000"/>
                  </a:lnSpc>
                </a:pPr>
                <a:endParaRPr lang="en-IN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10FCA9-7A12-4E71-90E5-4B0018CE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980728"/>
                <a:ext cx="10729192" cy="2296911"/>
              </a:xfrm>
              <a:prstGeom prst="rect">
                <a:avLst/>
              </a:prstGeom>
              <a:blipFill>
                <a:blip r:embed="rId3"/>
                <a:stretch>
                  <a:fillRect l="-511" t="-21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D561C9-68C8-5B6C-366A-AB652B1CC2F6}"/>
                  </a:ext>
                </a:extLst>
              </p:cNvPr>
              <p:cNvSpPr txBox="1"/>
              <p:nvPr/>
            </p:nvSpPr>
            <p:spPr>
              <a:xfrm>
                <a:off x="3289688" y="2493148"/>
                <a:ext cx="309634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D561C9-68C8-5B6C-366A-AB652B1C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688" y="2493148"/>
                <a:ext cx="3096344" cy="384721"/>
              </a:xfrm>
              <a:prstGeom prst="rect">
                <a:avLst/>
              </a:prstGeom>
              <a:blipFill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7FF7F1BE-8655-DD40-4E6B-95DAD2231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1784" y="2564904"/>
            <a:ext cx="1080120" cy="313377"/>
          </a:xfrm>
          <a:prstGeom prst="rect">
            <a:avLst/>
          </a:prstGeom>
        </p:spPr>
      </p:pic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4BB09D88-5A96-D836-E413-5D2A60575FD7}"/>
              </a:ext>
            </a:extLst>
          </p:cNvPr>
          <p:cNvSpPr/>
          <p:nvPr/>
        </p:nvSpPr>
        <p:spPr>
          <a:xfrm rot="5400000">
            <a:off x="2969354" y="2272170"/>
            <a:ext cx="601663" cy="323036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IN" sz="2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700E04-D153-540D-444D-3BF321A1C0D2}"/>
                  </a:ext>
                </a:extLst>
              </p:cNvPr>
              <p:cNvSpPr txBox="1"/>
              <p:nvPr/>
            </p:nvSpPr>
            <p:spPr>
              <a:xfrm>
                <a:off x="386506" y="3595524"/>
                <a:ext cx="10441160" cy="3006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r>
                  <a:rPr lang="en-IN" sz="2000" dirty="0"/>
                  <a:t>Markovian master equation: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𝑑𝑃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𝑊𝑃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/>
              </a:p>
              <a:p>
                <a:pPr marL="342900" indent="-342900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800100" lvl="1" indent="-342900">
                  <a:lnSpc>
                    <a:spcPct val="95000"/>
                  </a:lnSpc>
                  <a:buFont typeface="Wingdings" panose="05000000000000000000" pitchFamily="2" charset="2"/>
                  <a:buChar char="§"/>
                </a:pPr>
                <a:r>
                  <a:rPr lang="en-IN" sz="2000" dirty="0"/>
                  <a:t>1-spin: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IN" sz="2000" dirty="0"/>
              </a:p>
              <a:p>
                <a:pPr marL="800100" lvl="1" indent="-342900">
                  <a:lnSpc>
                    <a:spcPct val="95000"/>
                  </a:lnSpc>
                  <a:buFont typeface="Wingdings" panose="05000000000000000000" pitchFamily="2" charset="2"/>
                  <a:buChar char="§"/>
                </a:pPr>
                <a:endParaRPr lang="en-IN" sz="2000" dirty="0"/>
              </a:p>
              <a:p>
                <a:pPr marL="800100" lvl="1" indent="-342900">
                  <a:lnSpc>
                    <a:spcPct val="95000"/>
                  </a:lnSpc>
                  <a:buFont typeface="Wingdings" panose="05000000000000000000" pitchFamily="2" charset="2"/>
                  <a:buChar char="§"/>
                </a:pPr>
                <a:r>
                  <a:rPr lang="en-IN" sz="2000" dirty="0"/>
                  <a:t>2-spin: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↓↑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↓↓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l-GR"/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l-GR"/>
                                <m:t> − </m:t>
                              </m:r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l-GR"/>
                                <m:t> − </m:t>
                              </m:r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l-GR" sz="200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lit/>
                                </m:rPr>
                                <a:rPr lang="en-IN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↓↑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↓↓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IN" sz="2000" dirty="0"/>
              </a:p>
              <a:p>
                <a:pPr algn="l">
                  <a:lnSpc>
                    <a:spcPct val="95000"/>
                  </a:lnSpc>
                </a:pPr>
                <a:endParaRPr lang="en-IN" sz="2000" dirty="0" err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700E04-D153-540D-444D-3BF321A1C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06" y="3595524"/>
                <a:ext cx="10441160" cy="3006913"/>
              </a:xfrm>
              <a:prstGeom prst="rect">
                <a:avLst/>
              </a:prstGeom>
              <a:blipFill>
                <a:blip r:embed="rId7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3E52B4-0327-0E43-FA1C-2FEFE678046C}"/>
                  </a:ext>
                </a:extLst>
              </p:cNvPr>
              <p:cNvSpPr txBox="1"/>
              <p:nvPr/>
            </p:nvSpPr>
            <p:spPr>
              <a:xfrm>
                <a:off x="4182667" y="2864921"/>
                <a:ext cx="3394618" cy="9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IN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→0 (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/>
              </a:p>
              <a:p>
                <a:pPr>
                  <a:lnSpc>
                    <a:spcPct val="95000"/>
                  </a:lnSpc>
                </a:pPr>
                <a:r>
                  <a:rPr lang="en-IN" sz="2000" dirty="0"/>
                  <a:t> </a:t>
                </a:r>
                <a:r>
                  <a:rPr lang="en-IN" sz="2000" dirty="0"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2000" dirty="0" err="1"/>
              </a:p>
              <a:p>
                <a:pPr algn="l">
                  <a:lnSpc>
                    <a:spcPct val="95000"/>
                  </a:lnSpc>
                </a:pPr>
                <a:endParaRPr lang="en-IN" sz="2000" dirty="0" err="1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3E52B4-0327-0E43-FA1C-2FEFE6780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667" y="2864921"/>
                <a:ext cx="3394618" cy="992964"/>
              </a:xfrm>
              <a:prstGeom prst="rect">
                <a:avLst/>
              </a:prstGeom>
              <a:blipFill>
                <a:blip r:embed="rId8"/>
                <a:stretch>
                  <a:fillRect t="-49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8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4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87D2A-5DDE-A7CA-5C64-98747B909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C92A-20DC-9B20-8C6F-2B9A1A239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348880"/>
            <a:ext cx="10728323" cy="623404"/>
          </a:xfrm>
        </p:spPr>
        <p:txBody>
          <a:bodyPr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dirty="0"/>
              <a:t>numerical results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5B6A4-2629-52C0-4EAB-FB5B3798C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9238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81FDE-404A-A6D2-D2ED-BB160B3DC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B5B1-8480-27B0-57E3-AB827C0B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 dirty="0"/>
              <a:t>4.1	</a:t>
            </a:r>
            <a:r>
              <a:rPr lang="en-US" dirty="0"/>
              <a:t>1-spin results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CAAB-3019-58B0-CF2C-81EDC5FEE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556792"/>
            <a:ext cx="10009112" cy="4248936"/>
          </a:xfrm>
        </p:spPr>
        <p:txBody>
          <a:bodyPr/>
          <a:lstStyle/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0447C-953F-1351-A7FF-26FE66B286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19</a:t>
            </a:fld>
            <a:endParaRPr lang="en-US" noProof="0" dirty="0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76BF91BC-618F-AF29-37BB-03B1239F34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AB54EB-11CB-D392-BB86-82DDEE702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27127"/>
            <a:ext cx="5220021" cy="3695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749B6C-CFEC-BF15-3E9E-E3D9B890EFE0}"/>
                  </a:ext>
                </a:extLst>
              </p:cNvPr>
              <p:cNvSpPr txBox="1"/>
              <p:nvPr/>
            </p:nvSpPr>
            <p:spPr>
              <a:xfrm>
                <a:off x="8215397" y="530539"/>
                <a:ext cx="2736304" cy="4431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=0.1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749B6C-CFEC-BF15-3E9E-E3D9B890E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397" y="530539"/>
                <a:ext cx="2736304" cy="443198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6D236E0-5068-F57F-2878-67BC3D2AE9F6}"/>
              </a:ext>
            </a:extLst>
          </p:cNvPr>
          <p:cNvSpPr txBox="1"/>
          <p:nvPr/>
        </p:nvSpPr>
        <p:spPr>
          <a:xfrm>
            <a:off x="2470161" y="1616758"/>
            <a:ext cx="2473711" cy="3847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IN" sz="2000" b="1" dirty="0"/>
              <a:t>Reverse annealing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47C3A7-232B-F4E5-22BB-4EB8E2389D3C}"/>
              </a:ext>
            </a:extLst>
          </p:cNvPr>
          <p:cNvSpPr txBox="1"/>
          <p:nvPr/>
        </p:nvSpPr>
        <p:spPr>
          <a:xfrm>
            <a:off x="7824192" y="1616756"/>
            <a:ext cx="2592288" cy="3847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IN" sz="2000" b="1" dirty="0"/>
              <a:t>Standard annealing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8AFB3C-1F92-3E3E-19FE-D8C8806B5805}"/>
              </a:ext>
            </a:extLst>
          </p:cNvPr>
          <p:cNvGrpSpPr/>
          <p:nvPr/>
        </p:nvGrpSpPr>
        <p:grpSpPr>
          <a:xfrm>
            <a:off x="235193" y="2145378"/>
            <a:ext cx="5830334" cy="3948150"/>
            <a:chOff x="235193" y="2145378"/>
            <a:chExt cx="5830334" cy="39481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6DEF6B-9ACC-424B-2503-0282F99AE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193" y="2145378"/>
              <a:ext cx="5830334" cy="39481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98CCD2-B273-F1CC-DA6F-928A77F15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6651" y="3276600"/>
              <a:ext cx="1493113" cy="1174425"/>
            </a:xfrm>
            <a:prstGeom prst="rect">
              <a:avLst/>
            </a:prstGeom>
          </p:spPr>
        </p:pic>
      </p:grp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042F6A-5613-5E8C-3BFB-6E9FF911DC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938786"/>
            <a:ext cx="7825458" cy="443319"/>
          </a:xfrm>
        </p:spPr>
        <p:txBody>
          <a:bodyPr/>
          <a:lstStyle/>
          <a:p>
            <a:r>
              <a:rPr lang="en-US" sz="2000" dirty="0"/>
              <a:t>Bloch equations</a:t>
            </a:r>
            <a:endParaRPr lang="en-IN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07AB4-C15E-F709-8DD0-A34601F465FD}"/>
              </a:ext>
            </a:extLst>
          </p:cNvPr>
          <p:cNvSpPr txBox="1"/>
          <p:nvPr/>
        </p:nvSpPr>
        <p:spPr>
          <a:xfrm>
            <a:off x="2063552" y="6521413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[2]   V.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Mehta, H. De </a:t>
            </a:r>
            <a:r>
              <a:rPr lang="en-IN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Raedt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, K. Michielsen, F. Jin, 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arXiv:2503.21565v1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(2025)</a:t>
            </a: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645ED-4CBE-F9A1-4F93-4EC4D2046514}"/>
              </a:ext>
            </a:extLst>
          </p:cNvPr>
          <p:cNvSpPr txBox="1"/>
          <p:nvPr/>
        </p:nvSpPr>
        <p:spPr>
          <a:xfrm>
            <a:off x="1991544" y="6087399"/>
            <a:ext cx="8041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 [1] 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V. Mehta, H. De </a:t>
            </a:r>
            <a:r>
              <a:rPr lang="en-IN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Raedt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, K. Michielsen, F. Jin, </a:t>
            </a:r>
            <a:r>
              <a:rPr lang="en-IN" b="0" i="0" u="sng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arXiv:2502.08575v1</a:t>
            </a:r>
            <a:r>
              <a:rPr lang="en-IN" b="0" i="0" u="sng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 (2025)</a:t>
            </a: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0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224DC-F917-4A0F-9B16-B9D7ECFD1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1EF75-38AB-4449-B026-06CEBC49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908720"/>
            <a:ext cx="10009112" cy="4897008"/>
          </a:xfrm>
        </p:spPr>
        <p:txBody>
          <a:bodyPr/>
          <a:lstStyle/>
          <a:p>
            <a:pPr marL="514350" indent="-514350">
              <a:lnSpc>
                <a:spcPct val="130000"/>
              </a:lnSpc>
              <a:buFont typeface="+mj-lt"/>
              <a:buAutoNum type="romanUcPeriod"/>
            </a:pPr>
            <a:r>
              <a:rPr lang="en-IN" sz="2000" dirty="0"/>
              <a:t>Overview: Standard, reverse, and fast annealing</a:t>
            </a:r>
          </a:p>
          <a:p>
            <a:pPr marL="457200" indent="-457200">
              <a:lnSpc>
                <a:spcPct val="130000"/>
              </a:lnSpc>
              <a:buFont typeface="+mj-lt"/>
              <a:buAutoNum type="romanUcPeriod"/>
            </a:pPr>
            <a:r>
              <a:rPr lang="en-IN" sz="2000" dirty="0"/>
              <a:t>D-Wave results: 1- and 2-spin cases</a:t>
            </a:r>
          </a:p>
          <a:p>
            <a:pPr marL="457200" indent="-457200">
              <a:lnSpc>
                <a:spcPct val="130000"/>
              </a:lnSpc>
              <a:buFont typeface="+mj-lt"/>
              <a:buAutoNum type="romanUcPeriod"/>
            </a:pPr>
            <a:r>
              <a:rPr lang="en-IN" sz="2000" dirty="0"/>
              <a:t>Simulations: Schr</a:t>
            </a:r>
            <a:r>
              <a:rPr lang="de-DE" sz="2000" dirty="0"/>
              <a:t>ö</a:t>
            </a:r>
            <a:r>
              <a:rPr lang="en-US" sz="2000" dirty="0"/>
              <a:t>dinger equation, </a:t>
            </a:r>
            <a:r>
              <a:rPr lang="en-IN" sz="2000" dirty="0"/>
              <a:t>Bloch equations, Lindblad and Markovian master equations</a:t>
            </a:r>
          </a:p>
          <a:p>
            <a:pPr marL="457200" indent="-457200">
              <a:lnSpc>
                <a:spcPct val="130000"/>
              </a:lnSpc>
              <a:buFont typeface="+mj-lt"/>
              <a:buAutoNum type="romanUcPeriod"/>
            </a:pPr>
            <a:r>
              <a:rPr lang="en-IN" sz="2000" dirty="0"/>
              <a:t>Numerical results</a:t>
            </a:r>
          </a:p>
          <a:p>
            <a:pPr marL="457200" indent="-457200">
              <a:lnSpc>
                <a:spcPct val="130000"/>
              </a:lnSpc>
              <a:buFont typeface="+mj-lt"/>
              <a:buAutoNum type="romanUcPeriod"/>
            </a:pPr>
            <a:r>
              <a:rPr lang="en-IN" sz="2000" dirty="0"/>
              <a:t>Conclusion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7B28F-8B60-401C-928C-23459ADB49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</a:t>
            </a:fld>
            <a:endParaRPr lang="en-US" noProof="0" dirty="0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3325F2DC-4C17-4EC3-AA4B-4A55FE5B8A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6674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AE365-DE01-5FAB-55DC-69E127149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1C9C-8441-A0D3-9632-ED5A53A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 dirty="0"/>
              <a:t>4.2   </a:t>
            </a:r>
            <a:r>
              <a:rPr lang="en-US" dirty="0"/>
              <a:t>2-spin results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8E98-04B5-F9AF-AEFA-422394A3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556792"/>
            <a:ext cx="10009112" cy="4248936"/>
          </a:xfrm>
        </p:spPr>
        <p:txBody>
          <a:bodyPr/>
          <a:lstStyle/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0076D-FD8D-64E0-9D2A-395A7F5D56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20</a:t>
            </a:fld>
            <a:endParaRPr lang="en-US" noProof="0" dirty="0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8797A0FC-1D9C-D0FE-C24B-805145CAC8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C9AF38-EE1E-F27F-8C34-3EF28D38B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168" y="1525318"/>
            <a:ext cx="5472432" cy="37439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393BE9-1E31-B842-C32B-10DF28EB85EA}"/>
              </a:ext>
            </a:extLst>
          </p:cNvPr>
          <p:cNvSpPr txBox="1"/>
          <p:nvPr/>
        </p:nvSpPr>
        <p:spPr>
          <a:xfrm>
            <a:off x="2279576" y="1556792"/>
            <a:ext cx="2587232" cy="3847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IN" sz="2000" b="1" dirty="0"/>
              <a:t>Reverse annealing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8125E5-EA5D-1191-CEC1-1471F8EDBC3A}"/>
              </a:ext>
            </a:extLst>
          </p:cNvPr>
          <p:cNvSpPr txBox="1"/>
          <p:nvPr/>
        </p:nvSpPr>
        <p:spPr>
          <a:xfrm>
            <a:off x="7824192" y="1244079"/>
            <a:ext cx="2592288" cy="3847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IN" sz="2000" b="1" dirty="0"/>
              <a:t>Standard annealing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8B76EF-1DE6-A2C5-7C89-0ED7022369E6}"/>
                  </a:ext>
                </a:extLst>
              </p:cNvPr>
              <p:cNvSpPr txBox="1"/>
              <p:nvPr/>
            </p:nvSpPr>
            <p:spPr>
              <a:xfrm>
                <a:off x="7248128" y="240789"/>
                <a:ext cx="3258566" cy="67710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</a:t>
                </a:r>
                <a:r>
                  <a:rPr lang="en-IN" sz="2000" b="0" dirty="0">
                    <a:latin typeface="Cambria Math" panose="02040503050406030204" pitchFamily="18" charset="0"/>
                  </a:rPr>
                  <a:t>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2S1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+0.95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8B76EF-1DE6-A2C5-7C89-0ED702236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240789"/>
                <a:ext cx="3258566" cy="677108"/>
              </a:xfrm>
              <a:prstGeom prst="rect">
                <a:avLst/>
              </a:prstGeom>
              <a:blipFill>
                <a:blip r:embed="rId4"/>
                <a:stretch>
                  <a:fillRect t="-6140" b="-877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71DFDB7-5DA6-A83B-8C9B-6D9CD6462191}"/>
              </a:ext>
            </a:extLst>
          </p:cNvPr>
          <p:cNvSpPr txBox="1"/>
          <p:nvPr/>
        </p:nvSpPr>
        <p:spPr>
          <a:xfrm>
            <a:off x="6744072" y="5198575"/>
            <a:ext cx="4464496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IN" dirty="0"/>
              <a:t>Simulations cannot capture the initial dips &amp; bumps</a:t>
            </a:r>
          </a:p>
          <a:p>
            <a:pPr algn="l">
              <a:lnSpc>
                <a:spcPct val="95000"/>
              </a:lnSpc>
            </a:pPr>
            <a:r>
              <a:rPr lang="en-IN" dirty="0">
                <a:sym typeface="Wingdings" panose="05000000000000000000" pitchFamily="2" charset="2"/>
              </a:rPr>
              <a:t> Need time-dependent dissipation rates</a:t>
            </a:r>
            <a:endParaRPr lang="en-IN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329E97-19F8-D25A-7B48-4AF9CDDF166F}"/>
              </a:ext>
            </a:extLst>
          </p:cNvPr>
          <p:cNvGrpSpPr/>
          <p:nvPr/>
        </p:nvGrpSpPr>
        <p:grpSpPr>
          <a:xfrm>
            <a:off x="101990" y="2063566"/>
            <a:ext cx="5982535" cy="3934374"/>
            <a:chOff x="0" y="1871354"/>
            <a:chExt cx="5982535" cy="393437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48EE0D-E67D-3330-8860-350F4FFF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871354"/>
              <a:ext cx="5982535" cy="393437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5C544B-8054-D332-9835-C1D00C592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9808" y="3349766"/>
              <a:ext cx="3707042" cy="1015338"/>
            </a:xfrm>
            <a:prstGeom prst="rect">
              <a:avLst/>
            </a:prstGeom>
          </p:spPr>
        </p:pic>
      </p:grp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8C63B15-8588-1361-0AE8-12D5AC2F5B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938786"/>
            <a:ext cx="7825458" cy="443319"/>
          </a:xfrm>
        </p:spPr>
        <p:txBody>
          <a:bodyPr/>
          <a:lstStyle/>
          <a:p>
            <a:r>
              <a:rPr lang="en-US" sz="2000" dirty="0"/>
              <a:t>4.2.1	Lindblad master equation</a:t>
            </a:r>
            <a:endParaRPr lang="en-IN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12B35-9C2A-5B50-3639-456C6E562687}"/>
              </a:ext>
            </a:extLst>
          </p:cNvPr>
          <p:cNvSpPr txBox="1"/>
          <p:nvPr/>
        </p:nvSpPr>
        <p:spPr>
          <a:xfrm>
            <a:off x="2063552" y="6521413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[2]   V.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Mehta, H. De </a:t>
            </a:r>
            <a:r>
              <a:rPr lang="en-IN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Raedt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, K. Michielsen, F. Jin, 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arXiv:2503.21565v1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(2025)</a:t>
            </a: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95C3F-3A85-2E58-AF7B-AEF1BA15FDD6}"/>
              </a:ext>
            </a:extLst>
          </p:cNvPr>
          <p:cNvSpPr txBox="1"/>
          <p:nvPr/>
        </p:nvSpPr>
        <p:spPr>
          <a:xfrm>
            <a:off x="1991544" y="6087399"/>
            <a:ext cx="8041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 [1] 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V. Mehta, H. De </a:t>
            </a:r>
            <a:r>
              <a:rPr lang="en-IN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Raedt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, K. Michielsen, F. Jin, </a:t>
            </a:r>
            <a:r>
              <a:rPr lang="en-IN" b="0" i="0" u="sng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arXiv:2502.08575v1</a:t>
            </a:r>
            <a:r>
              <a:rPr lang="en-IN" b="0" i="0" u="sng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 (2025)</a:t>
            </a: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3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4E6CA-F8FD-8D85-7DEB-977735FA9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DFD75-2FAC-966B-ECD4-5E8DF05B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 dirty="0"/>
              <a:t>4.2   </a:t>
            </a:r>
            <a:r>
              <a:rPr lang="en-US" dirty="0"/>
              <a:t>2-spin results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8E9B9-1FAA-AED9-38A4-28E1A7F46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556792"/>
            <a:ext cx="10009112" cy="4248936"/>
          </a:xfrm>
        </p:spPr>
        <p:txBody>
          <a:bodyPr/>
          <a:lstStyle/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0B72A-72A0-419A-1EDA-461466D005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21</a:t>
            </a:fld>
            <a:endParaRPr lang="en-US" noProof="0" dirty="0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20838315-BBFD-F70B-9654-BD106A4C4E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01C9824-53E1-BCED-CDF1-C4522AA678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938786"/>
            <a:ext cx="7825458" cy="443319"/>
          </a:xfrm>
        </p:spPr>
        <p:txBody>
          <a:bodyPr/>
          <a:lstStyle/>
          <a:p>
            <a:r>
              <a:rPr lang="en-IN" sz="2000" dirty="0"/>
              <a:t>4.2.2   </a:t>
            </a:r>
            <a:r>
              <a:rPr lang="en-US" sz="2000" dirty="0"/>
              <a:t>2-spin results: Tackling the dips &amp; bumps</a:t>
            </a:r>
            <a:endParaRPr lang="en-IN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C90682-FD26-0F62-0124-E14478BC6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86" y="3313545"/>
            <a:ext cx="8237168" cy="1987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D95420-F307-D8FA-8306-87CC82223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39" y="1615375"/>
            <a:ext cx="7126247" cy="107707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6CCD11-52FA-4D42-772A-2EA53A2C5F20}"/>
              </a:ext>
            </a:extLst>
          </p:cNvPr>
          <p:cNvGrpSpPr/>
          <p:nvPr/>
        </p:nvGrpSpPr>
        <p:grpSpPr>
          <a:xfrm>
            <a:off x="1270048" y="2803175"/>
            <a:ext cx="5256584" cy="495061"/>
            <a:chOff x="1271464" y="2561164"/>
            <a:chExt cx="5507662" cy="5217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0414CB-33DE-6D08-AAD9-7CA80D1F2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7808" y="2561164"/>
              <a:ext cx="2411318" cy="51205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90BD0D-D1D6-8326-2E3A-20C50A97F2B8}"/>
                </a:ext>
              </a:extLst>
            </p:cNvPr>
            <p:cNvSpPr txBox="1"/>
            <p:nvPr/>
          </p:nvSpPr>
          <p:spPr>
            <a:xfrm>
              <a:off x="1271464" y="2727404"/>
              <a:ext cx="2592288" cy="355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IN" dirty="0"/>
                <a:t>For implementing B(s)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98AD6C-63DD-FA07-5C97-5E85BC2872B4}"/>
              </a:ext>
            </a:extLst>
          </p:cNvPr>
          <p:cNvGrpSpPr/>
          <p:nvPr/>
        </p:nvGrpSpPr>
        <p:grpSpPr>
          <a:xfrm>
            <a:off x="839416" y="5394852"/>
            <a:ext cx="8568952" cy="685197"/>
            <a:chOff x="1847528" y="5408099"/>
            <a:chExt cx="8568952" cy="6851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00AE03-6C48-5508-56E6-3B54E6BF920F}"/>
                </a:ext>
              </a:extLst>
            </p:cNvPr>
            <p:cNvSpPr txBox="1"/>
            <p:nvPr/>
          </p:nvSpPr>
          <p:spPr>
            <a:xfrm>
              <a:off x="1919536" y="5408099"/>
              <a:ext cx="8496944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IN" dirty="0"/>
                <a:t>Conjecture: For short annealing times (where non-zero allowed), the h and J ratio can no longer be kept constant…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D698F2-A573-0E00-36E5-8DD2E3266FF6}"/>
                </a:ext>
              </a:extLst>
            </p:cNvPr>
            <p:cNvSpPr/>
            <p:nvPr/>
          </p:nvSpPr>
          <p:spPr>
            <a:xfrm>
              <a:off x="1847528" y="5408099"/>
              <a:ext cx="8496944" cy="6851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76B241-5B24-EA84-89DB-E5FB23224C75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8861740" y="2934943"/>
            <a:ext cx="1601995" cy="2366265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8380E2-280F-4236-252B-C0F59F2BD553}"/>
                  </a:ext>
                </a:extLst>
              </p:cNvPr>
              <p:cNvSpPr txBox="1"/>
              <p:nvPr/>
            </p:nvSpPr>
            <p:spPr>
              <a:xfrm>
                <a:off x="9508391" y="4854154"/>
                <a:ext cx="2448272" cy="976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b="0" dirty="0"/>
                  <a:t>So that instead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b="0" dirty="0"/>
                  <a:t>, we have</a:t>
                </a:r>
              </a:p>
              <a:p>
                <a:pPr algn="l">
                  <a:lnSpc>
                    <a:spcPct val="95000"/>
                  </a:lnSpc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?</a:t>
                </a:r>
                <a:endParaRPr lang="en-IN" dirty="0" err="1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8380E2-280F-4236-252B-C0F59F2BD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391" y="4854154"/>
                <a:ext cx="2448272" cy="976806"/>
              </a:xfrm>
              <a:prstGeom prst="rect">
                <a:avLst/>
              </a:prstGeom>
              <a:blipFill>
                <a:blip r:embed="rId6"/>
                <a:stretch>
                  <a:fillRect l="-2244" t="-4348" b="-31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B9935D0-D702-E8B3-0559-72074B6EA270}"/>
              </a:ext>
            </a:extLst>
          </p:cNvPr>
          <p:cNvGrpSpPr/>
          <p:nvPr/>
        </p:nvGrpSpPr>
        <p:grpSpPr>
          <a:xfrm>
            <a:off x="9088821" y="1134743"/>
            <a:ext cx="2844657" cy="2431906"/>
            <a:chOff x="8573513" y="471588"/>
            <a:chExt cx="2844657" cy="243190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ED5D44A-56E1-4E33-5256-8F4AD3B99931}"/>
                </a:ext>
              </a:extLst>
            </p:cNvPr>
            <p:cNvCxnSpPr/>
            <p:nvPr/>
          </p:nvCxnSpPr>
          <p:spPr>
            <a:xfrm>
              <a:off x="9768408" y="476672"/>
              <a:ext cx="0" cy="18002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28671C6-77AA-C693-A0AD-004EA10A8C7A}"/>
                </a:ext>
              </a:extLst>
            </p:cNvPr>
            <p:cNvCxnSpPr/>
            <p:nvPr/>
          </p:nvCxnSpPr>
          <p:spPr>
            <a:xfrm>
              <a:off x="10128448" y="471588"/>
              <a:ext cx="0" cy="180020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75C5AE-4D7F-E948-D1DB-6B4BD3411536}"/>
                </a:ext>
              </a:extLst>
            </p:cNvPr>
            <p:cNvSpPr txBox="1"/>
            <p:nvPr/>
          </p:nvSpPr>
          <p:spPr>
            <a:xfrm>
              <a:off x="9889010" y="961773"/>
              <a:ext cx="12475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IN" sz="1200" b="1" dirty="0"/>
                <a:t>STANDARD ANNEALING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88D9698-525D-E350-27C3-669C91B2BB93}"/>
                </a:ext>
              </a:extLst>
            </p:cNvPr>
            <p:cNvGrpSpPr/>
            <p:nvPr/>
          </p:nvGrpSpPr>
          <p:grpSpPr>
            <a:xfrm>
              <a:off x="8573513" y="471588"/>
              <a:ext cx="2844657" cy="2431906"/>
              <a:chOff x="8573513" y="471588"/>
              <a:chExt cx="2844657" cy="2431906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5F1D3D4-34AE-F796-D261-B216E47BE3E7}"/>
                  </a:ext>
                </a:extLst>
              </p:cNvPr>
              <p:cNvSpPr/>
              <p:nvPr/>
            </p:nvSpPr>
            <p:spPr>
              <a:xfrm>
                <a:off x="8573513" y="471588"/>
                <a:ext cx="1194895" cy="1805284"/>
              </a:xfrm>
              <a:prstGeom prst="rect">
                <a:avLst/>
              </a:prstGeom>
              <a:solidFill>
                <a:srgbClr val="BB1E0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IN" sz="2400" dirty="0" err="1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718CB12-B699-8334-A7D3-AD71C1F0E93A}"/>
                  </a:ext>
                </a:extLst>
              </p:cNvPr>
              <p:cNvCxnSpPr/>
              <p:nvPr/>
            </p:nvCxnSpPr>
            <p:spPr>
              <a:xfrm>
                <a:off x="8594651" y="1484784"/>
                <a:ext cx="2736304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EB5756-8884-B0C0-CBBE-51C6908F7FCE}"/>
                  </a:ext>
                </a:extLst>
              </p:cNvPr>
              <p:cNvSpPr txBox="1"/>
              <p:nvPr/>
            </p:nvSpPr>
            <p:spPr>
              <a:xfrm>
                <a:off x="9552385" y="2348880"/>
                <a:ext cx="432045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1200" dirty="0"/>
                  <a:t>0.5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586DEC-CF70-22F7-BCF9-0C481FC6FF16}"/>
                  </a:ext>
                </a:extLst>
              </p:cNvPr>
              <p:cNvSpPr txBox="1"/>
              <p:nvPr/>
            </p:nvSpPr>
            <p:spPr>
              <a:xfrm>
                <a:off x="10006631" y="2348880"/>
                <a:ext cx="432045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1200" dirty="0"/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89EABEB-81AF-D895-CD17-EE36F6324D97}"/>
                      </a:ext>
                    </a:extLst>
                  </p:cNvPr>
                  <p:cNvSpPr txBox="1"/>
                  <p:nvPr/>
                </p:nvSpPr>
                <p:spPr>
                  <a:xfrm>
                    <a:off x="8688289" y="961773"/>
                    <a:ext cx="1194889" cy="11449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ct val="95000"/>
                      </a:lnSpc>
                    </a:pPr>
                    <a:r>
                      <a:rPr lang="en-IN" sz="1200" b="1" dirty="0"/>
                      <a:t>FAST ANNEALING</a:t>
                    </a:r>
                    <a:br>
                      <a:rPr lang="en-IN" sz="1200" b="1" dirty="0"/>
                    </a:br>
                    <a:endParaRPr lang="en-IN" sz="1200" b="1" dirty="0"/>
                  </a:p>
                  <a:p>
                    <a:pPr>
                      <a:lnSpc>
                        <a:spcPct val="95000"/>
                      </a:lnSpc>
                    </a:pPr>
                    <a:r>
                      <a:rPr lang="en-IN" sz="1200" b="1" dirty="0"/>
                      <a:t>(Non-zero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I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IN" sz="12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IN" sz="1200" b="1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IN" sz="1200" b="1" dirty="0"/>
                      <a:t>not allowed)</a:t>
                    </a: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89EABEB-81AF-D895-CD17-EE36F6324D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8289" y="961773"/>
                    <a:ext cx="1194889" cy="114492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10" t="-1604" b="-3209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546EE65-82C6-7DF1-0260-0C7C3D5F2532}"/>
                      </a:ext>
                    </a:extLst>
                  </p:cNvPr>
                  <p:cNvSpPr txBox="1"/>
                  <p:nvPr/>
                </p:nvSpPr>
                <p:spPr>
                  <a:xfrm>
                    <a:off x="9552386" y="2606490"/>
                    <a:ext cx="599476" cy="297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N" sz="14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546EE65-82C6-7DF1-0260-0C7C3D5F25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2386" y="2606490"/>
                    <a:ext cx="599476" cy="29700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0204" b="-10204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B750D02-66C1-4A34-1E5A-ECFF3E2C943F}"/>
                  </a:ext>
                </a:extLst>
              </p:cNvPr>
              <p:cNvSpPr/>
              <p:nvPr/>
            </p:nvSpPr>
            <p:spPr>
              <a:xfrm>
                <a:off x="9768407" y="471588"/>
                <a:ext cx="360040" cy="1800200"/>
              </a:xfrm>
              <a:prstGeom prst="rect">
                <a:avLst/>
              </a:prstGeom>
              <a:solidFill>
                <a:srgbClr val="FFE9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IN" sz="2400" dirty="0" err="1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E76FCA6-DF79-6723-1CB7-C5A8EE24AEEF}"/>
                  </a:ext>
                </a:extLst>
              </p:cNvPr>
              <p:cNvSpPr/>
              <p:nvPr/>
            </p:nvSpPr>
            <p:spPr>
              <a:xfrm>
                <a:off x="10135080" y="471588"/>
                <a:ext cx="1194895" cy="1805284"/>
              </a:xfrm>
              <a:prstGeom prst="rect">
                <a:avLst/>
              </a:prstGeom>
              <a:solidFill>
                <a:srgbClr val="92D05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IN" sz="2400" dirty="0" err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C6917FEA-5803-F0DD-ABBC-A23D3891FDEC}"/>
                      </a:ext>
                    </a:extLst>
                  </p:cNvPr>
                  <p:cNvSpPr txBox="1"/>
                  <p:nvPr/>
                </p:nvSpPr>
                <p:spPr>
                  <a:xfrm>
                    <a:off x="10145293" y="1539373"/>
                    <a:ext cx="1272877" cy="44319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l">
                      <a:lnSpc>
                        <a:spcPct val="95000"/>
                      </a:lnSpc>
                    </a:pPr>
                    <a:r>
                      <a:rPr lang="en-IN" sz="1200" b="1" dirty="0"/>
                      <a:t>(Non-zero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IN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IN" sz="1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IN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IN" sz="1200" b="1" dirty="0"/>
                      <a:t>works fine)</a:t>
                    </a: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C6917FEA-5803-F0DD-ABBC-A23D3891FD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45293" y="1539373"/>
                    <a:ext cx="1272877" cy="44319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78" t="-2740" b="-8219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CDBC04A-4BBF-FA57-3C6B-48329E1DE77C}"/>
              </a:ext>
            </a:extLst>
          </p:cNvPr>
          <p:cNvSpPr txBox="1"/>
          <p:nvPr/>
        </p:nvSpPr>
        <p:spPr>
          <a:xfrm>
            <a:off x="2063552" y="6521413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[2]   V.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Mehta, H. De </a:t>
            </a:r>
            <a:r>
              <a:rPr lang="en-IN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Raedt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, K. Michielsen, F. Jin, 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arXiv:2503.21565v1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(2025)</a:t>
            </a: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95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85E39-5520-6605-4013-883ADC451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78AD-56B7-13C0-5144-26C8550D1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85" y="192831"/>
            <a:ext cx="11449050" cy="1124780"/>
          </a:xfrm>
        </p:spPr>
        <p:txBody>
          <a:bodyPr/>
          <a:lstStyle/>
          <a:p>
            <a:r>
              <a:rPr lang="en-IN" dirty="0"/>
              <a:t>4.2   </a:t>
            </a:r>
            <a:r>
              <a:rPr lang="en-US" dirty="0"/>
              <a:t>2-spin results</a:t>
            </a:r>
            <a:endParaRPr lang="en-IN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369892B-DE63-35A9-04E4-A96E221F5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7159" y="951657"/>
            <a:ext cx="7825458" cy="443319"/>
          </a:xfrm>
        </p:spPr>
        <p:txBody>
          <a:bodyPr/>
          <a:lstStyle/>
          <a:p>
            <a:r>
              <a:rPr lang="en-IN" sz="2000" dirty="0"/>
              <a:t>4.2.2   </a:t>
            </a:r>
            <a:r>
              <a:rPr lang="en-US" sz="2000" dirty="0"/>
              <a:t>2-spin results: Tackling the dips &amp; bumps</a:t>
            </a:r>
            <a:endParaRPr lang="en-I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55218A-715F-ECA3-796F-E4F9BFC259F1}"/>
              </a:ext>
            </a:extLst>
          </p:cNvPr>
          <p:cNvSpPr txBox="1"/>
          <p:nvPr/>
        </p:nvSpPr>
        <p:spPr>
          <a:xfrm>
            <a:off x="367497" y="1714998"/>
            <a:ext cx="8148803" cy="677108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IN" sz="2000" dirty="0"/>
              <a:t>Conjecture: For short annealing times (where non-zero allowed), the h and J ratio can no longer be kept constant?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C4B8E7-CB84-6050-53B6-FBB80058A6C6}"/>
              </a:ext>
            </a:extLst>
          </p:cNvPr>
          <p:cNvGrpSpPr/>
          <p:nvPr/>
        </p:nvGrpSpPr>
        <p:grpSpPr>
          <a:xfrm>
            <a:off x="9099198" y="461472"/>
            <a:ext cx="2844657" cy="2431906"/>
            <a:chOff x="8573513" y="471588"/>
            <a:chExt cx="2844657" cy="243190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661974-C6BC-5ECF-D780-1177B3A198AB}"/>
                </a:ext>
              </a:extLst>
            </p:cNvPr>
            <p:cNvCxnSpPr/>
            <p:nvPr/>
          </p:nvCxnSpPr>
          <p:spPr>
            <a:xfrm>
              <a:off x="9768408" y="476672"/>
              <a:ext cx="0" cy="18002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72789E-F648-3DE6-4B5E-36109CF10332}"/>
                </a:ext>
              </a:extLst>
            </p:cNvPr>
            <p:cNvCxnSpPr/>
            <p:nvPr/>
          </p:nvCxnSpPr>
          <p:spPr>
            <a:xfrm>
              <a:off x="10128448" y="471588"/>
              <a:ext cx="0" cy="180020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315D13-85E8-D302-3DCA-FB831BDF70CA}"/>
                </a:ext>
              </a:extLst>
            </p:cNvPr>
            <p:cNvSpPr txBox="1"/>
            <p:nvPr/>
          </p:nvSpPr>
          <p:spPr>
            <a:xfrm>
              <a:off x="9889010" y="961773"/>
              <a:ext cx="12475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IN" sz="1200" b="1" dirty="0"/>
                <a:t>STANDARD ANNEALING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10CF7E-4AF2-0ADD-DDC0-DC267A493963}"/>
                </a:ext>
              </a:extLst>
            </p:cNvPr>
            <p:cNvGrpSpPr/>
            <p:nvPr/>
          </p:nvGrpSpPr>
          <p:grpSpPr>
            <a:xfrm>
              <a:off x="8573513" y="471588"/>
              <a:ext cx="2844657" cy="2431906"/>
              <a:chOff x="8573513" y="471588"/>
              <a:chExt cx="2844657" cy="243190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E4E6BA1-DBFE-0E91-A06C-1D4BEB37A601}"/>
                  </a:ext>
                </a:extLst>
              </p:cNvPr>
              <p:cNvSpPr/>
              <p:nvPr/>
            </p:nvSpPr>
            <p:spPr>
              <a:xfrm>
                <a:off x="8573513" y="471588"/>
                <a:ext cx="1194895" cy="1805284"/>
              </a:xfrm>
              <a:prstGeom prst="rect">
                <a:avLst/>
              </a:prstGeom>
              <a:solidFill>
                <a:srgbClr val="BB1E0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IN" sz="2400" dirty="0" err="1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02636D4-6483-05DF-105F-A682D48D66D8}"/>
                  </a:ext>
                </a:extLst>
              </p:cNvPr>
              <p:cNvCxnSpPr/>
              <p:nvPr/>
            </p:nvCxnSpPr>
            <p:spPr>
              <a:xfrm>
                <a:off x="8594651" y="1484784"/>
                <a:ext cx="2736304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F4545C-C6EC-1FA9-B6F7-CFDF2FA9F82F}"/>
                  </a:ext>
                </a:extLst>
              </p:cNvPr>
              <p:cNvSpPr txBox="1"/>
              <p:nvPr/>
            </p:nvSpPr>
            <p:spPr>
              <a:xfrm>
                <a:off x="9552385" y="2348880"/>
                <a:ext cx="432045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1200" dirty="0"/>
                  <a:t>0.5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CAD92D2-CEE8-624E-FB29-EF35EA549D5E}"/>
                  </a:ext>
                </a:extLst>
              </p:cNvPr>
              <p:cNvSpPr txBox="1"/>
              <p:nvPr/>
            </p:nvSpPr>
            <p:spPr>
              <a:xfrm>
                <a:off x="10006631" y="2348880"/>
                <a:ext cx="432045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1200" dirty="0"/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5D617C1E-1EB1-603B-558D-D2CE4965F5A5}"/>
                      </a:ext>
                    </a:extLst>
                  </p:cNvPr>
                  <p:cNvSpPr txBox="1"/>
                  <p:nvPr/>
                </p:nvSpPr>
                <p:spPr>
                  <a:xfrm>
                    <a:off x="8688289" y="961773"/>
                    <a:ext cx="1194889" cy="11449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ct val="95000"/>
                      </a:lnSpc>
                    </a:pPr>
                    <a:r>
                      <a:rPr lang="en-IN" sz="1200" b="1" dirty="0"/>
                      <a:t>FAST ANNEALING</a:t>
                    </a:r>
                    <a:br>
                      <a:rPr lang="en-IN" sz="1200" b="1" dirty="0"/>
                    </a:br>
                    <a:endParaRPr lang="en-IN" sz="1200" b="1" dirty="0"/>
                  </a:p>
                  <a:p>
                    <a:pPr>
                      <a:lnSpc>
                        <a:spcPct val="95000"/>
                      </a:lnSpc>
                    </a:pPr>
                    <a:r>
                      <a:rPr lang="en-IN" sz="1200" b="1" dirty="0"/>
                      <a:t>(Non-zero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I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IN" sz="12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IN" sz="1200" b="1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IN" sz="1200" b="1" dirty="0"/>
                      <a:t>not allowed)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9C4113B-2E81-C7A5-43BB-A435B26DD0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8289" y="961773"/>
                    <a:ext cx="1194889" cy="114492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064" b="-2660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93BF123-7BA7-E8AB-15C6-9F9A8E48834E}"/>
                      </a:ext>
                    </a:extLst>
                  </p:cNvPr>
                  <p:cNvSpPr txBox="1"/>
                  <p:nvPr/>
                </p:nvSpPr>
                <p:spPr>
                  <a:xfrm>
                    <a:off x="9552386" y="2606490"/>
                    <a:ext cx="599476" cy="297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N" sz="14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7FAC3859-6F91-C72C-5877-23589ABDCC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2386" y="2606490"/>
                    <a:ext cx="599476" cy="29700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0101" b="-10204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47CCB25-1267-E3A1-3FFC-0A0B94FD35F6}"/>
                  </a:ext>
                </a:extLst>
              </p:cNvPr>
              <p:cNvSpPr/>
              <p:nvPr/>
            </p:nvSpPr>
            <p:spPr>
              <a:xfrm>
                <a:off x="9768407" y="471588"/>
                <a:ext cx="360040" cy="1800200"/>
              </a:xfrm>
              <a:prstGeom prst="rect">
                <a:avLst/>
              </a:prstGeom>
              <a:solidFill>
                <a:srgbClr val="FFE9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IN" sz="2400" dirty="0" err="1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9741B00-4AFE-114E-CE33-0C75CAADE483}"/>
                  </a:ext>
                </a:extLst>
              </p:cNvPr>
              <p:cNvSpPr/>
              <p:nvPr/>
            </p:nvSpPr>
            <p:spPr>
              <a:xfrm>
                <a:off x="10135080" y="471588"/>
                <a:ext cx="1194895" cy="1805284"/>
              </a:xfrm>
              <a:prstGeom prst="rect">
                <a:avLst/>
              </a:prstGeom>
              <a:solidFill>
                <a:srgbClr val="92D05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IN" sz="2400" dirty="0" err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DF5E2B91-A276-2EFA-DCF2-41B7D1E12576}"/>
                      </a:ext>
                    </a:extLst>
                  </p:cNvPr>
                  <p:cNvSpPr txBox="1"/>
                  <p:nvPr/>
                </p:nvSpPr>
                <p:spPr>
                  <a:xfrm>
                    <a:off x="10145293" y="1539373"/>
                    <a:ext cx="1272877" cy="44319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l">
                      <a:lnSpc>
                        <a:spcPct val="95000"/>
                      </a:lnSpc>
                    </a:pPr>
                    <a:r>
                      <a:rPr lang="en-IN" sz="1200" b="1" dirty="0"/>
                      <a:t>(Non-zero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IN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IN" sz="1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IN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IN" sz="1200" b="1" dirty="0"/>
                      <a:t>works fine)</a:t>
                    </a: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AE476A4-A357-8AF7-A990-3E4B8703AC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45293" y="1539373"/>
                    <a:ext cx="1272877" cy="4431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4110" b="-8219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2B8A790-9D05-C8BC-359B-FE6E09493468}"/>
                  </a:ext>
                </a:extLst>
              </p:cNvPr>
              <p:cNvSpPr txBox="1"/>
              <p:nvPr/>
            </p:nvSpPr>
            <p:spPr>
              <a:xfrm>
                <a:off x="539483" y="3155555"/>
                <a:ext cx="8148805" cy="1802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IN" sz="2000" dirty="0"/>
                  <a:t>Idea for B’(s): 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2000" dirty="0"/>
                  <a:t> for </a:t>
                </a:r>
                <a14:m>
                  <m:oMath xmlns:m="http://schemas.openxmlformats.org/officeDocument/2006/math">
                    <m:r>
                      <a:rPr lang="en-IN" sz="20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𝑜𝑛𝑠𝑒𝑡</m:t>
                        </m:r>
                      </m:sub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𝑠𝑡𝑎𝑟𝑡</m:t>
                        </m:r>
                      </m:sup>
                    </m:sSubSup>
                  </m:oMath>
                </a14:m>
                <a:endParaRPr lang="en-IN" sz="2000" dirty="0"/>
              </a:p>
              <a:p>
                <a:pPr algn="l">
                  <a:lnSpc>
                    <a:spcPct val="95000"/>
                  </a:lnSpc>
                </a:pPr>
                <a:endParaRPr lang="en-IN" sz="2000" dirty="0"/>
              </a:p>
              <a:p>
                <a:pPr>
                  <a:lnSpc>
                    <a:spcPct val="95000"/>
                  </a:lnSpc>
                </a:pPr>
                <a:r>
                  <a:rPr lang="en-IN" sz="2000" dirty="0"/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l-G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𝑜𝑛𝑠𝑒𝑡</m:t>
                                        </m:r>
                                      </m:sub>
                                      <m: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𝑠𝑡𝑎𝑟𝑡</m:t>
                                        </m:r>
                                      </m:sup>
                                    </m:sSubSup>
                                  </m:e>
                                </m:d>
                              </m:num>
                              <m:den>
                                <m:sSubSup>
                                  <m:sSubSup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𝑜𝑛𝑠𝑒𝑡</m:t>
                                    </m:r>
                                  </m:sub>
                                  <m:sup>
                                    <m:r>
                                      <a:rPr lang="en-IN" sz="2000" b="0" i="1" smtClean="0">
                                        <a:latin typeface="Cambria Math" panose="02040503050406030204" pitchFamily="18" charset="0"/>
                                      </a:rPr>
                                      <m:t>𝑒𝑛𝑑</m:t>
                                    </m:r>
                                  </m:sup>
                                </m:sSubSup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𝑜𝑛𝑠𝑒𝑡</m:t>
                                    </m:r>
                                  </m:sub>
                                  <m:sup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𝑠𝑡𝑎𝑟𝑡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IN" sz="2000" dirty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𝑜𝑛𝑠𝑒𝑡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𝑠𝑡𝑎𝑟𝑡</m:t>
                        </m:r>
                      </m:sup>
                    </m:sSubSup>
                    <m:r>
                      <a:rPr lang="en-IN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0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00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𝑜𝑛𝑠𝑒𝑡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𝑒𝑛𝑑</m:t>
                        </m:r>
                      </m:sup>
                    </m:sSubSup>
                  </m:oMath>
                </a14:m>
                <a:endParaRPr lang="en-IN" sz="2000" dirty="0"/>
              </a:p>
              <a:p>
                <a:pPr>
                  <a:lnSpc>
                    <a:spcPct val="95000"/>
                  </a:lnSpc>
                </a:pPr>
                <a:endParaRPr lang="en-IN" sz="2000" dirty="0"/>
              </a:p>
              <a:p>
                <a:pPr>
                  <a:lnSpc>
                    <a:spcPct val="95000"/>
                  </a:lnSpc>
                </a:pPr>
                <a:r>
                  <a:rPr lang="en-IN" sz="2000" dirty="0"/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/>
                  <a:t>  for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&gt; </m:t>
                    </m:r>
                    <m:sSubSup>
                      <m:sSub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𝑜𝑛𝑠𝑒𝑡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𝑒𝑛𝑑</m:t>
                        </m:r>
                      </m:sup>
                    </m:sSubSup>
                  </m:oMath>
                </a14:m>
                <a:endParaRPr lang="en-IN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2B8A790-9D05-C8BC-359B-FE6E09493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83" y="3155555"/>
                <a:ext cx="8148805" cy="1802032"/>
              </a:xfrm>
              <a:prstGeom prst="rect">
                <a:avLst/>
              </a:prstGeom>
              <a:blipFill>
                <a:blip r:embed="rId6"/>
                <a:stretch>
                  <a:fillRect l="-748" t="-2712" b="-54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BB93FC9-17D8-D9DB-1F60-7829980BB64E}"/>
                  </a:ext>
                </a:extLst>
              </p:cNvPr>
              <p:cNvSpPr txBox="1"/>
              <p:nvPr/>
            </p:nvSpPr>
            <p:spPr>
              <a:xfrm>
                <a:off x="9696400" y="2987112"/>
                <a:ext cx="2393115" cy="976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b="0" dirty="0"/>
                  <a:t>So instead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b="0" dirty="0"/>
                  <a:t>, we have</a:t>
                </a:r>
              </a:p>
              <a:p>
                <a:pPr algn="l">
                  <a:lnSpc>
                    <a:spcPct val="95000"/>
                  </a:lnSpc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?</a:t>
                </a:r>
                <a:endParaRPr lang="en-IN" dirty="0" err="1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BB93FC9-17D8-D9DB-1F60-7829980BB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400" y="2987112"/>
                <a:ext cx="2393115" cy="976806"/>
              </a:xfrm>
              <a:prstGeom prst="rect">
                <a:avLst/>
              </a:prstGeom>
              <a:blipFill>
                <a:blip r:embed="rId7"/>
                <a:stretch>
                  <a:fillRect l="-2296" t="-4375" b="-37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0D6BD85-BD91-22D3-C908-5C0263734D2F}"/>
              </a:ext>
            </a:extLst>
          </p:cNvPr>
          <p:cNvSpPr txBox="1"/>
          <p:nvPr/>
        </p:nvSpPr>
        <p:spPr>
          <a:xfrm>
            <a:off x="2063552" y="6521413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[2]   V.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Mehta, H. De </a:t>
            </a:r>
            <a:r>
              <a:rPr lang="en-IN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Raedt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, K. Michielsen, F. Jin, 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arXiv:2503.21565v1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(2025)</a:t>
            </a: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23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035AA-5AC6-976D-E759-6F0E4E69B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4350B26-C6AB-D0D8-9F24-C5CFB8090463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5459516" cy="4433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F1574F-BEB8-A20A-7BA6-F376D29E09EC}"/>
                  </a:ext>
                </a:extLst>
              </p:cNvPr>
              <p:cNvSpPr txBox="1"/>
              <p:nvPr/>
            </p:nvSpPr>
            <p:spPr>
              <a:xfrm>
                <a:off x="698756" y="1598946"/>
                <a:ext cx="325856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</a:t>
                </a:r>
                <a:r>
                  <a:rPr lang="en-IN" sz="2000" b="0" dirty="0">
                    <a:latin typeface="Cambria Math" panose="02040503050406030204" pitchFamily="18" charset="0"/>
                  </a:rPr>
                  <a:t>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2S1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+0.95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F1574F-BEB8-A20A-7BA6-F376D29E0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56" y="1598946"/>
                <a:ext cx="3258566" cy="677108"/>
              </a:xfrm>
              <a:prstGeom prst="rect">
                <a:avLst/>
              </a:prstGeom>
              <a:blipFill>
                <a:blip r:embed="rId4"/>
                <a:stretch>
                  <a:fillRect t="-7207" b="-27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5B6E70-566B-AF59-EC79-27C0D6BF9DE4}"/>
                  </a:ext>
                </a:extLst>
              </p:cNvPr>
              <p:cNvSpPr txBox="1"/>
              <p:nvPr/>
            </p:nvSpPr>
            <p:spPr>
              <a:xfrm>
                <a:off x="4367808" y="1598946"/>
                <a:ext cx="325856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2S2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5B6E70-566B-AF59-EC79-27C0D6BF9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08" y="1598946"/>
                <a:ext cx="3258566" cy="677108"/>
              </a:xfrm>
              <a:prstGeom prst="rect">
                <a:avLst/>
              </a:prstGeom>
              <a:blipFill>
                <a:blip r:embed="rId5"/>
                <a:stretch>
                  <a:fillRect t="-7207" b="-27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E08A5C-C9A4-0534-BBAA-86CF39EE9D3D}"/>
                  </a:ext>
                </a:extLst>
              </p:cNvPr>
              <p:cNvSpPr txBox="1"/>
              <p:nvPr/>
            </p:nvSpPr>
            <p:spPr>
              <a:xfrm>
                <a:off x="8086004" y="1594593"/>
                <a:ext cx="373143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2S3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0.95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−0.95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E08A5C-C9A4-0534-BBAA-86CF39EE9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004" y="1594593"/>
                <a:ext cx="3731431" cy="677108"/>
              </a:xfrm>
              <a:prstGeom prst="rect">
                <a:avLst/>
              </a:prstGeom>
              <a:blipFill>
                <a:blip r:embed="rId6"/>
                <a:stretch>
                  <a:fillRect t="-8108" b="-18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itle 1">
            <a:extLst>
              <a:ext uri="{FF2B5EF4-FFF2-40B4-BE49-F238E27FC236}">
                <a16:creationId xmlns:a16="http://schemas.microsoft.com/office/drawing/2014/main" id="{1E49AEFB-E259-74B7-74A4-30FCA2A0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85" y="192831"/>
            <a:ext cx="11449050" cy="1124780"/>
          </a:xfrm>
        </p:spPr>
        <p:txBody>
          <a:bodyPr/>
          <a:lstStyle/>
          <a:p>
            <a:r>
              <a:rPr lang="en-IN" dirty="0"/>
              <a:t>4.2   </a:t>
            </a:r>
            <a:r>
              <a:rPr lang="en-US" dirty="0"/>
              <a:t>2-spin results</a:t>
            </a:r>
            <a:endParaRPr lang="en-IN" dirty="0"/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0FAE1131-DE08-3514-AE5C-7DE0821B0A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7158" y="951657"/>
            <a:ext cx="10841410" cy="443319"/>
          </a:xfrm>
        </p:spPr>
        <p:txBody>
          <a:bodyPr/>
          <a:lstStyle/>
          <a:p>
            <a:r>
              <a:rPr lang="en-IN" sz="2000" dirty="0"/>
              <a:t>4.2.2   </a:t>
            </a:r>
            <a:r>
              <a:rPr lang="en-US" sz="2000" dirty="0"/>
              <a:t>Tackling the dips &amp; bumps: Numerical results with Lindblad master equation</a:t>
            </a:r>
            <a:endParaRPr lang="en-IN" sz="2000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9CCC36E8-2753-61EF-2044-FE1E4DD65F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59" y="2515930"/>
            <a:ext cx="4128625" cy="26679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4A4AA3C-3EC9-3FEE-01C8-C5A1B36D7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4603" y="2513508"/>
            <a:ext cx="4084994" cy="26716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904CB9-7259-08CE-5471-CB5765B71EAC}"/>
              </a:ext>
            </a:extLst>
          </p:cNvPr>
          <p:cNvGrpSpPr/>
          <p:nvPr/>
        </p:nvGrpSpPr>
        <p:grpSpPr>
          <a:xfrm>
            <a:off x="7969345" y="2513508"/>
            <a:ext cx="4006619" cy="2662570"/>
            <a:chOff x="7969345" y="2513508"/>
            <a:chExt cx="4006619" cy="26625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57898A3-3412-DBCC-6582-BFA6F372A17E}"/>
                </a:ext>
              </a:extLst>
            </p:cNvPr>
            <p:cNvGrpSpPr/>
            <p:nvPr/>
          </p:nvGrpSpPr>
          <p:grpSpPr>
            <a:xfrm>
              <a:off x="7999398" y="2513508"/>
              <a:ext cx="3976566" cy="2662570"/>
              <a:chOff x="7999398" y="2513508"/>
              <a:chExt cx="3976566" cy="2662570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6D024455-86DE-5692-72F9-03564F4E1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99398" y="2513508"/>
                <a:ext cx="3976566" cy="2662570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433ACF7-D8A5-3440-C224-F9B96369E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60296" y="2636912"/>
                <a:ext cx="2952328" cy="899272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E6C477-4A4D-9BAE-D44D-B4C1F8022CFE}"/>
                </a:ext>
              </a:extLst>
            </p:cNvPr>
            <p:cNvSpPr txBox="1"/>
            <p:nvPr/>
          </p:nvSpPr>
          <p:spPr>
            <a:xfrm rot="16200000">
              <a:off x="7646028" y="3536293"/>
              <a:ext cx="914400" cy="2677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IN" sz="1200" dirty="0"/>
                <a:t>p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05F9766-81BC-EBA6-36CC-752EC32601C6}"/>
              </a:ext>
            </a:extLst>
          </p:cNvPr>
          <p:cNvSpPr txBox="1"/>
          <p:nvPr/>
        </p:nvSpPr>
        <p:spPr>
          <a:xfrm>
            <a:off x="2063552" y="6521413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[2]   V.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Mehta, H. De </a:t>
            </a:r>
            <a:r>
              <a:rPr lang="en-IN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Raedt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, K. Michielsen, F. Jin, 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arXiv:2503.21565v1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(2025)</a:t>
            </a: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05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65733-AF3A-A0C4-23D9-BEA768443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2E1B2-5B48-98F2-606E-C71A77CE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 dirty="0"/>
              <a:t>4.2   </a:t>
            </a:r>
            <a:r>
              <a:rPr lang="en-US" dirty="0"/>
              <a:t>2-spin results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A6B09-A8B2-1EC5-874D-01946B9E4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556792"/>
            <a:ext cx="10009112" cy="4248936"/>
          </a:xfrm>
        </p:spPr>
        <p:txBody>
          <a:bodyPr/>
          <a:lstStyle/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6DF41-54C4-E4E3-0E19-D9AF34B2CD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24</a:t>
            </a:fld>
            <a:endParaRPr lang="en-US" noProof="0" dirty="0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81372D55-61FE-C44E-1B88-25081B0EC6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3D2F395-C078-ABCB-CDCD-6B20041F69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938786"/>
            <a:ext cx="7825458" cy="443319"/>
          </a:xfrm>
        </p:spPr>
        <p:txBody>
          <a:bodyPr/>
          <a:lstStyle/>
          <a:p>
            <a:r>
              <a:rPr lang="en-US" sz="2000" dirty="0"/>
              <a:t>4.2.3	Markovian master equation</a:t>
            </a:r>
            <a:endParaRPr lang="en-I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761BD3-28B6-F28A-327C-26D1BA15188E}"/>
              </a:ext>
            </a:extLst>
          </p:cNvPr>
          <p:cNvSpPr txBox="1"/>
          <p:nvPr/>
        </p:nvSpPr>
        <p:spPr>
          <a:xfrm>
            <a:off x="2300300" y="1495620"/>
            <a:ext cx="2588332" cy="3847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IN" sz="2000" b="1" dirty="0"/>
              <a:t>Reverse annealing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E8CF68-E53A-657B-C335-0ECC74E96EA8}"/>
              </a:ext>
            </a:extLst>
          </p:cNvPr>
          <p:cNvSpPr txBox="1"/>
          <p:nvPr/>
        </p:nvSpPr>
        <p:spPr>
          <a:xfrm>
            <a:off x="7968208" y="836712"/>
            <a:ext cx="2588332" cy="3847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IN" sz="2000" b="1" dirty="0"/>
              <a:t>Standard annealing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7BE40D-4A3A-F1DB-1113-91617F8AAA30}"/>
                  </a:ext>
                </a:extLst>
              </p:cNvPr>
              <p:cNvSpPr txBox="1"/>
              <p:nvPr/>
            </p:nvSpPr>
            <p:spPr>
              <a:xfrm>
                <a:off x="8760296" y="116632"/>
                <a:ext cx="3258566" cy="67710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</a:t>
                </a:r>
                <a:r>
                  <a:rPr lang="en-IN" sz="2000" b="0" dirty="0">
                    <a:latin typeface="Cambria Math" panose="02040503050406030204" pitchFamily="18" charset="0"/>
                  </a:rPr>
                  <a:t>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2S1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+0.95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7BE40D-4A3A-F1DB-1113-91617F8AA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296" y="116632"/>
                <a:ext cx="3258566" cy="677108"/>
              </a:xfrm>
              <a:prstGeom prst="rect">
                <a:avLst/>
              </a:prstGeom>
              <a:blipFill>
                <a:blip r:embed="rId3"/>
                <a:stretch>
                  <a:fillRect t="-6195" b="-1770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4021F55-47F8-162D-92A6-87BC248E5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71" y="2095199"/>
            <a:ext cx="5734472" cy="3726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D31F5E-1F25-201C-BE8B-146273B7A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1146739"/>
            <a:ext cx="5599973" cy="36504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F795D4-BC72-4E9A-2069-038CDED90B94}"/>
              </a:ext>
            </a:extLst>
          </p:cNvPr>
          <p:cNvSpPr txBox="1"/>
          <p:nvPr/>
        </p:nvSpPr>
        <p:spPr>
          <a:xfrm>
            <a:off x="6858208" y="4724181"/>
            <a:ext cx="5053789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IN" dirty="0"/>
              <a:t>B and B’ used to reproduce the dips &amp; bumps in forward annealing</a:t>
            </a:r>
          </a:p>
          <a:p>
            <a:pPr marL="285750" indent="-28575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IN" dirty="0"/>
              <a:t>Non-quantum equations can capture the D-Wave behavior equally well</a:t>
            </a:r>
          </a:p>
          <a:p>
            <a:pPr marL="285750" indent="-28575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IN" dirty="0"/>
              <a:t>Can be used to reproduce the results for larger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AC22D-2B3E-623F-7365-3E50BCEDA4CD}"/>
              </a:ext>
            </a:extLst>
          </p:cNvPr>
          <p:cNvSpPr txBox="1"/>
          <p:nvPr/>
        </p:nvSpPr>
        <p:spPr>
          <a:xfrm>
            <a:off x="2063552" y="6521413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[2]   V.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Mehta, H. De </a:t>
            </a:r>
            <a:r>
              <a:rPr lang="en-IN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Raedt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, K. Michielsen, F. Jin, 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arXiv:2503.21565v1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(2025)</a:t>
            </a: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92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ACD8C-B15B-2411-70FD-42729CD98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B00B5-4C31-89DB-AED7-8DE2FBBE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US" dirty="0"/>
              <a:t>4.3	fast annealing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DDB09-051C-E301-22B5-DDB4CAED0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556792"/>
            <a:ext cx="10009112" cy="4248936"/>
          </a:xfrm>
        </p:spPr>
        <p:txBody>
          <a:bodyPr/>
          <a:lstStyle/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4D963-A214-C7AF-7F0B-4E9C31C69F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25</a:t>
            </a:fld>
            <a:endParaRPr lang="en-US" noProof="0" dirty="0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012D5560-3B27-2F9D-D4C6-6D27C9BDC6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637F1F9-0B24-7224-E16F-21CDEB0B6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938786"/>
            <a:ext cx="7825458" cy="443319"/>
          </a:xfrm>
        </p:spPr>
        <p:txBody>
          <a:bodyPr/>
          <a:lstStyle/>
          <a:p>
            <a:r>
              <a:rPr lang="en-IN" sz="2000" dirty="0"/>
              <a:t>4.3.1   </a:t>
            </a:r>
            <a:r>
              <a:rPr lang="en-US" sz="2000" dirty="0"/>
              <a:t>1-spin</a:t>
            </a:r>
            <a:endParaRPr lang="en-IN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438CB4-48BF-F342-7D01-86CBCF466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634157"/>
            <a:ext cx="6817295" cy="4643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E39B83-E734-E912-B76B-760A7D881BD3}"/>
                  </a:ext>
                </a:extLst>
              </p:cNvPr>
              <p:cNvSpPr txBox="1"/>
              <p:nvPr/>
            </p:nvSpPr>
            <p:spPr>
              <a:xfrm>
                <a:off x="8112224" y="1124744"/>
                <a:ext cx="3384376" cy="3893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r>
                  <a:rPr lang="en-IN" sz="2000" dirty="0"/>
                  <a:t>Comparison of the D-Wave data with ideal quantum annealing simulations</a:t>
                </a:r>
              </a:p>
              <a:p>
                <a:pPr marL="342900" indent="-342900" algn="l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342900" indent="-342900" algn="l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r>
                  <a:rPr lang="en-IN" sz="2000" dirty="0"/>
                  <a:t>Data matches the simulations closely only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IN" sz="2000" dirty="0"/>
                  <a:t> ns</a:t>
                </a:r>
              </a:p>
              <a:p>
                <a:pPr marL="342900" indent="-342900" algn="l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endParaRPr lang="en-IN" sz="2000" dirty="0"/>
              </a:p>
              <a:p>
                <a:pPr marL="342900" indent="-342900" algn="l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r>
                  <a:rPr lang="en-IN" sz="2000" dirty="0"/>
                  <a:t>Beyond that data deviates from the coherent simulation results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E39B83-E734-E912-B76B-760A7D881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24" y="1124744"/>
                <a:ext cx="3384376" cy="3893374"/>
              </a:xfrm>
              <a:prstGeom prst="rect">
                <a:avLst/>
              </a:prstGeom>
              <a:blipFill>
                <a:blip r:embed="rId4"/>
                <a:stretch>
                  <a:fillRect l="-1622" t="-1254" b="-20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F59906-DDE0-69B0-D6DF-0CCC68E0F782}"/>
              </a:ext>
            </a:extLst>
          </p:cNvPr>
          <p:cNvSpPr txBox="1"/>
          <p:nvPr/>
        </p:nvSpPr>
        <p:spPr>
          <a:xfrm>
            <a:off x="2063552" y="6521413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[2]   V.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Mehta, H. De </a:t>
            </a:r>
            <a:r>
              <a:rPr lang="en-IN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Raedt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, K. Michielsen, F. Jin, 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arXiv:2503.21565v1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(2025)</a:t>
            </a: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82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3589E-FD7C-19E4-31EB-7D3BAC673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7A07-AFF2-8EED-751E-0F6A5E35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US" dirty="0"/>
              <a:t>4.3	fast annealing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F3A74-6BA4-1278-449F-C71E596354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26</a:t>
            </a:fld>
            <a:endParaRPr lang="en-US" noProof="0" dirty="0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025A2CDC-686A-0B73-85F9-8724D5442C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0947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F112B19-1C3B-61CA-DE90-53613CA752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938786"/>
            <a:ext cx="7825458" cy="443319"/>
          </a:xfrm>
        </p:spPr>
        <p:txBody>
          <a:bodyPr/>
          <a:lstStyle/>
          <a:p>
            <a:r>
              <a:rPr lang="en-IN" sz="2000" dirty="0"/>
              <a:t>4.3.2   </a:t>
            </a:r>
            <a:r>
              <a:rPr lang="en-US" sz="2000" dirty="0"/>
              <a:t>Fast annealing results: 2-spin</a:t>
            </a:r>
            <a:endParaRPr lang="en-I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DEF273-DFD7-56F3-515E-2A427D2557FC}"/>
                  </a:ext>
                </a:extLst>
              </p:cNvPr>
              <p:cNvSpPr txBox="1"/>
              <p:nvPr/>
            </p:nvSpPr>
            <p:spPr>
              <a:xfrm>
                <a:off x="698756" y="1417128"/>
                <a:ext cx="325856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</a:t>
                </a:r>
                <a:r>
                  <a:rPr lang="en-IN" sz="2000" b="0" dirty="0">
                    <a:latin typeface="Cambria Math" panose="02040503050406030204" pitchFamily="18" charset="0"/>
                  </a:rPr>
                  <a:t>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2S1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+0.95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DEF273-DFD7-56F3-515E-2A427D255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56" y="1417128"/>
                <a:ext cx="3258566" cy="677108"/>
              </a:xfrm>
              <a:prstGeom prst="rect">
                <a:avLst/>
              </a:prstGeom>
              <a:blipFill>
                <a:blip r:embed="rId3"/>
                <a:stretch>
                  <a:fillRect t="-7143" b="-17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A79A32-4804-E606-161B-38FFA9EEE9E3}"/>
                  </a:ext>
                </a:extLst>
              </p:cNvPr>
              <p:cNvSpPr txBox="1"/>
              <p:nvPr/>
            </p:nvSpPr>
            <p:spPr>
              <a:xfrm>
                <a:off x="4367808" y="1417128"/>
                <a:ext cx="325856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2S2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A79A32-4804-E606-161B-38FFA9EEE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08" y="1417128"/>
                <a:ext cx="3258566" cy="677108"/>
              </a:xfrm>
              <a:prstGeom prst="rect">
                <a:avLst/>
              </a:prstGeom>
              <a:blipFill>
                <a:blip r:embed="rId4"/>
                <a:stretch>
                  <a:fillRect t="-7143" b="-17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9E7F1B-F21E-C1E8-59CC-0E107CB328E0}"/>
                  </a:ext>
                </a:extLst>
              </p:cNvPr>
              <p:cNvSpPr txBox="1"/>
              <p:nvPr/>
            </p:nvSpPr>
            <p:spPr>
              <a:xfrm>
                <a:off x="3451546" y="5129035"/>
                <a:ext cx="509272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r>
                  <a:rPr lang="en-IN" sz="2000" dirty="0"/>
                  <a:t>Data deviates from the coherent simulations beyond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IN" sz="2000" dirty="0"/>
                  <a:t> ns</a:t>
                </a:r>
              </a:p>
              <a:p>
                <a:pPr marL="342900" indent="-342900" algn="l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r>
                  <a:rPr lang="en-IN" sz="2000" dirty="0"/>
                  <a:t>Looking at specific cases can be misleading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9E7F1B-F21E-C1E8-59CC-0E107CB32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546" y="5129035"/>
                <a:ext cx="5092726" cy="1261884"/>
              </a:xfrm>
              <a:prstGeom prst="rect">
                <a:avLst/>
              </a:prstGeom>
              <a:blipFill>
                <a:blip r:embed="rId9"/>
                <a:stretch>
                  <a:fillRect l="-1077" t="-3382" b="-82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3C5197-535F-5F17-4B50-1991CDA8E9EA}"/>
                  </a:ext>
                </a:extLst>
              </p:cNvPr>
              <p:cNvSpPr txBox="1"/>
              <p:nvPr/>
            </p:nvSpPr>
            <p:spPr>
              <a:xfrm>
                <a:off x="8375401" y="1442019"/>
                <a:ext cx="370722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2S3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0.95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−0.95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3C5197-535F-5F17-4B50-1991CDA8E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401" y="1442019"/>
                <a:ext cx="3707226" cy="677108"/>
              </a:xfrm>
              <a:prstGeom prst="rect">
                <a:avLst/>
              </a:prstGeom>
              <a:blipFill>
                <a:blip r:embed="rId10"/>
                <a:stretch>
                  <a:fillRect t="-8108" b="-18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1732567-43BD-C684-EA66-3D1B67FE1DE0}"/>
              </a:ext>
            </a:extLst>
          </p:cNvPr>
          <p:cNvGrpSpPr/>
          <p:nvPr/>
        </p:nvGrpSpPr>
        <p:grpSpPr>
          <a:xfrm>
            <a:off x="7947415" y="2321239"/>
            <a:ext cx="4078505" cy="2740899"/>
            <a:chOff x="7947415" y="2321239"/>
            <a:chExt cx="4078505" cy="27408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302788-65CF-B378-F2F1-3C17F546B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47415" y="2321239"/>
              <a:ext cx="4078505" cy="274089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B1A96F-BCD7-DCAD-A556-4576331DF44D}"/>
                </a:ext>
              </a:extLst>
            </p:cNvPr>
            <p:cNvSpPr txBox="1"/>
            <p:nvPr/>
          </p:nvSpPr>
          <p:spPr>
            <a:xfrm rot="16200000">
              <a:off x="7667560" y="3426608"/>
              <a:ext cx="914400" cy="2677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IN" sz="1200" dirty="0"/>
                <a:t>p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64E02E-2209-5283-D8F6-CD96190D3090}"/>
              </a:ext>
            </a:extLst>
          </p:cNvPr>
          <p:cNvGrpSpPr/>
          <p:nvPr/>
        </p:nvGrpSpPr>
        <p:grpSpPr>
          <a:xfrm>
            <a:off x="4115810" y="2310772"/>
            <a:ext cx="3985196" cy="2690236"/>
            <a:chOff x="4059188" y="2310771"/>
            <a:chExt cx="4045042" cy="269318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81F616-EF45-63F3-F07B-6BBFB6A07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87770" y="2310771"/>
              <a:ext cx="4016460" cy="269318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48F003-E5BE-3659-C9AB-697344C9A79A}"/>
                </a:ext>
              </a:extLst>
            </p:cNvPr>
            <p:cNvSpPr txBox="1"/>
            <p:nvPr/>
          </p:nvSpPr>
          <p:spPr>
            <a:xfrm rot="16200000">
              <a:off x="3735871" y="3417148"/>
              <a:ext cx="914400" cy="2677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IN" sz="1200" dirty="0"/>
                <a:t>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F938AE-3F09-388C-AA95-E600BB966601}"/>
              </a:ext>
            </a:extLst>
          </p:cNvPr>
          <p:cNvGrpSpPr/>
          <p:nvPr/>
        </p:nvGrpSpPr>
        <p:grpSpPr>
          <a:xfrm>
            <a:off x="46506" y="2310772"/>
            <a:ext cx="4114674" cy="2684469"/>
            <a:chOff x="4440" y="2302937"/>
            <a:chExt cx="4176464" cy="268741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D3DBDBA-8F73-3C3A-8BF3-ACD720F63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40" y="2302937"/>
              <a:ext cx="4176464" cy="268741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D4273C-D236-A565-B34F-6B4E313786F8}"/>
                </a:ext>
              </a:extLst>
            </p:cNvPr>
            <p:cNvSpPr txBox="1"/>
            <p:nvPr/>
          </p:nvSpPr>
          <p:spPr>
            <a:xfrm rot="16200000">
              <a:off x="-221935" y="3417148"/>
              <a:ext cx="914400" cy="2677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IN" sz="1200" dirty="0"/>
                <a:t>p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072BFC3-CA09-0215-58ED-3A0BA35D3B07}"/>
              </a:ext>
            </a:extLst>
          </p:cNvPr>
          <p:cNvSpPr txBox="1"/>
          <p:nvPr/>
        </p:nvSpPr>
        <p:spPr>
          <a:xfrm>
            <a:off x="2063552" y="6521413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[2]   V.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Mehta, H. De </a:t>
            </a:r>
            <a:r>
              <a:rPr lang="en-IN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Raedt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, K. Michielsen, F. Jin, 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arXiv:2503.21565v1</a:t>
            </a:r>
            <a:r>
              <a:rPr lang="en-IN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(2025)</a:t>
            </a: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84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3457F-ED79-8D71-92F9-E2B3DDD62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5D9A-05F9-6448-091B-8A72D007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pPr marL="571500" indent="-571500">
              <a:buFont typeface="+mj-lt"/>
              <a:buAutoNum type="romanUcPeriod" startAt="5"/>
            </a:pPr>
            <a:r>
              <a:rPr lang="en-IN" dirty="0"/>
              <a:t>Conclusion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E4606-2DE1-120C-6B94-0D0F4F606E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27</a:t>
            </a:fld>
            <a:endParaRPr lang="en-US" noProof="0" dirty="0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7CB9947A-BB84-07FC-EB2F-9DC8797447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0947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01A57-FCD9-6DDC-2629-6CE00AA027D0}"/>
              </a:ext>
            </a:extLst>
          </p:cNvPr>
          <p:cNvSpPr txBox="1"/>
          <p:nvPr/>
        </p:nvSpPr>
        <p:spPr>
          <a:xfrm>
            <a:off x="479376" y="1196752"/>
            <a:ext cx="1000911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Systematic thermalization</a:t>
            </a:r>
            <a:r>
              <a:rPr lang="en-US" sz="2000" dirty="0"/>
              <a:t>: D-Wave results show consistent relaxation towards the thermal equilibrium across standard, reverse, and fast annealing protocols as a function of annealing time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Numerical agreement</a:t>
            </a:r>
            <a:r>
              <a:rPr lang="en-US" sz="2000" dirty="0"/>
              <a:t>: Bloch (1-spin) and Lindblad/Markovian master equations (2-spin) reproduce D-Wave data well across all protocols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Possible implementation artifact</a:t>
            </a:r>
            <a:r>
              <a:rPr lang="en-US" sz="2000" dirty="0"/>
              <a:t>: Standard annealing shows unexpected features (dips &amp; bumps) at certain annealing times, which can be explained by incorporating a physically motivated modification to the annealing schedule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Coherent effects</a:t>
            </a:r>
            <a:r>
              <a:rPr lang="en-US" sz="2000" dirty="0"/>
              <a:t>: Signs of coherence observed but limited to ~5 ns annealing time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2545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A8D9F-3CC8-AD5C-5D7D-B04F5C0C6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28655-11C1-F092-6A96-A692E31B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 dirty="0"/>
              <a:t>Advantage 2 (prototype)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440EC-D466-8895-1CB2-595CF2EBE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556792"/>
            <a:ext cx="10009112" cy="4248936"/>
          </a:xfrm>
        </p:spPr>
        <p:txBody>
          <a:bodyPr/>
          <a:lstStyle/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13E15-2107-7CBE-8E62-92299512C2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28</a:t>
            </a:fld>
            <a:endParaRPr lang="en-US" noProof="0" dirty="0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563E89F-F65E-F3AE-0E03-918D6F37DB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9DAF40-9E75-83BF-CD2C-1DFB4657CDA1}"/>
              </a:ext>
            </a:extLst>
          </p:cNvPr>
          <p:cNvGrpSpPr/>
          <p:nvPr/>
        </p:nvGrpSpPr>
        <p:grpSpPr>
          <a:xfrm>
            <a:off x="14916" y="2177693"/>
            <a:ext cx="3978829" cy="2807414"/>
            <a:chOff x="14916" y="2177693"/>
            <a:chExt cx="3978829" cy="28074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A8404DA-AAE6-4B17-5E17-B36741129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16" y="2177693"/>
              <a:ext cx="3978829" cy="280741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C5A781-2B43-6D1F-7209-15311803E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5640" y="2700536"/>
              <a:ext cx="976608" cy="576064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D4E7E23-9C2F-C0CA-B828-5630FB85D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081" y="2224627"/>
            <a:ext cx="3901038" cy="27604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B39299-5408-1333-D03C-3BAEA6662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2377" y="2177693"/>
            <a:ext cx="4017332" cy="28074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BA9837-2CA0-9C26-9D3E-F39FD018A19D}"/>
                  </a:ext>
                </a:extLst>
              </p:cNvPr>
              <p:cNvSpPr txBox="1"/>
              <p:nvPr/>
            </p:nvSpPr>
            <p:spPr>
              <a:xfrm>
                <a:off x="1063312" y="1627991"/>
                <a:ext cx="2736304" cy="44319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=0.1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BA9837-2CA0-9C26-9D3E-F39FD018A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12" y="1627991"/>
                <a:ext cx="2736304" cy="443198"/>
              </a:xfrm>
              <a:prstGeom prst="rect">
                <a:avLst/>
              </a:prstGeom>
              <a:blipFill>
                <a:blip r:embed="rId7"/>
                <a:stretch>
                  <a:fillRect b="-26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4CB7F7-8F0C-A7A0-5017-D72CB690C5CD}"/>
                  </a:ext>
                </a:extLst>
              </p:cNvPr>
              <p:cNvSpPr txBox="1"/>
              <p:nvPr/>
            </p:nvSpPr>
            <p:spPr>
              <a:xfrm>
                <a:off x="4727848" y="1394081"/>
                <a:ext cx="325856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</a:t>
                </a:r>
                <a:r>
                  <a:rPr lang="en-IN" sz="2000" b="0" dirty="0">
                    <a:latin typeface="Cambria Math" panose="02040503050406030204" pitchFamily="18" charset="0"/>
                  </a:rPr>
                  <a:t>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2S1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+0.95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4CB7F7-8F0C-A7A0-5017-D72CB690C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48" y="1394081"/>
                <a:ext cx="3258566" cy="677108"/>
              </a:xfrm>
              <a:prstGeom prst="rect">
                <a:avLst/>
              </a:prstGeom>
              <a:blipFill>
                <a:blip r:embed="rId8"/>
                <a:stretch>
                  <a:fillRect t="-8108" b="-18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6C15FC-5C5C-8D77-12BB-1DAD50F0D5E9}"/>
                  </a:ext>
                </a:extLst>
              </p:cNvPr>
              <p:cNvSpPr txBox="1"/>
              <p:nvPr/>
            </p:nvSpPr>
            <p:spPr>
              <a:xfrm>
                <a:off x="8851143" y="1395697"/>
                <a:ext cx="325856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2S3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+1.05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6C15FC-5C5C-8D77-12BB-1DAD50F0D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143" y="1395697"/>
                <a:ext cx="3258566" cy="677108"/>
              </a:xfrm>
              <a:prstGeom prst="rect">
                <a:avLst/>
              </a:prstGeom>
              <a:blipFill>
                <a:blip r:embed="rId9"/>
                <a:stretch>
                  <a:fillRect t="-8108" b="-18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374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2FDF6-09FA-EF0E-1F66-74D7FF3D7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EDFA-D981-0841-8900-5BFF8A12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 dirty="0"/>
              <a:t>Shimming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D98F5-8426-7C7B-EA59-78D436F0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556792"/>
            <a:ext cx="10009112" cy="4248936"/>
          </a:xfrm>
        </p:spPr>
        <p:txBody>
          <a:bodyPr/>
          <a:lstStyle/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AD5E6-B295-7330-68DE-1543A8BB66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29</a:t>
            </a:fld>
            <a:endParaRPr lang="en-US" noProof="0" dirty="0"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217BCE44-AE6A-D879-E777-0317C8FAAD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98169D-EC75-EB18-E2EA-44872A87705A}"/>
              </a:ext>
            </a:extLst>
          </p:cNvPr>
          <p:cNvGrpSpPr/>
          <p:nvPr/>
        </p:nvGrpSpPr>
        <p:grpSpPr>
          <a:xfrm>
            <a:off x="191344" y="1700808"/>
            <a:ext cx="5256584" cy="3816424"/>
            <a:chOff x="2135560" y="1556792"/>
            <a:chExt cx="6456054" cy="44847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86E927-493D-CCD5-4D6C-C06AA5AD5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5560" y="1556792"/>
              <a:ext cx="6456054" cy="44847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90F788-3CE0-B926-AC64-4C3AF21189EE}"/>
                </a:ext>
              </a:extLst>
            </p:cNvPr>
            <p:cNvSpPr txBox="1"/>
            <p:nvPr/>
          </p:nvSpPr>
          <p:spPr>
            <a:xfrm>
              <a:off x="5735960" y="2204864"/>
              <a:ext cx="1656184" cy="355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IN" dirty="0"/>
                <a:t>D-Wave</a:t>
              </a:r>
              <a:endParaRPr lang="en-IN" sz="19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6C1C58E-08B5-F22B-D4C0-FC80AD481369}"/>
                </a:ext>
              </a:extLst>
            </p:cNvPr>
            <p:cNvGrpSpPr/>
            <p:nvPr/>
          </p:nvGrpSpPr>
          <p:grpSpPr>
            <a:xfrm>
              <a:off x="7608168" y="2348880"/>
              <a:ext cx="576064" cy="144016"/>
              <a:chOff x="7680176" y="2348880"/>
              <a:chExt cx="576064" cy="14401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32D8FCE-2429-AEFB-495C-6A41803249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0176" y="2420888"/>
                <a:ext cx="576064" cy="0"/>
              </a:xfrm>
              <a:prstGeom prst="line">
                <a:avLst/>
              </a:prstGeom>
              <a:ln w="12700">
                <a:solidFill>
                  <a:srgbClr val="F80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A856138-4FD4-CB47-82FC-2A31C2FBC0E8}"/>
                  </a:ext>
                </a:extLst>
              </p:cNvPr>
              <p:cNvCxnSpPr/>
              <p:nvPr/>
            </p:nvCxnSpPr>
            <p:spPr>
              <a:xfrm>
                <a:off x="7968208" y="2348880"/>
                <a:ext cx="0" cy="144016"/>
              </a:xfrm>
              <a:prstGeom prst="line">
                <a:avLst/>
              </a:prstGeom>
              <a:ln w="12700">
                <a:solidFill>
                  <a:srgbClr val="F80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DE4879C-93CD-5D0D-6A66-EF1B055E0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177" y="1592796"/>
            <a:ext cx="578968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6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F9C85-4697-242D-362E-A9B2AF8BD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56653-000B-22FF-1432-7F7F09F6F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348880"/>
            <a:ext cx="10728323" cy="623404"/>
          </a:xfrm>
        </p:spPr>
        <p:txBody>
          <a:bodyPr/>
          <a:lstStyle/>
          <a:p>
            <a:pPr marL="571500" indent="-571500" algn="ctr">
              <a:buFont typeface="+mj-lt"/>
              <a:buAutoNum type="romanUcPeriod"/>
            </a:pPr>
            <a:r>
              <a:rPr lang="en-US" dirty="0"/>
              <a:t>Overview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E3CC1-DC5D-64CA-F129-89A374D88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0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1EF75-38AB-4449-B026-06CEBC49CC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2625" y="1145368"/>
                <a:ext cx="8118559" cy="501949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IN" sz="2000" dirty="0"/>
                  <a:t>To use </a:t>
                </a:r>
                <a:r>
                  <a:rPr lang="en-IN" sz="2000" b="1" dirty="0"/>
                  <a:t>quantum annealing </a:t>
                </a:r>
                <a:r>
                  <a:rPr lang="en-IN" sz="2000" dirty="0"/>
                  <a:t>for solving a problem </a:t>
                </a:r>
                <a:r>
                  <a:rPr lang="en-IN" sz="2000" dirty="0">
                    <a:sym typeface="Wingdings" panose="05000000000000000000" pitchFamily="2" charset="2"/>
                  </a:rPr>
                  <a:t> </a:t>
                </a:r>
                <a:r>
                  <a:rPr lang="en-IN" sz="2000">
                    <a:sym typeface="Wingdings" panose="05000000000000000000" pitchFamily="2" charset="2"/>
                  </a:rPr>
                  <a:t>Map it </a:t>
                </a:r>
                <a:r>
                  <a:rPr lang="en-IN" sz="2000" dirty="0">
                    <a:sym typeface="Wingdings" panose="05000000000000000000" pitchFamily="2" charset="2"/>
                  </a:rPr>
                  <a:t>to a Hamiltonian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IN" sz="20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𝑯</m:t>
                          </m:r>
                        </m:e>
                        <m:sub>
                          <m:r>
                            <a:rPr lang="en-IN" sz="20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𝑷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bSup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  <m:r>
                        <a:rPr lang="en-IN" sz="200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N" sz="20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IN" sz="2000" dirty="0">
                  <a:sym typeface="Wingdings" panose="05000000000000000000" pitchFamily="2" charset="2"/>
                </a:endParaRPr>
              </a:p>
              <a:p>
                <a:r>
                  <a:rPr lang="en-IN" sz="2000" b="1" dirty="0">
                    <a:sym typeface="Wingdings" panose="05000000000000000000" pitchFamily="2" charset="2"/>
                  </a:rPr>
                  <a:t>Annealing Hamiltonian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𝐼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sub>
                    </m:sSub>
                  </m:oMath>
                </a14:m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IN" sz="2000" dirty="0"/>
                  <a:t>where,  		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  <a:p>
                <a:pPr marL="0" indent="0">
                  <a:buNone/>
                </a:pPr>
                <a:r>
                  <a:rPr lang="en-IN" sz="20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IN" sz="2000" i="1" dirty="0"/>
                  <a:t> </a:t>
                </a:r>
                <a:r>
                  <a:rPr lang="en-IN" sz="2000" dirty="0"/>
                  <a:t>= Total annealing time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IN" sz="2000" dirty="0"/>
              </a:p>
              <a:p>
                <a:endParaRPr lang="en-IN" sz="20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1EF75-38AB-4449-B026-06CEBC49CC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625" y="1145368"/>
                <a:ext cx="8118559" cy="5019494"/>
              </a:xfrm>
              <a:blipFill>
                <a:blip r:embed="rId3"/>
                <a:stretch>
                  <a:fillRect l="-1952" t="-14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7B28F-8B60-401C-928C-23459ADB49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4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A729730-2C4E-9A10-E04C-0D726AD6B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 dirty="0"/>
              <a:t>1.1	Standard annealing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192EE01-6CAA-2734-DDB3-D11EDDEA0AA5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5459516" cy="4433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5D3EC-4355-0C98-E1AB-B3EA13788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250" y="606033"/>
            <a:ext cx="3949750" cy="2809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682B90-3116-20C1-3204-5A5547174B2B}"/>
                  </a:ext>
                </a:extLst>
              </p:cNvPr>
              <p:cNvSpPr txBox="1"/>
              <p:nvPr/>
            </p:nvSpPr>
            <p:spPr>
              <a:xfrm>
                <a:off x="9120336" y="3789040"/>
                <a:ext cx="2304256" cy="677108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IN" sz="2000" b="0" dirty="0"/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682B90-3116-20C1-3204-5A5547174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3789040"/>
                <a:ext cx="2304256" cy="677108"/>
              </a:xfrm>
              <a:prstGeom prst="rect">
                <a:avLst/>
              </a:prstGeom>
              <a:blipFill>
                <a:blip r:embed="rId5"/>
                <a:stretch>
                  <a:fillRect b="-8850"/>
                </a:stretch>
              </a:blip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86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7A8DB-A3F9-647E-48A1-01BE492AB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1689-C931-6CDB-0FD7-37CA599B2F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5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C29EA1-E857-8B40-5166-AEF279B9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US" dirty="0"/>
              <a:t>1.2	Fast annealing</a:t>
            </a:r>
            <a:endParaRPr lang="en-IN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80CBD07-2F66-F687-C149-3B6957D7E972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5459516" cy="4433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EF2AD9-A30E-C296-FAB0-F01CEFFD13C3}"/>
                  </a:ext>
                </a:extLst>
              </p:cNvPr>
              <p:cNvSpPr txBox="1"/>
              <p:nvPr/>
            </p:nvSpPr>
            <p:spPr>
              <a:xfrm>
                <a:off x="410670" y="1153220"/>
                <a:ext cx="10653882" cy="4051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r>
                  <a:rPr lang="en-IN" sz="2000" b="1" dirty="0">
                    <a:sym typeface="Wingdings" panose="05000000000000000000" pitchFamily="2" charset="2"/>
                  </a:rPr>
                  <a:t>Standard annealing: </a:t>
                </a:r>
                <a:r>
                  <a:rPr lang="en-IN" sz="2000" dirty="0">
                    <a:sym typeface="Wingdings" panose="05000000000000000000" pitchFamily="2" charset="2"/>
                  </a:rPr>
                  <a:t>Shortest annealing time possible = 500 ns</a:t>
                </a:r>
              </a:p>
              <a:p>
                <a:pPr marL="342900" indent="-342900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endParaRPr lang="en-IN" sz="2000" b="1" dirty="0">
                  <a:sym typeface="Wingdings" panose="05000000000000000000" pitchFamily="2" charset="2"/>
                </a:endParaRPr>
              </a:p>
              <a:p>
                <a:pPr marL="342900" indent="-342900">
                  <a:lnSpc>
                    <a:spcPct val="95000"/>
                  </a:lnSpc>
                  <a:buFont typeface="Arial" panose="020B0604020202020204" pitchFamily="34" charset="0"/>
                  <a:buChar char="•"/>
                </a:pPr>
                <a:r>
                  <a:rPr lang="en-IN" sz="2000" b="1" dirty="0">
                    <a:sym typeface="Wingdings" panose="05000000000000000000" pitchFamily="2" charset="2"/>
                  </a:rPr>
                  <a:t>Fast annealing: </a:t>
                </a:r>
              </a:p>
              <a:p>
                <a:pPr marL="800100" lvl="1" indent="-342900">
                  <a:lnSpc>
                    <a:spcPct val="95000"/>
                  </a:lnSpc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sym typeface="Wingdings" panose="05000000000000000000" pitchFamily="2" charset="2"/>
                  </a:rPr>
                  <a:t>Can explore shorter annealing times (up to 5 ns)</a:t>
                </a:r>
              </a:p>
              <a:p>
                <a:pPr marL="800100" lvl="1" indent="-342900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sym typeface="Wingdings" panose="05000000000000000000" pitchFamily="2" charset="2"/>
                  </a:rPr>
                  <a:t>However, it is not possible to have non-zero fields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000" dirty="0">
                    <a:sym typeface="Wingdings" panose="05000000000000000000" pitchFamily="2" charset="2"/>
                  </a:rPr>
                  <a:t>)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sub>
                    </m:sSub>
                  </m:oMath>
                </a14:m>
                <a:endParaRPr lang="en-IN" sz="2000" b="0" dirty="0">
                  <a:sym typeface="Wingdings" panose="05000000000000000000" pitchFamily="2" charset="2"/>
                </a:endParaRPr>
              </a:p>
              <a:p>
                <a:pPr marL="800100" lvl="1" indent="-342900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:endParaRPr lang="en-IN" sz="2000" b="0" dirty="0">
                  <a:sym typeface="Wingdings" panose="05000000000000000000" pitchFamily="2" charset="2"/>
                </a:endParaRP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IN" sz="2000" b="1" dirty="0">
                    <a:sym typeface="Wingdings" panose="05000000000000000000" pitchFamily="2" charset="2"/>
                  </a:rPr>
                  <a:t>Way around for having effective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𝒉</m:t>
                        </m:r>
                      </m:e>
                      <m:sub>
                        <m:r>
                          <a:rPr lang="en-IN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IN" sz="2000" b="1" dirty="0">
                    <a:sym typeface="Wingdings" panose="05000000000000000000" pitchFamily="2" charset="2"/>
                  </a:rPr>
                  <a:t> fields using flux bias offset:</a:t>
                </a:r>
              </a:p>
              <a:p>
                <a:pPr marL="800100" lvl="1" indent="-342900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sym typeface="Wingdings" panose="05000000000000000000" pitchFamily="2" charset="2"/>
                  </a:rPr>
                  <a:t>Select an unused spin k on D-Wave</a:t>
                </a:r>
              </a:p>
              <a:p>
                <a:pPr marL="800100" lvl="1" indent="-342900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sym typeface="Wingdings" panose="05000000000000000000" pitchFamily="2" charset="2"/>
                  </a:rPr>
                  <a:t>Bias the spin by a large flux offset (h)  Fixes the extra spin to ↑ or ↓ depending on sign of h</a:t>
                </a:r>
              </a:p>
              <a:p>
                <a:pPr marL="800100" lvl="1" indent="-342900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sym typeface="Wingdings" panose="05000000000000000000" pitchFamily="2" charset="2"/>
                  </a:rPr>
                  <a:t>Set the field of spin </a:t>
                </a:r>
                <a:r>
                  <a:rPr lang="en-IN" sz="2000" dirty="0" err="1">
                    <a:sym typeface="Wingdings" panose="05000000000000000000" pitchFamily="2" charset="2"/>
                  </a:rPr>
                  <a:t>i</a:t>
                </a:r>
                <a:r>
                  <a:rPr lang="en-IN" sz="2000" dirty="0">
                    <a:sym typeface="Wingdings" panose="05000000000000000000" pitchFamily="2" charset="2"/>
                  </a:rPr>
                  <a:t> to 0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𝐽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</m:oMath>
                </a14:m>
                <a:r>
                  <a:rPr lang="en-IN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endParaRPr lang="en-IN" sz="20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EF2AD9-A30E-C296-FAB0-F01CEFFD1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70" y="1153220"/>
                <a:ext cx="10653882" cy="4051878"/>
              </a:xfrm>
              <a:prstGeom prst="rect">
                <a:avLst/>
              </a:prstGeom>
              <a:blipFill>
                <a:blip r:embed="rId3"/>
                <a:stretch>
                  <a:fillRect l="-515" t="-1053" b="-1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43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718B4-49C9-8CF4-AF26-4A49D4BD7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E1E699-57AB-D01E-28E2-93BBB9BB9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157" y="969522"/>
                <a:ext cx="8147553" cy="5334441"/>
              </a:xfrm>
            </p:spPr>
            <p:txBody>
              <a:bodyPr/>
              <a:lstStyle/>
              <a:p>
                <a:r>
                  <a:rPr lang="en-IN" sz="2000" b="1" dirty="0">
                    <a:sym typeface="Wingdings" panose="05000000000000000000" pitchFamily="2" charset="2"/>
                  </a:rPr>
                  <a:t>Description: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sym typeface="Wingdings" panose="05000000000000000000" pitchFamily="2" charset="2"/>
                  </a:rPr>
                  <a:t>Start in a (low-energy) classical state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sym typeface="Wingdings" panose="05000000000000000000" pitchFamily="2" charset="2"/>
                  </a:rPr>
                  <a:t>Increase the strength of quantum fluctuations (increase A(s) and decrease B(s)) till certain reversal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sub>
                    </m:sSub>
                  </m:oMath>
                </a14:m>
                <a:endParaRPr lang="en-IN" sz="2000" dirty="0">
                  <a:sym typeface="Wingdings" panose="05000000000000000000" pitchFamily="2" charset="2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sym typeface="Wingdings" panose="05000000000000000000" pitchFamily="2" charset="2"/>
                  </a:rPr>
                  <a:t>Optional wait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sub>
                    </m:sSub>
                  </m:oMath>
                </a14:m>
                <a:endParaRPr lang="en-IN" sz="2000" dirty="0">
                  <a:sym typeface="Wingdings" panose="05000000000000000000" pitchFamily="2" charset="2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sym typeface="Wingdings" panose="05000000000000000000" pitchFamily="2" charset="2"/>
                  </a:rPr>
                  <a:t>Decrease the strength of quantum fluctuations (decrease A(s) and increase B(s))</a:t>
                </a:r>
              </a:p>
              <a:p>
                <a:r>
                  <a:rPr lang="en-IN" sz="2000" b="1" dirty="0">
                    <a:sym typeface="Wingdings" panose="05000000000000000000" pitchFamily="2" charset="2"/>
                  </a:rPr>
                  <a:t>Schemes: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sym typeface="Wingdings" panose="05000000000000000000" pitchFamily="2" charset="2"/>
                  </a:rPr>
                  <a:t>Waiting time scan (</a:t>
                </a:r>
                <a:r>
                  <a:rPr lang="en-IN" sz="2000" b="1" dirty="0">
                    <a:sym typeface="Wingdings" panose="05000000000000000000" pitchFamily="2" charset="2"/>
                  </a:rPr>
                  <a:t>WTS</a:t>
                </a:r>
                <a:r>
                  <a:rPr lang="en-IN" sz="2000" dirty="0">
                    <a:sym typeface="Wingdings" panose="05000000000000000000" pitchFamily="2" charset="2"/>
                  </a:rPr>
                  <a:t>): Do different runs with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</m:oMath>
                </a14:m>
                <a:r>
                  <a:rPr lang="en-IN" sz="2000" dirty="0">
                    <a:sym typeface="Wingdings" panose="05000000000000000000" pitchFamily="2" charset="2"/>
                  </a:rPr>
                  <a:t>, and varying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IN" sz="2000" dirty="0">
                    <a:sym typeface="Wingdings" panose="05000000000000000000" pitchFamily="2" charset="2"/>
                  </a:rPr>
                  <a:t>, collect the final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IN" sz="2000" dirty="0">
                    <a:sym typeface="Wingdings" panose="05000000000000000000" pitchFamily="2" charset="2"/>
                  </a:rPr>
                  <a:t>),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sym typeface="Wingdings" panose="05000000000000000000" pitchFamily="2" charset="2"/>
                  </a:rPr>
                  <a:t>Annealing times scan (</a:t>
                </a:r>
                <a:r>
                  <a:rPr lang="en-IN" sz="2000" b="1" dirty="0">
                    <a:sym typeface="Wingdings" panose="05000000000000000000" pitchFamily="2" charset="2"/>
                  </a:rPr>
                  <a:t>ATS</a:t>
                </a:r>
                <a:r>
                  <a:rPr lang="en-IN" sz="2000" dirty="0">
                    <a:sym typeface="Wingdings" panose="05000000000000000000" pitchFamily="2" charset="2"/>
                  </a:rPr>
                  <a:t>): Do different runs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IN" sz="2000" dirty="0">
                    <a:sym typeface="Wingdings" panose="05000000000000000000" pitchFamily="2" charset="2"/>
                  </a:rPr>
                  <a:t> and varying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IN" sz="2000" dirty="0">
                    <a:sym typeface="Wingdings" panose="05000000000000000000" pitchFamily="2" charset="2"/>
                  </a:rPr>
                  <a:t>, collect the final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IN" sz="2000" dirty="0">
                    <a:sym typeface="Wingdings" panose="05000000000000000000" pitchFamily="2" charset="2"/>
                  </a:rPr>
                  <a:t>),</a:t>
                </a:r>
              </a:p>
              <a:p>
                <a:pPr marL="215900" lvl="1" indent="0">
                  <a:buNone/>
                </a:pPr>
                <a:r>
                  <a:rPr lang="en-IN" sz="2000" dirty="0">
                    <a:sym typeface="Wingdings" panose="05000000000000000000" pitchFamily="2" charset="2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𝑒𝑛𝑑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</m:sub>
                    </m:sSub>
                  </m:oMath>
                </a14:m>
                <a:endParaRPr lang="en-IN" sz="20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E1E699-57AB-D01E-28E2-93BBB9BB9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157" y="969522"/>
                <a:ext cx="8147553" cy="5334441"/>
              </a:xfrm>
              <a:blipFill>
                <a:blip r:embed="rId3"/>
                <a:stretch>
                  <a:fillRect l="-1945" t="-1143" r="-11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DE7B6-FDF2-6316-1D2F-E55A203C4D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6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ACDCA8-AB2C-1FF4-6526-D0D343F39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/>
              <a:t>1.3</a:t>
            </a:r>
            <a:r>
              <a:rPr lang="en-IN" dirty="0"/>
              <a:t>	Reverse annealing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341A8BB-DA0E-73A8-6966-786ED49B51EB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5459516" cy="4433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0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D6D4DC-0004-A721-7638-AFCA069C573A}"/>
              </a:ext>
            </a:extLst>
          </p:cNvPr>
          <p:cNvGrpSpPr/>
          <p:nvPr/>
        </p:nvGrpSpPr>
        <p:grpSpPr>
          <a:xfrm>
            <a:off x="8434649" y="332656"/>
            <a:ext cx="3493999" cy="2537205"/>
            <a:chOff x="7930593" y="2780928"/>
            <a:chExt cx="3493999" cy="253720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300529C-5F60-D25B-92D9-930878BAC0BD}"/>
                </a:ext>
              </a:extLst>
            </p:cNvPr>
            <p:cNvCxnSpPr/>
            <p:nvPr/>
          </p:nvCxnSpPr>
          <p:spPr>
            <a:xfrm>
              <a:off x="8472264" y="2780928"/>
              <a:ext cx="0" cy="1800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A4F863-F984-F067-9ED0-8A35082B50F5}"/>
                </a:ext>
              </a:extLst>
            </p:cNvPr>
            <p:cNvCxnSpPr/>
            <p:nvPr/>
          </p:nvCxnSpPr>
          <p:spPr>
            <a:xfrm>
              <a:off x="8472264" y="4581128"/>
              <a:ext cx="295232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B9B546-62A0-7D6E-C009-1917BB805608}"/>
                </a:ext>
              </a:extLst>
            </p:cNvPr>
            <p:cNvCxnSpPr>
              <a:cxnSpLocks/>
            </p:cNvCxnSpPr>
            <p:nvPr/>
          </p:nvCxnSpPr>
          <p:spPr>
            <a:xfrm>
              <a:off x="8472263" y="3068960"/>
              <a:ext cx="864097" cy="57606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857E903-0263-7751-2DF2-CC76C1B104E7}"/>
                </a:ext>
              </a:extLst>
            </p:cNvPr>
            <p:cNvCxnSpPr>
              <a:cxnSpLocks/>
            </p:cNvCxnSpPr>
            <p:nvPr/>
          </p:nvCxnSpPr>
          <p:spPr>
            <a:xfrm>
              <a:off x="9336360" y="3645024"/>
              <a:ext cx="1008112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1B9411C-1F68-1C41-23BE-669BD1A572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4472" y="3068955"/>
              <a:ext cx="685673" cy="57606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572951E-DF75-90E3-8176-4A6E363CD2A6}"/>
                </a:ext>
              </a:extLst>
            </p:cNvPr>
            <p:cNvCxnSpPr/>
            <p:nvPr/>
          </p:nvCxnSpPr>
          <p:spPr>
            <a:xfrm>
              <a:off x="9336360" y="3645024"/>
              <a:ext cx="0" cy="936104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E1AEADF-1ED5-3F0D-0E06-B1C131C1A1EE}"/>
                </a:ext>
              </a:extLst>
            </p:cNvPr>
            <p:cNvCxnSpPr/>
            <p:nvPr/>
          </p:nvCxnSpPr>
          <p:spPr>
            <a:xfrm>
              <a:off x="10344472" y="3645024"/>
              <a:ext cx="0" cy="936104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DD3505-F088-A25E-DF26-B56B20E7A288}"/>
                </a:ext>
              </a:extLst>
            </p:cNvPr>
            <p:cNvSpPr txBox="1"/>
            <p:nvPr/>
          </p:nvSpPr>
          <p:spPr>
            <a:xfrm>
              <a:off x="7930593" y="3710949"/>
              <a:ext cx="288032" cy="355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IN" b="1" dirty="0"/>
                <a:t>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F8CD2D-1ED7-A432-E289-B750E90029C8}"/>
                </a:ext>
              </a:extLst>
            </p:cNvPr>
            <p:cNvSpPr txBox="1"/>
            <p:nvPr/>
          </p:nvSpPr>
          <p:spPr>
            <a:xfrm>
              <a:off x="9719391" y="4962651"/>
              <a:ext cx="288032" cy="355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IN" b="1" dirty="0"/>
                <a:t>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1E0E044-21EB-5CA8-2BE9-45699034B886}"/>
                    </a:ext>
                  </a:extLst>
                </p:cNvPr>
                <p:cNvSpPr txBox="1"/>
                <p:nvPr/>
              </p:nvSpPr>
              <p:spPr>
                <a:xfrm>
                  <a:off x="8794525" y="4694391"/>
                  <a:ext cx="288032" cy="3554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1E0E044-21EB-5CA8-2BE9-45699034B8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4525" y="4694391"/>
                  <a:ext cx="288032" cy="355482"/>
                </a:xfrm>
                <a:prstGeom prst="rect">
                  <a:avLst/>
                </a:prstGeom>
                <a:blipFill>
                  <a:blip r:embed="rId4"/>
                  <a:stretch>
                    <a:fillRect r="-41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130DB4A-B35A-7ECD-1AA7-1BE8C4399A1C}"/>
                    </a:ext>
                  </a:extLst>
                </p:cNvPr>
                <p:cNvSpPr txBox="1"/>
                <p:nvPr/>
              </p:nvSpPr>
              <p:spPr>
                <a:xfrm>
                  <a:off x="9695338" y="4699884"/>
                  <a:ext cx="288032" cy="3554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b="0" i="1" smtClean="0">
                                <a:solidFill>
                                  <a:srgbClr val="00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rgbClr val="00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rgbClr val="00C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130DB4A-B35A-7ECD-1AA7-1BE8C4399A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5338" y="4699884"/>
                  <a:ext cx="288032" cy="355482"/>
                </a:xfrm>
                <a:prstGeom prst="rect">
                  <a:avLst/>
                </a:prstGeom>
                <a:blipFill>
                  <a:blip r:embed="rId5"/>
                  <a:stretch>
                    <a:fillRect r="-2340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23F7FA1-3610-BC6F-728F-24BC05BB1ACB}"/>
                    </a:ext>
                  </a:extLst>
                </p:cNvPr>
                <p:cNvSpPr txBox="1"/>
                <p:nvPr/>
              </p:nvSpPr>
              <p:spPr>
                <a:xfrm>
                  <a:off x="10574516" y="4680159"/>
                  <a:ext cx="288032" cy="3766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23F7FA1-3610-BC6F-728F-24BC05BB1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4516" y="4680159"/>
                  <a:ext cx="288032" cy="376642"/>
                </a:xfrm>
                <a:prstGeom prst="rect">
                  <a:avLst/>
                </a:prstGeom>
                <a:blipFill>
                  <a:blip r:embed="rId6"/>
                  <a:stretch>
                    <a:fillRect r="-16667" b="-967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Left Brace 41">
              <a:extLst>
                <a:ext uri="{FF2B5EF4-FFF2-40B4-BE49-F238E27FC236}">
                  <a16:creationId xmlns:a16="http://schemas.microsoft.com/office/drawing/2014/main" id="{9D677E61-91C4-DBFD-B213-A26D51E27FAD}"/>
                </a:ext>
              </a:extLst>
            </p:cNvPr>
            <p:cNvSpPr/>
            <p:nvPr/>
          </p:nvSpPr>
          <p:spPr>
            <a:xfrm rot="16200000">
              <a:off x="8834691" y="4306685"/>
              <a:ext cx="163045" cy="825480"/>
            </a:xfrm>
            <a:prstGeom prst="lef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52E73DA8-C625-3040-D5DF-951AB15612E0}"/>
                </a:ext>
              </a:extLst>
            </p:cNvPr>
            <p:cNvSpPr/>
            <p:nvPr/>
          </p:nvSpPr>
          <p:spPr>
            <a:xfrm rot="16200000">
              <a:off x="9772315" y="4217182"/>
              <a:ext cx="136202" cy="1008112"/>
            </a:xfrm>
            <a:prstGeom prst="leftBrac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Left Brace 44">
              <a:extLst>
                <a:ext uri="{FF2B5EF4-FFF2-40B4-BE49-F238E27FC236}">
                  <a16:creationId xmlns:a16="http://schemas.microsoft.com/office/drawing/2014/main" id="{C352EB90-05B2-D6CA-5441-BD98E2A84753}"/>
                </a:ext>
              </a:extLst>
            </p:cNvPr>
            <p:cNvSpPr/>
            <p:nvPr/>
          </p:nvSpPr>
          <p:spPr>
            <a:xfrm rot="16200000">
              <a:off x="10675054" y="4327838"/>
              <a:ext cx="136207" cy="786805"/>
            </a:xfrm>
            <a:prstGeom prst="leftBrac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FBB07D-8AA2-3EC9-B203-0F957B2DC1CA}"/>
              </a:ext>
            </a:extLst>
          </p:cNvPr>
          <p:cNvCxnSpPr>
            <a:cxnSpLocks/>
          </p:cNvCxnSpPr>
          <p:nvPr/>
        </p:nvCxnSpPr>
        <p:spPr>
          <a:xfrm flipV="1">
            <a:off x="8976319" y="620683"/>
            <a:ext cx="2557882" cy="5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8CB6DB-A663-2FF9-ED4E-C29E3639ACE0}"/>
              </a:ext>
            </a:extLst>
          </p:cNvPr>
          <p:cNvCxnSpPr>
            <a:cxnSpLocks/>
          </p:cNvCxnSpPr>
          <p:nvPr/>
        </p:nvCxnSpPr>
        <p:spPr>
          <a:xfrm>
            <a:off x="8963506" y="1203576"/>
            <a:ext cx="869704" cy="677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EB53564-F16C-A1AC-BA71-0096812D6F0A}"/>
              </a:ext>
            </a:extLst>
          </p:cNvPr>
          <p:cNvSpPr txBox="1"/>
          <p:nvPr/>
        </p:nvSpPr>
        <p:spPr>
          <a:xfrm>
            <a:off x="8657248" y="493379"/>
            <a:ext cx="387859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IN" sz="16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D6A0EF-7B2F-D614-BE5A-6B6304025AFC}"/>
                  </a:ext>
                </a:extLst>
              </p:cNvPr>
              <p:cNvSpPr txBox="1"/>
              <p:nvPr/>
            </p:nvSpPr>
            <p:spPr>
              <a:xfrm>
                <a:off x="8657247" y="962817"/>
                <a:ext cx="387859" cy="326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D6A0EF-7B2F-D614-BE5A-6B6304025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247" y="962817"/>
                <a:ext cx="387859" cy="3262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F20BD8C-168A-5B44-04F2-3A2683DFE6B2}"/>
              </a:ext>
            </a:extLst>
          </p:cNvPr>
          <p:cNvSpPr txBox="1"/>
          <p:nvPr/>
        </p:nvSpPr>
        <p:spPr>
          <a:xfrm>
            <a:off x="8668478" y="1940705"/>
            <a:ext cx="387859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IN" sz="16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8777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06FB-7948-7914-23EA-527D8B640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348880"/>
            <a:ext cx="10728323" cy="623404"/>
          </a:xfrm>
        </p:spPr>
        <p:txBody>
          <a:bodyPr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dirty="0"/>
              <a:t>D-Wave results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BA3DC1-4E7C-B0EE-C69F-FBB0CB5954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866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7B60F-07AB-3484-306C-5666F8008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id="{3B864FC2-3F56-A083-F525-F28B8F37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52" y="1525864"/>
            <a:ext cx="4504375" cy="3118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CCEE9B9-1067-A113-AB90-D05F041BE640}"/>
                  </a:ext>
                </a:extLst>
              </p:cNvPr>
              <p:cNvSpPr txBox="1"/>
              <p:nvPr/>
            </p:nvSpPr>
            <p:spPr>
              <a:xfrm>
                <a:off x="2076216" y="2644962"/>
                <a:ext cx="216024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sz="2000" dirty="0"/>
                  <a:t>Initial state =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↓</m:t>
                        </m:r>
                      </m:e>
                    </m:d>
                  </m:oMath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CCEE9B9-1067-A113-AB90-D05F041BE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216" y="2644962"/>
                <a:ext cx="2160240" cy="384721"/>
              </a:xfrm>
              <a:prstGeom prst="rect">
                <a:avLst/>
              </a:prstGeom>
              <a:blipFill>
                <a:blip r:embed="rId4"/>
                <a:stretch>
                  <a:fillRect l="-3107" t="-130159" r="-15819" b="-1936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ECDCD05-4DA5-E6F3-B03E-E6F71D369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973" y="1578402"/>
            <a:ext cx="4665975" cy="305206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D717A-6C14-F27C-6A74-3999B9312B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8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66DB13D-A984-6E7D-B31E-AF210C61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 dirty="0"/>
              <a:t>2.1	Reverse annealing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B021313-8565-E216-C553-1F14E0FBC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5" y="938786"/>
            <a:ext cx="5459516" cy="443319"/>
          </a:xfrm>
        </p:spPr>
        <p:txBody>
          <a:bodyPr/>
          <a:lstStyle/>
          <a:p>
            <a:r>
              <a:rPr lang="en-IN" sz="2000" dirty="0"/>
              <a:t>2.1.1   1-spin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1223776-B01E-4EF6-3D52-F7A33DBBB7DE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5459516" cy="4433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229F5C-F992-A91E-CF91-7B8EF1765073}"/>
                  </a:ext>
                </a:extLst>
              </p:cNvPr>
              <p:cNvSpPr txBox="1"/>
              <p:nvPr/>
            </p:nvSpPr>
            <p:spPr>
              <a:xfrm>
                <a:off x="4079776" y="1159910"/>
                <a:ext cx="2736304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sup>
                      </m:sSup>
                    </m:oMath>
                  </m:oMathPara>
                </a14:m>
                <a:endParaRPr lang="en-IN" sz="2000" b="1" dirty="0" err="1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229F5C-F992-A91E-CF91-7B8EF1765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1159910"/>
                <a:ext cx="2736304" cy="443198"/>
              </a:xfrm>
              <a:prstGeom prst="rect">
                <a:avLst/>
              </a:prstGeom>
              <a:blipFill>
                <a:blip r:embed="rId7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5BD1B7-ED92-32A8-2F88-090B6F06A844}"/>
                  </a:ext>
                </a:extLst>
              </p:cNvPr>
              <p:cNvSpPr txBox="1"/>
              <p:nvPr/>
            </p:nvSpPr>
            <p:spPr>
              <a:xfrm>
                <a:off x="911424" y="4686878"/>
                <a:ext cx="5119217" cy="7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IN" sz="2000" dirty="0"/>
                  <a:t>Fit to Boltzmann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IN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5BD1B7-ED92-32A8-2F88-090B6F06A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4686878"/>
                <a:ext cx="5119217" cy="706732"/>
              </a:xfrm>
              <a:prstGeom prst="rect">
                <a:avLst/>
              </a:prstGeom>
              <a:blipFill>
                <a:blip r:embed="rId8"/>
                <a:stretch>
                  <a:fillRect l="-13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53526F6-A0E2-EFBF-3116-B3FD6C14BBD5}"/>
              </a:ext>
            </a:extLst>
          </p:cNvPr>
          <p:cNvGrpSpPr/>
          <p:nvPr/>
        </p:nvGrpSpPr>
        <p:grpSpPr>
          <a:xfrm>
            <a:off x="8832304" y="404664"/>
            <a:ext cx="2736304" cy="432048"/>
            <a:chOff x="8832304" y="404664"/>
            <a:chExt cx="2736304" cy="432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BFE340A-840E-17A8-9492-5481F4BD88CA}"/>
                    </a:ext>
                  </a:extLst>
                </p:cNvPr>
                <p:cNvSpPr txBox="1"/>
                <p:nvPr/>
              </p:nvSpPr>
              <p:spPr>
                <a:xfrm>
                  <a:off x="8832304" y="404664"/>
                  <a:ext cx="2736304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=0.7</m:t>
                        </m:r>
                      </m:oMath>
                    </m:oMathPara>
                  </a14:m>
                  <a:endParaRPr lang="en-IN" sz="2000" dirty="0" err="1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BFE340A-840E-17A8-9492-5481F4BD88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2304" y="404664"/>
                  <a:ext cx="2736304" cy="38472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84ADC94-6798-A9E6-649B-DA43FF2491A1}"/>
                </a:ext>
              </a:extLst>
            </p:cNvPr>
            <p:cNvSpPr/>
            <p:nvPr/>
          </p:nvSpPr>
          <p:spPr>
            <a:xfrm>
              <a:off x="9408368" y="404664"/>
              <a:ext cx="1512168" cy="432048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8A09CF7-E3D0-3F48-3624-1E4FDAD0101B}"/>
              </a:ext>
            </a:extLst>
          </p:cNvPr>
          <p:cNvGrpSpPr/>
          <p:nvPr/>
        </p:nvGrpSpPr>
        <p:grpSpPr>
          <a:xfrm>
            <a:off x="2032470" y="2190816"/>
            <a:ext cx="3441493" cy="3785397"/>
            <a:chOff x="2032470" y="2190816"/>
            <a:chExt cx="3441493" cy="3785397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5863647-B866-9095-4ED6-DBD468BA3C09}"/>
                </a:ext>
              </a:extLst>
            </p:cNvPr>
            <p:cNvGrpSpPr/>
            <p:nvPr/>
          </p:nvGrpSpPr>
          <p:grpSpPr>
            <a:xfrm>
              <a:off x="2032470" y="2190816"/>
              <a:ext cx="3441493" cy="3785397"/>
              <a:chOff x="2032470" y="2190816"/>
              <a:chExt cx="3441493" cy="378539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2E9F5A3-82FE-628F-4F68-61EBDD54311A}"/>
                  </a:ext>
                </a:extLst>
              </p:cNvPr>
              <p:cNvGrpSpPr/>
              <p:nvPr/>
            </p:nvGrpSpPr>
            <p:grpSpPr>
              <a:xfrm>
                <a:off x="4721203" y="2190816"/>
                <a:ext cx="222669" cy="1454208"/>
                <a:chOff x="5081243" y="2262824"/>
                <a:chExt cx="222669" cy="1454208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591AF33F-3AC1-B6EE-ECD9-1B54E9533F5F}"/>
                    </a:ext>
                  </a:extLst>
                </p:cNvPr>
                <p:cNvSpPr/>
                <p:nvPr/>
              </p:nvSpPr>
              <p:spPr>
                <a:xfrm>
                  <a:off x="5081243" y="2262824"/>
                  <a:ext cx="216024" cy="288032"/>
                </a:xfrm>
                <a:prstGeom prst="ellipse">
                  <a:avLst/>
                </a:pr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en-IN" sz="2400" dirty="0" err="1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906E982-19F8-1A97-B13F-9C71E394EA16}"/>
                    </a:ext>
                  </a:extLst>
                </p:cNvPr>
                <p:cNvSpPr/>
                <p:nvPr/>
              </p:nvSpPr>
              <p:spPr>
                <a:xfrm>
                  <a:off x="5087888" y="3429000"/>
                  <a:ext cx="216024" cy="288032"/>
                </a:xfrm>
                <a:prstGeom prst="ellipse">
                  <a:avLst/>
                </a:pr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en-IN" sz="2400" dirty="0" err="1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B6299157-9807-E087-3FB3-E41A23C3C6F2}"/>
                  </a:ext>
                </a:extLst>
              </p:cNvPr>
              <p:cNvGrpSpPr/>
              <p:nvPr/>
            </p:nvGrpSpPr>
            <p:grpSpPr>
              <a:xfrm>
                <a:off x="2032470" y="3501008"/>
                <a:ext cx="3441493" cy="2475205"/>
                <a:chOff x="2032470" y="3501008"/>
                <a:chExt cx="3441493" cy="2475205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99A2C2B1-D06D-5566-2F67-9EE7BE47770C}"/>
                    </a:ext>
                  </a:extLst>
                </p:cNvPr>
                <p:cNvGrpSpPr/>
                <p:nvPr/>
              </p:nvGrpSpPr>
              <p:grpSpPr>
                <a:xfrm>
                  <a:off x="2032470" y="5492551"/>
                  <a:ext cx="3441493" cy="483662"/>
                  <a:chOff x="1787049" y="5605832"/>
                  <a:chExt cx="3441493" cy="48366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" name="TextBox 49">
                        <a:extLst>
                          <a:ext uri="{FF2B5EF4-FFF2-40B4-BE49-F238E27FC236}">
                            <a16:creationId xmlns:a16="http://schemas.microsoft.com/office/drawing/2014/main" id="{7F670255-2AE0-EBBD-43BB-518ABD2AB67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44166" y="5605832"/>
                        <a:ext cx="3384376" cy="3847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l">
                          <a:lnSpc>
                            <a:spcPct val="95000"/>
                          </a:lnSpc>
                        </a:pPr>
                        <a14:m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=6.93</m:t>
                            </m:r>
                          </m:oMath>
                        </a14:m>
                        <a:r>
                          <a:rPr lang="en-IN" sz="2000" dirty="0"/>
                          <a:t> (</a:t>
                        </a:r>
                        <a14:m>
                          <m:oMath xmlns:m="http://schemas.openxmlformats.org/officeDocument/2006/math">
                            <m:r>
                              <a:rPr lang="en-IN" sz="200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IN" sz="2000" i="1" dirty="0" smtClean="0">
                                <a:latin typeface="Cambria Math" panose="02040503050406030204" pitchFamily="18" charset="0"/>
                              </a:rPr>
                              <m:t>=29.7 </m:t>
                            </m:r>
                            <m:r>
                              <a:rPr lang="en-IN" sz="2000" i="1" dirty="0" err="1" smtClean="0">
                                <a:latin typeface="Cambria Math" panose="02040503050406030204" pitchFamily="18" charset="0"/>
                              </a:rPr>
                              <m:t>𝑚𝐾</m:t>
                            </m:r>
                          </m:oMath>
                        </a14:m>
                        <a:r>
                          <a:rPr lang="en-IN" sz="2000" dirty="0"/>
                          <a:t>)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50" name="TextBox 49">
                        <a:extLst>
                          <a:ext uri="{FF2B5EF4-FFF2-40B4-BE49-F238E27FC236}">
                            <a16:creationId xmlns:a16="http://schemas.microsoft.com/office/drawing/2014/main" id="{7F670255-2AE0-EBBD-43BB-518ABD2AB67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44166" y="5605832"/>
                        <a:ext cx="3384376" cy="384721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901" t="-11111" b="-2857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I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5D2ACC65-08DF-72F6-6A49-FA893B63FCDE}"/>
                      </a:ext>
                    </a:extLst>
                  </p:cNvPr>
                  <p:cNvSpPr/>
                  <p:nvPr/>
                </p:nvSpPr>
                <p:spPr>
                  <a:xfrm>
                    <a:off x="1787049" y="5649134"/>
                    <a:ext cx="2838649" cy="440360"/>
                  </a:xfrm>
                  <a:prstGeom prst="rect">
                    <a:avLst/>
                  </a:prstGeom>
                  <a:noFill/>
                  <a:ln>
                    <a:solidFill>
                      <a:srgbClr val="FFC0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5000"/>
                      </a:lnSpc>
                    </a:pPr>
                    <a:endParaRPr lang="en-IN" sz="2400" dirty="0" err="1"/>
                  </a:p>
                </p:txBody>
              </p:sp>
            </p:grp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D110571E-A973-D34E-1A0D-7B2ED2D43DA5}"/>
                    </a:ext>
                  </a:extLst>
                </p:cNvPr>
                <p:cNvCxnSpPr>
                  <a:cxnSpLocks/>
                  <a:stCxn id="47" idx="2"/>
                  <a:endCxn id="56" idx="0"/>
                </p:cNvCxnSpPr>
                <p:nvPr/>
              </p:nvCxnSpPr>
              <p:spPr>
                <a:xfrm flipH="1">
                  <a:off x="3451795" y="3501008"/>
                  <a:ext cx="1276053" cy="2034845"/>
                </a:xfrm>
                <a:prstGeom prst="straightConnector1">
                  <a:avLst/>
                </a:prstGeom>
                <a:ln w="12700">
                  <a:solidFill>
                    <a:srgbClr val="FFC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5581055-DB62-3FE7-9CCB-EDE632D4FD47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H="1">
              <a:off x="3420243" y="2334832"/>
              <a:ext cx="1300960" cy="3219609"/>
            </a:xfrm>
            <a:prstGeom prst="straightConnector1">
              <a:avLst/>
            </a:prstGeom>
            <a:ln w="12700">
              <a:solidFill>
                <a:srgbClr val="FFC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1C2FFE09-CD63-7A04-A1DE-183F0380D3E1}"/>
              </a:ext>
            </a:extLst>
          </p:cNvPr>
          <p:cNvSpPr/>
          <p:nvPr/>
        </p:nvSpPr>
        <p:spPr>
          <a:xfrm>
            <a:off x="5765448" y="5592752"/>
            <a:ext cx="1440160" cy="18431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IN" sz="2400" dirty="0" err="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716923-1C35-7C60-2F80-51083BE6D4AB}"/>
              </a:ext>
            </a:extLst>
          </p:cNvPr>
          <p:cNvGrpSpPr/>
          <p:nvPr/>
        </p:nvGrpSpPr>
        <p:grpSpPr>
          <a:xfrm>
            <a:off x="8063674" y="2190816"/>
            <a:ext cx="2766536" cy="3690724"/>
            <a:chOff x="8063674" y="2190816"/>
            <a:chExt cx="2766536" cy="3690724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E95EA11-8D0C-7B0A-F7B6-F0563BAF79A5}"/>
                </a:ext>
              </a:extLst>
            </p:cNvPr>
            <p:cNvSpPr/>
            <p:nvPr/>
          </p:nvSpPr>
          <p:spPr>
            <a:xfrm>
              <a:off x="8063674" y="5190166"/>
              <a:ext cx="1656184" cy="691374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00CC616-1F26-3A2B-0A36-DA1F7B4B1108}"/>
                </a:ext>
              </a:extLst>
            </p:cNvPr>
            <p:cNvSpPr/>
            <p:nvPr/>
          </p:nvSpPr>
          <p:spPr>
            <a:xfrm>
              <a:off x="10601564" y="2190816"/>
              <a:ext cx="216024" cy="288032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75000BE-482B-BA21-0F3F-C09469316730}"/>
                </a:ext>
              </a:extLst>
            </p:cNvPr>
            <p:cNvSpPr/>
            <p:nvPr/>
          </p:nvSpPr>
          <p:spPr>
            <a:xfrm>
              <a:off x="10614186" y="3423679"/>
              <a:ext cx="216024" cy="288032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11D64DB-0DB3-F82E-943C-A676DE7255D0}"/>
                    </a:ext>
                  </a:extLst>
                </p:cNvPr>
                <p:cNvSpPr txBox="1"/>
                <p:nvPr/>
              </p:nvSpPr>
              <p:spPr>
                <a:xfrm>
                  <a:off x="8063674" y="5190167"/>
                  <a:ext cx="1632725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=0.2</m:t>
                        </m:r>
                      </m:oMath>
                    </m:oMathPara>
                  </a14:m>
                  <a:endParaRPr lang="en-IN" sz="2000" dirty="0"/>
                </a:p>
                <a:p>
                  <a:pPr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IN" sz="2000" dirty="0" err="1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11D64DB-0DB3-F82E-943C-A676DE725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3674" y="5190167"/>
                  <a:ext cx="1632725" cy="677108"/>
                </a:xfrm>
                <a:prstGeom prst="rect">
                  <a:avLst/>
                </a:prstGeom>
                <a:blipFill>
                  <a:blip r:embed="rId11"/>
                  <a:stretch>
                    <a:fillRect b="-630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933AE71A-2EE2-9285-E84C-4000EF832587}"/>
                </a:ext>
              </a:extLst>
            </p:cNvPr>
            <p:cNvCxnSpPr>
              <a:cxnSpLocks/>
              <a:stCxn id="77" idx="0"/>
            </p:cNvCxnSpPr>
            <p:nvPr/>
          </p:nvCxnSpPr>
          <p:spPr>
            <a:xfrm flipV="1">
              <a:off x="8880037" y="2420888"/>
              <a:ext cx="1697887" cy="2769279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5E5014BE-EE02-13B6-D9F1-09BF5FCDB2B4}"/>
                </a:ext>
              </a:extLst>
            </p:cNvPr>
            <p:cNvCxnSpPr>
              <a:cxnSpLocks/>
              <a:stCxn id="77" idx="0"/>
            </p:cNvCxnSpPr>
            <p:nvPr/>
          </p:nvCxnSpPr>
          <p:spPr>
            <a:xfrm flipV="1">
              <a:off x="8880037" y="3645024"/>
              <a:ext cx="1734149" cy="1545143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98E2C5C-89B0-EEC2-9B40-C38335215FC8}"/>
                  </a:ext>
                </a:extLst>
              </p:cNvPr>
              <p:cNvSpPr txBox="1"/>
              <p:nvPr/>
            </p:nvSpPr>
            <p:spPr>
              <a:xfrm>
                <a:off x="7961635" y="1941316"/>
                <a:ext cx="216024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sz="2000" dirty="0"/>
                  <a:t>Initial state =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|↑</m:t>
                        </m:r>
                      </m:e>
                    </m:d>
                  </m:oMath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98E2C5C-89B0-EEC2-9B40-C38335215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635" y="1941316"/>
                <a:ext cx="2160240" cy="384721"/>
              </a:xfrm>
              <a:prstGeom prst="rect">
                <a:avLst/>
              </a:prstGeom>
              <a:blipFill>
                <a:blip r:embed="rId12"/>
                <a:stretch>
                  <a:fillRect l="-2825" t="-128125" r="-19492" b="-1890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D363B1F-3659-27D3-F6A6-8D6CDAC310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3205" y="2267029"/>
            <a:ext cx="829265" cy="450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40A7FC-8289-5D34-2608-FAE5FE31E0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303" y="2267029"/>
            <a:ext cx="829265" cy="450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13FA83-750C-734E-DD97-C42AC7B707FC}"/>
              </a:ext>
            </a:extLst>
          </p:cNvPr>
          <p:cNvSpPr txBox="1"/>
          <p:nvPr/>
        </p:nvSpPr>
        <p:spPr>
          <a:xfrm>
            <a:off x="2089587" y="6488668"/>
            <a:ext cx="8041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 [1] 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V. Mehta, H. De </a:t>
            </a:r>
            <a:r>
              <a:rPr lang="en-IN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Raedt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, K. Michielsen, F. Jin, </a:t>
            </a:r>
            <a:r>
              <a:rPr lang="en-IN" b="0" i="0" u="sng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arXiv:2502.08575v1</a:t>
            </a:r>
            <a:r>
              <a:rPr lang="en-IN" b="0" i="0" u="sng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 (2025)</a:t>
            </a: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2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FE4EB-4B95-B554-A45B-38B19AA47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1423F-4795-6F10-3849-0498A4605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9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2A3142-4D3B-19BE-9437-26F9D4CA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9960"/>
            <a:ext cx="11449050" cy="1124780"/>
          </a:xfrm>
        </p:spPr>
        <p:txBody>
          <a:bodyPr/>
          <a:lstStyle/>
          <a:p>
            <a:r>
              <a:rPr lang="en-IN" dirty="0"/>
              <a:t>2.1	Reverse annealing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BF16BA3-F385-53FD-89FA-0A1FE4212B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5" y="938786"/>
            <a:ext cx="5459516" cy="443319"/>
          </a:xfrm>
        </p:spPr>
        <p:txBody>
          <a:bodyPr/>
          <a:lstStyle/>
          <a:p>
            <a:r>
              <a:rPr lang="en-IN" sz="2000" dirty="0"/>
              <a:t>2.1.2   2-spin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A44AF99-FBFD-99EA-6781-34D53A80F98F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5459516" cy="4433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C85577-574F-C56E-E381-BEF75D21F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44" y="2358174"/>
            <a:ext cx="3918950" cy="25180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E4AD21-494A-DF68-8344-09687C63E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709" y="2355291"/>
            <a:ext cx="3707226" cy="25180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2744CD-1673-2CF5-EAB0-CCBE516C8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6" y="2315246"/>
            <a:ext cx="3837532" cy="25180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0F029B-E0F8-2B8B-D019-A4C8A530F0F5}"/>
                  </a:ext>
                </a:extLst>
              </p:cNvPr>
              <p:cNvSpPr txBox="1"/>
              <p:nvPr/>
            </p:nvSpPr>
            <p:spPr>
              <a:xfrm>
                <a:off x="698302" y="1442019"/>
                <a:ext cx="325856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</a:t>
                </a:r>
                <a:r>
                  <a:rPr lang="en-IN" sz="2000" b="0" dirty="0">
                    <a:latin typeface="Cambria Math" panose="02040503050406030204" pitchFamily="18" charset="0"/>
                  </a:rPr>
                  <a:t>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2S1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+0.95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0F029B-E0F8-2B8B-D019-A4C8A530F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2" y="1442019"/>
                <a:ext cx="3258566" cy="677108"/>
              </a:xfrm>
              <a:prstGeom prst="rect">
                <a:avLst/>
              </a:prstGeom>
              <a:blipFill>
                <a:blip r:embed="rId6"/>
                <a:stretch>
                  <a:fillRect t="-8108" b="-18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7139ED-2ACF-150A-521D-79531992D9A5}"/>
                  </a:ext>
                </a:extLst>
              </p:cNvPr>
              <p:cNvSpPr txBox="1"/>
              <p:nvPr/>
            </p:nvSpPr>
            <p:spPr>
              <a:xfrm>
                <a:off x="4376114" y="1382105"/>
                <a:ext cx="325856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2S2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7139ED-2ACF-150A-521D-79531992D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14" y="1382105"/>
                <a:ext cx="3258566" cy="677108"/>
              </a:xfrm>
              <a:prstGeom prst="rect">
                <a:avLst/>
              </a:prstGeom>
              <a:blipFill>
                <a:blip r:embed="rId7"/>
                <a:stretch>
                  <a:fillRect t="-8108" b="-18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5850A5-81B4-37F5-4DE6-35B3C92AC9A8}"/>
                  </a:ext>
                </a:extLst>
              </p:cNvPr>
              <p:cNvSpPr txBox="1"/>
              <p:nvPr/>
            </p:nvSpPr>
            <p:spPr>
              <a:xfrm>
                <a:off x="8375401" y="1442019"/>
                <a:ext cx="370722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IN" sz="2000" b="0" i="1" dirty="0">
                    <a:latin typeface="Cambria Math" panose="02040503050406030204" pitchFamily="18" charset="0"/>
                  </a:rPr>
                  <a:t>			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2S3</a:t>
                </a:r>
                <a:endParaRPr lang="en-IN" sz="2000" b="1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0.95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−0.95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en-IN" sz="2000" dirty="0" err="1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5850A5-81B4-37F5-4DE6-35B3C92AC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401" y="1442019"/>
                <a:ext cx="3707226" cy="677108"/>
              </a:xfrm>
              <a:prstGeom prst="rect">
                <a:avLst/>
              </a:prstGeom>
              <a:blipFill>
                <a:blip r:embed="rId8"/>
                <a:stretch>
                  <a:fillRect t="-8108" b="-18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D1541B1-FDDC-EA67-E2B5-A62347290309}"/>
              </a:ext>
            </a:extLst>
          </p:cNvPr>
          <p:cNvGrpSpPr/>
          <p:nvPr/>
        </p:nvGrpSpPr>
        <p:grpSpPr>
          <a:xfrm>
            <a:off x="8760296" y="883406"/>
            <a:ext cx="2880320" cy="398075"/>
            <a:chOff x="2032471" y="5492551"/>
            <a:chExt cx="2880320" cy="3980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FBA6D28-7156-F966-8BA0-2C46DFE2EB54}"/>
                </a:ext>
              </a:extLst>
            </p:cNvPr>
            <p:cNvSpPr/>
            <p:nvPr/>
          </p:nvSpPr>
          <p:spPr>
            <a:xfrm>
              <a:off x="2032471" y="5535853"/>
              <a:ext cx="2880320" cy="354773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5F6E59F-91B8-004A-2A72-79C0BCF02E90}"/>
                    </a:ext>
                  </a:extLst>
                </p:cNvPr>
                <p:cNvSpPr txBox="1"/>
                <p:nvPr/>
              </p:nvSpPr>
              <p:spPr>
                <a:xfrm>
                  <a:off x="2089587" y="5492551"/>
                  <a:ext cx="2823204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=6.93</m:t>
                      </m:r>
                    </m:oMath>
                  </a14:m>
                  <a:r>
                    <a:rPr lang="en-IN" sz="2000" dirty="0"/>
                    <a:t> (</a:t>
                  </a:r>
                  <a14:m>
                    <m:oMath xmlns:m="http://schemas.openxmlformats.org/officeDocument/2006/math"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sz="2000" i="1" dirty="0" smtClean="0">
                          <a:latin typeface="Cambria Math" panose="02040503050406030204" pitchFamily="18" charset="0"/>
                        </a:rPr>
                        <m:t>=29.7 </m:t>
                      </m:r>
                      <m:r>
                        <a:rPr lang="en-IN" sz="2000" i="1" dirty="0" err="1" smtClean="0">
                          <a:latin typeface="Cambria Math" panose="02040503050406030204" pitchFamily="18" charset="0"/>
                        </a:rPr>
                        <m:t>𝑚𝐾</m:t>
                      </m:r>
                    </m:oMath>
                  </a14:m>
                  <a:r>
                    <a:rPr lang="en-IN" sz="2000" dirty="0"/>
                    <a:t>)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5F6E59F-91B8-004A-2A72-79C0BCF02E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587" y="5492551"/>
                  <a:ext cx="2823204" cy="384721"/>
                </a:xfrm>
                <a:prstGeom prst="rect">
                  <a:avLst/>
                </a:prstGeom>
                <a:blipFill>
                  <a:blip r:embed="rId9"/>
                  <a:stretch>
                    <a:fillRect l="-862" t="-12698" r="-1724" b="-2857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55C2BD-D979-70EB-1DB8-8548C08E63EE}"/>
              </a:ext>
            </a:extLst>
          </p:cNvPr>
          <p:cNvGrpSpPr/>
          <p:nvPr/>
        </p:nvGrpSpPr>
        <p:grpSpPr>
          <a:xfrm>
            <a:off x="1121691" y="3284984"/>
            <a:ext cx="2816687" cy="2986336"/>
            <a:chOff x="1121691" y="3284984"/>
            <a:chExt cx="2816687" cy="298633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1D816E-04BE-38EC-30B6-97E58C232A18}"/>
                </a:ext>
              </a:extLst>
            </p:cNvPr>
            <p:cNvSpPr/>
            <p:nvPr/>
          </p:nvSpPr>
          <p:spPr>
            <a:xfrm>
              <a:off x="3686825" y="3807721"/>
              <a:ext cx="216024" cy="210638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D41E5B-5AA6-D933-81AB-A48B3045394F}"/>
                </a:ext>
              </a:extLst>
            </p:cNvPr>
            <p:cNvSpPr/>
            <p:nvPr/>
          </p:nvSpPr>
          <p:spPr>
            <a:xfrm>
              <a:off x="3722354" y="3284984"/>
              <a:ext cx="216024" cy="210638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2E94AA7-7642-F184-4F0F-8A7726FA7BEC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1935533" y="3495622"/>
              <a:ext cx="1751292" cy="1456999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1E404F4-95F1-678C-7BFA-0CFE4EBC5740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1935533" y="3933056"/>
              <a:ext cx="1640187" cy="1019565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C3FD6DE-44EC-1226-E180-66D7F8D1B687}"/>
                </a:ext>
              </a:extLst>
            </p:cNvPr>
            <p:cNvGrpSpPr/>
            <p:nvPr/>
          </p:nvGrpSpPr>
          <p:grpSpPr>
            <a:xfrm>
              <a:off x="1121691" y="4952621"/>
              <a:ext cx="1632725" cy="1318699"/>
              <a:chOff x="1127256" y="4993704"/>
              <a:chExt cx="1632725" cy="13186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DE9D8F9F-F1F5-B27E-79BB-68A79BD5B0D9}"/>
                      </a:ext>
                    </a:extLst>
                  </p:cNvPr>
                  <p:cNvSpPr txBox="1"/>
                  <p:nvPr/>
                </p:nvSpPr>
                <p:spPr>
                  <a:xfrm>
                    <a:off x="1127256" y="5050519"/>
                    <a:ext cx="1632725" cy="12618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oMath>
                      </m:oMathPara>
                    </a14:m>
                    <a:endParaRPr lang="en-US" sz="2000" b="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IN" sz="2000" dirty="0" err="1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DE9D8F9F-F1F5-B27E-79BB-68A79BD5B0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7256" y="5050519"/>
                    <a:ext cx="1632725" cy="126188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2415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B529796-9894-4781-F01E-3A91D05F5B72}"/>
                  </a:ext>
                </a:extLst>
              </p:cNvPr>
              <p:cNvSpPr/>
              <p:nvPr/>
            </p:nvSpPr>
            <p:spPr>
              <a:xfrm>
                <a:off x="1257022" y="4993704"/>
                <a:ext cx="1368152" cy="1312801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IN" sz="2400" dirty="0" err="1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B5C1EE-5BED-3209-49CB-07F599E283B6}"/>
              </a:ext>
            </a:extLst>
          </p:cNvPr>
          <p:cNvGrpSpPr/>
          <p:nvPr/>
        </p:nvGrpSpPr>
        <p:grpSpPr>
          <a:xfrm>
            <a:off x="5361927" y="3574247"/>
            <a:ext cx="2675767" cy="2698175"/>
            <a:chOff x="5361927" y="3574247"/>
            <a:chExt cx="2675767" cy="2698175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AAF6C4E-4EC1-5F68-C920-DE2D0CE87E1F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6180811" y="3876354"/>
              <a:ext cx="1564552" cy="1083267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0E54967-B491-89DD-BC39-6FFB2A163635}"/>
                </a:ext>
              </a:extLst>
            </p:cNvPr>
            <p:cNvGrpSpPr/>
            <p:nvPr/>
          </p:nvGrpSpPr>
          <p:grpSpPr>
            <a:xfrm>
              <a:off x="5361927" y="4959621"/>
              <a:ext cx="1632725" cy="1312801"/>
              <a:chOff x="5157375" y="5013176"/>
              <a:chExt cx="1632725" cy="13128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AD0A7C09-D62B-3EF0-5B27-08238DE22486}"/>
                      </a:ext>
                    </a:extLst>
                  </p:cNvPr>
                  <p:cNvSpPr txBox="1"/>
                  <p:nvPr/>
                </p:nvSpPr>
                <p:spPr>
                  <a:xfrm>
                    <a:off x="5157375" y="5046363"/>
                    <a:ext cx="1632725" cy="12618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2000" b="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IN" sz="2000" dirty="0" err="1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AD0A7C09-D62B-3EF0-5B27-08238DE224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57375" y="5046363"/>
                    <a:ext cx="1632725" cy="126188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899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64C82A7-6ECB-AA6F-328A-EA27639680A7}"/>
                  </a:ext>
                </a:extLst>
              </p:cNvPr>
              <p:cNvSpPr/>
              <p:nvPr/>
            </p:nvSpPr>
            <p:spPr>
              <a:xfrm>
                <a:off x="5231904" y="5013176"/>
                <a:ext cx="1488709" cy="1312801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IN" sz="2400" dirty="0" err="1"/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77208F9-B157-FCD4-AA6A-94008FFDBA67}"/>
                </a:ext>
              </a:extLst>
            </p:cNvPr>
            <p:cNvSpPr/>
            <p:nvPr/>
          </p:nvSpPr>
          <p:spPr>
            <a:xfrm>
              <a:off x="7745363" y="3574247"/>
              <a:ext cx="292331" cy="302107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C52E4C6-2C05-840A-7A72-FE55CB681B37}"/>
              </a:ext>
            </a:extLst>
          </p:cNvPr>
          <p:cNvGrpSpPr/>
          <p:nvPr/>
        </p:nvGrpSpPr>
        <p:grpSpPr>
          <a:xfrm>
            <a:off x="8832304" y="404664"/>
            <a:ext cx="2736304" cy="432048"/>
            <a:chOff x="8832304" y="404664"/>
            <a:chExt cx="2736304" cy="432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E103CD1-BA89-78BC-6BE9-D2DDE3765163}"/>
                    </a:ext>
                  </a:extLst>
                </p:cNvPr>
                <p:cNvSpPr txBox="1"/>
                <p:nvPr/>
              </p:nvSpPr>
              <p:spPr>
                <a:xfrm>
                  <a:off x="8832304" y="404664"/>
                  <a:ext cx="2736304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=0.7</m:t>
                        </m:r>
                      </m:oMath>
                    </m:oMathPara>
                  </a14:m>
                  <a:endParaRPr lang="en-IN" sz="2000" dirty="0" err="1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E103CD1-BA89-78BC-6BE9-D2DDE37651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2304" y="404664"/>
                  <a:ext cx="2736304" cy="38472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69120AC-3A47-F7CD-21CF-72C39ADD9550}"/>
                </a:ext>
              </a:extLst>
            </p:cNvPr>
            <p:cNvSpPr/>
            <p:nvPr/>
          </p:nvSpPr>
          <p:spPr>
            <a:xfrm>
              <a:off x="9408368" y="404664"/>
              <a:ext cx="1512168" cy="432048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1779DC-7DE9-3599-8745-512DBA5AC68C}"/>
              </a:ext>
            </a:extLst>
          </p:cNvPr>
          <p:cNvGrpSpPr/>
          <p:nvPr/>
        </p:nvGrpSpPr>
        <p:grpSpPr>
          <a:xfrm>
            <a:off x="9148748" y="3495622"/>
            <a:ext cx="2836885" cy="2769800"/>
            <a:chOff x="9148748" y="3495622"/>
            <a:chExt cx="2836885" cy="276980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9476BDE-5261-3BBC-5CAF-E8D6F0C0DF49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9910230" y="3725300"/>
              <a:ext cx="1754083" cy="1227321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1FF02D4-0953-364C-DA44-2485E830D31C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9910230" y="4018359"/>
              <a:ext cx="1754083" cy="934262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0F37C3F-ADD9-684D-34D6-E402E6EE0771}"/>
                </a:ext>
              </a:extLst>
            </p:cNvPr>
            <p:cNvGrpSpPr/>
            <p:nvPr/>
          </p:nvGrpSpPr>
          <p:grpSpPr>
            <a:xfrm>
              <a:off x="9148748" y="4952621"/>
              <a:ext cx="1632725" cy="1312801"/>
              <a:chOff x="9148748" y="4952621"/>
              <a:chExt cx="1632725" cy="13128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AACBD89E-4AEA-A86B-0CD2-B248D28BFB13}"/>
                      </a:ext>
                    </a:extLst>
                  </p:cNvPr>
                  <p:cNvSpPr txBox="1"/>
                  <p:nvPr/>
                </p:nvSpPr>
                <p:spPr>
                  <a:xfrm>
                    <a:off x="9148748" y="4993704"/>
                    <a:ext cx="1632725" cy="12618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↑↓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000" b="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=0.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IN" sz="2000" dirty="0"/>
                  </a:p>
                  <a:p>
                    <a:pPr>
                      <a:lnSpc>
                        <a:spcPct val="9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IN" sz="2000" dirty="0" err="1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AACBD89E-4AEA-A86B-0CD2-B248D28BFB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8748" y="4993704"/>
                    <a:ext cx="1632725" cy="126188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899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D808AF-96CF-FD13-E6BC-FC3A2569E820}"/>
                  </a:ext>
                </a:extLst>
              </p:cNvPr>
              <p:cNvSpPr/>
              <p:nvPr/>
            </p:nvSpPr>
            <p:spPr>
              <a:xfrm>
                <a:off x="9226154" y="4952621"/>
                <a:ext cx="1368152" cy="1312801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IN" sz="2400" dirty="0" err="1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3DFC1AA-B15D-0969-4090-17CACDBC7E47}"/>
                </a:ext>
              </a:extLst>
            </p:cNvPr>
            <p:cNvSpPr/>
            <p:nvPr/>
          </p:nvSpPr>
          <p:spPr>
            <a:xfrm>
              <a:off x="11710553" y="3495622"/>
              <a:ext cx="275080" cy="269750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DDD4D23-0CFF-1A6C-0AA7-DECFDA122A2F}"/>
                </a:ext>
              </a:extLst>
            </p:cNvPr>
            <p:cNvSpPr/>
            <p:nvPr/>
          </p:nvSpPr>
          <p:spPr>
            <a:xfrm>
              <a:off x="11699260" y="3843204"/>
              <a:ext cx="275080" cy="269750"/>
            </a:xfrm>
            <a:prstGeom prst="ellips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IN" sz="2400" dirty="0" err="1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659CC09-2C30-F977-12CD-9CE441DE20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1754" y="2682678"/>
            <a:ext cx="833349" cy="7749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80F71C2-F58A-3676-E220-E3B03939E7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68304" y="2643214"/>
            <a:ext cx="804516" cy="7481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9F4EADF-AAC6-F0EE-67DF-35B63D10142E}"/>
              </a:ext>
            </a:extLst>
          </p:cNvPr>
          <p:cNvSpPr txBox="1"/>
          <p:nvPr/>
        </p:nvSpPr>
        <p:spPr>
          <a:xfrm>
            <a:off x="2048915" y="6493374"/>
            <a:ext cx="8041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 [1]  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V. Mehta, H. De </a:t>
            </a:r>
            <a:r>
              <a:rPr lang="en-IN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Raedt</a:t>
            </a:r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</a:rPr>
              <a:t>, K. Michielsen, F. Jin, </a:t>
            </a:r>
            <a:r>
              <a:rPr lang="en-IN" b="0" i="0" u="sng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arXiv:2502.08575v1</a:t>
            </a:r>
            <a:r>
              <a:rPr lang="en-IN" b="0" i="0" u="sng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 (2025)</a:t>
            </a: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6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2018-02-28_ppt_16x9</Template>
  <TotalTime>0</TotalTime>
  <Words>2514</Words>
  <Application>Microsoft Office PowerPoint</Application>
  <PresentationFormat>Widescreen</PresentationFormat>
  <Paragraphs>386</Paragraphs>
  <Slides>29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Jülich</vt:lpstr>
      <vt:lpstr>Probing the Physics of D-Wave Annealers: Insights from standard, Reverse, and fast Annealing</vt:lpstr>
      <vt:lpstr>contents</vt:lpstr>
      <vt:lpstr>Overview</vt:lpstr>
      <vt:lpstr>1.1 Standard annealing</vt:lpstr>
      <vt:lpstr>1.2 Fast annealing</vt:lpstr>
      <vt:lpstr>1.3 Reverse annealing</vt:lpstr>
      <vt:lpstr>D-Wave results</vt:lpstr>
      <vt:lpstr>2.1 Reverse annealing</vt:lpstr>
      <vt:lpstr>2.1 Reverse annealing</vt:lpstr>
      <vt:lpstr>2.1 Reverse annealing</vt:lpstr>
      <vt:lpstr>2.2 standard annealing</vt:lpstr>
      <vt:lpstr>2.3 fast annealing</vt:lpstr>
      <vt:lpstr>simulations</vt:lpstr>
      <vt:lpstr>3.1   Time-dependent Schrödinger equation </vt:lpstr>
      <vt:lpstr>3.2   Lindblad master equation </vt:lpstr>
      <vt:lpstr>3.3   Bloch equations </vt:lpstr>
      <vt:lpstr>3.4   Markovian master equation </vt:lpstr>
      <vt:lpstr>numerical results</vt:lpstr>
      <vt:lpstr>4.1 1-spin results </vt:lpstr>
      <vt:lpstr>4.2   2-spin results </vt:lpstr>
      <vt:lpstr>4.2   2-spin results</vt:lpstr>
      <vt:lpstr>4.2   2-spin results</vt:lpstr>
      <vt:lpstr>4.2   2-spin results</vt:lpstr>
      <vt:lpstr>4.2   2-spin results</vt:lpstr>
      <vt:lpstr>4.3 fast annealing</vt:lpstr>
      <vt:lpstr>4.3 fast annealing</vt:lpstr>
      <vt:lpstr>Conclusion</vt:lpstr>
      <vt:lpstr>Advantage 2 (prototype)</vt:lpstr>
      <vt:lpstr>Shimming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admin.reisen</dc:creator>
  <cp:lastModifiedBy>Vrinda Mehta</cp:lastModifiedBy>
  <cp:revision>443</cp:revision>
  <dcterms:created xsi:type="dcterms:W3CDTF">2019-11-11T19:50:09Z</dcterms:created>
  <dcterms:modified xsi:type="dcterms:W3CDTF">2026-01-14T13:26:06Z</dcterms:modified>
</cp:coreProperties>
</file>