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4" r:id="rId2"/>
  </p:sldMasterIdLst>
  <p:notesMasterIdLst>
    <p:notesMasterId r:id="rId25"/>
  </p:notesMasterIdLst>
  <p:handoutMasterIdLst>
    <p:handoutMasterId r:id="rId26"/>
  </p:handoutMasterIdLst>
  <p:sldIdLst>
    <p:sldId id="270" r:id="rId3"/>
    <p:sldId id="354" r:id="rId4"/>
    <p:sldId id="355" r:id="rId5"/>
    <p:sldId id="314" r:id="rId6"/>
    <p:sldId id="338" r:id="rId7"/>
    <p:sldId id="353" r:id="rId8"/>
    <p:sldId id="341" r:id="rId9"/>
    <p:sldId id="343" r:id="rId10"/>
    <p:sldId id="273" r:id="rId11"/>
    <p:sldId id="330" r:id="rId12"/>
    <p:sldId id="326" r:id="rId13"/>
    <p:sldId id="350" r:id="rId14"/>
    <p:sldId id="327" r:id="rId15"/>
    <p:sldId id="333" r:id="rId16"/>
    <p:sldId id="328" r:id="rId17"/>
    <p:sldId id="329" r:id="rId18"/>
    <p:sldId id="345" r:id="rId19"/>
    <p:sldId id="346" r:id="rId20"/>
    <p:sldId id="323" r:id="rId21"/>
    <p:sldId id="357" r:id="rId22"/>
    <p:sldId id="336" r:id="rId23"/>
    <p:sldId id="356" r:id="rId24"/>
  </p:sldIdLst>
  <p:sldSz cx="12192000" cy="6858000"/>
  <p:notesSz cx="6858000" cy="9144000"/>
  <p:embeddedFontLst>
    <p:embeddedFont>
      <p:font typeface="Cambria Math" panose="02040503050406030204" pitchFamily="18" charset="0"/>
      <p:regular r:id="rId27"/>
    </p:embeddedFont>
    <p:embeddedFont>
      <p:font typeface="Helvetica" panose="020B060402020202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06" userDrawn="1">
          <p15:clr>
            <a:srgbClr val="A4A3A4"/>
          </p15:clr>
        </p15:guide>
        <p15:guide id="2" pos="2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89F4"/>
    <a:srgbClr val="EAD4C8"/>
    <a:srgbClr val="F6A486"/>
    <a:srgbClr val="E46E56"/>
    <a:srgbClr val="F5C0A7"/>
    <a:srgbClr val="F29071"/>
    <a:srgbClr val="DC143C"/>
    <a:srgbClr val="005203"/>
    <a:srgbClr val="11320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3" autoAdjust="0"/>
    <p:restoredTop sz="85942" autoAdjust="0"/>
  </p:normalViewPr>
  <p:slideViewPr>
    <p:cSldViewPr showGuides="1">
      <p:cViewPr>
        <p:scale>
          <a:sx n="80" d="100"/>
          <a:sy n="80" d="100"/>
        </p:scale>
        <p:origin x="750" y="72"/>
      </p:cViewPr>
      <p:guideLst>
        <p:guide orient="horz" pos="806"/>
        <p:guide pos="2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7" d="100"/>
          <a:sy n="97" d="100"/>
        </p:scale>
        <p:origin x="3534" y="78"/>
      </p:cViewPr>
      <p:guideLst>
        <p:guide orient="horz" pos="2880"/>
        <p:guide pos="2160"/>
      </p:guideLst>
    </p:cSldViewPr>
  </p:notesViewPr>
  <p:gridSpacing cx="45720" cy="4572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E86A-6679-4EC8-847C-9F954F45BF68}" type="datetimeFigureOut">
              <a:rPr lang="de-DE" smtClean="0"/>
              <a:t>20.08.2025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8B7-5326-4A3E-8AE4-83D3CDA8A9F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3C419-10E8-4216-A6CC-B7C8A23909AD}" type="datetimeFigureOut">
              <a:rPr lang="de-DE" smtClean="0"/>
              <a:t>20.08.2025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6CAD1-FD47-46B0-9C16-1B81F4E690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EB6EF-9FDB-01FB-970B-5C2DC4A41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2D530B-8D82-BDC0-9393-9C9036578E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13509F-35B7-0219-315C-C8698D83B5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Key parameters for evaluating plant growth and yield are FW, WW and DW</a:t>
            </a:r>
          </a:p>
          <a:p>
            <a:pPr marL="171450" indent="-171450">
              <a:buFontTx/>
              <a:buChar char="-"/>
            </a:pPr>
            <a:r>
              <a:rPr lang="en-US" dirty="0"/>
              <a:t>Lack of non-invasive measurement techniques</a:t>
            </a:r>
          </a:p>
          <a:p>
            <a:pPr marL="171450" indent="-171450">
              <a:buFontTx/>
              <a:buChar char="-"/>
            </a:pPr>
            <a:r>
              <a:rPr lang="en-US" dirty="0"/>
              <a:t>Little known about the diurnal and long-term dynamics of these traits</a:t>
            </a:r>
          </a:p>
          <a:p>
            <a:pPr marL="171450" indent="-171450">
              <a:buFontTx/>
              <a:buChar char="-"/>
            </a:pPr>
            <a:r>
              <a:rPr lang="en-US" dirty="0"/>
              <a:t>And how change if plants are subjected/exposed to stress</a:t>
            </a:r>
          </a:p>
        </p:txBody>
      </p:sp>
    </p:spTree>
    <p:extLst>
      <p:ext uri="{BB962C8B-B14F-4D97-AF65-F5344CB8AC3E}">
        <p14:creationId xmlns:p14="http://schemas.microsoft.com/office/powerpoint/2010/main" val="1220009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0D255-FE3F-32FE-DB92-8D919ECBF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27849F-79FC-5C2A-1CE3-DF54A706AF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EDA423-6D66-DBA6-816E-4E772867DC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Certain species, presence of solid and fast decaying proton fraction seems to be not properly detected by mono-exponential fit</a:t>
            </a:r>
          </a:p>
          <a:p>
            <a:r>
              <a:rPr lang="en-US" dirty="0"/>
              <a:t>Example</a:t>
            </a:r>
          </a:p>
          <a:p>
            <a:r>
              <a:rPr lang="en-US" dirty="0"/>
              <a:t>Residuals of beech leaf from mono-exp fit, upwards tail that not properly represented by mono-exponential fit</a:t>
            </a:r>
          </a:p>
          <a:p>
            <a:r>
              <a:rPr lang="en-US" dirty="0" err="1"/>
              <a:t>Undererstimation</a:t>
            </a:r>
            <a:r>
              <a:rPr lang="en-US" dirty="0"/>
              <a:t> of total proton density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12EE23-B1D2-F3C0-BB11-2A186AF203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3754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F575E-A3FF-5092-3FF8-AB0C54AAF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FF4DA4-E063-51B4-0CC7-81008062C0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2C9711-19E8-C3FD-09D1-1B8CF139B2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Testing how averaging interval affect estimate of liquid proton density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75C79-77FD-A3AA-EAAB-475314D1CC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0114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6C07D-8B9B-1B2B-9B94-D7AF9AF8D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9052BA-5340-2FEC-6EA6-D941B51202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C91D56-2761-9AFD-BB95-008B3E9C66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Averaging acts as weighting function</a:t>
            </a:r>
          </a:p>
          <a:p>
            <a:r>
              <a:rPr lang="en-US" dirty="0"/>
              <a:t>To obtain estimation liquid proton </a:t>
            </a:r>
            <a:r>
              <a:rPr lang="en-US" dirty="0" err="1"/>
              <a:t>proton</a:t>
            </a:r>
            <a:r>
              <a:rPr lang="en-US" dirty="0"/>
              <a:t> density – multiply with T2 relaxation constant distribution of leaf samples</a:t>
            </a:r>
          </a:p>
          <a:p>
            <a:r>
              <a:rPr lang="en-US" dirty="0"/>
              <a:t>Result – blue part, part of spectrum seen as liquid (area thus corresponds to liquid proton density) and red part would be seen as non-liquid</a:t>
            </a:r>
          </a:p>
          <a:p>
            <a:r>
              <a:rPr lang="en-US" dirty="0" err="1"/>
              <a:t>PDliq</a:t>
            </a:r>
            <a:r>
              <a:rPr lang="en-US" dirty="0"/>
              <a:t> depends on height + position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1B8FF-4356-D485-8430-252AC83AA9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18964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Linear correlations</a:t>
            </a:r>
          </a:p>
          <a:p>
            <a:r>
              <a:rPr lang="en-US" dirty="0"/>
              <a:t>Differences in slope between species</a:t>
            </a:r>
          </a:p>
          <a:p>
            <a:r>
              <a:rPr lang="en-US" dirty="0"/>
              <a:t>Within species: </a:t>
            </a:r>
            <a:r>
              <a:rPr lang="en-US" dirty="0" err="1"/>
              <a:t>orrelations</a:t>
            </a:r>
            <a:r>
              <a:rPr lang="en-US" dirty="0"/>
              <a:t> constant over whole range of WW measured constant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1102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692AF-A504-D4B2-696F-DE12DA490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CEBB75-8F95-B245-7141-30E9C67029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DCD3D5-5CCD-E65E-EFFC-4B58DD9905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Again systematic appear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5F5ADB-80ED-6E93-9C62-FCDB835E01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13514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1BE0F-3852-C21B-F66A-32515A427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8B7243-DF09-C0AC-9859-1BF33C3CEB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546577-872E-49F4-C293-E9CB8D7127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Deviations from calibration for determination of FW and from calibration line for deviation of WW seem to follow same trend</a:t>
            </a:r>
          </a:p>
          <a:p>
            <a:r>
              <a:rPr lang="en-US" dirty="0"/>
              <a:t>Means for determination of sample WC and DW that deviations might partly cancel each other 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1E4C91-856F-88EA-A9FF-CE16F91240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0909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Results of SLC method</a:t>
            </a:r>
          </a:p>
          <a:p>
            <a:r>
              <a:rPr lang="en-US" dirty="0"/>
              <a:t>SLC method is not perfect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4741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certain cases like key features are missed that are required for proper prediction of the parameters we are interested 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19974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Despite simplicity</a:t>
            </a:r>
          </a:p>
          <a:p>
            <a:r>
              <a:rPr lang="en-US" dirty="0"/>
              <a:t>SLC method gives results we can work with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69083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2A1BA-67A5-9AE6-C697-64D5A5CAC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C15B91-AFEE-A85D-94CC-6CA06C2205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5BBCD4-D727-E9D1-5420-929C9E56FC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In these cases, SLC method yields surprisingly good and linear results</a:t>
            </a:r>
          </a:p>
          <a:p>
            <a:pPr marL="171450" indent="-171450">
              <a:buFontTx/>
              <a:buChar char="-"/>
            </a:pPr>
            <a:r>
              <a:rPr lang="en-US" dirty="0"/>
              <a:t>But in general – one must be aware of its limitations</a:t>
            </a:r>
          </a:p>
          <a:p>
            <a:pPr marL="171450" indent="-171450">
              <a:buFontTx/>
              <a:buChar char="-"/>
            </a:pPr>
            <a:r>
              <a:rPr lang="en-US" dirty="0"/>
              <a:t>Limitations: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Not universally applicable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Clear systematics in deviations from calibration line appear – especially if </a:t>
            </a:r>
            <a:r>
              <a:rPr lang="en-US" dirty="0" err="1"/>
              <a:t>wc</a:t>
            </a:r>
            <a:r>
              <a:rPr lang="en-US" dirty="0"/>
              <a:t> of sample changes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When deviations are still in acceptable range: can help us get better understanding of water and dry matter dynamics in plants</a:t>
            </a:r>
          </a:p>
        </p:txBody>
      </p:sp>
    </p:spTree>
    <p:extLst>
      <p:ext uri="{BB962C8B-B14F-4D97-AF65-F5344CB8AC3E}">
        <p14:creationId xmlns:p14="http://schemas.microsoft.com/office/powerpoint/2010/main" val="1080152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51F8A-6F7F-0160-E80E-547BD0771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D86EC8-F020-7245-EFFC-91727585FE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0E3A78-0886-11F5-A253-9FF4EE7FEF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4317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ABC5E-F743-33D6-7DA1-8F948C2AA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FCC93E-DC31-354D-3B52-33004C0986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806E6B-068D-B21F-E26F-042132D680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/>
            <a:r>
              <a:rPr lang="en-US" dirty="0"/>
              <a:t>Keen on getting work into the field</a:t>
            </a:r>
          </a:p>
          <a:p>
            <a:pPr marL="171450" indent="-171450"/>
            <a:r>
              <a:rPr lang="en-US" dirty="0"/>
              <a:t>Doing in-vivo measurements of various types of plants</a:t>
            </a:r>
          </a:p>
        </p:txBody>
      </p:sp>
    </p:spTree>
    <p:extLst>
      <p:ext uri="{BB962C8B-B14F-4D97-AF65-F5344CB8AC3E}">
        <p14:creationId xmlns:p14="http://schemas.microsoft.com/office/powerpoint/2010/main" val="34781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4608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29D7A-D855-6ADA-ED68-7532C2734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8C7BEB-71CB-BA90-C0D4-0D7081C512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15C40C-56F2-E465-5EB0-1AAD94E763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0FB267-2B2E-D52A-E5D1-E40F1A9C22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66CAD1-FD47-46B0-9C16-1B81F4E690E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398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69636-13CA-EFF9-9B4A-D84EEDEE4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183549-DEA6-403C-9586-F6F06D7855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2CB351-9029-E24B-6C5C-E2BEB05DE7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8AB0D7-8A7C-5B4C-367A-C3F928F356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66CAD1-FD47-46B0-9C16-1B81F4E690E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492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2880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8691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Despite this linear correlation between total and fresh weight</a:t>
            </a:r>
          </a:p>
          <a:p>
            <a:r>
              <a:rPr lang="en-US" dirty="0"/>
              <a:t>Constant over whole range of FW measured as no clear systematics in residuals appear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66CAD1-FD47-46B0-9C16-1B81F4E690E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096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62951-AE30-16A9-BDB7-8FB0F0B87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B464B1-F840-7877-D87B-B59A52EBDA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810D2A-DDA1-FAC3-E5D8-4063DBDA95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Systematics in deviations from linear calibration line appear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27663-CCCA-FA56-A28E-43407428DD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66CAD1-FD47-46B0-9C16-1B81F4E690E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537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59693" y="5920791"/>
            <a:ext cx="1872337" cy="545340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620" y="6423285"/>
            <a:ext cx="2304000" cy="90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5520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341999"/>
            <a:ext cx="12192000" cy="5067222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12D4E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731839" y="537343"/>
            <a:ext cx="10728323" cy="62340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31837" y="2444192"/>
            <a:ext cx="10728326" cy="51675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 cap="all" spc="60">
                <a:solidFill>
                  <a:srgbClr val="FFFFFF"/>
                </a:solidFill>
              </a:defRPr>
            </a:lvl1pPr>
            <a:lvl2pPr marL="0" indent="457200">
              <a:buSzTx/>
              <a:buFontTx/>
              <a:buNone/>
              <a:defRPr sz="1600" cap="all" spc="60">
                <a:solidFill>
                  <a:srgbClr val="FFFFFF"/>
                </a:solidFill>
              </a:defRPr>
            </a:lvl2pPr>
            <a:lvl3pPr marL="0" indent="914400">
              <a:buSzTx/>
              <a:buFontTx/>
              <a:buNone/>
              <a:defRPr sz="1600" cap="all" spc="60">
                <a:solidFill>
                  <a:srgbClr val="FFFFFF"/>
                </a:solidFill>
              </a:defRPr>
            </a:lvl3pPr>
            <a:lvl4pPr marL="0" indent="1371600">
              <a:buSzTx/>
              <a:buFontTx/>
              <a:buNone/>
              <a:defRPr sz="1600" cap="all" spc="60">
                <a:solidFill>
                  <a:srgbClr val="FFFFFF"/>
                </a:solidFill>
              </a:defRPr>
            </a:lvl4pPr>
            <a:lvl5pPr marL="0" indent="1828800">
              <a:buSzTx/>
              <a:buFontTx/>
              <a:buNone/>
              <a:defRPr sz="1600" cap="all" spc="6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Textplatzhalter 10"/>
          <p:cNvSpPr>
            <a:spLocks noGrp="1"/>
          </p:cNvSpPr>
          <p:nvPr>
            <p:ph type="body" sz="quarter" idx="21"/>
          </p:nvPr>
        </p:nvSpPr>
        <p:spPr>
          <a:xfrm>
            <a:off x="731837" y="1088740"/>
            <a:ext cx="10728326" cy="7271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FontTx/>
              <a:buNone/>
              <a:defRPr sz="3200" b="1" cap="all"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17" name="Textplatzhalter 4"/>
          <p:cNvSpPr>
            <a:spLocks noGrp="1"/>
          </p:cNvSpPr>
          <p:nvPr>
            <p:ph type="body" sz="quarter" idx="22"/>
          </p:nvPr>
        </p:nvSpPr>
        <p:spPr>
          <a:xfrm>
            <a:off x="359531" y="6423285"/>
            <a:ext cx="2304002" cy="1188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indent="0">
              <a:buSzTx/>
              <a:buFontTx/>
              <a:buNone/>
              <a:defRPr sz="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8" name="Grafik 9" descr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8656" y="6005352"/>
            <a:ext cx="1881981" cy="548855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955055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12"/>
          <p:cNvSpPr/>
          <p:nvPr/>
        </p:nvSpPr>
        <p:spPr>
          <a:xfrm>
            <a:off x="0" y="341999"/>
            <a:ext cx="12192000" cy="5067222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12D4E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" name="Title Text"/>
          <p:cNvSpPr txBox="1">
            <a:spLocks noGrp="1"/>
          </p:cNvSpPr>
          <p:nvPr>
            <p:ph type="title"/>
          </p:nvPr>
        </p:nvSpPr>
        <p:spPr>
          <a:xfrm>
            <a:off x="731839" y="537343"/>
            <a:ext cx="10728323" cy="62340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31837" y="2660215"/>
            <a:ext cx="10728326" cy="51675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 cap="all" spc="60">
                <a:solidFill>
                  <a:srgbClr val="FFFFFF"/>
                </a:solidFill>
              </a:defRPr>
            </a:lvl1pPr>
            <a:lvl2pPr marL="0" indent="457200">
              <a:buSzTx/>
              <a:buFontTx/>
              <a:buNone/>
              <a:defRPr sz="1600" cap="all" spc="60">
                <a:solidFill>
                  <a:srgbClr val="FFFFFF"/>
                </a:solidFill>
              </a:defRPr>
            </a:lvl2pPr>
            <a:lvl3pPr marL="0" indent="914400">
              <a:buSzTx/>
              <a:buFontTx/>
              <a:buNone/>
              <a:defRPr sz="1600" cap="all" spc="60">
                <a:solidFill>
                  <a:srgbClr val="FFFFFF"/>
                </a:solidFill>
              </a:defRPr>
            </a:lvl3pPr>
            <a:lvl4pPr marL="0" indent="1371600">
              <a:buSzTx/>
              <a:buFontTx/>
              <a:buNone/>
              <a:defRPr sz="1600" cap="all" spc="60">
                <a:solidFill>
                  <a:srgbClr val="FFFFFF"/>
                </a:solidFill>
              </a:defRPr>
            </a:lvl4pPr>
            <a:lvl5pPr marL="0" indent="1828800">
              <a:buSzTx/>
              <a:buFontTx/>
              <a:buNone/>
              <a:defRPr sz="1600" cap="all" spc="6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" name="Textplatzhalter 10"/>
          <p:cNvSpPr>
            <a:spLocks noGrp="1"/>
          </p:cNvSpPr>
          <p:nvPr>
            <p:ph type="body" sz="quarter" idx="21"/>
          </p:nvPr>
        </p:nvSpPr>
        <p:spPr>
          <a:xfrm>
            <a:off x="731837" y="1124744"/>
            <a:ext cx="10728326" cy="1361802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FontTx/>
              <a:buNone/>
              <a:defRPr sz="1800" b="1">
                <a:solidFill>
                  <a:schemeClr val="accent2"/>
                </a:solidFill>
              </a:defRPr>
            </a:pPr>
            <a:endParaRPr/>
          </a:p>
        </p:txBody>
      </p:sp>
      <p:pic>
        <p:nvPicPr>
          <p:cNvPr id="30" name="Grafik 8" descr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8656" y="6005352"/>
            <a:ext cx="1881981" cy="548855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Textplatzhalter 4"/>
          <p:cNvSpPr>
            <a:spLocks noGrp="1"/>
          </p:cNvSpPr>
          <p:nvPr>
            <p:ph type="body" sz="quarter" idx="22"/>
          </p:nvPr>
        </p:nvSpPr>
        <p:spPr>
          <a:xfrm>
            <a:off x="359531" y="6423285"/>
            <a:ext cx="2304002" cy="11880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indent="0">
              <a:buSzTx/>
              <a:buFontTx/>
              <a:buNone/>
              <a:defRPr sz="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36440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Bildplatzhalter 4"/>
          <p:cNvSpPr>
            <a:spLocks noGrp="1"/>
          </p:cNvSpPr>
          <p:nvPr>
            <p:ph type="pic" idx="21"/>
          </p:nvPr>
        </p:nvSpPr>
        <p:spPr>
          <a:xfrm>
            <a:off x="371475" y="341313"/>
            <a:ext cx="11449050" cy="308768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0" name="Rechteck 12"/>
          <p:cNvSpPr/>
          <p:nvPr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12D4E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xfrm>
            <a:off x="731839" y="3633687"/>
            <a:ext cx="10728325" cy="62340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31837" y="4970822"/>
            <a:ext cx="10728326" cy="36000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 cap="all" spc="60">
                <a:solidFill>
                  <a:srgbClr val="FFFFFF"/>
                </a:solidFill>
              </a:defRPr>
            </a:lvl1pPr>
            <a:lvl2pPr marL="0" indent="457200">
              <a:buSzTx/>
              <a:buFontTx/>
              <a:buNone/>
              <a:defRPr sz="1600" cap="all" spc="60">
                <a:solidFill>
                  <a:srgbClr val="FFFFFF"/>
                </a:solidFill>
              </a:defRPr>
            </a:lvl2pPr>
            <a:lvl3pPr marL="0" indent="914400">
              <a:buSzTx/>
              <a:buFontTx/>
              <a:buNone/>
              <a:defRPr sz="1600" cap="all" spc="60">
                <a:solidFill>
                  <a:srgbClr val="FFFFFF"/>
                </a:solidFill>
              </a:defRPr>
            </a:lvl3pPr>
            <a:lvl4pPr marL="0" indent="1371600">
              <a:buSzTx/>
              <a:buFontTx/>
              <a:buNone/>
              <a:defRPr sz="1600" cap="all" spc="60">
                <a:solidFill>
                  <a:srgbClr val="FFFFFF"/>
                </a:solidFill>
              </a:defRPr>
            </a:lvl4pPr>
            <a:lvl5pPr marL="0" indent="1828800">
              <a:buSzTx/>
              <a:buFontTx/>
              <a:buNone/>
              <a:defRPr sz="1600" cap="all" spc="6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Textplatzhalter 10"/>
          <p:cNvSpPr>
            <a:spLocks noGrp="1"/>
          </p:cNvSpPr>
          <p:nvPr>
            <p:ph type="body" sz="quarter" idx="22"/>
          </p:nvPr>
        </p:nvSpPr>
        <p:spPr>
          <a:xfrm>
            <a:off x="731837" y="4185084"/>
            <a:ext cx="10728326" cy="7271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FontTx/>
              <a:buNone/>
              <a:defRPr sz="3200" b="1" cap="all">
                <a:solidFill>
                  <a:schemeClr val="accent2"/>
                </a:solidFill>
              </a:defRPr>
            </a:pPr>
            <a:endParaRPr/>
          </a:p>
        </p:txBody>
      </p:sp>
      <p:pic>
        <p:nvPicPr>
          <p:cNvPr id="44" name="Grafik 8" descr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8656" y="6005352"/>
            <a:ext cx="1881981" cy="548855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Textplatzhalter 4"/>
          <p:cNvSpPr>
            <a:spLocks noGrp="1"/>
          </p:cNvSpPr>
          <p:nvPr>
            <p:ph type="body" sz="quarter" idx="23"/>
          </p:nvPr>
        </p:nvSpPr>
        <p:spPr>
          <a:xfrm>
            <a:off x="359531" y="6423285"/>
            <a:ext cx="2304002" cy="11880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indent="0">
              <a:buSzTx/>
              <a:buFontTx/>
              <a:buNone/>
              <a:defRPr sz="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769295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hteck 12"/>
          <p:cNvSpPr/>
          <p:nvPr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12D4E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" name="Bildplatzhalter 4"/>
          <p:cNvSpPr>
            <a:spLocks noGrp="1"/>
          </p:cNvSpPr>
          <p:nvPr>
            <p:ph type="pic" idx="21"/>
          </p:nvPr>
        </p:nvSpPr>
        <p:spPr>
          <a:xfrm>
            <a:off x="371475" y="341313"/>
            <a:ext cx="11449050" cy="308768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731839" y="3633687"/>
            <a:ext cx="10728325" cy="62340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31837" y="4911514"/>
            <a:ext cx="10728326" cy="36000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 cap="all" spc="60">
                <a:solidFill>
                  <a:srgbClr val="FFFFFF"/>
                </a:solidFill>
              </a:defRPr>
            </a:lvl1pPr>
            <a:lvl2pPr marL="0" indent="457200">
              <a:buSzTx/>
              <a:buFontTx/>
              <a:buNone/>
              <a:defRPr sz="1600" cap="all" spc="60">
                <a:solidFill>
                  <a:srgbClr val="FFFFFF"/>
                </a:solidFill>
              </a:defRPr>
            </a:lvl2pPr>
            <a:lvl3pPr marL="0" indent="914400">
              <a:buSzTx/>
              <a:buFontTx/>
              <a:buNone/>
              <a:defRPr sz="1600" cap="all" spc="60">
                <a:solidFill>
                  <a:srgbClr val="FFFFFF"/>
                </a:solidFill>
              </a:defRPr>
            </a:lvl3pPr>
            <a:lvl4pPr marL="0" indent="1371600">
              <a:buSzTx/>
              <a:buFontTx/>
              <a:buNone/>
              <a:defRPr sz="1600" cap="all" spc="60">
                <a:solidFill>
                  <a:srgbClr val="FFFFFF"/>
                </a:solidFill>
              </a:defRPr>
            </a:lvl4pPr>
            <a:lvl5pPr marL="0" indent="1828800">
              <a:buSzTx/>
              <a:buFontTx/>
              <a:buNone/>
              <a:defRPr sz="1600" cap="all" spc="6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Textplatzhalter 10"/>
          <p:cNvSpPr>
            <a:spLocks noGrp="1"/>
          </p:cNvSpPr>
          <p:nvPr>
            <p:ph type="body" sz="quarter" idx="22"/>
          </p:nvPr>
        </p:nvSpPr>
        <p:spPr>
          <a:xfrm>
            <a:off x="731837" y="4221088"/>
            <a:ext cx="10728326" cy="54714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 b="1">
                <a:solidFill>
                  <a:schemeClr val="accent2"/>
                </a:solidFill>
              </a:defRPr>
            </a:pPr>
            <a:endParaRPr/>
          </a:p>
        </p:txBody>
      </p:sp>
      <p:pic>
        <p:nvPicPr>
          <p:cNvPr id="58" name="Grafik 8" descr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8656" y="6005352"/>
            <a:ext cx="1881981" cy="548855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Textplatzhalter 4"/>
          <p:cNvSpPr>
            <a:spLocks noGrp="1"/>
          </p:cNvSpPr>
          <p:nvPr>
            <p:ph type="body" sz="quarter" idx="23"/>
          </p:nvPr>
        </p:nvSpPr>
        <p:spPr>
          <a:xfrm>
            <a:off x="359531" y="6423285"/>
            <a:ext cx="2304002" cy="11880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indent="0">
              <a:buSzTx/>
              <a:buFontTx/>
              <a:buNone/>
              <a:defRPr sz="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583565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rafik 12" descr="Grafik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8656" y="6005352"/>
            <a:ext cx="1881981" cy="548855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Grafik 13" descr="Grafi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32" y="6424762"/>
            <a:ext cx="2304001" cy="117323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1" name="Bildplatzhalter 4"/>
          <p:cNvSpPr>
            <a:spLocks noGrp="1"/>
          </p:cNvSpPr>
          <p:nvPr>
            <p:ph type="pic" sz="half" idx="21"/>
          </p:nvPr>
        </p:nvSpPr>
        <p:spPr>
          <a:xfrm>
            <a:off x="371475" y="1628775"/>
            <a:ext cx="5437188" cy="31683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71475" y="4900253"/>
            <a:ext cx="5437188" cy="86872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1800"/>
            </a:lvl1pPr>
            <a:lvl2pPr marL="408131" indent="-192231">
              <a:spcBef>
                <a:spcPts val="0"/>
              </a:spcBef>
              <a:buFontTx/>
              <a:defRPr sz="1800"/>
            </a:lvl2pPr>
            <a:lvl3pPr marL="627495" indent="-176645">
              <a:spcBef>
                <a:spcPts val="0"/>
              </a:spcBef>
              <a:buFontTx/>
              <a:defRPr sz="1800"/>
            </a:lvl3pPr>
            <a:lvl4pPr marL="856095" indent="-176645">
              <a:spcBef>
                <a:spcPts val="0"/>
              </a:spcBef>
              <a:buFontTx/>
              <a:defRPr sz="1800"/>
            </a:lvl4pPr>
            <a:lvl5pPr marL="1078345" indent="-176645">
              <a:spcBef>
                <a:spcPts val="0"/>
              </a:spcBef>
              <a:buFontTx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Bildplatzhalter 4"/>
          <p:cNvSpPr>
            <a:spLocks noGrp="1"/>
          </p:cNvSpPr>
          <p:nvPr>
            <p:ph type="pic" sz="half" idx="22"/>
          </p:nvPr>
        </p:nvSpPr>
        <p:spPr>
          <a:xfrm>
            <a:off x="6383337" y="1628775"/>
            <a:ext cx="5437188" cy="31683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4" name="Textplatzhalter 3"/>
          <p:cNvSpPr>
            <a:spLocks noGrp="1"/>
          </p:cNvSpPr>
          <p:nvPr>
            <p:ph type="body" sz="quarter" idx="23"/>
          </p:nvPr>
        </p:nvSpPr>
        <p:spPr>
          <a:xfrm>
            <a:off x="6383337" y="4900253"/>
            <a:ext cx="5437188" cy="86872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FontTx/>
              <a:buNone/>
              <a:defRPr sz="1800"/>
            </a:pPr>
            <a:endParaRPr/>
          </a:p>
        </p:txBody>
      </p:sp>
      <p:sp>
        <p:nvSpPr>
          <p:cNvPr id="95" name="Textplatzhalter 10"/>
          <p:cNvSpPr>
            <a:spLocks noGrp="1"/>
          </p:cNvSpPr>
          <p:nvPr>
            <p:ph type="body" sz="quarter" idx="24"/>
          </p:nvPr>
        </p:nvSpPr>
        <p:spPr>
          <a:xfrm>
            <a:off x="358773" y="938786"/>
            <a:ext cx="11449051" cy="509995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FontTx/>
              <a:buNone/>
              <a:defRPr sz="1800" b="1">
                <a:solidFill>
                  <a:schemeClr val="accent1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249765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875399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rafik 12" descr="Grafik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8656" y="6005352"/>
            <a:ext cx="1881981" cy="5488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Grafik 13" descr="Grafi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32" y="6424762"/>
            <a:ext cx="2304001" cy="117323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Bildplatzhalter 4"/>
          <p:cNvSpPr>
            <a:spLocks noGrp="1"/>
          </p:cNvSpPr>
          <p:nvPr>
            <p:ph type="pic" idx="21"/>
          </p:nvPr>
        </p:nvSpPr>
        <p:spPr>
          <a:xfrm>
            <a:off x="371475" y="341313"/>
            <a:ext cx="11449050" cy="308768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1" name="Rechteck 12"/>
          <p:cNvSpPr/>
          <p:nvPr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12D4E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2" name="Title Text"/>
          <p:cNvSpPr txBox="1">
            <a:spLocks noGrp="1"/>
          </p:cNvSpPr>
          <p:nvPr>
            <p:ph type="title"/>
          </p:nvPr>
        </p:nvSpPr>
        <p:spPr>
          <a:xfrm>
            <a:off x="731839" y="3633687"/>
            <a:ext cx="10728325" cy="62340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4000" spc="22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31837" y="4970822"/>
            <a:ext cx="10728326" cy="3600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1200"/>
              </a:spcBef>
              <a:buSzTx/>
              <a:buFontTx/>
              <a:buNone/>
              <a:defRPr sz="1800" cap="all" spc="6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>
              <a:lnSpc>
                <a:spcPct val="95000"/>
              </a:lnSpc>
              <a:spcBef>
                <a:spcPts val="1200"/>
              </a:spcBef>
              <a:buSzTx/>
              <a:buFontTx/>
              <a:buNone/>
              <a:defRPr sz="1800" cap="all" spc="6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>
              <a:lnSpc>
                <a:spcPct val="95000"/>
              </a:lnSpc>
              <a:spcBef>
                <a:spcPts val="1200"/>
              </a:spcBef>
              <a:buSzTx/>
              <a:buFontTx/>
              <a:buNone/>
              <a:defRPr sz="1800" cap="all" spc="6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>
              <a:lnSpc>
                <a:spcPct val="95000"/>
              </a:lnSpc>
              <a:spcBef>
                <a:spcPts val="1200"/>
              </a:spcBef>
              <a:buSzTx/>
              <a:buFontTx/>
              <a:buNone/>
              <a:defRPr sz="1800" cap="all" spc="6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>
              <a:lnSpc>
                <a:spcPct val="95000"/>
              </a:lnSpc>
              <a:spcBef>
                <a:spcPts val="1200"/>
              </a:spcBef>
              <a:buSzTx/>
              <a:buFontTx/>
              <a:buNone/>
              <a:defRPr sz="1800" cap="all" spc="6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18289" y="6408937"/>
            <a:ext cx="128564" cy="127001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5" name="Textplatzhalter 10"/>
          <p:cNvSpPr>
            <a:spLocks noGrp="1"/>
          </p:cNvSpPr>
          <p:nvPr>
            <p:ph type="body" sz="quarter" idx="22"/>
          </p:nvPr>
        </p:nvSpPr>
        <p:spPr>
          <a:xfrm>
            <a:off x="731837" y="4250009"/>
            <a:ext cx="10728326" cy="72716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000" b="1" cap="all" spc="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244375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rafik 12" descr="Grafik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8656" y="6005352"/>
            <a:ext cx="1881981" cy="5488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Grafik 13" descr="Grafi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32" y="6424762"/>
            <a:ext cx="2304001" cy="117323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Title Text"/>
          <p:cNvSpPr txBox="1">
            <a:spLocks noGrp="1"/>
          </p:cNvSpPr>
          <p:nvPr>
            <p:ph type="title"/>
          </p:nvPr>
        </p:nvSpPr>
        <p:spPr>
          <a:xfrm>
            <a:off x="371475" y="424096"/>
            <a:ext cx="11449050" cy="484625"/>
          </a:xfrm>
          <a:prstGeom prst="rect">
            <a:avLst/>
          </a:prstGeom>
        </p:spPr>
        <p:txBody>
          <a:bodyPr/>
          <a:lstStyle>
            <a:lvl1pPr>
              <a:lnSpc>
                <a:spcPct val="75000"/>
              </a:lnSpc>
              <a:defRPr sz="4000" spc="22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5000"/>
              </a:lnSpc>
              <a:spcBef>
                <a:spcPts val="12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>
              <a:lnSpc>
                <a:spcPct val="95000"/>
              </a:lnSpc>
              <a:spcBef>
                <a:spcPts val="12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2pPr>
            <a:lvl3pPr>
              <a:lnSpc>
                <a:spcPct val="95000"/>
              </a:lnSpc>
              <a:spcBef>
                <a:spcPts val="12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3pPr>
            <a:lvl4pPr>
              <a:lnSpc>
                <a:spcPct val="95000"/>
              </a:lnSpc>
              <a:spcBef>
                <a:spcPts val="12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4pPr>
            <a:lvl5pPr>
              <a:lnSpc>
                <a:spcPct val="95000"/>
              </a:lnSpc>
              <a:spcBef>
                <a:spcPts val="12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" name="Textplatzhalter 10"/>
          <p:cNvSpPr>
            <a:spLocks noGrp="1"/>
          </p:cNvSpPr>
          <p:nvPr>
            <p:ph type="body" sz="quarter" idx="21"/>
          </p:nvPr>
        </p:nvSpPr>
        <p:spPr>
          <a:xfrm>
            <a:off x="371473" y="987327"/>
            <a:ext cx="11449051" cy="409477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5000"/>
              </a:lnSpc>
              <a:spcBef>
                <a:spcPts val="0"/>
              </a:spcBef>
              <a:buSzTx/>
              <a:buFontTx/>
              <a:buNone/>
              <a:defRPr sz="24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18289" y="6408937"/>
            <a:ext cx="128564" cy="127001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821131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620" y="6423285"/>
            <a:ext cx="2304000" cy="90000"/>
          </a:xfrm>
          <a:blipFill>
            <a:blip r:embed="rId2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  <p:pic>
        <p:nvPicPr>
          <p:cNvPr id="8" name="Bild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59693" y="5920791"/>
            <a:ext cx="1872337" cy="54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04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2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  <p:pic>
        <p:nvPicPr>
          <p:cNvPr id="11" name="Bild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59693" y="5920791"/>
            <a:ext cx="1872337" cy="54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94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1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noProof="0" dirty="0"/>
              <a:t>Subline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2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  <p:pic>
        <p:nvPicPr>
          <p:cNvPr id="11" name="Bild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59693" y="5920791"/>
            <a:ext cx="1872337" cy="54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35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63143"/>
            <a:ext cx="11449050" cy="4214255"/>
          </a:xfrm>
        </p:spPr>
        <p:txBody>
          <a:bodyPr/>
          <a:lstStyle/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en-US" noProof="0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noProof="0"/>
              <a:t>00 Month 2018</a:t>
            </a:r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581D6B-1739-4E95-A7A3-5B7B04BE533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10209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78310"/>
            <a:ext cx="114490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noProof="0"/>
              <a:t>00 Month 2018</a:t>
            </a:r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4D65862-E64A-4E5F-8934-CBE2F43FDC9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3926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00 Month 2018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0000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F566AD1-91A5-4D6F-BE6D-62150997CE1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0165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00 Month 2018</a:t>
            </a:r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C9A4D5F-2E35-47CB-9ECC-6BDDA454352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11878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00 Month 2018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BEB74CF-3CEB-49F7-B847-0E316736F2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631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Mastertextformat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00 Month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Mastertitelformat bearbeiten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F6C8115-8683-472F-BE9F-3E719023445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7" y="6424763"/>
            <a:ext cx="2303553" cy="9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71" r:id="rId4"/>
    <p:sldLayoutId id="2147483662" r:id="rId5"/>
    <p:sldLayoutId id="2147483672" r:id="rId6"/>
    <p:sldLayoutId id="2147483673" r:id="rId7"/>
    <p:sldLayoutId id="2147483666" r:id="rId8"/>
    <p:sldLayoutId id="2147483667" r:id="rId9"/>
  </p:sldLayoutIdLst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6" pos="3659" userDrawn="1">
          <p15:clr>
            <a:srgbClr val="F26B43"/>
          </p15:clr>
        </p15:guide>
        <p15:guide id="7" pos="4021" userDrawn="1">
          <p15:clr>
            <a:srgbClr val="F26B43"/>
          </p15:clr>
        </p15:guide>
        <p15:guide id="8" orient="horz" pos="363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2" descr="Grafik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38656" y="6005352"/>
            <a:ext cx="1881981" cy="5488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Grafik 13" descr="Grafik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9532" y="6424762"/>
            <a:ext cx="2304001" cy="11732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371475" y="323999"/>
            <a:ext cx="11449050" cy="1124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371475" y="1563142"/>
            <a:ext cx="11449050" cy="421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18289" y="6381327"/>
            <a:ext cx="182217" cy="17281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3181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3" r:id="rId8"/>
  </p:sldLayoutIdLst>
  <p:transition spd="med"/>
  <p:txStyles>
    <p:titleStyle>
      <a:lvl1pPr marL="0" marR="0" indent="0" algn="l" defTabSz="914400" rtl="0" latinLnBrk="0">
        <a:lnSpc>
          <a:spcPct val="11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all" spc="0" baseline="0">
          <a:solidFill>
            <a:schemeClr val="accent1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1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all" spc="0" baseline="0">
          <a:solidFill>
            <a:schemeClr val="accent1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1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all" spc="0" baseline="0">
          <a:solidFill>
            <a:schemeClr val="accent1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1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all" spc="0" baseline="0">
          <a:solidFill>
            <a:schemeClr val="accent1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1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all" spc="0" baseline="0">
          <a:solidFill>
            <a:schemeClr val="accent1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1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all" spc="0" baseline="0">
          <a:solidFill>
            <a:schemeClr val="accent1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1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all" spc="0" baseline="0">
          <a:solidFill>
            <a:schemeClr val="accent1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1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all" spc="0" baseline="0">
          <a:solidFill>
            <a:schemeClr val="accent1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1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all" spc="0" baseline="0">
          <a:solidFill>
            <a:schemeClr val="accent1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228600" marR="0" indent="-228600" algn="l" defTabSz="914400" rtl="0" latinLnBrk="0">
        <a:lnSpc>
          <a:spcPct val="114000"/>
        </a:lnSpc>
        <a:spcBef>
          <a:spcPts val="600"/>
        </a:spcBef>
        <a:spcAft>
          <a:spcPts val="0"/>
        </a:spcAft>
        <a:buClrTx/>
        <a:buSzPct val="100000"/>
        <a:buFont typeface="Calibri"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450850" marR="0" indent="-234950" algn="l" defTabSz="914400" rtl="0" latinLnBrk="0">
        <a:lnSpc>
          <a:spcPct val="114000"/>
        </a:lnSpc>
        <a:spcBef>
          <a:spcPts val="600"/>
        </a:spcBef>
        <a:spcAft>
          <a:spcPts val="0"/>
        </a:spcAft>
        <a:buClrTx/>
        <a:buSzPct val="100000"/>
        <a:buFont typeface="Calibri"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666750" marR="0" indent="-215900" algn="l" defTabSz="914400" rtl="0" latinLnBrk="0">
        <a:lnSpc>
          <a:spcPct val="114000"/>
        </a:lnSpc>
        <a:spcBef>
          <a:spcPts val="600"/>
        </a:spcBef>
        <a:spcAft>
          <a:spcPts val="0"/>
        </a:spcAft>
        <a:buClrTx/>
        <a:buSzPct val="100000"/>
        <a:buFont typeface="Calibri"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895350" marR="0" indent="-215900" algn="l" defTabSz="914400" rtl="0" latinLnBrk="0">
        <a:lnSpc>
          <a:spcPct val="114000"/>
        </a:lnSpc>
        <a:spcBef>
          <a:spcPts val="600"/>
        </a:spcBef>
        <a:spcAft>
          <a:spcPts val="0"/>
        </a:spcAft>
        <a:buClrTx/>
        <a:buSzPct val="100000"/>
        <a:buFont typeface="Calibri"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1117600" marR="0" indent="-215900" algn="l" defTabSz="914400" rtl="0" latinLnBrk="0">
        <a:lnSpc>
          <a:spcPct val="114000"/>
        </a:lnSpc>
        <a:spcBef>
          <a:spcPts val="600"/>
        </a:spcBef>
        <a:spcAft>
          <a:spcPts val="0"/>
        </a:spcAft>
        <a:buClrTx/>
        <a:buSzPct val="100000"/>
        <a:buFont typeface="Calibri"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565400" marR="0" indent="-279400" algn="l" defTabSz="914400" rtl="0" latinLnBrk="0">
        <a:lnSpc>
          <a:spcPct val="114000"/>
        </a:lnSpc>
        <a:spcBef>
          <a:spcPts val="600"/>
        </a:spcBef>
        <a:spcAft>
          <a:spcPts val="0"/>
        </a:spcAft>
        <a:buClrTx/>
        <a:buSzPct val="100000"/>
        <a:buFont typeface="Calibri"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3022600" marR="0" indent="-279400" algn="l" defTabSz="914400" rtl="0" latinLnBrk="0">
        <a:lnSpc>
          <a:spcPct val="114000"/>
        </a:lnSpc>
        <a:spcBef>
          <a:spcPts val="600"/>
        </a:spcBef>
        <a:spcAft>
          <a:spcPts val="0"/>
        </a:spcAft>
        <a:buClrTx/>
        <a:buSzPct val="100000"/>
        <a:buFont typeface="Calibri"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479800" marR="0" indent="-279400" algn="l" defTabSz="914400" rtl="0" latinLnBrk="0">
        <a:lnSpc>
          <a:spcPct val="114000"/>
        </a:lnSpc>
        <a:spcBef>
          <a:spcPts val="600"/>
        </a:spcBef>
        <a:spcAft>
          <a:spcPts val="0"/>
        </a:spcAft>
        <a:buClrTx/>
        <a:buSzPct val="100000"/>
        <a:buFont typeface="Calibri"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3937000" marR="0" indent="-279400" algn="l" defTabSz="914400" rtl="0" latinLnBrk="0">
        <a:lnSpc>
          <a:spcPct val="114000"/>
        </a:lnSpc>
        <a:spcBef>
          <a:spcPts val="600"/>
        </a:spcBef>
        <a:spcAft>
          <a:spcPts val="0"/>
        </a:spcAft>
        <a:buClrTx/>
        <a:buSzPct val="100000"/>
        <a:buFont typeface="Calibri"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10" Type="http://schemas.openxmlformats.org/officeDocument/2006/relationships/image" Target="../media/image320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11" Type="http://schemas.openxmlformats.org/officeDocument/2006/relationships/image" Target="../media/image43.png"/><Relationship Id="rId5" Type="http://schemas.openxmlformats.org/officeDocument/2006/relationships/image" Target="../media/image420.png"/><Relationship Id="rId10" Type="http://schemas.openxmlformats.org/officeDocument/2006/relationships/image" Target="../media/image320.png"/><Relationship Id="rId4" Type="http://schemas.openxmlformats.org/officeDocument/2006/relationships/image" Target="../media/image4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openxmlformats.org/officeDocument/2006/relationships/image" Target="../media/image32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13" Type="http://schemas.openxmlformats.org/officeDocument/2006/relationships/image" Target="../media/image24.png"/><Relationship Id="rId3" Type="http://schemas.openxmlformats.org/officeDocument/2006/relationships/image" Target="../media/image21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11" Type="http://schemas.openxmlformats.org/officeDocument/2006/relationships/image" Target="../media/image28.png"/><Relationship Id="rId10" Type="http://schemas.openxmlformats.org/officeDocument/2006/relationships/image" Target="../media/image27.png"/><Relationship Id="rId9" Type="http://schemas.openxmlformats.org/officeDocument/2006/relationships/image" Target="../media/image2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64521-ED94-4240-8AD4-6C3D7A90E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3968410"/>
            <a:ext cx="10728324" cy="641416"/>
          </a:xfrm>
        </p:spPr>
        <p:txBody>
          <a:bodyPr/>
          <a:lstStyle/>
          <a:p>
            <a:r>
              <a:rPr lang="en-US" sz="1800" noProof="0" dirty="0">
                <a:latin typeface="+mn-lt"/>
              </a:rPr>
              <a:t>establishing ground RULES FOR SENSOR-LIKE APPLICATION OF NMR RELAXOMETRY FOR THE STUDY OF WATER AND DRY MATTER DYNAMICS IN LIVING PLANTS 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20D87E3-8281-4D07-A018-037CE982CC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16525" y="6614279"/>
            <a:ext cx="2304000" cy="900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7069823-DD50-CF20-8F46-B853CF8A48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12AB9E-573D-2B7B-E333-131C8144B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5815163"/>
            <a:ext cx="3022104" cy="67157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4FB1C-A485-E279-D6CD-241429E16573}"/>
              </a:ext>
            </a:extLst>
          </p:cNvPr>
          <p:cNvSpPr txBox="1"/>
          <p:nvPr/>
        </p:nvSpPr>
        <p:spPr>
          <a:xfrm>
            <a:off x="623392" y="5041151"/>
            <a:ext cx="7272808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dirty="0">
                <a:solidFill>
                  <a:schemeClr val="bg1"/>
                </a:solidFill>
              </a:rPr>
              <a:t>ICMRM 18</a:t>
            </a:r>
            <a:r>
              <a:rPr lang="en-US" sz="1600" baseline="30000" dirty="0">
                <a:solidFill>
                  <a:schemeClr val="bg1"/>
                </a:solidFill>
              </a:rPr>
              <a:t>th</a:t>
            </a:r>
            <a:r>
              <a:rPr lang="en-US" sz="1600" dirty="0">
                <a:solidFill>
                  <a:schemeClr val="bg1"/>
                </a:solidFill>
              </a:rPr>
              <a:t> l </a:t>
            </a:r>
            <a:r>
              <a:rPr lang="en-US" sz="1600" u="sng" dirty="0">
                <a:solidFill>
                  <a:schemeClr val="bg1"/>
                </a:solidFill>
              </a:rPr>
              <a:t>Antonia Wörtche</a:t>
            </a:r>
            <a:r>
              <a:rPr lang="en-US" sz="1600" dirty="0">
                <a:solidFill>
                  <a:schemeClr val="bg1"/>
                </a:solidFill>
              </a:rPr>
              <a:t>, Carel Windt, Volkmar Schulz</a:t>
            </a:r>
          </a:p>
        </p:txBody>
      </p:sp>
      <p:pic>
        <p:nvPicPr>
          <p:cNvPr id="3" name="IMG_3032.heic" descr="IMG_3032.heic">
            <a:extLst>
              <a:ext uri="{FF2B5EF4-FFF2-40B4-BE49-F238E27FC236}">
                <a16:creationId xmlns:a16="http://schemas.microsoft.com/office/drawing/2014/main" id="{7C8F4ACE-B37F-5CA6-DF1C-CA1C747B4B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597" b="39677"/>
          <a:stretch>
            <a:fillRect/>
          </a:stretch>
        </p:blipFill>
        <p:spPr>
          <a:xfrm>
            <a:off x="4359" y="-6911"/>
            <a:ext cx="12191859" cy="344954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70454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56718-55D1-C345-BF07-01C8E3E4D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D790D5CB-7916-E9EA-3C51-FC234B4F7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22" y="1412214"/>
            <a:ext cx="4424798" cy="4424798"/>
          </a:xfrm>
          <a:prstGeom prst="rect">
            <a:avLst/>
          </a:prstGeom>
        </p:spPr>
      </p:pic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752DA500-00A2-3E93-46C6-1DC5DA0AEDAC}"/>
              </a:ext>
            </a:extLst>
          </p:cNvPr>
          <p:cNvSpPr/>
          <p:nvPr/>
        </p:nvSpPr>
        <p:spPr>
          <a:xfrm>
            <a:off x="3906633" y="1616362"/>
            <a:ext cx="1741420" cy="1130530"/>
          </a:xfrm>
          <a:prstGeom prst="roundRect">
            <a:avLst>
              <a:gd name="adj" fmla="val 14481"/>
            </a:avLst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pic>
        <p:nvPicPr>
          <p:cNvPr id="5" name="Picture 4" descr="A graph of different colored dots&#10;&#10;AI-generated content may be incorrect.">
            <a:extLst>
              <a:ext uri="{FF2B5EF4-FFF2-40B4-BE49-F238E27FC236}">
                <a16:creationId xmlns:a16="http://schemas.microsoft.com/office/drawing/2014/main" id="{B9789AB1-7965-4C62-8B80-57AC073E21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78"/>
          <a:stretch>
            <a:fillRect/>
          </a:stretch>
        </p:blipFill>
        <p:spPr>
          <a:xfrm>
            <a:off x="7527591" y="1484784"/>
            <a:ext cx="4041018" cy="414963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D52E847-BB8A-B9C0-E66F-DE6A1D808EBD}"/>
              </a:ext>
            </a:extLst>
          </p:cNvPr>
          <p:cNvGrpSpPr/>
          <p:nvPr/>
        </p:nvGrpSpPr>
        <p:grpSpPr>
          <a:xfrm>
            <a:off x="8184991" y="5605966"/>
            <a:ext cx="3695368" cy="1164666"/>
            <a:chOff x="8305288" y="5693334"/>
            <a:chExt cx="3695368" cy="116466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66BE2A7-11B4-C046-6C67-5EB55916E351}"/>
                </a:ext>
              </a:extLst>
            </p:cNvPr>
            <p:cNvSpPr/>
            <p:nvPr/>
          </p:nvSpPr>
          <p:spPr>
            <a:xfrm>
              <a:off x="9548100" y="5837012"/>
              <a:ext cx="2452556" cy="10209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/>
            </a:p>
          </p:txBody>
        </p:sp>
        <p:pic>
          <p:nvPicPr>
            <p:cNvPr id="7" name="Picture 6" descr="A graph of different colored dots&#10;&#10;AI-generated content may be incorrect.">
              <a:extLst>
                <a:ext uri="{FF2B5EF4-FFF2-40B4-BE49-F238E27FC236}">
                  <a16:creationId xmlns:a16="http://schemas.microsoft.com/office/drawing/2014/main" id="{758277EB-ADBA-D2F7-CC41-1F0A1A994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698" t="8589" b="18516"/>
            <a:stretch>
              <a:fillRect/>
            </a:stretch>
          </p:blipFill>
          <p:spPr>
            <a:xfrm rot="5400000">
              <a:off x="9540020" y="4458602"/>
              <a:ext cx="1034298" cy="350376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1560509-F9D3-4C09-169A-8E49D276BF40}"/>
                </a:ext>
              </a:extLst>
            </p:cNvPr>
            <p:cNvSpPr txBox="1"/>
            <p:nvPr/>
          </p:nvSpPr>
          <p:spPr>
            <a:xfrm>
              <a:off x="8494646" y="6032741"/>
              <a:ext cx="432048" cy="3554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40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25315FE-A59C-09D2-2242-8491D975EFBC}"/>
                </a:ext>
              </a:extLst>
            </p:cNvPr>
            <p:cNvSpPr txBox="1"/>
            <p:nvPr/>
          </p:nvSpPr>
          <p:spPr>
            <a:xfrm>
              <a:off x="9089577" y="6032741"/>
              <a:ext cx="432048" cy="3554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50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FFE93B-DE79-8669-BC2F-D3167C77744B}"/>
                </a:ext>
              </a:extLst>
            </p:cNvPr>
            <p:cNvSpPr txBox="1"/>
            <p:nvPr/>
          </p:nvSpPr>
          <p:spPr>
            <a:xfrm>
              <a:off x="9690538" y="6032741"/>
              <a:ext cx="432048" cy="3554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60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6771C6-2CB9-71C3-0F26-3548FB93C87D}"/>
                </a:ext>
              </a:extLst>
            </p:cNvPr>
            <p:cNvSpPr txBox="1"/>
            <p:nvPr/>
          </p:nvSpPr>
          <p:spPr>
            <a:xfrm>
              <a:off x="10285469" y="6032741"/>
              <a:ext cx="432048" cy="3554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70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F3C8B84-3910-26A3-C4EC-6D29CAC4CBB5}"/>
                </a:ext>
              </a:extLst>
            </p:cNvPr>
            <p:cNvSpPr txBox="1"/>
            <p:nvPr/>
          </p:nvSpPr>
          <p:spPr>
            <a:xfrm>
              <a:off x="10886430" y="6032741"/>
              <a:ext cx="432048" cy="3554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80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E7A6E0D-2707-B5F5-9CF2-153109A76DAD}"/>
                </a:ext>
              </a:extLst>
            </p:cNvPr>
            <p:cNvSpPr txBox="1"/>
            <p:nvPr/>
          </p:nvSpPr>
          <p:spPr>
            <a:xfrm>
              <a:off x="11481873" y="6032741"/>
              <a:ext cx="432048" cy="3554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90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3518071-6373-EAD4-671F-C5EAEF00AB78}"/>
                </a:ext>
              </a:extLst>
            </p:cNvPr>
            <p:cNvSpPr txBox="1"/>
            <p:nvPr/>
          </p:nvSpPr>
          <p:spPr>
            <a:xfrm>
              <a:off x="9167554" y="6390525"/>
              <a:ext cx="1930628" cy="3262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Water Content  in %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FACE02B0-07E6-B1B2-BB3A-7C2612343E9D}"/>
              </a:ext>
            </a:extLst>
          </p:cNvPr>
          <p:cNvSpPr/>
          <p:nvPr/>
        </p:nvSpPr>
        <p:spPr>
          <a:xfrm>
            <a:off x="3167861" y="4788940"/>
            <a:ext cx="580974" cy="258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91CE331-7C62-4BD7-24AD-5EE87A655F5D}"/>
              </a:ext>
            </a:extLst>
          </p:cNvPr>
          <p:cNvSpPr/>
          <p:nvPr/>
        </p:nvSpPr>
        <p:spPr>
          <a:xfrm>
            <a:off x="3154808" y="3883208"/>
            <a:ext cx="580974" cy="258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34CD807-2234-E682-05A4-2A8F5C4765EA}"/>
              </a:ext>
            </a:extLst>
          </p:cNvPr>
          <p:cNvSpPr/>
          <p:nvPr/>
        </p:nvSpPr>
        <p:spPr>
          <a:xfrm>
            <a:off x="3287688" y="2945597"/>
            <a:ext cx="483844" cy="258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8A4E7A9-7CD6-0EC4-E928-B0736AF2BD59}"/>
              </a:ext>
            </a:extLst>
          </p:cNvPr>
          <p:cNvSpPr/>
          <p:nvPr/>
        </p:nvSpPr>
        <p:spPr>
          <a:xfrm>
            <a:off x="3139568" y="1982997"/>
            <a:ext cx="580974" cy="258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3E0056E-93AB-2570-597F-175D00C68FAE}"/>
              </a:ext>
            </a:extLst>
          </p:cNvPr>
          <p:cNvSpPr txBox="1">
            <a:spLocks/>
          </p:cNvSpPr>
          <p:nvPr/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7A28E94-CE41-A39A-70EF-F769BABF2D68}"/>
              </a:ext>
            </a:extLst>
          </p:cNvPr>
          <p:cNvSpPr txBox="1">
            <a:spLocks/>
          </p:cNvSpPr>
          <p:nvPr/>
        </p:nvSpPr>
        <p:spPr>
          <a:xfrm>
            <a:off x="479376" y="396139"/>
            <a:ext cx="11640656" cy="5618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200" b="1" kern="1200" cap="all" spc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49223">
              <a:lnSpc>
                <a:spcPct val="75000"/>
              </a:lnSpc>
              <a:spcBef>
                <a:spcPts val="0"/>
              </a:spcBef>
            </a:pPr>
            <a:r>
              <a:rPr lang="en-US" sz="2400" kern="0" spc="220" dirty="0">
                <a:latin typeface="Calibri"/>
                <a:cs typeface="Calibri"/>
                <a:sym typeface="Calibri"/>
              </a:rPr>
              <a:t>Assumption of mono-exponential signal extrapolation FID</a:t>
            </a:r>
          </a:p>
        </p:txBody>
      </p:sp>
      <p:sp>
        <p:nvSpPr>
          <p:cNvPr id="20" name="Textplatzhalter 10">
            <a:extLst>
              <a:ext uri="{FF2B5EF4-FFF2-40B4-BE49-F238E27FC236}">
                <a16:creationId xmlns:a16="http://schemas.microsoft.com/office/drawing/2014/main" id="{D82CE6A9-FB6E-11DC-3C65-72A9C004EA40}"/>
              </a:ext>
            </a:extLst>
          </p:cNvPr>
          <p:cNvSpPr/>
          <p:nvPr/>
        </p:nvSpPr>
        <p:spPr>
          <a:xfrm>
            <a:off x="479375" y="779426"/>
            <a:ext cx="11288053" cy="409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l" defTabSz="914400" rtl="0" eaLnBrk="1" fontAlgn="auto" latinLnBrk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i="1">
                <a:solidFill>
                  <a:srgbClr val="023D6B">
                    <a:satOff val="-70145"/>
                    <a:lumOff val="39313"/>
                  </a:srgbClr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lang="en-US" sz="2200" u="none" strike="noStrike" kern="0" cap="none" spc="0" normalizeH="0" baseline="0" noProof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Correlation constant over whole range of fresh weight measured – but dependent on sample WC</a:t>
            </a:r>
            <a:endParaRPr kumimoji="0" lang="en-US" sz="2200" u="none" strike="noStrike" kern="0" cap="none" spc="0" normalizeH="0" baseline="0" noProof="1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0B88CC-9FEC-9029-F26F-5253DABDE02A}"/>
              </a:ext>
            </a:extLst>
          </p:cNvPr>
          <p:cNvSpPr txBox="1"/>
          <p:nvPr/>
        </p:nvSpPr>
        <p:spPr>
          <a:xfrm>
            <a:off x="9036975" y="5247113"/>
            <a:ext cx="1930628" cy="3262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Water Content  in %</a:t>
            </a:r>
          </a:p>
        </p:txBody>
      </p:sp>
      <p:grpSp>
        <p:nvGrpSpPr>
          <p:cNvPr id="6" name="Group">
            <a:extLst>
              <a:ext uri="{FF2B5EF4-FFF2-40B4-BE49-F238E27FC236}">
                <a16:creationId xmlns:a16="http://schemas.microsoft.com/office/drawing/2014/main" id="{76940045-A2A6-B56A-791C-1AA32625A275}"/>
              </a:ext>
            </a:extLst>
          </p:cNvPr>
          <p:cNvGrpSpPr/>
          <p:nvPr/>
        </p:nvGrpSpPr>
        <p:grpSpPr>
          <a:xfrm>
            <a:off x="321961" y="2780049"/>
            <a:ext cx="3214982" cy="2551821"/>
            <a:chOff x="105739" y="91421"/>
            <a:chExt cx="3214980" cy="2551820"/>
          </a:xfrm>
        </p:grpSpPr>
        <p:grpSp>
          <p:nvGrpSpPr>
            <p:cNvPr id="8" name="Group">
              <a:extLst>
                <a:ext uri="{FF2B5EF4-FFF2-40B4-BE49-F238E27FC236}">
                  <a16:creationId xmlns:a16="http://schemas.microsoft.com/office/drawing/2014/main" id="{9B2B1C05-C135-2338-B7BA-E3C659007D4D}"/>
                </a:ext>
              </a:extLst>
            </p:cNvPr>
            <p:cNvGrpSpPr/>
            <p:nvPr/>
          </p:nvGrpSpPr>
          <p:grpSpPr>
            <a:xfrm>
              <a:off x="105739" y="91421"/>
              <a:ext cx="2652546" cy="2381162"/>
              <a:chOff x="-649729" y="91421"/>
              <a:chExt cx="2652542" cy="2381161"/>
            </a:xfrm>
          </p:grpSpPr>
          <p:grpSp>
            <p:nvGrpSpPr>
              <p:cNvPr id="18" name="Group">
                <a:extLst>
                  <a:ext uri="{FF2B5EF4-FFF2-40B4-BE49-F238E27FC236}">
                    <a16:creationId xmlns:a16="http://schemas.microsoft.com/office/drawing/2014/main" id="{F0DEF14B-EBE9-2C35-0FD6-9355FFE15935}"/>
                  </a:ext>
                </a:extLst>
              </p:cNvPr>
              <p:cNvGrpSpPr/>
              <p:nvPr/>
            </p:nvGrpSpPr>
            <p:grpSpPr>
              <a:xfrm>
                <a:off x="-649729" y="91421"/>
                <a:ext cx="1397796" cy="2381161"/>
                <a:chOff x="-890382" y="91421"/>
                <a:chExt cx="1397794" cy="2381160"/>
              </a:xfrm>
            </p:grpSpPr>
            <p:sp>
              <p:nvSpPr>
                <p:cNvPr id="25" name="Sapling">
                  <a:extLst>
                    <a:ext uri="{FF2B5EF4-FFF2-40B4-BE49-F238E27FC236}">
                      <a16:creationId xmlns:a16="http://schemas.microsoft.com/office/drawing/2014/main" id="{47266FE5-A0CC-D3F9-1269-70BE36391B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-890382" y="804268"/>
                  <a:ext cx="1012554" cy="16683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extrusionOk="0">
                      <a:moveTo>
                        <a:pt x="11199" y="0"/>
                      </a:moveTo>
                      <a:cubicBezTo>
                        <a:pt x="11199" y="0"/>
                        <a:pt x="4417" y="3031"/>
                        <a:pt x="10035" y="4898"/>
                      </a:cubicBezTo>
                      <a:cubicBezTo>
                        <a:pt x="9510" y="6131"/>
                        <a:pt x="9363" y="7938"/>
                        <a:pt x="9409" y="9496"/>
                      </a:cubicBezTo>
                      <a:lnTo>
                        <a:pt x="8674" y="8999"/>
                      </a:lnTo>
                      <a:cubicBezTo>
                        <a:pt x="8753" y="8469"/>
                        <a:pt x="8637" y="7236"/>
                        <a:pt x="6085" y="6596"/>
                      </a:cubicBezTo>
                      <a:cubicBezTo>
                        <a:pt x="4779" y="6269"/>
                        <a:pt x="1583" y="5708"/>
                        <a:pt x="1583" y="5708"/>
                      </a:cubicBezTo>
                      <a:cubicBezTo>
                        <a:pt x="1583" y="5708"/>
                        <a:pt x="2192" y="9914"/>
                        <a:pt x="8277" y="9288"/>
                      </a:cubicBezTo>
                      <a:lnTo>
                        <a:pt x="9442" y="10173"/>
                      </a:lnTo>
                      <a:cubicBezTo>
                        <a:pt x="9506" y="11142"/>
                        <a:pt x="9642" y="11948"/>
                        <a:pt x="9794" y="12354"/>
                      </a:cubicBezTo>
                      <a:cubicBezTo>
                        <a:pt x="9962" y="12802"/>
                        <a:pt x="9961" y="13514"/>
                        <a:pt x="9880" y="14272"/>
                      </a:cubicBezTo>
                      <a:cubicBezTo>
                        <a:pt x="9466" y="14005"/>
                        <a:pt x="8793" y="13598"/>
                        <a:pt x="8103" y="13290"/>
                      </a:cubicBezTo>
                      <a:cubicBezTo>
                        <a:pt x="8027" y="12682"/>
                        <a:pt x="7456" y="11412"/>
                        <a:pt x="4177" y="10704"/>
                      </a:cubicBezTo>
                      <a:cubicBezTo>
                        <a:pt x="2433" y="10327"/>
                        <a:pt x="0" y="9337"/>
                        <a:pt x="0" y="9337"/>
                      </a:cubicBezTo>
                      <a:cubicBezTo>
                        <a:pt x="0" y="9337"/>
                        <a:pt x="-91" y="14725"/>
                        <a:pt x="7643" y="13699"/>
                      </a:cubicBezTo>
                      <a:lnTo>
                        <a:pt x="9774" y="15048"/>
                      </a:lnTo>
                      <a:cubicBezTo>
                        <a:pt x="9613" y="16048"/>
                        <a:pt x="9368" y="17001"/>
                        <a:pt x="9248" y="17425"/>
                      </a:cubicBezTo>
                      <a:cubicBezTo>
                        <a:pt x="9002" y="18288"/>
                        <a:pt x="9059" y="20480"/>
                        <a:pt x="9040" y="20890"/>
                      </a:cubicBezTo>
                      <a:cubicBezTo>
                        <a:pt x="9025" y="21202"/>
                        <a:pt x="8408" y="21321"/>
                        <a:pt x="8408" y="21321"/>
                      </a:cubicBezTo>
                      <a:cubicBezTo>
                        <a:pt x="8040" y="21377"/>
                        <a:pt x="8034" y="21600"/>
                        <a:pt x="8408" y="21600"/>
                      </a:cubicBezTo>
                      <a:cubicBezTo>
                        <a:pt x="8609" y="21600"/>
                        <a:pt x="11920" y="21600"/>
                        <a:pt x="12073" y="21600"/>
                      </a:cubicBezTo>
                      <a:cubicBezTo>
                        <a:pt x="12436" y="21600"/>
                        <a:pt x="12487" y="21364"/>
                        <a:pt x="12073" y="21321"/>
                      </a:cubicBezTo>
                      <a:cubicBezTo>
                        <a:pt x="11522" y="21262"/>
                        <a:pt x="11131" y="21121"/>
                        <a:pt x="11041" y="20813"/>
                      </a:cubicBezTo>
                      <a:cubicBezTo>
                        <a:pt x="10952" y="20504"/>
                        <a:pt x="10394" y="18575"/>
                        <a:pt x="10639" y="17569"/>
                      </a:cubicBezTo>
                      <a:cubicBezTo>
                        <a:pt x="10677" y="17413"/>
                        <a:pt x="10715" y="17216"/>
                        <a:pt x="10750" y="16989"/>
                      </a:cubicBezTo>
                      <a:cubicBezTo>
                        <a:pt x="11060" y="16769"/>
                        <a:pt x="11717" y="16311"/>
                        <a:pt x="12305" y="15945"/>
                      </a:cubicBezTo>
                      <a:cubicBezTo>
                        <a:pt x="13447" y="16166"/>
                        <a:pt x="15980" y="16464"/>
                        <a:pt x="18119" y="15364"/>
                      </a:cubicBezTo>
                      <a:cubicBezTo>
                        <a:pt x="19247" y="14783"/>
                        <a:pt x="21509" y="13280"/>
                        <a:pt x="21509" y="13280"/>
                      </a:cubicBezTo>
                      <a:cubicBezTo>
                        <a:pt x="21509" y="13280"/>
                        <a:pt x="12547" y="12190"/>
                        <a:pt x="11737" y="15573"/>
                      </a:cubicBezTo>
                      <a:lnTo>
                        <a:pt x="10864" y="16043"/>
                      </a:lnTo>
                      <a:cubicBezTo>
                        <a:pt x="10971" y="14873"/>
                        <a:pt x="10991" y="13415"/>
                        <a:pt x="10775" y="12417"/>
                      </a:cubicBezTo>
                      <a:lnTo>
                        <a:pt x="12355" y="11579"/>
                      </a:lnTo>
                      <a:cubicBezTo>
                        <a:pt x="18672" y="12159"/>
                        <a:pt x="20026" y="7835"/>
                        <a:pt x="20026" y="7835"/>
                      </a:cubicBezTo>
                      <a:cubicBezTo>
                        <a:pt x="20026" y="7835"/>
                        <a:pt x="17651" y="8235"/>
                        <a:pt x="15906" y="8612"/>
                      </a:cubicBezTo>
                      <a:cubicBezTo>
                        <a:pt x="12429" y="9363"/>
                        <a:pt x="11998" y="10745"/>
                        <a:pt x="11973" y="11300"/>
                      </a:cubicBezTo>
                      <a:lnTo>
                        <a:pt x="10634" y="11780"/>
                      </a:lnTo>
                      <a:cubicBezTo>
                        <a:pt x="10426" y="10763"/>
                        <a:pt x="10298" y="9630"/>
                        <a:pt x="10271" y="8492"/>
                      </a:cubicBezTo>
                      <a:lnTo>
                        <a:pt x="11654" y="7417"/>
                      </a:lnTo>
                      <a:cubicBezTo>
                        <a:pt x="16996" y="7894"/>
                        <a:pt x="18144" y="4232"/>
                        <a:pt x="18144" y="4232"/>
                      </a:cubicBezTo>
                      <a:cubicBezTo>
                        <a:pt x="18144" y="4232"/>
                        <a:pt x="16125" y="4573"/>
                        <a:pt x="14642" y="4893"/>
                      </a:cubicBezTo>
                      <a:cubicBezTo>
                        <a:pt x="11810" y="5505"/>
                        <a:pt x="11357" y="6610"/>
                        <a:pt x="11305" y="7117"/>
                      </a:cubicBezTo>
                      <a:cubicBezTo>
                        <a:pt x="10911" y="7336"/>
                        <a:pt x="10530" y="7612"/>
                        <a:pt x="10265" y="7818"/>
                      </a:cubicBezTo>
                      <a:cubicBezTo>
                        <a:pt x="10277" y="6831"/>
                        <a:pt x="10367" y="5857"/>
                        <a:pt x="10551" y="4967"/>
                      </a:cubicBezTo>
                      <a:cubicBezTo>
                        <a:pt x="11084" y="4744"/>
                        <a:pt x="13013" y="3792"/>
                        <a:pt x="11865" y="2105"/>
                      </a:cubicBezTo>
                      <a:cubicBezTo>
                        <a:pt x="11342" y="1337"/>
                        <a:pt x="11199" y="0"/>
                        <a:pt x="11199" y="0"/>
                      </a:cubicBezTo>
                      <a:close/>
                    </a:path>
                  </a:pathLst>
                </a:custGeom>
                <a:solidFill>
                  <a:srgbClr val="49705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0" marR="0" lvl="0" indent="0" algn="ctr" defTabSz="8255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200">
                      <a:solidFill>
                        <a:srgbClr val="FFFFFF"/>
                      </a:solidFill>
                      <a:latin typeface="Graphik-Light"/>
                      <a:ea typeface="Graphik-Light"/>
                      <a:cs typeface="Graphik-Light"/>
                      <a:sym typeface="Graphik Light"/>
                    </a:defRPr>
                  </a:pPr>
                  <a:endParaRPr kumimoji="0" lang="en-US" sz="3200" b="0" i="0" u="none" strike="noStrike" kern="0" cap="none" spc="0" normalizeH="0" baseline="0" noProof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raphik-Light"/>
                    <a:ea typeface="Graphik-Light"/>
                    <a:cs typeface="Graphik-Light"/>
                    <a:sym typeface="Graphik Light"/>
                  </a:endParaRPr>
                </a:p>
              </p:txBody>
            </p:sp>
            <p:sp>
              <p:nvSpPr>
                <p:cNvPr id="26" name="Line">
                  <a:extLst>
                    <a:ext uri="{FF2B5EF4-FFF2-40B4-BE49-F238E27FC236}">
                      <a16:creationId xmlns:a16="http://schemas.microsoft.com/office/drawing/2014/main" id="{BA882C2C-458F-95B7-426F-D48448AAF567}"/>
                    </a:ext>
                  </a:extLst>
                </p:cNvPr>
                <p:cNvSpPr/>
                <p:nvPr/>
              </p:nvSpPr>
              <p:spPr>
                <a:xfrm>
                  <a:off x="478822" y="91421"/>
                  <a:ext cx="28590" cy="277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1" h="21600" extrusionOk="0">
                      <a:moveTo>
                        <a:pt x="21381" y="0"/>
                      </a:moveTo>
                      <a:cubicBezTo>
                        <a:pt x="16256" y="952"/>
                        <a:pt x="11130" y="1905"/>
                        <a:pt x="8018" y="2762"/>
                      </a:cubicBezTo>
                      <a:cubicBezTo>
                        <a:pt x="4906" y="3619"/>
                        <a:pt x="3808" y="4381"/>
                        <a:pt x="2710" y="5143"/>
                      </a:cubicBezTo>
                      <a:cubicBezTo>
                        <a:pt x="1611" y="5905"/>
                        <a:pt x="513" y="6667"/>
                        <a:pt x="147" y="7429"/>
                      </a:cubicBezTo>
                      <a:cubicBezTo>
                        <a:pt x="-219" y="8190"/>
                        <a:pt x="147" y="8952"/>
                        <a:pt x="696" y="9638"/>
                      </a:cubicBezTo>
                      <a:cubicBezTo>
                        <a:pt x="1245" y="10324"/>
                        <a:pt x="1978" y="10933"/>
                        <a:pt x="2893" y="11638"/>
                      </a:cubicBezTo>
                      <a:cubicBezTo>
                        <a:pt x="3808" y="12343"/>
                        <a:pt x="4906" y="13143"/>
                        <a:pt x="6005" y="13829"/>
                      </a:cubicBezTo>
                      <a:cubicBezTo>
                        <a:pt x="7103" y="14514"/>
                        <a:pt x="8201" y="15086"/>
                        <a:pt x="8934" y="15752"/>
                      </a:cubicBezTo>
                      <a:cubicBezTo>
                        <a:pt x="9666" y="16419"/>
                        <a:pt x="10032" y="17181"/>
                        <a:pt x="10398" y="17962"/>
                      </a:cubicBezTo>
                      <a:cubicBezTo>
                        <a:pt x="10764" y="18743"/>
                        <a:pt x="11130" y="19543"/>
                        <a:pt x="11496" y="20152"/>
                      </a:cubicBezTo>
                      <a:cubicBezTo>
                        <a:pt x="11862" y="20762"/>
                        <a:pt x="12228" y="21181"/>
                        <a:pt x="12595" y="21600"/>
                      </a:cubicBezTo>
                    </a:path>
                  </a:pathLst>
                </a:custGeom>
                <a:noFill/>
                <a:ln w="1491" cap="rnd">
                  <a:solidFill>
                    <a:srgbClr val="CDE8B5">
                      <a:alpha val="39000"/>
                    </a:srgbClr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marL="0" marR="0" lvl="0" indent="0" defTabSz="355600" eaLnBrk="1" fontAlgn="auto" latinLnBrk="0" hangingPunct="0">
                    <a:lnSpc>
                      <a:spcPct val="100000"/>
                    </a:lnSpc>
                    <a:spcBef>
                      <a:spcPts val="47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4000">
                      <a:solidFill>
                        <a:srgbClr val="53585F"/>
                      </a:solidFill>
                      <a:latin typeface="Graphik-Light"/>
                      <a:ea typeface="Graphik-Light"/>
                      <a:cs typeface="Graphik-Light"/>
                      <a:sym typeface="Graphik Light"/>
                    </a:defRPr>
                  </a:pPr>
                  <a:endParaRPr kumimoji="0" lang="en-US" sz="4000" b="0" i="0" u="none" strike="noStrike" kern="0" cap="none" spc="0" normalizeH="0" baseline="0" noProof="1">
                    <a:ln>
                      <a:noFill/>
                    </a:ln>
                    <a:solidFill>
                      <a:srgbClr val="53585F"/>
                    </a:solidFill>
                    <a:effectLst/>
                    <a:uLnTx/>
                    <a:uFillTx/>
                    <a:latin typeface="Graphik-Light"/>
                    <a:ea typeface="Graphik-Light"/>
                    <a:cs typeface="Graphik-Light"/>
                    <a:sym typeface="Graphik Light"/>
                  </a:endParaRPr>
                </a:p>
              </p:txBody>
            </p:sp>
          </p:grpSp>
          <p:pic>
            <p:nvPicPr>
              <p:cNvPr id="21" name="Picture 173" descr="Picture 173">
                <a:extLst>
                  <a:ext uri="{FF2B5EF4-FFF2-40B4-BE49-F238E27FC236}">
                    <a16:creationId xmlns:a16="http://schemas.microsoft.com/office/drawing/2014/main" id="{AAB3B0CE-0B57-7613-1AA5-F090DDFB00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8746" y="1495765"/>
                <a:ext cx="1334067" cy="8223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3" name="Line">
                <a:extLst>
                  <a:ext uri="{FF2B5EF4-FFF2-40B4-BE49-F238E27FC236}">
                    <a16:creationId xmlns:a16="http://schemas.microsoft.com/office/drawing/2014/main" id="{38E1663B-F746-7631-CB61-356885F9C62B}"/>
                  </a:ext>
                </a:extLst>
              </p:cNvPr>
              <p:cNvSpPr/>
              <p:nvPr/>
            </p:nvSpPr>
            <p:spPr>
              <a:xfrm flipH="1" flipV="1">
                <a:off x="-219270" y="1232926"/>
                <a:ext cx="169686" cy="264588"/>
              </a:xfrm>
              <a:prstGeom prst="line">
                <a:avLst/>
              </a:prstGeom>
              <a:noFill/>
              <a:ln w="28575" cap="flat">
                <a:solidFill>
                  <a:srgbClr val="DF0F44"/>
                </a:solidFill>
                <a:prstDash val="sysDot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4" name="Scissors">
                <a:extLst>
                  <a:ext uri="{FF2B5EF4-FFF2-40B4-BE49-F238E27FC236}">
                    <a16:creationId xmlns:a16="http://schemas.microsoft.com/office/drawing/2014/main" id="{2782F9FB-3F12-EE98-7EE9-3963CA3B69B8}"/>
                  </a:ext>
                </a:extLst>
              </p:cNvPr>
              <p:cNvSpPr/>
              <p:nvPr/>
            </p:nvSpPr>
            <p:spPr>
              <a:xfrm>
                <a:off x="-616306" y="942453"/>
                <a:ext cx="421029" cy="381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6" h="21600" extrusionOk="0">
                    <a:moveTo>
                      <a:pt x="7558" y="0"/>
                    </a:moveTo>
                    <a:cubicBezTo>
                      <a:pt x="6594" y="0"/>
                      <a:pt x="5708" y="535"/>
                      <a:pt x="5187" y="1430"/>
                    </a:cubicBezTo>
                    <a:cubicBezTo>
                      <a:pt x="4779" y="2130"/>
                      <a:pt x="4642" y="2965"/>
                      <a:pt x="4801" y="3782"/>
                    </a:cubicBezTo>
                    <a:cubicBezTo>
                      <a:pt x="4959" y="4599"/>
                      <a:pt x="5393" y="5298"/>
                      <a:pt x="6024" y="5750"/>
                    </a:cubicBezTo>
                    <a:cubicBezTo>
                      <a:pt x="6171" y="5856"/>
                      <a:pt x="6329" y="5946"/>
                      <a:pt x="6494" y="6021"/>
                    </a:cubicBezTo>
                    <a:lnTo>
                      <a:pt x="6531" y="6043"/>
                    </a:lnTo>
                    <a:lnTo>
                      <a:pt x="8917" y="7674"/>
                    </a:lnTo>
                    <a:lnTo>
                      <a:pt x="9567" y="10332"/>
                    </a:lnTo>
                    <a:lnTo>
                      <a:pt x="7116" y="10766"/>
                    </a:lnTo>
                    <a:lnTo>
                      <a:pt x="4762" y="8996"/>
                    </a:lnTo>
                    <a:cubicBezTo>
                      <a:pt x="4633" y="8859"/>
                      <a:pt x="4494" y="8735"/>
                      <a:pt x="4347" y="8630"/>
                    </a:cubicBezTo>
                    <a:cubicBezTo>
                      <a:pt x="3876" y="8292"/>
                      <a:pt x="3345" y="8133"/>
                      <a:pt x="2821" y="8133"/>
                    </a:cubicBezTo>
                    <a:cubicBezTo>
                      <a:pt x="1896" y="8133"/>
                      <a:pt x="989" y="8636"/>
                      <a:pt x="451" y="9560"/>
                    </a:cubicBezTo>
                    <a:cubicBezTo>
                      <a:pt x="43" y="10260"/>
                      <a:pt x="-94" y="11096"/>
                      <a:pt x="64" y="11913"/>
                    </a:cubicBezTo>
                    <a:cubicBezTo>
                      <a:pt x="223" y="12730"/>
                      <a:pt x="658" y="13429"/>
                      <a:pt x="1289" y="13881"/>
                    </a:cubicBezTo>
                    <a:cubicBezTo>
                      <a:pt x="2594" y="14816"/>
                      <a:pt x="4341" y="14400"/>
                      <a:pt x="5184" y="12953"/>
                    </a:cubicBezTo>
                    <a:cubicBezTo>
                      <a:pt x="5255" y="12830"/>
                      <a:pt x="5321" y="12696"/>
                      <a:pt x="5379" y="12558"/>
                    </a:cubicBezTo>
                    <a:lnTo>
                      <a:pt x="5506" y="12248"/>
                    </a:lnTo>
                    <a:lnTo>
                      <a:pt x="5755" y="12448"/>
                    </a:lnTo>
                    <a:cubicBezTo>
                      <a:pt x="6327" y="12907"/>
                      <a:pt x="7269" y="12731"/>
                      <a:pt x="7279" y="12729"/>
                    </a:cubicBezTo>
                    <a:lnTo>
                      <a:pt x="7316" y="12726"/>
                    </a:lnTo>
                    <a:lnTo>
                      <a:pt x="12082" y="12582"/>
                    </a:lnTo>
                    <a:lnTo>
                      <a:pt x="12682" y="12569"/>
                    </a:lnTo>
                    <a:lnTo>
                      <a:pt x="12680" y="12563"/>
                    </a:lnTo>
                    <a:lnTo>
                      <a:pt x="21506" y="12295"/>
                    </a:lnTo>
                    <a:cubicBezTo>
                      <a:pt x="20790" y="11514"/>
                      <a:pt x="20217" y="11228"/>
                      <a:pt x="20211" y="11225"/>
                    </a:cubicBezTo>
                    <a:lnTo>
                      <a:pt x="20169" y="11199"/>
                    </a:lnTo>
                    <a:cubicBezTo>
                      <a:pt x="19557" y="10730"/>
                      <a:pt x="18046" y="10594"/>
                      <a:pt x="17516" y="10582"/>
                    </a:cubicBezTo>
                    <a:lnTo>
                      <a:pt x="12692" y="10205"/>
                    </a:lnTo>
                    <a:lnTo>
                      <a:pt x="11802" y="10233"/>
                    </a:lnTo>
                    <a:lnTo>
                      <a:pt x="10602" y="7052"/>
                    </a:lnTo>
                    <a:cubicBezTo>
                      <a:pt x="10511" y="6749"/>
                      <a:pt x="10178" y="5898"/>
                      <a:pt x="9735" y="5603"/>
                    </a:cubicBezTo>
                    <a:lnTo>
                      <a:pt x="9476" y="5432"/>
                    </a:lnTo>
                    <a:lnTo>
                      <a:pt x="9675" y="5180"/>
                    </a:lnTo>
                    <a:cubicBezTo>
                      <a:pt x="9764" y="5066"/>
                      <a:pt x="9846" y="4944"/>
                      <a:pt x="9918" y="4820"/>
                    </a:cubicBezTo>
                    <a:cubicBezTo>
                      <a:pt x="10761" y="3373"/>
                      <a:pt x="10386" y="1435"/>
                      <a:pt x="9082" y="500"/>
                    </a:cubicBezTo>
                    <a:cubicBezTo>
                      <a:pt x="8626" y="173"/>
                      <a:pt x="8099" y="0"/>
                      <a:pt x="7558" y="0"/>
                    </a:cubicBezTo>
                    <a:close/>
                    <a:moveTo>
                      <a:pt x="7556" y="939"/>
                    </a:moveTo>
                    <a:cubicBezTo>
                      <a:pt x="7935" y="939"/>
                      <a:pt x="8304" y="1059"/>
                      <a:pt x="8623" y="1288"/>
                    </a:cubicBezTo>
                    <a:cubicBezTo>
                      <a:pt x="9065" y="1605"/>
                      <a:pt x="9367" y="2094"/>
                      <a:pt x="9478" y="2666"/>
                    </a:cubicBezTo>
                    <a:cubicBezTo>
                      <a:pt x="9589" y="3237"/>
                      <a:pt x="9493" y="3822"/>
                      <a:pt x="9208" y="4311"/>
                    </a:cubicBezTo>
                    <a:cubicBezTo>
                      <a:pt x="8843" y="4937"/>
                      <a:pt x="8223" y="5311"/>
                      <a:pt x="7549" y="5311"/>
                    </a:cubicBezTo>
                    <a:cubicBezTo>
                      <a:pt x="7170" y="5311"/>
                      <a:pt x="6801" y="5191"/>
                      <a:pt x="6482" y="4962"/>
                    </a:cubicBezTo>
                    <a:cubicBezTo>
                      <a:pt x="6041" y="4645"/>
                      <a:pt x="5736" y="4156"/>
                      <a:pt x="5626" y="3584"/>
                    </a:cubicBezTo>
                    <a:cubicBezTo>
                      <a:pt x="5515" y="3013"/>
                      <a:pt x="5612" y="2428"/>
                      <a:pt x="5898" y="1939"/>
                    </a:cubicBezTo>
                    <a:cubicBezTo>
                      <a:pt x="6262" y="1313"/>
                      <a:pt x="6882" y="939"/>
                      <a:pt x="7556" y="939"/>
                    </a:cubicBezTo>
                    <a:close/>
                    <a:moveTo>
                      <a:pt x="2791" y="9070"/>
                    </a:moveTo>
                    <a:cubicBezTo>
                      <a:pt x="3178" y="9063"/>
                      <a:pt x="3555" y="9181"/>
                      <a:pt x="3887" y="9419"/>
                    </a:cubicBezTo>
                    <a:cubicBezTo>
                      <a:pt x="4800" y="10073"/>
                      <a:pt x="5063" y="11429"/>
                      <a:pt x="4473" y="12442"/>
                    </a:cubicBezTo>
                    <a:cubicBezTo>
                      <a:pt x="4096" y="13089"/>
                      <a:pt x="3462" y="13443"/>
                      <a:pt x="2815" y="13443"/>
                    </a:cubicBezTo>
                    <a:cubicBezTo>
                      <a:pt x="2448" y="13443"/>
                      <a:pt x="2078" y="13329"/>
                      <a:pt x="1748" y="13093"/>
                    </a:cubicBezTo>
                    <a:cubicBezTo>
                      <a:pt x="835" y="12438"/>
                      <a:pt x="572" y="11082"/>
                      <a:pt x="1162" y="10069"/>
                    </a:cubicBezTo>
                    <a:cubicBezTo>
                      <a:pt x="1447" y="9579"/>
                      <a:pt x="1888" y="9242"/>
                      <a:pt x="2403" y="9119"/>
                    </a:cubicBezTo>
                    <a:cubicBezTo>
                      <a:pt x="2532" y="9088"/>
                      <a:pt x="2662" y="9073"/>
                      <a:pt x="2791" y="9070"/>
                    </a:cubicBezTo>
                    <a:close/>
                    <a:moveTo>
                      <a:pt x="10915" y="10738"/>
                    </a:moveTo>
                    <a:cubicBezTo>
                      <a:pt x="10966" y="10732"/>
                      <a:pt x="11019" y="10734"/>
                      <a:pt x="11071" y="10744"/>
                    </a:cubicBezTo>
                    <a:cubicBezTo>
                      <a:pt x="11140" y="10758"/>
                      <a:pt x="11209" y="10786"/>
                      <a:pt x="11272" y="10832"/>
                    </a:cubicBezTo>
                    <a:cubicBezTo>
                      <a:pt x="11525" y="11013"/>
                      <a:pt x="11597" y="11385"/>
                      <a:pt x="11434" y="11665"/>
                    </a:cubicBezTo>
                    <a:cubicBezTo>
                      <a:pt x="11271" y="11945"/>
                      <a:pt x="10933" y="12026"/>
                      <a:pt x="10681" y="11846"/>
                    </a:cubicBezTo>
                    <a:cubicBezTo>
                      <a:pt x="10429" y="11665"/>
                      <a:pt x="10357" y="11291"/>
                      <a:pt x="10520" y="11011"/>
                    </a:cubicBezTo>
                    <a:cubicBezTo>
                      <a:pt x="10611" y="10853"/>
                      <a:pt x="10759" y="10759"/>
                      <a:pt x="10915" y="10738"/>
                    </a:cubicBezTo>
                    <a:close/>
                    <a:moveTo>
                      <a:pt x="12892" y="13124"/>
                    </a:moveTo>
                    <a:lnTo>
                      <a:pt x="10607" y="13169"/>
                    </a:lnTo>
                    <a:lnTo>
                      <a:pt x="10748" y="13544"/>
                    </a:lnTo>
                    <a:lnTo>
                      <a:pt x="13033" y="18256"/>
                    </a:lnTo>
                    <a:cubicBezTo>
                      <a:pt x="13267" y="18800"/>
                      <a:pt x="14000" y="20272"/>
                      <a:pt x="14636" y="20698"/>
                    </a:cubicBezTo>
                    <a:lnTo>
                      <a:pt x="14676" y="20730"/>
                    </a:lnTo>
                    <a:cubicBezTo>
                      <a:pt x="14681" y="20735"/>
                      <a:pt x="15151" y="21197"/>
                      <a:pt x="16088" y="21600"/>
                    </a:cubicBezTo>
                    <a:lnTo>
                      <a:pt x="12892" y="13124"/>
                    </a:lnTo>
                    <a:close/>
                  </a:path>
                </a:pathLst>
              </a:custGeom>
              <a:solidFill>
                <a:srgbClr val="DF0F4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sp>
          <p:nvSpPr>
            <p:cNvPr id="11" name="NMR sensor1">
              <a:extLst>
                <a:ext uri="{FF2B5EF4-FFF2-40B4-BE49-F238E27FC236}">
                  <a16:creationId xmlns:a16="http://schemas.microsoft.com/office/drawing/2014/main" id="{BF863841-FBA0-FF6E-7B5C-1FB36DAEA571}"/>
                </a:ext>
              </a:extLst>
            </p:cNvPr>
            <p:cNvSpPr txBox="1"/>
            <p:nvPr/>
          </p:nvSpPr>
          <p:spPr>
            <a:xfrm>
              <a:off x="1017902" y="2304689"/>
              <a:ext cx="2302817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0" marR="0" lvl="0" indent="0" algn="ctr" defTabSz="355600" eaLnBrk="1" fontAlgn="auto" latinLnBrk="0" hangingPunct="0">
                <a:lnSpc>
                  <a:spcPct val="100000"/>
                </a:lnSpc>
                <a:spcBef>
                  <a:spcPts val="4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500">
                  <a:solidFill>
                    <a:srgbClr val="53585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r>
                <a:rPr kumimoji="0" lang="en-US" sz="1600" b="0" i="0" u="none" strike="noStrike" kern="0" cap="none" spc="0" normalizeH="0" baseline="0" noProof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Graphik"/>
                </a:rPr>
                <a:t>NMR sensor</a:t>
              </a:r>
              <a:r>
                <a:rPr kumimoji="0" lang="en-US" sz="1600" b="0" i="0" u="none" strike="noStrike" kern="0" cap="none" spc="0" normalizeH="0" baseline="31999" noProof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Graphik"/>
                </a:rPr>
                <a:t>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2361AB2-DB28-D501-2316-49D5C33E367F}"/>
              </a:ext>
            </a:extLst>
          </p:cNvPr>
          <p:cNvGrpSpPr>
            <a:grpSpLocks noChangeAspect="1"/>
          </p:cNvGrpSpPr>
          <p:nvPr/>
        </p:nvGrpSpPr>
        <p:grpSpPr>
          <a:xfrm>
            <a:off x="238405" y="1286958"/>
            <a:ext cx="2386638" cy="2092421"/>
            <a:chOff x="5574881" y="1557341"/>
            <a:chExt cx="2449367" cy="2147416"/>
          </a:xfrm>
        </p:grpSpPr>
        <p:pic>
          <p:nvPicPr>
            <p:cNvPr id="28" name="Picture 27" descr="A graph of a graph&#10;&#10;AI-generated content may be incorrect.">
              <a:extLst>
                <a:ext uri="{FF2B5EF4-FFF2-40B4-BE49-F238E27FC236}">
                  <a16:creationId xmlns:a16="http://schemas.microsoft.com/office/drawing/2014/main" id="{65D4FFD9-91B8-C11B-D2F2-45D86BA25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92" t="-944" r="-1003" b="52404"/>
            <a:stretch>
              <a:fillRect/>
            </a:stretch>
          </p:blipFill>
          <p:spPr>
            <a:xfrm>
              <a:off x="5618573" y="1557341"/>
              <a:ext cx="2405675" cy="1920685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39D22AD-6075-4D38-EF98-4B4803134D09}"/>
                </a:ext>
              </a:extLst>
            </p:cNvPr>
            <p:cNvSpPr/>
            <p:nvPr/>
          </p:nvSpPr>
          <p:spPr>
            <a:xfrm>
              <a:off x="5939998" y="3183086"/>
              <a:ext cx="1922777" cy="2949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prstDash val="solid"/>
              <a:miter lim="800000"/>
            </a:ln>
            <a:effectLst/>
            <a:sp3d/>
          </p:spPr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Arial"/>
                <a:sym typeface="Arial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B02FA85-0384-3A4E-539C-DB5F2DEF5498}"/>
                </a:ext>
              </a:extLst>
            </p:cNvPr>
            <p:cNvSpPr/>
            <p:nvPr/>
          </p:nvSpPr>
          <p:spPr>
            <a:xfrm rot="16200000">
              <a:off x="5124447" y="2410741"/>
              <a:ext cx="1276117" cy="37525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prstDash val="solid"/>
              <a:miter lim="800000"/>
            </a:ln>
            <a:effectLst/>
            <a:sp3d/>
          </p:spPr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Arial"/>
                <a:sym typeface="Arial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8297E8C-7B82-4FA4-3E16-40426A020A7D}"/>
                </a:ext>
              </a:extLst>
            </p:cNvPr>
            <p:cNvSpPr/>
            <p:nvPr/>
          </p:nvSpPr>
          <p:spPr>
            <a:xfrm>
              <a:off x="6030647" y="1630382"/>
              <a:ext cx="492491" cy="2171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prstDash val="solid"/>
              <a:miter lim="800000"/>
            </a:ln>
            <a:effectLst/>
            <a:sp3d/>
          </p:spPr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Arial"/>
                <a:sym typeface="Arial"/>
              </a:endParaRPr>
            </a:p>
          </p:txBody>
        </p:sp>
        <p:sp>
          <p:nvSpPr>
            <p:cNvPr id="32" name="FID">
              <a:extLst>
                <a:ext uri="{FF2B5EF4-FFF2-40B4-BE49-F238E27FC236}">
                  <a16:creationId xmlns:a16="http://schemas.microsoft.com/office/drawing/2014/main" id="{F63B461B-D9EF-F9CA-D8F4-03F40E74C5D9}"/>
                </a:ext>
              </a:extLst>
            </p:cNvPr>
            <p:cNvSpPr txBox="1"/>
            <p:nvPr/>
          </p:nvSpPr>
          <p:spPr>
            <a:xfrm>
              <a:off x="6708871" y="1798829"/>
              <a:ext cx="771382" cy="2969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spcBef>
                  <a:spcPts val="700"/>
                </a:spcBef>
                <a:defRPr sz="1400">
                  <a:solidFill>
                    <a:srgbClr val="FF2600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1">
                  <a:ln>
                    <a:noFill/>
                  </a:ln>
                  <a:solidFill>
                    <a:srgbClr val="DC143C"/>
                  </a:solidFill>
                  <a:effectLst/>
                  <a:uLnTx/>
                  <a:uFillTx/>
                  <a:latin typeface="Avenir Next Regular"/>
                  <a:sym typeface="Avenir Next Regular"/>
                </a:rPr>
                <a:t>FID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0397371-CE12-2DB4-67A8-F7101042CF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70267" y="1855170"/>
              <a:ext cx="128016" cy="128016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DF0F44"/>
              </a:solidFill>
              <a:prstDash val="solid"/>
              <a:miter lim="800000"/>
            </a:ln>
            <a:effectLst/>
            <a:sp3d/>
          </p:spPr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Arial"/>
                <a:sym typeface="Arial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Mono-exponential fit first 75  s FID">
                  <a:extLst>
                    <a:ext uri="{FF2B5EF4-FFF2-40B4-BE49-F238E27FC236}">
                      <a16:creationId xmlns:a16="http://schemas.microsoft.com/office/drawing/2014/main" id="{608C6D37-C26B-3C1F-CF06-A4BDC33D2CD6}"/>
                    </a:ext>
                  </a:extLst>
                </p:cNvPr>
                <p:cNvSpPr txBox="1"/>
                <p:nvPr/>
              </p:nvSpPr>
              <p:spPr>
                <a:xfrm>
                  <a:off x="6002756" y="3199371"/>
                  <a:ext cx="1940756" cy="505386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45719" rIns="45719">
                  <a:spAutoFit/>
                </a:bodyPr>
                <a:lstStyle/>
                <a:p>
                  <a:pPr marL="0" marR="0" lvl="0" indent="0" algn="ctr" defTabSz="914400" eaLnBrk="1" fontAlgn="auto" latinLnBrk="0" hangingPunct="0">
                    <a:lnSpc>
                      <a:spcPct val="100000"/>
                    </a:lnSpc>
                    <a:spcBef>
                      <a:spcPts val="7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200">
                      <a:solidFill>
                        <a:srgbClr val="535353"/>
                      </a:solidFill>
                      <a:latin typeface="Avenir Next Regular"/>
                      <a:ea typeface="Avenir Next Regular"/>
                      <a:cs typeface="Avenir Next Regular"/>
                      <a:sym typeface="Avenir Next Regular"/>
                    </a:defRPr>
                  </a:pPr>
                  <a:r>
                    <a:rPr kumimoji="0" lang="en-US" sz="1300" b="0" i="0" u="none" strike="noStrike" kern="0" cap="none" spc="0" normalizeH="0" baseline="0" noProof="1">
                      <a:ln>
                        <a:noFill/>
                      </a:ln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effectLst/>
                      <a:uLnTx/>
                      <a:uFillTx/>
                      <a:latin typeface="Calibri Light" panose="020F0302020204030204" pitchFamily="34" charset="0"/>
                      <a:ea typeface="Calibri Light" panose="020F0302020204030204" pitchFamily="34" charset="0"/>
                      <a:cs typeface="Calibri Light" panose="020F0302020204030204" pitchFamily="34" charset="0"/>
                      <a:sym typeface="Avenir Next Regular"/>
                    </a:rPr>
                    <a:t>Mono-exponential fit first 75 </a:t>
                  </a:r>
                  <a14:m>
                    <m:oMath xmlns:m="http://schemas.openxmlformats.org/officeDocument/2006/math">
                      <m:r>
                        <a:rPr kumimoji="0" lang="en-US" sz="1300" b="0" i="1" u="none" strike="noStrike" kern="0" cap="none" spc="0" normalizeH="0" baseline="0" noProof="1" dirty="0" smtClean="0">
                          <a:ln>
                            <a:noFill/>
                          </a:ln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venir Next Regular"/>
                          <a:cs typeface="Avenir Next Regular"/>
                          <a:sym typeface="Avenir Next Regular"/>
                        </a:rPr>
                        <m:t>𝜇</m:t>
                      </m:r>
                    </m:oMath>
                  </a14:m>
                  <a:r>
                    <a:rPr kumimoji="0" lang="en-US" sz="1300" b="0" i="0" u="none" strike="noStrike" kern="0" cap="none" spc="0" normalizeH="0" baseline="0" noProof="1">
                      <a:ln>
                        <a:noFill/>
                      </a:ln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effectLst/>
                      <a:uLnTx/>
                      <a:uFillTx/>
                      <a:latin typeface="Calibri Light" panose="020F0302020204030204" pitchFamily="34" charset="0"/>
                      <a:ea typeface="Calibri Light" panose="020F0302020204030204" pitchFamily="34" charset="0"/>
                      <a:cs typeface="Calibri Light" panose="020F0302020204030204" pitchFamily="34" charset="0"/>
                      <a:sym typeface="Avenir Next Regular"/>
                    </a:rPr>
                    <a:t>s FID </a:t>
                  </a:r>
                </a:p>
              </p:txBody>
            </p:sp>
          </mc:Choice>
          <mc:Fallback>
            <p:sp>
              <p:nvSpPr>
                <p:cNvPr id="34" name="Mono-exponential fit first 75  s FID">
                  <a:extLst>
                    <a:ext uri="{FF2B5EF4-FFF2-40B4-BE49-F238E27FC236}">
                      <a16:creationId xmlns:a16="http://schemas.microsoft.com/office/drawing/2014/main" id="{608C6D37-C26B-3C1F-CF06-A4BDC33D2C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02756" y="3199371"/>
                  <a:ext cx="1940756" cy="505386"/>
                </a:xfrm>
                <a:prstGeom prst="rect">
                  <a:avLst/>
                </a:prstGeom>
                <a:blipFill>
                  <a:blip r:embed="rId7"/>
                  <a:stretch>
                    <a:fillRect l="-323" t="-1250" r="-2581" b="-11250"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5" name="Arc 34">
            <a:extLst>
              <a:ext uri="{FF2B5EF4-FFF2-40B4-BE49-F238E27FC236}">
                <a16:creationId xmlns:a16="http://schemas.microsoft.com/office/drawing/2014/main" id="{DA7A4B93-8DB2-F11A-5819-DE84FCD89268}"/>
              </a:ext>
            </a:extLst>
          </p:cNvPr>
          <p:cNvSpPr/>
          <p:nvPr/>
        </p:nvSpPr>
        <p:spPr>
          <a:xfrm>
            <a:off x="958230" y="3540397"/>
            <a:ext cx="1339546" cy="1555610"/>
          </a:xfrm>
          <a:prstGeom prst="arc">
            <a:avLst>
              <a:gd name="adj1" fmla="val 13205579"/>
              <a:gd name="adj2" fmla="val 20784361"/>
            </a:avLst>
          </a:prstGeom>
          <a:ln w="19050">
            <a:solidFill>
              <a:srgbClr val="DC143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280C34B-B578-292D-9A83-ED3DE774F464}"/>
              </a:ext>
            </a:extLst>
          </p:cNvPr>
          <p:cNvGrpSpPr/>
          <p:nvPr/>
        </p:nvGrpSpPr>
        <p:grpSpPr>
          <a:xfrm>
            <a:off x="4074553" y="1649519"/>
            <a:ext cx="1799349" cy="1070518"/>
            <a:chOff x="4074553" y="1649519"/>
            <a:chExt cx="1799349" cy="1070518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7DB089C-152D-EE8F-29F1-4135E3FBA2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77041" y="1748578"/>
              <a:ext cx="187312" cy="182880"/>
            </a:xfrm>
            <a:prstGeom prst="ellipse">
              <a:avLst/>
            </a:prstGeom>
            <a:solidFill>
              <a:srgbClr val="F6A486"/>
            </a:solidFill>
            <a:ln w="12700" cap="flat">
              <a:noFill/>
              <a:prstDash val="solid"/>
              <a:miter lim="800000"/>
            </a:ln>
            <a:effectLst/>
            <a:sp3d/>
          </p:spPr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Arial"/>
                <a:sym typeface="Arial"/>
              </a:endParaRPr>
            </a:p>
          </p:txBody>
        </p:sp>
        <p:sp>
          <p:nvSpPr>
            <p:cNvPr id="61" name="Mono-exponential fit first 75  s FID">
              <a:extLst>
                <a:ext uri="{FF2B5EF4-FFF2-40B4-BE49-F238E27FC236}">
                  <a16:creationId xmlns:a16="http://schemas.microsoft.com/office/drawing/2014/main" id="{02491449-7423-3DAE-2A41-CDD891F8FD61}"/>
                </a:ext>
              </a:extLst>
            </p:cNvPr>
            <p:cNvSpPr txBox="1"/>
            <p:nvPr/>
          </p:nvSpPr>
          <p:spPr>
            <a:xfrm>
              <a:off x="4332267" y="1649519"/>
              <a:ext cx="1541635" cy="338554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solidFill>
                    <a:srgbClr val="535353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  <a:r>
                <a:rPr kumimoji="0" lang="en-US" sz="1600" b="0" i="0" u="none" strike="noStrike" kern="0" cap="none" spc="0" normalizeH="0" baseline="0" noProof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Avenir Next Regular"/>
                </a:rPr>
                <a:t>Beech leaves</a:t>
              </a:r>
            </a:p>
          </p:txBody>
        </p:sp>
        <p:sp>
          <p:nvSpPr>
            <p:cNvPr id="62" name="Mono-exponential fit first 75  s FID">
              <a:extLst>
                <a:ext uri="{FF2B5EF4-FFF2-40B4-BE49-F238E27FC236}">
                  <a16:creationId xmlns:a16="http://schemas.microsoft.com/office/drawing/2014/main" id="{A0F854E5-7EF1-0EFC-97B7-9CEAF5572105}"/>
                </a:ext>
              </a:extLst>
            </p:cNvPr>
            <p:cNvSpPr txBox="1"/>
            <p:nvPr/>
          </p:nvSpPr>
          <p:spPr>
            <a:xfrm>
              <a:off x="4349058" y="2023398"/>
              <a:ext cx="1315074" cy="3385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solidFill>
                    <a:srgbClr val="535353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  <a:r>
                <a:rPr kumimoji="0" lang="en-US" sz="1600" b="0" i="0" u="none" strike="noStrike" kern="0" cap="none" spc="0" normalizeH="0" baseline="0" noProof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Avenir Next Regular"/>
                </a:rPr>
                <a:t>Poplar leaves</a:t>
              </a:r>
            </a:p>
          </p:txBody>
        </p:sp>
        <p:sp>
          <p:nvSpPr>
            <p:cNvPr id="63" name="Mono-exponential fit first 75  s FID">
              <a:extLst>
                <a:ext uri="{FF2B5EF4-FFF2-40B4-BE49-F238E27FC236}">
                  <a16:creationId xmlns:a16="http://schemas.microsoft.com/office/drawing/2014/main" id="{363B3A95-7BEF-037D-5694-D8C9C588F2A1}"/>
                </a:ext>
              </a:extLst>
            </p:cNvPr>
            <p:cNvSpPr txBox="1"/>
            <p:nvPr/>
          </p:nvSpPr>
          <p:spPr>
            <a:xfrm>
              <a:off x="4332267" y="2381483"/>
              <a:ext cx="1315786" cy="3385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solidFill>
                    <a:srgbClr val="535353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  <a:r>
                <a:rPr kumimoji="0" lang="en-US" sz="1600" b="0" i="0" u="none" strike="noStrike" kern="0" cap="none" spc="0" normalizeH="0" baseline="0" noProof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Avenir Next Regular"/>
                </a:rPr>
                <a:t>Wheat leaves</a:t>
              </a: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E08B574-0D7C-775F-D91E-26DA7C1300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74553" y="2090187"/>
              <a:ext cx="187312" cy="182880"/>
            </a:xfrm>
            <a:prstGeom prst="ellipse">
              <a:avLst/>
            </a:prstGeom>
            <a:solidFill>
              <a:srgbClr val="EAD4C8"/>
            </a:solidFill>
            <a:ln w="12700" cap="flat">
              <a:noFill/>
              <a:prstDash val="solid"/>
              <a:miter lim="800000"/>
            </a:ln>
            <a:effectLst/>
            <a:sp3d/>
          </p:spPr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Arial"/>
                <a:sym typeface="Arial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BA7F241-7674-75E2-62BB-EAE958D5F6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74553" y="2429997"/>
              <a:ext cx="187312" cy="182880"/>
            </a:xfrm>
            <a:prstGeom prst="ellipse">
              <a:avLst/>
            </a:prstGeom>
            <a:solidFill>
              <a:srgbClr val="6789F4"/>
            </a:solidFill>
            <a:ln w="12700" cap="flat">
              <a:noFill/>
              <a:prstDash val="solid"/>
              <a:miter lim="800000"/>
            </a:ln>
            <a:effectLst/>
            <a:sp3d/>
          </p:spPr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Arial"/>
                <a:sym typeface="Arial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F58075A8-CB40-E7E8-B056-2919831CAC6A}"/>
              </a:ext>
            </a:extLst>
          </p:cNvPr>
          <p:cNvSpPr txBox="1"/>
          <p:nvPr/>
        </p:nvSpPr>
        <p:spPr>
          <a:xfrm>
            <a:off x="4778145" y="5468334"/>
            <a:ext cx="1348421" cy="3554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PD</a:t>
            </a:r>
            <a:r>
              <a:rPr lang="en-US" baseline="-250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tot</a:t>
            </a:r>
            <a:r>
              <a:rPr lang="en-US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in </a:t>
            </a:r>
            <a:r>
              <a:rPr lang="en-US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a.u</a:t>
            </a:r>
            <a:r>
              <a:rPr lang="en-US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5FE0408-62EC-2D47-100B-4D1F25B020DF}"/>
              </a:ext>
            </a:extLst>
          </p:cNvPr>
          <p:cNvSpPr txBox="1"/>
          <p:nvPr/>
        </p:nvSpPr>
        <p:spPr>
          <a:xfrm rot="16200000">
            <a:off x="2000145" y="3054268"/>
            <a:ext cx="2230636" cy="3554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Fresh Weight in g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EB1C69F-4625-85B1-F60E-56D7069744F1}"/>
              </a:ext>
            </a:extLst>
          </p:cNvPr>
          <p:cNvSpPr txBox="1"/>
          <p:nvPr/>
        </p:nvSpPr>
        <p:spPr>
          <a:xfrm rot="16200000">
            <a:off x="6678847" y="3242013"/>
            <a:ext cx="2230636" cy="3554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Residuals in g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546C209-3F21-2F59-5F8D-736E3BE28FD1}"/>
              </a:ext>
            </a:extLst>
          </p:cNvPr>
          <p:cNvSpPr txBox="1"/>
          <p:nvPr/>
        </p:nvSpPr>
        <p:spPr>
          <a:xfrm>
            <a:off x="10654081" y="1577160"/>
            <a:ext cx="848420" cy="3262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Beech</a:t>
            </a:r>
            <a:endParaRPr lang="en-US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39861CE-9130-D727-F2A8-D4EAC1BD06D9}"/>
              </a:ext>
            </a:extLst>
          </p:cNvPr>
          <p:cNvSpPr txBox="1"/>
          <p:nvPr/>
        </p:nvSpPr>
        <p:spPr>
          <a:xfrm>
            <a:off x="10651765" y="2907858"/>
            <a:ext cx="848420" cy="3262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Poplar</a:t>
            </a:r>
            <a:endParaRPr lang="en-US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9E69D05-538C-AA99-6B80-153965428CC6}"/>
              </a:ext>
            </a:extLst>
          </p:cNvPr>
          <p:cNvSpPr txBox="1"/>
          <p:nvPr/>
        </p:nvSpPr>
        <p:spPr>
          <a:xfrm>
            <a:off x="10673824" y="4141272"/>
            <a:ext cx="848420" cy="3262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Wheat</a:t>
            </a:r>
            <a:endParaRPr lang="en-US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6" name="Mono-exponential fit first 75  s FID">
            <a:extLst>
              <a:ext uri="{FF2B5EF4-FFF2-40B4-BE49-F238E27FC236}">
                <a16:creationId xmlns:a16="http://schemas.microsoft.com/office/drawing/2014/main" id="{1F6E8C08-AAD9-EBEE-25FE-D807FA6E0E06}"/>
              </a:ext>
            </a:extLst>
          </p:cNvPr>
          <p:cNvSpPr txBox="1"/>
          <p:nvPr/>
        </p:nvSpPr>
        <p:spPr>
          <a:xfrm>
            <a:off x="10738683" y="1555996"/>
            <a:ext cx="732213" cy="33855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535353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kumimoji="0" lang="en-US" sz="1600" b="0" i="0" u="none" strike="noStrike" kern="0" cap="none" spc="0" normalizeH="0" baseline="0" noProof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venir Next Regular"/>
              </a:rPr>
              <a:t>Beech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455B6BD-8C19-A67D-482C-12692C1AFC17}"/>
              </a:ext>
            </a:extLst>
          </p:cNvPr>
          <p:cNvSpPr/>
          <p:nvPr/>
        </p:nvSpPr>
        <p:spPr>
          <a:xfrm>
            <a:off x="10751408" y="2995639"/>
            <a:ext cx="615117" cy="232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7364CBB-0D48-C9C2-A006-F1C9B8501CE7}"/>
              </a:ext>
            </a:extLst>
          </p:cNvPr>
          <p:cNvSpPr/>
          <p:nvPr/>
        </p:nvSpPr>
        <p:spPr>
          <a:xfrm>
            <a:off x="10900400" y="2886936"/>
            <a:ext cx="615117" cy="149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F80F494-2380-B833-5512-404ED3CFEA6B}"/>
              </a:ext>
            </a:extLst>
          </p:cNvPr>
          <p:cNvSpPr/>
          <p:nvPr/>
        </p:nvSpPr>
        <p:spPr>
          <a:xfrm>
            <a:off x="10756685" y="4227066"/>
            <a:ext cx="682697" cy="2118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82" name="Mono-exponential fit first 75  s FID">
            <a:extLst>
              <a:ext uri="{FF2B5EF4-FFF2-40B4-BE49-F238E27FC236}">
                <a16:creationId xmlns:a16="http://schemas.microsoft.com/office/drawing/2014/main" id="{A21CB46D-8EB5-03A7-C846-40FB41484CB7}"/>
              </a:ext>
            </a:extLst>
          </p:cNvPr>
          <p:cNvSpPr txBox="1"/>
          <p:nvPr/>
        </p:nvSpPr>
        <p:spPr>
          <a:xfrm>
            <a:off x="10756882" y="2781363"/>
            <a:ext cx="732213" cy="33855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535353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kumimoji="0" lang="en-US" sz="1600" b="0" i="0" u="none" strike="noStrike" kern="0" cap="none" spc="0" normalizeH="0" baseline="0" noProof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venir Next Regular"/>
              </a:rPr>
              <a:t>Poplar</a:t>
            </a:r>
          </a:p>
        </p:txBody>
      </p:sp>
      <p:sp>
        <p:nvSpPr>
          <p:cNvPr id="83" name="Mono-exponential fit first 75  s FID">
            <a:extLst>
              <a:ext uri="{FF2B5EF4-FFF2-40B4-BE49-F238E27FC236}">
                <a16:creationId xmlns:a16="http://schemas.microsoft.com/office/drawing/2014/main" id="{4DCF6501-0387-5CA0-2AE2-6AF465D32CB0}"/>
              </a:ext>
            </a:extLst>
          </p:cNvPr>
          <p:cNvSpPr txBox="1"/>
          <p:nvPr/>
        </p:nvSpPr>
        <p:spPr>
          <a:xfrm>
            <a:off x="10757318" y="4015117"/>
            <a:ext cx="732213" cy="33855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535353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kumimoji="0" lang="en-US" sz="1600" b="0" i="0" u="none" strike="noStrike" kern="0" cap="none" spc="0" normalizeH="0" baseline="0" noProof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venir Next Regular"/>
              </a:rPr>
              <a:t>Wheat</a:t>
            </a:r>
          </a:p>
        </p:txBody>
      </p:sp>
    </p:spTree>
    <p:extLst>
      <p:ext uri="{BB962C8B-B14F-4D97-AF65-F5344CB8AC3E}">
        <p14:creationId xmlns:p14="http://schemas.microsoft.com/office/powerpoint/2010/main" val="3572917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C3C49-042D-49C8-3A7F-1BA1A607C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graph&#10;&#10;AI-generated content may be incorrect.">
            <a:extLst>
              <a:ext uri="{FF2B5EF4-FFF2-40B4-BE49-F238E27FC236}">
                <a16:creationId xmlns:a16="http://schemas.microsoft.com/office/drawing/2014/main" id="{2EB5CDF6-4A57-E493-1A54-8623E7E3F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6" y="1914455"/>
            <a:ext cx="3341354" cy="3341354"/>
          </a:xfrm>
          <a:prstGeom prst="rect">
            <a:avLst/>
          </a:prstGeom>
        </p:spPr>
      </p:pic>
      <p:pic>
        <p:nvPicPr>
          <p:cNvPr id="9" name="Picture 8" descr="A screenshot of a graph&#10;&#10;AI-generated content may be incorrect.">
            <a:extLst>
              <a:ext uri="{FF2B5EF4-FFF2-40B4-BE49-F238E27FC236}">
                <a16:creationId xmlns:a16="http://schemas.microsoft.com/office/drawing/2014/main" id="{1AA55C73-65E5-8361-4D5A-B8B62768A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173" y="1758070"/>
            <a:ext cx="8379407" cy="376905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039161E-FCCF-DB9E-6901-1A5733083A4A}"/>
              </a:ext>
            </a:extLst>
          </p:cNvPr>
          <p:cNvCxnSpPr>
            <a:cxnSpLocks/>
          </p:cNvCxnSpPr>
          <p:nvPr/>
        </p:nvCxnSpPr>
        <p:spPr>
          <a:xfrm flipH="1" flipV="1">
            <a:off x="1981200" y="3776876"/>
            <a:ext cx="93553" cy="2922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5FF2A9A-90E4-76CF-A94B-C39F845C1883}"/>
              </a:ext>
            </a:extLst>
          </p:cNvPr>
          <p:cNvCxnSpPr>
            <a:cxnSpLocks/>
          </p:cNvCxnSpPr>
          <p:nvPr/>
        </p:nvCxnSpPr>
        <p:spPr>
          <a:xfrm>
            <a:off x="1651245" y="2966880"/>
            <a:ext cx="238515" cy="2376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918AB53-5CD2-931F-E8BA-E12809957CC5}"/>
              </a:ext>
            </a:extLst>
          </p:cNvPr>
          <p:cNvGrpSpPr/>
          <p:nvPr/>
        </p:nvGrpSpPr>
        <p:grpSpPr>
          <a:xfrm>
            <a:off x="1368354" y="2723967"/>
            <a:ext cx="282891" cy="326243"/>
            <a:chOff x="6047402" y="1533578"/>
            <a:chExt cx="348565" cy="40198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C8C07CC-EC84-7DBA-2080-3753C793C5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84525" y="1572290"/>
              <a:ext cx="274320" cy="27805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1CB4F82-EA21-1A0F-BCFF-616FB68D837A}"/>
                </a:ext>
              </a:extLst>
            </p:cNvPr>
            <p:cNvSpPr txBox="1"/>
            <p:nvPr/>
          </p:nvSpPr>
          <p:spPr>
            <a:xfrm>
              <a:off x="6047402" y="1533578"/>
              <a:ext cx="348565" cy="401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563484F-2B36-27D0-684D-36E2F7BDA786}"/>
              </a:ext>
            </a:extLst>
          </p:cNvPr>
          <p:cNvGrpSpPr/>
          <p:nvPr/>
        </p:nvGrpSpPr>
        <p:grpSpPr>
          <a:xfrm>
            <a:off x="1981200" y="4069080"/>
            <a:ext cx="282891" cy="326243"/>
            <a:chOff x="6047402" y="1533578"/>
            <a:chExt cx="348565" cy="401981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6AB67E0-ED34-3E22-3D9C-5D9561C9EA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84525" y="1572290"/>
              <a:ext cx="274320" cy="27805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3B4DE58-6D09-61B6-80E1-B1C6F4395585}"/>
                </a:ext>
              </a:extLst>
            </p:cNvPr>
            <p:cNvSpPr txBox="1"/>
            <p:nvPr/>
          </p:nvSpPr>
          <p:spPr>
            <a:xfrm>
              <a:off x="6047402" y="1533578"/>
              <a:ext cx="348565" cy="401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2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10670F5-50DC-2716-4000-53EA69CF8DC4}"/>
              </a:ext>
            </a:extLst>
          </p:cNvPr>
          <p:cNvGrpSpPr/>
          <p:nvPr/>
        </p:nvGrpSpPr>
        <p:grpSpPr>
          <a:xfrm>
            <a:off x="6096000" y="2969469"/>
            <a:ext cx="282891" cy="326243"/>
            <a:chOff x="6047402" y="1533578"/>
            <a:chExt cx="348565" cy="401981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15D7CFB-31C8-1F35-E770-E033EB5D14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84525" y="1572290"/>
              <a:ext cx="274320" cy="27805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71ABB7E-3778-437E-5105-0054AFB9DE8C}"/>
                </a:ext>
              </a:extLst>
            </p:cNvPr>
            <p:cNvSpPr txBox="1"/>
            <p:nvPr/>
          </p:nvSpPr>
          <p:spPr>
            <a:xfrm>
              <a:off x="6047402" y="1533578"/>
              <a:ext cx="348565" cy="401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1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E67D200-F207-5E4D-3EF2-48C4F0160F2A}"/>
              </a:ext>
            </a:extLst>
          </p:cNvPr>
          <p:cNvGrpSpPr/>
          <p:nvPr/>
        </p:nvGrpSpPr>
        <p:grpSpPr>
          <a:xfrm>
            <a:off x="7888877" y="1758070"/>
            <a:ext cx="282891" cy="326243"/>
            <a:chOff x="6047402" y="1533578"/>
            <a:chExt cx="348565" cy="401981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BED28B0-5C3C-12DA-DCFE-C47F0C3407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84525" y="1572290"/>
              <a:ext cx="274320" cy="27805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C214A3D-FE29-AB98-5CAF-F25487ADE815}"/>
                </a:ext>
              </a:extLst>
            </p:cNvPr>
            <p:cNvSpPr txBox="1"/>
            <p:nvPr/>
          </p:nvSpPr>
          <p:spPr>
            <a:xfrm>
              <a:off x="6047402" y="1533578"/>
              <a:ext cx="348565" cy="401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1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AC251C4-EEDD-911A-E622-046A1E522061}"/>
              </a:ext>
            </a:extLst>
          </p:cNvPr>
          <p:cNvGrpSpPr/>
          <p:nvPr/>
        </p:nvGrpSpPr>
        <p:grpSpPr>
          <a:xfrm>
            <a:off x="6538290" y="2376373"/>
            <a:ext cx="282891" cy="326243"/>
            <a:chOff x="6047402" y="1533578"/>
            <a:chExt cx="348565" cy="401981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254C08D-9ED7-9392-7798-6CBE0B6578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84525" y="1572290"/>
              <a:ext cx="274320" cy="27805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C919465-0C8D-35C9-6956-2DB49FD60AD1}"/>
                </a:ext>
              </a:extLst>
            </p:cNvPr>
            <p:cNvSpPr txBox="1"/>
            <p:nvPr/>
          </p:nvSpPr>
          <p:spPr>
            <a:xfrm>
              <a:off x="6047402" y="1533578"/>
              <a:ext cx="348565" cy="401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2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CF7F85D-8554-235F-83FB-EB8496CB6B27}"/>
              </a:ext>
            </a:extLst>
          </p:cNvPr>
          <p:cNvGrpSpPr/>
          <p:nvPr/>
        </p:nvGrpSpPr>
        <p:grpSpPr>
          <a:xfrm>
            <a:off x="7888878" y="3328045"/>
            <a:ext cx="282891" cy="326243"/>
            <a:chOff x="6047402" y="1533578"/>
            <a:chExt cx="348565" cy="401981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4000C7B-12C3-B861-80F3-1FA63F682E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84525" y="1572290"/>
              <a:ext cx="274320" cy="27805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2091E30-60C1-9466-07CE-068DBFC741B0}"/>
                </a:ext>
              </a:extLst>
            </p:cNvPr>
            <p:cNvSpPr txBox="1"/>
            <p:nvPr/>
          </p:nvSpPr>
          <p:spPr>
            <a:xfrm>
              <a:off x="6047402" y="1533578"/>
              <a:ext cx="348565" cy="401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2</a:t>
              </a:r>
            </a:p>
          </p:txBody>
        </p: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id="{62061069-408B-A3F1-4F8B-8F27D093C0F3}"/>
              </a:ext>
            </a:extLst>
          </p:cNvPr>
          <p:cNvSpPr txBox="1">
            <a:spLocks/>
          </p:cNvSpPr>
          <p:nvPr/>
        </p:nvSpPr>
        <p:spPr>
          <a:xfrm>
            <a:off x="479376" y="509797"/>
            <a:ext cx="11640656" cy="584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914400" rtl="0" latinLnBrk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all" spc="220" baseline="0">
                <a:solidFill>
                  <a:schemeClr val="accent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defTabSz="914400" rtl="0" latinLnBrk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all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914400" rtl="0" latinLnBrk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all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914400" rtl="0" latinLnBrk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all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914400" rtl="0" latinLnBrk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all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0" algn="l" defTabSz="914400" rtl="0" latinLnBrk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all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0" algn="l" defTabSz="914400" rtl="0" latinLnBrk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all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0" algn="l" defTabSz="914400" rtl="0" latinLnBrk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all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0" algn="l" defTabSz="914400" rtl="0" latinLnBrk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all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 defTabSz="649223"/>
            <a:r>
              <a:rPr lang="en-US" sz="2400" kern="0" dirty="0"/>
              <a:t>Deviations in fit might explain this dependency on sample water content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97D8A58-BE5D-24D5-6EF1-C1335183BAE6}"/>
              </a:ext>
            </a:extLst>
          </p:cNvPr>
          <p:cNvSpPr txBox="1">
            <a:spLocks/>
          </p:cNvSpPr>
          <p:nvPr/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F76D1DD-4D49-2967-3992-69193125AFD2}"/>
              </a:ext>
            </a:extLst>
          </p:cNvPr>
          <p:cNvGrpSpPr/>
          <p:nvPr/>
        </p:nvGrpSpPr>
        <p:grpSpPr>
          <a:xfrm>
            <a:off x="591264" y="5284954"/>
            <a:ext cx="2873424" cy="663692"/>
            <a:chOff x="479376" y="5254475"/>
            <a:chExt cx="2873424" cy="663692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6B1C2A89-7640-61AE-BA0C-6D4DADE3BA75}"/>
                </a:ext>
              </a:extLst>
            </p:cNvPr>
            <p:cNvSpPr/>
            <p:nvPr/>
          </p:nvSpPr>
          <p:spPr>
            <a:xfrm>
              <a:off x="479376" y="5254475"/>
              <a:ext cx="2873424" cy="584720"/>
            </a:xfrm>
            <a:prstGeom prst="roundRect">
              <a:avLst>
                <a:gd name="adj" fmla="val 18696"/>
              </a:avLst>
            </a:prstGeom>
            <a:solidFill>
              <a:srgbClr val="FFFFFF"/>
            </a:solidFill>
            <a:ln w="12700" cap="flat">
              <a:solidFill>
                <a:schemeClr val="tx2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EA8BF60-C0AA-6690-E3CE-B4FA4553B3E9}"/>
                </a:ext>
              </a:extLst>
            </p:cNvPr>
            <p:cNvSpPr txBox="1"/>
            <p:nvPr/>
          </p:nvSpPr>
          <p:spPr>
            <a:xfrm>
              <a:off x="857656" y="5287227"/>
              <a:ext cx="1297539" cy="6309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hangingPunct="0"/>
              <a:r>
                <a:rPr lang="en-US" sz="1400" dirty="0">
                  <a:solidFill>
                    <a:srgbClr val="000000"/>
                  </a:solidFill>
                  <a:latin typeface="Calibri Light" panose="020F0302020204030204" pitchFamily="34" charset="0"/>
                  <a:ea typeface="+mj-ea"/>
                  <a:cs typeface="Calibri Light" panose="020F0302020204030204" pitchFamily="34" charset="0"/>
                  <a:sym typeface="Arial"/>
                </a:rPr>
                <a:t>Beech leaf</a:t>
              </a:r>
            </a:p>
            <a:p>
              <a:pPr hangingPunct="0"/>
              <a:r>
                <a:rPr kumimoji="0" lang="en-US" sz="140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 Light" panose="020F0302020204030204" pitchFamily="34" charset="0"/>
                  <a:ea typeface="+mj-ea"/>
                  <a:cs typeface="Calibri Light" panose="020F0302020204030204" pitchFamily="34" charset="0"/>
                  <a:sym typeface="Arial"/>
                </a:rPr>
                <a:t>FW = 0.56 g</a:t>
              </a:r>
            </a:p>
            <a:p>
              <a:pPr hangingPunct="0"/>
              <a:endParaRPr kumimoji="0" lang="en-US" sz="7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B367242-62A0-B1E0-06E0-43828CD7CD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3569" y="5465569"/>
              <a:ext cx="160823" cy="160823"/>
            </a:xfrm>
            <a:prstGeom prst="ellipse">
              <a:avLst/>
            </a:prstGeom>
            <a:solidFill>
              <a:srgbClr val="E46E56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5690E17-3399-73FD-F6EA-97B961D2AD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38870" y="5461658"/>
              <a:ext cx="160823" cy="160823"/>
            </a:xfrm>
            <a:prstGeom prst="ellipse">
              <a:avLst/>
            </a:prstGeom>
            <a:solidFill>
              <a:srgbClr val="88ABFE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EB9D850-6E6B-042C-AD34-8B30E433C7A7}"/>
                </a:ext>
              </a:extLst>
            </p:cNvPr>
            <p:cNvSpPr txBox="1"/>
            <p:nvPr/>
          </p:nvSpPr>
          <p:spPr>
            <a:xfrm>
              <a:off x="2232235" y="5265511"/>
              <a:ext cx="1029126" cy="523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+mj-ea"/>
                  <a:cs typeface="Calibri Light" panose="020F0302020204030204" pitchFamily="34" charset="0"/>
                  <a:sym typeface="Arial"/>
                </a:rPr>
                <a:t>Wheat leaf</a:t>
              </a:r>
            </a:p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+mj-ea"/>
                  <a:cs typeface="Calibri Light" panose="020F0302020204030204" pitchFamily="34" charset="0"/>
                  <a:sym typeface="Arial"/>
                </a:rPr>
                <a:t>FW = 0.44 g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36C94A2E-AF99-3BF9-3C0A-8781E517798B}"/>
              </a:ext>
            </a:extLst>
          </p:cNvPr>
          <p:cNvSpPr/>
          <p:nvPr/>
        </p:nvSpPr>
        <p:spPr>
          <a:xfrm>
            <a:off x="4541520" y="3890109"/>
            <a:ext cx="2249534" cy="72761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5785FB7-92D2-79DC-2FE1-2698DD283A03}"/>
              </a:ext>
            </a:extLst>
          </p:cNvPr>
          <p:cNvSpPr txBox="1"/>
          <p:nvPr/>
        </p:nvSpPr>
        <p:spPr>
          <a:xfrm>
            <a:off x="869031" y="1386721"/>
            <a:ext cx="256738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Reference measurement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5DBF37A-5BC1-766D-09A4-EA389915AF36}"/>
              </a:ext>
            </a:extLst>
          </p:cNvPr>
          <p:cNvSpPr txBox="1"/>
          <p:nvPr/>
        </p:nvSpPr>
        <p:spPr>
          <a:xfrm>
            <a:off x="4510335" y="1420158"/>
            <a:ext cx="256738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FID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0D7E116-F6F6-1C57-5480-9FED9353B012}"/>
              </a:ext>
            </a:extLst>
          </p:cNvPr>
          <p:cNvSpPr txBox="1"/>
          <p:nvPr/>
        </p:nvSpPr>
        <p:spPr>
          <a:xfrm>
            <a:off x="7824969" y="1386721"/>
            <a:ext cx="350635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Residuals mono-exponential fit</a:t>
            </a:r>
            <a:endParaRPr kumimoji="0" lang="en-US" sz="18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674714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A8BD1-1227-6965-F185-F9F23F499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2BB5606-611A-04B1-3181-09ADFF29A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2"/>
          <a:stretch>
            <a:fillRect/>
          </a:stretch>
        </p:blipFill>
        <p:spPr>
          <a:xfrm>
            <a:off x="3944980" y="1502102"/>
            <a:ext cx="3915659" cy="396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085ABC-4FA9-6C15-4764-1456E4518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424096"/>
            <a:ext cx="11449050" cy="486143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Effect of CPMG averaging Interval on the estimate of the liquid proton fraction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CC36C2-998C-C15A-D748-E33BCF1758DF}"/>
              </a:ext>
            </a:extLst>
          </p:cNvPr>
          <p:cNvSpPr txBox="1"/>
          <p:nvPr/>
        </p:nvSpPr>
        <p:spPr>
          <a:xfrm>
            <a:off x="4241738" y="5304836"/>
            <a:ext cx="370852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T2-relaxation constant distribution poplar leaf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F6D89D09-7878-A8D6-7B7A-C717E01CF207}"/>
              </a:ext>
            </a:extLst>
          </p:cNvPr>
          <p:cNvSpPr txBox="1">
            <a:spLocks/>
          </p:cNvSpPr>
          <p:nvPr/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Mean value 0-25 ms interval CPMG">
            <a:extLst>
              <a:ext uri="{FF2B5EF4-FFF2-40B4-BE49-F238E27FC236}">
                <a16:creationId xmlns:a16="http://schemas.microsoft.com/office/drawing/2014/main" id="{37D0B100-E4DE-EBDC-E1F6-B6943E1F8CF1}"/>
              </a:ext>
            </a:extLst>
          </p:cNvPr>
          <p:cNvSpPr txBox="1"/>
          <p:nvPr/>
        </p:nvSpPr>
        <p:spPr>
          <a:xfrm>
            <a:off x="789179" y="5079615"/>
            <a:ext cx="2524903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spcBef>
                <a:spcPts val="700"/>
              </a:spcBef>
              <a:defRPr sz="1200">
                <a:solidFill>
                  <a:srgbClr val="535353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venir Next Regular"/>
              </a:rPr>
              <a:t>Mean value 0-25 ms interval CPMG</a:t>
            </a:r>
          </a:p>
        </p:txBody>
      </p:sp>
      <p:pic>
        <p:nvPicPr>
          <p:cNvPr id="25" name="Picture 24" descr="A graph of a graph&#10;&#10;AI-generated content may be incorrect.">
            <a:extLst>
              <a:ext uri="{FF2B5EF4-FFF2-40B4-BE49-F238E27FC236}">
                <a16:creationId xmlns:a16="http://schemas.microsoft.com/office/drawing/2014/main" id="{0F4C9E32-D6DC-4C85-DDCC-4ADD4599D6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4" t="45778" r="-1935" b="8038"/>
          <a:stretch>
            <a:fillRect/>
          </a:stretch>
        </p:blipFill>
        <p:spPr>
          <a:xfrm>
            <a:off x="371475" y="2426133"/>
            <a:ext cx="3360312" cy="2552606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89FF0FEA-C01F-6D19-B6A0-50BC16C58E54}"/>
              </a:ext>
            </a:extLst>
          </p:cNvPr>
          <p:cNvSpPr/>
          <p:nvPr/>
        </p:nvSpPr>
        <p:spPr>
          <a:xfrm>
            <a:off x="2612914" y="3275337"/>
            <a:ext cx="1037170" cy="457200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0A15352-A8BF-DC5E-577A-CFE5E2B2E347}"/>
              </a:ext>
            </a:extLst>
          </p:cNvPr>
          <p:cNvGrpSpPr/>
          <p:nvPr/>
        </p:nvGrpSpPr>
        <p:grpSpPr>
          <a:xfrm>
            <a:off x="2821985" y="2683358"/>
            <a:ext cx="457200" cy="523218"/>
            <a:chOff x="5135894" y="2859309"/>
            <a:chExt cx="457200" cy="52321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311CBD8-7A1B-5FEC-FCD3-3F9370D819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35894" y="2893212"/>
              <a:ext cx="457200" cy="457200"/>
            </a:xfrm>
            <a:prstGeom prst="ellipse">
              <a:avLst/>
            </a:prstGeom>
            <a:noFill/>
            <a:ln w="28575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BD8110D-66E9-A858-6907-FA91013C9541}"/>
                </a:ext>
              </a:extLst>
            </p:cNvPr>
            <p:cNvSpPr txBox="1"/>
            <p:nvPr/>
          </p:nvSpPr>
          <p:spPr>
            <a:xfrm>
              <a:off x="5257796" y="2859309"/>
              <a:ext cx="212896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FillTx/>
                  <a:latin typeface="+mj-lt"/>
                  <a:ea typeface="+mj-ea"/>
                  <a:cs typeface="Calibri" panose="020F0502020204030204" pitchFamily="34" charset="0"/>
                  <a:sym typeface="Arial"/>
                </a:rPr>
                <a:t>?</a:t>
              </a:r>
              <a:endParaRPr kumimoji="0" lang="en-US" sz="2000" b="1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+mj-lt"/>
                <a:ea typeface="+mj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0" name="Group">
            <a:extLst>
              <a:ext uri="{FF2B5EF4-FFF2-40B4-BE49-F238E27FC236}">
                <a16:creationId xmlns:a16="http://schemas.microsoft.com/office/drawing/2014/main" id="{66D6A8EB-D1C1-4368-C821-E22BF7D22723}"/>
              </a:ext>
            </a:extLst>
          </p:cNvPr>
          <p:cNvGrpSpPr/>
          <p:nvPr/>
        </p:nvGrpSpPr>
        <p:grpSpPr>
          <a:xfrm>
            <a:off x="7923290" y="1660466"/>
            <a:ext cx="3223182" cy="834556"/>
            <a:chOff x="0" y="0"/>
            <a:chExt cx="3223181" cy="834554"/>
          </a:xfrm>
        </p:grpSpPr>
        <p:sp>
          <p:nvSpPr>
            <p:cNvPr id="11" name="Rounded Rectangle">
              <a:extLst>
                <a:ext uri="{FF2B5EF4-FFF2-40B4-BE49-F238E27FC236}">
                  <a16:creationId xmlns:a16="http://schemas.microsoft.com/office/drawing/2014/main" id="{29212D19-CF77-9709-28F9-F77F4665CF0C}"/>
                </a:ext>
              </a:extLst>
            </p:cNvPr>
            <p:cNvSpPr/>
            <p:nvPr/>
          </p:nvSpPr>
          <p:spPr>
            <a:xfrm>
              <a:off x="0" y="0"/>
              <a:ext cx="3223181" cy="834554"/>
            </a:xfrm>
            <a:prstGeom prst="roundRect">
              <a:avLst>
                <a:gd name="adj" fmla="val 18010"/>
              </a:avLst>
            </a:prstGeom>
            <a:solidFill>
              <a:srgbClr val="FFFFFF"/>
            </a:solidFill>
            <a:ln w="12700" cap="flat">
              <a:solidFill>
                <a:srgbClr val="53535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Equation">
                  <a:extLst>
                    <a:ext uri="{FF2B5EF4-FFF2-40B4-BE49-F238E27FC236}">
                      <a16:creationId xmlns:a16="http://schemas.microsoft.com/office/drawing/2014/main" id="{C381BEDA-FB13-CCF3-9AE0-EE8126D43B64}"/>
                    </a:ext>
                  </a:extLst>
                </p:cNvPr>
                <p:cNvSpPr txBox="1"/>
                <p:nvPr/>
              </p:nvSpPr>
              <p:spPr>
                <a:xfrm>
                  <a:off x="125301" y="246971"/>
                  <a:ext cx="2801123" cy="51869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marL="0" marR="0" lvl="0" indent="0" algn="l" defTabSz="914400" rtl="0" eaLnBrk="1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0" cap="none" spc="0" normalizeH="0" baseline="0" noProof="1" dirty="0" smtClean="0">
                                <a:ln>
                                  <a:noFill/>
                                </a:ln>
                                <a:solidFill>
                                  <a:srgbClr val="5252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0" cap="none" spc="0" normalizeH="0" baseline="0" noProof="1" dirty="0" smtClean="0">
                                <a:ln>
                                  <a:noFill/>
                                </a:ln>
                                <a:solidFill>
                                  <a:srgbClr val="5252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𝑆</m:t>
                            </m:r>
                          </m:e>
                          <m:sub>
                            <m:r>
                              <a:rPr kumimoji="0" lang="en-US" sz="1800" b="0" i="1" u="none" strike="noStrike" kern="0" cap="none" spc="0" normalizeH="0" baseline="0" noProof="1" dirty="0" smtClean="0">
                                <a:ln>
                                  <a:noFill/>
                                </a:ln>
                                <a:solidFill>
                                  <a:srgbClr val="5252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𝑁𝑀𝑅</m:t>
                            </m:r>
                          </m:sub>
                        </m:sSub>
                        <m:r>
                          <a:rPr kumimoji="0" lang="en-US" sz="1800" b="0" i="1" u="none" strike="noStrike" kern="0" cap="none" spc="0" normalizeH="0" baseline="0" noProof="1" dirty="0" smtClean="0">
                            <a:ln>
                              <a:noFill/>
                            </a:ln>
                            <a:solidFill>
                              <a:srgbClr val="5252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=∫</m:t>
                        </m:r>
                        <m:r>
                          <a:rPr kumimoji="0" lang="en-US" sz="1800" b="0" i="1" u="none" strike="noStrike" kern="0" cap="none" spc="0" normalizeH="0" baseline="0" noProof="1" dirty="0" smtClean="0">
                            <a:ln>
                              <a:noFill/>
                            </a:ln>
                            <a:solidFill>
                              <a:srgbClr val="5252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𝑑</m:t>
                        </m:r>
                        <m:sSub>
                          <m:sSubPr>
                            <m:ctrlPr>
                              <a:rPr kumimoji="0" lang="en-US" sz="1800" b="0" i="1" u="none" strike="noStrike" kern="0" cap="none" spc="0" normalizeH="0" baseline="0" noProof="1" dirty="0" smtClean="0">
                                <a:ln>
                                  <a:noFill/>
                                </a:ln>
                                <a:solidFill>
                                  <a:srgbClr val="5252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0" cap="none" spc="0" normalizeH="0" baseline="0" noProof="1" dirty="0" smtClean="0">
                                <a:ln>
                                  <a:noFill/>
                                </a:ln>
                                <a:solidFill>
                                  <a:srgbClr val="5252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1800" b="0" i="1" u="none" strike="noStrike" kern="0" cap="none" spc="0" normalizeH="0" baseline="0" noProof="1" dirty="0" smtClean="0">
                                <a:ln>
                                  <a:noFill/>
                                </a:ln>
                                <a:solidFill>
                                  <a:srgbClr val="5252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1800" b="0" i="1" u="none" strike="noStrike" kern="0" cap="none" spc="0" normalizeH="0" baseline="0" noProof="1" dirty="0" smtClean="0">
                            <a:ln>
                              <a:noFill/>
                            </a:ln>
                            <a:solidFill>
                              <a:srgbClr val="5252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𝑓</m:t>
                        </m:r>
                        <m:r>
                          <a:rPr kumimoji="0" lang="en-US" sz="1800" b="0" i="1" u="none" strike="noStrike" kern="0" cap="none" spc="0" normalizeH="0" baseline="0" noProof="1" dirty="0" smtClean="0">
                            <a:ln>
                              <a:noFill/>
                            </a:ln>
                            <a:solidFill>
                              <a:srgbClr val="5252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(</m:t>
                        </m:r>
                        <m:sSub>
                          <m:sSubPr>
                            <m:ctrlPr>
                              <a:rPr kumimoji="0" lang="en-US" sz="1800" b="0" i="1" u="none" strike="noStrike" kern="0" cap="none" spc="0" normalizeH="0" baseline="0" noProof="1" dirty="0" smtClean="0">
                                <a:ln>
                                  <a:noFill/>
                                </a:ln>
                                <a:solidFill>
                                  <a:srgbClr val="5252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0" cap="none" spc="0" normalizeH="0" baseline="0" noProof="1" dirty="0" smtClean="0">
                                <a:ln>
                                  <a:noFill/>
                                </a:ln>
                                <a:solidFill>
                                  <a:srgbClr val="5252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1800" b="0" i="1" u="none" strike="noStrike" kern="0" cap="none" spc="0" normalizeH="0" baseline="0" noProof="1" dirty="0" smtClean="0">
                                <a:ln>
                                  <a:noFill/>
                                </a:ln>
                                <a:solidFill>
                                  <a:srgbClr val="5252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1800" b="0" i="1" u="none" strike="noStrike" kern="0" cap="none" spc="0" normalizeH="0" baseline="0" noProof="1" dirty="0" smtClean="0">
                            <a:ln>
                              <a:noFill/>
                            </a:ln>
                            <a:solidFill>
                              <a:srgbClr val="5252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)</m:t>
                        </m:r>
                        <m:r>
                          <m:rPr>
                            <m:sty m:val="p"/>
                          </m:rPr>
                          <a:rPr kumimoji="0" lang="en-US" sz="1800" b="0" i="1" u="none" strike="noStrike" kern="0" cap="none" spc="0" normalizeH="0" baseline="0" noProof="1" dirty="0" smtClean="0">
                            <a:ln>
                              <a:noFill/>
                            </a:ln>
                            <a:solidFill>
                              <a:srgbClr val="5252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exp</m:t>
                        </m:r>
                        <m:r>
                          <a:rPr kumimoji="0" lang="en-US" sz="1800" b="0" i="1" u="none" strike="noStrike" kern="0" cap="none" spc="0" normalizeH="0" baseline="0" noProof="1" dirty="0" smtClean="0">
                            <a:ln>
                              <a:noFill/>
                            </a:ln>
                            <a:solidFill>
                              <a:srgbClr val="5252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(−</m:t>
                        </m:r>
                        <m:r>
                          <a:rPr kumimoji="0" lang="en-US" sz="1800" b="0" i="1" u="none" strike="noStrike" kern="0" cap="none" spc="0" normalizeH="0" baseline="0" noProof="1" dirty="0" smtClean="0">
                            <a:ln>
                              <a:noFill/>
                            </a:ln>
                            <a:solidFill>
                              <a:srgbClr val="5252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𝑡</m:t>
                        </m:r>
                        <m:r>
                          <a:rPr kumimoji="0" lang="en-US" sz="1800" b="0" i="1" u="none" strike="noStrike" kern="0" cap="none" spc="0" normalizeH="0" baseline="0" noProof="1" dirty="0" smtClean="0">
                            <a:ln>
                              <a:noFill/>
                            </a:ln>
                            <a:solidFill>
                              <a:srgbClr val="5252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/</m:t>
                        </m:r>
                        <m:sSub>
                          <m:sSubPr>
                            <m:ctrlPr>
                              <a:rPr kumimoji="0" lang="en-US" sz="1800" b="0" i="1" u="none" strike="noStrike" kern="0" cap="none" spc="0" normalizeH="0" baseline="0" noProof="1" dirty="0" smtClean="0">
                                <a:ln>
                                  <a:noFill/>
                                </a:ln>
                                <a:solidFill>
                                  <a:srgbClr val="5252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0" cap="none" spc="0" normalizeH="0" baseline="0" noProof="1" dirty="0" smtClean="0">
                                <a:ln>
                                  <a:noFill/>
                                </a:ln>
                                <a:solidFill>
                                  <a:srgbClr val="5252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1800" b="0" i="1" u="none" strike="noStrike" kern="0" cap="none" spc="0" normalizeH="0" baseline="0" noProof="1" dirty="0" smtClean="0">
                                <a:ln>
                                  <a:noFill/>
                                </a:ln>
                                <a:solidFill>
                                  <a:srgbClr val="5252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1800" b="0" i="1" u="none" strike="noStrike" kern="0" cap="none" spc="0" normalizeH="0" baseline="0" noProof="1" dirty="0" smtClean="0">
                            <a:ln>
                              <a:noFill/>
                            </a:ln>
                            <a:solidFill>
                              <a:srgbClr val="5252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)</m:t>
                        </m:r>
                      </m:oMath>
                    </m:oMathPara>
                  </a14:m>
                  <a:endParaRPr kumimoji="0" lang="en-US" sz="1800" b="0" i="0" u="none" strike="noStrike" kern="0" cap="none" spc="0" normalizeH="0" baseline="0" noProof="1">
                    <a:ln>
                      <a:noFill/>
                    </a:ln>
                    <a:solidFill>
                      <a:srgbClr val="535353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541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301" y="246971"/>
                  <a:ext cx="2801123" cy="518694"/>
                </a:xfrm>
                <a:prstGeom prst="rect">
                  <a:avLst/>
                </a:prstGeom>
                <a:blipFill>
                  <a:blip r:embed="rId10"/>
                  <a:stretch>
                    <a:fillRect l="-2703" t="-7143" r="-1171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823FE82-BE94-A21A-B574-D2735EC69070}"/>
              </a:ext>
            </a:extLst>
          </p:cNvPr>
          <p:cNvSpPr txBox="1"/>
          <p:nvPr/>
        </p:nvSpPr>
        <p:spPr>
          <a:xfrm>
            <a:off x="289560" y="6340827"/>
            <a:ext cx="4846320" cy="26161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https://</a:t>
            </a:r>
            <a:r>
              <a:rPr lang="en-US" sz="1100" dirty="0" err="1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amorphous.tf.chiba-u.jp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100" dirty="0" err="1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memo.files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100" dirty="0" err="1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osilap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/osilap.html#org1b18844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07C6BC-8476-DCD9-49F5-A3C102E24AFD}"/>
              </a:ext>
            </a:extLst>
          </p:cNvPr>
          <p:cNvSpPr/>
          <p:nvPr/>
        </p:nvSpPr>
        <p:spPr>
          <a:xfrm>
            <a:off x="7421880" y="1737360"/>
            <a:ext cx="329954" cy="457200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0" name="Mean value 0-25 ms interval CPMG">
            <a:extLst>
              <a:ext uri="{FF2B5EF4-FFF2-40B4-BE49-F238E27FC236}">
                <a16:creationId xmlns:a16="http://schemas.microsoft.com/office/drawing/2014/main" id="{5E6DA5D5-795B-ED6D-CE86-5D59F48BE377}"/>
              </a:ext>
            </a:extLst>
          </p:cNvPr>
          <p:cNvSpPr txBox="1"/>
          <p:nvPr/>
        </p:nvSpPr>
        <p:spPr>
          <a:xfrm>
            <a:off x="701040" y="4699009"/>
            <a:ext cx="506221" cy="33855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spcBef>
                <a:spcPts val="700"/>
              </a:spcBef>
              <a:defRPr sz="1200">
                <a:solidFill>
                  <a:srgbClr val="535353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venir Next Regular"/>
              </a:rPr>
              <a:t>0</a:t>
            </a:r>
          </a:p>
        </p:txBody>
      </p:sp>
      <p:sp>
        <p:nvSpPr>
          <p:cNvPr id="21" name="Mean value 0-25 ms interval CPMG">
            <a:extLst>
              <a:ext uri="{FF2B5EF4-FFF2-40B4-BE49-F238E27FC236}">
                <a16:creationId xmlns:a16="http://schemas.microsoft.com/office/drawing/2014/main" id="{7316E8E9-88F1-CB17-6D00-B1CB9B5841DF}"/>
              </a:ext>
            </a:extLst>
          </p:cNvPr>
          <p:cNvSpPr txBox="1"/>
          <p:nvPr/>
        </p:nvSpPr>
        <p:spPr>
          <a:xfrm>
            <a:off x="1611828" y="4699009"/>
            <a:ext cx="506221" cy="33855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spcBef>
                <a:spcPts val="700"/>
              </a:spcBef>
              <a:defRPr sz="1200">
                <a:solidFill>
                  <a:srgbClr val="535353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venir Next Regular"/>
              </a:rPr>
              <a:t>10</a:t>
            </a:r>
          </a:p>
        </p:txBody>
      </p:sp>
      <p:sp>
        <p:nvSpPr>
          <p:cNvPr id="23" name="Mean value 0-25 ms interval CPMG">
            <a:extLst>
              <a:ext uri="{FF2B5EF4-FFF2-40B4-BE49-F238E27FC236}">
                <a16:creationId xmlns:a16="http://schemas.microsoft.com/office/drawing/2014/main" id="{531088FA-B60C-1082-6088-B7C28E99A919}"/>
              </a:ext>
            </a:extLst>
          </p:cNvPr>
          <p:cNvSpPr txBox="1"/>
          <p:nvPr/>
        </p:nvSpPr>
        <p:spPr>
          <a:xfrm>
            <a:off x="2544605" y="4708288"/>
            <a:ext cx="506221" cy="33855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spcBef>
                <a:spcPts val="700"/>
              </a:spcBef>
              <a:defRPr sz="1200">
                <a:solidFill>
                  <a:srgbClr val="535353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venir Next Regular"/>
              </a:rPr>
              <a:t>20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F371609-278A-3C88-2FBB-3F2BAA128009}"/>
              </a:ext>
            </a:extLst>
          </p:cNvPr>
          <p:cNvSpPr/>
          <p:nvPr/>
        </p:nvSpPr>
        <p:spPr>
          <a:xfrm>
            <a:off x="789179" y="2495022"/>
            <a:ext cx="822649" cy="339618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74164C7-67D9-6ED2-C97C-34F190F90A7B}"/>
              </a:ext>
            </a:extLst>
          </p:cNvPr>
          <p:cNvSpPr/>
          <p:nvPr/>
        </p:nvSpPr>
        <p:spPr>
          <a:xfrm>
            <a:off x="271678" y="2765706"/>
            <a:ext cx="517501" cy="163747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81981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4564A-7742-DAAF-49E3-9A0405B6D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B9A97-0CD1-F87A-9194-5D763F8AD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424096"/>
            <a:ext cx="11449050" cy="486143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Effect of CPMG averaging Interval on the estimate of the liquid proton fraction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E064D66-EB5E-7CE6-00B2-0884A6046DE5}"/>
                  </a:ext>
                </a:extLst>
              </p:cNvPr>
              <p:cNvSpPr txBox="1"/>
              <p:nvPr/>
            </p:nvSpPr>
            <p:spPr>
              <a:xfrm>
                <a:off x="7950261" y="2780364"/>
                <a:ext cx="4590040" cy="6923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j-ea"/>
                          <a:cs typeface="+mj-cs"/>
                          <a:sym typeface="Arial"/>
                        </a:rPr>
                        <m:t>𝐿𝑖𝑞𝑢𝑖𝑑</m:t>
                      </m:r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j-ea"/>
                          <a:cs typeface="+mj-cs"/>
                          <a:sym typeface="Arial"/>
                        </a:rPr>
                        <m:t> </m:t>
                      </m:r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j-ea"/>
                          <a:cs typeface="+mj-cs"/>
                          <a:sym typeface="Arial"/>
                        </a:rPr>
                        <m:t>𝐹𝑟𝑎𝑐𝑡𝑖𝑜𝑛</m:t>
                      </m:r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j-ea"/>
                          <a:cs typeface="+mj-cs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  <a:sym typeface="Arial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j-ea"/>
                                  <a:cs typeface="+mj-cs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j-ea"/>
                                  <a:cs typeface="+mj-cs"/>
                                  <a:sym typeface="Arial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j-ea"/>
                                  <a:cs typeface="+mj-cs"/>
                                  <a:sym typeface="Arial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  <a:sym typeface="Arial"/>
                            </a:rPr>
                            <m:t>𝑁</m:t>
                          </m:r>
                        </m:den>
                      </m:f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j-ea"/>
                          <a:cs typeface="+mj-cs"/>
                          <a:sym typeface="Arial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  <a:sym typeface="Arial"/>
                            </a:rPr>
                          </m:ctrlPr>
                        </m:naryPr>
                        <m:sub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  <a:sym typeface="Arial"/>
                            </a:rPr>
                            <m:t>𝑖</m:t>
                          </m:r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  <a:sym typeface="Arial"/>
                            </a:rPr>
                            <m:t>=1</m:t>
                          </m:r>
                        </m:sub>
                        <m:sup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  <a:sym typeface="Arial"/>
                            </a:rPr>
                            <m:t>𝑁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kumimoji="0" lang="en-US" sz="16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  <a:sym typeface="Arial"/>
                            </a:rPr>
                            <m:t>exp</m:t>
                          </m:r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  <a:sym typeface="Arial"/>
                            </a:rPr>
                            <m:t>⁡(−</m:t>
                          </m:r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  <a:sym typeface="Arial"/>
                            </a:rPr>
                            <m:t>𝑖</m:t>
                          </m:r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  <a:sym typeface="Arial"/>
                            </a:rPr>
                            <m:t>⋅</m:t>
                          </m:r>
                          <m:f>
                            <m:fPr>
                              <m:type m:val="lin"/>
                              <m:ctrlP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j-ea"/>
                                  <a:cs typeface="+mj-cs"/>
                                  <a:sym typeface="Arial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0" lang="en-US" sz="1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j-ea"/>
                                      <a:cs typeface="+mj-cs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j-ea"/>
                                      <a:cs typeface="+mj-cs"/>
                                      <a:sym typeface="Arial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kumimoji="0" lang="en-US" sz="1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j-ea"/>
                                      <a:cs typeface="+mj-cs"/>
                                      <a:sym typeface="Arial"/>
                                    </a:rPr>
                                    <m:t>𝑒𝑐h𝑜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kumimoji="0" lang="en-US" sz="1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j-ea"/>
                                      <a:cs typeface="+mj-cs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j-ea"/>
                                      <a:cs typeface="+mj-cs"/>
                                      <a:sym typeface="Arial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kumimoji="0" lang="en-US" sz="1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j-ea"/>
                                      <a:cs typeface="+mj-cs"/>
                                      <a:sym typeface="Arial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j-ea"/>
                                  <a:cs typeface="+mj-cs"/>
                                  <a:sym typeface="Arial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E064D66-EB5E-7CE6-00B2-0884A6046D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0261" y="2780364"/>
                <a:ext cx="4590040" cy="692305"/>
              </a:xfrm>
              <a:prstGeom prst="rect">
                <a:avLst/>
              </a:prstGeom>
              <a:blipFill>
                <a:blip r:embed="rId4"/>
                <a:stretch>
                  <a:fillRect l="-1928" t="-114286" b="-175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062C514-036C-767B-73BD-A38BD156A7D6}"/>
                  </a:ext>
                </a:extLst>
              </p:cNvPr>
              <p:cNvSpPr txBox="1"/>
              <p:nvPr/>
            </p:nvSpPr>
            <p:spPr>
              <a:xfrm>
                <a:off x="7923290" y="3788889"/>
                <a:ext cx="4176464" cy="9233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  <a:sym typeface="Arial"/>
                  </a:rPr>
                  <a:t>N: 		</a:t>
                </a:r>
                <a:r>
                  <a:rPr lang="en-US" dirty="0">
                    <a:solidFill>
                      <a:srgbClr val="000000"/>
                    </a:solidFill>
                    <a:latin typeface="Calibri Light" panose="020F0302020204030204" pitchFamily="34" charset="0"/>
                    <a:ea typeface="+mj-ea"/>
                    <a:cs typeface="Calibri Light" panose="020F0302020204030204" pitchFamily="34" charset="0"/>
                    <a:sym typeface="Arial"/>
                  </a:rPr>
                  <a:t>nr. points in averaging interval</a:t>
                </a:r>
              </a:p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  <a:sym typeface="Arial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  <a:sym typeface="Arial"/>
                          </a:rPr>
                          <m:t>𝑒𝑐h𝑜</m:t>
                        </m:r>
                      </m:sub>
                    </m:sSub>
                  </m:oMath>
                </a14:m>
                <a:r>
                  <a:rPr lang="en-US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  <a:sym typeface="Arial"/>
                  </a:rPr>
                  <a:t>: 	</a:t>
                </a:r>
                <a:r>
                  <a:rPr lang="en-US" dirty="0">
                    <a:solidFill>
                      <a:srgbClr val="000000"/>
                    </a:solidFill>
                    <a:latin typeface="Calibri Light" panose="020F0302020204030204" pitchFamily="34" charset="0"/>
                    <a:ea typeface="+mj-ea"/>
                    <a:cs typeface="Calibri Light" panose="020F0302020204030204" pitchFamily="34" charset="0"/>
                    <a:sym typeface="Arial"/>
                  </a:rPr>
                  <a:t>echo time</a:t>
                </a:r>
              </a:p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  <a:sym typeface="Arial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  <a:sym typeface="Arial"/>
                  </a:rPr>
                  <a:t>:</a:t>
                </a:r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  <a:sym typeface="Arial"/>
                  </a:rPr>
                  <a:t>		</a:t>
                </a:r>
                <a:r>
                  <a:rPr lang="en-US" dirty="0">
                    <a:solidFill>
                      <a:srgbClr val="000000"/>
                    </a:solidFill>
                    <a:latin typeface="Calibri Light" panose="020F0302020204030204" pitchFamily="34" charset="0"/>
                    <a:ea typeface="+mj-ea"/>
                    <a:cs typeface="Calibri Light" panose="020F0302020204030204" pitchFamily="34" charset="0"/>
                    <a:sym typeface="Arial"/>
                  </a:rPr>
                  <a:t>relaxation time of proton pool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062C514-036C-767B-73BD-A38BD156A7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3290" y="3788889"/>
                <a:ext cx="4176464" cy="923328"/>
              </a:xfrm>
              <a:prstGeom prst="rect">
                <a:avLst/>
              </a:prstGeom>
              <a:blipFill>
                <a:blip r:embed="rId5"/>
                <a:stretch>
                  <a:fillRect l="-2432" t="-2703" b="-945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48431982-9204-FEFA-7BBD-6A70A0AA16EE}"/>
              </a:ext>
            </a:extLst>
          </p:cNvPr>
          <p:cNvSpPr txBox="1"/>
          <p:nvPr/>
        </p:nvSpPr>
        <p:spPr>
          <a:xfrm>
            <a:off x="4241738" y="5304836"/>
            <a:ext cx="370852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T2-relaxation constant distribution poplar leaf</a:t>
            </a:r>
          </a:p>
        </p:txBody>
      </p:sp>
      <p:grpSp>
        <p:nvGrpSpPr>
          <p:cNvPr id="18" name="Group">
            <a:extLst>
              <a:ext uri="{FF2B5EF4-FFF2-40B4-BE49-F238E27FC236}">
                <a16:creationId xmlns:a16="http://schemas.microsoft.com/office/drawing/2014/main" id="{6AAB3F32-5B8F-2503-AED7-EE3C709DC948}"/>
              </a:ext>
            </a:extLst>
          </p:cNvPr>
          <p:cNvGrpSpPr/>
          <p:nvPr/>
        </p:nvGrpSpPr>
        <p:grpSpPr>
          <a:xfrm>
            <a:off x="7923290" y="1660466"/>
            <a:ext cx="3223182" cy="834556"/>
            <a:chOff x="0" y="0"/>
            <a:chExt cx="3223181" cy="834554"/>
          </a:xfrm>
        </p:grpSpPr>
        <p:sp>
          <p:nvSpPr>
            <p:cNvPr id="19" name="Rounded Rectangle">
              <a:extLst>
                <a:ext uri="{FF2B5EF4-FFF2-40B4-BE49-F238E27FC236}">
                  <a16:creationId xmlns:a16="http://schemas.microsoft.com/office/drawing/2014/main" id="{65E84BD3-1BEE-E7C8-0565-C4DF12E7AF06}"/>
                </a:ext>
              </a:extLst>
            </p:cNvPr>
            <p:cNvSpPr/>
            <p:nvPr/>
          </p:nvSpPr>
          <p:spPr>
            <a:xfrm>
              <a:off x="0" y="0"/>
              <a:ext cx="3223181" cy="834554"/>
            </a:xfrm>
            <a:prstGeom prst="roundRect">
              <a:avLst>
                <a:gd name="adj" fmla="val 18010"/>
              </a:avLst>
            </a:prstGeom>
            <a:solidFill>
              <a:srgbClr val="FFFFFF"/>
            </a:solidFill>
            <a:ln w="12700" cap="flat">
              <a:solidFill>
                <a:srgbClr val="53535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Equation">
                  <a:extLst>
                    <a:ext uri="{FF2B5EF4-FFF2-40B4-BE49-F238E27FC236}">
                      <a16:creationId xmlns:a16="http://schemas.microsoft.com/office/drawing/2014/main" id="{3ACBB3E7-5068-E33B-8A69-F460388D9BD0}"/>
                    </a:ext>
                  </a:extLst>
                </p:cNvPr>
                <p:cNvSpPr txBox="1"/>
                <p:nvPr/>
              </p:nvSpPr>
              <p:spPr>
                <a:xfrm>
                  <a:off x="125301" y="246971"/>
                  <a:ext cx="2801123" cy="51869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marL="0" marR="0" lvl="0" indent="0" algn="l" defTabSz="914400" rtl="0" eaLnBrk="1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0" cap="none" spc="0" normalizeH="0" baseline="0" noProof="1" dirty="0" smtClean="0">
                                <a:ln>
                                  <a:noFill/>
                                </a:ln>
                                <a:solidFill>
                                  <a:srgbClr val="5252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0" cap="none" spc="0" normalizeH="0" baseline="0" noProof="1" dirty="0" smtClean="0">
                                <a:ln>
                                  <a:noFill/>
                                </a:ln>
                                <a:solidFill>
                                  <a:srgbClr val="5252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𝑆</m:t>
                            </m:r>
                          </m:e>
                          <m:sub>
                            <m:r>
                              <a:rPr kumimoji="0" lang="en-US" sz="1800" b="0" i="1" u="none" strike="noStrike" kern="0" cap="none" spc="0" normalizeH="0" baseline="0" noProof="1" dirty="0" smtClean="0">
                                <a:ln>
                                  <a:noFill/>
                                </a:ln>
                                <a:solidFill>
                                  <a:srgbClr val="5252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𝑁𝑀𝑅</m:t>
                            </m:r>
                          </m:sub>
                        </m:sSub>
                        <m:r>
                          <a:rPr kumimoji="0" lang="en-US" sz="1800" b="0" i="1" u="none" strike="noStrike" kern="0" cap="none" spc="0" normalizeH="0" baseline="0" noProof="1" dirty="0" smtClean="0">
                            <a:ln>
                              <a:noFill/>
                            </a:ln>
                            <a:solidFill>
                              <a:srgbClr val="5252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=∫</m:t>
                        </m:r>
                        <m:r>
                          <a:rPr kumimoji="0" lang="en-US" sz="1800" b="0" i="1" u="none" strike="noStrike" kern="0" cap="none" spc="0" normalizeH="0" baseline="0" noProof="1" dirty="0" smtClean="0">
                            <a:ln>
                              <a:noFill/>
                            </a:ln>
                            <a:solidFill>
                              <a:srgbClr val="5252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𝑑</m:t>
                        </m:r>
                        <m:sSub>
                          <m:sSubPr>
                            <m:ctrlPr>
                              <a:rPr kumimoji="0" lang="en-US" sz="1800" b="0" i="1" u="none" strike="noStrike" kern="0" cap="none" spc="0" normalizeH="0" baseline="0" noProof="1" dirty="0" smtClean="0">
                                <a:ln>
                                  <a:noFill/>
                                </a:ln>
                                <a:solidFill>
                                  <a:srgbClr val="5252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0" cap="none" spc="0" normalizeH="0" baseline="0" noProof="1" dirty="0" smtClean="0">
                                <a:ln>
                                  <a:noFill/>
                                </a:ln>
                                <a:solidFill>
                                  <a:srgbClr val="5252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1800" b="0" i="1" u="none" strike="noStrike" kern="0" cap="none" spc="0" normalizeH="0" baseline="0" noProof="1" dirty="0" smtClean="0">
                                <a:ln>
                                  <a:noFill/>
                                </a:ln>
                                <a:solidFill>
                                  <a:srgbClr val="5252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1800" b="0" i="1" u="none" strike="noStrike" kern="0" cap="none" spc="0" normalizeH="0" baseline="0" noProof="1" dirty="0" smtClean="0">
                            <a:ln>
                              <a:noFill/>
                            </a:ln>
                            <a:solidFill>
                              <a:srgbClr val="5252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𝑓</m:t>
                        </m:r>
                        <m:r>
                          <a:rPr kumimoji="0" lang="en-US" sz="1800" b="0" i="1" u="none" strike="noStrike" kern="0" cap="none" spc="0" normalizeH="0" baseline="0" noProof="1" dirty="0" smtClean="0">
                            <a:ln>
                              <a:noFill/>
                            </a:ln>
                            <a:solidFill>
                              <a:srgbClr val="5252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(</m:t>
                        </m:r>
                        <m:sSub>
                          <m:sSubPr>
                            <m:ctrlPr>
                              <a:rPr kumimoji="0" lang="en-US" sz="1800" b="0" i="1" u="none" strike="noStrike" kern="0" cap="none" spc="0" normalizeH="0" baseline="0" noProof="1" dirty="0" smtClean="0">
                                <a:ln>
                                  <a:noFill/>
                                </a:ln>
                                <a:solidFill>
                                  <a:srgbClr val="5252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0" cap="none" spc="0" normalizeH="0" baseline="0" noProof="1" dirty="0" smtClean="0">
                                <a:ln>
                                  <a:noFill/>
                                </a:ln>
                                <a:solidFill>
                                  <a:srgbClr val="5252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1800" b="0" i="1" u="none" strike="noStrike" kern="0" cap="none" spc="0" normalizeH="0" baseline="0" noProof="1" dirty="0" smtClean="0">
                                <a:ln>
                                  <a:noFill/>
                                </a:ln>
                                <a:solidFill>
                                  <a:srgbClr val="5252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1800" b="0" i="1" u="none" strike="noStrike" kern="0" cap="none" spc="0" normalizeH="0" baseline="0" noProof="1" dirty="0" smtClean="0">
                            <a:ln>
                              <a:noFill/>
                            </a:ln>
                            <a:solidFill>
                              <a:srgbClr val="5252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)</m:t>
                        </m:r>
                        <m:r>
                          <m:rPr>
                            <m:sty m:val="p"/>
                          </m:rPr>
                          <a:rPr kumimoji="0" lang="en-US" sz="1800" b="0" i="1" u="none" strike="noStrike" kern="0" cap="none" spc="0" normalizeH="0" baseline="0" noProof="1" dirty="0" smtClean="0">
                            <a:ln>
                              <a:noFill/>
                            </a:ln>
                            <a:solidFill>
                              <a:srgbClr val="5252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exp</m:t>
                        </m:r>
                        <m:r>
                          <a:rPr kumimoji="0" lang="en-US" sz="1800" b="0" i="1" u="none" strike="noStrike" kern="0" cap="none" spc="0" normalizeH="0" baseline="0" noProof="1" dirty="0" smtClean="0">
                            <a:ln>
                              <a:noFill/>
                            </a:ln>
                            <a:solidFill>
                              <a:srgbClr val="5252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(−</m:t>
                        </m:r>
                        <m:r>
                          <a:rPr kumimoji="0" lang="en-US" sz="1800" b="0" i="1" u="none" strike="noStrike" kern="0" cap="none" spc="0" normalizeH="0" baseline="0" noProof="1" dirty="0" smtClean="0">
                            <a:ln>
                              <a:noFill/>
                            </a:ln>
                            <a:solidFill>
                              <a:srgbClr val="5252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𝑡</m:t>
                        </m:r>
                        <m:r>
                          <a:rPr kumimoji="0" lang="en-US" sz="1800" b="0" i="1" u="none" strike="noStrike" kern="0" cap="none" spc="0" normalizeH="0" baseline="0" noProof="1" dirty="0" smtClean="0">
                            <a:ln>
                              <a:noFill/>
                            </a:ln>
                            <a:solidFill>
                              <a:srgbClr val="5252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/</m:t>
                        </m:r>
                        <m:sSub>
                          <m:sSubPr>
                            <m:ctrlPr>
                              <a:rPr kumimoji="0" lang="en-US" sz="1800" b="0" i="1" u="none" strike="noStrike" kern="0" cap="none" spc="0" normalizeH="0" baseline="0" noProof="1" dirty="0" smtClean="0">
                                <a:ln>
                                  <a:noFill/>
                                </a:ln>
                                <a:solidFill>
                                  <a:srgbClr val="5252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0" cap="none" spc="0" normalizeH="0" baseline="0" noProof="1" dirty="0" smtClean="0">
                                <a:ln>
                                  <a:noFill/>
                                </a:ln>
                                <a:solidFill>
                                  <a:srgbClr val="5252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1800" b="0" i="1" u="none" strike="noStrike" kern="0" cap="none" spc="0" normalizeH="0" baseline="0" noProof="1" dirty="0" smtClean="0">
                                <a:ln>
                                  <a:noFill/>
                                </a:ln>
                                <a:solidFill>
                                  <a:srgbClr val="5252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1800" b="0" i="1" u="none" strike="noStrike" kern="0" cap="none" spc="0" normalizeH="0" baseline="0" noProof="1" dirty="0" smtClean="0">
                            <a:ln>
                              <a:noFill/>
                            </a:ln>
                            <a:solidFill>
                              <a:srgbClr val="5252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)</m:t>
                        </m:r>
                      </m:oMath>
                    </m:oMathPara>
                  </a14:m>
                  <a:endParaRPr kumimoji="0" lang="en-US" sz="1800" b="0" i="0" u="none" strike="noStrike" kern="0" cap="none" spc="0" normalizeH="0" baseline="0" noProof="1">
                    <a:ln>
                      <a:noFill/>
                    </a:ln>
                    <a:solidFill>
                      <a:srgbClr val="535353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541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301" y="246971"/>
                  <a:ext cx="2801123" cy="518694"/>
                </a:xfrm>
                <a:prstGeom prst="rect">
                  <a:avLst/>
                </a:prstGeom>
                <a:blipFill>
                  <a:blip r:embed="rId10"/>
                  <a:stretch>
                    <a:fillRect l="-2703" t="-7143" r="-1171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C49D95B2-1F85-D078-7470-6680CAC95E74}"/>
              </a:ext>
            </a:extLst>
          </p:cNvPr>
          <p:cNvSpPr txBox="1">
            <a:spLocks/>
          </p:cNvSpPr>
          <p:nvPr/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Picture 2" descr="A screen shot of a graph&#10;&#10;AI-generated content may be incorrect.">
            <a:extLst>
              <a:ext uri="{FF2B5EF4-FFF2-40B4-BE49-F238E27FC236}">
                <a16:creationId xmlns:a16="http://schemas.microsoft.com/office/drawing/2014/main" id="{270D7CEB-4BD7-3BEE-463B-0C7B0A42E2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9" y="1502102"/>
            <a:ext cx="7772580" cy="3960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DC8E058-27CA-9D7B-AC16-45063BEE762E}"/>
              </a:ext>
            </a:extLst>
          </p:cNvPr>
          <p:cNvGrpSpPr/>
          <p:nvPr/>
        </p:nvGrpSpPr>
        <p:grpSpPr>
          <a:xfrm>
            <a:off x="3944980" y="1013039"/>
            <a:ext cx="3978310" cy="4449063"/>
            <a:chOff x="3944980" y="1013039"/>
            <a:chExt cx="3978310" cy="444906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55599C9-ED39-F4B4-134A-8A80F35CFF89}"/>
                </a:ext>
              </a:extLst>
            </p:cNvPr>
            <p:cNvSpPr/>
            <p:nvPr/>
          </p:nvSpPr>
          <p:spPr>
            <a:xfrm>
              <a:off x="3974131" y="1013039"/>
              <a:ext cx="3949159" cy="43428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pic>
          <p:nvPicPr>
            <p:cNvPr id="6" name="Picture 5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0F324A46-AEE3-6990-C5AC-EE0B3D526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22"/>
            <a:stretch>
              <a:fillRect/>
            </a:stretch>
          </p:blipFill>
          <p:spPr>
            <a:xfrm>
              <a:off x="3944980" y="1502102"/>
              <a:ext cx="3915659" cy="3960000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2FB72287-33F6-9496-D345-709D949529DD}"/>
              </a:ext>
            </a:extLst>
          </p:cNvPr>
          <p:cNvSpPr/>
          <p:nvPr/>
        </p:nvSpPr>
        <p:spPr>
          <a:xfrm>
            <a:off x="7421880" y="1783080"/>
            <a:ext cx="329954" cy="411480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26044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with colored lines and dots&#10;&#10;AI-generated content may be incorrect.">
            <a:extLst>
              <a:ext uri="{FF2B5EF4-FFF2-40B4-BE49-F238E27FC236}">
                <a16:creationId xmlns:a16="http://schemas.microsoft.com/office/drawing/2014/main" id="{839A1B09-9C6E-25A1-E373-104A5CB8B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732" y="1628800"/>
            <a:ext cx="4290062" cy="4349100"/>
          </a:xfrm>
          <a:prstGeom prst="rect">
            <a:avLst/>
          </a:prstGeom>
        </p:spPr>
      </p:pic>
      <p:pic>
        <p:nvPicPr>
          <p:cNvPr id="6" name="Picture 5" descr="A screenshot of a graph&#10;&#10;AI-generated content may be incorrect.">
            <a:extLst>
              <a:ext uri="{FF2B5EF4-FFF2-40B4-BE49-F238E27FC236}">
                <a16:creationId xmlns:a16="http://schemas.microsoft.com/office/drawing/2014/main" id="{7E04E8CD-CA1F-A6C9-0C7A-94BE7F8F25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794" y="1484784"/>
            <a:ext cx="4349100" cy="4349100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F918219-53F0-2E79-86C7-CBE67E1111D2}"/>
              </a:ext>
            </a:extLst>
          </p:cNvPr>
          <p:cNvSpPr txBox="1">
            <a:spLocks/>
          </p:cNvSpPr>
          <p:nvPr/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31E9A96-5AC7-039B-35C5-A209C520EE3E}"/>
              </a:ext>
            </a:extLst>
          </p:cNvPr>
          <p:cNvSpPr txBox="1">
            <a:spLocks/>
          </p:cNvSpPr>
          <p:nvPr/>
        </p:nvSpPr>
        <p:spPr>
          <a:xfrm>
            <a:off x="479376" y="396139"/>
            <a:ext cx="11640656" cy="5618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200" b="1" kern="1200" cap="all" spc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49223">
              <a:lnSpc>
                <a:spcPct val="75000"/>
              </a:lnSpc>
              <a:spcBef>
                <a:spcPts val="0"/>
              </a:spcBef>
            </a:pPr>
            <a:r>
              <a:rPr lang="en-US" sz="2400" kern="0" spc="220" dirty="0">
                <a:solidFill>
                  <a:srgbClr val="023D6B"/>
                </a:solidFill>
                <a:latin typeface="Calibri"/>
                <a:cs typeface="Calibri"/>
                <a:sym typeface="Calibri"/>
              </a:rPr>
              <a:t>Estimation liquid proton fraction based on averaging 0-25</a:t>
            </a:r>
            <a:r>
              <a:rPr lang="en-US" sz="500" kern="0" spc="220" dirty="0">
                <a:solidFill>
                  <a:srgbClr val="023D6B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400" kern="0" spc="220" dirty="0" err="1">
                <a:solidFill>
                  <a:srgbClr val="023D6B"/>
                </a:solidFill>
                <a:latin typeface="Calibri"/>
                <a:cs typeface="Calibri"/>
                <a:sym typeface="Calibri"/>
              </a:rPr>
              <a:t>ms</a:t>
            </a:r>
            <a:r>
              <a:rPr lang="en-US" sz="2400" kern="0" spc="220" dirty="0">
                <a:solidFill>
                  <a:srgbClr val="023D6B"/>
                </a:solidFill>
                <a:latin typeface="Calibri"/>
                <a:cs typeface="Calibri"/>
                <a:sym typeface="Calibri"/>
              </a:rPr>
              <a:t> interval CPMG</a:t>
            </a:r>
          </a:p>
        </p:txBody>
      </p:sp>
      <p:sp>
        <p:nvSpPr>
          <p:cNvPr id="27" name="Textplatzhalter 10">
            <a:extLst>
              <a:ext uri="{FF2B5EF4-FFF2-40B4-BE49-F238E27FC236}">
                <a16:creationId xmlns:a16="http://schemas.microsoft.com/office/drawing/2014/main" id="{BB98B618-C39C-244D-6D7C-B45601D6D43D}"/>
              </a:ext>
            </a:extLst>
          </p:cNvPr>
          <p:cNvSpPr/>
          <p:nvPr/>
        </p:nvSpPr>
        <p:spPr>
          <a:xfrm>
            <a:off x="445841" y="1090026"/>
            <a:ext cx="11288053" cy="409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defTabSz="914400" hangingPunct="0">
              <a:lnSpc>
                <a:spcPct val="95000"/>
              </a:lnSpc>
              <a:defRPr sz="2400" i="1">
                <a:solidFill>
                  <a:srgbClr val="023D6B">
                    <a:satOff val="-70145"/>
                    <a:lumOff val="39313"/>
                  </a:srgbClr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200" i="1" kern="0" noProof="1">
                <a:solidFill>
                  <a:srgbClr val="ADBDE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Correlation constant over whole range of water weight measured</a:t>
            </a:r>
            <a:endParaRPr lang="en-US" sz="2200" i="1" kern="0" noProof="1">
              <a:solidFill>
                <a:srgbClr val="ADBDE3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grpSp>
        <p:nvGrpSpPr>
          <p:cNvPr id="28" name="Group">
            <a:extLst>
              <a:ext uri="{FF2B5EF4-FFF2-40B4-BE49-F238E27FC236}">
                <a16:creationId xmlns:a16="http://schemas.microsoft.com/office/drawing/2014/main" id="{2E97E9B1-1769-E073-966F-F09A108819D6}"/>
              </a:ext>
            </a:extLst>
          </p:cNvPr>
          <p:cNvGrpSpPr/>
          <p:nvPr/>
        </p:nvGrpSpPr>
        <p:grpSpPr>
          <a:xfrm>
            <a:off x="321961" y="2780049"/>
            <a:ext cx="3214982" cy="2551821"/>
            <a:chOff x="105739" y="91421"/>
            <a:chExt cx="3214980" cy="2551820"/>
          </a:xfrm>
        </p:grpSpPr>
        <p:grpSp>
          <p:nvGrpSpPr>
            <p:cNvPr id="29" name="Group">
              <a:extLst>
                <a:ext uri="{FF2B5EF4-FFF2-40B4-BE49-F238E27FC236}">
                  <a16:creationId xmlns:a16="http://schemas.microsoft.com/office/drawing/2014/main" id="{600A493F-329B-EB4B-F15E-B44FF4CDECE2}"/>
                </a:ext>
              </a:extLst>
            </p:cNvPr>
            <p:cNvGrpSpPr/>
            <p:nvPr/>
          </p:nvGrpSpPr>
          <p:grpSpPr>
            <a:xfrm>
              <a:off x="105739" y="91421"/>
              <a:ext cx="2652546" cy="2381162"/>
              <a:chOff x="-649729" y="91421"/>
              <a:chExt cx="2652542" cy="2381161"/>
            </a:xfrm>
          </p:grpSpPr>
          <p:grpSp>
            <p:nvGrpSpPr>
              <p:cNvPr id="31" name="Group">
                <a:extLst>
                  <a:ext uri="{FF2B5EF4-FFF2-40B4-BE49-F238E27FC236}">
                    <a16:creationId xmlns:a16="http://schemas.microsoft.com/office/drawing/2014/main" id="{AF4BD573-7797-09D0-AA96-2B14B7B0B895}"/>
                  </a:ext>
                </a:extLst>
              </p:cNvPr>
              <p:cNvGrpSpPr/>
              <p:nvPr/>
            </p:nvGrpSpPr>
            <p:grpSpPr>
              <a:xfrm>
                <a:off x="-649729" y="91421"/>
                <a:ext cx="1397796" cy="2381161"/>
                <a:chOff x="-890382" y="91421"/>
                <a:chExt cx="1397794" cy="2381160"/>
              </a:xfrm>
            </p:grpSpPr>
            <p:sp>
              <p:nvSpPr>
                <p:cNvPr id="35" name="Sapling">
                  <a:extLst>
                    <a:ext uri="{FF2B5EF4-FFF2-40B4-BE49-F238E27FC236}">
                      <a16:creationId xmlns:a16="http://schemas.microsoft.com/office/drawing/2014/main" id="{9A90C700-AD7A-0006-9281-B799E7EC01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-890382" y="804268"/>
                  <a:ext cx="1012554" cy="16683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extrusionOk="0">
                      <a:moveTo>
                        <a:pt x="11199" y="0"/>
                      </a:moveTo>
                      <a:cubicBezTo>
                        <a:pt x="11199" y="0"/>
                        <a:pt x="4417" y="3031"/>
                        <a:pt x="10035" y="4898"/>
                      </a:cubicBezTo>
                      <a:cubicBezTo>
                        <a:pt x="9510" y="6131"/>
                        <a:pt x="9363" y="7938"/>
                        <a:pt x="9409" y="9496"/>
                      </a:cubicBezTo>
                      <a:lnTo>
                        <a:pt x="8674" y="8999"/>
                      </a:lnTo>
                      <a:cubicBezTo>
                        <a:pt x="8753" y="8469"/>
                        <a:pt x="8637" y="7236"/>
                        <a:pt x="6085" y="6596"/>
                      </a:cubicBezTo>
                      <a:cubicBezTo>
                        <a:pt x="4779" y="6269"/>
                        <a:pt x="1583" y="5708"/>
                        <a:pt x="1583" y="5708"/>
                      </a:cubicBezTo>
                      <a:cubicBezTo>
                        <a:pt x="1583" y="5708"/>
                        <a:pt x="2192" y="9914"/>
                        <a:pt x="8277" y="9288"/>
                      </a:cubicBezTo>
                      <a:lnTo>
                        <a:pt x="9442" y="10173"/>
                      </a:lnTo>
                      <a:cubicBezTo>
                        <a:pt x="9506" y="11142"/>
                        <a:pt x="9642" y="11948"/>
                        <a:pt x="9794" y="12354"/>
                      </a:cubicBezTo>
                      <a:cubicBezTo>
                        <a:pt x="9962" y="12802"/>
                        <a:pt x="9961" y="13514"/>
                        <a:pt x="9880" y="14272"/>
                      </a:cubicBezTo>
                      <a:cubicBezTo>
                        <a:pt x="9466" y="14005"/>
                        <a:pt x="8793" y="13598"/>
                        <a:pt x="8103" y="13290"/>
                      </a:cubicBezTo>
                      <a:cubicBezTo>
                        <a:pt x="8027" y="12682"/>
                        <a:pt x="7456" y="11412"/>
                        <a:pt x="4177" y="10704"/>
                      </a:cubicBezTo>
                      <a:cubicBezTo>
                        <a:pt x="2433" y="10327"/>
                        <a:pt x="0" y="9337"/>
                        <a:pt x="0" y="9337"/>
                      </a:cubicBezTo>
                      <a:cubicBezTo>
                        <a:pt x="0" y="9337"/>
                        <a:pt x="-91" y="14725"/>
                        <a:pt x="7643" y="13699"/>
                      </a:cubicBezTo>
                      <a:lnTo>
                        <a:pt x="9774" y="15048"/>
                      </a:lnTo>
                      <a:cubicBezTo>
                        <a:pt x="9613" y="16048"/>
                        <a:pt x="9368" y="17001"/>
                        <a:pt x="9248" y="17425"/>
                      </a:cubicBezTo>
                      <a:cubicBezTo>
                        <a:pt x="9002" y="18288"/>
                        <a:pt x="9059" y="20480"/>
                        <a:pt x="9040" y="20890"/>
                      </a:cubicBezTo>
                      <a:cubicBezTo>
                        <a:pt x="9025" y="21202"/>
                        <a:pt x="8408" y="21321"/>
                        <a:pt x="8408" y="21321"/>
                      </a:cubicBezTo>
                      <a:cubicBezTo>
                        <a:pt x="8040" y="21377"/>
                        <a:pt x="8034" y="21600"/>
                        <a:pt x="8408" y="21600"/>
                      </a:cubicBezTo>
                      <a:cubicBezTo>
                        <a:pt x="8609" y="21600"/>
                        <a:pt x="11920" y="21600"/>
                        <a:pt x="12073" y="21600"/>
                      </a:cubicBezTo>
                      <a:cubicBezTo>
                        <a:pt x="12436" y="21600"/>
                        <a:pt x="12487" y="21364"/>
                        <a:pt x="12073" y="21321"/>
                      </a:cubicBezTo>
                      <a:cubicBezTo>
                        <a:pt x="11522" y="21262"/>
                        <a:pt x="11131" y="21121"/>
                        <a:pt x="11041" y="20813"/>
                      </a:cubicBezTo>
                      <a:cubicBezTo>
                        <a:pt x="10952" y="20504"/>
                        <a:pt x="10394" y="18575"/>
                        <a:pt x="10639" y="17569"/>
                      </a:cubicBezTo>
                      <a:cubicBezTo>
                        <a:pt x="10677" y="17413"/>
                        <a:pt x="10715" y="17216"/>
                        <a:pt x="10750" y="16989"/>
                      </a:cubicBezTo>
                      <a:cubicBezTo>
                        <a:pt x="11060" y="16769"/>
                        <a:pt x="11717" y="16311"/>
                        <a:pt x="12305" y="15945"/>
                      </a:cubicBezTo>
                      <a:cubicBezTo>
                        <a:pt x="13447" y="16166"/>
                        <a:pt x="15980" y="16464"/>
                        <a:pt x="18119" y="15364"/>
                      </a:cubicBezTo>
                      <a:cubicBezTo>
                        <a:pt x="19247" y="14783"/>
                        <a:pt x="21509" y="13280"/>
                        <a:pt x="21509" y="13280"/>
                      </a:cubicBezTo>
                      <a:cubicBezTo>
                        <a:pt x="21509" y="13280"/>
                        <a:pt x="12547" y="12190"/>
                        <a:pt x="11737" y="15573"/>
                      </a:cubicBezTo>
                      <a:lnTo>
                        <a:pt x="10864" y="16043"/>
                      </a:lnTo>
                      <a:cubicBezTo>
                        <a:pt x="10971" y="14873"/>
                        <a:pt x="10991" y="13415"/>
                        <a:pt x="10775" y="12417"/>
                      </a:cubicBezTo>
                      <a:lnTo>
                        <a:pt x="12355" y="11579"/>
                      </a:lnTo>
                      <a:cubicBezTo>
                        <a:pt x="18672" y="12159"/>
                        <a:pt x="20026" y="7835"/>
                        <a:pt x="20026" y="7835"/>
                      </a:cubicBezTo>
                      <a:cubicBezTo>
                        <a:pt x="20026" y="7835"/>
                        <a:pt x="17651" y="8235"/>
                        <a:pt x="15906" y="8612"/>
                      </a:cubicBezTo>
                      <a:cubicBezTo>
                        <a:pt x="12429" y="9363"/>
                        <a:pt x="11998" y="10745"/>
                        <a:pt x="11973" y="11300"/>
                      </a:cubicBezTo>
                      <a:lnTo>
                        <a:pt x="10634" y="11780"/>
                      </a:lnTo>
                      <a:cubicBezTo>
                        <a:pt x="10426" y="10763"/>
                        <a:pt x="10298" y="9630"/>
                        <a:pt x="10271" y="8492"/>
                      </a:cubicBezTo>
                      <a:lnTo>
                        <a:pt x="11654" y="7417"/>
                      </a:lnTo>
                      <a:cubicBezTo>
                        <a:pt x="16996" y="7894"/>
                        <a:pt x="18144" y="4232"/>
                        <a:pt x="18144" y="4232"/>
                      </a:cubicBezTo>
                      <a:cubicBezTo>
                        <a:pt x="18144" y="4232"/>
                        <a:pt x="16125" y="4573"/>
                        <a:pt x="14642" y="4893"/>
                      </a:cubicBezTo>
                      <a:cubicBezTo>
                        <a:pt x="11810" y="5505"/>
                        <a:pt x="11357" y="6610"/>
                        <a:pt x="11305" y="7117"/>
                      </a:cubicBezTo>
                      <a:cubicBezTo>
                        <a:pt x="10911" y="7336"/>
                        <a:pt x="10530" y="7612"/>
                        <a:pt x="10265" y="7818"/>
                      </a:cubicBezTo>
                      <a:cubicBezTo>
                        <a:pt x="10277" y="6831"/>
                        <a:pt x="10367" y="5857"/>
                        <a:pt x="10551" y="4967"/>
                      </a:cubicBezTo>
                      <a:cubicBezTo>
                        <a:pt x="11084" y="4744"/>
                        <a:pt x="13013" y="3792"/>
                        <a:pt x="11865" y="2105"/>
                      </a:cubicBezTo>
                      <a:cubicBezTo>
                        <a:pt x="11342" y="1337"/>
                        <a:pt x="11199" y="0"/>
                        <a:pt x="11199" y="0"/>
                      </a:cubicBezTo>
                      <a:close/>
                    </a:path>
                  </a:pathLst>
                </a:custGeom>
                <a:solidFill>
                  <a:srgbClr val="49705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0" marR="0" lvl="0" indent="0" algn="ctr" defTabSz="8255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200">
                      <a:solidFill>
                        <a:srgbClr val="FFFFFF"/>
                      </a:solidFill>
                      <a:latin typeface="Graphik-Light"/>
                      <a:ea typeface="Graphik-Light"/>
                      <a:cs typeface="Graphik-Light"/>
                      <a:sym typeface="Graphik Light"/>
                    </a:defRPr>
                  </a:pPr>
                  <a:endParaRPr kumimoji="0" lang="en-US" sz="3200" b="0" i="0" u="none" strike="noStrike" kern="0" cap="none" spc="0" normalizeH="0" baseline="0" noProof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raphik-Light"/>
                    <a:ea typeface="Graphik-Light"/>
                    <a:cs typeface="Graphik-Light"/>
                    <a:sym typeface="Graphik Light"/>
                  </a:endParaRPr>
                </a:p>
              </p:txBody>
            </p:sp>
            <p:sp>
              <p:nvSpPr>
                <p:cNvPr id="36" name="Line">
                  <a:extLst>
                    <a:ext uri="{FF2B5EF4-FFF2-40B4-BE49-F238E27FC236}">
                      <a16:creationId xmlns:a16="http://schemas.microsoft.com/office/drawing/2014/main" id="{8459720A-8BCA-29D2-F14B-4CD4DD186AE7}"/>
                    </a:ext>
                  </a:extLst>
                </p:cNvPr>
                <p:cNvSpPr/>
                <p:nvPr/>
              </p:nvSpPr>
              <p:spPr>
                <a:xfrm>
                  <a:off x="478822" y="91421"/>
                  <a:ext cx="28590" cy="277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1" h="21600" extrusionOk="0">
                      <a:moveTo>
                        <a:pt x="21381" y="0"/>
                      </a:moveTo>
                      <a:cubicBezTo>
                        <a:pt x="16256" y="952"/>
                        <a:pt x="11130" y="1905"/>
                        <a:pt x="8018" y="2762"/>
                      </a:cubicBezTo>
                      <a:cubicBezTo>
                        <a:pt x="4906" y="3619"/>
                        <a:pt x="3808" y="4381"/>
                        <a:pt x="2710" y="5143"/>
                      </a:cubicBezTo>
                      <a:cubicBezTo>
                        <a:pt x="1611" y="5905"/>
                        <a:pt x="513" y="6667"/>
                        <a:pt x="147" y="7429"/>
                      </a:cubicBezTo>
                      <a:cubicBezTo>
                        <a:pt x="-219" y="8190"/>
                        <a:pt x="147" y="8952"/>
                        <a:pt x="696" y="9638"/>
                      </a:cubicBezTo>
                      <a:cubicBezTo>
                        <a:pt x="1245" y="10324"/>
                        <a:pt x="1978" y="10933"/>
                        <a:pt x="2893" y="11638"/>
                      </a:cubicBezTo>
                      <a:cubicBezTo>
                        <a:pt x="3808" y="12343"/>
                        <a:pt x="4906" y="13143"/>
                        <a:pt x="6005" y="13829"/>
                      </a:cubicBezTo>
                      <a:cubicBezTo>
                        <a:pt x="7103" y="14514"/>
                        <a:pt x="8201" y="15086"/>
                        <a:pt x="8934" y="15752"/>
                      </a:cubicBezTo>
                      <a:cubicBezTo>
                        <a:pt x="9666" y="16419"/>
                        <a:pt x="10032" y="17181"/>
                        <a:pt x="10398" y="17962"/>
                      </a:cubicBezTo>
                      <a:cubicBezTo>
                        <a:pt x="10764" y="18743"/>
                        <a:pt x="11130" y="19543"/>
                        <a:pt x="11496" y="20152"/>
                      </a:cubicBezTo>
                      <a:cubicBezTo>
                        <a:pt x="11862" y="20762"/>
                        <a:pt x="12228" y="21181"/>
                        <a:pt x="12595" y="21600"/>
                      </a:cubicBezTo>
                    </a:path>
                  </a:pathLst>
                </a:custGeom>
                <a:noFill/>
                <a:ln w="1491" cap="rnd">
                  <a:solidFill>
                    <a:srgbClr val="CDE8B5">
                      <a:alpha val="39000"/>
                    </a:srgbClr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marL="0" marR="0" lvl="0" indent="0" defTabSz="355600" eaLnBrk="1" fontAlgn="auto" latinLnBrk="0" hangingPunct="0">
                    <a:lnSpc>
                      <a:spcPct val="100000"/>
                    </a:lnSpc>
                    <a:spcBef>
                      <a:spcPts val="47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4000">
                      <a:solidFill>
                        <a:srgbClr val="53585F"/>
                      </a:solidFill>
                      <a:latin typeface="Graphik-Light"/>
                      <a:ea typeface="Graphik-Light"/>
                      <a:cs typeface="Graphik-Light"/>
                      <a:sym typeface="Graphik Light"/>
                    </a:defRPr>
                  </a:pPr>
                  <a:endParaRPr kumimoji="0" lang="en-US" sz="4000" b="0" i="0" u="none" strike="noStrike" kern="0" cap="none" spc="0" normalizeH="0" baseline="0" noProof="1">
                    <a:ln>
                      <a:noFill/>
                    </a:ln>
                    <a:solidFill>
                      <a:srgbClr val="53585F"/>
                    </a:solidFill>
                    <a:effectLst/>
                    <a:uLnTx/>
                    <a:uFillTx/>
                    <a:latin typeface="Graphik-Light"/>
                    <a:ea typeface="Graphik-Light"/>
                    <a:cs typeface="Graphik-Light"/>
                    <a:sym typeface="Graphik Light"/>
                  </a:endParaRPr>
                </a:p>
              </p:txBody>
            </p:sp>
          </p:grpSp>
          <p:pic>
            <p:nvPicPr>
              <p:cNvPr id="32" name="Picture 173" descr="Picture 173">
                <a:extLst>
                  <a:ext uri="{FF2B5EF4-FFF2-40B4-BE49-F238E27FC236}">
                    <a16:creationId xmlns:a16="http://schemas.microsoft.com/office/drawing/2014/main" id="{5F03B180-8B31-395D-4583-79338041A9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8746" y="1495765"/>
                <a:ext cx="1334067" cy="8223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3" name="Line">
                <a:extLst>
                  <a:ext uri="{FF2B5EF4-FFF2-40B4-BE49-F238E27FC236}">
                    <a16:creationId xmlns:a16="http://schemas.microsoft.com/office/drawing/2014/main" id="{AB822369-20D0-CC19-D9A4-5D6964DD8A8F}"/>
                  </a:ext>
                </a:extLst>
              </p:cNvPr>
              <p:cNvSpPr/>
              <p:nvPr/>
            </p:nvSpPr>
            <p:spPr>
              <a:xfrm flipH="1" flipV="1">
                <a:off x="-219270" y="1232926"/>
                <a:ext cx="169686" cy="264588"/>
              </a:xfrm>
              <a:prstGeom prst="line">
                <a:avLst/>
              </a:prstGeom>
              <a:noFill/>
              <a:ln w="28575" cap="flat">
                <a:solidFill>
                  <a:srgbClr val="DF0F44"/>
                </a:solidFill>
                <a:prstDash val="sysDot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4" name="Scissors">
                <a:extLst>
                  <a:ext uri="{FF2B5EF4-FFF2-40B4-BE49-F238E27FC236}">
                    <a16:creationId xmlns:a16="http://schemas.microsoft.com/office/drawing/2014/main" id="{C15DC60E-F901-F6BA-4F7E-5D2BF9D64D17}"/>
                  </a:ext>
                </a:extLst>
              </p:cNvPr>
              <p:cNvSpPr/>
              <p:nvPr/>
            </p:nvSpPr>
            <p:spPr>
              <a:xfrm>
                <a:off x="-616306" y="942453"/>
                <a:ext cx="421029" cy="381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6" h="21600" extrusionOk="0">
                    <a:moveTo>
                      <a:pt x="7558" y="0"/>
                    </a:moveTo>
                    <a:cubicBezTo>
                      <a:pt x="6594" y="0"/>
                      <a:pt x="5708" y="535"/>
                      <a:pt x="5187" y="1430"/>
                    </a:cubicBezTo>
                    <a:cubicBezTo>
                      <a:pt x="4779" y="2130"/>
                      <a:pt x="4642" y="2965"/>
                      <a:pt x="4801" y="3782"/>
                    </a:cubicBezTo>
                    <a:cubicBezTo>
                      <a:pt x="4959" y="4599"/>
                      <a:pt x="5393" y="5298"/>
                      <a:pt x="6024" y="5750"/>
                    </a:cubicBezTo>
                    <a:cubicBezTo>
                      <a:pt x="6171" y="5856"/>
                      <a:pt x="6329" y="5946"/>
                      <a:pt x="6494" y="6021"/>
                    </a:cubicBezTo>
                    <a:lnTo>
                      <a:pt x="6531" y="6043"/>
                    </a:lnTo>
                    <a:lnTo>
                      <a:pt x="8917" y="7674"/>
                    </a:lnTo>
                    <a:lnTo>
                      <a:pt x="9567" y="10332"/>
                    </a:lnTo>
                    <a:lnTo>
                      <a:pt x="7116" y="10766"/>
                    </a:lnTo>
                    <a:lnTo>
                      <a:pt x="4762" y="8996"/>
                    </a:lnTo>
                    <a:cubicBezTo>
                      <a:pt x="4633" y="8859"/>
                      <a:pt x="4494" y="8735"/>
                      <a:pt x="4347" y="8630"/>
                    </a:cubicBezTo>
                    <a:cubicBezTo>
                      <a:pt x="3876" y="8292"/>
                      <a:pt x="3345" y="8133"/>
                      <a:pt x="2821" y="8133"/>
                    </a:cubicBezTo>
                    <a:cubicBezTo>
                      <a:pt x="1896" y="8133"/>
                      <a:pt x="989" y="8636"/>
                      <a:pt x="451" y="9560"/>
                    </a:cubicBezTo>
                    <a:cubicBezTo>
                      <a:pt x="43" y="10260"/>
                      <a:pt x="-94" y="11096"/>
                      <a:pt x="64" y="11913"/>
                    </a:cubicBezTo>
                    <a:cubicBezTo>
                      <a:pt x="223" y="12730"/>
                      <a:pt x="658" y="13429"/>
                      <a:pt x="1289" y="13881"/>
                    </a:cubicBezTo>
                    <a:cubicBezTo>
                      <a:pt x="2594" y="14816"/>
                      <a:pt x="4341" y="14400"/>
                      <a:pt x="5184" y="12953"/>
                    </a:cubicBezTo>
                    <a:cubicBezTo>
                      <a:pt x="5255" y="12830"/>
                      <a:pt x="5321" y="12696"/>
                      <a:pt x="5379" y="12558"/>
                    </a:cubicBezTo>
                    <a:lnTo>
                      <a:pt x="5506" y="12248"/>
                    </a:lnTo>
                    <a:lnTo>
                      <a:pt x="5755" y="12448"/>
                    </a:lnTo>
                    <a:cubicBezTo>
                      <a:pt x="6327" y="12907"/>
                      <a:pt x="7269" y="12731"/>
                      <a:pt x="7279" y="12729"/>
                    </a:cubicBezTo>
                    <a:lnTo>
                      <a:pt x="7316" y="12726"/>
                    </a:lnTo>
                    <a:lnTo>
                      <a:pt x="12082" y="12582"/>
                    </a:lnTo>
                    <a:lnTo>
                      <a:pt x="12682" y="12569"/>
                    </a:lnTo>
                    <a:lnTo>
                      <a:pt x="12680" y="12563"/>
                    </a:lnTo>
                    <a:lnTo>
                      <a:pt x="21506" y="12295"/>
                    </a:lnTo>
                    <a:cubicBezTo>
                      <a:pt x="20790" y="11514"/>
                      <a:pt x="20217" y="11228"/>
                      <a:pt x="20211" y="11225"/>
                    </a:cubicBezTo>
                    <a:lnTo>
                      <a:pt x="20169" y="11199"/>
                    </a:lnTo>
                    <a:cubicBezTo>
                      <a:pt x="19557" y="10730"/>
                      <a:pt x="18046" y="10594"/>
                      <a:pt x="17516" y="10582"/>
                    </a:cubicBezTo>
                    <a:lnTo>
                      <a:pt x="12692" y="10205"/>
                    </a:lnTo>
                    <a:lnTo>
                      <a:pt x="11802" y="10233"/>
                    </a:lnTo>
                    <a:lnTo>
                      <a:pt x="10602" y="7052"/>
                    </a:lnTo>
                    <a:cubicBezTo>
                      <a:pt x="10511" y="6749"/>
                      <a:pt x="10178" y="5898"/>
                      <a:pt x="9735" y="5603"/>
                    </a:cubicBezTo>
                    <a:lnTo>
                      <a:pt x="9476" y="5432"/>
                    </a:lnTo>
                    <a:lnTo>
                      <a:pt x="9675" y="5180"/>
                    </a:lnTo>
                    <a:cubicBezTo>
                      <a:pt x="9764" y="5066"/>
                      <a:pt x="9846" y="4944"/>
                      <a:pt x="9918" y="4820"/>
                    </a:cubicBezTo>
                    <a:cubicBezTo>
                      <a:pt x="10761" y="3373"/>
                      <a:pt x="10386" y="1435"/>
                      <a:pt x="9082" y="500"/>
                    </a:cubicBezTo>
                    <a:cubicBezTo>
                      <a:pt x="8626" y="173"/>
                      <a:pt x="8099" y="0"/>
                      <a:pt x="7558" y="0"/>
                    </a:cubicBezTo>
                    <a:close/>
                    <a:moveTo>
                      <a:pt x="7556" y="939"/>
                    </a:moveTo>
                    <a:cubicBezTo>
                      <a:pt x="7935" y="939"/>
                      <a:pt x="8304" y="1059"/>
                      <a:pt x="8623" y="1288"/>
                    </a:cubicBezTo>
                    <a:cubicBezTo>
                      <a:pt x="9065" y="1605"/>
                      <a:pt x="9367" y="2094"/>
                      <a:pt x="9478" y="2666"/>
                    </a:cubicBezTo>
                    <a:cubicBezTo>
                      <a:pt x="9589" y="3237"/>
                      <a:pt x="9493" y="3822"/>
                      <a:pt x="9208" y="4311"/>
                    </a:cubicBezTo>
                    <a:cubicBezTo>
                      <a:pt x="8843" y="4937"/>
                      <a:pt x="8223" y="5311"/>
                      <a:pt x="7549" y="5311"/>
                    </a:cubicBezTo>
                    <a:cubicBezTo>
                      <a:pt x="7170" y="5311"/>
                      <a:pt x="6801" y="5191"/>
                      <a:pt x="6482" y="4962"/>
                    </a:cubicBezTo>
                    <a:cubicBezTo>
                      <a:pt x="6041" y="4645"/>
                      <a:pt x="5736" y="4156"/>
                      <a:pt x="5626" y="3584"/>
                    </a:cubicBezTo>
                    <a:cubicBezTo>
                      <a:pt x="5515" y="3013"/>
                      <a:pt x="5612" y="2428"/>
                      <a:pt x="5898" y="1939"/>
                    </a:cubicBezTo>
                    <a:cubicBezTo>
                      <a:pt x="6262" y="1313"/>
                      <a:pt x="6882" y="939"/>
                      <a:pt x="7556" y="939"/>
                    </a:cubicBezTo>
                    <a:close/>
                    <a:moveTo>
                      <a:pt x="2791" y="9070"/>
                    </a:moveTo>
                    <a:cubicBezTo>
                      <a:pt x="3178" y="9063"/>
                      <a:pt x="3555" y="9181"/>
                      <a:pt x="3887" y="9419"/>
                    </a:cubicBezTo>
                    <a:cubicBezTo>
                      <a:pt x="4800" y="10073"/>
                      <a:pt x="5063" y="11429"/>
                      <a:pt x="4473" y="12442"/>
                    </a:cubicBezTo>
                    <a:cubicBezTo>
                      <a:pt x="4096" y="13089"/>
                      <a:pt x="3462" y="13443"/>
                      <a:pt x="2815" y="13443"/>
                    </a:cubicBezTo>
                    <a:cubicBezTo>
                      <a:pt x="2448" y="13443"/>
                      <a:pt x="2078" y="13329"/>
                      <a:pt x="1748" y="13093"/>
                    </a:cubicBezTo>
                    <a:cubicBezTo>
                      <a:pt x="835" y="12438"/>
                      <a:pt x="572" y="11082"/>
                      <a:pt x="1162" y="10069"/>
                    </a:cubicBezTo>
                    <a:cubicBezTo>
                      <a:pt x="1447" y="9579"/>
                      <a:pt x="1888" y="9242"/>
                      <a:pt x="2403" y="9119"/>
                    </a:cubicBezTo>
                    <a:cubicBezTo>
                      <a:pt x="2532" y="9088"/>
                      <a:pt x="2662" y="9073"/>
                      <a:pt x="2791" y="9070"/>
                    </a:cubicBezTo>
                    <a:close/>
                    <a:moveTo>
                      <a:pt x="10915" y="10738"/>
                    </a:moveTo>
                    <a:cubicBezTo>
                      <a:pt x="10966" y="10732"/>
                      <a:pt x="11019" y="10734"/>
                      <a:pt x="11071" y="10744"/>
                    </a:cubicBezTo>
                    <a:cubicBezTo>
                      <a:pt x="11140" y="10758"/>
                      <a:pt x="11209" y="10786"/>
                      <a:pt x="11272" y="10832"/>
                    </a:cubicBezTo>
                    <a:cubicBezTo>
                      <a:pt x="11525" y="11013"/>
                      <a:pt x="11597" y="11385"/>
                      <a:pt x="11434" y="11665"/>
                    </a:cubicBezTo>
                    <a:cubicBezTo>
                      <a:pt x="11271" y="11945"/>
                      <a:pt x="10933" y="12026"/>
                      <a:pt x="10681" y="11846"/>
                    </a:cubicBezTo>
                    <a:cubicBezTo>
                      <a:pt x="10429" y="11665"/>
                      <a:pt x="10357" y="11291"/>
                      <a:pt x="10520" y="11011"/>
                    </a:cubicBezTo>
                    <a:cubicBezTo>
                      <a:pt x="10611" y="10853"/>
                      <a:pt x="10759" y="10759"/>
                      <a:pt x="10915" y="10738"/>
                    </a:cubicBezTo>
                    <a:close/>
                    <a:moveTo>
                      <a:pt x="12892" y="13124"/>
                    </a:moveTo>
                    <a:lnTo>
                      <a:pt x="10607" y="13169"/>
                    </a:lnTo>
                    <a:lnTo>
                      <a:pt x="10748" y="13544"/>
                    </a:lnTo>
                    <a:lnTo>
                      <a:pt x="13033" y="18256"/>
                    </a:lnTo>
                    <a:cubicBezTo>
                      <a:pt x="13267" y="18800"/>
                      <a:pt x="14000" y="20272"/>
                      <a:pt x="14636" y="20698"/>
                    </a:cubicBezTo>
                    <a:lnTo>
                      <a:pt x="14676" y="20730"/>
                    </a:lnTo>
                    <a:cubicBezTo>
                      <a:pt x="14681" y="20735"/>
                      <a:pt x="15151" y="21197"/>
                      <a:pt x="16088" y="21600"/>
                    </a:cubicBezTo>
                    <a:lnTo>
                      <a:pt x="12892" y="13124"/>
                    </a:lnTo>
                    <a:close/>
                  </a:path>
                </a:pathLst>
              </a:custGeom>
              <a:solidFill>
                <a:srgbClr val="DF0F4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sp>
          <p:nvSpPr>
            <p:cNvPr id="30" name="NMR sensor1">
              <a:extLst>
                <a:ext uri="{FF2B5EF4-FFF2-40B4-BE49-F238E27FC236}">
                  <a16:creationId xmlns:a16="http://schemas.microsoft.com/office/drawing/2014/main" id="{956C7E81-9D9E-A747-02A6-41336476110E}"/>
                </a:ext>
              </a:extLst>
            </p:cNvPr>
            <p:cNvSpPr txBox="1"/>
            <p:nvPr/>
          </p:nvSpPr>
          <p:spPr>
            <a:xfrm>
              <a:off x="1017902" y="2304689"/>
              <a:ext cx="2302817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0" marR="0" lvl="0" indent="0" algn="ctr" defTabSz="355600" eaLnBrk="1" fontAlgn="auto" latinLnBrk="0" hangingPunct="0">
                <a:lnSpc>
                  <a:spcPct val="100000"/>
                </a:lnSpc>
                <a:spcBef>
                  <a:spcPts val="4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500">
                  <a:solidFill>
                    <a:srgbClr val="53585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r>
                <a:rPr kumimoji="0" lang="en-US" sz="16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Graphik"/>
                </a:rPr>
                <a:t>NMR sensor</a:t>
              </a:r>
              <a:r>
                <a:rPr kumimoji="0" lang="en-US" sz="1600" b="0" i="0" u="none" strike="noStrike" kern="0" cap="none" spc="0" normalizeH="0" baseline="31999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Graphik"/>
                </a:rPr>
                <a:t>1</a:t>
              </a:r>
            </a:p>
          </p:txBody>
        </p:sp>
      </p:grpSp>
      <p:sp>
        <p:nvSpPr>
          <p:cNvPr id="45" name="Arc 44">
            <a:extLst>
              <a:ext uri="{FF2B5EF4-FFF2-40B4-BE49-F238E27FC236}">
                <a16:creationId xmlns:a16="http://schemas.microsoft.com/office/drawing/2014/main" id="{530AAFCF-ED0A-20E8-438D-E90BABFA49BB}"/>
              </a:ext>
            </a:extLst>
          </p:cNvPr>
          <p:cNvSpPr/>
          <p:nvPr/>
        </p:nvSpPr>
        <p:spPr>
          <a:xfrm>
            <a:off x="958230" y="3540397"/>
            <a:ext cx="1339546" cy="1555610"/>
          </a:xfrm>
          <a:prstGeom prst="arc">
            <a:avLst>
              <a:gd name="adj1" fmla="val 13205579"/>
              <a:gd name="adj2" fmla="val 20784361"/>
            </a:avLst>
          </a:prstGeom>
          <a:ln w="19050">
            <a:solidFill>
              <a:srgbClr val="DC143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0F30F10-1A3E-A2EB-1CC1-828064884E3D}"/>
              </a:ext>
            </a:extLst>
          </p:cNvPr>
          <p:cNvGrpSpPr>
            <a:grpSpLocks noChangeAspect="1"/>
          </p:cNvGrpSpPr>
          <p:nvPr/>
        </p:nvGrpSpPr>
        <p:grpSpPr>
          <a:xfrm>
            <a:off x="460523" y="1413563"/>
            <a:ext cx="2359831" cy="2067732"/>
            <a:chOff x="319815" y="1437953"/>
            <a:chExt cx="2359831" cy="2067732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7B04D432-1135-327C-EE43-96C162EE1386}"/>
                </a:ext>
              </a:extLst>
            </p:cNvPr>
            <p:cNvGrpSpPr/>
            <p:nvPr/>
          </p:nvGrpSpPr>
          <p:grpSpPr>
            <a:xfrm>
              <a:off x="319815" y="1437953"/>
              <a:ext cx="2359831" cy="2067732"/>
              <a:chOff x="9789064" y="3525683"/>
              <a:chExt cx="2359831" cy="2067732"/>
            </a:xfrm>
          </p:grpSpPr>
          <p:pic>
            <p:nvPicPr>
              <p:cNvPr id="61" name="Picture 60" descr="A graph of a graph&#10;&#10;AI-generated content may be incorrect.">
                <a:extLst>
                  <a:ext uri="{FF2B5EF4-FFF2-40B4-BE49-F238E27FC236}">
                    <a16:creationId xmlns:a16="http://schemas.microsoft.com/office/drawing/2014/main" id="{C0155C9D-DFDA-B612-397A-A6C81596C8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924" t="45778" r="-1935" b="8038"/>
              <a:stretch>
                <a:fillRect/>
              </a:stretch>
            </p:blipFill>
            <p:spPr>
              <a:xfrm>
                <a:off x="9832701" y="3525683"/>
                <a:ext cx="2316194" cy="1759458"/>
              </a:xfrm>
              <a:prstGeom prst="rect">
                <a:avLst/>
              </a:prstGeom>
            </p:spPr>
          </p:pic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8BDE4B6-F815-12BE-B20E-0FC6B1CD11C0}"/>
                  </a:ext>
                </a:extLst>
              </p:cNvPr>
              <p:cNvSpPr/>
              <p:nvPr/>
            </p:nvSpPr>
            <p:spPr>
              <a:xfrm>
                <a:off x="10154190" y="5118815"/>
                <a:ext cx="1604836" cy="1663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US" sz="2400" dirty="0" err="1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582407B-F249-26AB-6362-7E1DE1FC419B}"/>
                  </a:ext>
                </a:extLst>
              </p:cNvPr>
              <p:cNvSpPr/>
              <p:nvPr/>
            </p:nvSpPr>
            <p:spPr>
              <a:xfrm flipV="1">
                <a:off x="9789064" y="3956681"/>
                <a:ext cx="321299" cy="10091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US" sz="2400" dirty="0" err="1"/>
              </a:p>
            </p:txBody>
          </p:sp>
          <p:sp>
            <p:nvSpPr>
              <p:cNvPr id="64" name="Mean value 0-25 ms interval CPMG">
                <a:extLst>
                  <a:ext uri="{FF2B5EF4-FFF2-40B4-BE49-F238E27FC236}">
                    <a16:creationId xmlns:a16="http://schemas.microsoft.com/office/drawing/2014/main" id="{485B44F6-8778-2E90-3711-55F6A348C6B5}"/>
                  </a:ext>
                </a:extLst>
              </p:cNvPr>
              <p:cNvSpPr txBox="1"/>
              <p:nvPr/>
            </p:nvSpPr>
            <p:spPr>
              <a:xfrm>
                <a:off x="10154190" y="5131750"/>
                <a:ext cx="1689495" cy="46166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>
                <a:lvl1pPr algn="ctr">
                  <a:spcBef>
                    <a:spcPts val="700"/>
                  </a:spcBef>
                  <a:defRPr sz="1200">
                    <a:solidFill>
                      <a:srgbClr val="535353"/>
                    </a:solidFill>
                    <a:latin typeface="Avenir Next Regular"/>
                    <a:ea typeface="Avenir Next Regular"/>
                    <a:cs typeface="Avenir Next Regular"/>
                    <a:sym typeface="Avenir Next Regular"/>
                  </a:defRPr>
                </a:lvl1pPr>
              </a:lstStyle>
              <a:p>
                <a:pPr marL="0" marR="0" lvl="0" indent="0" algn="ctr" defTabSz="914400" eaLnBrk="1" fontAlgn="auto" latinLnBrk="0" hangingPunct="0">
                  <a:lnSpc>
                    <a:spcPct val="100000"/>
                  </a:lnSpc>
                  <a:spcBef>
                    <a:spcPts val="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1">
                    <a:ln>
                      <a:noFill/>
                    </a:ln>
                    <a:solidFill>
                      <a:srgbClr val="535353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  <a:sym typeface="Avenir Next Regular"/>
                  </a:rPr>
                  <a:t>Mean value 0-25 ms interval CPMG</a:t>
                </a:r>
              </a:p>
            </p:txBody>
          </p:sp>
          <p:sp>
            <p:nvSpPr>
              <p:cNvPr id="65" name="CPMG">
                <a:extLst>
                  <a:ext uri="{FF2B5EF4-FFF2-40B4-BE49-F238E27FC236}">
                    <a16:creationId xmlns:a16="http://schemas.microsoft.com/office/drawing/2014/main" id="{A4AD5A83-2E52-3C42-8CED-8ABD157944CF}"/>
                  </a:ext>
                </a:extLst>
              </p:cNvPr>
              <p:cNvSpPr txBox="1"/>
              <p:nvPr/>
            </p:nvSpPr>
            <p:spPr>
              <a:xfrm>
                <a:off x="10726603" y="3794935"/>
                <a:ext cx="771382" cy="2969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ctr">
                  <a:spcBef>
                    <a:spcPts val="700"/>
                  </a:spcBef>
                  <a:defRPr sz="1400">
                    <a:solidFill>
                      <a:srgbClr val="0433FF"/>
                    </a:solidFill>
                    <a:latin typeface="Avenir Next Regular"/>
                    <a:ea typeface="Avenir Next Regular"/>
                    <a:cs typeface="Avenir Next Regular"/>
                    <a:sym typeface="Avenir Next Regular"/>
                  </a:defRPr>
                </a:lvl1pPr>
              </a:lstStyle>
              <a:p>
                <a:pPr marL="0" marR="0" lvl="0" indent="0" algn="ctr" defTabSz="914400" eaLnBrk="1" fontAlgn="auto" latinLnBrk="0" hangingPunct="0">
                  <a:lnSpc>
                    <a:spcPct val="100000"/>
                  </a:lnSpc>
                  <a:spcBef>
                    <a:spcPts val="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1">
                    <a:ln>
                      <a:noFill/>
                    </a:ln>
                    <a:solidFill>
                      <a:srgbClr val="4169E1"/>
                    </a:solidFill>
                    <a:effectLst/>
                    <a:uLnTx/>
                    <a:uFillTx/>
                    <a:latin typeface="Avenir Next Regular"/>
                    <a:sym typeface="Avenir Next Regular"/>
                  </a:rPr>
                  <a:t>CPMG</a:t>
                </a:r>
              </a:p>
            </p:txBody>
          </p:sp>
        </p:grp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AEBCDAF-5CE1-21F5-C9E5-8924208B398B}"/>
                </a:ext>
              </a:extLst>
            </p:cNvPr>
            <p:cNvSpPr/>
            <p:nvPr/>
          </p:nvSpPr>
          <p:spPr>
            <a:xfrm rot="5400000" flipV="1">
              <a:off x="683436" y="1261912"/>
              <a:ext cx="232990" cy="7081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/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33D4C20F-C2DA-7C9D-00D2-8AB2DCD092A8}"/>
              </a:ext>
            </a:extLst>
          </p:cNvPr>
          <p:cNvSpPr/>
          <p:nvPr/>
        </p:nvSpPr>
        <p:spPr>
          <a:xfrm>
            <a:off x="3411977" y="4913127"/>
            <a:ext cx="365760" cy="36576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B704176-A2FB-18E8-0D28-0CCFD30760D0}"/>
              </a:ext>
            </a:extLst>
          </p:cNvPr>
          <p:cNvSpPr/>
          <p:nvPr/>
        </p:nvSpPr>
        <p:spPr>
          <a:xfrm>
            <a:off x="3448569" y="4001514"/>
            <a:ext cx="365760" cy="36576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DC471A0-96AE-D21C-6331-B6A8A7541D22}"/>
              </a:ext>
            </a:extLst>
          </p:cNvPr>
          <p:cNvSpPr/>
          <p:nvPr/>
        </p:nvSpPr>
        <p:spPr>
          <a:xfrm>
            <a:off x="3448569" y="3173021"/>
            <a:ext cx="365760" cy="36576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6318DCF5-0693-A325-1B5E-07838A4CB8F3}"/>
              </a:ext>
            </a:extLst>
          </p:cNvPr>
          <p:cNvSpPr/>
          <p:nvPr/>
        </p:nvSpPr>
        <p:spPr>
          <a:xfrm>
            <a:off x="3411977" y="2266537"/>
            <a:ext cx="365760" cy="36576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247AB9-FAED-DE57-681E-395F2C502A1B}"/>
              </a:ext>
            </a:extLst>
          </p:cNvPr>
          <p:cNvGrpSpPr/>
          <p:nvPr/>
        </p:nvGrpSpPr>
        <p:grpSpPr>
          <a:xfrm>
            <a:off x="3991111" y="1831281"/>
            <a:ext cx="1961176" cy="1145614"/>
            <a:chOff x="3912726" y="1574423"/>
            <a:chExt cx="1961176" cy="114561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D09A259-2BD1-769D-F6DE-B57CC6F6CD8E}"/>
                </a:ext>
              </a:extLst>
            </p:cNvPr>
            <p:cNvSpPr/>
            <p:nvPr/>
          </p:nvSpPr>
          <p:spPr>
            <a:xfrm>
              <a:off x="3912726" y="1574423"/>
              <a:ext cx="1541635" cy="110455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prstDash val="solid"/>
              <a:miter lim="800000"/>
            </a:ln>
            <a:effectLst/>
            <a:sp3d/>
          </p:spPr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Arial"/>
                <a:sym typeface="Arial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2037EEE-760B-7712-A67D-710EE6ED3C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77041" y="1748578"/>
              <a:ext cx="187312" cy="182880"/>
            </a:xfrm>
            <a:prstGeom prst="ellipse">
              <a:avLst/>
            </a:prstGeom>
            <a:solidFill>
              <a:srgbClr val="B12260"/>
            </a:solidFill>
            <a:ln w="12700" cap="flat">
              <a:noFill/>
              <a:prstDash val="solid"/>
              <a:miter lim="800000"/>
            </a:ln>
            <a:effectLst/>
            <a:sp3d/>
          </p:spPr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Arial"/>
                <a:sym typeface="Arial"/>
              </a:endParaRPr>
            </a:p>
          </p:txBody>
        </p:sp>
        <p:sp>
          <p:nvSpPr>
            <p:cNvPr id="7" name="Mono-exponential fit first 75  s FID">
              <a:extLst>
                <a:ext uri="{FF2B5EF4-FFF2-40B4-BE49-F238E27FC236}">
                  <a16:creationId xmlns:a16="http://schemas.microsoft.com/office/drawing/2014/main" id="{477907D5-6A71-AA0E-0661-2BF20A92D1A2}"/>
                </a:ext>
              </a:extLst>
            </p:cNvPr>
            <p:cNvSpPr txBox="1"/>
            <p:nvPr/>
          </p:nvSpPr>
          <p:spPr>
            <a:xfrm>
              <a:off x="4332267" y="1649519"/>
              <a:ext cx="1541635" cy="338554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solidFill>
                    <a:srgbClr val="535353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  <a:r>
                <a:rPr kumimoji="0" lang="en-US" sz="1600" b="0" i="0" u="none" strike="noStrike" kern="0" cap="none" spc="0" normalizeH="0" baseline="0" noProof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Avenir Next Regular"/>
                </a:rPr>
                <a:t>Beech leaves</a:t>
              </a:r>
            </a:p>
          </p:txBody>
        </p:sp>
        <p:sp>
          <p:nvSpPr>
            <p:cNvPr id="8" name="Mono-exponential fit first 75  s FID">
              <a:extLst>
                <a:ext uri="{FF2B5EF4-FFF2-40B4-BE49-F238E27FC236}">
                  <a16:creationId xmlns:a16="http://schemas.microsoft.com/office/drawing/2014/main" id="{39861B28-EB75-7AEA-518D-DA39AB866ED2}"/>
                </a:ext>
              </a:extLst>
            </p:cNvPr>
            <p:cNvSpPr txBox="1"/>
            <p:nvPr/>
          </p:nvSpPr>
          <p:spPr>
            <a:xfrm>
              <a:off x="4349058" y="2023398"/>
              <a:ext cx="1315074" cy="3385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solidFill>
                    <a:srgbClr val="535353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  <a:r>
                <a:rPr kumimoji="0" lang="en-US" sz="1600" b="0" i="0" u="none" strike="noStrike" kern="0" cap="none" spc="0" normalizeH="0" baseline="0" noProof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Avenir Next Regular"/>
                </a:rPr>
                <a:t>Poplar leaves</a:t>
              </a:r>
            </a:p>
          </p:txBody>
        </p:sp>
        <p:sp>
          <p:nvSpPr>
            <p:cNvPr id="9" name="Mono-exponential fit first 75  s FID">
              <a:extLst>
                <a:ext uri="{FF2B5EF4-FFF2-40B4-BE49-F238E27FC236}">
                  <a16:creationId xmlns:a16="http://schemas.microsoft.com/office/drawing/2014/main" id="{EB109CD5-9A0A-5D85-CF76-27CFD3FCA858}"/>
                </a:ext>
              </a:extLst>
            </p:cNvPr>
            <p:cNvSpPr txBox="1"/>
            <p:nvPr/>
          </p:nvSpPr>
          <p:spPr>
            <a:xfrm>
              <a:off x="4332267" y="2381483"/>
              <a:ext cx="1315786" cy="3385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solidFill>
                    <a:srgbClr val="535353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  <a:r>
                <a:rPr kumimoji="0" lang="en-US" sz="1600" b="0" i="0" u="none" strike="noStrike" kern="0" cap="none" spc="0" normalizeH="0" baseline="0" noProof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Avenir Next Regular"/>
                </a:rPr>
                <a:t>Wheat leaves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2F5C600-BA19-B2D4-1330-C3B0DE1A35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74553" y="2090187"/>
              <a:ext cx="187312" cy="182880"/>
            </a:xfrm>
            <a:prstGeom prst="ellipse">
              <a:avLst/>
            </a:prstGeom>
            <a:solidFill>
              <a:srgbClr val="7FCBB3"/>
            </a:solidFill>
            <a:ln w="12700" cap="flat">
              <a:noFill/>
              <a:prstDash val="solid"/>
              <a:miter lim="800000"/>
            </a:ln>
            <a:effectLst/>
            <a:sp3d/>
          </p:spPr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Arial"/>
                <a:sym typeface="Arial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9CB6D0E-DD75-7D7D-B383-C1DC1835F7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74553" y="2429997"/>
              <a:ext cx="187312" cy="182880"/>
            </a:xfrm>
            <a:prstGeom prst="ellipse">
              <a:avLst/>
            </a:prstGeom>
            <a:solidFill>
              <a:srgbClr val="E0B248"/>
            </a:solidFill>
            <a:ln w="12700" cap="flat">
              <a:noFill/>
              <a:prstDash val="solid"/>
              <a:miter lim="800000"/>
            </a:ln>
            <a:effectLst/>
            <a:sp3d/>
          </p:spPr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Arial"/>
                <a:sym typeface="Arial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F03E262-984D-07CB-282D-85AD55E09FD4}"/>
              </a:ext>
            </a:extLst>
          </p:cNvPr>
          <p:cNvSpPr/>
          <p:nvPr/>
        </p:nvSpPr>
        <p:spPr>
          <a:xfrm>
            <a:off x="4038600" y="1844561"/>
            <a:ext cx="1701309" cy="1175069"/>
          </a:xfrm>
          <a:prstGeom prst="roundRect">
            <a:avLst/>
          </a:prstGeom>
          <a:noFill/>
          <a:ln w="1270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409484-DC9D-6563-97AF-68BDA7804A25}"/>
              </a:ext>
            </a:extLst>
          </p:cNvPr>
          <p:cNvSpPr txBox="1"/>
          <p:nvPr/>
        </p:nvSpPr>
        <p:spPr>
          <a:xfrm>
            <a:off x="4951283" y="5590233"/>
            <a:ext cx="1348421" cy="3554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PD</a:t>
            </a:r>
            <a:r>
              <a:rPr lang="en-US" baseline="-250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liq</a:t>
            </a:r>
            <a:r>
              <a:rPr lang="en-US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in </a:t>
            </a:r>
            <a:r>
              <a:rPr lang="en-US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a.u</a:t>
            </a:r>
            <a:r>
              <a:rPr lang="en-US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F845EF-B329-24B6-E17C-1EA26E2FCEF8}"/>
              </a:ext>
            </a:extLst>
          </p:cNvPr>
          <p:cNvSpPr txBox="1"/>
          <p:nvPr/>
        </p:nvSpPr>
        <p:spPr>
          <a:xfrm rot="16200000">
            <a:off x="2169322" y="3224618"/>
            <a:ext cx="2230636" cy="3554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Water Weight in 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864685-7749-7DDF-031C-187D2561C037}"/>
              </a:ext>
            </a:extLst>
          </p:cNvPr>
          <p:cNvSpPr txBox="1"/>
          <p:nvPr/>
        </p:nvSpPr>
        <p:spPr>
          <a:xfrm rot="16200000">
            <a:off x="6510270" y="3294954"/>
            <a:ext cx="2230636" cy="3554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Residuals in 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4C09A6-C67A-2BFB-2623-229680E73C48}"/>
              </a:ext>
            </a:extLst>
          </p:cNvPr>
          <p:cNvSpPr txBox="1"/>
          <p:nvPr/>
        </p:nvSpPr>
        <p:spPr>
          <a:xfrm>
            <a:off x="9387840" y="5417305"/>
            <a:ext cx="1348421" cy="3554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PD</a:t>
            </a:r>
            <a:r>
              <a:rPr lang="en-US" baseline="-250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liq</a:t>
            </a:r>
            <a:r>
              <a:rPr lang="en-US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in </a:t>
            </a:r>
            <a:r>
              <a:rPr lang="en-US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a.u</a:t>
            </a:r>
            <a:r>
              <a:rPr lang="en-US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238710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08B06-0128-F7F0-ABED-CAFA3E15C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D4D0A194-3AE7-7788-19BA-3A1F2F633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517" y="1628801"/>
            <a:ext cx="4290061" cy="4349099"/>
          </a:xfrm>
          <a:prstGeom prst="rect">
            <a:avLst/>
          </a:prstGeom>
        </p:spPr>
      </p:pic>
      <p:pic>
        <p:nvPicPr>
          <p:cNvPr id="22" name="Picture 21" descr="A graph of different colored dots&#10;&#10;AI-generated content may be incorrect.">
            <a:extLst>
              <a:ext uri="{FF2B5EF4-FFF2-40B4-BE49-F238E27FC236}">
                <a16:creationId xmlns:a16="http://schemas.microsoft.com/office/drawing/2014/main" id="{D2C579AE-7DDE-30D5-9011-17280BBD2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12"/>
          <a:stretch>
            <a:fillRect/>
          </a:stretch>
        </p:blipFill>
        <p:spPr>
          <a:xfrm>
            <a:off x="7384794" y="1466644"/>
            <a:ext cx="4254752" cy="43491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FFD8D1A-BEA3-322F-979F-FB0DB19FF710}"/>
              </a:ext>
            </a:extLst>
          </p:cNvPr>
          <p:cNvSpPr/>
          <p:nvPr/>
        </p:nvSpPr>
        <p:spPr>
          <a:xfrm>
            <a:off x="9548100" y="5837012"/>
            <a:ext cx="2452556" cy="1020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pic>
        <p:nvPicPr>
          <p:cNvPr id="24" name="Picture 23" descr="A graph of different colored dots&#10;&#10;AI-generated content may be incorrect.">
            <a:extLst>
              <a:ext uri="{FF2B5EF4-FFF2-40B4-BE49-F238E27FC236}">
                <a16:creationId xmlns:a16="http://schemas.microsoft.com/office/drawing/2014/main" id="{6A3FA3F5-EBB7-F750-6F3D-A9B625DCFE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98" t="8589" b="18516"/>
          <a:stretch>
            <a:fillRect/>
          </a:stretch>
        </p:blipFill>
        <p:spPr>
          <a:xfrm rot="5400000">
            <a:off x="9540020" y="4458602"/>
            <a:ext cx="1034298" cy="350376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4383B2C-A700-4683-FA5C-5C6D58F6B3A7}"/>
              </a:ext>
            </a:extLst>
          </p:cNvPr>
          <p:cNvSpPr txBox="1"/>
          <p:nvPr/>
        </p:nvSpPr>
        <p:spPr>
          <a:xfrm>
            <a:off x="8494646" y="6032741"/>
            <a:ext cx="432048" cy="3554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40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D17214-43FB-BEF0-B943-733A3B239DD0}"/>
              </a:ext>
            </a:extLst>
          </p:cNvPr>
          <p:cNvSpPr txBox="1"/>
          <p:nvPr/>
        </p:nvSpPr>
        <p:spPr>
          <a:xfrm>
            <a:off x="9089577" y="6032741"/>
            <a:ext cx="432048" cy="3554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50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A36B6F-C8B2-0874-CFF1-40EFDCD4627F}"/>
              </a:ext>
            </a:extLst>
          </p:cNvPr>
          <p:cNvSpPr txBox="1"/>
          <p:nvPr/>
        </p:nvSpPr>
        <p:spPr>
          <a:xfrm>
            <a:off x="9690538" y="6032741"/>
            <a:ext cx="432048" cy="3554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60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982EECB-A9BD-A268-CEF1-5AE4F1245719}"/>
              </a:ext>
            </a:extLst>
          </p:cNvPr>
          <p:cNvSpPr txBox="1"/>
          <p:nvPr/>
        </p:nvSpPr>
        <p:spPr>
          <a:xfrm>
            <a:off x="10285469" y="6032741"/>
            <a:ext cx="432048" cy="3554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70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D70C68D-959D-7063-AC90-C5BD7B8EA0B4}"/>
              </a:ext>
            </a:extLst>
          </p:cNvPr>
          <p:cNvSpPr txBox="1"/>
          <p:nvPr/>
        </p:nvSpPr>
        <p:spPr>
          <a:xfrm>
            <a:off x="10886430" y="6032741"/>
            <a:ext cx="432048" cy="3554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80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627EB7-6600-4CD2-C3E4-FC17688B0D07}"/>
              </a:ext>
            </a:extLst>
          </p:cNvPr>
          <p:cNvSpPr txBox="1"/>
          <p:nvPr/>
        </p:nvSpPr>
        <p:spPr>
          <a:xfrm>
            <a:off x="11481873" y="6032741"/>
            <a:ext cx="432048" cy="3554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90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F5EB32-6166-C869-125A-4CB40D862F32}"/>
              </a:ext>
            </a:extLst>
          </p:cNvPr>
          <p:cNvSpPr txBox="1"/>
          <p:nvPr/>
        </p:nvSpPr>
        <p:spPr>
          <a:xfrm>
            <a:off x="9208594" y="6388223"/>
            <a:ext cx="1600508" cy="3554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WC in %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31C9114-9332-821A-CABD-DE2FC3B539D4}"/>
              </a:ext>
            </a:extLst>
          </p:cNvPr>
          <p:cNvSpPr txBox="1">
            <a:spLocks/>
          </p:cNvSpPr>
          <p:nvPr/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189F271-04D3-8027-1726-A73412CF2FBC}"/>
              </a:ext>
            </a:extLst>
          </p:cNvPr>
          <p:cNvSpPr txBox="1">
            <a:spLocks/>
          </p:cNvSpPr>
          <p:nvPr/>
        </p:nvSpPr>
        <p:spPr>
          <a:xfrm>
            <a:off x="479376" y="396139"/>
            <a:ext cx="11640656" cy="5618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200" b="1" kern="1200" cap="all" spc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49223">
              <a:lnSpc>
                <a:spcPct val="75000"/>
              </a:lnSpc>
              <a:spcBef>
                <a:spcPts val="0"/>
              </a:spcBef>
            </a:pPr>
            <a:r>
              <a:rPr lang="en-US" sz="2400" kern="0" spc="220" dirty="0">
                <a:solidFill>
                  <a:srgbClr val="023D6B"/>
                </a:solidFill>
                <a:latin typeface="Calibri"/>
                <a:cs typeface="Calibri"/>
                <a:sym typeface="Calibri"/>
              </a:rPr>
              <a:t>Estimation liquid proton fraction based on averaging 0-25</a:t>
            </a:r>
            <a:r>
              <a:rPr lang="en-US" sz="500" kern="0" spc="220" dirty="0">
                <a:solidFill>
                  <a:srgbClr val="023D6B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400" kern="0" spc="220" dirty="0" err="1">
                <a:solidFill>
                  <a:srgbClr val="023D6B"/>
                </a:solidFill>
                <a:latin typeface="Calibri"/>
                <a:cs typeface="Calibri"/>
                <a:sym typeface="Calibri"/>
              </a:rPr>
              <a:t>ms</a:t>
            </a:r>
            <a:r>
              <a:rPr lang="en-US" sz="2400" kern="0" spc="220" dirty="0">
                <a:solidFill>
                  <a:srgbClr val="023D6B"/>
                </a:solidFill>
                <a:latin typeface="Calibri"/>
                <a:cs typeface="Calibri"/>
                <a:sym typeface="Calibri"/>
              </a:rPr>
              <a:t> interval CPMG</a:t>
            </a:r>
          </a:p>
        </p:txBody>
      </p:sp>
      <p:sp>
        <p:nvSpPr>
          <p:cNvPr id="4" name="Textplatzhalter 10">
            <a:extLst>
              <a:ext uri="{FF2B5EF4-FFF2-40B4-BE49-F238E27FC236}">
                <a16:creationId xmlns:a16="http://schemas.microsoft.com/office/drawing/2014/main" id="{A4C71477-AFDB-FE9A-48B6-A8F5B9246D72}"/>
              </a:ext>
            </a:extLst>
          </p:cNvPr>
          <p:cNvSpPr/>
          <p:nvPr/>
        </p:nvSpPr>
        <p:spPr>
          <a:xfrm>
            <a:off x="445841" y="1090026"/>
            <a:ext cx="11288053" cy="409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defTabSz="914400" hangingPunct="0">
              <a:lnSpc>
                <a:spcPct val="95000"/>
              </a:lnSpc>
              <a:defRPr sz="2400" i="1">
                <a:solidFill>
                  <a:srgbClr val="023D6B">
                    <a:satOff val="-70145"/>
                    <a:lumOff val="39313"/>
                  </a:srgbClr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200" i="1" kern="0" noProof="1">
                <a:solidFill>
                  <a:srgbClr val="ADBDE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Correlation constant over whole range of water weight measured - but again depend on sample WC</a:t>
            </a:r>
            <a:endParaRPr lang="en-US" sz="2200" i="1" kern="0" noProof="1">
              <a:solidFill>
                <a:srgbClr val="ADBDE3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F25A67-327E-B7BF-7CDD-E1FEFEAB1791}"/>
              </a:ext>
            </a:extLst>
          </p:cNvPr>
          <p:cNvSpPr txBox="1"/>
          <p:nvPr/>
        </p:nvSpPr>
        <p:spPr>
          <a:xfrm>
            <a:off x="9256915" y="5412492"/>
            <a:ext cx="1600508" cy="3554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WC in 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F9EE2D-1F13-4D08-11AD-154AFC4870D8}"/>
              </a:ext>
            </a:extLst>
          </p:cNvPr>
          <p:cNvSpPr txBox="1"/>
          <p:nvPr/>
        </p:nvSpPr>
        <p:spPr>
          <a:xfrm>
            <a:off x="9043534" y="5420258"/>
            <a:ext cx="1930628" cy="3262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Water Content  in 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1C2189-A77D-A30E-C159-253B8601CBEC}"/>
              </a:ext>
            </a:extLst>
          </p:cNvPr>
          <p:cNvSpPr txBox="1"/>
          <p:nvPr/>
        </p:nvSpPr>
        <p:spPr>
          <a:xfrm>
            <a:off x="9043534" y="6400800"/>
            <a:ext cx="1930628" cy="3262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Water Content  in %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BAD7E5B-B755-A238-5F7F-FB6276C18E09}"/>
              </a:ext>
            </a:extLst>
          </p:cNvPr>
          <p:cNvSpPr/>
          <p:nvPr/>
        </p:nvSpPr>
        <p:spPr>
          <a:xfrm>
            <a:off x="3444240" y="2286000"/>
            <a:ext cx="365760" cy="36576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127CE3D-F579-52BE-417B-650C37A5252C}"/>
              </a:ext>
            </a:extLst>
          </p:cNvPr>
          <p:cNvSpPr/>
          <p:nvPr/>
        </p:nvSpPr>
        <p:spPr>
          <a:xfrm>
            <a:off x="3425877" y="3110915"/>
            <a:ext cx="365760" cy="36576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E880B56-D3C6-9FFC-1D27-F9C70C13255D}"/>
              </a:ext>
            </a:extLst>
          </p:cNvPr>
          <p:cNvSpPr/>
          <p:nvPr/>
        </p:nvSpPr>
        <p:spPr>
          <a:xfrm>
            <a:off x="3436395" y="4053849"/>
            <a:ext cx="365760" cy="36576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C36B49E-DCD4-5779-F553-D5112FB3CB9F}"/>
              </a:ext>
            </a:extLst>
          </p:cNvPr>
          <p:cNvSpPr/>
          <p:nvPr/>
        </p:nvSpPr>
        <p:spPr>
          <a:xfrm>
            <a:off x="3425877" y="4913127"/>
            <a:ext cx="365760" cy="36576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FEC37E3-FA39-9670-216B-3333BC4D255C}"/>
              </a:ext>
            </a:extLst>
          </p:cNvPr>
          <p:cNvSpPr/>
          <p:nvPr/>
        </p:nvSpPr>
        <p:spPr>
          <a:xfrm>
            <a:off x="3991111" y="1831281"/>
            <a:ext cx="1541635" cy="1104555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j-ea"/>
              <a:cs typeface="Arial"/>
              <a:sym typeface="Arial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32F89CA-07AC-A847-F490-0DEE2B8A0128}"/>
              </a:ext>
            </a:extLst>
          </p:cNvPr>
          <p:cNvSpPr>
            <a:spLocks noChangeAspect="1"/>
          </p:cNvSpPr>
          <p:nvPr/>
        </p:nvSpPr>
        <p:spPr>
          <a:xfrm>
            <a:off x="4155426" y="2005436"/>
            <a:ext cx="187312" cy="182880"/>
          </a:xfrm>
          <a:prstGeom prst="ellipse">
            <a:avLst/>
          </a:prstGeom>
          <a:solidFill>
            <a:srgbClr val="F6A486"/>
          </a:solidFill>
          <a:ln w="12700" cap="flat">
            <a:noFill/>
            <a:prstDash val="solid"/>
            <a:miter lim="800000"/>
          </a:ln>
          <a:effectLst/>
          <a:sp3d/>
        </p:spPr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j-ea"/>
              <a:cs typeface="Arial"/>
              <a:sym typeface="Arial"/>
            </a:endParaRPr>
          </a:p>
        </p:txBody>
      </p:sp>
      <p:sp>
        <p:nvSpPr>
          <p:cNvPr id="38" name="Mono-exponential fit first 75  s FID">
            <a:extLst>
              <a:ext uri="{FF2B5EF4-FFF2-40B4-BE49-F238E27FC236}">
                <a16:creationId xmlns:a16="http://schemas.microsoft.com/office/drawing/2014/main" id="{3D3591F3-9B2E-F558-EC9A-5EBB71AB7F73}"/>
              </a:ext>
            </a:extLst>
          </p:cNvPr>
          <p:cNvSpPr txBox="1"/>
          <p:nvPr/>
        </p:nvSpPr>
        <p:spPr>
          <a:xfrm>
            <a:off x="4410652" y="1906377"/>
            <a:ext cx="1541635" cy="33855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535353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kumimoji="0" lang="en-US" sz="1600" b="0" i="0" u="none" strike="noStrike" kern="0" cap="none" spc="0" normalizeH="0" baseline="0" noProof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venir Next Regular"/>
              </a:rPr>
              <a:t>Beech leaves</a:t>
            </a:r>
          </a:p>
        </p:txBody>
      </p:sp>
      <p:sp>
        <p:nvSpPr>
          <p:cNvPr id="39" name="Mono-exponential fit first 75  s FID">
            <a:extLst>
              <a:ext uri="{FF2B5EF4-FFF2-40B4-BE49-F238E27FC236}">
                <a16:creationId xmlns:a16="http://schemas.microsoft.com/office/drawing/2014/main" id="{1B99BDD2-E1F6-87ED-00EC-557B1D44CA7B}"/>
              </a:ext>
            </a:extLst>
          </p:cNvPr>
          <p:cNvSpPr txBox="1"/>
          <p:nvPr/>
        </p:nvSpPr>
        <p:spPr>
          <a:xfrm>
            <a:off x="4427443" y="2280256"/>
            <a:ext cx="1315074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535353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kumimoji="0" lang="en-US" sz="1600" b="0" i="0" u="none" strike="noStrike" kern="0" cap="none" spc="0" normalizeH="0" baseline="0" noProof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venir Next Regular"/>
              </a:rPr>
              <a:t>Poplar leaves</a:t>
            </a:r>
          </a:p>
        </p:txBody>
      </p:sp>
      <p:sp>
        <p:nvSpPr>
          <p:cNvPr id="40" name="Mono-exponential fit first 75  s FID">
            <a:extLst>
              <a:ext uri="{FF2B5EF4-FFF2-40B4-BE49-F238E27FC236}">
                <a16:creationId xmlns:a16="http://schemas.microsoft.com/office/drawing/2014/main" id="{401B1C59-99CB-CCCF-5D58-C1D9A7085D5E}"/>
              </a:ext>
            </a:extLst>
          </p:cNvPr>
          <p:cNvSpPr txBox="1"/>
          <p:nvPr/>
        </p:nvSpPr>
        <p:spPr>
          <a:xfrm>
            <a:off x="4410652" y="2638341"/>
            <a:ext cx="1315786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535353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kumimoji="0" lang="en-US" sz="1600" b="0" i="0" u="none" strike="noStrike" kern="0" cap="none" spc="0" normalizeH="0" baseline="0" noProof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venir Next Regular"/>
              </a:rPr>
              <a:t>Wheat leaves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CC61A48-C8C0-1A66-5E73-4A707A38C44C}"/>
              </a:ext>
            </a:extLst>
          </p:cNvPr>
          <p:cNvSpPr>
            <a:spLocks noChangeAspect="1"/>
          </p:cNvSpPr>
          <p:nvPr/>
        </p:nvSpPr>
        <p:spPr>
          <a:xfrm>
            <a:off x="4152938" y="2347045"/>
            <a:ext cx="187312" cy="182880"/>
          </a:xfrm>
          <a:prstGeom prst="ellipse">
            <a:avLst/>
          </a:prstGeom>
          <a:solidFill>
            <a:srgbClr val="EAD4C8"/>
          </a:solidFill>
          <a:ln w="12700" cap="flat">
            <a:noFill/>
            <a:prstDash val="solid"/>
            <a:miter lim="800000"/>
          </a:ln>
          <a:effectLst/>
          <a:sp3d/>
        </p:spPr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j-ea"/>
              <a:cs typeface="Arial"/>
              <a:sym typeface="Arial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BB7F209-33CE-9FFC-F396-FC10981C11C6}"/>
              </a:ext>
            </a:extLst>
          </p:cNvPr>
          <p:cNvSpPr>
            <a:spLocks noChangeAspect="1"/>
          </p:cNvSpPr>
          <p:nvPr/>
        </p:nvSpPr>
        <p:spPr>
          <a:xfrm>
            <a:off x="4152938" y="2686855"/>
            <a:ext cx="187312" cy="182880"/>
          </a:xfrm>
          <a:prstGeom prst="ellipse">
            <a:avLst/>
          </a:prstGeom>
          <a:solidFill>
            <a:srgbClr val="6789F4"/>
          </a:solidFill>
          <a:ln w="12700" cap="flat">
            <a:noFill/>
            <a:prstDash val="solid"/>
            <a:miter lim="800000"/>
          </a:ln>
          <a:effectLst/>
          <a:sp3d/>
        </p:spPr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j-ea"/>
              <a:cs typeface="Arial"/>
              <a:sym typeface="Arial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F837A42-80BF-F8A2-6352-E2E108087EE4}"/>
              </a:ext>
            </a:extLst>
          </p:cNvPr>
          <p:cNvSpPr/>
          <p:nvPr/>
        </p:nvSpPr>
        <p:spPr>
          <a:xfrm>
            <a:off x="4038600" y="1844561"/>
            <a:ext cx="1701309" cy="1175069"/>
          </a:xfrm>
          <a:prstGeom prst="roundRect">
            <a:avLst/>
          </a:prstGeom>
          <a:noFill/>
          <a:ln w="1270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grpSp>
        <p:nvGrpSpPr>
          <p:cNvPr id="45" name="Group">
            <a:extLst>
              <a:ext uri="{FF2B5EF4-FFF2-40B4-BE49-F238E27FC236}">
                <a16:creationId xmlns:a16="http://schemas.microsoft.com/office/drawing/2014/main" id="{11E8C5F5-D34F-BC19-7F5B-8B9ED8695178}"/>
              </a:ext>
            </a:extLst>
          </p:cNvPr>
          <p:cNvGrpSpPr/>
          <p:nvPr/>
        </p:nvGrpSpPr>
        <p:grpSpPr>
          <a:xfrm>
            <a:off x="321961" y="2780049"/>
            <a:ext cx="3214982" cy="2551821"/>
            <a:chOff x="105739" y="91421"/>
            <a:chExt cx="3214980" cy="2551820"/>
          </a:xfrm>
        </p:grpSpPr>
        <p:grpSp>
          <p:nvGrpSpPr>
            <p:cNvPr id="46" name="Group">
              <a:extLst>
                <a:ext uri="{FF2B5EF4-FFF2-40B4-BE49-F238E27FC236}">
                  <a16:creationId xmlns:a16="http://schemas.microsoft.com/office/drawing/2014/main" id="{BA290482-D00B-5DD1-7426-250956476232}"/>
                </a:ext>
              </a:extLst>
            </p:cNvPr>
            <p:cNvGrpSpPr/>
            <p:nvPr/>
          </p:nvGrpSpPr>
          <p:grpSpPr>
            <a:xfrm>
              <a:off x="105739" y="91421"/>
              <a:ext cx="2652546" cy="2381162"/>
              <a:chOff x="-649729" y="91421"/>
              <a:chExt cx="2652542" cy="2381161"/>
            </a:xfrm>
          </p:grpSpPr>
          <p:grpSp>
            <p:nvGrpSpPr>
              <p:cNvPr id="48" name="Group">
                <a:extLst>
                  <a:ext uri="{FF2B5EF4-FFF2-40B4-BE49-F238E27FC236}">
                    <a16:creationId xmlns:a16="http://schemas.microsoft.com/office/drawing/2014/main" id="{324EE681-D6EF-A6D2-E302-751F945BFD51}"/>
                  </a:ext>
                </a:extLst>
              </p:cNvPr>
              <p:cNvGrpSpPr/>
              <p:nvPr/>
            </p:nvGrpSpPr>
            <p:grpSpPr>
              <a:xfrm>
                <a:off x="-649729" y="91421"/>
                <a:ext cx="1397796" cy="2381161"/>
                <a:chOff x="-890382" y="91421"/>
                <a:chExt cx="1397794" cy="2381160"/>
              </a:xfrm>
            </p:grpSpPr>
            <p:sp>
              <p:nvSpPr>
                <p:cNvPr id="54" name="Sapling">
                  <a:extLst>
                    <a:ext uri="{FF2B5EF4-FFF2-40B4-BE49-F238E27FC236}">
                      <a16:creationId xmlns:a16="http://schemas.microsoft.com/office/drawing/2014/main" id="{BE408870-7DAA-B45A-E7DC-FC8145AD5A6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-890382" y="804268"/>
                  <a:ext cx="1012554" cy="16683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extrusionOk="0">
                      <a:moveTo>
                        <a:pt x="11199" y="0"/>
                      </a:moveTo>
                      <a:cubicBezTo>
                        <a:pt x="11199" y="0"/>
                        <a:pt x="4417" y="3031"/>
                        <a:pt x="10035" y="4898"/>
                      </a:cubicBezTo>
                      <a:cubicBezTo>
                        <a:pt x="9510" y="6131"/>
                        <a:pt x="9363" y="7938"/>
                        <a:pt x="9409" y="9496"/>
                      </a:cubicBezTo>
                      <a:lnTo>
                        <a:pt x="8674" y="8999"/>
                      </a:lnTo>
                      <a:cubicBezTo>
                        <a:pt x="8753" y="8469"/>
                        <a:pt x="8637" y="7236"/>
                        <a:pt x="6085" y="6596"/>
                      </a:cubicBezTo>
                      <a:cubicBezTo>
                        <a:pt x="4779" y="6269"/>
                        <a:pt x="1583" y="5708"/>
                        <a:pt x="1583" y="5708"/>
                      </a:cubicBezTo>
                      <a:cubicBezTo>
                        <a:pt x="1583" y="5708"/>
                        <a:pt x="2192" y="9914"/>
                        <a:pt x="8277" y="9288"/>
                      </a:cubicBezTo>
                      <a:lnTo>
                        <a:pt x="9442" y="10173"/>
                      </a:lnTo>
                      <a:cubicBezTo>
                        <a:pt x="9506" y="11142"/>
                        <a:pt x="9642" y="11948"/>
                        <a:pt x="9794" y="12354"/>
                      </a:cubicBezTo>
                      <a:cubicBezTo>
                        <a:pt x="9962" y="12802"/>
                        <a:pt x="9961" y="13514"/>
                        <a:pt x="9880" y="14272"/>
                      </a:cubicBezTo>
                      <a:cubicBezTo>
                        <a:pt x="9466" y="14005"/>
                        <a:pt x="8793" y="13598"/>
                        <a:pt x="8103" y="13290"/>
                      </a:cubicBezTo>
                      <a:cubicBezTo>
                        <a:pt x="8027" y="12682"/>
                        <a:pt x="7456" y="11412"/>
                        <a:pt x="4177" y="10704"/>
                      </a:cubicBezTo>
                      <a:cubicBezTo>
                        <a:pt x="2433" y="10327"/>
                        <a:pt x="0" y="9337"/>
                        <a:pt x="0" y="9337"/>
                      </a:cubicBezTo>
                      <a:cubicBezTo>
                        <a:pt x="0" y="9337"/>
                        <a:pt x="-91" y="14725"/>
                        <a:pt x="7643" y="13699"/>
                      </a:cubicBezTo>
                      <a:lnTo>
                        <a:pt x="9774" y="15048"/>
                      </a:lnTo>
                      <a:cubicBezTo>
                        <a:pt x="9613" y="16048"/>
                        <a:pt x="9368" y="17001"/>
                        <a:pt x="9248" y="17425"/>
                      </a:cubicBezTo>
                      <a:cubicBezTo>
                        <a:pt x="9002" y="18288"/>
                        <a:pt x="9059" y="20480"/>
                        <a:pt x="9040" y="20890"/>
                      </a:cubicBezTo>
                      <a:cubicBezTo>
                        <a:pt x="9025" y="21202"/>
                        <a:pt x="8408" y="21321"/>
                        <a:pt x="8408" y="21321"/>
                      </a:cubicBezTo>
                      <a:cubicBezTo>
                        <a:pt x="8040" y="21377"/>
                        <a:pt x="8034" y="21600"/>
                        <a:pt x="8408" y="21600"/>
                      </a:cubicBezTo>
                      <a:cubicBezTo>
                        <a:pt x="8609" y="21600"/>
                        <a:pt x="11920" y="21600"/>
                        <a:pt x="12073" y="21600"/>
                      </a:cubicBezTo>
                      <a:cubicBezTo>
                        <a:pt x="12436" y="21600"/>
                        <a:pt x="12487" y="21364"/>
                        <a:pt x="12073" y="21321"/>
                      </a:cubicBezTo>
                      <a:cubicBezTo>
                        <a:pt x="11522" y="21262"/>
                        <a:pt x="11131" y="21121"/>
                        <a:pt x="11041" y="20813"/>
                      </a:cubicBezTo>
                      <a:cubicBezTo>
                        <a:pt x="10952" y="20504"/>
                        <a:pt x="10394" y="18575"/>
                        <a:pt x="10639" y="17569"/>
                      </a:cubicBezTo>
                      <a:cubicBezTo>
                        <a:pt x="10677" y="17413"/>
                        <a:pt x="10715" y="17216"/>
                        <a:pt x="10750" y="16989"/>
                      </a:cubicBezTo>
                      <a:cubicBezTo>
                        <a:pt x="11060" y="16769"/>
                        <a:pt x="11717" y="16311"/>
                        <a:pt x="12305" y="15945"/>
                      </a:cubicBezTo>
                      <a:cubicBezTo>
                        <a:pt x="13447" y="16166"/>
                        <a:pt x="15980" y="16464"/>
                        <a:pt x="18119" y="15364"/>
                      </a:cubicBezTo>
                      <a:cubicBezTo>
                        <a:pt x="19247" y="14783"/>
                        <a:pt x="21509" y="13280"/>
                        <a:pt x="21509" y="13280"/>
                      </a:cubicBezTo>
                      <a:cubicBezTo>
                        <a:pt x="21509" y="13280"/>
                        <a:pt x="12547" y="12190"/>
                        <a:pt x="11737" y="15573"/>
                      </a:cubicBezTo>
                      <a:lnTo>
                        <a:pt x="10864" y="16043"/>
                      </a:lnTo>
                      <a:cubicBezTo>
                        <a:pt x="10971" y="14873"/>
                        <a:pt x="10991" y="13415"/>
                        <a:pt x="10775" y="12417"/>
                      </a:cubicBezTo>
                      <a:lnTo>
                        <a:pt x="12355" y="11579"/>
                      </a:lnTo>
                      <a:cubicBezTo>
                        <a:pt x="18672" y="12159"/>
                        <a:pt x="20026" y="7835"/>
                        <a:pt x="20026" y="7835"/>
                      </a:cubicBezTo>
                      <a:cubicBezTo>
                        <a:pt x="20026" y="7835"/>
                        <a:pt x="17651" y="8235"/>
                        <a:pt x="15906" y="8612"/>
                      </a:cubicBezTo>
                      <a:cubicBezTo>
                        <a:pt x="12429" y="9363"/>
                        <a:pt x="11998" y="10745"/>
                        <a:pt x="11973" y="11300"/>
                      </a:cubicBezTo>
                      <a:lnTo>
                        <a:pt x="10634" y="11780"/>
                      </a:lnTo>
                      <a:cubicBezTo>
                        <a:pt x="10426" y="10763"/>
                        <a:pt x="10298" y="9630"/>
                        <a:pt x="10271" y="8492"/>
                      </a:cubicBezTo>
                      <a:lnTo>
                        <a:pt x="11654" y="7417"/>
                      </a:lnTo>
                      <a:cubicBezTo>
                        <a:pt x="16996" y="7894"/>
                        <a:pt x="18144" y="4232"/>
                        <a:pt x="18144" y="4232"/>
                      </a:cubicBezTo>
                      <a:cubicBezTo>
                        <a:pt x="18144" y="4232"/>
                        <a:pt x="16125" y="4573"/>
                        <a:pt x="14642" y="4893"/>
                      </a:cubicBezTo>
                      <a:cubicBezTo>
                        <a:pt x="11810" y="5505"/>
                        <a:pt x="11357" y="6610"/>
                        <a:pt x="11305" y="7117"/>
                      </a:cubicBezTo>
                      <a:cubicBezTo>
                        <a:pt x="10911" y="7336"/>
                        <a:pt x="10530" y="7612"/>
                        <a:pt x="10265" y="7818"/>
                      </a:cubicBezTo>
                      <a:cubicBezTo>
                        <a:pt x="10277" y="6831"/>
                        <a:pt x="10367" y="5857"/>
                        <a:pt x="10551" y="4967"/>
                      </a:cubicBezTo>
                      <a:cubicBezTo>
                        <a:pt x="11084" y="4744"/>
                        <a:pt x="13013" y="3792"/>
                        <a:pt x="11865" y="2105"/>
                      </a:cubicBezTo>
                      <a:cubicBezTo>
                        <a:pt x="11342" y="1337"/>
                        <a:pt x="11199" y="0"/>
                        <a:pt x="11199" y="0"/>
                      </a:cubicBezTo>
                      <a:close/>
                    </a:path>
                  </a:pathLst>
                </a:custGeom>
                <a:solidFill>
                  <a:srgbClr val="49705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0" marR="0" lvl="0" indent="0" algn="ctr" defTabSz="8255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200">
                      <a:solidFill>
                        <a:srgbClr val="FFFFFF"/>
                      </a:solidFill>
                      <a:latin typeface="Graphik-Light"/>
                      <a:ea typeface="Graphik-Light"/>
                      <a:cs typeface="Graphik-Light"/>
                      <a:sym typeface="Graphik Light"/>
                    </a:defRPr>
                  </a:pPr>
                  <a:endParaRPr kumimoji="0" lang="en-US" sz="3200" b="0" i="0" u="none" strike="noStrike" kern="0" cap="none" spc="0" normalizeH="0" baseline="0" noProof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raphik-Light"/>
                    <a:ea typeface="Graphik-Light"/>
                    <a:cs typeface="Graphik-Light"/>
                    <a:sym typeface="Graphik Light"/>
                  </a:endParaRPr>
                </a:p>
              </p:txBody>
            </p:sp>
            <p:sp>
              <p:nvSpPr>
                <p:cNvPr id="66" name="Line">
                  <a:extLst>
                    <a:ext uri="{FF2B5EF4-FFF2-40B4-BE49-F238E27FC236}">
                      <a16:creationId xmlns:a16="http://schemas.microsoft.com/office/drawing/2014/main" id="{B4222371-DBDC-401F-3B6C-87C146DAD96F}"/>
                    </a:ext>
                  </a:extLst>
                </p:cNvPr>
                <p:cNvSpPr/>
                <p:nvPr/>
              </p:nvSpPr>
              <p:spPr>
                <a:xfrm>
                  <a:off x="478822" y="91421"/>
                  <a:ext cx="28590" cy="277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1" h="21600" extrusionOk="0">
                      <a:moveTo>
                        <a:pt x="21381" y="0"/>
                      </a:moveTo>
                      <a:cubicBezTo>
                        <a:pt x="16256" y="952"/>
                        <a:pt x="11130" y="1905"/>
                        <a:pt x="8018" y="2762"/>
                      </a:cubicBezTo>
                      <a:cubicBezTo>
                        <a:pt x="4906" y="3619"/>
                        <a:pt x="3808" y="4381"/>
                        <a:pt x="2710" y="5143"/>
                      </a:cubicBezTo>
                      <a:cubicBezTo>
                        <a:pt x="1611" y="5905"/>
                        <a:pt x="513" y="6667"/>
                        <a:pt x="147" y="7429"/>
                      </a:cubicBezTo>
                      <a:cubicBezTo>
                        <a:pt x="-219" y="8190"/>
                        <a:pt x="147" y="8952"/>
                        <a:pt x="696" y="9638"/>
                      </a:cubicBezTo>
                      <a:cubicBezTo>
                        <a:pt x="1245" y="10324"/>
                        <a:pt x="1978" y="10933"/>
                        <a:pt x="2893" y="11638"/>
                      </a:cubicBezTo>
                      <a:cubicBezTo>
                        <a:pt x="3808" y="12343"/>
                        <a:pt x="4906" y="13143"/>
                        <a:pt x="6005" y="13829"/>
                      </a:cubicBezTo>
                      <a:cubicBezTo>
                        <a:pt x="7103" y="14514"/>
                        <a:pt x="8201" y="15086"/>
                        <a:pt x="8934" y="15752"/>
                      </a:cubicBezTo>
                      <a:cubicBezTo>
                        <a:pt x="9666" y="16419"/>
                        <a:pt x="10032" y="17181"/>
                        <a:pt x="10398" y="17962"/>
                      </a:cubicBezTo>
                      <a:cubicBezTo>
                        <a:pt x="10764" y="18743"/>
                        <a:pt x="11130" y="19543"/>
                        <a:pt x="11496" y="20152"/>
                      </a:cubicBezTo>
                      <a:cubicBezTo>
                        <a:pt x="11862" y="20762"/>
                        <a:pt x="12228" y="21181"/>
                        <a:pt x="12595" y="21600"/>
                      </a:cubicBezTo>
                    </a:path>
                  </a:pathLst>
                </a:custGeom>
                <a:noFill/>
                <a:ln w="1491" cap="rnd">
                  <a:solidFill>
                    <a:srgbClr val="CDE8B5">
                      <a:alpha val="39000"/>
                    </a:srgbClr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marL="0" marR="0" lvl="0" indent="0" defTabSz="355600" eaLnBrk="1" fontAlgn="auto" latinLnBrk="0" hangingPunct="0">
                    <a:lnSpc>
                      <a:spcPct val="100000"/>
                    </a:lnSpc>
                    <a:spcBef>
                      <a:spcPts val="47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4000">
                      <a:solidFill>
                        <a:srgbClr val="53585F"/>
                      </a:solidFill>
                      <a:latin typeface="Graphik-Light"/>
                      <a:ea typeface="Graphik-Light"/>
                      <a:cs typeface="Graphik-Light"/>
                      <a:sym typeface="Graphik Light"/>
                    </a:defRPr>
                  </a:pPr>
                  <a:endParaRPr kumimoji="0" lang="en-US" sz="4000" b="0" i="0" u="none" strike="noStrike" kern="0" cap="none" spc="0" normalizeH="0" baseline="0" noProof="1">
                    <a:ln>
                      <a:noFill/>
                    </a:ln>
                    <a:solidFill>
                      <a:srgbClr val="53585F"/>
                    </a:solidFill>
                    <a:effectLst/>
                    <a:uLnTx/>
                    <a:uFillTx/>
                    <a:latin typeface="Graphik-Light"/>
                    <a:ea typeface="Graphik-Light"/>
                    <a:cs typeface="Graphik-Light"/>
                    <a:sym typeface="Graphik Light"/>
                  </a:endParaRPr>
                </a:p>
              </p:txBody>
            </p:sp>
          </p:grpSp>
          <p:pic>
            <p:nvPicPr>
              <p:cNvPr id="49" name="Picture 173" descr="Picture 173">
                <a:extLst>
                  <a:ext uri="{FF2B5EF4-FFF2-40B4-BE49-F238E27FC236}">
                    <a16:creationId xmlns:a16="http://schemas.microsoft.com/office/drawing/2014/main" id="{9D9AE39E-CA98-DEE4-01D6-1ECA8F3158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8746" y="1495765"/>
                <a:ext cx="1334067" cy="8223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0" name="Line">
                <a:extLst>
                  <a:ext uri="{FF2B5EF4-FFF2-40B4-BE49-F238E27FC236}">
                    <a16:creationId xmlns:a16="http://schemas.microsoft.com/office/drawing/2014/main" id="{02E95183-2B25-CDBE-12C0-D4C6882BC09E}"/>
                  </a:ext>
                </a:extLst>
              </p:cNvPr>
              <p:cNvSpPr/>
              <p:nvPr/>
            </p:nvSpPr>
            <p:spPr>
              <a:xfrm flipH="1" flipV="1">
                <a:off x="-219270" y="1232926"/>
                <a:ext cx="169686" cy="264588"/>
              </a:xfrm>
              <a:prstGeom prst="line">
                <a:avLst/>
              </a:prstGeom>
              <a:noFill/>
              <a:ln w="28575" cap="flat">
                <a:solidFill>
                  <a:srgbClr val="DF0F44"/>
                </a:solidFill>
                <a:prstDash val="sysDot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1" name="Scissors">
                <a:extLst>
                  <a:ext uri="{FF2B5EF4-FFF2-40B4-BE49-F238E27FC236}">
                    <a16:creationId xmlns:a16="http://schemas.microsoft.com/office/drawing/2014/main" id="{F8D97F4C-4441-C76B-8E74-BFF4597F64DA}"/>
                  </a:ext>
                </a:extLst>
              </p:cNvPr>
              <p:cNvSpPr/>
              <p:nvPr/>
            </p:nvSpPr>
            <p:spPr>
              <a:xfrm>
                <a:off x="-616306" y="942453"/>
                <a:ext cx="421029" cy="381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6" h="21600" extrusionOk="0">
                    <a:moveTo>
                      <a:pt x="7558" y="0"/>
                    </a:moveTo>
                    <a:cubicBezTo>
                      <a:pt x="6594" y="0"/>
                      <a:pt x="5708" y="535"/>
                      <a:pt x="5187" y="1430"/>
                    </a:cubicBezTo>
                    <a:cubicBezTo>
                      <a:pt x="4779" y="2130"/>
                      <a:pt x="4642" y="2965"/>
                      <a:pt x="4801" y="3782"/>
                    </a:cubicBezTo>
                    <a:cubicBezTo>
                      <a:pt x="4959" y="4599"/>
                      <a:pt x="5393" y="5298"/>
                      <a:pt x="6024" y="5750"/>
                    </a:cubicBezTo>
                    <a:cubicBezTo>
                      <a:pt x="6171" y="5856"/>
                      <a:pt x="6329" y="5946"/>
                      <a:pt x="6494" y="6021"/>
                    </a:cubicBezTo>
                    <a:lnTo>
                      <a:pt x="6531" y="6043"/>
                    </a:lnTo>
                    <a:lnTo>
                      <a:pt x="8917" y="7674"/>
                    </a:lnTo>
                    <a:lnTo>
                      <a:pt x="9567" y="10332"/>
                    </a:lnTo>
                    <a:lnTo>
                      <a:pt x="7116" y="10766"/>
                    </a:lnTo>
                    <a:lnTo>
                      <a:pt x="4762" y="8996"/>
                    </a:lnTo>
                    <a:cubicBezTo>
                      <a:pt x="4633" y="8859"/>
                      <a:pt x="4494" y="8735"/>
                      <a:pt x="4347" y="8630"/>
                    </a:cubicBezTo>
                    <a:cubicBezTo>
                      <a:pt x="3876" y="8292"/>
                      <a:pt x="3345" y="8133"/>
                      <a:pt x="2821" y="8133"/>
                    </a:cubicBezTo>
                    <a:cubicBezTo>
                      <a:pt x="1896" y="8133"/>
                      <a:pt x="989" y="8636"/>
                      <a:pt x="451" y="9560"/>
                    </a:cubicBezTo>
                    <a:cubicBezTo>
                      <a:pt x="43" y="10260"/>
                      <a:pt x="-94" y="11096"/>
                      <a:pt x="64" y="11913"/>
                    </a:cubicBezTo>
                    <a:cubicBezTo>
                      <a:pt x="223" y="12730"/>
                      <a:pt x="658" y="13429"/>
                      <a:pt x="1289" y="13881"/>
                    </a:cubicBezTo>
                    <a:cubicBezTo>
                      <a:pt x="2594" y="14816"/>
                      <a:pt x="4341" y="14400"/>
                      <a:pt x="5184" y="12953"/>
                    </a:cubicBezTo>
                    <a:cubicBezTo>
                      <a:pt x="5255" y="12830"/>
                      <a:pt x="5321" y="12696"/>
                      <a:pt x="5379" y="12558"/>
                    </a:cubicBezTo>
                    <a:lnTo>
                      <a:pt x="5506" y="12248"/>
                    </a:lnTo>
                    <a:lnTo>
                      <a:pt x="5755" y="12448"/>
                    </a:lnTo>
                    <a:cubicBezTo>
                      <a:pt x="6327" y="12907"/>
                      <a:pt x="7269" y="12731"/>
                      <a:pt x="7279" y="12729"/>
                    </a:cubicBezTo>
                    <a:lnTo>
                      <a:pt x="7316" y="12726"/>
                    </a:lnTo>
                    <a:lnTo>
                      <a:pt x="12082" y="12582"/>
                    </a:lnTo>
                    <a:lnTo>
                      <a:pt x="12682" y="12569"/>
                    </a:lnTo>
                    <a:lnTo>
                      <a:pt x="12680" y="12563"/>
                    </a:lnTo>
                    <a:lnTo>
                      <a:pt x="21506" y="12295"/>
                    </a:lnTo>
                    <a:cubicBezTo>
                      <a:pt x="20790" y="11514"/>
                      <a:pt x="20217" y="11228"/>
                      <a:pt x="20211" y="11225"/>
                    </a:cubicBezTo>
                    <a:lnTo>
                      <a:pt x="20169" y="11199"/>
                    </a:lnTo>
                    <a:cubicBezTo>
                      <a:pt x="19557" y="10730"/>
                      <a:pt x="18046" y="10594"/>
                      <a:pt x="17516" y="10582"/>
                    </a:cubicBezTo>
                    <a:lnTo>
                      <a:pt x="12692" y="10205"/>
                    </a:lnTo>
                    <a:lnTo>
                      <a:pt x="11802" y="10233"/>
                    </a:lnTo>
                    <a:lnTo>
                      <a:pt x="10602" y="7052"/>
                    </a:lnTo>
                    <a:cubicBezTo>
                      <a:pt x="10511" y="6749"/>
                      <a:pt x="10178" y="5898"/>
                      <a:pt x="9735" y="5603"/>
                    </a:cubicBezTo>
                    <a:lnTo>
                      <a:pt x="9476" y="5432"/>
                    </a:lnTo>
                    <a:lnTo>
                      <a:pt x="9675" y="5180"/>
                    </a:lnTo>
                    <a:cubicBezTo>
                      <a:pt x="9764" y="5066"/>
                      <a:pt x="9846" y="4944"/>
                      <a:pt x="9918" y="4820"/>
                    </a:cubicBezTo>
                    <a:cubicBezTo>
                      <a:pt x="10761" y="3373"/>
                      <a:pt x="10386" y="1435"/>
                      <a:pt x="9082" y="500"/>
                    </a:cubicBezTo>
                    <a:cubicBezTo>
                      <a:pt x="8626" y="173"/>
                      <a:pt x="8099" y="0"/>
                      <a:pt x="7558" y="0"/>
                    </a:cubicBezTo>
                    <a:close/>
                    <a:moveTo>
                      <a:pt x="7556" y="939"/>
                    </a:moveTo>
                    <a:cubicBezTo>
                      <a:pt x="7935" y="939"/>
                      <a:pt x="8304" y="1059"/>
                      <a:pt x="8623" y="1288"/>
                    </a:cubicBezTo>
                    <a:cubicBezTo>
                      <a:pt x="9065" y="1605"/>
                      <a:pt x="9367" y="2094"/>
                      <a:pt x="9478" y="2666"/>
                    </a:cubicBezTo>
                    <a:cubicBezTo>
                      <a:pt x="9589" y="3237"/>
                      <a:pt x="9493" y="3822"/>
                      <a:pt x="9208" y="4311"/>
                    </a:cubicBezTo>
                    <a:cubicBezTo>
                      <a:pt x="8843" y="4937"/>
                      <a:pt x="8223" y="5311"/>
                      <a:pt x="7549" y="5311"/>
                    </a:cubicBezTo>
                    <a:cubicBezTo>
                      <a:pt x="7170" y="5311"/>
                      <a:pt x="6801" y="5191"/>
                      <a:pt x="6482" y="4962"/>
                    </a:cubicBezTo>
                    <a:cubicBezTo>
                      <a:pt x="6041" y="4645"/>
                      <a:pt x="5736" y="4156"/>
                      <a:pt x="5626" y="3584"/>
                    </a:cubicBezTo>
                    <a:cubicBezTo>
                      <a:pt x="5515" y="3013"/>
                      <a:pt x="5612" y="2428"/>
                      <a:pt x="5898" y="1939"/>
                    </a:cubicBezTo>
                    <a:cubicBezTo>
                      <a:pt x="6262" y="1313"/>
                      <a:pt x="6882" y="939"/>
                      <a:pt x="7556" y="939"/>
                    </a:cubicBezTo>
                    <a:close/>
                    <a:moveTo>
                      <a:pt x="2791" y="9070"/>
                    </a:moveTo>
                    <a:cubicBezTo>
                      <a:pt x="3178" y="9063"/>
                      <a:pt x="3555" y="9181"/>
                      <a:pt x="3887" y="9419"/>
                    </a:cubicBezTo>
                    <a:cubicBezTo>
                      <a:pt x="4800" y="10073"/>
                      <a:pt x="5063" y="11429"/>
                      <a:pt x="4473" y="12442"/>
                    </a:cubicBezTo>
                    <a:cubicBezTo>
                      <a:pt x="4096" y="13089"/>
                      <a:pt x="3462" y="13443"/>
                      <a:pt x="2815" y="13443"/>
                    </a:cubicBezTo>
                    <a:cubicBezTo>
                      <a:pt x="2448" y="13443"/>
                      <a:pt x="2078" y="13329"/>
                      <a:pt x="1748" y="13093"/>
                    </a:cubicBezTo>
                    <a:cubicBezTo>
                      <a:pt x="835" y="12438"/>
                      <a:pt x="572" y="11082"/>
                      <a:pt x="1162" y="10069"/>
                    </a:cubicBezTo>
                    <a:cubicBezTo>
                      <a:pt x="1447" y="9579"/>
                      <a:pt x="1888" y="9242"/>
                      <a:pt x="2403" y="9119"/>
                    </a:cubicBezTo>
                    <a:cubicBezTo>
                      <a:pt x="2532" y="9088"/>
                      <a:pt x="2662" y="9073"/>
                      <a:pt x="2791" y="9070"/>
                    </a:cubicBezTo>
                    <a:close/>
                    <a:moveTo>
                      <a:pt x="10915" y="10738"/>
                    </a:moveTo>
                    <a:cubicBezTo>
                      <a:pt x="10966" y="10732"/>
                      <a:pt x="11019" y="10734"/>
                      <a:pt x="11071" y="10744"/>
                    </a:cubicBezTo>
                    <a:cubicBezTo>
                      <a:pt x="11140" y="10758"/>
                      <a:pt x="11209" y="10786"/>
                      <a:pt x="11272" y="10832"/>
                    </a:cubicBezTo>
                    <a:cubicBezTo>
                      <a:pt x="11525" y="11013"/>
                      <a:pt x="11597" y="11385"/>
                      <a:pt x="11434" y="11665"/>
                    </a:cubicBezTo>
                    <a:cubicBezTo>
                      <a:pt x="11271" y="11945"/>
                      <a:pt x="10933" y="12026"/>
                      <a:pt x="10681" y="11846"/>
                    </a:cubicBezTo>
                    <a:cubicBezTo>
                      <a:pt x="10429" y="11665"/>
                      <a:pt x="10357" y="11291"/>
                      <a:pt x="10520" y="11011"/>
                    </a:cubicBezTo>
                    <a:cubicBezTo>
                      <a:pt x="10611" y="10853"/>
                      <a:pt x="10759" y="10759"/>
                      <a:pt x="10915" y="10738"/>
                    </a:cubicBezTo>
                    <a:close/>
                    <a:moveTo>
                      <a:pt x="12892" y="13124"/>
                    </a:moveTo>
                    <a:lnTo>
                      <a:pt x="10607" y="13169"/>
                    </a:lnTo>
                    <a:lnTo>
                      <a:pt x="10748" y="13544"/>
                    </a:lnTo>
                    <a:lnTo>
                      <a:pt x="13033" y="18256"/>
                    </a:lnTo>
                    <a:cubicBezTo>
                      <a:pt x="13267" y="18800"/>
                      <a:pt x="14000" y="20272"/>
                      <a:pt x="14636" y="20698"/>
                    </a:cubicBezTo>
                    <a:lnTo>
                      <a:pt x="14676" y="20730"/>
                    </a:lnTo>
                    <a:cubicBezTo>
                      <a:pt x="14681" y="20735"/>
                      <a:pt x="15151" y="21197"/>
                      <a:pt x="16088" y="21600"/>
                    </a:cubicBezTo>
                    <a:lnTo>
                      <a:pt x="12892" y="13124"/>
                    </a:lnTo>
                    <a:close/>
                  </a:path>
                </a:pathLst>
              </a:custGeom>
              <a:solidFill>
                <a:srgbClr val="DF0F4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sp>
          <p:nvSpPr>
            <p:cNvPr id="47" name="NMR sensor1">
              <a:extLst>
                <a:ext uri="{FF2B5EF4-FFF2-40B4-BE49-F238E27FC236}">
                  <a16:creationId xmlns:a16="http://schemas.microsoft.com/office/drawing/2014/main" id="{C1825B9B-66BC-C2AF-9441-FCF677919FAA}"/>
                </a:ext>
              </a:extLst>
            </p:cNvPr>
            <p:cNvSpPr txBox="1"/>
            <p:nvPr/>
          </p:nvSpPr>
          <p:spPr>
            <a:xfrm>
              <a:off x="1017902" y="2304689"/>
              <a:ext cx="2302817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0" marR="0" lvl="0" indent="0" algn="ctr" defTabSz="355600" eaLnBrk="1" fontAlgn="auto" latinLnBrk="0" hangingPunct="0">
                <a:lnSpc>
                  <a:spcPct val="100000"/>
                </a:lnSpc>
                <a:spcBef>
                  <a:spcPts val="4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500">
                  <a:solidFill>
                    <a:srgbClr val="53585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r>
                <a:rPr kumimoji="0" lang="en-US" sz="16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Graphik"/>
                </a:rPr>
                <a:t>NMR sensor</a:t>
              </a:r>
              <a:r>
                <a:rPr kumimoji="0" lang="en-US" sz="1600" b="0" i="0" u="none" strike="noStrike" kern="0" cap="none" spc="0" normalizeH="0" baseline="31999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Graphik"/>
                </a:rPr>
                <a:t>1</a:t>
              </a:r>
            </a:p>
          </p:txBody>
        </p:sp>
      </p:grpSp>
      <p:sp>
        <p:nvSpPr>
          <p:cNvPr id="67" name="Arc 66">
            <a:extLst>
              <a:ext uri="{FF2B5EF4-FFF2-40B4-BE49-F238E27FC236}">
                <a16:creationId xmlns:a16="http://schemas.microsoft.com/office/drawing/2014/main" id="{39CC5CC8-25EB-60F3-8724-1638342BB4B3}"/>
              </a:ext>
            </a:extLst>
          </p:cNvPr>
          <p:cNvSpPr/>
          <p:nvPr/>
        </p:nvSpPr>
        <p:spPr>
          <a:xfrm>
            <a:off x="958230" y="3540397"/>
            <a:ext cx="1339546" cy="1555610"/>
          </a:xfrm>
          <a:prstGeom prst="arc">
            <a:avLst>
              <a:gd name="adj1" fmla="val 13205579"/>
              <a:gd name="adj2" fmla="val 20784361"/>
            </a:avLst>
          </a:prstGeom>
          <a:ln w="19050">
            <a:solidFill>
              <a:srgbClr val="DC143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4EF7BB7-18E6-0173-18CC-E05086B63419}"/>
              </a:ext>
            </a:extLst>
          </p:cNvPr>
          <p:cNvGrpSpPr>
            <a:grpSpLocks noChangeAspect="1"/>
          </p:cNvGrpSpPr>
          <p:nvPr/>
        </p:nvGrpSpPr>
        <p:grpSpPr>
          <a:xfrm>
            <a:off x="460523" y="1413563"/>
            <a:ext cx="2359831" cy="2067732"/>
            <a:chOff x="319815" y="1437953"/>
            <a:chExt cx="2359831" cy="2067732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56E0F9C-D948-BBAA-4A26-1DD87E785082}"/>
                </a:ext>
              </a:extLst>
            </p:cNvPr>
            <p:cNvGrpSpPr/>
            <p:nvPr/>
          </p:nvGrpSpPr>
          <p:grpSpPr>
            <a:xfrm>
              <a:off x="319815" y="1437953"/>
              <a:ext cx="2359831" cy="2067732"/>
              <a:chOff x="9789064" y="3525683"/>
              <a:chExt cx="2359831" cy="2067732"/>
            </a:xfrm>
          </p:grpSpPr>
          <p:pic>
            <p:nvPicPr>
              <p:cNvPr id="71" name="Picture 70" descr="A graph of a graph&#10;&#10;AI-generated content may be incorrect.">
                <a:extLst>
                  <a:ext uri="{FF2B5EF4-FFF2-40B4-BE49-F238E27FC236}">
                    <a16:creationId xmlns:a16="http://schemas.microsoft.com/office/drawing/2014/main" id="{1297E0D6-9CC0-2D1E-C7ED-6C5D9776F8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924" t="45778" r="-1935" b="8038"/>
              <a:stretch>
                <a:fillRect/>
              </a:stretch>
            </p:blipFill>
            <p:spPr>
              <a:xfrm>
                <a:off x="9832701" y="3525683"/>
                <a:ext cx="2316194" cy="1759458"/>
              </a:xfrm>
              <a:prstGeom prst="rect">
                <a:avLst/>
              </a:prstGeom>
            </p:spPr>
          </p:pic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A19BFDA5-A847-6153-8CFC-2232C9F8A38D}"/>
                  </a:ext>
                </a:extLst>
              </p:cNvPr>
              <p:cNvSpPr/>
              <p:nvPr/>
            </p:nvSpPr>
            <p:spPr>
              <a:xfrm>
                <a:off x="10154190" y="5118815"/>
                <a:ext cx="1604836" cy="1663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US" sz="2400" dirty="0" err="1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D2DBD18C-97D8-2EF5-9031-8C820F1DD517}"/>
                  </a:ext>
                </a:extLst>
              </p:cNvPr>
              <p:cNvSpPr/>
              <p:nvPr/>
            </p:nvSpPr>
            <p:spPr>
              <a:xfrm flipV="1">
                <a:off x="9789064" y="3956681"/>
                <a:ext cx="321299" cy="10091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US" sz="2400" dirty="0" err="1"/>
              </a:p>
            </p:txBody>
          </p:sp>
          <p:sp>
            <p:nvSpPr>
              <p:cNvPr id="74" name="Mean value 0-25 ms interval CPMG">
                <a:extLst>
                  <a:ext uri="{FF2B5EF4-FFF2-40B4-BE49-F238E27FC236}">
                    <a16:creationId xmlns:a16="http://schemas.microsoft.com/office/drawing/2014/main" id="{ADA011E9-AE5D-090F-E0D8-B0ADD34A90E1}"/>
                  </a:ext>
                </a:extLst>
              </p:cNvPr>
              <p:cNvSpPr txBox="1"/>
              <p:nvPr/>
            </p:nvSpPr>
            <p:spPr>
              <a:xfrm>
                <a:off x="10154190" y="5131750"/>
                <a:ext cx="1689495" cy="46166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>
                <a:lvl1pPr algn="ctr">
                  <a:spcBef>
                    <a:spcPts val="700"/>
                  </a:spcBef>
                  <a:defRPr sz="1200">
                    <a:solidFill>
                      <a:srgbClr val="535353"/>
                    </a:solidFill>
                    <a:latin typeface="Avenir Next Regular"/>
                    <a:ea typeface="Avenir Next Regular"/>
                    <a:cs typeface="Avenir Next Regular"/>
                    <a:sym typeface="Avenir Next Regular"/>
                  </a:defRPr>
                </a:lvl1pPr>
              </a:lstStyle>
              <a:p>
                <a:pPr marL="0" marR="0" lvl="0" indent="0" algn="ctr" defTabSz="914400" eaLnBrk="1" fontAlgn="auto" latinLnBrk="0" hangingPunct="0">
                  <a:lnSpc>
                    <a:spcPct val="100000"/>
                  </a:lnSpc>
                  <a:spcBef>
                    <a:spcPts val="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1">
                    <a:ln>
                      <a:noFill/>
                    </a:ln>
                    <a:solidFill>
                      <a:srgbClr val="535353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  <a:sym typeface="Avenir Next Regular"/>
                  </a:rPr>
                  <a:t>Mean value 0-25 ms interval CPMG</a:t>
                </a:r>
              </a:p>
            </p:txBody>
          </p:sp>
          <p:sp>
            <p:nvSpPr>
              <p:cNvPr id="75" name="CPMG">
                <a:extLst>
                  <a:ext uri="{FF2B5EF4-FFF2-40B4-BE49-F238E27FC236}">
                    <a16:creationId xmlns:a16="http://schemas.microsoft.com/office/drawing/2014/main" id="{15507A31-E04D-554D-B70B-7DB89FEF2DB0}"/>
                  </a:ext>
                </a:extLst>
              </p:cNvPr>
              <p:cNvSpPr txBox="1"/>
              <p:nvPr/>
            </p:nvSpPr>
            <p:spPr>
              <a:xfrm>
                <a:off x="10726603" y="3794935"/>
                <a:ext cx="771382" cy="2969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ctr">
                  <a:spcBef>
                    <a:spcPts val="700"/>
                  </a:spcBef>
                  <a:defRPr sz="1400">
                    <a:solidFill>
                      <a:srgbClr val="0433FF"/>
                    </a:solidFill>
                    <a:latin typeface="Avenir Next Regular"/>
                    <a:ea typeface="Avenir Next Regular"/>
                    <a:cs typeface="Avenir Next Regular"/>
                    <a:sym typeface="Avenir Next Regular"/>
                  </a:defRPr>
                </a:lvl1pPr>
              </a:lstStyle>
              <a:p>
                <a:pPr marL="0" marR="0" lvl="0" indent="0" algn="ctr" defTabSz="914400" eaLnBrk="1" fontAlgn="auto" latinLnBrk="0" hangingPunct="0">
                  <a:lnSpc>
                    <a:spcPct val="100000"/>
                  </a:lnSpc>
                  <a:spcBef>
                    <a:spcPts val="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1">
                    <a:ln>
                      <a:noFill/>
                    </a:ln>
                    <a:solidFill>
                      <a:srgbClr val="4169E1"/>
                    </a:solidFill>
                    <a:effectLst/>
                    <a:uLnTx/>
                    <a:uFillTx/>
                    <a:latin typeface="Avenir Next Regular"/>
                    <a:sym typeface="Avenir Next Regular"/>
                  </a:rPr>
                  <a:t>CPMG</a:t>
                </a:r>
              </a:p>
            </p:txBody>
          </p:sp>
        </p:grp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EC919ABC-FD29-A181-7AA6-45A8756A6771}"/>
                </a:ext>
              </a:extLst>
            </p:cNvPr>
            <p:cNvSpPr/>
            <p:nvPr/>
          </p:nvSpPr>
          <p:spPr>
            <a:xfrm rot="5400000" flipV="1">
              <a:off x="683436" y="1261912"/>
              <a:ext cx="232990" cy="7081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/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53053DC4-DDE4-17ED-34DE-407BD40E4237}"/>
              </a:ext>
            </a:extLst>
          </p:cNvPr>
          <p:cNvSpPr txBox="1"/>
          <p:nvPr/>
        </p:nvSpPr>
        <p:spPr>
          <a:xfrm rot="16200000">
            <a:off x="2169322" y="3224618"/>
            <a:ext cx="2230636" cy="3554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Water Weight in g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A800656-BA9B-E253-4664-483A95CEDEE6}"/>
              </a:ext>
            </a:extLst>
          </p:cNvPr>
          <p:cNvSpPr txBox="1"/>
          <p:nvPr/>
        </p:nvSpPr>
        <p:spPr>
          <a:xfrm>
            <a:off x="4951283" y="5590233"/>
            <a:ext cx="1348421" cy="3554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PD</a:t>
            </a:r>
            <a:r>
              <a:rPr lang="en-US" baseline="-250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liq</a:t>
            </a:r>
            <a:r>
              <a:rPr lang="en-US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in </a:t>
            </a:r>
            <a:r>
              <a:rPr lang="en-US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a.u</a:t>
            </a:r>
            <a:r>
              <a:rPr lang="en-US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B19FE4B-E969-26FA-5C47-D4D004798036}"/>
              </a:ext>
            </a:extLst>
          </p:cNvPr>
          <p:cNvSpPr txBox="1"/>
          <p:nvPr/>
        </p:nvSpPr>
        <p:spPr>
          <a:xfrm rot="16200000">
            <a:off x="6510270" y="3294954"/>
            <a:ext cx="2230636" cy="3554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Residuals in g</a:t>
            </a:r>
          </a:p>
        </p:txBody>
      </p:sp>
    </p:spTree>
    <p:extLst>
      <p:ext uri="{BB962C8B-B14F-4D97-AF65-F5344CB8AC3E}">
        <p14:creationId xmlns:p14="http://schemas.microsoft.com/office/powerpoint/2010/main" val="175395806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99BA1-FFC8-DE3F-8D95-EAEE789F2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B1B657A-F15E-F8B0-F85B-B5DE1B74CA56}"/>
              </a:ext>
            </a:extLst>
          </p:cNvPr>
          <p:cNvSpPr/>
          <p:nvPr/>
        </p:nvSpPr>
        <p:spPr>
          <a:xfrm>
            <a:off x="6642373" y="1201598"/>
            <a:ext cx="4925050" cy="4697018"/>
          </a:xfrm>
          <a:prstGeom prst="roundRect">
            <a:avLst>
              <a:gd name="adj" fmla="val 8289"/>
            </a:avLst>
          </a:prstGeom>
          <a:solidFill>
            <a:srgbClr val="FFFFFF"/>
          </a:solidFill>
          <a:ln w="12700" cap="flat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B2EE023-84F3-7BB3-E180-FE81D5DB37E4}"/>
              </a:ext>
            </a:extLst>
          </p:cNvPr>
          <p:cNvSpPr/>
          <p:nvPr/>
        </p:nvSpPr>
        <p:spPr>
          <a:xfrm>
            <a:off x="518160" y="1234440"/>
            <a:ext cx="4925050" cy="4697018"/>
          </a:xfrm>
          <a:prstGeom prst="roundRect">
            <a:avLst>
              <a:gd name="adj" fmla="val 8289"/>
            </a:avLst>
          </a:prstGeom>
          <a:solidFill>
            <a:srgbClr val="FFFFFF"/>
          </a:solidFill>
          <a:ln w="12700" cap="flat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13" name="Picture 12" descr="A graph of different colored dots&#10;&#10;AI-generated content may be incorrect.">
            <a:extLst>
              <a:ext uri="{FF2B5EF4-FFF2-40B4-BE49-F238E27FC236}">
                <a16:creationId xmlns:a16="http://schemas.microsoft.com/office/drawing/2014/main" id="{22F83B51-89BA-E872-43EB-4ED17C290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791" y="2080976"/>
            <a:ext cx="4727154" cy="3850482"/>
          </a:xfrm>
          <a:prstGeom prst="rect">
            <a:avLst/>
          </a:prstGeom>
        </p:spPr>
      </p:pic>
      <p:pic>
        <p:nvPicPr>
          <p:cNvPr id="14" name="Picture 13" descr="A graph of different colored dots&#10;&#10;AI-generated content may be incorrect.">
            <a:extLst>
              <a:ext uri="{FF2B5EF4-FFF2-40B4-BE49-F238E27FC236}">
                <a16:creationId xmlns:a16="http://schemas.microsoft.com/office/drawing/2014/main" id="{D9AD1714-DE68-3CB8-EB82-4DBB4E7D9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23" y="2048135"/>
            <a:ext cx="4727154" cy="3850481"/>
          </a:xfrm>
          <a:prstGeom prst="rect">
            <a:avLst/>
          </a:prstGeom>
        </p:spPr>
      </p:pic>
      <p:sp>
        <p:nvSpPr>
          <p:cNvPr id="3" name="Mono-exponential fit first 75  s FID">
            <a:extLst>
              <a:ext uri="{FF2B5EF4-FFF2-40B4-BE49-F238E27FC236}">
                <a16:creationId xmlns:a16="http://schemas.microsoft.com/office/drawing/2014/main" id="{9FDEEBF4-F9B8-B59D-04E1-5E1C04DFC54F}"/>
              </a:ext>
            </a:extLst>
          </p:cNvPr>
          <p:cNvSpPr txBox="1"/>
          <p:nvPr/>
        </p:nvSpPr>
        <p:spPr>
          <a:xfrm>
            <a:off x="6873240" y="1632209"/>
            <a:ext cx="3628936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535353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kumimoji="0" lang="en-US" sz="1600" b="0" i="0" u="none" strike="noStrike" kern="0" cap="none" spc="0" normalizeH="0" baseline="0" noProof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Avenir Next Regular"/>
                <a:cs typeface="Calibri Light" panose="020F0302020204030204" pitchFamily="34" charset="0"/>
                <a:sym typeface="Avenir Next Regular"/>
              </a:rPr>
              <a:t>Deviations from linear fit: Water Weight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7EFE494-485E-862F-AFD0-1BB35321A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424096"/>
            <a:ext cx="11449050" cy="486143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Deviations can partly cancel each other out when determining sample Dry matter or sample water content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EBEF69E-639E-023B-E677-1763BAB2270D}"/>
              </a:ext>
            </a:extLst>
          </p:cNvPr>
          <p:cNvSpPr txBox="1">
            <a:spLocks/>
          </p:cNvSpPr>
          <p:nvPr/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Mono-exponential fit first 75  s FID">
            <a:extLst>
              <a:ext uri="{FF2B5EF4-FFF2-40B4-BE49-F238E27FC236}">
                <a16:creationId xmlns:a16="http://schemas.microsoft.com/office/drawing/2014/main" id="{C2B872AF-9EB8-CBB2-36DF-58FF590C03F0}"/>
              </a:ext>
            </a:extLst>
          </p:cNvPr>
          <p:cNvSpPr txBox="1"/>
          <p:nvPr/>
        </p:nvSpPr>
        <p:spPr>
          <a:xfrm>
            <a:off x="746760" y="1627187"/>
            <a:ext cx="3628936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535353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kumimoji="0" lang="en-US" sz="1600" b="0" i="0" u="none" strike="noStrike" kern="0" cap="none" spc="0" normalizeH="0" baseline="0" noProof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Avenir Next Regular"/>
                <a:cs typeface="Calibri Light" panose="020F0302020204030204" pitchFamily="34" charset="0"/>
                <a:sym typeface="Avenir Next Regular"/>
              </a:rPr>
              <a:t>Deviations from linear fit: Fresh Weight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540917-9443-AEB3-BEB0-51DF36D062B0}"/>
              </a:ext>
            </a:extLst>
          </p:cNvPr>
          <p:cNvSpPr txBox="1"/>
          <p:nvPr/>
        </p:nvSpPr>
        <p:spPr>
          <a:xfrm>
            <a:off x="2241780" y="1053143"/>
            <a:ext cx="1463040" cy="4001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FID based</a:t>
            </a:r>
            <a:endParaRPr kumimoji="0" lang="en-US" sz="20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8C3050-0D97-835B-B92E-A32F505C9100}"/>
              </a:ext>
            </a:extLst>
          </p:cNvPr>
          <p:cNvSpPr txBox="1"/>
          <p:nvPr/>
        </p:nvSpPr>
        <p:spPr>
          <a:xfrm>
            <a:off x="8487182" y="1018114"/>
            <a:ext cx="1463040" cy="4001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CPMG based</a:t>
            </a:r>
            <a:endParaRPr kumimoji="0" lang="en-US" sz="20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A0D278-BC35-50BD-12EE-146A03AAA25A}"/>
              </a:ext>
            </a:extLst>
          </p:cNvPr>
          <p:cNvSpPr txBox="1"/>
          <p:nvPr/>
        </p:nvSpPr>
        <p:spPr>
          <a:xfrm>
            <a:off x="2015371" y="5567560"/>
            <a:ext cx="1930628" cy="3262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Water Content  in 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FA1345-944E-D28D-BB21-7AB8237B6677}"/>
              </a:ext>
            </a:extLst>
          </p:cNvPr>
          <p:cNvSpPr txBox="1"/>
          <p:nvPr/>
        </p:nvSpPr>
        <p:spPr>
          <a:xfrm>
            <a:off x="8139584" y="5562747"/>
            <a:ext cx="1930628" cy="3262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Water Content  in 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78A577-D676-850E-12F1-09657AA74C52}"/>
              </a:ext>
            </a:extLst>
          </p:cNvPr>
          <p:cNvSpPr txBox="1"/>
          <p:nvPr/>
        </p:nvSpPr>
        <p:spPr>
          <a:xfrm rot="5400000">
            <a:off x="4197393" y="3591113"/>
            <a:ext cx="1930628" cy="3262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Water Content  in 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5519CB-BA6E-4C8C-8F9C-2FE012C91FE0}"/>
              </a:ext>
            </a:extLst>
          </p:cNvPr>
          <p:cNvSpPr txBox="1"/>
          <p:nvPr/>
        </p:nvSpPr>
        <p:spPr>
          <a:xfrm rot="5400000">
            <a:off x="10347510" y="3482662"/>
            <a:ext cx="1930628" cy="3262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Water Content  in 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DDD1F3-F600-FE1B-488C-CD1FA1157D1A}"/>
              </a:ext>
            </a:extLst>
          </p:cNvPr>
          <p:cNvSpPr txBox="1"/>
          <p:nvPr/>
        </p:nvSpPr>
        <p:spPr>
          <a:xfrm rot="16200000">
            <a:off x="-69067" y="3557805"/>
            <a:ext cx="1930628" cy="3262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Residuals in 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1ECD9C-694A-2A25-E64F-50F2206C8DC5}"/>
              </a:ext>
            </a:extLst>
          </p:cNvPr>
          <p:cNvSpPr txBox="1"/>
          <p:nvPr/>
        </p:nvSpPr>
        <p:spPr>
          <a:xfrm rot="16200000">
            <a:off x="5952213" y="3482661"/>
            <a:ext cx="1930628" cy="3262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Residuals in g</a:t>
            </a:r>
          </a:p>
        </p:txBody>
      </p:sp>
    </p:spTree>
    <p:extLst>
      <p:ext uri="{BB962C8B-B14F-4D97-AF65-F5344CB8AC3E}">
        <p14:creationId xmlns:p14="http://schemas.microsoft.com/office/powerpoint/2010/main" val="73341422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46947-67FE-A595-023D-653302942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aph of different colored dots&#10;&#10;AI-generated content may be incorrect.">
            <a:extLst>
              <a:ext uri="{FF2B5EF4-FFF2-40B4-BE49-F238E27FC236}">
                <a16:creationId xmlns:a16="http://schemas.microsoft.com/office/drawing/2014/main" id="{EE428F5D-DC60-E4B1-5CF2-768ACF33C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7" y="1508760"/>
            <a:ext cx="12014966" cy="40233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3DD1224-1215-7468-6C82-7D0D3DF42F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8379" y="385584"/>
            <a:ext cx="11449050" cy="484625"/>
          </a:xfrm>
          <a:prstGeom prst="rect">
            <a:avLst/>
          </a:prstGeom>
        </p:spPr>
        <p:txBody>
          <a:bodyPr>
            <a:noAutofit/>
          </a:bodyPr>
          <a:lstStyle>
            <a:lvl1pPr defTabSz="649223">
              <a:defRPr sz="2840" spc="142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en-US" sz="2400" spc="220" noProof="1">
                <a:latin typeface="Calibri"/>
                <a:cs typeface="Calibri"/>
                <a:sym typeface="Calibri"/>
              </a:rPr>
              <a:t>Benchmark Library of Reference Measurements – leaf samples</a:t>
            </a:r>
          </a:p>
        </p:txBody>
      </p:sp>
      <p:sp>
        <p:nvSpPr>
          <p:cNvPr id="3" name="Textplatzhalter 10">
            <a:extLst>
              <a:ext uri="{FF2B5EF4-FFF2-40B4-BE49-F238E27FC236}">
                <a16:creationId xmlns:a16="http://schemas.microsoft.com/office/drawing/2014/main" id="{A80BC76A-38F4-6F25-6C76-F6B760FB5995}"/>
              </a:ext>
            </a:extLst>
          </p:cNvPr>
          <p:cNvSpPr/>
          <p:nvPr/>
        </p:nvSpPr>
        <p:spPr>
          <a:xfrm>
            <a:off x="318379" y="779426"/>
            <a:ext cx="11449050" cy="409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l" defTabSz="914400" rtl="0" eaLnBrk="1" fontAlgn="auto" latinLnBrk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i="1">
                <a:solidFill>
                  <a:srgbClr val="023D6B">
                    <a:satOff val="-70145"/>
                    <a:lumOff val="39313"/>
                  </a:srgbClr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lang="en-US" sz="2200" u="none" strike="noStrike" kern="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Results Solid Liquid Content method</a:t>
            </a:r>
            <a:endParaRPr kumimoji="0" lang="en-US" sz="2200" u="none" strike="noStrike" kern="0" cap="none" spc="0" normalizeH="0" baseline="0" noProof="1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14863BA-21E4-9C59-713F-6A6E5C190658}"/>
              </a:ext>
            </a:extLst>
          </p:cNvPr>
          <p:cNvSpPr txBox="1">
            <a:spLocks/>
          </p:cNvSpPr>
          <p:nvPr/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5E6BE3F-1842-6559-E302-ACDD6F798582}"/>
              </a:ext>
            </a:extLst>
          </p:cNvPr>
          <p:cNvSpPr txBox="1"/>
          <p:nvPr/>
        </p:nvSpPr>
        <p:spPr>
          <a:xfrm>
            <a:off x="10477498" y="4341644"/>
            <a:ext cx="1097554" cy="3385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WC in %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8CED400-0D10-6980-6333-773FDCC34148}"/>
              </a:ext>
            </a:extLst>
          </p:cNvPr>
          <p:cNvSpPr txBox="1"/>
          <p:nvPr/>
        </p:nvSpPr>
        <p:spPr>
          <a:xfrm>
            <a:off x="7445451" y="4341644"/>
            <a:ext cx="1097554" cy="3385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DW in g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9F1ABDA-C2D4-59B8-1B36-9110D45F80D2}"/>
              </a:ext>
            </a:extLst>
          </p:cNvPr>
          <p:cNvSpPr txBox="1"/>
          <p:nvPr/>
        </p:nvSpPr>
        <p:spPr>
          <a:xfrm>
            <a:off x="616948" y="4110874"/>
            <a:ext cx="492768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0.0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9639185-EEEF-772F-D56F-B8744C81CD27}"/>
              </a:ext>
            </a:extLst>
          </p:cNvPr>
          <p:cNvSpPr txBox="1"/>
          <p:nvPr/>
        </p:nvSpPr>
        <p:spPr>
          <a:xfrm>
            <a:off x="1299651" y="4131055"/>
            <a:ext cx="492768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0.5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D668295-4B46-682F-2357-1DE0A70C0797}"/>
              </a:ext>
            </a:extLst>
          </p:cNvPr>
          <p:cNvSpPr txBox="1"/>
          <p:nvPr/>
        </p:nvSpPr>
        <p:spPr>
          <a:xfrm>
            <a:off x="1638147" y="4341644"/>
            <a:ext cx="1097554" cy="3385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FW in g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D096EFB-39DF-6A07-9542-1674CDAC4E49}"/>
              </a:ext>
            </a:extLst>
          </p:cNvPr>
          <p:cNvSpPr/>
          <p:nvPr/>
        </p:nvSpPr>
        <p:spPr>
          <a:xfrm>
            <a:off x="863332" y="4657262"/>
            <a:ext cx="4954958" cy="100411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DAD79D4-82D0-B0F5-4816-F044DA89D6A7}"/>
              </a:ext>
            </a:extLst>
          </p:cNvPr>
          <p:cNvGrpSpPr>
            <a:grpSpLocks noChangeAspect="1"/>
          </p:cNvGrpSpPr>
          <p:nvPr/>
        </p:nvGrpSpPr>
        <p:grpSpPr>
          <a:xfrm>
            <a:off x="3697635" y="4985488"/>
            <a:ext cx="5940286" cy="1033772"/>
            <a:chOff x="5684520" y="4832893"/>
            <a:chExt cx="6755019" cy="1175558"/>
          </a:xfrm>
        </p:grpSpPr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D540D3AC-3630-424E-899C-0DEE522C34F2}"/>
                </a:ext>
              </a:extLst>
            </p:cNvPr>
            <p:cNvSpPr/>
            <p:nvPr/>
          </p:nvSpPr>
          <p:spPr>
            <a:xfrm>
              <a:off x="5684520" y="4832893"/>
              <a:ext cx="6391086" cy="1175558"/>
            </a:xfrm>
            <a:prstGeom prst="roundRect">
              <a:avLst/>
            </a:prstGeom>
            <a:solidFill>
              <a:srgbClr val="FFFFFF"/>
            </a:solidFill>
            <a:ln w="19050" cap="flat">
              <a:solidFill>
                <a:schemeClr val="bg2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78FC66E-578B-B976-AB5F-09784A51B54A}"/>
                </a:ext>
              </a:extLst>
            </p:cNvPr>
            <p:cNvGrpSpPr/>
            <p:nvPr/>
          </p:nvGrpSpPr>
          <p:grpSpPr>
            <a:xfrm>
              <a:off x="5995490" y="4892040"/>
              <a:ext cx="6444049" cy="1058412"/>
              <a:chOff x="6097742" y="4925949"/>
              <a:chExt cx="6444049" cy="105841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0E44065D-99D2-2FCE-356C-C447359D0E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1576" y="5030150"/>
                <a:ext cx="182880" cy="182880"/>
              </a:xfrm>
              <a:prstGeom prst="ellipse">
                <a:avLst/>
              </a:prstGeom>
              <a:solidFill>
                <a:srgbClr val="9F0042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49ED52CF-08E1-9987-DA59-CC5EBC41A0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1576" y="5374117"/>
                <a:ext cx="182880" cy="182880"/>
              </a:xfrm>
              <a:prstGeom prst="ellipse">
                <a:avLst/>
              </a:prstGeom>
              <a:solidFill>
                <a:srgbClr val="F46D43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4CC25743-4D75-8B44-1E38-8B310E4A2C4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1576" y="5718084"/>
                <a:ext cx="182880" cy="182880"/>
              </a:xfrm>
              <a:prstGeom prst="ellipse">
                <a:avLst/>
              </a:prstGeom>
              <a:solidFill>
                <a:srgbClr val="DBA520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C24744D-3709-F912-AB47-F90D677D85D2}"/>
                  </a:ext>
                </a:extLst>
              </p:cNvPr>
              <p:cNvSpPr txBox="1"/>
              <p:nvPr/>
            </p:nvSpPr>
            <p:spPr>
              <a:xfrm>
                <a:off x="7566475" y="4936925"/>
                <a:ext cx="803874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 Light" panose="020F0302020204030204" pitchFamily="34" charset="0"/>
                    <a:ea typeface="+mj-ea"/>
                    <a:cs typeface="Calibri Light" panose="020F0302020204030204" pitchFamily="34" charset="0"/>
                    <a:sym typeface="Arial"/>
                  </a:rPr>
                  <a:t>Beech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B86C8BC-18BD-DC6F-6E93-F99907A271F6}"/>
                  </a:ext>
                </a:extLst>
              </p:cNvPr>
              <p:cNvSpPr txBox="1"/>
              <p:nvPr/>
            </p:nvSpPr>
            <p:spPr>
              <a:xfrm>
                <a:off x="7566475" y="5296281"/>
                <a:ext cx="594360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 Light" panose="020F0302020204030204" pitchFamily="34" charset="0"/>
                    <a:ea typeface="+mj-ea"/>
                    <a:cs typeface="Calibri Light" panose="020F0302020204030204" pitchFamily="34" charset="0"/>
                    <a:sym typeface="Arial"/>
                  </a:rPr>
                  <a:t>Oak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B4AD941-66E5-D5B2-C564-DB5F223AF717}"/>
                  </a:ext>
                </a:extLst>
              </p:cNvPr>
              <p:cNvSpPr txBox="1"/>
              <p:nvPr/>
            </p:nvSpPr>
            <p:spPr>
              <a:xfrm>
                <a:off x="7585561" y="5645809"/>
                <a:ext cx="803874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 Light" panose="020F0302020204030204" pitchFamily="34" charset="0"/>
                    <a:ea typeface="+mj-ea"/>
                    <a:cs typeface="Calibri Light" panose="020F0302020204030204" pitchFamily="34" charset="0"/>
                    <a:sym typeface="Arial"/>
                  </a:rPr>
                  <a:t>Wheat</a:t>
                </a: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F035D062-F415-2EF8-BB05-FB0BC9F7DD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97742" y="5030150"/>
                <a:ext cx="182880" cy="182880"/>
              </a:xfrm>
              <a:prstGeom prst="ellipse">
                <a:avLst/>
              </a:prstGeom>
              <a:solidFill>
                <a:srgbClr val="E7F698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FDD5581F-90F8-75F6-1392-27912BA070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97742" y="5374117"/>
                <a:ext cx="182880" cy="182880"/>
              </a:xfrm>
              <a:prstGeom prst="ellipse">
                <a:avLst/>
              </a:prstGeom>
              <a:solidFill>
                <a:srgbClr val="66C2A5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0E2410CF-BF53-7398-9E42-80184E4645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97742" y="5718084"/>
                <a:ext cx="182880" cy="182880"/>
              </a:xfrm>
              <a:prstGeom prst="ellipse">
                <a:avLst/>
              </a:prstGeom>
              <a:solidFill>
                <a:srgbClr val="5E4FA2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1B1B917-71C1-BF1F-5FE6-FCC95F5538F1}"/>
                  </a:ext>
                </a:extLst>
              </p:cNvPr>
              <p:cNvSpPr txBox="1"/>
              <p:nvPr/>
            </p:nvSpPr>
            <p:spPr>
              <a:xfrm>
                <a:off x="6392641" y="4936925"/>
                <a:ext cx="803874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 Light" panose="020F0302020204030204" pitchFamily="34" charset="0"/>
                    <a:ea typeface="+mj-ea"/>
                    <a:cs typeface="Calibri Light" panose="020F0302020204030204" pitchFamily="34" charset="0"/>
                    <a:sym typeface="Arial"/>
                  </a:rPr>
                  <a:t>Ginkgo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45D7C19-2B6D-4101-6E1C-CEA9CBFD9311}"/>
                  </a:ext>
                </a:extLst>
              </p:cNvPr>
              <p:cNvSpPr txBox="1"/>
              <p:nvPr/>
            </p:nvSpPr>
            <p:spPr>
              <a:xfrm>
                <a:off x="6392640" y="5296281"/>
                <a:ext cx="1026781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 Light" panose="020F0302020204030204" pitchFamily="34" charset="0"/>
                    <a:ea typeface="+mj-ea"/>
                    <a:cs typeface="Calibri Light" panose="020F0302020204030204" pitchFamily="34" charset="0"/>
                    <a:sym typeface="Arial"/>
                  </a:rPr>
                  <a:t>Poplar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D71AA16-4834-34A9-AD36-6BC8ABA6BE63}"/>
                  </a:ext>
                </a:extLst>
              </p:cNvPr>
              <p:cNvSpPr txBox="1"/>
              <p:nvPr/>
            </p:nvSpPr>
            <p:spPr>
              <a:xfrm>
                <a:off x="6411727" y="5645809"/>
                <a:ext cx="803874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 Light" panose="020F0302020204030204" pitchFamily="34" charset="0"/>
                    <a:ea typeface="+mj-ea"/>
                    <a:cs typeface="Calibri Light" panose="020F0302020204030204" pitchFamily="34" charset="0"/>
                    <a:sym typeface="Arial"/>
                  </a:rPr>
                  <a:t>Olive</a:t>
                </a: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DCFA37E-7EC5-7B8B-6C0F-918BBD5831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563127" y="5019174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 w="12700" cap="flat">
                <a:solidFill>
                  <a:srgbClr val="9F0042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5EA778E-84E7-D937-C995-F1A9C5AECD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563127" y="5363141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 w="12700" cap="flat">
                <a:solidFill>
                  <a:srgbClr val="F46D43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09EF950-7E9F-C356-AA86-402D11CC3D6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563127" y="5707108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 w="12700" cap="flat">
                <a:solidFill>
                  <a:srgbClr val="DCA52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9ABF78F-E31D-D585-624A-5147F299EAC8}"/>
                  </a:ext>
                </a:extLst>
              </p:cNvPr>
              <p:cNvSpPr txBox="1"/>
              <p:nvPr/>
            </p:nvSpPr>
            <p:spPr>
              <a:xfrm>
                <a:off x="9858025" y="4925949"/>
                <a:ext cx="2683766" cy="3849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 Light" panose="020F0302020204030204" pitchFamily="34" charset="0"/>
                    <a:ea typeface="+mj-ea"/>
                    <a:cs typeface="Calibri Light" panose="020F0302020204030204" pitchFamily="34" charset="0"/>
                    <a:sym typeface="Arial"/>
                  </a:rPr>
                  <a:t>Eucalyptus Citriodora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A34CC80-43CE-35A7-6257-6D386E8C7941}"/>
                  </a:ext>
                </a:extLst>
              </p:cNvPr>
              <p:cNvSpPr txBox="1"/>
              <p:nvPr/>
            </p:nvSpPr>
            <p:spPr>
              <a:xfrm>
                <a:off x="9858026" y="5285305"/>
                <a:ext cx="1861534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 Light" panose="020F0302020204030204" pitchFamily="34" charset="0"/>
                    <a:ea typeface="+mj-ea"/>
                    <a:cs typeface="Calibri Light" panose="020F0302020204030204" pitchFamily="34" charset="0"/>
                    <a:sym typeface="Arial"/>
                  </a:rPr>
                  <a:t>Eucalyptus Gunnii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4074F2E-36B9-AD44-CD38-8F19234CCFB0}"/>
                  </a:ext>
                </a:extLst>
              </p:cNvPr>
              <p:cNvSpPr txBox="1"/>
              <p:nvPr/>
            </p:nvSpPr>
            <p:spPr>
              <a:xfrm>
                <a:off x="9877112" y="5634833"/>
                <a:ext cx="1248088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 Light" panose="020F0302020204030204" pitchFamily="34" charset="0"/>
                    <a:ea typeface="+mj-ea"/>
                    <a:cs typeface="Calibri Light" panose="020F0302020204030204" pitchFamily="34" charset="0"/>
                    <a:sym typeface="Arial"/>
                  </a:rPr>
                  <a:t>Grapevine</a:t>
                </a: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153C24B-7DC5-3AE5-BC46-3D0D22BE65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389293" y="5019174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 w="12700" cap="flat">
                <a:solidFill>
                  <a:srgbClr val="E8F798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DD625D42-CCC8-6B5C-1C46-1EF17DC701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389293" y="5363141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 w="12700" cap="flat">
                <a:solidFill>
                  <a:srgbClr val="66C2A5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20FB8A4E-6BC3-6CCB-6DD8-CEBD6BD773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389293" y="5707108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 w="12700" cap="flat">
                <a:solidFill>
                  <a:srgbClr val="5E4FA2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8F971C8-856C-3F8D-6FE5-2F111F504176}"/>
                  </a:ext>
                </a:extLst>
              </p:cNvPr>
              <p:cNvSpPr txBox="1"/>
              <p:nvPr/>
            </p:nvSpPr>
            <p:spPr>
              <a:xfrm>
                <a:off x="8684192" y="4925949"/>
                <a:ext cx="803874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 Light" panose="020F0302020204030204" pitchFamily="34" charset="0"/>
                    <a:ea typeface="+mj-ea"/>
                    <a:cs typeface="Calibri Light" panose="020F0302020204030204" pitchFamily="34" charset="0"/>
                    <a:sym typeface="Arial"/>
                  </a:rPr>
                  <a:t>Barley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952DF4E-D60D-425F-42FA-77069A02227D}"/>
                  </a:ext>
                </a:extLst>
              </p:cNvPr>
              <p:cNvSpPr txBox="1"/>
              <p:nvPr/>
            </p:nvSpPr>
            <p:spPr>
              <a:xfrm>
                <a:off x="8684191" y="5285305"/>
                <a:ext cx="1026781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 Light" panose="020F0302020204030204" pitchFamily="34" charset="0"/>
                    <a:ea typeface="+mj-ea"/>
                    <a:cs typeface="Calibri Light" panose="020F0302020204030204" pitchFamily="34" charset="0"/>
                    <a:sym typeface="Arial"/>
                  </a:rPr>
                  <a:t>Bean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11E201A-FF90-094B-2BE3-A47669E698F7}"/>
                  </a:ext>
                </a:extLst>
              </p:cNvPr>
              <p:cNvSpPr txBox="1"/>
              <p:nvPr/>
            </p:nvSpPr>
            <p:spPr>
              <a:xfrm>
                <a:off x="8703278" y="5634833"/>
                <a:ext cx="803874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 Light" panose="020F0302020204030204" pitchFamily="34" charset="0"/>
                    <a:ea typeface="+mj-ea"/>
                    <a:cs typeface="Calibri Light" panose="020F0302020204030204" pitchFamily="34" charset="0"/>
                    <a:sym typeface="Arial"/>
                  </a:rPr>
                  <a:t>Rice</a:t>
                </a:r>
              </a:p>
            </p:txBody>
          </p:sp>
        </p:grp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032C9B4A-C33D-BB5A-4FA1-B79E3B57A3B1}"/>
              </a:ext>
            </a:extLst>
          </p:cNvPr>
          <p:cNvSpPr txBox="1"/>
          <p:nvPr/>
        </p:nvSpPr>
        <p:spPr>
          <a:xfrm rot="16200000">
            <a:off x="-379501" y="2619781"/>
            <a:ext cx="1097554" cy="3385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FW</a:t>
            </a:r>
            <a:r>
              <a:rPr kumimoji="0" lang="en-US" sz="1600" u="none" strike="noStrike" cap="none" spc="0" normalizeH="0" baseline="-2500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pred</a:t>
            </a: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 in g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30B3E4D-D3DC-8DC2-53B8-E1283A3B331C}"/>
              </a:ext>
            </a:extLst>
          </p:cNvPr>
          <p:cNvSpPr txBox="1"/>
          <p:nvPr/>
        </p:nvSpPr>
        <p:spPr>
          <a:xfrm rot="16200000">
            <a:off x="2720606" y="2619781"/>
            <a:ext cx="1097554" cy="3385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WW</a:t>
            </a:r>
            <a:r>
              <a:rPr kumimoji="0" lang="en-US" sz="1600" u="none" strike="noStrike" cap="none" spc="0" normalizeH="0" baseline="-2500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pred</a:t>
            </a: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 in 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DE9E7B1-CEF8-86F7-101E-469C2B8A5014}"/>
              </a:ext>
            </a:extLst>
          </p:cNvPr>
          <p:cNvSpPr txBox="1"/>
          <p:nvPr/>
        </p:nvSpPr>
        <p:spPr>
          <a:xfrm rot="16200000">
            <a:off x="5651436" y="2503065"/>
            <a:ext cx="1097554" cy="3385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DW</a:t>
            </a:r>
            <a:r>
              <a:rPr kumimoji="0" lang="en-US" sz="1600" u="none" strike="noStrike" cap="none" spc="0" normalizeH="0" baseline="-2500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pred</a:t>
            </a: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 in g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5E8ECF2-F648-189D-9547-D97186718E0D}"/>
              </a:ext>
            </a:extLst>
          </p:cNvPr>
          <p:cNvSpPr/>
          <p:nvPr/>
        </p:nvSpPr>
        <p:spPr>
          <a:xfrm>
            <a:off x="9140268" y="1687842"/>
            <a:ext cx="427302" cy="2397501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4F0FFE8-EAB9-3EDC-DE1C-33B4E8D22E62}"/>
              </a:ext>
            </a:extLst>
          </p:cNvPr>
          <p:cNvSpPr/>
          <p:nvPr/>
        </p:nvSpPr>
        <p:spPr>
          <a:xfrm>
            <a:off x="5148516" y="4158753"/>
            <a:ext cx="432527" cy="390554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0190AE6-E07E-251C-8E0B-9A6138376372}"/>
              </a:ext>
            </a:extLst>
          </p:cNvPr>
          <p:cNvSpPr/>
          <p:nvPr/>
        </p:nvSpPr>
        <p:spPr>
          <a:xfrm>
            <a:off x="1572906" y="4188614"/>
            <a:ext cx="981173" cy="49158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A1B065F-2EB4-36C9-3ED4-F1900BFF02E7}"/>
              </a:ext>
            </a:extLst>
          </p:cNvPr>
          <p:cNvSpPr txBox="1"/>
          <p:nvPr/>
        </p:nvSpPr>
        <p:spPr>
          <a:xfrm>
            <a:off x="10498998" y="4476662"/>
            <a:ext cx="1097554" cy="3385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WC in %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2B774FE-B9EB-BCCF-1593-9F92F6209271}"/>
              </a:ext>
            </a:extLst>
          </p:cNvPr>
          <p:cNvSpPr txBox="1"/>
          <p:nvPr/>
        </p:nvSpPr>
        <p:spPr>
          <a:xfrm>
            <a:off x="7464996" y="4399080"/>
            <a:ext cx="1097554" cy="3385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DW in g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D78CE84-8B36-7D89-1EA7-1F4708C6D9E4}"/>
              </a:ext>
            </a:extLst>
          </p:cNvPr>
          <p:cNvSpPr txBox="1"/>
          <p:nvPr/>
        </p:nvSpPr>
        <p:spPr>
          <a:xfrm>
            <a:off x="1702905" y="4383970"/>
            <a:ext cx="1097554" cy="3385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FW in g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6F252F0-5492-2FAE-3549-2598C4369032}"/>
              </a:ext>
            </a:extLst>
          </p:cNvPr>
          <p:cNvSpPr txBox="1"/>
          <p:nvPr/>
        </p:nvSpPr>
        <p:spPr>
          <a:xfrm rot="16200000">
            <a:off x="8573049" y="2680801"/>
            <a:ext cx="1097554" cy="3385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WC</a:t>
            </a:r>
            <a:r>
              <a:rPr kumimoji="0" lang="en-US" sz="1600" u="none" strike="noStrike" cap="none" spc="0" normalizeH="0" baseline="-2500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pred</a:t>
            </a: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 in %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E8EA531-0B95-7220-722A-86328EBE1F61}"/>
              </a:ext>
            </a:extLst>
          </p:cNvPr>
          <p:cNvSpPr txBox="1"/>
          <p:nvPr/>
        </p:nvSpPr>
        <p:spPr>
          <a:xfrm>
            <a:off x="338552" y="3807109"/>
            <a:ext cx="338552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0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AF36118-1B00-7D78-621F-1F368E11E333}"/>
              </a:ext>
            </a:extLst>
          </p:cNvPr>
          <p:cNvSpPr txBox="1"/>
          <p:nvPr/>
        </p:nvSpPr>
        <p:spPr>
          <a:xfrm>
            <a:off x="270243" y="3090042"/>
            <a:ext cx="427302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0.5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AC28EE6-A4DC-5D95-2AA8-DF070F4B961C}"/>
              </a:ext>
            </a:extLst>
          </p:cNvPr>
          <p:cNvSpPr/>
          <p:nvPr/>
        </p:nvSpPr>
        <p:spPr>
          <a:xfrm>
            <a:off x="338552" y="3520440"/>
            <a:ext cx="338552" cy="22635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F654E26-F725-1CE4-127A-5560D9BE8CDC}"/>
              </a:ext>
            </a:extLst>
          </p:cNvPr>
          <p:cNvSpPr txBox="1"/>
          <p:nvPr/>
        </p:nvSpPr>
        <p:spPr>
          <a:xfrm>
            <a:off x="338551" y="2372975"/>
            <a:ext cx="358993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1.0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0492D93-BBCA-E175-D489-E0E9D1952DD4}"/>
              </a:ext>
            </a:extLst>
          </p:cNvPr>
          <p:cNvSpPr/>
          <p:nvPr/>
        </p:nvSpPr>
        <p:spPr>
          <a:xfrm>
            <a:off x="324151" y="2770185"/>
            <a:ext cx="338552" cy="22635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E739FF5-BBFF-84A9-B4BB-2C61A454CEC9}"/>
              </a:ext>
            </a:extLst>
          </p:cNvPr>
          <p:cNvSpPr/>
          <p:nvPr/>
        </p:nvSpPr>
        <p:spPr>
          <a:xfrm>
            <a:off x="338551" y="2035075"/>
            <a:ext cx="338552" cy="22635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43BF385-8F8E-0815-1DFE-223C9D6B4D29}"/>
              </a:ext>
            </a:extLst>
          </p:cNvPr>
          <p:cNvSpPr txBox="1"/>
          <p:nvPr/>
        </p:nvSpPr>
        <p:spPr>
          <a:xfrm>
            <a:off x="338551" y="1632165"/>
            <a:ext cx="358993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1.5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F7CE6DD-C325-05E5-6B12-65EA5B9BEA13}"/>
              </a:ext>
            </a:extLst>
          </p:cNvPr>
          <p:cNvSpPr txBox="1"/>
          <p:nvPr/>
        </p:nvSpPr>
        <p:spPr>
          <a:xfrm>
            <a:off x="3335363" y="1687842"/>
            <a:ext cx="358993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1.0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98AEA2A-179B-A76D-4595-BC7D1A4FF01D}"/>
              </a:ext>
            </a:extLst>
          </p:cNvPr>
          <p:cNvSpPr txBox="1"/>
          <p:nvPr/>
        </p:nvSpPr>
        <p:spPr>
          <a:xfrm>
            <a:off x="3321847" y="2516832"/>
            <a:ext cx="358993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0.6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EC091E5-034F-6DE9-113A-BE8E3297A437}"/>
              </a:ext>
            </a:extLst>
          </p:cNvPr>
          <p:cNvSpPr txBox="1"/>
          <p:nvPr/>
        </p:nvSpPr>
        <p:spPr>
          <a:xfrm>
            <a:off x="3316429" y="3382443"/>
            <a:ext cx="358993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0.2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987068D-D539-8453-7515-4ECA7066EA79}"/>
              </a:ext>
            </a:extLst>
          </p:cNvPr>
          <p:cNvSpPr txBox="1"/>
          <p:nvPr/>
        </p:nvSpPr>
        <p:spPr>
          <a:xfrm>
            <a:off x="3645244" y="4145661"/>
            <a:ext cx="338551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0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94D5CA0-12F3-4BA8-48FF-D11BE87979C7}"/>
              </a:ext>
            </a:extLst>
          </p:cNvPr>
          <p:cNvSpPr txBox="1"/>
          <p:nvPr/>
        </p:nvSpPr>
        <p:spPr>
          <a:xfrm>
            <a:off x="5629799" y="4137676"/>
            <a:ext cx="499374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1.0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C44395E-4247-A230-D768-E1375FDEC4AC}"/>
              </a:ext>
            </a:extLst>
          </p:cNvPr>
          <p:cNvSpPr/>
          <p:nvPr/>
        </p:nvSpPr>
        <p:spPr>
          <a:xfrm>
            <a:off x="4108356" y="4181090"/>
            <a:ext cx="452430" cy="237376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C9911AF6-802F-9AF8-3620-85A86D05A817}"/>
              </a:ext>
            </a:extLst>
          </p:cNvPr>
          <p:cNvSpPr/>
          <p:nvPr/>
        </p:nvSpPr>
        <p:spPr>
          <a:xfrm>
            <a:off x="3321847" y="2146624"/>
            <a:ext cx="338552" cy="22635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DB64F63-6175-92B9-5B6D-8E618D24E67A}"/>
              </a:ext>
            </a:extLst>
          </p:cNvPr>
          <p:cNvSpPr/>
          <p:nvPr/>
        </p:nvSpPr>
        <p:spPr>
          <a:xfrm>
            <a:off x="3332067" y="2943759"/>
            <a:ext cx="313177" cy="31957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E07BC276-B6E5-B2F0-0E75-0F9B220D8D22}"/>
              </a:ext>
            </a:extLst>
          </p:cNvPr>
          <p:cNvSpPr/>
          <p:nvPr/>
        </p:nvSpPr>
        <p:spPr>
          <a:xfrm>
            <a:off x="3306692" y="3858992"/>
            <a:ext cx="338552" cy="22635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D58AD1A-BB88-FE47-4501-8B22CC48DCBD}"/>
              </a:ext>
            </a:extLst>
          </p:cNvPr>
          <p:cNvSpPr txBox="1"/>
          <p:nvPr/>
        </p:nvSpPr>
        <p:spPr>
          <a:xfrm>
            <a:off x="677103" y="4138110"/>
            <a:ext cx="338551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0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9B1CB69-023D-0AC7-530B-BAF579E9B8BD}"/>
              </a:ext>
            </a:extLst>
          </p:cNvPr>
          <p:cNvSpPr txBox="1"/>
          <p:nvPr/>
        </p:nvSpPr>
        <p:spPr>
          <a:xfrm>
            <a:off x="1323219" y="4138110"/>
            <a:ext cx="499374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0.5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A907243-0C02-8A0F-52C1-DA12D99A7D0A}"/>
              </a:ext>
            </a:extLst>
          </p:cNvPr>
          <p:cNvSpPr txBox="1"/>
          <p:nvPr/>
        </p:nvSpPr>
        <p:spPr>
          <a:xfrm>
            <a:off x="2008735" y="4127284"/>
            <a:ext cx="499374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1.0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7CE80E7-B974-0524-EB10-81ECCFFBF818}"/>
              </a:ext>
            </a:extLst>
          </p:cNvPr>
          <p:cNvSpPr txBox="1"/>
          <p:nvPr/>
        </p:nvSpPr>
        <p:spPr>
          <a:xfrm>
            <a:off x="2727415" y="4130098"/>
            <a:ext cx="499374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1.5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56418FD-C7BC-A183-E333-D5A076FD5F1E}"/>
              </a:ext>
            </a:extLst>
          </p:cNvPr>
          <p:cNvSpPr txBox="1"/>
          <p:nvPr/>
        </p:nvSpPr>
        <p:spPr>
          <a:xfrm>
            <a:off x="4629910" y="4169459"/>
            <a:ext cx="499374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0.5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0998AAB-C843-437D-5193-0CAE0931642A}"/>
              </a:ext>
            </a:extLst>
          </p:cNvPr>
          <p:cNvSpPr txBox="1"/>
          <p:nvPr/>
        </p:nvSpPr>
        <p:spPr>
          <a:xfrm>
            <a:off x="4737667" y="4397906"/>
            <a:ext cx="1097554" cy="3385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WW in g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0F3B304-A5DA-331C-35CB-6D6CEB91FD8C}"/>
              </a:ext>
            </a:extLst>
          </p:cNvPr>
          <p:cNvSpPr/>
          <p:nvPr/>
        </p:nvSpPr>
        <p:spPr>
          <a:xfrm>
            <a:off x="6615836" y="4127284"/>
            <a:ext cx="2539141" cy="307121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F4F9A77-C8E6-046A-D506-C7C73FB0FD1F}"/>
              </a:ext>
            </a:extLst>
          </p:cNvPr>
          <p:cNvSpPr txBox="1"/>
          <p:nvPr/>
        </p:nvSpPr>
        <p:spPr>
          <a:xfrm>
            <a:off x="7147815" y="4110691"/>
            <a:ext cx="499374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0.2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6F0CF7D-5716-C9DF-00E7-9148CA400E53}"/>
              </a:ext>
            </a:extLst>
          </p:cNvPr>
          <p:cNvSpPr txBox="1"/>
          <p:nvPr/>
        </p:nvSpPr>
        <p:spPr>
          <a:xfrm>
            <a:off x="8293304" y="4111992"/>
            <a:ext cx="499374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0.6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1A97748B-1D58-38FB-67E1-B835FCC99A0F}"/>
              </a:ext>
            </a:extLst>
          </p:cNvPr>
          <p:cNvSpPr/>
          <p:nvPr/>
        </p:nvSpPr>
        <p:spPr>
          <a:xfrm>
            <a:off x="10347960" y="4296560"/>
            <a:ext cx="868680" cy="21145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1E00AE8-0CA1-2952-79F8-75F952094372}"/>
              </a:ext>
            </a:extLst>
          </p:cNvPr>
          <p:cNvSpPr txBox="1"/>
          <p:nvPr/>
        </p:nvSpPr>
        <p:spPr>
          <a:xfrm>
            <a:off x="9674245" y="4110691"/>
            <a:ext cx="499374" cy="3385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40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A5D9FBB-66A3-5EE1-0EE1-36A089055348}"/>
              </a:ext>
            </a:extLst>
          </p:cNvPr>
          <p:cNvSpPr txBox="1"/>
          <p:nvPr/>
        </p:nvSpPr>
        <p:spPr>
          <a:xfrm>
            <a:off x="9674245" y="4134501"/>
            <a:ext cx="499374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40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9812226-7C26-596A-ABB0-08F379D321D7}"/>
              </a:ext>
            </a:extLst>
          </p:cNvPr>
          <p:cNvSpPr txBox="1"/>
          <p:nvPr/>
        </p:nvSpPr>
        <p:spPr>
          <a:xfrm>
            <a:off x="10408850" y="4150950"/>
            <a:ext cx="499374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60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AECDAFE-24A3-70B8-8631-0A61A82D25DA}"/>
              </a:ext>
            </a:extLst>
          </p:cNvPr>
          <p:cNvSpPr txBox="1"/>
          <p:nvPr/>
        </p:nvSpPr>
        <p:spPr>
          <a:xfrm>
            <a:off x="11097178" y="4150056"/>
            <a:ext cx="499374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80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E0D27C2-1735-BEF3-5147-D719C513228A}"/>
              </a:ext>
            </a:extLst>
          </p:cNvPr>
          <p:cNvSpPr txBox="1"/>
          <p:nvPr/>
        </p:nvSpPr>
        <p:spPr>
          <a:xfrm>
            <a:off x="9208576" y="3600215"/>
            <a:ext cx="358994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40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83443C98-6C56-EB8B-14AE-F87C93D04470}"/>
              </a:ext>
            </a:extLst>
          </p:cNvPr>
          <p:cNvSpPr txBox="1"/>
          <p:nvPr/>
        </p:nvSpPr>
        <p:spPr>
          <a:xfrm>
            <a:off x="9208576" y="2869555"/>
            <a:ext cx="358994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60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A3F0E46-279C-8D30-348C-C8E04AAAC5AF}"/>
              </a:ext>
            </a:extLst>
          </p:cNvPr>
          <p:cNvSpPr txBox="1"/>
          <p:nvPr/>
        </p:nvSpPr>
        <p:spPr>
          <a:xfrm>
            <a:off x="9198966" y="2147413"/>
            <a:ext cx="358994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80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9157BB32-1CE2-EF67-8A89-665C1F461E23}"/>
              </a:ext>
            </a:extLst>
          </p:cNvPr>
          <p:cNvSpPr/>
          <p:nvPr/>
        </p:nvSpPr>
        <p:spPr>
          <a:xfrm>
            <a:off x="6172491" y="1640707"/>
            <a:ext cx="427302" cy="2397501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C6329F6A-DD94-3C77-7747-0BFBE6EE3A28}"/>
              </a:ext>
            </a:extLst>
          </p:cNvPr>
          <p:cNvSpPr txBox="1"/>
          <p:nvPr/>
        </p:nvSpPr>
        <p:spPr>
          <a:xfrm rot="16200000">
            <a:off x="5604997" y="2516832"/>
            <a:ext cx="1097554" cy="3385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DW</a:t>
            </a:r>
            <a:r>
              <a:rPr kumimoji="0" lang="en-US" sz="1600" u="none" strike="noStrike" cap="none" spc="0" normalizeH="0" baseline="-2500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pred</a:t>
            </a: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 in g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4178010-4650-E73B-0758-582F6928C37E}"/>
              </a:ext>
            </a:extLst>
          </p:cNvPr>
          <p:cNvSpPr txBox="1"/>
          <p:nvPr/>
        </p:nvSpPr>
        <p:spPr>
          <a:xfrm>
            <a:off x="6260596" y="3232611"/>
            <a:ext cx="358993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0.2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C636E27-26C8-DB1A-FC6D-1974F1FFAB80}"/>
              </a:ext>
            </a:extLst>
          </p:cNvPr>
          <p:cNvSpPr txBox="1"/>
          <p:nvPr/>
        </p:nvSpPr>
        <p:spPr>
          <a:xfrm>
            <a:off x="6285211" y="2620812"/>
            <a:ext cx="358993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0.4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AD62A172-4084-EF35-C432-AE34FCCA3370}"/>
              </a:ext>
            </a:extLst>
          </p:cNvPr>
          <p:cNvSpPr txBox="1"/>
          <p:nvPr/>
        </p:nvSpPr>
        <p:spPr>
          <a:xfrm>
            <a:off x="6276983" y="2016852"/>
            <a:ext cx="358993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0.6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413206C-8635-CC1F-3194-C6C7C62D3E43}"/>
              </a:ext>
            </a:extLst>
          </p:cNvPr>
          <p:cNvSpPr txBox="1"/>
          <p:nvPr/>
        </p:nvSpPr>
        <p:spPr>
          <a:xfrm rot="16200000">
            <a:off x="2671215" y="2594507"/>
            <a:ext cx="1097554" cy="3385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WW</a:t>
            </a:r>
            <a:r>
              <a:rPr kumimoji="0" lang="en-US" sz="1600" u="none" strike="noStrike" cap="none" spc="0" normalizeH="0" baseline="-2500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pred</a:t>
            </a: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 in g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8691EE7-8031-8E0B-46C8-8A30AD6A5B37}"/>
              </a:ext>
            </a:extLst>
          </p:cNvPr>
          <p:cNvSpPr txBox="1"/>
          <p:nvPr/>
        </p:nvSpPr>
        <p:spPr>
          <a:xfrm rot="16200000">
            <a:off x="-321034" y="2639298"/>
            <a:ext cx="1097554" cy="3385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FW</a:t>
            </a:r>
            <a:r>
              <a:rPr kumimoji="0" lang="en-US" sz="1600" u="none" strike="noStrike" cap="none" spc="0" normalizeH="0" baseline="-2500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pred</a:t>
            </a: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 in g</a:t>
            </a:r>
          </a:p>
        </p:txBody>
      </p:sp>
    </p:spTree>
    <p:extLst>
      <p:ext uri="{BB962C8B-B14F-4D97-AF65-F5344CB8AC3E}">
        <p14:creationId xmlns:p14="http://schemas.microsoft.com/office/powerpoint/2010/main" val="239733649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B3178-00E6-4383-68B7-486CF3455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aph of different types of data&#10;&#10;AI-generated content may be incorrect.">
            <a:extLst>
              <a:ext uri="{FF2B5EF4-FFF2-40B4-BE49-F238E27FC236}">
                <a16:creationId xmlns:a16="http://schemas.microsoft.com/office/drawing/2014/main" id="{F3F1E771-66BF-DF39-425C-9B42563B6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6" y="1508760"/>
            <a:ext cx="12014967" cy="4023360"/>
          </a:xfrm>
          <a:prstGeom prst="rect">
            <a:avLst/>
          </a:prstGeom>
        </p:spPr>
      </p:pic>
      <p:sp>
        <p:nvSpPr>
          <p:cNvPr id="109" name="Rectangle 108">
            <a:extLst>
              <a:ext uri="{FF2B5EF4-FFF2-40B4-BE49-F238E27FC236}">
                <a16:creationId xmlns:a16="http://schemas.microsoft.com/office/drawing/2014/main" id="{032A7F85-5659-17E1-818A-1D060C1DC59B}"/>
              </a:ext>
            </a:extLst>
          </p:cNvPr>
          <p:cNvSpPr/>
          <p:nvPr/>
        </p:nvSpPr>
        <p:spPr>
          <a:xfrm>
            <a:off x="9140268" y="1687842"/>
            <a:ext cx="427302" cy="2397501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3B09ABE-202D-DB1F-5B80-BF86F8E1701D}"/>
              </a:ext>
            </a:extLst>
          </p:cNvPr>
          <p:cNvSpPr/>
          <p:nvPr/>
        </p:nvSpPr>
        <p:spPr>
          <a:xfrm>
            <a:off x="5148516" y="4158753"/>
            <a:ext cx="432527" cy="390554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ACE4219-AF7C-3820-023A-703A33689085}"/>
              </a:ext>
            </a:extLst>
          </p:cNvPr>
          <p:cNvSpPr/>
          <p:nvPr/>
        </p:nvSpPr>
        <p:spPr>
          <a:xfrm>
            <a:off x="1572906" y="4188614"/>
            <a:ext cx="981173" cy="49158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4FB68E-CC64-8F83-A2F2-6686C748CE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8379" y="385584"/>
            <a:ext cx="11449050" cy="484625"/>
          </a:xfrm>
          <a:prstGeom prst="rect">
            <a:avLst/>
          </a:prstGeom>
        </p:spPr>
        <p:txBody>
          <a:bodyPr>
            <a:noAutofit/>
          </a:bodyPr>
          <a:lstStyle>
            <a:lvl1pPr defTabSz="649223">
              <a:defRPr sz="2840" spc="142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en-US" sz="2400" spc="220" noProof="1">
                <a:latin typeface="Calibri"/>
                <a:cs typeface="Calibri"/>
                <a:sym typeface="Calibri"/>
              </a:rPr>
              <a:t>Benchmark Library of Reference Measurements – leaf samples</a:t>
            </a:r>
          </a:p>
        </p:txBody>
      </p:sp>
      <p:sp>
        <p:nvSpPr>
          <p:cNvPr id="3" name="Textplatzhalter 10">
            <a:extLst>
              <a:ext uri="{FF2B5EF4-FFF2-40B4-BE49-F238E27FC236}">
                <a16:creationId xmlns:a16="http://schemas.microsoft.com/office/drawing/2014/main" id="{89CDDB0B-25CE-8770-AB9C-419BDF0FDC60}"/>
              </a:ext>
            </a:extLst>
          </p:cNvPr>
          <p:cNvSpPr/>
          <p:nvPr/>
        </p:nvSpPr>
        <p:spPr>
          <a:xfrm>
            <a:off x="318379" y="779426"/>
            <a:ext cx="11449050" cy="409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l" defTabSz="914400" rtl="0" eaLnBrk="1" fontAlgn="auto" latinLnBrk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i="1">
                <a:solidFill>
                  <a:srgbClr val="023D6B">
                    <a:satOff val="-70145"/>
                    <a:lumOff val="39313"/>
                  </a:srgbClr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lang="en-US" sz="2200" u="none" strike="noStrike" kern="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Results Solid Liquid Content method</a:t>
            </a:r>
            <a:endParaRPr kumimoji="0" lang="en-US" sz="2200" u="none" strike="noStrike" kern="0" cap="none" spc="0" normalizeH="0" baseline="0" noProof="1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59E1D3-A9D5-DAB7-1825-6432D9424D83}"/>
              </a:ext>
            </a:extLst>
          </p:cNvPr>
          <p:cNvSpPr txBox="1">
            <a:spLocks/>
          </p:cNvSpPr>
          <p:nvPr/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1D6D7B-8463-831F-6BA4-B63879A6FF0D}"/>
              </a:ext>
            </a:extLst>
          </p:cNvPr>
          <p:cNvSpPr/>
          <p:nvPr/>
        </p:nvSpPr>
        <p:spPr>
          <a:xfrm>
            <a:off x="863332" y="4657262"/>
            <a:ext cx="4954958" cy="100411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BBB328D-9486-5355-4717-B426E5F88155}"/>
              </a:ext>
            </a:extLst>
          </p:cNvPr>
          <p:cNvGrpSpPr>
            <a:grpSpLocks noChangeAspect="1"/>
          </p:cNvGrpSpPr>
          <p:nvPr/>
        </p:nvGrpSpPr>
        <p:grpSpPr>
          <a:xfrm>
            <a:off x="3697635" y="4985488"/>
            <a:ext cx="5940286" cy="1033772"/>
            <a:chOff x="5684520" y="4832893"/>
            <a:chExt cx="6755019" cy="1175558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DA09535A-75E0-8EDB-76D3-9144D75E0658}"/>
                </a:ext>
              </a:extLst>
            </p:cNvPr>
            <p:cNvSpPr/>
            <p:nvPr/>
          </p:nvSpPr>
          <p:spPr>
            <a:xfrm>
              <a:off x="5684520" y="4832893"/>
              <a:ext cx="6391086" cy="1175558"/>
            </a:xfrm>
            <a:prstGeom prst="roundRect">
              <a:avLst/>
            </a:prstGeom>
            <a:solidFill>
              <a:srgbClr val="FFFFFF"/>
            </a:solidFill>
            <a:ln w="19050" cap="flat">
              <a:solidFill>
                <a:schemeClr val="bg2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F283F88-D0A4-5C01-1924-5FC75ADEA50E}"/>
                </a:ext>
              </a:extLst>
            </p:cNvPr>
            <p:cNvGrpSpPr/>
            <p:nvPr/>
          </p:nvGrpSpPr>
          <p:grpSpPr>
            <a:xfrm>
              <a:off x="5995490" y="4892040"/>
              <a:ext cx="6444049" cy="1058412"/>
              <a:chOff x="6097742" y="4925949"/>
              <a:chExt cx="6444049" cy="1058412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E78B4F7-3DF5-2E73-4122-6707765EFB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1576" y="5030150"/>
                <a:ext cx="182880" cy="182881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AC341473-6676-88D3-8252-19E09C0827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1576" y="5374117"/>
                <a:ext cx="182880" cy="182880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4B30E655-967E-3C0D-3A60-81316B9678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1576" y="5718084"/>
                <a:ext cx="182880" cy="182880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52FC9E3-5B2A-88D6-7672-B0DF5AC22E20}"/>
                  </a:ext>
                </a:extLst>
              </p:cNvPr>
              <p:cNvSpPr txBox="1"/>
              <p:nvPr/>
            </p:nvSpPr>
            <p:spPr>
              <a:xfrm>
                <a:off x="7566475" y="4936925"/>
                <a:ext cx="803874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 Light" panose="020F0302020204030204" pitchFamily="34" charset="0"/>
                    <a:ea typeface="+mj-ea"/>
                    <a:cs typeface="Calibri Light" panose="020F0302020204030204" pitchFamily="34" charset="0"/>
                    <a:sym typeface="Arial"/>
                  </a:rPr>
                  <a:t>Beech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2A9308B-E773-7E85-C73F-336BFF1B0CC0}"/>
                  </a:ext>
                </a:extLst>
              </p:cNvPr>
              <p:cNvSpPr txBox="1"/>
              <p:nvPr/>
            </p:nvSpPr>
            <p:spPr>
              <a:xfrm>
                <a:off x="7566475" y="5296281"/>
                <a:ext cx="594360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 Light" panose="020F0302020204030204" pitchFamily="34" charset="0"/>
                    <a:ea typeface="+mj-ea"/>
                    <a:cs typeface="Calibri Light" panose="020F0302020204030204" pitchFamily="34" charset="0"/>
                    <a:sym typeface="Arial"/>
                  </a:rPr>
                  <a:t>Oak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FDBC5BE-2A4A-DC94-9E47-BCBD0AB7E609}"/>
                  </a:ext>
                </a:extLst>
              </p:cNvPr>
              <p:cNvSpPr txBox="1"/>
              <p:nvPr/>
            </p:nvSpPr>
            <p:spPr>
              <a:xfrm>
                <a:off x="7585561" y="5645809"/>
                <a:ext cx="803874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 Light" panose="020F0302020204030204" pitchFamily="34" charset="0"/>
                    <a:ea typeface="+mj-ea"/>
                    <a:cs typeface="Calibri Light" panose="020F0302020204030204" pitchFamily="34" charset="0"/>
                    <a:sym typeface="Arial"/>
                  </a:rPr>
                  <a:t>Wheat</a:t>
                </a: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6232180A-E7A1-EE51-C30E-9CA20A1520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97742" y="5030150"/>
                <a:ext cx="182880" cy="182881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CEE2C875-27F7-D3C1-5EFA-CEFDDDF9A9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97742" y="5374117"/>
                <a:ext cx="182880" cy="182881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0C42DA3D-66E0-5B34-56DF-177974D754C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97742" y="5718084"/>
                <a:ext cx="182880" cy="182881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5D8A8B9-FF27-D293-1E64-D07A9965D937}"/>
                  </a:ext>
                </a:extLst>
              </p:cNvPr>
              <p:cNvSpPr txBox="1"/>
              <p:nvPr/>
            </p:nvSpPr>
            <p:spPr>
              <a:xfrm>
                <a:off x="6392641" y="4936925"/>
                <a:ext cx="803874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 Light" panose="020F0302020204030204" pitchFamily="34" charset="0"/>
                    <a:ea typeface="+mj-ea"/>
                    <a:cs typeface="Calibri Light" panose="020F0302020204030204" pitchFamily="34" charset="0"/>
                    <a:sym typeface="Arial"/>
                  </a:rPr>
                  <a:t>Ginkgo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220DB01-431B-1476-8ACB-EB4B43CB5C9C}"/>
                  </a:ext>
                </a:extLst>
              </p:cNvPr>
              <p:cNvSpPr txBox="1"/>
              <p:nvPr/>
            </p:nvSpPr>
            <p:spPr>
              <a:xfrm>
                <a:off x="6392641" y="5296281"/>
                <a:ext cx="731881" cy="3849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 Light" panose="020F0302020204030204" pitchFamily="34" charset="0"/>
                    <a:ea typeface="+mj-ea"/>
                    <a:cs typeface="Calibri Light" panose="020F0302020204030204" pitchFamily="34" charset="0"/>
                    <a:sym typeface="Arial"/>
                  </a:rPr>
                  <a:t>Poplar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1F6E2E5-7422-274E-3801-D367C0E5EA31}"/>
                  </a:ext>
                </a:extLst>
              </p:cNvPr>
              <p:cNvSpPr txBox="1"/>
              <p:nvPr/>
            </p:nvSpPr>
            <p:spPr>
              <a:xfrm>
                <a:off x="6411727" y="5645809"/>
                <a:ext cx="803874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 Light" panose="020F0302020204030204" pitchFamily="34" charset="0"/>
                    <a:ea typeface="+mj-ea"/>
                    <a:cs typeface="Calibri Light" panose="020F0302020204030204" pitchFamily="34" charset="0"/>
                    <a:sym typeface="Arial"/>
                  </a:rPr>
                  <a:t>Olive</a:t>
                </a: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2B9AF8E3-DCC4-6BF7-E595-03E5452A94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563127" y="5019174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 w="28575" cap="flat">
                <a:solidFill>
                  <a:srgbClr val="9F0042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8F540788-7094-12BB-C957-97EFF6B0EF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563127" y="5363141"/>
                <a:ext cx="182880" cy="182880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B2783351-F519-D7F7-BBDD-1A61A13337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563127" y="5707108"/>
                <a:ext cx="182880" cy="182880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64520200-3104-1010-3070-17F82730CC8F}"/>
                  </a:ext>
                </a:extLst>
              </p:cNvPr>
              <p:cNvSpPr txBox="1"/>
              <p:nvPr/>
            </p:nvSpPr>
            <p:spPr>
              <a:xfrm>
                <a:off x="9858025" y="4925949"/>
                <a:ext cx="2683766" cy="3849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 Light" panose="020F0302020204030204" pitchFamily="34" charset="0"/>
                    <a:ea typeface="+mj-ea"/>
                    <a:cs typeface="Calibri Light" panose="020F0302020204030204" pitchFamily="34" charset="0"/>
                    <a:sym typeface="Arial"/>
                  </a:rPr>
                  <a:t>Eucalyptus Citriodora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94B6C46-499A-5E8D-5735-67D64AF58B80}"/>
                  </a:ext>
                </a:extLst>
              </p:cNvPr>
              <p:cNvSpPr txBox="1"/>
              <p:nvPr/>
            </p:nvSpPr>
            <p:spPr>
              <a:xfrm>
                <a:off x="9858026" y="5285305"/>
                <a:ext cx="1861534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 Light" panose="020F0302020204030204" pitchFamily="34" charset="0"/>
                    <a:ea typeface="+mj-ea"/>
                    <a:cs typeface="Calibri Light" panose="020F0302020204030204" pitchFamily="34" charset="0"/>
                    <a:sym typeface="Arial"/>
                  </a:rPr>
                  <a:t>Eucalyptus Gunnii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1B6AE27E-EB50-8353-974C-20E55F128FF4}"/>
                  </a:ext>
                </a:extLst>
              </p:cNvPr>
              <p:cNvSpPr txBox="1"/>
              <p:nvPr/>
            </p:nvSpPr>
            <p:spPr>
              <a:xfrm>
                <a:off x="9877112" y="5634833"/>
                <a:ext cx="1248088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 Light" panose="020F0302020204030204" pitchFamily="34" charset="0"/>
                    <a:ea typeface="+mj-ea"/>
                    <a:cs typeface="Calibri Light" panose="020F0302020204030204" pitchFamily="34" charset="0"/>
                    <a:sym typeface="Arial"/>
                  </a:rPr>
                  <a:t>Grapevine</a:t>
                </a: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766860D6-EC38-9ABD-FA35-80B6E82D38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389293" y="5019174"/>
                <a:ext cx="182880" cy="182880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25D63D10-2A74-233B-9EBD-F72D8BB70C4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389293" y="5363141"/>
                <a:ext cx="182880" cy="182880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A6334B88-DDB0-68DF-1B27-3699FA482D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389293" y="5707108"/>
                <a:ext cx="182880" cy="182880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A3F91507-AFC0-D5BF-E3EB-207DFAD8431D}"/>
                  </a:ext>
                </a:extLst>
              </p:cNvPr>
              <p:cNvSpPr txBox="1"/>
              <p:nvPr/>
            </p:nvSpPr>
            <p:spPr>
              <a:xfrm>
                <a:off x="8684192" y="4925949"/>
                <a:ext cx="803874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 Light" panose="020F0302020204030204" pitchFamily="34" charset="0"/>
                    <a:ea typeface="+mj-ea"/>
                    <a:cs typeface="Calibri Light" panose="020F0302020204030204" pitchFamily="34" charset="0"/>
                    <a:sym typeface="Arial"/>
                  </a:rPr>
                  <a:t>Barley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44546046-06A1-624A-11B8-B814B0C49B25}"/>
                  </a:ext>
                </a:extLst>
              </p:cNvPr>
              <p:cNvSpPr txBox="1"/>
              <p:nvPr/>
            </p:nvSpPr>
            <p:spPr>
              <a:xfrm>
                <a:off x="8684193" y="5285305"/>
                <a:ext cx="715536" cy="3849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 Light" panose="020F0302020204030204" pitchFamily="34" charset="0"/>
                    <a:ea typeface="+mj-ea"/>
                    <a:cs typeface="Calibri Light" panose="020F0302020204030204" pitchFamily="34" charset="0"/>
                    <a:sym typeface="Arial"/>
                  </a:rPr>
                  <a:t>Bean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5C0C124-04BD-1C92-6CD9-38BF61B8CFA0}"/>
                  </a:ext>
                </a:extLst>
              </p:cNvPr>
              <p:cNvSpPr txBox="1"/>
              <p:nvPr/>
            </p:nvSpPr>
            <p:spPr>
              <a:xfrm>
                <a:off x="8703278" y="5634833"/>
                <a:ext cx="803874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 Light" panose="020F0302020204030204" pitchFamily="34" charset="0"/>
                    <a:ea typeface="+mj-ea"/>
                    <a:cs typeface="Calibri Light" panose="020F0302020204030204" pitchFamily="34" charset="0"/>
                    <a:sym typeface="Arial"/>
                  </a:rPr>
                  <a:t>Rice</a:t>
                </a:r>
              </a:p>
            </p:txBody>
          </p:sp>
        </p:grp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A37C7F26-25DB-F865-A9F4-B32B88DFF563}"/>
              </a:ext>
            </a:extLst>
          </p:cNvPr>
          <p:cNvSpPr txBox="1"/>
          <p:nvPr/>
        </p:nvSpPr>
        <p:spPr>
          <a:xfrm>
            <a:off x="10498998" y="4476662"/>
            <a:ext cx="1097554" cy="3385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WC in %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237F3F-4BBB-70A8-29AA-D1543AB7C33E}"/>
              </a:ext>
            </a:extLst>
          </p:cNvPr>
          <p:cNvSpPr txBox="1"/>
          <p:nvPr/>
        </p:nvSpPr>
        <p:spPr>
          <a:xfrm>
            <a:off x="7464996" y="4399080"/>
            <a:ext cx="1097554" cy="3385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DW in g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D63E2-141F-948B-FE0B-BAC836824FE4}"/>
              </a:ext>
            </a:extLst>
          </p:cNvPr>
          <p:cNvSpPr txBox="1"/>
          <p:nvPr/>
        </p:nvSpPr>
        <p:spPr>
          <a:xfrm>
            <a:off x="1702905" y="4383970"/>
            <a:ext cx="1097554" cy="3385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FW in g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DC3F5AE-7CE1-6E2A-F499-DACB382FDB6A}"/>
              </a:ext>
            </a:extLst>
          </p:cNvPr>
          <p:cNvSpPr txBox="1"/>
          <p:nvPr/>
        </p:nvSpPr>
        <p:spPr>
          <a:xfrm rot="16200000">
            <a:off x="8573049" y="2680801"/>
            <a:ext cx="1097554" cy="3385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WC</a:t>
            </a:r>
            <a:r>
              <a:rPr kumimoji="0" lang="en-US" sz="1600" u="none" strike="noStrike" cap="none" spc="0" normalizeH="0" baseline="-2500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pred</a:t>
            </a: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 in %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4C4EF74-C999-4482-8517-F74C5AF253D2}"/>
              </a:ext>
            </a:extLst>
          </p:cNvPr>
          <p:cNvSpPr txBox="1"/>
          <p:nvPr/>
        </p:nvSpPr>
        <p:spPr>
          <a:xfrm>
            <a:off x="338552" y="3807109"/>
            <a:ext cx="338552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0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01C4B6D-B7B7-BC12-73F3-41337F8587C6}"/>
              </a:ext>
            </a:extLst>
          </p:cNvPr>
          <p:cNvSpPr txBox="1"/>
          <p:nvPr/>
        </p:nvSpPr>
        <p:spPr>
          <a:xfrm>
            <a:off x="270243" y="3090042"/>
            <a:ext cx="427302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0.5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8C33364-089E-A884-C3D1-41E996C37E67}"/>
              </a:ext>
            </a:extLst>
          </p:cNvPr>
          <p:cNvSpPr/>
          <p:nvPr/>
        </p:nvSpPr>
        <p:spPr>
          <a:xfrm>
            <a:off x="338552" y="3520440"/>
            <a:ext cx="338552" cy="22635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F2B508C-6EE0-CE6D-6D0B-0657089A7A0C}"/>
              </a:ext>
            </a:extLst>
          </p:cNvPr>
          <p:cNvSpPr txBox="1"/>
          <p:nvPr/>
        </p:nvSpPr>
        <p:spPr>
          <a:xfrm>
            <a:off x="338551" y="2372975"/>
            <a:ext cx="358993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1.0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75ED6C6-F9CF-59F5-F7DA-C1783E73412F}"/>
              </a:ext>
            </a:extLst>
          </p:cNvPr>
          <p:cNvSpPr/>
          <p:nvPr/>
        </p:nvSpPr>
        <p:spPr>
          <a:xfrm>
            <a:off x="324151" y="2770185"/>
            <a:ext cx="338552" cy="22635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6206B45-DC8F-593E-1AB1-ABD51607E2F1}"/>
              </a:ext>
            </a:extLst>
          </p:cNvPr>
          <p:cNvSpPr/>
          <p:nvPr/>
        </p:nvSpPr>
        <p:spPr>
          <a:xfrm>
            <a:off x="338551" y="2035075"/>
            <a:ext cx="338552" cy="22635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5BF6936-C7A8-95EB-0E30-A4F862842A31}"/>
              </a:ext>
            </a:extLst>
          </p:cNvPr>
          <p:cNvSpPr txBox="1"/>
          <p:nvPr/>
        </p:nvSpPr>
        <p:spPr>
          <a:xfrm>
            <a:off x="338551" y="1632165"/>
            <a:ext cx="358993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1.5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76B0938-E31C-AAD1-ADA7-A16F9F976B04}"/>
              </a:ext>
            </a:extLst>
          </p:cNvPr>
          <p:cNvSpPr txBox="1"/>
          <p:nvPr/>
        </p:nvSpPr>
        <p:spPr>
          <a:xfrm>
            <a:off x="3335363" y="1687842"/>
            <a:ext cx="358993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1.0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063EC59-6830-D587-2297-C16A33CD3FBE}"/>
              </a:ext>
            </a:extLst>
          </p:cNvPr>
          <p:cNvSpPr txBox="1"/>
          <p:nvPr/>
        </p:nvSpPr>
        <p:spPr>
          <a:xfrm>
            <a:off x="3321847" y="2516832"/>
            <a:ext cx="358993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0.6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441B89F-E2F7-15EA-E632-ED30CA51EB6A}"/>
              </a:ext>
            </a:extLst>
          </p:cNvPr>
          <p:cNvSpPr txBox="1"/>
          <p:nvPr/>
        </p:nvSpPr>
        <p:spPr>
          <a:xfrm>
            <a:off x="3316429" y="3382443"/>
            <a:ext cx="358993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0.2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53D4369-6436-1AAB-AEED-8A8F3B3C25F7}"/>
              </a:ext>
            </a:extLst>
          </p:cNvPr>
          <p:cNvSpPr txBox="1"/>
          <p:nvPr/>
        </p:nvSpPr>
        <p:spPr>
          <a:xfrm>
            <a:off x="3645244" y="4145661"/>
            <a:ext cx="338551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0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4D8D81B-6465-6F21-D3DD-14C967F22FA1}"/>
              </a:ext>
            </a:extLst>
          </p:cNvPr>
          <p:cNvSpPr txBox="1"/>
          <p:nvPr/>
        </p:nvSpPr>
        <p:spPr>
          <a:xfrm>
            <a:off x="5629799" y="4137676"/>
            <a:ext cx="499374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1.0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F5393CE9-4DA6-9B99-B3E9-DE7AFAC2FB49}"/>
              </a:ext>
            </a:extLst>
          </p:cNvPr>
          <p:cNvSpPr/>
          <p:nvPr/>
        </p:nvSpPr>
        <p:spPr>
          <a:xfrm>
            <a:off x="4143247" y="4181090"/>
            <a:ext cx="417539" cy="237376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5F05F135-FD96-C9DF-5DB0-229756C24769}"/>
              </a:ext>
            </a:extLst>
          </p:cNvPr>
          <p:cNvSpPr/>
          <p:nvPr/>
        </p:nvSpPr>
        <p:spPr>
          <a:xfrm>
            <a:off x="3321847" y="2146624"/>
            <a:ext cx="338552" cy="22635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7EB46324-4C3B-3A59-358A-F48263E25647}"/>
              </a:ext>
            </a:extLst>
          </p:cNvPr>
          <p:cNvSpPr/>
          <p:nvPr/>
        </p:nvSpPr>
        <p:spPr>
          <a:xfrm>
            <a:off x="3332067" y="2943759"/>
            <a:ext cx="313177" cy="31957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7806BADD-E3AD-71AB-801D-657F14F584DF}"/>
              </a:ext>
            </a:extLst>
          </p:cNvPr>
          <p:cNvSpPr/>
          <p:nvPr/>
        </p:nvSpPr>
        <p:spPr>
          <a:xfrm>
            <a:off x="3306692" y="3858992"/>
            <a:ext cx="338552" cy="22635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5F4F4CF-5B0D-3CFD-16FF-289E9892F8B4}"/>
              </a:ext>
            </a:extLst>
          </p:cNvPr>
          <p:cNvSpPr txBox="1"/>
          <p:nvPr/>
        </p:nvSpPr>
        <p:spPr>
          <a:xfrm>
            <a:off x="677103" y="4138110"/>
            <a:ext cx="338551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0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5EA3C63-EC25-20C6-5FCE-6A20BDCADE67}"/>
              </a:ext>
            </a:extLst>
          </p:cNvPr>
          <p:cNvSpPr txBox="1"/>
          <p:nvPr/>
        </p:nvSpPr>
        <p:spPr>
          <a:xfrm>
            <a:off x="1323219" y="4138110"/>
            <a:ext cx="499374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0.5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A88E07C-FC4D-9EC0-7CC8-45ECDDB13B2A}"/>
              </a:ext>
            </a:extLst>
          </p:cNvPr>
          <p:cNvSpPr txBox="1"/>
          <p:nvPr/>
        </p:nvSpPr>
        <p:spPr>
          <a:xfrm>
            <a:off x="2008735" y="4127284"/>
            <a:ext cx="499374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1.0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623D0BB-80A5-F558-6EDB-24538285F278}"/>
              </a:ext>
            </a:extLst>
          </p:cNvPr>
          <p:cNvSpPr txBox="1"/>
          <p:nvPr/>
        </p:nvSpPr>
        <p:spPr>
          <a:xfrm>
            <a:off x="2727415" y="4130098"/>
            <a:ext cx="499374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1.5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BAA080C-FEDE-C9F5-B1C4-ACF263CEEE0B}"/>
              </a:ext>
            </a:extLst>
          </p:cNvPr>
          <p:cNvSpPr txBox="1"/>
          <p:nvPr/>
        </p:nvSpPr>
        <p:spPr>
          <a:xfrm>
            <a:off x="4629910" y="4169459"/>
            <a:ext cx="499374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0.5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16E0AC7-047C-647F-E137-4F699710B320}"/>
              </a:ext>
            </a:extLst>
          </p:cNvPr>
          <p:cNvSpPr txBox="1"/>
          <p:nvPr/>
        </p:nvSpPr>
        <p:spPr>
          <a:xfrm>
            <a:off x="4737667" y="4397906"/>
            <a:ext cx="1097554" cy="3385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WW in g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BC49BE50-C98E-366E-D1D7-23FE48AA4D12}"/>
              </a:ext>
            </a:extLst>
          </p:cNvPr>
          <p:cNvSpPr/>
          <p:nvPr/>
        </p:nvSpPr>
        <p:spPr>
          <a:xfrm>
            <a:off x="6615836" y="4127284"/>
            <a:ext cx="2539141" cy="307121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B83C7B1-4B31-AE70-5546-C238290688CB}"/>
              </a:ext>
            </a:extLst>
          </p:cNvPr>
          <p:cNvSpPr txBox="1"/>
          <p:nvPr/>
        </p:nvSpPr>
        <p:spPr>
          <a:xfrm>
            <a:off x="7147815" y="4110691"/>
            <a:ext cx="499374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0.2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6839B5D-65CC-1F1F-9E19-95DD9F6D0496}"/>
              </a:ext>
            </a:extLst>
          </p:cNvPr>
          <p:cNvSpPr txBox="1"/>
          <p:nvPr/>
        </p:nvSpPr>
        <p:spPr>
          <a:xfrm>
            <a:off x="8293304" y="4111992"/>
            <a:ext cx="499374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0.6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847DB915-7EA0-2F97-3632-DFB2A9A9836D}"/>
              </a:ext>
            </a:extLst>
          </p:cNvPr>
          <p:cNvSpPr/>
          <p:nvPr/>
        </p:nvSpPr>
        <p:spPr>
          <a:xfrm>
            <a:off x="10347960" y="4296560"/>
            <a:ext cx="868680" cy="21145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6AAC0E1-ED30-9AE6-C63C-FE905752834F}"/>
              </a:ext>
            </a:extLst>
          </p:cNvPr>
          <p:cNvSpPr txBox="1"/>
          <p:nvPr/>
        </p:nvSpPr>
        <p:spPr>
          <a:xfrm>
            <a:off x="9674245" y="4110691"/>
            <a:ext cx="499374" cy="3385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40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80006AC5-7804-3197-7E40-F39C5029AB16}"/>
              </a:ext>
            </a:extLst>
          </p:cNvPr>
          <p:cNvSpPr txBox="1"/>
          <p:nvPr/>
        </p:nvSpPr>
        <p:spPr>
          <a:xfrm>
            <a:off x="9674245" y="4134501"/>
            <a:ext cx="499374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40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BF232AE-FA83-90CF-A5D7-7642D20EC0DF}"/>
              </a:ext>
            </a:extLst>
          </p:cNvPr>
          <p:cNvSpPr txBox="1"/>
          <p:nvPr/>
        </p:nvSpPr>
        <p:spPr>
          <a:xfrm>
            <a:off x="10408850" y="4150950"/>
            <a:ext cx="499374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60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2413734A-30FF-D6C9-DE63-2C85C103FDA7}"/>
              </a:ext>
            </a:extLst>
          </p:cNvPr>
          <p:cNvSpPr txBox="1"/>
          <p:nvPr/>
        </p:nvSpPr>
        <p:spPr>
          <a:xfrm>
            <a:off x="11097178" y="4150056"/>
            <a:ext cx="499374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80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324676D-3C63-1397-98B0-78EE24161C85}"/>
              </a:ext>
            </a:extLst>
          </p:cNvPr>
          <p:cNvSpPr txBox="1"/>
          <p:nvPr/>
        </p:nvSpPr>
        <p:spPr>
          <a:xfrm>
            <a:off x="9208576" y="3600215"/>
            <a:ext cx="358994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40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DFBA23B-8051-E665-0774-CB192F1706E9}"/>
              </a:ext>
            </a:extLst>
          </p:cNvPr>
          <p:cNvSpPr txBox="1"/>
          <p:nvPr/>
        </p:nvSpPr>
        <p:spPr>
          <a:xfrm>
            <a:off x="9208576" y="2869555"/>
            <a:ext cx="358994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60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37E1CEA-289D-9751-F8E0-1AB7EFC3343E}"/>
              </a:ext>
            </a:extLst>
          </p:cNvPr>
          <p:cNvSpPr txBox="1"/>
          <p:nvPr/>
        </p:nvSpPr>
        <p:spPr>
          <a:xfrm>
            <a:off x="9198966" y="2147413"/>
            <a:ext cx="358994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80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6949F49B-0076-225B-C290-0CD2805D6FCF}"/>
              </a:ext>
            </a:extLst>
          </p:cNvPr>
          <p:cNvSpPr/>
          <p:nvPr/>
        </p:nvSpPr>
        <p:spPr>
          <a:xfrm>
            <a:off x="6172491" y="1640707"/>
            <a:ext cx="427302" cy="2397501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5B2633F-26FF-2943-65F4-D1A70CAB7D27}"/>
              </a:ext>
            </a:extLst>
          </p:cNvPr>
          <p:cNvSpPr txBox="1"/>
          <p:nvPr/>
        </p:nvSpPr>
        <p:spPr>
          <a:xfrm rot="16200000">
            <a:off x="5604997" y="2516832"/>
            <a:ext cx="1097554" cy="3385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DW</a:t>
            </a:r>
            <a:r>
              <a:rPr kumimoji="0" lang="en-US" sz="1600" u="none" strike="noStrike" cap="none" spc="0" normalizeH="0" baseline="-2500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pred</a:t>
            </a: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 in g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7C451F1-156C-608D-7F28-4B1E64006B1D}"/>
              </a:ext>
            </a:extLst>
          </p:cNvPr>
          <p:cNvSpPr txBox="1"/>
          <p:nvPr/>
        </p:nvSpPr>
        <p:spPr>
          <a:xfrm>
            <a:off x="6260596" y="3232611"/>
            <a:ext cx="358993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0.2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FC88BFC9-F25D-90B8-D7C9-B3A36C54C788}"/>
              </a:ext>
            </a:extLst>
          </p:cNvPr>
          <p:cNvSpPr txBox="1"/>
          <p:nvPr/>
        </p:nvSpPr>
        <p:spPr>
          <a:xfrm>
            <a:off x="6285211" y="2620812"/>
            <a:ext cx="358993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0.4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294E115A-A43E-369F-5D32-CF7E62B131C3}"/>
              </a:ext>
            </a:extLst>
          </p:cNvPr>
          <p:cNvSpPr txBox="1"/>
          <p:nvPr/>
        </p:nvSpPr>
        <p:spPr>
          <a:xfrm>
            <a:off x="6276983" y="2016852"/>
            <a:ext cx="358993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0.6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7A0138F0-8632-F8D1-A431-93BD988ECCFD}"/>
              </a:ext>
            </a:extLst>
          </p:cNvPr>
          <p:cNvSpPr txBox="1"/>
          <p:nvPr/>
        </p:nvSpPr>
        <p:spPr>
          <a:xfrm>
            <a:off x="913802" y="1801441"/>
            <a:ext cx="143315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rial"/>
              </a:rPr>
              <a:t>RMSE: 0.045 g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833D75B0-4FCB-0B40-922E-B6902883AE81}"/>
              </a:ext>
            </a:extLst>
          </p:cNvPr>
          <p:cNvSpPr txBox="1"/>
          <p:nvPr/>
        </p:nvSpPr>
        <p:spPr>
          <a:xfrm>
            <a:off x="9584423" y="1125552"/>
            <a:ext cx="2370999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rial"/>
              </a:rPr>
              <a:t>RMSE: root mean squared error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618F8745-325F-C3DC-3B36-BFA3E05B0EDB}"/>
              </a:ext>
            </a:extLst>
          </p:cNvPr>
          <p:cNvSpPr txBox="1"/>
          <p:nvPr/>
        </p:nvSpPr>
        <p:spPr>
          <a:xfrm>
            <a:off x="3922763" y="1801441"/>
            <a:ext cx="143315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en-US" sz="14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rial"/>
              </a:rPr>
              <a:t>RMSE: 0.087 g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DDF4F5E-88D5-280A-8CFD-F6C97BB77946}"/>
              </a:ext>
            </a:extLst>
          </p:cNvPr>
          <p:cNvSpPr txBox="1"/>
          <p:nvPr/>
        </p:nvSpPr>
        <p:spPr>
          <a:xfrm>
            <a:off x="6885151" y="1795164"/>
            <a:ext cx="143315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>
            <a:defPPr>
              <a:defRPr lang="en-US"/>
            </a:defPPr>
            <a:lvl1pPr marR="0" indent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rial"/>
              </a:rPr>
              <a:t>RMSE: 0.068 g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4675FBCE-47EC-701F-8050-28996DFD62D8}"/>
              </a:ext>
            </a:extLst>
          </p:cNvPr>
          <p:cNvSpPr txBox="1"/>
          <p:nvPr/>
        </p:nvSpPr>
        <p:spPr>
          <a:xfrm>
            <a:off x="9778331" y="1778718"/>
            <a:ext cx="143315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en-US" sz="14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rial"/>
              </a:rPr>
              <a:t>RMSE: 10.2 %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DED0447-618E-92F3-E75B-C5F5AE38157A}"/>
              </a:ext>
            </a:extLst>
          </p:cNvPr>
          <p:cNvSpPr txBox="1"/>
          <p:nvPr/>
        </p:nvSpPr>
        <p:spPr>
          <a:xfrm rot="16200000">
            <a:off x="2671215" y="2594507"/>
            <a:ext cx="1097554" cy="3385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WW</a:t>
            </a:r>
            <a:r>
              <a:rPr kumimoji="0" lang="en-US" sz="1600" u="none" strike="noStrike" cap="none" spc="0" normalizeH="0" baseline="-2500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pred</a:t>
            </a: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 in g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566A661-CA2E-58FB-B8FF-1541FDF194E2}"/>
              </a:ext>
            </a:extLst>
          </p:cNvPr>
          <p:cNvSpPr txBox="1"/>
          <p:nvPr/>
        </p:nvSpPr>
        <p:spPr>
          <a:xfrm rot="16200000">
            <a:off x="-321034" y="2639298"/>
            <a:ext cx="1097554" cy="3385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FW</a:t>
            </a:r>
            <a:r>
              <a:rPr kumimoji="0" lang="en-US" sz="1600" u="none" strike="noStrike" cap="none" spc="0" normalizeH="0" baseline="-2500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pred</a:t>
            </a: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 in g</a:t>
            </a:r>
          </a:p>
        </p:txBody>
      </p:sp>
    </p:spTree>
    <p:extLst>
      <p:ext uri="{BB962C8B-B14F-4D97-AF65-F5344CB8AC3E}">
        <p14:creationId xmlns:p14="http://schemas.microsoft.com/office/powerpoint/2010/main" val="55540738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graph of different types of data&#10;&#10;AI-generated content may be incorrect.">
            <a:extLst>
              <a:ext uri="{FF2B5EF4-FFF2-40B4-BE49-F238E27FC236}">
                <a16:creationId xmlns:a16="http://schemas.microsoft.com/office/drawing/2014/main" id="{09883BF3-F202-6AC0-E280-F39B7AE8B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5" y="1508760"/>
            <a:ext cx="12014967" cy="40233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F7E874C-B441-18EE-7590-1007D60023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8379" y="385584"/>
            <a:ext cx="11449050" cy="484625"/>
          </a:xfrm>
          <a:prstGeom prst="rect">
            <a:avLst/>
          </a:prstGeom>
        </p:spPr>
        <p:txBody>
          <a:bodyPr>
            <a:noAutofit/>
          </a:bodyPr>
          <a:lstStyle>
            <a:lvl1pPr defTabSz="649223">
              <a:defRPr sz="2840" spc="142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en-US" sz="2400" spc="220" noProof="1">
                <a:latin typeface="Calibri"/>
                <a:cs typeface="Calibri"/>
                <a:sym typeface="Calibri"/>
              </a:rPr>
              <a:t>Benchmark Library of Reference Measurements – leaf samples</a:t>
            </a:r>
          </a:p>
        </p:txBody>
      </p:sp>
      <p:sp>
        <p:nvSpPr>
          <p:cNvPr id="3" name="Textplatzhalter 10">
            <a:extLst>
              <a:ext uri="{FF2B5EF4-FFF2-40B4-BE49-F238E27FC236}">
                <a16:creationId xmlns:a16="http://schemas.microsoft.com/office/drawing/2014/main" id="{D7EFF102-DE19-3BB2-122E-506B86A54099}"/>
              </a:ext>
            </a:extLst>
          </p:cNvPr>
          <p:cNvSpPr/>
          <p:nvPr/>
        </p:nvSpPr>
        <p:spPr>
          <a:xfrm>
            <a:off x="318379" y="779426"/>
            <a:ext cx="11449050" cy="409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l" defTabSz="914400" rtl="0" eaLnBrk="1" fontAlgn="auto" latinLnBrk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i="1">
                <a:solidFill>
                  <a:srgbClr val="023D6B">
                    <a:satOff val="-70145"/>
                    <a:lumOff val="39313"/>
                  </a:srgbClr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lang="en-US" sz="2200" u="none" strike="noStrike" kern="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Results Solid Liquid Content method</a:t>
            </a:r>
            <a:endParaRPr kumimoji="0" lang="en-US" sz="2200" u="none" strike="noStrike" kern="0" cap="none" spc="0" normalizeH="0" baseline="0" noProof="1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3F6B015-B6B5-F6EA-4267-BCD2B016698B}"/>
              </a:ext>
            </a:extLst>
          </p:cNvPr>
          <p:cNvSpPr txBox="1">
            <a:spLocks/>
          </p:cNvSpPr>
          <p:nvPr/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089526C-6714-295E-D811-58EA2379C58B}"/>
              </a:ext>
            </a:extLst>
          </p:cNvPr>
          <p:cNvSpPr/>
          <p:nvPr/>
        </p:nvSpPr>
        <p:spPr>
          <a:xfrm>
            <a:off x="863332" y="4657262"/>
            <a:ext cx="4954958" cy="100411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C215B215-0BF2-C0F7-8EC7-FA9954DA4439}"/>
              </a:ext>
            </a:extLst>
          </p:cNvPr>
          <p:cNvGrpSpPr>
            <a:grpSpLocks noChangeAspect="1"/>
          </p:cNvGrpSpPr>
          <p:nvPr/>
        </p:nvGrpSpPr>
        <p:grpSpPr>
          <a:xfrm>
            <a:off x="3697635" y="4985488"/>
            <a:ext cx="5940286" cy="1033772"/>
            <a:chOff x="5684520" y="4832893"/>
            <a:chExt cx="6755019" cy="1175558"/>
          </a:xfrm>
        </p:grpSpPr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C2C50898-F6AE-52F4-35E5-1B7FC741D14C}"/>
                </a:ext>
              </a:extLst>
            </p:cNvPr>
            <p:cNvSpPr/>
            <p:nvPr/>
          </p:nvSpPr>
          <p:spPr>
            <a:xfrm>
              <a:off x="5684520" y="4832893"/>
              <a:ext cx="6391086" cy="1175558"/>
            </a:xfrm>
            <a:prstGeom prst="roundRect">
              <a:avLst/>
            </a:prstGeom>
            <a:solidFill>
              <a:srgbClr val="FFFFFF"/>
            </a:solidFill>
            <a:ln w="19050" cap="flat">
              <a:solidFill>
                <a:schemeClr val="bg2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AEC79D21-C6E0-AB06-9921-470CBD1E1BE3}"/>
                </a:ext>
              </a:extLst>
            </p:cNvPr>
            <p:cNvGrpSpPr/>
            <p:nvPr/>
          </p:nvGrpSpPr>
          <p:grpSpPr>
            <a:xfrm>
              <a:off x="5995490" y="4892040"/>
              <a:ext cx="6444049" cy="1058412"/>
              <a:chOff x="6097742" y="4925949"/>
              <a:chExt cx="6444049" cy="1058412"/>
            </a:xfrm>
          </p:grpSpPr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DD5AC535-E4FA-5CE4-F654-70932367D9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1576" y="5030150"/>
                <a:ext cx="182880" cy="182881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519580F7-FE6C-E61D-73C9-D7AC4CFAAD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1576" y="5374117"/>
                <a:ext cx="182880" cy="182880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948665E5-F5BD-0201-5027-058525C193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1576" y="5718084"/>
                <a:ext cx="182880" cy="182880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CA625A61-D7C3-1C62-1CD7-EEF4805E4A7F}"/>
                  </a:ext>
                </a:extLst>
              </p:cNvPr>
              <p:cNvSpPr txBox="1"/>
              <p:nvPr/>
            </p:nvSpPr>
            <p:spPr>
              <a:xfrm>
                <a:off x="7566475" y="4936925"/>
                <a:ext cx="803874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 Light" panose="020F0302020204030204" pitchFamily="34" charset="0"/>
                    <a:ea typeface="+mj-ea"/>
                    <a:cs typeface="Calibri Light" panose="020F0302020204030204" pitchFamily="34" charset="0"/>
                    <a:sym typeface="Arial"/>
                  </a:rPr>
                  <a:t>Beech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B90E21E3-F716-354D-549E-70E7F38A38BC}"/>
                  </a:ext>
                </a:extLst>
              </p:cNvPr>
              <p:cNvSpPr txBox="1"/>
              <p:nvPr/>
            </p:nvSpPr>
            <p:spPr>
              <a:xfrm>
                <a:off x="7566475" y="5296281"/>
                <a:ext cx="594360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 Light" panose="020F0302020204030204" pitchFamily="34" charset="0"/>
                    <a:ea typeface="+mj-ea"/>
                    <a:cs typeface="Calibri Light" panose="020F0302020204030204" pitchFamily="34" charset="0"/>
                    <a:sym typeface="Arial"/>
                  </a:rPr>
                  <a:t>Oak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BDCB47E7-F517-6C5D-1489-60614730F178}"/>
                  </a:ext>
                </a:extLst>
              </p:cNvPr>
              <p:cNvSpPr txBox="1"/>
              <p:nvPr/>
            </p:nvSpPr>
            <p:spPr>
              <a:xfrm>
                <a:off x="7585561" y="5645809"/>
                <a:ext cx="803874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 Light" panose="020F0302020204030204" pitchFamily="34" charset="0"/>
                    <a:ea typeface="+mj-ea"/>
                    <a:cs typeface="Calibri Light" panose="020F0302020204030204" pitchFamily="34" charset="0"/>
                    <a:sym typeface="Arial"/>
                  </a:rPr>
                  <a:t>Wheat</a:t>
                </a: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6F4E167B-DB71-5732-F906-C3ECFCC651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97742" y="5030150"/>
                <a:ext cx="182880" cy="182881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F2370BFC-0FC5-4AE3-3BB3-48D2F4FC32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97742" y="5374117"/>
                <a:ext cx="182880" cy="182880"/>
              </a:xfrm>
              <a:prstGeom prst="ellipse">
                <a:avLst/>
              </a:prstGeom>
              <a:solidFill>
                <a:srgbClr val="66C2A5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1FA6E1E5-E605-F0FD-3FB0-E82AF1F2BD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97742" y="5718084"/>
                <a:ext cx="182880" cy="182880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F4D0F8D7-3679-5198-9F96-8BB083826EDE}"/>
                  </a:ext>
                </a:extLst>
              </p:cNvPr>
              <p:cNvSpPr txBox="1"/>
              <p:nvPr/>
            </p:nvSpPr>
            <p:spPr>
              <a:xfrm>
                <a:off x="6392641" y="4936925"/>
                <a:ext cx="803874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 Light" panose="020F0302020204030204" pitchFamily="34" charset="0"/>
                    <a:ea typeface="+mj-ea"/>
                    <a:cs typeface="Calibri Light" panose="020F0302020204030204" pitchFamily="34" charset="0"/>
                    <a:sym typeface="Arial"/>
                  </a:rPr>
                  <a:t>Ginkgo</a:t>
                </a: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01CD47BF-4B27-2009-24DE-FFC0D36FDE01}"/>
                  </a:ext>
                </a:extLst>
              </p:cNvPr>
              <p:cNvSpPr txBox="1"/>
              <p:nvPr/>
            </p:nvSpPr>
            <p:spPr>
              <a:xfrm>
                <a:off x="6392640" y="5296281"/>
                <a:ext cx="1026780" cy="3849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 Light" panose="020F0302020204030204" pitchFamily="34" charset="0"/>
                    <a:ea typeface="+mj-ea"/>
                    <a:cs typeface="Calibri Light" panose="020F0302020204030204" pitchFamily="34" charset="0"/>
                    <a:sym typeface="Arial"/>
                  </a:rPr>
                  <a:t>Poplar</a:t>
                </a: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38A9AF59-F56F-1C78-4D54-B71C5CE04254}"/>
                  </a:ext>
                </a:extLst>
              </p:cNvPr>
              <p:cNvSpPr txBox="1"/>
              <p:nvPr/>
            </p:nvSpPr>
            <p:spPr>
              <a:xfrm>
                <a:off x="6411727" y="5645809"/>
                <a:ext cx="803874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 Light" panose="020F0302020204030204" pitchFamily="34" charset="0"/>
                    <a:ea typeface="+mj-ea"/>
                    <a:cs typeface="Calibri Light" panose="020F0302020204030204" pitchFamily="34" charset="0"/>
                    <a:sym typeface="Arial"/>
                  </a:rPr>
                  <a:t>Olive</a:t>
                </a: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C0E1F25E-0A90-04B8-A6BF-7A810413A2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563127" y="5019174"/>
                <a:ext cx="182880" cy="182881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B6B88FD9-15E2-F2C8-565A-C109C2534B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563127" y="5363140"/>
                <a:ext cx="182880" cy="182881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CBD0E16D-6204-09A1-CC2F-C436961428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563127" y="5707108"/>
                <a:ext cx="182880" cy="182880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E6BEF816-8BB3-B5F6-982E-0848EAC751DA}"/>
                  </a:ext>
                </a:extLst>
              </p:cNvPr>
              <p:cNvSpPr txBox="1"/>
              <p:nvPr/>
            </p:nvSpPr>
            <p:spPr>
              <a:xfrm>
                <a:off x="9858025" y="4925949"/>
                <a:ext cx="2683766" cy="3849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 Light" panose="020F0302020204030204" pitchFamily="34" charset="0"/>
                    <a:ea typeface="+mj-ea"/>
                    <a:cs typeface="Calibri Light" panose="020F0302020204030204" pitchFamily="34" charset="0"/>
                    <a:sym typeface="Arial"/>
                  </a:rPr>
                  <a:t>Eucalyptus Citriodora</a:t>
                </a: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550B47B1-CC0E-5AA2-1104-8992A68A4208}"/>
                  </a:ext>
                </a:extLst>
              </p:cNvPr>
              <p:cNvSpPr txBox="1"/>
              <p:nvPr/>
            </p:nvSpPr>
            <p:spPr>
              <a:xfrm>
                <a:off x="9858026" y="5285305"/>
                <a:ext cx="1861534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 Light" panose="020F0302020204030204" pitchFamily="34" charset="0"/>
                    <a:ea typeface="+mj-ea"/>
                    <a:cs typeface="Calibri Light" panose="020F0302020204030204" pitchFamily="34" charset="0"/>
                    <a:sym typeface="Arial"/>
                  </a:rPr>
                  <a:t>Eucalyptus Gunnii</a:t>
                </a: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4A3AD6B5-E0A0-01FE-947F-8F928CF66922}"/>
                  </a:ext>
                </a:extLst>
              </p:cNvPr>
              <p:cNvSpPr txBox="1"/>
              <p:nvPr/>
            </p:nvSpPr>
            <p:spPr>
              <a:xfrm>
                <a:off x="9877112" y="5634833"/>
                <a:ext cx="1248088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 Light" panose="020F0302020204030204" pitchFamily="34" charset="0"/>
                    <a:ea typeface="+mj-ea"/>
                    <a:cs typeface="Calibri Light" panose="020F0302020204030204" pitchFamily="34" charset="0"/>
                    <a:sym typeface="Arial"/>
                  </a:rPr>
                  <a:t>Grapevine</a:t>
                </a: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FF26EC0E-A1D0-7C32-19AC-D4E8356247D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389293" y="5019174"/>
                <a:ext cx="182880" cy="182881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F51F5D87-2F0D-32CE-BC35-378F4025AD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389293" y="5363140"/>
                <a:ext cx="182880" cy="182881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00576021-D9A0-2D5C-E096-8B023D6EE8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389293" y="5707108"/>
                <a:ext cx="182880" cy="182880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E9974CB8-C079-EAD2-BAD3-CA5DB59C16D9}"/>
                  </a:ext>
                </a:extLst>
              </p:cNvPr>
              <p:cNvSpPr txBox="1"/>
              <p:nvPr/>
            </p:nvSpPr>
            <p:spPr>
              <a:xfrm>
                <a:off x="8684192" y="4925949"/>
                <a:ext cx="803874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 Light" panose="020F0302020204030204" pitchFamily="34" charset="0"/>
                    <a:ea typeface="+mj-ea"/>
                    <a:cs typeface="Calibri Light" panose="020F0302020204030204" pitchFamily="34" charset="0"/>
                    <a:sym typeface="Arial"/>
                  </a:rPr>
                  <a:t>Barley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6322A714-B5BF-BF4F-7C3D-5445CA46712B}"/>
                  </a:ext>
                </a:extLst>
              </p:cNvPr>
              <p:cNvSpPr txBox="1"/>
              <p:nvPr/>
            </p:nvSpPr>
            <p:spPr>
              <a:xfrm>
                <a:off x="8684193" y="5285305"/>
                <a:ext cx="594361" cy="3849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 Light" panose="020F0302020204030204" pitchFamily="34" charset="0"/>
                    <a:ea typeface="+mj-ea"/>
                    <a:cs typeface="Calibri Light" panose="020F0302020204030204" pitchFamily="34" charset="0"/>
                    <a:sym typeface="Arial"/>
                  </a:rPr>
                  <a:t>Bean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E4AAA6DA-7038-1F26-613B-C0DDCDD6259A}"/>
                  </a:ext>
                </a:extLst>
              </p:cNvPr>
              <p:cNvSpPr txBox="1"/>
              <p:nvPr/>
            </p:nvSpPr>
            <p:spPr>
              <a:xfrm>
                <a:off x="8703278" y="5634833"/>
                <a:ext cx="803874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 Light" panose="020F0302020204030204" pitchFamily="34" charset="0"/>
                    <a:ea typeface="+mj-ea"/>
                    <a:cs typeface="Calibri Light" panose="020F0302020204030204" pitchFamily="34" charset="0"/>
                    <a:sym typeface="Arial"/>
                  </a:rPr>
                  <a:t>Rice</a:t>
                </a:r>
              </a:p>
            </p:txBody>
          </p:sp>
        </p:grp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0499594E-A566-5D2A-EEA5-58BE162CEBDC}"/>
              </a:ext>
            </a:extLst>
          </p:cNvPr>
          <p:cNvSpPr txBox="1"/>
          <p:nvPr/>
        </p:nvSpPr>
        <p:spPr>
          <a:xfrm>
            <a:off x="10477498" y="4341644"/>
            <a:ext cx="1097554" cy="3385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WC in %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6E3C495-1337-986C-A66D-3C5C0F58860B}"/>
              </a:ext>
            </a:extLst>
          </p:cNvPr>
          <p:cNvSpPr txBox="1"/>
          <p:nvPr/>
        </p:nvSpPr>
        <p:spPr>
          <a:xfrm>
            <a:off x="7445451" y="4341644"/>
            <a:ext cx="1097554" cy="3385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DW in g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5628A99F-225F-0FDC-56D4-55D75B3B21A8}"/>
              </a:ext>
            </a:extLst>
          </p:cNvPr>
          <p:cNvSpPr txBox="1"/>
          <p:nvPr/>
        </p:nvSpPr>
        <p:spPr>
          <a:xfrm>
            <a:off x="1638147" y="4341644"/>
            <a:ext cx="1097554" cy="3385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FW in g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E0EE31F0-AAD8-0A82-5C4D-21A0E28E8281}"/>
              </a:ext>
            </a:extLst>
          </p:cNvPr>
          <p:cNvSpPr txBox="1"/>
          <p:nvPr/>
        </p:nvSpPr>
        <p:spPr>
          <a:xfrm rot="16200000">
            <a:off x="-379501" y="2619781"/>
            <a:ext cx="1097554" cy="3385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FW</a:t>
            </a:r>
            <a:r>
              <a:rPr kumimoji="0" lang="en-US" sz="1600" u="none" strike="noStrike" cap="none" spc="0" normalizeH="0" baseline="-2500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pred</a:t>
            </a: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 in g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C016C2C-A5E7-5BFA-9E4E-D60DD27D2E4A}"/>
              </a:ext>
            </a:extLst>
          </p:cNvPr>
          <p:cNvSpPr txBox="1"/>
          <p:nvPr/>
        </p:nvSpPr>
        <p:spPr>
          <a:xfrm rot="16200000">
            <a:off x="2720606" y="2619781"/>
            <a:ext cx="1097554" cy="3385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WW</a:t>
            </a:r>
            <a:r>
              <a:rPr kumimoji="0" lang="en-US" sz="1600" u="none" strike="noStrike" cap="none" spc="0" normalizeH="0" baseline="-2500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pred</a:t>
            </a: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 in g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FCB943EA-04A8-615E-8E8A-F2A6CCDE831E}"/>
              </a:ext>
            </a:extLst>
          </p:cNvPr>
          <p:cNvSpPr txBox="1"/>
          <p:nvPr/>
        </p:nvSpPr>
        <p:spPr>
          <a:xfrm rot="16200000">
            <a:off x="5651436" y="2503065"/>
            <a:ext cx="1097554" cy="3385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DW</a:t>
            </a:r>
            <a:r>
              <a:rPr kumimoji="0" lang="en-US" sz="1600" u="none" strike="noStrike" cap="none" spc="0" normalizeH="0" baseline="-2500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pred</a:t>
            </a: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 in g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13CE1AF5-AECA-50BD-6B4F-2DC70A6E9934}"/>
              </a:ext>
            </a:extLst>
          </p:cNvPr>
          <p:cNvSpPr txBox="1"/>
          <p:nvPr/>
        </p:nvSpPr>
        <p:spPr>
          <a:xfrm rot="16200000">
            <a:off x="8606200" y="2503065"/>
            <a:ext cx="1097554" cy="3385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WC</a:t>
            </a:r>
            <a:r>
              <a:rPr kumimoji="0" lang="en-US" sz="1600" u="none" strike="noStrike" cap="none" spc="0" normalizeH="0" baseline="-2500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pred</a:t>
            </a: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 in %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1A83D268-AF9F-7CF4-C2AB-CC187C6F9C2C}"/>
              </a:ext>
            </a:extLst>
          </p:cNvPr>
          <p:cNvSpPr/>
          <p:nvPr/>
        </p:nvSpPr>
        <p:spPr>
          <a:xfrm>
            <a:off x="9140268" y="1687842"/>
            <a:ext cx="427302" cy="2397501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E04F180B-5E3D-A884-42C1-94BF642D41D4}"/>
              </a:ext>
            </a:extLst>
          </p:cNvPr>
          <p:cNvSpPr/>
          <p:nvPr/>
        </p:nvSpPr>
        <p:spPr>
          <a:xfrm>
            <a:off x="5138632" y="4160026"/>
            <a:ext cx="432527" cy="390554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2A5DE232-7C72-B36E-F0A7-C2D720EDBF83}"/>
              </a:ext>
            </a:extLst>
          </p:cNvPr>
          <p:cNvSpPr/>
          <p:nvPr/>
        </p:nvSpPr>
        <p:spPr>
          <a:xfrm>
            <a:off x="1572906" y="4188614"/>
            <a:ext cx="981173" cy="49158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673CB76B-2BA4-92B0-DEAE-6D21BAC8F3F1}"/>
              </a:ext>
            </a:extLst>
          </p:cNvPr>
          <p:cNvSpPr txBox="1"/>
          <p:nvPr/>
        </p:nvSpPr>
        <p:spPr>
          <a:xfrm>
            <a:off x="10498998" y="4476662"/>
            <a:ext cx="1097554" cy="3385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WC in %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350E0AD-194D-047F-2CC6-6F1732D12074}"/>
              </a:ext>
            </a:extLst>
          </p:cNvPr>
          <p:cNvSpPr txBox="1"/>
          <p:nvPr/>
        </p:nvSpPr>
        <p:spPr>
          <a:xfrm>
            <a:off x="7464996" y="4399080"/>
            <a:ext cx="1097554" cy="3385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DW in g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B1BB6DC9-85C8-61D9-5432-597E20C4AF41}"/>
              </a:ext>
            </a:extLst>
          </p:cNvPr>
          <p:cNvSpPr txBox="1"/>
          <p:nvPr/>
        </p:nvSpPr>
        <p:spPr>
          <a:xfrm>
            <a:off x="1702905" y="4383970"/>
            <a:ext cx="1097554" cy="3385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FW in g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8A378618-8FA8-A98F-B3A0-62109D7275D0}"/>
              </a:ext>
            </a:extLst>
          </p:cNvPr>
          <p:cNvSpPr txBox="1"/>
          <p:nvPr/>
        </p:nvSpPr>
        <p:spPr>
          <a:xfrm rot="16200000">
            <a:off x="8573049" y="2680801"/>
            <a:ext cx="1097554" cy="3385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WC</a:t>
            </a:r>
            <a:r>
              <a:rPr kumimoji="0" lang="en-US" sz="1600" u="none" strike="noStrike" cap="none" spc="0" normalizeH="0" baseline="-2500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pred</a:t>
            </a: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 in %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9A25CA35-6A3D-6D29-222E-FAC33A0A0908}"/>
              </a:ext>
            </a:extLst>
          </p:cNvPr>
          <p:cNvSpPr txBox="1"/>
          <p:nvPr/>
        </p:nvSpPr>
        <p:spPr>
          <a:xfrm>
            <a:off x="338552" y="3807109"/>
            <a:ext cx="338552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0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E0CFC430-0296-7C9A-D5DB-E41301AC5A54}"/>
              </a:ext>
            </a:extLst>
          </p:cNvPr>
          <p:cNvSpPr txBox="1"/>
          <p:nvPr/>
        </p:nvSpPr>
        <p:spPr>
          <a:xfrm>
            <a:off x="270243" y="3090042"/>
            <a:ext cx="427302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0.5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64D716CC-F922-06C2-E423-BC40EB1F35D2}"/>
              </a:ext>
            </a:extLst>
          </p:cNvPr>
          <p:cNvSpPr/>
          <p:nvPr/>
        </p:nvSpPr>
        <p:spPr>
          <a:xfrm>
            <a:off x="338552" y="3520440"/>
            <a:ext cx="338552" cy="22635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3877C97C-0506-4168-954A-1AA6903113B5}"/>
              </a:ext>
            </a:extLst>
          </p:cNvPr>
          <p:cNvSpPr txBox="1"/>
          <p:nvPr/>
        </p:nvSpPr>
        <p:spPr>
          <a:xfrm>
            <a:off x="338551" y="2372975"/>
            <a:ext cx="358993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1.0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781E259C-60BA-9DAA-5D56-41D71B68FAD2}"/>
              </a:ext>
            </a:extLst>
          </p:cNvPr>
          <p:cNvSpPr/>
          <p:nvPr/>
        </p:nvSpPr>
        <p:spPr>
          <a:xfrm>
            <a:off x="324151" y="2770185"/>
            <a:ext cx="338552" cy="22635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6AFD9EDD-1094-D639-C37B-AE832B5A27D4}"/>
              </a:ext>
            </a:extLst>
          </p:cNvPr>
          <p:cNvSpPr/>
          <p:nvPr/>
        </p:nvSpPr>
        <p:spPr>
          <a:xfrm>
            <a:off x="338551" y="2035075"/>
            <a:ext cx="338552" cy="22635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3B36CF4F-EA65-954B-3C7F-AA98F0B8C6A1}"/>
              </a:ext>
            </a:extLst>
          </p:cNvPr>
          <p:cNvSpPr txBox="1"/>
          <p:nvPr/>
        </p:nvSpPr>
        <p:spPr>
          <a:xfrm>
            <a:off x="338551" y="1632165"/>
            <a:ext cx="358993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1.5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65BF14EB-BF0E-D08D-9E16-74BD7DCCDE3F}"/>
              </a:ext>
            </a:extLst>
          </p:cNvPr>
          <p:cNvSpPr txBox="1"/>
          <p:nvPr/>
        </p:nvSpPr>
        <p:spPr>
          <a:xfrm>
            <a:off x="3335363" y="1687842"/>
            <a:ext cx="358993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1.0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DA4AE5CE-F7A1-5B31-0432-3F66036BD8CE}"/>
              </a:ext>
            </a:extLst>
          </p:cNvPr>
          <p:cNvSpPr txBox="1"/>
          <p:nvPr/>
        </p:nvSpPr>
        <p:spPr>
          <a:xfrm>
            <a:off x="3321847" y="2516832"/>
            <a:ext cx="358993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0.6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859D0CEE-CFC0-090B-BD4F-4DF407EB6598}"/>
              </a:ext>
            </a:extLst>
          </p:cNvPr>
          <p:cNvSpPr txBox="1"/>
          <p:nvPr/>
        </p:nvSpPr>
        <p:spPr>
          <a:xfrm>
            <a:off x="3316429" y="3382443"/>
            <a:ext cx="358993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0.2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6ACD2395-408A-5F63-111E-FE5ACBAE4D20}"/>
              </a:ext>
            </a:extLst>
          </p:cNvPr>
          <p:cNvSpPr txBox="1"/>
          <p:nvPr/>
        </p:nvSpPr>
        <p:spPr>
          <a:xfrm>
            <a:off x="3645244" y="4145661"/>
            <a:ext cx="338551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0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39A2AD83-9C70-D1E1-236D-2F765F663981}"/>
              </a:ext>
            </a:extLst>
          </p:cNvPr>
          <p:cNvSpPr txBox="1"/>
          <p:nvPr/>
        </p:nvSpPr>
        <p:spPr>
          <a:xfrm>
            <a:off x="5629799" y="4137676"/>
            <a:ext cx="499374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1.0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13816184-0681-3F93-90C8-F46AFD824CF2}"/>
              </a:ext>
            </a:extLst>
          </p:cNvPr>
          <p:cNvSpPr/>
          <p:nvPr/>
        </p:nvSpPr>
        <p:spPr>
          <a:xfrm>
            <a:off x="4128719" y="4169459"/>
            <a:ext cx="444049" cy="202880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58645DAF-9195-2254-96B4-9794FFC05752}"/>
              </a:ext>
            </a:extLst>
          </p:cNvPr>
          <p:cNvSpPr/>
          <p:nvPr/>
        </p:nvSpPr>
        <p:spPr>
          <a:xfrm>
            <a:off x="3323285" y="2147413"/>
            <a:ext cx="338552" cy="22635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8640AA17-C1E3-FAA4-DB69-9E8D4D6C13DD}"/>
              </a:ext>
            </a:extLst>
          </p:cNvPr>
          <p:cNvSpPr/>
          <p:nvPr/>
        </p:nvSpPr>
        <p:spPr>
          <a:xfrm>
            <a:off x="3332067" y="2943759"/>
            <a:ext cx="313177" cy="31957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A68C1D5B-6156-A89A-28A6-C588186A5BCC}"/>
              </a:ext>
            </a:extLst>
          </p:cNvPr>
          <p:cNvSpPr/>
          <p:nvPr/>
        </p:nvSpPr>
        <p:spPr>
          <a:xfrm>
            <a:off x="3306692" y="3858992"/>
            <a:ext cx="338552" cy="22635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8F8FBF41-501B-B573-D343-73BBC0CEBA26}"/>
              </a:ext>
            </a:extLst>
          </p:cNvPr>
          <p:cNvSpPr txBox="1"/>
          <p:nvPr/>
        </p:nvSpPr>
        <p:spPr>
          <a:xfrm>
            <a:off x="677103" y="4138110"/>
            <a:ext cx="338551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0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5FE34689-600B-EDDC-C4E9-57725DFFD076}"/>
              </a:ext>
            </a:extLst>
          </p:cNvPr>
          <p:cNvSpPr txBox="1"/>
          <p:nvPr/>
        </p:nvSpPr>
        <p:spPr>
          <a:xfrm>
            <a:off x="1323219" y="4138110"/>
            <a:ext cx="499374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0.5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56A90467-41F9-EDCE-CB46-391E331446DD}"/>
              </a:ext>
            </a:extLst>
          </p:cNvPr>
          <p:cNvSpPr txBox="1"/>
          <p:nvPr/>
        </p:nvSpPr>
        <p:spPr>
          <a:xfrm>
            <a:off x="2008735" y="4127284"/>
            <a:ext cx="499374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1.0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76E525B0-C3AB-C6A7-A392-B8A08CF9D551}"/>
              </a:ext>
            </a:extLst>
          </p:cNvPr>
          <p:cNvSpPr txBox="1"/>
          <p:nvPr/>
        </p:nvSpPr>
        <p:spPr>
          <a:xfrm>
            <a:off x="2727415" y="4130098"/>
            <a:ext cx="499374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1.5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F0564DE1-ACE8-14D5-94F3-E52629529898}"/>
              </a:ext>
            </a:extLst>
          </p:cNvPr>
          <p:cNvSpPr txBox="1"/>
          <p:nvPr/>
        </p:nvSpPr>
        <p:spPr>
          <a:xfrm>
            <a:off x="4629910" y="4169459"/>
            <a:ext cx="499374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0.5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538496F5-3F17-87EE-7A31-138BFD5C1D66}"/>
              </a:ext>
            </a:extLst>
          </p:cNvPr>
          <p:cNvSpPr txBox="1"/>
          <p:nvPr/>
        </p:nvSpPr>
        <p:spPr>
          <a:xfrm>
            <a:off x="4737667" y="4397906"/>
            <a:ext cx="1097554" cy="3385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WW in g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2710FC49-7F78-E57B-BED6-3F535237155E}"/>
              </a:ext>
            </a:extLst>
          </p:cNvPr>
          <p:cNvSpPr/>
          <p:nvPr/>
        </p:nvSpPr>
        <p:spPr>
          <a:xfrm>
            <a:off x="6615836" y="4127284"/>
            <a:ext cx="2539141" cy="307121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57E773BB-EB2F-DF45-BD50-61F948720497}"/>
              </a:ext>
            </a:extLst>
          </p:cNvPr>
          <p:cNvSpPr txBox="1"/>
          <p:nvPr/>
        </p:nvSpPr>
        <p:spPr>
          <a:xfrm>
            <a:off x="7147815" y="4110691"/>
            <a:ext cx="499374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0.2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6DCD0386-D29F-3BD6-E3AA-9D7368F1F2F1}"/>
              </a:ext>
            </a:extLst>
          </p:cNvPr>
          <p:cNvSpPr txBox="1"/>
          <p:nvPr/>
        </p:nvSpPr>
        <p:spPr>
          <a:xfrm>
            <a:off x="8293304" y="4111992"/>
            <a:ext cx="499374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0.6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DD0418AF-D5C0-5D7F-E7FB-7A825558DE99}"/>
              </a:ext>
            </a:extLst>
          </p:cNvPr>
          <p:cNvSpPr/>
          <p:nvPr/>
        </p:nvSpPr>
        <p:spPr>
          <a:xfrm>
            <a:off x="10347960" y="4296560"/>
            <a:ext cx="868680" cy="21145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2BDABF75-4893-B066-9A78-6D67F3C8DF62}"/>
              </a:ext>
            </a:extLst>
          </p:cNvPr>
          <p:cNvSpPr txBox="1"/>
          <p:nvPr/>
        </p:nvSpPr>
        <p:spPr>
          <a:xfrm>
            <a:off x="9674245" y="4110691"/>
            <a:ext cx="499374" cy="3385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40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76DFE117-FFC1-61E3-1DC6-14E948ED30B8}"/>
              </a:ext>
            </a:extLst>
          </p:cNvPr>
          <p:cNvSpPr txBox="1"/>
          <p:nvPr/>
        </p:nvSpPr>
        <p:spPr>
          <a:xfrm>
            <a:off x="9674245" y="4134501"/>
            <a:ext cx="499374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40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3FB700C7-C40E-2AEF-4185-E6B2BA5ABDE3}"/>
              </a:ext>
            </a:extLst>
          </p:cNvPr>
          <p:cNvSpPr txBox="1"/>
          <p:nvPr/>
        </p:nvSpPr>
        <p:spPr>
          <a:xfrm>
            <a:off x="10408850" y="4150950"/>
            <a:ext cx="499374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60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0CD26BC0-4C9D-5B2F-2B9B-829C00262102}"/>
              </a:ext>
            </a:extLst>
          </p:cNvPr>
          <p:cNvSpPr txBox="1"/>
          <p:nvPr/>
        </p:nvSpPr>
        <p:spPr>
          <a:xfrm>
            <a:off x="11097178" y="4150056"/>
            <a:ext cx="499374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80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CEC2F024-F195-B1B6-00C1-199E7FC9A62A}"/>
              </a:ext>
            </a:extLst>
          </p:cNvPr>
          <p:cNvSpPr txBox="1"/>
          <p:nvPr/>
        </p:nvSpPr>
        <p:spPr>
          <a:xfrm>
            <a:off x="9208576" y="3600215"/>
            <a:ext cx="358994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40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A917FE36-2194-E126-F066-1274A36CE2B0}"/>
              </a:ext>
            </a:extLst>
          </p:cNvPr>
          <p:cNvSpPr txBox="1"/>
          <p:nvPr/>
        </p:nvSpPr>
        <p:spPr>
          <a:xfrm>
            <a:off x="9208576" y="2869555"/>
            <a:ext cx="358994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60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4A8CE418-189C-DC21-BFB1-7B6F23A5E587}"/>
              </a:ext>
            </a:extLst>
          </p:cNvPr>
          <p:cNvSpPr txBox="1"/>
          <p:nvPr/>
        </p:nvSpPr>
        <p:spPr>
          <a:xfrm>
            <a:off x="9198966" y="2147413"/>
            <a:ext cx="358994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80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3DC8DB1E-19C9-C05F-1921-FAFBAB254C90}"/>
              </a:ext>
            </a:extLst>
          </p:cNvPr>
          <p:cNvSpPr/>
          <p:nvPr/>
        </p:nvSpPr>
        <p:spPr>
          <a:xfrm>
            <a:off x="6172491" y="1640707"/>
            <a:ext cx="427302" cy="2397501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8EFD1AC8-AD81-4FF4-A7C5-B8B33EEFC864}"/>
              </a:ext>
            </a:extLst>
          </p:cNvPr>
          <p:cNvSpPr txBox="1"/>
          <p:nvPr/>
        </p:nvSpPr>
        <p:spPr>
          <a:xfrm rot="16200000">
            <a:off x="5604997" y="2516832"/>
            <a:ext cx="1097554" cy="3385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DW</a:t>
            </a:r>
            <a:r>
              <a:rPr kumimoji="0" lang="en-US" sz="1600" u="none" strike="noStrike" cap="none" spc="0" normalizeH="0" baseline="-2500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pred</a:t>
            </a: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 in g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0DF62D8B-006C-D630-591F-D35D3BDFA0F2}"/>
              </a:ext>
            </a:extLst>
          </p:cNvPr>
          <p:cNvSpPr txBox="1"/>
          <p:nvPr/>
        </p:nvSpPr>
        <p:spPr>
          <a:xfrm>
            <a:off x="6260596" y="3232611"/>
            <a:ext cx="358993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0.2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2F0A2CDE-5FEA-F1A4-E435-FBAC913F9670}"/>
              </a:ext>
            </a:extLst>
          </p:cNvPr>
          <p:cNvSpPr txBox="1"/>
          <p:nvPr/>
        </p:nvSpPr>
        <p:spPr>
          <a:xfrm>
            <a:off x="6285211" y="2620812"/>
            <a:ext cx="358993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0.4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B272686D-9E08-D820-1A04-4993EED4EA66}"/>
              </a:ext>
            </a:extLst>
          </p:cNvPr>
          <p:cNvSpPr txBox="1"/>
          <p:nvPr/>
        </p:nvSpPr>
        <p:spPr>
          <a:xfrm>
            <a:off x="6276983" y="2016852"/>
            <a:ext cx="358993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0.6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AAEBF83-F0D4-6344-4AFB-E56B2AB88703}"/>
              </a:ext>
            </a:extLst>
          </p:cNvPr>
          <p:cNvSpPr txBox="1"/>
          <p:nvPr/>
        </p:nvSpPr>
        <p:spPr>
          <a:xfrm rot="16200000">
            <a:off x="-321034" y="2639298"/>
            <a:ext cx="1097554" cy="3385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FW</a:t>
            </a:r>
            <a:r>
              <a:rPr kumimoji="0" lang="en-US" sz="1600" u="none" strike="noStrike" cap="none" spc="0" normalizeH="0" baseline="-2500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pred</a:t>
            </a: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 in g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00066646-2F2C-403F-036A-C7C01638200A}"/>
              </a:ext>
            </a:extLst>
          </p:cNvPr>
          <p:cNvSpPr txBox="1"/>
          <p:nvPr/>
        </p:nvSpPr>
        <p:spPr>
          <a:xfrm rot="16200000">
            <a:off x="2671215" y="2594507"/>
            <a:ext cx="1097554" cy="3385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WW</a:t>
            </a:r>
            <a:r>
              <a:rPr kumimoji="0" lang="en-US" sz="1600" u="none" strike="noStrike" cap="none" spc="0" normalizeH="0" baseline="-2500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pred</a:t>
            </a: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 in 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A0561F-E1C5-DB45-20F5-23BC72200F72}"/>
              </a:ext>
            </a:extLst>
          </p:cNvPr>
          <p:cNvSpPr txBox="1"/>
          <p:nvPr/>
        </p:nvSpPr>
        <p:spPr>
          <a:xfrm>
            <a:off x="913802" y="1801441"/>
            <a:ext cx="143315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rial"/>
              </a:rPr>
              <a:t>RMSE: 0.025 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422812-2C53-58DB-6304-E3DB294B0CBD}"/>
              </a:ext>
            </a:extLst>
          </p:cNvPr>
          <p:cNvSpPr txBox="1"/>
          <p:nvPr/>
        </p:nvSpPr>
        <p:spPr>
          <a:xfrm>
            <a:off x="3922763" y="1801441"/>
            <a:ext cx="143315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en-US" sz="14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rial"/>
              </a:rPr>
              <a:t>RMSE: 0.017 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05AFE-1A49-424C-ACEE-0FD0E910FB6A}"/>
              </a:ext>
            </a:extLst>
          </p:cNvPr>
          <p:cNvSpPr txBox="1"/>
          <p:nvPr/>
        </p:nvSpPr>
        <p:spPr>
          <a:xfrm>
            <a:off x="6885151" y="1795164"/>
            <a:ext cx="143315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>
            <a:defPPr>
              <a:defRPr lang="en-US"/>
            </a:defPPr>
            <a:lvl1pPr marR="0" indent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rial"/>
              </a:rPr>
              <a:t>RMSE: 0.013 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9C4578-710B-0801-D40D-F1F4BB04EB62}"/>
              </a:ext>
            </a:extLst>
          </p:cNvPr>
          <p:cNvSpPr txBox="1"/>
          <p:nvPr/>
        </p:nvSpPr>
        <p:spPr>
          <a:xfrm>
            <a:off x="9778331" y="1778718"/>
            <a:ext cx="143315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en-US" sz="14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rial"/>
              </a:rPr>
              <a:t>RMSE: 1.2 %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EFA6DB-2191-FED7-ED0A-D53C164F9E9C}"/>
              </a:ext>
            </a:extLst>
          </p:cNvPr>
          <p:cNvSpPr txBox="1"/>
          <p:nvPr/>
        </p:nvSpPr>
        <p:spPr>
          <a:xfrm>
            <a:off x="9584423" y="1125552"/>
            <a:ext cx="2370999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rial"/>
              </a:rPr>
              <a:t>RMSE: root mean squared error</a:t>
            </a:r>
          </a:p>
        </p:txBody>
      </p:sp>
    </p:spTree>
    <p:extLst>
      <p:ext uri="{BB962C8B-B14F-4D97-AF65-F5344CB8AC3E}">
        <p14:creationId xmlns:p14="http://schemas.microsoft.com/office/powerpoint/2010/main" val="142929598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78BB9-FE3B-A5FC-7431-6BB81B627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line graph with a white background&#10;&#10;Description automatically generated">
            <a:extLst>
              <a:ext uri="{FF2B5EF4-FFF2-40B4-BE49-F238E27FC236}">
                <a16:creationId xmlns:a16="http://schemas.microsoft.com/office/drawing/2014/main" id="{DD534C4D-B1A2-1428-1775-BC04CA6ACA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76" y="1954874"/>
            <a:ext cx="4634200" cy="3508376"/>
          </a:xfrm>
          <a:prstGeom prst="rect">
            <a:avLst/>
          </a:prstGeom>
        </p:spPr>
      </p:pic>
      <p:grpSp>
        <p:nvGrpSpPr>
          <p:cNvPr id="450" name="Group 449">
            <a:extLst>
              <a:ext uri="{FF2B5EF4-FFF2-40B4-BE49-F238E27FC236}">
                <a16:creationId xmlns:a16="http://schemas.microsoft.com/office/drawing/2014/main" id="{59F0FBDC-52D6-9115-A028-45D4637E9827}"/>
              </a:ext>
            </a:extLst>
          </p:cNvPr>
          <p:cNvGrpSpPr>
            <a:grpSpLocks noChangeAspect="1"/>
          </p:cNvGrpSpPr>
          <p:nvPr/>
        </p:nvGrpSpPr>
        <p:grpSpPr>
          <a:xfrm>
            <a:off x="255589" y="2253611"/>
            <a:ext cx="3149482" cy="3512488"/>
            <a:chOff x="8660561" y="2914063"/>
            <a:chExt cx="2065926" cy="2304042"/>
          </a:xfrm>
        </p:grpSpPr>
        <p:grpSp>
          <p:nvGrpSpPr>
            <p:cNvPr id="451" name="Group 450">
              <a:extLst>
                <a:ext uri="{FF2B5EF4-FFF2-40B4-BE49-F238E27FC236}">
                  <a16:creationId xmlns:a16="http://schemas.microsoft.com/office/drawing/2014/main" id="{734BA627-EAF3-0AE1-5137-A9C0AAECAB8A}"/>
                </a:ext>
              </a:extLst>
            </p:cNvPr>
            <p:cNvGrpSpPr/>
            <p:nvPr/>
          </p:nvGrpSpPr>
          <p:grpSpPr>
            <a:xfrm>
              <a:off x="8660561" y="2914063"/>
              <a:ext cx="2065926" cy="2304042"/>
              <a:chOff x="8660561" y="2914063"/>
              <a:chExt cx="2065926" cy="2304042"/>
            </a:xfrm>
          </p:grpSpPr>
          <p:sp>
            <p:nvSpPr>
              <p:cNvPr id="455" name="TextBox 454">
                <a:extLst>
                  <a:ext uri="{FF2B5EF4-FFF2-40B4-BE49-F238E27FC236}">
                    <a16:creationId xmlns:a16="http://schemas.microsoft.com/office/drawing/2014/main" id="{75FD811E-1B51-E58B-74E2-AB44DB7C3FE7}"/>
                  </a:ext>
                </a:extLst>
              </p:cNvPr>
              <p:cNvSpPr txBox="1"/>
              <p:nvPr/>
            </p:nvSpPr>
            <p:spPr>
              <a:xfrm>
                <a:off x="10102019" y="4996029"/>
                <a:ext cx="624468" cy="2220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  <a:sym typeface="Arial"/>
                  </a:rPr>
                  <a:t>Time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Arial"/>
                </a:endParaRPr>
              </a:p>
            </p:txBody>
          </p:sp>
          <p:sp>
            <p:nvSpPr>
              <p:cNvPr id="456" name="TextBox 455">
                <a:extLst>
                  <a:ext uri="{FF2B5EF4-FFF2-40B4-BE49-F238E27FC236}">
                    <a16:creationId xmlns:a16="http://schemas.microsoft.com/office/drawing/2014/main" id="{368BD907-4504-D4DC-2ED1-C6C769480168}"/>
                  </a:ext>
                </a:extLst>
              </p:cNvPr>
              <p:cNvSpPr txBox="1"/>
              <p:nvPr/>
            </p:nvSpPr>
            <p:spPr>
              <a:xfrm rot="16200000">
                <a:off x="7770755" y="3803869"/>
                <a:ext cx="2001687" cy="2220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lvl="0" indent="0" algn="ctr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  <a:sym typeface="Arial"/>
                  </a:rPr>
                  <a:t>NMR signal amplitude</a:t>
                </a:r>
              </a:p>
            </p:txBody>
          </p:sp>
        </p:grpSp>
        <p:cxnSp>
          <p:nvCxnSpPr>
            <p:cNvPr id="452" name="Straight Arrow Connector 451">
              <a:extLst>
                <a:ext uri="{FF2B5EF4-FFF2-40B4-BE49-F238E27FC236}">
                  <a16:creationId xmlns:a16="http://schemas.microsoft.com/office/drawing/2014/main" id="{0BDE469A-4BE4-E8DE-34F2-0C90E85BEA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72815" y="3021692"/>
              <a:ext cx="0" cy="207599"/>
            </a:xfrm>
            <a:prstGeom prst="straightConnector1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53" name="Straight Arrow Connector 452">
              <a:extLst>
                <a:ext uri="{FF2B5EF4-FFF2-40B4-BE49-F238E27FC236}">
                  <a16:creationId xmlns:a16="http://schemas.microsoft.com/office/drawing/2014/main" id="{3D4AE375-FFBF-FC45-CDC9-3F78436CB6ED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10583356" y="5003268"/>
              <a:ext cx="1" cy="207601"/>
            </a:xfrm>
            <a:prstGeom prst="straightConnector1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313" name="Titel 1">
            <a:extLst>
              <a:ext uri="{FF2B5EF4-FFF2-40B4-BE49-F238E27FC236}">
                <a16:creationId xmlns:a16="http://schemas.microsoft.com/office/drawing/2014/main" id="{777AE758-D5BA-3180-C977-957B1D4E2E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defTabSz="649223">
              <a:defRPr sz="2840" spc="142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noProof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CAN WE USE time domain NMR TO MONITOR WATER AND DRY MATTER DYNAMICS IN PLANTS?</a:t>
            </a:r>
          </a:p>
        </p:txBody>
      </p:sp>
      <p:grpSp>
        <p:nvGrpSpPr>
          <p:cNvPr id="336" name="Group">
            <a:extLst>
              <a:ext uri="{FF2B5EF4-FFF2-40B4-BE49-F238E27FC236}">
                <a16:creationId xmlns:a16="http://schemas.microsoft.com/office/drawing/2014/main" id="{6C6E90CA-5126-758A-865E-3E26A8DB196D}"/>
              </a:ext>
            </a:extLst>
          </p:cNvPr>
          <p:cNvGrpSpPr>
            <a:grpSpLocks noChangeAspect="1"/>
          </p:cNvGrpSpPr>
          <p:nvPr/>
        </p:nvGrpSpPr>
        <p:grpSpPr>
          <a:xfrm>
            <a:off x="10290478" y="2585164"/>
            <a:ext cx="433501" cy="1397980"/>
            <a:chOff x="0" y="0"/>
            <a:chExt cx="598162" cy="1928993"/>
          </a:xfrm>
        </p:grpSpPr>
        <p:grpSp>
          <p:nvGrpSpPr>
            <p:cNvPr id="350" name="Group">
              <a:extLst>
                <a:ext uri="{FF2B5EF4-FFF2-40B4-BE49-F238E27FC236}">
                  <a16:creationId xmlns:a16="http://schemas.microsoft.com/office/drawing/2014/main" id="{7D94F9A7-46DF-D957-E725-6E7E9CCF8C2E}"/>
                </a:ext>
              </a:extLst>
            </p:cNvPr>
            <p:cNvGrpSpPr/>
            <p:nvPr/>
          </p:nvGrpSpPr>
          <p:grpSpPr>
            <a:xfrm>
              <a:off x="153789" y="1105375"/>
              <a:ext cx="290584" cy="823619"/>
              <a:chOff x="0" y="0"/>
              <a:chExt cx="290582" cy="823617"/>
            </a:xfrm>
          </p:grpSpPr>
          <p:sp>
            <p:nvSpPr>
              <p:cNvPr id="357" name="Thermometer">
                <a:extLst>
                  <a:ext uri="{FF2B5EF4-FFF2-40B4-BE49-F238E27FC236}">
                    <a16:creationId xmlns:a16="http://schemas.microsoft.com/office/drawing/2014/main" id="{EE65F088-9256-A79E-7275-F17F5B7CCA48}"/>
                  </a:ext>
                </a:extLst>
              </p:cNvPr>
              <p:cNvSpPr/>
              <p:nvPr/>
            </p:nvSpPr>
            <p:spPr>
              <a:xfrm>
                <a:off x="0" y="0"/>
                <a:ext cx="290583" cy="823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7870" y="0"/>
                      <a:pt x="5496" y="838"/>
                      <a:pt x="5496" y="1871"/>
                    </a:cubicBezTo>
                    <a:lnTo>
                      <a:pt x="5496" y="3544"/>
                    </a:lnTo>
                    <a:lnTo>
                      <a:pt x="9466" y="3544"/>
                    </a:lnTo>
                    <a:cubicBezTo>
                      <a:pt x="9886" y="3544"/>
                      <a:pt x="10226" y="3664"/>
                      <a:pt x="10226" y="3812"/>
                    </a:cubicBezTo>
                    <a:cubicBezTo>
                      <a:pt x="10226" y="3960"/>
                      <a:pt x="9886" y="4080"/>
                      <a:pt x="9466" y="4080"/>
                    </a:cubicBezTo>
                    <a:lnTo>
                      <a:pt x="5496" y="4080"/>
                    </a:lnTo>
                    <a:lnTo>
                      <a:pt x="5496" y="5464"/>
                    </a:lnTo>
                    <a:lnTo>
                      <a:pt x="7380" y="5464"/>
                    </a:lnTo>
                    <a:cubicBezTo>
                      <a:pt x="7801" y="5464"/>
                      <a:pt x="8141" y="5584"/>
                      <a:pt x="8141" y="5732"/>
                    </a:cubicBezTo>
                    <a:cubicBezTo>
                      <a:pt x="8141" y="5881"/>
                      <a:pt x="7801" y="6001"/>
                      <a:pt x="7380" y="6001"/>
                    </a:cubicBezTo>
                    <a:lnTo>
                      <a:pt x="5496" y="6001"/>
                    </a:lnTo>
                    <a:lnTo>
                      <a:pt x="5496" y="7511"/>
                    </a:lnTo>
                    <a:lnTo>
                      <a:pt x="9322" y="7511"/>
                    </a:lnTo>
                    <a:cubicBezTo>
                      <a:pt x="9742" y="7511"/>
                      <a:pt x="10083" y="7631"/>
                      <a:pt x="10083" y="7779"/>
                    </a:cubicBezTo>
                    <a:cubicBezTo>
                      <a:pt x="10083" y="7928"/>
                      <a:pt x="9743" y="8049"/>
                      <a:pt x="9322" y="8049"/>
                    </a:cubicBezTo>
                    <a:lnTo>
                      <a:pt x="5496" y="8049"/>
                    </a:lnTo>
                    <a:lnTo>
                      <a:pt x="5496" y="9511"/>
                    </a:lnTo>
                    <a:lnTo>
                      <a:pt x="7380" y="9511"/>
                    </a:lnTo>
                    <a:cubicBezTo>
                      <a:pt x="7801" y="9511"/>
                      <a:pt x="8141" y="9631"/>
                      <a:pt x="8141" y="9779"/>
                    </a:cubicBezTo>
                    <a:cubicBezTo>
                      <a:pt x="8141" y="9927"/>
                      <a:pt x="7801" y="10047"/>
                      <a:pt x="7380" y="10047"/>
                    </a:cubicBezTo>
                    <a:lnTo>
                      <a:pt x="5496" y="10047"/>
                    </a:lnTo>
                    <a:lnTo>
                      <a:pt x="5496" y="11450"/>
                    </a:lnTo>
                    <a:lnTo>
                      <a:pt x="9322" y="11450"/>
                    </a:lnTo>
                    <a:cubicBezTo>
                      <a:pt x="9742" y="11450"/>
                      <a:pt x="10083" y="11571"/>
                      <a:pt x="10083" y="11720"/>
                    </a:cubicBezTo>
                    <a:cubicBezTo>
                      <a:pt x="10083" y="11868"/>
                      <a:pt x="9743" y="11988"/>
                      <a:pt x="9322" y="11988"/>
                    </a:cubicBezTo>
                    <a:lnTo>
                      <a:pt x="5496" y="11988"/>
                    </a:lnTo>
                    <a:lnTo>
                      <a:pt x="5496" y="14474"/>
                    </a:lnTo>
                    <a:cubicBezTo>
                      <a:pt x="2219" y="15128"/>
                      <a:pt x="0" y="16367"/>
                      <a:pt x="0" y="17790"/>
                    </a:cubicBezTo>
                    <a:cubicBezTo>
                      <a:pt x="0" y="19894"/>
                      <a:pt x="4836" y="21600"/>
                      <a:pt x="10800" y="21600"/>
                    </a:cubicBezTo>
                    <a:cubicBezTo>
                      <a:pt x="16764" y="21600"/>
                      <a:pt x="21600" y="19894"/>
                      <a:pt x="21600" y="17790"/>
                    </a:cubicBezTo>
                    <a:cubicBezTo>
                      <a:pt x="21600" y="16367"/>
                      <a:pt x="19381" y="15128"/>
                      <a:pt x="16104" y="14474"/>
                    </a:cubicBezTo>
                    <a:lnTo>
                      <a:pt x="16104" y="1871"/>
                    </a:lnTo>
                    <a:cubicBezTo>
                      <a:pt x="16104" y="838"/>
                      <a:pt x="13730" y="0"/>
                      <a:pt x="10800" y="0"/>
                    </a:cubicBezTo>
                    <a:close/>
                  </a:path>
                </a:pathLst>
              </a:custGeom>
              <a:solidFill>
                <a:srgbClr val="C5D1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32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366" name="Line">
                <a:extLst>
                  <a:ext uri="{FF2B5EF4-FFF2-40B4-BE49-F238E27FC236}">
                    <a16:creationId xmlns:a16="http://schemas.microsoft.com/office/drawing/2014/main" id="{1908D4E2-C5AB-8DDB-C8F6-ED596FC7AE0D}"/>
                  </a:ext>
                </a:extLst>
              </p:cNvPr>
              <p:cNvSpPr/>
              <p:nvPr/>
            </p:nvSpPr>
            <p:spPr>
              <a:xfrm flipH="1">
                <a:off x="145291" y="266149"/>
                <a:ext cx="1" cy="406171"/>
              </a:xfrm>
              <a:prstGeom prst="line">
                <a:avLst/>
              </a:prstGeom>
              <a:noFill/>
              <a:ln w="25400" cap="flat">
                <a:solidFill>
                  <a:srgbClr val="B51A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367" name="Circle">
                <a:extLst>
                  <a:ext uri="{FF2B5EF4-FFF2-40B4-BE49-F238E27FC236}">
                    <a16:creationId xmlns:a16="http://schemas.microsoft.com/office/drawing/2014/main" id="{42351A89-E3D2-490C-DCFD-532F66058DBD}"/>
                  </a:ext>
                </a:extLst>
              </p:cNvPr>
              <p:cNvSpPr/>
              <p:nvPr/>
            </p:nvSpPr>
            <p:spPr>
              <a:xfrm>
                <a:off x="101005" y="632366"/>
                <a:ext cx="88573" cy="88573"/>
              </a:xfrm>
              <a:prstGeom prst="ellipse">
                <a:avLst/>
              </a:prstGeom>
              <a:solidFill>
                <a:srgbClr val="B51A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3200" b="0" i="0" u="none" strike="noStrike" kern="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</p:grpSp>
        <p:grpSp>
          <p:nvGrpSpPr>
            <p:cNvPr id="351" name="Group">
              <a:extLst>
                <a:ext uri="{FF2B5EF4-FFF2-40B4-BE49-F238E27FC236}">
                  <a16:creationId xmlns:a16="http://schemas.microsoft.com/office/drawing/2014/main" id="{1E362669-A3C1-9F63-09FB-2551AB983590}"/>
                </a:ext>
              </a:extLst>
            </p:cNvPr>
            <p:cNvGrpSpPr/>
            <p:nvPr/>
          </p:nvGrpSpPr>
          <p:grpSpPr>
            <a:xfrm>
              <a:off x="0" y="-1"/>
              <a:ext cx="598163" cy="782408"/>
              <a:chOff x="0" y="0"/>
              <a:chExt cx="598162" cy="782406"/>
            </a:xfrm>
          </p:grpSpPr>
          <p:grpSp>
            <p:nvGrpSpPr>
              <p:cNvPr id="352" name="Group">
                <a:extLst>
                  <a:ext uri="{FF2B5EF4-FFF2-40B4-BE49-F238E27FC236}">
                    <a16:creationId xmlns:a16="http://schemas.microsoft.com/office/drawing/2014/main" id="{E8B03EF5-7952-AF4E-C37A-328B63DBCC8F}"/>
                  </a:ext>
                </a:extLst>
              </p:cNvPr>
              <p:cNvGrpSpPr/>
              <p:nvPr/>
            </p:nvGrpSpPr>
            <p:grpSpPr>
              <a:xfrm>
                <a:off x="87655" y="-1"/>
                <a:ext cx="490890" cy="782408"/>
                <a:chOff x="0" y="0"/>
                <a:chExt cx="490889" cy="782406"/>
              </a:xfrm>
            </p:grpSpPr>
            <p:sp>
              <p:nvSpPr>
                <p:cNvPr id="354" name="Water Drop">
                  <a:extLst>
                    <a:ext uri="{FF2B5EF4-FFF2-40B4-BE49-F238E27FC236}">
                      <a16:creationId xmlns:a16="http://schemas.microsoft.com/office/drawing/2014/main" id="{F3A28584-0157-2F41-C98C-E6B7F966F2AE}"/>
                    </a:ext>
                  </a:extLst>
                </p:cNvPr>
                <p:cNvSpPr/>
                <p:nvPr/>
              </p:nvSpPr>
              <p:spPr>
                <a:xfrm>
                  <a:off x="273352" y="235743"/>
                  <a:ext cx="217538" cy="357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12" h="21327" extrusionOk="0">
                      <a:moveTo>
                        <a:pt x="10606" y="0"/>
                      </a:moveTo>
                      <a:cubicBezTo>
                        <a:pt x="10516" y="127"/>
                        <a:pt x="10450" y="217"/>
                        <a:pt x="10391" y="308"/>
                      </a:cubicBezTo>
                      <a:cubicBezTo>
                        <a:pt x="9100" y="2277"/>
                        <a:pt x="7638" y="4199"/>
                        <a:pt x="6033" y="6080"/>
                      </a:cubicBezTo>
                      <a:cubicBezTo>
                        <a:pt x="4443" y="7944"/>
                        <a:pt x="2872" y="9812"/>
                        <a:pt x="1311" y="11685"/>
                      </a:cubicBezTo>
                      <a:cubicBezTo>
                        <a:pt x="214" y="13000"/>
                        <a:pt x="-253" y="14396"/>
                        <a:pt x="134" y="15863"/>
                      </a:cubicBezTo>
                      <a:cubicBezTo>
                        <a:pt x="517" y="17310"/>
                        <a:pt x="1577" y="18561"/>
                        <a:pt x="3348" y="19559"/>
                      </a:cubicBezTo>
                      <a:cubicBezTo>
                        <a:pt x="6003" y="21055"/>
                        <a:pt x="9136" y="21600"/>
                        <a:pt x="12675" y="21200"/>
                      </a:cubicBezTo>
                      <a:cubicBezTo>
                        <a:pt x="15039" y="20933"/>
                        <a:pt x="17020" y="20211"/>
                        <a:pt x="18599" y="19102"/>
                      </a:cubicBezTo>
                      <a:cubicBezTo>
                        <a:pt x="20105" y="18045"/>
                        <a:pt x="20987" y="16808"/>
                        <a:pt x="21175" y="15410"/>
                      </a:cubicBezTo>
                      <a:cubicBezTo>
                        <a:pt x="21347" y="14127"/>
                        <a:pt x="20912" y="12902"/>
                        <a:pt x="19963" y="11753"/>
                      </a:cubicBezTo>
                      <a:cubicBezTo>
                        <a:pt x="18972" y="10552"/>
                        <a:pt x="17981" y="9352"/>
                        <a:pt x="16951" y="8164"/>
                      </a:cubicBezTo>
                      <a:cubicBezTo>
                        <a:pt x="15099" y="6028"/>
                        <a:pt x="13203" y="3905"/>
                        <a:pt x="11706" y="1663"/>
                      </a:cubicBezTo>
                      <a:cubicBezTo>
                        <a:pt x="11345" y="1122"/>
                        <a:pt x="10989" y="580"/>
                        <a:pt x="10606" y="0"/>
                      </a:cubicBezTo>
                      <a:close/>
                    </a:path>
                  </a:pathLst>
                </a:custGeom>
                <a:solidFill>
                  <a:srgbClr val="417D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kumimoji="0" lang="en-US" sz="3200" b="0" i="0" u="none" strike="noStrike" kern="0" cap="none" spc="0" normalizeH="0" baseline="0" noProof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355" name="Water Drop">
                  <a:extLst>
                    <a:ext uri="{FF2B5EF4-FFF2-40B4-BE49-F238E27FC236}">
                      <a16:creationId xmlns:a16="http://schemas.microsoft.com/office/drawing/2014/main" id="{1E37F780-8BAB-7874-F3F0-F9A4D4660C5B}"/>
                    </a:ext>
                  </a:extLst>
                </p:cNvPr>
                <p:cNvSpPr/>
                <p:nvPr/>
              </p:nvSpPr>
              <p:spPr>
                <a:xfrm>
                  <a:off x="76980" y="0"/>
                  <a:ext cx="217538" cy="357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12" h="21327" extrusionOk="0">
                      <a:moveTo>
                        <a:pt x="10606" y="0"/>
                      </a:moveTo>
                      <a:cubicBezTo>
                        <a:pt x="10516" y="127"/>
                        <a:pt x="10450" y="217"/>
                        <a:pt x="10391" y="308"/>
                      </a:cubicBezTo>
                      <a:cubicBezTo>
                        <a:pt x="9100" y="2277"/>
                        <a:pt x="7638" y="4199"/>
                        <a:pt x="6033" y="6080"/>
                      </a:cubicBezTo>
                      <a:cubicBezTo>
                        <a:pt x="4443" y="7944"/>
                        <a:pt x="2872" y="9812"/>
                        <a:pt x="1311" y="11685"/>
                      </a:cubicBezTo>
                      <a:cubicBezTo>
                        <a:pt x="214" y="13000"/>
                        <a:pt x="-253" y="14396"/>
                        <a:pt x="134" y="15863"/>
                      </a:cubicBezTo>
                      <a:cubicBezTo>
                        <a:pt x="517" y="17310"/>
                        <a:pt x="1577" y="18561"/>
                        <a:pt x="3348" y="19559"/>
                      </a:cubicBezTo>
                      <a:cubicBezTo>
                        <a:pt x="6003" y="21055"/>
                        <a:pt x="9136" y="21600"/>
                        <a:pt x="12675" y="21200"/>
                      </a:cubicBezTo>
                      <a:cubicBezTo>
                        <a:pt x="15039" y="20933"/>
                        <a:pt x="17020" y="20211"/>
                        <a:pt x="18599" y="19102"/>
                      </a:cubicBezTo>
                      <a:cubicBezTo>
                        <a:pt x="20105" y="18045"/>
                        <a:pt x="20987" y="16808"/>
                        <a:pt x="21175" y="15410"/>
                      </a:cubicBezTo>
                      <a:cubicBezTo>
                        <a:pt x="21347" y="14127"/>
                        <a:pt x="20912" y="12902"/>
                        <a:pt x="19963" y="11753"/>
                      </a:cubicBezTo>
                      <a:cubicBezTo>
                        <a:pt x="18972" y="10552"/>
                        <a:pt x="17981" y="9352"/>
                        <a:pt x="16951" y="8164"/>
                      </a:cubicBezTo>
                      <a:cubicBezTo>
                        <a:pt x="15099" y="6028"/>
                        <a:pt x="13203" y="3905"/>
                        <a:pt x="11706" y="1663"/>
                      </a:cubicBezTo>
                      <a:cubicBezTo>
                        <a:pt x="11345" y="1122"/>
                        <a:pt x="10989" y="580"/>
                        <a:pt x="10606" y="0"/>
                      </a:cubicBezTo>
                      <a:close/>
                    </a:path>
                  </a:pathLst>
                </a:custGeom>
                <a:solidFill>
                  <a:srgbClr val="417D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kumimoji="0" lang="en-US" sz="3200" b="0" i="0" u="none" strike="noStrike" kern="0" cap="none" spc="0" normalizeH="0" baseline="0" noProof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356" name="Water Drop">
                  <a:extLst>
                    <a:ext uri="{FF2B5EF4-FFF2-40B4-BE49-F238E27FC236}">
                      <a16:creationId xmlns:a16="http://schemas.microsoft.com/office/drawing/2014/main" id="{1BE408A2-1D14-CC98-0706-4AF1D8743B11}"/>
                    </a:ext>
                  </a:extLst>
                </p:cNvPr>
                <p:cNvSpPr/>
                <p:nvPr/>
              </p:nvSpPr>
              <p:spPr>
                <a:xfrm>
                  <a:off x="0" y="424908"/>
                  <a:ext cx="217537" cy="3574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12" h="21327" extrusionOk="0">
                      <a:moveTo>
                        <a:pt x="10606" y="0"/>
                      </a:moveTo>
                      <a:cubicBezTo>
                        <a:pt x="10516" y="127"/>
                        <a:pt x="10450" y="217"/>
                        <a:pt x="10391" y="308"/>
                      </a:cubicBezTo>
                      <a:cubicBezTo>
                        <a:pt x="9100" y="2277"/>
                        <a:pt x="7638" y="4199"/>
                        <a:pt x="6033" y="6080"/>
                      </a:cubicBezTo>
                      <a:cubicBezTo>
                        <a:pt x="4443" y="7944"/>
                        <a:pt x="2872" y="9812"/>
                        <a:pt x="1311" y="11685"/>
                      </a:cubicBezTo>
                      <a:cubicBezTo>
                        <a:pt x="214" y="13000"/>
                        <a:pt x="-253" y="14396"/>
                        <a:pt x="134" y="15863"/>
                      </a:cubicBezTo>
                      <a:cubicBezTo>
                        <a:pt x="517" y="17310"/>
                        <a:pt x="1577" y="18561"/>
                        <a:pt x="3348" y="19559"/>
                      </a:cubicBezTo>
                      <a:cubicBezTo>
                        <a:pt x="6003" y="21055"/>
                        <a:pt x="9136" y="21600"/>
                        <a:pt x="12675" y="21200"/>
                      </a:cubicBezTo>
                      <a:cubicBezTo>
                        <a:pt x="15039" y="20933"/>
                        <a:pt x="17020" y="20211"/>
                        <a:pt x="18599" y="19102"/>
                      </a:cubicBezTo>
                      <a:cubicBezTo>
                        <a:pt x="20105" y="18045"/>
                        <a:pt x="20987" y="16808"/>
                        <a:pt x="21175" y="15410"/>
                      </a:cubicBezTo>
                      <a:cubicBezTo>
                        <a:pt x="21347" y="14127"/>
                        <a:pt x="20912" y="12902"/>
                        <a:pt x="19963" y="11753"/>
                      </a:cubicBezTo>
                      <a:cubicBezTo>
                        <a:pt x="18972" y="10552"/>
                        <a:pt x="17981" y="9352"/>
                        <a:pt x="16951" y="8164"/>
                      </a:cubicBezTo>
                      <a:cubicBezTo>
                        <a:pt x="15099" y="6028"/>
                        <a:pt x="13203" y="3905"/>
                        <a:pt x="11706" y="1663"/>
                      </a:cubicBezTo>
                      <a:cubicBezTo>
                        <a:pt x="11345" y="1122"/>
                        <a:pt x="10989" y="580"/>
                        <a:pt x="10606" y="0"/>
                      </a:cubicBezTo>
                      <a:close/>
                    </a:path>
                  </a:pathLst>
                </a:custGeom>
                <a:solidFill>
                  <a:srgbClr val="417D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kumimoji="0" lang="en-US" sz="3200" b="0" i="0" u="none" strike="noStrike" kern="0" cap="none" spc="0" normalizeH="0" baseline="0" noProof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</p:grpSp>
          <p:sp>
            <p:nvSpPr>
              <p:cNvPr id="353" name="Multiplication Sign">
                <a:extLst>
                  <a:ext uri="{FF2B5EF4-FFF2-40B4-BE49-F238E27FC236}">
                    <a16:creationId xmlns:a16="http://schemas.microsoft.com/office/drawing/2014/main" id="{77496AF9-0EA3-28C9-8451-87E89CBA797F}"/>
                  </a:ext>
                </a:extLst>
              </p:cNvPr>
              <p:cNvSpPr/>
              <p:nvPr/>
            </p:nvSpPr>
            <p:spPr>
              <a:xfrm>
                <a:off x="-1" y="105433"/>
                <a:ext cx="598164" cy="598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7" h="21577" extrusionOk="0">
                    <a:moveTo>
                      <a:pt x="3398" y="1"/>
                    </a:moveTo>
                    <a:cubicBezTo>
                      <a:pt x="3368" y="1"/>
                      <a:pt x="3338" y="12"/>
                      <a:pt x="3315" y="35"/>
                    </a:cubicBezTo>
                    <a:lnTo>
                      <a:pt x="35" y="3315"/>
                    </a:lnTo>
                    <a:cubicBezTo>
                      <a:pt x="-11" y="3361"/>
                      <a:pt x="-11" y="3434"/>
                      <a:pt x="35" y="3480"/>
                    </a:cubicBezTo>
                    <a:lnTo>
                      <a:pt x="7290" y="10733"/>
                    </a:lnTo>
                    <a:cubicBezTo>
                      <a:pt x="7320" y="10764"/>
                      <a:pt x="7320" y="10813"/>
                      <a:pt x="7290" y="10843"/>
                    </a:cubicBezTo>
                    <a:lnTo>
                      <a:pt x="35" y="18098"/>
                    </a:lnTo>
                    <a:cubicBezTo>
                      <a:pt x="-11" y="18144"/>
                      <a:pt x="-11" y="18217"/>
                      <a:pt x="35" y="18263"/>
                    </a:cubicBezTo>
                    <a:lnTo>
                      <a:pt x="3315" y="21543"/>
                    </a:lnTo>
                    <a:cubicBezTo>
                      <a:pt x="3361" y="21589"/>
                      <a:pt x="3434" y="21589"/>
                      <a:pt x="3480" y="21543"/>
                    </a:cubicBezTo>
                    <a:lnTo>
                      <a:pt x="10733" y="14288"/>
                    </a:lnTo>
                    <a:cubicBezTo>
                      <a:pt x="10764" y="14258"/>
                      <a:pt x="10814" y="14258"/>
                      <a:pt x="10845" y="14288"/>
                    </a:cubicBezTo>
                    <a:lnTo>
                      <a:pt x="18098" y="21543"/>
                    </a:lnTo>
                    <a:cubicBezTo>
                      <a:pt x="18144" y="21589"/>
                      <a:pt x="18217" y="21589"/>
                      <a:pt x="18263" y="21543"/>
                    </a:cubicBezTo>
                    <a:lnTo>
                      <a:pt x="21543" y="18263"/>
                    </a:lnTo>
                    <a:cubicBezTo>
                      <a:pt x="21589" y="18217"/>
                      <a:pt x="21589" y="18144"/>
                      <a:pt x="21543" y="18098"/>
                    </a:cubicBezTo>
                    <a:lnTo>
                      <a:pt x="14288" y="10845"/>
                    </a:lnTo>
                    <a:cubicBezTo>
                      <a:pt x="14258" y="10814"/>
                      <a:pt x="14258" y="10764"/>
                      <a:pt x="14288" y="10733"/>
                    </a:cubicBezTo>
                    <a:lnTo>
                      <a:pt x="21543" y="3480"/>
                    </a:lnTo>
                    <a:cubicBezTo>
                      <a:pt x="21588" y="3434"/>
                      <a:pt x="21588" y="3360"/>
                      <a:pt x="21543" y="3315"/>
                    </a:cubicBezTo>
                    <a:lnTo>
                      <a:pt x="18263" y="35"/>
                    </a:lnTo>
                    <a:cubicBezTo>
                      <a:pt x="18217" y="-11"/>
                      <a:pt x="18144" y="-11"/>
                      <a:pt x="18098" y="35"/>
                    </a:cubicBezTo>
                    <a:lnTo>
                      <a:pt x="10845" y="7290"/>
                    </a:lnTo>
                    <a:cubicBezTo>
                      <a:pt x="10814" y="7320"/>
                      <a:pt x="10765" y="7320"/>
                      <a:pt x="10735" y="7290"/>
                    </a:cubicBezTo>
                    <a:lnTo>
                      <a:pt x="3480" y="35"/>
                    </a:lnTo>
                    <a:cubicBezTo>
                      <a:pt x="3457" y="12"/>
                      <a:pt x="3428" y="1"/>
                      <a:pt x="3398" y="1"/>
                    </a:cubicBezTo>
                    <a:close/>
                  </a:path>
                </a:pathLst>
              </a:custGeom>
              <a:solidFill>
                <a:srgbClr val="AB1500">
                  <a:alpha val="72777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lang="en-US" sz="3200" b="0" i="0" u="none" strike="noStrike" kern="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B2EAA9-71CF-C4C0-2B40-58DB42499D69}"/>
              </a:ext>
            </a:extLst>
          </p:cNvPr>
          <p:cNvGrpSpPr/>
          <p:nvPr/>
        </p:nvGrpSpPr>
        <p:grpSpPr>
          <a:xfrm>
            <a:off x="9121124" y="4232324"/>
            <a:ext cx="2706377" cy="805509"/>
            <a:chOff x="8799368" y="4073540"/>
            <a:chExt cx="2706377" cy="805509"/>
          </a:xfrm>
        </p:grpSpPr>
        <p:sp>
          <p:nvSpPr>
            <p:cNvPr id="18" name="Rounded Rectangle">
              <a:extLst>
                <a:ext uri="{FF2B5EF4-FFF2-40B4-BE49-F238E27FC236}">
                  <a16:creationId xmlns:a16="http://schemas.microsoft.com/office/drawing/2014/main" id="{86B29532-5084-C6AF-ED3F-D644F70D0638}"/>
                </a:ext>
              </a:extLst>
            </p:cNvPr>
            <p:cNvSpPr/>
            <p:nvPr/>
          </p:nvSpPr>
          <p:spPr>
            <a:xfrm>
              <a:off x="8799368" y="4075061"/>
              <a:ext cx="2706377" cy="797372"/>
            </a:xfrm>
            <a:prstGeom prst="roundRect">
              <a:avLst>
                <a:gd name="adj" fmla="val 11886"/>
              </a:avLst>
            </a:prstGeom>
            <a:solidFill>
              <a:srgbClr val="D5D4A9">
                <a:alpha val="630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 kumimoji="0" lang="en-US" sz="32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ik-Light"/>
                <a:sym typeface="Graphik Light"/>
              </a:endParaRPr>
            </a:p>
          </p:txBody>
        </p:sp>
        <p:sp>
          <p:nvSpPr>
            <p:cNvPr id="349" name="Characterize water and dry matter dynamics under heat and drought stress">
              <a:extLst>
                <a:ext uri="{FF2B5EF4-FFF2-40B4-BE49-F238E27FC236}">
                  <a16:creationId xmlns:a16="http://schemas.microsoft.com/office/drawing/2014/main" id="{A58F8B2A-4B64-043E-8735-7AA4E16C4D97}"/>
                </a:ext>
              </a:extLst>
            </p:cNvPr>
            <p:cNvSpPr txBox="1"/>
            <p:nvPr/>
          </p:nvSpPr>
          <p:spPr>
            <a:xfrm>
              <a:off x="8893516" y="4073540"/>
              <a:ext cx="2518080" cy="8055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355600">
                <a:spcBef>
                  <a:spcPts val="4700"/>
                </a:spcBef>
                <a:defRPr sz="2000">
                  <a:solidFill>
                    <a:srgbClr val="53585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pPr marL="0" marR="0" lvl="0" indent="0" algn="ctr" defTabSz="355600" rtl="0" eaLnBrk="1" fontAlgn="auto" latinLnBrk="0" hangingPunct="0">
                <a:lnSpc>
                  <a:spcPct val="100000"/>
                </a:lnSpc>
                <a:spcBef>
                  <a:spcPts val="4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kern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Characterize water and dry matter dynamics under heat and drought stress</a:t>
              </a:r>
            </a:p>
          </p:txBody>
        </p:sp>
      </p:grpSp>
      <p:grpSp>
        <p:nvGrpSpPr>
          <p:cNvPr id="414" name="Group">
            <a:extLst>
              <a:ext uri="{FF2B5EF4-FFF2-40B4-BE49-F238E27FC236}">
                <a16:creationId xmlns:a16="http://schemas.microsoft.com/office/drawing/2014/main" id="{CC1364FD-206C-FD47-3A96-A164AC50201F}"/>
              </a:ext>
            </a:extLst>
          </p:cNvPr>
          <p:cNvGrpSpPr/>
          <p:nvPr/>
        </p:nvGrpSpPr>
        <p:grpSpPr>
          <a:xfrm>
            <a:off x="6032141" y="4218055"/>
            <a:ext cx="2706377" cy="842641"/>
            <a:chOff x="1209027" y="-341330"/>
            <a:chExt cx="4353670" cy="1131218"/>
          </a:xfrm>
        </p:grpSpPr>
        <p:sp>
          <p:nvSpPr>
            <p:cNvPr id="427" name="Rounded Rectangle">
              <a:extLst>
                <a:ext uri="{FF2B5EF4-FFF2-40B4-BE49-F238E27FC236}">
                  <a16:creationId xmlns:a16="http://schemas.microsoft.com/office/drawing/2014/main" id="{3205CB68-E7E2-5165-159C-7E8C3D9467CA}"/>
                </a:ext>
              </a:extLst>
            </p:cNvPr>
            <p:cNvSpPr/>
            <p:nvPr/>
          </p:nvSpPr>
          <p:spPr>
            <a:xfrm>
              <a:off x="1209027" y="-299110"/>
              <a:ext cx="4353670" cy="1070446"/>
            </a:xfrm>
            <a:prstGeom prst="roundRect">
              <a:avLst>
                <a:gd name="adj" fmla="val 11886"/>
              </a:avLst>
            </a:prstGeom>
            <a:solidFill>
              <a:srgbClr val="D5D4A9">
                <a:alpha val="630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 kumimoji="0" lang="en-US" sz="32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ik-Light"/>
                <a:sym typeface="Graphik Light"/>
              </a:endParaRPr>
            </a:p>
          </p:txBody>
        </p:sp>
        <p:sp>
          <p:nvSpPr>
            <p:cNvPr id="428" name="Track diurnal and long-term water and dry matter dynamics">
              <a:extLst>
                <a:ext uri="{FF2B5EF4-FFF2-40B4-BE49-F238E27FC236}">
                  <a16:creationId xmlns:a16="http://schemas.microsoft.com/office/drawing/2014/main" id="{61BD2726-8A02-A485-0178-CBB6590AEB82}"/>
                </a:ext>
              </a:extLst>
            </p:cNvPr>
            <p:cNvSpPr txBox="1"/>
            <p:nvPr/>
          </p:nvSpPr>
          <p:spPr>
            <a:xfrm>
              <a:off x="1449522" y="-341330"/>
              <a:ext cx="3841266" cy="1131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355600">
                <a:spcBef>
                  <a:spcPts val="4700"/>
                </a:spcBef>
                <a:defRPr sz="2000">
                  <a:solidFill>
                    <a:srgbClr val="53585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pPr marL="0" marR="0" lvl="0" indent="0" algn="ctr" defTabSz="355600" rtl="0" eaLnBrk="1" fontAlgn="auto" latinLnBrk="0" hangingPunct="0">
                <a:lnSpc>
                  <a:spcPct val="100000"/>
                </a:lnSpc>
                <a:spcBef>
                  <a:spcPts val="4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Graphik"/>
                </a:rPr>
                <a:t>Track diurnal and long-term water and dry matter dynamics</a:t>
              </a:r>
            </a:p>
          </p:txBody>
        </p:sp>
      </p:grpSp>
      <p:grpSp>
        <p:nvGrpSpPr>
          <p:cNvPr id="415" name="Group 414">
            <a:extLst>
              <a:ext uri="{FF2B5EF4-FFF2-40B4-BE49-F238E27FC236}">
                <a16:creationId xmlns:a16="http://schemas.microsoft.com/office/drawing/2014/main" id="{7036E4A4-2714-5997-F580-80B1DB63B99E}"/>
              </a:ext>
            </a:extLst>
          </p:cNvPr>
          <p:cNvGrpSpPr>
            <a:grpSpLocks noChangeAspect="1"/>
          </p:cNvGrpSpPr>
          <p:nvPr/>
        </p:nvGrpSpPr>
        <p:grpSpPr>
          <a:xfrm>
            <a:off x="6042126" y="1756458"/>
            <a:ext cx="2686410" cy="2500330"/>
            <a:chOff x="6387627" y="967164"/>
            <a:chExt cx="3995859" cy="3719080"/>
          </a:xfrm>
        </p:grpSpPr>
        <p:grpSp>
          <p:nvGrpSpPr>
            <p:cNvPr id="416" name="Group">
              <a:extLst>
                <a:ext uri="{FF2B5EF4-FFF2-40B4-BE49-F238E27FC236}">
                  <a16:creationId xmlns:a16="http://schemas.microsoft.com/office/drawing/2014/main" id="{D6A0D058-0D89-84CA-37DB-3F27B0A34ED3}"/>
                </a:ext>
              </a:extLst>
            </p:cNvPr>
            <p:cNvGrpSpPr/>
            <p:nvPr/>
          </p:nvGrpSpPr>
          <p:grpSpPr>
            <a:xfrm>
              <a:off x="6387627" y="967164"/>
              <a:ext cx="3995859" cy="3565547"/>
              <a:chOff x="0" y="246613"/>
              <a:chExt cx="3995858" cy="3565545"/>
            </a:xfrm>
          </p:grpSpPr>
          <p:grpSp>
            <p:nvGrpSpPr>
              <p:cNvPr id="418" name="Group">
                <a:extLst>
                  <a:ext uri="{FF2B5EF4-FFF2-40B4-BE49-F238E27FC236}">
                    <a16:creationId xmlns:a16="http://schemas.microsoft.com/office/drawing/2014/main" id="{D4D68791-18CC-9DF5-4D92-A9D7CF1DD5F2}"/>
                  </a:ext>
                </a:extLst>
              </p:cNvPr>
              <p:cNvGrpSpPr/>
              <p:nvPr/>
            </p:nvGrpSpPr>
            <p:grpSpPr>
              <a:xfrm>
                <a:off x="2073847" y="452231"/>
                <a:ext cx="1922011" cy="3358716"/>
                <a:chOff x="0" y="0"/>
                <a:chExt cx="1922010" cy="3358715"/>
              </a:xfrm>
            </p:grpSpPr>
            <p:sp>
              <p:nvSpPr>
                <p:cNvPr id="424" name="Rounded Rectangle">
                  <a:extLst>
                    <a:ext uri="{FF2B5EF4-FFF2-40B4-BE49-F238E27FC236}">
                      <a16:creationId xmlns:a16="http://schemas.microsoft.com/office/drawing/2014/main" id="{6532ED84-1436-8825-EC07-98A41D663EE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22011" cy="3358716"/>
                </a:xfrm>
                <a:prstGeom prst="roundRect">
                  <a:avLst>
                    <a:gd name="adj" fmla="val 4722"/>
                  </a:avLst>
                </a:pr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200">
                      <a:solidFill>
                        <a:srgbClr val="FFFFFF"/>
                      </a:solidFill>
                      <a:latin typeface="Graphik-Light"/>
                      <a:ea typeface="Graphik-Light"/>
                      <a:cs typeface="Graphik-Light"/>
                      <a:sym typeface="Graphik Light"/>
                    </a:defRPr>
                  </a:pPr>
                  <a:endParaRPr kumimoji="0" lang="en-US" sz="3200" b="0" i="0" u="none" strike="noStrike" kern="0" cap="none" spc="0" normalizeH="0" baseline="0" noProof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raphik-Light"/>
                    <a:sym typeface="Graphik Light"/>
                  </a:endParaRPr>
                </a:p>
              </p:txBody>
            </p:sp>
            <p:sp>
              <p:nvSpPr>
                <p:cNvPr id="425" name="Sapling">
                  <a:extLst>
                    <a:ext uri="{FF2B5EF4-FFF2-40B4-BE49-F238E27FC236}">
                      <a16:creationId xmlns:a16="http://schemas.microsoft.com/office/drawing/2014/main" id="{0AAAED17-31A6-55C1-BCDB-EA4A3BE85E10}"/>
                    </a:ext>
                  </a:extLst>
                </p:cNvPr>
                <p:cNvSpPr/>
                <p:nvPr/>
              </p:nvSpPr>
              <p:spPr>
                <a:xfrm>
                  <a:off x="117479" y="661496"/>
                  <a:ext cx="1598762" cy="26341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extrusionOk="0">
                      <a:moveTo>
                        <a:pt x="11199" y="0"/>
                      </a:moveTo>
                      <a:cubicBezTo>
                        <a:pt x="11199" y="0"/>
                        <a:pt x="4417" y="3031"/>
                        <a:pt x="10035" y="4898"/>
                      </a:cubicBezTo>
                      <a:cubicBezTo>
                        <a:pt x="9510" y="6131"/>
                        <a:pt x="9363" y="7938"/>
                        <a:pt x="9409" y="9496"/>
                      </a:cubicBezTo>
                      <a:lnTo>
                        <a:pt x="8674" y="8999"/>
                      </a:lnTo>
                      <a:cubicBezTo>
                        <a:pt x="8753" y="8469"/>
                        <a:pt x="8637" y="7236"/>
                        <a:pt x="6085" y="6596"/>
                      </a:cubicBezTo>
                      <a:cubicBezTo>
                        <a:pt x="4779" y="6269"/>
                        <a:pt x="1583" y="5708"/>
                        <a:pt x="1583" y="5708"/>
                      </a:cubicBezTo>
                      <a:cubicBezTo>
                        <a:pt x="1583" y="5708"/>
                        <a:pt x="2192" y="9914"/>
                        <a:pt x="8277" y="9288"/>
                      </a:cubicBezTo>
                      <a:lnTo>
                        <a:pt x="9442" y="10173"/>
                      </a:lnTo>
                      <a:cubicBezTo>
                        <a:pt x="9506" y="11142"/>
                        <a:pt x="9642" y="11948"/>
                        <a:pt x="9794" y="12354"/>
                      </a:cubicBezTo>
                      <a:cubicBezTo>
                        <a:pt x="9962" y="12802"/>
                        <a:pt x="9961" y="13514"/>
                        <a:pt x="9880" y="14272"/>
                      </a:cubicBezTo>
                      <a:cubicBezTo>
                        <a:pt x="9466" y="14005"/>
                        <a:pt x="8793" y="13598"/>
                        <a:pt x="8103" y="13290"/>
                      </a:cubicBezTo>
                      <a:cubicBezTo>
                        <a:pt x="8027" y="12682"/>
                        <a:pt x="7456" y="11412"/>
                        <a:pt x="4177" y="10704"/>
                      </a:cubicBezTo>
                      <a:cubicBezTo>
                        <a:pt x="2433" y="10327"/>
                        <a:pt x="0" y="9337"/>
                        <a:pt x="0" y="9337"/>
                      </a:cubicBezTo>
                      <a:cubicBezTo>
                        <a:pt x="0" y="9337"/>
                        <a:pt x="-91" y="14725"/>
                        <a:pt x="7643" y="13699"/>
                      </a:cubicBezTo>
                      <a:lnTo>
                        <a:pt x="9774" y="15048"/>
                      </a:lnTo>
                      <a:cubicBezTo>
                        <a:pt x="9613" y="16048"/>
                        <a:pt x="9368" y="17001"/>
                        <a:pt x="9248" y="17425"/>
                      </a:cubicBezTo>
                      <a:cubicBezTo>
                        <a:pt x="9002" y="18288"/>
                        <a:pt x="9059" y="20480"/>
                        <a:pt x="9040" y="20890"/>
                      </a:cubicBezTo>
                      <a:cubicBezTo>
                        <a:pt x="9025" y="21202"/>
                        <a:pt x="8408" y="21321"/>
                        <a:pt x="8408" y="21321"/>
                      </a:cubicBezTo>
                      <a:cubicBezTo>
                        <a:pt x="8040" y="21377"/>
                        <a:pt x="8034" y="21600"/>
                        <a:pt x="8408" y="21600"/>
                      </a:cubicBezTo>
                      <a:cubicBezTo>
                        <a:pt x="8609" y="21600"/>
                        <a:pt x="11920" y="21600"/>
                        <a:pt x="12073" y="21600"/>
                      </a:cubicBezTo>
                      <a:cubicBezTo>
                        <a:pt x="12436" y="21600"/>
                        <a:pt x="12487" y="21364"/>
                        <a:pt x="12073" y="21321"/>
                      </a:cubicBezTo>
                      <a:cubicBezTo>
                        <a:pt x="11522" y="21262"/>
                        <a:pt x="11131" y="21121"/>
                        <a:pt x="11041" y="20813"/>
                      </a:cubicBezTo>
                      <a:cubicBezTo>
                        <a:pt x="10952" y="20504"/>
                        <a:pt x="10394" y="18575"/>
                        <a:pt x="10639" y="17569"/>
                      </a:cubicBezTo>
                      <a:cubicBezTo>
                        <a:pt x="10677" y="17413"/>
                        <a:pt x="10715" y="17216"/>
                        <a:pt x="10750" y="16989"/>
                      </a:cubicBezTo>
                      <a:cubicBezTo>
                        <a:pt x="11060" y="16769"/>
                        <a:pt x="11717" y="16311"/>
                        <a:pt x="12305" y="15945"/>
                      </a:cubicBezTo>
                      <a:cubicBezTo>
                        <a:pt x="13447" y="16166"/>
                        <a:pt x="15980" y="16464"/>
                        <a:pt x="18119" y="15364"/>
                      </a:cubicBezTo>
                      <a:cubicBezTo>
                        <a:pt x="19247" y="14783"/>
                        <a:pt x="21509" y="13280"/>
                        <a:pt x="21509" y="13280"/>
                      </a:cubicBezTo>
                      <a:cubicBezTo>
                        <a:pt x="21509" y="13280"/>
                        <a:pt x="12547" y="12190"/>
                        <a:pt x="11737" y="15573"/>
                      </a:cubicBezTo>
                      <a:lnTo>
                        <a:pt x="10864" y="16043"/>
                      </a:lnTo>
                      <a:cubicBezTo>
                        <a:pt x="10971" y="14873"/>
                        <a:pt x="10991" y="13415"/>
                        <a:pt x="10775" y="12417"/>
                      </a:cubicBezTo>
                      <a:lnTo>
                        <a:pt x="12355" y="11579"/>
                      </a:lnTo>
                      <a:cubicBezTo>
                        <a:pt x="18672" y="12159"/>
                        <a:pt x="20026" y="7835"/>
                        <a:pt x="20026" y="7835"/>
                      </a:cubicBezTo>
                      <a:cubicBezTo>
                        <a:pt x="20026" y="7835"/>
                        <a:pt x="17651" y="8235"/>
                        <a:pt x="15906" y="8612"/>
                      </a:cubicBezTo>
                      <a:cubicBezTo>
                        <a:pt x="12429" y="9363"/>
                        <a:pt x="11998" y="10745"/>
                        <a:pt x="11973" y="11300"/>
                      </a:cubicBezTo>
                      <a:lnTo>
                        <a:pt x="10634" y="11780"/>
                      </a:lnTo>
                      <a:cubicBezTo>
                        <a:pt x="10426" y="10763"/>
                        <a:pt x="10298" y="9630"/>
                        <a:pt x="10271" y="8492"/>
                      </a:cubicBezTo>
                      <a:lnTo>
                        <a:pt x="11654" y="7417"/>
                      </a:lnTo>
                      <a:cubicBezTo>
                        <a:pt x="16996" y="7894"/>
                        <a:pt x="18144" y="4232"/>
                        <a:pt x="18144" y="4232"/>
                      </a:cubicBezTo>
                      <a:cubicBezTo>
                        <a:pt x="18144" y="4232"/>
                        <a:pt x="16125" y="4573"/>
                        <a:pt x="14642" y="4893"/>
                      </a:cubicBezTo>
                      <a:cubicBezTo>
                        <a:pt x="11810" y="5505"/>
                        <a:pt x="11357" y="6610"/>
                        <a:pt x="11305" y="7117"/>
                      </a:cubicBezTo>
                      <a:cubicBezTo>
                        <a:pt x="10911" y="7336"/>
                        <a:pt x="10530" y="7612"/>
                        <a:pt x="10265" y="7818"/>
                      </a:cubicBezTo>
                      <a:cubicBezTo>
                        <a:pt x="10277" y="6831"/>
                        <a:pt x="10367" y="5857"/>
                        <a:pt x="10551" y="4967"/>
                      </a:cubicBezTo>
                      <a:cubicBezTo>
                        <a:pt x="11084" y="4744"/>
                        <a:pt x="13013" y="3792"/>
                        <a:pt x="11865" y="2105"/>
                      </a:cubicBezTo>
                      <a:cubicBezTo>
                        <a:pt x="11342" y="1337"/>
                        <a:pt x="11199" y="0"/>
                        <a:pt x="11199" y="0"/>
                      </a:cubicBezTo>
                      <a:close/>
                    </a:path>
                  </a:pathLst>
                </a:custGeom>
                <a:solidFill>
                  <a:srgbClr val="C6DBC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200">
                      <a:solidFill>
                        <a:srgbClr val="53585F"/>
                      </a:solidFill>
                      <a:latin typeface="Graphik-Light"/>
                      <a:ea typeface="Graphik-Light"/>
                      <a:cs typeface="Graphik-Light"/>
                      <a:sym typeface="Graphik Light"/>
                    </a:defRPr>
                  </a:pPr>
                  <a:endParaRPr kumimoji="0" lang="en-US" sz="3200" b="0" i="0" u="none" strike="noStrike" kern="0" cap="none" spc="0" normalizeH="0" baseline="0" noProof="1">
                    <a:ln>
                      <a:noFill/>
                    </a:ln>
                    <a:solidFill>
                      <a:srgbClr val="53585F"/>
                    </a:solidFill>
                    <a:effectLst/>
                    <a:uLnTx/>
                    <a:uFillTx/>
                    <a:latin typeface="Graphik-Light"/>
                    <a:sym typeface="Graphik Light"/>
                  </a:endParaRPr>
                </a:p>
              </p:txBody>
            </p:sp>
            <p:sp>
              <p:nvSpPr>
                <p:cNvPr id="426" name="Moon">
                  <a:extLst>
                    <a:ext uri="{FF2B5EF4-FFF2-40B4-BE49-F238E27FC236}">
                      <a16:creationId xmlns:a16="http://schemas.microsoft.com/office/drawing/2014/main" id="{AFCB3F30-A20F-0E53-E0A2-AD86A0BBE1E3}"/>
                    </a:ext>
                  </a:extLst>
                </p:cNvPr>
                <p:cNvSpPr/>
                <p:nvPr/>
              </p:nvSpPr>
              <p:spPr>
                <a:xfrm>
                  <a:off x="1275417" y="113431"/>
                  <a:ext cx="443479" cy="5503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485" extrusionOk="0">
                      <a:moveTo>
                        <a:pt x="13153" y="1"/>
                      </a:moveTo>
                      <a:cubicBezTo>
                        <a:pt x="5786" y="84"/>
                        <a:pt x="-102" y="4961"/>
                        <a:pt x="1" y="10894"/>
                      </a:cubicBezTo>
                      <a:cubicBezTo>
                        <a:pt x="104" y="16826"/>
                        <a:pt x="6160" y="21567"/>
                        <a:pt x="13526" y="21484"/>
                      </a:cubicBezTo>
                      <a:cubicBezTo>
                        <a:pt x="16532" y="21450"/>
                        <a:pt x="19291" y="20618"/>
                        <a:pt x="21498" y="19241"/>
                      </a:cubicBezTo>
                      <a:cubicBezTo>
                        <a:pt x="21470" y="19242"/>
                        <a:pt x="21445" y="19243"/>
                        <a:pt x="21417" y="19243"/>
                      </a:cubicBezTo>
                      <a:cubicBezTo>
                        <a:pt x="15526" y="19309"/>
                        <a:pt x="10682" y="15517"/>
                        <a:pt x="10599" y="10773"/>
                      </a:cubicBezTo>
                      <a:cubicBezTo>
                        <a:pt x="10517" y="6028"/>
                        <a:pt x="15226" y="2129"/>
                        <a:pt x="21117" y="2062"/>
                      </a:cubicBezTo>
                      <a:cubicBezTo>
                        <a:pt x="21144" y="2062"/>
                        <a:pt x="21172" y="2062"/>
                        <a:pt x="21200" y="2062"/>
                      </a:cubicBezTo>
                      <a:cubicBezTo>
                        <a:pt x="18946" y="736"/>
                        <a:pt x="16159" y="-33"/>
                        <a:pt x="13153" y="1"/>
                      </a:cubicBezTo>
                      <a:close/>
                    </a:path>
                  </a:pathLst>
                </a:custGeom>
                <a:solidFill>
                  <a:srgbClr val="F0B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200">
                      <a:solidFill>
                        <a:srgbClr val="53585F"/>
                      </a:solidFill>
                      <a:latin typeface="Graphik-Light"/>
                      <a:ea typeface="Graphik-Light"/>
                      <a:cs typeface="Graphik-Light"/>
                      <a:sym typeface="Graphik Light"/>
                    </a:defRPr>
                  </a:pPr>
                  <a:endParaRPr kumimoji="0" lang="en-US" sz="3200" b="0" i="0" u="none" strike="noStrike" kern="0" cap="none" spc="0" normalizeH="0" baseline="0" noProof="1">
                    <a:ln>
                      <a:noFill/>
                    </a:ln>
                    <a:solidFill>
                      <a:srgbClr val="53585F"/>
                    </a:solidFill>
                    <a:effectLst/>
                    <a:uLnTx/>
                    <a:uFillTx/>
                    <a:latin typeface="Graphik-Light"/>
                    <a:sym typeface="Graphik Light"/>
                  </a:endParaRPr>
                </a:p>
              </p:txBody>
            </p:sp>
          </p:grpSp>
          <p:grpSp>
            <p:nvGrpSpPr>
              <p:cNvPr id="419" name="Group">
                <a:extLst>
                  <a:ext uri="{FF2B5EF4-FFF2-40B4-BE49-F238E27FC236}">
                    <a16:creationId xmlns:a16="http://schemas.microsoft.com/office/drawing/2014/main" id="{56DFC077-202B-FBD9-B831-B4B51DF66D5F}"/>
                  </a:ext>
                </a:extLst>
              </p:cNvPr>
              <p:cNvGrpSpPr/>
              <p:nvPr/>
            </p:nvGrpSpPr>
            <p:grpSpPr>
              <a:xfrm>
                <a:off x="0" y="451020"/>
                <a:ext cx="1923396" cy="3361138"/>
                <a:chOff x="0" y="0"/>
                <a:chExt cx="1923395" cy="3361137"/>
              </a:xfrm>
            </p:grpSpPr>
            <p:sp>
              <p:nvSpPr>
                <p:cNvPr id="421" name="Rounded Rectangle">
                  <a:extLst>
                    <a:ext uri="{FF2B5EF4-FFF2-40B4-BE49-F238E27FC236}">
                      <a16:creationId xmlns:a16="http://schemas.microsoft.com/office/drawing/2014/main" id="{A752564B-B055-E446-8B43-DB25780F954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23396" cy="3361138"/>
                </a:xfrm>
                <a:prstGeom prst="roundRect">
                  <a:avLst>
                    <a:gd name="adj" fmla="val 4722"/>
                  </a:avLst>
                </a:prstGeom>
                <a:solidFill>
                  <a:srgbClr val="9EC2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200">
                      <a:solidFill>
                        <a:srgbClr val="53585F"/>
                      </a:solidFill>
                      <a:latin typeface="Graphik-Light"/>
                      <a:ea typeface="Graphik-Light"/>
                      <a:cs typeface="Graphik-Light"/>
                      <a:sym typeface="Graphik Light"/>
                    </a:defRPr>
                  </a:pPr>
                  <a:endParaRPr kumimoji="0" lang="en-US" sz="3200" b="0" i="0" u="none" strike="noStrike" kern="0" cap="none" spc="0" normalizeH="0" baseline="0" noProof="1">
                    <a:ln>
                      <a:noFill/>
                    </a:ln>
                    <a:solidFill>
                      <a:srgbClr val="53585F"/>
                    </a:solidFill>
                    <a:effectLst/>
                    <a:uLnTx/>
                    <a:uFillTx/>
                    <a:latin typeface="Graphik-Light"/>
                    <a:sym typeface="Graphik Light"/>
                  </a:endParaRPr>
                </a:p>
              </p:txBody>
            </p:sp>
            <p:sp>
              <p:nvSpPr>
                <p:cNvPr id="422" name="Sapling">
                  <a:extLst>
                    <a:ext uri="{FF2B5EF4-FFF2-40B4-BE49-F238E27FC236}">
                      <a16:creationId xmlns:a16="http://schemas.microsoft.com/office/drawing/2014/main" id="{033F408C-A303-8BE1-A9E1-954CB444D65F}"/>
                    </a:ext>
                  </a:extLst>
                </p:cNvPr>
                <p:cNvSpPr/>
                <p:nvPr/>
              </p:nvSpPr>
              <p:spPr>
                <a:xfrm>
                  <a:off x="161740" y="661973"/>
                  <a:ext cx="1599916" cy="26360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extrusionOk="0">
                      <a:moveTo>
                        <a:pt x="11199" y="0"/>
                      </a:moveTo>
                      <a:cubicBezTo>
                        <a:pt x="11199" y="0"/>
                        <a:pt x="4417" y="3031"/>
                        <a:pt x="10035" y="4898"/>
                      </a:cubicBezTo>
                      <a:cubicBezTo>
                        <a:pt x="9510" y="6131"/>
                        <a:pt x="9363" y="7938"/>
                        <a:pt x="9409" y="9496"/>
                      </a:cubicBezTo>
                      <a:lnTo>
                        <a:pt x="8674" y="8999"/>
                      </a:lnTo>
                      <a:cubicBezTo>
                        <a:pt x="8753" y="8469"/>
                        <a:pt x="8637" y="7236"/>
                        <a:pt x="6085" y="6596"/>
                      </a:cubicBezTo>
                      <a:cubicBezTo>
                        <a:pt x="4779" y="6269"/>
                        <a:pt x="1583" y="5708"/>
                        <a:pt x="1583" y="5708"/>
                      </a:cubicBezTo>
                      <a:cubicBezTo>
                        <a:pt x="1583" y="5708"/>
                        <a:pt x="2192" y="9914"/>
                        <a:pt x="8277" y="9288"/>
                      </a:cubicBezTo>
                      <a:lnTo>
                        <a:pt x="9442" y="10173"/>
                      </a:lnTo>
                      <a:cubicBezTo>
                        <a:pt x="9506" y="11142"/>
                        <a:pt x="9642" y="11948"/>
                        <a:pt x="9794" y="12354"/>
                      </a:cubicBezTo>
                      <a:cubicBezTo>
                        <a:pt x="9962" y="12802"/>
                        <a:pt x="9961" y="13514"/>
                        <a:pt x="9880" y="14272"/>
                      </a:cubicBezTo>
                      <a:cubicBezTo>
                        <a:pt x="9466" y="14005"/>
                        <a:pt x="8793" y="13598"/>
                        <a:pt x="8103" y="13290"/>
                      </a:cubicBezTo>
                      <a:cubicBezTo>
                        <a:pt x="8027" y="12682"/>
                        <a:pt x="7456" y="11412"/>
                        <a:pt x="4177" y="10704"/>
                      </a:cubicBezTo>
                      <a:cubicBezTo>
                        <a:pt x="2433" y="10327"/>
                        <a:pt x="0" y="9337"/>
                        <a:pt x="0" y="9337"/>
                      </a:cubicBezTo>
                      <a:cubicBezTo>
                        <a:pt x="0" y="9337"/>
                        <a:pt x="-91" y="14725"/>
                        <a:pt x="7643" y="13699"/>
                      </a:cubicBezTo>
                      <a:lnTo>
                        <a:pt x="9774" y="15048"/>
                      </a:lnTo>
                      <a:cubicBezTo>
                        <a:pt x="9613" y="16048"/>
                        <a:pt x="9368" y="17001"/>
                        <a:pt x="9248" y="17425"/>
                      </a:cubicBezTo>
                      <a:cubicBezTo>
                        <a:pt x="9002" y="18288"/>
                        <a:pt x="9059" y="20480"/>
                        <a:pt x="9040" y="20890"/>
                      </a:cubicBezTo>
                      <a:cubicBezTo>
                        <a:pt x="9025" y="21202"/>
                        <a:pt x="8408" y="21321"/>
                        <a:pt x="8408" y="21321"/>
                      </a:cubicBezTo>
                      <a:cubicBezTo>
                        <a:pt x="8040" y="21377"/>
                        <a:pt x="8034" y="21600"/>
                        <a:pt x="8408" y="21600"/>
                      </a:cubicBezTo>
                      <a:cubicBezTo>
                        <a:pt x="8609" y="21600"/>
                        <a:pt x="11920" y="21600"/>
                        <a:pt x="12073" y="21600"/>
                      </a:cubicBezTo>
                      <a:cubicBezTo>
                        <a:pt x="12436" y="21600"/>
                        <a:pt x="12487" y="21364"/>
                        <a:pt x="12073" y="21321"/>
                      </a:cubicBezTo>
                      <a:cubicBezTo>
                        <a:pt x="11522" y="21262"/>
                        <a:pt x="11131" y="21121"/>
                        <a:pt x="11041" y="20813"/>
                      </a:cubicBezTo>
                      <a:cubicBezTo>
                        <a:pt x="10952" y="20504"/>
                        <a:pt x="10394" y="18575"/>
                        <a:pt x="10639" y="17569"/>
                      </a:cubicBezTo>
                      <a:cubicBezTo>
                        <a:pt x="10677" y="17413"/>
                        <a:pt x="10715" y="17216"/>
                        <a:pt x="10750" y="16989"/>
                      </a:cubicBezTo>
                      <a:cubicBezTo>
                        <a:pt x="11060" y="16769"/>
                        <a:pt x="11717" y="16311"/>
                        <a:pt x="12305" y="15945"/>
                      </a:cubicBezTo>
                      <a:cubicBezTo>
                        <a:pt x="13447" y="16166"/>
                        <a:pt x="15980" y="16464"/>
                        <a:pt x="18119" y="15364"/>
                      </a:cubicBezTo>
                      <a:cubicBezTo>
                        <a:pt x="19247" y="14783"/>
                        <a:pt x="21509" y="13280"/>
                        <a:pt x="21509" y="13280"/>
                      </a:cubicBezTo>
                      <a:cubicBezTo>
                        <a:pt x="21509" y="13280"/>
                        <a:pt x="12547" y="12190"/>
                        <a:pt x="11737" y="15573"/>
                      </a:cubicBezTo>
                      <a:lnTo>
                        <a:pt x="10864" y="16043"/>
                      </a:lnTo>
                      <a:cubicBezTo>
                        <a:pt x="10971" y="14873"/>
                        <a:pt x="10991" y="13415"/>
                        <a:pt x="10775" y="12417"/>
                      </a:cubicBezTo>
                      <a:lnTo>
                        <a:pt x="12355" y="11579"/>
                      </a:lnTo>
                      <a:cubicBezTo>
                        <a:pt x="18672" y="12159"/>
                        <a:pt x="20026" y="7835"/>
                        <a:pt x="20026" y="7835"/>
                      </a:cubicBezTo>
                      <a:cubicBezTo>
                        <a:pt x="20026" y="7835"/>
                        <a:pt x="17651" y="8235"/>
                        <a:pt x="15906" y="8612"/>
                      </a:cubicBezTo>
                      <a:cubicBezTo>
                        <a:pt x="12429" y="9363"/>
                        <a:pt x="11998" y="10745"/>
                        <a:pt x="11973" y="11300"/>
                      </a:cubicBezTo>
                      <a:lnTo>
                        <a:pt x="10634" y="11780"/>
                      </a:lnTo>
                      <a:cubicBezTo>
                        <a:pt x="10426" y="10763"/>
                        <a:pt x="10298" y="9630"/>
                        <a:pt x="10271" y="8492"/>
                      </a:cubicBezTo>
                      <a:lnTo>
                        <a:pt x="11654" y="7417"/>
                      </a:lnTo>
                      <a:cubicBezTo>
                        <a:pt x="16996" y="7894"/>
                        <a:pt x="18144" y="4232"/>
                        <a:pt x="18144" y="4232"/>
                      </a:cubicBezTo>
                      <a:cubicBezTo>
                        <a:pt x="18144" y="4232"/>
                        <a:pt x="16125" y="4573"/>
                        <a:pt x="14642" y="4893"/>
                      </a:cubicBezTo>
                      <a:cubicBezTo>
                        <a:pt x="11810" y="5505"/>
                        <a:pt x="11357" y="6610"/>
                        <a:pt x="11305" y="7117"/>
                      </a:cubicBezTo>
                      <a:cubicBezTo>
                        <a:pt x="10911" y="7336"/>
                        <a:pt x="10530" y="7612"/>
                        <a:pt x="10265" y="7818"/>
                      </a:cubicBezTo>
                      <a:cubicBezTo>
                        <a:pt x="10277" y="6831"/>
                        <a:pt x="10367" y="5857"/>
                        <a:pt x="10551" y="4967"/>
                      </a:cubicBezTo>
                      <a:cubicBezTo>
                        <a:pt x="11084" y="4744"/>
                        <a:pt x="13013" y="3792"/>
                        <a:pt x="11865" y="2105"/>
                      </a:cubicBezTo>
                      <a:cubicBezTo>
                        <a:pt x="11342" y="1337"/>
                        <a:pt x="11199" y="0"/>
                        <a:pt x="11199" y="0"/>
                      </a:cubicBezTo>
                      <a:close/>
                    </a:path>
                  </a:pathLst>
                </a:custGeom>
                <a:solidFill>
                  <a:srgbClr val="49705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200">
                      <a:solidFill>
                        <a:srgbClr val="53585F"/>
                      </a:solidFill>
                      <a:latin typeface="Graphik-Light"/>
                      <a:ea typeface="Graphik-Light"/>
                      <a:cs typeface="Graphik-Light"/>
                      <a:sym typeface="Graphik Light"/>
                    </a:defRPr>
                  </a:pPr>
                  <a:endParaRPr kumimoji="0" lang="en-US" sz="3200" b="0" i="0" u="none" strike="noStrike" kern="0" cap="none" spc="0" normalizeH="0" baseline="0" noProof="1">
                    <a:ln>
                      <a:noFill/>
                    </a:ln>
                    <a:solidFill>
                      <a:srgbClr val="53585F"/>
                    </a:solidFill>
                    <a:effectLst/>
                    <a:uLnTx/>
                    <a:uFillTx/>
                    <a:latin typeface="Graphik-Light"/>
                    <a:sym typeface="Graphik Light"/>
                  </a:endParaRPr>
                </a:p>
              </p:txBody>
            </p:sp>
            <p:sp>
              <p:nvSpPr>
                <p:cNvPr id="423" name="Sun">
                  <a:extLst>
                    <a:ext uri="{FF2B5EF4-FFF2-40B4-BE49-F238E27FC236}">
                      <a16:creationId xmlns:a16="http://schemas.microsoft.com/office/drawing/2014/main" id="{5B0BEAFF-AE35-FE40-1C58-97250C025BC7}"/>
                    </a:ext>
                  </a:extLst>
                </p:cNvPr>
                <p:cNvSpPr/>
                <p:nvPr/>
              </p:nvSpPr>
              <p:spPr>
                <a:xfrm>
                  <a:off x="96615" y="137366"/>
                  <a:ext cx="697778" cy="6977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lnTo>
                        <a:pt x="8912" y="3909"/>
                      </a:lnTo>
                      <a:cubicBezTo>
                        <a:pt x="9458" y="3767"/>
                        <a:pt x="10107" y="3684"/>
                        <a:pt x="10795" y="3684"/>
                      </a:cubicBezTo>
                      <a:cubicBezTo>
                        <a:pt x="11488" y="3684"/>
                        <a:pt x="12138" y="3766"/>
                        <a:pt x="12695" y="3914"/>
                      </a:cubicBezTo>
                      <a:lnTo>
                        <a:pt x="10800" y="0"/>
                      </a:lnTo>
                      <a:close/>
                      <a:moveTo>
                        <a:pt x="18430" y="3160"/>
                      </a:moveTo>
                      <a:lnTo>
                        <a:pt x="14332" y="4591"/>
                      </a:lnTo>
                      <a:cubicBezTo>
                        <a:pt x="14828" y="4880"/>
                        <a:pt x="15340" y="5278"/>
                        <a:pt x="15826" y="5764"/>
                      </a:cubicBezTo>
                      <a:cubicBezTo>
                        <a:pt x="16317" y="6255"/>
                        <a:pt x="16717" y="6774"/>
                        <a:pt x="17006" y="7265"/>
                      </a:cubicBezTo>
                      <a:lnTo>
                        <a:pt x="18430" y="3160"/>
                      </a:lnTo>
                      <a:close/>
                      <a:moveTo>
                        <a:pt x="3160" y="3172"/>
                      </a:moveTo>
                      <a:lnTo>
                        <a:pt x="4591" y="7270"/>
                      </a:lnTo>
                      <a:cubicBezTo>
                        <a:pt x="4880" y="6773"/>
                        <a:pt x="5278" y="6260"/>
                        <a:pt x="5764" y="5774"/>
                      </a:cubicBezTo>
                      <a:cubicBezTo>
                        <a:pt x="6255" y="5283"/>
                        <a:pt x="6774" y="4885"/>
                        <a:pt x="7265" y="4596"/>
                      </a:cubicBezTo>
                      <a:lnTo>
                        <a:pt x="3160" y="3172"/>
                      </a:lnTo>
                      <a:close/>
                      <a:moveTo>
                        <a:pt x="10800" y="4661"/>
                      </a:moveTo>
                      <a:cubicBezTo>
                        <a:pt x="7400" y="4661"/>
                        <a:pt x="4633" y="7427"/>
                        <a:pt x="4633" y="10827"/>
                      </a:cubicBezTo>
                      <a:cubicBezTo>
                        <a:pt x="4633" y="14227"/>
                        <a:pt x="7400" y="16994"/>
                        <a:pt x="10800" y="16994"/>
                      </a:cubicBezTo>
                      <a:cubicBezTo>
                        <a:pt x="14200" y="16994"/>
                        <a:pt x="16967" y="14227"/>
                        <a:pt x="16967" y="10827"/>
                      </a:cubicBezTo>
                      <a:cubicBezTo>
                        <a:pt x="16967" y="7427"/>
                        <a:pt x="14200" y="4661"/>
                        <a:pt x="10800" y="4661"/>
                      </a:cubicBezTo>
                      <a:close/>
                      <a:moveTo>
                        <a:pt x="3914" y="8907"/>
                      </a:moveTo>
                      <a:lnTo>
                        <a:pt x="0" y="10800"/>
                      </a:lnTo>
                      <a:lnTo>
                        <a:pt x="3909" y="12688"/>
                      </a:lnTo>
                      <a:cubicBezTo>
                        <a:pt x="3767" y="12137"/>
                        <a:pt x="3684" y="11493"/>
                        <a:pt x="3684" y="10805"/>
                      </a:cubicBezTo>
                      <a:cubicBezTo>
                        <a:pt x="3684" y="10112"/>
                        <a:pt x="3766" y="9464"/>
                        <a:pt x="3914" y="8907"/>
                      </a:cubicBezTo>
                      <a:close/>
                      <a:moveTo>
                        <a:pt x="17693" y="8907"/>
                      </a:moveTo>
                      <a:cubicBezTo>
                        <a:pt x="17835" y="9458"/>
                        <a:pt x="17916" y="10102"/>
                        <a:pt x="17916" y="10790"/>
                      </a:cubicBezTo>
                      <a:cubicBezTo>
                        <a:pt x="17916" y="11483"/>
                        <a:pt x="17835" y="12131"/>
                        <a:pt x="17688" y="12688"/>
                      </a:cubicBezTo>
                      <a:lnTo>
                        <a:pt x="21600" y="10795"/>
                      </a:lnTo>
                      <a:lnTo>
                        <a:pt x="17693" y="8907"/>
                      </a:lnTo>
                      <a:close/>
                      <a:moveTo>
                        <a:pt x="17011" y="14332"/>
                      </a:moveTo>
                      <a:cubicBezTo>
                        <a:pt x="16722" y="14828"/>
                        <a:pt x="16323" y="15340"/>
                        <a:pt x="15838" y="15826"/>
                      </a:cubicBezTo>
                      <a:cubicBezTo>
                        <a:pt x="15346" y="16317"/>
                        <a:pt x="14828" y="16717"/>
                        <a:pt x="14337" y="17006"/>
                      </a:cubicBezTo>
                      <a:lnTo>
                        <a:pt x="18440" y="18430"/>
                      </a:lnTo>
                      <a:lnTo>
                        <a:pt x="17011" y="14332"/>
                      </a:lnTo>
                      <a:close/>
                      <a:moveTo>
                        <a:pt x="4596" y="14337"/>
                      </a:moveTo>
                      <a:lnTo>
                        <a:pt x="3172" y="18440"/>
                      </a:lnTo>
                      <a:lnTo>
                        <a:pt x="7270" y="17011"/>
                      </a:lnTo>
                      <a:cubicBezTo>
                        <a:pt x="6773" y="16722"/>
                        <a:pt x="6260" y="16323"/>
                        <a:pt x="5774" y="15838"/>
                      </a:cubicBezTo>
                      <a:cubicBezTo>
                        <a:pt x="5283" y="15346"/>
                        <a:pt x="4885" y="14828"/>
                        <a:pt x="4596" y="14337"/>
                      </a:cubicBezTo>
                      <a:close/>
                      <a:moveTo>
                        <a:pt x="8907" y="17688"/>
                      </a:moveTo>
                      <a:lnTo>
                        <a:pt x="10800" y="21600"/>
                      </a:lnTo>
                      <a:lnTo>
                        <a:pt x="12688" y="17693"/>
                      </a:lnTo>
                      <a:cubicBezTo>
                        <a:pt x="12142" y="17835"/>
                        <a:pt x="11493" y="17916"/>
                        <a:pt x="10805" y="17916"/>
                      </a:cubicBezTo>
                      <a:cubicBezTo>
                        <a:pt x="10112" y="17916"/>
                        <a:pt x="9464" y="17835"/>
                        <a:pt x="8907" y="17688"/>
                      </a:cubicBezTo>
                      <a:close/>
                    </a:path>
                  </a:pathLst>
                </a:custGeom>
                <a:solidFill>
                  <a:srgbClr val="F0B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200">
                      <a:solidFill>
                        <a:srgbClr val="53585F"/>
                      </a:solidFill>
                      <a:latin typeface="Graphik-Light"/>
                      <a:ea typeface="Graphik-Light"/>
                      <a:cs typeface="Graphik-Light"/>
                      <a:sym typeface="Graphik Light"/>
                    </a:defRPr>
                  </a:pPr>
                  <a:endParaRPr kumimoji="0" lang="en-US" sz="3200" b="0" i="0" u="none" strike="noStrike" kern="0" cap="none" spc="0" normalizeH="0" baseline="0" noProof="1">
                    <a:ln>
                      <a:noFill/>
                    </a:ln>
                    <a:solidFill>
                      <a:srgbClr val="53585F"/>
                    </a:solidFill>
                    <a:effectLst/>
                    <a:uLnTx/>
                    <a:uFillTx/>
                    <a:latin typeface="Graphik-Light"/>
                    <a:sym typeface="Graphik Light"/>
                  </a:endParaRPr>
                </a:p>
              </p:txBody>
            </p:sp>
          </p:grpSp>
          <p:sp>
            <p:nvSpPr>
              <p:cNvPr id="420" name="Clock">
                <a:extLst>
                  <a:ext uri="{FF2B5EF4-FFF2-40B4-BE49-F238E27FC236}">
                    <a16:creationId xmlns:a16="http://schemas.microsoft.com/office/drawing/2014/main" id="{4896AC75-4C49-8641-97EE-B2608D4CD206}"/>
                  </a:ext>
                </a:extLst>
              </p:cNvPr>
              <p:cNvSpPr/>
              <p:nvPr/>
            </p:nvSpPr>
            <p:spPr>
              <a:xfrm>
                <a:off x="1424406" y="246613"/>
                <a:ext cx="1176091" cy="1176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714" y="1340"/>
                    </a:moveTo>
                    <a:lnTo>
                      <a:pt x="10886" y="1340"/>
                    </a:lnTo>
                    <a:cubicBezTo>
                      <a:pt x="10994" y="1340"/>
                      <a:pt x="11080" y="1426"/>
                      <a:pt x="11080" y="1534"/>
                    </a:cubicBezTo>
                    <a:lnTo>
                      <a:pt x="11080" y="3100"/>
                    </a:lnTo>
                    <a:cubicBezTo>
                      <a:pt x="11080" y="3208"/>
                      <a:pt x="10994" y="3294"/>
                      <a:pt x="10886" y="3294"/>
                    </a:cubicBezTo>
                    <a:lnTo>
                      <a:pt x="10714" y="3294"/>
                    </a:lnTo>
                    <a:cubicBezTo>
                      <a:pt x="10606" y="3294"/>
                      <a:pt x="10520" y="3208"/>
                      <a:pt x="10520" y="3100"/>
                    </a:cubicBezTo>
                    <a:lnTo>
                      <a:pt x="10520" y="1534"/>
                    </a:lnTo>
                    <a:cubicBezTo>
                      <a:pt x="10520" y="1426"/>
                      <a:pt x="10606" y="1340"/>
                      <a:pt x="10714" y="1340"/>
                    </a:cubicBezTo>
                    <a:close/>
                    <a:moveTo>
                      <a:pt x="6218" y="2541"/>
                    </a:moveTo>
                    <a:cubicBezTo>
                      <a:pt x="6293" y="2532"/>
                      <a:pt x="6369" y="2567"/>
                      <a:pt x="6409" y="2636"/>
                    </a:cubicBezTo>
                    <a:lnTo>
                      <a:pt x="7192" y="3991"/>
                    </a:lnTo>
                    <a:cubicBezTo>
                      <a:pt x="7246" y="4083"/>
                      <a:pt x="7215" y="4202"/>
                      <a:pt x="7123" y="4256"/>
                    </a:cubicBezTo>
                    <a:lnTo>
                      <a:pt x="6971" y="4342"/>
                    </a:lnTo>
                    <a:cubicBezTo>
                      <a:pt x="6879" y="4396"/>
                      <a:pt x="6760" y="4363"/>
                      <a:pt x="6706" y="4271"/>
                    </a:cubicBezTo>
                    <a:lnTo>
                      <a:pt x="5923" y="2916"/>
                    </a:lnTo>
                    <a:cubicBezTo>
                      <a:pt x="5869" y="2824"/>
                      <a:pt x="5902" y="2700"/>
                      <a:pt x="5994" y="2651"/>
                    </a:cubicBezTo>
                    <a:lnTo>
                      <a:pt x="6146" y="2565"/>
                    </a:lnTo>
                    <a:cubicBezTo>
                      <a:pt x="6169" y="2552"/>
                      <a:pt x="6194" y="2544"/>
                      <a:pt x="6218" y="2541"/>
                    </a:cubicBezTo>
                    <a:close/>
                    <a:moveTo>
                      <a:pt x="15382" y="2541"/>
                    </a:moveTo>
                    <a:cubicBezTo>
                      <a:pt x="15406" y="2544"/>
                      <a:pt x="15431" y="2552"/>
                      <a:pt x="15454" y="2565"/>
                    </a:cubicBezTo>
                    <a:lnTo>
                      <a:pt x="15606" y="2651"/>
                    </a:lnTo>
                    <a:cubicBezTo>
                      <a:pt x="15698" y="2705"/>
                      <a:pt x="15731" y="2824"/>
                      <a:pt x="15677" y="2916"/>
                    </a:cubicBezTo>
                    <a:lnTo>
                      <a:pt x="14894" y="4271"/>
                    </a:lnTo>
                    <a:cubicBezTo>
                      <a:pt x="14840" y="4363"/>
                      <a:pt x="14721" y="4396"/>
                      <a:pt x="14629" y="4342"/>
                    </a:cubicBezTo>
                    <a:lnTo>
                      <a:pt x="14477" y="4256"/>
                    </a:lnTo>
                    <a:cubicBezTo>
                      <a:pt x="14385" y="4202"/>
                      <a:pt x="14354" y="4083"/>
                      <a:pt x="14408" y="3991"/>
                    </a:cubicBezTo>
                    <a:lnTo>
                      <a:pt x="15191" y="2636"/>
                    </a:lnTo>
                    <a:cubicBezTo>
                      <a:pt x="15231" y="2567"/>
                      <a:pt x="15307" y="2532"/>
                      <a:pt x="15382" y="2541"/>
                    </a:cubicBezTo>
                    <a:close/>
                    <a:moveTo>
                      <a:pt x="16951" y="4904"/>
                    </a:moveTo>
                    <a:lnTo>
                      <a:pt x="17280" y="5282"/>
                    </a:lnTo>
                    <a:lnTo>
                      <a:pt x="11762" y="10660"/>
                    </a:lnTo>
                    <a:lnTo>
                      <a:pt x="12221" y="10903"/>
                    </a:lnTo>
                    <a:lnTo>
                      <a:pt x="11600" y="11978"/>
                    </a:lnTo>
                    <a:lnTo>
                      <a:pt x="10876" y="11524"/>
                    </a:lnTo>
                    <a:lnTo>
                      <a:pt x="10265" y="12118"/>
                    </a:lnTo>
                    <a:lnTo>
                      <a:pt x="9433" y="11205"/>
                    </a:lnTo>
                    <a:lnTo>
                      <a:pt x="9833" y="10871"/>
                    </a:lnTo>
                    <a:lnTo>
                      <a:pt x="6161" y="8576"/>
                    </a:lnTo>
                    <a:lnTo>
                      <a:pt x="6556" y="7896"/>
                    </a:lnTo>
                    <a:lnTo>
                      <a:pt x="10736" y="10115"/>
                    </a:lnTo>
                    <a:lnTo>
                      <a:pt x="16951" y="4904"/>
                    </a:lnTo>
                    <a:close/>
                    <a:moveTo>
                      <a:pt x="2838" y="5900"/>
                    </a:moveTo>
                    <a:cubicBezTo>
                      <a:pt x="2863" y="5903"/>
                      <a:pt x="2888" y="5911"/>
                      <a:pt x="2911" y="5925"/>
                    </a:cubicBezTo>
                    <a:lnTo>
                      <a:pt x="4266" y="6708"/>
                    </a:lnTo>
                    <a:cubicBezTo>
                      <a:pt x="4358" y="6762"/>
                      <a:pt x="4391" y="6879"/>
                      <a:pt x="4337" y="6971"/>
                    </a:cubicBezTo>
                    <a:lnTo>
                      <a:pt x="4249" y="7123"/>
                    </a:lnTo>
                    <a:cubicBezTo>
                      <a:pt x="4195" y="7215"/>
                      <a:pt x="4078" y="7248"/>
                      <a:pt x="3986" y="7194"/>
                    </a:cubicBezTo>
                    <a:lnTo>
                      <a:pt x="2629" y="6411"/>
                    </a:lnTo>
                    <a:cubicBezTo>
                      <a:pt x="2537" y="6357"/>
                      <a:pt x="2506" y="6238"/>
                      <a:pt x="2560" y="6146"/>
                    </a:cubicBezTo>
                    <a:lnTo>
                      <a:pt x="2646" y="5994"/>
                    </a:lnTo>
                    <a:cubicBezTo>
                      <a:pt x="2687" y="5925"/>
                      <a:pt x="2764" y="5890"/>
                      <a:pt x="2838" y="5900"/>
                    </a:cubicBezTo>
                    <a:close/>
                    <a:moveTo>
                      <a:pt x="18757" y="5900"/>
                    </a:moveTo>
                    <a:cubicBezTo>
                      <a:pt x="18831" y="5890"/>
                      <a:pt x="18908" y="5925"/>
                      <a:pt x="18949" y="5994"/>
                    </a:cubicBezTo>
                    <a:lnTo>
                      <a:pt x="19035" y="6146"/>
                    </a:lnTo>
                    <a:cubicBezTo>
                      <a:pt x="19089" y="6238"/>
                      <a:pt x="19056" y="6357"/>
                      <a:pt x="18964" y="6411"/>
                    </a:cubicBezTo>
                    <a:lnTo>
                      <a:pt x="17609" y="7194"/>
                    </a:lnTo>
                    <a:cubicBezTo>
                      <a:pt x="17517" y="7248"/>
                      <a:pt x="17398" y="7215"/>
                      <a:pt x="17344" y="7123"/>
                    </a:cubicBezTo>
                    <a:lnTo>
                      <a:pt x="17258" y="6971"/>
                    </a:lnTo>
                    <a:cubicBezTo>
                      <a:pt x="17204" y="6879"/>
                      <a:pt x="17237" y="6762"/>
                      <a:pt x="17329" y="6708"/>
                    </a:cubicBezTo>
                    <a:lnTo>
                      <a:pt x="18684" y="5925"/>
                    </a:lnTo>
                    <a:cubicBezTo>
                      <a:pt x="18707" y="5911"/>
                      <a:pt x="18732" y="5903"/>
                      <a:pt x="18757" y="5900"/>
                    </a:cubicBezTo>
                    <a:close/>
                    <a:moveTo>
                      <a:pt x="10800" y="10439"/>
                    </a:moveTo>
                    <a:cubicBezTo>
                      <a:pt x="10707" y="10439"/>
                      <a:pt x="10614" y="10475"/>
                      <a:pt x="10544" y="10545"/>
                    </a:cubicBezTo>
                    <a:cubicBezTo>
                      <a:pt x="10402" y="10686"/>
                      <a:pt x="10402" y="10915"/>
                      <a:pt x="10544" y="11056"/>
                    </a:cubicBezTo>
                    <a:cubicBezTo>
                      <a:pt x="10685" y="11198"/>
                      <a:pt x="10915" y="11198"/>
                      <a:pt x="11056" y="11056"/>
                    </a:cubicBezTo>
                    <a:cubicBezTo>
                      <a:pt x="11198" y="10915"/>
                      <a:pt x="11198" y="10686"/>
                      <a:pt x="11056" y="10545"/>
                    </a:cubicBezTo>
                    <a:cubicBezTo>
                      <a:pt x="10986" y="10475"/>
                      <a:pt x="10893" y="10439"/>
                      <a:pt x="10800" y="10439"/>
                    </a:cubicBezTo>
                    <a:close/>
                    <a:moveTo>
                      <a:pt x="1529" y="10520"/>
                    </a:moveTo>
                    <a:lnTo>
                      <a:pt x="3095" y="10520"/>
                    </a:lnTo>
                    <a:cubicBezTo>
                      <a:pt x="3203" y="10520"/>
                      <a:pt x="3289" y="10606"/>
                      <a:pt x="3289" y="10714"/>
                    </a:cubicBezTo>
                    <a:lnTo>
                      <a:pt x="3289" y="10886"/>
                    </a:lnTo>
                    <a:cubicBezTo>
                      <a:pt x="3289" y="10994"/>
                      <a:pt x="3203" y="11082"/>
                      <a:pt x="3095" y="11082"/>
                    </a:cubicBezTo>
                    <a:lnTo>
                      <a:pt x="1529" y="11082"/>
                    </a:lnTo>
                    <a:cubicBezTo>
                      <a:pt x="1426" y="11082"/>
                      <a:pt x="1333" y="10994"/>
                      <a:pt x="1333" y="10886"/>
                    </a:cubicBezTo>
                    <a:lnTo>
                      <a:pt x="1333" y="10714"/>
                    </a:lnTo>
                    <a:cubicBezTo>
                      <a:pt x="1333" y="10606"/>
                      <a:pt x="1421" y="10520"/>
                      <a:pt x="1529" y="10520"/>
                    </a:cubicBezTo>
                    <a:close/>
                    <a:moveTo>
                      <a:pt x="18500" y="10520"/>
                    </a:moveTo>
                    <a:lnTo>
                      <a:pt x="20066" y="10520"/>
                    </a:lnTo>
                    <a:cubicBezTo>
                      <a:pt x="20174" y="10520"/>
                      <a:pt x="20260" y="10606"/>
                      <a:pt x="20260" y="10714"/>
                    </a:cubicBezTo>
                    <a:lnTo>
                      <a:pt x="20260" y="10886"/>
                    </a:lnTo>
                    <a:cubicBezTo>
                      <a:pt x="20260" y="10994"/>
                      <a:pt x="20174" y="11082"/>
                      <a:pt x="20066" y="11082"/>
                    </a:cubicBezTo>
                    <a:lnTo>
                      <a:pt x="18500" y="11082"/>
                    </a:lnTo>
                    <a:cubicBezTo>
                      <a:pt x="18392" y="11082"/>
                      <a:pt x="18306" y="10994"/>
                      <a:pt x="18306" y="10886"/>
                    </a:cubicBezTo>
                    <a:lnTo>
                      <a:pt x="18306" y="10714"/>
                    </a:lnTo>
                    <a:cubicBezTo>
                      <a:pt x="18306" y="10606"/>
                      <a:pt x="18392" y="10520"/>
                      <a:pt x="18500" y="10520"/>
                    </a:cubicBezTo>
                    <a:close/>
                    <a:moveTo>
                      <a:pt x="4058" y="14383"/>
                    </a:moveTo>
                    <a:cubicBezTo>
                      <a:pt x="4133" y="14373"/>
                      <a:pt x="4209" y="14408"/>
                      <a:pt x="4249" y="14477"/>
                    </a:cubicBezTo>
                    <a:lnTo>
                      <a:pt x="4337" y="14629"/>
                    </a:lnTo>
                    <a:cubicBezTo>
                      <a:pt x="4391" y="14721"/>
                      <a:pt x="4358" y="14840"/>
                      <a:pt x="4266" y="14894"/>
                    </a:cubicBezTo>
                    <a:lnTo>
                      <a:pt x="2911" y="15677"/>
                    </a:lnTo>
                    <a:cubicBezTo>
                      <a:pt x="2819" y="15731"/>
                      <a:pt x="2700" y="15698"/>
                      <a:pt x="2646" y="15606"/>
                    </a:cubicBezTo>
                    <a:lnTo>
                      <a:pt x="2560" y="15456"/>
                    </a:lnTo>
                    <a:cubicBezTo>
                      <a:pt x="2506" y="15364"/>
                      <a:pt x="2537" y="15245"/>
                      <a:pt x="2629" y="15191"/>
                    </a:cubicBezTo>
                    <a:lnTo>
                      <a:pt x="3986" y="14408"/>
                    </a:lnTo>
                    <a:cubicBezTo>
                      <a:pt x="4009" y="14394"/>
                      <a:pt x="4034" y="14386"/>
                      <a:pt x="4058" y="14383"/>
                    </a:cubicBezTo>
                    <a:close/>
                    <a:moveTo>
                      <a:pt x="17536" y="14383"/>
                    </a:moveTo>
                    <a:cubicBezTo>
                      <a:pt x="17561" y="14386"/>
                      <a:pt x="17586" y="14394"/>
                      <a:pt x="17609" y="14408"/>
                    </a:cubicBezTo>
                    <a:lnTo>
                      <a:pt x="18964" y="15191"/>
                    </a:lnTo>
                    <a:cubicBezTo>
                      <a:pt x="19056" y="15245"/>
                      <a:pt x="19089" y="15364"/>
                      <a:pt x="19035" y="15456"/>
                    </a:cubicBezTo>
                    <a:lnTo>
                      <a:pt x="18949" y="15606"/>
                    </a:lnTo>
                    <a:cubicBezTo>
                      <a:pt x="18895" y="15698"/>
                      <a:pt x="18776" y="15731"/>
                      <a:pt x="18684" y="15677"/>
                    </a:cubicBezTo>
                    <a:lnTo>
                      <a:pt x="17329" y="14894"/>
                    </a:lnTo>
                    <a:cubicBezTo>
                      <a:pt x="17237" y="14840"/>
                      <a:pt x="17204" y="14721"/>
                      <a:pt x="17258" y="14629"/>
                    </a:cubicBezTo>
                    <a:lnTo>
                      <a:pt x="17344" y="14477"/>
                    </a:lnTo>
                    <a:cubicBezTo>
                      <a:pt x="17385" y="14408"/>
                      <a:pt x="17462" y="14373"/>
                      <a:pt x="17536" y="14383"/>
                    </a:cubicBezTo>
                    <a:close/>
                    <a:moveTo>
                      <a:pt x="6893" y="17239"/>
                    </a:moveTo>
                    <a:cubicBezTo>
                      <a:pt x="6918" y="17243"/>
                      <a:pt x="6943" y="17251"/>
                      <a:pt x="6966" y="17265"/>
                    </a:cubicBezTo>
                    <a:lnTo>
                      <a:pt x="7118" y="17351"/>
                    </a:lnTo>
                    <a:cubicBezTo>
                      <a:pt x="7210" y="17399"/>
                      <a:pt x="7241" y="17519"/>
                      <a:pt x="7187" y="17616"/>
                    </a:cubicBezTo>
                    <a:lnTo>
                      <a:pt x="6404" y="18971"/>
                    </a:lnTo>
                    <a:cubicBezTo>
                      <a:pt x="6350" y="19063"/>
                      <a:pt x="6231" y="19094"/>
                      <a:pt x="6139" y="19040"/>
                    </a:cubicBezTo>
                    <a:lnTo>
                      <a:pt x="5989" y="18954"/>
                    </a:lnTo>
                    <a:cubicBezTo>
                      <a:pt x="5897" y="18900"/>
                      <a:pt x="5864" y="18781"/>
                      <a:pt x="5918" y="18689"/>
                    </a:cubicBezTo>
                    <a:lnTo>
                      <a:pt x="6701" y="17334"/>
                    </a:lnTo>
                    <a:cubicBezTo>
                      <a:pt x="6742" y="17265"/>
                      <a:pt x="6819" y="17230"/>
                      <a:pt x="6893" y="17239"/>
                    </a:cubicBezTo>
                    <a:close/>
                    <a:moveTo>
                      <a:pt x="14696" y="17239"/>
                    </a:moveTo>
                    <a:cubicBezTo>
                      <a:pt x="14771" y="17230"/>
                      <a:pt x="14847" y="17265"/>
                      <a:pt x="14887" y="17334"/>
                    </a:cubicBezTo>
                    <a:lnTo>
                      <a:pt x="15670" y="18689"/>
                    </a:lnTo>
                    <a:cubicBezTo>
                      <a:pt x="15730" y="18781"/>
                      <a:pt x="15698" y="18900"/>
                      <a:pt x="15601" y="18954"/>
                    </a:cubicBezTo>
                    <a:lnTo>
                      <a:pt x="15449" y="19040"/>
                    </a:lnTo>
                    <a:cubicBezTo>
                      <a:pt x="15357" y="19094"/>
                      <a:pt x="15238" y="19063"/>
                      <a:pt x="15184" y="18971"/>
                    </a:cubicBezTo>
                    <a:lnTo>
                      <a:pt x="14401" y="17616"/>
                    </a:lnTo>
                    <a:cubicBezTo>
                      <a:pt x="14347" y="17524"/>
                      <a:pt x="14380" y="17405"/>
                      <a:pt x="14472" y="17351"/>
                    </a:cubicBezTo>
                    <a:lnTo>
                      <a:pt x="14624" y="17265"/>
                    </a:lnTo>
                    <a:cubicBezTo>
                      <a:pt x="14647" y="17251"/>
                      <a:pt x="14672" y="17243"/>
                      <a:pt x="14696" y="17239"/>
                    </a:cubicBezTo>
                    <a:close/>
                    <a:moveTo>
                      <a:pt x="10714" y="18306"/>
                    </a:moveTo>
                    <a:lnTo>
                      <a:pt x="10886" y="18306"/>
                    </a:lnTo>
                    <a:cubicBezTo>
                      <a:pt x="10994" y="18306"/>
                      <a:pt x="11080" y="18392"/>
                      <a:pt x="11080" y="18500"/>
                    </a:cubicBezTo>
                    <a:lnTo>
                      <a:pt x="11080" y="20066"/>
                    </a:lnTo>
                    <a:cubicBezTo>
                      <a:pt x="11080" y="20174"/>
                      <a:pt x="10994" y="20262"/>
                      <a:pt x="10886" y="20262"/>
                    </a:cubicBezTo>
                    <a:lnTo>
                      <a:pt x="10714" y="20262"/>
                    </a:lnTo>
                    <a:cubicBezTo>
                      <a:pt x="10606" y="20262"/>
                      <a:pt x="10520" y="20174"/>
                      <a:pt x="10520" y="20066"/>
                    </a:cubicBezTo>
                    <a:lnTo>
                      <a:pt x="10520" y="18500"/>
                    </a:lnTo>
                    <a:cubicBezTo>
                      <a:pt x="10520" y="18392"/>
                      <a:pt x="10606" y="18306"/>
                      <a:pt x="10714" y="18306"/>
                    </a:cubicBezTo>
                    <a:close/>
                  </a:path>
                </a:pathLst>
              </a:custGeom>
              <a:solidFill>
                <a:srgbClr val="D8494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32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</p:grpSp>
        <p:sp>
          <p:nvSpPr>
            <p:cNvPr id="417" name="Arrow 2">
              <a:extLst>
                <a:ext uri="{FF2B5EF4-FFF2-40B4-BE49-F238E27FC236}">
                  <a16:creationId xmlns:a16="http://schemas.microsoft.com/office/drawing/2014/main" id="{A8B3152F-D14A-4945-6739-010908DE663F}"/>
                </a:ext>
              </a:extLst>
            </p:cNvPr>
            <p:cNvSpPr/>
            <p:nvPr/>
          </p:nvSpPr>
          <p:spPr>
            <a:xfrm>
              <a:off x="7733606" y="3636336"/>
              <a:ext cx="1303899" cy="1049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49" y="0"/>
                  </a:moveTo>
                  <a:cubicBezTo>
                    <a:pt x="8457" y="0"/>
                    <a:pt x="6373" y="1103"/>
                    <a:pt x="4819" y="2903"/>
                  </a:cubicBezTo>
                  <a:lnTo>
                    <a:pt x="6744" y="6147"/>
                  </a:lnTo>
                  <a:cubicBezTo>
                    <a:pt x="7744" y="4819"/>
                    <a:pt x="9169" y="3989"/>
                    <a:pt x="10749" y="3989"/>
                  </a:cubicBezTo>
                  <a:cubicBezTo>
                    <a:pt x="13751" y="3989"/>
                    <a:pt x="16189" y="6985"/>
                    <a:pt x="16232" y="10700"/>
                  </a:cubicBezTo>
                  <a:lnTo>
                    <a:pt x="14265" y="10700"/>
                  </a:lnTo>
                  <a:lnTo>
                    <a:pt x="17933" y="16883"/>
                  </a:lnTo>
                  <a:lnTo>
                    <a:pt x="21600" y="10700"/>
                  </a:lnTo>
                  <a:lnTo>
                    <a:pt x="19444" y="10700"/>
                  </a:lnTo>
                  <a:cubicBezTo>
                    <a:pt x="19401" y="4782"/>
                    <a:pt x="15525" y="0"/>
                    <a:pt x="10749" y="0"/>
                  </a:cubicBezTo>
                  <a:close/>
                  <a:moveTo>
                    <a:pt x="3667" y="4515"/>
                  </a:moveTo>
                  <a:lnTo>
                    <a:pt x="0" y="10700"/>
                  </a:lnTo>
                  <a:lnTo>
                    <a:pt x="2054" y="10700"/>
                  </a:lnTo>
                  <a:cubicBezTo>
                    <a:pt x="2053" y="10733"/>
                    <a:pt x="2054" y="10767"/>
                    <a:pt x="2054" y="10801"/>
                  </a:cubicBezTo>
                  <a:cubicBezTo>
                    <a:pt x="2054" y="16766"/>
                    <a:pt x="5946" y="21600"/>
                    <a:pt x="10749" y="21600"/>
                  </a:cubicBezTo>
                  <a:cubicBezTo>
                    <a:pt x="13080" y="21600"/>
                    <a:pt x="15197" y="20461"/>
                    <a:pt x="16759" y="18607"/>
                  </a:cubicBezTo>
                  <a:lnTo>
                    <a:pt x="14814" y="15375"/>
                  </a:lnTo>
                  <a:cubicBezTo>
                    <a:pt x="13811" y="16749"/>
                    <a:pt x="12360" y="17611"/>
                    <a:pt x="10749" y="17611"/>
                  </a:cubicBezTo>
                  <a:cubicBezTo>
                    <a:pt x="7720" y="17611"/>
                    <a:pt x="5266" y="14563"/>
                    <a:pt x="5266" y="10801"/>
                  </a:cubicBezTo>
                  <a:cubicBezTo>
                    <a:pt x="5266" y="10767"/>
                    <a:pt x="5265" y="10733"/>
                    <a:pt x="5266" y="10700"/>
                  </a:cubicBezTo>
                  <a:lnTo>
                    <a:pt x="7335" y="10700"/>
                  </a:lnTo>
                  <a:lnTo>
                    <a:pt x="3667" y="4515"/>
                  </a:lnTo>
                  <a:close/>
                </a:path>
              </a:pathLst>
            </a:custGeom>
            <a:solidFill>
              <a:srgbClr val="D84942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 kumimoji="0" lang="en-US" sz="32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ik-Light"/>
                <a:sym typeface="Graphik Light"/>
              </a:endParaRPr>
            </a:p>
          </p:txBody>
        </p:sp>
      </p:grpSp>
      <p:grpSp>
        <p:nvGrpSpPr>
          <p:cNvPr id="338" name="Group">
            <a:extLst>
              <a:ext uri="{FF2B5EF4-FFF2-40B4-BE49-F238E27FC236}">
                <a16:creationId xmlns:a16="http://schemas.microsoft.com/office/drawing/2014/main" id="{B75AE997-A8FA-7CE6-E421-BB1EA0CF14E6}"/>
              </a:ext>
            </a:extLst>
          </p:cNvPr>
          <p:cNvGrpSpPr>
            <a:grpSpLocks noChangeAspect="1"/>
          </p:cNvGrpSpPr>
          <p:nvPr/>
        </p:nvGrpSpPr>
        <p:grpSpPr>
          <a:xfrm>
            <a:off x="9054791" y="2330661"/>
            <a:ext cx="1096453" cy="1806550"/>
            <a:chOff x="-2" y="1"/>
            <a:chExt cx="1600510" cy="2637047"/>
          </a:xfrm>
        </p:grpSpPr>
        <p:sp>
          <p:nvSpPr>
            <p:cNvPr id="339" name="Sapling">
              <a:extLst>
                <a:ext uri="{FF2B5EF4-FFF2-40B4-BE49-F238E27FC236}">
                  <a16:creationId xmlns:a16="http://schemas.microsoft.com/office/drawing/2014/main" id="{C9C514CE-929B-4663-6EF0-34A90825EA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2" y="1"/>
              <a:ext cx="1600510" cy="2637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extrusionOk="0">
                  <a:moveTo>
                    <a:pt x="11199" y="0"/>
                  </a:moveTo>
                  <a:cubicBezTo>
                    <a:pt x="11199" y="0"/>
                    <a:pt x="4417" y="3031"/>
                    <a:pt x="10035" y="4898"/>
                  </a:cubicBezTo>
                  <a:cubicBezTo>
                    <a:pt x="9510" y="6131"/>
                    <a:pt x="9363" y="7938"/>
                    <a:pt x="9409" y="9496"/>
                  </a:cubicBezTo>
                  <a:lnTo>
                    <a:pt x="8674" y="8999"/>
                  </a:lnTo>
                  <a:cubicBezTo>
                    <a:pt x="8753" y="8469"/>
                    <a:pt x="8637" y="7236"/>
                    <a:pt x="6085" y="6596"/>
                  </a:cubicBezTo>
                  <a:cubicBezTo>
                    <a:pt x="4779" y="6269"/>
                    <a:pt x="1583" y="5708"/>
                    <a:pt x="1583" y="5708"/>
                  </a:cubicBezTo>
                  <a:cubicBezTo>
                    <a:pt x="1583" y="5708"/>
                    <a:pt x="2192" y="9914"/>
                    <a:pt x="8277" y="9288"/>
                  </a:cubicBezTo>
                  <a:lnTo>
                    <a:pt x="9442" y="10173"/>
                  </a:lnTo>
                  <a:cubicBezTo>
                    <a:pt x="9506" y="11142"/>
                    <a:pt x="9642" y="11948"/>
                    <a:pt x="9794" y="12354"/>
                  </a:cubicBezTo>
                  <a:cubicBezTo>
                    <a:pt x="9962" y="12802"/>
                    <a:pt x="9961" y="13514"/>
                    <a:pt x="9880" y="14272"/>
                  </a:cubicBezTo>
                  <a:cubicBezTo>
                    <a:pt x="9466" y="14005"/>
                    <a:pt x="8793" y="13598"/>
                    <a:pt x="8103" y="13290"/>
                  </a:cubicBezTo>
                  <a:cubicBezTo>
                    <a:pt x="8027" y="12682"/>
                    <a:pt x="7456" y="11412"/>
                    <a:pt x="4177" y="10704"/>
                  </a:cubicBezTo>
                  <a:cubicBezTo>
                    <a:pt x="2433" y="10327"/>
                    <a:pt x="0" y="9337"/>
                    <a:pt x="0" y="9337"/>
                  </a:cubicBezTo>
                  <a:cubicBezTo>
                    <a:pt x="0" y="9337"/>
                    <a:pt x="-91" y="14725"/>
                    <a:pt x="7643" y="13699"/>
                  </a:cubicBezTo>
                  <a:lnTo>
                    <a:pt x="9774" y="15048"/>
                  </a:lnTo>
                  <a:cubicBezTo>
                    <a:pt x="9613" y="16048"/>
                    <a:pt x="9368" y="17001"/>
                    <a:pt x="9248" y="17425"/>
                  </a:cubicBezTo>
                  <a:cubicBezTo>
                    <a:pt x="9002" y="18288"/>
                    <a:pt x="9059" y="20480"/>
                    <a:pt x="9040" y="20890"/>
                  </a:cubicBezTo>
                  <a:cubicBezTo>
                    <a:pt x="9025" y="21202"/>
                    <a:pt x="8408" y="21321"/>
                    <a:pt x="8408" y="21321"/>
                  </a:cubicBezTo>
                  <a:cubicBezTo>
                    <a:pt x="8040" y="21377"/>
                    <a:pt x="8034" y="21600"/>
                    <a:pt x="8408" y="21600"/>
                  </a:cubicBezTo>
                  <a:cubicBezTo>
                    <a:pt x="8609" y="21600"/>
                    <a:pt x="11920" y="21600"/>
                    <a:pt x="12073" y="21600"/>
                  </a:cubicBezTo>
                  <a:cubicBezTo>
                    <a:pt x="12436" y="21600"/>
                    <a:pt x="12487" y="21364"/>
                    <a:pt x="12073" y="21321"/>
                  </a:cubicBezTo>
                  <a:cubicBezTo>
                    <a:pt x="11522" y="21262"/>
                    <a:pt x="11131" y="21121"/>
                    <a:pt x="11041" y="20813"/>
                  </a:cubicBezTo>
                  <a:cubicBezTo>
                    <a:pt x="10952" y="20504"/>
                    <a:pt x="10394" y="18575"/>
                    <a:pt x="10639" y="17569"/>
                  </a:cubicBezTo>
                  <a:cubicBezTo>
                    <a:pt x="10677" y="17413"/>
                    <a:pt x="10715" y="17216"/>
                    <a:pt x="10750" y="16989"/>
                  </a:cubicBezTo>
                  <a:cubicBezTo>
                    <a:pt x="11060" y="16769"/>
                    <a:pt x="11717" y="16311"/>
                    <a:pt x="12305" y="15945"/>
                  </a:cubicBezTo>
                  <a:cubicBezTo>
                    <a:pt x="13447" y="16166"/>
                    <a:pt x="15980" y="16464"/>
                    <a:pt x="18119" y="15364"/>
                  </a:cubicBezTo>
                  <a:cubicBezTo>
                    <a:pt x="19247" y="14783"/>
                    <a:pt x="21509" y="13280"/>
                    <a:pt x="21509" y="13280"/>
                  </a:cubicBezTo>
                  <a:cubicBezTo>
                    <a:pt x="21509" y="13280"/>
                    <a:pt x="12547" y="12190"/>
                    <a:pt x="11737" y="15573"/>
                  </a:cubicBezTo>
                  <a:lnTo>
                    <a:pt x="10864" y="16043"/>
                  </a:lnTo>
                  <a:cubicBezTo>
                    <a:pt x="10971" y="14873"/>
                    <a:pt x="10991" y="13415"/>
                    <a:pt x="10775" y="12417"/>
                  </a:cubicBezTo>
                  <a:lnTo>
                    <a:pt x="12355" y="11579"/>
                  </a:lnTo>
                  <a:cubicBezTo>
                    <a:pt x="18672" y="12159"/>
                    <a:pt x="20026" y="7835"/>
                    <a:pt x="20026" y="7835"/>
                  </a:cubicBezTo>
                  <a:cubicBezTo>
                    <a:pt x="20026" y="7835"/>
                    <a:pt x="17651" y="8235"/>
                    <a:pt x="15906" y="8612"/>
                  </a:cubicBezTo>
                  <a:cubicBezTo>
                    <a:pt x="12429" y="9363"/>
                    <a:pt x="11998" y="10745"/>
                    <a:pt x="11973" y="11300"/>
                  </a:cubicBezTo>
                  <a:lnTo>
                    <a:pt x="10634" y="11780"/>
                  </a:lnTo>
                  <a:cubicBezTo>
                    <a:pt x="10426" y="10763"/>
                    <a:pt x="10298" y="9630"/>
                    <a:pt x="10271" y="8492"/>
                  </a:cubicBezTo>
                  <a:lnTo>
                    <a:pt x="11654" y="7417"/>
                  </a:lnTo>
                  <a:cubicBezTo>
                    <a:pt x="16996" y="7894"/>
                    <a:pt x="18144" y="4232"/>
                    <a:pt x="18144" y="4232"/>
                  </a:cubicBezTo>
                  <a:cubicBezTo>
                    <a:pt x="18144" y="4232"/>
                    <a:pt x="16125" y="4573"/>
                    <a:pt x="14642" y="4893"/>
                  </a:cubicBezTo>
                  <a:cubicBezTo>
                    <a:pt x="11810" y="5505"/>
                    <a:pt x="11357" y="6610"/>
                    <a:pt x="11305" y="7117"/>
                  </a:cubicBezTo>
                  <a:cubicBezTo>
                    <a:pt x="10911" y="7336"/>
                    <a:pt x="10530" y="7612"/>
                    <a:pt x="10265" y="7818"/>
                  </a:cubicBezTo>
                  <a:cubicBezTo>
                    <a:pt x="10277" y="6831"/>
                    <a:pt x="10367" y="5857"/>
                    <a:pt x="10551" y="4967"/>
                  </a:cubicBezTo>
                  <a:cubicBezTo>
                    <a:pt x="11084" y="4744"/>
                    <a:pt x="13013" y="3792"/>
                    <a:pt x="11865" y="2105"/>
                  </a:cubicBezTo>
                  <a:cubicBezTo>
                    <a:pt x="11342" y="1337"/>
                    <a:pt x="11199" y="0"/>
                    <a:pt x="11199" y="0"/>
                  </a:cubicBezTo>
                  <a:close/>
                </a:path>
              </a:pathLst>
            </a:custGeom>
            <a:solidFill>
              <a:srgbClr val="49705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 kumimoji="0" lang="en-US" sz="32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ik-Light"/>
                <a:sym typeface="Graphik Light"/>
              </a:endParaRPr>
            </a:p>
          </p:txBody>
        </p:sp>
        <p:grpSp>
          <p:nvGrpSpPr>
            <p:cNvPr id="340" name="Drawing">
              <a:extLst>
                <a:ext uri="{FF2B5EF4-FFF2-40B4-BE49-F238E27FC236}">
                  <a16:creationId xmlns:a16="http://schemas.microsoft.com/office/drawing/2014/main" id="{CF03921F-688C-6FA9-0843-7C167DC1D471}"/>
                </a:ext>
              </a:extLst>
            </p:cNvPr>
            <p:cNvGrpSpPr/>
            <p:nvPr/>
          </p:nvGrpSpPr>
          <p:grpSpPr>
            <a:xfrm>
              <a:off x="96825" y="138924"/>
              <a:ext cx="1257516" cy="1778117"/>
              <a:chOff x="0" y="0"/>
              <a:chExt cx="1257515" cy="1778116"/>
            </a:xfrm>
          </p:grpSpPr>
          <p:sp>
            <p:nvSpPr>
              <p:cNvPr id="341" name="Line">
                <a:extLst>
                  <a:ext uri="{FF2B5EF4-FFF2-40B4-BE49-F238E27FC236}">
                    <a16:creationId xmlns:a16="http://schemas.microsoft.com/office/drawing/2014/main" id="{40B7C0E9-ABE0-2FE9-3AC5-26EBB5D305AC}"/>
                  </a:ext>
                </a:extLst>
              </p:cNvPr>
              <p:cNvSpPr/>
              <p:nvPr/>
            </p:nvSpPr>
            <p:spPr>
              <a:xfrm>
                <a:off x="805135" y="1608169"/>
                <a:ext cx="365204" cy="169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48" y="21345"/>
                      <a:pt x="95" y="21089"/>
                      <a:pt x="214" y="20808"/>
                    </a:cubicBezTo>
                    <a:cubicBezTo>
                      <a:pt x="333" y="20528"/>
                      <a:pt x="523" y="20221"/>
                      <a:pt x="760" y="19813"/>
                    </a:cubicBezTo>
                    <a:cubicBezTo>
                      <a:pt x="998" y="19404"/>
                      <a:pt x="1283" y="18894"/>
                      <a:pt x="1556" y="18383"/>
                    </a:cubicBezTo>
                    <a:cubicBezTo>
                      <a:pt x="1830" y="17872"/>
                      <a:pt x="2091" y="17362"/>
                      <a:pt x="2448" y="16800"/>
                    </a:cubicBezTo>
                    <a:cubicBezTo>
                      <a:pt x="2804" y="16238"/>
                      <a:pt x="3255" y="15626"/>
                      <a:pt x="3766" y="14936"/>
                    </a:cubicBezTo>
                    <a:cubicBezTo>
                      <a:pt x="4277" y="14247"/>
                      <a:pt x="4848" y="13481"/>
                      <a:pt x="5382" y="12843"/>
                    </a:cubicBezTo>
                    <a:cubicBezTo>
                      <a:pt x="5917" y="12204"/>
                      <a:pt x="6416" y="11694"/>
                      <a:pt x="6891" y="11209"/>
                    </a:cubicBezTo>
                    <a:cubicBezTo>
                      <a:pt x="7366" y="10723"/>
                      <a:pt x="7818" y="10264"/>
                      <a:pt x="8305" y="9830"/>
                    </a:cubicBezTo>
                    <a:cubicBezTo>
                      <a:pt x="8792" y="9396"/>
                      <a:pt x="9315" y="8987"/>
                      <a:pt x="9838" y="8553"/>
                    </a:cubicBezTo>
                    <a:cubicBezTo>
                      <a:pt x="10360" y="8119"/>
                      <a:pt x="10883" y="7660"/>
                      <a:pt x="11406" y="7277"/>
                    </a:cubicBezTo>
                    <a:cubicBezTo>
                      <a:pt x="11929" y="6894"/>
                      <a:pt x="12451" y="6587"/>
                      <a:pt x="13046" y="6179"/>
                    </a:cubicBezTo>
                    <a:cubicBezTo>
                      <a:pt x="13640" y="5770"/>
                      <a:pt x="14305" y="5260"/>
                      <a:pt x="14887" y="4826"/>
                    </a:cubicBezTo>
                    <a:cubicBezTo>
                      <a:pt x="15469" y="4391"/>
                      <a:pt x="15968" y="4034"/>
                      <a:pt x="16479" y="3677"/>
                    </a:cubicBezTo>
                    <a:cubicBezTo>
                      <a:pt x="16990" y="3319"/>
                      <a:pt x="17513" y="2962"/>
                      <a:pt x="18012" y="2630"/>
                    </a:cubicBezTo>
                    <a:cubicBezTo>
                      <a:pt x="18511" y="2298"/>
                      <a:pt x="18986" y="1991"/>
                      <a:pt x="19580" y="1557"/>
                    </a:cubicBezTo>
                    <a:cubicBezTo>
                      <a:pt x="20174" y="1123"/>
                      <a:pt x="20887" y="562"/>
                      <a:pt x="21600" y="0"/>
                    </a:cubicBezTo>
                  </a:path>
                </a:pathLst>
              </a:custGeom>
              <a:noFill/>
              <a:ln w="2725" cap="rnd">
                <a:solidFill>
                  <a:srgbClr val="CDE8B5">
                    <a:alpha val="39000"/>
                  </a:srgb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342" name="Line">
                <a:extLst>
                  <a:ext uri="{FF2B5EF4-FFF2-40B4-BE49-F238E27FC236}">
                    <a16:creationId xmlns:a16="http://schemas.microsoft.com/office/drawing/2014/main" id="{A16E1F36-62E4-2D74-E94E-5134D638651D}"/>
                  </a:ext>
                </a:extLst>
              </p:cNvPr>
              <p:cNvSpPr/>
              <p:nvPr/>
            </p:nvSpPr>
            <p:spPr>
              <a:xfrm>
                <a:off x="0" y="1146542"/>
                <a:ext cx="458012" cy="338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71" y="410"/>
                      <a:pt x="341" y="820"/>
                      <a:pt x="540" y="1256"/>
                    </a:cubicBezTo>
                    <a:cubicBezTo>
                      <a:pt x="739" y="1691"/>
                      <a:pt x="966" y="2152"/>
                      <a:pt x="1232" y="2639"/>
                    </a:cubicBezTo>
                    <a:cubicBezTo>
                      <a:pt x="1497" y="3126"/>
                      <a:pt x="1800" y="3638"/>
                      <a:pt x="2094" y="4087"/>
                    </a:cubicBezTo>
                    <a:cubicBezTo>
                      <a:pt x="2387" y="4535"/>
                      <a:pt x="2672" y="4920"/>
                      <a:pt x="2965" y="5330"/>
                    </a:cubicBezTo>
                    <a:cubicBezTo>
                      <a:pt x="3259" y="5740"/>
                      <a:pt x="3562" y="6175"/>
                      <a:pt x="3922" y="6611"/>
                    </a:cubicBezTo>
                    <a:cubicBezTo>
                      <a:pt x="4282" y="7046"/>
                      <a:pt x="4699" y="7482"/>
                      <a:pt x="5097" y="7892"/>
                    </a:cubicBezTo>
                    <a:cubicBezTo>
                      <a:pt x="5495" y="8302"/>
                      <a:pt x="5874" y="8686"/>
                      <a:pt x="6309" y="9083"/>
                    </a:cubicBezTo>
                    <a:cubicBezTo>
                      <a:pt x="6745" y="9480"/>
                      <a:pt x="7238" y="9890"/>
                      <a:pt x="7749" y="10313"/>
                    </a:cubicBezTo>
                    <a:cubicBezTo>
                      <a:pt x="8261" y="10736"/>
                      <a:pt x="8792" y="11172"/>
                      <a:pt x="9284" y="11530"/>
                    </a:cubicBezTo>
                    <a:cubicBezTo>
                      <a:pt x="9777" y="11889"/>
                      <a:pt x="10232" y="12171"/>
                      <a:pt x="10667" y="12453"/>
                    </a:cubicBezTo>
                    <a:cubicBezTo>
                      <a:pt x="11103" y="12735"/>
                      <a:pt x="11520" y="13016"/>
                      <a:pt x="11899" y="13260"/>
                    </a:cubicBezTo>
                    <a:cubicBezTo>
                      <a:pt x="12278" y="13503"/>
                      <a:pt x="12619" y="13708"/>
                      <a:pt x="12988" y="13939"/>
                    </a:cubicBezTo>
                    <a:cubicBezTo>
                      <a:pt x="13358" y="14169"/>
                      <a:pt x="13756" y="14426"/>
                      <a:pt x="14201" y="14695"/>
                    </a:cubicBezTo>
                    <a:cubicBezTo>
                      <a:pt x="14646" y="14964"/>
                      <a:pt x="15139" y="15246"/>
                      <a:pt x="15518" y="15476"/>
                    </a:cubicBezTo>
                    <a:cubicBezTo>
                      <a:pt x="15897" y="15707"/>
                      <a:pt x="16162" y="15886"/>
                      <a:pt x="16494" y="16142"/>
                    </a:cubicBezTo>
                    <a:cubicBezTo>
                      <a:pt x="16825" y="16399"/>
                      <a:pt x="17223" y="16732"/>
                      <a:pt x="17621" y="17078"/>
                    </a:cubicBezTo>
                    <a:cubicBezTo>
                      <a:pt x="18019" y="17423"/>
                      <a:pt x="18417" y="17782"/>
                      <a:pt x="18872" y="18243"/>
                    </a:cubicBezTo>
                    <a:cubicBezTo>
                      <a:pt x="19326" y="18705"/>
                      <a:pt x="19838" y="19268"/>
                      <a:pt x="20255" y="19755"/>
                    </a:cubicBezTo>
                    <a:cubicBezTo>
                      <a:pt x="20672" y="20242"/>
                      <a:pt x="20994" y="20652"/>
                      <a:pt x="21202" y="20947"/>
                    </a:cubicBezTo>
                    <a:cubicBezTo>
                      <a:pt x="21411" y="21241"/>
                      <a:pt x="21505" y="21421"/>
                      <a:pt x="21600" y="21600"/>
                    </a:cubicBezTo>
                  </a:path>
                </a:pathLst>
              </a:custGeom>
              <a:noFill/>
              <a:ln w="2725" cap="rnd">
                <a:solidFill>
                  <a:srgbClr val="CDE8B5">
                    <a:alpha val="39000"/>
                  </a:srgb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343" name="Line">
                <a:extLst>
                  <a:ext uri="{FF2B5EF4-FFF2-40B4-BE49-F238E27FC236}">
                    <a16:creationId xmlns:a16="http://schemas.microsoft.com/office/drawing/2014/main" id="{CA33CC3D-12CE-0171-B0F1-5284A58000D2}"/>
                  </a:ext>
                </a:extLst>
              </p:cNvPr>
              <p:cNvSpPr/>
              <p:nvPr/>
            </p:nvSpPr>
            <p:spPr>
              <a:xfrm>
                <a:off x="824675" y="932660"/>
                <a:ext cx="432840" cy="3045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216" y="21539"/>
                      <a:pt x="431" y="21477"/>
                      <a:pt x="808" y="21202"/>
                    </a:cubicBezTo>
                    <a:cubicBezTo>
                      <a:pt x="1186" y="20926"/>
                      <a:pt x="1725" y="20436"/>
                      <a:pt x="2242" y="20007"/>
                    </a:cubicBezTo>
                    <a:cubicBezTo>
                      <a:pt x="2759" y="19578"/>
                      <a:pt x="3255" y="19210"/>
                      <a:pt x="3675" y="18873"/>
                    </a:cubicBezTo>
                    <a:cubicBezTo>
                      <a:pt x="4096" y="18536"/>
                      <a:pt x="4441" y="18230"/>
                      <a:pt x="4915" y="17831"/>
                    </a:cubicBezTo>
                    <a:cubicBezTo>
                      <a:pt x="5389" y="17433"/>
                      <a:pt x="5993" y="16943"/>
                      <a:pt x="6564" y="16453"/>
                    </a:cubicBezTo>
                    <a:cubicBezTo>
                      <a:pt x="7135" y="15963"/>
                      <a:pt x="7674" y="15472"/>
                      <a:pt x="8138" y="15059"/>
                    </a:cubicBezTo>
                    <a:cubicBezTo>
                      <a:pt x="8601" y="14645"/>
                      <a:pt x="8989" y="14308"/>
                      <a:pt x="9410" y="13910"/>
                    </a:cubicBezTo>
                    <a:cubicBezTo>
                      <a:pt x="9830" y="13511"/>
                      <a:pt x="10283" y="13052"/>
                      <a:pt x="10735" y="12592"/>
                    </a:cubicBezTo>
                    <a:cubicBezTo>
                      <a:pt x="11188" y="12133"/>
                      <a:pt x="11641" y="11673"/>
                      <a:pt x="12093" y="11183"/>
                    </a:cubicBezTo>
                    <a:cubicBezTo>
                      <a:pt x="12546" y="10693"/>
                      <a:pt x="12999" y="10172"/>
                      <a:pt x="13451" y="9666"/>
                    </a:cubicBezTo>
                    <a:cubicBezTo>
                      <a:pt x="13904" y="9161"/>
                      <a:pt x="14357" y="8671"/>
                      <a:pt x="14820" y="8134"/>
                    </a:cubicBezTo>
                    <a:cubicBezTo>
                      <a:pt x="15284" y="7598"/>
                      <a:pt x="15758" y="7016"/>
                      <a:pt x="16200" y="6465"/>
                    </a:cubicBezTo>
                    <a:cubicBezTo>
                      <a:pt x="16642" y="5913"/>
                      <a:pt x="17051" y="5392"/>
                      <a:pt x="17440" y="4917"/>
                    </a:cubicBezTo>
                    <a:cubicBezTo>
                      <a:pt x="17828" y="4443"/>
                      <a:pt x="18194" y="4014"/>
                      <a:pt x="18625" y="3493"/>
                    </a:cubicBezTo>
                    <a:cubicBezTo>
                      <a:pt x="19056" y="2972"/>
                      <a:pt x="19552" y="2359"/>
                      <a:pt x="20059" y="1762"/>
                    </a:cubicBezTo>
                    <a:cubicBezTo>
                      <a:pt x="20565" y="1164"/>
                      <a:pt x="21083" y="582"/>
                      <a:pt x="21600" y="0"/>
                    </a:cubicBezTo>
                  </a:path>
                </a:pathLst>
              </a:custGeom>
              <a:noFill/>
              <a:ln w="2725" cap="rnd">
                <a:solidFill>
                  <a:srgbClr val="CDE8B5">
                    <a:alpha val="39000"/>
                  </a:srgb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344" name="Line">
                <a:extLst>
                  <a:ext uri="{FF2B5EF4-FFF2-40B4-BE49-F238E27FC236}">
                    <a16:creationId xmlns:a16="http://schemas.microsoft.com/office/drawing/2014/main" id="{CEA99D2E-F9FD-82EB-ECDA-FA7F779DFE2C}"/>
                  </a:ext>
                </a:extLst>
              </p:cNvPr>
              <p:cNvSpPr/>
              <p:nvPr/>
            </p:nvSpPr>
            <p:spPr>
              <a:xfrm>
                <a:off x="111413" y="653370"/>
                <a:ext cx="379466" cy="299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270" y="600"/>
                      <a:pt x="541" y="1200"/>
                      <a:pt x="980" y="1971"/>
                    </a:cubicBezTo>
                    <a:cubicBezTo>
                      <a:pt x="1420" y="2743"/>
                      <a:pt x="2028" y="3686"/>
                      <a:pt x="2721" y="4629"/>
                    </a:cubicBezTo>
                    <a:cubicBezTo>
                      <a:pt x="3414" y="5571"/>
                      <a:pt x="4192" y="6514"/>
                      <a:pt x="4783" y="7221"/>
                    </a:cubicBezTo>
                    <a:cubicBezTo>
                      <a:pt x="5375" y="7929"/>
                      <a:pt x="5780" y="8400"/>
                      <a:pt x="6372" y="9000"/>
                    </a:cubicBezTo>
                    <a:cubicBezTo>
                      <a:pt x="6963" y="9600"/>
                      <a:pt x="7741" y="10329"/>
                      <a:pt x="8485" y="10971"/>
                    </a:cubicBezTo>
                    <a:cubicBezTo>
                      <a:pt x="9228" y="11614"/>
                      <a:pt x="9938" y="12171"/>
                      <a:pt x="10715" y="12750"/>
                    </a:cubicBezTo>
                    <a:cubicBezTo>
                      <a:pt x="11493" y="13329"/>
                      <a:pt x="12338" y="13929"/>
                      <a:pt x="13082" y="14464"/>
                    </a:cubicBezTo>
                    <a:cubicBezTo>
                      <a:pt x="13825" y="15000"/>
                      <a:pt x="14468" y="15471"/>
                      <a:pt x="15110" y="15943"/>
                    </a:cubicBezTo>
                    <a:cubicBezTo>
                      <a:pt x="15752" y="16414"/>
                      <a:pt x="16394" y="16886"/>
                      <a:pt x="17206" y="17529"/>
                    </a:cubicBezTo>
                    <a:cubicBezTo>
                      <a:pt x="18017" y="18171"/>
                      <a:pt x="18997" y="18986"/>
                      <a:pt x="19758" y="19693"/>
                    </a:cubicBezTo>
                    <a:cubicBezTo>
                      <a:pt x="20518" y="20400"/>
                      <a:pt x="21059" y="21000"/>
                      <a:pt x="21600" y="21600"/>
                    </a:cubicBezTo>
                  </a:path>
                </a:pathLst>
              </a:custGeom>
              <a:noFill/>
              <a:ln w="2725" cap="rnd">
                <a:solidFill>
                  <a:srgbClr val="CDE8B5">
                    <a:alpha val="39000"/>
                  </a:srgb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345" name="Line">
                <a:extLst>
                  <a:ext uri="{FF2B5EF4-FFF2-40B4-BE49-F238E27FC236}">
                    <a16:creationId xmlns:a16="http://schemas.microsoft.com/office/drawing/2014/main" id="{DDD523C8-02CF-81E9-5284-8BA21BBB8D3B}"/>
                  </a:ext>
                </a:extLst>
              </p:cNvPr>
              <p:cNvSpPr/>
              <p:nvPr/>
            </p:nvSpPr>
            <p:spPr>
              <a:xfrm>
                <a:off x="769075" y="470709"/>
                <a:ext cx="371200" cy="26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extrusionOk="0">
                    <a:moveTo>
                      <a:pt x="35" y="21600"/>
                    </a:moveTo>
                    <a:cubicBezTo>
                      <a:pt x="7" y="21406"/>
                      <a:pt x="-21" y="21213"/>
                      <a:pt x="21" y="21058"/>
                    </a:cubicBezTo>
                    <a:cubicBezTo>
                      <a:pt x="63" y="20903"/>
                      <a:pt x="175" y="20787"/>
                      <a:pt x="594" y="20303"/>
                    </a:cubicBezTo>
                    <a:cubicBezTo>
                      <a:pt x="1013" y="19819"/>
                      <a:pt x="1739" y="18968"/>
                      <a:pt x="2396" y="18252"/>
                    </a:cubicBezTo>
                    <a:cubicBezTo>
                      <a:pt x="3053" y="17535"/>
                      <a:pt x="3640" y="16955"/>
                      <a:pt x="4198" y="16432"/>
                    </a:cubicBezTo>
                    <a:cubicBezTo>
                      <a:pt x="4757" y="15910"/>
                      <a:pt x="5288" y="15445"/>
                      <a:pt x="5917" y="14961"/>
                    </a:cubicBezTo>
                    <a:cubicBezTo>
                      <a:pt x="6546" y="14477"/>
                      <a:pt x="7272" y="13974"/>
                      <a:pt x="8013" y="13432"/>
                    </a:cubicBezTo>
                    <a:cubicBezTo>
                      <a:pt x="8753" y="12890"/>
                      <a:pt x="9508" y="12310"/>
                      <a:pt x="10304" y="11690"/>
                    </a:cubicBezTo>
                    <a:cubicBezTo>
                      <a:pt x="11100" y="11071"/>
                      <a:pt x="11939" y="10413"/>
                      <a:pt x="12665" y="9832"/>
                    </a:cubicBezTo>
                    <a:cubicBezTo>
                      <a:pt x="13392" y="9252"/>
                      <a:pt x="14006" y="8748"/>
                      <a:pt x="14621" y="8206"/>
                    </a:cubicBezTo>
                    <a:cubicBezTo>
                      <a:pt x="15236" y="7665"/>
                      <a:pt x="15851" y="7084"/>
                      <a:pt x="16465" y="6465"/>
                    </a:cubicBezTo>
                    <a:cubicBezTo>
                      <a:pt x="17080" y="5845"/>
                      <a:pt x="17695" y="5187"/>
                      <a:pt x="18170" y="4645"/>
                    </a:cubicBezTo>
                    <a:cubicBezTo>
                      <a:pt x="18645" y="4103"/>
                      <a:pt x="18980" y="3677"/>
                      <a:pt x="19385" y="3155"/>
                    </a:cubicBezTo>
                    <a:cubicBezTo>
                      <a:pt x="19791" y="2632"/>
                      <a:pt x="20266" y="2013"/>
                      <a:pt x="20643" y="1471"/>
                    </a:cubicBezTo>
                    <a:cubicBezTo>
                      <a:pt x="21020" y="929"/>
                      <a:pt x="21300" y="465"/>
                      <a:pt x="21579" y="0"/>
                    </a:cubicBezTo>
                  </a:path>
                </a:pathLst>
              </a:custGeom>
              <a:noFill/>
              <a:ln w="2725" cap="rnd">
                <a:solidFill>
                  <a:srgbClr val="CDE8B5">
                    <a:alpha val="39000"/>
                  </a:srgb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346" name="Line">
                <a:extLst>
                  <a:ext uri="{FF2B5EF4-FFF2-40B4-BE49-F238E27FC236}">
                    <a16:creationId xmlns:a16="http://schemas.microsoft.com/office/drawing/2014/main" id="{AA14E029-B39B-EE3A-A2EC-2DF19D14B66A}"/>
                  </a:ext>
                </a:extLst>
              </p:cNvPr>
              <p:cNvSpPr/>
              <p:nvPr/>
            </p:nvSpPr>
            <p:spPr>
              <a:xfrm>
                <a:off x="630798" y="0"/>
                <a:ext cx="43445" cy="4217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1" h="21600" extrusionOk="0">
                    <a:moveTo>
                      <a:pt x="21381" y="0"/>
                    </a:moveTo>
                    <a:cubicBezTo>
                      <a:pt x="16256" y="952"/>
                      <a:pt x="11130" y="1905"/>
                      <a:pt x="8018" y="2762"/>
                    </a:cubicBezTo>
                    <a:cubicBezTo>
                      <a:pt x="4906" y="3619"/>
                      <a:pt x="3808" y="4381"/>
                      <a:pt x="2710" y="5143"/>
                    </a:cubicBezTo>
                    <a:cubicBezTo>
                      <a:pt x="1611" y="5905"/>
                      <a:pt x="513" y="6667"/>
                      <a:pt x="147" y="7429"/>
                    </a:cubicBezTo>
                    <a:cubicBezTo>
                      <a:pt x="-219" y="8190"/>
                      <a:pt x="147" y="8952"/>
                      <a:pt x="696" y="9638"/>
                    </a:cubicBezTo>
                    <a:cubicBezTo>
                      <a:pt x="1245" y="10324"/>
                      <a:pt x="1978" y="10933"/>
                      <a:pt x="2893" y="11638"/>
                    </a:cubicBezTo>
                    <a:cubicBezTo>
                      <a:pt x="3808" y="12343"/>
                      <a:pt x="4906" y="13143"/>
                      <a:pt x="6005" y="13829"/>
                    </a:cubicBezTo>
                    <a:cubicBezTo>
                      <a:pt x="7103" y="14514"/>
                      <a:pt x="8201" y="15086"/>
                      <a:pt x="8934" y="15752"/>
                    </a:cubicBezTo>
                    <a:cubicBezTo>
                      <a:pt x="9666" y="16419"/>
                      <a:pt x="10032" y="17181"/>
                      <a:pt x="10398" y="17962"/>
                    </a:cubicBezTo>
                    <a:cubicBezTo>
                      <a:pt x="10764" y="18743"/>
                      <a:pt x="11130" y="19543"/>
                      <a:pt x="11496" y="20152"/>
                    </a:cubicBezTo>
                    <a:cubicBezTo>
                      <a:pt x="11862" y="20762"/>
                      <a:pt x="12228" y="21181"/>
                      <a:pt x="12595" y="21600"/>
                    </a:cubicBezTo>
                  </a:path>
                </a:pathLst>
              </a:custGeom>
              <a:noFill/>
              <a:ln w="2725" cap="rnd">
                <a:solidFill>
                  <a:srgbClr val="CDE8B5">
                    <a:alpha val="39000"/>
                  </a:srgb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093749C-BC18-4923-D41E-14D20159A203}"/>
              </a:ext>
            </a:extLst>
          </p:cNvPr>
          <p:cNvSpPr txBox="1"/>
          <p:nvPr/>
        </p:nvSpPr>
        <p:spPr>
          <a:xfrm>
            <a:off x="816543" y="1558912"/>
            <a:ext cx="4225065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rial"/>
              </a:rPr>
              <a:t>Low-Field Time Domain (TD) NMR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973FB4-50E2-4EB9-0EDD-87CFE0B4A700}"/>
              </a:ext>
            </a:extLst>
          </p:cNvPr>
          <p:cNvSpPr/>
          <p:nvPr/>
        </p:nvSpPr>
        <p:spPr>
          <a:xfrm>
            <a:off x="1211766" y="2867833"/>
            <a:ext cx="182366" cy="99300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21" name="A">
            <a:extLst>
              <a:ext uri="{FF2B5EF4-FFF2-40B4-BE49-F238E27FC236}">
                <a16:creationId xmlns:a16="http://schemas.microsoft.com/office/drawing/2014/main" id="{58D95D32-C875-70C9-8AF7-A0CC2D9A9C75}"/>
              </a:ext>
            </a:extLst>
          </p:cNvPr>
          <p:cNvSpPr txBox="1"/>
          <p:nvPr/>
        </p:nvSpPr>
        <p:spPr>
          <a:xfrm>
            <a:off x="9244250" y="1954243"/>
            <a:ext cx="594715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55600">
              <a:spcBef>
                <a:spcPts val="4700"/>
              </a:spcBef>
              <a:defRPr sz="2000">
                <a:solidFill>
                  <a:srgbClr val="53585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 marL="0" marR="0" lvl="0" indent="0" algn="l" defTabSz="355600" rtl="0" eaLnBrk="1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noProof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Type A</a:t>
            </a:r>
          </a:p>
        </p:txBody>
      </p:sp>
      <p:sp>
        <p:nvSpPr>
          <p:cNvPr id="22" name="A">
            <a:extLst>
              <a:ext uri="{FF2B5EF4-FFF2-40B4-BE49-F238E27FC236}">
                <a16:creationId xmlns:a16="http://schemas.microsoft.com/office/drawing/2014/main" id="{00B51A6C-0511-654C-98B3-3442DED25FAB}"/>
              </a:ext>
            </a:extLst>
          </p:cNvPr>
          <p:cNvSpPr txBox="1"/>
          <p:nvPr/>
        </p:nvSpPr>
        <p:spPr>
          <a:xfrm>
            <a:off x="11023061" y="1939505"/>
            <a:ext cx="585097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55600">
              <a:spcBef>
                <a:spcPts val="4700"/>
              </a:spcBef>
              <a:defRPr sz="2000">
                <a:solidFill>
                  <a:srgbClr val="53585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 marL="0" marR="0" lvl="0" indent="0" algn="l" defTabSz="355600" rtl="0" eaLnBrk="1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noProof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Type B</a:t>
            </a:r>
          </a:p>
        </p:txBody>
      </p:sp>
      <p:grpSp>
        <p:nvGrpSpPr>
          <p:cNvPr id="33" name="Group">
            <a:extLst>
              <a:ext uri="{FF2B5EF4-FFF2-40B4-BE49-F238E27FC236}">
                <a16:creationId xmlns:a16="http://schemas.microsoft.com/office/drawing/2014/main" id="{34782EE2-5FFE-E7A5-970E-FB7A5E738742}"/>
              </a:ext>
            </a:extLst>
          </p:cNvPr>
          <p:cNvGrpSpPr/>
          <p:nvPr/>
        </p:nvGrpSpPr>
        <p:grpSpPr>
          <a:xfrm>
            <a:off x="6945825" y="6955120"/>
            <a:ext cx="3809474" cy="842641"/>
            <a:chOff x="1209027" y="-341330"/>
            <a:chExt cx="4353670" cy="1131218"/>
          </a:xfrm>
        </p:grpSpPr>
        <p:sp>
          <p:nvSpPr>
            <p:cNvPr id="34" name="Rounded Rectangle">
              <a:extLst>
                <a:ext uri="{FF2B5EF4-FFF2-40B4-BE49-F238E27FC236}">
                  <a16:creationId xmlns:a16="http://schemas.microsoft.com/office/drawing/2014/main" id="{0D0E299C-9933-A94D-F74B-86FAF83366F7}"/>
                </a:ext>
              </a:extLst>
            </p:cNvPr>
            <p:cNvSpPr/>
            <p:nvPr/>
          </p:nvSpPr>
          <p:spPr>
            <a:xfrm>
              <a:off x="1209027" y="-299110"/>
              <a:ext cx="4353670" cy="1070446"/>
            </a:xfrm>
            <a:prstGeom prst="roundRect">
              <a:avLst>
                <a:gd name="adj" fmla="val 11886"/>
              </a:avLst>
            </a:prstGeom>
            <a:solidFill>
              <a:srgbClr val="D5D4A9">
                <a:alpha val="630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 kumimoji="0" lang="en-US" sz="32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ik-Light"/>
                <a:sym typeface="Graphik Light"/>
              </a:endParaRPr>
            </a:p>
          </p:txBody>
        </p:sp>
        <p:sp>
          <p:nvSpPr>
            <p:cNvPr id="35" name="Track diurnal and long-term water and dry matter dynamics">
              <a:extLst>
                <a:ext uri="{FF2B5EF4-FFF2-40B4-BE49-F238E27FC236}">
                  <a16:creationId xmlns:a16="http://schemas.microsoft.com/office/drawing/2014/main" id="{C5B1C727-0B7C-6472-7441-8B1B9A6E1C14}"/>
                </a:ext>
              </a:extLst>
            </p:cNvPr>
            <p:cNvSpPr txBox="1"/>
            <p:nvPr/>
          </p:nvSpPr>
          <p:spPr>
            <a:xfrm>
              <a:off x="1449522" y="-341330"/>
              <a:ext cx="3841266" cy="1131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355600">
                <a:spcBef>
                  <a:spcPts val="4700"/>
                </a:spcBef>
                <a:defRPr sz="2000">
                  <a:solidFill>
                    <a:srgbClr val="53585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pPr marL="0" marR="0" lvl="0" indent="0" algn="ctr" defTabSz="355600" rtl="0" eaLnBrk="1" fontAlgn="auto" latinLnBrk="0" hangingPunct="0">
                <a:lnSpc>
                  <a:spcPct val="100000"/>
                </a:lnSpc>
                <a:spcBef>
                  <a:spcPts val="4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"/>
                  <a:sym typeface="Graphik"/>
                </a:rPr>
                <a:t>Identify plants with resilient characterisics</a:t>
              </a:r>
            </a:p>
          </p:txBody>
        </p:sp>
      </p:grpSp>
      <p:sp>
        <p:nvSpPr>
          <p:cNvPr id="36" name="Right Arrow 35">
            <a:extLst>
              <a:ext uri="{FF2B5EF4-FFF2-40B4-BE49-F238E27FC236}">
                <a16:creationId xmlns:a16="http://schemas.microsoft.com/office/drawing/2014/main" id="{3E291B91-499A-1623-97C7-DEC19CCC5BA2}"/>
              </a:ext>
            </a:extLst>
          </p:cNvPr>
          <p:cNvSpPr/>
          <p:nvPr/>
        </p:nvSpPr>
        <p:spPr>
          <a:xfrm>
            <a:off x="4813019" y="3527534"/>
            <a:ext cx="1037170" cy="457200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  <a:sym typeface="Arial"/>
            </a:endParaRPr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DB1CA75F-D334-A724-9B92-722C2060746E}"/>
              </a:ext>
            </a:extLst>
          </p:cNvPr>
          <p:cNvGrpSpPr>
            <a:grpSpLocks noChangeAspect="1"/>
          </p:cNvGrpSpPr>
          <p:nvPr/>
        </p:nvGrpSpPr>
        <p:grpSpPr>
          <a:xfrm>
            <a:off x="10825997" y="2316536"/>
            <a:ext cx="1096453" cy="1806550"/>
            <a:chOff x="-2" y="1"/>
            <a:chExt cx="1600510" cy="2637047"/>
          </a:xfrm>
        </p:grpSpPr>
        <p:sp>
          <p:nvSpPr>
            <p:cNvPr id="8" name="Sapling">
              <a:extLst>
                <a:ext uri="{FF2B5EF4-FFF2-40B4-BE49-F238E27FC236}">
                  <a16:creationId xmlns:a16="http://schemas.microsoft.com/office/drawing/2014/main" id="{9EE914CA-BC26-76DD-006F-6188A47B55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2" y="1"/>
              <a:ext cx="1600510" cy="2637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extrusionOk="0">
                  <a:moveTo>
                    <a:pt x="11199" y="0"/>
                  </a:moveTo>
                  <a:cubicBezTo>
                    <a:pt x="11199" y="0"/>
                    <a:pt x="4417" y="3031"/>
                    <a:pt x="10035" y="4898"/>
                  </a:cubicBezTo>
                  <a:cubicBezTo>
                    <a:pt x="9510" y="6131"/>
                    <a:pt x="9363" y="7938"/>
                    <a:pt x="9409" y="9496"/>
                  </a:cubicBezTo>
                  <a:lnTo>
                    <a:pt x="8674" y="8999"/>
                  </a:lnTo>
                  <a:cubicBezTo>
                    <a:pt x="8753" y="8469"/>
                    <a:pt x="8637" y="7236"/>
                    <a:pt x="6085" y="6596"/>
                  </a:cubicBezTo>
                  <a:cubicBezTo>
                    <a:pt x="4779" y="6269"/>
                    <a:pt x="1583" y="5708"/>
                    <a:pt x="1583" y="5708"/>
                  </a:cubicBezTo>
                  <a:cubicBezTo>
                    <a:pt x="1583" y="5708"/>
                    <a:pt x="2192" y="9914"/>
                    <a:pt x="8277" y="9288"/>
                  </a:cubicBezTo>
                  <a:lnTo>
                    <a:pt x="9442" y="10173"/>
                  </a:lnTo>
                  <a:cubicBezTo>
                    <a:pt x="9506" y="11142"/>
                    <a:pt x="9642" y="11948"/>
                    <a:pt x="9794" y="12354"/>
                  </a:cubicBezTo>
                  <a:cubicBezTo>
                    <a:pt x="9962" y="12802"/>
                    <a:pt x="9961" y="13514"/>
                    <a:pt x="9880" y="14272"/>
                  </a:cubicBezTo>
                  <a:cubicBezTo>
                    <a:pt x="9466" y="14005"/>
                    <a:pt x="8793" y="13598"/>
                    <a:pt x="8103" y="13290"/>
                  </a:cubicBezTo>
                  <a:cubicBezTo>
                    <a:pt x="8027" y="12682"/>
                    <a:pt x="7456" y="11412"/>
                    <a:pt x="4177" y="10704"/>
                  </a:cubicBezTo>
                  <a:cubicBezTo>
                    <a:pt x="2433" y="10327"/>
                    <a:pt x="0" y="9337"/>
                    <a:pt x="0" y="9337"/>
                  </a:cubicBezTo>
                  <a:cubicBezTo>
                    <a:pt x="0" y="9337"/>
                    <a:pt x="-91" y="14725"/>
                    <a:pt x="7643" y="13699"/>
                  </a:cubicBezTo>
                  <a:lnTo>
                    <a:pt x="9774" y="15048"/>
                  </a:lnTo>
                  <a:cubicBezTo>
                    <a:pt x="9613" y="16048"/>
                    <a:pt x="9368" y="17001"/>
                    <a:pt x="9248" y="17425"/>
                  </a:cubicBezTo>
                  <a:cubicBezTo>
                    <a:pt x="9002" y="18288"/>
                    <a:pt x="9059" y="20480"/>
                    <a:pt x="9040" y="20890"/>
                  </a:cubicBezTo>
                  <a:cubicBezTo>
                    <a:pt x="9025" y="21202"/>
                    <a:pt x="8408" y="21321"/>
                    <a:pt x="8408" y="21321"/>
                  </a:cubicBezTo>
                  <a:cubicBezTo>
                    <a:pt x="8040" y="21377"/>
                    <a:pt x="8034" y="21600"/>
                    <a:pt x="8408" y="21600"/>
                  </a:cubicBezTo>
                  <a:cubicBezTo>
                    <a:pt x="8609" y="21600"/>
                    <a:pt x="11920" y="21600"/>
                    <a:pt x="12073" y="21600"/>
                  </a:cubicBezTo>
                  <a:cubicBezTo>
                    <a:pt x="12436" y="21600"/>
                    <a:pt x="12487" y="21364"/>
                    <a:pt x="12073" y="21321"/>
                  </a:cubicBezTo>
                  <a:cubicBezTo>
                    <a:pt x="11522" y="21262"/>
                    <a:pt x="11131" y="21121"/>
                    <a:pt x="11041" y="20813"/>
                  </a:cubicBezTo>
                  <a:cubicBezTo>
                    <a:pt x="10952" y="20504"/>
                    <a:pt x="10394" y="18575"/>
                    <a:pt x="10639" y="17569"/>
                  </a:cubicBezTo>
                  <a:cubicBezTo>
                    <a:pt x="10677" y="17413"/>
                    <a:pt x="10715" y="17216"/>
                    <a:pt x="10750" y="16989"/>
                  </a:cubicBezTo>
                  <a:cubicBezTo>
                    <a:pt x="11060" y="16769"/>
                    <a:pt x="11717" y="16311"/>
                    <a:pt x="12305" y="15945"/>
                  </a:cubicBezTo>
                  <a:cubicBezTo>
                    <a:pt x="13447" y="16166"/>
                    <a:pt x="15980" y="16464"/>
                    <a:pt x="18119" y="15364"/>
                  </a:cubicBezTo>
                  <a:cubicBezTo>
                    <a:pt x="19247" y="14783"/>
                    <a:pt x="21509" y="13280"/>
                    <a:pt x="21509" y="13280"/>
                  </a:cubicBezTo>
                  <a:cubicBezTo>
                    <a:pt x="21509" y="13280"/>
                    <a:pt x="12547" y="12190"/>
                    <a:pt x="11737" y="15573"/>
                  </a:cubicBezTo>
                  <a:lnTo>
                    <a:pt x="10864" y="16043"/>
                  </a:lnTo>
                  <a:cubicBezTo>
                    <a:pt x="10971" y="14873"/>
                    <a:pt x="10991" y="13415"/>
                    <a:pt x="10775" y="12417"/>
                  </a:cubicBezTo>
                  <a:lnTo>
                    <a:pt x="12355" y="11579"/>
                  </a:lnTo>
                  <a:cubicBezTo>
                    <a:pt x="18672" y="12159"/>
                    <a:pt x="20026" y="7835"/>
                    <a:pt x="20026" y="7835"/>
                  </a:cubicBezTo>
                  <a:cubicBezTo>
                    <a:pt x="20026" y="7835"/>
                    <a:pt x="17651" y="8235"/>
                    <a:pt x="15906" y="8612"/>
                  </a:cubicBezTo>
                  <a:cubicBezTo>
                    <a:pt x="12429" y="9363"/>
                    <a:pt x="11998" y="10745"/>
                    <a:pt x="11973" y="11300"/>
                  </a:cubicBezTo>
                  <a:lnTo>
                    <a:pt x="10634" y="11780"/>
                  </a:lnTo>
                  <a:cubicBezTo>
                    <a:pt x="10426" y="10763"/>
                    <a:pt x="10298" y="9630"/>
                    <a:pt x="10271" y="8492"/>
                  </a:cubicBezTo>
                  <a:lnTo>
                    <a:pt x="11654" y="7417"/>
                  </a:lnTo>
                  <a:cubicBezTo>
                    <a:pt x="16996" y="7894"/>
                    <a:pt x="18144" y="4232"/>
                    <a:pt x="18144" y="4232"/>
                  </a:cubicBezTo>
                  <a:cubicBezTo>
                    <a:pt x="18144" y="4232"/>
                    <a:pt x="16125" y="4573"/>
                    <a:pt x="14642" y="4893"/>
                  </a:cubicBezTo>
                  <a:cubicBezTo>
                    <a:pt x="11810" y="5505"/>
                    <a:pt x="11357" y="6610"/>
                    <a:pt x="11305" y="7117"/>
                  </a:cubicBezTo>
                  <a:cubicBezTo>
                    <a:pt x="10911" y="7336"/>
                    <a:pt x="10530" y="7612"/>
                    <a:pt x="10265" y="7818"/>
                  </a:cubicBezTo>
                  <a:cubicBezTo>
                    <a:pt x="10277" y="6831"/>
                    <a:pt x="10367" y="5857"/>
                    <a:pt x="10551" y="4967"/>
                  </a:cubicBezTo>
                  <a:cubicBezTo>
                    <a:pt x="11084" y="4744"/>
                    <a:pt x="13013" y="3792"/>
                    <a:pt x="11865" y="2105"/>
                  </a:cubicBezTo>
                  <a:cubicBezTo>
                    <a:pt x="11342" y="1337"/>
                    <a:pt x="11199" y="0"/>
                    <a:pt x="11199" y="0"/>
                  </a:cubicBezTo>
                  <a:close/>
                </a:path>
              </a:pathLst>
            </a:custGeom>
            <a:solidFill>
              <a:srgbClr val="49705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 kumimoji="0" lang="en-US" sz="32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ik-Light"/>
                <a:sym typeface="Graphik Light"/>
              </a:endParaRPr>
            </a:p>
          </p:txBody>
        </p:sp>
        <p:grpSp>
          <p:nvGrpSpPr>
            <p:cNvPr id="15" name="Drawing">
              <a:extLst>
                <a:ext uri="{FF2B5EF4-FFF2-40B4-BE49-F238E27FC236}">
                  <a16:creationId xmlns:a16="http://schemas.microsoft.com/office/drawing/2014/main" id="{F7D73BD2-82B8-3755-E736-372DC89DE321}"/>
                </a:ext>
              </a:extLst>
            </p:cNvPr>
            <p:cNvGrpSpPr/>
            <p:nvPr/>
          </p:nvGrpSpPr>
          <p:grpSpPr>
            <a:xfrm>
              <a:off x="96825" y="138924"/>
              <a:ext cx="1257516" cy="1778117"/>
              <a:chOff x="0" y="0"/>
              <a:chExt cx="1257515" cy="1778116"/>
            </a:xfrm>
          </p:grpSpPr>
          <p:sp>
            <p:nvSpPr>
              <p:cNvPr id="16" name="Line">
                <a:extLst>
                  <a:ext uri="{FF2B5EF4-FFF2-40B4-BE49-F238E27FC236}">
                    <a16:creationId xmlns:a16="http://schemas.microsoft.com/office/drawing/2014/main" id="{91E0D76F-131A-DB13-AD39-9F2B3AA6780B}"/>
                  </a:ext>
                </a:extLst>
              </p:cNvPr>
              <p:cNvSpPr/>
              <p:nvPr/>
            </p:nvSpPr>
            <p:spPr>
              <a:xfrm>
                <a:off x="805135" y="1608169"/>
                <a:ext cx="365204" cy="169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48" y="21345"/>
                      <a:pt x="95" y="21089"/>
                      <a:pt x="214" y="20808"/>
                    </a:cubicBezTo>
                    <a:cubicBezTo>
                      <a:pt x="333" y="20528"/>
                      <a:pt x="523" y="20221"/>
                      <a:pt x="760" y="19813"/>
                    </a:cubicBezTo>
                    <a:cubicBezTo>
                      <a:pt x="998" y="19404"/>
                      <a:pt x="1283" y="18894"/>
                      <a:pt x="1556" y="18383"/>
                    </a:cubicBezTo>
                    <a:cubicBezTo>
                      <a:pt x="1830" y="17872"/>
                      <a:pt x="2091" y="17362"/>
                      <a:pt x="2448" y="16800"/>
                    </a:cubicBezTo>
                    <a:cubicBezTo>
                      <a:pt x="2804" y="16238"/>
                      <a:pt x="3255" y="15626"/>
                      <a:pt x="3766" y="14936"/>
                    </a:cubicBezTo>
                    <a:cubicBezTo>
                      <a:pt x="4277" y="14247"/>
                      <a:pt x="4848" y="13481"/>
                      <a:pt x="5382" y="12843"/>
                    </a:cubicBezTo>
                    <a:cubicBezTo>
                      <a:pt x="5917" y="12204"/>
                      <a:pt x="6416" y="11694"/>
                      <a:pt x="6891" y="11209"/>
                    </a:cubicBezTo>
                    <a:cubicBezTo>
                      <a:pt x="7366" y="10723"/>
                      <a:pt x="7818" y="10264"/>
                      <a:pt x="8305" y="9830"/>
                    </a:cubicBezTo>
                    <a:cubicBezTo>
                      <a:pt x="8792" y="9396"/>
                      <a:pt x="9315" y="8987"/>
                      <a:pt x="9838" y="8553"/>
                    </a:cubicBezTo>
                    <a:cubicBezTo>
                      <a:pt x="10360" y="8119"/>
                      <a:pt x="10883" y="7660"/>
                      <a:pt x="11406" y="7277"/>
                    </a:cubicBezTo>
                    <a:cubicBezTo>
                      <a:pt x="11929" y="6894"/>
                      <a:pt x="12451" y="6587"/>
                      <a:pt x="13046" y="6179"/>
                    </a:cubicBezTo>
                    <a:cubicBezTo>
                      <a:pt x="13640" y="5770"/>
                      <a:pt x="14305" y="5260"/>
                      <a:pt x="14887" y="4826"/>
                    </a:cubicBezTo>
                    <a:cubicBezTo>
                      <a:pt x="15469" y="4391"/>
                      <a:pt x="15968" y="4034"/>
                      <a:pt x="16479" y="3677"/>
                    </a:cubicBezTo>
                    <a:cubicBezTo>
                      <a:pt x="16990" y="3319"/>
                      <a:pt x="17513" y="2962"/>
                      <a:pt x="18012" y="2630"/>
                    </a:cubicBezTo>
                    <a:cubicBezTo>
                      <a:pt x="18511" y="2298"/>
                      <a:pt x="18986" y="1991"/>
                      <a:pt x="19580" y="1557"/>
                    </a:cubicBezTo>
                    <a:cubicBezTo>
                      <a:pt x="20174" y="1123"/>
                      <a:pt x="20887" y="562"/>
                      <a:pt x="21600" y="0"/>
                    </a:cubicBezTo>
                  </a:path>
                </a:pathLst>
              </a:custGeom>
              <a:noFill/>
              <a:ln w="2725" cap="rnd">
                <a:solidFill>
                  <a:srgbClr val="CDE8B5">
                    <a:alpha val="39000"/>
                  </a:srgb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17" name="Line">
                <a:extLst>
                  <a:ext uri="{FF2B5EF4-FFF2-40B4-BE49-F238E27FC236}">
                    <a16:creationId xmlns:a16="http://schemas.microsoft.com/office/drawing/2014/main" id="{231104B6-7230-40EA-8B9C-D9943CF71F75}"/>
                  </a:ext>
                </a:extLst>
              </p:cNvPr>
              <p:cNvSpPr/>
              <p:nvPr/>
            </p:nvSpPr>
            <p:spPr>
              <a:xfrm>
                <a:off x="0" y="1146542"/>
                <a:ext cx="458012" cy="338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71" y="410"/>
                      <a:pt x="341" y="820"/>
                      <a:pt x="540" y="1256"/>
                    </a:cubicBezTo>
                    <a:cubicBezTo>
                      <a:pt x="739" y="1691"/>
                      <a:pt x="966" y="2152"/>
                      <a:pt x="1232" y="2639"/>
                    </a:cubicBezTo>
                    <a:cubicBezTo>
                      <a:pt x="1497" y="3126"/>
                      <a:pt x="1800" y="3638"/>
                      <a:pt x="2094" y="4087"/>
                    </a:cubicBezTo>
                    <a:cubicBezTo>
                      <a:pt x="2387" y="4535"/>
                      <a:pt x="2672" y="4920"/>
                      <a:pt x="2965" y="5330"/>
                    </a:cubicBezTo>
                    <a:cubicBezTo>
                      <a:pt x="3259" y="5740"/>
                      <a:pt x="3562" y="6175"/>
                      <a:pt x="3922" y="6611"/>
                    </a:cubicBezTo>
                    <a:cubicBezTo>
                      <a:pt x="4282" y="7046"/>
                      <a:pt x="4699" y="7482"/>
                      <a:pt x="5097" y="7892"/>
                    </a:cubicBezTo>
                    <a:cubicBezTo>
                      <a:pt x="5495" y="8302"/>
                      <a:pt x="5874" y="8686"/>
                      <a:pt x="6309" y="9083"/>
                    </a:cubicBezTo>
                    <a:cubicBezTo>
                      <a:pt x="6745" y="9480"/>
                      <a:pt x="7238" y="9890"/>
                      <a:pt x="7749" y="10313"/>
                    </a:cubicBezTo>
                    <a:cubicBezTo>
                      <a:pt x="8261" y="10736"/>
                      <a:pt x="8792" y="11172"/>
                      <a:pt x="9284" y="11530"/>
                    </a:cubicBezTo>
                    <a:cubicBezTo>
                      <a:pt x="9777" y="11889"/>
                      <a:pt x="10232" y="12171"/>
                      <a:pt x="10667" y="12453"/>
                    </a:cubicBezTo>
                    <a:cubicBezTo>
                      <a:pt x="11103" y="12735"/>
                      <a:pt x="11520" y="13016"/>
                      <a:pt x="11899" y="13260"/>
                    </a:cubicBezTo>
                    <a:cubicBezTo>
                      <a:pt x="12278" y="13503"/>
                      <a:pt x="12619" y="13708"/>
                      <a:pt x="12988" y="13939"/>
                    </a:cubicBezTo>
                    <a:cubicBezTo>
                      <a:pt x="13358" y="14169"/>
                      <a:pt x="13756" y="14426"/>
                      <a:pt x="14201" y="14695"/>
                    </a:cubicBezTo>
                    <a:cubicBezTo>
                      <a:pt x="14646" y="14964"/>
                      <a:pt x="15139" y="15246"/>
                      <a:pt x="15518" y="15476"/>
                    </a:cubicBezTo>
                    <a:cubicBezTo>
                      <a:pt x="15897" y="15707"/>
                      <a:pt x="16162" y="15886"/>
                      <a:pt x="16494" y="16142"/>
                    </a:cubicBezTo>
                    <a:cubicBezTo>
                      <a:pt x="16825" y="16399"/>
                      <a:pt x="17223" y="16732"/>
                      <a:pt x="17621" y="17078"/>
                    </a:cubicBezTo>
                    <a:cubicBezTo>
                      <a:pt x="18019" y="17423"/>
                      <a:pt x="18417" y="17782"/>
                      <a:pt x="18872" y="18243"/>
                    </a:cubicBezTo>
                    <a:cubicBezTo>
                      <a:pt x="19326" y="18705"/>
                      <a:pt x="19838" y="19268"/>
                      <a:pt x="20255" y="19755"/>
                    </a:cubicBezTo>
                    <a:cubicBezTo>
                      <a:pt x="20672" y="20242"/>
                      <a:pt x="20994" y="20652"/>
                      <a:pt x="21202" y="20947"/>
                    </a:cubicBezTo>
                    <a:cubicBezTo>
                      <a:pt x="21411" y="21241"/>
                      <a:pt x="21505" y="21421"/>
                      <a:pt x="21600" y="21600"/>
                    </a:cubicBezTo>
                  </a:path>
                </a:pathLst>
              </a:custGeom>
              <a:noFill/>
              <a:ln w="2725" cap="rnd">
                <a:solidFill>
                  <a:srgbClr val="CDE8B5">
                    <a:alpha val="39000"/>
                  </a:srgb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20" name="Line">
                <a:extLst>
                  <a:ext uri="{FF2B5EF4-FFF2-40B4-BE49-F238E27FC236}">
                    <a16:creationId xmlns:a16="http://schemas.microsoft.com/office/drawing/2014/main" id="{52194128-AF71-7211-D168-068179250A65}"/>
                  </a:ext>
                </a:extLst>
              </p:cNvPr>
              <p:cNvSpPr/>
              <p:nvPr/>
            </p:nvSpPr>
            <p:spPr>
              <a:xfrm>
                <a:off x="824675" y="932660"/>
                <a:ext cx="432840" cy="3045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216" y="21539"/>
                      <a:pt x="431" y="21477"/>
                      <a:pt x="808" y="21202"/>
                    </a:cubicBezTo>
                    <a:cubicBezTo>
                      <a:pt x="1186" y="20926"/>
                      <a:pt x="1725" y="20436"/>
                      <a:pt x="2242" y="20007"/>
                    </a:cubicBezTo>
                    <a:cubicBezTo>
                      <a:pt x="2759" y="19578"/>
                      <a:pt x="3255" y="19210"/>
                      <a:pt x="3675" y="18873"/>
                    </a:cubicBezTo>
                    <a:cubicBezTo>
                      <a:pt x="4096" y="18536"/>
                      <a:pt x="4441" y="18230"/>
                      <a:pt x="4915" y="17831"/>
                    </a:cubicBezTo>
                    <a:cubicBezTo>
                      <a:pt x="5389" y="17433"/>
                      <a:pt x="5993" y="16943"/>
                      <a:pt x="6564" y="16453"/>
                    </a:cubicBezTo>
                    <a:cubicBezTo>
                      <a:pt x="7135" y="15963"/>
                      <a:pt x="7674" y="15472"/>
                      <a:pt x="8138" y="15059"/>
                    </a:cubicBezTo>
                    <a:cubicBezTo>
                      <a:pt x="8601" y="14645"/>
                      <a:pt x="8989" y="14308"/>
                      <a:pt x="9410" y="13910"/>
                    </a:cubicBezTo>
                    <a:cubicBezTo>
                      <a:pt x="9830" y="13511"/>
                      <a:pt x="10283" y="13052"/>
                      <a:pt x="10735" y="12592"/>
                    </a:cubicBezTo>
                    <a:cubicBezTo>
                      <a:pt x="11188" y="12133"/>
                      <a:pt x="11641" y="11673"/>
                      <a:pt x="12093" y="11183"/>
                    </a:cubicBezTo>
                    <a:cubicBezTo>
                      <a:pt x="12546" y="10693"/>
                      <a:pt x="12999" y="10172"/>
                      <a:pt x="13451" y="9666"/>
                    </a:cubicBezTo>
                    <a:cubicBezTo>
                      <a:pt x="13904" y="9161"/>
                      <a:pt x="14357" y="8671"/>
                      <a:pt x="14820" y="8134"/>
                    </a:cubicBezTo>
                    <a:cubicBezTo>
                      <a:pt x="15284" y="7598"/>
                      <a:pt x="15758" y="7016"/>
                      <a:pt x="16200" y="6465"/>
                    </a:cubicBezTo>
                    <a:cubicBezTo>
                      <a:pt x="16642" y="5913"/>
                      <a:pt x="17051" y="5392"/>
                      <a:pt x="17440" y="4917"/>
                    </a:cubicBezTo>
                    <a:cubicBezTo>
                      <a:pt x="17828" y="4443"/>
                      <a:pt x="18194" y="4014"/>
                      <a:pt x="18625" y="3493"/>
                    </a:cubicBezTo>
                    <a:cubicBezTo>
                      <a:pt x="19056" y="2972"/>
                      <a:pt x="19552" y="2359"/>
                      <a:pt x="20059" y="1762"/>
                    </a:cubicBezTo>
                    <a:cubicBezTo>
                      <a:pt x="20565" y="1164"/>
                      <a:pt x="21083" y="582"/>
                      <a:pt x="21600" y="0"/>
                    </a:cubicBezTo>
                  </a:path>
                </a:pathLst>
              </a:custGeom>
              <a:noFill/>
              <a:ln w="2725" cap="rnd">
                <a:solidFill>
                  <a:srgbClr val="CDE8B5">
                    <a:alpha val="39000"/>
                  </a:srgb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23" name="Line">
                <a:extLst>
                  <a:ext uri="{FF2B5EF4-FFF2-40B4-BE49-F238E27FC236}">
                    <a16:creationId xmlns:a16="http://schemas.microsoft.com/office/drawing/2014/main" id="{256631AE-8B04-9F97-EE89-DBA953FD458A}"/>
                  </a:ext>
                </a:extLst>
              </p:cNvPr>
              <p:cNvSpPr/>
              <p:nvPr/>
            </p:nvSpPr>
            <p:spPr>
              <a:xfrm>
                <a:off x="111413" y="653370"/>
                <a:ext cx="379466" cy="299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270" y="600"/>
                      <a:pt x="541" y="1200"/>
                      <a:pt x="980" y="1971"/>
                    </a:cubicBezTo>
                    <a:cubicBezTo>
                      <a:pt x="1420" y="2743"/>
                      <a:pt x="2028" y="3686"/>
                      <a:pt x="2721" y="4629"/>
                    </a:cubicBezTo>
                    <a:cubicBezTo>
                      <a:pt x="3414" y="5571"/>
                      <a:pt x="4192" y="6514"/>
                      <a:pt x="4783" y="7221"/>
                    </a:cubicBezTo>
                    <a:cubicBezTo>
                      <a:pt x="5375" y="7929"/>
                      <a:pt x="5780" y="8400"/>
                      <a:pt x="6372" y="9000"/>
                    </a:cubicBezTo>
                    <a:cubicBezTo>
                      <a:pt x="6963" y="9600"/>
                      <a:pt x="7741" y="10329"/>
                      <a:pt x="8485" y="10971"/>
                    </a:cubicBezTo>
                    <a:cubicBezTo>
                      <a:pt x="9228" y="11614"/>
                      <a:pt x="9938" y="12171"/>
                      <a:pt x="10715" y="12750"/>
                    </a:cubicBezTo>
                    <a:cubicBezTo>
                      <a:pt x="11493" y="13329"/>
                      <a:pt x="12338" y="13929"/>
                      <a:pt x="13082" y="14464"/>
                    </a:cubicBezTo>
                    <a:cubicBezTo>
                      <a:pt x="13825" y="15000"/>
                      <a:pt x="14468" y="15471"/>
                      <a:pt x="15110" y="15943"/>
                    </a:cubicBezTo>
                    <a:cubicBezTo>
                      <a:pt x="15752" y="16414"/>
                      <a:pt x="16394" y="16886"/>
                      <a:pt x="17206" y="17529"/>
                    </a:cubicBezTo>
                    <a:cubicBezTo>
                      <a:pt x="18017" y="18171"/>
                      <a:pt x="18997" y="18986"/>
                      <a:pt x="19758" y="19693"/>
                    </a:cubicBezTo>
                    <a:cubicBezTo>
                      <a:pt x="20518" y="20400"/>
                      <a:pt x="21059" y="21000"/>
                      <a:pt x="21600" y="21600"/>
                    </a:cubicBezTo>
                  </a:path>
                </a:pathLst>
              </a:custGeom>
              <a:noFill/>
              <a:ln w="2725" cap="rnd">
                <a:solidFill>
                  <a:srgbClr val="CDE8B5">
                    <a:alpha val="39000"/>
                  </a:srgb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24" name="Line">
                <a:extLst>
                  <a:ext uri="{FF2B5EF4-FFF2-40B4-BE49-F238E27FC236}">
                    <a16:creationId xmlns:a16="http://schemas.microsoft.com/office/drawing/2014/main" id="{B153C53A-2BF1-17B4-2617-13ECB8BCD8F8}"/>
                  </a:ext>
                </a:extLst>
              </p:cNvPr>
              <p:cNvSpPr/>
              <p:nvPr/>
            </p:nvSpPr>
            <p:spPr>
              <a:xfrm>
                <a:off x="769075" y="470709"/>
                <a:ext cx="371200" cy="26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extrusionOk="0">
                    <a:moveTo>
                      <a:pt x="35" y="21600"/>
                    </a:moveTo>
                    <a:cubicBezTo>
                      <a:pt x="7" y="21406"/>
                      <a:pt x="-21" y="21213"/>
                      <a:pt x="21" y="21058"/>
                    </a:cubicBezTo>
                    <a:cubicBezTo>
                      <a:pt x="63" y="20903"/>
                      <a:pt x="175" y="20787"/>
                      <a:pt x="594" y="20303"/>
                    </a:cubicBezTo>
                    <a:cubicBezTo>
                      <a:pt x="1013" y="19819"/>
                      <a:pt x="1739" y="18968"/>
                      <a:pt x="2396" y="18252"/>
                    </a:cubicBezTo>
                    <a:cubicBezTo>
                      <a:pt x="3053" y="17535"/>
                      <a:pt x="3640" y="16955"/>
                      <a:pt x="4198" y="16432"/>
                    </a:cubicBezTo>
                    <a:cubicBezTo>
                      <a:pt x="4757" y="15910"/>
                      <a:pt x="5288" y="15445"/>
                      <a:pt x="5917" y="14961"/>
                    </a:cubicBezTo>
                    <a:cubicBezTo>
                      <a:pt x="6546" y="14477"/>
                      <a:pt x="7272" y="13974"/>
                      <a:pt x="8013" y="13432"/>
                    </a:cubicBezTo>
                    <a:cubicBezTo>
                      <a:pt x="8753" y="12890"/>
                      <a:pt x="9508" y="12310"/>
                      <a:pt x="10304" y="11690"/>
                    </a:cubicBezTo>
                    <a:cubicBezTo>
                      <a:pt x="11100" y="11071"/>
                      <a:pt x="11939" y="10413"/>
                      <a:pt x="12665" y="9832"/>
                    </a:cubicBezTo>
                    <a:cubicBezTo>
                      <a:pt x="13392" y="9252"/>
                      <a:pt x="14006" y="8748"/>
                      <a:pt x="14621" y="8206"/>
                    </a:cubicBezTo>
                    <a:cubicBezTo>
                      <a:pt x="15236" y="7665"/>
                      <a:pt x="15851" y="7084"/>
                      <a:pt x="16465" y="6465"/>
                    </a:cubicBezTo>
                    <a:cubicBezTo>
                      <a:pt x="17080" y="5845"/>
                      <a:pt x="17695" y="5187"/>
                      <a:pt x="18170" y="4645"/>
                    </a:cubicBezTo>
                    <a:cubicBezTo>
                      <a:pt x="18645" y="4103"/>
                      <a:pt x="18980" y="3677"/>
                      <a:pt x="19385" y="3155"/>
                    </a:cubicBezTo>
                    <a:cubicBezTo>
                      <a:pt x="19791" y="2632"/>
                      <a:pt x="20266" y="2013"/>
                      <a:pt x="20643" y="1471"/>
                    </a:cubicBezTo>
                    <a:cubicBezTo>
                      <a:pt x="21020" y="929"/>
                      <a:pt x="21300" y="465"/>
                      <a:pt x="21579" y="0"/>
                    </a:cubicBezTo>
                  </a:path>
                </a:pathLst>
              </a:custGeom>
              <a:noFill/>
              <a:ln w="2725" cap="rnd">
                <a:solidFill>
                  <a:srgbClr val="CDE8B5">
                    <a:alpha val="39000"/>
                  </a:srgb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25" name="Line">
                <a:extLst>
                  <a:ext uri="{FF2B5EF4-FFF2-40B4-BE49-F238E27FC236}">
                    <a16:creationId xmlns:a16="http://schemas.microsoft.com/office/drawing/2014/main" id="{DD5132D1-9513-B4DA-D486-14840E02C2E9}"/>
                  </a:ext>
                </a:extLst>
              </p:cNvPr>
              <p:cNvSpPr/>
              <p:nvPr/>
            </p:nvSpPr>
            <p:spPr>
              <a:xfrm>
                <a:off x="630798" y="0"/>
                <a:ext cx="43445" cy="4217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1" h="21600" extrusionOk="0">
                    <a:moveTo>
                      <a:pt x="21381" y="0"/>
                    </a:moveTo>
                    <a:cubicBezTo>
                      <a:pt x="16256" y="952"/>
                      <a:pt x="11130" y="1905"/>
                      <a:pt x="8018" y="2762"/>
                    </a:cubicBezTo>
                    <a:cubicBezTo>
                      <a:pt x="4906" y="3619"/>
                      <a:pt x="3808" y="4381"/>
                      <a:pt x="2710" y="5143"/>
                    </a:cubicBezTo>
                    <a:cubicBezTo>
                      <a:pt x="1611" y="5905"/>
                      <a:pt x="513" y="6667"/>
                      <a:pt x="147" y="7429"/>
                    </a:cubicBezTo>
                    <a:cubicBezTo>
                      <a:pt x="-219" y="8190"/>
                      <a:pt x="147" y="8952"/>
                      <a:pt x="696" y="9638"/>
                    </a:cubicBezTo>
                    <a:cubicBezTo>
                      <a:pt x="1245" y="10324"/>
                      <a:pt x="1978" y="10933"/>
                      <a:pt x="2893" y="11638"/>
                    </a:cubicBezTo>
                    <a:cubicBezTo>
                      <a:pt x="3808" y="12343"/>
                      <a:pt x="4906" y="13143"/>
                      <a:pt x="6005" y="13829"/>
                    </a:cubicBezTo>
                    <a:cubicBezTo>
                      <a:pt x="7103" y="14514"/>
                      <a:pt x="8201" y="15086"/>
                      <a:pt x="8934" y="15752"/>
                    </a:cubicBezTo>
                    <a:cubicBezTo>
                      <a:pt x="9666" y="16419"/>
                      <a:pt x="10032" y="17181"/>
                      <a:pt x="10398" y="17962"/>
                    </a:cubicBezTo>
                    <a:cubicBezTo>
                      <a:pt x="10764" y="18743"/>
                      <a:pt x="11130" y="19543"/>
                      <a:pt x="11496" y="20152"/>
                    </a:cubicBezTo>
                    <a:cubicBezTo>
                      <a:pt x="11862" y="20762"/>
                      <a:pt x="12228" y="21181"/>
                      <a:pt x="12595" y="21600"/>
                    </a:cubicBezTo>
                  </a:path>
                </a:pathLst>
              </a:custGeom>
              <a:noFill/>
              <a:ln w="2725" cap="rnd">
                <a:solidFill>
                  <a:srgbClr val="CDE8B5">
                    <a:alpha val="39000"/>
                  </a:srgb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</p:grpSp>
      </p:grpSp>
      <p:sp>
        <p:nvSpPr>
          <p:cNvPr id="26" name="Rounded Rectangle">
            <a:extLst>
              <a:ext uri="{FF2B5EF4-FFF2-40B4-BE49-F238E27FC236}">
                <a16:creationId xmlns:a16="http://schemas.microsoft.com/office/drawing/2014/main" id="{E3BA034B-0F13-9DA6-7BC6-BB7198F75AF3}"/>
              </a:ext>
            </a:extLst>
          </p:cNvPr>
          <p:cNvSpPr/>
          <p:nvPr/>
        </p:nvSpPr>
        <p:spPr>
          <a:xfrm>
            <a:off x="6893017" y="-3104797"/>
            <a:ext cx="1840699" cy="2939042"/>
          </a:xfrm>
          <a:prstGeom prst="roundRect">
            <a:avLst>
              <a:gd name="adj" fmla="val 15181"/>
            </a:avLst>
          </a:prstGeom>
          <a:ln w="25400">
            <a:solidFill>
              <a:srgbClr val="BC4C5C"/>
            </a:solidFill>
            <a:miter/>
          </a:ln>
        </p:spPr>
        <p:txBody>
          <a:bodyPr lIns="45719" rIns="45719" anchor="ctr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Calibri"/>
                <a:ea typeface="Calibri"/>
                <a:cs typeface="Calibri"/>
                <a:sym typeface="Calibri"/>
              </a:defRPr>
            </a:pPr>
            <a:endParaRPr kumimoji="0" lang="en-US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2F2313C-7086-6503-44E0-2FDD0F497E3C}"/>
              </a:ext>
            </a:extLst>
          </p:cNvPr>
          <p:cNvGrpSpPr/>
          <p:nvPr/>
        </p:nvGrpSpPr>
        <p:grpSpPr>
          <a:xfrm>
            <a:off x="5022090" y="2935555"/>
            <a:ext cx="457200" cy="523218"/>
            <a:chOff x="5135894" y="2859309"/>
            <a:chExt cx="457200" cy="52321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59CF2F8-2DEE-57DC-1382-CBAF6E735A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35894" y="2893212"/>
              <a:ext cx="457200" cy="457200"/>
            </a:xfrm>
            <a:prstGeom prst="ellipse">
              <a:avLst/>
            </a:prstGeom>
            <a:noFill/>
            <a:ln w="28575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9CB0812-4D90-A0B9-779D-76FE509B3781}"/>
                </a:ext>
              </a:extLst>
            </p:cNvPr>
            <p:cNvSpPr txBox="1"/>
            <p:nvPr/>
          </p:nvSpPr>
          <p:spPr>
            <a:xfrm>
              <a:off x="5257796" y="2859309"/>
              <a:ext cx="212896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/>
                  <a:ea typeface="+mj-ea"/>
                  <a:cs typeface="Calibri" panose="020F0502020204030204" pitchFamily="34" charset="0"/>
                  <a:sym typeface="Arial"/>
                </a:rPr>
                <a:t>?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j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EAB445F-BEFA-C46C-9FD6-7A8FA5B566D5}"/>
              </a:ext>
            </a:extLst>
          </p:cNvPr>
          <p:cNvSpPr txBox="1">
            <a:spLocks/>
          </p:cNvSpPr>
          <p:nvPr/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321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F8BBB-EF47-D292-6227-B68872BF2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Rectangle 270">
            <a:extLst>
              <a:ext uri="{FF2B5EF4-FFF2-40B4-BE49-F238E27FC236}">
                <a16:creationId xmlns:a16="http://schemas.microsoft.com/office/drawing/2014/main" id="{45A9C435-B464-C230-9F82-2EB0F2CD40C1}"/>
              </a:ext>
            </a:extLst>
          </p:cNvPr>
          <p:cNvSpPr/>
          <p:nvPr/>
        </p:nvSpPr>
        <p:spPr>
          <a:xfrm>
            <a:off x="9936480" y="5852160"/>
            <a:ext cx="2057400" cy="9144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59" name="Slide Number Placeholder 5">
            <a:extLst>
              <a:ext uri="{FF2B5EF4-FFF2-40B4-BE49-F238E27FC236}">
                <a16:creationId xmlns:a16="http://schemas.microsoft.com/office/drawing/2014/main" id="{5D9567AA-32C4-BE7E-6739-0F7F559FD1F7}"/>
              </a:ext>
            </a:extLst>
          </p:cNvPr>
          <p:cNvSpPr txBox="1">
            <a:spLocks/>
          </p:cNvSpPr>
          <p:nvPr/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3" name="Titel 1">
            <a:extLst>
              <a:ext uri="{FF2B5EF4-FFF2-40B4-BE49-F238E27FC236}">
                <a16:creationId xmlns:a16="http://schemas.microsoft.com/office/drawing/2014/main" id="{C63B07D9-4EFB-A913-9DD3-37AE96DB33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649223">
              <a:defRPr sz="2840" spc="142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en-US" noProof="1"/>
              <a:t>Summary and conclusion</a:t>
            </a:r>
          </a:p>
        </p:txBody>
      </p: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523664DE-277D-2301-F3AA-18AD771194AB}"/>
              </a:ext>
            </a:extLst>
          </p:cNvPr>
          <p:cNvGrpSpPr>
            <a:grpSpLocks noChangeAspect="1"/>
          </p:cNvGrpSpPr>
          <p:nvPr/>
        </p:nvGrpSpPr>
        <p:grpSpPr>
          <a:xfrm>
            <a:off x="9235183" y="1852319"/>
            <a:ext cx="2706378" cy="2924074"/>
            <a:chOff x="9054791" y="1939505"/>
            <a:chExt cx="2867659" cy="3098328"/>
          </a:xfrm>
        </p:grpSpPr>
        <p:grpSp>
          <p:nvGrpSpPr>
            <p:cNvPr id="25" name="Group">
              <a:extLst>
                <a:ext uri="{FF2B5EF4-FFF2-40B4-BE49-F238E27FC236}">
                  <a16:creationId xmlns:a16="http://schemas.microsoft.com/office/drawing/2014/main" id="{07040B2B-B060-A868-CD08-37733B584D6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90478" y="2585164"/>
              <a:ext cx="433501" cy="1397980"/>
              <a:chOff x="0" y="0"/>
              <a:chExt cx="598162" cy="1928993"/>
            </a:xfrm>
          </p:grpSpPr>
          <p:grpSp>
            <p:nvGrpSpPr>
              <p:cNvPr id="26" name="Group">
                <a:extLst>
                  <a:ext uri="{FF2B5EF4-FFF2-40B4-BE49-F238E27FC236}">
                    <a16:creationId xmlns:a16="http://schemas.microsoft.com/office/drawing/2014/main" id="{2ACB2467-3C44-03E7-B76F-632048F2E5D9}"/>
                  </a:ext>
                </a:extLst>
              </p:cNvPr>
              <p:cNvGrpSpPr/>
              <p:nvPr/>
            </p:nvGrpSpPr>
            <p:grpSpPr>
              <a:xfrm>
                <a:off x="153789" y="1105375"/>
                <a:ext cx="290584" cy="823619"/>
                <a:chOff x="0" y="0"/>
                <a:chExt cx="290582" cy="823617"/>
              </a:xfrm>
            </p:grpSpPr>
            <p:sp>
              <p:nvSpPr>
                <p:cNvPr id="33" name="Thermometer">
                  <a:extLst>
                    <a:ext uri="{FF2B5EF4-FFF2-40B4-BE49-F238E27FC236}">
                      <a16:creationId xmlns:a16="http://schemas.microsoft.com/office/drawing/2014/main" id="{1DF3B357-3B41-3F7D-27F2-448BAD021BC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90583" cy="8236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cubicBezTo>
                        <a:pt x="7870" y="0"/>
                        <a:pt x="5496" y="838"/>
                        <a:pt x="5496" y="1871"/>
                      </a:cubicBezTo>
                      <a:lnTo>
                        <a:pt x="5496" y="3544"/>
                      </a:lnTo>
                      <a:lnTo>
                        <a:pt x="9466" y="3544"/>
                      </a:lnTo>
                      <a:cubicBezTo>
                        <a:pt x="9886" y="3544"/>
                        <a:pt x="10226" y="3664"/>
                        <a:pt x="10226" y="3812"/>
                      </a:cubicBezTo>
                      <a:cubicBezTo>
                        <a:pt x="10226" y="3960"/>
                        <a:pt x="9886" y="4080"/>
                        <a:pt x="9466" y="4080"/>
                      </a:cubicBezTo>
                      <a:lnTo>
                        <a:pt x="5496" y="4080"/>
                      </a:lnTo>
                      <a:lnTo>
                        <a:pt x="5496" y="5464"/>
                      </a:lnTo>
                      <a:lnTo>
                        <a:pt x="7380" y="5464"/>
                      </a:lnTo>
                      <a:cubicBezTo>
                        <a:pt x="7801" y="5464"/>
                        <a:pt x="8141" y="5584"/>
                        <a:pt x="8141" y="5732"/>
                      </a:cubicBezTo>
                      <a:cubicBezTo>
                        <a:pt x="8141" y="5881"/>
                        <a:pt x="7801" y="6001"/>
                        <a:pt x="7380" y="6001"/>
                      </a:cubicBezTo>
                      <a:lnTo>
                        <a:pt x="5496" y="6001"/>
                      </a:lnTo>
                      <a:lnTo>
                        <a:pt x="5496" y="7511"/>
                      </a:lnTo>
                      <a:lnTo>
                        <a:pt x="9322" y="7511"/>
                      </a:lnTo>
                      <a:cubicBezTo>
                        <a:pt x="9742" y="7511"/>
                        <a:pt x="10083" y="7631"/>
                        <a:pt x="10083" y="7779"/>
                      </a:cubicBezTo>
                      <a:cubicBezTo>
                        <a:pt x="10083" y="7928"/>
                        <a:pt x="9743" y="8049"/>
                        <a:pt x="9322" y="8049"/>
                      </a:cubicBezTo>
                      <a:lnTo>
                        <a:pt x="5496" y="8049"/>
                      </a:lnTo>
                      <a:lnTo>
                        <a:pt x="5496" y="9511"/>
                      </a:lnTo>
                      <a:lnTo>
                        <a:pt x="7380" y="9511"/>
                      </a:lnTo>
                      <a:cubicBezTo>
                        <a:pt x="7801" y="9511"/>
                        <a:pt x="8141" y="9631"/>
                        <a:pt x="8141" y="9779"/>
                      </a:cubicBezTo>
                      <a:cubicBezTo>
                        <a:pt x="8141" y="9927"/>
                        <a:pt x="7801" y="10047"/>
                        <a:pt x="7380" y="10047"/>
                      </a:cubicBezTo>
                      <a:lnTo>
                        <a:pt x="5496" y="10047"/>
                      </a:lnTo>
                      <a:lnTo>
                        <a:pt x="5496" y="11450"/>
                      </a:lnTo>
                      <a:lnTo>
                        <a:pt x="9322" y="11450"/>
                      </a:lnTo>
                      <a:cubicBezTo>
                        <a:pt x="9742" y="11450"/>
                        <a:pt x="10083" y="11571"/>
                        <a:pt x="10083" y="11720"/>
                      </a:cubicBezTo>
                      <a:cubicBezTo>
                        <a:pt x="10083" y="11868"/>
                        <a:pt x="9743" y="11988"/>
                        <a:pt x="9322" y="11988"/>
                      </a:cubicBezTo>
                      <a:lnTo>
                        <a:pt x="5496" y="11988"/>
                      </a:lnTo>
                      <a:lnTo>
                        <a:pt x="5496" y="14474"/>
                      </a:lnTo>
                      <a:cubicBezTo>
                        <a:pt x="2219" y="15128"/>
                        <a:pt x="0" y="16367"/>
                        <a:pt x="0" y="17790"/>
                      </a:cubicBezTo>
                      <a:cubicBezTo>
                        <a:pt x="0" y="19894"/>
                        <a:pt x="4836" y="21600"/>
                        <a:pt x="10800" y="21600"/>
                      </a:cubicBezTo>
                      <a:cubicBezTo>
                        <a:pt x="16764" y="21600"/>
                        <a:pt x="21600" y="19894"/>
                        <a:pt x="21600" y="17790"/>
                      </a:cubicBezTo>
                      <a:cubicBezTo>
                        <a:pt x="21600" y="16367"/>
                        <a:pt x="19381" y="15128"/>
                        <a:pt x="16104" y="14474"/>
                      </a:cubicBezTo>
                      <a:lnTo>
                        <a:pt x="16104" y="1871"/>
                      </a:lnTo>
                      <a:cubicBezTo>
                        <a:pt x="16104" y="838"/>
                        <a:pt x="1373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C5D1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200">
                      <a:solidFill>
                        <a:srgbClr val="53585F"/>
                      </a:solidFill>
                      <a:latin typeface="Graphik-Light"/>
                      <a:ea typeface="Graphik-Light"/>
                      <a:cs typeface="Graphik-Light"/>
                      <a:sym typeface="Graphik Light"/>
                    </a:defRPr>
                  </a:pPr>
                  <a:endParaRPr kumimoji="0" lang="en-US" sz="3200" b="0" i="0" u="none" strike="noStrike" kern="0" cap="none" spc="0" normalizeH="0" baseline="0" noProof="1">
                    <a:ln>
                      <a:noFill/>
                    </a:ln>
                    <a:solidFill>
                      <a:srgbClr val="53585F"/>
                    </a:solidFill>
                    <a:effectLst/>
                    <a:uLnTx/>
                    <a:uFillTx/>
                    <a:latin typeface="Graphik-Light"/>
                    <a:sym typeface="Graphik Light"/>
                  </a:endParaRPr>
                </a:p>
              </p:txBody>
            </p:sp>
            <p:sp>
              <p:nvSpPr>
                <p:cNvPr id="34" name="Line">
                  <a:extLst>
                    <a:ext uri="{FF2B5EF4-FFF2-40B4-BE49-F238E27FC236}">
                      <a16:creationId xmlns:a16="http://schemas.microsoft.com/office/drawing/2014/main" id="{7515DA06-D86D-E8AB-0012-F0427F4CCC02}"/>
                    </a:ext>
                  </a:extLst>
                </p:cNvPr>
                <p:cNvSpPr/>
                <p:nvPr/>
              </p:nvSpPr>
              <p:spPr>
                <a:xfrm flipH="1">
                  <a:off x="145291" y="266149"/>
                  <a:ext cx="1" cy="406171"/>
                </a:xfrm>
                <a:prstGeom prst="line">
                  <a:avLst/>
                </a:prstGeom>
                <a:noFill/>
                <a:ln w="25400" cap="flat">
                  <a:solidFill>
                    <a:srgbClr val="B51A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0" marR="0" lvl="0" indent="0" algn="l" defTabSz="355600" rtl="0" eaLnBrk="1" fontAlgn="auto" latinLnBrk="0" hangingPunct="0">
                    <a:lnSpc>
                      <a:spcPct val="100000"/>
                    </a:lnSpc>
                    <a:spcBef>
                      <a:spcPts val="47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4000">
                      <a:solidFill>
                        <a:srgbClr val="53585F"/>
                      </a:solidFill>
                      <a:latin typeface="Graphik-Light"/>
                      <a:ea typeface="Graphik-Light"/>
                      <a:cs typeface="Graphik-Light"/>
                      <a:sym typeface="Graphik Light"/>
                    </a:defRPr>
                  </a:pPr>
                  <a:endParaRPr kumimoji="0" lang="en-US" sz="4000" b="0" i="0" u="none" strike="noStrike" kern="0" cap="none" spc="0" normalizeH="0" baseline="0" noProof="1">
                    <a:ln>
                      <a:noFill/>
                    </a:ln>
                    <a:solidFill>
                      <a:srgbClr val="53585F"/>
                    </a:solidFill>
                    <a:effectLst/>
                    <a:uLnTx/>
                    <a:uFillTx/>
                    <a:latin typeface="Graphik-Light"/>
                    <a:sym typeface="Graphik Light"/>
                  </a:endParaRPr>
                </a:p>
              </p:txBody>
            </p:sp>
            <p:sp>
              <p:nvSpPr>
                <p:cNvPr id="35" name="Circle">
                  <a:extLst>
                    <a:ext uri="{FF2B5EF4-FFF2-40B4-BE49-F238E27FC236}">
                      <a16:creationId xmlns:a16="http://schemas.microsoft.com/office/drawing/2014/main" id="{FB870521-5BD9-DDD8-0792-2D2307E00F08}"/>
                    </a:ext>
                  </a:extLst>
                </p:cNvPr>
                <p:cNvSpPr/>
                <p:nvPr/>
              </p:nvSpPr>
              <p:spPr>
                <a:xfrm>
                  <a:off x="101005" y="632366"/>
                  <a:ext cx="88573" cy="88573"/>
                </a:xfrm>
                <a:prstGeom prst="ellipse">
                  <a:avLst/>
                </a:prstGeom>
                <a:solidFill>
                  <a:srgbClr val="B51A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200">
                      <a:solidFill>
                        <a:srgbClr val="FFFFFF"/>
                      </a:solidFill>
                      <a:latin typeface="Graphik-Light"/>
                      <a:ea typeface="Graphik-Light"/>
                      <a:cs typeface="Graphik-Light"/>
                      <a:sym typeface="Graphik Light"/>
                    </a:defRPr>
                  </a:pPr>
                  <a:endParaRPr kumimoji="0" lang="en-US" sz="3200" b="0" i="0" u="none" strike="noStrike" kern="0" cap="none" spc="0" normalizeH="0" baseline="0" noProof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raphik-Light"/>
                    <a:sym typeface="Graphik Light"/>
                  </a:endParaRPr>
                </a:p>
              </p:txBody>
            </p:sp>
          </p:grpSp>
          <p:grpSp>
            <p:nvGrpSpPr>
              <p:cNvPr id="27" name="Group">
                <a:extLst>
                  <a:ext uri="{FF2B5EF4-FFF2-40B4-BE49-F238E27FC236}">
                    <a16:creationId xmlns:a16="http://schemas.microsoft.com/office/drawing/2014/main" id="{67B7C1D2-FB31-97F0-518E-B16B2B8E2C4D}"/>
                  </a:ext>
                </a:extLst>
              </p:cNvPr>
              <p:cNvGrpSpPr/>
              <p:nvPr/>
            </p:nvGrpSpPr>
            <p:grpSpPr>
              <a:xfrm>
                <a:off x="0" y="-1"/>
                <a:ext cx="598163" cy="782408"/>
                <a:chOff x="0" y="0"/>
                <a:chExt cx="598162" cy="782406"/>
              </a:xfrm>
            </p:grpSpPr>
            <p:grpSp>
              <p:nvGrpSpPr>
                <p:cNvPr id="28" name="Group">
                  <a:extLst>
                    <a:ext uri="{FF2B5EF4-FFF2-40B4-BE49-F238E27FC236}">
                      <a16:creationId xmlns:a16="http://schemas.microsoft.com/office/drawing/2014/main" id="{8907BF38-115B-8644-FA5D-90F44A0F2A5A}"/>
                    </a:ext>
                  </a:extLst>
                </p:cNvPr>
                <p:cNvGrpSpPr/>
                <p:nvPr/>
              </p:nvGrpSpPr>
              <p:grpSpPr>
                <a:xfrm>
                  <a:off x="87655" y="-1"/>
                  <a:ext cx="490890" cy="782408"/>
                  <a:chOff x="0" y="0"/>
                  <a:chExt cx="490889" cy="782406"/>
                </a:xfrm>
              </p:grpSpPr>
              <p:sp>
                <p:nvSpPr>
                  <p:cNvPr id="30" name="Water Drop">
                    <a:extLst>
                      <a:ext uri="{FF2B5EF4-FFF2-40B4-BE49-F238E27FC236}">
                        <a16:creationId xmlns:a16="http://schemas.microsoft.com/office/drawing/2014/main" id="{13F1672F-8B45-C1C3-0019-E05D0B0381A9}"/>
                      </a:ext>
                    </a:extLst>
                  </p:cNvPr>
                  <p:cNvSpPr/>
                  <p:nvPr/>
                </p:nvSpPr>
                <p:spPr>
                  <a:xfrm>
                    <a:off x="273352" y="235743"/>
                    <a:ext cx="217538" cy="3574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12" h="21327" extrusionOk="0">
                        <a:moveTo>
                          <a:pt x="10606" y="0"/>
                        </a:moveTo>
                        <a:cubicBezTo>
                          <a:pt x="10516" y="127"/>
                          <a:pt x="10450" y="217"/>
                          <a:pt x="10391" y="308"/>
                        </a:cubicBezTo>
                        <a:cubicBezTo>
                          <a:pt x="9100" y="2277"/>
                          <a:pt x="7638" y="4199"/>
                          <a:pt x="6033" y="6080"/>
                        </a:cubicBezTo>
                        <a:cubicBezTo>
                          <a:pt x="4443" y="7944"/>
                          <a:pt x="2872" y="9812"/>
                          <a:pt x="1311" y="11685"/>
                        </a:cubicBezTo>
                        <a:cubicBezTo>
                          <a:pt x="214" y="13000"/>
                          <a:pt x="-253" y="14396"/>
                          <a:pt x="134" y="15863"/>
                        </a:cubicBezTo>
                        <a:cubicBezTo>
                          <a:pt x="517" y="17310"/>
                          <a:pt x="1577" y="18561"/>
                          <a:pt x="3348" y="19559"/>
                        </a:cubicBezTo>
                        <a:cubicBezTo>
                          <a:pt x="6003" y="21055"/>
                          <a:pt x="9136" y="21600"/>
                          <a:pt x="12675" y="21200"/>
                        </a:cubicBezTo>
                        <a:cubicBezTo>
                          <a:pt x="15039" y="20933"/>
                          <a:pt x="17020" y="20211"/>
                          <a:pt x="18599" y="19102"/>
                        </a:cubicBezTo>
                        <a:cubicBezTo>
                          <a:pt x="20105" y="18045"/>
                          <a:pt x="20987" y="16808"/>
                          <a:pt x="21175" y="15410"/>
                        </a:cubicBezTo>
                        <a:cubicBezTo>
                          <a:pt x="21347" y="14127"/>
                          <a:pt x="20912" y="12902"/>
                          <a:pt x="19963" y="11753"/>
                        </a:cubicBezTo>
                        <a:cubicBezTo>
                          <a:pt x="18972" y="10552"/>
                          <a:pt x="17981" y="9352"/>
                          <a:pt x="16951" y="8164"/>
                        </a:cubicBezTo>
                        <a:cubicBezTo>
                          <a:pt x="15099" y="6028"/>
                          <a:pt x="13203" y="3905"/>
                          <a:pt x="11706" y="1663"/>
                        </a:cubicBezTo>
                        <a:cubicBezTo>
                          <a:pt x="11345" y="1122"/>
                          <a:pt x="10989" y="580"/>
                          <a:pt x="10606" y="0"/>
                        </a:cubicBezTo>
                        <a:close/>
                      </a:path>
                    </a:pathLst>
                  </a:custGeom>
                  <a:solidFill>
                    <a:srgbClr val="417D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marL="0" marR="0" lvl="0" indent="0" algn="ctr" defTabSz="8255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kumimoji="0" lang="en-US" sz="3200" b="0" i="0" u="none" strike="noStrike" kern="0" cap="none" spc="0" normalizeH="0" baseline="0" noProof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31" name="Water Drop">
                    <a:extLst>
                      <a:ext uri="{FF2B5EF4-FFF2-40B4-BE49-F238E27FC236}">
                        <a16:creationId xmlns:a16="http://schemas.microsoft.com/office/drawing/2014/main" id="{74EE416D-AF40-82FF-EBD2-88B872A26A3E}"/>
                      </a:ext>
                    </a:extLst>
                  </p:cNvPr>
                  <p:cNvSpPr/>
                  <p:nvPr/>
                </p:nvSpPr>
                <p:spPr>
                  <a:xfrm>
                    <a:off x="76980" y="0"/>
                    <a:ext cx="217538" cy="3574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12" h="21327" extrusionOk="0">
                        <a:moveTo>
                          <a:pt x="10606" y="0"/>
                        </a:moveTo>
                        <a:cubicBezTo>
                          <a:pt x="10516" y="127"/>
                          <a:pt x="10450" y="217"/>
                          <a:pt x="10391" y="308"/>
                        </a:cubicBezTo>
                        <a:cubicBezTo>
                          <a:pt x="9100" y="2277"/>
                          <a:pt x="7638" y="4199"/>
                          <a:pt x="6033" y="6080"/>
                        </a:cubicBezTo>
                        <a:cubicBezTo>
                          <a:pt x="4443" y="7944"/>
                          <a:pt x="2872" y="9812"/>
                          <a:pt x="1311" y="11685"/>
                        </a:cubicBezTo>
                        <a:cubicBezTo>
                          <a:pt x="214" y="13000"/>
                          <a:pt x="-253" y="14396"/>
                          <a:pt x="134" y="15863"/>
                        </a:cubicBezTo>
                        <a:cubicBezTo>
                          <a:pt x="517" y="17310"/>
                          <a:pt x="1577" y="18561"/>
                          <a:pt x="3348" y="19559"/>
                        </a:cubicBezTo>
                        <a:cubicBezTo>
                          <a:pt x="6003" y="21055"/>
                          <a:pt x="9136" y="21600"/>
                          <a:pt x="12675" y="21200"/>
                        </a:cubicBezTo>
                        <a:cubicBezTo>
                          <a:pt x="15039" y="20933"/>
                          <a:pt x="17020" y="20211"/>
                          <a:pt x="18599" y="19102"/>
                        </a:cubicBezTo>
                        <a:cubicBezTo>
                          <a:pt x="20105" y="18045"/>
                          <a:pt x="20987" y="16808"/>
                          <a:pt x="21175" y="15410"/>
                        </a:cubicBezTo>
                        <a:cubicBezTo>
                          <a:pt x="21347" y="14127"/>
                          <a:pt x="20912" y="12902"/>
                          <a:pt x="19963" y="11753"/>
                        </a:cubicBezTo>
                        <a:cubicBezTo>
                          <a:pt x="18972" y="10552"/>
                          <a:pt x="17981" y="9352"/>
                          <a:pt x="16951" y="8164"/>
                        </a:cubicBezTo>
                        <a:cubicBezTo>
                          <a:pt x="15099" y="6028"/>
                          <a:pt x="13203" y="3905"/>
                          <a:pt x="11706" y="1663"/>
                        </a:cubicBezTo>
                        <a:cubicBezTo>
                          <a:pt x="11345" y="1122"/>
                          <a:pt x="10989" y="580"/>
                          <a:pt x="10606" y="0"/>
                        </a:cubicBezTo>
                        <a:close/>
                      </a:path>
                    </a:pathLst>
                  </a:custGeom>
                  <a:solidFill>
                    <a:srgbClr val="417D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marL="0" marR="0" lvl="0" indent="0" algn="ctr" defTabSz="8255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kumimoji="0" lang="en-US" sz="3200" b="0" i="0" u="none" strike="noStrike" kern="0" cap="none" spc="0" normalizeH="0" baseline="0" noProof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32" name="Water Drop">
                    <a:extLst>
                      <a:ext uri="{FF2B5EF4-FFF2-40B4-BE49-F238E27FC236}">
                        <a16:creationId xmlns:a16="http://schemas.microsoft.com/office/drawing/2014/main" id="{AECB5ACD-E6B2-96E2-9E86-9484A6F7D9A4}"/>
                      </a:ext>
                    </a:extLst>
                  </p:cNvPr>
                  <p:cNvSpPr/>
                  <p:nvPr/>
                </p:nvSpPr>
                <p:spPr>
                  <a:xfrm>
                    <a:off x="0" y="424908"/>
                    <a:ext cx="217537" cy="3574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12" h="21327" extrusionOk="0">
                        <a:moveTo>
                          <a:pt x="10606" y="0"/>
                        </a:moveTo>
                        <a:cubicBezTo>
                          <a:pt x="10516" y="127"/>
                          <a:pt x="10450" y="217"/>
                          <a:pt x="10391" y="308"/>
                        </a:cubicBezTo>
                        <a:cubicBezTo>
                          <a:pt x="9100" y="2277"/>
                          <a:pt x="7638" y="4199"/>
                          <a:pt x="6033" y="6080"/>
                        </a:cubicBezTo>
                        <a:cubicBezTo>
                          <a:pt x="4443" y="7944"/>
                          <a:pt x="2872" y="9812"/>
                          <a:pt x="1311" y="11685"/>
                        </a:cubicBezTo>
                        <a:cubicBezTo>
                          <a:pt x="214" y="13000"/>
                          <a:pt x="-253" y="14396"/>
                          <a:pt x="134" y="15863"/>
                        </a:cubicBezTo>
                        <a:cubicBezTo>
                          <a:pt x="517" y="17310"/>
                          <a:pt x="1577" y="18561"/>
                          <a:pt x="3348" y="19559"/>
                        </a:cubicBezTo>
                        <a:cubicBezTo>
                          <a:pt x="6003" y="21055"/>
                          <a:pt x="9136" y="21600"/>
                          <a:pt x="12675" y="21200"/>
                        </a:cubicBezTo>
                        <a:cubicBezTo>
                          <a:pt x="15039" y="20933"/>
                          <a:pt x="17020" y="20211"/>
                          <a:pt x="18599" y="19102"/>
                        </a:cubicBezTo>
                        <a:cubicBezTo>
                          <a:pt x="20105" y="18045"/>
                          <a:pt x="20987" y="16808"/>
                          <a:pt x="21175" y="15410"/>
                        </a:cubicBezTo>
                        <a:cubicBezTo>
                          <a:pt x="21347" y="14127"/>
                          <a:pt x="20912" y="12902"/>
                          <a:pt x="19963" y="11753"/>
                        </a:cubicBezTo>
                        <a:cubicBezTo>
                          <a:pt x="18972" y="10552"/>
                          <a:pt x="17981" y="9352"/>
                          <a:pt x="16951" y="8164"/>
                        </a:cubicBezTo>
                        <a:cubicBezTo>
                          <a:pt x="15099" y="6028"/>
                          <a:pt x="13203" y="3905"/>
                          <a:pt x="11706" y="1663"/>
                        </a:cubicBezTo>
                        <a:cubicBezTo>
                          <a:pt x="11345" y="1122"/>
                          <a:pt x="10989" y="580"/>
                          <a:pt x="10606" y="0"/>
                        </a:cubicBezTo>
                        <a:close/>
                      </a:path>
                    </a:pathLst>
                  </a:custGeom>
                  <a:solidFill>
                    <a:srgbClr val="417D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marL="0" marR="0" lvl="0" indent="0" algn="ctr" defTabSz="8255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kumimoji="0" lang="en-US" sz="3200" b="0" i="0" u="none" strike="noStrike" kern="0" cap="none" spc="0" normalizeH="0" baseline="0" noProof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endParaRPr>
                  </a:p>
                </p:txBody>
              </p:sp>
            </p:grpSp>
            <p:sp>
              <p:nvSpPr>
                <p:cNvPr id="29" name="Multiplication Sign">
                  <a:extLst>
                    <a:ext uri="{FF2B5EF4-FFF2-40B4-BE49-F238E27FC236}">
                      <a16:creationId xmlns:a16="http://schemas.microsoft.com/office/drawing/2014/main" id="{780C88C0-D120-8C07-B4B1-88F4979EFB74}"/>
                    </a:ext>
                  </a:extLst>
                </p:cNvPr>
                <p:cNvSpPr/>
                <p:nvPr/>
              </p:nvSpPr>
              <p:spPr>
                <a:xfrm>
                  <a:off x="-1" y="105433"/>
                  <a:ext cx="598164" cy="5981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7" h="21577" extrusionOk="0">
                      <a:moveTo>
                        <a:pt x="3398" y="1"/>
                      </a:moveTo>
                      <a:cubicBezTo>
                        <a:pt x="3368" y="1"/>
                        <a:pt x="3338" y="12"/>
                        <a:pt x="3315" y="35"/>
                      </a:cubicBezTo>
                      <a:lnTo>
                        <a:pt x="35" y="3315"/>
                      </a:lnTo>
                      <a:cubicBezTo>
                        <a:pt x="-11" y="3361"/>
                        <a:pt x="-11" y="3434"/>
                        <a:pt x="35" y="3480"/>
                      </a:cubicBezTo>
                      <a:lnTo>
                        <a:pt x="7290" y="10733"/>
                      </a:lnTo>
                      <a:cubicBezTo>
                        <a:pt x="7320" y="10764"/>
                        <a:pt x="7320" y="10813"/>
                        <a:pt x="7290" y="10843"/>
                      </a:cubicBezTo>
                      <a:lnTo>
                        <a:pt x="35" y="18098"/>
                      </a:lnTo>
                      <a:cubicBezTo>
                        <a:pt x="-11" y="18144"/>
                        <a:pt x="-11" y="18217"/>
                        <a:pt x="35" y="18263"/>
                      </a:cubicBezTo>
                      <a:lnTo>
                        <a:pt x="3315" y="21543"/>
                      </a:lnTo>
                      <a:cubicBezTo>
                        <a:pt x="3361" y="21589"/>
                        <a:pt x="3434" y="21589"/>
                        <a:pt x="3480" y="21543"/>
                      </a:cubicBezTo>
                      <a:lnTo>
                        <a:pt x="10733" y="14288"/>
                      </a:lnTo>
                      <a:cubicBezTo>
                        <a:pt x="10764" y="14258"/>
                        <a:pt x="10814" y="14258"/>
                        <a:pt x="10845" y="14288"/>
                      </a:cubicBezTo>
                      <a:lnTo>
                        <a:pt x="18098" y="21543"/>
                      </a:lnTo>
                      <a:cubicBezTo>
                        <a:pt x="18144" y="21589"/>
                        <a:pt x="18217" y="21589"/>
                        <a:pt x="18263" y="21543"/>
                      </a:cubicBezTo>
                      <a:lnTo>
                        <a:pt x="21543" y="18263"/>
                      </a:lnTo>
                      <a:cubicBezTo>
                        <a:pt x="21589" y="18217"/>
                        <a:pt x="21589" y="18144"/>
                        <a:pt x="21543" y="18098"/>
                      </a:cubicBezTo>
                      <a:lnTo>
                        <a:pt x="14288" y="10845"/>
                      </a:lnTo>
                      <a:cubicBezTo>
                        <a:pt x="14258" y="10814"/>
                        <a:pt x="14258" y="10764"/>
                        <a:pt x="14288" y="10733"/>
                      </a:cubicBezTo>
                      <a:lnTo>
                        <a:pt x="21543" y="3480"/>
                      </a:lnTo>
                      <a:cubicBezTo>
                        <a:pt x="21588" y="3434"/>
                        <a:pt x="21588" y="3360"/>
                        <a:pt x="21543" y="3315"/>
                      </a:cubicBezTo>
                      <a:lnTo>
                        <a:pt x="18263" y="35"/>
                      </a:lnTo>
                      <a:cubicBezTo>
                        <a:pt x="18217" y="-11"/>
                        <a:pt x="18144" y="-11"/>
                        <a:pt x="18098" y="35"/>
                      </a:cubicBezTo>
                      <a:lnTo>
                        <a:pt x="10845" y="7290"/>
                      </a:lnTo>
                      <a:cubicBezTo>
                        <a:pt x="10814" y="7320"/>
                        <a:pt x="10765" y="7320"/>
                        <a:pt x="10735" y="7290"/>
                      </a:cubicBezTo>
                      <a:lnTo>
                        <a:pt x="3480" y="35"/>
                      </a:lnTo>
                      <a:cubicBezTo>
                        <a:pt x="3457" y="12"/>
                        <a:pt x="3428" y="1"/>
                        <a:pt x="3398" y="1"/>
                      </a:cubicBezTo>
                      <a:close/>
                    </a:path>
                  </a:pathLst>
                </a:custGeom>
                <a:solidFill>
                  <a:srgbClr val="AB1500">
                    <a:alpha val="72777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kumimoji="0" lang="en-US" sz="3200" b="0" i="0" u="none" strike="noStrike" kern="0" cap="none" spc="0" normalizeH="0" baseline="0" noProof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</p:grp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6D31344-B3DD-8583-5E2D-4432E6B292A2}"/>
                </a:ext>
              </a:extLst>
            </p:cNvPr>
            <p:cNvGrpSpPr/>
            <p:nvPr/>
          </p:nvGrpSpPr>
          <p:grpSpPr>
            <a:xfrm>
              <a:off x="9121124" y="4232324"/>
              <a:ext cx="2706377" cy="805509"/>
              <a:chOff x="8799368" y="4073540"/>
              <a:chExt cx="2706377" cy="805509"/>
            </a:xfrm>
          </p:grpSpPr>
          <p:sp>
            <p:nvSpPr>
              <p:cNvPr id="37" name="Rounded Rectangle">
                <a:extLst>
                  <a:ext uri="{FF2B5EF4-FFF2-40B4-BE49-F238E27FC236}">
                    <a16:creationId xmlns:a16="http://schemas.microsoft.com/office/drawing/2014/main" id="{E853E7A6-F7E2-A455-69D5-0838E66D742D}"/>
                  </a:ext>
                </a:extLst>
              </p:cNvPr>
              <p:cNvSpPr/>
              <p:nvPr/>
            </p:nvSpPr>
            <p:spPr>
              <a:xfrm>
                <a:off x="8799368" y="4075061"/>
                <a:ext cx="2706377" cy="797372"/>
              </a:xfrm>
              <a:prstGeom prst="roundRect">
                <a:avLst>
                  <a:gd name="adj" fmla="val 11886"/>
                </a:avLst>
              </a:prstGeom>
              <a:solidFill>
                <a:srgbClr val="D5D4A9">
                  <a:alpha val="6307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3200" b="0" i="0" u="none" strike="noStrike" kern="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38" name="Characterize water and dry matter dynamics under heat and drought stress">
                <a:extLst>
                  <a:ext uri="{FF2B5EF4-FFF2-40B4-BE49-F238E27FC236}">
                    <a16:creationId xmlns:a16="http://schemas.microsoft.com/office/drawing/2014/main" id="{5BDBBF00-2C78-0D33-4A7F-8AE1DDBC7FA7}"/>
                  </a:ext>
                </a:extLst>
              </p:cNvPr>
              <p:cNvSpPr txBox="1"/>
              <p:nvPr/>
            </p:nvSpPr>
            <p:spPr>
              <a:xfrm>
                <a:off x="8893516" y="4073540"/>
                <a:ext cx="2518080" cy="80550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ctr" defTabSz="355600">
                  <a:spcBef>
                    <a:spcPts val="4700"/>
                  </a:spcBef>
                  <a:defRPr sz="2000">
                    <a:solidFill>
                      <a:srgbClr val="53585F"/>
                    </a:solidFill>
                    <a:latin typeface="Graphik"/>
                    <a:ea typeface="Graphik"/>
                    <a:cs typeface="Graphik"/>
                    <a:sym typeface="Graphik"/>
                  </a:defRPr>
                </a:lvl1pPr>
              </a:lstStyle>
              <a:p>
                <a:pPr marL="0" marR="0" lvl="0" indent="0" algn="ctr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kern="0" noProof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rPr>
                  <a:t>Characterize water and dry matter dynamics under heat and drought stress</a:t>
                </a:r>
              </a:p>
            </p:txBody>
          </p:sp>
        </p:grpSp>
        <p:grpSp>
          <p:nvGrpSpPr>
            <p:cNvPr id="55" name="Group">
              <a:extLst>
                <a:ext uri="{FF2B5EF4-FFF2-40B4-BE49-F238E27FC236}">
                  <a16:creationId xmlns:a16="http://schemas.microsoft.com/office/drawing/2014/main" id="{B82195C6-71D6-C744-49CD-4FCCFB4A820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54791" y="2330661"/>
              <a:ext cx="1096453" cy="1806550"/>
              <a:chOff x="-2" y="1"/>
              <a:chExt cx="1600510" cy="2637047"/>
            </a:xfrm>
          </p:grpSpPr>
          <p:sp>
            <p:nvSpPr>
              <p:cNvPr id="56" name="Sapling">
                <a:extLst>
                  <a:ext uri="{FF2B5EF4-FFF2-40B4-BE49-F238E27FC236}">
                    <a16:creationId xmlns:a16="http://schemas.microsoft.com/office/drawing/2014/main" id="{AFCAA853-311C-1E45-B8F9-0BC1B79A59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2" y="1"/>
                <a:ext cx="1600510" cy="26370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extrusionOk="0">
                    <a:moveTo>
                      <a:pt x="11199" y="0"/>
                    </a:moveTo>
                    <a:cubicBezTo>
                      <a:pt x="11199" y="0"/>
                      <a:pt x="4417" y="3031"/>
                      <a:pt x="10035" y="4898"/>
                    </a:cubicBezTo>
                    <a:cubicBezTo>
                      <a:pt x="9510" y="6131"/>
                      <a:pt x="9363" y="7938"/>
                      <a:pt x="9409" y="9496"/>
                    </a:cubicBezTo>
                    <a:lnTo>
                      <a:pt x="8674" y="8999"/>
                    </a:lnTo>
                    <a:cubicBezTo>
                      <a:pt x="8753" y="8469"/>
                      <a:pt x="8637" y="7236"/>
                      <a:pt x="6085" y="6596"/>
                    </a:cubicBezTo>
                    <a:cubicBezTo>
                      <a:pt x="4779" y="6269"/>
                      <a:pt x="1583" y="5708"/>
                      <a:pt x="1583" y="5708"/>
                    </a:cubicBezTo>
                    <a:cubicBezTo>
                      <a:pt x="1583" y="5708"/>
                      <a:pt x="2192" y="9914"/>
                      <a:pt x="8277" y="9288"/>
                    </a:cubicBezTo>
                    <a:lnTo>
                      <a:pt x="9442" y="10173"/>
                    </a:lnTo>
                    <a:cubicBezTo>
                      <a:pt x="9506" y="11142"/>
                      <a:pt x="9642" y="11948"/>
                      <a:pt x="9794" y="12354"/>
                    </a:cubicBezTo>
                    <a:cubicBezTo>
                      <a:pt x="9962" y="12802"/>
                      <a:pt x="9961" y="13514"/>
                      <a:pt x="9880" y="14272"/>
                    </a:cubicBezTo>
                    <a:cubicBezTo>
                      <a:pt x="9466" y="14005"/>
                      <a:pt x="8793" y="13598"/>
                      <a:pt x="8103" y="13290"/>
                    </a:cubicBezTo>
                    <a:cubicBezTo>
                      <a:pt x="8027" y="12682"/>
                      <a:pt x="7456" y="11412"/>
                      <a:pt x="4177" y="10704"/>
                    </a:cubicBezTo>
                    <a:cubicBezTo>
                      <a:pt x="2433" y="10327"/>
                      <a:pt x="0" y="9337"/>
                      <a:pt x="0" y="9337"/>
                    </a:cubicBezTo>
                    <a:cubicBezTo>
                      <a:pt x="0" y="9337"/>
                      <a:pt x="-91" y="14725"/>
                      <a:pt x="7643" y="13699"/>
                    </a:cubicBezTo>
                    <a:lnTo>
                      <a:pt x="9774" y="15048"/>
                    </a:lnTo>
                    <a:cubicBezTo>
                      <a:pt x="9613" y="16048"/>
                      <a:pt x="9368" y="17001"/>
                      <a:pt x="9248" y="17425"/>
                    </a:cubicBezTo>
                    <a:cubicBezTo>
                      <a:pt x="9002" y="18288"/>
                      <a:pt x="9059" y="20480"/>
                      <a:pt x="9040" y="20890"/>
                    </a:cubicBezTo>
                    <a:cubicBezTo>
                      <a:pt x="9025" y="21202"/>
                      <a:pt x="8408" y="21321"/>
                      <a:pt x="8408" y="21321"/>
                    </a:cubicBezTo>
                    <a:cubicBezTo>
                      <a:pt x="8040" y="21377"/>
                      <a:pt x="8034" y="21600"/>
                      <a:pt x="8408" y="21600"/>
                    </a:cubicBezTo>
                    <a:cubicBezTo>
                      <a:pt x="8609" y="21600"/>
                      <a:pt x="11920" y="21600"/>
                      <a:pt x="12073" y="21600"/>
                    </a:cubicBezTo>
                    <a:cubicBezTo>
                      <a:pt x="12436" y="21600"/>
                      <a:pt x="12487" y="21364"/>
                      <a:pt x="12073" y="21321"/>
                    </a:cubicBezTo>
                    <a:cubicBezTo>
                      <a:pt x="11522" y="21262"/>
                      <a:pt x="11131" y="21121"/>
                      <a:pt x="11041" y="20813"/>
                    </a:cubicBezTo>
                    <a:cubicBezTo>
                      <a:pt x="10952" y="20504"/>
                      <a:pt x="10394" y="18575"/>
                      <a:pt x="10639" y="17569"/>
                    </a:cubicBezTo>
                    <a:cubicBezTo>
                      <a:pt x="10677" y="17413"/>
                      <a:pt x="10715" y="17216"/>
                      <a:pt x="10750" y="16989"/>
                    </a:cubicBezTo>
                    <a:cubicBezTo>
                      <a:pt x="11060" y="16769"/>
                      <a:pt x="11717" y="16311"/>
                      <a:pt x="12305" y="15945"/>
                    </a:cubicBezTo>
                    <a:cubicBezTo>
                      <a:pt x="13447" y="16166"/>
                      <a:pt x="15980" y="16464"/>
                      <a:pt x="18119" y="15364"/>
                    </a:cubicBezTo>
                    <a:cubicBezTo>
                      <a:pt x="19247" y="14783"/>
                      <a:pt x="21509" y="13280"/>
                      <a:pt x="21509" y="13280"/>
                    </a:cubicBezTo>
                    <a:cubicBezTo>
                      <a:pt x="21509" y="13280"/>
                      <a:pt x="12547" y="12190"/>
                      <a:pt x="11737" y="15573"/>
                    </a:cubicBezTo>
                    <a:lnTo>
                      <a:pt x="10864" y="16043"/>
                    </a:lnTo>
                    <a:cubicBezTo>
                      <a:pt x="10971" y="14873"/>
                      <a:pt x="10991" y="13415"/>
                      <a:pt x="10775" y="12417"/>
                    </a:cubicBezTo>
                    <a:lnTo>
                      <a:pt x="12355" y="11579"/>
                    </a:lnTo>
                    <a:cubicBezTo>
                      <a:pt x="18672" y="12159"/>
                      <a:pt x="20026" y="7835"/>
                      <a:pt x="20026" y="7835"/>
                    </a:cubicBezTo>
                    <a:cubicBezTo>
                      <a:pt x="20026" y="7835"/>
                      <a:pt x="17651" y="8235"/>
                      <a:pt x="15906" y="8612"/>
                    </a:cubicBezTo>
                    <a:cubicBezTo>
                      <a:pt x="12429" y="9363"/>
                      <a:pt x="11998" y="10745"/>
                      <a:pt x="11973" y="11300"/>
                    </a:cubicBezTo>
                    <a:lnTo>
                      <a:pt x="10634" y="11780"/>
                    </a:lnTo>
                    <a:cubicBezTo>
                      <a:pt x="10426" y="10763"/>
                      <a:pt x="10298" y="9630"/>
                      <a:pt x="10271" y="8492"/>
                    </a:cubicBezTo>
                    <a:lnTo>
                      <a:pt x="11654" y="7417"/>
                    </a:lnTo>
                    <a:cubicBezTo>
                      <a:pt x="16996" y="7894"/>
                      <a:pt x="18144" y="4232"/>
                      <a:pt x="18144" y="4232"/>
                    </a:cubicBezTo>
                    <a:cubicBezTo>
                      <a:pt x="18144" y="4232"/>
                      <a:pt x="16125" y="4573"/>
                      <a:pt x="14642" y="4893"/>
                    </a:cubicBezTo>
                    <a:cubicBezTo>
                      <a:pt x="11810" y="5505"/>
                      <a:pt x="11357" y="6610"/>
                      <a:pt x="11305" y="7117"/>
                    </a:cubicBezTo>
                    <a:cubicBezTo>
                      <a:pt x="10911" y="7336"/>
                      <a:pt x="10530" y="7612"/>
                      <a:pt x="10265" y="7818"/>
                    </a:cubicBezTo>
                    <a:cubicBezTo>
                      <a:pt x="10277" y="6831"/>
                      <a:pt x="10367" y="5857"/>
                      <a:pt x="10551" y="4967"/>
                    </a:cubicBezTo>
                    <a:cubicBezTo>
                      <a:pt x="11084" y="4744"/>
                      <a:pt x="13013" y="3792"/>
                      <a:pt x="11865" y="2105"/>
                    </a:cubicBezTo>
                    <a:cubicBezTo>
                      <a:pt x="11342" y="1337"/>
                      <a:pt x="11199" y="0"/>
                      <a:pt x="11199" y="0"/>
                    </a:cubicBezTo>
                    <a:close/>
                  </a:path>
                </a:pathLst>
              </a:custGeom>
              <a:solidFill>
                <a:srgbClr val="49705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3200" b="0" i="0" u="none" strike="noStrike" kern="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grpSp>
            <p:nvGrpSpPr>
              <p:cNvPr id="57" name="Drawing">
                <a:extLst>
                  <a:ext uri="{FF2B5EF4-FFF2-40B4-BE49-F238E27FC236}">
                    <a16:creationId xmlns:a16="http://schemas.microsoft.com/office/drawing/2014/main" id="{9AB81374-E2EB-A701-71FB-31806D6260EA}"/>
                  </a:ext>
                </a:extLst>
              </p:cNvPr>
              <p:cNvGrpSpPr/>
              <p:nvPr/>
            </p:nvGrpSpPr>
            <p:grpSpPr>
              <a:xfrm>
                <a:off x="96825" y="138924"/>
                <a:ext cx="1257516" cy="1778117"/>
                <a:chOff x="0" y="0"/>
                <a:chExt cx="1257515" cy="1778116"/>
              </a:xfrm>
            </p:grpSpPr>
            <p:sp>
              <p:nvSpPr>
                <p:cNvPr id="58" name="Line">
                  <a:extLst>
                    <a:ext uri="{FF2B5EF4-FFF2-40B4-BE49-F238E27FC236}">
                      <a16:creationId xmlns:a16="http://schemas.microsoft.com/office/drawing/2014/main" id="{B86FD420-4C15-846F-5CFB-1D78A3FC4B4A}"/>
                    </a:ext>
                  </a:extLst>
                </p:cNvPr>
                <p:cNvSpPr/>
                <p:nvPr/>
              </p:nvSpPr>
              <p:spPr>
                <a:xfrm>
                  <a:off x="805135" y="1608169"/>
                  <a:ext cx="365204" cy="169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cubicBezTo>
                        <a:pt x="48" y="21345"/>
                        <a:pt x="95" y="21089"/>
                        <a:pt x="214" y="20808"/>
                      </a:cubicBezTo>
                      <a:cubicBezTo>
                        <a:pt x="333" y="20528"/>
                        <a:pt x="523" y="20221"/>
                        <a:pt x="760" y="19813"/>
                      </a:cubicBezTo>
                      <a:cubicBezTo>
                        <a:pt x="998" y="19404"/>
                        <a:pt x="1283" y="18894"/>
                        <a:pt x="1556" y="18383"/>
                      </a:cubicBezTo>
                      <a:cubicBezTo>
                        <a:pt x="1830" y="17872"/>
                        <a:pt x="2091" y="17362"/>
                        <a:pt x="2448" y="16800"/>
                      </a:cubicBezTo>
                      <a:cubicBezTo>
                        <a:pt x="2804" y="16238"/>
                        <a:pt x="3255" y="15626"/>
                        <a:pt x="3766" y="14936"/>
                      </a:cubicBezTo>
                      <a:cubicBezTo>
                        <a:pt x="4277" y="14247"/>
                        <a:pt x="4848" y="13481"/>
                        <a:pt x="5382" y="12843"/>
                      </a:cubicBezTo>
                      <a:cubicBezTo>
                        <a:pt x="5917" y="12204"/>
                        <a:pt x="6416" y="11694"/>
                        <a:pt x="6891" y="11209"/>
                      </a:cubicBezTo>
                      <a:cubicBezTo>
                        <a:pt x="7366" y="10723"/>
                        <a:pt x="7818" y="10264"/>
                        <a:pt x="8305" y="9830"/>
                      </a:cubicBezTo>
                      <a:cubicBezTo>
                        <a:pt x="8792" y="9396"/>
                        <a:pt x="9315" y="8987"/>
                        <a:pt x="9838" y="8553"/>
                      </a:cubicBezTo>
                      <a:cubicBezTo>
                        <a:pt x="10360" y="8119"/>
                        <a:pt x="10883" y="7660"/>
                        <a:pt x="11406" y="7277"/>
                      </a:cubicBezTo>
                      <a:cubicBezTo>
                        <a:pt x="11929" y="6894"/>
                        <a:pt x="12451" y="6587"/>
                        <a:pt x="13046" y="6179"/>
                      </a:cubicBezTo>
                      <a:cubicBezTo>
                        <a:pt x="13640" y="5770"/>
                        <a:pt x="14305" y="5260"/>
                        <a:pt x="14887" y="4826"/>
                      </a:cubicBezTo>
                      <a:cubicBezTo>
                        <a:pt x="15469" y="4391"/>
                        <a:pt x="15968" y="4034"/>
                        <a:pt x="16479" y="3677"/>
                      </a:cubicBezTo>
                      <a:cubicBezTo>
                        <a:pt x="16990" y="3319"/>
                        <a:pt x="17513" y="2962"/>
                        <a:pt x="18012" y="2630"/>
                      </a:cubicBezTo>
                      <a:cubicBezTo>
                        <a:pt x="18511" y="2298"/>
                        <a:pt x="18986" y="1991"/>
                        <a:pt x="19580" y="1557"/>
                      </a:cubicBezTo>
                      <a:cubicBezTo>
                        <a:pt x="20174" y="1123"/>
                        <a:pt x="20887" y="562"/>
                        <a:pt x="21600" y="0"/>
                      </a:cubicBezTo>
                    </a:path>
                  </a:pathLst>
                </a:custGeom>
                <a:noFill/>
                <a:ln w="2725" cap="rnd">
                  <a:solidFill>
                    <a:srgbClr val="CDE8B5">
                      <a:alpha val="39000"/>
                    </a:srgbClr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marL="0" marR="0" lvl="0" indent="0" algn="l" defTabSz="355600" rtl="0" eaLnBrk="1" fontAlgn="auto" latinLnBrk="0" hangingPunct="0">
                    <a:lnSpc>
                      <a:spcPct val="100000"/>
                    </a:lnSpc>
                    <a:spcBef>
                      <a:spcPts val="47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4000">
                      <a:solidFill>
                        <a:srgbClr val="53585F"/>
                      </a:solidFill>
                      <a:latin typeface="Graphik-Light"/>
                      <a:ea typeface="Graphik-Light"/>
                      <a:cs typeface="Graphik-Light"/>
                      <a:sym typeface="Graphik Light"/>
                    </a:defRPr>
                  </a:pPr>
                  <a:endParaRPr kumimoji="0" lang="en-US" sz="4000" b="0" i="0" u="none" strike="noStrike" kern="0" cap="none" spc="0" normalizeH="0" baseline="0" noProof="1">
                    <a:ln>
                      <a:noFill/>
                    </a:ln>
                    <a:solidFill>
                      <a:srgbClr val="53585F"/>
                    </a:solidFill>
                    <a:effectLst/>
                    <a:uLnTx/>
                    <a:uFillTx/>
                    <a:latin typeface="Graphik-Light"/>
                    <a:sym typeface="Graphik Light"/>
                  </a:endParaRPr>
                </a:p>
              </p:txBody>
            </p:sp>
            <p:sp>
              <p:nvSpPr>
                <p:cNvPr id="60" name="Line">
                  <a:extLst>
                    <a:ext uri="{FF2B5EF4-FFF2-40B4-BE49-F238E27FC236}">
                      <a16:creationId xmlns:a16="http://schemas.microsoft.com/office/drawing/2014/main" id="{B6A8418E-597F-95BA-1B09-83AA94D0E527}"/>
                    </a:ext>
                  </a:extLst>
                </p:cNvPr>
                <p:cNvSpPr/>
                <p:nvPr/>
              </p:nvSpPr>
              <p:spPr>
                <a:xfrm>
                  <a:off x="0" y="1146542"/>
                  <a:ext cx="458012" cy="3386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171" y="410"/>
                        <a:pt x="341" y="820"/>
                        <a:pt x="540" y="1256"/>
                      </a:cubicBezTo>
                      <a:cubicBezTo>
                        <a:pt x="739" y="1691"/>
                        <a:pt x="966" y="2152"/>
                        <a:pt x="1232" y="2639"/>
                      </a:cubicBezTo>
                      <a:cubicBezTo>
                        <a:pt x="1497" y="3126"/>
                        <a:pt x="1800" y="3638"/>
                        <a:pt x="2094" y="4087"/>
                      </a:cubicBezTo>
                      <a:cubicBezTo>
                        <a:pt x="2387" y="4535"/>
                        <a:pt x="2672" y="4920"/>
                        <a:pt x="2965" y="5330"/>
                      </a:cubicBezTo>
                      <a:cubicBezTo>
                        <a:pt x="3259" y="5740"/>
                        <a:pt x="3562" y="6175"/>
                        <a:pt x="3922" y="6611"/>
                      </a:cubicBezTo>
                      <a:cubicBezTo>
                        <a:pt x="4282" y="7046"/>
                        <a:pt x="4699" y="7482"/>
                        <a:pt x="5097" y="7892"/>
                      </a:cubicBezTo>
                      <a:cubicBezTo>
                        <a:pt x="5495" y="8302"/>
                        <a:pt x="5874" y="8686"/>
                        <a:pt x="6309" y="9083"/>
                      </a:cubicBezTo>
                      <a:cubicBezTo>
                        <a:pt x="6745" y="9480"/>
                        <a:pt x="7238" y="9890"/>
                        <a:pt x="7749" y="10313"/>
                      </a:cubicBezTo>
                      <a:cubicBezTo>
                        <a:pt x="8261" y="10736"/>
                        <a:pt x="8792" y="11172"/>
                        <a:pt x="9284" y="11530"/>
                      </a:cubicBezTo>
                      <a:cubicBezTo>
                        <a:pt x="9777" y="11889"/>
                        <a:pt x="10232" y="12171"/>
                        <a:pt x="10667" y="12453"/>
                      </a:cubicBezTo>
                      <a:cubicBezTo>
                        <a:pt x="11103" y="12735"/>
                        <a:pt x="11520" y="13016"/>
                        <a:pt x="11899" y="13260"/>
                      </a:cubicBezTo>
                      <a:cubicBezTo>
                        <a:pt x="12278" y="13503"/>
                        <a:pt x="12619" y="13708"/>
                        <a:pt x="12988" y="13939"/>
                      </a:cubicBezTo>
                      <a:cubicBezTo>
                        <a:pt x="13358" y="14169"/>
                        <a:pt x="13756" y="14426"/>
                        <a:pt x="14201" y="14695"/>
                      </a:cubicBezTo>
                      <a:cubicBezTo>
                        <a:pt x="14646" y="14964"/>
                        <a:pt x="15139" y="15246"/>
                        <a:pt x="15518" y="15476"/>
                      </a:cubicBezTo>
                      <a:cubicBezTo>
                        <a:pt x="15897" y="15707"/>
                        <a:pt x="16162" y="15886"/>
                        <a:pt x="16494" y="16142"/>
                      </a:cubicBezTo>
                      <a:cubicBezTo>
                        <a:pt x="16825" y="16399"/>
                        <a:pt x="17223" y="16732"/>
                        <a:pt x="17621" y="17078"/>
                      </a:cubicBezTo>
                      <a:cubicBezTo>
                        <a:pt x="18019" y="17423"/>
                        <a:pt x="18417" y="17782"/>
                        <a:pt x="18872" y="18243"/>
                      </a:cubicBezTo>
                      <a:cubicBezTo>
                        <a:pt x="19326" y="18705"/>
                        <a:pt x="19838" y="19268"/>
                        <a:pt x="20255" y="19755"/>
                      </a:cubicBezTo>
                      <a:cubicBezTo>
                        <a:pt x="20672" y="20242"/>
                        <a:pt x="20994" y="20652"/>
                        <a:pt x="21202" y="20947"/>
                      </a:cubicBezTo>
                      <a:cubicBezTo>
                        <a:pt x="21411" y="21241"/>
                        <a:pt x="21505" y="21421"/>
                        <a:pt x="21600" y="21600"/>
                      </a:cubicBezTo>
                    </a:path>
                  </a:pathLst>
                </a:custGeom>
                <a:noFill/>
                <a:ln w="2725" cap="rnd">
                  <a:solidFill>
                    <a:srgbClr val="CDE8B5">
                      <a:alpha val="39000"/>
                    </a:srgbClr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marL="0" marR="0" lvl="0" indent="0" algn="l" defTabSz="355600" rtl="0" eaLnBrk="1" fontAlgn="auto" latinLnBrk="0" hangingPunct="0">
                    <a:lnSpc>
                      <a:spcPct val="100000"/>
                    </a:lnSpc>
                    <a:spcBef>
                      <a:spcPts val="47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4000">
                      <a:solidFill>
                        <a:srgbClr val="53585F"/>
                      </a:solidFill>
                      <a:latin typeface="Graphik-Light"/>
                      <a:ea typeface="Graphik-Light"/>
                      <a:cs typeface="Graphik-Light"/>
                      <a:sym typeface="Graphik Light"/>
                    </a:defRPr>
                  </a:pPr>
                  <a:endParaRPr kumimoji="0" lang="en-US" sz="4000" b="0" i="0" u="none" strike="noStrike" kern="0" cap="none" spc="0" normalizeH="0" baseline="0" noProof="1">
                    <a:ln>
                      <a:noFill/>
                    </a:ln>
                    <a:solidFill>
                      <a:srgbClr val="53585F"/>
                    </a:solidFill>
                    <a:effectLst/>
                    <a:uLnTx/>
                    <a:uFillTx/>
                    <a:latin typeface="Graphik-Light"/>
                    <a:sym typeface="Graphik Light"/>
                  </a:endParaRPr>
                </a:p>
              </p:txBody>
            </p:sp>
            <p:sp>
              <p:nvSpPr>
                <p:cNvPr id="61" name="Line">
                  <a:extLst>
                    <a:ext uri="{FF2B5EF4-FFF2-40B4-BE49-F238E27FC236}">
                      <a16:creationId xmlns:a16="http://schemas.microsoft.com/office/drawing/2014/main" id="{2899078C-B889-0B14-C9EE-7E1282CF958A}"/>
                    </a:ext>
                  </a:extLst>
                </p:cNvPr>
                <p:cNvSpPr/>
                <p:nvPr/>
              </p:nvSpPr>
              <p:spPr>
                <a:xfrm>
                  <a:off x="824675" y="932660"/>
                  <a:ext cx="432840" cy="3045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cubicBezTo>
                        <a:pt x="216" y="21539"/>
                        <a:pt x="431" y="21477"/>
                        <a:pt x="808" y="21202"/>
                      </a:cubicBezTo>
                      <a:cubicBezTo>
                        <a:pt x="1186" y="20926"/>
                        <a:pt x="1725" y="20436"/>
                        <a:pt x="2242" y="20007"/>
                      </a:cubicBezTo>
                      <a:cubicBezTo>
                        <a:pt x="2759" y="19578"/>
                        <a:pt x="3255" y="19210"/>
                        <a:pt x="3675" y="18873"/>
                      </a:cubicBezTo>
                      <a:cubicBezTo>
                        <a:pt x="4096" y="18536"/>
                        <a:pt x="4441" y="18230"/>
                        <a:pt x="4915" y="17831"/>
                      </a:cubicBezTo>
                      <a:cubicBezTo>
                        <a:pt x="5389" y="17433"/>
                        <a:pt x="5993" y="16943"/>
                        <a:pt x="6564" y="16453"/>
                      </a:cubicBezTo>
                      <a:cubicBezTo>
                        <a:pt x="7135" y="15963"/>
                        <a:pt x="7674" y="15472"/>
                        <a:pt x="8138" y="15059"/>
                      </a:cubicBezTo>
                      <a:cubicBezTo>
                        <a:pt x="8601" y="14645"/>
                        <a:pt x="8989" y="14308"/>
                        <a:pt x="9410" y="13910"/>
                      </a:cubicBezTo>
                      <a:cubicBezTo>
                        <a:pt x="9830" y="13511"/>
                        <a:pt x="10283" y="13052"/>
                        <a:pt x="10735" y="12592"/>
                      </a:cubicBezTo>
                      <a:cubicBezTo>
                        <a:pt x="11188" y="12133"/>
                        <a:pt x="11641" y="11673"/>
                        <a:pt x="12093" y="11183"/>
                      </a:cubicBezTo>
                      <a:cubicBezTo>
                        <a:pt x="12546" y="10693"/>
                        <a:pt x="12999" y="10172"/>
                        <a:pt x="13451" y="9666"/>
                      </a:cubicBezTo>
                      <a:cubicBezTo>
                        <a:pt x="13904" y="9161"/>
                        <a:pt x="14357" y="8671"/>
                        <a:pt x="14820" y="8134"/>
                      </a:cubicBezTo>
                      <a:cubicBezTo>
                        <a:pt x="15284" y="7598"/>
                        <a:pt x="15758" y="7016"/>
                        <a:pt x="16200" y="6465"/>
                      </a:cubicBezTo>
                      <a:cubicBezTo>
                        <a:pt x="16642" y="5913"/>
                        <a:pt x="17051" y="5392"/>
                        <a:pt x="17440" y="4917"/>
                      </a:cubicBezTo>
                      <a:cubicBezTo>
                        <a:pt x="17828" y="4443"/>
                        <a:pt x="18194" y="4014"/>
                        <a:pt x="18625" y="3493"/>
                      </a:cubicBezTo>
                      <a:cubicBezTo>
                        <a:pt x="19056" y="2972"/>
                        <a:pt x="19552" y="2359"/>
                        <a:pt x="20059" y="1762"/>
                      </a:cubicBezTo>
                      <a:cubicBezTo>
                        <a:pt x="20565" y="1164"/>
                        <a:pt x="21083" y="582"/>
                        <a:pt x="21600" y="0"/>
                      </a:cubicBezTo>
                    </a:path>
                  </a:pathLst>
                </a:custGeom>
                <a:noFill/>
                <a:ln w="2725" cap="rnd">
                  <a:solidFill>
                    <a:srgbClr val="CDE8B5">
                      <a:alpha val="39000"/>
                    </a:srgbClr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marL="0" marR="0" lvl="0" indent="0" algn="l" defTabSz="355600" rtl="0" eaLnBrk="1" fontAlgn="auto" latinLnBrk="0" hangingPunct="0">
                    <a:lnSpc>
                      <a:spcPct val="100000"/>
                    </a:lnSpc>
                    <a:spcBef>
                      <a:spcPts val="47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4000">
                      <a:solidFill>
                        <a:srgbClr val="53585F"/>
                      </a:solidFill>
                      <a:latin typeface="Graphik-Light"/>
                      <a:ea typeface="Graphik-Light"/>
                      <a:cs typeface="Graphik-Light"/>
                      <a:sym typeface="Graphik Light"/>
                    </a:defRPr>
                  </a:pPr>
                  <a:endParaRPr kumimoji="0" lang="en-US" sz="4000" b="0" i="0" u="none" strike="noStrike" kern="0" cap="none" spc="0" normalizeH="0" baseline="0" noProof="1">
                    <a:ln>
                      <a:noFill/>
                    </a:ln>
                    <a:solidFill>
                      <a:srgbClr val="53585F"/>
                    </a:solidFill>
                    <a:effectLst/>
                    <a:uLnTx/>
                    <a:uFillTx/>
                    <a:latin typeface="Graphik-Light"/>
                    <a:sym typeface="Graphik Light"/>
                  </a:endParaRPr>
                </a:p>
              </p:txBody>
            </p:sp>
            <p:sp>
              <p:nvSpPr>
                <p:cNvPr id="62" name="Line">
                  <a:extLst>
                    <a:ext uri="{FF2B5EF4-FFF2-40B4-BE49-F238E27FC236}">
                      <a16:creationId xmlns:a16="http://schemas.microsoft.com/office/drawing/2014/main" id="{5005ECC2-4409-9589-8E27-761FAC580EF2}"/>
                    </a:ext>
                  </a:extLst>
                </p:cNvPr>
                <p:cNvSpPr/>
                <p:nvPr/>
              </p:nvSpPr>
              <p:spPr>
                <a:xfrm>
                  <a:off x="111413" y="653370"/>
                  <a:ext cx="379466" cy="299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270" y="600"/>
                        <a:pt x="541" y="1200"/>
                        <a:pt x="980" y="1971"/>
                      </a:cubicBezTo>
                      <a:cubicBezTo>
                        <a:pt x="1420" y="2743"/>
                        <a:pt x="2028" y="3686"/>
                        <a:pt x="2721" y="4629"/>
                      </a:cubicBezTo>
                      <a:cubicBezTo>
                        <a:pt x="3414" y="5571"/>
                        <a:pt x="4192" y="6514"/>
                        <a:pt x="4783" y="7221"/>
                      </a:cubicBezTo>
                      <a:cubicBezTo>
                        <a:pt x="5375" y="7929"/>
                        <a:pt x="5780" y="8400"/>
                        <a:pt x="6372" y="9000"/>
                      </a:cubicBezTo>
                      <a:cubicBezTo>
                        <a:pt x="6963" y="9600"/>
                        <a:pt x="7741" y="10329"/>
                        <a:pt x="8485" y="10971"/>
                      </a:cubicBezTo>
                      <a:cubicBezTo>
                        <a:pt x="9228" y="11614"/>
                        <a:pt x="9938" y="12171"/>
                        <a:pt x="10715" y="12750"/>
                      </a:cubicBezTo>
                      <a:cubicBezTo>
                        <a:pt x="11493" y="13329"/>
                        <a:pt x="12338" y="13929"/>
                        <a:pt x="13082" y="14464"/>
                      </a:cubicBezTo>
                      <a:cubicBezTo>
                        <a:pt x="13825" y="15000"/>
                        <a:pt x="14468" y="15471"/>
                        <a:pt x="15110" y="15943"/>
                      </a:cubicBezTo>
                      <a:cubicBezTo>
                        <a:pt x="15752" y="16414"/>
                        <a:pt x="16394" y="16886"/>
                        <a:pt x="17206" y="17529"/>
                      </a:cubicBezTo>
                      <a:cubicBezTo>
                        <a:pt x="18017" y="18171"/>
                        <a:pt x="18997" y="18986"/>
                        <a:pt x="19758" y="19693"/>
                      </a:cubicBezTo>
                      <a:cubicBezTo>
                        <a:pt x="20518" y="20400"/>
                        <a:pt x="21059" y="21000"/>
                        <a:pt x="21600" y="21600"/>
                      </a:cubicBezTo>
                    </a:path>
                  </a:pathLst>
                </a:custGeom>
                <a:noFill/>
                <a:ln w="2725" cap="rnd">
                  <a:solidFill>
                    <a:srgbClr val="CDE8B5">
                      <a:alpha val="39000"/>
                    </a:srgbClr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marL="0" marR="0" lvl="0" indent="0" algn="l" defTabSz="355600" rtl="0" eaLnBrk="1" fontAlgn="auto" latinLnBrk="0" hangingPunct="0">
                    <a:lnSpc>
                      <a:spcPct val="100000"/>
                    </a:lnSpc>
                    <a:spcBef>
                      <a:spcPts val="47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4000">
                      <a:solidFill>
                        <a:srgbClr val="53585F"/>
                      </a:solidFill>
                      <a:latin typeface="Graphik-Light"/>
                      <a:ea typeface="Graphik-Light"/>
                      <a:cs typeface="Graphik-Light"/>
                      <a:sym typeface="Graphik Light"/>
                    </a:defRPr>
                  </a:pPr>
                  <a:endParaRPr kumimoji="0" lang="en-US" sz="4000" b="0" i="0" u="none" strike="noStrike" kern="0" cap="none" spc="0" normalizeH="0" baseline="0" noProof="1">
                    <a:ln>
                      <a:noFill/>
                    </a:ln>
                    <a:solidFill>
                      <a:srgbClr val="53585F"/>
                    </a:solidFill>
                    <a:effectLst/>
                    <a:uLnTx/>
                    <a:uFillTx/>
                    <a:latin typeface="Graphik-Light"/>
                    <a:sym typeface="Graphik Light"/>
                  </a:endParaRPr>
                </a:p>
              </p:txBody>
            </p:sp>
            <p:sp>
              <p:nvSpPr>
                <p:cNvPr id="63" name="Line">
                  <a:extLst>
                    <a:ext uri="{FF2B5EF4-FFF2-40B4-BE49-F238E27FC236}">
                      <a16:creationId xmlns:a16="http://schemas.microsoft.com/office/drawing/2014/main" id="{5D01F160-95B9-CDD9-4834-4865BCDE3554}"/>
                    </a:ext>
                  </a:extLst>
                </p:cNvPr>
                <p:cNvSpPr/>
                <p:nvPr/>
              </p:nvSpPr>
              <p:spPr>
                <a:xfrm>
                  <a:off x="769075" y="470709"/>
                  <a:ext cx="371200" cy="2682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9" h="21600" extrusionOk="0">
                      <a:moveTo>
                        <a:pt x="35" y="21600"/>
                      </a:moveTo>
                      <a:cubicBezTo>
                        <a:pt x="7" y="21406"/>
                        <a:pt x="-21" y="21213"/>
                        <a:pt x="21" y="21058"/>
                      </a:cubicBezTo>
                      <a:cubicBezTo>
                        <a:pt x="63" y="20903"/>
                        <a:pt x="175" y="20787"/>
                        <a:pt x="594" y="20303"/>
                      </a:cubicBezTo>
                      <a:cubicBezTo>
                        <a:pt x="1013" y="19819"/>
                        <a:pt x="1739" y="18968"/>
                        <a:pt x="2396" y="18252"/>
                      </a:cubicBezTo>
                      <a:cubicBezTo>
                        <a:pt x="3053" y="17535"/>
                        <a:pt x="3640" y="16955"/>
                        <a:pt x="4198" y="16432"/>
                      </a:cubicBezTo>
                      <a:cubicBezTo>
                        <a:pt x="4757" y="15910"/>
                        <a:pt x="5288" y="15445"/>
                        <a:pt x="5917" y="14961"/>
                      </a:cubicBezTo>
                      <a:cubicBezTo>
                        <a:pt x="6546" y="14477"/>
                        <a:pt x="7272" y="13974"/>
                        <a:pt x="8013" y="13432"/>
                      </a:cubicBezTo>
                      <a:cubicBezTo>
                        <a:pt x="8753" y="12890"/>
                        <a:pt x="9508" y="12310"/>
                        <a:pt x="10304" y="11690"/>
                      </a:cubicBezTo>
                      <a:cubicBezTo>
                        <a:pt x="11100" y="11071"/>
                        <a:pt x="11939" y="10413"/>
                        <a:pt x="12665" y="9832"/>
                      </a:cubicBezTo>
                      <a:cubicBezTo>
                        <a:pt x="13392" y="9252"/>
                        <a:pt x="14006" y="8748"/>
                        <a:pt x="14621" y="8206"/>
                      </a:cubicBezTo>
                      <a:cubicBezTo>
                        <a:pt x="15236" y="7665"/>
                        <a:pt x="15851" y="7084"/>
                        <a:pt x="16465" y="6465"/>
                      </a:cubicBezTo>
                      <a:cubicBezTo>
                        <a:pt x="17080" y="5845"/>
                        <a:pt x="17695" y="5187"/>
                        <a:pt x="18170" y="4645"/>
                      </a:cubicBezTo>
                      <a:cubicBezTo>
                        <a:pt x="18645" y="4103"/>
                        <a:pt x="18980" y="3677"/>
                        <a:pt x="19385" y="3155"/>
                      </a:cubicBezTo>
                      <a:cubicBezTo>
                        <a:pt x="19791" y="2632"/>
                        <a:pt x="20266" y="2013"/>
                        <a:pt x="20643" y="1471"/>
                      </a:cubicBezTo>
                      <a:cubicBezTo>
                        <a:pt x="21020" y="929"/>
                        <a:pt x="21300" y="465"/>
                        <a:pt x="21579" y="0"/>
                      </a:cubicBezTo>
                    </a:path>
                  </a:pathLst>
                </a:custGeom>
                <a:noFill/>
                <a:ln w="2725" cap="rnd">
                  <a:solidFill>
                    <a:srgbClr val="CDE8B5">
                      <a:alpha val="39000"/>
                    </a:srgbClr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marL="0" marR="0" lvl="0" indent="0" algn="l" defTabSz="355600" rtl="0" eaLnBrk="1" fontAlgn="auto" latinLnBrk="0" hangingPunct="0">
                    <a:lnSpc>
                      <a:spcPct val="100000"/>
                    </a:lnSpc>
                    <a:spcBef>
                      <a:spcPts val="47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4000">
                      <a:solidFill>
                        <a:srgbClr val="53585F"/>
                      </a:solidFill>
                      <a:latin typeface="Graphik-Light"/>
                      <a:ea typeface="Graphik-Light"/>
                      <a:cs typeface="Graphik-Light"/>
                      <a:sym typeface="Graphik Light"/>
                    </a:defRPr>
                  </a:pPr>
                  <a:endParaRPr kumimoji="0" lang="en-US" sz="4000" b="0" i="0" u="none" strike="noStrike" kern="0" cap="none" spc="0" normalizeH="0" baseline="0" noProof="1">
                    <a:ln>
                      <a:noFill/>
                    </a:ln>
                    <a:solidFill>
                      <a:srgbClr val="53585F"/>
                    </a:solidFill>
                    <a:effectLst/>
                    <a:uLnTx/>
                    <a:uFillTx/>
                    <a:latin typeface="Graphik-Light"/>
                    <a:sym typeface="Graphik Light"/>
                  </a:endParaRPr>
                </a:p>
              </p:txBody>
            </p:sp>
            <p:sp>
              <p:nvSpPr>
                <p:cNvPr id="256" name="Line">
                  <a:extLst>
                    <a:ext uri="{FF2B5EF4-FFF2-40B4-BE49-F238E27FC236}">
                      <a16:creationId xmlns:a16="http://schemas.microsoft.com/office/drawing/2014/main" id="{EFBFA24C-4494-3202-38D7-8D2841A75230}"/>
                    </a:ext>
                  </a:extLst>
                </p:cNvPr>
                <p:cNvSpPr/>
                <p:nvPr/>
              </p:nvSpPr>
              <p:spPr>
                <a:xfrm>
                  <a:off x="630798" y="0"/>
                  <a:ext cx="43445" cy="421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1" h="21600" extrusionOk="0">
                      <a:moveTo>
                        <a:pt x="21381" y="0"/>
                      </a:moveTo>
                      <a:cubicBezTo>
                        <a:pt x="16256" y="952"/>
                        <a:pt x="11130" y="1905"/>
                        <a:pt x="8018" y="2762"/>
                      </a:cubicBezTo>
                      <a:cubicBezTo>
                        <a:pt x="4906" y="3619"/>
                        <a:pt x="3808" y="4381"/>
                        <a:pt x="2710" y="5143"/>
                      </a:cubicBezTo>
                      <a:cubicBezTo>
                        <a:pt x="1611" y="5905"/>
                        <a:pt x="513" y="6667"/>
                        <a:pt x="147" y="7429"/>
                      </a:cubicBezTo>
                      <a:cubicBezTo>
                        <a:pt x="-219" y="8190"/>
                        <a:pt x="147" y="8952"/>
                        <a:pt x="696" y="9638"/>
                      </a:cubicBezTo>
                      <a:cubicBezTo>
                        <a:pt x="1245" y="10324"/>
                        <a:pt x="1978" y="10933"/>
                        <a:pt x="2893" y="11638"/>
                      </a:cubicBezTo>
                      <a:cubicBezTo>
                        <a:pt x="3808" y="12343"/>
                        <a:pt x="4906" y="13143"/>
                        <a:pt x="6005" y="13829"/>
                      </a:cubicBezTo>
                      <a:cubicBezTo>
                        <a:pt x="7103" y="14514"/>
                        <a:pt x="8201" y="15086"/>
                        <a:pt x="8934" y="15752"/>
                      </a:cubicBezTo>
                      <a:cubicBezTo>
                        <a:pt x="9666" y="16419"/>
                        <a:pt x="10032" y="17181"/>
                        <a:pt x="10398" y="17962"/>
                      </a:cubicBezTo>
                      <a:cubicBezTo>
                        <a:pt x="10764" y="18743"/>
                        <a:pt x="11130" y="19543"/>
                        <a:pt x="11496" y="20152"/>
                      </a:cubicBezTo>
                      <a:cubicBezTo>
                        <a:pt x="11862" y="20762"/>
                        <a:pt x="12228" y="21181"/>
                        <a:pt x="12595" y="21600"/>
                      </a:cubicBezTo>
                    </a:path>
                  </a:pathLst>
                </a:custGeom>
                <a:noFill/>
                <a:ln w="2725" cap="rnd">
                  <a:solidFill>
                    <a:srgbClr val="CDE8B5">
                      <a:alpha val="39000"/>
                    </a:srgbClr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marL="0" marR="0" lvl="0" indent="0" algn="l" defTabSz="355600" rtl="0" eaLnBrk="1" fontAlgn="auto" latinLnBrk="0" hangingPunct="0">
                    <a:lnSpc>
                      <a:spcPct val="100000"/>
                    </a:lnSpc>
                    <a:spcBef>
                      <a:spcPts val="47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4000">
                      <a:solidFill>
                        <a:srgbClr val="53585F"/>
                      </a:solidFill>
                      <a:latin typeface="Graphik-Light"/>
                      <a:ea typeface="Graphik-Light"/>
                      <a:cs typeface="Graphik-Light"/>
                      <a:sym typeface="Graphik Light"/>
                    </a:defRPr>
                  </a:pPr>
                  <a:endParaRPr kumimoji="0" lang="en-US" sz="4000" b="0" i="0" u="none" strike="noStrike" kern="0" cap="none" spc="0" normalizeH="0" baseline="0" noProof="1">
                    <a:ln>
                      <a:noFill/>
                    </a:ln>
                    <a:solidFill>
                      <a:srgbClr val="53585F"/>
                    </a:solidFill>
                    <a:effectLst/>
                    <a:uLnTx/>
                    <a:uFillTx/>
                    <a:latin typeface="Graphik-Light"/>
                    <a:sym typeface="Graphik Light"/>
                  </a:endParaRPr>
                </a:p>
              </p:txBody>
            </p:sp>
          </p:grpSp>
        </p:grpSp>
        <p:sp>
          <p:nvSpPr>
            <p:cNvPr id="257" name="A">
              <a:extLst>
                <a:ext uri="{FF2B5EF4-FFF2-40B4-BE49-F238E27FC236}">
                  <a16:creationId xmlns:a16="http://schemas.microsoft.com/office/drawing/2014/main" id="{A693F04B-12DA-C2CB-49B5-BD6CF75D18E9}"/>
                </a:ext>
              </a:extLst>
            </p:cNvPr>
            <p:cNvSpPr txBox="1"/>
            <p:nvPr/>
          </p:nvSpPr>
          <p:spPr>
            <a:xfrm>
              <a:off x="9244250" y="1954243"/>
              <a:ext cx="594715" cy="31803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defTabSz="355600">
                <a:spcBef>
                  <a:spcPts val="4700"/>
                </a:spcBef>
                <a:defRPr sz="2000">
                  <a:solidFill>
                    <a:srgbClr val="53585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pPr marL="0" marR="0" lvl="0" indent="0" algn="l" defTabSz="355600" rtl="0" eaLnBrk="1" fontAlgn="auto" latinLnBrk="0" hangingPunct="0">
                <a:lnSpc>
                  <a:spcPct val="100000"/>
                </a:lnSpc>
                <a:spcBef>
                  <a:spcPts val="4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kern="0" noProof="1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Type A</a:t>
              </a:r>
            </a:p>
          </p:txBody>
        </p:sp>
        <p:sp>
          <p:nvSpPr>
            <p:cNvPr id="258" name="A">
              <a:extLst>
                <a:ext uri="{FF2B5EF4-FFF2-40B4-BE49-F238E27FC236}">
                  <a16:creationId xmlns:a16="http://schemas.microsoft.com/office/drawing/2014/main" id="{5F125120-FC60-34E8-24A6-7B4226CB79BD}"/>
                </a:ext>
              </a:extLst>
            </p:cNvPr>
            <p:cNvSpPr txBox="1"/>
            <p:nvPr/>
          </p:nvSpPr>
          <p:spPr>
            <a:xfrm>
              <a:off x="11023061" y="1939505"/>
              <a:ext cx="585097" cy="31803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defTabSz="355600">
                <a:spcBef>
                  <a:spcPts val="4700"/>
                </a:spcBef>
                <a:defRPr sz="2000">
                  <a:solidFill>
                    <a:srgbClr val="53585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pPr marL="0" marR="0" lvl="0" indent="0" algn="l" defTabSz="355600" rtl="0" eaLnBrk="1" fontAlgn="auto" latinLnBrk="0" hangingPunct="0">
                <a:lnSpc>
                  <a:spcPct val="100000"/>
                </a:lnSpc>
                <a:spcBef>
                  <a:spcPts val="4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kern="0" noProof="1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Type B</a:t>
              </a:r>
            </a:p>
          </p:txBody>
        </p:sp>
        <p:grpSp>
          <p:nvGrpSpPr>
            <p:cNvPr id="259" name="Group">
              <a:extLst>
                <a:ext uri="{FF2B5EF4-FFF2-40B4-BE49-F238E27FC236}">
                  <a16:creationId xmlns:a16="http://schemas.microsoft.com/office/drawing/2014/main" id="{AD736673-A555-A997-F285-803B7804126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825997" y="2316536"/>
              <a:ext cx="1096453" cy="1806550"/>
              <a:chOff x="-2" y="1"/>
              <a:chExt cx="1600510" cy="2637047"/>
            </a:xfrm>
          </p:grpSpPr>
          <p:sp>
            <p:nvSpPr>
              <p:cNvPr id="260" name="Sapling">
                <a:extLst>
                  <a:ext uri="{FF2B5EF4-FFF2-40B4-BE49-F238E27FC236}">
                    <a16:creationId xmlns:a16="http://schemas.microsoft.com/office/drawing/2014/main" id="{533D7CCC-58C7-4E80-7788-3EAEDB3E093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2" y="1"/>
                <a:ext cx="1600510" cy="26370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extrusionOk="0">
                    <a:moveTo>
                      <a:pt x="11199" y="0"/>
                    </a:moveTo>
                    <a:cubicBezTo>
                      <a:pt x="11199" y="0"/>
                      <a:pt x="4417" y="3031"/>
                      <a:pt x="10035" y="4898"/>
                    </a:cubicBezTo>
                    <a:cubicBezTo>
                      <a:pt x="9510" y="6131"/>
                      <a:pt x="9363" y="7938"/>
                      <a:pt x="9409" y="9496"/>
                    </a:cubicBezTo>
                    <a:lnTo>
                      <a:pt x="8674" y="8999"/>
                    </a:lnTo>
                    <a:cubicBezTo>
                      <a:pt x="8753" y="8469"/>
                      <a:pt x="8637" y="7236"/>
                      <a:pt x="6085" y="6596"/>
                    </a:cubicBezTo>
                    <a:cubicBezTo>
                      <a:pt x="4779" y="6269"/>
                      <a:pt x="1583" y="5708"/>
                      <a:pt x="1583" y="5708"/>
                    </a:cubicBezTo>
                    <a:cubicBezTo>
                      <a:pt x="1583" y="5708"/>
                      <a:pt x="2192" y="9914"/>
                      <a:pt x="8277" y="9288"/>
                    </a:cubicBezTo>
                    <a:lnTo>
                      <a:pt x="9442" y="10173"/>
                    </a:lnTo>
                    <a:cubicBezTo>
                      <a:pt x="9506" y="11142"/>
                      <a:pt x="9642" y="11948"/>
                      <a:pt x="9794" y="12354"/>
                    </a:cubicBezTo>
                    <a:cubicBezTo>
                      <a:pt x="9962" y="12802"/>
                      <a:pt x="9961" y="13514"/>
                      <a:pt x="9880" y="14272"/>
                    </a:cubicBezTo>
                    <a:cubicBezTo>
                      <a:pt x="9466" y="14005"/>
                      <a:pt x="8793" y="13598"/>
                      <a:pt x="8103" y="13290"/>
                    </a:cubicBezTo>
                    <a:cubicBezTo>
                      <a:pt x="8027" y="12682"/>
                      <a:pt x="7456" y="11412"/>
                      <a:pt x="4177" y="10704"/>
                    </a:cubicBezTo>
                    <a:cubicBezTo>
                      <a:pt x="2433" y="10327"/>
                      <a:pt x="0" y="9337"/>
                      <a:pt x="0" y="9337"/>
                    </a:cubicBezTo>
                    <a:cubicBezTo>
                      <a:pt x="0" y="9337"/>
                      <a:pt x="-91" y="14725"/>
                      <a:pt x="7643" y="13699"/>
                    </a:cubicBezTo>
                    <a:lnTo>
                      <a:pt x="9774" y="15048"/>
                    </a:lnTo>
                    <a:cubicBezTo>
                      <a:pt x="9613" y="16048"/>
                      <a:pt x="9368" y="17001"/>
                      <a:pt x="9248" y="17425"/>
                    </a:cubicBezTo>
                    <a:cubicBezTo>
                      <a:pt x="9002" y="18288"/>
                      <a:pt x="9059" y="20480"/>
                      <a:pt x="9040" y="20890"/>
                    </a:cubicBezTo>
                    <a:cubicBezTo>
                      <a:pt x="9025" y="21202"/>
                      <a:pt x="8408" y="21321"/>
                      <a:pt x="8408" y="21321"/>
                    </a:cubicBezTo>
                    <a:cubicBezTo>
                      <a:pt x="8040" y="21377"/>
                      <a:pt x="8034" y="21600"/>
                      <a:pt x="8408" y="21600"/>
                    </a:cubicBezTo>
                    <a:cubicBezTo>
                      <a:pt x="8609" y="21600"/>
                      <a:pt x="11920" y="21600"/>
                      <a:pt x="12073" y="21600"/>
                    </a:cubicBezTo>
                    <a:cubicBezTo>
                      <a:pt x="12436" y="21600"/>
                      <a:pt x="12487" y="21364"/>
                      <a:pt x="12073" y="21321"/>
                    </a:cubicBezTo>
                    <a:cubicBezTo>
                      <a:pt x="11522" y="21262"/>
                      <a:pt x="11131" y="21121"/>
                      <a:pt x="11041" y="20813"/>
                    </a:cubicBezTo>
                    <a:cubicBezTo>
                      <a:pt x="10952" y="20504"/>
                      <a:pt x="10394" y="18575"/>
                      <a:pt x="10639" y="17569"/>
                    </a:cubicBezTo>
                    <a:cubicBezTo>
                      <a:pt x="10677" y="17413"/>
                      <a:pt x="10715" y="17216"/>
                      <a:pt x="10750" y="16989"/>
                    </a:cubicBezTo>
                    <a:cubicBezTo>
                      <a:pt x="11060" y="16769"/>
                      <a:pt x="11717" y="16311"/>
                      <a:pt x="12305" y="15945"/>
                    </a:cubicBezTo>
                    <a:cubicBezTo>
                      <a:pt x="13447" y="16166"/>
                      <a:pt x="15980" y="16464"/>
                      <a:pt x="18119" y="15364"/>
                    </a:cubicBezTo>
                    <a:cubicBezTo>
                      <a:pt x="19247" y="14783"/>
                      <a:pt x="21509" y="13280"/>
                      <a:pt x="21509" y="13280"/>
                    </a:cubicBezTo>
                    <a:cubicBezTo>
                      <a:pt x="21509" y="13280"/>
                      <a:pt x="12547" y="12190"/>
                      <a:pt x="11737" y="15573"/>
                    </a:cubicBezTo>
                    <a:lnTo>
                      <a:pt x="10864" y="16043"/>
                    </a:lnTo>
                    <a:cubicBezTo>
                      <a:pt x="10971" y="14873"/>
                      <a:pt x="10991" y="13415"/>
                      <a:pt x="10775" y="12417"/>
                    </a:cubicBezTo>
                    <a:lnTo>
                      <a:pt x="12355" y="11579"/>
                    </a:lnTo>
                    <a:cubicBezTo>
                      <a:pt x="18672" y="12159"/>
                      <a:pt x="20026" y="7835"/>
                      <a:pt x="20026" y="7835"/>
                    </a:cubicBezTo>
                    <a:cubicBezTo>
                      <a:pt x="20026" y="7835"/>
                      <a:pt x="17651" y="8235"/>
                      <a:pt x="15906" y="8612"/>
                    </a:cubicBezTo>
                    <a:cubicBezTo>
                      <a:pt x="12429" y="9363"/>
                      <a:pt x="11998" y="10745"/>
                      <a:pt x="11973" y="11300"/>
                    </a:cubicBezTo>
                    <a:lnTo>
                      <a:pt x="10634" y="11780"/>
                    </a:lnTo>
                    <a:cubicBezTo>
                      <a:pt x="10426" y="10763"/>
                      <a:pt x="10298" y="9630"/>
                      <a:pt x="10271" y="8492"/>
                    </a:cubicBezTo>
                    <a:lnTo>
                      <a:pt x="11654" y="7417"/>
                    </a:lnTo>
                    <a:cubicBezTo>
                      <a:pt x="16996" y="7894"/>
                      <a:pt x="18144" y="4232"/>
                      <a:pt x="18144" y="4232"/>
                    </a:cubicBezTo>
                    <a:cubicBezTo>
                      <a:pt x="18144" y="4232"/>
                      <a:pt x="16125" y="4573"/>
                      <a:pt x="14642" y="4893"/>
                    </a:cubicBezTo>
                    <a:cubicBezTo>
                      <a:pt x="11810" y="5505"/>
                      <a:pt x="11357" y="6610"/>
                      <a:pt x="11305" y="7117"/>
                    </a:cubicBezTo>
                    <a:cubicBezTo>
                      <a:pt x="10911" y="7336"/>
                      <a:pt x="10530" y="7612"/>
                      <a:pt x="10265" y="7818"/>
                    </a:cubicBezTo>
                    <a:cubicBezTo>
                      <a:pt x="10277" y="6831"/>
                      <a:pt x="10367" y="5857"/>
                      <a:pt x="10551" y="4967"/>
                    </a:cubicBezTo>
                    <a:cubicBezTo>
                      <a:pt x="11084" y="4744"/>
                      <a:pt x="13013" y="3792"/>
                      <a:pt x="11865" y="2105"/>
                    </a:cubicBezTo>
                    <a:cubicBezTo>
                      <a:pt x="11342" y="1337"/>
                      <a:pt x="11199" y="0"/>
                      <a:pt x="11199" y="0"/>
                    </a:cubicBezTo>
                    <a:close/>
                  </a:path>
                </a:pathLst>
              </a:custGeom>
              <a:solidFill>
                <a:srgbClr val="49705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3200" b="0" i="0" u="none" strike="noStrike" kern="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grpSp>
            <p:nvGrpSpPr>
              <p:cNvPr id="261" name="Drawing">
                <a:extLst>
                  <a:ext uri="{FF2B5EF4-FFF2-40B4-BE49-F238E27FC236}">
                    <a16:creationId xmlns:a16="http://schemas.microsoft.com/office/drawing/2014/main" id="{2256E182-0C15-314E-B23F-A5E0AA9B69DA}"/>
                  </a:ext>
                </a:extLst>
              </p:cNvPr>
              <p:cNvGrpSpPr/>
              <p:nvPr/>
            </p:nvGrpSpPr>
            <p:grpSpPr>
              <a:xfrm>
                <a:off x="96825" y="138924"/>
                <a:ext cx="1257516" cy="1778117"/>
                <a:chOff x="0" y="0"/>
                <a:chExt cx="1257515" cy="1778116"/>
              </a:xfrm>
            </p:grpSpPr>
            <p:sp>
              <p:nvSpPr>
                <p:cNvPr id="262" name="Line">
                  <a:extLst>
                    <a:ext uri="{FF2B5EF4-FFF2-40B4-BE49-F238E27FC236}">
                      <a16:creationId xmlns:a16="http://schemas.microsoft.com/office/drawing/2014/main" id="{5F858E05-D41D-E369-07E1-707EBCC6E528}"/>
                    </a:ext>
                  </a:extLst>
                </p:cNvPr>
                <p:cNvSpPr/>
                <p:nvPr/>
              </p:nvSpPr>
              <p:spPr>
                <a:xfrm>
                  <a:off x="805135" y="1608169"/>
                  <a:ext cx="365204" cy="169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cubicBezTo>
                        <a:pt x="48" y="21345"/>
                        <a:pt x="95" y="21089"/>
                        <a:pt x="214" y="20808"/>
                      </a:cubicBezTo>
                      <a:cubicBezTo>
                        <a:pt x="333" y="20528"/>
                        <a:pt x="523" y="20221"/>
                        <a:pt x="760" y="19813"/>
                      </a:cubicBezTo>
                      <a:cubicBezTo>
                        <a:pt x="998" y="19404"/>
                        <a:pt x="1283" y="18894"/>
                        <a:pt x="1556" y="18383"/>
                      </a:cubicBezTo>
                      <a:cubicBezTo>
                        <a:pt x="1830" y="17872"/>
                        <a:pt x="2091" y="17362"/>
                        <a:pt x="2448" y="16800"/>
                      </a:cubicBezTo>
                      <a:cubicBezTo>
                        <a:pt x="2804" y="16238"/>
                        <a:pt x="3255" y="15626"/>
                        <a:pt x="3766" y="14936"/>
                      </a:cubicBezTo>
                      <a:cubicBezTo>
                        <a:pt x="4277" y="14247"/>
                        <a:pt x="4848" y="13481"/>
                        <a:pt x="5382" y="12843"/>
                      </a:cubicBezTo>
                      <a:cubicBezTo>
                        <a:pt x="5917" y="12204"/>
                        <a:pt x="6416" y="11694"/>
                        <a:pt x="6891" y="11209"/>
                      </a:cubicBezTo>
                      <a:cubicBezTo>
                        <a:pt x="7366" y="10723"/>
                        <a:pt x="7818" y="10264"/>
                        <a:pt x="8305" y="9830"/>
                      </a:cubicBezTo>
                      <a:cubicBezTo>
                        <a:pt x="8792" y="9396"/>
                        <a:pt x="9315" y="8987"/>
                        <a:pt x="9838" y="8553"/>
                      </a:cubicBezTo>
                      <a:cubicBezTo>
                        <a:pt x="10360" y="8119"/>
                        <a:pt x="10883" y="7660"/>
                        <a:pt x="11406" y="7277"/>
                      </a:cubicBezTo>
                      <a:cubicBezTo>
                        <a:pt x="11929" y="6894"/>
                        <a:pt x="12451" y="6587"/>
                        <a:pt x="13046" y="6179"/>
                      </a:cubicBezTo>
                      <a:cubicBezTo>
                        <a:pt x="13640" y="5770"/>
                        <a:pt x="14305" y="5260"/>
                        <a:pt x="14887" y="4826"/>
                      </a:cubicBezTo>
                      <a:cubicBezTo>
                        <a:pt x="15469" y="4391"/>
                        <a:pt x="15968" y="4034"/>
                        <a:pt x="16479" y="3677"/>
                      </a:cubicBezTo>
                      <a:cubicBezTo>
                        <a:pt x="16990" y="3319"/>
                        <a:pt x="17513" y="2962"/>
                        <a:pt x="18012" y="2630"/>
                      </a:cubicBezTo>
                      <a:cubicBezTo>
                        <a:pt x="18511" y="2298"/>
                        <a:pt x="18986" y="1991"/>
                        <a:pt x="19580" y="1557"/>
                      </a:cubicBezTo>
                      <a:cubicBezTo>
                        <a:pt x="20174" y="1123"/>
                        <a:pt x="20887" y="562"/>
                        <a:pt x="21600" y="0"/>
                      </a:cubicBezTo>
                    </a:path>
                  </a:pathLst>
                </a:custGeom>
                <a:noFill/>
                <a:ln w="2725" cap="rnd">
                  <a:solidFill>
                    <a:srgbClr val="CDE8B5">
                      <a:alpha val="39000"/>
                    </a:srgbClr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marL="0" marR="0" lvl="0" indent="0" algn="l" defTabSz="355600" rtl="0" eaLnBrk="1" fontAlgn="auto" latinLnBrk="0" hangingPunct="0">
                    <a:lnSpc>
                      <a:spcPct val="100000"/>
                    </a:lnSpc>
                    <a:spcBef>
                      <a:spcPts val="47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4000">
                      <a:solidFill>
                        <a:srgbClr val="53585F"/>
                      </a:solidFill>
                      <a:latin typeface="Graphik-Light"/>
                      <a:ea typeface="Graphik-Light"/>
                      <a:cs typeface="Graphik-Light"/>
                      <a:sym typeface="Graphik Light"/>
                    </a:defRPr>
                  </a:pPr>
                  <a:endParaRPr kumimoji="0" lang="en-US" sz="4000" b="0" i="0" u="none" strike="noStrike" kern="0" cap="none" spc="0" normalizeH="0" baseline="0" noProof="1">
                    <a:ln>
                      <a:noFill/>
                    </a:ln>
                    <a:solidFill>
                      <a:srgbClr val="53585F"/>
                    </a:solidFill>
                    <a:effectLst/>
                    <a:uLnTx/>
                    <a:uFillTx/>
                    <a:latin typeface="Graphik-Light"/>
                    <a:sym typeface="Graphik Light"/>
                  </a:endParaRPr>
                </a:p>
              </p:txBody>
            </p:sp>
            <p:sp>
              <p:nvSpPr>
                <p:cNvPr id="263" name="Line">
                  <a:extLst>
                    <a:ext uri="{FF2B5EF4-FFF2-40B4-BE49-F238E27FC236}">
                      <a16:creationId xmlns:a16="http://schemas.microsoft.com/office/drawing/2014/main" id="{FBD5C603-0C3B-DCDD-3AA3-4BCF46F22507}"/>
                    </a:ext>
                  </a:extLst>
                </p:cNvPr>
                <p:cNvSpPr/>
                <p:nvPr/>
              </p:nvSpPr>
              <p:spPr>
                <a:xfrm>
                  <a:off x="0" y="1146542"/>
                  <a:ext cx="458012" cy="3386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171" y="410"/>
                        <a:pt x="341" y="820"/>
                        <a:pt x="540" y="1256"/>
                      </a:cubicBezTo>
                      <a:cubicBezTo>
                        <a:pt x="739" y="1691"/>
                        <a:pt x="966" y="2152"/>
                        <a:pt x="1232" y="2639"/>
                      </a:cubicBezTo>
                      <a:cubicBezTo>
                        <a:pt x="1497" y="3126"/>
                        <a:pt x="1800" y="3638"/>
                        <a:pt x="2094" y="4087"/>
                      </a:cubicBezTo>
                      <a:cubicBezTo>
                        <a:pt x="2387" y="4535"/>
                        <a:pt x="2672" y="4920"/>
                        <a:pt x="2965" y="5330"/>
                      </a:cubicBezTo>
                      <a:cubicBezTo>
                        <a:pt x="3259" y="5740"/>
                        <a:pt x="3562" y="6175"/>
                        <a:pt x="3922" y="6611"/>
                      </a:cubicBezTo>
                      <a:cubicBezTo>
                        <a:pt x="4282" y="7046"/>
                        <a:pt x="4699" y="7482"/>
                        <a:pt x="5097" y="7892"/>
                      </a:cubicBezTo>
                      <a:cubicBezTo>
                        <a:pt x="5495" y="8302"/>
                        <a:pt x="5874" y="8686"/>
                        <a:pt x="6309" y="9083"/>
                      </a:cubicBezTo>
                      <a:cubicBezTo>
                        <a:pt x="6745" y="9480"/>
                        <a:pt x="7238" y="9890"/>
                        <a:pt x="7749" y="10313"/>
                      </a:cubicBezTo>
                      <a:cubicBezTo>
                        <a:pt x="8261" y="10736"/>
                        <a:pt x="8792" y="11172"/>
                        <a:pt x="9284" y="11530"/>
                      </a:cubicBezTo>
                      <a:cubicBezTo>
                        <a:pt x="9777" y="11889"/>
                        <a:pt x="10232" y="12171"/>
                        <a:pt x="10667" y="12453"/>
                      </a:cubicBezTo>
                      <a:cubicBezTo>
                        <a:pt x="11103" y="12735"/>
                        <a:pt x="11520" y="13016"/>
                        <a:pt x="11899" y="13260"/>
                      </a:cubicBezTo>
                      <a:cubicBezTo>
                        <a:pt x="12278" y="13503"/>
                        <a:pt x="12619" y="13708"/>
                        <a:pt x="12988" y="13939"/>
                      </a:cubicBezTo>
                      <a:cubicBezTo>
                        <a:pt x="13358" y="14169"/>
                        <a:pt x="13756" y="14426"/>
                        <a:pt x="14201" y="14695"/>
                      </a:cubicBezTo>
                      <a:cubicBezTo>
                        <a:pt x="14646" y="14964"/>
                        <a:pt x="15139" y="15246"/>
                        <a:pt x="15518" y="15476"/>
                      </a:cubicBezTo>
                      <a:cubicBezTo>
                        <a:pt x="15897" y="15707"/>
                        <a:pt x="16162" y="15886"/>
                        <a:pt x="16494" y="16142"/>
                      </a:cubicBezTo>
                      <a:cubicBezTo>
                        <a:pt x="16825" y="16399"/>
                        <a:pt x="17223" y="16732"/>
                        <a:pt x="17621" y="17078"/>
                      </a:cubicBezTo>
                      <a:cubicBezTo>
                        <a:pt x="18019" y="17423"/>
                        <a:pt x="18417" y="17782"/>
                        <a:pt x="18872" y="18243"/>
                      </a:cubicBezTo>
                      <a:cubicBezTo>
                        <a:pt x="19326" y="18705"/>
                        <a:pt x="19838" y="19268"/>
                        <a:pt x="20255" y="19755"/>
                      </a:cubicBezTo>
                      <a:cubicBezTo>
                        <a:pt x="20672" y="20242"/>
                        <a:pt x="20994" y="20652"/>
                        <a:pt x="21202" y="20947"/>
                      </a:cubicBezTo>
                      <a:cubicBezTo>
                        <a:pt x="21411" y="21241"/>
                        <a:pt x="21505" y="21421"/>
                        <a:pt x="21600" y="21600"/>
                      </a:cubicBezTo>
                    </a:path>
                  </a:pathLst>
                </a:custGeom>
                <a:noFill/>
                <a:ln w="2725" cap="rnd">
                  <a:solidFill>
                    <a:srgbClr val="CDE8B5">
                      <a:alpha val="39000"/>
                    </a:srgbClr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marL="0" marR="0" lvl="0" indent="0" algn="l" defTabSz="355600" rtl="0" eaLnBrk="1" fontAlgn="auto" latinLnBrk="0" hangingPunct="0">
                    <a:lnSpc>
                      <a:spcPct val="100000"/>
                    </a:lnSpc>
                    <a:spcBef>
                      <a:spcPts val="47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4000">
                      <a:solidFill>
                        <a:srgbClr val="53585F"/>
                      </a:solidFill>
                      <a:latin typeface="Graphik-Light"/>
                      <a:ea typeface="Graphik-Light"/>
                      <a:cs typeface="Graphik-Light"/>
                      <a:sym typeface="Graphik Light"/>
                    </a:defRPr>
                  </a:pPr>
                  <a:endParaRPr kumimoji="0" lang="en-US" sz="4000" b="0" i="0" u="none" strike="noStrike" kern="0" cap="none" spc="0" normalizeH="0" baseline="0" noProof="1">
                    <a:ln>
                      <a:noFill/>
                    </a:ln>
                    <a:solidFill>
                      <a:srgbClr val="53585F"/>
                    </a:solidFill>
                    <a:effectLst/>
                    <a:uLnTx/>
                    <a:uFillTx/>
                    <a:latin typeface="Graphik-Light"/>
                    <a:sym typeface="Graphik Light"/>
                  </a:endParaRPr>
                </a:p>
              </p:txBody>
            </p:sp>
            <p:sp>
              <p:nvSpPr>
                <p:cNvPr id="264" name="Line">
                  <a:extLst>
                    <a:ext uri="{FF2B5EF4-FFF2-40B4-BE49-F238E27FC236}">
                      <a16:creationId xmlns:a16="http://schemas.microsoft.com/office/drawing/2014/main" id="{3EC0A452-5DF8-069A-14D2-A5C730714B86}"/>
                    </a:ext>
                  </a:extLst>
                </p:cNvPr>
                <p:cNvSpPr/>
                <p:nvPr/>
              </p:nvSpPr>
              <p:spPr>
                <a:xfrm>
                  <a:off x="824675" y="932660"/>
                  <a:ext cx="432840" cy="3045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cubicBezTo>
                        <a:pt x="216" y="21539"/>
                        <a:pt x="431" y="21477"/>
                        <a:pt x="808" y="21202"/>
                      </a:cubicBezTo>
                      <a:cubicBezTo>
                        <a:pt x="1186" y="20926"/>
                        <a:pt x="1725" y="20436"/>
                        <a:pt x="2242" y="20007"/>
                      </a:cubicBezTo>
                      <a:cubicBezTo>
                        <a:pt x="2759" y="19578"/>
                        <a:pt x="3255" y="19210"/>
                        <a:pt x="3675" y="18873"/>
                      </a:cubicBezTo>
                      <a:cubicBezTo>
                        <a:pt x="4096" y="18536"/>
                        <a:pt x="4441" y="18230"/>
                        <a:pt x="4915" y="17831"/>
                      </a:cubicBezTo>
                      <a:cubicBezTo>
                        <a:pt x="5389" y="17433"/>
                        <a:pt x="5993" y="16943"/>
                        <a:pt x="6564" y="16453"/>
                      </a:cubicBezTo>
                      <a:cubicBezTo>
                        <a:pt x="7135" y="15963"/>
                        <a:pt x="7674" y="15472"/>
                        <a:pt x="8138" y="15059"/>
                      </a:cubicBezTo>
                      <a:cubicBezTo>
                        <a:pt x="8601" y="14645"/>
                        <a:pt x="8989" y="14308"/>
                        <a:pt x="9410" y="13910"/>
                      </a:cubicBezTo>
                      <a:cubicBezTo>
                        <a:pt x="9830" y="13511"/>
                        <a:pt x="10283" y="13052"/>
                        <a:pt x="10735" y="12592"/>
                      </a:cubicBezTo>
                      <a:cubicBezTo>
                        <a:pt x="11188" y="12133"/>
                        <a:pt x="11641" y="11673"/>
                        <a:pt x="12093" y="11183"/>
                      </a:cubicBezTo>
                      <a:cubicBezTo>
                        <a:pt x="12546" y="10693"/>
                        <a:pt x="12999" y="10172"/>
                        <a:pt x="13451" y="9666"/>
                      </a:cubicBezTo>
                      <a:cubicBezTo>
                        <a:pt x="13904" y="9161"/>
                        <a:pt x="14357" y="8671"/>
                        <a:pt x="14820" y="8134"/>
                      </a:cubicBezTo>
                      <a:cubicBezTo>
                        <a:pt x="15284" y="7598"/>
                        <a:pt x="15758" y="7016"/>
                        <a:pt x="16200" y="6465"/>
                      </a:cubicBezTo>
                      <a:cubicBezTo>
                        <a:pt x="16642" y="5913"/>
                        <a:pt x="17051" y="5392"/>
                        <a:pt x="17440" y="4917"/>
                      </a:cubicBezTo>
                      <a:cubicBezTo>
                        <a:pt x="17828" y="4443"/>
                        <a:pt x="18194" y="4014"/>
                        <a:pt x="18625" y="3493"/>
                      </a:cubicBezTo>
                      <a:cubicBezTo>
                        <a:pt x="19056" y="2972"/>
                        <a:pt x="19552" y="2359"/>
                        <a:pt x="20059" y="1762"/>
                      </a:cubicBezTo>
                      <a:cubicBezTo>
                        <a:pt x="20565" y="1164"/>
                        <a:pt x="21083" y="582"/>
                        <a:pt x="21600" y="0"/>
                      </a:cubicBezTo>
                    </a:path>
                  </a:pathLst>
                </a:custGeom>
                <a:noFill/>
                <a:ln w="2725" cap="rnd">
                  <a:solidFill>
                    <a:srgbClr val="CDE8B5">
                      <a:alpha val="39000"/>
                    </a:srgbClr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marL="0" marR="0" lvl="0" indent="0" algn="l" defTabSz="355600" rtl="0" eaLnBrk="1" fontAlgn="auto" latinLnBrk="0" hangingPunct="0">
                    <a:lnSpc>
                      <a:spcPct val="100000"/>
                    </a:lnSpc>
                    <a:spcBef>
                      <a:spcPts val="47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4000">
                      <a:solidFill>
                        <a:srgbClr val="53585F"/>
                      </a:solidFill>
                      <a:latin typeface="Graphik-Light"/>
                      <a:ea typeface="Graphik-Light"/>
                      <a:cs typeface="Graphik-Light"/>
                      <a:sym typeface="Graphik Light"/>
                    </a:defRPr>
                  </a:pPr>
                  <a:endParaRPr kumimoji="0" lang="en-US" sz="4000" b="0" i="0" u="none" strike="noStrike" kern="0" cap="none" spc="0" normalizeH="0" baseline="0" noProof="1">
                    <a:ln>
                      <a:noFill/>
                    </a:ln>
                    <a:solidFill>
                      <a:srgbClr val="53585F"/>
                    </a:solidFill>
                    <a:effectLst/>
                    <a:uLnTx/>
                    <a:uFillTx/>
                    <a:latin typeface="Graphik-Light"/>
                    <a:sym typeface="Graphik Light"/>
                  </a:endParaRPr>
                </a:p>
              </p:txBody>
            </p:sp>
            <p:sp>
              <p:nvSpPr>
                <p:cNvPr id="265" name="Line">
                  <a:extLst>
                    <a:ext uri="{FF2B5EF4-FFF2-40B4-BE49-F238E27FC236}">
                      <a16:creationId xmlns:a16="http://schemas.microsoft.com/office/drawing/2014/main" id="{384B87DD-915E-62C4-40FD-822BC15E082B}"/>
                    </a:ext>
                  </a:extLst>
                </p:cNvPr>
                <p:cNvSpPr/>
                <p:nvPr/>
              </p:nvSpPr>
              <p:spPr>
                <a:xfrm>
                  <a:off x="111413" y="653370"/>
                  <a:ext cx="379466" cy="299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270" y="600"/>
                        <a:pt x="541" y="1200"/>
                        <a:pt x="980" y="1971"/>
                      </a:cubicBezTo>
                      <a:cubicBezTo>
                        <a:pt x="1420" y="2743"/>
                        <a:pt x="2028" y="3686"/>
                        <a:pt x="2721" y="4629"/>
                      </a:cubicBezTo>
                      <a:cubicBezTo>
                        <a:pt x="3414" y="5571"/>
                        <a:pt x="4192" y="6514"/>
                        <a:pt x="4783" y="7221"/>
                      </a:cubicBezTo>
                      <a:cubicBezTo>
                        <a:pt x="5375" y="7929"/>
                        <a:pt x="5780" y="8400"/>
                        <a:pt x="6372" y="9000"/>
                      </a:cubicBezTo>
                      <a:cubicBezTo>
                        <a:pt x="6963" y="9600"/>
                        <a:pt x="7741" y="10329"/>
                        <a:pt x="8485" y="10971"/>
                      </a:cubicBezTo>
                      <a:cubicBezTo>
                        <a:pt x="9228" y="11614"/>
                        <a:pt x="9938" y="12171"/>
                        <a:pt x="10715" y="12750"/>
                      </a:cubicBezTo>
                      <a:cubicBezTo>
                        <a:pt x="11493" y="13329"/>
                        <a:pt x="12338" y="13929"/>
                        <a:pt x="13082" y="14464"/>
                      </a:cubicBezTo>
                      <a:cubicBezTo>
                        <a:pt x="13825" y="15000"/>
                        <a:pt x="14468" y="15471"/>
                        <a:pt x="15110" y="15943"/>
                      </a:cubicBezTo>
                      <a:cubicBezTo>
                        <a:pt x="15752" y="16414"/>
                        <a:pt x="16394" y="16886"/>
                        <a:pt x="17206" y="17529"/>
                      </a:cubicBezTo>
                      <a:cubicBezTo>
                        <a:pt x="18017" y="18171"/>
                        <a:pt x="18997" y="18986"/>
                        <a:pt x="19758" y="19693"/>
                      </a:cubicBezTo>
                      <a:cubicBezTo>
                        <a:pt x="20518" y="20400"/>
                        <a:pt x="21059" y="21000"/>
                        <a:pt x="21600" y="21600"/>
                      </a:cubicBezTo>
                    </a:path>
                  </a:pathLst>
                </a:custGeom>
                <a:noFill/>
                <a:ln w="2725" cap="rnd">
                  <a:solidFill>
                    <a:srgbClr val="CDE8B5">
                      <a:alpha val="39000"/>
                    </a:srgbClr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marL="0" marR="0" lvl="0" indent="0" algn="l" defTabSz="355600" rtl="0" eaLnBrk="1" fontAlgn="auto" latinLnBrk="0" hangingPunct="0">
                    <a:lnSpc>
                      <a:spcPct val="100000"/>
                    </a:lnSpc>
                    <a:spcBef>
                      <a:spcPts val="47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4000">
                      <a:solidFill>
                        <a:srgbClr val="53585F"/>
                      </a:solidFill>
                      <a:latin typeface="Graphik-Light"/>
                      <a:ea typeface="Graphik-Light"/>
                      <a:cs typeface="Graphik-Light"/>
                      <a:sym typeface="Graphik Light"/>
                    </a:defRPr>
                  </a:pPr>
                  <a:endParaRPr kumimoji="0" lang="en-US" sz="4000" b="0" i="0" u="none" strike="noStrike" kern="0" cap="none" spc="0" normalizeH="0" baseline="0" noProof="1">
                    <a:ln>
                      <a:noFill/>
                    </a:ln>
                    <a:solidFill>
                      <a:srgbClr val="53585F"/>
                    </a:solidFill>
                    <a:effectLst/>
                    <a:uLnTx/>
                    <a:uFillTx/>
                    <a:latin typeface="Graphik-Light"/>
                    <a:sym typeface="Graphik Light"/>
                  </a:endParaRPr>
                </a:p>
              </p:txBody>
            </p:sp>
            <p:sp>
              <p:nvSpPr>
                <p:cNvPr id="266" name="Line">
                  <a:extLst>
                    <a:ext uri="{FF2B5EF4-FFF2-40B4-BE49-F238E27FC236}">
                      <a16:creationId xmlns:a16="http://schemas.microsoft.com/office/drawing/2014/main" id="{7B9A878B-3EDD-25A8-4F1C-A2F124DF797A}"/>
                    </a:ext>
                  </a:extLst>
                </p:cNvPr>
                <p:cNvSpPr/>
                <p:nvPr/>
              </p:nvSpPr>
              <p:spPr>
                <a:xfrm>
                  <a:off x="769075" y="470709"/>
                  <a:ext cx="371200" cy="2682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9" h="21600" extrusionOk="0">
                      <a:moveTo>
                        <a:pt x="35" y="21600"/>
                      </a:moveTo>
                      <a:cubicBezTo>
                        <a:pt x="7" y="21406"/>
                        <a:pt x="-21" y="21213"/>
                        <a:pt x="21" y="21058"/>
                      </a:cubicBezTo>
                      <a:cubicBezTo>
                        <a:pt x="63" y="20903"/>
                        <a:pt x="175" y="20787"/>
                        <a:pt x="594" y="20303"/>
                      </a:cubicBezTo>
                      <a:cubicBezTo>
                        <a:pt x="1013" y="19819"/>
                        <a:pt x="1739" y="18968"/>
                        <a:pt x="2396" y="18252"/>
                      </a:cubicBezTo>
                      <a:cubicBezTo>
                        <a:pt x="3053" y="17535"/>
                        <a:pt x="3640" y="16955"/>
                        <a:pt x="4198" y="16432"/>
                      </a:cubicBezTo>
                      <a:cubicBezTo>
                        <a:pt x="4757" y="15910"/>
                        <a:pt x="5288" y="15445"/>
                        <a:pt x="5917" y="14961"/>
                      </a:cubicBezTo>
                      <a:cubicBezTo>
                        <a:pt x="6546" y="14477"/>
                        <a:pt x="7272" y="13974"/>
                        <a:pt x="8013" y="13432"/>
                      </a:cubicBezTo>
                      <a:cubicBezTo>
                        <a:pt x="8753" y="12890"/>
                        <a:pt x="9508" y="12310"/>
                        <a:pt x="10304" y="11690"/>
                      </a:cubicBezTo>
                      <a:cubicBezTo>
                        <a:pt x="11100" y="11071"/>
                        <a:pt x="11939" y="10413"/>
                        <a:pt x="12665" y="9832"/>
                      </a:cubicBezTo>
                      <a:cubicBezTo>
                        <a:pt x="13392" y="9252"/>
                        <a:pt x="14006" y="8748"/>
                        <a:pt x="14621" y="8206"/>
                      </a:cubicBezTo>
                      <a:cubicBezTo>
                        <a:pt x="15236" y="7665"/>
                        <a:pt x="15851" y="7084"/>
                        <a:pt x="16465" y="6465"/>
                      </a:cubicBezTo>
                      <a:cubicBezTo>
                        <a:pt x="17080" y="5845"/>
                        <a:pt x="17695" y="5187"/>
                        <a:pt x="18170" y="4645"/>
                      </a:cubicBezTo>
                      <a:cubicBezTo>
                        <a:pt x="18645" y="4103"/>
                        <a:pt x="18980" y="3677"/>
                        <a:pt x="19385" y="3155"/>
                      </a:cubicBezTo>
                      <a:cubicBezTo>
                        <a:pt x="19791" y="2632"/>
                        <a:pt x="20266" y="2013"/>
                        <a:pt x="20643" y="1471"/>
                      </a:cubicBezTo>
                      <a:cubicBezTo>
                        <a:pt x="21020" y="929"/>
                        <a:pt x="21300" y="465"/>
                        <a:pt x="21579" y="0"/>
                      </a:cubicBezTo>
                    </a:path>
                  </a:pathLst>
                </a:custGeom>
                <a:noFill/>
                <a:ln w="2725" cap="rnd">
                  <a:solidFill>
                    <a:srgbClr val="CDE8B5">
                      <a:alpha val="39000"/>
                    </a:srgbClr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marL="0" marR="0" lvl="0" indent="0" algn="l" defTabSz="355600" rtl="0" eaLnBrk="1" fontAlgn="auto" latinLnBrk="0" hangingPunct="0">
                    <a:lnSpc>
                      <a:spcPct val="100000"/>
                    </a:lnSpc>
                    <a:spcBef>
                      <a:spcPts val="47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4000">
                      <a:solidFill>
                        <a:srgbClr val="53585F"/>
                      </a:solidFill>
                      <a:latin typeface="Graphik-Light"/>
                      <a:ea typeface="Graphik-Light"/>
                      <a:cs typeface="Graphik-Light"/>
                      <a:sym typeface="Graphik Light"/>
                    </a:defRPr>
                  </a:pPr>
                  <a:endParaRPr kumimoji="0" lang="en-US" sz="4000" b="0" i="0" u="none" strike="noStrike" kern="0" cap="none" spc="0" normalizeH="0" baseline="0" noProof="1">
                    <a:ln>
                      <a:noFill/>
                    </a:ln>
                    <a:solidFill>
                      <a:srgbClr val="53585F"/>
                    </a:solidFill>
                    <a:effectLst/>
                    <a:uLnTx/>
                    <a:uFillTx/>
                    <a:latin typeface="Graphik-Light"/>
                    <a:sym typeface="Graphik Light"/>
                  </a:endParaRPr>
                </a:p>
              </p:txBody>
            </p:sp>
            <p:sp>
              <p:nvSpPr>
                <p:cNvPr id="267" name="Line">
                  <a:extLst>
                    <a:ext uri="{FF2B5EF4-FFF2-40B4-BE49-F238E27FC236}">
                      <a16:creationId xmlns:a16="http://schemas.microsoft.com/office/drawing/2014/main" id="{5749EF0C-5A55-F163-46F2-EABB1C605DC6}"/>
                    </a:ext>
                  </a:extLst>
                </p:cNvPr>
                <p:cNvSpPr/>
                <p:nvPr/>
              </p:nvSpPr>
              <p:spPr>
                <a:xfrm>
                  <a:off x="630798" y="0"/>
                  <a:ext cx="43445" cy="421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1" h="21600" extrusionOk="0">
                      <a:moveTo>
                        <a:pt x="21381" y="0"/>
                      </a:moveTo>
                      <a:cubicBezTo>
                        <a:pt x="16256" y="952"/>
                        <a:pt x="11130" y="1905"/>
                        <a:pt x="8018" y="2762"/>
                      </a:cubicBezTo>
                      <a:cubicBezTo>
                        <a:pt x="4906" y="3619"/>
                        <a:pt x="3808" y="4381"/>
                        <a:pt x="2710" y="5143"/>
                      </a:cubicBezTo>
                      <a:cubicBezTo>
                        <a:pt x="1611" y="5905"/>
                        <a:pt x="513" y="6667"/>
                        <a:pt x="147" y="7429"/>
                      </a:cubicBezTo>
                      <a:cubicBezTo>
                        <a:pt x="-219" y="8190"/>
                        <a:pt x="147" y="8952"/>
                        <a:pt x="696" y="9638"/>
                      </a:cubicBezTo>
                      <a:cubicBezTo>
                        <a:pt x="1245" y="10324"/>
                        <a:pt x="1978" y="10933"/>
                        <a:pt x="2893" y="11638"/>
                      </a:cubicBezTo>
                      <a:cubicBezTo>
                        <a:pt x="3808" y="12343"/>
                        <a:pt x="4906" y="13143"/>
                        <a:pt x="6005" y="13829"/>
                      </a:cubicBezTo>
                      <a:cubicBezTo>
                        <a:pt x="7103" y="14514"/>
                        <a:pt x="8201" y="15086"/>
                        <a:pt x="8934" y="15752"/>
                      </a:cubicBezTo>
                      <a:cubicBezTo>
                        <a:pt x="9666" y="16419"/>
                        <a:pt x="10032" y="17181"/>
                        <a:pt x="10398" y="17962"/>
                      </a:cubicBezTo>
                      <a:cubicBezTo>
                        <a:pt x="10764" y="18743"/>
                        <a:pt x="11130" y="19543"/>
                        <a:pt x="11496" y="20152"/>
                      </a:cubicBezTo>
                      <a:cubicBezTo>
                        <a:pt x="11862" y="20762"/>
                        <a:pt x="12228" y="21181"/>
                        <a:pt x="12595" y="21600"/>
                      </a:cubicBezTo>
                    </a:path>
                  </a:pathLst>
                </a:custGeom>
                <a:noFill/>
                <a:ln w="2725" cap="rnd">
                  <a:solidFill>
                    <a:srgbClr val="CDE8B5">
                      <a:alpha val="39000"/>
                    </a:srgbClr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marL="0" marR="0" lvl="0" indent="0" algn="l" defTabSz="355600" rtl="0" eaLnBrk="1" fontAlgn="auto" latinLnBrk="0" hangingPunct="0">
                    <a:lnSpc>
                      <a:spcPct val="100000"/>
                    </a:lnSpc>
                    <a:spcBef>
                      <a:spcPts val="47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4000">
                      <a:solidFill>
                        <a:srgbClr val="53585F"/>
                      </a:solidFill>
                      <a:latin typeface="Graphik-Light"/>
                      <a:ea typeface="Graphik-Light"/>
                      <a:cs typeface="Graphik-Light"/>
                      <a:sym typeface="Graphik Light"/>
                    </a:defRPr>
                  </a:pPr>
                  <a:endParaRPr kumimoji="0" lang="en-US" sz="4000" b="0" i="0" u="none" strike="noStrike" kern="0" cap="none" spc="0" normalizeH="0" baseline="0" noProof="1">
                    <a:ln>
                      <a:noFill/>
                    </a:ln>
                    <a:solidFill>
                      <a:srgbClr val="53585F"/>
                    </a:solidFill>
                    <a:effectLst/>
                    <a:uLnTx/>
                    <a:uFillTx/>
                    <a:latin typeface="Graphik-Light"/>
                    <a:sym typeface="Graphik Light"/>
                  </a:endParaRPr>
                </a:p>
              </p:txBody>
            </p:sp>
          </p:grpSp>
        </p:grp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CD54D268-C57F-1945-3EB9-FE3D7455E47C}"/>
              </a:ext>
            </a:extLst>
          </p:cNvPr>
          <p:cNvGrpSpPr>
            <a:grpSpLocks noChangeAspect="1"/>
          </p:cNvGrpSpPr>
          <p:nvPr/>
        </p:nvGrpSpPr>
        <p:grpSpPr>
          <a:xfrm>
            <a:off x="6290670" y="1703881"/>
            <a:ext cx="2516579" cy="3072512"/>
            <a:chOff x="7961099" y="9625"/>
            <a:chExt cx="2706377" cy="3304238"/>
          </a:xfrm>
        </p:grpSpPr>
        <p:grpSp>
          <p:nvGrpSpPr>
            <p:cNvPr id="272" name="Group">
              <a:extLst>
                <a:ext uri="{FF2B5EF4-FFF2-40B4-BE49-F238E27FC236}">
                  <a16:creationId xmlns:a16="http://schemas.microsoft.com/office/drawing/2014/main" id="{2DB3B0B9-9C01-1FD3-2999-D4A2BBE1A3A5}"/>
                </a:ext>
              </a:extLst>
            </p:cNvPr>
            <p:cNvGrpSpPr/>
            <p:nvPr/>
          </p:nvGrpSpPr>
          <p:grpSpPr>
            <a:xfrm>
              <a:off x="7961099" y="2471222"/>
              <a:ext cx="2706377" cy="842641"/>
              <a:chOff x="1209027" y="-341330"/>
              <a:chExt cx="4353670" cy="1131218"/>
            </a:xfrm>
          </p:grpSpPr>
          <p:sp>
            <p:nvSpPr>
              <p:cNvPr id="273" name="Rounded Rectangle">
                <a:extLst>
                  <a:ext uri="{FF2B5EF4-FFF2-40B4-BE49-F238E27FC236}">
                    <a16:creationId xmlns:a16="http://schemas.microsoft.com/office/drawing/2014/main" id="{719BA071-47B5-5805-92D6-5320994F80BC}"/>
                  </a:ext>
                </a:extLst>
              </p:cNvPr>
              <p:cNvSpPr/>
              <p:nvPr/>
            </p:nvSpPr>
            <p:spPr>
              <a:xfrm>
                <a:off x="1209027" y="-299110"/>
                <a:ext cx="4353670" cy="1070446"/>
              </a:xfrm>
              <a:prstGeom prst="roundRect">
                <a:avLst>
                  <a:gd name="adj" fmla="val 11886"/>
                </a:avLst>
              </a:prstGeom>
              <a:solidFill>
                <a:srgbClr val="D5D4A9">
                  <a:alpha val="6307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3200" b="0" i="0" u="none" strike="noStrike" kern="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274" name="Track diurnal and long-term water and dry matter dynamics">
                <a:extLst>
                  <a:ext uri="{FF2B5EF4-FFF2-40B4-BE49-F238E27FC236}">
                    <a16:creationId xmlns:a16="http://schemas.microsoft.com/office/drawing/2014/main" id="{6935772F-DBB0-518E-21E5-3D914BE1B649}"/>
                  </a:ext>
                </a:extLst>
              </p:cNvPr>
              <p:cNvSpPr txBox="1"/>
              <p:nvPr/>
            </p:nvSpPr>
            <p:spPr>
              <a:xfrm>
                <a:off x="1449522" y="-341330"/>
                <a:ext cx="3841266" cy="1131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ctr" defTabSz="355600">
                  <a:spcBef>
                    <a:spcPts val="4700"/>
                  </a:spcBef>
                  <a:defRPr sz="2000">
                    <a:solidFill>
                      <a:srgbClr val="53585F"/>
                    </a:solidFill>
                    <a:latin typeface="Graphik"/>
                    <a:ea typeface="Graphik"/>
                    <a:cs typeface="Graphik"/>
                    <a:sym typeface="Graphik"/>
                  </a:defRPr>
                </a:lvl1pPr>
              </a:lstStyle>
              <a:p>
                <a:pPr marL="0" marR="0" lvl="0" indent="0" algn="ctr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1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  <a:sym typeface="Graphik"/>
                  </a:rPr>
                  <a:t>Track diurnal and long-term water and dry matter dynamics</a:t>
                </a:r>
              </a:p>
            </p:txBody>
          </p:sp>
        </p:grpSp>
        <p:grpSp>
          <p:nvGrpSpPr>
            <p:cNvPr id="275" name="Group 274">
              <a:extLst>
                <a:ext uri="{FF2B5EF4-FFF2-40B4-BE49-F238E27FC236}">
                  <a16:creationId xmlns:a16="http://schemas.microsoft.com/office/drawing/2014/main" id="{3045DE22-7650-7EB8-E39C-1981FD89ABF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71084" y="9625"/>
              <a:ext cx="2686410" cy="2500330"/>
              <a:chOff x="6387627" y="967164"/>
              <a:chExt cx="3995859" cy="3719080"/>
            </a:xfrm>
          </p:grpSpPr>
          <p:grpSp>
            <p:nvGrpSpPr>
              <p:cNvPr id="276" name="Group">
                <a:extLst>
                  <a:ext uri="{FF2B5EF4-FFF2-40B4-BE49-F238E27FC236}">
                    <a16:creationId xmlns:a16="http://schemas.microsoft.com/office/drawing/2014/main" id="{8E2FD232-7F87-1D04-B4D5-27C9A10C42B5}"/>
                  </a:ext>
                </a:extLst>
              </p:cNvPr>
              <p:cNvGrpSpPr/>
              <p:nvPr/>
            </p:nvGrpSpPr>
            <p:grpSpPr>
              <a:xfrm>
                <a:off x="6387627" y="967164"/>
                <a:ext cx="3995859" cy="3565547"/>
                <a:chOff x="0" y="246613"/>
                <a:chExt cx="3995858" cy="3565545"/>
              </a:xfrm>
            </p:grpSpPr>
            <p:grpSp>
              <p:nvGrpSpPr>
                <p:cNvPr id="278" name="Group">
                  <a:extLst>
                    <a:ext uri="{FF2B5EF4-FFF2-40B4-BE49-F238E27FC236}">
                      <a16:creationId xmlns:a16="http://schemas.microsoft.com/office/drawing/2014/main" id="{D206FC64-2A3A-F027-A293-F63AD17D5C87}"/>
                    </a:ext>
                  </a:extLst>
                </p:cNvPr>
                <p:cNvGrpSpPr/>
                <p:nvPr/>
              </p:nvGrpSpPr>
              <p:grpSpPr>
                <a:xfrm>
                  <a:off x="2073847" y="452231"/>
                  <a:ext cx="1922011" cy="3358716"/>
                  <a:chOff x="0" y="0"/>
                  <a:chExt cx="1922010" cy="3358715"/>
                </a:xfrm>
              </p:grpSpPr>
              <p:sp>
                <p:nvSpPr>
                  <p:cNvPr id="284" name="Rounded Rectangle">
                    <a:extLst>
                      <a:ext uri="{FF2B5EF4-FFF2-40B4-BE49-F238E27FC236}">
                        <a16:creationId xmlns:a16="http://schemas.microsoft.com/office/drawing/2014/main" id="{DE38AC23-9DA3-213E-2E30-871644A63DEA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1922011" cy="3358716"/>
                  </a:xfrm>
                  <a:prstGeom prst="roundRect">
                    <a:avLst>
                      <a:gd name="adj" fmla="val 4722"/>
                    </a:avLst>
                  </a:pr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marL="0" marR="0" lvl="0" indent="0" algn="ctr" defTabSz="8255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3200">
                        <a:solidFill>
                          <a:srgbClr val="FFFFFF"/>
                        </a:solidFill>
                        <a:latin typeface="Graphik-Light"/>
                        <a:ea typeface="Graphik-Light"/>
                        <a:cs typeface="Graphik-Light"/>
                        <a:sym typeface="Graphik Light"/>
                      </a:defRPr>
                    </a:pPr>
                    <a:endParaRPr kumimoji="0" lang="en-US" sz="3200" b="0" i="0" u="none" strike="noStrike" kern="0" cap="none" spc="0" normalizeH="0" baseline="0" noProof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raphik-Light"/>
                      <a:sym typeface="Graphik Light"/>
                    </a:endParaRPr>
                  </a:p>
                </p:txBody>
              </p:sp>
              <p:sp>
                <p:nvSpPr>
                  <p:cNvPr id="285" name="Sapling">
                    <a:extLst>
                      <a:ext uri="{FF2B5EF4-FFF2-40B4-BE49-F238E27FC236}">
                        <a16:creationId xmlns:a16="http://schemas.microsoft.com/office/drawing/2014/main" id="{87EAAF15-8F16-B4BB-59D9-477CEFCA2839}"/>
                      </a:ext>
                    </a:extLst>
                  </p:cNvPr>
                  <p:cNvSpPr/>
                  <p:nvPr/>
                </p:nvSpPr>
                <p:spPr>
                  <a:xfrm>
                    <a:off x="117479" y="661496"/>
                    <a:ext cx="1598762" cy="26341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09" h="21600" extrusionOk="0">
                        <a:moveTo>
                          <a:pt x="11199" y="0"/>
                        </a:moveTo>
                        <a:cubicBezTo>
                          <a:pt x="11199" y="0"/>
                          <a:pt x="4417" y="3031"/>
                          <a:pt x="10035" y="4898"/>
                        </a:cubicBezTo>
                        <a:cubicBezTo>
                          <a:pt x="9510" y="6131"/>
                          <a:pt x="9363" y="7938"/>
                          <a:pt x="9409" y="9496"/>
                        </a:cubicBezTo>
                        <a:lnTo>
                          <a:pt x="8674" y="8999"/>
                        </a:lnTo>
                        <a:cubicBezTo>
                          <a:pt x="8753" y="8469"/>
                          <a:pt x="8637" y="7236"/>
                          <a:pt x="6085" y="6596"/>
                        </a:cubicBezTo>
                        <a:cubicBezTo>
                          <a:pt x="4779" y="6269"/>
                          <a:pt x="1583" y="5708"/>
                          <a:pt x="1583" y="5708"/>
                        </a:cubicBezTo>
                        <a:cubicBezTo>
                          <a:pt x="1583" y="5708"/>
                          <a:pt x="2192" y="9914"/>
                          <a:pt x="8277" y="9288"/>
                        </a:cubicBezTo>
                        <a:lnTo>
                          <a:pt x="9442" y="10173"/>
                        </a:lnTo>
                        <a:cubicBezTo>
                          <a:pt x="9506" y="11142"/>
                          <a:pt x="9642" y="11948"/>
                          <a:pt x="9794" y="12354"/>
                        </a:cubicBezTo>
                        <a:cubicBezTo>
                          <a:pt x="9962" y="12802"/>
                          <a:pt x="9961" y="13514"/>
                          <a:pt x="9880" y="14272"/>
                        </a:cubicBezTo>
                        <a:cubicBezTo>
                          <a:pt x="9466" y="14005"/>
                          <a:pt x="8793" y="13598"/>
                          <a:pt x="8103" y="13290"/>
                        </a:cubicBezTo>
                        <a:cubicBezTo>
                          <a:pt x="8027" y="12682"/>
                          <a:pt x="7456" y="11412"/>
                          <a:pt x="4177" y="10704"/>
                        </a:cubicBezTo>
                        <a:cubicBezTo>
                          <a:pt x="2433" y="10327"/>
                          <a:pt x="0" y="9337"/>
                          <a:pt x="0" y="9337"/>
                        </a:cubicBezTo>
                        <a:cubicBezTo>
                          <a:pt x="0" y="9337"/>
                          <a:pt x="-91" y="14725"/>
                          <a:pt x="7643" y="13699"/>
                        </a:cubicBezTo>
                        <a:lnTo>
                          <a:pt x="9774" y="15048"/>
                        </a:lnTo>
                        <a:cubicBezTo>
                          <a:pt x="9613" y="16048"/>
                          <a:pt x="9368" y="17001"/>
                          <a:pt x="9248" y="17425"/>
                        </a:cubicBezTo>
                        <a:cubicBezTo>
                          <a:pt x="9002" y="18288"/>
                          <a:pt x="9059" y="20480"/>
                          <a:pt x="9040" y="20890"/>
                        </a:cubicBezTo>
                        <a:cubicBezTo>
                          <a:pt x="9025" y="21202"/>
                          <a:pt x="8408" y="21321"/>
                          <a:pt x="8408" y="21321"/>
                        </a:cubicBezTo>
                        <a:cubicBezTo>
                          <a:pt x="8040" y="21377"/>
                          <a:pt x="8034" y="21600"/>
                          <a:pt x="8408" y="21600"/>
                        </a:cubicBezTo>
                        <a:cubicBezTo>
                          <a:pt x="8609" y="21600"/>
                          <a:pt x="11920" y="21600"/>
                          <a:pt x="12073" y="21600"/>
                        </a:cubicBezTo>
                        <a:cubicBezTo>
                          <a:pt x="12436" y="21600"/>
                          <a:pt x="12487" y="21364"/>
                          <a:pt x="12073" y="21321"/>
                        </a:cubicBezTo>
                        <a:cubicBezTo>
                          <a:pt x="11522" y="21262"/>
                          <a:pt x="11131" y="21121"/>
                          <a:pt x="11041" y="20813"/>
                        </a:cubicBezTo>
                        <a:cubicBezTo>
                          <a:pt x="10952" y="20504"/>
                          <a:pt x="10394" y="18575"/>
                          <a:pt x="10639" y="17569"/>
                        </a:cubicBezTo>
                        <a:cubicBezTo>
                          <a:pt x="10677" y="17413"/>
                          <a:pt x="10715" y="17216"/>
                          <a:pt x="10750" y="16989"/>
                        </a:cubicBezTo>
                        <a:cubicBezTo>
                          <a:pt x="11060" y="16769"/>
                          <a:pt x="11717" y="16311"/>
                          <a:pt x="12305" y="15945"/>
                        </a:cubicBezTo>
                        <a:cubicBezTo>
                          <a:pt x="13447" y="16166"/>
                          <a:pt x="15980" y="16464"/>
                          <a:pt x="18119" y="15364"/>
                        </a:cubicBezTo>
                        <a:cubicBezTo>
                          <a:pt x="19247" y="14783"/>
                          <a:pt x="21509" y="13280"/>
                          <a:pt x="21509" y="13280"/>
                        </a:cubicBezTo>
                        <a:cubicBezTo>
                          <a:pt x="21509" y="13280"/>
                          <a:pt x="12547" y="12190"/>
                          <a:pt x="11737" y="15573"/>
                        </a:cubicBezTo>
                        <a:lnTo>
                          <a:pt x="10864" y="16043"/>
                        </a:lnTo>
                        <a:cubicBezTo>
                          <a:pt x="10971" y="14873"/>
                          <a:pt x="10991" y="13415"/>
                          <a:pt x="10775" y="12417"/>
                        </a:cubicBezTo>
                        <a:lnTo>
                          <a:pt x="12355" y="11579"/>
                        </a:lnTo>
                        <a:cubicBezTo>
                          <a:pt x="18672" y="12159"/>
                          <a:pt x="20026" y="7835"/>
                          <a:pt x="20026" y="7835"/>
                        </a:cubicBezTo>
                        <a:cubicBezTo>
                          <a:pt x="20026" y="7835"/>
                          <a:pt x="17651" y="8235"/>
                          <a:pt x="15906" y="8612"/>
                        </a:cubicBezTo>
                        <a:cubicBezTo>
                          <a:pt x="12429" y="9363"/>
                          <a:pt x="11998" y="10745"/>
                          <a:pt x="11973" y="11300"/>
                        </a:cubicBezTo>
                        <a:lnTo>
                          <a:pt x="10634" y="11780"/>
                        </a:lnTo>
                        <a:cubicBezTo>
                          <a:pt x="10426" y="10763"/>
                          <a:pt x="10298" y="9630"/>
                          <a:pt x="10271" y="8492"/>
                        </a:cubicBezTo>
                        <a:lnTo>
                          <a:pt x="11654" y="7417"/>
                        </a:lnTo>
                        <a:cubicBezTo>
                          <a:pt x="16996" y="7894"/>
                          <a:pt x="18144" y="4232"/>
                          <a:pt x="18144" y="4232"/>
                        </a:cubicBezTo>
                        <a:cubicBezTo>
                          <a:pt x="18144" y="4232"/>
                          <a:pt x="16125" y="4573"/>
                          <a:pt x="14642" y="4893"/>
                        </a:cubicBezTo>
                        <a:cubicBezTo>
                          <a:pt x="11810" y="5505"/>
                          <a:pt x="11357" y="6610"/>
                          <a:pt x="11305" y="7117"/>
                        </a:cubicBezTo>
                        <a:cubicBezTo>
                          <a:pt x="10911" y="7336"/>
                          <a:pt x="10530" y="7612"/>
                          <a:pt x="10265" y="7818"/>
                        </a:cubicBezTo>
                        <a:cubicBezTo>
                          <a:pt x="10277" y="6831"/>
                          <a:pt x="10367" y="5857"/>
                          <a:pt x="10551" y="4967"/>
                        </a:cubicBezTo>
                        <a:cubicBezTo>
                          <a:pt x="11084" y="4744"/>
                          <a:pt x="13013" y="3792"/>
                          <a:pt x="11865" y="2105"/>
                        </a:cubicBezTo>
                        <a:cubicBezTo>
                          <a:pt x="11342" y="1337"/>
                          <a:pt x="11199" y="0"/>
                          <a:pt x="11199" y="0"/>
                        </a:cubicBezTo>
                        <a:close/>
                      </a:path>
                    </a:pathLst>
                  </a:custGeom>
                  <a:solidFill>
                    <a:srgbClr val="C6DBC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marL="0" marR="0" lvl="0" indent="0" algn="ctr" defTabSz="8255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3200">
                        <a:solidFill>
                          <a:srgbClr val="53585F"/>
                        </a:solidFill>
                        <a:latin typeface="Graphik-Light"/>
                        <a:ea typeface="Graphik-Light"/>
                        <a:cs typeface="Graphik-Light"/>
                        <a:sym typeface="Graphik Light"/>
                      </a:defRPr>
                    </a:pPr>
                    <a:endParaRPr kumimoji="0" lang="en-US" sz="3200" b="0" i="0" u="none" strike="noStrike" kern="0" cap="none" spc="0" normalizeH="0" baseline="0" noProof="1">
                      <a:ln>
                        <a:noFill/>
                      </a:ln>
                      <a:solidFill>
                        <a:srgbClr val="53585F"/>
                      </a:solidFill>
                      <a:effectLst/>
                      <a:uLnTx/>
                      <a:uFillTx/>
                      <a:latin typeface="Graphik-Light"/>
                      <a:sym typeface="Graphik Light"/>
                    </a:endParaRPr>
                  </a:p>
                </p:txBody>
              </p:sp>
              <p:sp>
                <p:nvSpPr>
                  <p:cNvPr id="286" name="Moon">
                    <a:extLst>
                      <a:ext uri="{FF2B5EF4-FFF2-40B4-BE49-F238E27FC236}">
                        <a16:creationId xmlns:a16="http://schemas.microsoft.com/office/drawing/2014/main" id="{F33CFB8A-2304-4EFB-8E71-7A7C9AFF37DD}"/>
                      </a:ext>
                    </a:extLst>
                  </p:cNvPr>
                  <p:cNvSpPr/>
                  <p:nvPr/>
                </p:nvSpPr>
                <p:spPr>
                  <a:xfrm>
                    <a:off x="1275417" y="113431"/>
                    <a:ext cx="443479" cy="55030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98" h="21485" extrusionOk="0">
                        <a:moveTo>
                          <a:pt x="13153" y="1"/>
                        </a:moveTo>
                        <a:cubicBezTo>
                          <a:pt x="5786" y="84"/>
                          <a:pt x="-102" y="4961"/>
                          <a:pt x="1" y="10894"/>
                        </a:cubicBezTo>
                        <a:cubicBezTo>
                          <a:pt x="104" y="16826"/>
                          <a:pt x="6160" y="21567"/>
                          <a:pt x="13526" y="21484"/>
                        </a:cubicBezTo>
                        <a:cubicBezTo>
                          <a:pt x="16532" y="21450"/>
                          <a:pt x="19291" y="20618"/>
                          <a:pt x="21498" y="19241"/>
                        </a:cubicBezTo>
                        <a:cubicBezTo>
                          <a:pt x="21470" y="19242"/>
                          <a:pt x="21445" y="19243"/>
                          <a:pt x="21417" y="19243"/>
                        </a:cubicBezTo>
                        <a:cubicBezTo>
                          <a:pt x="15526" y="19309"/>
                          <a:pt x="10682" y="15517"/>
                          <a:pt x="10599" y="10773"/>
                        </a:cubicBezTo>
                        <a:cubicBezTo>
                          <a:pt x="10517" y="6028"/>
                          <a:pt x="15226" y="2129"/>
                          <a:pt x="21117" y="2062"/>
                        </a:cubicBezTo>
                        <a:cubicBezTo>
                          <a:pt x="21144" y="2062"/>
                          <a:pt x="21172" y="2062"/>
                          <a:pt x="21200" y="2062"/>
                        </a:cubicBezTo>
                        <a:cubicBezTo>
                          <a:pt x="18946" y="736"/>
                          <a:pt x="16159" y="-33"/>
                          <a:pt x="13153" y="1"/>
                        </a:cubicBezTo>
                        <a:close/>
                      </a:path>
                    </a:pathLst>
                  </a:custGeom>
                  <a:solidFill>
                    <a:srgbClr val="F0B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marL="0" marR="0" lvl="0" indent="0" algn="ctr" defTabSz="8255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3200">
                        <a:solidFill>
                          <a:srgbClr val="53585F"/>
                        </a:solidFill>
                        <a:latin typeface="Graphik-Light"/>
                        <a:ea typeface="Graphik-Light"/>
                        <a:cs typeface="Graphik-Light"/>
                        <a:sym typeface="Graphik Light"/>
                      </a:defRPr>
                    </a:pPr>
                    <a:endParaRPr kumimoji="0" lang="en-US" sz="3200" b="0" i="0" u="none" strike="noStrike" kern="0" cap="none" spc="0" normalizeH="0" baseline="0" noProof="1">
                      <a:ln>
                        <a:noFill/>
                      </a:ln>
                      <a:solidFill>
                        <a:srgbClr val="53585F"/>
                      </a:solidFill>
                      <a:effectLst/>
                      <a:uLnTx/>
                      <a:uFillTx/>
                      <a:latin typeface="Graphik-Light"/>
                      <a:sym typeface="Graphik Light"/>
                    </a:endParaRPr>
                  </a:p>
                </p:txBody>
              </p:sp>
            </p:grpSp>
            <p:grpSp>
              <p:nvGrpSpPr>
                <p:cNvPr id="279" name="Group">
                  <a:extLst>
                    <a:ext uri="{FF2B5EF4-FFF2-40B4-BE49-F238E27FC236}">
                      <a16:creationId xmlns:a16="http://schemas.microsoft.com/office/drawing/2014/main" id="{9CB513BB-CDE3-B744-4DDA-7F6F710A24D3}"/>
                    </a:ext>
                  </a:extLst>
                </p:cNvPr>
                <p:cNvGrpSpPr/>
                <p:nvPr/>
              </p:nvGrpSpPr>
              <p:grpSpPr>
                <a:xfrm>
                  <a:off x="0" y="451020"/>
                  <a:ext cx="1923396" cy="3361138"/>
                  <a:chOff x="0" y="0"/>
                  <a:chExt cx="1923395" cy="3361137"/>
                </a:xfrm>
              </p:grpSpPr>
              <p:sp>
                <p:nvSpPr>
                  <p:cNvPr id="281" name="Rounded Rectangle">
                    <a:extLst>
                      <a:ext uri="{FF2B5EF4-FFF2-40B4-BE49-F238E27FC236}">
                        <a16:creationId xmlns:a16="http://schemas.microsoft.com/office/drawing/2014/main" id="{991B91C4-E750-D342-C18E-D7013E2CCEC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1923396" cy="3361138"/>
                  </a:xfrm>
                  <a:prstGeom prst="roundRect">
                    <a:avLst>
                      <a:gd name="adj" fmla="val 4722"/>
                    </a:avLst>
                  </a:prstGeom>
                  <a:solidFill>
                    <a:srgbClr val="9EC2C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marL="0" marR="0" lvl="0" indent="0" algn="ctr" defTabSz="8255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3200">
                        <a:solidFill>
                          <a:srgbClr val="53585F"/>
                        </a:solidFill>
                        <a:latin typeface="Graphik-Light"/>
                        <a:ea typeface="Graphik-Light"/>
                        <a:cs typeface="Graphik-Light"/>
                        <a:sym typeface="Graphik Light"/>
                      </a:defRPr>
                    </a:pPr>
                    <a:endParaRPr kumimoji="0" lang="en-US" sz="3200" b="0" i="0" u="none" strike="noStrike" kern="0" cap="none" spc="0" normalizeH="0" baseline="0" noProof="1">
                      <a:ln>
                        <a:noFill/>
                      </a:ln>
                      <a:solidFill>
                        <a:srgbClr val="53585F"/>
                      </a:solidFill>
                      <a:effectLst/>
                      <a:uLnTx/>
                      <a:uFillTx/>
                      <a:latin typeface="Graphik-Light"/>
                      <a:sym typeface="Graphik Light"/>
                    </a:endParaRPr>
                  </a:p>
                </p:txBody>
              </p:sp>
              <p:sp>
                <p:nvSpPr>
                  <p:cNvPr id="282" name="Sapling">
                    <a:extLst>
                      <a:ext uri="{FF2B5EF4-FFF2-40B4-BE49-F238E27FC236}">
                        <a16:creationId xmlns:a16="http://schemas.microsoft.com/office/drawing/2014/main" id="{0F8AD76A-9B51-D99C-CD72-F44DDB46120E}"/>
                      </a:ext>
                    </a:extLst>
                  </p:cNvPr>
                  <p:cNvSpPr/>
                  <p:nvPr/>
                </p:nvSpPr>
                <p:spPr>
                  <a:xfrm>
                    <a:off x="161740" y="661973"/>
                    <a:ext cx="1599916" cy="2636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09" h="21600" extrusionOk="0">
                        <a:moveTo>
                          <a:pt x="11199" y="0"/>
                        </a:moveTo>
                        <a:cubicBezTo>
                          <a:pt x="11199" y="0"/>
                          <a:pt x="4417" y="3031"/>
                          <a:pt x="10035" y="4898"/>
                        </a:cubicBezTo>
                        <a:cubicBezTo>
                          <a:pt x="9510" y="6131"/>
                          <a:pt x="9363" y="7938"/>
                          <a:pt x="9409" y="9496"/>
                        </a:cubicBezTo>
                        <a:lnTo>
                          <a:pt x="8674" y="8999"/>
                        </a:lnTo>
                        <a:cubicBezTo>
                          <a:pt x="8753" y="8469"/>
                          <a:pt x="8637" y="7236"/>
                          <a:pt x="6085" y="6596"/>
                        </a:cubicBezTo>
                        <a:cubicBezTo>
                          <a:pt x="4779" y="6269"/>
                          <a:pt x="1583" y="5708"/>
                          <a:pt x="1583" y="5708"/>
                        </a:cubicBezTo>
                        <a:cubicBezTo>
                          <a:pt x="1583" y="5708"/>
                          <a:pt x="2192" y="9914"/>
                          <a:pt x="8277" y="9288"/>
                        </a:cubicBezTo>
                        <a:lnTo>
                          <a:pt x="9442" y="10173"/>
                        </a:lnTo>
                        <a:cubicBezTo>
                          <a:pt x="9506" y="11142"/>
                          <a:pt x="9642" y="11948"/>
                          <a:pt x="9794" y="12354"/>
                        </a:cubicBezTo>
                        <a:cubicBezTo>
                          <a:pt x="9962" y="12802"/>
                          <a:pt x="9961" y="13514"/>
                          <a:pt x="9880" y="14272"/>
                        </a:cubicBezTo>
                        <a:cubicBezTo>
                          <a:pt x="9466" y="14005"/>
                          <a:pt x="8793" y="13598"/>
                          <a:pt x="8103" y="13290"/>
                        </a:cubicBezTo>
                        <a:cubicBezTo>
                          <a:pt x="8027" y="12682"/>
                          <a:pt x="7456" y="11412"/>
                          <a:pt x="4177" y="10704"/>
                        </a:cubicBezTo>
                        <a:cubicBezTo>
                          <a:pt x="2433" y="10327"/>
                          <a:pt x="0" y="9337"/>
                          <a:pt x="0" y="9337"/>
                        </a:cubicBezTo>
                        <a:cubicBezTo>
                          <a:pt x="0" y="9337"/>
                          <a:pt x="-91" y="14725"/>
                          <a:pt x="7643" y="13699"/>
                        </a:cubicBezTo>
                        <a:lnTo>
                          <a:pt x="9774" y="15048"/>
                        </a:lnTo>
                        <a:cubicBezTo>
                          <a:pt x="9613" y="16048"/>
                          <a:pt x="9368" y="17001"/>
                          <a:pt x="9248" y="17425"/>
                        </a:cubicBezTo>
                        <a:cubicBezTo>
                          <a:pt x="9002" y="18288"/>
                          <a:pt x="9059" y="20480"/>
                          <a:pt x="9040" y="20890"/>
                        </a:cubicBezTo>
                        <a:cubicBezTo>
                          <a:pt x="9025" y="21202"/>
                          <a:pt x="8408" y="21321"/>
                          <a:pt x="8408" y="21321"/>
                        </a:cubicBezTo>
                        <a:cubicBezTo>
                          <a:pt x="8040" y="21377"/>
                          <a:pt x="8034" y="21600"/>
                          <a:pt x="8408" y="21600"/>
                        </a:cubicBezTo>
                        <a:cubicBezTo>
                          <a:pt x="8609" y="21600"/>
                          <a:pt x="11920" y="21600"/>
                          <a:pt x="12073" y="21600"/>
                        </a:cubicBezTo>
                        <a:cubicBezTo>
                          <a:pt x="12436" y="21600"/>
                          <a:pt x="12487" y="21364"/>
                          <a:pt x="12073" y="21321"/>
                        </a:cubicBezTo>
                        <a:cubicBezTo>
                          <a:pt x="11522" y="21262"/>
                          <a:pt x="11131" y="21121"/>
                          <a:pt x="11041" y="20813"/>
                        </a:cubicBezTo>
                        <a:cubicBezTo>
                          <a:pt x="10952" y="20504"/>
                          <a:pt x="10394" y="18575"/>
                          <a:pt x="10639" y="17569"/>
                        </a:cubicBezTo>
                        <a:cubicBezTo>
                          <a:pt x="10677" y="17413"/>
                          <a:pt x="10715" y="17216"/>
                          <a:pt x="10750" y="16989"/>
                        </a:cubicBezTo>
                        <a:cubicBezTo>
                          <a:pt x="11060" y="16769"/>
                          <a:pt x="11717" y="16311"/>
                          <a:pt x="12305" y="15945"/>
                        </a:cubicBezTo>
                        <a:cubicBezTo>
                          <a:pt x="13447" y="16166"/>
                          <a:pt x="15980" y="16464"/>
                          <a:pt x="18119" y="15364"/>
                        </a:cubicBezTo>
                        <a:cubicBezTo>
                          <a:pt x="19247" y="14783"/>
                          <a:pt x="21509" y="13280"/>
                          <a:pt x="21509" y="13280"/>
                        </a:cubicBezTo>
                        <a:cubicBezTo>
                          <a:pt x="21509" y="13280"/>
                          <a:pt x="12547" y="12190"/>
                          <a:pt x="11737" y="15573"/>
                        </a:cubicBezTo>
                        <a:lnTo>
                          <a:pt x="10864" y="16043"/>
                        </a:lnTo>
                        <a:cubicBezTo>
                          <a:pt x="10971" y="14873"/>
                          <a:pt x="10991" y="13415"/>
                          <a:pt x="10775" y="12417"/>
                        </a:cubicBezTo>
                        <a:lnTo>
                          <a:pt x="12355" y="11579"/>
                        </a:lnTo>
                        <a:cubicBezTo>
                          <a:pt x="18672" y="12159"/>
                          <a:pt x="20026" y="7835"/>
                          <a:pt x="20026" y="7835"/>
                        </a:cubicBezTo>
                        <a:cubicBezTo>
                          <a:pt x="20026" y="7835"/>
                          <a:pt x="17651" y="8235"/>
                          <a:pt x="15906" y="8612"/>
                        </a:cubicBezTo>
                        <a:cubicBezTo>
                          <a:pt x="12429" y="9363"/>
                          <a:pt x="11998" y="10745"/>
                          <a:pt x="11973" y="11300"/>
                        </a:cubicBezTo>
                        <a:lnTo>
                          <a:pt x="10634" y="11780"/>
                        </a:lnTo>
                        <a:cubicBezTo>
                          <a:pt x="10426" y="10763"/>
                          <a:pt x="10298" y="9630"/>
                          <a:pt x="10271" y="8492"/>
                        </a:cubicBezTo>
                        <a:lnTo>
                          <a:pt x="11654" y="7417"/>
                        </a:lnTo>
                        <a:cubicBezTo>
                          <a:pt x="16996" y="7894"/>
                          <a:pt x="18144" y="4232"/>
                          <a:pt x="18144" y="4232"/>
                        </a:cubicBezTo>
                        <a:cubicBezTo>
                          <a:pt x="18144" y="4232"/>
                          <a:pt x="16125" y="4573"/>
                          <a:pt x="14642" y="4893"/>
                        </a:cubicBezTo>
                        <a:cubicBezTo>
                          <a:pt x="11810" y="5505"/>
                          <a:pt x="11357" y="6610"/>
                          <a:pt x="11305" y="7117"/>
                        </a:cubicBezTo>
                        <a:cubicBezTo>
                          <a:pt x="10911" y="7336"/>
                          <a:pt x="10530" y="7612"/>
                          <a:pt x="10265" y="7818"/>
                        </a:cubicBezTo>
                        <a:cubicBezTo>
                          <a:pt x="10277" y="6831"/>
                          <a:pt x="10367" y="5857"/>
                          <a:pt x="10551" y="4967"/>
                        </a:cubicBezTo>
                        <a:cubicBezTo>
                          <a:pt x="11084" y="4744"/>
                          <a:pt x="13013" y="3792"/>
                          <a:pt x="11865" y="2105"/>
                        </a:cubicBezTo>
                        <a:cubicBezTo>
                          <a:pt x="11342" y="1337"/>
                          <a:pt x="11199" y="0"/>
                          <a:pt x="11199" y="0"/>
                        </a:cubicBezTo>
                        <a:close/>
                      </a:path>
                    </a:pathLst>
                  </a:custGeom>
                  <a:solidFill>
                    <a:srgbClr val="49705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marL="0" marR="0" lvl="0" indent="0" algn="ctr" defTabSz="8255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3200">
                        <a:solidFill>
                          <a:srgbClr val="53585F"/>
                        </a:solidFill>
                        <a:latin typeface="Graphik-Light"/>
                        <a:ea typeface="Graphik-Light"/>
                        <a:cs typeface="Graphik-Light"/>
                        <a:sym typeface="Graphik Light"/>
                      </a:defRPr>
                    </a:pPr>
                    <a:endParaRPr kumimoji="0" lang="en-US" sz="3200" b="0" i="0" u="none" strike="noStrike" kern="0" cap="none" spc="0" normalizeH="0" baseline="0" noProof="1">
                      <a:ln>
                        <a:noFill/>
                      </a:ln>
                      <a:solidFill>
                        <a:srgbClr val="53585F"/>
                      </a:solidFill>
                      <a:effectLst/>
                      <a:uLnTx/>
                      <a:uFillTx/>
                      <a:latin typeface="Graphik-Light"/>
                      <a:sym typeface="Graphik Light"/>
                    </a:endParaRPr>
                  </a:p>
                </p:txBody>
              </p:sp>
              <p:sp>
                <p:nvSpPr>
                  <p:cNvPr id="283" name="Sun">
                    <a:extLst>
                      <a:ext uri="{FF2B5EF4-FFF2-40B4-BE49-F238E27FC236}">
                        <a16:creationId xmlns:a16="http://schemas.microsoft.com/office/drawing/2014/main" id="{2BF307E8-78EF-F3E4-8DEC-95C3CE5BBEEE}"/>
                      </a:ext>
                    </a:extLst>
                  </p:cNvPr>
                  <p:cNvSpPr/>
                  <p:nvPr/>
                </p:nvSpPr>
                <p:spPr>
                  <a:xfrm>
                    <a:off x="96615" y="137366"/>
                    <a:ext cx="697778" cy="6977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0"/>
                        </a:moveTo>
                        <a:lnTo>
                          <a:pt x="8912" y="3909"/>
                        </a:lnTo>
                        <a:cubicBezTo>
                          <a:pt x="9458" y="3767"/>
                          <a:pt x="10107" y="3684"/>
                          <a:pt x="10795" y="3684"/>
                        </a:cubicBezTo>
                        <a:cubicBezTo>
                          <a:pt x="11488" y="3684"/>
                          <a:pt x="12138" y="3766"/>
                          <a:pt x="12695" y="3914"/>
                        </a:cubicBezTo>
                        <a:lnTo>
                          <a:pt x="10800" y="0"/>
                        </a:lnTo>
                        <a:close/>
                        <a:moveTo>
                          <a:pt x="18430" y="3160"/>
                        </a:moveTo>
                        <a:lnTo>
                          <a:pt x="14332" y="4591"/>
                        </a:lnTo>
                        <a:cubicBezTo>
                          <a:pt x="14828" y="4880"/>
                          <a:pt x="15340" y="5278"/>
                          <a:pt x="15826" y="5764"/>
                        </a:cubicBezTo>
                        <a:cubicBezTo>
                          <a:pt x="16317" y="6255"/>
                          <a:pt x="16717" y="6774"/>
                          <a:pt x="17006" y="7265"/>
                        </a:cubicBezTo>
                        <a:lnTo>
                          <a:pt x="18430" y="3160"/>
                        </a:lnTo>
                        <a:close/>
                        <a:moveTo>
                          <a:pt x="3160" y="3172"/>
                        </a:moveTo>
                        <a:lnTo>
                          <a:pt x="4591" y="7270"/>
                        </a:lnTo>
                        <a:cubicBezTo>
                          <a:pt x="4880" y="6773"/>
                          <a:pt x="5278" y="6260"/>
                          <a:pt x="5764" y="5774"/>
                        </a:cubicBezTo>
                        <a:cubicBezTo>
                          <a:pt x="6255" y="5283"/>
                          <a:pt x="6774" y="4885"/>
                          <a:pt x="7265" y="4596"/>
                        </a:cubicBezTo>
                        <a:lnTo>
                          <a:pt x="3160" y="3172"/>
                        </a:lnTo>
                        <a:close/>
                        <a:moveTo>
                          <a:pt x="10800" y="4661"/>
                        </a:moveTo>
                        <a:cubicBezTo>
                          <a:pt x="7400" y="4661"/>
                          <a:pt x="4633" y="7427"/>
                          <a:pt x="4633" y="10827"/>
                        </a:cubicBezTo>
                        <a:cubicBezTo>
                          <a:pt x="4633" y="14227"/>
                          <a:pt x="7400" y="16994"/>
                          <a:pt x="10800" y="16994"/>
                        </a:cubicBezTo>
                        <a:cubicBezTo>
                          <a:pt x="14200" y="16994"/>
                          <a:pt x="16967" y="14227"/>
                          <a:pt x="16967" y="10827"/>
                        </a:cubicBezTo>
                        <a:cubicBezTo>
                          <a:pt x="16967" y="7427"/>
                          <a:pt x="14200" y="4661"/>
                          <a:pt x="10800" y="4661"/>
                        </a:cubicBezTo>
                        <a:close/>
                        <a:moveTo>
                          <a:pt x="3914" y="8907"/>
                        </a:moveTo>
                        <a:lnTo>
                          <a:pt x="0" y="10800"/>
                        </a:lnTo>
                        <a:lnTo>
                          <a:pt x="3909" y="12688"/>
                        </a:lnTo>
                        <a:cubicBezTo>
                          <a:pt x="3767" y="12137"/>
                          <a:pt x="3684" y="11493"/>
                          <a:pt x="3684" y="10805"/>
                        </a:cubicBezTo>
                        <a:cubicBezTo>
                          <a:pt x="3684" y="10112"/>
                          <a:pt x="3766" y="9464"/>
                          <a:pt x="3914" y="8907"/>
                        </a:cubicBezTo>
                        <a:close/>
                        <a:moveTo>
                          <a:pt x="17693" y="8907"/>
                        </a:moveTo>
                        <a:cubicBezTo>
                          <a:pt x="17835" y="9458"/>
                          <a:pt x="17916" y="10102"/>
                          <a:pt x="17916" y="10790"/>
                        </a:cubicBezTo>
                        <a:cubicBezTo>
                          <a:pt x="17916" y="11483"/>
                          <a:pt x="17835" y="12131"/>
                          <a:pt x="17688" y="12688"/>
                        </a:cubicBezTo>
                        <a:lnTo>
                          <a:pt x="21600" y="10795"/>
                        </a:lnTo>
                        <a:lnTo>
                          <a:pt x="17693" y="8907"/>
                        </a:lnTo>
                        <a:close/>
                        <a:moveTo>
                          <a:pt x="17011" y="14332"/>
                        </a:moveTo>
                        <a:cubicBezTo>
                          <a:pt x="16722" y="14828"/>
                          <a:pt x="16323" y="15340"/>
                          <a:pt x="15838" y="15826"/>
                        </a:cubicBezTo>
                        <a:cubicBezTo>
                          <a:pt x="15346" y="16317"/>
                          <a:pt x="14828" y="16717"/>
                          <a:pt x="14337" y="17006"/>
                        </a:cubicBezTo>
                        <a:lnTo>
                          <a:pt x="18440" y="18430"/>
                        </a:lnTo>
                        <a:lnTo>
                          <a:pt x="17011" y="14332"/>
                        </a:lnTo>
                        <a:close/>
                        <a:moveTo>
                          <a:pt x="4596" y="14337"/>
                        </a:moveTo>
                        <a:lnTo>
                          <a:pt x="3172" y="18440"/>
                        </a:lnTo>
                        <a:lnTo>
                          <a:pt x="7270" y="17011"/>
                        </a:lnTo>
                        <a:cubicBezTo>
                          <a:pt x="6773" y="16722"/>
                          <a:pt x="6260" y="16323"/>
                          <a:pt x="5774" y="15838"/>
                        </a:cubicBezTo>
                        <a:cubicBezTo>
                          <a:pt x="5283" y="15346"/>
                          <a:pt x="4885" y="14828"/>
                          <a:pt x="4596" y="14337"/>
                        </a:cubicBezTo>
                        <a:close/>
                        <a:moveTo>
                          <a:pt x="8907" y="17688"/>
                        </a:moveTo>
                        <a:lnTo>
                          <a:pt x="10800" y="21600"/>
                        </a:lnTo>
                        <a:lnTo>
                          <a:pt x="12688" y="17693"/>
                        </a:lnTo>
                        <a:cubicBezTo>
                          <a:pt x="12142" y="17835"/>
                          <a:pt x="11493" y="17916"/>
                          <a:pt x="10805" y="17916"/>
                        </a:cubicBezTo>
                        <a:cubicBezTo>
                          <a:pt x="10112" y="17916"/>
                          <a:pt x="9464" y="17835"/>
                          <a:pt x="8907" y="17688"/>
                        </a:cubicBezTo>
                        <a:close/>
                      </a:path>
                    </a:pathLst>
                  </a:custGeom>
                  <a:solidFill>
                    <a:srgbClr val="F0B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marL="0" marR="0" lvl="0" indent="0" algn="ctr" defTabSz="8255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3200">
                        <a:solidFill>
                          <a:srgbClr val="53585F"/>
                        </a:solidFill>
                        <a:latin typeface="Graphik-Light"/>
                        <a:ea typeface="Graphik-Light"/>
                        <a:cs typeface="Graphik-Light"/>
                        <a:sym typeface="Graphik Light"/>
                      </a:defRPr>
                    </a:pPr>
                    <a:endParaRPr kumimoji="0" lang="en-US" sz="3200" b="0" i="0" u="none" strike="noStrike" kern="0" cap="none" spc="0" normalizeH="0" baseline="0" noProof="1">
                      <a:ln>
                        <a:noFill/>
                      </a:ln>
                      <a:solidFill>
                        <a:srgbClr val="53585F"/>
                      </a:solidFill>
                      <a:effectLst/>
                      <a:uLnTx/>
                      <a:uFillTx/>
                      <a:latin typeface="Graphik-Light"/>
                      <a:sym typeface="Graphik Light"/>
                    </a:endParaRPr>
                  </a:p>
                </p:txBody>
              </p:sp>
            </p:grpSp>
            <p:sp>
              <p:nvSpPr>
                <p:cNvPr id="280" name="Clock">
                  <a:extLst>
                    <a:ext uri="{FF2B5EF4-FFF2-40B4-BE49-F238E27FC236}">
                      <a16:creationId xmlns:a16="http://schemas.microsoft.com/office/drawing/2014/main" id="{82E088CA-706F-CB7D-FE2B-9036A179F31F}"/>
                    </a:ext>
                  </a:extLst>
                </p:cNvPr>
                <p:cNvSpPr/>
                <p:nvPr/>
              </p:nvSpPr>
              <p:spPr>
                <a:xfrm>
                  <a:off x="1424406" y="246613"/>
                  <a:ext cx="1176091" cy="11760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cubicBezTo>
                        <a:pt x="4833" y="0"/>
                        <a:pt x="0" y="4833"/>
                        <a:pt x="0" y="10800"/>
                      </a:cubicBezTo>
                      <a:cubicBezTo>
                        <a:pt x="0" y="16767"/>
                        <a:pt x="4833" y="21600"/>
                        <a:pt x="10800" y="21600"/>
                      </a:cubicBezTo>
                      <a:cubicBezTo>
                        <a:pt x="16767" y="21600"/>
                        <a:pt x="21600" y="16767"/>
                        <a:pt x="21600" y="10800"/>
                      </a:cubicBezTo>
                      <a:cubicBezTo>
                        <a:pt x="21600" y="4833"/>
                        <a:pt x="16762" y="0"/>
                        <a:pt x="10800" y="0"/>
                      </a:cubicBezTo>
                      <a:close/>
                      <a:moveTo>
                        <a:pt x="10714" y="1340"/>
                      </a:moveTo>
                      <a:lnTo>
                        <a:pt x="10886" y="1340"/>
                      </a:lnTo>
                      <a:cubicBezTo>
                        <a:pt x="10994" y="1340"/>
                        <a:pt x="11080" y="1426"/>
                        <a:pt x="11080" y="1534"/>
                      </a:cubicBezTo>
                      <a:lnTo>
                        <a:pt x="11080" y="3100"/>
                      </a:lnTo>
                      <a:cubicBezTo>
                        <a:pt x="11080" y="3208"/>
                        <a:pt x="10994" y="3294"/>
                        <a:pt x="10886" y="3294"/>
                      </a:cubicBezTo>
                      <a:lnTo>
                        <a:pt x="10714" y="3294"/>
                      </a:lnTo>
                      <a:cubicBezTo>
                        <a:pt x="10606" y="3294"/>
                        <a:pt x="10520" y="3208"/>
                        <a:pt x="10520" y="3100"/>
                      </a:cubicBezTo>
                      <a:lnTo>
                        <a:pt x="10520" y="1534"/>
                      </a:lnTo>
                      <a:cubicBezTo>
                        <a:pt x="10520" y="1426"/>
                        <a:pt x="10606" y="1340"/>
                        <a:pt x="10714" y="1340"/>
                      </a:cubicBezTo>
                      <a:close/>
                      <a:moveTo>
                        <a:pt x="6218" y="2541"/>
                      </a:moveTo>
                      <a:cubicBezTo>
                        <a:pt x="6293" y="2532"/>
                        <a:pt x="6369" y="2567"/>
                        <a:pt x="6409" y="2636"/>
                      </a:cubicBezTo>
                      <a:lnTo>
                        <a:pt x="7192" y="3991"/>
                      </a:lnTo>
                      <a:cubicBezTo>
                        <a:pt x="7246" y="4083"/>
                        <a:pt x="7215" y="4202"/>
                        <a:pt x="7123" y="4256"/>
                      </a:cubicBezTo>
                      <a:lnTo>
                        <a:pt x="6971" y="4342"/>
                      </a:lnTo>
                      <a:cubicBezTo>
                        <a:pt x="6879" y="4396"/>
                        <a:pt x="6760" y="4363"/>
                        <a:pt x="6706" y="4271"/>
                      </a:cubicBezTo>
                      <a:lnTo>
                        <a:pt x="5923" y="2916"/>
                      </a:lnTo>
                      <a:cubicBezTo>
                        <a:pt x="5869" y="2824"/>
                        <a:pt x="5902" y="2700"/>
                        <a:pt x="5994" y="2651"/>
                      </a:cubicBezTo>
                      <a:lnTo>
                        <a:pt x="6146" y="2565"/>
                      </a:lnTo>
                      <a:cubicBezTo>
                        <a:pt x="6169" y="2552"/>
                        <a:pt x="6194" y="2544"/>
                        <a:pt x="6218" y="2541"/>
                      </a:cubicBezTo>
                      <a:close/>
                      <a:moveTo>
                        <a:pt x="15382" y="2541"/>
                      </a:moveTo>
                      <a:cubicBezTo>
                        <a:pt x="15406" y="2544"/>
                        <a:pt x="15431" y="2552"/>
                        <a:pt x="15454" y="2565"/>
                      </a:cubicBezTo>
                      <a:lnTo>
                        <a:pt x="15606" y="2651"/>
                      </a:lnTo>
                      <a:cubicBezTo>
                        <a:pt x="15698" y="2705"/>
                        <a:pt x="15731" y="2824"/>
                        <a:pt x="15677" y="2916"/>
                      </a:cubicBezTo>
                      <a:lnTo>
                        <a:pt x="14894" y="4271"/>
                      </a:lnTo>
                      <a:cubicBezTo>
                        <a:pt x="14840" y="4363"/>
                        <a:pt x="14721" y="4396"/>
                        <a:pt x="14629" y="4342"/>
                      </a:cubicBezTo>
                      <a:lnTo>
                        <a:pt x="14477" y="4256"/>
                      </a:lnTo>
                      <a:cubicBezTo>
                        <a:pt x="14385" y="4202"/>
                        <a:pt x="14354" y="4083"/>
                        <a:pt x="14408" y="3991"/>
                      </a:cubicBezTo>
                      <a:lnTo>
                        <a:pt x="15191" y="2636"/>
                      </a:lnTo>
                      <a:cubicBezTo>
                        <a:pt x="15231" y="2567"/>
                        <a:pt x="15307" y="2532"/>
                        <a:pt x="15382" y="2541"/>
                      </a:cubicBezTo>
                      <a:close/>
                      <a:moveTo>
                        <a:pt x="16951" y="4904"/>
                      </a:moveTo>
                      <a:lnTo>
                        <a:pt x="17280" y="5282"/>
                      </a:lnTo>
                      <a:lnTo>
                        <a:pt x="11762" y="10660"/>
                      </a:lnTo>
                      <a:lnTo>
                        <a:pt x="12221" y="10903"/>
                      </a:lnTo>
                      <a:lnTo>
                        <a:pt x="11600" y="11978"/>
                      </a:lnTo>
                      <a:lnTo>
                        <a:pt x="10876" y="11524"/>
                      </a:lnTo>
                      <a:lnTo>
                        <a:pt x="10265" y="12118"/>
                      </a:lnTo>
                      <a:lnTo>
                        <a:pt x="9433" y="11205"/>
                      </a:lnTo>
                      <a:lnTo>
                        <a:pt x="9833" y="10871"/>
                      </a:lnTo>
                      <a:lnTo>
                        <a:pt x="6161" y="8576"/>
                      </a:lnTo>
                      <a:lnTo>
                        <a:pt x="6556" y="7896"/>
                      </a:lnTo>
                      <a:lnTo>
                        <a:pt x="10736" y="10115"/>
                      </a:lnTo>
                      <a:lnTo>
                        <a:pt x="16951" y="4904"/>
                      </a:lnTo>
                      <a:close/>
                      <a:moveTo>
                        <a:pt x="2838" y="5900"/>
                      </a:moveTo>
                      <a:cubicBezTo>
                        <a:pt x="2863" y="5903"/>
                        <a:pt x="2888" y="5911"/>
                        <a:pt x="2911" y="5925"/>
                      </a:cubicBezTo>
                      <a:lnTo>
                        <a:pt x="4266" y="6708"/>
                      </a:lnTo>
                      <a:cubicBezTo>
                        <a:pt x="4358" y="6762"/>
                        <a:pt x="4391" y="6879"/>
                        <a:pt x="4337" y="6971"/>
                      </a:cubicBezTo>
                      <a:lnTo>
                        <a:pt x="4249" y="7123"/>
                      </a:lnTo>
                      <a:cubicBezTo>
                        <a:pt x="4195" y="7215"/>
                        <a:pt x="4078" y="7248"/>
                        <a:pt x="3986" y="7194"/>
                      </a:cubicBezTo>
                      <a:lnTo>
                        <a:pt x="2629" y="6411"/>
                      </a:lnTo>
                      <a:cubicBezTo>
                        <a:pt x="2537" y="6357"/>
                        <a:pt x="2506" y="6238"/>
                        <a:pt x="2560" y="6146"/>
                      </a:cubicBezTo>
                      <a:lnTo>
                        <a:pt x="2646" y="5994"/>
                      </a:lnTo>
                      <a:cubicBezTo>
                        <a:pt x="2687" y="5925"/>
                        <a:pt x="2764" y="5890"/>
                        <a:pt x="2838" y="5900"/>
                      </a:cubicBezTo>
                      <a:close/>
                      <a:moveTo>
                        <a:pt x="18757" y="5900"/>
                      </a:moveTo>
                      <a:cubicBezTo>
                        <a:pt x="18831" y="5890"/>
                        <a:pt x="18908" y="5925"/>
                        <a:pt x="18949" y="5994"/>
                      </a:cubicBezTo>
                      <a:lnTo>
                        <a:pt x="19035" y="6146"/>
                      </a:lnTo>
                      <a:cubicBezTo>
                        <a:pt x="19089" y="6238"/>
                        <a:pt x="19056" y="6357"/>
                        <a:pt x="18964" y="6411"/>
                      </a:cubicBezTo>
                      <a:lnTo>
                        <a:pt x="17609" y="7194"/>
                      </a:lnTo>
                      <a:cubicBezTo>
                        <a:pt x="17517" y="7248"/>
                        <a:pt x="17398" y="7215"/>
                        <a:pt x="17344" y="7123"/>
                      </a:cubicBezTo>
                      <a:lnTo>
                        <a:pt x="17258" y="6971"/>
                      </a:lnTo>
                      <a:cubicBezTo>
                        <a:pt x="17204" y="6879"/>
                        <a:pt x="17237" y="6762"/>
                        <a:pt x="17329" y="6708"/>
                      </a:cubicBezTo>
                      <a:lnTo>
                        <a:pt x="18684" y="5925"/>
                      </a:lnTo>
                      <a:cubicBezTo>
                        <a:pt x="18707" y="5911"/>
                        <a:pt x="18732" y="5903"/>
                        <a:pt x="18757" y="5900"/>
                      </a:cubicBezTo>
                      <a:close/>
                      <a:moveTo>
                        <a:pt x="10800" y="10439"/>
                      </a:moveTo>
                      <a:cubicBezTo>
                        <a:pt x="10707" y="10439"/>
                        <a:pt x="10614" y="10475"/>
                        <a:pt x="10544" y="10545"/>
                      </a:cubicBezTo>
                      <a:cubicBezTo>
                        <a:pt x="10402" y="10686"/>
                        <a:pt x="10402" y="10915"/>
                        <a:pt x="10544" y="11056"/>
                      </a:cubicBezTo>
                      <a:cubicBezTo>
                        <a:pt x="10685" y="11198"/>
                        <a:pt x="10915" y="11198"/>
                        <a:pt x="11056" y="11056"/>
                      </a:cubicBezTo>
                      <a:cubicBezTo>
                        <a:pt x="11198" y="10915"/>
                        <a:pt x="11198" y="10686"/>
                        <a:pt x="11056" y="10545"/>
                      </a:cubicBezTo>
                      <a:cubicBezTo>
                        <a:pt x="10986" y="10475"/>
                        <a:pt x="10893" y="10439"/>
                        <a:pt x="10800" y="10439"/>
                      </a:cubicBezTo>
                      <a:close/>
                      <a:moveTo>
                        <a:pt x="1529" y="10520"/>
                      </a:moveTo>
                      <a:lnTo>
                        <a:pt x="3095" y="10520"/>
                      </a:lnTo>
                      <a:cubicBezTo>
                        <a:pt x="3203" y="10520"/>
                        <a:pt x="3289" y="10606"/>
                        <a:pt x="3289" y="10714"/>
                      </a:cubicBezTo>
                      <a:lnTo>
                        <a:pt x="3289" y="10886"/>
                      </a:lnTo>
                      <a:cubicBezTo>
                        <a:pt x="3289" y="10994"/>
                        <a:pt x="3203" y="11082"/>
                        <a:pt x="3095" y="11082"/>
                      </a:cubicBezTo>
                      <a:lnTo>
                        <a:pt x="1529" y="11082"/>
                      </a:lnTo>
                      <a:cubicBezTo>
                        <a:pt x="1426" y="11082"/>
                        <a:pt x="1333" y="10994"/>
                        <a:pt x="1333" y="10886"/>
                      </a:cubicBezTo>
                      <a:lnTo>
                        <a:pt x="1333" y="10714"/>
                      </a:lnTo>
                      <a:cubicBezTo>
                        <a:pt x="1333" y="10606"/>
                        <a:pt x="1421" y="10520"/>
                        <a:pt x="1529" y="10520"/>
                      </a:cubicBezTo>
                      <a:close/>
                      <a:moveTo>
                        <a:pt x="18500" y="10520"/>
                      </a:moveTo>
                      <a:lnTo>
                        <a:pt x="20066" y="10520"/>
                      </a:lnTo>
                      <a:cubicBezTo>
                        <a:pt x="20174" y="10520"/>
                        <a:pt x="20260" y="10606"/>
                        <a:pt x="20260" y="10714"/>
                      </a:cubicBezTo>
                      <a:lnTo>
                        <a:pt x="20260" y="10886"/>
                      </a:lnTo>
                      <a:cubicBezTo>
                        <a:pt x="20260" y="10994"/>
                        <a:pt x="20174" y="11082"/>
                        <a:pt x="20066" y="11082"/>
                      </a:cubicBezTo>
                      <a:lnTo>
                        <a:pt x="18500" y="11082"/>
                      </a:lnTo>
                      <a:cubicBezTo>
                        <a:pt x="18392" y="11082"/>
                        <a:pt x="18306" y="10994"/>
                        <a:pt x="18306" y="10886"/>
                      </a:cubicBezTo>
                      <a:lnTo>
                        <a:pt x="18306" y="10714"/>
                      </a:lnTo>
                      <a:cubicBezTo>
                        <a:pt x="18306" y="10606"/>
                        <a:pt x="18392" y="10520"/>
                        <a:pt x="18500" y="10520"/>
                      </a:cubicBezTo>
                      <a:close/>
                      <a:moveTo>
                        <a:pt x="4058" y="14383"/>
                      </a:moveTo>
                      <a:cubicBezTo>
                        <a:pt x="4133" y="14373"/>
                        <a:pt x="4209" y="14408"/>
                        <a:pt x="4249" y="14477"/>
                      </a:cubicBezTo>
                      <a:lnTo>
                        <a:pt x="4337" y="14629"/>
                      </a:lnTo>
                      <a:cubicBezTo>
                        <a:pt x="4391" y="14721"/>
                        <a:pt x="4358" y="14840"/>
                        <a:pt x="4266" y="14894"/>
                      </a:cubicBezTo>
                      <a:lnTo>
                        <a:pt x="2911" y="15677"/>
                      </a:lnTo>
                      <a:cubicBezTo>
                        <a:pt x="2819" y="15731"/>
                        <a:pt x="2700" y="15698"/>
                        <a:pt x="2646" y="15606"/>
                      </a:cubicBezTo>
                      <a:lnTo>
                        <a:pt x="2560" y="15456"/>
                      </a:lnTo>
                      <a:cubicBezTo>
                        <a:pt x="2506" y="15364"/>
                        <a:pt x="2537" y="15245"/>
                        <a:pt x="2629" y="15191"/>
                      </a:cubicBezTo>
                      <a:lnTo>
                        <a:pt x="3986" y="14408"/>
                      </a:lnTo>
                      <a:cubicBezTo>
                        <a:pt x="4009" y="14394"/>
                        <a:pt x="4034" y="14386"/>
                        <a:pt x="4058" y="14383"/>
                      </a:cubicBezTo>
                      <a:close/>
                      <a:moveTo>
                        <a:pt x="17536" y="14383"/>
                      </a:moveTo>
                      <a:cubicBezTo>
                        <a:pt x="17561" y="14386"/>
                        <a:pt x="17586" y="14394"/>
                        <a:pt x="17609" y="14408"/>
                      </a:cubicBezTo>
                      <a:lnTo>
                        <a:pt x="18964" y="15191"/>
                      </a:lnTo>
                      <a:cubicBezTo>
                        <a:pt x="19056" y="15245"/>
                        <a:pt x="19089" y="15364"/>
                        <a:pt x="19035" y="15456"/>
                      </a:cubicBezTo>
                      <a:lnTo>
                        <a:pt x="18949" y="15606"/>
                      </a:lnTo>
                      <a:cubicBezTo>
                        <a:pt x="18895" y="15698"/>
                        <a:pt x="18776" y="15731"/>
                        <a:pt x="18684" y="15677"/>
                      </a:cubicBezTo>
                      <a:lnTo>
                        <a:pt x="17329" y="14894"/>
                      </a:lnTo>
                      <a:cubicBezTo>
                        <a:pt x="17237" y="14840"/>
                        <a:pt x="17204" y="14721"/>
                        <a:pt x="17258" y="14629"/>
                      </a:cubicBezTo>
                      <a:lnTo>
                        <a:pt x="17344" y="14477"/>
                      </a:lnTo>
                      <a:cubicBezTo>
                        <a:pt x="17385" y="14408"/>
                        <a:pt x="17462" y="14373"/>
                        <a:pt x="17536" y="14383"/>
                      </a:cubicBezTo>
                      <a:close/>
                      <a:moveTo>
                        <a:pt x="6893" y="17239"/>
                      </a:moveTo>
                      <a:cubicBezTo>
                        <a:pt x="6918" y="17243"/>
                        <a:pt x="6943" y="17251"/>
                        <a:pt x="6966" y="17265"/>
                      </a:cubicBezTo>
                      <a:lnTo>
                        <a:pt x="7118" y="17351"/>
                      </a:lnTo>
                      <a:cubicBezTo>
                        <a:pt x="7210" y="17399"/>
                        <a:pt x="7241" y="17519"/>
                        <a:pt x="7187" y="17616"/>
                      </a:cubicBezTo>
                      <a:lnTo>
                        <a:pt x="6404" y="18971"/>
                      </a:lnTo>
                      <a:cubicBezTo>
                        <a:pt x="6350" y="19063"/>
                        <a:pt x="6231" y="19094"/>
                        <a:pt x="6139" y="19040"/>
                      </a:cubicBezTo>
                      <a:lnTo>
                        <a:pt x="5989" y="18954"/>
                      </a:lnTo>
                      <a:cubicBezTo>
                        <a:pt x="5897" y="18900"/>
                        <a:pt x="5864" y="18781"/>
                        <a:pt x="5918" y="18689"/>
                      </a:cubicBezTo>
                      <a:lnTo>
                        <a:pt x="6701" y="17334"/>
                      </a:lnTo>
                      <a:cubicBezTo>
                        <a:pt x="6742" y="17265"/>
                        <a:pt x="6819" y="17230"/>
                        <a:pt x="6893" y="17239"/>
                      </a:cubicBezTo>
                      <a:close/>
                      <a:moveTo>
                        <a:pt x="14696" y="17239"/>
                      </a:moveTo>
                      <a:cubicBezTo>
                        <a:pt x="14771" y="17230"/>
                        <a:pt x="14847" y="17265"/>
                        <a:pt x="14887" y="17334"/>
                      </a:cubicBezTo>
                      <a:lnTo>
                        <a:pt x="15670" y="18689"/>
                      </a:lnTo>
                      <a:cubicBezTo>
                        <a:pt x="15730" y="18781"/>
                        <a:pt x="15698" y="18900"/>
                        <a:pt x="15601" y="18954"/>
                      </a:cubicBezTo>
                      <a:lnTo>
                        <a:pt x="15449" y="19040"/>
                      </a:lnTo>
                      <a:cubicBezTo>
                        <a:pt x="15357" y="19094"/>
                        <a:pt x="15238" y="19063"/>
                        <a:pt x="15184" y="18971"/>
                      </a:cubicBezTo>
                      <a:lnTo>
                        <a:pt x="14401" y="17616"/>
                      </a:lnTo>
                      <a:cubicBezTo>
                        <a:pt x="14347" y="17524"/>
                        <a:pt x="14380" y="17405"/>
                        <a:pt x="14472" y="17351"/>
                      </a:cubicBezTo>
                      <a:lnTo>
                        <a:pt x="14624" y="17265"/>
                      </a:lnTo>
                      <a:cubicBezTo>
                        <a:pt x="14647" y="17251"/>
                        <a:pt x="14672" y="17243"/>
                        <a:pt x="14696" y="17239"/>
                      </a:cubicBezTo>
                      <a:close/>
                      <a:moveTo>
                        <a:pt x="10714" y="18306"/>
                      </a:moveTo>
                      <a:lnTo>
                        <a:pt x="10886" y="18306"/>
                      </a:lnTo>
                      <a:cubicBezTo>
                        <a:pt x="10994" y="18306"/>
                        <a:pt x="11080" y="18392"/>
                        <a:pt x="11080" y="18500"/>
                      </a:cubicBezTo>
                      <a:lnTo>
                        <a:pt x="11080" y="20066"/>
                      </a:lnTo>
                      <a:cubicBezTo>
                        <a:pt x="11080" y="20174"/>
                        <a:pt x="10994" y="20262"/>
                        <a:pt x="10886" y="20262"/>
                      </a:cubicBezTo>
                      <a:lnTo>
                        <a:pt x="10714" y="20262"/>
                      </a:lnTo>
                      <a:cubicBezTo>
                        <a:pt x="10606" y="20262"/>
                        <a:pt x="10520" y="20174"/>
                        <a:pt x="10520" y="20066"/>
                      </a:cubicBezTo>
                      <a:lnTo>
                        <a:pt x="10520" y="18500"/>
                      </a:lnTo>
                      <a:cubicBezTo>
                        <a:pt x="10520" y="18392"/>
                        <a:pt x="10606" y="18306"/>
                        <a:pt x="10714" y="18306"/>
                      </a:cubicBezTo>
                      <a:close/>
                    </a:path>
                  </a:pathLst>
                </a:custGeom>
                <a:solidFill>
                  <a:srgbClr val="D8494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200">
                      <a:solidFill>
                        <a:srgbClr val="53585F"/>
                      </a:solidFill>
                      <a:latin typeface="Graphik-Light"/>
                      <a:ea typeface="Graphik-Light"/>
                      <a:cs typeface="Graphik-Light"/>
                      <a:sym typeface="Graphik Light"/>
                    </a:defRPr>
                  </a:pPr>
                  <a:endParaRPr kumimoji="0" lang="en-US" sz="3200" b="0" i="0" u="none" strike="noStrike" kern="0" cap="none" spc="0" normalizeH="0" baseline="0" noProof="1">
                    <a:ln>
                      <a:noFill/>
                    </a:ln>
                    <a:solidFill>
                      <a:srgbClr val="53585F"/>
                    </a:solidFill>
                    <a:effectLst/>
                    <a:uLnTx/>
                    <a:uFillTx/>
                    <a:latin typeface="Graphik-Light"/>
                    <a:sym typeface="Graphik Light"/>
                  </a:endParaRPr>
                </a:p>
              </p:txBody>
            </p:sp>
          </p:grpSp>
          <p:sp>
            <p:nvSpPr>
              <p:cNvPr id="277" name="Arrow 2">
                <a:extLst>
                  <a:ext uri="{FF2B5EF4-FFF2-40B4-BE49-F238E27FC236}">
                    <a16:creationId xmlns:a16="http://schemas.microsoft.com/office/drawing/2014/main" id="{405FEAAF-E709-A1C4-E123-BB5EC8E40905}"/>
                  </a:ext>
                </a:extLst>
              </p:cNvPr>
              <p:cNvSpPr/>
              <p:nvPr/>
            </p:nvSpPr>
            <p:spPr>
              <a:xfrm>
                <a:off x="7733606" y="3636336"/>
                <a:ext cx="1303899" cy="1049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49" y="0"/>
                    </a:moveTo>
                    <a:cubicBezTo>
                      <a:pt x="8457" y="0"/>
                      <a:pt x="6373" y="1103"/>
                      <a:pt x="4819" y="2903"/>
                    </a:cubicBezTo>
                    <a:lnTo>
                      <a:pt x="6744" y="6147"/>
                    </a:lnTo>
                    <a:cubicBezTo>
                      <a:pt x="7744" y="4819"/>
                      <a:pt x="9169" y="3989"/>
                      <a:pt x="10749" y="3989"/>
                    </a:cubicBezTo>
                    <a:cubicBezTo>
                      <a:pt x="13751" y="3989"/>
                      <a:pt x="16189" y="6985"/>
                      <a:pt x="16232" y="10700"/>
                    </a:cubicBezTo>
                    <a:lnTo>
                      <a:pt x="14265" y="10700"/>
                    </a:lnTo>
                    <a:lnTo>
                      <a:pt x="17933" y="16883"/>
                    </a:lnTo>
                    <a:lnTo>
                      <a:pt x="21600" y="10700"/>
                    </a:lnTo>
                    <a:lnTo>
                      <a:pt x="19444" y="10700"/>
                    </a:lnTo>
                    <a:cubicBezTo>
                      <a:pt x="19401" y="4782"/>
                      <a:pt x="15525" y="0"/>
                      <a:pt x="10749" y="0"/>
                    </a:cubicBezTo>
                    <a:close/>
                    <a:moveTo>
                      <a:pt x="3667" y="4515"/>
                    </a:moveTo>
                    <a:lnTo>
                      <a:pt x="0" y="10700"/>
                    </a:lnTo>
                    <a:lnTo>
                      <a:pt x="2054" y="10700"/>
                    </a:lnTo>
                    <a:cubicBezTo>
                      <a:pt x="2053" y="10733"/>
                      <a:pt x="2054" y="10767"/>
                      <a:pt x="2054" y="10801"/>
                    </a:cubicBezTo>
                    <a:cubicBezTo>
                      <a:pt x="2054" y="16766"/>
                      <a:pt x="5946" y="21600"/>
                      <a:pt x="10749" y="21600"/>
                    </a:cubicBezTo>
                    <a:cubicBezTo>
                      <a:pt x="13080" y="21600"/>
                      <a:pt x="15197" y="20461"/>
                      <a:pt x="16759" y="18607"/>
                    </a:cubicBezTo>
                    <a:lnTo>
                      <a:pt x="14814" y="15375"/>
                    </a:lnTo>
                    <a:cubicBezTo>
                      <a:pt x="13811" y="16749"/>
                      <a:pt x="12360" y="17611"/>
                      <a:pt x="10749" y="17611"/>
                    </a:cubicBezTo>
                    <a:cubicBezTo>
                      <a:pt x="7720" y="17611"/>
                      <a:pt x="5266" y="14563"/>
                      <a:pt x="5266" y="10801"/>
                    </a:cubicBezTo>
                    <a:cubicBezTo>
                      <a:pt x="5266" y="10767"/>
                      <a:pt x="5265" y="10733"/>
                      <a:pt x="5266" y="10700"/>
                    </a:cubicBezTo>
                    <a:lnTo>
                      <a:pt x="7335" y="10700"/>
                    </a:lnTo>
                    <a:lnTo>
                      <a:pt x="3667" y="4515"/>
                    </a:lnTo>
                    <a:close/>
                  </a:path>
                </a:pathLst>
              </a:custGeom>
              <a:solidFill>
                <a:srgbClr val="D84942"/>
              </a:solid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3200" b="0" i="0" u="none" strike="noStrike" kern="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</p:grpSp>
      </p:grpSp>
      <p:sp>
        <p:nvSpPr>
          <p:cNvPr id="288" name="Rectangle: Rounded Corners 287">
            <a:extLst>
              <a:ext uri="{FF2B5EF4-FFF2-40B4-BE49-F238E27FC236}">
                <a16:creationId xmlns:a16="http://schemas.microsoft.com/office/drawing/2014/main" id="{E82A8F84-6387-73A2-7B1C-2DAAECDDC96F}"/>
              </a:ext>
            </a:extLst>
          </p:cNvPr>
          <p:cNvSpPr/>
          <p:nvPr/>
        </p:nvSpPr>
        <p:spPr>
          <a:xfrm>
            <a:off x="366011" y="3460912"/>
            <a:ext cx="5519186" cy="1152000"/>
          </a:xfrm>
          <a:prstGeom prst="round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89" name="TextBox 288">
            <a:extLst>
              <a:ext uri="{FF2B5EF4-FFF2-40B4-BE49-F238E27FC236}">
                <a16:creationId xmlns:a16="http://schemas.microsoft.com/office/drawing/2014/main" id="{1AD2D1E3-E44F-672E-BDA4-95BDD59FD2C6}"/>
              </a:ext>
            </a:extLst>
          </p:cNvPr>
          <p:cNvSpPr txBox="1"/>
          <p:nvPr/>
        </p:nvSpPr>
        <p:spPr>
          <a:xfrm>
            <a:off x="671860" y="3831269"/>
            <a:ext cx="4892040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rial"/>
              </a:rPr>
              <a:t>However, the method also has its limitations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293" name="Rectangle: Rounded Corners 292">
            <a:extLst>
              <a:ext uri="{FF2B5EF4-FFF2-40B4-BE49-F238E27FC236}">
                <a16:creationId xmlns:a16="http://schemas.microsoft.com/office/drawing/2014/main" id="{5615F85E-1C32-AF24-72A1-7C02A6A20BB9}"/>
              </a:ext>
            </a:extLst>
          </p:cNvPr>
          <p:cNvSpPr/>
          <p:nvPr/>
        </p:nvSpPr>
        <p:spPr>
          <a:xfrm>
            <a:off x="357333" y="1937988"/>
            <a:ext cx="5519186" cy="1152000"/>
          </a:xfrm>
          <a:prstGeom prst="round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E00883-B08C-A797-3EEC-99C0B33E2E53}"/>
              </a:ext>
            </a:extLst>
          </p:cNvPr>
          <p:cNvSpPr txBox="1"/>
          <p:nvPr/>
        </p:nvSpPr>
        <p:spPr>
          <a:xfrm>
            <a:off x="785248" y="2201627"/>
            <a:ext cx="4892040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rial"/>
              </a:rPr>
              <a:t>SLC method has the potential to monitor key parameters of plant development 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030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09F66-D258-A0A6-5D0C-4AEB693AF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A close up of a device&#10;&#10;AI-generated content may be incorrect.">
            <a:extLst>
              <a:ext uri="{FF2B5EF4-FFF2-40B4-BE49-F238E27FC236}">
                <a16:creationId xmlns:a16="http://schemas.microsoft.com/office/drawing/2014/main" id="{5139BE11-BE50-5867-1A1F-303BCD994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1"/>
          <a:stretch>
            <a:fillRect/>
          </a:stretch>
        </p:blipFill>
        <p:spPr>
          <a:xfrm>
            <a:off x="746760" y="1143000"/>
            <a:ext cx="4454004" cy="4165803"/>
          </a:xfrm>
          <a:prstGeom prst="rect">
            <a:avLst/>
          </a:prstGeom>
          <a:ln w="19050">
            <a:noFill/>
          </a:ln>
        </p:spPr>
      </p:pic>
      <p:sp>
        <p:nvSpPr>
          <p:cNvPr id="59" name="Slide Number Placeholder 5">
            <a:extLst>
              <a:ext uri="{FF2B5EF4-FFF2-40B4-BE49-F238E27FC236}">
                <a16:creationId xmlns:a16="http://schemas.microsoft.com/office/drawing/2014/main" id="{2AA8DD79-E9E0-008F-D236-20425AAE7705}"/>
              </a:ext>
            </a:extLst>
          </p:cNvPr>
          <p:cNvSpPr txBox="1">
            <a:spLocks/>
          </p:cNvSpPr>
          <p:nvPr/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3" name="Titel 1">
            <a:extLst>
              <a:ext uri="{FF2B5EF4-FFF2-40B4-BE49-F238E27FC236}">
                <a16:creationId xmlns:a16="http://schemas.microsoft.com/office/drawing/2014/main" id="{E39988A9-3FC9-C05E-19E0-F7250A28C9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649223">
              <a:defRPr sz="2840" spc="142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en-US" noProof="1"/>
              <a:t>Outlook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4C1F02-54A4-2589-EB36-786F35220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4889" y="1155235"/>
            <a:ext cx="2356585" cy="41605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8B72A9-231A-0423-4B8E-B2B0136A1D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5599" y="1155235"/>
            <a:ext cx="2459713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7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64D52-02FA-F9CF-8BF7-E70B41857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00301AB1-ADB2-1B2D-4116-BFBC288210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16525" y="6614279"/>
            <a:ext cx="2304000" cy="900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8F3D625-A522-B97F-6EB5-6A5543A1CE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C6B6D5-7508-5A2F-D885-745023097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5815163"/>
            <a:ext cx="3022104" cy="67157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9BFB-4538-2A07-6169-8CDBFEF60347}"/>
              </a:ext>
            </a:extLst>
          </p:cNvPr>
          <p:cNvSpPr txBox="1"/>
          <p:nvPr/>
        </p:nvSpPr>
        <p:spPr>
          <a:xfrm>
            <a:off x="623392" y="5041151"/>
            <a:ext cx="7272808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ICMRM 18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 </a:t>
            </a: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Antonia Wörtche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Carel Windt, Volkmar Schulz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6216DC-6300-64E0-AC2D-067B8770D9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 for your attention</a:t>
            </a:r>
          </a:p>
        </p:txBody>
      </p:sp>
      <p:pic>
        <p:nvPicPr>
          <p:cNvPr id="5" name="IMG_3032.heic" descr="IMG_3032.heic">
            <a:extLst>
              <a:ext uri="{FF2B5EF4-FFF2-40B4-BE49-F238E27FC236}">
                <a16:creationId xmlns:a16="http://schemas.microsoft.com/office/drawing/2014/main" id="{52613900-DF2F-740B-B419-9FECF12FC2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597" b="39677"/>
          <a:stretch>
            <a:fillRect/>
          </a:stretch>
        </p:blipFill>
        <p:spPr>
          <a:xfrm>
            <a:off x="141" y="0"/>
            <a:ext cx="12191859" cy="344954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29575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73F59-47FC-B99F-02E2-E5323DFD4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itel 1">
            <a:extLst>
              <a:ext uri="{FF2B5EF4-FFF2-40B4-BE49-F238E27FC236}">
                <a16:creationId xmlns:a16="http://schemas.microsoft.com/office/drawing/2014/main" id="{F74B2923-2793-5650-D643-E82052CCA5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2878" y="425785"/>
            <a:ext cx="11820525" cy="484625"/>
          </a:xfrm>
          <a:prstGeom prst="rect">
            <a:avLst/>
          </a:prstGeom>
        </p:spPr>
        <p:txBody>
          <a:bodyPr>
            <a:noAutofit/>
          </a:bodyPr>
          <a:lstStyle>
            <a:lvl1pPr defTabSz="649223">
              <a:defRPr sz="2840" spc="142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noProof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CAN WE USE TIME DOMAIN NMR </a:t>
            </a:r>
            <a:r>
              <a:rPr lang="en-US" sz="2400" noProof="1">
                <a:solidFill>
                  <a:srgbClr val="DC143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sensor-like measurements </a:t>
            </a:r>
            <a:r>
              <a:rPr lang="en-US" sz="2400" noProof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MONITOR WATER AND DRY MATTER DYNAMICS IN PLANTS?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5D963C-764B-6263-674F-9C7E902C19D8}"/>
              </a:ext>
            </a:extLst>
          </p:cNvPr>
          <p:cNvSpPr/>
          <p:nvPr/>
        </p:nvSpPr>
        <p:spPr>
          <a:xfrm>
            <a:off x="686752" y="3220045"/>
            <a:ext cx="182366" cy="99300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6883F14-0150-EA3E-E134-2B3EB0AAA930}"/>
              </a:ext>
            </a:extLst>
          </p:cNvPr>
          <p:cNvGrpSpPr/>
          <p:nvPr/>
        </p:nvGrpSpPr>
        <p:grpSpPr>
          <a:xfrm>
            <a:off x="1250510" y="1574371"/>
            <a:ext cx="4845490" cy="885142"/>
            <a:chOff x="1969169" y="1705407"/>
            <a:chExt cx="4845490" cy="885142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6DA89841-1BA8-F90C-C614-157833274067}"/>
                </a:ext>
              </a:extLst>
            </p:cNvPr>
            <p:cNvSpPr/>
            <p:nvPr/>
          </p:nvSpPr>
          <p:spPr>
            <a:xfrm>
              <a:off x="1969169" y="1705407"/>
              <a:ext cx="4845490" cy="885142"/>
            </a:xfrm>
            <a:prstGeom prst="roundRect">
              <a:avLst/>
            </a:prstGeom>
            <a:solidFill>
              <a:schemeClr val="accent1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endParaRPr>
            </a:p>
          </p:txBody>
        </p:sp>
        <p:sp>
          <p:nvSpPr>
            <p:cNvPr id="13" name="Off-page Connector 12">
              <a:extLst>
                <a:ext uri="{FF2B5EF4-FFF2-40B4-BE49-F238E27FC236}">
                  <a16:creationId xmlns:a16="http://schemas.microsoft.com/office/drawing/2014/main" id="{D36A2850-7180-8520-EA90-FB72FE008222}"/>
                </a:ext>
              </a:extLst>
            </p:cNvPr>
            <p:cNvSpPr/>
            <p:nvPr/>
          </p:nvSpPr>
          <p:spPr>
            <a:xfrm rot="16200000">
              <a:off x="2431261" y="1424460"/>
              <a:ext cx="876719" cy="1455459"/>
            </a:xfrm>
            <a:prstGeom prst="flowChartOffpageConnector">
              <a:avLst/>
            </a:prstGeom>
            <a:solidFill>
              <a:schemeClr val="accent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endParaRPr>
            </a:p>
          </p:txBody>
        </p:sp>
        <p:pic>
          <p:nvPicPr>
            <p:cNvPr id="14" name="Graphic 13" descr="Hourglass 60% outline">
              <a:extLst>
                <a:ext uri="{FF2B5EF4-FFF2-40B4-BE49-F238E27FC236}">
                  <a16:creationId xmlns:a16="http://schemas.microsoft.com/office/drawing/2014/main" id="{DB459293-A52A-7BF4-E6F3-208876435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75055" y="1766451"/>
              <a:ext cx="794761" cy="794761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E3991C1-D1A9-F034-E3AB-D6743FA93DC6}"/>
              </a:ext>
            </a:extLst>
          </p:cNvPr>
          <p:cNvGrpSpPr/>
          <p:nvPr/>
        </p:nvGrpSpPr>
        <p:grpSpPr>
          <a:xfrm>
            <a:off x="1258667" y="3031873"/>
            <a:ext cx="4837333" cy="885142"/>
            <a:chOff x="1969169" y="1705407"/>
            <a:chExt cx="4837333" cy="885142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E1D077B2-1FE2-11B1-8EDA-98E64F95D0B1}"/>
                </a:ext>
              </a:extLst>
            </p:cNvPr>
            <p:cNvSpPr/>
            <p:nvPr/>
          </p:nvSpPr>
          <p:spPr>
            <a:xfrm>
              <a:off x="1969169" y="1705407"/>
              <a:ext cx="4837333" cy="885142"/>
            </a:xfrm>
            <a:prstGeom prst="roundRect">
              <a:avLst/>
            </a:prstGeom>
            <a:solidFill>
              <a:schemeClr val="accent1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endParaRPr>
            </a:p>
          </p:txBody>
        </p:sp>
        <p:sp>
          <p:nvSpPr>
            <p:cNvPr id="20" name="Off-page Connector 19">
              <a:extLst>
                <a:ext uri="{FF2B5EF4-FFF2-40B4-BE49-F238E27FC236}">
                  <a16:creationId xmlns:a16="http://schemas.microsoft.com/office/drawing/2014/main" id="{7296EDBE-10D2-8F59-AF08-149F022E8805}"/>
                </a:ext>
              </a:extLst>
            </p:cNvPr>
            <p:cNvSpPr/>
            <p:nvPr/>
          </p:nvSpPr>
          <p:spPr>
            <a:xfrm rot="16200000">
              <a:off x="2431261" y="1424460"/>
              <a:ext cx="876719" cy="1455459"/>
            </a:xfrm>
            <a:prstGeom prst="flowChartOffpageConnector">
              <a:avLst/>
            </a:prstGeom>
            <a:solidFill>
              <a:schemeClr val="accent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4DF9C2C-833E-7084-E81F-60B68AB29E00}"/>
              </a:ext>
            </a:extLst>
          </p:cNvPr>
          <p:cNvGrpSpPr/>
          <p:nvPr/>
        </p:nvGrpSpPr>
        <p:grpSpPr>
          <a:xfrm>
            <a:off x="1255808" y="4519093"/>
            <a:ext cx="4837333" cy="885142"/>
            <a:chOff x="1969169" y="1705407"/>
            <a:chExt cx="3602597" cy="885142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E251D5B0-E994-B492-ABBD-D3E4EBFEFA80}"/>
                </a:ext>
              </a:extLst>
            </p:cNvPr>
            <p:cNvSpPr/>
            <p:nvPr/>
          </p:nvSpPr>
          <p:spPr>
            <a:xfrm>
              <a:off x="1969169" y="1705407"/>
              <a:ext cx="3602597" cy="885142"/>
            </a:xfrm>
            <a:prstGeom prst="roundRect">
              <a:avLst/>
            </a:prstGeom>
            <a:solidFill>
              <a:schemeClr val="accent1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endParaRPr>
            </a:p>
          </p:txBody>
        </p:sp>
        <p:sp>
          <p:nvSpPr>
            <p:cNvPr id="469" name="Off-page Connector 468">
              <a:extLst>
                <a:ext uri="{FF2B5EF4-FFF2-40B4-BE49-F238E27FC236}">
                  <a16:creationId xmlns:a16="http://schemas.microsoft.com/office/drawing/2014/main" id="{7D2E77CF-A1F0-CB27-59E9-283E4529EDE3}"/>
                </a:ext>
              </a:extLst>
            </p:cNvPr>
            <p:cNvSpPr/>
            <p:nvPr/>
          </p:nvSpPr>
          <p:spPr>
            <a:xfrm rot="16200000">
              <a:off x="2431261" y="1424460"/>
              <a:ext cx="876719" cy="1455459"/>
            </a:xfrm>
            <a:prstGeom prst="flowChartOffpageConnector">
              <a:avLst/>
            </a:prstGeom>
            <a:solidFill>
              <a:schemeClr val="accent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endParaRPr>
            </a:p>
          </p:txBody>
        </p:sp>
      </p:grpSp>
      <p:pic>
        <p:nvPicPr>
          <p:cNvPr id="470" name="Graphic 469" descr="Research outline">
            <a:extLst>
              <a:ext uri="{FF2B5EF4-FFF2-40B4-BE49-F238E27FC236}">
                <a16:creationId xmlns:a16="http://schemas.microsoft.com/office/drawing/2014/main" id="{8ECA3ACC-3312-5AD8-BFE4-9953B70D54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85397" y="3007821"/>
            <a:ext cx="914400" cy="914400"/>
          </a:xfrm>
          <a:prstGeom prst="rect">
            <a:avLst/>
          </a:prstGeom>
        </p:spPr>
      </p:pic>
      <p:pic>
        <p:nvPicPr>
          <p:cNvPr id="471" name="Graphic 470" descr="Gears outline">
            <a:extLst>
              <a:ext uri="{FF2B5EF4-FFF2-40B4-BE49-F238E27FC236}">
                <a16:creationId xmlns:a16="http://schemas.microsoft.com/office/drawing/2014/main" id="{B2250693-8A51-0ABF-3AD9-4BC7CB1F75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15792">
            <a:off x="1469846" y="4409089"/>
            <a:ext cx="1046204" cy="1046204"/>
          </a:xfrm>
          <a:prstGeom prst="rect">
            <a:avLst/>
          </a:prstGeom>
        </p:spPr>
      </p:pic>
      <p:sp>
        <p:nvSpPr>
          <p:cNvPr id="472" name="Track diurnal and long-term water and dry matter dynamics">
            <a:extLst>
              <a:ext uri="{FF2B5EF4-FFF2-40B4-BE49-F238E27FC236}">
                <a16:creationId xmlns:a16="http://schemas.microsoft.com/office/drawing/2014/main" id="{3AA7D175-6111-025A-B2E7-2332A74621CF}"/>
              </a:ext>
            </a:extLst>
          </p:cNvPr>
          <p:cNvSpPr txBox="1"/>
          <p:nvPr/>
        </p:nvSpPr>
        <p:spPr>
          <a:xfrm>
            <a:off x="2617220" y="1586943"/>
            <a:ext cx="3005064" cy="8426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algn="ctr" defTabSz="355600">
              <a:spcBef>
                <a:spcPts val="4700"/>
              </a:spcBef>
              <a:defRPr sz="2000">
                <a:solidFill>
                  <a:srgbClr val="53585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 marL="0" marR="0" lvl="0" indent="0" algn="ctr" defTabSz="355600" rtl="0" eaLnBrk="1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Graphik"/>
              </a:rPr>
              <a:t>Fast data acquisition and on-the fly analysis</a:t>
            </a:r>
          </a:p>
        </p:txBody>
      </p:sp>
      <p:sp>
        <p:nvSpPr>
          <p:cNvPr id="473" name="Track diurnal and long-term water and dry matter dynamics">
            <a:extLst>
              <a:ext uri="{FF2B5EF4-FFF2-40B4-BE49-F238E27FC236}">
                <a16:creationId xmlns:a16="http://schemas.microsoft.com/office/drawing/2014/main" id="{D2AA1B40-7194-6C7E-731C-7CA7EBF4526F}"/>
              </a:ext>
            </a:extLst>
          </p:cNvPr>
          <p:cNvSpPr txBox="1"/>
          <p:nvPr/>
        </p:nvSpPr>
        <p:spPr>
          <a:xfrm>
            <a:off x="2614073" y="3058724"/>
            <a:ext cx="3204217" cy="8426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algn="ctr" defTabSz="355600">
              <a:spcBef>
                <a:spcPts val="4700"/>
              </a:spcBef>
              <a:defRPr sz="2000">
                <a:solidFill>
                  <a:srgbClr val="53585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 hangingPunct="0">
              <a:defRPr/>
            </a:pPr>
            <a:r>
              <a:rPr lang="en-US" sz="1600" kern="0" noProof="1">
                <a:solidFill>
                  <a:srgbClr val="FFFFFF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Suitable for non-expert operators</a:t>
            </a:r>
          </a:p>
        </p:txBody>
      </p:sp>
      <p:sp>
        <p:nvSpPr>
          <p:cNvPr id="474" name="Track diurnal and long-term water and dry matter dynamics">
            <a:extLst>
              <a:ext uri="{FF2B5EF4-FFF2-40B4-BE49-F238E27FC236}">
                <a16:creationId xmlns:a16="http://schemas.microsoft.com/office/drawing/2014/main" id="{7D26019A-F367-C45A-CDFF-CA0FFC29C941}"/>
              </a:ext>
            </a:extLst>
          </p:cNvPr>
          <p:cNvSpPr txBox="1"/>
          <p:nvPr/>
        </p:nvSpPr>
        <p:spPr>
          <a:xfrm>
            <a:off x="2388082" y="4527050"/>
            <a:ext cx="3726756" cy="8426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algn="ctr" defTabSz="355600">
              <a:spcBef>
                <a:spcPts val="4700"/>
              </a:spcBef>
              <a:defRPr sz="2000">
                <a:solidFill>
                  <a:srgbClr val="53585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 marR="0" lvl="0" indent="0" fontAlgn="auto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noProof="1">
                <a:solidFill>
                  <a:srgbClr val="FFFFFF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Affordability: excecutable on basic spectrometer and magnets with limited field homogeneity </a:t>
            </a:r>
          </a:p>
        </p:txBody>
      </p:sp>
      <p:sp>
        <p:nvSpPr>
          <p:cNvPr id="482" name="Slide Number Placeholder 5">
            <a:extLst>
              <a:ext uri="{FF2B5EF4-FFF2-40B4-BE49-F238E27FC236}">
                <a16:creationId xmlns:a16="http://schemas.microsoft.com/office/drawing/2014/main" id="{E5A61572-5562-D1BB-A868-BBB1708ACB0D}"/>
              </a:ext>
            </a:extLst>
          </p:cNvPr>
          <p:cNvSpPr txBox="1">
            <a:spLocks/>
          </p:cNvSpPr>
          <p:nvPr/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658C168E-EBA4-40A7-428E-513EB926E743}"/>
              </a:ext>
            </a:extLst>
          </p:cNvPr>
          <p:cNvGrpSpPr>
            <a:grpSpLocks noChangeAspect="1"/>
          </p:cNvGrpSpPr>
          <p:nvPr/>
        </p:nvGrpSpPr>
        <p:grpSpPr>
          <a:xfrm>
            <a:off x="8795793" y="2603362"/>
            <a:ext cx="433501" cy="1397980"/>
            <a:chOff x="0" y="0"/>
            <a:chExt cx="598162" cy="1928993"/>
          </a:xfrm>
        </p:grpSpPr>
        <p:grpSp>
          <p:nvGrpSpPr>
            <p:cNvPr id="3" name="Group">
              <a:extLst>
                <a:ext uri="{FF2B5EF4-FFF2-40B4-BE49-F238E27FC236}">
                  <a16:creationId xmlns:a16="http://schemas.microsoft.com/office/drawing/2014/main" id="{FE3A5E81-A7FC-7C1F-7D93-938023EBFF84}"/>
                </a:ext>
              </a:extLst>
            </p:cNvPr>
            <p:cNvGrpSpPr/>
            <p:nvPr/>
          </p:nvGrpSpPr>
          <p:grpSpPr>
            <a:xfrm>
              <a:off x="153789" y="1105375"/>
              <a:ext cx="290584" cy="823619"/>
              <a:chOff x="0" y="0"/>
              <a:chExt cx="290582" cy="823617"/>
            </a:xfrm>
          </p:grpSpPr>
          <p:sp>
            <p:nvSpPr>
              <p:cNvPr id="17" name="Thermometer">
                <a:extLst>
                  <a:ext uri="{FF2B5EF4-FFF2-40B4-BE49-F238E27FC236}">
                    <a16:creationId xmlns:a16="http://schemas.microsoft.com/office/drawing/2014/main" id="{DC1E3FED-F779-A09A-D5F1-BC85FF1B87B7}"/>
                  </a:ext>
                </a:extLst>
              </p:cNvPr>
              <p:cNvSpPr/>
              <p:nvPr/>
            </p:nvSpPr>
            <p:spPr>
              <a:xfrm>
                <a:off x="0" y="0"/>
                <a:ext cx="290583" cy="823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7870" y="0"/>
                      <a:pt x="5496" y="838"/>
                      <a:pt x="5496" y="1871"/>
                    </a:cubicBezTo>
                    <a:lnTo>
                      <a:pt x="5496" y="3544"/>
                    </a:lnTo>
                    <a:lnTo>
                      <a:pt x="9466" y="3544"/>
                    </a:lnTo>
                    <a:cubicBezTo>
                      <a:pt x="9886" y="3544"/>
                      <a:pt x="10226" y="3664"/>
                      <a:pt x="10226" y="3812"/>
                    </a:cubicBezTo>
                    <a:cubicBezTo>
                      <a:pt x="10226" y="3960"/>
                      <a:pt x="9886" y="4080"/>
                      <a:pt x="9466" y="4080"/>
                    </a:cubicBezTo>
                    <a:lnTo>
                      <a:pt x="5496" y="4080"/>
                    </a:lnTo>
                    <a:lnTo>
                      <a:pt x="5496" y="5464"/>
                    </a:lnTo>
                    <a:lnTo>
                      <a:pt x="7380" y="5464"/>
                    </a:lnTo>
                    <a:cubicBezTo>
                      <a:pt x="7801" y="5464"/>
                      <a:pt x="8141" y="5584"/>
                      <a:pt x="8141" y="5732"/>
                    </a:cubicBezTo>
                    <a:cubicBezTo>
                      <a:pt x="8141" y="5881"/>
                      <a:pt x="7801" y="6001"/>
                      <a:pt x="7380" y="6001"/>
                    </a:cubicBezTo>
                    <a:lnTo>
                      <a:pt x="5496" y="6001"/>
                    </a:lnTo>
                    <a:lnTo>
                      <a:pt x="5496" y="7511"/>
                    </a:lnTo>
                    <a:lnTo>
                      <a:pt x="9322" y="7511"/>
                    </a:lnTo>
                    <a:cubicBezTo>
                      <a:pt x="9742" y="7511"/>
                      <a:pt x="10083" y="7631"/>
                      <a:pt x="10083" y="7779"/>
                    </a:cubicBezTo>
                    <a:cubicBezTo>
                      <a:pt x="10083" y="7928"/>
                      <a:pt x="9743" y="8049"/>
                      <a:pt x="9322" y="8049"/>
                    </a:cubicBezTo>
                    <a:lnTo>
                      <a:pt x="5496" y="8049"/>
                    </a:lnTo>
                    <a:lnTo>
                      <a:pt x="5496" y="9511"/>
                    </a:lnTo>
                    <a:lnTo>
                      <a:pt x="7380" y="9511"/>
                    </a:lnTo>
                    <a:cubicBezTo>
                      <a:pt x="7801" y="9511"/>
                      <a:pt x="8141" y="9631"/>
                      <a:pt x="8141" y="9779"/>
                    </a:cubicBezTo>
                    <a:cubicBezTo>
                      <a:pt x="8141" y="9927"/>
                      <a:pt x="7801" y="10047"/>
                      <a:pt x="7380" y="10047"/>
                    </a:cubicBezTo>
                    <a:lnTo>
                      <a:pt x="5496" y="10047"/>
                    </a:lnTo>
                    <a:lnTo>
                      <a:pt x="5496" y="11450"/>
                    </a:lnTo>
                    <a:lnTo>
                      <a:pt x="9322" y="11450"/>
                    </a:lnTo>
                    <a:cubicBezTo>
                      <a:pt x="9742" y="11450"/>
                      <a:pt x="10083" y="11571"/>
                      <a:pt x="10083" y="11720"/>
                    </a:cubicBezTo>
                    <a:cubicBezTo>
                      <a:pt x="10083" y="11868"/>
                      <a:pt x="9743" y="11988"/>
                      <a:pt x="9322" y="11988"/>
                    </a:cubicBezTo>
                    <a:lnTo>
                      <a:pt x="5496" y="11988"/>
                    </a:lnTo>
                    <a:lnTo>
                      <a:pt x="5496" y="14474"/>
                    </a:lnTo>
                    <a:cubicBezTo>
                      <a:pt x="2219" y="15128"/>
                      <a:pt x="0" y="16367"/>
                      <a:pt x="0" y="17790"/>
                    </a:cubicBezTo>
                    <a:cubicBezTo>
                      <a:pt x="0" y="19894"/>
                      <a:pt x="4836" y="21600"/>
                      <a:pt x="10800" y="21600"/>
                    </a:cubicBezTo>
                    <a:cubicBezTo>
                      <a:pt x="16764" y="21600"/>
                      <a:pt x="21600" y="19894"/>
                      <a:pt x="21600" y="17790"/>
                    </a:cubicBezTo>
                    <a:cubicBezTo>
                      <a:pt x="21600" y="16367"/>
                      <a:pt x="19381" y="15128"/>
                      <a:pt x="16104" y="14474"/>
                    </a:cubicBezTo>
                    <a:lnTo>
                      <a:pt x="16104" y="1871"/>
                    </a:lnTo>
                    <a:cubicBezTo>
                      <a:pt x="16104" y="838"/>
                      <a:pt x="13730" y="0"/>
                      <a:pt x="10800" y="0"/>
                    </a:cubicBezTo>
                    <a:close/>
                  </a:path>
                </a:pathLst>
              </a:custGeom>
              <a:solidFill>
                <a:srgbClr val="C5D1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32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18" name="Line">
                <a:extLst>
                  <a:ext uri="{FF2B5EF4-FFF2-40B4-BE49-F238E27FC236}">
                    <a16:creationId xmlns:a16="http://schemas.microsoft.com/office/drawing/2014/main" id="{D8C102BC-C539-6F7F-D58D-923963DAAC96}"/>
                  </a:ext>
                </a:extLst>
              </p:cNvPr>
              <p:cNvSpPr/>
              <p:nvPr/>
            </p:nvSpPr>
            <p:spPr>
              <a:xfrm flipH="1">
                <a:off x="145291" y="266149"/>
                <a:ext cx="1" cy="406171"/>
              </a:xfrm>
              <a:prstGeom prst="line">
                <a:avLst/>
              </a:prstGeom>
              <a:noFill/>
              <a:ln w="25400" cap="flat">
                <a:solidFill>
                  <a:srgbClr val="B51A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19" name="Circle">
                <a:extLst>
                  <a:ext uri="{FF2B5EF4-FFF2-40B4-BE49-F238E27FC236}">
                    <a16:creationId xmlns:a16="http://schemas.microsoft.com/office/drawing/2014/main" id="{11D33D34-BE73-3849-6AB9-EE611D587DA2}"/>
                  </a:ext>
                </a:extLst>
              </p:cNvPr>
              <p:cNvSpPr/>
              <p:nvPr/>
            </p:nvSpPr>
            <p:spPr>
              <a:xfrm>
                <a:off x="101005" y="632366"/>
                <a:ext cx="88573" cy="88573"/>
              </a:xfrm>
              <a:prstGeom prst="ellipse">
                <a:avLst/>
              </a:prstGeom>
              <a:solidFill>
                <a:srgbClr val="B51A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3200" b="0" i="0" u="none" strike="noStrike" kern="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</p:grpSp>
        <p:grpSp>
          <p:nvGrpSpPr>
            <p:cNvPr id="4" name="Group">
              <a:extLst>
                <a:ext uri="{FF2B5EF4-FFF2-40B4-BE49-F238E27FC236}">
                  <a16:creationId xmlns:a16="http://schemas.microsoft.com/office/drawing/2014/main" id="{03D31D3E-CFB7-8606-38E4-4F4D6A24702F}"/>
                </a:ext>
              </a:extLst>
            </p:cNvPr>
            <p:cNvGrpSpPr/>
            <p:nvPr/>
          </p:nvGrpSpPr>
          <p:grpSpPr>
            <a:xfrm>
              <a:off x="0" y="-1"/>
              <a:ext cx="598163" cy="782408"/>
              <a:chOff x="0" y="0"/>
              <a:chExt cx="598162" cy="782406"/>
            </a:xfrm>
          </p:grpSpPr>
          <p:grpSp>
            <p:nvGrpSpPr>
              <p:cNvPr id="5" name="Group">
                <a:extLst>
                  <a:ext uri="{FF2B5EF4-FFF2-40B4-BE49-F238E27FC236}">
                    <a16:creationId xmlns:a16="http://schemas.microsoft.com/office/drawing/2014/main" id="{785010D3-9F58-E99F-7B61-7D56371470C2}"/>
                  </a:ext>
                </a:extLst>
              </p:cNvPr>
              <p:cNvGrpSpPr/>
              <p:nvPr/>
            </p:nvGrpSpPr>
            <p:grpSpPr>
              <a:xfrm>
                <a:off x="87655" y="-1"/>
                <a:ext cx="490890" cy="782408"/>
                <a:chOff x="0" y="0"/>
                <a:chExt cx="490889" cy="782406"/>
              </a:xfrm>
            </p:grpSpPr>
            <p:sp>
              <p:nvSpPr>
                <p:cNvPr id="7" name="Water Drop">
                  <a:extLst>
                    <a:ext uri="{FF2B5EF4-FFF2-40B4-BE49-F238E27FC236}">
                      <a16:creationId xmlns:a16="http://schemas.microsoft.com/office/drawing/2014/main" id="{594BBF54-3E32-E400-FB52-6F97256924C3}"/>
                    </a:ext>
                  </a:extLst>
                </p:cNvPr>
                <p:cNvSpPr/>
                <p:nvPr/>
              </p:nvSpPr>
              <p:spPr>
                <a:xfrm>
                  <a:off x="273352" y="235743"/>
                  <a:ext cx="217538" cy="357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12" h="21327" extrusionOk="0">
                      <a:moveTo>
                        <a:pt x="10606" y="0"/>
                      </a:moveTo>
                      <a:cubicBezTo>
                        <a:pt x="10516" y="127"/>
                        <a:pt x="10450" y="217"/>
                        <a:pt x="10391" y="308"/>
                      </a:cubicBezTo>
                      <a:cubicBezTo>
                        <a:pt x="9100" y="2277"/>
                        <a:pt x="7638" y="4199"/>
                        <a:pt x="6033" y="6080"/>
                      </a:cubicBezTo>
                      <a:cubicBezTo>
                        <a:pt x="4443" y="7944"/>
                        <a:pt x="2872" y="9812"/>
                        <a:pt x="1311" y="11685"/>
                      </a:cubicBezTo>
                      <a:cubicBezTo>
                        <a:pt x="214" y="13000"/>
                        <a:pt x="-253" y="14396"/>
                        <a:pt x="134" y="15863"/>
                      </a:cubicBezTo>
                      <a:cubicBezTo>
                        <a:pt x="517" y="17310"/>
                        <a:pt x="1577" y="18561"/>
                        <a:pt x="3348" y="19559"/>
                      </a:cubicBezTo>
                      <a:cubicBezTo>
                        <a:pt x="6003" y="21055"/>
                        <a:pt x="9136" y="21600"/>
                        <a:pt x="12675" y="21200"/>
                      </a:cubicBezTo>
                      <a:cubicBezTo>
                        <a:pt x="15039" y="20933"/>
                        <a:pt x="17020" y="20211"/>
                        <a:pt x="18599" y="19102"/>
                      </a:cubicBezTo>
                      <a:cubicBezTo>
                        <a:pt x="20105" y="18045"/>
                        <a:pt x="20987" y="16808"/>
                        <a:pt x="21175" y="15410"/>
                      </a:cubicBezTo>
                      <a:cubicBezTo>
                        <a:pt x="21347" y="14127"/>
                        <a:pt x="20912" y="12902"/>
                        <a:pt x="19963" y="11753"/>
                      </a:cubicBezTo>
                      <a:cubicBezTo>
                        <a:pt x="18972" y="10552"/>
                        <a:pt x="17981" y="9352"/>
                        <a:pt x="16951" y="8164"/>
                      </a:cubicBezTo>
                      <a:cubicBezTo>
                        <a:pt x="15099" y="6028"/>
                        <a:pt x="13203" y="3905"/>
                        <a:pt x="11706" y="1663"/>
                      </a:cubicBezTo>
                      <a:cubicBezTo>
                        <a:pt x="11345" y="1122"/>
                        <a:pt x="10989" y="580"/>
                        <a:pt x="10606" y="0"/>
                      </a:cubicBezTo>
                      <a:close/>
                    </a:path>
                  </a:pathLst>
                </a:custGeom>
                <a:solidFill>
                  <a:srgbClr val="417D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kumimoji="0" lang="en-US" sz="3200" b="0" i="0" u="none" strike="noStrike" kern="0" cap="none" spc="0" normalizeH="0" baseline="0" noProof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9" name="Water Drop">
                  <a:extLst>
                    <a:ext uri="{FF2B5EF4-FFF2-40B4-BE49-F238E27FC236}">
                      <a16:creationId xmlns:a16="http://schemas.microsoft.com/office/drawing/2014/main" id="{F91DEA3E-B844-15D3-ACFA-13851F86D634}"/>
                    </a:ext>
                  </a:extLst>
                </p:cNvPr>
                <p:cNvSpPr/>
                <p:nvPr/>
              </p:nvSpPr>
              <p:spPr>
                <a:xfrm>
                  <a:off x="76980" y="0"/>
                  <a:ext cx="217538" cy="357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12" h="21327" extrusionOk="0">
                      <a:moveTo>
                        <a:pt x="10606" y="0"/>
                      </a:moveTo>
                      <a:cubicBezTo>
                        <a:pt x="10516" y="127"/>
                        <a:pt x="10450" y="217"/>
                        <a:pt x="10391" y="308"/>
                      </a:cubicBezTo>
                      <a:cubicBezTo>
                        <a:pt x="9100" y="2277"/>
                        <a:pt x="7638" y="4199"/>
                        <a:pt x="6033" y="6080"/>
                      </a:cubicBezTo>
                      <a:cubicBezTo>
                        <a:pt x="4443" y="7944"/>
                        <a:pt x="2872" y="9812"/>
                        <a:pt x="1311" y="11685"/>
                      </a:cubicBezTo>
                      <a:cubicBezTo>
                        <a:pt x="214" y="13000"/>
                        <a:pt x="-253" y="14396"/>
                        <a:pt x="134" y="15863"/>
                      </a:cubicBezTo>
                      <a:cubicBezTo>
                        <a:pt x="517" y="17310"/>
                        <a:pt x="1577" y="18561"/>
                        <a:pt x="3348" y="19559"/>
                      </a:cubicBezTo>
                      <a:cubicBezTo>
                        <a:pt x="6003" y="21055"/>
                        <a:pt x="9136" y="21600"/>
                        <a:pt x="12675" y="21200"/>
                      </a:cubicBezTo>
                      <a:cubicBezTo>
                        <a:pt x="15039" y="20933"/>
                        <a:pt x="17020" y="20211"/>
                        <a:pt x="18599" y="19102"/>
                      </a:cubicBezTo>
                      <a:cubicBezTo>
                        <a:pt x="20105" y="18045"/>
                        <a:pt x="20987" y="16808"/>
                        <a:pt x="21175" y="15410"/>
                      </a:cubicBezTo>
                      <a:cubicBezTo>
                        <a:pt x="21347" y="14127"/>
                        <a:pt x="20912" y="12902"/>
                        <a:pt x="19963" y="11753"/>
                      </a:cubicBezTo>
                      <a:cubicBezTo>
                        <a:pt x="18972" y="10552"/>
                        <a:pt x="17981" y="9352"/>
                        <a:pt x="16951" y="8164"/>
                      </a:cubicBezTo>
                      <a:cubicBezTo>
                        <a:pt x="15099" y="6028"/>
                        <a:pt x="13203" y="3905"/>
                        <a:pt x="11706" y="1663"/>
                      </a:cubicBezTo>
                      <a:cubicBezTo>
                        <a:pt x="11345" y="1122"/>
                        <a:pt x="10989" y="580"/>
                        <a:pt x="10606" y="0"/>
                      </a:cubicBezTo>
                      <a:close/>
                    </a:path>
                  </a:pathLst>
                </a:custGeom>
                <a:solidFill>
                  <a:srgbClr val="417D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kumimoji="0" lang="en-US" sz="3200" b="0" i="0" u="none" strike="noStrike" kern="0" cap="none" spc="0" normalizeH="0" baseline="0" noProof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" name="Water Drop">
                  <a:extLst>
                    <a:ext uri="{FF2B5EF4-FFF2-40B4-BE49-F238E27FC236}">
                      <a16:creationId xmlns:a16="http://schemas.microsoft.com/office/drawing/2014/main" id="{AF19EF80-C22D-DC55-E316-5C6376C80987}"/>
                    </a:ext>
                  </a:extLst>
                </p:cNvPr>
                <p:cNvSpPr/>
                <p:nvPr/>
              </p:nvSpPr>
              <p:spPr>
                <a:xfrm>
                  <a:off x="0" y="424908"/>
                  <a:ext cx="217537" cy="3574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12" h="21327" extrusionOk="0">
                      <a:moveTo>
                        <a:pt x="10606" y="0"/>
                      </a:moveTo>
                      <a:cubicBezTo>
                        <a:pt x="10516" y="127"/>
                        <a:pt x="10450" y="217"/>
                        <a:pt x="10391" y="308"/>
                      </a:cubicBezTo>
                      <a:cubicBezTo>
                        <a:pt x="9100" y="2277"/>
                        <a:pt x="7638" y="4199"/>
                        <a:pt x="6033" y="6080"/>
                      </a:cubicBezTo>
                      <a:cubicBezTo>
                        <a:pt x="4443" y="7944"/>
                        <a:pt x="2872" y="9812"/>
                        <a:pt x="1311" y="11685"/>
                      </a:cubicBezTo>
                      <a:cubicBezTo>
                        <a:pt x="214" y="13000"/>
                        <a:pt x="-253" y="14396"/>
                        <a:pt x="134" y="15863"/>
                      </a:cubicBezTo>
                      <a:cubicBezTo>
                        <a:pt x="517" y="17310"/>
                        <a:pt x="1577" y="18561"/>
                        <a:pt x="3348" y="19559"/>
                      </a:cubicBezTo>
                      <a:cubicBezTo>
                        <a:pt x="6003" y="21055"/>
                        <a:pt x="9136" y="21600"/>
                        <a:pt x="12675" y="21200"/>
                      </a:cubicBezTo>
                      <a:cubicBezTo>
                        <a:pt x="15039" y="20933"/>
                        <a:pt x="17020" y="20211"/>
                        <a:pt x="18599" y="19102"/>
                      </a:cubicBezTo>
                      <a:cubicBezTo>
                        <a:pt x="20105" y="18045"/>
                        <a:pt x="20987" y="16808"/>
                        <a:pt x="21175" y="15410"/>
                      </a:cubicBezTo>
                      <a:cubicBezTo>
                        <a:pt x="21347" y="14127"/>
                        <a:pt x="20912" y="12902"/>
                        <a:pt x="19963" y="11753"/>
                      </a:cubicBezTo>
                      <a:cubicBezTo>
                        <a:pt x="18972" y="10552"/>
                        <a:pt x="17981" y="9352"/>
                        <a:pt x="16951" y="8164"/>
                      </a:cubicBezTo>
                      <a:cubicBezTo>
                        <a:pt x="15099" y="6028"/>
                        <a:pt x="13203" y="3905"/>
                        <a:pt x="11706" y="1663"/>
                      </a:cubicBezTo>
                      <a:cubicBezTo>
                        <a:pt x="11345" y="1122"/>
                        <a:pt x="10989" y="580"/>
                        <a:pt x="10606" y="0"/>
                      </a:cubicBezTo>
                      <a:close/>
                    </a:path>
                  </a:pathLst>
                </a:custGeom>
                <a:solidFill>
                  <a:srgbClr val="417D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kumimoji="0" lang="en-US" sz="3200" b="0" i="0" u="none" strike="noStrike" kern="0" cap="none" spc="0" normalizeH="0" baseline="0" noProof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</p:grpSp>
          <p:sp>
            <p:nvSpPr>
              <p:cNvPr id="6" name="Multiplication Sign">
                <a:extLst>
                  <a:ext uri="{FF2B5EF4-FFF2-40B4-BE49-F238E27FC236}">
                    <a16:creationId xmlns:a16="http://schemas.microsoft.com/office/drawing/2014/main" id="{8A281534-79F3-E31D-04BC-B8AC04E4AF85}"/>
                  </a:ext>
                </a:extLst>
              </p:cNvPr>
              <p:cNvSpPr/>
              <p:nvPr/>
            </p:nvSpPr>
            <p:spPr>
              <a:xfrm>
                <a:off x="-1" y="105433"/>
                <a:ext cx="598164" cy="598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7" h="21577" extrusionOk="0">
                    <a:moveTo>
                      <a:pt x="3398" y="1"/>
                    </a:moveTo>
                    <a:cubicBezTo>
                      <a:pt x="3368" y="1"/>
                      <a:pt x="3338" y="12"/>
                      <a:pt x="3315" y="35"/>
                    </a:cubicBezTo>
                    <a:lnTo>
                      <a:pt x="35" y="3315"/>
                    </a:lnTo>
                    <a:cubicBezTo>
                      <a:pt x="-11" y="3361"/>
                      <a:pt x="-11" y="3434"/>
                      <a:pt x="35" y="3480"/>
                    </a:cubicBezTo>
                    <a:lnTo>
                      <a:pt x="7290" y="10733"/>
                    </a:lnTo>
                    <a:cubicBezTo>
                      <a:pt x="7320" y="10764"/>
                      <a:pt x="7320" y="10813"/>
                      <a:pt x="7290" y="10843"/>
                    </a:cubicBezTo>
                    <a:lnTo>
                      <a:pt x="35" y="18098"/>
                    </a:lnTo>
                    <a:cubicBezTo>
                      <a:pt x="-11" y="18144"/>
                      <a:pt x="-11" y="18217"/>
                      <a:pt x="35" y="18263"/>
                    </a:cubicBezTo>
                    <a:lnTo>
                      <a:pt x="3315" y="21543"/>
                    </a:lnTo>
                    <a:cubicBezTo>
                      <a:pt x="3361" y="21589"/>
                      <a:pt x="3434" y="21589"/>
                      <a:pt x="3480" y="21543"/>
                    </a:cubicBezTo>
                    <a:lnTo>
                      <a:pt x="10733" y="14288"/>
                    </a:lnTo>
                    <a:cubicBezTo>
                      <a:pt x="10764" y="14258"/>
                      <a:pt x="10814" y="14258"/>
                      <a:pt x="10845" y="14288"/>
                    </a:cubicBezTo>
                    <a:lnTo>
                      <a:pt x="18098" y="21543"/>
                    </a:lnTo>
                    <a:cubicBezTo>
                      <a:pt x="18144" y="21589"/>
                      <a:pt x="18217" y="21589"/>
                      <a:pt x="18263" y="21543"/>
                    </a:cubicBezTo>
                    <a:lnTo>
                      <a:pt x="21543" y="18263"/>
                    </a:lnTo>
                    <a:cubicBezTo>
                      <a:pt x="21589" y="18217"/>
                      <a:pt x="21589" y="18144"/>
                      <a:pt x="21543" y="18098"/>
                    </a:cubicBezTo>
                    <a:lnTo>
                      <a:pt x="14288" y="10845"/>
                    </a:lnTo>
                    <a:cubicBezTo>
                      <a:pt x="14258" y="10814"/>
                      <a:pt x="14258" y="10764"/>
                      <a:pt x="14288" y="10733"/>
                    </a:cubicBezTo>
                    <a:lnTo>
                      <a:pt x="21543" y="3480"/>
                    </a:lnTo>
                    <a:cubicBezTo>
                      <a:pt x="21588" y="3434"/>
                      <a:pt x="21588" y="3360"/>
                      <a:pt x="21543" y="3315"/>
                    </a:cubicBezTo>
                    <a:lnTo>
                      <a:pt x="18263" y="35"/>
                    </a:lnTo>
                    <a:cubicBezTo>
                      <a:pt x="18217" y="-11"/>
                      <a:pt x="18144" y="-11"/>
                      <a:pt x="18098" y="35"/>
                    </a:cubicBezTo>
                    <a:lnTo>
                      <a:pt x="10845" y="7290"/>
                    </a:lnTo>
                    <a:cubicBezTo>
                      <a:pt x="10814" y="7320"/>
                      <a:pt x="10765" y="7320"/>
                      <a:pt x="10735" y="7290"/>
                    </a:cubicBezTo>
                    <a:lnTo>
                      <a:pt x="3480" y="35"/>
                    </a:lnTo>
                    <a:cubicBezTo>
                      <a:pt x="3457" y="12"/>
                      <a:pt x="3428" y="1"/>
                      <a:pt x="3398" y="1"/>
                    </a:cubicBezTo>
                    <a:close/>
                  </a:path>
                </a:pathLst>
              </a:custGeom>
              <a:solidFill>
                <a:srgbClr val="AB1500">
                  <a:alpha val="72777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lang="en-US" sz="3200" b="0" i="0" u="none" strike="noStrike" kern="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</p:grpSp>
      <p:grpSp>
        <p:nvGrpSpPr>
          <p:cNvPr id="21" name="Group">
            <a:extLst>
              <a:ext uri="{FF2B5EF4-FFF2-40B4-BE49-F238E27FC236}">
                <a16:creationId xmlns:a16="http://schemas.microsoft.com/office/drawing/2014/main" id="{C7316F63-45C8-989C-AD96-89C58515BB7D}"/>
              </a:ext>
            </a:extLst>
          </p:cNvPr>
          <p:cNvGrpSpPr>
            <a:grpSpLocks noChangeAspect="1"/>
          </p:cNvGrpSpPr>
          <p:nvPr/>
        </p:nvGrpSpPr>
        <p:grpSpPr>
          <a:xfrm>
            <a:off x="7036148" y="1517410"/>
            <a:ext cx="1666531" cy="2745828"/>
            <a:chOff x="-2" y="1"/>
            <a:chExt cx="1600510" cy="2637047"/>
          </a:xfrm>
        </p:grpSpPr>
        <p:sp>
          <p:nvSpPr>
            <p:cNvPr id="22" name="Sapling">
              <a:extLst>
                <a:ext uri="{FF2B5EF4-FFF2-40B4-BE49-F238E27FC236}">
                  <a16:creationId xmlns:a16="http://schemas.microsoft.com/office/drawing/2014/main" id="{20B05A78-8045-A885-E677-427E59A3B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2" y="1"/>
              <a:ext cx="1600510" cy="2637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extrusionOk="0">
                  <a:moveTo>
                    <a:pt x="11199" y="0"/>
                  </a:moveTo>
                  <a:cubicBezTo>
                    <a:pt x="11199" y="0"/>
                    <a:pt x="4417" y="3031"/>
                    <a:pt x="10035" y="4898"/>
                  </a:cubicBezTo>
                  <a:cubicBezTo>
                    <a:pt x="9510" y="6131"/>
                    <a:pt x="9363" y="7938"/>
                    <a:pt x="9409" y="9496"/>
                  </a:cubicBezTo>
                  <a:lnTo>
                    <a:pt x="8674" y="8999"/>
                  </a:lnTo>
                  <a:cubicBezTo>
                    <a:pt x="8753" y="8469"/>
                    <a:pt x="8637" y="7236"/>
                    <a:pt x="6085" y="6596"/>
                  </a:cubicBezTo>
                  <a:cubicBezTo>
                    <a:pt x="4779" y="6269"/>
                    <a:pt x="1583" y="5708"/>
                    <a:pt x="1583" y="5708"/>
                  </a:cubicBezTo>
                  <a:cubicBezTo>
                    <a:pt x="1583" y="5708"/>
                    <a:pt x="2192" y="9914"/>
                    <a:pt x="8277" y="9288"/>
                  </a:cubicBezTo>
                  <a:lnTo>
                    <a:pt x="9442" y="10173"/>
                  </a:lnTo>
                  <a:cubicBezTo>
                    <a:pt x="9506" y="11142"/>
                    <a:pt x="9642" y="11948"/>
                    <a:pt x="9794" y="12354"/>
                  </a:cubicBezTo>
                  <a:cubicBezTo>
                    <a:pt x="9962" y="12802"/>
                    <a:pt x="9961" y="13514"/>
                    <a:pt x="9880" y="14272"/>
                  </a:cubicBezTo>
                  <a:cubicBezTo>
                    <a:pt x="9466" y="14005"/>
                    <a:pt x="8793" y="13598"/>
                    <a:pt x="8103" y="13290"/>
                  </a:cubicBezTo>
                  <a:cubicBezTo>
                    <a:pt x="8027" y="12682"/>
                    <a:pt x="7456" y="11412"/>
                    <a:pt x="4177" y="10704"/>
                  </a:cubicBezTo>
                  <a:cubicBezTo>
                    <a:pt x="2433" y="10327"/>
                    <a:pt x="0" y="9337"/>
                    <a:pt x="0" y="9337"/>
                  </a:cubicBezTo>
                  <a:cubicBezTo>
                    <a:pt x="0" y="9337"/>
                    <a:pt x="-91" y="14725"/>
                    <a:pt x="7643" y="13699"/>
                  </a:cubicBezTo>
                  <a:lnTo>
                    <a:pt x="9774" y="15048"/>
                  </a:lnTo>
                  <a:cubicBezTo>
                    <a:pt x="9613" y="16048"/>
                    <a:pt x="9368" y="17001"/>
                    <a:pt x="9248" y="17425"/>
                  </a:cubicBezTo>
                  <a:cubicBezTo>
                    <a:pt x="9002" y="18288"/>
                    <a:pt x="9059" y="20480"/>
                    <a:pt x="9040" y="20890"/>
                  </a:cubicBezTo>
                  <a:cubicBezTo>
                    <a:pt x="9025" y="21202"/>
                    <a:pt x="8408" y="21321"/>
                    <a:pt x="8408" y="21321"/>
                  </a:cubicBezTo>
                  <a:cubicBezTo>
                    <a:pt x="8040" y="21377"/>
                    <a:pt x="8034" y="21600"/>
                    <a:pt x="8408" y="21600"/>
                  </a:cubicBezTo>
                  <a:cubicBezTo>
                    <a:pt x="8609" y="21600"/>
                    <a:pt x="11920" y="21600"/>
                    <a:pt x="12073" y="21600"/>
                  </a:cubicBezTo>
                  <a:cubicBezTo>
                    <a:pt x="12436" y="21600"/>
                    <a:pt x="12487" y="21364"/>
                    <a:pt x="12073" y="21321"/>
                  </a:cubicBezTo>
                  <a:cubicBezTo>
                    <a:pt x="11522" y="21262"/>
                    <a:pt x="11131" y="21121"/>
                    <a:pt x="11041" y="20813"/>
                  </a:cubicBezTo>
                  <a:cubicBezTo>
                    <a:pt x="10952" y="20504"/>
                    <a:pt x="10394" y="18575"/>
                    <a:pt x="10639" y="17569"/>
                  </a:cubicBezTo>
                  <a:cubicBezTo>
                    <a:pt x="10677" y="17413"/>
                    <a:pt x="10715" y="17216"/>
                    <a:pt x="10750" y="16989"/>
                  </a:cubicBezTo>
                  <a:cubicBezTo>
                    <a:pt x="11060" y="16769"/>
                    <a:pt x="11717" y="16311"/>
                    <a:pt x="12305" y="15945"/>
                  </a:cubicBezTo>
                  <a:cubicBezTo>
                    <a:pt x="13447" y="16166"/>
                    <a:pt x="15980" y="16464"/>
                    <a:pt x="18119" y="15364"/>
                  </a:cubicBezTo>
                  <a:cubicBezTo>
                    <a:pt x="19247" y="14783"/>
                    <a:pt x="21509" y="13280"/>
                    <a:pt x="21509" y="13280"/>
                  </a:cubicBezTo>
                  <a:cubicBezTo>
                    <a:pt x="21509" y="13280"/>
                    <a:pt x="12547" y="12190"/>
                    <a:pt x="11737" y="15573"/>
                  </a:cubicBezTo>
                  <a:lnTo>
                    <a:pt x="10864" y="16043"/>
                  </a:lnTo>
                  <a:cubicBezTo>
                    <a:pt x="10971" y="14873"/>
                    <a:pt x="10991" y="13415"/>
                    <a:pt x="10775" y="12417"/>
                  </a:cubicBezTo>
                  <a:lnTo>
                    <a:pt x="12355" y="11579"/>
                  </a:lnTo>
                  <a:cubicBezTo>
                    <a:pt x="18672" y="12159"/>
                    <a:pt x="20026" y="7835"/>
                    <a:pt x="20026" y="7835"/>
                  </a:cubicBezTo>
                  <a:cubicBezTo>
                    <a:pt x="20026" y="7835"/>
                    <a:pt x="17651" y="8235"/>
                    <a:pt x="15906" y="8612"/>
                  </a:cubicBezTo>
                  <a:cubicBezTo>
                    <a:pt x="12429" y="9363"/>
                    <a:pt x="11998" y="10745"/>
                    <a:pt x="11973" y="11300"/>
                  </a:cubicBezTo>
                  <a:lnTo>
                    <a:pt x="10634" y="11780"/>
                  </a:lnTo>
                  <a:cubicBezTo>
                    <a:pt x="10426" y="10763"/>
                    <a:pt x="10298" y="9630"/>
                    <a:pt x="10271" y="8492"/>
                  </a:cubicBezTo>
                  <a:lnTo>
                    <a:pt x="11654" y="7417"/>
                  </a:lnTo>
                  <a:cubicBezTo>
                    <a:pt x="16996" y="7894"/>
                    <a:pt x="18144" y="4232"/>
                    <a:pt x="18144" y="4232"/>
                  </a:cubicBezTo>
                  <a:cubicBezTo>
                    <a:pt x="18144" y="4232"/>
                    <a:pt x="16125" y="4573"/>
                    <a:pt x="14642" y="4893"/>
                  </a:cubicBezTo>
                  <a:cubicBezTo>
                    <a:pt x="11810" y="5505"/>
                    <a:pt x="11357" y="6610"/>
                    <a:pt x="11305" y="7117"/>
                  </a:cubicBezTo>
                  <a:cubicBezTo>
                    <a:pt x="10911" y="7336"/>
                    <a:pt x="10530" y="7612"/>
                    <a:pt x="10265" y="7818"/>
                  </a:cubicBezTo>
                  <a:cubicBezTo>
                    <a:pt x="10277" y="6831"/>
                    <a:pt x="10367" y="5857"/>
                    <a:pt x="10551" y="4967"/>
                  </a:cubicBezTo>
                  <a:cubicBezTo>
                    <a:pt x="11084" y="4744"/>
                    <a:pt x="13013" y="3792"/>
                    <a:pt x="11865" y="2105"/>
                  </a:cubicBezTo>
                  <a:cubicBezTo>
                    <a:pt x="11342" y="1337"/>
                    <a:pt x="11199" y="0"/>
                    <a:pt x="11199" y="0"/>
                  </a:cubicBezTo>
                  <a:close/>
                </a:path>
              </a:pathLst>
            </a:custGeom>
            <a:solidFill>
              <a:srgbClr val="49705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 kumimoji="0" lang="en-US" sz="32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ik-Light"/>
                <a:sym typeface="Graphik Light"/>
              </a:endParaRPr>
            </a:p>
          </p:txBody>
        </p:sp>
        <p:grpSp>
          <p:nvGrpSpPr>
            <p:cNvPr id="24" name="Drawing">
              <a:extLst>
                <a:ext uri="{FF2B5EF4-FFF2-40B4-BE49-F238E27FC236}">
                  <a16:creationId xmlns:a16="http://schemas.microsoft.com/office/drawing/2014/main" id="{2DD7D4CC-1EB3-D148-7808-26019AF8D396}"/>
                </a:ext>
              </a:extLst>
            </p:cNvPr>
            <p:cNvGrpSpPr/>
            <p:nvPr/>
          </p:nvGrpSpPr>
          <p:grpSpPr>
            <a:xfrm>
              <a:off x="96825" y="138924"/>
              <a:ext cx="1257516" cy="1778117"/>
              <a:chOff x="0" y="0"/>
              <a:chExt cx="1257515" cy="1778116"/>
            </a:xfrm>
          </p:grpSpPr>
          <p:sp>
            <p:nvSpPr>
              <p:cNvPr id="25" name="Line">
                <a:extLst>
                  <a:ext uri="{FF2B5EF4-FFF2-40B4-BE49-F238E27FC236}">
                    <a16:creationId xmlns:a16="http://schemas.microsoft.com/office/drawing/2014/main" id="{5E0EBA55-9647-F15F-6753-D258C513E382}"/>
                  </a:ext>
                </a:extLst>
              </p:cNvPr>
              <p:cNvSpPr/>
              <p:nvPr/>
            </p:nvSpPr>
            <p:spPr>
              <a:xfrm>
                <a:off x="805135" y="1608169"/>
                <a:ext cx="365204" cy="169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48" y="21345"/>
                      <a:pt x="95" y="21089"/>
                      <a:pt x="214" y="20808"/>
                    </a:cubicBezTo>
                    <a:cubicBezTo>
                      <a:pt x="333" y="20528"/>
                      <a:pt x="523" y="20221"/>
                      <a:pt x="760" y="19813"/>
                    </a:cubicBezTo>
                    <a:cubicBezTo>
                      <a:pt x="998" y="19404"/>
                      <a:pt x="1283" y="18894"/>
                      <a:pt x="1556" y="18383"/>
                    </a:cubicBezTo>
                    <a:cubicBezTo>
                      <a:pt x="1830" y="17872"/>
                      <a:pt x="2091" y="17362"/>
                      <a:pt x="2448" y="16800"/>
                    </a:cubicBezTo>
                    <a:cubicBezTo>
                      <a:pt x="2804" y="16238"/>
                      <a:pt x="3255" y="15626"/>
                      <a:pt x="3766" y="14936"/>
                    </a:cubicBezTo>
                    <a:cubicBezTo>
                      <a:pt x="4277" y="14247"/>
                      <a:pt x="4848" y="13481"/>
                      <a:pt x="5382" y="12843"/>
                    </a:cubicBezTo>
                    <a:cubicBezTo>
                      <a:pt x="5917" y="12204"/>
                      <a:pt x="6416" y="11694"/>
                      <a:pt x="6891" y="11209"/>
                    </a:cubicBezTo>
                    <a:cubicBezTo>
                      <a:pt x="7366" y="10723"/>
                      <a:pt x="7818" y="10264"/>
                      <a:pt x="8305" y="9830"/>
                    </a:cubicBezTo>
                    <a:cubicBezTo>
                      <a:pt x="8792" y="9396"/>
                      <a:pt x="9315" y="8987"/>
                      <a:pt x="9838" y="8553"/>
                    </a:cubicBezTo>
                    <a:cubicBezTo>
                      <a:pt x="10360" y="8119"/>
                      <a:pt x="10883" y="7660"/>
                      <a:pt x="11406" y="7277"/>
                    </a:cubicBezTo>
                    <a:cubicBezTo>
                      <a:pt x="11929" y="6894"/>
                      <a:pt x="12451" y="6587"/>
                      <a:pt x="13046" y="6179"/>
                    </a:cubicBezTo>
                    <a:cubicBezTo>
                      <a:pt x="13640" y="5770"/>
                      <a:pt x="14305" y="5260"/>
                      <a:pt x="14887" y="4826"/>
                    </a:cubicBezTo>
                    <a:cubicBezTo>
                      <a:pt x="15469" y="4391"/>
                      <a:pt x="15968" y="4034"/>
                      <a:pt x="16479" y="3677"/>
                    </a:cubicBezTo>
                    <a:cubicBezTo>
                      <a:pt x="16990" y="3319"/>
                      <a:pt x="17513" y="2962"/>
                      <a:pt x="18012" y="2630"/>
                    </a:cubicBezTo>
                    <a:cubicBezTo>
                      <a:pt x="18511" y="2298"/>
                      <a:pt x="18986" y="1991"/>
                      <a:pt x="19580" y="1557"/>
                    </a:cubicBezTo>
                    <a:cubicBezTo>
                      <a:pt x="20174" y="1123"/>
                      <a:pt x="20887" y="562"/>
                      <a:pt x="21600" y="0"/>
                    </a:cubicBezTo>
                  </a:path>
                </a:pathLst>
              </a:custGeom>
              <a:noFill/>
              <a:ln w="2725" cap="rnd">
                <a:solidFill>
                  <a:srgbClr val="CDE8B5">
                    <a:alpha val="39000"/>
                  </a:srgb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26" name="Line">
                <a:extLst>
                  <a:ext uri="{FF2B5EF4-FFF2-40B4-BE49-F238E27FC236}">
                    <a16:creationId xmlns:a16="http://schemas.microsoft.com/office/drawing/2014/main" id="{A579DC64-1A29-7A29-4A3A-A435B55DF1D4}"/>
                  </a:ext>
                </a:extLst>
              </p:cNvPr>
              <p:cNvSpPr/>
              <p:nvPr/>
            </p:nvSpPr>
            <p:spPr>
              <a:xfrm>
                <a:off x="0" y="1146542"/>
                <a:ext cx="458012" cy="338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71" y="410"/>
                      <a:pt x="341" y="820"/>
                      <a:pt x="540" y="1256"/>
                    </a:cubicBezTo>
                    <a:cubicBezTo>
                      <a:pt x="739" y="1691"/>
                      <a:pt x="966" y="2152"/>
                      <a:pt x="1232" y="2639"/>
                    </a:cubicBezTo>
                    <a:cubicBezTo>
                      <a:pt x="1497" y="3126"/>
                      <a:pt x="1800" y="3638"/>
                      <a:pt x="2094" y="4087"/>
                    </a:cubicBezTo>
                    <a:cubicBezTo>
                      <a:pt x="2387" y="4535"/>
                      <a:pt x="2672" y="4920"/>
                      <a:pt x="2965" y="5330"/>
                    </a:cubicBezTo>
                    <a:cubicBezTo>
                      <a:pt x="3259" y="5740"/>
                      <a:pt x="3562" y="6175"/>
                      <a:pt x="3922" y="6611"/>
                    </a:cubicBezTo>
                    <a:cubicBezTo>
                      <a:pt x="4282" y="7046"/>
                      <a:pt x="4699" y="7482"/>
                      <a:pt x="5097" y="7892"/>
                    </a:cubicBezTo>
                    <a:cubicBezTo>
                      <a:pt x="5495" y="8302"/>
                      <a:pt x="5874" y="8686"/>
                      <a:pt x="6309" y="9083"/>
                    </a:cubicBezTo>
                    <a:cubicBezTo>
                      <a:pt x="6745" y="9480"/>
                      <a:pt x="7238" y="9890"/>
                      <a:pt x="7749" y="10313"/>
                    </a:cubicBezTo>
                    <a:cubicBezTo>
                      <a:pt x="8261" y="10736"/>
                      <a:pt x="8792" y="11172"/>
                      <a:pt x="9284" y="11530"/>
                    </a:cubicBezTo>
                    <a:cubicBezTo>
                      <a:pt x="9777" y="11889"/>
                      <a:pt x="10232" y="12171"/>
                      <a:pt x="10667" y="12453"/>
                    </a:cubicBezTo>
                    <a:cubicBezTo>
                      <a:pt x="11103" y="12735"/>
                      <a:pt x="11520" y="13016"/>
                      <a:pt x="11899" y="13260"/>
                    </a:cubicBezTo>
                    <a:cubicBezTo>
                      <a:pt x="12278" y="13503"/>
                      <a:pt x="12619" y="13708"/>
                      <a:pt x="12988" y="13939"/>
                    </a:cubicBezTo>
                    <a:cubicBezTo>
                      <a:pt x="13358" y="14169"/>
                      <a:pt x="13756" y="14426"/>
                      <a:pt x="14201" y="14695"/>
                    </a:cubicBezTo>
                    <a:cubicBezTo>
                      <a:pt x="14646" y="14964"/>
                      <a:pt x="15139" y="15246"/>
                      <a:pt x="15518" y="15476"/>
                    </a:cubicBezTo>
                    <a:cubicBezTo>
                      <a:pt x="15897" y="15707"/>
                      <a:pt x="16162" y="15886"/>
                      <a:pt x="16494" y="16142"/>
                    </a:cubicBezTo>
                    <a:cubicBezTo>
                      <a:pt x="16825" y="16399"/>
                      <a:pt x="17223" y="16732"/>
                      <a:pt x="17621" y="17078"/>
                    </a:cubicBezTo>
                    <a:cubicBezTo>
                      <a:pt x="18019" y="17423"/>
                      <a:pt x="18417" y="17782"/>
                      <a:pt x="18872" y="18243"/>
                    </a:cubicBezTo>
                    <a:cubicBezTo>
                      <a:pt x="19326" y="18705"/>
                      <a:pt x="19838" y="19268"/>
                      <a:pt x="20255" y="19755"/>
                    </a:cubicBezTo>
                    <a:cubicBezTo>
                      <a:pt x="20672" y="20242"/>
                      <a:pt x="20994" y="20652"/>
                      <a:pt x="21202" y="20947"/>
                    </a:cubicBezTo>
                    <a:cubicBezTo>
                      <a:pt x="21411" y="21241"/>
                      <a:pt x="21505" y="21421"/>
                      <a:pt x="21600" y="21600"/>
                    </a:cubicBezTo>
                  </a:path>
                </a:pathLst>
              </a:custGeom>
              <a:noFill/>
              <a:ln w="2725" cap="rnd">
                <a:solidFill>
                  <a:srgbClr val="CDE8B5">
                    <a:alpha val="39000"/>
                  </a:srgb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27" name="Line">
                <a:extLst>
                  <a:ext uri="{FF2B5EF4-FFF2-40B4-BE49-F238E27FC236}">
                    <a16:creationId xmlns:a16="http://schemas.microsoft.com/office/drawing/2014/main" id="{372D20E6-313E-3FFD-4674-895939820919}"/>
                  </a:ext>
                </a:extLst>
              </p:cNvPr>
              <p:cNvSpPr/>
              <p:nvPr/>
            </p:nvSpPr>
            <p:spPr>
              <a:xfrm>
                <a:off x="824675" y="932660"/>
                <a:ext cx="432840" cy="3045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216" y="21539"/>
                      <a:pt x="431" y="21477"/>
                      <a:pt x="808" y="21202"/>
                    </a:cubicBezTo>
                    <a:cubicBezTo>
                      <a:pt x="1186" y="20926"/>
                      <a:pt x="1725" y="20436"/>
                      <a:pt x="2242" y="20007"/>
                    </a:cubicBezTo>
                    <a:cubicBezTo>
                      <a:pt x="2759" y="19578"/>
                      <a:pt x="3255" y="19210"/>
                      <a:pt x="3675" y="18873"/>
                    </a:cubicBezTo>
                    <a:cubicBezTo>
                      <a:pt x="4096" y="18536"/>
                      <a:pt x="4441" y="18230"/>
                      <a:pt x="4915" y="17831"/>
                    </a:cubicBezTo>
                    <a:cubicBezTo>
                      <a:pt x="5389" y="17433"/>
                      <a:pt x="5993" y="16943"/>
                      <a:pt x="6564" y="16453"/>
                    </a:cubicBezTo>
                    <a:cubicBezTo>
                      <a:pt x="7135" y="15963"/>
                      <a:pt x="7674" y="15472"/>
                      <a:pt x="8138" y="15059"/>
                    </a:cubicBezTo>
                    <a:cubicBezTo>
                      <a:pt x="8601" y="14645"/>
                      <a:pt x="8989" y="14308"/>
                      <a:pt x="9410" y="13910"/>
                    </a:cubicBezTo>
                    <a:cubicBezTo>
                      <a:pt x="9830" y="13511"/>
                      <a:pt x="10283" y="13052"/>
                      <a:pt x="10735" y="12592"/>
                    </a:cubicBezTo>
                    <a:cubicBezTo>
                      <a:pt x="11188" y="12133"/>
                      <a:pt x="11641" y="11673"/>
                      <a:pt x="12093" y="11183"/>
                    </a:cubicBezTo>
                    <a:cubicBezTo>
                      <a:pt x="12546" y="10693"/>
                      <a:pt x="12999" y="10172"/>
                      <a:pt x="13451" y="9666"/>
                    </a:cubicBezTo>
                    <a:cubicBezTo>
                      <a:pt x="13904" y="9161"/>
                      <a:pt x="14357" y="8671"/>
                      <a:pt x="14820" y="8134"/>
                    </a:cubicBezTo>
                    <a:cubicBezTo>
                      <a:pt x="15284" y="7598"/>
                      <a:pt x="15758" y="7016"/>
                      <a:pt x="16200" y="6465"/>
                    </a:cubicBezTo>
                    <a:cubicBezTo>
                      <a:pt x="16642" y="5913"/>
                      <a:pt x="17051" y="5392"/>
                      <a:pt x="17440" y="4917"/>
                    </a:cubicBezTo>
                    <a:cubicBezTo>
                      <a:pt x="17828" y="4443"/>
                      <a:pt x="18194" y="4014"/>
                      <a:pt x="18625" y="3493"/>
                    </a:cubicBezTo>
                    <a:cubicBezTo>
                      <a:pt x="19056" y="2972"/>
                      <a:pt x="19552" y="2359"/>
                      <a:pt x="20059" y="1762"/>
                    </a:cubicBezTo>
                    <a:cubicBezTo>
                      <a:pt x="20565" y="1164"/>
                      <a:pt x="21083" y="582"/>
                      <a:pt x="21600" y="0"/>
                    </a:cubicBezTo>
                  </a:path>
                </a:pathLst>
              </a:custGeom>
              <a:noFill/>
              <a:ln w="2725" cap="rnd">
                <a:solidFill>
                  <a:srgbClr val="CDE8B5">
                    <a:alpha val="39000"/>
                  </a:srgb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28" name="Line">
                <a:extLst>
                  <a:ext uri="{FF2B5EF4-FFF2-40B4-BE49-F238E27FC236}">
                    <a16:creationId xmlns:a16="http://schemas.microsoft.com/office/drawing/2014/main" id="{8491B08C-7C19-EE01-E7E7-AFA7C93DE837}"/>
                  </a:ext>
                </a:extLst>
              </p:cNvPr>
              <p:cNvSpPr/>
              <p:nvPr/>
            </p:nvSpPr>
            <p:spPr>
              <a:xfrm>
                <a:off x="111413" y="653370"/>
                <a:ext cx="379466" cy="299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270" y="600"/>
                      <a:pt x="541" y="1200"/>
                      <a:pt x="980" y="1971"/>
                    </a:cubicBezTo>
                    <a:cubicBezTo>
                      <a:pt x="1420" y="2743"/>
                      <a:pt x="2028" y="3686"/>
                      <a:pt x="2721" y="4629"/>
                    </a:cubicBezTo>
                    <a:cubicBezTo>
                      <a:pt x="3414" y="5571"/>
                      <a:pt x="4192" y="6514"/>
                      <a:pt x="4783" y="7221"/>
                    </a:cubicBezTo>
                    <a:cubicBezTo>
                      <a:pt x="5375" y="7929"/>
                      <a:pt x="5780" y="8400"/>
                      <a:pt x="6372" y="9000"/>
                    </a:cubicBezTo>
                    <a:cubicBezTo>
                      <a:pt x="6963" y="9600"/>
                      <a:pt x="7741" y="10329"/>
                      <a:pt x="8485" y="10971"/>
                    </a:cubicBezTo>
                    <a:cubicBezTo>
                      <a:pt x="9228" y="11614"/>
                      <a:pt x="9938" y="12171"/>
                      <a:pt x="10715" y="12750"/>
                    </a:cubicBezTo>
                    <a:cubicBezTo>
                      <a:pt x="11493" y="13329"/>
                      <a:pt x="12338" y="13929"/>
                      <a:pt x="13082" y="14464"/>
                    </a:cubicBezTo>
                    <a:cubicBezTo>
                      <a:pt x="13825" y="15000"/>
                      <a:pt x="14468" y="15471"/>
                      <a:pt x="15110" y="15943"/>
                    </a:cubicBezTo>
                    <a:cubicBezTo>
                      <a:pt x="15752" y="16414"/>
                      <a:pt x="16394" y="16886"/>
                      <a:pt x="17206" y="17529"/>
                    </a:cubicBezTo>
                    <a:cubicBezTo>
                      <a:pt x="18017" y="18171"/>
                      <a:pt x="18997" y="18986"/>
                      <a:pt x="19758" y="19693"/>
                    </a:cubicBezTo>
                    <a:cubicBezTo>
                      <a:pt x="20518" y="20400"/>
                      <a:pt x="21059" y="21000"/>
                      <a:pt x="21600" y="21600"/>
                    </a:cubicBezTo>
                  </a:path>
                </a:pathLst>
              </a:custGeom>
              <a:noFill/>
              <a:ln w="2725" cap="rnd">
                <a:solidFill>
                  <a:srgbClr val="CDE8B5">
                    <a:alpha val="39000"/>
                  </a:srgb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29" name="Line">
                <a:extLst>
                  <a:ext uri="{FF2B5EF4-FFF2-40B4-BE49-F238E27FC236}">
                    <a16:creationId xmlns:a16="http://schemas.microsoft.com/office/drawing/2014/main" id="{17BD6C9F-8843-4171-B4E2-8BD8AADF0161}"/>
                  </a:ext>
                </a:extLst>
              </p:cNvPr>
              <p:cNvSpPr/>
              <p:nvPr/>
            </p:nvSpPr>
            <p:spPr>
              <a:xfrm>
                <a:off x="769075" y="470709"/>
                <a:ext cx="371200" cy="26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extrusionOk="0">
                    <a:moveTo>
                      <a:pt x="35" y="21600"/>
                    </a:moveTo>
                    <a:cubicBezTo>
                      <a:pt x="7" y="21406"/>
                      <a:pt x="-21" y="21213"/>
                      <a:pt x="21" y="21058"/>
                    </a:cubicBezTo>
                    <a:cubicBezTo>
                      <a:pt x="63" y="20903"/>
                      <a:pt x="175" y="20787"/>
                      <a:pt x="594" y="20303"/>
                    </a:cubicBezTo>
                    <a:cubicBezTo>
                      <a:pt x="1013" y="19819"/>
                      <a:pt x="1739" y="18968"/>
                      <a:pt x="2396" y="18252"/>
                    </a:cubicBezTo>
                    <a:cubicBezTo>
                      <a:pt x="3053" y="17535"/>
                      <a:pt x="3640" y="16955"/>
                      <a:pt x="4198" y="16432"/>
                    </a:cubicBezTo>
                    <a:cubicBezTo>
                      <a:pt x="4757" y="15910"/>
                      <a:pt x="5288" y="15445"/>
                      <a:pt x="5917" y="14961"/>
                    </a:cubicBezTo>
                    <a:cubicBezTo>
                      <a:pt x="6546" y="14477"/>
                      <a:pt x="7272" y="13974"/>
                      <a:pt x="8013" y="13432"/>
                    </a:cubicBezTo>
                    <a:cubicBezTo>
                      <a:pt x="8753" y="12890"/>
                      <a:pt x="9508" y="12310"/>
                      <a:pt x="10304" y="11690"/>
                    </a:cubicBezTo>
                    <a:cubicBezTo>
                      <a:pt x="11100" y="11071"/>
                      <a:pt x="11939" y="10413"/>
                      <a:pt x="12665" y="9832"/>
                    </a:cubicBezTo>
                    <a:cubicBezTo>
                      <a:pt x="13392" y="9252"/>
                      <a:pt x="14006" y="8748"/>
                      <a:pt x="14621" y="8206"/>
                    </a:cubicBezTo>
                    <a:cubicBezTo>
                      <a:pt x="15236" y="7665"/>
                      <a:pt x="15851" y="7084"/>
                      <a:pt x="16465" y="6465"/>
                    </a:cubicBezTo>
                    <a:cubicBezTo>
                      <a:pt x="17080" y="5845"/>
                      <a:pt x="17695" y="5187"/>
                      <a:pt x="18170" y="4645"/>
                    </a:cubicBezTo>
                    <a:cubicBezTo>
                      <a:pt x="18645" y="4103"/>
                      <a:pt x="18980" y="3677"/>
                      <a:pt x="19385" y="3155"/>
                    </a:cubicBezTo>
                    <a:cubicBezTo>
                      <a:pt x="19791" y="2632"/>
                      <a:pt x="20266" y="2013"/>
                      <a:pt x="20643" y="1471"/>
                    </a:cubicBezTo>
                    <a:cubicBezTo>
                      <a:pt x="21020" y="929"/>
                      <a:pt x="21300" y="465"/>
                      <a:pt x="21579" y="0"/>
                    </a:cubicBezTo>
                  </a:path>
                </a:pathLst>
              </a:custGeom>
              <a:noFill/>
              <a:ln w="2725" cap="rnd">
                <a:solidFill>
                  <a:srgbClr val="CDE8B5">
                    <a:alpha val="39000"/>
                  </a:srgb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30" name="Line">
                <a:extLst>
                  <a:ext uri="{FF2B5EF4-FFF2-40B4-BE49-F238E27FC236}">
                    <a16:creationId xmlns:a16="http://schemas.microsoft.com/office/drawing/2014/main" id="{954ABFB3-E0CD-76B1-633A-05A87DC2BD27}"/>
                  </a:ext>
                </a:extLst>
              </p:cNvPr>
              <p:cNvSpPr/>
              <p:nvPr/>
            </p:nvSpPr>
            <p:spPr>
              <a:xfrm>
                <a:off x="630798" y="0"/>
                <a:ext cx="43445" cy="4217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1" h="21600" extrusionOk="0">
                    <a:moveTo>
                      <a:pt x="21381" y="0"/>
                    </a:moveTo>
                    <a:cubicBezTo>
                      <a:pt x="16256" y="952"/>
                      <a:pt x="11130" y="1905"/>
                      <a:pt x="8018" y="2762"/>
                    </a:cubicBezTo>
                    <a:cubicBezTo>
                      <a:pt x="4906" y="3619"/>
                      <a:pt x="3808" y="4381"/>
                      <a:pt x="2710" y="5143"/>
                    </a:cubicBezTo>
                    <a:cubicBezTo>
                      <a:pt x="1611" y="5905"/>
                      <a:pt x="513" y="6667"/>
                      <a:pt x="147" y="7429"/>
                    </a:cubicBezTo>
                    <a:cubicBezTo>
                      <a:pt x="-219" y="8190"/>
                      <a:pt x="147" y="8952"/>
                      <a:pt x="696" y="9638"/>
                    </a:cubicBezTo>
                    <a:cubicBezTo>
                      <a:pt x="1245" y="10324"/>
                      <a:pt x="1978" y="10933"/>
                      <a:pt x="2893" y="11638"/>
                    </a:cubicBezTo>
                    <a:cubicBezTo>
                      <a:pt x="3808" y="12343"/>
                      <a:pt x="4906" y="13143"/>
                      <a:pt x="6005" y="13829"/>
                    </a:cubicBezTo>
                    <a:cubicBezTo>
                      <a:pt x="7103" y="14514"/>
                      <a:pt x="8201" y="15086"/>
                      <a:pt x="8934" y="15752"/>
                    </a:cubicBezTo>
                    <a:cubicBezTo>
                      <a:pt x="9666" y="16419"/>
                      <a:pt x="10032" y="17181"/>
                      <a:pt x="10398" y="17962"/>
                    </a:cubicBezTo>
                    <a:cubicBezTo>
                      <a:pt x="10764" y="18743"/>
                      <a:pt x="11130" y="19543"/>
                      <a:pt x="11496" y="20152"/>
                    </a:cubicBezTo>
                    <a:cubicBezTo>
                      <a:pt x="11862" y="20762"/>
                      <a:pt x="12228" y="21181"/>
                      <a:pt x="12595" y="21600"/>
                    </a:cubicBezTo>
                  </a:path>
                </a:pathLst>
              </a:custGeom>
              <a:noFill/>
              <a:ln w="2725" cap="rnd">
                <a:solidFill>
                  <a:srgbClr val="CDE8B5">
                    <a:alpha val="39000"/>
                  </a:srgb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</p:grpSp>
      </p:grpSp>
      <p:sp>
        <p:nvSpPr>
          <p:cNvPr id="31" name="A">
            <a:extLst>
              <a:ext uri="{FF2B5EF4-FFF2-40B4-BE49-F238E27FC236}">
                <a16:creationId xmlns:a16="http://schemas.microsoft.com/office/drawing/2014/main" id="{F0818464-F7CC-EEEB-F7DD-E1F82F674EF6}"/>
              </a:ext>
            </a:extLst>
          </p:cNvPr>
          <p:cNvSpPr txBox="1"/>
          <p:nvPr/>
        </p:nvSpPr>
        <p:spPr>
          <a:xfrm>
            <a:off x="6945825" y="1584559"/>
            <a:ext cx="599523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55600">
              <a:spcBef>
                <a:spcPts val="4700"/>
              </a:spcBef>
              <a:defRPr sz="2000">
                <a:solidFill>
                  <a:srgbClr val="53585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 marL="0" marR="0" lvl="0" indent="0" algn="l" defTabSz="355600" rtl="0" eaLnBrk="1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1">
                <a:ln>
                  <a:noFill/>
                </a:ln>
                <a:solidFill>
                  <a:srgbClr val="53585F"/>
                </a:solidFill>
                <a:effectLst/>
                <a:uLnTx/>
                <a:uFillTx/>
                <a:latin typeface="Graphik"/>
                <a:sym typeface="Graphik"/>
              </a:rPr>
              <a:t>Type A</a:t>
            </a:r>
          </a:p>
        </p:txBody>
      </p:sp>
      <p:sp>
        <p:nvSpPr>
          <p:cNvPr id="32" name="A">
            <a:extLst>
              <a:ext uri="{FF2B5EF4-FFF2-40B4-BE49-F238E27FC236}">
                <a16:creationId xmlns:a16="http://schemas.microsoft.com/office/drawing/2014/main" id="{A4D41471-8CFD-A668-7EF6-4B9198E77243}"/>
              </a:ext>
            </a:extLst>
          </p:cNvPr>
          <p:cNvSpPr txBox="1"/>
          <p:nvPr/>
        </p:nvSpPr>
        <p:spPr>
          <a:xfrm>
            <a:off x="9541316" y="1984990"/>
            <a:ext cx="599523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55600">
              <a:spcBef>
                <a:spcPts val="4700"/>
              </a:spcBef>
              <a:defRPr sz="2000">
                <a:solidFill>
                  <a:srgbClr val="53585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 marL="0" marR="0" lvl="0" indent="0" algn="l" defTabSz="355600" rtl="0" eaLnBrk="1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1">
                <a:ln>
                  <a:noFill/>
                </a:ln>
                <a:solidFill>
                  <a:srgbClr val="53585F"/>
                </a:solidFill>
                <a:effectLst/>
                <a:uLnTx/>
                <a:uFillTx/>
                <a:latin typeface="Graphik"/>
                <a:sym typeface="Graphik"/>
              </a:rPr>
              <a:t>Type B</a:t>
            </a:r>
          </a:p>
        </p:txBody>
      </p:sp>
      <p:grpSp>
        <p:nvGrpSpPr>
          <p:cNvPr id="33" name="Group">
            <a:extLst>
              <a:ext uri="{FF2B5EF4-FFF2-40B4-BE49-F238E27FC236}">
                <a16:creationId xmlns:a16="http://schemas.microsoft.com/office/drawing/2014/main" id="{BAC9489F-B3AE-2884-7BE1-88731CB73F6A}"/>
              </a:ext>
            </a:extLst>
          </p:cNvPr>
          <p:cNvGrpSpPr/>
          <p:nvPr/>
        </p:nvGrpSpPr>
        <p:grpSpPr>
          <a:xfrm>
            <a:off x="6945825" y="4332238"/>
            <a:ext cx="3809474" cy="842641"/>
            <a:chOff x="1209027" y="-341330"/>
            <a:chExt cx="4353670" cy="1131218"/>
          </a:xfrm>
        </p:grpSpPr>
        <p:sp>
          <p:nvSpPr>
            <p:cNvPr id="34" name="Rounded Rectangle">
              <a:extLst>
                <a:ext uri="{FF2B5EF4-FFF2-40B4-BE49-F238E27FC236}">
                  <a16:creationId xmlns:a16="http://schemas.microsoft.com/office/drawing/2014/main" id="{DDF2234B-C892-CD16-3301-5EA9568721C7}"/>
                </a:ext>
              </a:extLst>
            </p:cNvPr>
            <p:cNvSpPr/>
            <p:nvPr/>
          </p:nvSpPr>
          <p:spPr>
            <a:xfrm>
              <a:off x="1209027" y="-299110"/>
              <a:ext cx="4353670" cy="1070446"/>
            </a:xfrm>
            <a:prstGeom prst="roundRect">
              <a:avLst>
                <a:gd name="adj" fmla="val 11886"/>
              </a:avLst>
            </a:prstGeom>
            <a:solidFill>
              <a:srgbClr val="D5D4A9">
                <a:alpha val="630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 kumimoji="0" lang="en-US" sz="32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ik-Light"/>
                <a:sym typeface="Graphik Light"/>
              </a:endParaRPr>
            </a:p>
          </p:txBody>
        </p:sp>
        <p:sp>
          <p:nvSpPr>
            <p:cNvPr id="35" name="Track diurnal and long-term water and dry matter dynamics">
              <a:extLst>
                <a:ext uri="{FF2B5EF4-FFF2-40B4-BE49-F238E27FC236}">
                  <a16:creationId xmlns:a16="http://schemas.microsoft.com/office/drawing/2014/main" id="{B82CD165-55FA-FA8C-E5F0-96C65D9FA100}"/>
                </a:ext>
              </a:extLst>
            </p:cNvPr>
            <p:cNvSpPr txBox="1"/>
            <p:nvPr/>
          </p:nvSpPr>
          <p:spPr>
            <a:xfrm>
              <a:off x="1449522" y="-341330"/>
              <a:ext cx="3841266" cy="1131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355600">
                <a:spcBef>
                  <a:spcPts val="4700"/>
                </a:spcBef>
                <a:defRPr sz="2000">
                  <a:solidFill>
                    <a:srgbClr val="53585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pPr marL="0" marR="0" lvl="0" indent="0" algn="ctr" defTabSz="355600" rtl="0" eaLnBrk="1" fontAlgn="auto" latinLnBrk="0" hangingPunct="0">
                <a:lnSpc>
                  <a:spcPct val="100000"/>
                </a:lnSpc>
                <a:spcBef>
                  <a:spcPts val="4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Graphik"/>
                </a:rPr>
                <a:t>Identify plants with resilient characterisics</a:t>
              </a:r>
            </a:p>
          </p:txBody>
        </p:sp>
      </p:grpSp>
      <p:sp>
        <p:nvSpPr>
          <p:cNvPr id="37" name="Rounded Rectangle">
            <a:extLst>
              <a:ext uri="{FF2B5EF4-FFF2-40B4-BE49-F238E27FC236}">
                <a16:creationId xmlns:a16="http://schemas.microsoft.com/office/drawing/2014/main" id="{FCD9345C-1FE7-218A-87E1-55C884C7E7FC}"/>
              </a:ext>
            </a:extLst>
          </p:cNvPr>
          <p:cNvSpPr/>
          <p:nvPr/>
        </p:nvSpPr>
        <p:spPr>
          <a:xfrm>
            <a:off x="6893017" y="1391003"/>
            <a:ext cx="1840699" cy="2939042"/>
          </a:xfrm>
          <a:prstGeom prst="roundRect">
            <a:avLst>
              <a:gd name="adj" fmla="val 15181"/>
            </a:avLst>
          </a:prstGeom>
          <a:ln w="25400">
            <a:solidFill>
              <a:srgbClr val="BC4C5C"/>
            </a:solidFill>
            <a:miter/>
          </a:ln>
        </p:spPr>
        <p:txBody>
          <a:bodyPr lIns="45719" rIns="45719" anchor="ctr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Calibri"/>
                <a:ea typeface="Calibri"/>
                <a:cs typeface="Calibri"/>
                <a:sym typeface="Calibri"/>
              </a:defRPr>
            </a:pPr>
            <a:endParaRPr kumimoji="0" lang="en-US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38" name="Group">
            <a:extLst>
              <a:ext uri="{FF2B5EF4-FFF2-40B4-BE49-F238E27FC236}">
                <a16:creationId xmlns:a16="http://schemas.microsoft.com/office/drawing/2014/main" id="{14268CD0-65B2-102D-3288-AEC334215791}"/>
              </a:ext>
            </a:extLst>
          </p:cNvPr>
          <p:cNvGrpSpPr>
            <a:grpSpLocks noChangeAspect="1"/>
          </p:cNvGrpSpPr>
          <p:nvPr/>
        </p:nvGrpSpPr>
        <p:grpSpPr>
          <a:xfrm>
            <a:off x="9229075" y="2272248"/>
            <a:ext cx="1776207" cy="1989288"/>
            <a:chOff x="0" y="0"/>
            <a:chExt cx="2806508" cy="3143189"/>
          </a:xfrm>
        </p:grpSpPr>
        <p:sp>
          <p:nvSpPr>
            <p:cNvPr id="39" name="Sapling">
              <a:extLst>
                <a:ext uri="{FF2B5EF4-FFF2-40B4-BE49-F238E27FC236}">
                  <a16:creationId xmlns:a16="http://schemas.microsoft.com/office/drawing/2014/main" id="{4EF867EA-A51C-6D57-FF1F-AFEFD6320E5A}"/>
                </a:ext>
              </a:extLst>
            </p:cNvPr>
            <p:cNvSpPr/>
            <p:nvPr/>
          </p:nvSpPr>
          <p:spPr>
            <a:xfrm>
              <a:off x="197027" y="166038"/>
              <a:ext cx="1806929" cy="2977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extrusionOk="0">
                  <a:moveTo>
                    <a:pt x="11199" y="0"/>
                  </a:moveTo>
                  <a:cubicBezTo>
                    <a:pt x="11199" y="0"/>
                    <a:pt x="4417" y="3031"/>
                    <a:pt x="10035" y="4898"/>
                  </a:cubicBezTo>
                  <a:cubicBezTo>
                    <a:pt x="9510" y="6131"/>
                    <a:pt x="9363" y="7938"/>
                    <a:pt x="9409" y="9496"/>
                  </a:cubicBezTo>
                  <a:lnTo>
                    <a:pt x="8674" y="8999"/>
                  </a:lnTo>
                  <a:cubicBezTo>
                    <a:pt x="8753" y="8469"/>
                    <a:pt x="8637" y="7236"/>
                    <a:pt x="6085" y="6596"/>
                  </a:cubicBezTo>
                  <a:cubicBezTo>
                    <a:pt x="4779" y="6269"/>
                    <a:pt x="1583" y="5708"/>
                    <a:pt x="1583" y="5708"/>
                  </a:cubicBezTo>
                  <a:cubicBezTo>
                    <a:pt x="1583" y="5708"/>
                    <a:pt x="2192" y="9914"/>
                    <a:pt x="8277" y="9288"/>
                  </a:cubicBezTo>
                  <a:lnTo>
                    <a:pt x="9442" y="10173"/>
                  </a:lnTo>
                  <a:cubicBezTo>
                    <a:pt x="9506" y="11142"/>
                    <a:pt x="9642" y="11948"/>
                    <a:pt x="9794" y="12354"/>
                  </a:cubicBezTo>
                  <a:cubicBezTo>
                    <a:pt x="9962" y="12802"/>
                    <a:pt x="9961" y="13514"/>
                    <a:pt x="9880" y="14272"/>
                  </a:cubicBezTo>
                  <a:cubicBezTo>
                    <a:pt x="9466" y="14005"/>
                    <a:pt x="8793" y="13598"/>
                    <a:pt x="8103" y="13290"/>
                  </a:cubicBezTo>
                  <a:cubicBezTo>
                    <a:pt x="8027" y="12682"/>
                    <a:pt x="7456" y="11412"/>
                    <a:pt x="4177" y="10704"/>
                  </a:cubicBezTo>
                  <a:cubicBezTo>
                    <a:pt x="2433" y="10327"/>
                    <a:pt x="0" y="9337"/>
                    <a:pt x="0" y="9337"/>
                  </a:cubicBezTo>
                  <a:cubicBezTo>
                    <a:pt x="0" y="9337"/>
                    <a:pt x="-91" y="14725"/>
                    <a:pt x="7643" y="13699"/>
                  </a:cubicBezTo>
                  <a:lnTo>
                    <a:pt x="9774" y="15048"/>
                  </a:lnTo>
                  <a:cubicBezTo>
                    <a:pt x="9613" y="16048"/>
                    <a:pt x="9368" y="17001"/>
                    <a:pt x="9248" y="17425"/>
                  </a:cubicBezTo>
                  <a:cubicBezTo>
                    <a:pt x="9002" y="18288"/>
                    <a:pt x="9059" y="20480"/>
                    <a:pt x="9040" y="20890"/>
                  </a:cubicBezTo>
                  <a:cubicBezTo>
                    <a:pt x="9025" y="21202"/>
                    <a:pt x="8408" y="21321"/>
                    <a:pt x="8408" y="21321"/>
                  </a:cubicBezTo>
                  <a:cubicBezTo>
                    <a:pt x="8040" y="21377"/>
                    <a:pt x="8034" y="21600"/>
                    <a:pt x="8408" y="21600"/>
                  </a:cubicBezTo>
                  <a:cubicBezTo>
                    <a:pt x="8609" y="21600"/>
                    <a:pt x="11920" y="21600"/>
                    <a:pt x="12073" y="21600"/>
                  </a:cubicBezTo>
                  <a:cubicBezTo>
                    <a:pt x="12436" y="21600"/>
                    <a:pt x="12487" y="21364"/>
                    <a:pt x="12073" y="21321"/>
                  </a:cubicBezTo>
                  <a:cubicBezTo>
                    <a:pt x="11522" y="21262"/>
                    <a:pt x="11131" y="21121"/>
                    <a:pt x="11041" y="20813"/>
                  </a:cubicBezTo>
                  <a:cubicBezTo>
                    <a:pt x="10952" y="20504"/>
                    <a:pt x="10394" y="18575"/>
                    <a:pt x="10639" y="17569"/>
                  </a:cubicBezTo>
                  <a:cubicBezTo>
                    <a:pt x="10677" y="17413"/>
                    <a:pt x="10715" y="17216"/>
                    <a:pt x="10750" y="16989"/>
                  </a:cubicBezTo>
                  <a:cubicBezTo>
                    <a:pt x="11060" y="16769"/>
                    <a:pt x="11717" y="16311"/>
                    <a:pt x="12305" y="15945"/>
                  </a:cubicBezTo>
                  <a:cubicBezTo>
                    <a:pt x="13447" y="16166"/>
                    <a:pt x="15980" y="16464"/>
                    <a:pt x="18119" y="15364"/>
                  </a:cubicBezTo>
                  <a:cubicBezTo>
                    <a:pt x="19247" y="14783"/>
                    <a:pt x="21509" y="13280"/>
                    <a:pt x="21509" y="13280"/>
                  </a:cubicBezTo>
                  <a:cubicBezTo>
                    <a:pt x="21509" y="13280"/>
                    <a:pt x="12547" y="12190"/>
                    <a:pt x="11737" y="15573"/>
                  </a:cubicBezTo>
                  <a:lnTo>
                    <a:pt x="10864" y="16043"/>
                  </a:lnTo>
                  <a:cubicBezTo>
                    <a:pt x="10971" y="14873"/>
                    <a:pt x="10991" y="13415"/>
                    <a:pt x="10775" y="12417"/>
                  </a:cubicBezTo>
                  <a:lnTo>
                    <a:pt x="12355" y="11579"/>
                  </a:lnTo>
                  <a:cubicBezTo>
                    <a:pt x="18672" y="12159"/>
                    <a:pt x="20026" y="7835"/>
                    <a:pt x="20026" y="7835"/>
                  </a:cubicBezTo>
                  <a:cubicBezTo>
                    <a:pt x="20026" y="7835"/>
                    <a:pt x="17651" y="8235"/>
                    <a:pt x="15906" y="8612"/>
                  </a:cubicBezTo>
                  <a:cubicBezTo>
                    <a:pt x="12429" y="9363"/>
                    <a:pt x="11998" y="10745"/>
                    <a:pt x="11973" y="11300"/>
                  </a:cubicBezTo>
                  <a:lnTo>
                    <a:pt x="10634" y="11780"/>
                  </a:lnTo>
                  <a:cubicBezTo>
                    <a:pt x="10426" y="10763"/>
                    <a:pt x="10298" y="9630"/>
                    <a:pt x="10271" y="8492"/>
                  </a:cubicBezTo>
                  <a:lnTo>
                    <a:pt x="11654" y="7417"/>
                  </a:lnTo>
                  <a:cubicBezTo>
                    <a:pt x="16996" y="7894"/>
                    <a:pt x="18144" y="4232"/>
                    <a:pt x="18144" y="4232"/>
                  </a:cubicBezTo>
                  <a:cubicBezTo>
                    <a:pt x="18144" y="4232"/>
                    <a:pt x="16125" y="4573"/>
                    <a:pt x="14642" y="4893"/>
                  </a:cubicBezTo>
                  <a:cubicBezTo>
                    <a:pt x="11810" y="5505"/>
                    <a:pt x="11357" y="6610"/>
                    <a:pt x="11305" y="7117"/>
                  </a:cubicBezTo>
                  <a:cubicBezTo>
                    <a:pt x="10911" y="7336"/>
                    <a:pt x="10530" y="7612"/>
                    <a:pt x="10265" y="7818"/>
                  </a:cubicBezTo>
                  <a:cubicBezTo>
                    <a:pt x="10277" y="6831"/>
                    <a:pt x="10367" y="5857"/>
                    <a:pt x="10551" y="4967"/>
                  </a:cubicBezTo>
                  <a:cubicBezTo>
                    <a:pt x="11084" y="4744"/>
                    <a:pt x="13013" y="3792"/>
                    <a:pt x="11865" y="2105"/>
                  </a:cubicBezTo>
                  <a:cubicBezTo>
                    <a:pt x="11342" y="1337"/>
                    <a:pt x="11199" y="0"/>
                    <a:pt x="11199" y="0"/>
                  </a:cubicBezTo>
                  <a:close/>
                </a:path>
              </a:pathLst>
            </a:custGeom>
            <a:solidFill>
              <a:srgbClr val="49705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 kumimoji="0" lang="en-US" sz="3200" b="0" i="0" u="none" strike="noStrike" kern="0" cap="none" spc="0" normalizeH="0" baseline="0" noProof="1">
                <a:ln>
                  <a:noFill/>
                </a:ln>
                <a:solidFill>
                  <a:srgbClr val="53585F"/>
                </a:solidFill>
                <a:effectLst/>
                <a:uLnTx/>
                <a:uFillTx/>
                <a:latin typeface="Graphik-Light"/>
                <a:sym typeface="Graphik Light"/>
              </a:endParaRPr>
            </a:p>
          </p:txBody>
        </p:sp>
        <p:sp>
          <p:nvSpPr>
            <p:cNvPr id="40" name="Rectangle">
              <a:extLst>
                <a:ext uri="{FF2B5EF4-FFF2-40B4-BE49-F238E27FC236}">
                  <a16:creationId xmlns:a16="http://schemas.microsoft.com/office/drawing/2014/main" id="{CDB7D152-EA5E-83B0-6BBB-B0C26D5B081E}"/>
                </a:ext>
              </a:extLst>
            </p:cNvPr>
            <p:cNvSpPr/>
            <p:nvPr/>
          </p:nvSpPr>
          <p:spPr>
            <a:xfrm>
              <a:off x="1162402" y="169408"/>
              <a:ext cx="954080" cy="255158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 kumimoji="0" lang="en-US" sz="32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ik-Light"/>
                <a:sym typeface="Graphik Light"/>
              </a:endParaRPr>
            </a:p>
          </p:txBody>
        </p:sp>
        <p:sp>
          <p:nvSpPr>
            <p:cNvPr id="41" name="Leaf">
              <a:extLst>
                <a:ext uri="{FF2B5EF4-FFF2-40B4-BE49-F238E27FC236}">
                  <a16:creationId xmlns:a16="http://schemas.microsoft.com/office/drawing/2014/main" id="{1AEF195B-09A2-9C26-5FA2-39CE30582376}"/>
                </a:ext>
              </a:extLst>
            </p:cNvPr>
            <p:cNvSpPr/>
            <p:nvPr/>
          </p:nvSpPr>
          <p:spPr>
            <a:xfrm rot="8520000">
              <a:off x="1141432" y="1491066"/>
              <a:ext cx="314656" cy="879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93" h="21217" extrusionOk="0">
                  <a:moveTo>
                    <a:pt x="10933" y="0"/>
                  </a:moveTo>
                  <a:cubicBezTo>
                    <a:pt x="-4426" y="5413"/>
                    <a:pt x="-1243" y="13502"/>
                    <a:pt x="6156" y="16481"/>
                  </a:cubicBezTo>
                  <a:cubicBezTo>
                    <a:pt x="6053" y="18357"/>
                    <a:pt x="6196" y="20047"/>
                    <a:pt x="6853" y="20912"/>
                  </a:cubicBezTo>
                  <a:cubicBezTo>
                    <a:pt x="7205" y="21600"/>
                    <a:pt x="9849" y="20972"/>
                    <a:pt x="9495" y="20530"/>
                  </a:cubicBezTo>
                  <a:cubicBezTo>
                    <a:pt x="9277" y="20257"/>
                    <a:pt x="7814" y="19339"/>
                    <a:pt x="7648" y="16469"/>
                  </a:cubicBezTo>
                  <a:cubicBezTo>
                    <a:pt x="10014" y="15780"/>
                    <a:pt x="16336" y="13638"/>
                    <a:pt x="16668" y="10353"/>
                  </a:cubicBezTo>
                  <a:cubicBezTo>
                    <a:pt x="17174" y="5343"/>
                    <a:pt x="9883" y="5481"/>
                    <a:pt x="10933" y="0"/>
                  </a:cubicBezTo>
                  <a:close/>
                </a:path>
              </a:pathLst>
            </a:custGeom>
            <a:solidFill>
              <a:srgbClr val="49705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 kumimoji="0" lang="en-US" sz="32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ik-Light"/>
                <a:sym typeface="Graphik Light"/>
              </a:endParaRPr>
            </a:p>
          </p:txBody>
        </p:sp>
        <p:sp>
          <p:nvSpPr>
            <p:cNvPr id="42" name="Rectangle">
              <a:extLst>
                <a:ext uri="{FF2B5EF4-FFF2-40B4-BE49-F238E27FC236}">
                  <a16:creationId xmlns:a16="http://schemas.microsoft.com/office/drawing/2014/main" id="{3FA0EDE9-038B-84F6-06BA-9096F795B473}"/>
                </a:ext>
              </a:extLst>
            </p:cNvPr>
            <p:cNvSpPr/>
            <p:nvPr/>
          </p:nvSpPr>
          <p:spPr>
            <a:xfrm>
              <a:off x="0" y="378819"/>
              <a:ext cx="954080" cy="255158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 kumimoji="0" lang="en-US" sz="32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ik-Light"/>
                <a:sym typeface="Graphik Light"/>
              </a:endParaRPr>
            </a:p>
          </p:txBody>
        </p:sp>
        <p:sp>
          <p:nvSpPr>
            <p:cNvPr id="43" name="Rectangle">
              <a:extLst>
                <a:ext uri="{FF2B5EF4-FFF2-40B4-BE49-F238E27FC236}">
                  <a16:creationId xmlns:a16="http://schemas.microsoft.com/office/drawing/2014/main" id="{3E903E2A-678E-AA05-9CFF-262595E28743}"/>
                </a:ext>
              </a:extLst>
            </p:cNvPr>
            <p:cNvSpPr/>
            <p:nvPr/>
          </p:nvSpPr>
          <p:spPr>
            <a:xfrm>
              <a:off x="308910" y="0"/>
              <a:ext cx="2497598" cy="83021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 kumimoji="0" lang="en-US" sz="32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ik-Light"/>
                <a:sym typeface="Graphik Light"/>
              </a:endParaRPr>
            </a:p>
          </p:txBody>
        </p:sp>
        <p:sp>
          <p:nvSpPr>
            <p:cNvPr id="44" name="Leaf">
              <a:extLst>
                <a:ext uri="{FF2B5EF4-FFF2-40B4-BE49-F238E27FC236}">
                  <a16:creationId xmlns:a16="http://schemas.microsoft.com/office/drawing/2014/main" id="{A353FE74-EE04-11E2-D8A6-C602E44187F5}"/>
                </a:ext>
              </a:extLst>
            </p:cNvPr>
            <p:cNvSpPr/>
            <p:nvPr/>
          </p:nvSpPr>
          <p:spPr>
            <a:xfrm rot="7920000">
              <a:off x="1110632" y="809557"/>
              <a:ext cx="172887" cy="482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93" h="21217" extrusionOk="0">
                  <a:moveTo>
                    <a:pt x="10933" y="0"/>
                  </a:moveTo>
                  <a:cubicBezTo>
                    <a:pt x="-4426" y="5413"/>
                    <a:pt x="-1243" y="13502"/>
                    <a:pt x="6156" y="16481"/>
                  </a:cubicBezTo>
                  <a:cubicBezTo>
                    <a:pt x="6053" y="18357"/>
                    <a:pt x="6196" y="20047"/>
                    <a:pt x="6853" y="20912"/>
                  </a:cubicBezTo>
                  <a:cubicBezTo>
                    <a:pt x="7205" y="21600"/>
                    <a:pt x="9849" y="20972"/>
                    <a:pt x="9495" y="20530"/>
                  </a:cubicBezTo>
                  <a:cubicBezTo>
                    <a:pt x="9277" y="20257"/>
                    <a:pt x="7814" y="19339"/>
                    <a:pt x="7648" y="16469"/>
                  </a:cubicBezTo>
                  <a:cubicBezTo>
                    <a:pt x="10014" y="15780"/>
                    <a:pt x="16336" y="13638"/>
                    <a:pt x="16668" y="10353"/>
                  </a:cubicBezTo>
                  <a:cubicBezTo>
                    <a:pt x="17174" y="5343"/>
                    <a:pt x="9883" y="5481"/>
                    <a:pt x="10933" y="0"/>
                  </a:cubicBezTo>
                  <a:close/>
                </a:path>
              </a:pathLst>
            </a:custGeom>
            <a:solidFill>
              <a:srgbClr val="49705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 kumimoji="0" lang="en-US" sz="32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ik-Light"/>
                <a:sym typeface="Graphik Light"/>
              </a:endParaRPr>
            </a:p>
          </p:txBody>
        </p:sp>
        <p:sp>
          <p:nvSpPr>
            <p:cNvPr id="45" name="Leaf">
              <a:extLst>
                <a:ext uri="{FF2B5EF4-FFF2-40B4-BE49-F238E27FC236}">
                  <a16:creationId xmlns:a16="http://schemas.microsoft.com/office/drawing/2014/main" id="{432188B3-A6A8-D876-B41C-23ED14DFF789}"/>
                </a:ext>
              </a:extLst>
            </p:cNvPr>
            <p:cNvSpPr/>
            <p:nvPr/>
          </p:nvSpPr>
          <p:spPr>
            <a:xfrm rot="12330067">
              <a:off x="661513" y="1693806"/>
              <a:ext cx="345769" cy="965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93" h="21217" extrusionOk="0">
                  <a:moveTo>
                    <a:pt x="5760" y="0"/>
                  </a:moveTo>
                  <a:cubicBezTo>
                    <a:pt x="21119" y="5413"/>
                    <a:pt x="17936" y="13502"/>
                    <a:pt x="10537" y="16481"/>
                  </a:cubicBezTo>
                  <a:cubicBezTo>
                    <a:pt x="10640" y="18357"/>
                    <a:pt x="10497" y="20047"/>
                    <a:pt x="9840" y="20912"/>
                  </a:cubicBezTo>
                  <a:cubicBezTo>
                    <a:pt x="9488" y="21600"/>
                    <a:pt x="6844" y="20972"/>
                    <a:pt x="7198" y="20530"/>
                  </a:cubicBezTo>
                  <a:cubicBezTo>
                    <a:pt x="7416" y="20257"/>
                    <a:pt x="8879" y="19339"/>
                    <a:pt x="9045" y="16469"/>
                  </a:cubicBezTo>
                  <a:cubicBezTo>
                    <a:pt x="6679" y="15780"/>
                    <a:pt x="357" y="13638"/>
                    <a:pt x="25" y="10353"/>
                  </a:cubicBezTo>
                  <a:cubicBezTo>
                    <a:pt x="-481" y="5343"/>
                    <a:pt x="6810" y="5481"/>
                    <a:pt x="5760" y="0"/>
                  </a:cubicBezTo>
                  <a:close/>
                </a:path>
              </a:pathLst>
            </a:custGeom>
            <a:solidFill>
              <a:srgbClr val="49705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 kumimoji="0" lang="en-US" sz="32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ik-Light"/>
                <a:sym typeface="Graphik Light"/>
              </a:endParaRPr>
            </a:p>
          </p:txBody>
        </p:sp>
        <p:sp>
          <p:nvSpPr>
            <p:cNvPr id="46" name="Leaf">
              <a:extLst>
                <a:ext uri="{FF2B5EF4-FFF2-40B4-BE49-F238E27FC236}">
                  <a16:creationId xmlns:a16="http://schemas.microsoft.com/office/drawing/2014/main" id="{BEF9D6C2-6FB0-84A7-0059-2082380BBA5C}"/>
                </a:ext>
              </a:extLst>
            </p:cNvPr>
            <p:cNvSpPr/>
            <p:nvPr/>
          </p:nvSpPr>
          <p:spPr>
            <a:xfrm rot="12600000">
              <a:off x="753189" y="1208728"/>
              <a:ext cx="240174" cy="670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93" h="21217" extrusionOk="0">
                  <a:moveTo>
                    <a:pt x="5760" y="0"/>
                  </a:moveTo>
                  <a:cubicBezTo>
                    <a:pt x="21119" y="5413"/>
                    <a:pt x="17936" y="13502"/>
                    <a:pt x="10537" y="16481"/>
                  </a:cubicBezTo>
                  <a:cubicBezTo>
                    <a:pt x="10640" y="18357"/>
                    <a:pt x="10497" y="20047"/>
                    <a:pt x="9840" y="20912"/>
                  </a:cubicBezTo>
                  <a:cubicBezTo>
                    <a:pt x="9488" y="21600"/>
                    <a:pt x="6844" y="20972"/>
                    <a:pt x="7198" y="20530"/>
                  </a:cubicBezTo>
                  <a:cubicBezTo>
                    <a:pt x="7416" y="20257"/>
                    <a:pt x="8879" y="19339"/>
                    <a:pt x="9045" y="16469"/>
                  </a:cubicBezTo>
                  <a:cubicBezTo>
                    <a:pt x="6679" y="15780"/>
                    <a:pt x="357" y="13638"/>
                    <a:pt x="25" y="10353"/>
                  </a:cubicBezTo>
                  <a:cubicBezTo>
                    <a:pt x="-481" y="5343"/>
                    <a:pt x="6810" y="5481"/>
                    <a:pt x="5760" y="0"/>
                  </a:cubicBezTo>
                  <a:close/>
                </a:path>
              </a:pathLst>
            </a:custGeom>
            <a:solidFill>
              <a:srgbClr val="49705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 kumimoji="0" lang="en-US" sz="32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ik-Light"/>
                <a:sym typeface="Graphik Light"/>
              </a:endParaRPr>
            </a:p>
          </p:txBody>
        </p:sp>
        <p:sp>
          <p:nvSpPr>
            <p:cNvPr id="47" name="Shape">
              <a:extLst>
                <a:ext uri="{FF2B5EF4-FFF2-40B4-BE49-F238E27FC236}">
                  <a16:creationId xmlns:a16="http://schemas.microsoft.com/office/drawing/2014/main" id="{00902C2D-A658-2322-B1B9-19453EADB956}"/>
                </a:ext>
              </a:extLst>
            </p:cNvPr>
            <p:cNvSpPr/>
            <p:nvPr/>
          </p:nvSpPr>
          <p:spPr>
            <a:xfrm rot="21120000">
              <a:off x="914733" y="614733"/>
              <a:ext cx="185785" cy="702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9" h="21573" extrusionOk="0">
                  <a:moveTo>
                    <a:pt x="10488" y="2"/>
                  </a:moveTo>
                  <a:cubicBezTo>
                    <a:pt x="8555" y="-27"/>
                    <a:pt x="7029" y="243"/>
                    <a:pt x="5951" y="541"/>
                  </a:cubicBezTo>
                  <a:cubicBezTo>
                    <a:pt x="1561" y="1756"/>
                    <a:pt x="218" y="4514"/>
                    <a:pt x="80" y="4824"/>
                  </a:cubicBezTo>
                  <a:cubicBezTo>
                    <a:pt x="-296" y="5664"/>
                    <a:pt x="702" y="6505"/>
                    <a:pt x="2305" y="6701"/>
                  </a:cubicBezTo>
                  <a:cubicBezTo>
                    <a:pt x="3908" y="6899"/>
                    <a:pt x="5511" y="6377"/>
                    <a:pt x="5887" y="5537"/>
                  </a:cubicBezTo>
                  <a:cubicBezTo>
                    <a:pt x="6042" y="5189"/>
                    <a:pt x="6979" y="3791"/>
                    <a:pt x="8735" y="3305"/>
                  </a:cubicBezTo>
                  <a:cubicBezTo>
                    <a:pt x="9079" y="3210"/>
                    <a:pt x="10127" y="2920"/>
                    <a:pt x="12285" y="3358"/>
                  </a:cubicBezTo>
                  <a:lnTo>
                    <a:pt x="12394" y="3378"/>
                  </a:lnTo>
                  <a:cubicBezTo>
                    <a:pt x="12408" y="3380"/>
                    <a:pt x="13841" y="3681"/>
                    <a:pt x="14536" y="4463"/>
                  </a:cubicBezTo>
                  <a:cubicBezTo>
                    <a:pt x="15189" y="5199"/>
                    <a:pt x="15062" y="6194"/>
                    <a:pt x="14153" y="7424"/>
                  </a:cubicBezTo>
                  <a:lnTo>
                    <a:pt x="5276" y="19446"/>
                  </a:lnTo>
                  <a:cubicBezTo>
                    <a:pt x="4681" y="20251"/>
                    <a:pt x="5445" y="21155"/>
                    <a:pt x="6980" y="21467"/>
                  </a:cubicBezTo>
                  <a:cubicBezTo>
                    <a:pt x="7334" y="21539"/>
                    <a:pt x="7696" y="21573"/>
                    <a:pt x="8054" y="21573"/>
                  </a:cubicBezTo>
                  <a:cubicBezTo>
                    <a:pt x="9249" y="21573"/>
                    <a:pt x="10378" y="21193"/>
                    <a:pt x="10835" y="20574"/>
                  </a:cubicBezTo>
                  <a:lnTo>
                    <a:pt x="19713" y="8552"/>
                  </a:lnTo>
                  <a:cubicBezTo>
                    <a:pt x="21229" y="6499"/>
                    <a:pt x="21304" y="4681"/>
                    <a:pt x="19941" y="3145"/>
                  </a:cubicBezTo>
                  <a:cubicBezTo>
                    <a:pt x="18265" y="1257"/>
                    <a:pt x="15036" y="559"/>
                    <a:pt x="14401" y="437"/>
                  </a:cubicBezTo>
                  <a:cubicBezTo>
                    <a:pt x="12954" y="146"/>
                    <a:pt x="11648" y="20"/>
                    <a:pt x="10488" y="2"/>
                  </a:cubicBezTo>
                  <a:close/>
                </a:path>
              </a:pathLst>
            </a:custGeom>
            <a:solidFill>
              <a:srgbClr val="49705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 kumimoji="0" lang="en-US" sz="32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ik-Light"/>
                <a:sym typeface="Graphik Light"/>
              </a:endParaRPr>
            </a:p>
          </p:txBody>
        </p:sp>
        <p:grpSp>
          <p:nvGrpSpPr>
            <p:cNvPr id="48" name="Drawing">
              <a:extLst>
                <a:ext uri="{FF2B5EF4-FFF2-40B4-BE49-F238E27FC236}">
                  <a16:creationId xmlns:a16="http://schemas.microsoft.com/office/drawing/2014/main" id="{1AAAC0AF-9A47-264B-A9DD-2AD2A6974796}"/>
                </a:ext>
              </a:extLst>
            </p:cNvPr>
            <p:cNvGrpSpPr/>
            <p:nvPr/>
          </p:nvGrpSpPr>
          <p:grpSpPr>
            <a:xfrm>
              <a:off x="997052" y="1730898"/>
              <a:ext cx="187163" cy="783873"/>
              <a:chOff x="-117319" y="-639583"/>
              <a:chExt cx="187162" cy="783871"/>
            </a:xfrm>
          </p:grpSpPr>
          <p:sp>
            <p:nvSpPr>
              <p:cNvPr id="60" name="Line">
                <a:extLst>
                  <a:ext uri="{FF2B5EF4-FFF2-40B4-BE49-F238E27FC236}">
                    <a16:creationId xmlns:a16="http://schemas.microsoft.com/office/drawing/2014/main" id="{B3D467D6-712B-AC07-15C1-9100436FE7C0}"/>
                  </a:ext>
                </a:extLst>
              </p:cNvPr>
              <p:cNvSpPr/>
              <p:nvPr/>
            </p:nvSpPr>
            <p:spPr>
              <a:xfrm>
                <a:off x="135" y="-358"/>
                <a:ext cx="1" cy="359"/>
              </a:xfrm>
              <a:prstGeom prst="ellipse">
                <a:avLst/>
              </a:prstGeom>
              <a:noFill/>
              <a:ln w="6611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61" name="Line">
                <a:extLst>
                  <a:ext uri="{FF2B5EF4-FFF2-40B4-BE49-F238E27FC236}">
                    <a16:creationId xmlns:a16="http://schemas.microsoft.com/office/drawing/2014/main" id="{31C36850-5723-27D7-7B8F-13549DC1171C}"/>
                  </a:ext>
                </a:extLst>
              </p:cNvPr>
              <p:cNvSpPr/>
              <p:nvPr/>
            </p:nvSpPr>
            <p:spPr>
              <a:xfrm>
                <a:off x="601" y="-4360"/>
                <a:ext cx="1" cy="1309"/>
              </a:xfrm>
              <a:prstGeom prst="ellipse">
                <a:avLst/>
              </a:prstGeom>
              <a:noFill/>
              <a:ln w="6611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62" name="Line">
                <a:extLst>
                  <a:ext uri="{FF2B5EF4-FFF2-40B4-BE49-F238E27FC236}">
                    <a16:creationId xmlns:a16="http://schemas.microsoft.com/office/drawing/2014/main" id="{E1BAF7BA-5E72-7B54-FEAC-68A56AE3F076}"/>
                  </a:ext>
                </a:extLst>
              </p:cNvPr>
              <p:cNvSpPr/>
              <p:nvPr/>
            </p:nvSpPr>
            <p:spPr>
              <a:xfrm>
                <a:off x="-2014" y="-7411"/>
                <a:ext cx="2180" cy="27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8720" y="3135"/>
                      <a:pt x="15840" y="6271"/>
                      <a:pt x="12240" y="9871"/>
                    </a:cubicBezTo>
                    <a:cubicBezTo>
                      <a:pt x="8640" y="13471"/>
                      <a:pt x="4320" y="17535"/>
                      <a:pt x="0" y="21600"/>
                    </a:cubicBezTo>
                  </a:path>
                </a:pathLst>
              </a:custGeom>
              <a:noFill/>
              <a:ln w="6611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63" name="Line">
                <a:extLst>
                  <a:ext uri="{FF2B5EF4-FFF2-40B4-BE49-F238E27FC236}">
                    <a16:creationId xmlns:a16="http://schemas.microsoft.com/office/drawing/2014/main" id="{37D4F218-34CB-F7B5-7530-42FADAB7E3D5}"/>
                  </a:ext>
                </a:extLst>
              </p:cNvPr>
              <p:cNvSpPr/>
              <p:nvPr/>
            </p:nvSpPr>
            <p:spPr>
              <a:xfrm>
                <a:off x="-10297" y="114645"/>
                <a:ext cx="2181" cy="278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1440" y="19350"/>
                      <a:pt x="2880" y="17100"/>
                      <a:pt x="5040" y="14738"/>
                    </a:cubicBezTo>
                    <a:cubicBezTo>
                      <a:pt x="7200" y="12375"/>
                      <a:pt x="10080" y="9900"/>
                      <a:pt x="12960" y="7425"/>
                    </a:cubicBezTo>
                    <a:cubicBezTo>
                      <a:pt x="15839" y="4950"/>
                      <a:pt x="18720" y="2475"/>
                      <a:pt x="21600" y="0"/>
                    </a:cubicBezTo>
                  </a:path>
                </a:pathLst>
              </a:custGeom>
              <a:noFill/>
              <a:ln w="6611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448" name="Line">
                <a:extLst>
                  <a:ext uri="{FF2B5EF4-FFF2-40B4-BE49-F238E27FC236}">
                    <a16:creationId xmlns:a16="http://schemas.microsoft.com/office/drawing/2014/main" id="{7671961D-ED4F-2CF0-65B4-F2C55F6B7D30}"/>
                  </a:ext>
                </a:extLst>
              </p:cNvPr>
              <p:cNvSpPr/>
              <p:nvPr/>
            </p:nvSpPr>
            <p:spPr>
              <a:xfrm>
                <a:off x="-11169" y="120312"/>
                <a:ext cx="1745" cy="23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1800" y="18327"/>
                      <a:pt x="3600" y="15055"/>
                      <a:pt x="6300" y="12436"/>
                    </a:cubicBezTo>
                    <a:cubicBezTo>
                      <a:pt x="9000" y="9818"/>
                      <a:pt x="12600" y="7855"/>
                      <a:pt x="15300" y="5891"/>
                    </a:cubicBezTo>
                    <a:cubicBezTo>
                      <a:pt x="18000" y="3927"/>
                      <a:pt x="19800" y="1964"/>
                      <a:pt x="21600" y="0"/>
                    </a:cubicBezTo>
                  </a:path>
                </a:pathLst>
              </a:custGeom>
              <a:noFill/>
              <a:ln w="6611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449" name="Line">
                <a:extLst>
                  <a:ext uri="{FF2B5EF4-FFF2-40B4-BE49-F238E27FC236}">
                    <a16:creationId xmlns:a16="http://schemas.microsoft.com/office/drawing/2014/main" id="{2439D9C2-28C8-F68C-D20F-C49DAA747E83}"/>
                  </a:ext>
                </a:extLst>
              </p:cNvPr>
              <p:cNvSpPr/>
              <p:nvPr/>
            </p:nvSpPr>
            <p:spPr>
              <a:xfrm>
                <a:off x="-2014" y="16128"/>
                <a:ext cx="872" cy="22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8001" y="4569"/>
                      <a:pt x="14402" y="9138"/>
                      <a:pt x="10802" y="12738"/>
                    </a:cubicBezTo>
                    <a:cubicBezTo>
                      <a:pt x="7202" y="16338"/>
                      <a:pt x="3601" y="18969"/>
                      <a:pt x="0" y="21600"/>
                    </a:cubicBezTo>
                  </a:path>
                </a:pathLst>
              </a:custGeom>
              <a:noFill/>
              <a:ln w="6611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450" name="Line">
                <a:extLst>
                  <a:ext uri="{FF2B5EF4-FFF2-40B4-BE49-F238E27FC236}">
                    <a16:creationId xmlns:a16="http://schemas.microsoft.com/office/drawing/2014/main" id="{4DC88414-7953-1093-F267-4FE5654046CE}"/>
                  </a:ext>
                </a:extLst>
              </p:cNvPr>
              <p:cNvSpPr/>
              <p:nvPr/>
            </p:nvSpPr>
            <p:spPr>
              <a:xfrm>
                <a:off x="-8989" y="-3071"/>
                <a:ext cx="9137" cy="1368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7" h="21580" extrusionOk="0">
                    <a:moveTo>
                      <a:pt x="19543" y="2477"/>
                    </a:moveTo>
                    <a:cubicBezTo>
                      <a:pt x="18514" y="3072"/>
                      <a:pt x="17486" y="3668"/>
                      <a:pt x="16800" y="4298"/>
                    </a:cubicBezTo>
                    <a:cubicBezTo>
                      <a:pt x="16114" y="4928"/>
                      <a:pt x="15771" y="5592"/>
                      <a:pt x="15600" y="6348"/>
                    </a:cubicBezTo>
                    <a:cubicBezTo>
                      <a:pt x="15429" y="7104"/>
                      <a:pt x="15429" y="7951"/>
                      <a:pt x="15086" y="8650"/>
                    </a:cubicBezTo>
                    <a:cubicBezTo>
                      <a:pt x="14743" y="9348"/>
                      <a:pt x="14057" y="9898"/>
                      <a:pt x="13543" y="10414"/>
                    </a:cubicBezTo>
                    <a:cubicBezTo>
                      <a:pt x="13029" y="10929"/>
                      <a:pt x="12686" y="11410"/>
                      <a:pt x="12171" y="11914"/>
                    </a:cubicBezTo>
                    <a:cubicBezTo>
                      <a:pt x="11657" y="12418"/>
                      <a:pt x="10972" y="12945"/>
                      <a:pt x="10286" y="13391"/>
                    </a:cubicBezTo>
                    <a:cubicBezTo>
                      <a:pt x="9600" y="13838"/>
                      <a:pt x="8915" y="14204"/>
                      <a:pt x="8400" y="14559"/>
                    </a:cubicBezTo>
                    <a:cubicBezTo>
                      <a:pt x="7886" y="14914"/>
                      <a:pt x="7543" y="15258"/>
                      <a:pt x="7200" y="15659"/>
                    </a:cubicBezTo>
                    <a:cubicBezTo>
                      <a:pt x="6857" y="16060"/>
                      <a:pt x="6514" y="16518"/>
                      <a:pt x="6000" y="16919"/>
                    </a:cubicBezTo>
                    <a:cubicBezTo>
                      <a:pt x="5486" y="17320"/>
                      <a:pt x="4800" y="17663"/>
                      <a:pt x="4286" y="18064"/>
                    </a:cubicBezTo>
                    <a:cubicBezTo>
                      <a:pt x="3772" y="18465"/>
                      <a:pt x="3429" y="18923"/>
                      <a:pt x="3086" y="19244"/>
                    </a:cubicBezTo>
                    <a:cubicBezTo>
                      <a:pt x="2743" y="19564"/>
                      <a:pt x="2400" y="19748"/>
                      <a:pt x="2229" y="19782"/>
                    </a:cubicBezTo>
                    <a:cubicBezTo>
                      <a:pt x="2057" y="19816"/>
                      <a:pt x="2057" y="19702"/>
                      <a:pt x="2229" y="19358"/>
                    </a:cubicBezTo>
                    <a:cubicBezTo>
                      <a:pt x="2400" y="19015"/>
                      <a:pt x="2743" y="18442"/>
                      <a:pt x="3257" y="17915"/>
                    </a:cubicBezTo>
                    <a:cubicBezTo>
                      <a:pt x="3772" y="17388"/>
                      <a:pt x="4457" y="16907"/>
                      <a:pt x="5315" y="16380"/>
                    </a:cubicBezTo>
                    <a:cubicBezTo>
                      <a:pt x="6172" y="15854"/>
                      <a:pt x="7200" y="15281"/>
                      <a:pt x="7886" y="14823"/>
                    </a:cubicBezTo>
                    <a:cubicBezTo>
                      <a:pt x="8572" y="14365"/>
                      <a:pt x="8914" y="14021"/>
                      <a:pt x="9429" y="13678"/>
                    </a:cubicBezTo>
                    <a:cubicBezTo>
                      <a:pt x="9943" y="13334"/>
                      <a:pt x="10629" y="12990"/>
                      <a:pt x="11143" y="12590"/>
                    </a:cubicBezTo>
                    <a:cubicBezTo>
                      <a:pt x="11657" y="12189"/>
                      <a:pt x="12000" y="11731"/>
                      <a:pt x="12514" y="11250"/>
                    </a:cubicBezTo>
                    <a:cubicBezTo>
                      <a:pt x="13029" y="10769"/>
                      <a:pt x="13714" y="10265"/>
                      <a:pt x="14229" y="9715"/>
                    </a:cubicBezTo>
                    <a:cubicBezTo>
                      <a:pt x="14743" y="9165"/>
                      <a:pt x="15086" y="8570"/>
                      <a:pt x="15429" y="7963"/>
                    </a:cubicBezTo>
                    <a:cubicBezTo>
                      <a:pt x="15771" y="7356"/>
                      <a:pt x="16114" y="6737"/>
                      <a:pt x="16457" y="6142"/>
                    </a:cubicBezTo>
                    <a:cubicBezTo>
                      <a:pt x="16800" y="5546"/>
                      <a:pt x="17143" y="4973"/>
                      <a:pt x="17486" y="4458"/>
                    </a:cubicBezTo>
                    <a:cubicBezTo>
                      <a:pt x="17829" y="3943"/>
                      <a:pt x="18172" y="3485"/>
                      <a:pt x="18686" y="3015"/>
                    </a:cubicBezTo>
                    <a:cubicBezTo>
                      <a:pt x="19200" y="2545"/>
                      <a:pt x="19886" y="2064"/>
                      <a:pt x="20400" y="1652"/>
                    </a:cubicBezTo>
                    <a:cubicBezTo>
                      <a:pt x="20914" y="1240"/>
                      <a:pt x="21257" y="896"/>
                      <a:pt x="21429" y="667"/>
                    </a:cubicBezTo>
                    <a:cubicBezTo>
                      <a:pt x="21600" y="438"/>
                      <a:pt x="21600" y="324"/>
                      <a:pt x="21429" y="209"/>
                    </a:cubicBezTo>
                    <a:cubicBezTo>
                      <a:pt x="21257" y="95"/>
                      <a:pt x="20914" y="-20"/>
                      <a:pt x="20400" y="3"/>
                    </a:cubicBezTo>
                    <a:cubicBezTo>
                      <a:pt x="19886" y="26"/>
                      <a:pt x="19200" y="186"/>
                      <a:pt x="18686" y="438"/>
                    </a:cubicBezTo>
                    <a:cubicBezTo>
                      <a:pt x="18172" y="690"/>
                      <a:pt x="17829" y="1034"/>
                      <a:pt x="17314" y="1446"/>
                    </a:cubicBezTo>
                    <a:cubicBezTo>
                      <a:pt x="16800" y="1858"/>
                      <a:pt x="16114" y="2339"/>
                      <a:pt x="15429" y="2809"/>
                    </a:cubicBezTo>
                    <a:cubicBezTo>
                      <a:pt x="14743" y="3278"/>
                      <a:pt x="14057" y="3737"/>
                      <a:pt x="13714" y="4309"/>
                    </a:cubicBezTo>
                    <a:cubicBezTo>
                      <a:pt x="13372" y="4882"/>
                      <a:pt x="13372" y="5569"/>
                      <a:pt x="13200" y="6176"/>
                    </a:cubicBezTo>
                    <a:cubicBezTo>
                      <a:pt x="13029" y="6783"/>
                      <a:pt x="12686" y="7310"/>
                      <a:pt x="12171" y="7745"/>
                    </a:cubicBezTo>
                    <a:cubicBezTo>
                      <a:pt x="11657" y="8180"/>
                      <a:pt x="10972" y="8524"/>
                      <a:pt x="10286" y="8936"/>
                    </a:cubicBezTo>
                    <a:cubicBezTo>
                      <a:pt x="9600" y="9348"/>
                      <a:pt x="8915" y="9829"/>
                      <a:pt x="8229" y="10413"/>
                    </a:cubicBezTo>
                    <a:cubicBezTo>
                      <a:pt x="7543" y="10998"/>
                      <a:pt x="6857" y="11685"/>
                      <a:pt x="6343" y="12280"/>
                    </a:cubicBezTo>
                    <a:cubicBezTo>
                      <a:pt x="5829" y="12876"/>
                      <a:pt x="5486" y="13380"/>
                      <a:pt x="5143" y="13861"/>
                    </a:cubicBezTo>
                    <a:cubicBezTo>
                      <a:pt x="4800" y="14342"/>
                      <a:pt x="4457" y="14800"/>
                      <a:pt x="4114" y="15281"/>
                    </a:cubicBezTo>
                    <a:cubicBezTo>
                      <a:pt x="3772" y="15762"/>
                      <a:pt x="3429" y="16266"/>
                      <a:pt x="3086" y="16747"/>
                    </a:cubicBezTo>
                    <a:cubicBezTo>
                      <a:pt x="2743" y="17228"/>
                      <a:pt x="2400" y="17686"/>
                      <a:pt x="1886" y="18156"/>
                    </a:cubicBezTo>
                    <a:cubicBezTo>
                      <a:pt x="1372" y="18625"/>
                      <a:pt x="686" y="19106"/>
                      <a:pt x="343" y="19679"/>
                    </a:cubicBezTo>
                    <a:cubicBezTo>
                      <a:pt x="0" y="20251"/>
                      <a:pt x="0" y="20916"/>
                      <a:pt x="0" y="21580"/>
                    </a:cubicBezTo>
                  </a:path>
                </a:pathLst>
              </a:custGeom>
              <a:noFill/>
              <a:ln w="6611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451" name="Line">
                <a:extLst>
                  <a:ext uri="{FF2B5EF4-FFF2-40B4-BE49-F238E27FC236}">
                    <a16:creationId xmlns:a16="http://schemas.microsoft.com/office/drawing/2014/main" id="{6AEEE56D-E93B-5961-34A1-1AD6E4474333}"/>
                  </a:ext>
                </a:extLst>
              </p:cNvPr>
              <p:cNvSpPr/>
              <p:nvPr/>
            </p:nvSpPr>
            <p:spPr>
              <a:xfrm>
                <a:off x="-7209" y="-14212"/>
                <a:ext cx="23711" cy="1502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2" h="21545" extrusionOk="0">
                    <a:moveTo>
                      <a:pt x="18538" y="412"/>
                    </a:moveTo>
                    <a:cubicBezTo>
                      <a:pt x="18143" y="995"/>
                      <a:pt x="17747" y="1579"/>
                      <a:pt x="17550" y="2276"/>
                    </a:cubicBezTo>
                    <a:cubicBezTo>
                      <a:pt x="17352" y="2974"/>
                      <a:pt x="17352" y="3787"/>
                      <a:pt x="17352" y="4536"/>
                    </a:cubicBezTo>
                    <a:cubicBezTo>
                      <a:pt x="17352" y="5286"/>
                      <a:pt x="17352" y="5974"/>
                      <a:pt x="17418" y="6671"/>
                    </a:cubicBezTo>
                    <a:cubicBezTo>
                      <a:pt x="17484" y="7369"/>
                      <a:pt x="17616" y="8077"/>
                      <a:pt x="17879" y="8890"/>
                    </a:cubicBezTo>
                    <a:cubicBezTo>
                      <a:pt x="18143" y="9702"/>
                      <a:pt x="18538" y="10619"/>
                      <a:pt x="18867" y="11441"/>
                    </a:cubicBezTo>
                    <a:cubicBezTo>
                      <a:pt x="19196" y="12264"/>
                      <a:pt x="19460" y="12993"/>
                      <a:pt x="19657" y="13587"/>
                    </a:cubicBezTo>
                    <a:cubicBezTo>
                      <a:pt x="19855" y="14180"/>
                      <a:pt x="19987" y="14639"/>
                      <a:pt x="20184" y="14951"/>
                    </a:cubicBezTo>
                    <a:cubicBezTo>
                      <a:pt x="20382" y="15264"/>
                      <a:pt x="20645" y="15430"/>
                      <a:pt x="20843" y="15461"/>
                    </a:cubicBezTo>
                    <a:cubicBezTo>
                      <a:pt x="21040" y="15493"/>
                      <a:pt x="21172" y="15389"/>
                      <a:pt x="21172" y="15014"/>
                    </a:cubicBezTo>
                    <a:cubicBezTo>
                      <a:pt x="21172" y="14639"/>
                      <a:pt x="21040" y="13993"/>
                      <a:pt x="20908" y="13316"/>
                    </a:cubicBezTo>
                    <a:cubicBezTo>
                      <a:pt x="20777" y="12639"/>
                      <a:pt x="20645" y="11931"/>
                      <a:pt x="20447" y="11139"/>
                    </a:cubicBezTo>
                    <a:cubicBezTo>
                      <a:pt x="20250" y="10348"/>
                      <a:pt x="19987" y="9473"/>
                      <a:pt x="19789" y="8713"/>
                    </a:cubicBezTo>
                    <a:cubicBezTo>
                      <a:pt x="19591" y="7952"/>
                      <a:pt x="19460" y="7307"/>
                      <a:pt x="19328" y="6619"/>
                    </a:cubicBezTo>
                    <a:cubicBezTo>
                      <a:pt x="19196" y="5932"/>
                      <a:pt x="19065" y="5203"/>
                      <a:pt x="18933" y="4484"/>
                    </a:cubicBezTo>
                    <a:cubicBezTo>
                      <a:pt x="18801" y="3766"/>
                      <a:pt x="18669" y="3058"/>
                      <a:pt x="18669" y="2339"/>
                    </a:cubicBezTo>
                    <a:cubicBezTo>
                      <a:pt x="18669" y="1620"/>
                      <a:pt x="18801" y="891"/>
                      <a:pt x="18867" y="475"/>
                    </a:cubicBezTo>
                    <a:cubicBezTo>
                      <a:pt x="18933" y="58"/>
                      <a:pt x="18933" y="-46"/>
                      <a:pt x="18867" y="16"/>
                    </a:cubicBezTo>
                    <a:cubicBezTo>
                      <a:pt x="18801" y="79"/>
                      <a:pt x="18669" y="308"/>
                      <a:pt x="18406" y="756"/>
                    </a:cubicBezTo>
                    <a:cubicBezTo>
                      <a:pt x="18143" y="1204"/>
                      <a:pt x="17747" y="1870"/>
                      <a:pt x="17484" y="2599"/>
                    </a:cubicBezTo>
                    <a:cubicBezTo>
                      <a:pt x="17221" y="3328"/>
                      <a:pt x="17089" y="4120"/>
                      <a:pt x="16957" y="4859"/>
                    </a:cubicBezTo>
                    <a:cubicBezTo>
                      <a:pt x="16826" y="5599"/>
                      <a:pt x="16694" y="6286"/>
                      <a:pt x="16694" y="7057"/>
                    </a:cubicBezTo>
                    <a:cubicBezTo>
                      <a:pt x="16694" y="7827"/>
                      <a:pt x="16826" y="8681"/>
                      <a:pt x="17023" y="9556"/>
                    </a:cubicBezTo>
                    <a:cubicBezTo>
                      <a:pt x="17221" y="10431"/>
                      <a:pt x="17484" y="11327"/>
                      <a:pt x="17879" y="12170"/>
                    </a:cubicBezTo>
                    <a:cubicBezTo>
                      <a:pt x="18274" y="13014"/>
                      <a:pt x="18801" y="13806"/>
                      <a:pt x="19328" y="14607"/>
                    </a:cubicBezTo>
                    <a:cubicBezTo>
                      <a:pt x="19855" y="15409"/>
                      <a:pt x="20382" y="16222"/>
                      <a:pt x="20711" y="16815"/>
                    </a:cubicBezTo>
                    <a:cubicBezTo>
                      <a:pt x="21040" y="17409"/>
                      <a:pt x="21172" y="17784"/>
                      <a:pt x="21238" y="18023"/>
                    </a:cubicBezTo>
                    <a:cubicBezTo>
                      <a:pt x="21304" y="18263"/>
                      <a:pt x="21304" y="18367"/>
                      <a:pt x="21369" y="18357"/>
                    </a:cubicBezTo>
                    <a:cubicBezTo>
                      <a:pt x="21435" y="18346"/>
                      <a:pt x="21567" y="18221"/>
                      <a:pt x="21435" y="17784"/>
                    </a:cubicBezTo>
                    <a:cubicBezTo>
                      <a:pt x="21304" y="17346"/>
                      <a:pt x="20908" y="16597"/>
                      <a:pt x="20447" y="15868"/>
                    </a:cubicBezTo>
                    <a:cubicBezTo>
                      <a:pt x="19987" y="15139"/>
                      <a:pt x="19460" y="14430"/>
                      <a:pt x="18933" y="13639"/>
                    </a:cubicBezTo>
                    <a:cubicBezTo>
                      <a:pt x="18406" y="12847"/>
                      <a:pt x="17879" y="11973"/>
                      <a:pt x="17418" y="11150"/>
                    </a:cubicBezTo>
                    <a:cubicBezTo>
                      <a:pt x="16957" y="10327"/>
                      <a:pt x="16562" y="9556"/>
                      <a:pt x="16167" y="8754"/>
                    </a:cubicBezTo>
                    <a:cubicBezTo>
                      <a:pt x="15772" y="7952"/>
                      <a:pt x="15377" y="7119"/>
                      <a:pt x="15113" y="6328"/>
                    </a:cubicBezTo>
                    <a:cubicBezTo>
                      <a:pt x="14850" y="5536"/>
                      <a:pt x="14718" y="4786"/>
                      <a:pt x="14718" y="3984"/>
                    </a:cubicBezTo>
                    <a:cubicBezTo>
                      <a:pt x="14718" y="3183"/>
                      <a:pt x="14850" y="2329"/>
                      <a:pt x="14916" y="1818"/>
                    </a:cubicBezTo>
                    <a:cubicBezTo>
                      <a:pt x="14982" y="1308"/>
                      <a:pt x="14982" y="1141"/>
                      <a:pt x="14916" y="1120"/>
                    </a:cubicBezTo>
                    <a:cubicBezTo>
                      <a:pt x="14850" y="1100"/>
                      <a:pt x="14718" y="1225"/>
                      <a:pt x="14389" y="1610"/>
                    </a:cubicBezTo>
                    <a:cubicBezTo>
                      <a:pt x="14060" y="1995"/>
                      <a:pt x="13533" y="2641"/>
                      <a:pt x="13138" y="3360"/>
                    </a:cubicBezTo>
                    <a:cubicBezTo>
                      <a:pt x="12743" y="4078"/>
                      <a:pt x="12479" y="4870"/>
                      <a:pt x="12282" y="5599"/>
                    </a:cubicBezTo>
                    <a:cubicBezTo>
                      <a:pt x="12084" y="6328"/>
                      <a:pt x="11952" y="6994"/>
                      <a:pt x="11952" y="7734"/>
                    </a:cubicBezTo>
                    <a:cubicBezTo>
                      <a:pt x="11952" y="8473"/>
                      <a:pt x="12084" y="9286"/>
                      <a:pt x="12216" y="9952"/>
                    </a:cubicBezTo>
                    <a:cubicBezTo>
                      <a:pt x="12347" y="10619"/>
                      <a:pt x="12479" y="11139"/>
                      <a:pt x="12743" y="11848"/>
                    </a:cubicBezTo>
                    <a:cubicBezTo>
                      <a:pt x="13006" y="12556"/>
                      <a:pt x="13401" y="13451"/>
                      <a:pt x="13928" y="14285"/>
                    </a:cubicBezTo>
                    <a:cubicBezTo>
                      <a:pt x="14455" y="15118"/>
                      <a:pt x="15113" y="15888"/>
                      <a:pt x="15706" y="16659"/>
                    </a:cubicBezTo>
                    <a:cubicBezTo>
                      <a:pt x="16299" y="17430"/>
                      <a:pt x="16826" y="18200"/>
                      <a:pt x="17221" y="18711"/>
                    </a:cubicBezTo>
                    <a:cubicBezTo>
                      <a:pt x="17616" y="19221"/>
                      <a:pt x="17879" y="19471"/>
                      <a:pt x="18077" y="19648"/>
                    </a:cubicBezTo>
                    <a:cubicBezTo>
                      <a:pt x="18274" y="19825"/>
                      <a:pt x="18406" y="19929"/>
                      <a:pt x="18472" y="19908"/>
                    </a:cubicBezTo>
                    <a:cubicBezTo>
                      <a:pt x="18538" y="19888"/>
                      <a:pt x="18538" y="19742"/>
                      <a:pt x="18340" y="19263"/>
                    </a:cubicBezTo>
                    <a:cubicBezTo>
                      <a:pt x="18143" y="18784"/>
                      <a:pt x="17747" y="17971"/>
                      <a:pt x="17287" y="17149"/>
                    </a:cubicBezTo>
                    <a:cubicBezTo>
                      <a:pt x="16826" y="16326"/>
                      <a:pt x="16299" y="15493"/>
                      <a:pt x="15838" y="14774"/>
                    </a:cubicBezTo>
                    <a:cubicBezTo>
                      <a:pt x="15377" y="14055"/>
                      <a:pt x="14982" y="13451"/>
                      <a:pt x="14652" y="12785"/>
                    </a:cubicBezTo>
                    <a:cubicBezTo>
                      <a:pt x="14323" y="12118"/>
                      <a:pt x="14060" y="11389"/>
                      <a:pt x="13796" y="10577"/>
                    </a:cubicBezTo>
                    <a:cubicBezTo>
                      <a:pt x="13533" y="9765"/>
                      <a:pt x="13269" y="8869"/>
                      <a:pt x="13138" y="8057"/>
                    </a:cubicBezTo>
                    <a:cubicBezTo>
                      <a:pt x="13006" y="7244"/>
                      <a:pt x="13006" y="6515"/>
                      <a:pt x="13204" y="5734"/>
                    </a:cubicBezTo>
                    <a:cubicBezTo>
                      <a:pt x="13401" y="4953"/>
                      <a:pt x="13796" y="4120"/>
                      <a:pt x="14060" y="3537"/>
                    </a:cubicBezTo>
                    <a:cubicBezTo>
                      <a:pt x="14323" y="2953"/>
                      <a:pt x="14455" y="2620"/>
                      <a:pt x="14784" y="2370"/>
                    </a:cubicBezTo>
                    <a:cubicBezTo>
                      <a:pt x="15113" y="2120"/>
                      <a:pt x="15640" y="1954"/>
                      <a:pt x="15904" y="1964"/>
                    </a:cubicBezTo>
                    <a:cubicBezTo>
                      <a:pt x="16167" y="1974"/>
                      <a:pt x="16167" y="2162"/>
                      <a:pt x="15969" y="2599"/>
                    </a:cubicBezTo>
                    <a:cubicBezTo>
                      <a:pt x="15772" y="3037"/>
                      <a:pt x="15377" y="3724"/>
                      <a:pt x="15113" y="4495"/>
                    </a:cubicBezTo>
                    <a:cubicBezTo>
                      <a:pt x="14850" y="5265"/>
                      <a:pt x="14718" y="6119"/>
                      <a:pt x="14652" y="6890"/>
                    </a:cubicBezTo>
                    <a:cubicBezTo>
                      <a:pt x="14586" y="7661"/>
                      <a:pt x="14586" y="8348"/>
                      <a:pt x="14586" y="9088"/>
                    </a:cubicBezTo>
                    <a:cubicBezTo>
                      <a:pt x="14586" y="9827"/>
                      <a:pt x="14586" y="10619"/>
                      <a:pt x="14652" y="11431"/>
                    </a:cubicBezTo>
                    <a:cubicBezTo>
                      <a:pt x="14718" y="12243"/>
                      <a:pt x="14850" y="13076"/>
                      <a:pt x="15047" y="13858"/>
                    </a:cubicBezTo>
                    <a:cubicBezTo>
                      <a:pt x="15245" y="14639"/>
                      <a:pt x="15508" y="15368"/>
                      <a:pt x="15838" y="16180"/>
                    </a:cubicBezTo>
                    <a:cubicBezTo>
                      <a:pt x="16167" y="16992"/>
                      <a:pt x="16562" y="17888"/>
                      <a:pt x="16760" y="18732"/>
                    </a:cubicBezTo>
                    <a:cubicBezTo>
                      <a:pt x="16957" y="19575"/>
                      <a:pt x="16957" y="20367"/>
                      <a:pt x="16694" y="20315"/>
                    </a:cubicBezTo>
                    <a:cubicBezTo>
                      <a:pt x="16430" y="20263"/>
                      <a:pt x="15904" y="19367"/>
                      <a:pt x="15443" y="18607"/>
                    </a:cubicBezTo>
                    <a:cubicBezTo>
                      <a:pt x="14982" y="17846"/>
                      <a:pt x="14587" y="17222"/>
                      <a:pt x="14191" y="16534"/>
                    </a:cubicBezTo>
                    <a:cubicBezTo>
                      <a:pt x="13796" y="15847"/>
                      <a:pt x="13401" y="15097"/>
                      <a:pt x="13072" y="14337"/>
                    </a:cubicBezTo>
                    <a:cubicBezTo>
                      <a:pt x="12743" y="13576"/>
                      <a:pt x="12479" y="12806"/>
                      <a:pt x="12282" y="12191"/>
                    </a:cubicBezTo>
                    <a:cubicBezTo>
                      <a:pt x="12084" y="11577"/>
                      <a:pt x="11952" y="11119"/>
                      <a:pt x="11821" y="10650"/>
                    </a:cubicBezTo>
                    <a:cubicBezTo>
                      <a:pt x="11689" y="10181"/>
                      <a:pt x="11557" y="9702"/>
                      <a:pt x="11491" y="9213"/>
                    </a:cubicBezTo>
                    <a:cubicBezTo>
                      <a:pt x="11426" y="8723"/>
                      <a:pt x="11426" y="8223"/>
                      <a:pt x="11491" y="7546"/>
                    </a:cubicBezTo>
                    <a:cubicBezTo>
                      <a:pt x="11557" y="6869"/>
                      <a:pt x="11689" y="6015"/>
                      <a:pt x="11952" y="5151"/>
                    </a:cubicBezTo>
                    <a:cubicBezTo>
                      <a:pt x="12216" y="4286"/>
                      <a:pt x="12611" y="3412"/>
                      <a:pt x="12809" y="2912"/>
                    </a:cubicBezTo>
                    <a:cubicBezTo>
                      <a:pt x="13006" y="2412"/>
                      <a:pt x="13006" y="2287"/>
                      <a:pt x="12874" y="2287"/>
                    </a:cubicBezTo>
                    <a:cubicBezTo>
                      <a:pt x="12743" y="2287"/>
                      <a:pt x="12479" y="2412"/>
                      <a:pt x="12018" y="2776"/>
                    </a:cubicBezTo>
                    <a:cubicBezTo>
                      <a:pt x="11557" y="3141"/>
                      <a:pt x="10899" y="3745"/>
                      <a:pt x="10372" y="4422"/>
                    </a:cubicBezTo>
                    <a:cubicBezTo>
                      <a:pt x="9845" y="5099"/>
                      <a:pt x="9450" y="5849"/>
                      <a:pt x="9187" y="6567"/>
                    </a:cubicBezTo>
                    <a:cubicBezTo>
                      <a:pt x="8923" y="7286"/>
                      <a:pt x="8791" y="7973"/>
                      <a:pt x="8660" y="8671"/>
                    </a:cubicBezTo>
                    <a:cubicBezTo>
                      <a:pt x="8528" y="9369"/>
                      <a:pt x="8396" y="10077"/>
                      <a:pt x="8330" y="10848"/>
                    </a:cubicBezTo>
                    <a:cubicBezTo>
                      <a:pt x="8265" y="11618"/>
                      <a:pt x="8265" y="12452"/>
                      <a:pt x="8396" y="13295"/>
                    </a:cubicBezTo>
                    <a:cubicBezTo>
                      <a:pt x="8528" y="14139"/>
                      <a:pt x="8791" y="14993"/>
                      <a:pt x="9121" y="15836"/>
                    </a:cubicBezTo>
                    <a:cubicBezTo>
                      <a:pt x="9450" y="16680"/>
                      <a:pt x="9845" y="17513"/>
                      <a:pt x="10174" y="18180"/>
                    </a:cubicBezTo>
                    <a:cubicBezTo>
                      <a:pt x="10504" y="18846"/>
                      <a:pt x="10767" y="19346"/>
                      <a:pt x="10965" y="19669"/>
                    </a:cubicBezTo>
                    <a:cubicBezTo>
                      <a:pt x="11162" y="19992"/>
                      <a:pt x="11294" y="20138"/>
                      <a:pt x="11426" y="20148"/>
                    </a:cubicBezTo>
                    <a:cubicBezTo>
                      <a:pt x="11557" y="20158"/>
                      <a:pt x="11689" y="20033"/>
                      <a:pt x="11689" y="19554"/>
                    </a:cubicBezTo>
                    <a:cubicBezTo>
                      <a:pt x="11689" y="19075"/>
                      <a:pt x="11557" y="18242"/>
                      <a:pt x="11360" y="17430"/>
                    </a:cubicBezTo>
                    <a:cubicBezTo>
                      <a:pt x="11162" y="16617"/>
                      <a:pt x="10899" y="15826"/>
                      <a:pt x="10569" y="15107"/>
                    </a:cubicBezTo>
                    <a:cubicBezTo>
                      <a:pt x="10240" y="14389"/>
                      <a:pt x="9845" y="13743"/>
                      <a:pt x="9516" y="13087"/>
                    </a:cubicBezTo>
                    <a:cubicBezTo>
                      <a:pt x="9187" y="12431"/>
                      <a:pt x="8923" y="11764"/>
                      <a:pt x="8726" y="11056"/>
                    </a:cubicBezTo>
                    <a:cubicBezTo>
                      <a:pt x="8528" y="10348"/>
                      <a:pt x="8396" y="9598"/>
                      <a:pt x="8330" y="8796"/>
                    </a:cubicBezTo>
                    <a:cubicBezTo>
                      <a:pt x="8265" y="7994"/>
                      <a:pt x="8265" y="7140"/>
                      <a:pt x="8265" y="6640"/>
                    </a:cubicBezTo>
                    <a:cubicBezTo>
                      <a:pt x="8265" y="6140"/>
                      <a:pt x="8265" y="5994"/>
                      <a:pt x="8330" y="5828"/>
                    </a:cubicBezTo>
                    <a:cubicBezTo>
                      <a:pt x="8396" y="5661"/>
                      <a:pt x="8528" y="5474"/>
                      <a:pt x="8594" y="5432"/>
                    </a:cubicBezTo>
                    <a:cubicBezTo>
                      <a:pt x="8660" y="5390"/>
                      <a:pt x="8660" y="5495"/>
                      <a:pt x="8594" y="5911"/>
                    </a:cubicBezTo>
                    <a:cubicBezTo>
                      <a:pt x="8528" y="6328"/>
                      <a:pt x="8396" y="7057"/>
                      <a:pt x="8330" y="7817"/>
                    </a:cubicBezTo>
                    <a:cubicBezTo>
                      <a:pt x="8265" y="8577"/>
                      <a:pt x="8265" y="9369"/>
                      <a:pt x="8330" y="10067"/>
                    </a:cubicBezTo>
                    <a:cubicBezTo>
                      <a:pt x="8396" y="10764"/>
                      <a:pt x="8528" y="11368"/>
                      <a:pt x="8726" y="12045"/>
                    </a:cubicBezTo>
                    <a:cubicBezTo>
                      <a:pt x="8923" y="12722"/>
                      <a:pt x="9187" y="13472"/>
                      <a:pt x="9516" y="14222"/>
                    </a:cubicBezTo>
                    <a:cubicBezTo>
                      <a:pt x="9845" y="14972"/>
                      <a:pt x="10240" y="15722"/>
                      <a:pt x="10635" y="16492"/>
                    </a:cubicBezTo>
                    <a:cubicBezTo>
                      <a:pt x="11030" y="17263"/>
                      <a:pt x="11426" y="18055"/>
                      <a:pt x="11623" y="18669"/>
                    </a:cubicBezTo>
                    <a:cubicBezTo>
                      <a:pt x="11821" y="19284"/>
                      <a:pt x="11821" y="19721"/>
                      <a:pt x="11755" y="20013"/>
                    </a:cubicBezTo>
                    <a:cubicBezTo>
                      <a:pt x="11689" y="20304"/>
                      <a:pt x="11557" y="20450"/>
                      <a:pt x="11491" y="20450"/>
                    </a:cubicBezTo>
                    <a:cubicBezTo>
                      <a:pt x="11426" y="20450"/>
                      <a:pt x="11426" y="20304"/>
                      <a:pt x="11162" y="19908"/>
                    </a:cubicBezTo>
                    <a:cubicBezTo>
                      <a:pt x="10899" y="19513"/>
                      <a:pt x="10372" y="18867"/>
                      <a:pt x="9911" y="18159"/>
                    </a:cubicBezTo>
                    <a:cubicBezTo>
                      <a:pt x="9450" y="17451"/>
                      <a:pt x="9055" y="16680"/>
                      <a:pt x="8660" y="15868"/>
                    </a:cubicBezTo>
                    <a:cubicBezTo>
                      <a:pt x="8265" y="15055"/>
                      <a:pt x="7870" y="14201"/>
                      <a:pt x="7606" y="13431"/>
                    </a:cubicBezTo>
                    <a:cubicBezTo>
                      <a:pt x="7343" y="12660"/>
                      <a:pt x="7211" y="11973"/>
                      <a:pt x="7145" y="11514"/>
                    </a:cubicBezTo>
                    <a:cubicBezTo>
                      <a:pt x="7079" y="11056"/>
                      <a:pt x="7079" y="10827"/>
                      <a:pt x="7079" y="10764"/>
                    </a:cubicBezTo>
                    <a:cubicBezTo>
                      <a:pt x="7079" y="10702"/>
                      <a:pt x="7079" y="10806"/>
                      <a:pt x="7079" y="11285"/>
                    </a:cubicBezTo>
                    <a:cubicBezTo>
                      <a:pt x="7079" y="11764"/>
                      <a:pt x="7079" y="12618"/>
                      <a:pt x="7145" y="13389"/>
                    </a:cubicBezTo>
                    <a:cubicBezTo>
                      <a:pt x="7211" y="14160"/>
                      <a:pt x="7343" y="14847"/>
                      <a:pt x="7474" y="15576"/>
                    </a:cubicBezTo>
                    <a:cubicBezTo>
                      <a:pt x="7606" y="16305"/>
                      <a:pt x="7738" y="17076"/>
                      <a:pt x="7738" y="17753"/>
                    </a:cubicBezTo>
                    <a:cubicBezTo>
                      <a:pt x="7738" y="18430"/>
                      <a:pt x="7606" y="19013"/>
                      <a:pt x="7343" y="19429"/>
                    </a:cubicBezTo>
                    <a:cubicBezTo>
                      <a:pt x="7079" y="19846"/>
                      <a:pt x="6684" y="20096"/>
                      <a:pt x="6487" y="20169"/>
                    </a:cubicBezTo>
                    <a:cubicBezTo>
                      <a:pt x="6289" y="20242"/>
                      <a:pt x="6289" y="20138"/>
                      <a:pt x="6223" y="19731"/>
                    </a:cubicBezTo>
                    <a:cubicBezTo>
                      <a:pt x="6157" y="19325"/>
                      <a:pt x="6026" y="18617"/>
                      <a:pt x="5960" y="17846"/>
                    </a:cubicBezTo>
                    <a:cubicBezTo>
                      <a:pt x="5894" y="17076"/>
                      <a:pt x="5894" y="16243"/>
                      <a:pt x="5894" y="15430"/>
                    </a:cubicBezTo>
                    <a:cubicBezTo>
                      <a:pt x="5894" y="14618"/>
                      <a:pt x="5894" y="13826"/>
                      <a:pt x="5960" y="13378"/>
                    </a:cubicBezTo>
                    <a:cubicBezTo>
                      <a:pt x="6026" y="12931"/>
                      <a:pt x="6157" y="12827"/>
                      <a:pt x="6223" y="12868"/>
                    </a:cubicBezTo>
                    <a:cubicBezTo>
                      <a:pt x="6289" y="12910"/>
                      <a:pt x="6289" y="13097"/>
                      <a:pt x="6289" y="13628"/>
                    </a:cubicBezTo>
                    <a:cubicBezTo>
                      <a:pt x="6289" y="14160"/>
                      <a:pt x="6289" y="15034"/>
                      <a:pt x="6289" y="15909"/>
                    </a:cubicBezTo>
                    <a:cubicBezTo>
                      <a:pt x="6289" y="16784"/>
                      <a:pt x="6289" y="17659"/>
                      <a:pt x="6223" y="18273"/>
                    </a:cubicBezTo>
                    <a:cubicBezTo>
                      <a:pt x="6157" y="18888"/>
                      <a:pt x="6026" y="19242"/>
                      <a:pt x="5894" y="19575"/>
                    </a:cubicBezTo>
                    <a:cubicBezTo>
                      <a:pt x="5762" y="19909"/>
                      <a:pt x="5630" y="20221"/>
                      <a:pt x="5499" y="20294"/>
                    </a:cubicBezTo>
                    <a:cubicBezTo>
                      <a:pt x="5367" y="20367"/>
                      <a:pt x="5235" y="20200"/>
                      <a:pt x="5169" y="19700"/>
                    </a:cubicBezTo>
                    <a:cubicBezTo>
                      <a:pt x="5104" y="19200"/>
                      <a:pt x="5104" y="18367"/>
                      <a:pt x="5104" y="17649"/>
                    </a:cubicBezTo>
                    <a:cubicBezTo>
                      <a:pt x="5104" y="16930"/>
                      <a:pt x="5104" y="16326"/>
                      <a:pt x="5235" y="15930"/>
                    </a:cubicBezTo>
                    <a:cubicBezTo>
                      <a:pt x="5367" y="15534"/>
                      <a:pt x="5630" y="15347"/>
                      <a:pt x="5762" y="15316"/>
                    </a:cubicBezTo>
                    <a:cubicBezTo>
                      <a:pt x="5894" y="15284"/>
                      <a:pt x="5894" y="15409"/>
                      <a:pt x="5762" y="15774"/>
                    </a:cubicBezTo>
                    <a:cubicBezTo>
                      <a:pt x="5630" y="16138"/>
                      <a:pt x="5367" y="16742"/>
                      <a:pt x="5169" y="17419"/>
                    </a:cubicBezTo>
                    <a:cubicBezTo>
                      <a:pt x="4972" y="18096"/>
                      <a:pt x="4840" y="18846"/>
                      <a:pt x="4774" y="19502"/>
                    </a:cubicBezTo>
                    <a:cubicBezTo>
                      <a:pt x="4708" y="20158"/>
                      <a:pt x="4708" y="20721"/>
                      <a:pt x="4708" y="21065"/>
                    </a:cubicBezTo>
                    <a:cubicBezTo>
                      <a:pt x="4708" y="21408"/>
                      <a:pt x="4708" y="21533"/>
                      <a:pt x="4774" y="21544"/>
                    </a:cubicBezTo>
                    <a:cubicBezTo>
                      <a:pt x="4840" y="21554"/>
                      <a:pt x="4972" y="21450"/>
                      <a:pt x="5169" y="20992"/>
                    </a:cubicBezTo>
                    <a:cubicBezTo>
                      <a:pt x="5367" y="20533"/>
                      <a:pt x="5630" y="19721"/>
                      <a:pt x="5762" y="18888"/>
                    </a:cubicBezTo>
                    <a:cubicBezTo>
                      <a:pt x="5894" y="18055"/>
                      <a:pt x="5894" y="17201"/>
                      <a:pt x="5894" y="16722"/>
                    </a:cubicBezTo>
                    <a:cubicBezTo>
                      <a:pt x="5894" y="16243"/>
                      <a:pt x="5894" y="16138"/>
                      <a:pt x="5894" y="15993"/>
                    </a:cubicBezTo>
                    <a:cubicBezTo>
                      <a:pt x="5894" y="15847"/>
                      <a:pt x="5894" y="15659"/>
                      <a:pt x="5828" y="15618"/>
                    </a:cubicBezTo>
                    <a:cubicBezTo>
                      <a:pt x="5762" y="15576"/>
                      <a:pt x="5630" y="15680"/>
                      <a:pt x="5433" y="16013"/>
                    </a:cubicBezTo>
                    <a:cubicBezTo>
                      <a:pt x="5235" y="16347"/>
                      <a:pt x="4972" y="16909"/>
                      <a:pt x="4708" y="17617"/>
                    </a:cubicBezTo>
                    <a:cubicBezTo>
                      <a:pt x="4445" y="18325"/>
                      <a:pt x="4182" y="19179"/>
                      <a:pt x="3984" y="19711"/>
                    </a:cubicBezTo>
                    <a:cubicBezTo>
                      <a:pt x="3787" y="20242"/>
                      <a:pt x="3655" y="20450"/>
                      <a:pt x="3457" y="20648"/>
                    </a:cubicBezTo>
                    <a:cubicBezTo>
                      <a:pt x="3260" y="20846"/>
                      <a:pt x="2996" y="21033"/>
                      <a:pt x="2865" y="21054"/>
                    </a:cubicBezTo>
                    <a:cubicBezTo>
                      <a:pt x="2733" y="21075"/>
                      <a:pt x="2733" y="20929"/>
                      <a:pt x="2799" y="20440"/>
                    </a:cubicBezTo>
                    <a:cubicBezTo>
                      <a:pt x="2865" y="19950"/>
                      <a:pt x="2996" y="19117"/>
                      <a:pt x="3128" y="18430"/>
                    </a:cubicBezTo>
                    <a:cubicBezTo>
                      <a:pt x="3260" y="17742"/>
                      <a:pt x="3391" y="17201"/>
                      <a:pt x="3589" y="16867"/>
                    </a:cubicBezTo>
                    <a:cubicBezTo>
                      <a:pt x="3787" y="16534"/>
                      <a:pt x="4050" y="16409"/>
                      <a:pt x="4182" y="16420"/>
                    </a:cubicBezTo>
                    <a:cubicBezTo>
                      <a:pt x="4313" y="16430"/>
                      <a:pt x="4313" y="16576"/>
                      <a:pt x="4247" y="16992"/>
                    </a:cubicBezTo>
                    <a:cubicBezTo>
                      <a:pt x="4182" y="17409"/>
                      <a:pt x="4050" y="18096"/>
                      <a:pt x="3852" y="18773"/>
                    </a:cubicBezTo>
                    <a:cubicBezTo>
                      <a:pt x="3655" y="19450"/>
                      <a:pt x="3391" y="20117"/>
                      <a:pt x="3260" y="20502"/>
                    </a:cubicBezTo>
                    <a:cubicBezTo>
                      <a:pt x="3128" y="20887"/>
                      <a:pt x="3128" y="20992"/>
                      <a:pt x="3260" y="20617"/>
                    </a:cubicBezTo>
                    <a:cubicBezTo>
                      <a:pt x="3391" y="20242"/>
                      <a:pt x="3655" y="19388"/>
                      <a:pt x="3852" y="18617"/>
                    </a:cubicBezTo>
                    <a:cubicBezTo>
                      <a:pt x="4050" y="17846"/>
                      <a:pt x="4182" y="17159"/>
                      <a:pt x="4313" y="16659"/>
                    </a:cubicBezTo>
                    <a:cubicBezTo>
                      <a:pt x="4445" y="16159"/>
                      <a:pt x="4577" y="15847"/>
                      <a:pt x="4708" y="15743"/>
                    </a:cubicBezTo>
                    <a:cubicBezTo>
                      <a:pt x="4840" y="15638"/>
                      <a:pt x="4972" y="15743"/>
                      <a:pt x="4774" y="16128"/>
                    </a:cubicBezTo>
                    <a:cubicBezTo>
                      <a:pt x="4577" y="16513"/>
                      <a:pt x="4050" y="17180"/>
                      <a:pt x="3523" y="17846"/>
                    </a:cubicBezTo>
                    <a:cubicBezTo>
                      <a:pt x="2996" y="18513"/>
                      <a:pt x="2469" y="19179"/>
                      <a:pt x="2074" y="19596"/>
                    </a:cubicBezTo>
                    <a:cubicBezTo>
                      <a:pt x="1679" y="20013"/>
                      <a:pt x="1416" y="20179"/>
                      <a:pt x="1218" y="20190"/>
                    </a:cubicBezTo>
                    <a:cubicBezTo>
                      <a:pt x="1021" y="20200"/>
                      <a:pt x="889" y="20054"/>
                      <a:pt x="1021" y="19648"/>
                    </a:cubicBezTo>
                    <a:cubicBezTo>
                      <a:pt x="1152" y="19242"/>
                      <a:pt x="1547" y="18575"/>
                      <a:pt x="1877" y="17951"/>
                    </a:cubicBezTo>
                    <a:cubicBezTo>
                      <a:pt x="2206" y="17326"/>
                      <a:pt x="2469" y="16742"/>
                      <a:pt x="2667" y="16399"/>
                    </a:cubicBezTo>
                    <a:cubicBezTo>
                      <a:pt x="2865" y="16055"/>
                      <a:pt x="2996" y="15951"/>
                      <a:pt x="3062" y="15961"/>
                    </a:cubicBezTo>
                    <a:cubicBezTo>
                      <a:pt x="3128" y="15972"/>
                      <a:pt x="3128" y="16097"/>
                      <a:pt x="2930" y="16492"/>
                    </a:cubicBezTo>
                    <a:cubicBezTo>
                      <a:pt x="2733" y="16888"/>
                      <a:pt x="2338" y="17555"/>
                      <a:pt x="1943" y="18148"/>
                    </a:cubicBezTo>
                    <a:cubicBezTo>
                      <a:pt x="1547" y="18742"/>
                      <a:pt x="1152" y="19263"/>
                      <a:pt x="823" y="19617"/>
                    </a:cubicBezTo>
                    <a:cubicBezTo>
                      <a:pt x="494" y="19971"/>
                      <a:pt x="230" y="20158"/>
                      <a:pt x="99" y="20200"/>
                    </a:cubicBezTo>
                    <a:cubicBezTo>
                      <a:pt x="-33" y="20242"/>
                      <a:pt x="-33" y="20138"/>
                      <a:pt x="99" y="19690"/>
                    </a:cubicBezTo>
                    <a:cubicBezTo>
                      <a:pt x="230" y="19242"/>
                      <a:pt x="494" y="18450"/>
                      <a:pt x="691" y="17721"/>
                    </a:cubicBezTo>
                    <a:cubicBezTo>
                      <a:pt x="889" y="16992"/>
                      <a:pt x="1021" y="16326"/>
                      <a:pt x="1416" y="15628"/>
                    </a:cubicBezTo>
                    <a:cubicBezTo>
                      <a:pt x="1811" y="14930"/>
                      <a:pt x="2469" y="14201"/>
                      <a:pt x="2930" y="13493"/>
                    </a:cubicBezTo>
                    <a:cubicBezTo>
                      <a:pt x="3391" y="12785"/>
                      <a:pt x="3655" y="12097"/>
                      <a:pt x="3984" y="11368"/>
                    </a:cubicBezTo>
                    <a:cubicBezTo>
                      <a:pt x="4313" y="10639"/>
                      <a:pt x="4709" y="9869"/>
                      <a:pt x="5038" y="9140"/>
                    </a:cubicBezTo>
                    <a:cubicBezTo>
                      <a:pt x="5367" y="8411"/>
                      <a:pt x="5630" y="7723"/>
                      <a:pt x="5894" y="7046"/>
                    </a:cubicBezTo>
                    <a:cubicBezTo>
                      <a:pt x="6157" y="6369"/>
                      <a:pt x="6421" y="5703"/>
                      <a:pt x="6750" y="5047"/>
                    </a:cubicBezTo>
                    <a:cubicBezTo>
                      <a:pt x="7079" y="4391"/>
                      <a:pt x="7474" y="3745"/>
                      <a:pt x="7672" y="3349"/>
                    </a:cubicBezTo>
                    <a:cubicBezTo>
                      <a:pt x="7869" y="2953"/>
                      <a:pt x="7869" y="2808"/>
                      <a:pt x="7869" y="2787"/>
                    </a:cubicBezTo>
                    <a:cubicBezTo>
                      <a:pt x="7869" y="2766"/>
                      <a:pt x="7869" y="2870"/>
                      <a:pt x="7540" y="3203"/>
                    </a:cubicBezTo>
                    <a:cubicBezTo>
                      <a:pt x="7211" y="3537"/>
                      <a:pt x="6552" y="4099"/>
                      <a:pt x="5960" y="4755"/>
                    </a:cubicBezTo>
                    <a:cubicBezTo>
                      <a:pt x="5367" y="5411"/>
                      <a:pt x="4840" y="6161"/>
                      <a:pt x="4511" y="6932"/>
                    </a:cubicBezTo>
                    <a:cubicBezTo>
                      <a:pt x="4182" y="7703"/>
                      <a:pt x="4050" y="8494"/>
                      <a:pt x="3918" y="9244"/>
                    </a:cubicBezTo>
                    <a:cubicBezTo>
                      <a:pt x="3787" y="9994"/>
                      <a:pt x="3655" y="10702"/>
                      <a:pt x="3655" y="11441"/>
                    </a:cubicBezTo>
                    <a:cubicBezTo>
                      <a:pt x="3655" y="12181"/>
                      <a:pt x="3787" y="12952"/>
                      <a:pt x="3852" y="13472"/>
                    </a:cubicBezTo>
                    <a:cubicBezTo>
                      <a:pt x="3918" y="13993"/>
                      <a:pt x="3918" y="14264"/>
                      <a:pt x="3852" y="14462"/>
                    </a:cubicBezTo>
                    <a:cubicBezTo>
                      <a:pt x="3787" y="14660"/>
                      <a:pt x="3655" y="14784"/>
                      <a:pt x="3589" y="14795"/>
                    </a:cubicBezTo>
                    <a:cubicBezTo>
                      <a:pt x="3523" y="14805"/>
                      <a:pt x="3523" y="14701"/>
                      <a:pt x="3523" y="14222"/>
                    </a:cubicBezTo>
                    <a:cubicBezTo>
                      <a:pt x="3523" y="13743"/>
                      <a:pt x="3523" y="12889"/>
                      <a:pt x="3523" y="12056"/>
                    </a:cubicBezTo>
                    <a:cubicBezTo>
                      <a:pt x="3523" y="11223"/>
                      <a:pt x="3523" y="10410"/>
                      <a:pt x="3655" y="9629"/>
                    </a:cubicBezTo>
                    <a:cubicBezTo>
                      <a:pt x="3787" y="8848"/>
                      <a:pt x="4050" y="8098"/>
                      <a:pt x="4379" y="7390"/>
                    </a:cubicBezTo>
                    <a:cubicBezTo>
                      <a:pt x="4708" y="6682"/>
                      <a:pt x="5104" y="6015"/>
                      <a:pt x="5565" y="5359"/>
                    </a:cubicBezTo>
                    <a:cubicBezTo>
                      <a:pt x="6026" y="4703"/>
                      <a:pt x="6552" y="4057"/>
                      <a:pt x="7079" y="3412"/>
                    </a:cubicBezTo>
                    <a:cubicBezTo>
                      <a:pt x="7606" y="2766"/>
                      <a:pt x="8133" y="2120"/>
                      <a:pt x="8528" y="1724"/>
                    </a:cubicBezTo>
                    <a:cubicBezTo>
                      <a:pt x="8923" y="1329"/>
                      <a:pt x="9187" y="1183"/>
                      <a:pt x="9187" y="1162"/>
                    </a:cubicBezTo>
                    <a:cubicBezTo>
                      <a:pt x="9187" y="1141"/>
                      <a:pt x="8923" y="1245"/>
                      <a:pt x="8396" y="1662"/>
                    </a:cubicBezTo>
                    <a:cubicBezTo>
                      <a:pt x="7870" y="2079"/>
                      <a:pt x="7079" y="2808"/>
                      <a:pt x="6487" y="3547"/>
                    </a:cubicBezTo>
                    <a:cubicBezTo>
                      <a:pt x="5894" y="4287"/>
                      <a:pt x="5499" y="5036"/>
                      <a:pt x="5169" y="5807"/>
                    </a:cubicBezTo>
                    <a:cubicBezTo>
                      <a:pt x="4840" y="6578"/>
                      <a:pt x="4577" y="7369"/>
                      <a:pt x="4379" y="8150"/>
                    </a:cubicBezTo>
                    <a:cubicBezTo>
                      <a:pt x="4182" y="8931"/>
                      <a:pt x="4050" y="9702"/>
                      <a:pt x="3918" y="10473"/>
                    </a:cubicBezTo>
                    <a:cubicBezTo>
                      <a:pt x="3787" y="11243"/>
                      <a:pt x="3655" y="12014"/>
                      <a:pt x="3589" y="12452"/>
                    </a:cubicBezTo>
                    <a:cubicBezTo>
                      <a:pt x="3523" y="12889"/>
                      <a:pt x="3523" y="12993"/>
                      <a:pt x="3523" y="13108"/>
                    </a:cubicBezTo>
                    <a:cubicBezTo>
                      <a:pt x="3523" y="13222"/>
                      <a:pt x="3523" y="13347"/>
                      <a:pt x="3523" y="13358"/>
                    </a:cubicBezTo>
                    <a:cubicBezTo>
                      <a:pt x="3523" y="13368"/>
                      <a:pt x="3523" y="13264"/>
                      <a:pt x="3457" y="12837"/>
                    </a:cubicBezTo>
                    <a:cubicBezTo>
                      <a:pt x="3391" y="12410"/>
                      <a:pt x="3260" y="11660"/>
                      <a:pt x="3128" y="10910"/>
                    </a:cubicBezTo>
                    <a:cubicBezTo>
                      <a:pt x="2996" y="10160"/>
                      <a:pt x="2865" y="9411"/>
                      <a:pt x="2865" y="8744"/>
                    </a:cubicBezTo>
                    <a:cubicBezTo>
                      <a:pt x="2865" y="8077"/>
                      <a:pt x="2996" y="7494"/>
                      <a:pt x="3326" y="6796"/>
                    </a:cubicBezTo>
                    <a:cubicBezTo>
                      <a:pt x="3655" y="6099"/>
                      <a:pt x="4182" y="5286"/>
                      <a:pt x="4577" y="4682"/>
                    </a:cubicBezTo>
                    <a:cubicBezTo>
                      <a:pt x="4972" y="4078"/>
                      <a:pt x="5235" y="3682"/>
                      <a:pt x="5367" y="3422"/>
                    </a:cubicBezTo>
                    <a:cubicBezTo>
                      <a:pt x="5499" y="3162"/>
                      <a:pt x="5499" y="3037"/>
                      <a:pt x="5499" y="3047"/>
                    </a:cubicBezTo>
                    <a:cubicBezTo>
                      <a:pt x="5499" y="3058"/>
                      <a:pt x="5499" y="3203"/>
                      <a:pt x="5301" y="3589"/>
                    </a:cubicBezTo>
                    <a:cubicBezTo>
                      <a:pt x="5104" y="3974"/>
                      <a:pt x="4708" y="4599"/>
                      <a:pt x="4379" y="5286"/>
                    </a:cubicBezTo>
                    <a:cubicBezTo>
                      <a:pt x="4050" y="5974"/>
                      <a:pt x="3787" y="6724"/>
                      <a:pt x="3523" y="7463"/>
                    </a:cubicBezTo>
                    <a:cubicBezTo>
                      <a:pt x="3260" y="8202"/>
                      <a:pt x="2996" y="8931"/>
                      <a:pt x="2799" y="9692"/>
                    </a:cubicBezTo>
                    <a:cubicBezTo>
                      <a:pt x="2601" y="10452"/>
                      <a:pt x="2469" y="11244"/>
                      <a:pt x="2469" y="12014"/>
                    </a:cubicBezTo>
                    <a:cubicBezTo>
                      <a:pt x="2469" y="12785"/>
                      <a:pt x="2601" y="13535"/>
                      <a:pt x="2667" y="13972"/>
                    </a:cubicBezTo>
                    <a:cubicBezTo>
                      <a:pt x="2733" y="14410"/>
                      <a:pt x="2733" y="14535"/>
                      <a:pt x="2733" y="14670"/>
                    </a:cubicBezTo>
                    <a:cubicBezTo>
                      <a:pt x="2733" y="14805"/>
                      <a:pt x="2733" y="14951"/>
                      <a:pt x="2733" y="14951"/>
                    </a:cubicBezTo>
                    <a:cubicBezTo>
                      <a:pt x="2733" y="14951"/>
                      <a:pt x="2733" y="14805"/>
                      <a:pt x="2733" y="14295"/>
                    </a:cubicBezTo>
                    <a:cubicBezTo>
                      <a:pt x="2733" y="13785"/>
                      <a:pt x="2733" y="12910"/>
                      <a:pt x="2865" y="12087"/>
                    </a:cubicBezTo>
                    <a:cubicBezTo>
                      <a:pt x="2996" y="11264"/>
                      <a:pt x="3260" y="10494"/>
                      <a:pt x="3523" y="9754"/>
                    </a:cubicBezTo>
                    <a:cubicBezTo>
                      <a:pt x="3787" y="9015"/>
                      <a:pt x="4050" y="8307"/>
                      <a:pt x="4577" y="7546"/>
                    </a:cubicBezTo>
                    <a:cubicBezTo>
                      <a:pt x="5104" y="6786"/>
                      <a:pt x="5894" y="5974"/>
                      <a:pt x="6684" y="5213"/>
                    </a:cubicBezTo>
                    <a:cubicBezTo>
                      <a:pt x="7474" y="4453"/>
                      <a:pt x="8265" y="3745"/>
                      <a:pt x="8726" y="3328"/>
                    </a:cubicBezTo>
                    <a:cubicBezTo>
                      <a:pt x="9187" y="2912"/>
                      <a:pt x="9318" y="2787"/>
                      <a:pt x="9582" y="2641"/>
                    </a:cubicBezTo>
                    <a:cubicBezTo>
                      <a:pt x="9845" y="2495"/>
                      <a:pt x="10240" y="2329"/>
                      <a:pt x="10240" y="2297"/>
                    </a:cubicBezTo>
                    <a:cubicBezTo>
                      <a:pt x="10240" y="2266"/>
                      <a:pt x="9845" y="2370"/>
                      <a:pt x="9384" y="2693"/>
                    </a:cubicBezTo>
                    <a:cubicBezTo>
                      <a:pt x="8923" y="3016"/>
                      <a:pt x="8396" y="3557"/>
                      <a:pt x="7804" y="4162"/>
                    </a:cubicBezTo>
                    <a:cubicBezTo>
                      <a:pt x="7211" y="4766"/>
                      <a:pt x="6552" y="5432"/>
                      <a:pt x="5960" y="6151"/>
                    </a:cubicBezTo>
                    <a:cubicBezTo>
                      <a:pt x="5367" y="6869"/>
                      <a:pt x="4840" y="7640"/>
                      <a:pt x="4379" y="8411"/>
                    </a:cubicBezTo>
                    <a:cubicBezTo>
                      <a:pt x="3918" y="9181"/>
                      <a:pt x="3523" y="9952"/>
                      <a:pt x="3128" y="10671"/>
                    </a:cubicBezTo>
                    <a:cubicBezTo>
                      <a:pt x="2733" y="11389"/>
                      <a:pt x="2338" y="12056"/>
                      <a:pt x="2008" y="12712"/>
                    </a:cubicBezTo>
                    <a:cubicBezTo>
                      <a:pt x="1679" y="13368"/>
                      <a:pt x="1416" y="14014"/>
                      <a:pt x="1218" y="14691"/>
                    </a:cubicBezTo>
                    <a:cubicBezTo>
                      <a:pt x="1021" y="15368"/>
                      <a:pt x="889" y="16076"/>
                      <a:pt x="889" y="16649"/>
                    </a:cubicBezTo>
                    <a:cubicBezTo>
                      <a:pt x="889" y="17222"/>
                      <a:pt x="1021" y="17659"/>
                      <a:pt x="1021" y="17951"/>
                    </a:cubicBezTo>
                    <a:cubicBezTo>
                      <a:pt x="1021" y="18242"/>
                      <a:pt x="889" y="18388"/>
                      <a:pt x="823" y="18378"/>
                    </a:cubicBezTo>
                    <a:cubicBezTo>
                      <a:pt x="757" y="18367"/>
                      <a:pt x="757" y="18200"/>
                      <a:pt x="757" y="17711"/>
                    </a:cubicBezTo>
                    <a:cubicBezTo>
                      <a:pt x="757" y="17222"/>
                      <a:pt x="757" y="16409"/>
                      <a:pt x="757" y="15586"/>
                    </a:cubicBezTo>
                    <a:cubicBezTo>
                      <a:pt x="757" y="14764"/>
                      <a:pt x="757" y="13930"/>
                      <a:pt x="889" y="13181"/>
                    </a:cubicBezTo>
                    <a:cubicBezTo>
                      <a:pt x="1021" y="12431"/>
                      <a:pt x="1284" y="11764"/>
                      <a:pt x="1745" y="11035"/>
                    </a:cubicBezTo>
                    <a:cubicBezTo>
                      <a:pt x="2206" y="10306"/>
                      <a:pt x="2865" y="9515"/>
                      <a:pt x="3391" y="8796"/>
                    </a:cubicBezTo>
                    <a:cubicBezTo>
                      <a:pt x="3918" y="8077"/>
                      <a:pt x="4313" y="7432"/>
                      <a:pt x="4643" y="6994"/>
                    </a:cubicBezTo>
                    <a:cubicBezTo>
                      <a:pt x="4972" y="6557"/>
                      <a:pt x="5235" y="6328"/>
                      <a:pt x="5433" y="6130"/>
                    </a:cubicBezTo>
                    <a:cubicBezTo>
                      <a:pt x="5630" y="5932"/>
                      <a:pt x="5762" y="5765"/>
                      <a:pt x="5762" y="5745"/>
                    </a:cubicBezTo>
                    <a:cubicBezTo>
                      <a:pt x="5762" y="5724"/>
                      <a:pt x="5630" y="5849"/>
                      <a:pt x="5169" y="6255"/>
                    </a:cubicBezTo>
                    <a:cubicBezTo>
                      <a:pt x="4708" y="6661"/>
                      <a:pt x="3918" y="7348"/>
                      <a:pt x="3194" y="8067"/>
                    </a:cubicBezTo>
                    <a:cubicBezTo>
                      <a:pt x="2469" y="8786"/>
                      <a:pt x="1811" y="9535"/>
                      <a:pt x="1416" y="10306"/>
                    </a:cubicBezTo>
                    <a:cubicBezTo>
                      <a:pt x="1021" y="11077"/>
                      <a:pt x="889" y="11868"/>
                      <a:pt x="757" y="12639"/>
                    </a:cubicBezTo>
                    <a:cubicBezTo>
                      <a:pt x="626" y="13410"/>
                      <a:pt x="494" y="14160"/>
                      <a:pt x="362" y="14649"/>
                    </a:cubicBezTo>
                    <a:cubicBezTo>
                      <a:pt x="230" y="15139"/>
                      <a:pt x="99" y="15368"/>
                      <a:pt x="99" y="15576"/>
                    </a:cubicBezTo>
                    <a:cubicBezTo>
                      <a:pt x="99" y="15784"/>
                      <a:pt x="230" y="15972"/>
                      <a:pt x="296" y="16013"/>
                    </a:cubicBezTo>
                    <a:cubicBezTo>
                      <a:pt x="362" y="16055"/>
                      <a:pt x="362" y="15951"/>
                      <a:pt x="428" y="15493"/>
                    </a:cubicBezTo>
                    <a:cubicBezTo>
                      <a:pt x="494" y="15034"/>
                      <a:pt x="626" y="14222"/>
                      <a:pt x="889" y="13462"/>
                    </a:cubicBezTo>
                    <a:cubicBezTo>
                      <a:pt x="1152" y="12702"/>
                      <a:pt x="1547" y="11993"/>
                      <a:pt x="1811" y="11233"/>
                    </a:cubicBezTo>
                    <a:cubicBezTo>
                      <a:pt x="2074" y="10473"/>
                      <a:pt x="2206" y="9660"/>
                      <a:pt x="2469" y="8973"/>
                    </a:cubicBezTo>
                    <a:cubicBezTo>
                      <a:pt x="2733" y="8286"/>
                      <a:pt x="3128" y="7723"/>
                      <a:pt x="3523" y="7109"/>
                    </a:cubicBezTo>
                    <a:cubicBezTo>
                      <a:pt x="3918" y="6494"/>
                      <a:pt x="4313" y="5828"/>
                      <a:pt x="4708" y="5203"/>
                    </a:cubicBezTo>
                    <a:cubicBezTo>
                      <a:pt x="5104" y="4578"/>
                      <a:pt x="5499" y="3995"/>
                      <a:pt x="5696" y="3651"/>
                    </a:cubicBezTo>
                    <a:cubicBezTo>
                      <a:pt x="5894" y="3308"/>
                      <a:pt x="5894" y="3203"/>
                      <a:pt x="6026" y="3078"/>
                    </a:cubicBezTo>
                    <a:cubicBezTo>
                      <a:pt x="6157" y="2953"/>
                      <a:pt x="6421" y="2808"/>
                      <a:pt x="6355" y="2901"/>
                    </a:cubicBezTo>
                    <a:cubicBezTo>
                      <a:pt x="6289" y="2995"/>
                      <a:pt x="5894" y="3328"/>
                      <a:pt x="5433" y="3787"/>
                    </a:cubicBezTo>
                    <a:cubicBezTo>
                      <a:pt x="4972" y="4245"/>
                      <a:pt x="4445" y="4828"/>
                      <a:pt x="3918" y="5526"/>
                    </a:cubicBezTo>
                    <a:cubicBezTo>
                      <a:pt x="3391" y="6224"/>
                      <a:pt x="2865" y="7036"/>
                      <a:pt x="2469" y="7817"/>
                    </a:cubicBezTo>
                    <a:cubicBezTo>
                      <a:pt x="2074" y="8598"/>
                      <a:pt x="1811" y="9348"/>
                      <a:pt x="1679" y="10067"/>
                    </a:cubicBezTo>
                    <a:cubicBezTo>
                      <a:pt x="1548" y="10785"/>
                      <a:pt x="1548" y="11473"/>
                      <a:pt x="1482" y="12191"/>
                    </a:cubicBezTo>
                    <a:cubicBezTo>
                      <a:pt x="1416" y="12910"/>
                      <a:pt x="1284" y="13660"/>
                      <a:pt x="1218" y="14472"/>
                    </a:cubicBezTo>
                    <a:cubicBezTo>
                      <a:pt x="1152" y="15284"/>
                      <a:pt x="1152" y="16159"/>
                      <a:pt x="1218" y="16847"/>
                    </a:cubicBezTo>
                    <a:cubicBezTo>
                      <a:pt x="1284" y="17534"/>
                      <a:pt x="1416" y="18034"/>
                      <a:pt x="1548" y="18534"/>
                    </a:cubicBezTo>
                  </a:path>
                </a:pathLst>
              </a:custGeom>
              <a:noFill/>
              <a:ln w="6611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452" name="Line">
                <a:extLst>
                  <a:ext uri="{FF2B5EF4-FFF2-40B4-BE49-F238E27FC236}">
                    <a16:creationId xmlns:a16="http://schemas.microsoft.com/office/drawing/2014/main" id="{CA11997E-8391-400F-D2A0-7509FA11F769}"/>
                  </a:ext>
                </a:extLst>
              </p:cNvPr>
              <p:cNvSpPr/>
              <p:nvPr/>
            </p:nvSpPr>
            <p:spPr>
              <a:xfrm>
                <a:off x="26756" y="13077"/>
                <a:ext cx="437" cy="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4400" y="14400"/>
                      <a:pt x="7200" y="7200"/>
                      <a:pt x="0" y="0"/>
                    </a:cubicBezTo>
                  </a:path>
                </a:pathLst>
              </a:custGeom>
              <a:noFill/>
              <a:ln w="6611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453" name="Line">
                <a:extLst>
                  <a:ext uri="{FF2B5EF4-FFF2-40B4-BE49-F238E27FC236}">
                    <a16:creationId xmlns:a16="http://schemas.microsoft.com/office/drawing/2014/main" id="{A3CB4C16-91D5-BC23-E1A6-D7BC2E016821}"/>
                  </a:ext>
                </a:extLst>
              </p:cNvPr>
              <p:cNvSpPr/>
              <p:nvPr/>
            </p:nvSpPr>
            <p:spPr>
              <a:xfrm>
                <a:off x="2775" y="-81800"/>
                <a:ext cx="67068" cy="203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0" h="21582" extrusionOk="0">
                    <a:moveTo>
                      <a:pt x="10520" y="2474"/>
                    </a:moveTo>
                    <a:cubicBezTo>
                      <a:pt x="10332" y="2751"/>
                      <a:pt x="10145" y="3028"/>
                      <a:pt x="10075" y="3467"/>
                    </a:cubicBezTo>
                    <a:cubicBezTo>
                      <a:pt x="10005" y="3905"/>
                      <a:pt x="10052" y="4505"/>
                      <a:pt x="10099" y="5044"/>
                    </a:cubicBezTo>
                    <a:cubicBezTo>
                      <a:pt x="10145" y="5582"/>
                      <a:pt x="10192" y="6059"/>
                      <a:pt x="10286" y="6567"/>
                    </a:cubicBezTo>
                    <a:cubicBezTo>
                      <a:pt x="10379" y="7074"/>
                      <a:pt x="10519" y="7613"/>
                      <a:pt x="10660" y="8159"/>
                    </a:cubicBezTo>
                    <a:cubicBezTo>
                      <a:pt x="10800" y="8705"/>
                      <a:pt x="10940" y="9259"/>
                      <a:pt x="11080" y="9767"/>
                    </a:cubicBezTo>
                    <a:cubicBezTo>
                      <a:pt x="11221" y="10274"/>
                      <a:pt x="11361" y="10736"/>
                      <a:pt x="11525" y="11290"/>
                    </a:cubicBezTo>
                    <a:cubicBezTo>
                      <a:pt x="11688" y="11844"/>
                      <a:pt x="11875" y="12490"/>
                      <a:pt x="11992" y="13090"/>
                    </a:cubicBezTo>
                    <a:cubicBezTo>
                      <a:pt x="12109" y="13690"/>
                      <a:pt x="12156" y="14244"/>
                      <a:pt x="12179" y="14567"/>
                    </a:cubicBezTo>
                    <a:cubicBezTo>
                      <a:pt x="12203" y="14890"/>
                      <a:pt x="12203" y="14982"/>
                      <a:pt x="12203" y="14959"/>
                    </a:cubicBezTo>
                    <a:cubicBezTo>
                      <a:pt x="12203" y="14936"/>
                      <a:pt x="12203" y="14797"/>
                      <a:pt x="12062" y="14436"/>
                    </a:cubicBezTo>
                    <a:cubicBezTo>
                      <a:pt x="11922" y="14074"/>
                      <a:pt x="11642" y="13490"/>
                      <a:pt x="11384" y="12944"/>
                    </a:cubicBezTo>
                    <a:cubicBezTo>
                      <a:pt x="11127" y="12397"/>
                      <a:pt x="10893" y="11890"/>
                      <a:pt x="10683" y="11328"/>
                    </a:cubicBezTo>
                    <a:cubicBezTo>
                      <a:pt x="10473" y="10767"/>
                      <a:pt x="10286" y="10151"/>
                      <a:pt x="10169" y="9597"/>
                    </a:cubicBezTo>
                    <a:cubicBezTo>
                      <a:pt x="10052" y="9044"/>
                      <a:pt x="10005" y="8551"/>
                      <a:pt x="9958" y="8044"/>
                    </a:cubicBezTo>
                    <a:cubicBezTo>
                      <a:pt x="9912" y="7536"/>
                      <a:pt x="9865" y="7013"/>
                      <a:pt x="9842" y="6420"/>
                    </a:cubicBezTo>
                    <a:cubicBezTo>
                      <a:pt x="9818" y="5828"/>
                      <a:pt x="9818" y="5167"/>
                      <a:pt x="9842" y="4636"/>
                    </a:cubicBezTo>
                    <a:cubicBezTo>
                      <a:pt x="9865" y="4105"/>
                      <a:pt x="9912" y="3705"/>
                      <a:pt x="9958" y="3428"/>
                    </a:cubicBezTo>
                    <a:cubicBezTo>
                      <a:pt x="10005" y="3151"/>
                      <a:pt x="10052" y="2997"/>
                      <a:pt x="10075" y="2967"/>
                    </a:cubicBezTo>
                    <a:cubicBezTo>
                      <a:pt x="10099" y="2936"/>
                      <a:pt x="10099" y="3028"/>
                      <a:pt x="10052" y="3367"/>
                    </a:cubicBezTo>
                    <a:cubicBezTo>
                      <a:pt x="10005" y="3705"/>
                      <a:pt x="9912" y="4290"/>
                      <a:pt x="9865" y="4851"/>
                    </a:cubicBezTo>
                    <a:cubicBezTo>
                      <a:pt x="9818" y="5413"/>
                      <a:pt x="9818" y="5951"/>
                      <a:pt x="9842" y="6559"/>
                    </a:cubicBezTo>
                    <a:cubicBezTo>
                      <a:pt x="9865" y="7167"/>
                      <a:pt x="9912" y="7844"/>
                      <a:pt x="10005" y="8451"/>
                    </a:cubicBezTo>
                    <a:cubicBezTo>
                      <a:pt x="10099" y="9059"/>
                      <a:pt x="10239" y="9597"/>
                      <a:pt x="10379" y="10151"/>
                    </a:cubicBezTo>
                    <a:cubicBezTo>
                      <a:pt x="10519" y="10705"/>
                      <a:pt x="10660" y="11274"/>
                      <a:pt x="10823" y="11859"/>
                    </a:cubicBezTo>
                    <a:cubicBezTo>
                      <a:pt x="10987" y="12444"/>
                      <a:pt x="11174" y="13044"/>
                      <a:pt x="11338" y="13544"/>
                    </a:cubicBezTo>
                    <a:cubicBezTo>
                      <a:pt x="11501" y="14044"/>
                      <a:pt x="11642" y="14444"/>
                      <a:pt x="11712" y="14690"/>
                    </a:cubicBezTo>
                    <a:cubicBezTo>
                      <a:pt x="11782" y="14936"/>
                      <a:pt x="11782" y="15028"/>
                      <a:pt x="11735" y="15013"/>
                    </a:cubicBezTo>
                    <a:cubicBezTo>
                      <a:pt x="11688" y="14997"/>
                      <a:pt x="11595" y="14874"/>
                      <a:pt x="11431" y="14536"/>
                    </a:cubicBezTo>
                    <a:cubicBezTo>
                      <a:pt x="11268" y="14197"/>
                      <a:pt x="11034" y="13644"/>
                      <a:pt x="10847" y="13067"/>
                    </a:cubicBezTo>
                    <a:cubicBezTo>
                      <a:pt x="10660" y="12490"/>
                      <a:pt x="10519" y="11890"/>
                      <a:pt x="10403" y="11282"/>
                    </a:cubicBezTo>
                    <a:cubicBezTo>
                      <a:pt x="10286" y="10674"/>
                      <a:pt x="10192" y="10059"/>
                      <a:pt x="10122" y="9490"/>
                    </a:cubicBezTo>
                    <a:cubicBezTo>
                      <a:pt x="10052" y="8920"/>
                      <a:pt x="10005" y="8397"/>
                      <a:pt x="9935" y="7890"/>
                    </a:cubicBezTo>
                    <a:cubicBezTo>
                      <a:pt x="9865" y="7382"/>
                      <a:pt x="9771" y="6890"/>
                      <a:pt x="9701" y="6336"/>
                    </a:cubicBezTo>
                    <a:cubicBezTo>
                      <a:pt x="9631" y="5782"/>
                      <a:pt x="9584" y="5167"/>
                      <a:pt x="9561" y="4728"/>
                    </a:cubicBezTo>
                    <a:cubicBezTo>
                      <a:pt x="9538" y="4290"/>
                      <a:pt x="9538" y="4028"/>
                      <a:pt x="9538" y="3859"/>
                    </a:cubicBezTo>
                    <a:cubicBezTo>
                      <a:pt x="9538" y="3690"/>
                      <a:pt x="9538" y="3613"/>
                      <a:pt x="9538" y="3620"/>
                    </a:cubicBezTo>
                    <a:cubicBezTo>
                      <a:pt x="9538" y="3628"/>
                      <a:pt x="9538" y="3720"/>
                      <a:pt x="9491" y="4097"/>
                    </a:cubicBezTo>
                    <a:cubicBezTo>
                      <a:pt x="9444" y="4474"/>
                      <a:pt x="9351" y="5136"/>
                      <a:pt x="9304" y="5736"/>
                    </a:cubicBezTo>
                    <a:cubicBezTo>
                      <a:pt x="9257" y="6336"/>
                      <a:pt x="9257" y="6874"/>
                      <a:pt x="9281" y="7374"/>
                    </a:cubicBezTo>
                    <a:cubicBezTo>
                      <a:pt x="9304" y="7874"/>
                      <a:pt x="9351" y="8336"/>
                      <a:pt x="9444" y="8813"/>
                    </a:cubicBezTo>
                    <a:cubicBezTo>
                      <a:pt x="9538" y="9290"/>
                      <a:pt x="9678" y="9782"/>
                      <a:pt x="9818" y="10305"/>
                    </a:cubicBezTo>
                    <a:cubicBezTo>
                      <a:pt x="9958" y="10828"/>
                      <a:pt x="10099" y="11382"/>
                      <a:pt x="10262" y="11913"/>
                    </a:cubicBezTo>
                    <a:cubicBezTo>
                      <a:pt x="10426" y="12444"/>
                      <a:pt x="10613" y="12951"/>
                      <a:pt x="10847" y="13513"/>
                    </a:cubicBezTo>
                    <a:cubicBezTo>
                      <a:pt x="11081" y="14074"/>
                      <a:pt x="11361" y="14690"/>
                      <a:pt x="11525" y="15097"/>
                    </a:cubicBezTo>
                    <a:cubicBezTo>
                      <a:pt x="11688" y="15505"/>
                      <a:pt x="11735" y="15705"/>
                      <a:pt x="11758" y="15859"/>
                    </a:cubicBezTo>
                    <a:cubicBezTo>
                      <a:pt x="11782" y="16013"/>
                      <a:pt x="11782" y="16120"/>
                      <a:pt x="11735" y="16136"/>
                    </a:cubicBezTo>
                    <a:cubicBezTo>
                      <a:pt x="11688" y="16151"/>
                      <a:pt x="11595" y="16074"/>
                      <a:pt x="11455" y="15782"/>
                    </a:cubicBezTo>
                    <a:cubicBezTo>
                      <a:pt x="11314" y="15490"/>
                      <a:pt x="11127" y="14982"/>
                      <a:pt x="10940" y="14405"/>
                    </a:cubicBezTo>
                    <a:cubicBezTo>
                      <a:pt x="10753" y="13828"/>
                      <a:pt x="10566" y="13182"/>
                      <a:pt x="10403" y="12628"/>
                    </a:cubicBezTo>
                    <a:cubicBezTo>
                      <a:pt x="10239" y="12074"/>
                      <a:pt x="10099" y="11613"/>
                      <a:pt x="9982" y="11113"/>
                    </a:cubicBezTo>
                    <a:cubicBezTo>
                      <a:pt x="9865" y="10613"/>
                      <a:pt x="9771" y="10074"/>
                      <a:pt x="9701" y="9490"/>
                    </a:cubicBezTo>
                    <a:cubicBezTo>
                      <a:pt x="9631" y="8905"/>
                      <a:pt x="9584" y="8274"/>
                      <a:pt x="9584" y="7690"/>
                    </a:cubicBezTo>
                    <a:cubicBezTo>
                      <a:pt x="9584" y="7105"/>
                      <a:pt x="9631" y="6567"/>
                      <a:pt x="9795" y="5982"/>
                    </a:cubicBezTo>
                    <a:cubicBezTo>
                      <a:pt x="9958" y="5397"/>
                      <a:pt x="10239" y="4767"/>
                      <a:pt x="10520" y="4282"/>
                    </a:cubicBezTo>
                    <a:cubicBezTo>
                      <a:pt x="10800" y="3797"/>
                      <a:pt x="11081" y="3459"/>
                      <a:pt x="11268" y="3220"/>
                    </a:cubicBezTo>
                    <a:cubicBezTo>
                      <a:pt x="11455" y="2982"/>
                      <a:pt x="11548" y="2844"/>
                      <a:pt x="11548" y="2859"/>
                    </a:cubicBezTo>
                    <a:cubicBezTo>
                      <a:pt x="11548" y="2874"/>
                      <a:pt x="11455" y="3044"/>
                      <a:pt x="11314" y="3413"/>
                    </a:cubicBezTo>
                    <a:cubicBezTo>
                      <a:pt x="11174" y="3782"/>
                      <a:pt x="10987" y="4351"/>
                      <a:pt x="10870" y="4959"/>
                    </a:cubicBezTo>
                    <a:cubicBezTo>
                      <a:pt x="10753" y="5567"/>
                      <a:pt x="10706" y="6213"/>
                      <a:pt x="10660" y="6805"/>
                    </a:cubicBezTo>
                    <a:cubicBezTo>
                      <a:pt x="10613" y="7397"/>
                      <a:pt x="10566" y="7936"/>
                      <a:pt x="10590" y="8497"/>
                    </a:cubicBezTo>
                    <a:cubicBezTo>
                      <a:pt x="10613" y="9059"/>
                      <a:pt x="10707" y="9644"/>
                      <a:pt x="10823" y="10220"/>
                    </a:cubicBezTo>
                    <a:cubicBezTo>
                      <a:pt x="10940" y="10797"/>
                      <a:pt x="11081" y="11367"/>
                      <a:pt x="11268" y="11951"/>
                    </a:cubicBezTo>
                    <a:cubicBezTo>
                      <a:pt x="11455" y="12536"/>
                      <a:pt x="11688" y="13136"/>
                      <a:pt x="11852" y="13528"/>
                    </a:cubicBezTo>
                    <a:cubicBezTo>
                      <a:pt x="12016" y="13920"/>
                      <a:pt x="12109" y="14105"/>
                      <a:pt x="12203" y="14236"/>
                    </a:cubicBezTo>
                    <a:cubicBezTo>
                      <a:pt x="12296" y="14367"/>
                      <a:pt x="12390" y="14444"/>
                      <a:pt x="12460" y="14444"/>
                    </a:cubicBezTo>
                    <a:cubicBezTo>
                      <a:pt x="12530" y="14444"/>
                      <a:pt x="12577" y="14367"/>
                      <a:pt x="12600" y="14059"/>
                    </a:cubicBezTo>
                    <a:cubicBezTo>
                      <a:pt x="12623" y="13751"/>
                      <a:pt x="12623" y="13213"/>
                      <a:pt x="12577" y="12659"/>
                    </a:cubicBezTo>
                    <a:cubicBezTo>
                      <a:pt x="12530" y="12105"/>
                      <a:pt x="12436" y="11536"/>
                      <a:pt x="12343" y="11020"/>
                    </a:cubicBezTo>
                    <a:cubicBezTo>
                      <a:pt x="12249" y="10505"/>
                      <a:pt x="12156" y="10044"/>
                      <a:pt x="12086" y="9551"/>
                    </a:cubicBezTo>
                    <a:cubicBezTo>
                      <a:pt x="12016" y="9059"/>
                      <a:pt x="11969" y="8536"/>
                      <a:pt x="11899" y="7959"/>
                    </a:cubicBezTo>
                    <a:cubicBezTo>
                      <a:pt x="11829" y="7382"/>
                      <a:pt x="11735" y="6751"/>
                      <a:pt x="11688" y="6113"/>
                    </a:cubicBezTo>
                    <a:cubicBezTo>
                      <a:pt x="11642" y="5474"/>
                      <a:pt x="11642" y="4828"/>
                      <a:pt x="11688" y="4259"/>
                    </a:cubicBezTo>
                    <a:cubicBezTo>
                      <a:pt x="11735" y="3690"/>
                      <a:pt x="11829" y="3197"/>
                      <a:pt x="11969" y="2790"/>
                    </a:cubicBezTo>
                    <a:cubicBezTo>
                      <a:pt x="12109" y="2382"/>
                      <a:pt x="12296" y="2059"/>
                      <a:pt x="12460" y="1813"/>
                    </a:cubicBezTo>
                    <a:cubicBezTo>
                      <a:pt x="12623" y="1567"/>
                      <a:pt x="12764" y="1397"/>
                      <a:pt x="12810" y="1367"/>
                    </a:cubicBezTo>
                    <a:cubicBezTo>
                      <a:pt x="12857" y="1336"/>
                      <a:pt x="12810" y="1444"/>
                      <a:pt x="12693" y="1767"/>
                    </a:cubicBezTo>
                    <a:cubicBezTo>
                      <a:pt x="12577" y="2090"/>
                      <a:pt x="12390" y="2628"/>
                      <a:pt x="12296" y="3213"/>
                    </a:cubicBezTo>
                    <a:cubicBezTo>
                      <a:pt x="12203" y="3797"/>
                      <a:pt x="12203" y="4428"/>
                      <a:pt x="12203" y="5020"/>
                    </a:cubicBezTo>
                    <a:cubicBezTo>
                      <a:pt x="12203" y="5613"/>
                      <a:pt x="12203" y="6167"/>
                      <a:pt x="12203" y="6728"/>
                    </a:cubicBezTo>
                    <a:cubicBezTo>
                      <a:pt x="12203" y="7290"/>
                      <a:pt x="12203" y="7859"/>
                      <a:pt x="12273" y="8444"/>
                    </a:cubicBezTo>
                    <a:cubicBezTo>
                      <a:pt x="12343" y="9028"/>
                      <a:pt x="12483" y="9628"/>
                      <a:pt x="12623" y="10190"/>
                    </a:cubicBezTo>
                    <a:cubicBezTo>
                      <a:pt x="12764" y="10751"/>
                      <a:pt x="12904" y="11274"/>
                      <a:pt x="13021" y="11728"/>
                    </a:cubicBezTo>
                    <a:cubicBezTo>
                      <a:pt x="13138" y="12182"/>
                      <a:pt x="13231" y="12567"/>
                      <a:pt x="13325" y="12828"/>
                    </a:cubicBezTo>
                    <a:cubicBezTo>
                      <a:pt x="13418" y="13090"/>
                      <a:pt x="13512" y="13228"/>
                      <a:pt x="13605" y="13251"/>
                    </a:cubicBezTo>
                    <a:cubicBezTo>
                      <a:pt x="13699" y="13274"/>
                      <a:pt x="13792" y="13182"/>
                      <a:pt x="13816" y="12859"/>
                    </a:cubicBezTo>
                    <a:cubicBezTo>
                      <a:pt x="13839" y="12536"/>
                      <a:pt x="13792" y="11982"/>
                      <a:pt x="13699" y="11413"/>
                    </a:cubicBezTo>
                    <a:cubicBezTo>
                      <a:pt x="13605" y="10844"/>
                      <a:pt x="13465" y="10259"/>
                      <a:pt x="13348" y="9751"/>
                    </a:cubicBezTo>
                    <a:cubicBezTo>
                      <a:pt x="13231" y="9244"/>
                      <a:pt x="13138" y="8813"/>
                      <a:pt x="13068" y="8320"/>
                    </a:cubicBezTo>
                    <a:cubicBezTo>
                      <a:pt x="12997" y="7828"/>
                      <a:pt x="12951" y="7274"/>
                      <a:pt x="12904" y="6690"/>
                    </a:cubicBezTo>
                    <a:cubicBezTo>
                      <a:pt x="12857" y="6105"/>
                      <a:pt x="12810" y="5490"/>
                      <a:pt x="12810" y="4928"/>
                    </a:cubicBezTo>
                    <a:cubicBezTo>
                      <a:pt x="12810" y="4367"/>
                      <a:pt x="12857" y="3859"/>
                      <a:pt x="12927" y="3436"/>
                    </a:cubicBezTo>
                    <a:cubicBezTo>
                      <a:pt x="12997" y="3013"/>
                      <a:pt x="13091" y="2674"/>
                      <a:pt x="13208" y="2397"/>
                    </a:cubicBezTo>
                    <a:cubicBezTo>
                      <a:pt x="13325" y="2120"/>
                      <a:pt x="13465" y="1905"/>
                      <a:pt x="13535" y="1882"/>
                    </a:cubicBezTo>
                    <a:cubicBezTo>
                      <a:pt x="13605" y="1859"/>
                      <a:pt x="13605" y="2028"/>
                      <a:pt x="13558" y="2359"/>
                    </a:cubicBezTo>
                    <a:cubicBezTo>
                      <a:pt x="13512" y="2690"/>
                      <a:pt x="13418" y="3182"/>
                      <a:pt x="13371" y="3728"/>
                    </a:cubicBezTo>
                    <a:cubicBezTo>
                      <a:pt x="13325" y="4274"/>
                      <a:pt x="13325" y="4874"/>
                      <a:pt x="13325" y="5420"/>
                    </a:cubicBezTo>
                    <a:cubicBezTo>
                      <a:pt x="13325" y="5967"/>
                      <a:pt x="13325" y="6459"/>
                      <a:pt x="13348" y="6997"/>
                    </a:cubicBezTo>
                    <a:cubicBezTo>
                      <a:pt x="13371" y="7536"/>
                      <a:pt x="13418" y="8120"/>
                      <a:pt x="13512" y="8728"/>
                    </a:cubicBezTo>
                    <a:cubicBezTo>
                      <a:pt x="13605" y="9336"/>
                      <a:pt x="13745" y="9967"/>
                      <a:pt x="13909" y="10559"/>
                    </a:cubicBezTo>
                    <a:cubicBezTo>
                      <a:pt x="14073" y="11151"/>
                      <a:pt x="14260" y="11705"/>
                      <a:pt x="14423" y="12220"/>
                    </a:cubicBezTo>
                    <a:cubicBezTo>
                      <a:pt x="14587" y="12736"/>
                      <a:pt x="14727" y="13213"/>
                      <a:pt x="14821" y="13490"/>
                    </a:cubicBezTo>
                    <a:cubicBezTo>
                      <a:pt x="14914" y="13767"/>
                      <a:pt x="14961" y="13844"/>
                      <a:pt x="15008" y="13820"/>
                    </a:cubicBezTo>
                    <a:cubicBezTo>
                      <a:pt x="15055" y="13797"/>
                      <a:pt x="15101" y="13674"/>
                      <a:pt x="15101" y="13290"/>
                    </a:cubicBezTo>
                    <a:cubicBezTo>
                      <a:pt x="15101" y="12905"/>
                      <a:pt x="15055" y="12259"/>
                      <a:pt x="15008" y="11628"/>
                    </a:cubicBezTo>
                    <a:cubicBezTo>
                      <a:pt x="14961" y="10997"/>
                      <a:pt x="14914" y="10382"/>
                      <a:pt x="14868" y="9859"/>
                    </a:cubicBezTo>
                    <a:cubicBezTo>
                      <a:pt x="14821" y="9336"/>
                      <a:pt x="14774" y="8905"/>
                      <a:pt x="14704" y="8420"/>
                    </a:cubicBezTo>
                    <a:cubicBezTo>
                      <a:pt x="14634" y="7936"/>
                      <a:pt x="14540" y="7397"/>
                      <a:pt x="14470" y="6828"/>
                    </a:cubicBezTo>
                    <a:cubicBezTo>
                      <a:pt x="14400" y="6259"/>
                      <a:pt x="14353" y="5659"/>
                      <a:pt x="14330" y="5082"/>
                    </a:cubicBezTo>
                    <a:cubicBezTo>
                      <a:pt x="14306" y="4505"/>
                      <a:pt x="14306" y="3951"/>
                      <a:pt x="14353" y="3367"/>
                    </a:cubicBezTo>
                    <a:cubicBezTo>
                      <a:pt x="14400" y="2782"/>
                      <a:pt x="14493" y="2167"/>
                      <a:pt x="14564" y="1813"/>
                    </a:cubicBezTo>
                    <a:cubicBezTo>
                      <a:pt x="14634" y="1459"/>
                      <a:pt x="14680" y="1367"/>
                      <a:pt x="14727" y="1282"/>
                    </a:cubicBezTo>
                    <a:cubicBezTo>
                      <a:pt x="14774" y="1197"/>
                      <a:pt x="14821" y="1120"/>
                      <a:pt x="14844" y="1144"/>
                    </a:cubicBezTo>
                    <a:cubicBezTo>
                      <a:pt x="14868" y="1167"/>
                      <a:pt x="14868" y="1290"/>
                      <a:pt x="14821" y="1613"/>
                    </a:cubicBezTo>
                    <a:cubicBezTo>
                      <a:pt x="14774" y="1936"/>
                      <a:pt x="14681" y="2459"/>
                      <a:pt x="14610" y="3036"/>
                    </a:cubicBezTo>
                    <a:cubicBezTo>
                      <a:pt x="14540" y="3613"/>
                      <a:pt x="14493" y="4244"/>
                      <a:pt x="14470" y="4805"/>
                    </a:cubicBezTo>
                    <a:cubicBezTo>
                      <a:pt x="14447" y="5367"/>
                      <a:pt x="14447" y="5859"/>
                      <a:pt x="14470" y="6397"/>
                    </a:cubicBezTo>
                    <a:cubicBezTo>
                      <a:pt x="14493" y="6936"/>
                      <a:pt x="14540" y="7520"/>
                      <a:pt x="14610" y="8097"/>
                    </a:cubicBezTo>
                    <a:cubicBezTo>
                      <a:pt x="14681" y="8674"/>
                      <a:pt x="14774" y="9244"/>
                      <a:pt x="14891" y="9774"/>
                    </a:cubicBezTo>
                    <a:cubicBezTo>
                      <a:pt x="15008" y="10305"/>
                      <a:pt x="15148" y="10797"/>
                      <a:pt x="15312" y="11274"/>
                    </a:cubicBezTo>
                    <a:cubicBezTo>
                      <a:pt x="15475" y="11751"/>
                      <a:pt x="15662" y="12213"/>
                      <a:pt x="15803" y="12490"/>
                    </a:cubicBezTo>
                    <a:cubicBezTo>
                      <a:pt x="15943" y="12767"/>
                      <a:pt x="16036" y="12859"/>
                      <a:pt x="16106" y="12859"/>
                    </a:cubicBezTo>
                    <a:cubicBezTo>
                      <a:pt x="16177" y="12859"/>
                      <a:pt x="16223" y="12767"/>
                      <a:pt x="16247" y="12390"/>
                    </a:cubicBezTo>
                    <a:cubicBezTo>
                      <a:pt x="16270" y="12013"/>
                      <a:pt x="16270" y="11351"/>
                      <a:pt x="16247" y="10720"/>
                    </a:cubicBezTo>
                    <a:cubicBezTo>
                      <a:pt x="16223" y="10090"/>
                      <a:pt x="16177" y="9490"/>
                      <a:pt x="16130" y="8944"/>
                    </a:cubicBezTo>
                    <a:cubicBezTo>
                      <a:pt x="16083" y="8397"/>
                      <a:pt x="16036" y="7905"/>
                      <a:pt x="15966" y="7390"/>
                    </a:cubicBezTo>
                    <a:cubicBezTo>
                      <a:pt x="15896" y="6874"/>
                      <a:pt x="15803" y="6336"/>
                      <a:pt x="15756" y="5790"/>
                    </a:cubicBezTo>
                    <a:cubicBezTo>
                      <a:pt x="15709" y="5244"/>
                      <a:pt x="15709" y="4690"/>
                      <a:pt x="15709" y="4151"/>
                    </a:cubicBezTo>
                    <a:cubicBezTo>
                      <a:pt x="15709" y="3613"/>
                      <a:pt x="15709" y="3090"/>
                      <a:pt x="15732" y="2613"/>
                    </a:cubicBezTo>
                    <a:cubicBezTo>
                      <a:pt x="15756" y="2136"/>
                      <a:pt x="15803" y="1705"/>
                      <a:pt x="15849" y="1444"/>
                    </a:cubicBezTo>
                    <a:cubicBezTo>
                      <a:pt x="15896" y="1182"/>
                      <a:pt x="15943" y="1090"/>
                      <a:pt x="15919" y="1105"/>
                    </a:cubicBezTo>
                    <a:cubicBezTo>
                      <a:pt x="15896" y="1120"/>
                      <a:pt x="15803" y="1244"/>
                      <a:pt x="15709" y="1567"/>
                    </a:cubicBezTo>
                    <a:cubicBezTo>
                      <a:pt x="15616" y="1890"/>
                      <a:pt x="15522" y="2413"/>
                      <a:pt x="15452" y="3005"/>
                    </a:cubicBezTo>
                    <a:cubicBezTo>
                      <a:pt x="15382" y="3597"/>
                      <a:pt x="15335" y="4259"/>
                      <a:pt x="15312" y="4836"/>
                    </a:cubicBezTo>
                    <a:cubicBezTo>
                      <a:pt x="15288" y="5413"/>
                      <a:pt x="15288" y="5905"/>
                      <a:pt x="15312" y="6436"/>
                    </a:cubicBezTo>
                    <a:cubicBezTo>
                      <a:pt x="15335" y="6967"/>
                      <a:pt x="15382" y="7536"/>
                      <a:pt x="15452" y="8097"/>
                    </a:cubicBezTo>
                    <a:cubicBezTo>
                      <a:pt x="15522" y="8659"/>
                      <a:pt x="15616" y="9213"/>
                      <a:pt x="15756" y="9767"/>
                    </a:cubicBezTo>
                    <a:cubicBezTo>
                      <a:pt x="15896" y="10320"/>
                      <a:pt x="16083" y="10874"/>
                      <a:pt x="16247" y="11251"/>
                    </a:cubicBezTo>
                    <a:cubicBezTo>
                      <a:pt x="16410" y="11628"/>
                      <a:pt x="16551" y="11828"/>
                      <a:pt x="16714" y="11951"/>
                    </a:cubicBezTo>
                    <a:cubicBezTo>
                      <a:pt x="16878" y="12074"/>
                      <a:pt x="17065" y="12120"/>
                      <a:pt x="17158" y="12090"/>
                    </a:cubicBezTo>
                    <a:cubicBezTo>
                      <a:pt x="17252" y="12059"/>
                      <a:pt x="17252" y="11951"/>
                      <a:pt x="17252" y="11574"/>
                    </a:cubicBezTo>
                    <a:cubicBezTo>
                      <a:pt x="17252" y="11197"/>
                      <a:pt x="17252" y="10551"/>
                      <a:pt x="17229" y="9913"/>
                    </a:cubicBezTo>
                    <a:cubicBezTo>
                      <a:pt x="17205" y="9274"/>
                      <a:pt x="17158" y="8644"/>
                      <a:pt x="17135" y="8090"/>
                    </a:cubicBezTo>
                    <a:cubicBezTo>
                      <a:pt x="17112" y="7536"/>
                      <a:pt x="17112" y="7059"/>
                      <a:pt x="17088" y="6497"/>
                    </a:cubicBezTo>
                    <a:cubicBezTo>
                      <a:pt x="17065" y="5936"/>
                      <a:pt x="17018" y="5290"/>
                      <a:pt x="16995" y="4674"/>
                    </a:cubicBezTo>
                    <a:cubicBezTo>
                      <a:pt x="16971" y="4059"/>
                      <a:pt x="16971" y="3474"/>
                      <a:pt x="17065" y="2928"/>
                    </a:cubicBezTo>
                    <a:cubicBezTo>
                      <a:pt x="17158" y="2382"/>
                      <a:pt x="17345" y="1874"/>
                      <a:pt x="17509" y="1444"/>
                    </a:cubicBezTo>
                    <a:cubicBezTo>
                      <a:pt x="17673" y="1013"/>
                      <a:pt x="17813" y="659"/>
                      <a:pt x="17930" y="420"/>
                    </a:cubicBezTo>
                    <a:cubicBezTo>
                      <a:pt x="18047" y="182"/>
                      <a:pt x="18140" y="59"/>
                      <a:pt x="18187" y="59"/>
                    </a:cubicBezTo>
                    <a:cubicBezTo>
                      <a:pt x="18234" y="59"/>
                      <a:pt x="18234" y="182"/>
                      <a:pt x="18140" y="559"/>
                    </a:cubicBezTo>
                    <a:cubicBezTo>
                      <a:pt x="18047" y="936"/>
                      <a:pt x="17860" y="1567"/>
                      <a:pt x="17743" y="2220"/>
                    </a:cubicBezTo>
                    <a:cubicBezTo>
                      <a:pt x="17626" y="2874"/>
                      <a:pt x="17579" y="3551"/>
                      <a:pt x="17556" y="4182"/>
                    </a:cubicBezTo>
                    <a:cubicBezTo>
                      <a:pt x="17532" y="4813"/>
                      <a:pt x="17532" y="5397"/>
                      <a:pt x="17556" y="5982"/>
                    </a:cubicBezTo>
                    <a:cubicBezTo>
                      <a:pt x="17579" y="6567"/>
                      <a:pt x="17626" y="7151"/>
                      <a:pt x="17696" y="7713"/>
                    </a:cubicBezTo>
                    <a:cubicBezTo>
                      <a:pt x="17766" y="8274"/>
                      <a:pt x="17860" y="8813"/>
                      <a:pt x="18000" y="9320"/>
                    </a:cubicBezTo>
                    <a:cubicBezTo>
                      <a:pt x="18140" y="9828"/>
                      <a:pt x="18327" y="10305"/>
                      <a:pt x="18444" y="10590"/>
                    </a:cubicBezTo>
                    <a:cubicBezTo>
                      <a:pt x="18561" y="10874"/>
                      <a:pt x="18608" y="10967"/>
                      <a:pt x="18701" y="11044"/>
                    </a:cubicBezTo>
                    <a:cubicBezTo>
                      <a:pt x="18795" y="11120"/>
                      <a:pt x="18935" y="11182"/>
                      <a:pt x="19005" y="11144"/>
                    </a:cubicBezTo>
                    <a:cubicBezTo>
                      <a:pt x="19075" y="11105"/>
                      <a:pt x="19075" y="10967"/>
                      <a:pt x="19052" y="10567"/>
                    </a:cubicBezTo>
                    <a:cubicBezTo>
                      <a:pt x="19029" y="10167"/>
                      <a:pt x="18982" y="9505"/>
                      <a:pt x="18912" y="8851"/>
                    </a:cubicBezTo>
                    <a:cubicBezTo>
                      <a:pt x="18842" y="8197"/>
                      <a:pt x="18748" y="7551"/>
                      <a:pt x="18655" y="6951"/>
                    </a:cubicBezTo>
                    <a:cubicBezTo>
                      <a:pt x="18561" y="6351"/>
                      <a:pt x="18468" y="5797"/>
                      <a:pt x="18421" y="5190"/>
                    </a:cubicBezTo>
                    <a:cubicBezTo>
                      <a:pt x="18374" y="4582"/>
                      <a:pt x="18374" y="3920"/>
                      <a:pt x="18421" y="3336"/>
                    </a:cubicBezTo>
                    <a:cubicBezTo>
                      <a:pt x="18468" y="2751"/>
                      <a:pt x="18561" y="2244"/>
                      <a:pt x="18678" y="1820"/>
                    </a:cubicBezTo>
                    <a:cubicBezTo>
                      <a:pt x="18795" y="1397"/>
                      <a:pt x="18935" y="1059"/>
                      <a:pt x="19052" y="844"/>
                    </a:cubicBezTo>
                    <a:cubicBezTo>
                      <a:pt x="19169" y="628"/>
                      <a:pt x="19262" y="536"/>
                      <a:pt x="19309" y="574"/>
                    </a:cubicBezTo>
                    <a:cubicBezTo>
                      <a:pt x="19356" y="613"/>
                      <a:pt x="19356" y="782"/>
                      <a:pt x="19309" y="1120"/>
                    </a:cubicBezTo>
                    <a:cubicBezTo>
                      <a:pt x="19262" y="1459"/>
                      <a:pt x="19169" y="1967"/>
                      <a:pt x="19122" y="2551"/>
                    </a:cubicBezTo>
                    <a:cubicBezTo>
                      <a:pt x="19075" y="3136"/>
                      <a:pt x="19075" y="3797"/>
                      <a:pt x="19075" y="4390"/>
                    </a:cubicBezTo>
                    <a:cubicBezTo>
                      <a:pt x="19075" y="4982"/>
                      <a:pt x="19075" y="5505"/>
                      <a:pt x="19122" y="6097"/>
                    </a:cubicBezTo>
                    <a:cubicBezTo>
                      <a:pt x="19169" y="6690"/>
                      <a:pt x="19262" y="7351"/>
                      <a:pt x="19332" y="7951"/>
                    </a:cubicBezTo>
                    <a:cubicBezTo>
                      <a:pt x="19403" y="8551"/>
                      <a:pt x="19449" y="9090"/>
                      <a:pt x="19543" y="9636"/>
                    </a:cubicBezTo>
                    <a:cubicBezTo>
                      <a:pt x="19636" y="10182"/>
                      <a:pt x="19777" y="10736"/>
                      <a:pt x="19870" y="11074"/>
                    </a:cubicBezTo>
                    <a:cubicBezTo>
                      <a:pt x="19964" y="11413"/>
                      <a:pt x="20010" y="11536"/>
                      <a:pt x="20104" y="11659"/>
                    </a:cubicBezTo>
                    <a:cubicBezTo>
                      <a:pt x="20197" y="11782"/>
                      <a:pt x="20338" y="11905"/>
                      <a:pt x="20431" y="11913"/>
                    </a:cubicBezTo>
                    <a:cubicBezTo>
                      <a:pt x="20525" y="11920"/>
                      <a:pt x="20571" y="11813"/>
                      <a:pt x="20595" y="11497"/>
                    </a:cubicBezTo>
                    <a:cubicBezTo>
                      <a:pt x="20618" y="11182"/>
                      <a:pt x="20618" y="10659"/>
                      <a:pt x="20571" y="10113"/>
                    </a:cubicBezTo>
                    <a:cubicBezTo>
                      <a:pt x="20525" y="9567"/>
                      <a:pt x="20431" y="8997"/>
                      <a:pt x="20338" y="8490"/>
                    </a:cubicBezTo>
                    <a:cubicBezTo>
                      <a:pt x="20244" y="7982"/>
                      <a:pt x="20151" y="7536"/>
                      <a:pt x="20057" y="7036"/>
                    </a:cubicBezTo>
                    <a:cubicBezTo>
                      <a:pt x="19964" y="6536"/>
                      <a:pt x="19870" y="5982"/>
                      <a:pt x="19800" y="5420"/>
                    </a:cubicBezTo>
                    <a:cubicBezTo>
                      <a:pt x="19730" y="4859"/>
                      <a:pt x="19683" y="4290"/>
                      <a:pt x="19636" y="3744"/>
                    </a:cubicBezTo>
                    <a:cubicBezTo>
                      <a:pt x="19590" y="3197"/>
                      <a:pt x="19543" y="2674"/>
                      <a:pt x="19519" y="2236"/>
                    </a:cubicBezTo>
                    <a:cubicBezTo>
                      <a:pt x="19496" y="1797"/>
                      <a:pt x="19496" y="1444"/>
                      <a:pt x="19519" y="1213"/>
                    </a:cubicBezTo>
                    <a:cubicBezTo>
                      <a:pt x="19543" y="982"/>
                      <a:pt x="19590" y="874"/>
                      <a:pt x="19613" y="874"/>
                    </a:cubicBezTo>
                    <a:cubicBezTo>
                      <a:pt x="19636" y="874"/>
                      <a:pt x="19636" y="982"/>
                      <a:pt x="19613" y="1320"/>
                    </a:cubicBezTo>
                    <a:cubicBezTo>
                      <a:pt x="19590" y="1659"/>
                      <a:pt x="19543" y="2228"/>
                      <a:pt x="19496" y="2774"/>
                    </a:cubicBezTo>
                    <a:cubicBezTo>
                      <a:pt x="19449" y="3320"/>
                      <a:pt x="19403" y="3844"/>
                      <a:pt x="19356" y="4397"/>
                    </a:cubicBezTo>
                    <a:cubicBezTo>
                      <a:pt x="19309" y="4951"/>
                      <a:pt x="19262" y="5536"/>
                      <a:pt x="19216" y="6136"/>
                    </a:cubicBezTo>
                    <a:cubicBezTo>
                      <a:pt x="19169" y="6736"/>
                      <a:pt x="19122" y="7351"/>
                      <a:pt x="19075" y="7713"/>
                    </a:cubicBezTo>
                    <a:cubicBezTo>
                      <a:pt x="19029" y="8074"/>
                      <a:pt x="18982" y="8182"/>
                      <a:pt x="18935" y="8174"/>
                    </a:cubicBezTo>
                    <a:cubicBezTo>
                      <a:pt x="18888" y="8167"/>
                      <a:pt x="18842" y="8044"/>
                      <a:pt x="18795" y="7659"/>
                    </a:cubicBezTo>
                    <a:cubicBezTo>
                      <a:pt x="18748" y="7274"/>
                      <a:pt x="18701" y="6628"/>
                      <a:pt x="18655" y="6036"/>
                    </a:cubicBezTo>
                    <a:cubicBezTo>
                      <a:pt x="18608" y="5444"/>
                      <a:pt x="18561" y="4905"/>
                      <a:pt x="18491" y="4336"/>
                    </a:cubicBezTo>
                    <a:cubicBezTo>
                      <a:pt x="18421" y="3767"/>
                      <a:pt x="18327" y="3167"/>
                      <a:pt x="18234" y="2559"/>
                    </a:cubicBezTo>
                    <a:cubicBezTo>
                      <a:pt x="18140" y="1951"/>
                      <a:pt x="18047" y="1336"/>
                      <a:pt x="17977" y="967"/>
                    </a:cubicBezTo>
                    <a:cubicBezTo>
                      <a:pt x="17907" y="597"/>
                      <a:pt x="17860" y="474"/>
                      <a:pt x="17813" y="713"/>
                    </a:cubicBezTo>
                    <a:cubicBezTo>
                      <a:pt x="17766" y="951"/>
                      <a:pt x="17719" y="1551"/>
                      <a:pt x="17696" y="2167"/>
                    </a:cubicBezTo>
                    <a:cubicBezTo>
                      <a:pt x="17673" y="2782"/>
                      <a:pt x="17673" y="3413"/>
                      <a:pt x="17719" y="4067"/>
                    </a:cubicBezTo>
                    <a:cubicBezTo>
                      <a:pt x="17766" y="4720"/>
                      <a:pt x="17860" y="5397"/>
                      <a:pt x="18000" y="6059"/>
                    </a:cubicBezTo>
                    <a:cubicBezTo>
                      <a:pt x="18140" y="6720"/>
                      <a:pt x="18327" y="7367"/>
                      <a:pt x="18584" y="8005"/>
                    </a:cubicBezTo>
                    <a:cubicBezTo>
                      <a:pt x="18842" y="8644"/>
                      <a:pt x="19169" y="9274"/>
                      <a:pt x="19496" y="9874"/>
                    </a:cubicBezTo>
                    <a:cubicBezTo>
                      <a:pt x="19823" y="10474"/>
                      <a:pt x="20151" y="11044"/>
                      <a:pt x="20408" y="11474"/>
                    </a:cubicBezTo>
                    <a:cubicBezTo>
                      <a:pt x="20665" y="11905"/>
                      <a:pt x="20852" y="12197"/>
                      <a:pt x="21039" y="12428"/>
                    </a:cubicBezTo>
                    <a:cubicBezTo>
                      <a:pt x="21226" y="12659"/>
                      <a:pt x="21413" y="12828"/>
                      <a:pt x="21506" y="12828"/>
                    </a:cubicBezTo>
                    <a:cubicBezTo>
                      <a:pt x="21600" y="12828"/>
                      <a:pt x="21600" y="12659"/>
                      <a:pt x="21530" y="12297"/>
                    </a:cubicBezTo>
                    <a:cubicBezTo>
                      <a:pt x="21460" y="11936"/>
                      <a:pt x="21319" y="11382"/>
                      <a:pt x="21132" y="10782"/>
                    </a:cubicBezTo>
                    <a:cubicBezTo>
                      <a:pt x="20945" y="10182"/>
                      <a:pt x="20712" y="9536"/>
                      <a:pt x="20501" y="8997"/>
                    </a:cubicBezTo>
                    <a:cubicBezTo>
                      <a:pt x="20291" y="8459"/>
                      <a:pt x="20104" y="8028"/>
                      <a:pt x="19940" y="7759"/>
                    </a:cubicBezTo>
                    <a:cubicBezTo>
                      <a:pt x="19777" y="7490"/>
                      <a:pt x="19636" y="7382"/>
                      <a:pt x="19473" y="7374"/>
                    </a:cubicBezTo>
                    <a:cubicBezTo>
                      <a:pt x="19309" y="7367"/>
                      <a:pt x="19122" y="7459"/>
                      <a:pt x="18935" y="7774"/>
                    </a:cubicBezTo>
                    <a:cubicBezTo>
                      <a:pt x="18748" y="8090"/>
                      <a:pt x="18561" y="8628"/>
                      <a:pt x="18421" y="9205"/>
                    </a:cubicBezTo>
                    <a:cubicBezTo>
                      <a:pt x="18281" y="9782"/>
                      <a:pt x="18187" y="10397"/>
                      <a:pt x="18117" y="10959"/>
                    </a:cubicBezTo>
                    <a:cubicBezTo>
                      <a:pt x="18047" y="11520"/>
                      <a:pt x="18000" y="12028"/>
                      <a:pt x="17977" y="12336"/>
                    </a:cubicBezTo>
                    <a:cubicBezTo>
                      <a:pt x="17953" y="12644"/>
                      <a:pt x="17953" y="12751"/>
                      <a:pt x="17977" y="12851"/>
                    </a:cubicBezTo>
                    <a:cubicBezTo>
                      <a:pt x="18000" y="12951"/>
                      <a:pt x="18047" y="13044"/>
                      <a:pt x="18140" y="13051"/>
                    </a:cubicBezTo>
                    <a:cubicBezTo>
                      <a:pt x="18234" y="13059"/>
                      <a:pt x="18374" y="12982"/>
                      <a:pt x="18538" y="12674"/>
                    </a:cubicBezTo>
                    <a:cubicBezTo>
                      <a:pt x="18701" y="12367"/>
                      <a:pt x="18888" y="11828"/>
                      <a:pt x="18982" y="11344"/>
                    </a:cubicBezTo>
                    <a:cubicBezTo>
                      <a:pt x="19075" y="10859"/>
                      <a:pt x="19075" y="10428"/>
                      <a:pt x="19029" y="10174"/>
                    </a:cubicBezTo>
                    <a:cubicBezTo>
                      <a:pt x="18982" y="9920"/>
                      <a:pt x="18888" y="9844"/>
                      <a:pt x="18748" y="9828"/>
                    </a:cubicBezTo>
                    <a:cubicBezTo>
                      <a:pt x="18608" y="9813"/>
                      <a:pt x="18421" y="9859"/>
                      <a:pt x="18117" y="10097"/>
                    </a:cubicBezTo>
                    <a:cubicBezTo>
                      <a:pt x="17813" y="10336"/>
                      <a:pt x="17392" y="10767"/>
                      <a:pt x="16995" y="11244"/>
                    </a:cubicBezTo>
                    <a:cubicBezTo>
                      <a:pt x="16597" y="11720"/>
                      <a:pt x="16223" y="12244"/>
                      <a:pt x="15779" y="12736"/>
                    </a:cubicBezTo>
                    <a:cubicBezTo>
                      <a:pt x="15335" y="13228"/>
                      <a:pt x="14821" y="13690"/>
                      <a:pt x="14470" y="13951"/>
                    </a:cubicBezTo>
                    <a:cubicBezTo>
                      <a:pt x="14119" y="14213"/>
                      <a:pt x="13932" y="14274"/>
                      <a:pt x="13722" y="14336"/>
                    </a:cubicBezTo>
                    <a:cubicBezTo>
                      <a:pt x="13512" y="14397"/>
                      <a:pt x="13278" y="14459"/>
                      <a:pt x="13138" y="14451"/>
                    </a:cubicBezTo>
                    <a:cubicBezTo>
                      <a:pt x="12997" y="14444"/>
                      <a:pt x="12951" y="14367"/>
                      <a:pt x="12927" y="14044"/>
                    </a:cubicBezTo>
                    <a:cubicBezTo>
                      <a:pt x="12904" y="13720"/>
                      <a:pt x="12904" y="13151"/>
                      <a:pt x="12927" y="12813"/>
                    </a:cubicBezTo>
                    <a:cubicBezTo>
                      <a:pt x="12951" y="12474"/>
                      <a:pt x="12997" y="12367"/>
                      <a:pt x="12974" y="12351"/>
                    </a:cubicBezTo>
                    <a:cubicBezTo>
                      <a:pt x="12951" y="12336"/>
                      <a:pt x="12857" y="12413"/>
                      <a:pt x="12483" y="12705"/>
                    </a:cubicBezTo>
                    <a:cubicBezTo>
                      <a:pt x="12109" y="12997"/>
                      <a:pt x="11455" y="13505"/>
                      <a:pt x="10893" y="14013"/>
                    </a:cubicBezTo>
                    <a:cubicBezTo>
                      <a:pt x="10332" y="14520"/>
                      <a:pt x="9865" y="15028"/>
                      <a:pt x="9608" y="15336"/>
                    </a:cubicBezTo>
                    <a:cubicBezTo>
                      <a:pt x="9351" y="15644"/>
                      <a:pt x="9304" y="15751"/>
                      <a:pt x="9327" y="15767"/>
                    </a:cubicBezTo>
                    <a:cubicBezTo>
                      <a:pt x="9351" y="15782"/>
                      <a:pt x="9444" y="15705"/>
                      <a:pt x="9701" y="15359"/>
                    </a:cubicBezTo>
                    <a:cubicBezTo>
                      <a:pt x="9958" y="15013"/>
                      <a:pt x="10379" y="14397"/>
                      <a:pt x="10613" y="13882"/>
                    </a:cubicBezTo>
                    <a:cubicBezTo>
                      <a:pt x="10847" y="13367"/>
                      <a:pt x="10894" y="12951"/>
                      <a:pt x="10894" y="12690"/>
                    </a:cubicBezTo>
                    <a:cubicBezTo>
                      <a:pt x="10894" y="12428"/>
                      <a:pt x="10847" y="12320"/>
                      <a:pt x="10753" y="12313"/>
                    </a:cubicBezTo>
                    <a:cubicBezTo>
                      <a:pt x="10660" y="12305"/>
                      <a:pt x="10519" y="12397"/>
                      <a:pt x="10356" y="12690"/>
                    </a:cubicBezTo>
                    <a:cubicBezTo>
                      <a:pt x="10192" y="12982"/>
                      <a:pt x="10005" y="13474"/>
                      <a:pt x="9912" y="13874"/>
                    </a:cubicBezTo>
                    <a:cubicBezTo>
                      <a:pt x="9818" y="14274"/>
                      <a:pt x="9818" y="14582"/>
                      <a:pt x="9818" y="14782"/>
                    </a:cubicBezTo>
                    <a:cubicBezTo>
                      <a:pt x="9818" y="14982"/>
                      <a:pt x="9818" y="15074"/>
                      <a:pt x="9818" y="15067"/>
                    </a:cubicBezTo>
                    <a:cubicBezTo>
                      <a:pt x="9818" y="15059"/>
                      <a:pt x="9818" y="14951"/>
                      <a:pt x="9818" y="14559"/>
                    </a:cubicBezTo>
                    <a:cubicBezTo>
                      <a:pt x="9818" y="14167"/>
                      <a:pt x="9818" y="13490"/>
                      <a:pt x="9818" y="12859"/>
                    </a:cubicBezTo>
                    <a:cubicBezTo>
                      <a:pt x="9818" y="12228"/>
                      <a:pt x="9818" y="11644"/>
                      <a:pt x="9818" y="11020"/>
                    </a:cubicBezTo>
                    <a:cubicBezTo>
                      <a:pt x="9818" y="10397"/>
                      <a:pt x="9818" y="9736"/>
                      <a:pt x="9888" y="9144"/>
                    </a:cubicBezTo>
                    <a:cubicBezTo>
                      <a:pt x="9958" y="8551"/>
                      <a:pt x="10099" y="8028"/>
                      <a:pt x="10332" y="7505"/>
                    </a:cubicBezTo>
                    <a:cubicBezTo>
                      <a:pt x="10566" y="6982"/>
                      <a:pt x="10893" y="6459"/>
                      <a:pt x="11221" y="5913"/>
                    </a:cubicBezTo>
                    <a:cubicBezTo>
                      <a:pt x="11548" y="5367"/>
                      <a:pt x="11875" y="4797"/>
                      <a:pt x="12132" y="4397"/>
                    </a:cubicBezTo>
                    <a:cubicBezTo>
                      <a:pt x="12390" y="3997"/>
                      <a:pt x="12577" y="3767"/>
                      <a:pt x="12600" y="3620"/>
                    </a:cubicBezTo>
                    <a:cubicBezTo>
                      <a:pt x="12623" y="3474"/>
                      <a:pt x="12483" y="3413"/>
                      <a:pt x="12366" y="3274"/>
                    </a:cubicBezTo>
                    <a:cubicBezTo>
                      <a:pt x="12249" y="3136"/>
                      <a:pt x="12156" y="2920"/>
                      <a:pt x="12343" y="2644"/>
                    </a:cubicBezTo>
                    <a:cubicBezTo>
                      <a:pt x="12530" y="2367"/>
                      <a:pt x="12997" y="2028"/>
                      <a:pt x="13371" y="1651"/>
                    </a:cubicBezTo>
                    <a:cubicBezTo>
                      <a:pt x="13745" y="1274"/>
                      <a:pt x="14026" y="859"/>
                      <a:pt x="14166" y="613"/>
                    </a:cubicBezTo>
                    <a:cubicBezTo>
                      <a:pt x="14306" y="367"/>
                      <a:pt x="14306" y="290"/>
                      <a:pt x="14260" y="205"/>
                    </a:cubicBezTo>
                    <a:cubicBezTo>
                      <a:pt x="14213" y="120"/>
                      <a:pt x="14119" y="28"/>
                      <a:pt x="13979" y="5"/>
                    </a:cubicBezTo>
                    <a:cubicBezTo>
                      <a:pt x="13839" y="-18"/>
                      <a:pt x="13652" y="28"/>
                      <a:pt x="13278" y="259"/>
                    </a:cubicBezTo>
                    <a:cubicBezTo>
                      <a:pt x="12904" y="490"/>
                      <a:pt x="12343" y="905"/>
                      <a:pt x="11758" y="1320"/>
                    </a:cubicBezTo>
                    <a:cubicBezTo>
                      <a:pt x="11174" y="1736"/>
                      <a:pt x="10566" y="2151"/>
                      <a:pt x="10145" y="2413"/>
                    </a:cubicBezTo>
                    <a:cubicBezTo>
                      <a:pt x="9725" y="2674"/>
                      <a:pt x="9491" y="2782"/>
                      <a:pt x="9397" y="2790"/>
                    </a:cubicBezTo>
                    <a:cubicBezTo>
                      <a:pt x="9304" y="2797"/>
                      <a:pt x="9351" y="2705"/>
                      <a:pt x="9608" y="2467"/>
                    </a:cubicBezTo>
                    <a:cubicBezTo>
                      <a:pt x="9865" y="2228"/>
                      <a:pt x="10332" y="1844"/>
                      <a:pt x="10706" y="1582"/>
                    </a:cubicBezTo>
                    <a:cubicBezTo>
                      <a:pt x="11081" y="1320"/>
                      <a:pt x="11361" y="1182"/>
                      <a:pt x="11501" y="1174"/>
                    </a:cubicBezTo>
                    <a:cubicBezTo>
                      <a:pt x="11642" y="1167"/>
                      <a:pt x="11642" y="1290"/>
                      <a:pt x="11478" y="1605"/>
                    </a:cubicBezTo>
                    <a:cubicBezTo>
                      <a:pt x="11314" y="1920"/>
                      <a:pt x="10987" y="2428"/>
                      <a:pt x="10706" y="2928"/>
                    </a:cubicBezTo>
                    <a:cubicBezTo>
                      <a:pt x="10426" y="3428"/>
                      <a:pt x="10192" y="3920"/>
                      <a:pt x="9958" y="4490"/>
                    </a:cubicBezTo>
                    <a:cubicBezTo>
                      <a:pt x="9725" y="5059"/>
                      <a:pt x="9491" y="5705"/>
                      <a:pt x="9304" y="6259"/>
                    </a:cubicBezTo>
                    <a:cubicBezTo>
                      <a:pt x="9117" y="6813"/>
                      <a:pt x="8977" y="7274"/>
                      <a:pt x="8790" y="7813"/>
                    </a:cubicBezTo>
                    <a:cubicBezTo>
                      <a:pt x="8603" y="8351"/>
                      <a:pt x="8369" y="8967"/>
                      <a:pt x="8135" y="9567"/>
                    </a:cubicBezTo>
                    <a:cubicBezTo>
                      <a:pt x="7901" y="10167"/>
                      <a:pt x="7668" y="10751"/>
                      <a:pt x="7527" y="11313"/>
                    </a:cubicBezTo>
                    <a:cubicBezTo>
                      <a:pt x="7387" y="11874"/>
                      <a:pt x="7340" y="12413"/>
                      <a:pt x="7364" y="12728"/>
                    </a:cubicBezTo>
                    <a:cubicBezTo>
                      <a:pt x="7387" y="13044"/>
                      <a:pt x="7481" y="13136"/>
                      <a:pt x="7621" y="13220"/>
                    </a:cubicBezTo>
                    <a:cubicBezTo>
                      <a:pt x="7761" y="13305"/>
                      <a:pt x="7948" y="13382"/>
                      <a:pt x="8065" y="13382"/>
                    </a:cubicBezTo>
                    <a:cubicBezTo>
                      <a:pt x="8182" y="13382"/>
                      <a:pt x="8229" y="13305"/>
                      <a:pt x="8275" y="12982"/>
                    </a:cubicBezTo>
                    <a:cubicBezTo>
                      <a:pt x="8322" y="12659"/>
                      <a:pt x="8369" y="12090"/>
                      <a:pt x="8369" y="11590"/>
                    </a:cubicBezTo>
                    <a:cubicBezTo>
                      <a:pt x="8369" y="11090"/>
                      <a:pt x="8322" y="10659"/>
                      <a:pt x="8275" y="10405"/>
                    </a:cubicBezTo>
                    <a:cubicBezTo>
                      <a:pt x="8229" y="10151"/>
                      <a:pt x="8182" y="10074"/>
                      <a:pt x="8088" y="10067"/>
                    </a:cubicBezTo>
                    <a:cubicBezTo>
                      <a:pt x="7995" y="10059"/>
                      <a:pt x="7855" y="10120"/>
                      <a:pt x="7644" y="10405"/>
                    </a:cubicBezTo>
                    <a:cubicBezTo>
                      <a:pt x="7434" y="10690"/>
                      <a:pt x="7153" y="11197"/>
                      <a:pt x="6849" y="11774"/>
                    </a:cubicBezTo>
                    <a:cubicBezTo>
                      <a:pt x="6545" y="12351"/>
                      <a:pt x="6218" y="12997"/>
                      <a:pt x="5891" y="13559"/>
                    </a:cubicBezTo>
                    <a:cubicBezTo>
                      <a:pt x="5564" y="14120"/>
                      <a:pt x="5236" y="14597"/>
                      <a:pt x="4862" y="15051"/>
                    </a:cubicBezTo>
                    <a:cubicBezTo>
                      <a:pt x="4488" y="15505"/>
                      <a:pt x="4068" y="15936"/>
                      <a:pt x="3787" y="16190"/>
                    </a:cubicBezTo>
                    <a:cubicBezTo>
                      <a:pt x="3506" y="16444"/>
                      <a:pt x="3366" y="16520"/>
                      <a:pt x="3203" y="16528"/>
                    </a:cubicBezTo>
                    <a:cubicBezTo>
                      <a:pt x="3039" y="16536"/>
                      <a:pt x="2852" y="16474"/>
                      <a:pt x="2735" y="16290"/>
                    </a:cubicBezTo>
                    <a:cubicBezTo>
                      <a:pt x="2618" y="16105"/>
                      <a:pt x="2571" y="15797"/>
                      <a:pt x="2548" y="15597"/>
                    </a:cubicBezTo>
                    <a:cubicBezTo>
                      <a:pt x="2525" y="15397"/>
                      <a:pt x="2525" y="15305"/>
                      <a:pt x="2595" y="15220"/>
                    </a:cubicBezTo>
                    <a:cubicBezTo>
                      <a:pt x="2665" y="15136"/>
                      <a:pt x="2805" y="15059"/>
                      <a:pt x="2852" y="15082"/>
                    </a:cubicBezTo>
                    <a:cubicBezTo>
                      <a:pt x="2899" y="15105"/>
                      <a:pt x="2852" y="15228"/>
                      <a:pt x="2758" y="15551"/>
                    </a:cubicBezTo>
                    <a:cubicBezTo>
                      <a:pt x="2665" y="15874"/>
                      <a:pt x="2525" y="16397"/>
                      <a:pt x="2431" y="16720"/>
                    </a:cubicBezTo>
                    <a:cubicBezTo>
                      <a:pt x="2338" y="17044"/>
                      <a:pt x="2291" y="17167"/>
                      <a:pt x="2268" y="17274"/>
                    </a:cubicBezTo>
                    <a:cubicBezTo>
                      <a:pt x="2244" y="17382"/>
                      <a:pt x="2244" y="17474"/>
                      <a:pt x="2221" y="17444"/>
                    </a:cubicBezTo>
                    <a:cubicBezTo>
                      <a:pt x="2197" y="17413"/>
                      <a:pt x="2151" y="17259"/>
                      <a:pt x="2127" y="16936"/>
                    </a:cubicBezTo>
                    <a:cubicBezTo>
                      <a:pt x="2104" y="16613"/>
                      <a:pt x="2104" y="16120"/>
                      <a:pt x="2104" y="15828"/>
                    </a:cubicBezTo>
                    <a:cubicBezTo>
                      <a:pt x="2104" y="15536"/>
                      <a:pt x="2104" y="15444"/>
                      <a:pt x="2057" y="15444"/>
                    </a:cubicBezTo>
                    <a:cubicBezTo>
                      <a:pt x="2010" y="15444"/>
                      <a:pt x="1917" y="15536"/>
                      <a:pt x="1777" y="15805"/>
                    </a:cubicBezTo>
                    <a:cubicBezTo>
                      <a:pt x="1636" y="16074"/>
                      <a:pt x="1449" y="16520"/>
                      <a:pt x="1332" y="16820"/>
                    </a:cubicBezTo>
                    <a:cubicBezTo>
                      <a:pt x="1216" y="17120"/>
                      <a:pt x="1169" y="17274"/>
                      <a:pt x="1099" y="17390"/>
                    </a:cubicBezTo>
                    <a:cubicBezTo>
                      <a:pt x="1029" y="17505"/>
                      <a:pt x="935" y="17582"/>
                      <a:pt x="888" y="17536"/>
                    </a:cubicBezTo>
                    <a:cubicBezTo>
                      <a:pt x="842" y="17490"/>
                      <a:pt x="842" y="17320"/>
                      <a:pt x="865" y="17028"/>
                    </a:cubicBezTo>
                    <a:cubicBezTo>
                      <a:pt x="888" y="16736"/>
                      <a:pt x="935" y="16320"/>
                      <a:pt x="1005" y="16067"/>
                    </a:cubicBezTo>
                    <a:cubicBezTo>
                      <a:pt x="1075" y="15813"/>
                      <a:pt x="1169" y="15720"/>
                      <a:pt x="1216" y="15713"/>
                    </a:cubicBezTo>
                    <a:cubicBezTo>
                      <a:pt x="1262" y="15705"/>
                      <a:pt x="1262" y="15782"/>
                      <a:pt x="1169" y="15990"/>
                    </a:cubicBezTo>
                    <a:cubicBezTo>
                      <a:pt x="1075" y="16197"/>
                      <a:pt x="888" y="16536"/>
                      <a:pt x="748" y="16782"/>
                    </a:cubicBezTo>
                    <a:cubicBezTo>
                      <a:pt x="608" y="17028"/>
                      <a:pt x="514" y="17182"/>
                      <a:pt x="514" y="17205"/>
                    </a:cubicBezTo>
                    <a:cubicBezTo>
                      <a:pt x="514" y="17228"/>
                      <a:pt x="608" y="17120"/>
                      <a:pt x="725" y="16905"/>
                    </a:cubicBezTo>
                    <a:cubicBezTo>
                      <a:pt x="842" y="16690"/>
                      <a:pt x="982" y="16367"/>
                      <a:pt x="1052" y="16159"/>
                    </a:cubicBezTo>
                    <a:cubicBezTo>
                      <a:pt x="1122" y="15951"/>
                      <a:pt x="1122" y="15859"/>
                      <a:pt x="1099" y="15851"/>
                    </a:cubicBezTo>
                    <a:cubicBezTo>
                      <a:pt x="1075" y="15844"/>
                      <a:pt x="1029" y="15920"/>
                      <a:pt x="982" y="16144"/>
                    </a:cubicBezTo>
                    <a:cubicBezTo>
                      <a:pt x="935" y="16367"/>
                      <a:pt x="888" y="16736"/>
                      <a:pt x="842" y="17013"/>
                    </a:cubicBezTo>
                    <a:cubicBezTo>
                      <a:pt x="795" y="17290"/>
                      <a:pt x="748" y="17474"/>
                      <a:pt x="725" y="17528"/>
                    </a:cubicBezTo>
                    <a:cubicBezTo>
                      <a:pt x="701" y="17582"/>
                      <a:pt x="701" y="17505"/>
                      <a:pt x="678" y="17290"/>
                    </a:cubicBezTo>
                    <a:cubicBezTo>
                      <a:pt x="655" y="17074"/>
                      <a:pt x="608" y="16720"/>
                      <a:pt x="608" y="16497"/>
                    </a:cubicBezTo>
                    <a:cubicBezTo>
                      <a:pt x="608" y="16274"/>
                      <a:pt x="655" y="16182"/>
                      <a:pt x="725" y="16082"/>
                    </a:cubicBezTo>
                    <a:cubicBezTo>
                      <a:pt x="795" y="15982"/>
                      <a:pt x="888" y="15874"/>
                      <a:pt x="935" y="15867"/>
                    </a:cubicBezTo>
                    <a:cubicBezTo>
                      <a:pt x="982" y="15859"/>
                      <a:pt x="982" y="15951"/>
                      <a:pt x="888" y="16190"/>
                    </a:cubicBezTo>
                    <a:cubicBezTo>
                      <a:pt x="795" y="16428"/>
                      <a:pt x="608" y="16813"/>
                      <a:pt x="468" y="17067"/>
                    </a:cubicBezTo>
                    <a:cubicBezTo>
                      <a:pt x="327" y="17320"/>
                      <a:pt x="234" y="17444"/>
                      <a:pt x="187" y="17467"/>
                    </a:cubicBezTo>
                    <a:cubicBezTo>
                      <a:pt x="140" y="17490"/>
                      <a:pt x="140" y="17413"/>
                      <a:pt x="257" y="17167"/>
                    </a:cubicBezTo>
                    <a:cubicBezTo>
                      <a:pt x="374" y="16920"/>
                      <a:pt x="608" y="16505"/>
                      <a:pt x="748" y="16259"/>
                    </a:cubicBezTo>
                    <a:cubicBezTo>
                      <a:pt x="888" y="16013"/>
                      <a:pt x="935" y="15936"/>
                      <a:pt x="958" y="15936"/>
                    </a:cubicBezTo>
                    <a:cubicBezTo>
                      <a:pt x="982" y="15936"/>
                      <a:pt x="982" y="16013"/>
                      <a:pt x="935" y="16236"/>
                    </a:cubicBezTo>
                    <a:cubicBezTo>
                      <a:pt x="888" y="16459"/>
                      <a:pt x="795" y="16828"/>
                      <a:pt x="748" y="17059"/>
                    </a:cubicBezTo>
                    <a:cubicBezTo>
                      <a:pt x="701" y="17290"/>
                      <a:pt x="701" y="17382"/>
                      <a:pt x="701" y="17382"/>
                    </a:cubicBezTo>
                    <a:cubicBezTo>
                      <a:pt x="701" y="17382"/>
                      <a:pt x="701" y="17290"/>
                      <a:pt x="771" y="17013"/>
                    </a:cubicBezTo>
                    <a:cubicBezTo>
                      <a:pt x="842" y="16736"/>
                      <a:pt x="982" y="16274"/>
                      <a:pt x="1122" y="15774"/>
                    </a:cubicBezTo>
                    <a:cubicBezTo>
                      <a:pt x="1262" y="15274"/>
                      <a:pt x="1403" y="14736"/>
                      <a:pt x="1449" y="14244"/>
                    </a:cubicBezTo>
                    <a:cubicBezTo>
                      <a:pt x="1496" y="13751"/>
                      <a:pt x="1449" y="13305"/>
                      <a:pt x="1449" y="13005"/>
                    </a:cubicBezTo>
                    <a:cubicBezTo>
                      <a:pt x="1449" y="12705"/>
                      <a:pt x="1496" y="12551"/>
                      <a:pt x="1519" y="12513"/>
                    </a:cubicBezTo>
                    <a:cubicBezTo>
                      <a:pt x="1543" y="12474"/>
                      <a:pt x="1543" y="12551"/>
                      <a:pt x="1566" y="12828"/>
                    </a:cubicBezTo>
                    <a:cubicBezTo>
                      <a:pt x="1590" y="13105"/>
                      <a:pt x="1636" y="13582"/>
                      <a:pt x="1636" y="14105"/>
                    </a:cubicBezTo>
                    <a:cubicBezTo>
                      <a:pt x="1636" y="14628"/>
                      <a:pt x="1590" y="15197"/>
                      <a:pt x="1473" y="15682"/>
                    </a:cubicBezTo>
                    <a:cubicBezTo>
                      <a:pt x="1356" y="16167"/>
                      <a:pt x="1169" y="16567"/>
                      <a:pt x="1099" y="16928"/>
                    </a:cubicBezTo>
                    <a:cubicBezTo>
                      <a:pt x="1029" y="17290"/>
                      <a:pt x="1075" y="17613"/>
                      <a:pt x="1075" y="17928"/>
                    </a:cubicBezTo>
                    <a:cubicBezTo>
                      <a:pt x="1075" y="18244"/>
                      <a:pt x="1029" y="18551"/>
                      <a:pt x="935" y="18913"/>
                    </a:cubicBezTo>
                    <a:cubicBezTo>
                      <a:pt x="842" y="19274"/>
                      <a:pt x="701" y="19690"/>
                      <a:pt x="538" y="20144"/>
                    </a:cubicBezTo>
                    <a:cubicBezTo>
                      <a:pt x="374" y="20597"/>
                      <a:pt x="187" y="21090"/>
                      <a:pt x="0" y="21582"/>
                    </a:cubicBezTo>
                  </a:path>
                </a:pathLst>
              </a:custGeom>
              <a:noFill/>
              <a:ln w="6611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454" name="Line">
                <a:extLst>
                  <a:ext uri="{FF2B5EF4-FFF2-40B4-BE49-F238E27FC236}">
                    <a16:creationId xmlns:a16="http://schemas.microsoft.com/office/drawing/2014/main" id="{068B3FC7-22F9-A2F9-3BB2-3D02DEBA78CE}"/>
                  </a:ext>
                </a:extLst>
              </p:cNvPr>
              <p:cNvSpPr/>
              <p:nvPr/>
            </p:nvSpPr>
            <p:spPr>
              <a:xfrm>
                <a:off x="-110696" y="-279208"/>
                <a:ext cx="829" cy="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4400" y="7200"/>
                      <a:pt x="7200" y="14400"/>
                      <a:pt x="0" y="21600"/>
                    </a:cubicBezTo>
                  </a:path>
                </a:pathLst>
              </a:custGeom>
              <a:noFill/>
              <a:ln w="6611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455" name="Line">
                <a:extLst>
                  <a:ext uri="{FF2B5EF4-FFF2-40B4-BE49-F238E27FC236}">
                    <a16:creationId xmlns:a16="http://schemas.microsoft.com/office/drawing/2014/main" id="{51F42AEE-1D31-C2AD-D896-B6D6A34607F6}"/>
                  </a:ext>
                </a:extLst>
              </p:cNvPr>
              <p:cNvSpPr/>
              <p:nvPr/>
            </p:nvSpPr>
            <p:spPr>
              <a:xfrm>
                <a:off x="-110696" y="-278794"/>
                <a:ext cx="2485" cy="256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1858"/>
                      <a:pt x="0" y="3716"/>
                      <a:pt x="1800" y="6329"/>
                    </a:cubicBezTo>
                    <a:cubicBezTo>
                      <a:pt x="3600" y="8942"/>
                      <a:pt x="7200" y="12310"/>
                      <a:pt x="10800" y="14981"/>
                    </a:cubicBezTo>
                    <a:cubicBezTo>
                      <a:pt x="14400" y="17652"/>
                      <a:pt x="18000" y="19626"/>
                      <a:pt x="21600" y="21600"/>
                    </a:cubicBezTo>
                  </a:path>
                </a:pathLst>
              </a:custGeom>
              <a:noFill/>
              <a:ln w="6611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456" name="Line">
                <a:extLst>
                  <a:ext uri="{FF2B5EF4-FFF2-40B4-BE49-F238E27FC236}">
                    <a16:creationId xmlns:a16="http://schemas.microsoft.com/office/drawing/2014/main" id="{4BCBB75A-7BF5-17C2-86DC-BE275E520481}"/>
                  </a:ext>
                </a:extLst>
              </p:cNvPr>
              <p:cNvSpPr/>
              <p:nvPr/>
            </p:nvSpPr>
            <p:spPr>
              <a:xfrm>
                <a:off x="-117319" y="-282105"/>
                <a:ext cx="8280" cy="153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837"/>
                      <a:pt x="21600" y="1674"/>
                      <a:pt x="21600" y="2510"/>
                    </a:cubicBezTo>
                    <a:cubicBezTo>
                      <a:pt x="21600" y="3347"/>
                      <a:pt x="21600" y="4184"/>
                      <a:pt x="21420" y="4845"/>
                    </a:cubicBezTo>
                    <a:cubicBezTo>
                      <a:pt x="21240" y="5507"/>
                      <a:pt x="20880" y="5994"/>
                      <a:pt x="20700" y="6529"/>
                    </a:cubicBezTo>
                    <a:cubicBezTo>
                      <a:pt x="20520" y="7064"/>
                      <a:pt x="20520" y="7648"/>
                      <a:pt x="20340" y="8134"/>
                    </a:cubicBezTo>
                    <a:cubicBezTo>
                      <a:pt x="20160" y="8621"/>
                      <a:pt x="19800" y="9010"/>
                      <a:pt x="19260" y="9350"/>
                    </a:cubicBezTo>
                    <a:cubicBezTo>
                      <a:pt x="18720" y="9691"/>
                      <a:pt x="18000" y="9983"/>
                      <a:pt x="17460" y="10314"/>
                    </a:cubicBezTo>
                    <a:cubicBezTo>
                      <a:pt x="16920" y="10644"/>
                      <a:pt x="16560" y="11014"/>
                      <a:pt x="16020" y="11394"/>
                    </a:cubicBezTo>
                    <a:cubicBezTo>
                      <a:pt x="15480" y="11773"/>
                      <a:pt x="14760" y="12162"/>
                      <a:pt x="14220" y="12551"/>
                    </a:cubicBezTo>
                    <a:cubicBezTo>
                      <a:pt x="13680" y="12941"/>
                      <a:pt x="13320" y="13330"/>
                      <a:pt x="12780" y="13719"/>
                    </a:cubicBezTo>
                    <a:cubicBezTo>
                      <a:pt x="12240" y="14108"/>
                      <a:pt x="11520" y="14497"/>
                      <a:pt x="10980" y="14886"/>
                    </a:cubicBezTo>
                    <a:cubicBezTo>
                      <a:pt x="10440" y="15276"/>
                      <a:pt x="10080" y="15665"/>
                      <a:pt x="9720" y="16103"/>
                    </a:cubicBezTo>
                    <a:cubicBezTo>
                      <a:pt x="9360" y="16541"/>
                      <a:pt x="9000" y="17027"/>
                      <a:pt x="8460" y="17562"/>
                    </a:cubicBezTo>
                    <a:cubicBezTo>
                      <a:pt x="7920" y="18097"/>
                      <a:pt x="7200" y="18681"/>
                      <a:pt x="6300" y="19148"/>
                    </a:cubicBezTo>
                    <a:cubicBezTo>
                      <a:pt x="5400" y="19615"/>
                      <a:pt x="4320" y="19965"/>
                      <a:pt x="3240" y="20355"/>
                    </a:cubicBezTo>
                    <a:cubicBezTo>
                      <a:pt x="2160" y="20744"/>
                      <a:pt x="1080" y="21172"/>
                      <a:pt x="0" y="21600"/>
                    </a:cubicBezTo>
                  </a:path>
                </a:pathLst>
              </a:custGeom>
              <a:noFill/>
              <a:ln w="6611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457" name="Line">
                <a:extLst>
                  <a:ext uri="{FF2B5EF4-FFF2-40B4-BE49-F238E27FC236}">
                    <a16:creationId xmlns:a16="http://schemas.microsoft.com/office/drawing/2014/main" id="{C0BE859D-7921-6AEA-7A7B-97B9BFA95F47}"/>
                  </a:ext>
                </a:extLst>
              </p:cNvPr>
              <p:cNvSpPr/>
              <p:nvPr/>
            </p:nvSpPr>
            <p:spPr>
              <a:xfrm>
                <a:off x="-103245" y="-263478"/>
                <a:ext cx="10350" cy="130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0736" y="91"/>
                      <a:pt x="19872" y="182"/>
                      <a:pt x="19440" y="478"/>
                    </a:cubicBezTo>
                    <a:cubicBezTo>
                      <a:pt x="19008" y="775"/>
                      <a:pt x="19008" y="1276"/>
                      <a:pt x="18720" y="1857"/>
                    </a:cubicBezTo>
                    <a:cubicBezTo>
                      <a:pt x="18432" y="2438"/>
                      <a:pt x="17856" y="3099"/>
                      <a:pt x="17280" y="3759"/>
                    </a:cubicBezTo>
                    <a:cubicBezTo>
                      <a:pt x="16704" y="4420"/>
                      <a:pt x="16128" y="5081"/>
                      <a:pt x="15264" y="5708"/>
                    </a:cubicBezTo>
                    <a:cubicBezTo>
                      <a:pt x="14400" y="6334"/>
                      <a:pt x="13248" y="6927"/>
                      <a:pt x="12384" y="7508"/>
                    </a:cubicBezTo>
                    <a:cubicBezTo>
                      <a:pt x="11520" y="8089"/>
                      <a:pt x="10944" y="8658"/>
                      <a:pt x="10512" y="9216"/>
                    </a:cubicBezTo>
                    <a:cubicBezTo>
                      <a:pt x="10080" y="9775"/>
                      <a:pt x="9792" y="10322"/>
                      <a:pt x="9216" y="10914"/>
                    </a:cubicBezTo>
                    <a:cubicBezTo>
                      <a:pt x="8640" y="11506"/>
                      <a:pt x="7776" y="12144"/>
                      <a:pt x="7056" y="12748"/>
                    </a:cubicBezTo>
                    <a:cubicBezTo>
                      <a:pt x="6336" y="13352"/>
                      <a:pt x="5760" y="13922"/>
                      <a:pt x="5328" y="14571"/>
                    </a:cubicBezTo>
                    <a:cubicBezTo>
                      <a:pt x="4896" y="15220"/>
                      <a:pt x="4608" y="15949"/>
                      <a:pt x="4176" y="16576"/>
                    </a:cubicBezTo>
                    <a:cubicBezTo>
                      <a:pt x="3744" y="17203"/>
                      <a:pt x="3168" y="17727"/>
                      <a:pt x="2448" y="18376"/>
                    </a:cubicBezTo>
                    <a:cubicBezTo>
                      <a:pt x="1728" y="19025"/>
                      <a:pt x="864" y="19800"/>
                      <a:pt x="432" y="20358"/>
                    </a:cubicBezTo>
                    <a:cubicBezTo>
                      <a:pt x="0" y="20916"/>
                      <a:pt x="0" y="21258"/>
                      <a:pt x="0" y="21600"/>
                    </a:cubicBezTo>
                  </a:path>
                </a:pathLst>
              </a:custGeom>
              <a:noFill/>
              <a:ln w="6611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458" name="Line">
                <a:extLst>
                  <a:ext uri="{FF2B5EF4-FFF2-40B4-BE49-F238E27FC236}">
                    <a16:creationId xmlns:a16="http://schemas.microsoft.com/office/drawing/2014/main" id="{5A8B59F3-A417-CA94-3AB9-E82187E4FDE5}"/>
                  </a:ext>
                </a:extLst>
              </p:cNvPr>
              <p:cNvSpPr/>
              <p:nvPr/>
            </p:nvSpPr>
            <p:spPr>
              <a:xfrm>
                <a:off x="-102417" y="-258096"/>
                <a:ext cx="10764" cy="1353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323" y="330"/>
                      <a:pt x="21046" y="661"/>
                      <a:pt x="20908" y="1244"/>
                    </a:cubicBezTo>
                    <a:cubicBezTo>
                      <a:pt x="20769" y="1828"/>
                      <a:pt x="20769" y="2664"/>
                      <a:pt x="20492" y="3314"/>
                    </a:cubicBezTo>
                    <a:cubicBezTo>
                      <a:pt x="20215" y="3963"/>
                      <a:pt x="19662" y="4426"/>
                      <a:pt x="19246" y="4910"/>
                    </a:cubicBezTo>
                    <a:cubicBezTo>
                      <a:pt x="18831" y="5394"/>
                      <a:pt x="18554" y="5901"/>
                      <a:pt x="18277" y="6396"/>
                    </a:cubicBezTo>
                    <a:cubicBezTo>
                      <a:pt x="18000" y="6892"/>
                      <a:pt x="17723" y="7376"/>
                      <a:pt x="17308" y="7872"/>
                    </a:cubicBezTo>
                    <a:cubicBezTo>
                      <a:pt x="16892" y="8367"/>
                      <a:pt x="16338" y="8873"/>
                      <a:pt x="15508" y="9391"/>
                    </a:cubicBezTo>
                    <a:cubicBezTo>
                      <a:pt x="14677" y="9908"/>
                      <a:pt x="13569" y="10437"/>
                      <a:pt x="12738" y="10987"/>
                    </a:cubicBezTo>
                    <a:cubicBezTo>
                      <a:pt x="11908" y="11538"/>
                      <a:pt x="11354" y="12110"/>
                      <a:pt x="10800" y="12628"/>
                    </a:cubicBezTo>
                    <a:cubicBezTo>
                      <a:pt x="10246" y="13145"/>
                      <a:pt x="9692" y="13607"/>
                      <a:pt x="9000" y="14180"/>
                    </a:cubicBezTo>
                    <a:cubicBezTo>
                      <a:pt x="8308" y="14752"/>
                      <a:pt x="7477" y="15435"/>
                      <a:pt x="6785" y="16007"/>
                    </a:cubicBezTo>
                    <a:cubicBezTo>
                      <a:pt x="6092" y="16580"/>
                      <a:pt x="5538" y="17042"/>
                      <a:pt x="4985" y="17538"/>
                    </a:cubicBezTo>
                    <a:cubicBezTo>
                      <a:pt x="4431" y="18033"/>
                      <a:pt x="3877" y="18561"/>
                      <a:pt x="3185" y="19123"/>
                    </a:cubicBezTo>
                    <a:cubicBezTo>
                      <a:pt x="2492" y="19684"/>
                      <a:pt x="1662" y="20279"/>
                      <a:pt x="1108" y="20631"/>
                    </a:cubicBezTo>
                    <a:cubicBezTo>
                      <a:pt x="554" y="20983"/>
                      <a:pt x="277" y="21094"/>
                      <a:pt x="138" y="21204"/>
                    </a:cubicBezTo>
                    <a:cubicBezTo>
                      <a:pt x="0" y="21314"/>
                      <a:pt x="0" y="21424"/>
                      <a:pt x="0" y="21490"/>
                    </a:cubicBezTo>
                    <a:cubicBezTo>
                      <a:pt x="0" y="21556"/>
                      <a:pt x="0" y="21578"/>
                      <a:pt x="0" y="21600"/>
                    </a:cubicBezTo>
                  </a:path>
                </a:pathLst>
              </a:custGeom>
              <a:noFill/>
              <a:ln w="6611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459" name="Line">
                <a:extLst>
                  <a:ext uri="{FF2B5EF4-FFF2-40B4-BE49-F238E27FC236}">
                    <a16:creationId xmlns:a16="http://schemas.microsoft.com/office/drawing/2014/main" id="{0E33C061-44D2-44A3-34BE-E0029983CA6C}"/>
                  </a:ext>
                </a:extLst>
              </p:cNvPr>
              <p:cNvSpPr/>
              <p:nvPr/>
            </p:nvSpPr>
            <p:spPr>
              <a:xfrm>
                <a:off x="-102417" y="-260994"/>
                <a:ext cx="12834" cy="14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368" y="628"/>
                      <a:pt x="21135" y="1256"/>
                      <a:pt x="20671" y="1884"/>
                    </a:cubicBezTo>
                    <a:cubicBezTo>
                      <a:pt x="20206" y="2512"/>
                      <a:pt x="19510" y="3140"/>
                      <a:pt x="19045" y="3715"/>
                    </a:cubicBezTo>
                    <a:cubicBezTo>
                      <a:pt x="18581" y="4291"/>
                      <a:pt x="18348" y="4814"/>
                      <a:pt x="18000" y="5295"/>
                    </a:cubicBezTo>
                    <a:cubicBezTo>
                      <a:pt x="17652" y="5777"/>
                      <a:pt x="17187" y="6216"/>
                      <a:pt x="16606" y="6698"/>
                    </a:cubicBezTo>
                    <a:cubicBezTo>
                      <a:pt x="16026" y="7179"/>
                      <a:pt x="15329" y="7702"/>
                      <a:pt x="14400" y="8278"/>
                    </a:cubicBezTo>
                    <a:cubicBezTo>
                      <a:pt x="13471" y="8853"/>
                      <a:pt x="12310" y="9481"/>
                      <a:pt x="11381" y="10067"/>
                    </a:cubicBezTo>
                    <a:cubicBezTo>
                      <a:pt x="10452" y="10653"/>
                      <a:pt x="9755" y="11198"/>
                      <a:pt x="9174" y="11700"/>
                    </a:cubicBezTo>
                    <a:cubicBezTo>
                      <a:pt x="8594" y="12202"/>
                      <a:pt x="8129" y="12663"/>
                      <a:pt x="7548" y="13134"/>
                    </a:cubicBezTo>
                    <a:cubicBezTo>
                      <a:pt x="6968" y="13605"/>
                      <a:pt x="6271" y="14086"/>
                      <a:pt x="5690" y="14567"/>
                    </a:cubicBezTo>
                    <a:cubicBezTo>
                      <a:pt x="5110" y="15049"/>
                      <a:pt x="4645" y="15530"/>
                      <a:pt x="4181" y="15991"/>
                    </a:cubicBezTo>
                    <a:cubicBezTo>
                      <a:pt x="3716" y="16451"/>
                      <a:pt x="3252" y="16891"/>
                      <a:pt x="2787" y="17320"/>
                    </a:cubicBezTo>
                    <a:cubicBezTo>
                      <a:pt x="2323" y="17749"/>
                      <a:pt x="1858" y="18167"/>
                      <a:pt x="1510" y="18680"/>
                    </a:cubicBezTo>
                    <a:cubicBezTo>
                      <a:pt x="1161" y="19193"/>
                      <a:pt x="929" y="19800"/>
                      <a:pt x="697" y="20302"/>
                    </a:cubicBezTo>
                    <a:cubicBezTo>
                      <a:pt x="465" y="20805"/>
                      <a:pt x="232" y="21202"/>
                      <a:pt x="0" y="21600"/>
                    </a:cubicBezTo>
                  </a:path>
                </a:pathLst>
              </a:custGeom>
              <a:noFill/>
              <a:ln w="6611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460" name="Line">
                <a:extLst>
                  <a:ext uri="{FF2B5EF4-FFF2-40B4-BE49-F238E27FC236}">
                    <a16:creationId xmlns:a16="http://schemas.microsoft.com/office/drawing/2014/main" id="{129B6CBB-A258-CDFD-6447-73BC33159EE3}"/>
                  </a:ext>
                </a:extLst>
              </p:cNvPr>
              <p:cNvSpPr/>
              <p:nvPr/>
            </p:nvSpPr>
            <p:spPr>
              <a:xfrm>
                <a:off x="-100761" y="-259752"/>
                <a:ext cx="10161" cy="141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2" h="21582" extrusionOk="0">
                    <a:moveTo>
                      <a:pt x="19265" y="0"/>
                    </a:moveTo>
                    <a:cubicBezTo>
                      <a:pt x="19849" y="485"/>
                      <a:pt x="20432" y="969"/>
                      <a:pt x="20870" y="1422"/>
                    </a:cubicBezTo>
                    <a:cubicBezTo>
                      <a:pt x="21308" y="1876"/>
                      <a:pt x="21600" y="2297"/>
                      <a:pt x="21454" y="2761"/>
                    </a:cubicBezTo>
                    <a:cubicBezTo>
                      <a:pt x="21308" y="3224"/>
                      <a:pt x="20724" y="3730"/>
                      <a:pt x="20141" y="4257"/>
                    </a:cubicBezTo>
                    <a:cubicBezTo>
                      <a:pt x="19557" y="4784"/>
                      <a:pt x="18973" y="5332"/>
                      <a:pt x="18389" y="5816"/>
                    </a:cubicBezTo>
                    <a:cubicBezTo>
                      <a:pt x="17805" y="6301"/>
                      <a:pt x="17222" y="6722"/>
                      <a:pt x="16784" y="7196"/>
                    </a:cubicBezTo>
                    <a:cubicBezTo>
                      <a:pt x="16346" y="7671"/>
                      <a:pt x="16054" y="8197"/>
                      <a:pt x="15616" y="8745"/>
                    </a:cubicBezTo>
                    <a:cubicBezTo>
                      <a:pt x="15178" y="9293"/>
                      <a:pt x="14595" y="9862"/>
                      <a:pt x="14157" y="10357"/>
                    </a:cubicBezTo>
                    <a:cubicBezTo>
                      <a:pt x="13719" y="10853"/>
                      <a:pt x="13427" y="11274"/>
                      <a:pt x="12843" y="11717"/>
                    </a:cubicBezTo>
                    <a:cubicBezTo>
                      <a:pt x="12259" y="12159"/>
                      <a:pt x="11384" y="12623"/>
                      <a:pt x="10654" y="13097"/>
                    </a:cubicBezTo>
                    <a:cubicBezTo>
                      <a:pt x="9924" y="13571"/>
                      <a:pt x="9341" y="14056"/>
                      <a:pt x="8757" y="14509"/>
                    </a:cubicBezTo>
                    <a:cubicBezTo>
                      <a:pt x="8173" y="14962"/>
                      <a:pt x="7589" y="15383"/>
                      <a:pt x="7151" y="15752"/>
                    </a:cubicBezTo>
                    <a:cubicBezTo>
                      <a:pt x="6714" y="16121"/>
                      <a:pt x="6422" y="16437"/>
                      <a:pt x="5838" y="16848"/>
                    </a:cubicBezTo>
                    <a:cubicBezTo>
                      <a:pt x="5254" y="17259"/>
                      <a:pt x="4378" y="17765"/>
                      <a:pt x="3795" y="18228"/>
                    </a:cubicBezTo>
                    <a:cubicBezTo>
                      <a:pt x="3211" y="18692"/>
                      <a:pt x="2919" y="19113"/>
                      <a:pt x="2627" y="19566"/>
                    </a:cubicBezTo>
                    <a:cubicBezTo>
                      <a:pt x="2335" y="20020"/>
                      <a:pt x="2043" y="20504"/>
                      <a:pt x="1751" y="20799"/>
                    </a:cubicBezTo>
                    <a:cubicBezTo>
                      <a:pt x="1459" y="21094"/>
                      <a:pt x="1168" y="21200"/>
                      <a:pt x="1022" y="21305"/>
                    </a:cubicBezTo>
                    <a:cubicBezTo>
                      <a:pt x="876" y="21410"/>
                      <a:pt x="876" y="21516"/>
                      <a:pt x="730" y="21558"/>
                    </a:cubicBezTo>
                    <a:cubicBezTo>
                      <a:pt x="584" y="21600"/>
                      <a:pt x="292" y="21579"/>
                      <a:pt x="0" y="21558"/>
                    </a:cubicBezTo>
                  </a:path>
                </a:pathLst>
              </a:custGeom>
              <a:noFill/>
              <a:ln w="6611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461" name="Line">
                <a:extLst>
                  <a:ext uri="{FF2B5EF4-FFF2-40B4-BE49-F238E27FC236}">
                    <a16:creationId xmlns:a16="http://schemas.microsoft.com/office/drawing/2014/main" id="{C12F48CB-DD7E-5D5D-7FA0-85818E8F5BE1}"/>
                  </a:ext>
                </a:extLst>
              </p:cNvPr>
              <p:cNvSpPr/>
              <p:nvPr/>
            </p:nvSpPr>
            <p:spPr>
              <a:xfrm>
                <a:off x="-110251" y="-259338"/>
                <a:ext cx="17356" cy="1244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2" h="21472" extrusionOk="0">
                    <a:moveTo>
                      <a:pt x="21562" y="0"/>
                    </a:moveTo>
                    <a:cubicBezTo>
                      <a:pt x="20876" y="857"/>
                      <a:pt x="20191" y="1715"/>
                      <a:pt x="19419" y="2560"/>
                    </a:cubicBezTo>
                    <a:cubicBezTo>
                      <a:pt x="18648" y="3406"/>
                      <a:pt x="17791" y="4239"/>
                      <a:pt x="17105" y="5013"/>
                    </a:cubicBezTo>
                    <a:cubicBezTo>
                      <a:pt x="16419" y="5787"/>
                      <a:pt x="15905" y="6501"/>
                      <a:pt x="15391" y="7204"/>
                    </a:cubicBezTo>
                    <a:cubicBezTo>
                      <a:pt x="14876" y="7907"/>
                      <a:pt x="14362" y="8597"/>
                      <a:pt x="13848" y="9300"/>
                    </a:cubicBezTo>
                    <a:cubicBezTo>
                      <a:pt x="13333" y="10002"/>
                      <a:pt x="12819" y="10717"/>
                      <a:pt x="12305" y="11586"/>
                    </a:cubicBezTo>
                    <a:cubicBezTo>
                      <a:pt x="11791" y="12455"/>
                      <a:pt x="11276" y="13479"/>
                      <a:pt x="10933" y="14456"/>
                    </a:cubicBezTo>
                    <a:cubicBezTo>
                      <a:pt x="10591" y="15432"/>
                      <a:pt x="10419" y="16361"/>
                      <a:pt x="10333" y="17337"/>
                    </a:cubicBezTo>
                    <a:cubicBezTo>
                      <a:pt x="10248" y="18314"/>
                      <a:pt x="10248" y="19338"/>
                      <a:pt x="10248" y="19909"/>
                    </a:cubicBezTo>
                    <a:cubicBezTo>
                      <a:pt x="10248" y="20481"/>
                      <a:pt x="10248" y="20600"/>
                      <a:pt x="10419" y="20778"/>
                    </a:cubicBezTo>
                    <a:cubicBezTo>
                      <a:pt x="10591" y="20957"/>
                      <a:pt x="10933" y="21195"/>
                      <a:pt x="11105" y="21195"/>
                    </a:cubicBezTo>
                    <a:cubicBezTo>
                      <a:pt x="11276" y="21195"/>
                      <a:pt x="11276" y="20957"/>
                      <a:pt x="11019" y="20409"/>
                    </a:cubicBezTo>
                    <a:cubicBezTo>
                      <a:pt x="10762" y="19862"/>
                      <a:pt x="10248" y="19004"/>
                      <a:pt x="9819" y="18123"/>
                    </a:cubicBezTo>
                    <a:cubicBezTo>
                      <a:pt x="9391" y="17242"/>
                      <a:pt x="9048" y="16337"/>
                      <a:pt x="8876" y="15444"/>
                    </a:cubicBezTo>
                    <a:cubicBezTo>
                      <a:pt x="8705" y="14551"/>
                      <a:pt x="8705" y="13670"/>
                      <a:pt x="8705" y="12777"/>
                    </a:cubicBezTo>
                    <a:cubicBezTo>
                      <a:pt x="8705" y="11884"/>
                      <a:pt x="8705" y="10979"/>
                      <a:pt x="8962" y="10097"/>
                    </a:cubicBezTo>
                    <a:cubicBezTo>
                      <a:pt x="9219" y="9216"/>
                      <a:pt x="9733" y="8359"/>
                      <a:pt x="10333" y="7502"/>
                    </a:cubicBezTo>
                    <a:cubicBezTo>
                      <a:pt x="10933" y="6644"/>
                      <a:pt x="11619" y="5787"/>
                      <a:pt x="12219" y="4942"/>
                    </a:cubicBezTo>
                    <a:cubicBezTo>
                      <a:pt x="12819" y="4096"/>
                      <a:pt x="13333" y="3263"/>
                      <a:pt x="13676" y="2739"/>
                    </a:cubicBezTo>
                    <a:cubicBezTo>
                      <a:pt x="14019" y="2215"/>
                      <a:pt x="14191" y="2000"/>
                      <a:pt x="14276" y="1989"/>
                    </a:cubicBezTo>
                    <a:cubicBezTo>
                      <a:pt x="14362" y="1977"/>
                      <a:pt x="14362" y="2167"/>
                      <a:pt x="13848" y="2727"/>
                    </a:cubicBezTo>
                    <a:cubicBezTo>
                      <a:pt x="13333" y="3286"/>
                      <a:pt x="12305" y="4215"/>
                      <a:pt x="11362" y="5180"/>
                    </a:cubicBezTo>
                    <a:cubicBezTo>
                      <a:pt x="10419" y="6144"/>
                      <a:pt x="9562" y="7144"/>
                      <a:pt x="8962" y="8014"/>
                    </a:cubicBezTo>
                    <a:cubicBezTo>
                      <a:pt x="8362" y="8883"/>
                      <a:pt x="8019" y="9621"/>
                      <a:pt x="7762" y="10348"/>
                    </a:cubicBezTo>
                    <a:cubicBezTo>
                      <a:pt x="7505" y="11074"/>
                      <a:pt x="7333" y="11788"/>
                      <a:pt x="7162" y="12622"/>
                    </a:cubicBezTo>
                    <a:cubicBezTo>
                      <a:pt x="6991" y="13455"/>
                      <a:pt x="6819" y="14408"/>
                      <a:pt x="6733" y="15384"/>
                    </a:cubicBezTo>
                    <a:cubicBezTo>
                      <a:pt x="6648" y="16361"/>
                      <a:pt x="6648" y="17361"/>
                      <a:pt x="6476" y="18171"/>
                    </a:cubicBezTo>
                    <a:cubicBezTo>
                      <a:pt x="6305" y="18980"/>
                      <a:pt x="5962" y="19600"/>
                      <a:pt x="5705" y="19993"/>
                    </a:cubicBezTo>
                    <a:cubicBezTo>
                      <a:pt x="5448" y="20385"/>
                      <a:pt x="5276" y="20552"/>
                      <a:pt x="4933" y="20576"/>
                    </a:cubicBezTo>
                    <a:cubicBezTo>
                      <a:pt x="4591" y="20600"/>
                      <a:pt x="4076" y="20481"/>
                      <a:pt x="3819" y="19945"/>
                    </a:cubicBezTo>
                    <a:cubicBezTo>
                      <a:pt x="3562" y="19409"/>
                      <a:pt x="3562" y="18456"/>
                      <a:pt x="3733" y="17587"/>
                    </a:cubicBezTo>
                    <a:cubicBezTo>
                      <a:pt x="3905" y="16718"/>
                      <a:pt x="4248" y="15932"/>
                      <a:pt x="4762" y="15027"/>
                    </a:cubicBezTo>
                    <a:cubicBezTo>
                      <a:pt x="5276" y="14122"/>
                      <a:pt x="5962" y="13098"/>
                      <a:pt x="6562" y="12157"/>
                    </a:cubicBezTo>
                    <a:cubicBezTo>
                      <a:pt x="7162" y="11217"/>
                      <a:pt x="7676" y="10359"/>
                      <a:pt x="8019" y="9847"/>
                    </a:cubicBezTo>
                    <a:cubicBezTo>
                      <a:pt x="8362" y="9335"/>
                      <a:pt x="8533" y="9169"/>
                      <a:pt x="8619" y="9145"/>
                    </a:cubicBezTo>
                    <a:cubicBezTo>
                      <a:pt x="8705" y="9121"/>
                      <a:pt x="8705" y="9240"/>
                      <a:pt x="8448" y="9693"/>
                    </a:cubicBezTo>
                    <a:cubicBezTo>
                      <a:pt x="8191" y="10145"/>
                      <a:pt x="7676" y="10931"/>
                      <a:pt x="7076" y="11824"/>
                    </a:cubicBezTo>
                    <a:cubicBezTo>
                      <a:pt x="6476" y="12717"/>
                      <a:pt x="5791" y="13717"/>
                      <a:pt x="5191" y="14646"/>
                    </a:cubicBezTo>
                    <a:cubicBezTo>
                      <a:pt x="4591" y="15575"/>
                      <a:pt x="4076" y="16432"/>
                      <a:pt x="3305" y="17290"/>
                    </a:cubicBezTo>
                    <a:cubicBezTo>
                      <a:pt x="2533" y="18147"/>
                      <a:pt x="1505" y="19004"/>
                      <a:pt x="905" y="19492"/>
                    </a:cubicBezTo>
                    <a:cubicBezTo>
                      <a:pt x="305" y="19981"/>
                      <a:pt x="133" y="20100"/>
                      <a:pt x="48" y="20088"/>
                    </a:cubicBezTo>
                    <a:cubicBezTo>
                      <a:pt x="-38" y="20076"/>
                      <a:pt x="-38" y="19933"/>
                      <a:pt x="305" y="19445"/>
                    </a:cubicBezTo>
                    <a:cubicBezTo>
                      <a:pt x="648" y="18957"/>
                      <a:pt x="1333" y="18123"/>
                      <a:pt x="2019" y="17266"/>
                    </a:cubicBezTo>
                    <a:cubicBezTo>
                      <a:pt x="2705" y="16408"/>
                      <a:pt x="3391" y="15527"/>
                      <a:pt x="3905" y="14741"/>
                    </a:cubicBezTo>
                    <a:cubicBezTo>
                      <a:pt x="4419" y="13955"/>
                      <a:pt x="4762" y="13265"/>
                      <a:pt x="4933" y="12836"/>
                    </a:cubicBezTo>
                    <a:cubicBezTo>
                      <a:pt x="5105" y="12407"/>
                      <a:pt x="5105" y="12241"/>
                      <a:pt x="5019" y="12288"/>
                    </a:cubicBezTo>
                    <a:cubicBezTo>
                      <a:pt x="4933" y="12336"/>
                      <a:pt x="4762" y="12598"/>
                      <a:pt x="4333" y="13122"/>
                    </a:cubicBezTo>
                    <a:cubicBezTo>
                      <a:pt x="3905" y="13646"/>
                      <a:pt x="3219" y="14432"/>
                      <a:pt x="2705" y="15289"/>
                    </a:cubicBezTo>
                    <a:cubicBezTo>
                      <a:pt x="2191" y="16146"/>
                      <a:pt x="1848" y="17075"/>
                      <a:pt x="1591" y="18040"/>
                    </a:cubicBezTo>
                    <a:cubicBezTo>
                      <a:pt x="1333" y="19004"/>
                      <a:pt x="1162" y="20004"/>
                      <a:pt x="1076" y="20564"/>
                    </a:cubicBezTo>
                    <a:cubicBezTo>
                      <a:pt x="991" y="21124"/>
                      <a:pt x="991" y="21243"/>
                      <a:pt x="991" y="21362"/>
                    </a:cubicBezTo>
                    <a:cubicBezTo>
                      <a:pt x="991" y="21481"/>
                      <a:pt x="991" y="21600"/>
                      <a:pt x="991" y="21159"/>
                    </a:cubicBezTo>
                    <a:cubicBezTo>
                      <a:pt x="991" y="20719"/>
                      <a:pt x="991" y="19719"/>
                      <a:pt x="991" y="18766"/>
                    </a:cubicBezTo>
                    <a:cubicBezTo>
                      <a:pt x="991" y="17813"/>
                      <a:pt x="991" y="16908"/>
                      <a:pt x="1248" y="15980"/>
                    </a:cubicBezTo>
                    <a:cubicBezTo>
                      <a:pt x="1505" y="15051"/>
                      <a:pt x="2019" y="14098"/>
                      <a:pt x="2619" y="13158"/>
                    </a:cubicBezTo>
                    <a:cubicBezTo>
                      <a:pt x="3219" y="12217"/>
                      <a:pt x="3905" y="11288"/>
                      <a:pt x="4762" y="10371"/>
                    </a:cubicBezTo>
                    <a:cubicBezTo>
                      <a:pt x="5619" y="9454"/>
                      <a:pt x="6648" y="8550"/>
                      <a:pt x="7333" y="7704"/>
                    </a:cubicBezTo>
                    <a:cubicBezTo>
                      <a:pt x="8019" y="6859"/>
                      <a:pt x="8362" y="6073"/>
                      <a:pt x="8619" y="5382"/>
                    </a:cubicBezTo>
                    <a:cubicBezTo>
                      <a:pt x="8876" y="4692"/>
                      <a:pt x="9048" y="4096"/>
                      <a:pt x="9476" y="3394"/>
                    </a:cubicBezTo>
                    <a:cubicBezTo>
                      <a:pt x="9905" y="2691"/>
                      <a:pt x="10591" y="1881"/>
                      <a:pt x="10933" y="1405"/>
                    </a:cubicBezTo>
                    <a:cubicBezTo>
                      <a:pt x="11276" y="929"/>
                      <a:pt x="11276" y="786"/>
                      <a:pt x="11191" y="643"/>
                    </a:cubicBezTo>
                    <a:cubicBezTo>
                      <a:pt x="11105" y="500"/>
                      <a:pt x="10933" y="357"/>
                      <a:pt x="10505" y="333"/>
                    </a:cubicBezTo>
                    <a:cubicBezTo>
                      <a:pt x="10076" y="310"/>
                      <a:pt x="9391" y="405"/>
                      <a:pt x="8619" y="798"/>
                    </a:cubicBezTo>
                    <a:cubicBezTo>
                      <a:pt x="7848" y="1191"/>
                      <a:pt x="6991" y="1881"/>
                      <a:pt x="6219" y="2679"/>
                    </a:cubicBezTo>
                    <a:cubicBezTo>
                      <a:pt x="5448" y="3477"/>
                      <a:pt x="4762" y="4382"/>
                      <a:pt x="4419" y="4942"/>
                    </a:cubicBezTo>
                    <a:cubicBezTo>
                      <a:pt x="4076" y="5501"/>
                      <a:pt x="4076" y="5716"/>
                      <a:pt x="3991" y="5906"/>
                    </a:cubicBezTo>
                    <a:cubicBezTo>
                      <a:pt x="3905" y="6097"/>
                      <a:pt x="3733" y="6263"/>
                      <a:pt x="3819" y="6275"/>
                    </a:cubicBezTo>
                    <a:cubicBezTo>
                      <a:pt x="3905" y="6287"/>
                      <a:pt x="4248" y="6144"/>
                      <a:pt x="4848" y="5692"/>
                    </a:cubicBezTo>
                    <a:cubicBezTo>
                      <a:pt x="5448" y="5239"/>
                      <a:pt x="6305" y="4477"/>
                      <a:pt x="6819" y="3691"/>
                    </a:cubicBezTo>
                    <a:cubicBezTo>
                      <a:pt x="7333" y="2905"/>
                      <a:pt x="7505" y="2096"/>
                      <a:pt x="7676" y="1631"/>
                    </a:cubicBezTo>
                    <a:cubicBezTo>
                      <a:pt x="7848" y="1167"/>
                      <a:pt x="8019" y="1048"/>
                      <a:pt x="8105" y="881"/>
                    </a:cubicBezTo>
                    <a:cubicBezTo>
                      <a:pt x="8191" y="714"/>
                      <a:pt x="8191" y="500"/>
                      <a:pt x="8105" y="476"/>
                    </a:cubicBezTo>
                    <a:cubicBezTo>
                      <a:pt x="8019" y="452"/>
                      <a:pt x="7848" y="619"/>
                      <a:pt x="7419" y="1048"/>
                    </a:cubicBezTo>
                    <a:cubicBezTo>
                      <a:pt x="6991" y="1477"/>
                      <a:pt x="6305" y="2167"/>
                      <a:pt x="5876" y="2632"/>
                    </a:cubicBezTo>
                    <a:cubicBezTo>
                      <a:pt x="5448" y="3096"/>
                      <a:pt x="5276" y="3334"/>
                      <a:pt x="5191" y="3370"/>
                    </a:cubicBezTo>
                    <a:cubicBezTo>
                      <a:pt x="5105" y="3406"/>
                      <a:pt x="5105" y="3239"/>
                      <a:pt x="5448" y="2739"/>
                    </a:cubicBezTo>
                    <a:cubicBezTo>
                      <a:pt x="5791" y="2239"/>
                      <a:pt x="6476" y="1405"/>
                      <a:pt x="6819" y="917"/>
                    </a:cubicBezTo>
                    <a:cubicBezTo>
                      <a:pt x="7162" y="429"/>
                      <a:pt x="7162" y="286"/>
                      <a:pt x="6991" y="286"/>
                    </a:cubicBezTo>
                    <a:cubicBezTo>
                      <a:pt x="6819" y="286"/>
                      <a:pt x="6476" y="429"/>
                      <a:pt x="5791" y="941"/>
                    </a:cubicBezTo>
                    <a:cubicBezTo>
                      <a:pt x="5105" y="1453"/>
                      <a:pt x="4076" y="2334"/>
                      <a:pt x="3305" y="3167"/>
                    </a:cubicBezTo>
                    <a:cubicBezTo>
                      <a:pt x="2533" y="4001"/>
                      <a:pt x="2019" y="4787"/>
                      <a:pt x="2019" y="5227"/>
                    </a:cubicBezTo>
                    <a:cubicBezTo>
                      <a:pt x="2019" y="5668"/>
                      <a:pt x="2533" y="5763"/>
                      <a:pt x="3048" y="5858"/>
                    </a:cubicBezTo>
                  </a:path>
                </a:pathLst>
              </a:custGeom>
              <a:noFill/>
              <a:ln w="6611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462" name="Line">
                <a:extLst>
                  <a:ext uri="{FF2B5EF4-FFF2-40B4-BE49-F238E27FC236}">
                    <a16:creationId xmlns:a16="http://schemas.microsoft.com/office/drawing/2014/main" id="{5686B2E4-F06B-B288-1DF0-5CF7B21B5968}"/>
                  </a:ext>
                </a:extLst>
              </p:cNvPr>
              <p:cNvSpPr/>
              <p:nvPr/>
            </p:nvSpPr>
            <p:spPr>
              <a:xfrm>
                <a:off x="12770" y="-630261"/>
                <a:ext cx="20608" cy="883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0057" y="1240"/>
                      <a:pt x="18514" y="2480"/>
                      <a:pt x="17057" y="3600"/>
                    </a:cubicBezTo>
                    <a:cubicBezTo>
                      <a:pt x="15600" y="4720"/>
                      <a:pt x="14229" y="5720"/>
                      <a:pt x="12943" y="6740"/>
                    </a:cubicBezTo>
                    <a:cubicBezTo>
                      <a:pt x="11657" y="7760"/>
                      <a:pt x="10457" y="8800"/>
                      <a:pt x="9429" y="9900"/>
                    </a:cubicBezTo>
                    <a:cubicBezTo>
                      <a:pt x="8400" y="11000"/>
                      <a:pt x="7543" y="12160"/>
                      <a:pt x="6514" y="13440"/>
                    </a:cubicBezTo>
                    <a:cubicBezTo>
                      <a:pt x="5486" y="14720"/>
                      <a:pt x="4286" y="16120"/>
                      <a:pt x="3171" y="17500"/>
                    </a:cubicBezTo>
                    <a:cubicBezTo>
                      <a:pt x="2057" y="18880"/>
                      <a:pt x="1029" y="20240"/>
                      <a:pt x="0" y="21600"/>
                    </a:cubicBezTo>
                  </a:path>
                </a:pathLst>
              </a:custGeom>
              <a:noFill/>
              <a:ln w="6611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463" name="Line">
                <a:extLst>
                  <a:ext uri="{FF2B5EF4-FFF2-40B4-BE49-F238E27FC236}">
                    <a16:creationId xmlns:a16="http://schemas.microsoft.com/office/drawing/2014/main" id="{7901C577-0507-4744-63F6-B55B545D1920}"/>
                  </a:ext>
                </a:extLst>
              </p:cNvPr>
              <p:cNvSpPr/>
              <p:nvPr/>
            </p:nvSpPr>
            <p:spPr>
              <a:xfrm>
                <a:off x="16205" y="-634676"/>
                <a:ext cx="19626" cy="91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0520" y="929"/>
                      <a:pt x="19440" y="1858"/>
                      <a:pt x="18000" y="3019"/>
                    </a:cubicBezTo>
                    <a:cubicBezTo>
                      <a:pt x="16560" y="4181"/>
                      <a:pt x="14760" y="5574"/>
                      <a:pt x="13050" y="7026"/>
                    </a:cubicBezTo>
                    <a:cubicBezTo>
                      <a:pt x="11340" y="8477"/>
                      <a:pt x="9720" y="9987"/>
                      <a:pt x="8280" y="11439"/>
                    </a:cubicBezTo>
                    <a:cubicBezTo>
                      <a:pt x="6840" y="12890"/>
                      <a:pt x="5580" y="14284"/>
                      <a:pt x="4320" y="15774"/>
                    </a:cubicBezTo>
                    <a:cubicBezTo>
                      <a:pt x="3060" y="17265"/>
                      <a:pt x="1800" y="18852"/>
                      <a:pt x="1080" y="19839"/>
                    </a:cubicBezTo>
                    <a:cubicBezTo>
                      <a:pt x="360" y="20826"/>
                      <a:pt x="180" y="21213"/>
                      <a:pt x="0" y="21600"/>
                    </a:cubicBezTo>
                  </a:path>
                </a:pathLst>
              </a:custGeom>
              <a:noFill/>
              <a:ln w="6611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464" name="Line">
                <a:extLst>
                  <a:ext uri="{FF2B5EF4-FFF2-40B4-BE49-F238E27FC236}">
                    <a16:creationId xmlns:a16="http://schemas.microsoft.com/office/drawing/2014/main" id="{7074BADE-8836-E3F3-180A-C2AE11BA7189}"/>
                  </a:ext>
                </a:extLst>
              </p:cNvPr>
              <p:cNvSpPr/>
              <p:nvPr/>
            </p:nvSpPr>
            <p:spPr>
              <a:xfrm>
                <a:off x="17900" y="-639583"/>
                <a:ext cx="22837" cy="924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538" extrusionOk="0">
                    <a:moveTo>
                      <a:pt x="21543" y="0"/>
                    </a:moveTo>
                    <a:cubicBezTo>
                      <a:pt x="20309" y="1067"/>
                      <a:pt x="19074" y="2133"/>
                      <a:pt x="17686" y="3257"/>
                    </a:cubicBezTo>
                    <a:cubicBezTo>
                      <a:pt x="16297" y="4381"/>
                      <a:pt x="14754" y="5562"/>
                      <a:pt x="13134" y="6933"/>
                    </a:cubicBezTo>
                    <a:cubicBezTo>
                      <a:pt x="11514" y="8305"/>
                      <a:pt x="9817" y="9867"/>
                      <a:pt x="8429" y="11410"/>
                    </a:cubicBezTo>
                    <a:cubicBezTo>
                      <a:pt x="7040" y="12952"/>
                      <a:pt x="5960" y="14476"/>
                      <a:pt x="4957" y="15867"/>
                    </a:cubicBezTo>
                    <a:cubicBezTo>
                      <a:pt x="3954" y="17257"/>
                      <a:pt x="3029" y="18514"/>
                      <a:pt x="2334" y="19371"/>
                    </a:cubicBezTo>
                    <a:cubicBezTo>
                      <a:pt x="1640" y="20229"/>
                      <a:pt x="1177" y="20686"/>
                      <a:pt x="792" y="21029"/>
                    </a:cubicBezTo>
                    <a:cubicBezTo>
                      <a:pt x="406" y="21371"/>
                      <a:pt x="97" y="21600"/>
                      <a:pt x="20" y="21524"/>
                    </a:cubicBezTo>
                    <a:cubicBezTo>
                      <a:pt x="-57" y="21448"/>
                      <a:pt x="97" y="21067"/>
                      <a:pt x="252" y="20686"/>
                    </a:cubicBezTo>
                  </a:path>
                </a:pathLst>
              </a:custGeom>
              <a:noFill/>
              <a:ln w="6611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465" name="Line">
                <a:extLst>
                  <a:ext uri="{FF2B5EF4-FFF2-40B4-BE49-F238E27FC236}">
                    <a16:creationId xmlns:a16="http://schemas.microsoft.com/office/drawing/2014/main" id="{48AF0A45-5865-203F-DBF7-D278622A7663}"/>
                  </a:ext>
                </a:extLst>
              </p:cNvPr>
              <p:cNvSpPr/>
              <p:nvPr/>
            </p:nvSpPr>
            <p:spPr>
              <a:xfrm>
                <a:off x="-1458" y="-638111"/>
                <a:ext cx="40724" cy="165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90" extrusionOk="0">
                    <a:moveTo>
                      <a:pt x="21600" y="0"/>
                    </a:moveTo>
                    <a:cubicBezTo>
                      <a:pt x="21340" y="406"/>
                      <a:pt x="21079" y="811"/>
                      <a:pt x="20602" y="1313"/>
                    </a:cubicBezTo>
                    <a:cubicBezTo>
                      <a:pt x="20125" y="1814"/>
                      <a:pt x="19431" y="2412"/>
                      <a:pt x="18694" y="3020"/>
                    </a:cubicBezTo>
                    <a:cubicBezTo>
                      <a:pt x="17957" y="3628"/>
                      <a:pt x="17176" y="4247"/>
                      <a:pt x="16482" y="4941"/>
                    </a:cubicBezTo>
                    <a:cubicBezTo>
                      <a:pt x="15788" y="5635"/>
                      <a:pt x="15181" y="6403"/>
                      <a:pt x="14617" y="7054"/>
                    </a:cubicBezTo>
                    <a:cubicBezTo>
                      <a:pt x="14053" y="7705"/>
                      <a:pt x="13532" y="8239"/>
                      <a:pt x="12969" y="8836"/>
                    </a:cubicBezTo>
                    <a:cubicBezTo>
                      <a:pt x="12405" y="9434"/>
                      <a:pt x="11798" y="10096"/>
                      <a:pt x="11190" y="10821"/>
                    </a:cubicBezTo>
                    <a:cubicBezTo>
                      <a:pt x="10583" y="11547"/>
                      <a:pt x="9976" y="12337"/>
                      <a:pt x="9499" y="12977"/>
                    </a:cubicBezTo>
                    <a:cubicBezTo>
                      <a:pt x="9022" y="13617"/>
                      <a:pt x="8675" y="14108"/>
                      <a:pt x="8414" y="14589"/>
                    </a:cubicBezTo>
                    <a:cubicBezTo>
                      <a:pt x="8154" y="15069"/>
                      <a:pt x="7981" y="15538"/>
                      <a:pt x="7807" y="15997"/>
                    </a:cubicBezTo>
                    <a:cubicBezTo>
                      <a:pt x="7634" y="16456"/>
                      <a:pt x="7460" y="16904"/>
                      <a:pt x="7330" y="17182"/>
                    </a:cubicBezTo>
                    <a:cubicBezTo>
                      <a:pt x="7200" y="17459"/>
                      <a:pt x="7113" y="17566"/>
                      <a:pt x="7070" y="17555"/>
                    </a:cubicBezTo>
                    <a:cubicBezTo>
                      <a:pt x="7026" y="17545"/>
                      <a:pt x="7026" y="17417"/>
                      <a:pt x="7157" y="17011"/>
                    </a:cubicBezTo>
                    <a:cubicBezTo>
                      <a:pt x="7287" y="16606"/>
                      <a:pt x="7547" y="15923"/>
                      <a:pt x="7807" y="15250"/>
                    </a:cubicBezTo>
                    <a:cubicBezTo>
                      <a:pt x="8067" y="14578"/>
                      <a:pt x="8328" y="13916"/>
                      <a:pt x="8675" y="13255"/>
                    </a:cubicBezTo>
                    <a:cubicBezTo>
                      <a:pt x="9022" y="12593"/>
                      <a:pt x="9455" y="11931"/>
                      <a:pt x="9976" y="11184"/>
                    </a:cubicBezTo>
                    <a:cubicBezTo>
                      <a:pt x="10496" y="10437"/>
                      <a:pt x="11104" y="9605"/>
                      <a:pt x="11754" y="8804"/>
                    </a:cubicBezTo>
                    <a:cubicBezTo>
                      <a:pt x="12405" y="8004"/>
                      <a:pt x="13099" y="7236"/>
                      <a:pt x="13663" y="6617"/>
                    </a:cubicBezTo>
                    <a:cubicBezTo>
                      <a:pt x="14227" y="5998"/>
                      <a:pt x="14660" y="5528"/>
                      <a:pt x="15137" y="5123"/>
                    </a:cubicBezTo>
                    <a:cubicBezTo>
                      <a:pt x="15614" y="4717"/>
                      <a:pt x="16135" y="4375"/>
                      <a:pt x="16612" y="4055"/>
                    </a:cubicBezTo>
                    <a:cubicBezTo>
                      <a:pt x="17089" y="3735"/>
                      <a:pt x="17523" y="3436"/>
                      <a:pt x="17610" y="3351"/>
                    </a:cubicBezTo>
                    <a:cubicBezTo>
                      <a:pt x="17696" y="3266"/>
                      <a:pt x="17436" y="3394"/>
                      <a:pt x="16959" y="3842"/>
                    </a:cubicBezTo>
                    <a:cubicBezTo>
                      <a:pt x="16482" y="4290"/>
                      <a:pt x="15788" y="5058"/>
                      <a:pt x="15137" y="5827"/>
                    </a:cubicBezTo>
                    <a:cubicBezTo>
                      <a:pt x="14487" y="6595"/>
                      <a:pt x="13880" y="7364"/>
                      <a:pt x="13316" y="8111"/>
                    </a:cubicBezTo>
                    <a:cubicBezTo>
                      <a:pt x="12752" y="8858"/>
                      <a:pt x="12231" y="9583"/>
                      <a:pt x="11798" y="10288"/>
                    </a:cubicBezTo>
                    <a:cubicBezTo>
                      <a:pt x="11364" y="10992"/>
                      <a:pt x="11017" y="11675"/>
                      <a:pt x="10670" y="12390"/>
                    </a:cubicBezTo>
                    <a:cubicBezTo>
                      <a:pt x="10323" y="13105"/>
                      <a:pt x="9976" y="13852"/>
                      <a:pt x="9629" y="14567"/>
                    </a:cubicBezTo>
                    <a:cubicBezTo>
                      <a:pt x="9282" y="15282"/>
                      <a:pt x="8935" y="15965"/>
                      <a:pt x="8718" y="16424"/>
                    </a:cubicBezTo>
                    <a:cubicBezTo>
                      <a:pt x="8501" y="16883"/>
                      <a:pt x="8414" y="17118"/>
                      <a:pt x="8328" y="17289"/>
                    </a:cubicBezTo>
                    <a:cubicBezTo>
                      <a:pt x="8241" y="17459"/>
                      <a:pt x="8154" y="17566"/>
                      <a:pt x="8111" y="17534"/>
                    </a:cubicBezTo>
                    <a:cubicBezTo>
                      <a:pt x="8068" y="17502"/>
                      <a:pt x="8068" y="17331"/>
                      <a:pt x="8284" y="16851"/>
                    </a:cubicBezTo>
                    <a:cubicBezTo>
                      <a:pt x="8501" y="16371"/>
                      <a:pt x="8935" y="15581"/>
                      <a:pt x="9282" y="14823"/>
                    </a:cubicBezTo>
                    <a:cubicBezTo>
                      <a:pt x="9629" y="14066"/>
                      <a:pt x="9889" y="13340"/>
                      <a:pt x="10236" y="12518"/>
                    </a:cubicBezTo>
                    <a:cubicBezTo>
                      <a:pt x="10583" y="11696"/>
                      <a:pt x="11017" y="10779"/>
                      <a:pt x="11581" y="9968"/>
                    </a:cubicBezTo>
                    <a:cubicBezTo>
                      <a:pt x="12145" y="9157"/>
                      <a:pt x="12839" y="8452"/>
                      <a:pt x="13532" y="7716"/>
                    </a:cubicBezTo>
                    <a:cubicBezTo>
                      <a:pt x="14226" y="6979"/>
                      <a:pt x="14920" y="6211"/>
                      <a:pt x="15354" y="5763"/>
                    </a:cubicBezTo>
                    <a:cubicBezTo>
                      <a:pt x="15788" y="5315"/>
                      <a:pt x="15961" y="5187"/>
                      <a:pt x="16092" y="5058"/>
                    </a:cubicBezTo>
                    <a:cubicBezTo>
                      <a:pt x="16222" y="4930"/>
                      <a:pt x="16308" y="4802"/>
                      <a:pt x="16308" y="4802"/>
                    </a:cubicBezTo>
                    <a:cubicBezTo>
                      <a:pt x="16308" y="4802"/>
                      <a:pt x="16222" y="4930"/>
                      <a:pt x="15788" y="5304"/>
                    </a:cubicBezTo>
                    <a:cubicBezTo>
                      <a:pt x="15354" y="5677"/>
                      <a:pt x="14574" y="6296"/>
                      <a:pt x="13880" y="7001"/>
                    </a:cubicBezTo>
                    <a:cubicBezTo>
                      <a:pt x="13186" y="7705"/>
                      <a:pt x="12578" y="8495"/>
                      <a:pt x="12058" y="9263"/>
                    </a:cubicBezTo>
                    <a:cubicBezTo>
                      <a:pt x="11537" y="10032"/>
                      <a:pt x="11104" y="10779"/>
                      <a:pt x="10670" y="11515"/>
                    </a:cubicBezTo>
                    <a:cubicBezTo>
                      <a:pt x="10236" y="12251"/>
                      <a:pt x="9802" y="12977"/>
                      <a:pt x="9499" y="13649"/>
                    </a:cubicBezTo>
                    <a:cubicBezTo>
                      <a:pt x="9195" y="14322"/>
                      <a:pt x="9022" y="14941"/>
                      <a:pt x="8848" y="15506"/>
                    </a:cubicBezTo>
                    <a:cubicBezTo>
                      <a:pt x="8675" y="16072"/>
                      <a:pt x="8501" y="16584"/>
                      <a:pt x="8371" y="16894"/>
                    </a:cubicBezTo>
                    <a:cubicBezTo>
                      <a:pt x="8241" y="17203"/>
                      <a:pt x="8154" y="17310"/>
                      <a:pt x="8111" y="17417"/>
                    </a:cubicBezTo>
                    <a:cubicBezTo>
                      <a:pt x="8068" y="17523"/>
                      <a:pt x="8068" y="17630"/>
                      <a:pt x="8024" y="17619"/>
                    </a:cubicBezTo>
                    <a:cubicBezTo>
                      <a:pt x="7981" y="17609"/>
                      <a:pt x="7894" y="17481"/>
                      <a:pt x="7851" y="17086"/>
                    </a:cubicBezTo>
                    <a:cubicBezTo>
                      <a:pt x="7807" y="16691"/>
                      <a:pt x="7807" y="16029"/>
                      <a:pt x="7981" y="15272"/>
                    </a:cubicBezTo>
                    <a:cubicBezTo>
                      <a:pt x="8154" y="14514"/>
                      <a:pt x="8501" y="13660"/>
                      <a:pt x="8935" y="12785"/>
                    </a:cubicBezTo>
                    <a:cubicBezTo>
                      <a:pt x="9369" y="11910"/>
                      <a:pt x="9889" y="11013"/>
                      <a:pt x="10366" y="10149"/>
                    </a:cubicBezTo>
                    <a:cubicBezTo>
                      <a:pt x="10843" y="9285"/>
                      <a:pt x="11277" y="8452"/>
                      <a:pt x="11711" y="7684"/>
                    </a:cubicBezTo>
                    <a:cubicBezTo>
                      <a:pt x="12145" y="6915"/>
                      <a:pt x="12578" y="6211"/>
                      <a:pt x="12925" y="5645"/>
                    </a:cubicBezTo>
                    <a:cubicBezTo>
                      <a:pt x="13272" y="5080"/>
                      <a:pt x="13533" y="4653"/>
                      <a:pt x="13793" y="4290"/>
                    </a:cubicBezTo>
                    <a:cubicBezTo>
                      <a:pt x="14053" y="3927"/>
                      <a:pt x="14313" y="3628"/>
                      <a:pt x="14400" y="3554"/>
                    </a:cubicBezTo>
                    <a:cubicBezTo>
                      <a:pt x="14487" y="3479"/>
                      <a:pt x="14400" y="3628"/>
                      <a:pt x="14010" y="4141"/>
                    </a:cubicBezTo>
                    <a:cubicBezTo>
                      <a:pt x="13619" y="4653"/>
                      <a:pt x="12925" y="5528"/>
                      <a:pt x="12405" y="6382"/>
                    </a:cubicBezTo>
                    <a:cubicBezTo>
                      <a:pt x="11884" y="7236"/>
                      <a:pt x="11537" y="8068"/>
                      <a:pt x="11190" y="8943"/>
                    </a:cubicBezTo>
                    <a:cubicBezTo>
                      <a:pt x="10843" y="9818"/>
                      <a:pt x="10496" y="10736"/>
                      <a:pt x="10236" y="11622"/>
                    </a:cubicBezTo>
                    <a:cubicBezTo>
                      <a:pt x="9976" y="12507"/>
                      <a:pt x="9802" y="13361"/>
                      <a:pt x="9716" y="13852"/>
                    </a:cubicBezTo>
                    <a:cubicBezTo>
                      <a:pt x="9629" y="14343"/>
                      <a:pt x="9629" y="14471"/>
                      <a:pt x="9542" y="14663"/>
                    </a:cubicBezTo>
                    <a:cubicBezTo>
                      <a:pt x="9455" y="14855"/>
                      <a:pt x="9282" y="15111"/>
                      <a:pt x="9108" y="15143"/>
                    </a:cubicBezTo>
                    <a:cubicBezTo>
                      <a:pt x="8935" y="15176"/>
                      <a:pt x="8761" y="14983"/>
                      <a:pt x="8718" y="14525"/>
                    </a:cubicBezTo>
                    <a:cubicBezTo>
                      <a:pt x="8675" y="14066"/>
                      <a:pt x="8761" y="13340"/>
                      <a:pt x="8978" y="12614"/>
                    </a:cubicBezTo>
                    <a:cubicBezTo>
                      <a:pt x="9195" y="11889"/>
                      <a:pt x="9542" y="11163"/>
                      <a:pt x="10019" y="10362"/>
                    </a:cubicBezTo>
                    <a:cubicBezTo>
                      <a:pt x="10496" y="9562"/>
                      <a:pt x="11104" y="8687"/>
                      <a:pt x="11754" y="7876"/>
                    </a:cubicBezTo>
                    <a:cubicBezTo>
                      <a:pt x="12405" y="7065"/>
                      <a:pt x="13099" y="6318"/>
                      <a:pt x="13533" y="5880"/>
                    </a:cubicBezTo>
                    <a:cubicBezTo>
                      <a:pt x="13966" y="5443"/>
                      <a:pt x="14140" y="5315"/>
                      <a:pt x="14357" y="5123"/>
                    </a:cubicBezTo>
                    <a:cubicBezTo>
                      <a:pt x="14573" y="4930"/>
                      <a:pt x="14834" y="4674"/>
                      <a:pt x="14920" y="4610"/>
                    </a:cubicBezTo>
                    <a:cubicBezTo>
                      <a:pt x="15007" y="4546"/>
                      <a:pt x="14920" y="4674"/>
                      <a:pt x="14487" y="5155"/>
                    </a:cubicBezTo>
                    <a:cubicBezTo>
                      <a:pt x="14053" y="5635"/>
                      <a:pt x="13272" y="6467"/>
                      <a:pt x="12665" y="7332"/>
                    </a:cubicBezTo>
                    <a:cubicBezTo>
                      <a:pt x="12058" y="8196"/>
                      <a:pt x="11624" y="9092"/>
                      <a:pt x="11234" y="10000"/>
                    </a:cubicBezTo>
                    <a:cubicBezTo>
                      <a:pt x="10843" y="10907"/>
                      <a:pt x="10496" y="11825"/>
                      <a:pt x="10280" y="12710"/>
                    </a:cubicBezTo>
                    <a:cubicBezTo>
                      <a:pt x="10063" y="13596"/>
                      <a:pt x="9976" y="14450"/>
                      <a:pt x="9889" y="15090"/>
                    </a:cubicBezTo>
                    <a:cubicBezTo>
                      <a:pt x="9802" y="15730"/>
                      <a:pt x="9716" y="16157"/>
                      <a:pt x="9629" y="16456"/>
                    </a:cubicBezTo>
                    <a:cubicBezTo>
                      <a:pt x="9542" y="16755"/>
                      <a:pt x="9455" y="16926"/>
                      <a:pt x="9369" y="16947"/>
                    </a:cubicBezTo>
                    <a:cubicBezTo>
                      <a:pt x="9282" y="16968"/>
                      <a:pt x="9195" y="16840"/>
                      <a:pt x="9195" y="16381"/>
                    </a:cubicBezTo>
                    <a:cubicBezTo>
                      <a:pt x="9195" y="15923"/>
                      <a:pt x="9282" y="15133"/>
                      <a:pt x="9412" y="14386"/>
                    </a:cubicBezTo>
                    <a:cubicBezTo>
                      <a:pt x="9542" y="13639"/>
                      <a:pt x="9716" y="12934"/>
                      <a:pt x="9976" y="12219"/>
                    </a:cubicBezTo>
                    <a:cubicBezTo>
                      <a:pt x="10236" y="11504"/>
                      <a:pt x="10583" y="10779"/>
                      <a:pt x="10887" y="10064"/>
                    </a:cubicBezTo>
                    <a:cubicBezTo>
                      <a:pt x="11190" y="9349"/>
                      <a:pt x="11451" y="8644"/>
                      <a:pt x="11667" y="8217"/>
                    </a:cubicBezTo>
                    <a:cubicBezTo>
                      <a:pt x="11884" y="7791"/>
                      <a:pt x="12058" y="7641"/>
                      <a:pt x="12101" y="7620"/>
                    </a:cubicBezTo>
                    <a:cubicBezTo>
                      <a:pt x="12145" y="7598"/>
                      <a:pt x="12058" y="7705"/>
                      <a:pt x="11667" y="8100"/>
                    </a:cubicBezTo>
                    <a:cubicBezTo>
                      <a:pt x="11277" y="8495"/>
                      <a:pt x="10583" y="9178"/>
                      <a:pt x="9976" y="9925"/>
                    </a:cubicBezTo>
                    <a:cubicBezTo>
                      <a:pt x="9369" y="10672"/>
                      <a:pt x="8848" y="11483"/>
                      <a:pt x="8458" y="12315"/>
                    </a:cubicBezTo>
                    <a:cubicBezTo>
                      <a:pt x="8067" y="13148"/>
                      <a:pt x="7807" y="14002"/>
                      <a:pt x="7547" y="14877"/>
                    </a:cubicBezTo>
                    <a:cubicBezTo>
                      <a:pt x="7287" y="15752"/>
                      <a:pt x="7027" y="16648"/>
                      <a:pt x="6853" y="17214"/>
                    </a:cubicBezTo>
                    <a:cubicBezTo>
                      <a:pt x="6680" y="17779"/>
                      <a:pt x="6593" y="18014"/>
                      <a:pt x="6419" y="18196"/>
                    </a:cubicBezTo>
                    <a:cubicBezTo>
                      <a:pt x="6246" y="18377"/>
                      <a:pt x="5986" y="18505"/>
                      <a:pt x="5855" y="18441"/>
                    </a:cubicBezTo>
                    <a:cubicBezTo>
                      <a:pt x="5725" y="18377"/>
                      <a:pt x="5725" y="18121"/>
                      <a:pt x="5855" y="17587"/>
                    </a:cubicBezTo>
                    <a:cubicBezTo>
                      <a:pt x="5986" y="17054"/>
                      <a:pt x="6246" y="16243"/>
                      <a:pt x="6549" y="15368"/>
                    </a:cubicBezTo>
                    <a:cubicBezTo>
                      <a:pt x="6853" y="14492"/>
                      <a:pt x="7200" y="13553"/>
                      <a:pt x="7504" y="12742"/>
                    </a:cubicBezTo>
                    <a:cubicBezTo>
                      <a:pt x="7807" y="11931"/>
                      <a:pt x="8067" y="11248"/>
                      <a:pt x="8414" y="10533"/>
                    </a:cubicBezTo>
                    <a:cubicBezTo>
                      <a:pt x="8761" y="9818"/>
                      <a:pt x="9195" y="9071"/>
                      <a:pt x="9672" y="8335"/>
                    </a:cubicBezTo>
                    <a:cubicBezTo>
                      <a:pt x="10149" y="7598"/>
                      <a:pt x="10670" y="6873"/>
                      <a:pt x="11277" y="6062"/>
                    </a:cubicBezTo>
                    <a:cubicBezTo>
                      <a:pt x="11884" y="5251"/>
                      <a:pt x="12578" y="4354"/>
                      <a:pt x="12925" y="3853"/>
                    </a:cubicBezTo>
                    <a:cubicBezTo>
                      <a:pt x="13272" y="3351"/>
                      <a:pt x="13272" y="3244"/>
                      <a:pt x="13316" y="3116"/>
                    </a:cubicBezTo>
                    <a:cubicBezTo>
                      <a:pt x="13359" y="2988"/>
                      <a:pt x="13446" y="2839"/>
                      <a:pt x="13316" y="2860"/>
                    </a:cubicBezTo>
                    <a:cubicBezTo>
                      <a:pt x="13186" y="2881"/>
                      <a:pt x="12839" y="3074"/>
                      <a:pt x="12275" y="3596"/>
                    </a:cubicBezTo>
                    <a:cubicBezTo>
                      <a:pt x="11711" y="4119"/>
                      <a:pt x="10930" y="4973"/>
                      <a:pt x="10323" y="5838"/>
                    </a:cubicBezTo>
                    <a:cubicBezTo>
                      <a:pt x="9716" y="6702"/>
                      <a:pt x="9282" y="7577"/>
                      <a:pt x="8892" y="8356"/>
                    </a:cubicBezTo>
                    <a:cubicBezTo>
                      <a:pt x="8501" y="9135"/>
                      <a:pt x="8154" y="9818"/>
                      <a:pt x="7851" y="10565"/>
                    </a:cubicBezTo>
                    <a:cubicBezTo>
                      <a:pt x="7547" y="11312"/>
                      <a:pt x="7287" y="12123"/>
                      <a:pt x="7070" y="12870"/>
                    </a:cubicBezTo>
                    <a:cubicBezTo>
                      <a:pt x="6853" y="13617"/>
                      <a:pt x="6679" y="14300"/>
                      <a:pt x="6549" y="15005"/>
                    </a:cubicBezTo>
                    <a:cubicBezTo>
                      <a:pt x="6419" y="15709"/>
                      <a:pt x="6333" y="16435"/>
                      <a:pt x="6289" y="16926"/>
                    </a:cubicBezTo>
                    <a:cubicBezTo>
                      <a:pt x="6246" y="17417"/>
                      <a:pt x="6246" y="17673"/>
                      <a:pt x="6202" y="17876"/>
                    </a:cubicBezTo>
                    <a:cubicBezTo>
                      <a:pt x="6159" y="18078"/>
                      <a:pt x="6072" y="18228"/>
                      <a:pt x="6029" y="18185"/>
                    </a:cubicBezTo>
                    <a:cubicBezTo>
                      <a:pt x="5986" y="18142"/>
                      <a:pt x="5986" y="17908"/>
                      <a:pt x="6029" y="17353"/>
                    </a:cubicBezTo>
                    <a:cubicBezTo>
                      <a:pt x="6072" y="16798"/>
                      <a:pt x="6159" y="15923"/>
                      <a:pt x="6289" y="15079"/>
                    </a:cubicBezTo>
                    <a:cubicBezTo>
                      <a:pt x="6419" y="14236"/>
                      <a:pt x="6593" y="13425"/>
                      <a:pt x="6723" y="12689"/>
                    </a:cubicBezTo>
                    <a:cubicBezTo>
                      <a:pt x="6853" y="11953"/>
                      <a:pt x="6940" y="11291"/>
                      <a:pt x="7113" y="10565"/>
                    </a:cubicBezTo>
                    <a:cubicBezTo>
                      <a:pt x="7287" y="9840"/>
                      <a:pt x="7547" y="9050"/>
                      <a:pt x="7894" y="8260"/>
                    </a:cubicBezTo>
                    <a:cubicBezTo>
                      <a:pt x="8241" y="7470"/>
                      <a:pt x="8675" y="6681"/>
                      <a:pt x="9152" y="5870"/>
                    </a:cubicBezTo>
                    <a:cubicBezTo>
                      <a:pt x="9629" y="5058"/>
                      <a:pt x="10149" y="4226"/>
                      <a:pt x="10496" y="3639"/>
                    </a:cubicBezTo>
                    <a:cubicBezTo>
                      <a:pt x="10843" y="3052"/>
                      <a:pt x="11017" y="2711"/>
                      <a:pt x="11104" y="2487"/>
                    </a:cubicBezTo>
                    <a:cubicBezTo>
                      <a:pt x="11190" y="2262"/>
                      <a:pt x="11190" y="2156"/>
                      <a:pt x="11104" y="2209"/>
                    </a:cubicBezTo>
                    <a:cubicBezTo>
                      <a:pt x="11017" y="2262"/>
                      <a:pt x="10843" y="2476"/>
                      <a:pt x="10496" y="2913"/>
                    </a:cubicBezTo>
                    <a:cubicBezTo>
                      <a:pt x="10149" y="3351"/>
                      <a:pt x="9629" y="4013"/>
                      <a:pt x="9195" y="4749"/>
                    </a:cubicBezTo>
                    <a:cubicBezTo>
                      <a:pt x="8761" y="5485"/>
                      <a:pt x="8414" y="6296"/>
                      <a:pt x="8111" y="7033"/>
                    </a:cubicBezTo>
                    <a:cubicBezTo>
                      <a:pt x="7807" y="7769"/>
                      <a:pt x="7547" y="8431"/>
                      <a:pt x="7287" y="9178"/>
                    </a:cubicBezTo>
                    <a:cubicBezTo>
                      <a:pt x="7027" y="9925"/>
                      <a:pt x="6766" y="10757"/>
                      <a:pt x="6593" y="11579"/>
                    </a:cubicBezTo>
                    <a:cubicBezTo>
                      <a:pt x="6419" y="12401"/>
                      <a:pt x="6333" y="13212"/>
                      <a:pt x="6246" y="14087"/>
                    </a:cubicBezTo>
                    <a:cubicBezTo>
                      <a:pt x="6159" y="14962"/>
                      <a:pt x="6072" y="15901"/>
                      <a:pt x="6029" y="16552"/>
                    </a:cubicBezTo>
                    <a:cubicBezTo>
                      <a:pt x="5986" y="17203"/>
                      <a:pt x="5986" y="17566"/>
                      <a:pt x="5899" y="17854"/>
                    </a:cubicBezTo>
                    <a:cubicBezTo>
                      <a:pt x="5812" y="18142"/>
                      <a:pt x="5639" y="18356"/>
                      <a:pt x="5508" y="18398"/>
                    </a:cubicBezTo>
                    <a:cubicBezTo>
                      <a:pt x="5378" y="18441"/>
                      <a:pt x="5292" y="18313"/>
                      <a:pt x="5248" y="17833"/>
                    </a:cubicBezTo>
                    <a:cubicBezTo>
                      <a:pt x="5205" y="17353"/>
                      <a:pt x="5205" y="16520"/>
                      <a:pt x="5248" y="15688"/>
                    </a:cubicBezTo>
                    <a:cubicBezTo>
                      <a:pt x="5292" y="14855"/>
                      <a:pt x="5378" y="14023"/>
                      <a:pt x="5508" y="13308"/>
                    </a:cubicBezTo>
                    <a:cubicBezTo>
                      <a:pt x="5639" y="12593"/>
                      <a:pt x="5812" y="11995"/>
                      <a:pt x="6029" y="11323"/>
                    </a:cubicBezTo>
                    <a:cubicBezTo>
                      <a:pt x="6246" y="10651"/>
                      <a:pt x="6506" y="9904"/>
                      <a:pt x="6853" y="9125"/>
                    </a:cubicBezTo>
                    <a:cubicBezTo>
                      <a:pt x="7200" y="8345"/>
                      <a:pt x="7634" y="7534"/>
                      <a:pt x="8154" y="6702"/>
                    </a:cubicBezTo>
                    <a:cubicBezTo>
                      <a:pt x="8675" y="5870"/>
                      <a:pt x="9282" y="5016"/>
                      <a:pt x="9629" y="4450"/>
                    </a:cubicBezTo>
                    <a:cubicBezTo>
                      <a:pt x="9976" y="3885"/>
                      <a:pt x="10063" y="3607"/>
                      <a:pt x="10149" y="3415"/>
                    </a:cubicBezTo>
                    <a:cubicBezTo>
                      <a:pt x="10236" y="3223"/>
                      <a:pt x="10323" y="3116"/>
                      <a:pt x="10193" y="3148"/>
                    </a:cubicBezTo>
                    <a:cubicBezTo>
                      <a:pt x="10063" y="3180"/>
                      <a:pt x="9716" y="3351"/>
                      <a:pt x="9152" y="3863"/>
                    </a:cubicBezTo>
                    <a:cubicBezTo>
                      <a:pt x="8588" y="4375"/>
                      <a:pt x="7807" y="5229"/>
                      <a:pt x="7200" y="6094"/>
                    </a:cubicBezTo>
                    <a:cubicBezTo>
                      <a:pt x="6593" y="6958"/>
                      <a:pt x="6159" y="7833"/>
                      <a:pt x="5855" y="8591"/>
                    </a:cubicBezTo>
                    <a:cubicBezTo>
                      <a:pt x="5552" y="9349"/>
                      <a:pt x="5378" y="9989"/>
                      <a:pt x="5248" y="10693"/>
                    </a:cubicBezTo>
                    <a:cubicBezTo>
                      <a:pt x="5118" y="11398"/>
                      <a:pt x="5031" y="12166"/>
                      <a:pt x="4988" y="12966"/>
                    </a:cubicBezTo>
                    <a:cubicBezTo>
                      <a:pt x="4945" y="13767"/>
                      <a:pt x="4945" y="14599"/>
                      <a:pt x="4988" y="15453"/>
                    </a:cubicBezTo>
                    <a:cubicBezTo>
                      <a:pt x="5031" y="16307"/>
                      <a:pt x="5118" y="17182"/>
                      <a:pt x="5205" y="17811"/>
                    </a:cubicBezTo>
                    <a:cubicBezTo>
                      <a:pt x="5292" y="18441"/>
                      <a:pt x="5378" y="18825"/>
                      <a:pt x="5508" y="19135"/>
                    </a:cubicBezTo>
                    <a:cubicBezTo>
                      <a:pt x="5639" y="19444"/>
                      <a:pt x="5812" y="19679"/>
                      <a:pt x="5899" y="19711"/>
                    </a:cubicBezTo>
                    <a:cubicBezTo>
                      <a:pt x="5986" y="19743"/>
                      <a:pt x="5986" y="19572"/>
                      <a:pt x="5855" y="19124"/>
                    </a:cubicBezTo>
                    <a:cubicBezTo>
                      <a:pt x="5725" y="18676"/>
                      <a:pt x="5465" y="17950"/>
                      <a:pt x="5292" y="17192"/>
                    </a:cubicBezTo>
                    <a:cubicBezTo>
                      <a:pt x="5118" y="16435"/>
                      <a:pt x="5031" y="15645"/>
                      <a:pt x="4945" y="14909"/>
                    </a:cubicBezTo>
                    <a:cubicBezTo>
                      <a:pt x="4858" y="14172"/>
                      <a:pt x="4771" y="13489"/>
                      <a:pt x="4684" y="12764"/>
                    </a:cubicBezTo>
                    <a:cubicBezTo>
                      <a:pt x="4598" y="12038"/>
                      <a:pt x="4511" y="11270"/>
                      <a:pt x="4467" y="10458"/>
                    </a:cubicBezTo>
                    <a:cubicBezTo>
                      <a:pt x="4424" y="9647"/>
                      <a:pt x="4424" y="8794"/>
                      <a:pt x="4554" y="7951"/>
                    </a:cubicBezTo>
                    <a:cubicBezTo>
                      <a:pt x="4684" y="7108"/>
                      <a:pt x="4945" y="6275"/>
                      <a:pt x="5292" y="5539"/>
                    </a:cubicBezTo>
                    <a:cubicBezTo>
                      <a:pt x="5639" y="4802"/>
                      <a:pt x="6072" y="4162"/>
                      <a:pt x="6333" y="3789"/>
                    </a:cubicBezTo>
                    <a:cubicBezTo>
                      <a:pt x="6593" y="3415"/>
                      <a:pt x="6680" y="3308"/>
                      <a:pt x="6636" y="3340"/>
                    </a:cubicBezTo>
                    <a:cubicBezTo>
                      <a:pt x="6593" y="3372"/>
                      <a:pt x="6419" y="3543"/>
                      <a:pt x="6116" y="3981"/>
                    </a:cubicBezTo>
                    <a:cubicBezTo>
                      <a:pt x="5812" y="4418"/>
                      <a:pt x="5378" y="5123"/>
                      <a:pt x="5031" y="5902"/>
                    </a:cubicBezTo>
                    <a:cubicBezTo>
                      <a:pt x="4684" y="6681"/>
                      <a:pt x="4424" y="7534"/>
                      <a:pt x="4207" y="8324"/>
                    </a:cubicBezTo>
                    <a:cubicBezTo>
                      <a:pt x="3990" y="9114"/>
                      <a:pt x="3817" y="9840"/>
                      <a:pt x="3730" y="10619"/>
                    </a:cubicBezTo>
                    <a:cubicBezTo>
                      <a:pt x="3643" y="11398"/>
                      <a:pt x="3643" y="12230"/>
                      <a:pt x="3643" y="13094"/>
                    </a:cubicBezTo>
                    <a:cubicBezTo>
                      <a:pt x="3643" y="13959"/>
                      <a:pt x="3643" y="14855"/>
                      <a:pt x="3730" y="15677"/>
                    </a:cubicBezTo>
                    <a:cubicBezTo>
                      <a:pt x="3817" y="16499"/>
                      <a:pt x="3990" y="17246"/>
                      <a:pt x="4121" y="17950"/>
                    </a:cubicBezTo>
                    <a:cubicBezTo>
                      <a:pt x="4251" y="18655"/>
                      <a:pt x="4337" y="19316"/>
                      <a:pt x="4337" y="19722"/>
                    </a:cubicBezTo>
                    <a:cubicBezTo>
                      <a:pt x="4337" y="20127"/>
                      <a:pt x="4251" y="20277"/>
                      <a:pt x="4164" y="20298"/>
                    </a:cubicBezTo>
                    <a:cubicBezTo>
                      <a:pt x="4077" y="20319"/>
                      <a:pt x="3990" y="20213"/>
                      <a:pt x="3860" y="19839"/>
                    </a:cubicBezTo>
                    <a:cubicBezTo>
                      <a:pt x="3730" y="19466"/>
                      <a:pt x="3557" y="18825"/>
                      <a:pt x="3427" y="18068"/>
                    </a:cubicBezTo>
                    <a:cubicBezTo>
                      <a:pt x="3296" y="17310"/>
                      <a:pt x="3210" y="16435"/>
                      <a:pt x="3123" y="15634"/>
                    </a:cubicBezTo>
                    <a:cubicBezTo>
                      <a:pt x="3036" y="14834"/>
                      <a:pt x="2949" y="14108"/>
                      <a:pt x="2906" y="13287"/>
                    </a:cubicBezTo>
                    <a:cubicBezTo>
                      <a:pt x="2863" y="12465"/>
                      <a:pt x="2863" y="11547"/>
                      <a:pt x="2863" y="10629"/>
                    </a:cubicBezTo>
                    <a:cubicBezTo>
                      <a:pt x="2863" y="9711"/>
                      <a:pt x="2863" y="8794"/>
                      <a:pt x="3036" y="7919"/>
                    </a:cubicBezTo>
                    <a:cubicBezTo>
                      <a:pt x="3210" y="7043"/>
                      <a:pt x="3557" y="6211"/>
                      <a:pt x="3947" y="5443"/>
                    </a:cubicBezTo>
                    <a:cubicBezTo>
                      <a:pt x="4337" y="4674"/>
                      <a:pt x="4771" y="3970"/>
                      <a:pt x="4988" y="3564"/>
                    </a:cubicBezTo>
                    <a:cubicBezTo>
                      <a:pt x="5205" y="3159"/>
                      <a:pt x="5205" y="3052"/>
                      <a:pt x="5161" y="3084"/>
                    </a:cubicBezTo>
                    <a:cubicBezTo>
                      <a:pt x="5118" y="3116"/>
                      <a:pt x="5031" y="3287"/>
                      <a:pt x="4771" y="3799"/>
                    </a:cubicBezTo>
                    <a:cubicBezTo>
                      <a:pt x="4511" y="4311"/>
                      <a:pt x="4077" y="5165"/>
                      <a:pt x="3730" y="6019"/>
                    </a:cubicBezTo>
                    <a:cubicBezTo>
                      <a:pt x="3383" y="6873"/>
                      <a:pt x="3123" y="7726"/>
                      <a:pt x="2949" y="8506"/>
                    </a:cubicBezTo>
                    <a:cubicBezTo>
                      <a:pt x="2776" y="9285"/>
                      <a:pt x="2689" y="9989"/>
                      <a:pt x="2646" y="10747"/>
                    </a:cubicBezTo>
                    <a:cubicBezTo>
                      <a:pt x="2602" y="11504"/>
                      <a:pt x="2602" y="12315"/>
                      <a:pt x="2602" y="13105"/>
                    </a:cubicBezTo>
                    <a:cubicBezTo>
                      <a:pt x="2602" y="13895"/>
                      <a:pt x="2602" y="14663"/>
                      <a:pt x="2646" y="15453"/>
                    </a:cubicBezTo>
                    <a:cubicBezTo>
                      <a:pt x="2689" y="16243"/>
                      <a:pt x="2776" y="17054"/>
                      <a:pt x="2863" y="17694"/>
                    </a:cubicBezTo>
                    <a:cubicBezTo>
                      <a:pt x="2949" y="18334"/>
                      <a:pt x="3036" y="18804"/>
                      <a:pt x="3036" y="19092"/>
                    </a:cubicBezTo>
                    <a:cubicBezTo>
                      <a:pt x="3036" y="19380"/>
                      <a:pt x="2949" y="19487"/>
                      <a:pt x="2863" y="19466"/>
                    </a:cubicBezTo>
                    <a:cubicBezTo>
                      <a:pt x="2776" y="19444"/>
                      <a:pt x="2689" y="19295"/>
                      <a:pt x="2516" y="18889"/>
                    </a:cubicBezTo>
                    <a:cubicBezTo>
                      <a:pt x="2342" y="18484"/>
                      <a:pt x="2082" y="17822"/>
                      <a:pt x="1822" y="17075"/>
                    </a:cubicBezTo>
                    <a:cubicBezTo>
                      <a:pt x="1561" y="16328"/>
                      <a:pt x="1301" y="15496"/>
                      <a:pt x="1128" y="14749"/>
                    </a:cubicBezTo>
                    <a:cubicBezTo>
                      <a:pt x="954" y="14002"/>
                      <a:pt x="868" y="13340"/>
                      <a:pt x="781" y="12582"/>
                    </a:cubicBezTo>
                    <a:cubicBezTo>
                      <a:pt x="694" y="11825"/>
                      <a:pt x="607" y="10971"/>
                      <a:pt x="564" y="10117"/>
                    </a:cubicBezTo>
                    <a:cubicBezTo>
                      <a:pt x="521" y="9263"/>
                      <a:pt x="521" y="8409"/>
                      <a:pt x="607" y="7609"/>
                    </a:cubicBezTo>
                    <a:cubicBezTo>
                      <a:pt x="694" y="6809"/>
                      <a:pt x="868" y="6062"/>
                      <a:pt x="1128" y="5336"/>
                    </a:cubicBezTo>
                    <a:cubicBezTo>
                      <a:pt x="1388" y="4610"/>
                      <a:pt x="1735" y="3906"/>
                      <a:pt x="1909" y="3490"/>
                    </a:cubicBezTo>
                    <a:cubicBezTo>
                      <a:pt x="2082" y="3074"/>
                      <a:pt x="2082" y="2945"/>
                      <a:pt x="1995" y="2988"/>
                    </a:cubicBezTo>
                    <a:cubicBezTo>
                      <a:pt x="1909" y="3031"/>
                      <a:pt x="1735" y="3244"/>
                      <a:pt x="1518" y="3692"/>
                    </a:cubicBezTo>
                    <a:cubicBezTo>
                      <a:pt x="1301" y="4141"/>
                      <a:pt x="1041" y="4824"/>
                      <a:pt x="868" y="5603"/>
                    </a:cubicBezTo>
                    <a:cubicBezTo>
                      <a:pt x="694" y="6382"/>
                      <a:pt x="607" y="7257"/>
                      <a:pt x="521" y="8079"/>
                    </a:cubicBezTo>
                    <a:cubicBezTo>
                      <a:pt x="434" y="8900"/>
                      <a:pt x="347" y="9669"/>
                      <a:pt x="347" y="10523"/>
                    </a:cubicBezTo>
                    <a:cubicBezTo>
                      <a:pt x="347" y="11376"/>
                      <a:pt x="434" y="12315"/>
                      <a:pt x="607" y="13244"/>
                    </a:cubicBezTo>
                    <a:cubicBezTo>
                      <a:pt x="781" y="14172"/>
                      <a:pt x="1041" y="15090"/>
                      <a:pt x="1345" y="15923"/>
                    </a:cubicBezTo>
                    <a:cubicBezTo>
                      <a:pt x="1648" y="16755"/>
                      <a:pt x="1995" y="17502"/>
                      <a:pt x="2386" y="18260"/>
                    </a:cubicBezTo>
                    <a:cubicBezTo>
                      <a:pt x="2776" y="19017"/>
                      <a:pt x="3210" y="19786"/>
                      <a:pt x="3513" y="20309"/>
                    </a:cubicBezTo>
                    <a:cubicBezTo>
                      <a:pt x="3817" y="20832"/>
                      <a:pt x="3990" y="21109"/>
                      <a:pt x="4077" y="21301"/>
                    </a:cubicBezTo>
                    <a:cubicBezTo>
                      <a:pt x="4164" y="21493"/>
                      <a:pt x="4164" y="21600"/>
                      <a:pt x="3990" y="21589"/>
                    </a:cubicBezTo>
                    <a:cubicBezTo>
                      <a:pt x="3817" y="21579"/>
                      <a:pt x="3470" y="21451"/>
                      <a:pt x="3080" y="20981"/>
                    </a:cubicBezTo>
                    <a:cubicBezTo>
                      <a:pt x="2689" y="20511"/>
                      <a:pt x="2255" y="19700"/>
                      <a:pt x="1908" y="18985"/>
                    </a:cubicBezTo>
                    <a:cubicBezTo>
                      <a:pt x="1561" y="18270"/>
                      <a:pt x="1301" y="17651"/>
                      <a:pt x="1084" y="16979"/>
                    </a:cubicBezTo>
                    <a:cubicBezTo>
                      <a:pt x="868" y="16307"/>
                      <a:pt x="694" y="15581"/>
                      <a:pt x="521" y="14770"/>
                    </a:cubicBezTo>
                    <a:cubicBezTo>
                      <a:pt x="347" y="13959"/>
                      <a:pt x="174" y="13062"/>
                      <a:pt x="87" y="12337"/>
                    </a:cubicBezTo>
                    <a:cubicBezTo>
                      <a:pt x="0" y="11611"/>
                      <a:pt x="0" y="11056"/>
                      <a:pt x="0" y="10533"/>
                    </a:cubicBezTo>
                    <a:cubicBezTo>
                      <a:pt x="0" y="10010"/>
                      <a:pt x="0" y="9519"/>
                      <a:pt x="43" y="8794"/>
                    </a:cubicBezTo>
                    <a:cubicBezTo>
                      <a:pt x="87" y="8068"/>
                      <a:pt x="174" y="7108"/>
                      <a:pt x="347" y="6254"/>
                    </a:cubicBezTo>
                    <a:cubicBezTo>
                      <a:pt x="521" y="5400"/>
                      <a:pt x="781" y="4653"/>
                      <a:pt x="1041" y="4055"/>
                    </a:cubicBezTo>
                    <a:cubicBezTo>
                      <a:pt x="1301" y="3458"/>
                      <a:pt x="1561" y="3009"/>
                      <a:pt x="1778" y="2689"/>
                    </a:cubicBezTo>
                    <a:cubicBezTo>
                      <a:pt x="1995" y="2369"/>
                      <a:pt x="2169" y="2177"/>
                      <a:pt x="2212" y="2156"/>
                    </a:cubicBezTo>
                    <a:cubicBezTo>
                      <a:pt x="2255" y="2134"/>
                      <a:pt x="2169" y="2284"/>
                      <a:pt x="1952" y="2732"/>
                    </a:cubicBezTo>
                    <a:cubicBezTo>
                      <a:pt x="1735" y="3180"/>
                      <a:pt x="1388" y="3927"/>
                      <a:pt x="1084" y="4760"/>
                    </a:cubicBezTo>
                    <a:cubicBezTo>
                      <a:pt x="781" y="5592"/>
                      <a:pt x="521" y="6510"/>
                      <a:pt x="347" y="7353"/>
                    </a:cubicBezTo>
                    <a:cubicBezTo>
                      <a:pt x="174" y="8196"/>
                      <a:pt x="87" y="8964"/>
                      <a:pt x="43" y="9808"/>
                    </a:cubicBezTo>
                    <a:cubicBezTo>
                      <a:pt x="0" y="10651"/>
                      <a:pt x="0" y="11568"/>
                      <a:pt x="43" y="12475"/>
                    </a:cubicBezTo>
                    <a:cubicBezTo>
                      <a:pt x="87" y="13383"/>
                      <a:pt x="174" y="14279"/>
                      <a:pt x="304" y="15133"/>
                    </a:cubicBezTo>
                    <a:cubicBezTo>
                      <a:pt x="434" y="15987"/>
                      <a:pt x="607" y="16798"/>
                      <a:pt x="868" y="17619"/>
                    </a:cubicBezTo>
                    <a:cubicBezTo>
                      <a:pt x="1128" y="18441"/>
                      <a:pt x="1475" y="19274"/>
                      <a:pt x="1692" y="19764"/>
                    </a:cubicBezTo>
                    <a:cubicBezTo>
                      <a:pt x="1908" y="20255"/>
                      <a:pt x="1995" y="20405"/>
                      <a:pt x="2039" y="20533"/>
                    </a:cubicBezTo>
                    <a:cubicBezTo>
                      <a:pt x="2082" y="20661"/>
                      <a:pt x="2082" y="20768"/>
                      <a:pt x="1952" y="20746"/>
                    </a:cubicBezTo>
                    <a:cubicBezTo>
                      <a:pt x="1822" y="20725"/>
                      <a:pt x="1561" y="20575"/>
                      <a:pt x="1301" y="20426"/>
                    </a:cubicBezTo>
                  </a:path>
                </a:pathLst>
              </a:custGeom>
              <a:noFill/>
              <a:ln w="6611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466" name="Line">
                <a:extLst>
                  <a:ext uri="{FF2B5EF4-FFF2-40B4-BE49-F238E27FC236}">
                    <a16:creationId xmlns:a16="http://schemas.microsoft.com/office/drawing/2014/main" id="{F8A4E0C8-06DB-E1A8-2AE3-1D69730B3F15}"/>
                  </a:ext>
                </a:extLst>
              </p:cNvPr>
              <p:cNvSpPr/>
              <p:nvPr/>
            </p:nvSpPr>
            <p:spPr>
              <a:xfrm>
                <a:off x="-20368" y="-616697"/>
                <a:ext cx="19864" cy="1322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3" h="21563" extrusionOk="0">
                    <a:moveTo>
                      <a:pt x="18346" y="748"/>
                    </a:moveTo>
                    <a:cubicBezTo>
                      <a:pt x="16930" y="748"/>
                      <a:pt x="15513" y="748"/>
                      <a:pt x="14628" y="948"/>
                    </a:cubicBezTo>
                    <a:cubicBezTo>
                      <a:pt x="13743" y="1148"/>
                      <a:pt x="13389" y="1548"/>
                      <a:pt x="13300" y="2282"/>
                    </a:cubicBezTo>
                    <a:cubicBezTo>
                      <a:pt x="13212" y="3015"/>
                      <a:pt x="13389" y="4082"/>
                      <a:pt x="13566" y="5015"/>
                    </a:cubicBezTo>
                    <a:cubicBezTo>
                      <a:pt x="13743" y="5948"/>
                      <a:pt x="13920" y="6748"/>
                      <a:pt x="14186" y="7588"/>
                    </a:cubicBezTo>
                    <a:cubicBezTo>
                      <a:pt x="14451" y="8428"/>
                      <a:pt x="14805" y="9308"/>
                      <a:pt x="15159" y="10188"/>
                    </a:cubicBezTo>
                    <a:cubicBezTo>
                      <a:pt x="15513" y="11068"/>
                      <a:pt x="15867" y="11948"/>
                      <a:pt x="16222" y="12935"/>
                    </a:cubicBezTo>
                    <a:cubicBezTo>
                      <a:pt x="16576" y="13922"/>
                      <a:pt x="16930" y="15015"/>
                      <a:pt x="17195" y="16068"/>
                    </a:cubicBezTo>
                    <a:cubicBezTo>
                      <a:pt x="17461" y="17122"/>
                      <a:pt x="17638" y="18135"/>
                      <a:pt x="17726" y="18762"/>
                    </a:cubicBezTo>
                    <a:cubicBezTo>
                      <a:pt x="17815" y="19388"/>
                      <a:pt x="17815" y="19628"/>
                      <a:pt x="17815" y="19828"/>
                    </a:cubicBezTo>
                    <a:cubicBezTo>
                      <a:pt x="17815" y="20028"/>
                      <a:pt x="17815" y="20188"/>
                      <a:pt x="17549" y="19762"/>
                    </a:cubicBezTo>
                    <a:cubicBezTo>
                      <a:pt x="17284" y="19335"/>
                      <a:pt x="16753" y="18322"/>
                      <a:pt x="16222" y="17322"/>
                    </a:cubicBezTo>
                    <a:cubicBezTo>
                      <a:pt x="15690" y="16322"/>
                      <a:pt x="15159" y="15335"/>
                      <a:pt x="14628" y="14468"/>
                    </a:cubicBezTo>
                    <a:cubicBezTo>
                      <a:pt x="14097" y="13602"/>
                      <a:pt x="13566" y="12855"/>
                      <a:pt x="13123" y="12028"/>
                    </a:cubicBezTo>
                    <a:cubicBezTo>
                      <a:pt x="12681" y="11202"/>
                      <a:pt x="12326" y="10295"/>
                      <a:pt x="11972" y="9295"/>
                    </a:cubicBezTo>
                    <a:cubicBezTo>
                      <a:pt x="11618" y="8295"/>
                      <a:pt x="11264" y="7202"/>
                      <a:pt x="10999" y="6202"/>
                    </a:cubicBezTo>
                    <a:cubicBezTo>
                      <a:pt x="10733" y="5202"/>
                      <a:pt x="10556" y="4295"/>
                      <a:pt x="10556" y="3362"/>
                    </a:cubicBezTo>
                    <a:cubicBezTo>
                      <a:pt x="10556" y="2428"/>
                      <a:pt x="10733" y="1468"/>
                      <a:pt x="10999" y="855"/>
                    </a:cubicBezTo>
                    <a:cubicBezTo>
                      <a:pt x="11264" y="242"/>
                      <a:pt x="11618" y="-25"/>
                      <a:pt x="11795" y="2"/>
                    </a:cubicBezTo>
                    <a:cubicBezTo>
                      <a:pt x="11972" y="28"/>
                      <a:pt x="11972" y="348"/>
                      <a:pt x="11972" y="948"/>
                    </a:cubicBezTo>
                    <a:cubicBezTo>
                      <a:pt x="11972" y="1548"/>
                      <a:pt x="11972" y="2428"/>
                      <a:pt x="11972" y="3388"/>
                    </a:cubicBezTo>
                    <a:cubicBezTo>
                      <a:pt x="11972" y="4348"/>
                      <a:pt x="11972" y="5388"/>
                      <a:pt x="12061" y="6308"/>
                    </a:cubicBezTo>
                    <a:cubicBezTo>
                      <a:pt x="12149" y="7228"/>
                      <a:pt x="12326" y="8028"/>
                      <a:pt x="12592" y="8922"/>
                    </a:cubicBezTo>
                    <a:cubicBezTo>
                      <a:pt x="12858" y="9815"/>
                      <a:pt x="13212" y="10802"/>
                      <a:pt x="13743" y="11748"/>
                    </a:cubicBezTo>
                    <a:cubicBezTo>
                      <a:pt x="14274" y="12695"/>
                      <a:pt x="14982" y="13602"/>
                      <a:pt x="15779" y="14562"/>
                    </a:cubicBezTo>
                    <a:cubicBezTo>
                      <a:pt x="16576" y="15522"/>
                      <a:pt x="17461" y="16535"/>
                      <a:pt x="18169" y="17548"/>
                    </a:cubicBezTo>
                    <a:cubicBezTo>
                      <a:pt x="18877" y="18562"/>
                      <a:pt x="19408" y="19575"/>
                      <a:pt x="19674" y="20175"/>
                    </a:cubicBezTo>
                    <a:cubicBezTo>
                      <a:pt x="19940" y="20775"/>
                      <a:pt x="19940" y="20962"/>
                      <a:pt x="19940" y="20962"/>
                    </a:cubicBezTo>
                    <a:cubicBezTo>
                      <a:pt x="19940" y="20962"/>
                      <a:pt x="19940" y="20775"/>
                      <a:pt x="19408" y="20242"/>
                    </a:cubicBezTo>
                    <a:cubicBezTo>
                      <a:pt x="18877" y="19708"/>
                      <a:pt x="17815" y="18828"/>
                      <a:pt x="16841" y="17855"/>
                    </a:cubicBezTo>
                    <a:cubicBezTo>
                      <a:pt x="15868" y="16882"/>
                      <a:pt x="14982" y="15815"/>
                      <a:pt x="14097" y="14815"/>
                    </a:cubicBezTo>
                    <a:cubicBezTo>
                      <a:pt x="13212" y="13815"/>
                      <a:pt x="12327" y="12882"/>
                      <a:pt x="11618" y="11855"/>
                    </a:cubicBezTo>
                    <a:cubicBezTo>
                      <a:pt x="10910" y="10828"/>
                      <a:pt x="10379" y="9708"/>
                      <a:pt x="10025" y="8828"/>
                    </a:cubicBezTo>
                    <a:cubicBezTo>
                      <a:pt x="9671" y="7948"/>
                      <a:pt x="9494" y="7308"/>
                      <a:pt x="9405" y="6442"/>
                    </a:cubicBezTo>
                    <a:cubicBezTo>
                      <a:pt x="9317" y="5575"/>
                      <a:pt x="9317" y="4482"/>
                      <a:pt x="9671" y="3455"/>
                    </a:cubicBezTo>
                    <a:cubicBezTo>
                      <a:pt x="10025" y="2428"/>
                      <a:pt x="10733" y="1468"/>
                      <a:pt x="11353" y="895"/>
                    </a:cubicBezTo>
                    <a:cubicBezTo>
                      <a:pt x="11972" y="322"/>
                      <a:pt x="12504" y="135"/>
                      <a:pt x="12858" y="188"/>
                    </a:cubicBezTo>
                    <a:cubicBezTo>
                      <a:pt x="13212" y="242"/>
                      <a:pt x="13389" y="535"/>
                      <a:pt x="13654" y="1175"/>
                    </a:cubicBezTo>
                    <a:cubicBezTo>
                      <a:pt x="13920" y="1815"/>
                      <a:pt x="14274" y="2802"/>
                      <a:pt x="14628" y="3842"/>
                    </a:cubicBezTo>
                    <a:cubicBezTo>
                      <a:pt x="14982" y="4882"/>
                      <a:pt x="15336" y="5975"/>
                      <a:pt x="15602" y="6922"/>
                    </a:cubicBezTo>
                    <a:cubicBezTo>
                      <a:pt x="15867" y="7868"/>
                      <a:pt x="16044" y="8668"/>
                      <a:pt x="16399" y="9535"/>
                    </a:cubicBezTo>
                    <a:cubicBezTo>
                      <a:pt x="16753" y="10402"/>
                      <a:pt x="17284" y="11335"/>
                      <a:pt x="17726" y="12308"/>
                    </a:cubicBezTo>
                    <a:cubicBezTo>
                      <a:pt x="18169" y="13282"/>
                      <a:pt x="18523" y="14295"/>
                      <a:pt x="19054" y="15362"/>
                    </a:cubicBezTo>
                    <a:cubicBezTo>
                      <a:pt x="19585" y="16428"/>
                      <a:pt x="20294" y="17548"/>
                      <a:pt x="20648" y="18175"/>
                    </a:cubicBezTo>
                    <a:cubicBezTo>
                      <a:pt x="21002" y="18802"/>
                      <a:pt x="21002" y="18935"/>
                      <a:pt x="21090" y="19068"/>
                    </a:cubicBezTo>
                    <a:cubicBezTo>
                      <a:pt x="21179" y="19202"/>
                      <a:pt x="21356" y="19335"/>
                      <a:pt x="21444" y="19295"/>
                    </a:cubicBezTo>
                    <a:cubicBezTo>
                      <a:pt x="21533" y="19255"/>
                      <a:pt x="21533" y="19042"/>
                      <a:pt x="21356" y="18508"/>
                    </a:cubicBezTo>
                    <a:cubicBezTo>
                      <a:pt x="21179" y="17975"/>
                      <a:pt x="20825" y="17122"/>
                      <a:pt x="20382" y="16202"/>
                    </a:cubicBezTo>
                    <a:cubicBezTo>
                      <a:pt x="19940" y="15282"/>
                      <a:pt x="19408" y="14295"/>
                      <a:pt x="18877" y="13428"/>
                    </a:cubicBezTo>
                    <a:cubicBezTo>
                      <a:pt x="18346" y="12562"/>
                      <a:pt x="17815" y="11815"/>
                      <a:pt x="17461" y="10935"/>
                    </a:cubicBezTo>
                    <a:cubicBezTo>
                      <a:pt x="17107" y="10055"/>
                      <a:pt x="16930" y="9042"/>
                      <a:pt x="16753" y="8028"/>
                    </a:cubicBezTo>
                    <a:cubicBezTo>
                      <a:pt x="16576" y="7015"/>
                      <a:pt x="16399" y="6002"/>
                      <a:pt x="16576" y="5068"/>
                    </a:cubicBezTo>
                    <a:cubicBezTo>
                      <a:pt x="16753" y="4135"/>
                      <a:pt x="17284" y="3282"/>
                      <a:pt x="17815" y="2548"/>
                    </a:cubicBezTo>
                    <a:cubicBezTo>
                      <a:pt x="18346" y="1815"/>
                      <a:pt x="18877" y="1202"/>
                      <a:pt x="19320" y="802"/>
                    </a:cubicBezTo>
                    <a:cubicBezTo>
                      <a:pt x="19763" y="402"/>
                      <a:pt x="20117" y="215"/>
                      <a:pt x="20294" y="202"/>
                    </a:cubicBezTo>
                    <a:cubicBezTo>
                      <a:pt x="20471" y="188"/>
                      <a:pt x="20471" y="348"/>
                      <a:pt x="20205" y="935"/>
                    </a:cubicBezTo>
                    <a:cubicBezTo>
                      <a:pt x="19940" y="1522"/>
                      <a:pt x="19408" y="2535"/>
                      <a:pt x="19143" y="3522"/>
                    </a:cubicBezTo>
                    <a:cubicBezTo>
                      <a:pt x="18877" y="4508"/>
                      <a:pt x="18877" y="5468"/>
                      <a:pt x="18789" y="6375"/>
                    </a:cubicBezTo>
                    <a:cubicBezTo>
                      <a:pt x="18700" y="7282"/>
                      <a:pt x="18523" y="8135"/>
                      <a:pt x="18435" y="9028"/>
                    </a:cubicBezTo>
                    <a:cubicBezTo>
                      <a:pt x="18346" y="9922"/>
                      <a:pt x="18346" y="10855"/>
                      <a:pt x="18523" y="11842"/>
                    </a:cubicBezTo>
                    <a:cubicBezTo>
                      <a:pt x="18700" y="12828"/>
                      <a:pt x="19054" y="13868"/>
                      <a:pt x="19408" y="14868"/>
                    </a:cubicBezTo>
                    <a:cubicBezTo>
                      <a:pt x="19763" y="15868"/>
                      <a:pt x="20117" y="16828"/>
                      <a:pt x="20382" y="17708"/>
                    </a:cubicBezTo>
                    <a:cubicBezTo>
                      <a:pt x="20648" y="18588"/>
                      <a:pt x="20825" y="19388"/>
                      <a:pt x="21002" y="20015"/>
                    </a:cubicBezTo>
                    <a:cubicBezTo>
                      <a:pt x="21179" y="20642"/>
                      <a:pt x="21356" y="21095"/>
                      <a:pt x="21267" y="21255"/>
                    </a:cubicBezTo>
                    <a:cubicBezTo>
                      <a:pt x="21179" y="21415"/>
                      <a:pt x="20825" y="21282"/>
                      <a:pt x="19940" y="20655"/>
                    </a:cubicBezTo>
                    <a:cubicBezTo>
                      <a:pt x="19054" y="20028"/>
                      <a:pt x="17638" y="18908"/>
                      <a:pt x="16576" y="17908"/>
                    </a:cubicBezTo>
                    <a:cubicBezTo>
                      <a:pt x="15513" y="16908"/>
                      <a:pt x="14805" y="16028"/>
                      <a:pt x="14008" y="15028"/>
                    </a:cubicBezTo>
                    <a:cubicBezTo>
                      <a:pt x="13212" y="14028"/>
                      <a:pt x="12327" y="12908"/>
                      <a:pt x="11707" y="11935"/>
                    </a:cubicBezTo>
                    <a:cubicBezTo>
                      <a:pt x="11087" y="10962"/>
                      <a:pt x="10733" y="10135"/>
                      <a:pt x="10556" y="9308"/>
                    </a:cubicBezTo>
                    <a:cubicBezTo>
                      <a:pt x="10379" y="8482"/>
                      <a:pt x="10379" y="7655"/>
                      <a:pt x="10379" y="6748"/>
                    </a:cubicBezTo>
                    <a:cubicBezTo>
                      <a:pt x="10379" y="5842"/>
                      <a:pt x="10379" y="4855"/>
                      <a:pt x="10467" y="4095"/>
                    </a:cubicBezTo>
                    <a:cubicBezTo>
                      <a:pt x="10556" y="3335"/>
                      <a:pt x="10733" y="2802"/>
                      <a:pt x="10822" y="2442"/>
                    </a:cubicBezTo>
                    <a:cubicBezTo>
                      <a:pt x="10910" y="2082"/>
                      <a:pt x="10910" y="1895"/>
                      <a:pt x="10733" y="1868"/>
                    </a:cubicBezTo>
                    <a:cubicBezTo>
                      <a:pt x="10556" y="1842"/>
                      <a:pt x="10202" y="1975"/>
                      <a:pt x="9848" y="2522"/>
                    </a:cubicBezTo>
                    <a:cubicBezTo>
                      <a:pt x="9494" y="3068"/>
                      <a:pt x="9140" y="4028"/>
                      <a:pt x="8963" y="5002"/>
                    </a:cubicBezTo>
                    <a:cubicBezTo>
                      <a:pt x="8786" y="5975"/>
                      <a:pt x="8786" y="6962"/>
                      <a:pt x="8874" y="7855"/>
                    </a:cubicBezTo>
                    <a:cubicBezTo>
                      <a:pt x="8963" y="8748"/>
                      <a:pt x="9140" y="9548"/>
                      <a:pt x="9494" y="10468"/>
                    </a:cubicBezTo>
                    <a:cubicBezTo>
                      <a:pt x="9848" y="11388"/>
                      <a:pt x="10379" y="12428"/>
                      <a:pt x="10999" y="13415"/>
                    </a:cubicBezTo>
                    <a:cubicBezTo>
                      <a:pt x="11618" y="14402"/>
                      <a:pt x="12326" y="15335"/>
                      <a:pt x="13212" y="16308"/>
                    </a:cubicBezTo>
                    <a:cubicBezTo>
                      <a:pt x="14097" y="17282"/>
                      <a:pt x="15159" y="18295"/>
                      <a:pt x="15867" y="18988"/>
                    </a:cubicBezTo>
                    <a:cubicBezTo>
                      <a:pt x="16576" y="19682"/>
                      <a:pt x="16930" y="20055"/>
                      <a:pt x="17461" y="20415"/>
                    </a:cubicBezTo>
                    <a:cubicBezTo>
                      <a:pt x="17992" y="20775"/>
                      <a:pt x="18700" y="21122"/>
                      <a:pt x="18966" y="21215"/>
                    </a:cubicBezTo>
                    <a:cubicBezTo>
                      <a:pt x="19231" y="21308"/>
                      <a:pt x="19054" y="21148"/>
                      <a:pt x="18169" y="20522"/>
                    </a:cubicBezTo>
                    <a:cubicBezTo>
                      <a:pt x="17284" y="19895"/>
                      <a:pt x="15690" y="18802"/>
                      <a:pt x="14274" y="17775"/>
                    </a:cubicBezTo>
                    <a:cubicBezTo>
                      <a:pt x="12858" y="16748"/>
                      <a:pt x="11618" y="15788"/>
                      <a:pt x="10467" y="14855"/>
                    </a:cubicBezTo>
                    <a:cubicBezTo>
                      <a:pt x="9317" y="13922"/>
                      <a:pt x="8254" y="13015"/>
                      <a:pt x="7369" y="12042"/>
                    </a:cubicBezTo>
                    <a:cubicBezTo>
                      <a:pt x="6484" y="11068"/>
                      <a:pt x="5776" y="10028"/>
                      <a:pt x="5244" y="9028"/>
                    </a:cubicBezTo>
                    <a:cubicBezTo>
                      <a:pt x="4713" y="8028"/>
                      <a:pt x="4359" y="7068"/>
                      <a:pt x="4182" y="6135"/>
                    </a:cubicBezTo>
                    <a:cubicBezTo>
                      <a:pt x="4005" y="5202"/>
                      <a:pt x="4005" y="4295"/>
                      <a:pt x="4182" y="3695"/>
                    </a:cubicBezTo>
                    <a:cubicBezTo>
                      <a:pt x="4359" y="3095"/>
                      <a:pt x="4713" y="2802"/>
                      <a:pt x="4890" y="2722"/>
                    </a:cubicBezTo>
                    <a:cubicBezTo>
                      <a:pt x="5067" y="2642"/>
                      <a:pt x="5067" y="2775"/>
                      <a:pt x="5067" y="3375"/>
                    </a:cubicBezTo>
                    <a:cubicBezTo>
                      <a:pt x="5067" y="3975"/>
                      <a:pt x="5067" y="5042"/>
                      <a:pt x="5245" y="6082"/>
                    </a:cubicBezTo>
                    <a:cubicBezTo>
                      <a:pt x="5422" y="7122"/>
                      <a:pt x="5776" y="8135"/>
                      <a:pt x="6130" y="9042"/>
                    </a:cubicBezTo>
                    <a:cubicBezTo>
                      <a:pt x="6484" y="9948"/>
                      <a:pt x="6838" y="10748"/>
                      <a:pt x="7369" y="11615"/>
                    </a:cubicBezTo>
                    <a:cubicBezTo>
                      <a:pt x="7900" y="12482"/>
                      <a:pt x="8608" y="13415"/>
                      <a:pt x="9405" y="14362"/>
                    </a:cubicBezTo>
                    <a:cubicBezTo>
                      <a:pt x="10202" y="15308"/>
                      <a:pt x="11087" y="16268"/>
                      <a:pt x="12238" y="17228"/>
                    </a:cubicBezTo>
                    <a:cubicBezTo>
                      <a:pt x="13389" y="18188"/>
                      <a:pt x="14805" y="19148"/>
                      <a:pt x="15867" y="19815"/>
                    </a:cubicBezTo>
                    <a:cubicBezTo>
                      <a:pt x="16930" y="20482"/>
                      <a:pt x="17638" y="20855"/>
                      <a:pt x="18081" y="21122"/>
                    </a:cubicBezTo>
                    <a:cubicBezTo>
                      <a:pt x="18523" y="21388"/>
                      <a:pt x="18700" y="21548"/>
                      <a:pt x="18789" y="21562"/>
                    </a:cubicBezTo>
                    <a:cubicBezTo>
                      <a:pt x="18877" y="21575"/>
                      <a:pt x="18877" y="21442"/>
                      <a:pt x="18169" y="20935"/>
                    </a:cubicBezTo>
                    <a:cubicBezTo>
                      <a:pt x="17461" y="20428"/>
                      <a:pt x="16044" y="19548"/>
                      <a:pt x="14628" y="18642"/>
                    </a:cubicBezTo>
                    <a:cubicBezTo>
                      <a:pt x="13212" y="17735"/>
                      <a:pt x="11795" y="16802"/>
                      <a:pt x="10556" y="15828"/>
                    </a:cubicBezTo>
                    <a:cubicBezTo>
                      <a:pt x="9317" y="14855"/>
                      <a:pt x="8254" y="13842"/>
                      <a:pt x="7369" y="12775"/>
                    </a:cubicBezTo>
                    <a:cubicBezTo>
                      <a:pt x="6484" y="11708"/>
                      <a:pt x="5776" y="10588"/>
                      <a:pt x="5156" y="9522"/>
                    </a:cubicBezTo>
                    <a:cubicBezTo>
                      <a:pt x="4536" y="8455"/>
                      <a:pt x="4005" y="7442"/>
                      <a:pt x="3651" y="6562"/>
                    </a:cubicBezTo>
                    <a:cubicBezTo>
                      <a:pt x="3297" y="5682"/>
                      <a:pt x="3120" y="4935"/>
                      <a:pt x="2854" y="4282"/>
                    </a:cubicBezTo>
                    <a:cubicBezTo>
                      <a:pt x="2589" y="3628"/>
                      <a:pt x="2235" y="3068"/>
                      <a:pt x="2058" y="2722"/>
                    </a:cubicBezTo>
                    <a:cubicBezTo>
                      <a:pt x="1880" y="2375"/>
                      <a:pt x="1880" y="2242"/>
                      <a:pt x="1703" y="2108"/>
                    </a:cubicBezTo>
                    <a:cubicBezTo>
                      <a:pt x="1526" y="1975"/>
                      <a:pt x="1172" y="1842"/>
                      <a:pt x="818" y="1855"/>
                    </a:cubicBezTo>
                    <a:cubicBezTo>
                      <a:pt x="464" y="1868"/>
                      <a:pt x="110" y="2028"/>
                      <a:pt x="22" y="2442"/>
                    </a:cubicBezTo>
                    <a:cubicBezTo>
                      <a:pt x="-67" y="2855"/>
                      <a:pt x="110" y="3522"/>
                      <a:pt x="641" y="4375"/>
                    </a:cubicBezTo>
                    <a:cubicBezTo>
                      <a:pt x="1172" y="5228"/>
                      <a:pt x="2058" y="6268"/>
                      <a:pt x="2677" y="7242"/>
                    </a:cubicBezTo>
                    <a:cubicBezTo>
                      <a:pt x="3297" y="8215"/>
                      <a:pt x="3651" y="9122"/>
                      <a:pt x="4271" y="9975"/>
                    </a:cubicBezTo>
                    <a:cubicBezTo>
                      <a:pt x="4890" y="10828"/>
                      <a:pt x="5776" y="11628"/>
                      <a:pt x="6661" y="12442"/>
                    </a:cubicBezTo>
                    <a:cubicBezTo>
                      <a:pt x="7546" y="13255"/>
                      <a:pt x="8431" y="14082"/>
                      <a:pt x="9228" y="14735"/>
                    </a:cubicBezTo>
                    <a:cubicBezTo>
                      <a:pt x="10025" y="15388"/>
                      <a:pt x="10733" y="15868"/>
                      <a:pt x="11441" y="16348"/>
                    </a:cubicBezTo>
                  </a:path>
                </a:pathLst>
              </a:custGeom>
              <a:noFill/>
              <a:ln w="6611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467" name="Line">
                <a:extLst>
                  <a:ext uri="{FF2B5EF4-FFF2-40B4-BE49-F238E27FC236}">
                    <a16:creationId xmlns:a16="http://schemas.microsoft.com/office/drawing/2014/main" id="{B1817567-2F31-67E5-9B41-02ECA6143B66}"/>
                  </a:ext>
                </a:extLst>
              </p:cNvPr>
              <p:cNvSpPr/>
              <p:nvPr/>
            </p:nvSpPr>
            <p:spPr>
              <a:xfrm>
                <a:off x="-21351" y="-600822"/>
                <a:ext cx="15478" cy="1329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600" extrusionOk="0">
                    <a:moveTo>
                      <a:pt x="372" y="0"/>
                    </a:moveTo>
                    <a:cubicBezTo>
                      <a:pt x="144" y="531"/>
                      <a:pt x="-83" y="1063"/>
                      <a:pt x="31" y="1607"/>
                    </a:cubicBezTo>
                    <a:cubicBezTo>
                      <a:pt x="144" y="2152"/>
                      <a:pt x="599" y="2710"/>
                      <a:pt x="1168" y="3308"/>
                    </a:cubicBezTo>
                    <a:cubicBezTo>
                      <a:pt x="1736" y="3906"/>
                      <a:pt x="2418" y="4543"/>
                      <a:pt x="2987" y="5128"/>
                    </a:cubicBezTo>
                    <a:cubicBezTo>
                      <a:pt x="3555" y="5712"/>
                      <a:pt x="4010" y="6244"/>
                      <a:pt x="4578" y="6828"/>
                    </a:cubicBezTo>
                    <a:cubicBezTo>
                      <a:pt x="5147" y="7413"/>
                      <a:pt x="5829" y="8050"/>
                      <a:pt x="6624" y="8701"/>
                    </a:cubicBezTo>
                    <a:cubicBezTo>
                      <a:pt x="7420" y="9352"/>
                      <a:pt x="8330" y="10016"/>
                      <a:pt x="9126" y="10641"/>
                    </a:cubicBezTo>
                    <a:cubicBezTo>
                      <a:pt x="9921" y="11265"/>
                      <a:pt x="10603" y="11849"/>
                      <a:pt x="11172" y="12341"/>
                    </a:cubicBezTo>
                    <a:cubicBezTo>
                      <a:pt x="11740" y="12832"/>
                      <a:pt x="12195" y="13231"/>
                      <a:pt x="12650" y="13643"/>
                    </a:cubicBezTo>
                    <a:cubicBezTo>
                      <a:pt x="13104" y="14055"/>
                      <a:pt x="13559" y="14480"/>
                      <a:pt x="14127" y="14958"/>
                    </a:cubicBezTo>
                    <a:cubicBezTo>
                      <a:pt x="14696" y="15436"/>
                      <a:pt x="15378" y="15968"/>
                      <a:pt x="16288" y="16579"/>
                    </a:cubicBezTo>
                    <a:cubicBezTo>
                      <a:pt x="17197" y="17190"/>
                      <a:pt x="18334" y="17880"/>
                      <a:pt x="19130" y="18505"/>
                    </a:cubicBezTo>
                    <a:cubicBezTo>
                      <a:pt x="19925" y="19129"/>
                      <a:pt x="20380" y="19687"/>
                      <a:pt x="20721" y="20192"/>
                    </a:cubicBezTo>
                    <a:cubicBezTo>
                      <a:pt x="21062" y="20697"/>
                      <a:pt x="21290" y="21148"/>
                      <a:pt x="21517" y="21600"/>
                    </a:cubicBezTo>
                  </a:path>
                </a:pathLst>
              </a:custGeom>
              <a:noFill/>
              <a:ln w="6611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</p:grpSp>
        <p:sp>
          <p:nvSpPr>
            <p:cNvPr id="49" name="Leaf">
              <a:extLst>
                <a:ext uri="{FF2B5EF4-FFF2-40B4-BE49-F238E27FC236}">
                  <a16:creationId xmlns:a16="http://schemas.microsoft.com/office/drawing/2014/main" id="{CE3BB120-9A9B-4DE8-2A52-FABBBD2BF579}"/>
                </a:ext>
              </a:extLst>
            </p:cNvPr>
            <p:cNvSpPr/>
            <p:nvPr/>
          </p:nvSpPr>
          <p:spPr>
            <a:xfrm rot="10620000" flipH="1">
              <a:off x="833629" y="768557"/>
              <a:ext cx="172887" cy="482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93" h="21217" extrusionOk="0">
                  <a:moveTo>
                    <a:pt x="10933" y="0"/>
                  </a:moveTo>
                  <a:cubicBezTo>
                    <a:pt x="-4426" y="5413"/>
                    <a:pt x="-1243" y="13502"/>
                    <a:pt x="6156" y="16481"/>
                  </a:cubicBezTo>
                  <a:cubicBezTo>
                    <a:pt x="6053" y="18357"/>
                    <a:pt x="6196" y="20047"/>
                    <a:pt x="6853" y="20912"/>
                  </a:cubicBezTo>
                  <a:cubicBezTo>
                    <a:pt x="7205" y="21600"/>
                    <a:pt x="9849" y="20972"/>
                    <a:pt x="9495" y="20530"/>
                  </a:cubicBezTo>
                  <a:cubicBezTo>
                    <a:pt x="9277" y="20257"/>
                    <a:pt x="7814" y="19339"/>
                    <a:pt x="7648" y="16469"/>
                  </a:cubicBezTo>
                  <a:cubicBezTo>
                    <a:pt x="10014" y="15780"/>
                    <a:pt x="16336" y="13638"/>
                    <a:pt x="16668" y="10353"/>
                  </a:cubicBezTo>
                  <a:cubicBezTo>
                    <a:pt x="17174" y="5343"/>
                    <a:pt x="9883" y="5481"/>
                    <a:pt x="10933" y="0"/>
                  </a:cubicBezTo>
                  <a:close/>
                </a:path>
              </a:pathLst>
            </a:custGeom>
            <a:solidFill>
              <a:srgbClr val="49705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 kumimoji="0" lang="en-US" sz="32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ik-Light"/>
                <a:sym typeface="Graphik Light"/>
              </a:endParaRPr>
            </a:p>
          </p:txBody>
        </p:sp>
        <p:sp>
          <p:nvSpPr>
            <p:cNvPr id="50" name="Drawing">
              <a:extLst>
                <a:ext uri="{FF2B5EF4-FFF2-40B4-BE49-F238E27FC236}">
                  <a16:creationId xmlns:a16="http://schemas.microsoft.com/office/drawing/2014/main" id="{0DFF653B-2EEB-BBD7-3F1D-47BB9CD15425}"/>
                </a:ext>
              </a:extLst>
            </p:cNvPr>
            <p:cNvSpPr/>
            <p:nvPr/>
          </p:nvSpPr>
          <p:spPr>
            <a:xfrm>
              <a:off x="1842839" y="644350"/>
              <a:ext cx="342010" cy="122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9" extrusionOk="0">
                  <a:moveTo>
                    <a:pt x="0" y="16821"/>
                  </a:moveTo>
                  <a:cubicBezTo>
                    <a:pt x="0" y="18100"/>
                    <a:pt x="0" y="19378"/>
                    <a:pt x="49" y="20185"/>
                  </a:cubicBezTo>
                  <a:cubicBezTo>
                    <a:pt x="97" y="20993"/>
                    <a:pt x="195" y="21329"/>
                    <a:pt x="292" y="21397"/>
                  </a:cubicBezTo>
                  <a:cubicBezTo>
                    <a:pt x="389" y="21464"/>
                    <a:pt x="486" y="21262"/>
                    <a:pt x="559" y="20387"/>
                  </a:cubicBezTo>
                  <a:cubicBezTo>
                    <a:pt x="632" y="19513"/>
                    <a:pt x="681" y="17965"/>
                    <a:pt x="718" y="16552"/>
                  </a:cubicBezTo>
                  <a:cubicBezTo>
                    <a:pt x="754" y="15139"/>
                    <a:pt x="778" y="13860"/>
                    <a:pt x="791" y="13019"/>
                  </a:cubicBezTo>
                  <a:cubicBezTo>
                    <a:pt x="803" y="12178"/>
                    <a:pt x="803" y="11774"/>
                    <a:pt x="791" y="11808"/>
                  </a:cubicBezTo>
                  <a:cubicBezTo>
                    <a:pt x="778" y="11842"/>
                    <a:pt x="754" y="12313"/>
                    <a:pt x="730" y="13356"/>
                  </a:cubicBezTo>
                  <a:cubicBezTo>
                    <a:pt x="705" y="14399"/>
                    <a:pt x="681" y="16014"/>
                    <a:pt x="705" y="17057"/>
                  </a:cubicBezTo>
                  <a:cubicBezTo>
                    <a:pt x="730" y="18100"/>
                    <a:pt x="803" y="18571"/>
                    <a:pt x="900" y="18873"/>
                  </a:cubicBezTo>
                  <a:cubicBezTo>
                    <a:pt x="997" y="19176"/>
                    <a:pt x="1119" y="19311"/>
                    <a:pt x="1204" y="19210"/>
                  </a:cubicBezTo>
                  <a:cubicBezTo>
                    <a:pt x="1289" y="19109"/>
                    <a:pt x="1338" y="18772"/>
                    <a:pt x="1520" y="17561"/>
                  </a:cubicBezTo>
                  <a:cubicBezTo>
                    <a:pt x="1703" y="16350"/>
                    <a:pt x="2019" y="14264"/>
                    <a:pt x="2238" y="12952"/>
                  </a:cubicBezTo>
                  <a:cubicBezTo>
                    <a:pt x="2457" y="11640"/>
                    <a:pt x="2578" y="11101"/>
                    <a:pt x="2700" y="10765"/>
                  </a:cubicBezTo>
                  <a:cubicBezTo>
                    <a:pt x="2822" y="10428"/>
                    <a:pt x="2943" y="10294"/>
                    <a:pt x="3053" y="10361"/>
                  </a:cubicBezTo>
                  <a:cubicBezTo>
                    <a:pt x="3162" y="10428"/>
                    <a:pt x="3259" y="10698"/>
                    <a:pt x="3381" y="11875"/>
                  </a:cubicBezTo>
                  <a:cubicBezTo>
                    <a:pt x="3503" y="13053"/>
                    <a:pt x="3649" y="15139"/>
                    <a:pt x="3819" y="16585"/>
                  </a:cubicBezTo>
                  <a:cubicBezTo>
                    <a:pt x="3989" y="18032"/>
                    <a:pt x="4184" y="18840"/>
                    <a:pt x="4342" y="19243"/>
                  </a:cubicBezTo>
                  <a:cubicBezTo>
                    <a:pt x="4500" y="19647"/>
                    <a:pt x="4622" y="19647"/>
                    <a:pt x="4828" y="19109"/>
                  </a:cubicBezTo>
                  <a:cubicBezTo>
                    <a:pt x="5035" y="18571"/>
                    <a:pt x="5327" y="17494"/>
                    <a:pt x="5655" y="15946"/>
                  </a:cubicBezTo>
                  <a:cubicBezTo>
                    <a:pt x="5984" y="14399"/>
                    <a:pt x="6349" y="12380"/>
                    <a:pt x="6568" y="11169"/>
                  </a:cubicBezTo>
                  <a:cubicBezTo>
                    <a:pt x="6786" y="9957"/>
                    <a:pt x="6859" y="9554"/>
                    <a:pt x="6957" y="9251"/>
                  </a:cubicBezTo>
                  <a:cubicBezTo>
                    <a:pt x="7054" y="8948"/>
                    <a:pt x="7176" y="8746"/>
                    <a:pt x="7285" y="8780"/>
                  </a:cubicBezTo>
                  <a:cubicBezTo>
                    <a:pt x="7395" y="8814"/>
                    <a:pt x="7492" y="9083"/>
                    <a:pt x="7686" y="9924"/>
                  </a:cubicBezTo>
                  <a:cubicBezTo>
                    <a:pt x="7881" y="10765"/>
                    <a:pt x="8173" y="12178"/>
                    <a:pt x="8465" y="13187"/>
                  </a:cubicBezTo>
                  <a:cubicBezTo>
                    <a:pt x="8757" y="14197"/>
                    <a:pt x="9049" y="14802"/>
                    <a:pt x="9255" y="15071"/>
                  </a:cubicBezTo>
                  <a:cubicBezTo>
                    <a:pt x="9462" y="15341"/>
                    <a:pt x="9584" y="15273"/>
                    <a:pt x="9815" y="14600"/>
                  </a:cubicBezTo>
                  <a:cubicBezTo>
                    <a:pt x="10046" y="13928"/>
                    <a:pt x="10386" y="12649"/>
                    <a:pt x="10691" y="11135"/>
                  </a:cubicBezTo>
                  <a:cubicBezTo>
                    <a:pt x="10995" y="9621"/>
                    <a:pt x="11262" y="7871"/>
                    <a:pt x="11457" y="6761"/>
                  </a:cubicBezTo>
                  <a:cubicBezTo>
                    <a:pt x="11651" y="5651"/>
                    <a:pt x="11773" y="5180"/>
                    <a:pt x="11895" y="4978"/>
                  </a:cubicBezTo>
                  <a:cubicBezTo>
                    <a:pt x="12016" y="4776"/>
                    <a:pt x="12138" y="4843"/>
                    <a:pt x="12308" y="5314"/>
                  </a:cubicBezTo>
                  <a:cubicBezTo>
                    <a:pt x="12478" y="5785"/>
                    <a:pt x="12697" y="6660"/>
                    <a:pt x="12941" y="7333"/>
                  </a:cubicBezTo>
                  <a:cubicBezTo>
                    <a:pt x="13184" y="8006"/>
                    <a:pt x="13451" y="8477"/>
                    <a:pt x="13658" y="8679"/>
                  </a:cubicBezTo>
                  <a:cubicBezTo>
                    <a:pt x="13865" y="8881"/>
                    <a:pt x="14011" y="8814"/>
                    <a:pt x="14230" y="8073"/>
                  </a:cubicBezTo>
                  <a:cubicBezTo>
                    <a:pt x="14449" y="7333"/>
                    <a:pt x="14741" y="5920"/>
                    <a:pt x="15130" y="4440"/>
                  </a:cubicBezTo>
                  <a:cubicBezTo>
                    <a:pt x="15519" y="2959"/>
                    <a:pt x="16005" y="1412"/>
                    <a:pt x="16504" y="638"/>
                  </a:cubicBezTo>
                  <a:cubicBezTo>
                    <a:pt x="17003" y="-136"/>
                    <a:pt x="17514" y="-136"/>
                    <a:pt x="18012" y="268"/>
                  </a:cubicBezTo>
                  <a:cubicBezTo>
                    <a:pt x="18511" y="671"/>
                    <a:pt x="18997" y="1479"/>
                    <a:pt x="19593" y="1580"/>
                  </a:cubicBezTo>
                  <a:cubicBezTo>
                    <a:pt x="20189" y="1681"/>
                    <a:pt x="20895" y="1075"/>
                    <a:pt x="21600" y="470"/>
                  </a:cubicBezTo>
                </a:path>
              </a:pathLst>
            </a:custGeom>
            <a:noFill/>
            <a:ln w="6611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355600" rtl="0" eaLnBrk="1" fontAlgn="auto" latinLnBrk="0" hangingPunct="0">
                <a:lnSpc>
                  <a:spcPct val="100000"/>
                </a:lnSpc>
                <a:spcBef>
                  <a:spcPts val="4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 kumimoji="0" lang="en-US" sz="4000" b="0" i="0" u="none" strike="noStrike" kern="0" cap="none" spc="0" normalizeH="0" baseline="0" noProof="1">
                <a:ln>
                  <a:noFill/>
                </a:ln>
                <a:solidFill>
                  <a:srgbClr val="53585F"/>
                </a:solidFill>
                <a:effectLst/>
                <a:uLnTx/>
                <a:uFillTx/>
                <a:latin typeface="Graphik-Light"/>
                <a:sym typeface="Graphik Light"/>
              </a:endParaRPr>
            </a:p>
          </p:txBody>
        </p:sp>
        <p:sp>
          <p:nvSpPr>
            <p:cNvPr id="51" name="Oval">
              <a:extLst>
                <a:ext uri="{FF2B5EF4-FFF2-40B4-BE49-F238E27FC236}">
                  <a16:creationId xmlns:a16="http://schemas.microsoft.com/office/drawing/2014/main" id="{AB9EBB9B-A92C-D10B-6BEC-E3AC83F146BF}"/>
                </a:ext>
              </a:extLst>
            </p:cNvPr>
            <p:cNvSpPr/>
            <p:nvPr/>
          </p:nvSpPr>
          <p:spPr>
            <a:xfrm>
              <a:off x="909454" y="671708"/>
              <a:ext cx="121660" cy="244320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 kumimoji="0" lang="en-US" sz="3200" b="0" i="0" u="none" strike="noStrike" kern="0" cap="none" spc="0" normalizeH="0" baseline="0" noProof="1">
                <a:ln>
                  <a:noFill/>
                </a:ln>
                <a:solidFill>
                  <a:srgbClr val="53585F"/>
                </a:solidFill>
                <a:effectLst/>
                <a:uLnTx/>
                <a:uFillTx/>
                <a:latin typeface="Graphik-Light"/>
                <a:sym typeface="Graphik Light"/>
              </a:endParaRPr>
            </a:p>
          </p:txBody>
        </p:sp>
        <p:grpSp>
          <p:nvGrpSpPr>
            <p:cNvPr id="52" name="Drawing">
              <a:extLst>
                <a:ext uri="{FF2B5EF4-FFF2-40B4-BE49-F238E27FC236}">
                  <a16:creationId xmlns:a16="http://schemas.microsoft.com/office/drawing/2014/main" id="{1E6DEC81-64D0-E6DB-F773-0B29BB661D77}"/>
                </a:ext>
              </a:extLst>
            </p:cNvPr>
            <p:cNvGrpSpPr/>
            <p:nvPr/>
          </p:nvGrpSpPr>
          <p:grpSpPr>
            <a:xfrm>
              <a:off x="909749" y="761204"/>
              <a:ext cx="259646" cy="582091"/>
              <a:chOff x="-103606" y="-49945"/>
              <a:chExt cx="259645" cy="582089"/>
            </a:xfrm>
          </p:grpSpPr>
          <p:sp>
            <p:nvSpPr>
              <p:cNvPr id="53" name="Line">
                <a:extLst>
                  <a:ext uri="{FF2B5EF4-FFF2-40B4-BE49-F238E27FC236}">
                    <a16:creationId xmlns:a16="http://schemas.microsoft.com/office/drawing/2014/main" id="{B6B12AD5-444A-4B88-48CD-E217921F48BA}"/>
                  </a:ext>
                </a:extLst>
              </p:cNvPr>
              <p:cNvSpPr/>
              <p:nvPr/>
            </p:nvSpPr>
            <p:spPr>
              <a:xfrm>
                <a:off x="-6344" y="-16341"/>
                <a:ext cx="20901" cy="1320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0" h="21588" extrusionOk="0">
                    <a:moveTo>
                      <a:pt x="6699" y="2671"/>
                    </a:moveTo>
                    <a:cubicBezTo>
                      <a:pt x="7029" y="3220"/>
                      <a:pt x="7359" y="3770"/>
                      <a:pt x="7441" y="4582"/>
                    </a:cubicBezTo>
                    <a:cubicBezTo>
                      <a:pt x="7524" y="5393"/>
                      <a:pt x="7359" y="6467"/>
                      <a:pt x="7359" y="7357"/>
                    </a:cubicBezTo>
                    <a:cubicBezTo>
                      <a:pt x="7359" y="8247"/>
                      <a:pt x="7524" y="8954"/>
                      <a:pt x="7441" y="9674"/>
                    </a:cubicBezTo>
                    <a:cubicBezTo>
                      <a:pt x="7359" y="10394"/>
                      <a:pt x="7029" y="11127"/>
                      <a:pt x="6699" y="11873"/>
                    </a:cubicBezTo>
                    <a:cubicBezTo>
                      <a:pt x="6370" y="12620"/>
                      <a:pt x="6040" y="13379"/>
                      <a:pt x="5545" y="14112"/>
                    </a:cubicBezTo>
                    <a:cubicBezTo>
                      <a:pt x="5050" y="14845"/>
                      <a:pt x="4391" y="15552"/>
                      <a:pt x="3731" y="16311"/>
                    </a:cubicBezTo>
                    <a:cubicBezTo>
                      <a:pt x="3072" y="17071"/>
                      <a:pt x="2412" y="17882"/>
                      <a:pt x="1835" y="18668"/>
                    </a:cubicBezTo>
                    <a:cubicBezTo>
                      <a:pt x="1258" y="19453"/>
                      <a:pt x="763" y="20212"/>
                      <a:pt x="434" y="20671"/>
                    </a:cubicBezTo>
                    <a:cubicBezTo>
                      <a:pt x="104" y="21129"/>
                      <a:pt x="-61" y="21286"/>
                      <a:pt x="21" y="21286"/>
                    </a:cubicBezTo>
                    <a:cubicBezTo>
                      <a:pt x="104" y="21286"/>
                      <a:pt x="434" y="21129"/>
                      <a:pt x="1093" y="20527"/>
                    </a:cubicBezTo>
                    <a:cubicBezTo>
                      <a:pt x="1753" y="19924"/>
                      <a:pt x="2742" y="18877"/>
                      <a:pt x="3566" y="17921"/>
                    </a:cubicBezTo>
                    <a:cubicBezTo>
                      <a:pt x="4391" y="16966"/>
                      <a:pt x="5050" y="16102"/>
                      <a:pt x="5628" y="15225"/>
                    </a:cubicBezTo>
                    <a:cubicBezTo>
                      <a:pt x="6205" y="14348"/>
                      <a:pt x="6699" y="13457"/>
                      <a:pt x="7112" y="12580"/>
                    </a:cubicBezTo>
                    <a:cubicBezTo>
                      <a:pt x="7524" y="11703"/>
                      <a:pt x="7854" y="10839"/>
                      <a:pt x="8266" y="10001"/>
                    </a:cubicBezTo>
                    <a:cubicBezTo>
                      <a:pt x="8678" y="9164"/>
                      <a:pt x="9173" y="8352"/>
                      <a:pt x="9502" y="7763"/>
                    </a:cubicBezTo>
                    <a:cubicBezTo>
                      <a:pt x="9832" y="7174"/>
                      <a:pt x="9997" y="6807"/>
                      <a:pt x="10244" y="6545"/>
                    </a:cubicBezTo>
                    <a:cubicBezTo>
                      <a:pt x="10492" y="6284"/>
                      <a:pt x="10821" y="6127"/>
                      <a:pt x="11069" y="6127"/>
                    </a:cubicBezTo>
                    <a:cubicBezTo>
                      <a:pt x="11316" y="6127"/>
                      <a:pt x="11481" y="6284"/>
                      <a:pt x="11481" y="6873"/>
                    </a:cubicBezTo>
                    <a:cubicBezTo>
                      <a:pt x="11481" y="7462"/>
                      <a:pt x="11316" y="8483"/>
                      <a:pt x="11234" y="9543"/>
                    </a:cubicBezTo>
                    <a:cubicBezTo>
                      <a:pt x="11151" y="10604"/>
                      <a:pt x="11151" y="11703"/>
                      <a:pt x="11069" y="12790"/>
                    </a:cubicBezTo>
                    <a:cubicBezTo>
                      <a:pt x="10986" y="13876"/>
                      <a:pt x="10821" y="14950"/>
                      <a:pt x="10492" y="15866"/>
                    </a:cubicBezTo>
                    <a:cubicBezTo>
                      <a:pt x="10162" y="16783"/>
                      <a:pt x="9667" y="17542"/>
                      <a:pt x="9090" y="18157"/>
                    </a:cubicBezTo>
                    <a:cubicBezTo>
                      <a:pt x="8513" y="18772"/>
                      <a:pt x="7853" y="19244"/>
                      <a:pt x="7441" y="19597"/>
                    </a:cubicBezTo>
                    <a:cubicBezTo>
                      <a:pt x="7029" y="19951"/>
                      <a:pt x="6864" y="20186"/>
                      <a:pt x="6782" y="20225"/>
                    </a:cubicBezTo>
                    <a:cubicBezTo>
                      <a:pt x="6699" y="20265"/>
                      <a:pt x="6699" y="20108"/>
                      <a:pt x="6947" y="19649"/>
                    </a:cubicBezTo>
                    <a:cubicBezTo>
                      <a:pt x="7194" y="19191"/>
                      <a:pt x="7689" y="18432"/>
                      <a:pt x="8018" y="17607"/>
                    </a:cubicBezTo>
                    <a:cubicBezTo>
                      <a:pt x="8348" y="16783"/>
                      <a:pt x="8513" y="15892"/>
                      <a:pt x="8678" y="14963"/>
                    </a:cubicBezTo>
                    <a:cubicBezTo>
                      <a:pt x="8843" y="14033"/>
                      <a:pt x="9008" y="13065"/>
                      <a:pt x="9337" y="12161"/>
                    </a:cubicBezTo>
                    <a:cubicBezTo>
                      <a:pt x="9667" y="11258"/>
                      <a:pt x="10162" y="10420"/>
                      <a:pt x="10574" y="9622"/>
                    </a:cubicBezTo>
                    <a:cubicBezTo>
                      <a:pt x="10986" y="8823"/>
                      <a:pt x="11316" y="8064"/>
                      <a:pt x="11563" y="7514"/>
                    </a:cubicBezTo>
                    <a:cubicBezTo>
                      <a:pt x="11811" y="6964"/>
                      <a:pt x="11976" y="6624"/>
                      <a:pt x="12305" y="6375"/>
                    </a:cubicBezTo>
                    <a:cubicBezTo>
                      <a:pt x="12635" y="6127"/>
                      <a:pt x="13130" y="5969"/>
                      <a:pt x="13377" y="5983"/>
                    </a:cubicBezTo>
                    <a:cubicBezTo>
                      <a:pt x="13624" y="5996"/>
                      <a:pt x="13624" y="6179"/>
                      <a:pt x="13542" y="6703"/>
                    </a:cubicBezTo>
                    <a:cubicBezTo>
                      <a:pt x="13460" y="7226"/>
                      <a:pt x="13295" y="8090"/>
                      <a:pt x="13047" y="8941"/>
                    </a:cubicBezTo>
                    <a:cubicBezTo>
                      <a:pt x="12800" y="9792"/>
                      <a:pt x="12470" y="10630"/>
                      <a:pt x="12141" y="11455"/>
                    </a:cubicBezTo>
                    <a:cubicBezTo>
                      <a:pt x="11811" y="12279"/>
                      <a:pt x="11481" y="13091"/>
                      <a:pt x="11151" y="13903"/>
                    </a:cubicBezTo>
                    <a:cubicBezTo>
                      <a:pt x="10821" y="14714"/>
                      <a:pt x="10492" y="15526"/>
                      <a:pt x="10079" y="16285"/>
                    </a:cubicBezTo>
                    <a:cubicBezTo>
                      <a:pt x="9667" y="17044"/>
                      <a:pt x="9173" y="17751"/>
                      <a:pt x="8843" y="18196"/>
                    </a:cubicBezTo>
                    <a:cubicBezTo>
                      <a:pt x="8513" y="18641"/>
                      <a:pt x="8348" y="18825"/>
                      <a:pt x="8101" y="18982"/>
                    </a:cubicBezTo>
                    <a:cubicBezTo>
                      <a:pt x="7854" y="19139"/>
                      <a:pt x="7524" y="19270"/>
                      <a:pt x="7359" y="19270"/>
                    </a:cubicBezTo>
                    <a:cubicBezTo>
                      <a:pt x="7194" y="19270"/>
                      <a:pt x="7194" y="19139"/>
                      <a:pt x="7359" y="18563"/>
                    </a:cubicBezTo>
                    <a:cubicBezTo>
                      <a:pt x="7524" y="17987"/>
                      <a:pt x="7854" y="16966"/>
                      <a:pt x="8348" y="16049"/>
                    </a:cubicBezTo>
                    <a:cubicBezTo>
                      <a:pt x="8843" y="15133"/>
                      <a:pt x="9502" y="14321"/>
                      <a:pt x="9997" y="13510"/>
                    </a:cubicBezTo>
                    <a:cubicBezTo>
                      <a:pt x="10492" y="12698"/>
                      <a:pt x="10821" y="11887"/>
                      <a:pt x="11316" y="10970"/>
                    </a:cubicBezTo>
                    <a:cubicBezTo>
                      <a:pt x="11811" y="10054"/>
                      <a:pt x="12470" y="9033"/>
                      <a:pt x="13212" y="8090"/>
                    </a:cubicBezTo>
                    <a:cubicBezTo>
                      <a:pt x="13954" y="7148"/>
                      <a:pt x="14779" y="6284"/>
                      <a:pt x="15356" y="5708"/>
                    </a:cubicBezTo>
                    <a:cubicBezTo>
                      <a:pt x="15933" y="5132"/>
                      <a:pt x="16263" y="4844"/>
                      <a:pt x="16675" y="4595"/>
                    </a:cubicBezTo>
                    <a:cubicBezTo>
                      <a:pt x="17087" y="4346"/>
                      <a:pt x="17582" y="4137"/>
                      <a:pt x="17829" y="4097"/>
                    </a:cubicBezTo>
                    <a:cubicBezTo>
                      <a:pt x="18077" y="4058"/>
                      <a:pt x="18077" y="4189"/>
                      <a:pt x="18077" y="4817"/>
                    </a:cubicBezTo>
                    <a:cubicBezTo>
                      <a:pt x="18077" y="5446"/>
                      <a:pt x="18077" y="6572"/>
                      <a:pt x="17747" y="7619"/>
                    </a:cubicBezTo>
                    <a:cubicBezTo>
                      <a:pt x="17417" y="8666"/>
                      <a:pt x="16757" y="9635"/>
                      <a:pt x="15933" y="10604"/>
                    </a:cubicBezTo>
                    <a:cubicBezTo>
                      <a:pt x="15108" y="11572"/>
                      <a:pt x="14119" y="12541"/>
                      <a:pt x="13212" y="13431"/>
                    </a:cubicBezTo>
                    <a:cubicBezTo>
                      <a:pt x="12306" y="14321"/>
                      <a:pt x="11481" y="15133"/>
                      <a:pt x="10986" y="15827"/>
                    </a:cubicBezTo>
                    <a:cubicBezTo>
                      <a:pt x="10492" y="16521"/>
                      <a:pt x="10327" y="17097"/>
                      <a:pt x="10080" y="17489"/>
                    </a:cubicBezTo>
                    <a:cubicBezTo>
                      <a:pt x="9832" y="17882"/>
                      <a:pt x="9502" y="18092"/>
                      <a:pt x="9255" y="18065"/>
                    </a:cubicBezTo>
                    <a:cubicBezTo>
                      <a:pt x="9008" y="18039"/>
                      <a:pt x="8843" y="17777"/>
                      <a:pt x="8925" y="17201"/>
                    </a:cubicBezTo>
                    <a:cubicBezTo>
                      <a:pt x="9008" y="16625"/>
                      <a:pt x="9337" y="15735"/>
                      <a:pt x="9997" y="14858"/>
                    </a:cubicBezTo>
                    <a:cubicBezTo>
                      <a:pt x="10657" y="13981"/>
                      <a:pt x="11646" y="13117"/>
                      <a:pt x="12470" y="12292"/>
                    </a:cubicBezTo>
                    <a:cubicBezTo>
                      <a:pt x="13295" y="11468"/>
                      <a:pt x="13954" y="10682"/>
                      <a:pt x="14696" y="9818"/>
                    </a:cubicBezTo>
                    <a:cubicBezTo>
                      <a:pt x="15438" y="8954"/>
                      <a:pt x="16263" y="8012"/>
                      <a:pt x="17005" y="7135"/>
                    </a:cubicBezTo>
                    <a:cubicBezTo>
                      <a:pt x="17747" y="6257"/>
                      <a:pt x="18406" y="5446"/>
                      <a:pt x="19066" y="4700"/>
                    </a:cubicBezTo>
                    <a:cubicBezTo>
                      <a:pt x="19725" y="3953"/>
                      <a:pt x="20385" y="3273"/>
                      <a:pt x="20715" y="2736"/>
                    </a:cubicBezTo>
                    <a:cubicBezTo>
                      <a:pt x="21044" y="2199"/>
                      <a:pt x="21044" y="1807"/>
                      <a:pt x="21127" y="1532"/>
                    </a:cubicBezTo>
                    <a:cubicBezTo>
                      <a:pt x="21209" y="1257"/>
                      <a:pt x="21374" y="1100"/>
                      <a:pt x="21457" y="1087"/>
                    </a:cubicBezTo>
                    <a:cubicBezTo>
                      <a:pt x="21539" y="1073"/>
                      <a:pt x="21539" y="1204"/>
                      <a:pt x="21374" y="1610"/>
                    </a:cubicBezTo>
                    <a:cubicBezTo>
                      <a:pt x="21209" y="2016"/>
                      <a:pt x="20880" y="2697"/>
                      <a:pt x="20632" y="3508"/>
                    </a:cubicBezTo>
                    <a:cubicBezTo>
                      <a:pt x="20385" y="4320"/>
                      <a:pt x="20220" y="5263"/>
                      <a:pt x="20055" y="6153"/>
                    </a:cubicBezTo>
                    <a:cubicBezTo>
                      <a:pt x="19890" y="7043"/>
                      <a:pt x="19725" y="7881"/>
                      <a:pt x="19231" y="8705"/>
                    </a:cubicBezTo>
                    <a:cubicBezTo>
                      <a:pt x="18736" y="9530"/>
                      <a:pt x="17912" y="10342"/>
                      <a:pt x="17005" y="11127"/>
                    </a:cubicBezTo>
                    <a:cubicBezTo>
                      <a:pt x="16098" y="11913"/>
                      <a:pt x="15108" y="12672"/>
                      <a:pt x="14366" y="13353"/>
                    </a:cubicBezTo>
                    <a:cubicBezTo>
                      <a:pt x="13625" y="14033"/>
                      <a:pt x="13130" y="14636"/>
                      <a:pt x="12305" y="15356"/>
                    </a:cubicBezTo>
                    <a:cubicBezTo>
                      <a:pt x="11481" y="16076"/>
                      <a:pt x="10327" y="16913"/>
                      <a:pt x="9502" y="17581"/>
                    </a:cubicBezTo>
                    <a:cubicBezTo>
                      <a:pt x="8678" y="18249"/>
                      <a:pt x="8183" y="18746"/>
                      <a:pt x="7606" y="19322"/>
                    </a:cubicBezTo>
                    <a:cubicBezTo>
                      <a:pt x="7029" y="19898"/>
                      <a:pt x="6370" y="20553"/>
                      <a:pt x="5957" y="20972"/>
                    </a:cubicBezTo>
                    <a:cubicBezTo>
                      <a:pt x="5545" y="21391"/>
                      <a:pt x="5380" y="21574"/>
                      <a:pt x="5298" y="21587"/>
                    </a:cubicBezTo>
                    <a:cubicBezTo>
                      <a:pt x="5215" y="21600"/>
                      <a:pt x="5215" y="21443"/>
                      <a:pt x="5628" y="20932"/>
                    </a:cubicBezTo>
                    <a:cubicBezTo>
                      <a:pt x="6040" y="20422"/>
                      <a:pt x="6864" y="19558"/>
                      <a:pt x="7441" y="18694"/>
                    </a:cubicBezTo>
                    <a:cubicBezTo>
                      <a:pt x="8018" y="17830"/>
                      <a:pt x="8348" y="16966"/>
                      <a:pt x="8678" y="16128"/>
                    </a:cubicBezTo>
                    <a:cubicBezTo>
                      <a:pt x="9008" y="15290"/>
                      <a:pt x="9337" y="14479"/>
                      <a:pt x="9915" y="13615"/>
                    </a:cubicBezTo>
                    <a:cubicBezTo>
                      <a:pt x="10492" y="12751"/>
                      <a:pt x="11316" y="11834"/>
                      <a:pt x="11893" y="10892"/>
                    </a:cubicBezTo>
                    <a:cubicBezTo>
                      <a:pt x="12470" y="9949"/>
                      <a:pt x="12800" y="8980"/>
                      <a:pt x="13047" y="8326"/>
                    </a:cubicBezTo>
                    <a:cubicBezTo>
                      <a:pt x="13295" y="7671"/>
                      <a:pt x="13460" y="7331"/>
                      <a:pt x="13460" y="7095"/>
                    </a:cubicBezTo>
                    <a:cubicBezTo>
                      <a:pt x="13460" y="6860"/>
                      <a:pt x="13295" y="6729"/>
                      <a:pt x="13212" y="6742"/>
                    </a:cubicBezTo>
                    <a:cubicBezTo>
                      <a:pt x="13130" y="6755"/>
                      <a:pt x="13130" y="6912"/>
                      <a:pt x="13130" y="7501"/>
                    </a:cubicBezTo>
                    <a:cubicBezTo>
                      <a:pt x="13130" y="8090"/>
                      <a:pt x="13130" y="9111"/>
                      <a:pt x="13047" y="10119"/>
                    </a:cubicBezTo>
                    <a:cubicBezTo>
                      <a:pt x="12965" y="11127"/>
                      <a:pt x="12800" y="12122"/>
                      <a:pt x="12305" y="13065"/>
                    </a:cubicBezTo>
                    <a:cubicBezTo>
                      <a:pt x="11811" y="14007"/>
                      <a:pt x="10986" y="14897"/>
                      <a:pt x="10327" y="15735"/>
                    </a:cubicBezTo>
                    <a:cubicBezTo>
                      <a:pt x="9667" y="16573"/>
                      <a:pt x="9173" y="17359"/>
                      <a:pt x="8595" y="18131"/>
                    </a:cubicBezTo>
                    <a:cubicBezTo>
                      <a:pt x="8018" y="18903"/>
                      <a:pt x="7359" y="19663"/>
                      <a:pt x="6947" y="20121"/>
                    </a:cubicBezTo>
                    <a:cubicBezTo>
                      <a:pt x="6534" y="20579"/>
                      <a:pt x="6369" y="20736"/>
                      <a:pt x="6287" y="20749"/>
                    </a:cubicBezTo>
                    <a:cubicBezTo>
                      <a:pt x="6205" y="20762"/>
                      <a:pt x="6205" y="20631"/>
                      <a:pt x="6452" y="20042"/>
                    </a:cubicBezTo>
                    <a:cubicBezTo>
                      <a:pt x="6699" y="19453"/>
                      <a:pt x="7194" y="18406"/>
                      <a:pt x="7936" y="17398"/>
                    </a:cubicBezTo>
                    <a:cubicBezTo>
                      <a:pt x="8678" y="16390"/>
                      <a:pt x="9667" y="15421"/>
                      <a:pt x="10492" y="14505"/>
                    </a:cubicBezTo>
                    <a:cubicBezTo>
                      <a:pt x="11316" y="13588"/>
                      <a:pt x="11976" y="12724"/>
                      <a:pt x="12305" y="12161"/>
                    </a:cubicBezTo>
                    <a:cubicBezTo>
                      <a:pt x="12635" y="11599"/>
                      <a:pt x="12635" y="11337"/>
                      <a:pt x="12718" y="11127"/>
                    </a:cubicBezTo>
                    <a:cubicBezTo>
                      <a:pt x="12800" y="10918"/>
                      <a:pt x="12965" y="10761"/>
                      <a:pt x="12965" y="10813"/>
                    </a:cubicBezTo>
                    <a:cubicBezTo>
                      <a:pt x="12965" y="10865"/>
                      <a:pt x="12800" y="11127"/>
                      <a:pt x="12553" y="11677"/>
                    </a:cubicBezTo>
                    <a:cubicBezTo>
                      <a:pt x="12305" y="12227"/>
                      <a:pt x="11976" y="13065"/>
                      <a:pt x="11646" y="13968"/>
                    </a:cubicBezTo>
                    <a:cubicBezTo>
                      <a:pt x="11316" y="14871"/>
                      <a:pt x="10986" y="15840"/>
                      <a:pt x="10657" y="16783"/>
                    </a:cubicBezTo>
                    <a:cubicBezTo>
                      <a:pt x="10327" y="17725"/>
                      <a:pt x="9997" y="18641"/>
                      <a:pt x="9832" y="19165"/>
                    </a:cubicBezTo>
                    <a:cubicBezTo>
                      <a:pt x="9667" y="19689"/>
                      <a:pt x="9667" y="19820"/>
                      <a:pt x="9585" y="19951"/>
                    </a:cubicBezTo>
                    <a:cubicBezTo>
                      <a:pt x="9502" y="20081"/>
                      <a:pt x="9337" y="20212"/>
                      <a:pt x="9173" y="20199"/>
                    </a:cubicBezTo>
                    <a:cubicBezTo>
                      <a:pt x="9008" y="20186"/>
                      <a:pt x="8843" y="20029"/>
                      <a:pt x="8843" y="19453"/>
                    </a:cubicBezTo>
                    <a:cubicBezTo>
                      <a:pt x="8843" y="18877"/>
                      <a:pt x="9008" y="17882"/>
                      <a:pt x="9337" y="16913"/>
                    </a:cubicBezTo>
                    <a:cubicBezTo>
                      <a:pt x="9667" y="15945"/>
                      <a:pt x="10162" y="15002"/>
                      <a:pt x="10904" y="14164"/>
                    </a:cubicBezTo>
                    <a:cubicBezTo>
                      <a:pt x="11646" y="13327"/>
                      <a:pt x="12635" y="12593"/>
                      <a:pt x="13295" y="12135"/>
                    </a:cubicBezTo>
                    <a:cubicBezTo>
                      <a:pt x="13954" y="11677"/>
                      <a:pt x="14284" y="11494"/>
                      <a:pt x="14366" y="11520"/>
                    </a:cubicBezTo>
                    <a:cubicBezTo>
                      <a:pt x="14449" y="11546"/>
                      <a:pt x="14284" y="11782"/>
                      <a:pt x="13789" y="12332"/>
                    </a:cubicBezTo>
                    <a:cubicBezTo>
                      <a:pt x="13295" y="12881"/>
                      <a:pt x="12470" y="13745"/>
                      <a:pt x="11811" y="14609"/>
                    </a:cubicBezTo>
                    <a:cubicBezTo>
                      <a:pt x="11151" y="15473"/>
                      <a:pt x="10657" y="16337"/>
                      <a:pt x="10162" y="17136"/>
                    </a:cubicBezTo>
                    <a:cubicBezTo>
                      <a:pt x="9667" y="17935"/>
                      <a:pt x="9173" y="18668"/>
                      <a:pt x="8843" y="19139"/>
                    </a:cubicBezTo>
                    <a:cubicBezTo>
                      <a:pt x="8513" y="19610"/>
                      <a:pt x="8348" y="19820"/>
                      <a:pt x="8348" y="19820"/>
                    </a:cubicBezTo>
                    <a:cubicBezTo>
                      <a:pt x="8348" y="19820"/>
                      <a:pt x="8513" y="19610"/>
                      <a:pt x="9090" y="19047"/>
                    </a:cubicBezTo>
                    <a:cubicBezTo>
                      <a:pt x="9667" y="18484"/>
                      <a:pt x="10657" y="17568"/>
                      <a:pt x="11646" y="16625"/>
                    </a:cubicBezTo>
                    <a:cubicBezTo>
                      <a:pt x="12635" y="15683"/>
                      <a:pt x="13625" y="14714"/>
                      <a:pt x="14531" y="13811"/>
                    </a:cubicBezTo>
                    <a:cubicBezTo>
                      <a:pt x="15438" y="12908"/>
                      <a:pt x="16263" y="12070"/>
                      <a:pt x="16757" y="11572"/>
                    </a:cubicBezTo>
                    <a:cubicBezTo>
                      <a:pt x="17252" y="11075"/>
                      <a:pt x="17417" y="10918"/>
                      <a:pt x="17417" y="10957"/>
                    </a:cubicBezTo>
                    <a:cubicBezTo>
                      <a:pt x="17417" y="10996"/>
                      <a:pt x="17252" y="11232"/>
                      <a:pt x="16840" y="11769"/>
                    </a:cubicBezTo>
                    <a:cubicBezTo>
                      <a:pt x="16428" y="12305"/>
                      <a:pt x="15768" y="13143"/>
                      <a:pt x="15026" y="14007"/>
                    </a:cubicBezTo>
                    <a:cubicBezTo>
                      <a:pt x="14284" y="14871"/>
                      <a:pt x="13460" y="15761"/>
                      <a:pt x="12800" y="16665"/>
                    </a:cubicBezTo>
                    <a:cubicBezTo>
                      <a:pt x="12141" y="17568"/>
                      <a:pt x="11646" y="18484"/>
                      <a:pt x="11398" y="19008"/>
                    </a:cubicBezTo>
                    <a:cubicBezTo>
                      <a:pt x="11151" y="19532"/>
                      <a:pt x="11151" y="19663"/>
                      <a:pt x="11481" y="19270"/>
                    </a:cubicBezTo>
                    <a:cubicBezTo>
                      <a:pt x="11811" y="18877"/>
                      <a:pt x="12470" y="17961"/>
                      <a:pt x="13130" y="17031"/>
                    </a:cubicBezTo>
                    <a:cubicBezTo>
                      <a:pt x="13789" y="16102"/>
                      <a:pt x="14449" y="15159"/>
                      <a:pt x="14861" y="14479"/>
                    </a:cubicBezTo>
                    <a:cubicBezTo>
                      <a:pt x="15273" y="13798"/>
                      <a:pt x="15438" y="13379"/>
                      <a:pt x="15521" y="13091"/>
                    </a:cubicBezTo>
                    <a:cubicBezTo>
                      <a:pt x="15603" y="12803"/>
                      <a:pt x="15603" y="12646"/>
                      <a:pt x="15356" y="12515"/>
                    </a:cubicBezTo>
                    <a:cubicBezTo>
                      <a:pt x="15109" y="12384"/>
                      <a:pt x="14614" y="12279"/>
                      <a:pt x="14202" y="12305"/>
                    </a:cubicBezTo>
                    <a:cubicBezTo>
                      <a:pt x="13789" y="12332"/>
                      <a:pt x="13460" y="12489"/>
                      <a:pt x="12965" y="12973"/>
                    </a:cubicBezTo>
                    <a:cubicBezTo>
                      <a:pt x="12470" y="13457"/>
                      <a:pt x="11811" y="14269"/>
                      <a:pt x="11399" y="15094"/>
                    </a:cubicBezTo>
                    <a:cubicBezTo>
                      <a:pt x="10986" y="15919"/>
                      <a:pt x="10821" y="16756"/>
                      <a:pt x="10574" y="17620"/>
                    </a:cubicBezTo>
                    <a:cubicBezTo>
                      <a:pt x="10327" y="18484"/>
                      <a:pt x="9997" y="19375"/>
                      <a:pt x="9750" y="19885"/>
                    </a:cubicBezTo>
                    <a:cubicBezTo>
                      <a:pt x="9502" y="20396"/>
                      <a:pt x="9337" y="20527"/>
                      <a:pt x="9255" y="20513"/>
                    </a:cubicBezTo>
                    <a:cubicBezTo>
                      <a:pt x="9173" y="20500"/>
                      <a:pt x="9173" y="20343"/>
                      <a:pt x="9420" y="19872"/>
                    </a:cubicBezTo>
                    <a:cubicBezTo>
                      <a:pt x="9667" y="19401"/>
                      <a:pt x="10162" y="18615"/>
                      <a:pt x="10739" y="17738"/>
                    </a:cubicBezTo>
                    <a:cubicBezTo>
                      <a:pt x="11316" y="16861"/>
                      <a:pt x="11976" y="15892"/>
                      <a:pt x="12553" y="14963"/>
                    </a:cubicBezTo>
                    <a:cubicBezTo>
                      <a:pt x="13130" y="14033"/>
                      <a:pt x="13625" y="13143"/>
                      <a:pt x="14037" y="12266"/>
                    </a:cubicBezTo>
                    <a:cubicBezTo>
                      <a:pt x="14449" y="11389"/>
                      <a:pt x="14779" y="10525"/>
                      <a:pt x="15026" y="9622"/>
                    </a:cubicBezTo>
                    <a:cubicBezTo>
                      <a:pt x="15273" y="8719"/>
                      <a:pt x="15438" y="7776"/>
                      <a:pt x="15686" y="6860"/>
                    </a:cubicBezTo>
                    <a:cubicBezTo>
                      <a:pt x="15933" y="5943"/>
                      <a:pt x="16263" y="5053"/>
                      <a:pt x="16510" y="4058"/>
                    </a:cubicBezTo>
                    <a:cubicBezTo>
                      <a:pt x="16757" y="3063"/>
                      <a:pt x="16922" y="1964"/>
                      <a:pt x="16922" y="1270"/>
                    </a:cubicBezTo>
                    <a:cubicBezTo>
                      <a:pt x="16922" y="576"/>
                      <a:pt x="16757" y="288"/>
                      <a:pt x="16592" y="0"/>
                    </a:cubicBezTo>
                  </a:path>
                </a:pathLst>
              </a:custGeom>
              <a:noFill/>
              <a:ln w="6611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54" name="Line">
                <a:extLst>
                  <a:ext uri="{FF2B5EF4-FFF2-40B4-BE49-F238E27FC236}">
                    <a16:creationId xmlns:a16="http://schemas.microsoft.com/office/drawing/2014/main" id="{607FB155-47B1-8819-3186-71F0345C70C2}"/>
                  </a:ext>
                </a:extLst>
              </p:cNvPr>
              <p:cNvSpPr/>
              <p:nvPr/>
            </p:nvSpPr>
            <p:spPr>
              <a:xfrm>
                <a:off x="-103607" y="-49946"/>
                <a:ext cx="14860" cy="1066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2" h="21560" extrusionOk="0">
                    <a:moveTo>
                      <a:pt x="21542" y="5627"/>
                    </a:moveTo>
                    <a:cubicBezTo>
                      <a:pt x="20381" y="5498"/>
                      <a:pt x="19219" y="5368"/>
                      <a:pt x="18290" y="5384"/>
                    </a:cubicBezTo>
                    <a:cubicBezTo>
                      <a:pt x="17361" y="5400"/>
                      <a:pt x="16665" y="5562"/>
                      <a:pt x="15736" y="6178"/>
                    </a:cubicBezTo>
                    <a:cubicBezTo>
                      <a:pt x="14807" y="6793"/>
                      <a:pt x="13645" y="7862"/>
                      <a:pt x="12832" y="8947"/>
                    </a:cubicBezTo>
                    <a:cubicBezTo>
                      <a:pt x="12019" y="10031"/>
                      <a:pt x="11555" y="11132"/>
                      <a:pt x="10974" y="12266"/>
                    </a:cubicBezTo>
                    <a:cubicBezTo>
                      <a:pt x="10394" y="13399"/>
                      <a:pt x="9697" y="14565"/>
                      <a:pt x="9232" y="15699"/>
                    </a:cubicBezTo>
                    <a:cubicBezTo>
                      <a:pt x="8768" y="16832"/>
                      <a:pt x="8536" y="17933"/>
                      <a:pt x="8419" y="18613"/>
                    </a:cubicBezTo>
                    <a:cubicBezTo>
                      <a:pt x="8303" y="19293"/>
                      <a:pt x="8303" y="19552"/>
                      <a:pt x="8536" y="19827"/>
                    </a:cubicBezTo>
                    <a:cubicBezTo>
                      <a:pt x="8768" y="20103"/>
                      <a:pt x="9232" y="20394"/>
                      <a:pt x="9465" y="20394"/>
                    </a:cubicBezTo>
                    <a:cubicBezTo>
                      <a:pt x="9697" y="20394"/>
                      <a:pt x="9697" y="20103"/>
                      <a:pt x="9465" y="19406"/>
                    </a:cubicBezTo>
                    <a:cubicBezTo>
                      <a:pt x="9232" y="18710"/>
                      <a:pt x="8768" y="17609"/>
                      <a:pt x="8419" y="16427"/>
                    </a:cubicBezTo>
                    <a:cubicBezTo>
                      <a:pt x="8071" y="15245"/>
                      <a:pt x="7839" y="13982"/>
                      <a:pt x="7955" y="12752"/>
                    </a:cubicBezTo>
                    <a:cubicBezTo>
                      <a:pt x="8071" y="11521"/>
                      <a:pt x="8536" y="10323"/>
                      <a:pt x="9581" y="9141"/>
                    </a:cubicBezTo>
                    <a:cubicBezTo>
                      <a:pt x="10626" y="7959"/>
                      <a:pt x="12252" y="6793"/>
                      <a:pt x="13413" y="6000"/>
                    </a:cubicBezTo>
                    <a:cubicBezTo>
                      <a:pt x="14574" y="5206"/>
                      <a:pt x="15271" y="4785"/>
                      <a:pt x="15620" y="4494"/>
                    </a:cubicBezTo>
                    <a:cubicBezTo>
                      <a:pt x="15968" y="4202"/>
                      <a:pt x="15968" y="4040"/>
                      <a:pt x="15736" y="4040"/>
                    </a:cubicBezTo>
                    <a:cubicBezTo>
                      <a:pt x="15503" y="4040"/>
                      <a:pt x="15039" y="4202"/>
                      <a:pt x="13994" y="4834"/>
                    </a:cubicBezTo>
                    <a:cubicBezTo>
                      <a:pt x="12948" y="5465"/>
                      <a:pt x="11323" y="6566"/>
                      <a:pt x="10045" y="7684"/>
                    </a:cubicBezTo>
                    <a:cubicBezTo>
                      <a:pt x="8768" y="8801"/>
                      <a:pt x="7839" y="9934"/>
                      <a:pt x="7026" y="11084"/>
                    </a:cubicBezTo>
                    <a:cubicBezTo>
                      <a:pt x="6213" y="12233"/>
                      <a:pt x="5516" y="13399"/>
                      <a:pt x="5052" y="14565"/>
                    </a:cubicBezTo>
                    <a:cubicBezTo>
                      <a:pt x="4587" y="15731"/>
                      <a:pt x="4355" y="16897"/>
                      <a:pt x="4239" y="17674"/>
                    </a:cubicBezTo>
                    <a:cubicBezTo>
                      <a:pt x="4123" y="18451"/>
                      <a:pt x="4123" y="18840"/>
                      <a:pt x="4355" y="19131"/>
                    </a:cubicBezTo>
                    <a:cubicBezTo>
                      <a:pt x="4587" y="19423"/>
                      <a:pt x="5052" y="19617"/>
                      <a:pt x="5284" y="19552"/>
                    </a:cubicBezTo>
                    <a:cubicBezTo>
                      <a:pt x="5516" y="19487"/>
                      <a:pt x="5516" y="19164"/>
                      <a:pt x="5516" y="18305"/>
                    </a:cubicBezTo>
                    <a:cubicBezTo>
                      <a:pt x="5516" y="17447"/>
                      <a:pt x="5516" y="16055"/>
                      <a:pt x="5516" y="14743"/>
                    </a:cubicBezTo>
                    <a:cubicBezTo>
                      <a:pt x="5516" y="13432"/>
                      <a:pt x="5516" y="12201"/>
                      <a:pt x="5632" y="11003"/>
                    </a:cubicBezTo>
                    <a:cubicBezTo>
                      <a:pt x="5748" y="9805"/>
                      <a:pt x="5981" y="8639"/>
                      <a:pt x="6677" y="7586"/>
                    </a:cubicBezTo>
                    <a:cubicBezTo>
                      <a:pt x="7374" y="6534"/>
                      <a:pt x="8536" y="5595"/>
                      <a:pt x="9348" y="5028"/>
                    </a:cubicBezTo>
                    <a:cubicBezTo>
                      <a:pt x="10161" y="4461"/>
                      <a:pt x="10626" y="4267"/>
                      <a:pt x="10974" y="4057"/>
                    </a:cubicBezTo>
                    <a:cubicBezTo>
                      <a:pt x="11323" y="3846"/>
                      <a:pt x="11555" y="3619"/>
                      <a:pt x="11555" y="3619"/>
                    </a:cubicBezTo>
                    <a:cubicBezTo>
                      <a:pt x="11555" y="3619"/>
                      <a:pt x="11323" y="3846"/>
                      <a:pt x="10277" y="4478"/>
                    </a:cubicBezTo>
                    <a:cubicBezTo>
                      <a:pt x="9232" y="5109"/>
                      <a:pt x="7374" y="6145"/>
                      <a:pt x="6097" y="7198"/>
                    </a:cubicBezTo>
                    <a:cubicBezTo>
                      <a:pt x="4819" y="8250"/>
                      <a:pt x="4123" y="9319"/>
                      <a:pt x="3542" y="10533"/>
                    </a:cubicBezTo>
                    <a:cubicBezTo>
                      <a:pt x="2961" y="11748"/>
                      <a:pt x="2497" y="13108"/>
                      <a:pt x="2381" y="14403"/>
                    </a:cubicBezTo>
                    <a:cubicBezTo>
                      <a:pt x="2265" y="15699"/>
                      <a:pt x="2497" y="16929"/>
                      <a:pt x="2845" y="17674"/>
                    </a:cubicBezTo>
                    <a:cubicBezTo>
                      <a:pt x="3194" y="18419"/>
                      <a:pt x="3658" y="18678"/>
                      <a:pt x="4006" y="18888"/>
                    </a:cubicBezTo>
                    <a:cubicBezTo>
                      <a:pt x="4355" y="19099"/>
                      <a:pt x="4587" y="19261"/>
                      <a:pt x="4703" y="19261"/>
                    </a:cubicBezTo>
                    <a:cubicBezTo>
                      <a:pt x="4819" y="19261"/>
                      <a:pt x="4819" y="19099"/>
                      <a:pt x="4703" y="18403"/>
                    </a:cubicBezTo>
                    <a:cubicBezTo>
                      <a:pt x="4587" y="17706"/>
                      <a:pt x="4355" y="16476"/>
                      <a:pt x="4239" y="15180"/>
                    </a:cubicBezTo>
                    <a:cubicBezTo>
                      <a:pt x="4123" y="13885"/>
                      <a:pt x="4123" y="12525"/>
                      <a:pt x="4355" y="11262"/>
                    </a:cubicBezTo>
                    <a:cubicBezTo>
                      <a:pt x="4587" y="9999"/>
                      <a:pt x="5052" y="8833"/>
                      <a:pt x="5865" y="7570"/>
                    </a:cubicBezTo>
                    <a:cubicBezTo>
                      <a:pt x="6678" y="6307"/>
                      <a:pt x="7839" y="4947"/>
                      <a:pt x="8768" y="3781"/>
                    </a:cubicBezTo>
                    <a:cubicBezTo>
                      <a:pt x="9697" y="2615"/>
                      <a:pt x="10394" y="1644"/>
                      <a:pt x="10858" y="1012"/>
                    </a:cubicBezTo>
                    <a:cubicBezTo>
                      <a:pt x="11323" y="381"/>
                      <a:pt x="11555" y="90"/>
                      <a:pt x="11555" y="41"/>
                    </a:cubicBezTo>
                    <a:cubicBezTo>
                      <a:pt x="11555" y="-8"/>
                      <a:pt x="11323" y="187"/>
                      <a:pt x="10510" y="818"/>
                    </a:cubicBezTo>
                    <a:cubicBezTo>
                      <a:pt x="9697" y="1450"/>
                      <a:pt x="8303" y="2518"/>
                      <a:pt x="7142" y="3571"/>
                    </a:cubicBezTo>
                    <a:cubicBezTo>
                      <a:pt x="5981" y="4623"/>
                      <a:pt x="5052" y="5660"/>
                      <a:pt x="4355" y="6809"/>
                    </a:cubicBezTo>
                    <a:cubicBezTo>
                      <a:pt x="3658" y="7959"/>
                      <a:pt x="3194" y="9222"/>
                      <a:pt x="2961" y="10566"/>
                    </a:cubicBezTo>
                    <a:cubicBezTo>
                      <a:pt x="2729" y="11910"/>
                      <a:pt x="2729" y="13335"/>
                      <a:pt x="2845" y="14597"/>
                    </a:cubicBezTo>
                    <a:cubicBezTo>
                      <a:pt x="2961" y="15860"/>
                      <a:pt x="3194" y="16961"/>
                      <a:pt x="3310" y="17609"/>
                    </a:cubicBezTo>
                    <a:cubicBezTo>
                      <a:pt x="3426" y="18257"/>
                      <a:pt x="3426" y="18451"/>
                      <a:pt x="3426" y="17868"/>
                    </a:cubicBezTo>
                    <a:cubicBezTo>
                      <a:pt x="3426" y="17285"/>
                      <a:pt x="3426" y="15925"/>
                      <a:pt x="3194" y="14678"/>
                    </a:cubicBezTo>
                    <a:cubicBezTo>
                      <a:pt x="2961" y="13432"/>
                      <a:pt x="2497" y="12298"/>
                      <a:pt x="2265" y="11149"/>
                    </a:cubicBezTo>
                    <a:cubicBezTo>
                      <a:pt x="2032" y="9999"/>
                      <a:pt x="2032" y="8833"/>
                      <a:pt x="2497" y="7732"/>
                    </a:cubicBezTo>
                    <a:cubicBezTo>
                      <a:pt x="2961" y="6631"/>
                      <a:pt x="3890" y="5595"/>
                      <a:pt x="5052" y="4607"/>
                    </a:cubicBezTo>
                    <a:cubicBezTo>
                      <a:pt x="6213" y="3619"/>
                      <a:pt x="7607" y="2680"/>
                      <a:pt x="8652" y="1968"/>
                    </a:cubicBezTo>
                    <a:cubicBezTo>
                      <a:pt x="9697" y="1255"/>
                      <a:pt x="10394" y="770"/>
                      <a:pt x="10974" y="446"/>
                    </a:cubicBezTo>
                    <a:cubicBezTo>
                      <a:pt x="11555" y="122"/>
                      <a:pt x="12019" y="-40"/>
                      <a:pt x="12136" y="9"/>
                    </a:cubicBezTo>
                    <a:cubicBezTo>
                      <a:pt x="12252" y="57"/>
                      <a:pt x="12019" y="316"/>
                      <a:pt x="10974" y="1045"/>
                    </a:cubicBezTo>
                    <a:cubicBezTo>
                      <a:pt x="9929" y="1773"/>
                      <a:pt x="8071" y="2972"/>
                      <a:pt x="6561" y="4170"/>
                    </a:cubicBezTo>
                    <a:cubicBezTo>
                      <a:pt x="5052" y="5368"/>
                      <a:pt x="3890" y="6566"/>
                      <a:pt x="3194" y="7700"/>
                    </a:cubicBezTo>
                    <a:cubicBezTo>
                      <a:pt x="2497" y="8833"/>
                      <a:pt x="2265" y="9902"/>
                      <a:pt x="2032" y="10987"/>
                    </a:cubicBezTo>
                    <a:cubicBezTo>
                      <a:pt x="1800" y="12072"/>
                      <a:pt x="1568" y="13173"/>
                      <a:pt x="1452" y="14322"/>
                    </a:cubicBezTo>
                    <a:cubicBezTo>
                      <a:pt x="1336" y="15472"/>
                      <a:pt x="1336" y="16670"/>
                      <a:pt x="1568" y="17723"/>
                    </a:cubicBezTo>
                    <a:cubicBezTo>
                      <a:pt x="1800" y="18775"/>
                      <a:pt x="2265" y="19682"/>
                      <a:pt x="2497" y="20216"/>
                    </a:cubicBezTo>
                    <a:cubicBezTo>
                      <a:pt x="2729" y="20750"/>
                      <a:pt x="2729" y="20912"/>
                      <a:pt x="2497" y="20281"/>
                    </a:cubicBezTo>
                    <a:cubicBezTo>
                      <a:pt x="2265" y="19649"/>
                      <a:pt x="1800" y="18224"/>
                      <a:pt x="1568" y="16881"/>
                    </a:cubicBezTo>
                    <a:cubicBezTo>
                      <a:pt x="1336" y="15537"/>
                      <a:pt x="1336" y="14274"/>
                      <a:pt x="1568" y="13075"/>
                    </a:cubicBezTo>
                    <a:cubicBezTo>
                      <a:pt x="1800" y="11877"/>
                      <a:pt x="2265" y="10744"/>
                      <a:pt x="2729" y="9610"/>
                    </a:cubicBezTo>
                    <a:cubicBezTo>
                      <a:pt x="3194" y="8477"/>
                      <a:pt x="3658" y="7344"/>
                      <a:pt x="4239" y="6323"/>
                    </a:cubicBezTo>
                    <a:cubicBezTo>
                      <a:pt x="4819" y="5303"/>
                      <a:pt x="5516" y="4397"/>
                      <a:pt x="6329" y="3619"/>
                    </a:cubicBezTo>
                    <a:cubicBezTo>
                      <a:pt x="7142" y="2842"/>
                      <a:pt x="8071" y="2194"/>
                      <a:pt x="8536" y="1790"/>
                    </a:cubicBezTo>
                    <a:cubicBezTo>
                      <a:pt x="9000" y="1385"/>
                      <a:pt x="9000" y="1223"/>
                      <a:pt x="9000" y="1223"/>
                    </a:cubicBezTo>
                    <a:cubicBezTo>
                      <a:pt x="9000" y="1223"/>
                      <a:pt x="9000" y="1385"/>
                      <a:pt x="8303" y="1968"/>
                    </a:cubicBezTo>
                    <a:cubicBezTo>
                      <a:pt x="7607" y="2551"/>
                      <a:pt x="6213" y="3555"/>
                      <a:pt x="4936" y="4607"/>
                    </a:cubicBezTo>
                    <a:cubicBezTo>
                      <a:pt x="3658" y="5660"/>
                      <a:pt x="2497" y="6761"/>
                      <a:pt x="1684" y="7926"/>
                    </a:cubicBezTo>
                    <a:cubicBezTo>
                      <a:pt x="871" y="9092"/>
                      <a:pt x="407" y="10323"/>
                      <a:pt x="174" y="11586"/>
                    </a:cubicBezTo>
                    <a:cubicBezTo>
                      <a:pt x="-58" y="12849"/>
                      <a:pt x="-58" y="14144"/>
                      <a:pt x="174" y="15310"/>
                    </a:cubicBezTo>
                    <a:cubicBezTo>
                      <a:pt x="407" y="16476"/>
                      <a:pt x="871" y="17512"/>
                      <a:pt x="1452" y="18451"/>
                    </a:cubicBezTo>
                    <a:cubicBezTo>
                      <a:pt x="2032" y="19390"/>
                      <a:pt x="2729" y="20232"/>
                      <a:pt x="3194" y="20734"/>
                    </a:cubicBezTo>
                    <a:cubicBezTo>
                      <a:pt x="3658" y="21236"/>
                      <a:pt x="3890" y="21398"/>
                      <a:pt x="4006" y="21479"/>
                    </a:cubicBezTo>
                    <a:cubicBezTo>
                      <a:pt x="4123" y="21560"/>
                      <a:pt x="4123" y="21560"/>
                      <a:pt x="4123" y="21560"/>
                    </a:cubicBezTo>
                  </a:path>
                </a:pathLst>
              </a:custGeom>
              <a:noFill/>
              <a:ln w="6611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55" name="Line">
                <a:extLst>
                  <a:ext uri="{FF2B5EF4-FFF2-40B4-BE49-F238E27FC236}">
                    <a16:creationId xmlns:a16="http://schemas.microsoft.com/office/drawing/2014/main" id="{52D98EA8-CBC3-669C-267C-8001AB9B08D9}"/>
                  </a:ext>
                </a:extLst>
              </p:cNvPr>
              <p:cNvSpPr/>
              <p:nvPr/>
            </p:nvSpPr>
            <p:spPr>
              <a:xfrm>
                <a:off x="66970" y="-7542"/>
                <a:ext cx="30540" cy="105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8" h="21504" extrusionOk="0">
                    <a:moveTo>
                      <a:pt x="15606" y="658"/>
                    </a:moveTo>
                    <a:cubicBezTo>
                      <a:pt x="15493" y="396"/>
                      <a:pt x="15380" y="133"/>
                      <a:pt x="15324" y="117"/>
                    </a:cubicBezTo>
                    <a:cubicBezTo>
                      <a:pt x="15267" y="101"/>
                      <a:pt x="15267" y="330"/>
                      <a:pt x="15380" y="953"/>
                    </a:cubicBezTo>
                    <a:cubicBezTo>
                      <a:pt x="15493" y="1576"/>
                      <a:pt x="15719" y="2592"/>
                      <a:pt x="15889" y="3673"/>
                    </a:cubicBezTo>
                    <a:cubicBezTo>
                      <a:pt x="16059" y="4755"/>
                      <a:pt x="16172" y="5902"/>
                      <a:pt x="16172" y="7066"/>
                    </a:cubicBezTo>
                    <a:cubicBezTo>
                      <a:pt x="16172" y="8229"/>
                      <a:pt x="16059" y="9409"/>
                      <a:pt x="15889" y="10343"/>
                    </a:cubicBezTo>
                    <a:cubicBezTo>
                      <a:pt x="15719" y="11278"/>
                      <a:pt x="15493" y="11966"/>
                      <a:pt x="15267" y="12458"/>
                    </a:cubicBezTo>
                    <a:cubicBezTo>
                      <a:pt x="15041" y="12949"/>
                      <a:pt x="14815" y="13244"/>
                      <a:pt x="14702" y="13277"/>
                    </a:cubicBezTo>
                    <a:cubicBezTo>
                      <a:pt x="14588" y="13310"/>
                      <a:pt x="14588" y="13080"/>
                      <a:pt x="14702" y="12425"/>
                    </a:cubicBezTo>
                    <a:cubicBezTo>
                      <a:pt x="14815" y="11769"/>
                      <a:pt x="15041" y="10688"/>
                      <a:pt x="15267" y="9508"/>
                    </a:cubicBezTo>
                    <a:cubicBezTo>
                      <a:pt x="15493" y="8328"/>
                      <a:pt x="15719" y="7049"/>
                      <a:pt x="15832" y="5771"/>
                    </a:cubicBezTo>
                    <a:cubicBezTo>
                      <a:pt x="15945" y="4493"/>
                      <a:pt x="15945" y="3214"/>
                      <a:pt x="15945" y="2444"/>
                    </a:cubicBezTo>
                    <a:cubicBezTo>
                      <a:pt x="15945" y="1674"/>
                      <a:pt x="15945" y="1412"/>
                      <a:pt x="16002" y="1035"/>
                    </a:cubicBezTo>
                    <a:cubicBezTo>
                      <a:pt x="16059" y="658"/>
                      <a:pt x="16172" y="166"/>
                      <a:pt x="16228" y="35"/>
                    </a:cubicBezTo>
                    <a:cubicBezTo>
                      <a:pt x="16285" y="-96"/>
                      <a:pt x="16285" y="133"/>
                      <a:pt x="16228" y="822"/>
                    </a:cubicBezTo>
                    <a:cubicBezTo>
                      <a:pt x="16172" y="1510"/>
                      <a:pt x="16059" y="2657"/>
                      <a:pt x="16002" y="3919"/>
                    </a:cubicBezTo>
                    <a:cubicBezTo>
                      <a:pt x="15945" y="5181"/>
                      <a:pt x="15945" y="6558"/>
                      <a:pt x="15832" y="7869"/>
                    </a:cubicBezTo>
                    <a:cubicBezTo>
                      <a:pt x="15719" y="9180"/>
                      <a:pt x="15493" y="10425"/>
                      <a:pt x="15380" y="11196"/>
                    </a:cubicBezTo>
                    <a:cubicBezTo>
                      <a:pt x="15267" y="11966"/>
                      <a:pt x="15267" y="12261"/>
                      <a:pt x="15324" y="12310"/>
                    </a:cubicBezTo>
                    <a:cubicBezTo>
                      <a:pt x="15380" y="12359"/>
                      <a:pt x="15493" y="12163"/>
                      <a:pt x="16002" y="11392"/>
                    </a:cubicBezTo>
                    <a:cubicBezTo>
                      <a:pt x="16511" y="10622"/>
                      <a:pt x="17416" y="9278"/>
                      <a:pt x="18038" y="7918"/>
                    </a:cubicBezTo>
                    <a:cubicBezTo>
                      <a:pt x="18660" y="6558"/>
                      <a:pt x="18999" y="5181"/>
                      <a:pt x="19282" y="4018"/>
                    </a:cubicBezTo>
                    <a:cubicBezTo>
                      <a:pt x="19564" y="2854"/>
                      <a:pt x="19791" y="1903"/>
                      <a:pt x="19960" y="1313"/>
                    </a:cubicBezTo>
                    <a:cubicBezTo>
                      <a:pt x="20130" y="723"/>
                      <a:pt x="20243" y="494"/>
                      <a:pt x="20300" y="461"/>
                    </a:cubicBezTo>
                    <a:cubicBezTo>
                      <a:pt x="20356" y="428"/>
                      <a:pt x="20356" y="592"/>
                      <a:pt x="20526" y="1199"/>
                    </a:cubicBezTo>
                    <a:cubicBezTo>
                      <a:pt x="20695" y="1805"/>
                      <a:pt x="21035" y="2854"/>
                      <a:pt x="21261" y="4034"/>
                    </a:cubicBezTo>
                    <a:cubicBezTo>
                      <a:pt x="21487" y="5214"/>
                      <a:pt x="21600" y="6525"/>
                      <a:pt x="21543" y="7754"/>
                    </a:cubicBezTo>
                    <a:cubicBezTo>
                      <a:pt x="21487" y="8983"/>
                      <a:pt x="21261" y="10130"/>
                      <a:pt x="21035" y="10819"/>
                    </a:cubicBezTo>
                    <a:cubicBezTo>
                      <a:pt x="20808" y="11507"/>
                      <a:pt x="20582" y="11736"/>
                      <a:pt x="20299" y="11917"/>
                    </a:cubicBezTo>
                    <a:cubicBezTo>
                      <a:pt x="20017" y="12097"/>
                      <a:pt x="19677" y="12228"/>
                      <a:pt x="19508" y="12113"/>
                    </a:cubicBezTo>
                    <a:cubicBezTo>
                      <a:pt x="19338" y="11999"/>
                      <a:pt x="19338" y="11638"/>
                      <a:pt x="19395" y="10901"/>
                    </a:cubicBezTo>
                    <a:cubicBezTo>
                      <a:pt x="19451" y="10163"/>
                      <a:pt x="19564" y="9049"/>
                      <a:pt x="19677" y="7918"/>
                    </a:cubicBezTo>
                    <a:cubicBezTo>
                      <a:pt x="19791" y="6787"/>
                      <a:pt x="19904" y="5640"/>
                      <a:pt x="20017" y="4509"/>
                    </a:cubicBezTo>
                    <a:cubicBezTo>
                      <a:pt x="20130" y="3378"/>
                      <a:pt x="20243" y="2264"/>
                      <a:pt x="20300" y="1576"/>
                    </a:cubicBezTo>
                    <a:cubicBezTo>
                      <a:pt x="20356" y="887"/>
                      <a:pt x="20356" y="625"/>
                      <a:pt x="20243" y="592"/>
                    </a:cubicBezTo>
                    <a:cubicBezTo>
                      <a:pt x="20130" y="560"/>
                      <a:pt x="19904" y="756"/>
                      <a:pt x="19564" y="1412"/>
                    </a:cubicBezTo>
                    <a:cubicBezTo>
                      <a:pt x="19225" y="2067"/>
                      <a:pt x="18773" y="3182"/>
                      <a:pt x="18320" y="4296"/>
                    </a:cubicBezTo>
                    <a:cubicBezTo>
                      <a:pt x="17868" y="5411"/>
                      <a:pt x="17416" y="6525"/>
                      <a:pt x="16850" y="7754"/>
                    </a:cubicBezTo>
                    <a:cubicBezTo>
                      <a:pt x="16285" y="8983"/>
                      <a:pt x="15606" y="10327"/>
                      <a:pt x="15210" y="11081"/>
                    </a:cubicBezTo>
                    <a:cubicBezTo>
                      <a:pt x="14815" y="11835"/>
                      <a:pt x="14702" y="11999"/>
                      <a:pt x="14475" y="12277"/>
                    </a:cubicBezTo>
                    <a:cubicBezTo>
                      <a:pt x="14249" y="12556"/>
                      <a:pt x="13910" y="12949"/>
                      <a:pt x="13740" y="13031"/>
                    </a:cubicBezTo>
                    <a:cubicBezTo>
                      <a:pt x="13571" y="13113"/>
                      <a:pt x="13571" y="12884"/>
                      <a:pt x="13627" y="12113"/>
                    </a:cubicBezTo>
                    <a:cubicBezTo>
                      <a:pt x="13684" y="11343"/>
                      <a:pt x="13797" y="10032"/>
                      <a:pt x="13967" y="8836"/>
                    </a:cubicBezTo>
                    <a:cubicBezTo>
                      <a:pt x="14136" y="7639"/>
                      <a:pt x="14362" y="6558"/>
                      <a:pt x="14532" y="5345"/>
                    </a:cubicBezTo>
                    <a:cubicBezTo>
                      <a:pt x="14702" y="4132"/>
                      <a:pt x="14815" y="2788"/>
                      <a:pt x="14871" y="2002"/>
                    </a:cubicBezTo>
                    <a:cubicBezTo>
                      <a:pt x="14928" y="1215"/>
                      <a:pt x="14928" y="986"/>
                      <a:pt x="14928" y="969"/>
                    </a:cubicBezTo>
                    <a:cubicBezTo>
                      <a:pt x="14928" y="953"/>
                      <a:pt x="14928" y="1150"/>
                      <a:pt x="14815" y="1854"/>
                    </a:cubicBezTo>
                    <a:cubicBezTo>
                      <a:pt x="14702" y="2559"/>
                      <a:pt x="14475" y="3772"/>
                      <a:pt x="14249" y="4984"/>
                    </a:cubicBezTo>
                    <a:cubicBezTo>
                      <a:pt x="14023" y="6197"/>
                      <a:pt x="13797" y="7410"/>
                      <a:pt x="13514" y="8573"/>
                    </a:cubicBezTo>
                    <a:cubicBezTo>
                      <a:pt x="13231" y="9737"/>
                      <a:pt x="12892" y="10851"/>
                      <a:pt x="12666" y="11573"/>
                    </a:cubicBezTo>
                    <a:cubicBezTo>
                      <a:pt x="12440" y="12294"/>
                      <a:pt x="12327" y="12621"/>
                      <a:pt x="12214" y="12900"/>
                    </a:cubicBezTo>
                    <a:cubicBezTo>
                      <a:pt x="12101" y="13179"/>
                      <a:pt x="11987" y="13408"/>
                      <a:pt x="11874" y="13424"/>
                    </a:cubicBezTo>
                    <a:cubicBezTo>
                      <a:pt x="11761" y="13441"/>
                      <a:pt x="11648" y="13244"/>
                      <a:pt x="11648" y="12540"/>
                    </a:cubicBezTo>
                    <a:cubicBezTo>
                      <a:pt x="11648" y="11835"/>
                      <a:pt x="11761" y="10622"/>
                      <a:pt x="11874" y="9311"/>
                    </a:cubicBezTo>
                    <a:cubicBezTo>
                      <a:pt x="11987" y="8000"/>
                      <a:pt x="12101" y="6590"/>
                      <a:pt x="12101" y="5214"/>
                    </a:cubicBezTo>
                    <a:cubicBezTo>
                      <a:pt x="12101" y="3837"/>
                      <a:pt x="11987" y="2493"/>
                      <a:pt x="11931" y="1740"/>
                    </a:cubicBezTo>
                    <a:cubicBezTo>
                      <a:pt x="11874" y="986"/>
                      <a:pt x="11874" y="822"/>
                      <a:pt x="11818" y="1035"/>
                    </a:cubicBezTo>
                    <a:cubicBezTo>
                      <a:pt x="11761" y="1248"/>
                      <a:pt x="11648" y="1838"/>
                      <a:pt x="11535" y="2739"/>
                    </a:cubicBezTo>
                    <a:cubicBezTo>
                      <a:pt x="11422" y="3641"/>
                      <a:pt x="11309" y="4853"/>
                      <a:pt x="11196" y="6082"/>
                    </a:cubicBezTo>
                    <a:cubicBezTo>
                      <a:pt x="11083" y="7312"/>
                      <a:pt x="10970" y="8557"/>
                      <a:pt x="10857" y="9524"/>
                    </a:cubicBezTo>
                    <a:cubicBezTo>
                      <a:pt x="10743" y="10491"/>
                      <a:pt x="10630" y="11179"/>
                      <a:pt x="10461" y="11769"/>
                    </a:cubicBezTo>
                    <a:cubicBezTo>
                      <a:pt x="10291" y="12359"/>
                      <a:pt x="10065" y="12851"/>
                      <a:pt x="9952" y="12982"/>
                    </a:cubicBezTo>
                    <a:cubicBezTo>
                      <a:pt x="9839" y="13113"/>
                      <a:pt x="9839" y="12884"/>
                      <a:pt x="9952" y="12179"/>
                    </a:cubicBezTo>
                    <a:cubicBezTo>
                      <a:pt x="10065" y="11474"/>
                      <a:pt x="10291" y="10294"/>
                      <a:pt x="10461" y="9049"/>
                    </a:cubicBezTo>
                    <a:cubicBezTo>
                      <a:pt x="10630" y="7803"/>
                      <a:pt x="10743" y="6492"/>
                      <a:pt x="10800" y="5197"/>
                    </a:cubicBezTo>
                    <a:cubicBezTo>
                      <a:pt x="10856" y="3903"/>
                      <a:pt x="10856" y="2624"/>
                      <a:pt x="10856" y="1887"/>
                    </a:cubicBezTo>
                    <a:cubicBezTo>
                      <a:pt x="10856" y="1150"/>
                      <a:pt x="10856" y="953"/>
                      <a:pt x="10856" y="936"/>
                    </a:cubicBezTo>
                    <a:cubicBezTo>
                      <a:pt x="10856" y="920"/>
                      <a:pt x="10856" y="1084"/>
                      <a:pt x="10800" y="1805"/>
                    </a:cubicBezTo>
                    <a:cubicBezTo>
                      <a:pt x="10743" y="2526"/>
                      <a:pt x="10630" y="3804"/>
                      <a:pt x="10517" y="5050"/>
                    </a:cubicBezTo>
                    <a:cubicBezTo>
                      <a:pt x="10404" y="6296"/>
                      <a:pt x="10291" y="7508"/>
                      <a:pt x="10121" y="8737"/>
                    </a:cubicBezTo>
                    <a:cubicBezTo>
                      <a:pt x="9952" y="9967"/>
                      <a:pt x="9726" y="11212"/>
                      <a:pt x="9556" y="11982"/>
                    </a:cubicBezTo>
                    <a:cubicBezTo>
                      <a:pt x="9386" y="12753"/>
                      <a:pt x="9273" y="13048"/>
                      <a:pt x="9217" y="13031"/>
                    </a:cubicBezTo>
                    <a:cubicBezTo>
                      <a:pt x="9160" y="13015"/>
                      <a:pt x="9160" y="12687"/>
                      <a:pt x="9160" y="11868"/>
                    </a:cubicBezTo>
                    <a:cubicBezTo>
                      <a:pt x="9160" y="11048"/>
                      <a:pt x="9160" y="9737"/>
                      <a:pt x="9160" y="8492"/>
                    </a:cubicBezTo>
                    <a:cubicBezTo>
                      <a:pt x="9160" y="7246"/>
                      <a:pt x="9160" y="6066"/>
                      <a:pt x="9217" y="4870"/>
                    </a:cubicBezTo>
                    <a:cubicBezTo>
                      <a:pt x="9273" y="3673"/>
                      <a:pt x="9386" y="2461"/>
                      <a:pt x="9443" y="1756"/>
                    </a:cubicBezTo>
                    <a:cubicBezTo>
                      <a:pt x="9499" y="1051"/>
                      <a:pt x="9499" y="855"/>
                      <a:pt x="9556" y="674"/>
                    </a:cubicBezTo>
                    <a:cubicBezTo>
                      <a:pt x="9613" y="494"/>
                      <a:pt x="9726" y="330"/>
                      <a:pt x="9782" y="330"/>
                    </a:cubicBezTo>
                    <a:cubicBezTo>
                      <a:pt x="9839" y="330"/>
                      <a:pt x="9839" y="494"/>
                      <a:pt x="9782" y="1199"/>
                    </a:cubicBezTo>
                    <a:cubicBezTo>
                      <a:pt x="9726" y="1903"/>
                      <a:pt x="9613" y="3149"/>
                      <a:pt x="9443" y="4345"/>
                    </a:cubicBezTo>
                    <a:cubicBezTo>
                      <a:pt x="9273" y="5542"/>
                      <a:pt x="9047" y="6689"/>
                      <a:pt x="8764" y="7820"/>
                    </a:cubicBezTo>
                    <a:cubicBezTo>
                      <a:pt x="8482" y="8950"/>
                      <a:pt x="8142" y="10065"/>
                      <a:pt x="7916" y="10720"/>
                    </a:cubicBezTo>
                    <a:cubicBezTo>
                      <a:pt x="7690" y="11376"/>
                      <a:pt x="7577" y="11573"/>
                      <a:pt x="7351" y="11851"/>
                    </a:cubicBezTo>
                    <a:cubicBezTo>
                      <a:pt x="7125" y="12130"/>
                      <a:pt x="6785" y="12490"/>
                      <a:pt x="6559" y="12556"/>
                    </a:cubicBezTo>
                    <a:cubicBezTo>
                      <a:pt x="6333" y="12621"/>
                      <a:pt x="6220" y="12392"/>
                      <a:pt x="6276" y="11655"/>
                    </a:cubicBezTo>
                    <a:cubicBezTo>
                      <a:pt x="6333" y="10917"/>
                      <a:pt x="6559" y="9672"/>
                      <a:pt x="6842" y="8360"/>
                    </a:cubicBezTo>
                    <a:cubicBezTo>
                      <a:pt x="7125" y="7049"/>
                      <a:pt x="7464" y="5673"/>
                      <a:pt x="7690" y="4427"/>
                    </a:cubicBezTo>
                    <a:cubicBezTo>
                      <a:pt x="7916" y="3182"/>
                      <a:pt x="8029" y="2067"/>
                      <a:pt x="8142" y="1395"/>
                    </a:cubicBezTo>
                    <a:cubicBezTo>
                      <a:pt x="8255" y="723"/>
                      <a:pt x="8369" y="494"/>
                      <a:pt x="8482" y="494"/>
                    </a:cubicBezTo>
                    <a:cubicBezTo>
                      <a:pt x="8595" y="494"/>
                      <a:pt x="8708" y="723"/>
                      <a:pt x="8651" y="1395"/>
                    </a:cubicBezTo>
                    <a:cubicBezTo>
                      <a:pt x="8595" y="2067"/>
                      <a:pt x="8369" y="3182"/>
                      <a:pt x="8199" y="4329"/>
                    </a:cubicBezTo>
                    <a:cubicBezTo>
                      <a:pt x="8029" y="5476"/>
                      <a:pt x="7916" y="6656"/>
                      <a:pt x="7747" y="7738"/>
                    </a:cubicBezTo>
                    <a:cubicBezTo>
                      <a:pt x="7577" y="8819"/>
                      <a:pt x="7351" y="9803"/>
                      <a:pt x="7125" y="10507"/>
                    </a:cubicBezTo>
                    <a:cubicBezTo>
                      <a:pt x="6898" y="11212"/>
                      <a:pt x="6672" y="11638"/>
                      <a:pt x="6503" y="11950"/>
                    </a:cubicBezTo>
                    <a:cubicBezTo>
                      <a:pt x="6333" y="12261"/>
                      <a:pt x="6220" y="12458"/>
                      <a:pt x="6163" y="12376"/>
                    </a:cubicBezTo>
                    <a:cubicBezTo>
                      <a:pt x="6107" y="12294"/>
                      <a:pt x="6107" y="11933"/>
                      <a:pt x="6220" y="11163"/>
                    </a:cubicBezTo>
                    <a:cubicBezTo>
                      <a:pt x="6333" y="10393"/>
                      <a:pt x="6559" y="9213"/>
                      <a:pt x="6672" y="7902"/>
                    </a:cubicBezTo>
                    <a:cubicBezTo>
                      <a:pt x="6785" y="6590"/>
                      <a:pt x="6785" y="5148"/>
                      <a:pt x="6785" y="4214"/>
                    </a:cubicBezTo>
                    <a:cubicBezTo>
                      <a:pt x="6785" y="3280"/>
                      <a:pt x="6785" y="2854"/>
                      <a:pt x="6842" y="2428"/>
                    </a:cubicBezTo>
                    <a:cubicBezTo>
                      <a:pt x="6898" y="2002"/>
                      <a:pt x="7012" y="1576"/>
                      <a:pt x="7068" y="1477"/>
                    </a:cubicBezTo>
                    <a:cubicBezTo>
                      <a:pt x="7125" y="1379"/>
                      <a:pt x="7125" y="1608"/>
                      <a:pt x="7068" y="2379"/>
                    </a:cubicBezTo>
                    <a:cubicBezTo>
                      <a:pt x="7012" y="3149"/>
                      <a:pt x="6898" y="4460"/>
                      <a:pt x="6729" y="5689"/>
                    </a:cubicBezTo>
                    <a:cubicBezTo>
                      <a:pt x="6559" y="6918"/>
                      <a:pt x="6333" y="8065"/>
                      <a:pt x="6050" y="9049"/>
                    </a:cubicBezTo>
                    <a:cubicBezTo>
                      <a:pt x="5768" y="10032"/>
                      <a:pt x="5428" y="10851"/>
                      <a:pt x="5146" y="11343"/>
                    </a:cubicBezTo>
                    <a:cubicBezTo>
                      <a:pt x="4863" y="11835"/>
                      <a:pt x="4637" y="11999"/>
                      <a:pt x="4524" y="11917"/>
                    </a:cubicBezTo>
                    <a:cubicBezTo>
                      <a:pt x="4410" y="11835"/>
                      <a:pt x="4410" y="11507"/>
                      <a:pt x="4467" y="10753"/>
                    </a:cubicBezTo>
                    <a:cubicBezTo>
                      <a:pt x="4524" y="9999"/>
                      <a:pt x="4637" y="8819"/>
                      <a:pt x="4693" y="7590"/>
                    </a:cubicBezTo>
                    <a:cubicBezTo>
                      <a:pt x="4750" y="6361"/>
                      <a:pt x="4750" y="5083"/>
                      <a:pt x="4750" y="4198"/>
                    </a:cubicBezTo>
                    <a:cubicBezTo>
                      <a:pt x="4750" y="3313"/>
                      <a:pt x="4750" y="2821"/>
                      <a:pt x="4863" y="2330"/>
                    </a:cubicBezTo>
                    <a:cubicBezTo>
                      <a:pt x="4976" y="1838"/>
                      <a:pt x="5202" y="1346"/>
                      <a:pt x="5315" y="1248"/>
                    </a:cubicBezTo>
                    <a:cubicBezTo>
                      <a:pt x="5428" y="1150"/>
                      <a:pt x="5428" y="1445"/>
                      <a:pt x="5315" y="2198"/>
                    </a:cubicBezTo>
                    <a:cubicBezTo>
                      <a:pt x="5202" y="2952"/>
                      <a:pt x="4976" y="4165"/>
                      <a:pt x="4863" y="5378"/>
                    </a:cubicBezTo>
                    <a:cubicBezTo>
                      <a:pt x="4750" y="6590"/>
                      <a:pt x="4750" y="7803"/>
                      <a:pt x="4637" y="9049"/>
                    </a:cubicBezTo>
                    <a:cubicBezTo>
                      <a:pt x="4524" y="10294"/>
                      <a:pt x="4297" y="11573"/>
                      <a:pt x="4184" y="12310"/>
                    </a:cubicBezTo>
                    <a:cubicBezTo>
                      <a:pt x="4071" y="13048"/>
                      <a:pt x="4071" y="13244"/>
                      <a:pt x="4071" y="13228"/>
                    </a:cubicBezTo>
                    <a:cubicBezTo>
                      <a:pt x="4071" y="13211"/>
                      <a:pt x="4071" y="12982"/>
                      <a:pt x="4071" y="12212"/>
                    </a:cubicBezTo>
                    <a:cubicBezTo>
                      <a:pt x="4071" y="11441"/>
                      <a:pt x="4071" y="10130"/>
                      <a:pt x="4071" y="8819"/>
                    </a:cubicBezTo>
                    <a:cubicBezTo>
                      <a:pt x="4071" y="7508"/>
                      <a:pt x="4071" y="6197"/>
                      <a:pt x="4128" y="4968"/>
                    </a:cubicBezTo>
                    <a:cubicBezTo>
                      <a:pt x="4184" y="3739"/>
                      <a:pt x="4297" y="2592"/>
                      <a:pt x="4354" y="1936"/>
                    </a:cubicBezTo>
                    <a:cubicBezTo>
                      <a:pt x="4410" y="1281"/>
                      <a:pt x="4410" y="1117"/>
                      <a:pt x="4354" y="920"/>
                    </a:cubicBezTo>
                    <a:cubicBezTo>
                      <a:pt x="4297" y="723"/>
                      <a:pt x="4184" y="494"/>
                      <a:pt x="4071" y="461"/>
                    </a:cubicBezTo>
                    <a:cubicBezTo>
                      <a:pt x="3958" y="428"/>
                      <a:pt x="3845" y="592"/>
                      <a:pt x="3732" y="1248"/>
                    </a:cubicBezTo>
                    <a:cubicBezTo>
                      <a:pt x="3619" y="1903"/>
                      <a:pt x="3506" y="3051"/>
                      <a:pt x="3449" y="4345"/>
                    </a:cubicBezTo>
                    <a:cubicBezTo>
                      <a:pt x="3393" y="5640"/>
                      <a:pt x="3393" y="7082"/>
                      <a:pt x="3336" y="8410"/>
                    </a:cubicBezTo>
                    <a:cubicBezTo>
                      <a:pt x="3280" y="9737"/>
                      <a:pt x="3166" y="10950"/>
                      <a:pt x="3110" y="11655"/>
                    </a:cubicBezTo>
                    <a:cubicBezTo>
                      <a:pt x="3053" y="12359"/>
                      <a:pt x="3053" y="12556"/>
                      <a:pt x="3110" y="12753"/>
                    </a:cubicBezTo>
                    <a:cubicBezTo>
                      <a:pt x="3166" y="12949"/>
                      <a:pt x="3280" y="13146"/>
                      <a:pt x="3393" y="13343"/>
                    </a:cubicBezTo>
                    <a:cubicBezTo>
                      <a:pt x="3506" y="13539"/>
                      <a:pt x="3619" y="13736"/>
                      <a:pt x="3675" y="13736"/>
                    </a:cubicBezTo>
                    <a:cubicBezTo>
                      <a:pt x="3732" y="13736"/>
                      <a:pt x="3732" y="13539"/>
                      <a:pt x="3562" y="12916"/>
                    </a:cubicBezTo>
                    <a:cubicBezTo>
                      <a:pt x="3393" y="12294"/>
                      <a:pt x="3053" y="11245"/>
                      <a:pt x="2884" y="10016"/>
                    </a:cubicBezTo>
                    <a:cubicBezTo>
                      <a:pt x="2714" y="8787"/>
                      <a:pt x="2714" y="7377"/>
                      <a:pt x="2714" y="6050"/>
                    </a:cubicBezTo>
                    <a:cubicBezTo>
                      <a:pt x="2714" y="4722"/>
                      <a:pt x="2714" y="3477"/>
                      <a:pt x="2714" y="2756"/>
                    </a:cubicBezTo>
                    <a:cubicBezTo>
                      <a:pt x="2714" y="2034"/>
                      <a:pt x="2714" y="1838"/>
                      <a:pt x="2827" y="1625"/>
                    </a:cubicBezTo>
                    <a:cubicBezTo>
                      <a:pt x="2940" y="1412"/>
                      <a:pt x="3166" y="1182"/>
                      <a:pt x="3223" y="1166"/>
                    </a:cubicBezTo>
                    <a:cubicBezTo>
                      <a:pt x="3280" y="1150"/>
                      <a:pt x="3166" y="1346"/>
                      <a:pt x="3053" y="2051"/>
                    </a:cubicBezTo>
                    <a:cubicBezTo>
                      <a:pt x="2940" y="2756"/>
                      <a:pt x="2827" y="3968"/>
                      <a:pt x="2771" y="5263"/>
                    </a:cubicBezTo>
                    <a:cubicBezTo>
                      <a:pt x="2714" y="6558"/>
                      <a:pt x="2714" y="7934"/>
                      <a:pt x="2771" y="9213"/>
                    </a:cubicBezTo>
                    <a:cubicBezTo>
                      <a:pt x="2827" y="10491"/>
                      <a:pt x="2940" y="11671"/>
                      <a:pt x="2997" y="12441"/>
                    </a:cubicBezTo>
                    <a:cubicBezTo>
                      <a:pt x="3053" y="13211"/>
                      <a:pt x="3053" y="13572"/>
                      <a:pt x="3110" y="13900"/>
                    </a:cubicBezTo>
                    <a:cubicBezTo>
                      <a:pt x="3166" y="14228"/>
                      <a:pt x="3280" y="14523"/>
                      <a:pt x="3336" y="14572"/>
                    </a:cubicBezTo>
                    <a:cubicBezTo>
                      <a:pt x="3393" y="14621"/>
                      <a:pt x="3393" y="14424"/>
                      <a:pt x="3393" y="13638"/>
                    </a:cubicBezTo>
                    <a:cubicBezTo>
                      <a:pt x="3393" y="12851"/>
                      <a:pt x="3393" y="11474"/>
                      <a:pt x="3223" y="10196"/>
                    </a:cubicBezTo>
                    <a:cubicBezTo>
                      <a:pt x="3053" y="8918"/>
                      <a:pt x="2714" y="7738"/>
                      <a:pt x="2488" y="6689"/>
                    </a:cubicBezTo>
                    <a:cubicBezTo>
                      <a:pt x="2262" y="5640"/>
                      <a:pt x="2149" y="4722"/>
                      <a:pt x="2262" y="4001"/>
                    </a:cubicBezTo>
                    <a:cubicBezTo>
                      <a:pt x="2375" y="3280"/>
                      <a:pt x="2714" y="2756"/>
                      <a:pt x="2884" y="2395"/>
                    </a:cubicBezTo>
                    <a:cubicBezTo>
                      <a:pt x="3053" y="2034"/>
                      <a:pt x="3053" y="1838"/>
                      <a:pt x="3053" y="1838"/>
                    </a:cubicBezTo>
                    <a:cubicBezTo>
                      <a:pt x="3053" y="1838"/>
                      <a:pt x="3053" y="2034"/>
                      <a:pt x="2997" y="2559"/>
                    </a:cubicBezTo>
                    <a:cubicBezTo>
                      <a:pt x="2940" y="3083"/>
                      <a:pt x="2827" y="3936"/>
                      <a:pt x="2714" y="5001"/>
                    </a:cubicBezTo>
                    <a:cubicBezTo>
                      <a:pt x="2601" y="6066"/>
                      <a:pt x="2488" y="7344"/>
                      <a:pt x="2431" y="8590"/>
                    </a:cubicBezTo>
                    <a:cubicBezTo>
                      <a:pt x="2375" y="9835"/>
                      <a:pt x="2375" y="11048"/>
                      <a:pt x="2488" y="11933"/>
                    </a:cubicBezTo>
                    <a:cubicBezTo>
                      <a:pt x="2601" y="12818"/>
                      <a:pt x="2827" y="13375"/>
                      <a:pt x="2997" y="13785"/>
                    </a:cubicBezTo>
                    <a:cubicBezTo>
                      <a:pt x="3166" y="14195"/>
                      <a:pt x="3280" y="14457"/>
                      <a:pt x="3336" y="14506"/>
                    </a:cubicBezTo>
                    <a:cubicBezTo>
                      <a:pt x="3393" y="14555"/>
                      <a:pt x="3393" y="14391"/>
                      <a:pt x="3280" y="13801"/>
                    </a:cubicBezTo>
                    <a:cubicBezTo>
                      <a:pt x="3166" y="13211"/>
                      <a:pt x="2940" y="12195"/>
                      <a:pt x="2771" y="11048"/>
                    </a:cubicBezTo>
                    <a:cubicBezTo>
                      <a:pt x="2601" y="9901"/>
                      <a:pt x="2488" y="8623"/>
                      <a:pt x="2488" y="7394"/>
                    </a:cubicBezTo>
                    <a:cubicBezTo>
                      <a:pt x="2488" y="6164"/>
                      <a:pt x="2601" y="4984"/>
                      <a:pt x="2771" y="4083"/>
                    </a:cubicBezTo>
                    <a:cubicBezTo>
                      <a:pt x="2940" y="3182"/>
                      <a:pt x="3166" y="2559"/>
                      <a:pt x="3449" y="2100"/>
                    </a:cubicBezTo>
                    <a:cubicBezTo>
                      <a:pt x="3732" y="1641"/>
                      <a:pt x="4071" y="1346"/>
                      <a:pt x="4184" y="1346"/>
                    </a:cubicBezTo>
                    <a:cubicBezTo>
                      <a:pt x="4297" y="1346"/>
                      <a:pt x="4184" y="1641"/>
                      <a:pt x="4015" y="2248"/>
                    </a:cubicBezTo>
                    <a:cubicBezTo>
                      <a:pt x="3845" y="2854"/>
                      <a:pt x="3619" y="3772"/>
                      <a:pt x="3449" y="4886"/>
                    </a:cubicBezTo>
                    <a:cubicBezTo>
                      <a:pt x="3280" y="6001"/>
                      <a:pt x="3166" y="7312"/>
                      <a:pt x="3110" y="8590"/>
                    </a:cubicBezTo>
                    <a:cubicBezTo>
                      <a:pt x="3053" y="9868"/>
                      <a:pt x="3053" y="11114"/>
                      <a:pt x="3053" y="12408"/>
                    </a:cubicBezTo>
                    <a:cubicBezTo>
                      <a:pt x="3053" y="13703"/>
                      <a:pt x="3053" y="15047"/>
                      <a:pt x="3053" y="15801"/>
                    </a:cubicBezTo>
                    <a:cubicBezTo>
                      <a:pt x="3053" y="16555"/>
                      <a:pt x="3053" y="16719"/>
                      <a:pt x="3053" y="16899"/>
                    </a:cubicBezTo>
                    <a:cubicBezTo>
                      <a:pt x="3053" y="17079"/>
                      <a:pt x="3053" y="17276"/>
                      <a:pt x="3053" y="17292"/>
                    </a:cubicBezTo>
                    <a:cubicBezTo>
                      <a:pt x="3053" y="17309"/>
                      <a:pt x="3053" y="17145"/>
                      <a:pt x="2997" y="16473"/>
                    </a:cubicBezTo>
                    <a:cubicBezTo>
                      <a:pt x="2940" y="15801"/>
                      <a:pt x="2827" y="14621"/>
                      <a:pt x="2771" y="13310"/>
                    </a:cubicBezTo>
                    <a:cubicBezTo>
                      <a:pt x="2714" y="11999"/>
                      <a:pt x="2714" y="10556"/>
                      <a:pt x="2771" y="9295"/>
                    </a:cubicBezTo>
                    <a:cubicBezTo>
                      <a:pt x="2827" y="8033"/>
                      <a:pt x="2940" y="6951"/>
                      <a:pt x="3166" y="5869"/>
                    </a:cubicBezTo>
                    <a:cubicBezTo>
                      <a:pt x="3393" y="4788"/>
                      <a:pt x="3732" y="3706"/>
                      <a:pt x="3902" y="2952"/>
                    </a:cubicBezTo>
                    <a:cubicBezTo>
                      <a:pt x="4071" y="2198"/>
                      <a:pt x="4071" y="1772"/>
                      <a:pt x="4071" y="1477"/>
                    </a:cubicBezTo>
                    <a:cubicBezTo>
                      <a:pt x="4071" y="1182"/>
                      <a:pt x="4071" y="1018"/>
                      <a:pt x="3958" y="1018"/>
                    </a:cubicBezTo>
                    <a:cubicBezTo>
                      <a:pt x="3845" y="1018"/>
                      <a:pt x="3619" y="1182"/>
                      <a:pt x="3449" y="1674"/>
                    </a:cubicBezTo>
                    <a:cubicBezTo>
                      <a:pt x="3280" y="2166"/>
                      <a:pt x="3166" y="2985"/>
                      <a:pt x="2997" y="4018"/>
                    </a:cubicBezTo>
                    <a:cubicBezTo>
                      <a:pt x="2827" y="5050"/>
                      <a:pt x="2601" y="6296"/>
                      <a:pt x="2488" y="7590"/>
                    </a:cubicBezTo>
                    <a:cubicBezTo>
                      <a:pt x="2375" y="8885"/>
                      <a:pt x="2375" y="10229"/>
                      <a:pt x="2431" y="11474"/>
                    </a:cubicBezTo>
                    <a:cubicBezTo>
                      <a:pt x="2488" y="12720"/>
                      <a:pt x="2601" y="13867"/>
                      <a:pt x="2771" y="14736"/>
                    </a:cubicBezTo>
                    <a:cubicBezTo>
                      <a:pt x="2940" y="15604"/>
                      <a:pt x="3166" y="16194"/>
                      <a:pt x="3280" y="16604"/>
                    </a:cubicBezTo>
                    <a:cubicBezTo>
                      <a:pt x="3393" y="17014"/>
                      <a:pt x="3393" y="17243"/>
                      <a:pt x="3393" y="17259"/>
                    </a:cubicBezTo>
                    <a:cubicBezTo>
                      <a:pt x="3393" y="17276"/>
                      <a:pt x="3393" y="17079"/>
                      <a:pt x="3223" y="16342"/>
                    </a:cubicBezTo>
                    <a:cubicBezTo>
                      <a:pt x="3053" y="15604"/>
                      <a:pt x="2714" y="14326"/>
                      <a:pt x="2488" y="13113"/>
                    </a:cubicBezTo>
                    <a:cubicBezTo>
                      <a:pt x="2262" y="11900"/>
                      <a:pt x="2149" y="10753"/>
                      <a:pt x="2149" y="9590"/>
                    </a:cubicBezTo>
                    <a:cubicBezTo>
                      <a:pt x="2149" y="8426"/>
                      <a:pt x="2262" y="7246"/>
                      <a:pt x="2318" y="6115"/>
                    </a:cubicBezTo>
                    <a:cubicBezTo>
                      <a:pt x="2375" y="4984"/>
                      <a:pt x="2375" y="3903"/>
                      <a:pt x="2431" y="3165"/>
                    </a:cubicBezTo>
                    <a:cubicBezTo>
                      <a:pt x="2488" y="2428"/>
                      <a:pt x="2601" y="2034"/>
                      <a:pt x="2714" y="1723"/>
                    </a:cubicBezTo>
                    <a:cubicBezTo>
                      <a:pt x="2827" y="1412"/>
                      <a:pt x="2940" y="1182"/>
                      <a:pt x="2997" y="1150"/>
                    </a:cubicBezTo>
                    <a:cubicBezTo>
                      <a:pt x="3053" y="1117"/>
                      <a:pt x="3053" y="1281"/>
                      <a:pt x="2940" y="1838"/>
                    </a:cubicBezTo>
                    <a:cubicBezTo>
                      <a:pt x="2827" y="2395"/>
                      <a:pt x="2601" y="3346"/>
                      <a:pt x="2431" y="4394"/>
                    </a:cubicBezTo>
                    <a:cubicBezTo>
                      <a:pt x="2262" y="5443"/>
                      <a:pt x="2149" y="6590"/>
                      <a:pt x="2036" y="7803"/>
                    </a:cubicBezTo>
                    <a:cubicBezTo>
                      <a:pt x="1923" y="9016"/>
                      <a:pt x="1809" y="10294"/>
                      <a:pt x="1809" y="11458"/>
                    </a:cubicBezTo>
                    <a:cubicBezTo>
                      <a:pt x="1809" y="12621"/>
                      <a:pt x="1923" y="13670"/>
                      <a:pt x="2036" y="14555"/>
                    </a:cubicBezTo>
                    <a:cubicBezTo>
                      <a:pt x="2149" y="15440"/>
                      <a:pt x="2262" y="16161"/>
                      <a:pt x="2318" y="16604"/>
                    </a:cubicBezTo>
                    <a:cubicBezTo>
                      <a:pt x="2375" y="17046"/>
                      <a:pt x="2375" y="17210"/>
                      <a:pt x="2318" y="16702"/>
                    </a:cubicBezTo>
                    <a:cubicBezTo>
                      <a:pt x="2262" y="16194"/>
                      <a:pt x="2149" y="15014"/>
                      <a:pt x="2092" y="13769"/>
                    </a:cubicBezTo>
                    <a:cubicBezTo>
                      <a:pt x="2036" y="12523"/>
                      <a:pt x="2036" y="11212"/>
                      <a:pt x="2036" y="9852"/>
                    </a:cubicBezTo>
                    <a:cubicBezTo>
                      <a:pt x="2036" y="8492"/>
                      <a:pt x="2036" y="7082"/>
                      <a:pt x="1979" y="5968"/>
                    </a:cubicBezTo>
                    <a:cubicBezTo>
                      <a:pt x="1923" y="4853"/>
                      <a:pt x="1809" y="4034"/>
                      <a:pt x="1753" y="3444"/>
                    </a:cubicBezTo>
                    <a:cubicBezTo>
                      <a:pt x="1696" y="2854"/>
                      <a:pt x="1696" y="2493"/>
                      <a:pt x="1753" y="2166"/>
                    </a:cubicBezTo>
                    <a:cubicBezTo>
                      <a:pt x="1809" y="1838"/>
                      <a:pt x="1923" y="1543"/>
                      <a:pt x="1979" y="1477"/>
                    </a:cubicBezTo>
                    <a:cubicBezTo>
                      <a:pt x="2036" y="1412"/>
                      <a:pt x="2036" y="1576"/>
                      <a:pt x="1923" y="2100"/>
                    </a:cubicBezTo>
                    <a:cubicBezTo>
                      <a:pt x="1809" y="2624"/>
                      <a:pt x="1583" y="3509"/>
                      <a:pt x="1414" y="4607"/>
                    </a:cubicBezTo>
                    <a:cubicBezTo>
                      <a:pt x="1244" y="5706"/>
                      <a:pt x="1131" y="7017"/>
                      <a:pt x="1074" y="8344"/>
                    </a:cubicBezTo>
                    <a:cubicBezTo>
                      <a:pt x="1018" y="9672"/>
                      <a:pt x="1018" y="11015"/>
                      <a:pt x="1018" y="12277"/>
                    </a:cubicBezTo>
                    <a:cubicBezTo>
                      <a:pt x="1018" y="13539"/>
                      <a:pt x="1018" y="14719"/>
                      <a:pt x="961" y="15719"/>
                    </a:cubicBezTo>
                    <a:cubicBezTo>
                      <a:pt x="905" y="16719"/>
                      <a:pt x="792" y="17538"/>
                      <a:pt x="678" y="18275"/>
                    </a:cubicBezTo>
                    <a:cubicBezTo>
                      <a:pt x="565" y="19013"/>
                      <a:pt x="452" y="19668"/>
                      <a:pt x="339" y="20193"/>
                    </a:cubicBezTo>
                    <a:cubicBezTo>
                      <a:pt x="226" y="20717"/>
                      <a:pt x="113" y="21111"/>
                      <a:pt x="0" y="21504"/>
                    </a:cubicBezTo>
                  </a:path>
                </a:pathLst>
              </a:custGeom>
              <a:noFill/>
              <a:ln w="6611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56" name="Line">
                <a:extLst>
                  <a:ext uri="{FF2B5EF4-FFF2-40B4-BE49-F238E27FC236}">
                    <a16:creationId xmlns:a16="http://schemas.microsoft.com/office/drawing/2014/main" id="{5FF4DC75-E30D-CCE3-2822-9CF8D3A56419}"/>
                  </a:ext>
                </a:extLst>
              </p:cNvPr>
              <p:cNvSpPr/>
              <p:nvPr/>
            </p:nvSpPr>
            <p:spPr>
              <a:xfrm>
                <a:off x="49118" y="398888"/>
                <a:ext cx="11961" cy="133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9" h="21439" extrusionOk="0">
                    <a:moveTo>
                      <a:pt x="19335" y="1655"/>
                    </a:moveTo>
                    <a:cubicBezTo>
                      <a:pt x="19335" y="1255"/>
                      <a:pt x="19335" y="856"/>
                      <a:pt x="19707" y="600"/>
                    </a:cubicBezTo>
                    <a:cubicBezTo>
                      <a:pt x="20079" y="345"/>
                      <a:pt x="20824" y="234"/>
                      <a:pt x="21197" y="301"/>
                    </a:cubicBezTo>
                    <a:cubicBezTo>
                      <a:pt x="21569" y="367"/>
                      <a:pt x="21569" y="612"/>
                      <a:pt x="21445" y="1200"/>
                    </a:cubicBezTo>
                    <a:cubicBezTo>
                      <a:pt x="21321" y="1788"/>
                      <a:pt x="21072" y="2721"/>
                      <a:pt x="20576" y="3642"/>
                    </a:cubicBezTo>
                    <a:cubicBezTo>
                      <a:pt x="20079" y="4563"/>
                      <a:pt x="19335" y="5473"/>
                      <a:pt x="18714" y="6317"/>
                    </a:cubicBezTo>
                    <a:cubicBezTo>
                      <a:pt x="18093" y="7160"/>
                      <a:pt x="17597" y="7937"/>
                      <a:pt x="17224" y="8692"/>
                    </a:cubicBezTo>
                    <a:cubicBezTo>
                      <a:pt x="16852" y="9447"/>
                      <a:pt x="16603" y="10180"/>
                      <a:pt x="16479" y="10990"/>
                    </a:cubicBezTo>
                    <a:cubicBezTo>
                      <a:pt x="16355" y="11800"/>
                      <a:pt x="16355" y="12688"/>
                      <a:pt x="16728" y="13598"/>
                    </a:cubicBezTo>
                    <a:cubicBezTo>
                      <a:pt x="17100" y="14508"/>
                      <a:pt x="17845" y="15441"/>
                      <a:pt x="18341" y="16184"/>
                    </a:cubicBezTo>
                    <a:cubicBezTo>
                      <a:pt x="18838" y="16928"/>
                      <a:pt x="19086" y="17483"/>
                      <a:pt x="19210" y="17838"/>
                    </a:cubicBezTo>
                    <a:cubicBezTo>
                      <a:pt x="19335" y="18193"/>
                      <a:pt x="19335" y="18349"/>
                      <a:pt x="19210" y="18338"/>
                    </a:cubicBezTo>
                    <a:cubicBezTo>
                      <a:pt x="19086" y="18327"/>
                      <a:pt x="18838" y="18149"/>
                      <a:pt x="18217" y="17594"/>
                    </a:cubicBezTo>
                    <a:cubicBezTo>
                      <a:pt x="17597" y="17039"/>
                      <a:pt x="16603" y="16107"/>
                      <a:pt x="15983" y="15263"/>
                    </a:cubicBezTo>
                    <a:cubicBezTo>
                      <a:pt x="15362" y="14420"/>
                      <a:pt x="15114" y="13665"/>
                      <a:pt x="14990" y="12843"/>
                    </a:cubicBezTo>
                    <a:cubicBezTo>
                      <a:pt x="14866" y="12022"/>
                      <a:pt x="14866" y="11134"/>
                      <a:pt x="14866" y="10335"/>
                    </a:cubicBezTo>
                    <a:cubicBezTo>
                      <a:pt x="14866" y="9536"/>
                      <a:pt x="14866" y="8825"/>
                      <a:pt x="14866" y="8093"/>
                    </a:cubicBezTo>
                    <a:cubicBezTo>
                      <a:pt x="14866" y="7360"/>
                      <a:pt x="14866" y="6605"/>
                      <a:pt x="15238" y="5751"/>
                    </a:cubicBezTo>
                    <a:cubicBezTo>
                      <a:pt x="15610" y="4896"/>
                      <a:pt x="16355" y="3941"/>
                      <a:pt x="16976" y="3009"/>
                    </a:cubicBezTo>
                    <a:cubicBezTo>
                      <a:pt x="17597" y="2077"/>
                      <a:pt x="18093" y="1167"/>
                      <a:pt x="18341" y="645"/>
                    </a:cubicBezTo>
                    <a:cubicBezTo>
                      <a:pt x="18590" y="123"/>
                      <a:pt x="18590" y="-10"/>
                      <a:pt x="18466" y="1"/>
                    </a:cubicBezTo>
                    <a:cubicBezTo>
                      <a:pt x="18341" y="12"/>
                      <a:pt x="18093" y="168"/>
                      <a:pt x="17472" y="656"/>
                    </a:cubicBezTo>
                    <a:cubicBezTo>
                      <a:pt x="16852" y="1144"/>
                      <a:pt x="15859" y="1966"/>
                      <a:pt x="15114" y="2776"/>
                    </a:cubicBezTo>
                    <a:cubicBezTo>
                      <a:pt x="14369" y="3586"/>
                      <a:pt x="13872" y="4385"/>
                      <a:pt x="13500" y="5118"/>
                    </a:cubicBezTo>
                    <a:cubicBezTo>
                      <a:pt x="13128" y="5851"/>
                      <a:pt x="12879" y="6517"/>
                      <a:pt x="12755" y="7282"/>
                    </a:cubicBezTo>
                    <a:cubicBezTo>
                      <a:pt x="12631" y="8048"/>
                      <a:pt x="12631" y="8914"/>
                      <a:pt x="12631" y="9780"/>
                    </a:cubicBezTo>
                    <a:cubicBezTo>
                      <a:pt x="12631" y="10646"/>
                      <a:pt x="12631" y="11511"/>
                      <a:pt x="12879" y="12355"/>
                    </a:cubicBezTo>
                    <a:cubicBezTo>
                      <a:pt x="13128" y="13199"/>
                      <a:pt x="13624" y="14020"/>
                      <a:pt x="14245" y="14886"/>
                    </a:cubicBezTo>
                    <a:cubicBezTo>
                      <a:pt x="14866" y="15752"/>
                      <a:pt x="15610" y="16662"/>
                      <a:pt x="16231" y="17450"/>
                    </a:cubicBezTo>
                    <a:cubicBezTo>
                      <a:pt x="16852" y="18238"/>
                      <a:pt x="17348" y="18904"/>
                      <a:pt x="17472" y="19292"/>
                    </a:cubicBezTo>
                    <a:cubicBezTo>
                      <a:pt x="17597" y="19681"/>
                      <a:pt x="17348" y="19792"/>
                      <a:pt x="17100" y="19770"/>
                    </a:cubicBezTo>
                    <a:cubicBezTo>
                      <a:pt x="16852" y="19747"/>
                      <a:pt x="16603" y="19592"/>
                      <a:pt x="15983" y="19126"/>
                    </a:cubicBezTo>
                    <a:cubicBezTo>
                      <a:pt x="15362" y="18660"/>
                      <a:pt x="14369" y="17883"/>
                      <a:pt x="13624" y="17061"/>
                    </a:cubicBezTo>
                    <a:cubicBezTo>
                      <a:pt x="12879" y="16240"/>
                      <a:pt x="12383" y="15374"/>
                      <a:pt x="12010" y="14508"/>
                    </a:cubicBezTo>
                    <a:cubicBezTo>
                      <a:pt x="11638" y="13643"/>
                      <a:pt x="11390" y="12777"/>
                      <a:pt x="11266" y="12000"/>
                    </a:cubicBezTo>
                    <a:cubicBezTo>
                      <a:pt x="11141" y="11223"/>
                      <a:pt x="11141" y="10535"/>
                      <a:pt x="11141" y="9802"/>
                    </a:cubicBezTo>
                    <a:cubicBezTo>
                      <a:pt x="11141" y="9070"/>
                      <a:pt x="11141" y="8293"/>
                      <a:pt x="11141" y="7449"/>
                    </a:cubicBezTo>
                    <a:cubicBezTo>
                      <a:pt x="11141" y="6605"/>
                      <a:pt x="11141" y="5695"/>
                      <a:pt x="11390" y="4796"/>
                    </a:cubicBezTo>
                    <a:cubicBezTo>
                      <a:pt x="11638" y="3897"/>
                      <a:pt x="12135" y="3009"/>
                      <a:pt x="12383" y="2487"/>
                    </a:cubicBezTo>
                    <a:cubicBezTo>
                      <a:pt x="12631" y="1966"/>
                      <a:pt x="12631" y="1810"/>
                      <a:pt x="12755" y="1633"/>
                    </a:cubicBezTo>
                    <a:cubicBezTo>
                      <a:pt x="12879" y="1455"/>
                      <a:pt x="13128" y="1255"/>
                      <a:pt x="13003" y="1255"/>
                    </a:cubicBezTo>
                    <a:cubicBezTo>
                      <a:pt x="12879" y="1255"/>
                      <a:pt x="12383" y="1455"/>
                      <a:pt x="11886" y="1955"/>
                    </a:cubicBezTo>
                    <a:cubicBezTo>
                      <a:pt x="11390" y="2454"/>
                      <a:pt x="10893" y="3253"/>
                      <a:pt x="10521" y="4041"/>
                    </a:cubicBezTo>
                    <a:cubicBezTo>
                      <a:pt x="10148" y="4829"/>
                      <a:pt x="9900" y="5606"/>
                      <a:pt x="9776" y="6450"/>
                    </a:cubicBezTo>
                    <a:cubicBezTo>
                      <a:pt x="9652" y="7294"/>
                      <a:pt x="9652" y="8204"/>
                      <a:pt x="9776" y="9070"/>
                    </a:cubicBezTo>
                    <a:cubicBezTo>
                      <a:pt x="9900" y="9935"/>
                      <a:pt x="10148" y="10757"/>
                      <a:pt x="10521" y="11578"/>
                    </a:cubicBezTo>
                    <a:cubicBezTo>
                      <a:pt x="10893" y="12399"/>
                      <a:pt x="11390" y="13221"/>
                      <a:pt x="11762" y="13976"/>
                    </a:cubicBezTo>
                    <a:cubicBezTo>
                      <a:pt x="12135" y="14730"/>
                      <a:pt x="12383" y="15419"/>
                      <a:pt x="12755" y="16251"/>
                    </a:cubicBezTo>
                    <a:cubicBezTo>
                      <a:pt x="13128" y="17084"/>
                      <a:pt x="13624" y="18060"/>
                      <a:pt x="13872" y="18671"/>
                    </a:cubicBezTo>
                    <a:cubicBezTo>
                      <a:pt x="14121" y="19281"/>
                      <a:pt x="14121" y="19525"/>
                      <a:pt x="13872" y="19736"/>
                    </a:cubicBezTo>
                    <a:cubicBezTo>
                      <a:pt x="13624" y="19947"/>
                      <a:pt x="13128" y="20125"/>
                      <a:pt x="12755" y="20147"/>
                    </a:cubicBezTo>
                    <a:cubicBezTo>
                      <a:pt x="12383" y="20169"/>
                      <a:pt x="12135" y="20036"/>
                      <a:pt x="11514" y="19537"/>
                    </a:cubicBezTo>
                    <a:cubicBezTo>
                      <a:pt x="10893" y="19037"/>
                      <a:pt x="9900" y="18171"/>
                      <a:pt x="9279" y="17317"/>
                    </a:cubicBezTo>
                    <a:cubicBezTo>
                      <a:pt x="8659" y="16462"/>
                      <a:pt x="8410" y="15618"/>
                      <a:pt x="8162" y="14786"/>
                    </a:cubicBezTo>
                    <a:cubicBezTo>
                      <a:pt x="7914" y="13953"/>
                      <a:pt x="7666" y="13132"/>
                      <a:pt x="7541" y="12388"/>
                    </a:cubicBezTo>
                    <a:cubicBezTo>
                      <a:pt x="7417" y="11645"/>
                      <a:pt x="7417" y="10979"/>
                      <a:pt x="7417" y="10268"/>
                    </a:cubicBezTo>
                    <a:cubicBezTo>
                      <a:pt x="7417" y="9558"/>
                      <a:pt x="7417" y="8803"/>
                      <a:pt x="7541" y="7982"/>
                    </a:cubicBezTo>
                    <a:cubicBezTo>
                      <a:pt x="7666" y="7160"/>
                      <a:pt x="7914" y="6272"/>
                      <a:pt x="8038" y="5551"/>
                    </a:cubicBezTo>
                    <a:cubicBezTo>
                      <a:pt x="8162" y="4829"/>
                      <a:pt x="8162" y="4274"/>
                      <a:pt x="8286" y="3941"/>
                    </a:cubicBezTo>
                    <a:cubicBezTo>
                      <a:pt x="8410" y="3608"/>
                      <a:pt x="8659" y="3498"/>
                      <a:pt x="8783" y="3542"/>
                    </a:cubicBezTo>
                    <a:cubicBezTo>
                      <a:pt x="8907" y="3586"/>
                      <a:pt x="8907" y="3786"/>
                      <a:pt x="8783" y="4274"/>
                    </a:cubicBezTo>
                    <a:cubicBezTo>
                      <a:pt x="8659" y="4763"/>
                      <a:pt x="8410" y="5540"/>
                      <a:pt x="8286" y="6372"/>
                    </a:cubicBezTo>
                    <a:cubicBezTo>
                      <a:pt x="8162" y="7205"/>
                      <a:pt x="8162" y="8093"/>
                      <a:pt x="8162" y="8981"/>
                    </a:cubicBezTo>
                    <a:cubicBezTo>
                      <a:pt x="8162" y="9869"/>
                      <a:pt x="8162" y="10757"/>
                      <a:pt x="8286" y="11634"/>
                    </a:cubicBezTo>
                    <a:cubicBezTo>
                      <a:pt x="8410" y="12510"/>
                      <a:pt x="8659" y="13376"/>
                      <a:pt x="9031" y="14209"/>
                    </a:cubicBezTo>
                    <a:cubicBezTo>
                      <a:pt x="9403" y="15041"/>
                      <a:pt x="9900" y="15840"/>
                      <a:pt x="10521" y="16628"/>
                    </a:cubicBezTo>
                    <a:cubicBezTo>
                      <a:pt x="11141" y="17417"/>
                      <a:pt x="11886" y="18193"/>
                      <a:pt x="12259" y="18637"/>
                    </a:cubicBezTo>
                    <a:cubicBezTo>
                      <a:pt x="12631" y="19081"/>
                      <a:pt x="12631" y="19192"/>
                      <a:pt x="12507" y="19148"/>
                    </a:cubicBezTo>
                    <a:cubicBezTo>
                      <a:pt x="12383" y="19104"/>
                      <a:pt x="12135" y="18904"/>
                      <a:pt x="11514" y="18382"/>
                    </a:cubicBezTo>
                    <a:cubicBezTo>
                      <a:pt x="10893" y="17861"/>
                      <a:pt x="9900" y="17017"/>
                      <a:pt x="9279" y="16229"/>
                    </a:cubicBezTo>
                    <a:cubicBezTo>
                      <a:pt x="8659" y="15441"/>
                      <a:pt x="8410" y="14708"/>
                      <a:pt x="8162" y="13898"/>
                    </a:cubicBezTo>
                    <a:cubicBezTo>
                      <a:pt x="7914" y="13088"/>
                      <a:pt x="7666" y="12200"/>
                      <a:pt x="7541" y="11301"/>
                    </a:cubicBezTo>
                    <a:cubicBezTo>
                      <a:pt x="7417" y="10402"/>
                      <a:pt x="7417" y="9491"/>
                      <a:pt x="7541" y="8637"/>
                    </a:cubicBezTo>
                    <a:cubicBezTo>
                      <a:pt x="7666" y="7782"/>
                      <a:pt x="7914" y="6983"/>
                      <a:pt x="8410" y="6161"/>
                    </a:cubicBezTo>
                    <a:cubicBezTo>
                      <a:pt x="8907" y="5340"/>
                      <a:pt x="9652" y="4496"/>
                      <a:pt x="10024" y="3797"/>
                    </a:cubicBezTo>
                    <a:cubicBezTo>
                      <a:pt x="10397" y="3098"/>
                      <a:pt x="10397" y="2543"/>
                      <a:pt x="10521" y="2121"/>
                    </a:cubicBezTo>
                    <a:cubicBezTo>
                      <a:pt x="10645" y="1699"/>
                      <a:pt x="10893" y="1411"/>
                      <a:pt x="11141" y="1189"/>
                    </a:cubicBezTo>
                    <a:cubicBezTo>
                      <a:pt x="11390" y="967"/>
                      <a:pt x="11638" y="811"/>
                      <a:pt x="11638" y="800"/>
                    </a:cubicBezTo>
                    <a:cubicBezTo>
                      <a:pt x="11638" y="789"/>
                      <a:pt x="11390" y="922"/>
                      <a:pt x="10769" y="1355"/>
                    </a:cubicBezTo>
                    <a:cubicBezTo>
                      <a:pt x="10148" y="1788"/>
                      <a:pt x="9155" y="2521"/>
                      <a:pt x="8535" y="3342"/>
                    </a:cubicBezTo>
                    <a:cubicBezTo>
                      <a:pt x="7914" y="4163"/>
                      <a:pt x="7666" y="5074"/>
                      <a:pt x="7541" y="5928"/>
                    </a:cubicBezTo>
                    <a:cubicBezTo>
                      <a:pt x="7417" y="6783"/>
                      <a:pt x="7417" y="7582"/>
                      <a:pt x="7417" y="8448"/>
                    </a:cubicBezTo>
                    <a:cubicBezTo>
                      <a:pt x="7417" y="9314"/>
                      <a:pt x="7417" y="10246"/>
                      <a:pt x="7417" y="11090"/>
                    </a:cubicBezTo>
                    <a:cubicBezTo>
                      <a:pt x="7417" y="11933"/>
                      <a:pt x="7417" y="12688"/>
                      <a:pt x="7541" y="13476"/>
                    </a:cubicBezTo>
                    <a:cubicBezTo>
                      <a:pt x="7666" y="14264"/>
                      <a:pt x="7914" y="15086"/>
                      <a:pt x="8162" y="15885"/>
                    </a:cubicBezTo>
                    <a:cubicBezTo>
                      <a:pt x="8410" y="16684"/>
                      <a:pt x="8659" y="17461"/>
                      <a:pt x="8783" y="17905"/>
                    </a:cubicBezTo>
                    <a:cubicBezTo>
                      <a:pt x="8907" y="18349"/>
                      <a:pt x="8907" y="18460"/>
                      <a:pt x="8535" y="18138"/>
                    </a:cubicBezTo>
                    <a:cubicBezTo>
                      <a:pt x="8162" y="17816"/>
                      <a:pt x="7417" y="17061"/>
                      <a:pt x="6797" y="16251"/>
                    </a:cubicBezTo>
                    <a:cubicBezTo>
                      <a:pt x="6176" y="15441"/>
                      <a:pt x="5679" y="14575"/>
                      <a:pt x="5307" y="13687"/>
                    </a:cubicBezTo>
                    <a:cubicBezTo>
                      <a:pt x="4935" y="12799"/>
                      <a:pt x="4686" y="11889"/>
                      <a:pt x="4562" y="11034"/>
                    </a:cubicBezTo>
                    <a:cubicBezTo>
                      <a:pt x="4438" y="10180"/>
                      <a:pt x="4438" y="9380"/>
                      <a:pt x="4562" y="8548"/>
                    </a:cubicBezTo>
                    <a:cubicBezTo>
                      <a:pt x="4686" y="7715"/>
                      <a:pt x="4935" y="6850"/>
                      <a:pt x="5307" y="6039"/>
                    </a:cubicBezTo>
                    <a:cubicBezTo>
                      <a:pt x="5679" y="5229"/>
                      <a:pt x="6176" y="4474"/>
                      <a:pt x="6672" y="3753"/>
                    </a:cubicBezTo>
                    <a:cubicBezTo>
                      <a:pt x="7169" y="3031"/>
                      <a:pt x="7666" y="2343"/>
                      <a:pt x="8038" y="1921"/>
                    </a:cubicBezTo>
                    <a:cubicBezTo>
                      <a:pt x="8410" y="1500"/>
                      <a:pt x="8659" y="1344"/>
                      <a:pt x="8783" y="1333"/>
                    </a:cubicBezTo>
                    <a:cubicBezTo>
                      <a:pt x="8907" y="1322"/>
                      <a:pt x="8907" y="1455"/>
                      <a:pt x="8535" y="1932"/>
                    </a:cubicBezTo>
                    <a:cubicBezTo>
                      <a:pt x="8162" y="2410"/>
                      <a:pt x="7417" y="3231"/>
                      <a:pt x="6797" y="4041"/>
                    </a:cubicBezTo>
                    <a:cubicBezTo>
                      <a:pt x="6176" y="4852"/>
                      <a:pt x="5679" y="5651"/>
                      <a:pt x="5307" y="6517"/>
                    </a:cubicBezTo>
                    <a:cubicBezTo>
                      <a:pt x="4935" y="7382"/>
                      <a:pt x="4686" y="8315"/>
                      <a:pt x="4562" y="9280"/>
                    </a:cubicBezTo>
                    <a:cubicBezTo>
                      <a:pt x="4438" y="10246"/>
                      <a:pt x="4438" y="11245"/>
                      <a:pt x="4438" y="12177"/>
                    </a:cubicBezTo>
                    <a:cubicBezTo>
                      <a:pt x="4438" y="13110"/>
                      <a:pt x="4438" y="13976"/>
                      <a:pt x="4562" y="14464"/>
                    </a:cubicBezTo>
                    <a:cubicBezTo>
                      <a:pt x="4686" y="14952"/>
                      <a:pt x="4935" y="15063"/>
                      <a:pt x="5059" y="15052"/>
                    </a:cubicBezTo>
                    <a:cubicBezTo>
                      <a:pt x="5183" y="15041"/>
                      <a:pt x="5183" y="14908"/>
                      <a:pt x="4935" y="14442"/>
                    </a:cubicBezTo>
                    <a:cubicBezTo>
                      <a:pt x="4686" y="13976"/>
                      <a:pt x="4190" y="13176"/>
                      <a:pt x="3693" y="12355"/>
                    </a:cubicBezTo>
                    <a:cubicBezTo>
                      <a:pt x="3197" y="11534"/>
                      <a:pt x="2700" y="10690"/>
                      <a:pt x="2203" y="9802"/>
                    </a:cubicBezTo>
                    <a:cubicBezTo>
                      <a:pt x="1707" y="8914"/>
                      <a:pt x="1210" y="7982"/>
                      <a:pt x="1086" y="7127"/>
                    </a:cubicBezTo>
                    <a:cubicBezTo>
                      <a:pt x="962" y="6272"/>
                      <a:pt x="1210" y="5495"/>
                      <a:pt x="1831" y="4674"/>
                    </a:cubicBezTo>
                    <a:cubicBezTo>
                      <a:pt x="2452" y="3853"/>
                      <a:pt x="3445" y="2987"/>
                      <a:pt x="3941" y="2487"/>
                    </a:cubicBezTo>
                    <a:cubicBezTo>
                      <a:pt x="4438" y="1988"/>
                      <a:pt x="4438" y="1855"/>
                      <a:pt x="4438" y="1733"/>
                    </a:cubicBezTo>
                    <a:cubicBezTo>
                      <a:pt x="4438" y="1611"/>
                      <a:pt x="4438" y="1500"/>
                      <a:pt x="4438" y="1511"/>
                    </a:cubicBezTo>
                    <a:cubicBezTo>
                      <a:pt x="4438" y="1522"/>
                      <a:pt x="4438" y="1655"/>
                      <a:pt x="4190" y="1999"/>
                    </a:cubicBezTo>
                    <a:cubicBezTo>
                      <a:pt x="3941" y="2343"/>
                      <a:pt x="3445" y="2898"/>
                      <a:pt x="3072" y="3531"/>
                    </a:cubicBezTo>
                    <a:cubicBezTo>
                      <a:pt x="2700" y="4163"/>
                      <a:pt x="2452" y="4874"/>
                      <a:pt x="2328" y="5640"/>
                    </a:cubicBezTo>
                    <a:cubicBezTo>
                      <a:pt x="2203" y="6406"/>
                      <a:pt x="2203" y="7227"/>
                      <a:pt x="2203" y="7738"/>
                    </a:cubicBezTo>
                    <a:cubicBezTo>
                      <a:pt x="2203" y="8248"/>
                      <a:pt x="2203" y="8448"/>
                      <a:pt x="2203" y="8492"/>
                    </a:cubicBezTo>
                    <a:cubicBezTo>
                      <a:pt x="2203" y="8537"/>
                      <a:pt x="2203" y="8426"/>
                      <a:pt x="1955" y="7982"/>
                    </a:cubicBezTo>
                    <a:cubicBezTo>
                      <a:pt x="1707" y="7538"/>
                      <a:pt x="1210" y="6761"/>
                      <a:pt x="1210" y="6039"/>
                    </a:cubicBezTo>
                    <a:cubicBezTo>
                      <a:pt x="1210" y="5318"/>
                      <a:pt x="1707" y="4652"/>
                      <a:pt x="2328" y="3930"/>
                    </a:cubicBezTo>
                    <a:cubicBezTo>
                      <a:pt x="2948" y="3209"/>
                      <a:pt x="3693" y="2432"/>
                      <a:pt x="4190" y="1932"/>
                    </a:cubicBezTo>
                    <a:cubicBezTo>
                      <a:pt x="4686" y="1433"/>
                      <a:pt x="4935" y="1211"/>
                      <a:pt x="5059" y="1044"/>
                    </a:cubicBezTo>
                    <a:cubicBezTo>
                      <a:pt x="5183" y="878"/>
                      <a:pt x="5183" y="767"/>
                      <a:pt x="4810" y="1044"/>
                    </a:cubicBezTo>
                    <a:cubicBezTo>
                      <a:pt x="4438" y="1322"/>
                      <a:pt x="3693" y="1988"/>
                      <a:pt x="2948" y="2698"/>
                    </a:cubicBezTo>
                    <a:cubicBezTo>
                      <a:pt x="2203" y="3409"/>
                      <a:pt x="1459" y="4163"/>
                      <a:pt x="1086" y="4985"/>
                    </a:cubicBezTo>
                    <a:cubicBezTo>
                      <a:pt x="714" y="5806"/>
                      <a:pt x="714" y="6694"/>
                      <a:pt x="714" y="7627"/>
                    </a:cubicBezTo>
                    <a:cubicBezTo>
                      <a:pt x="714" y="8559"/>
                      <a:pt x="714" y="9536"/>
                      <a:pt x="590" y="10457"/>
                    </a:cubicBezTo>
                    <a:cubicBezTo>
                      <a:pt x="466" y="11378"/>
                      <a:pt x="217" y="12244"/>
                      <a:pt x="93" y="13165"/>
                    </a:cubicBezTo>
                    <a:cubicBezTo>
                      <a:pt x="-31" y="14087"/>
                      <a:pt x="-31" y="15063"/>
                      <a:pt x="93" y="15918"/>
                    </a:cubicBezTo>
                    <a:cubicBezTo>
                      <a:pt x="217" y="16773"/>
                      <a:pt x="466" y="17505"/>
                      <a:pt x="838" y="18149"/>
                    </a:cubicBezTo>
                    <a:cubicBezTo>
                      <a:pt x="1210" y="18793"/>
                      <a:pt x="1707" y="19348"/>
                      <a:pt x="1955" y="19870"/>
                    </a:cubicBezTo>
                    <a:cubicBezTo>
                      <a:pt x="2203" y="20391"/>
                      <a:pt x="2203" y="20880"/>
                      <a:pt x="2203" y="21179"/>
                    </a:cubicBezTo>
                    <a:cubicBezTo>
                      <a:pt x="2203" y="21479"/>
                      <a:pt x="2203" y="21590"/>
                      <a:pt x="2203" y="21124"/>
                    </a:cubicBezTo>
                    <a:cubicBezTo>
                      <a:pt x="2203" y="20658"/>
                      <a:pt x="2203" y="19614"/>
                      <a:pt x="2203" y="18604"/>
                    </a:cubicBezTo>
                    <a:cubicBezTo>
                      <a:pt x="2203" y="17594"/>
                      <a:pt x="2203" y="16617"/>
                      <a:pt x="2203" y="15774"/>
                    </a:cubicBezTo>
                    <a:cubicBezTo>
                      <a:pt x="2203" y="14930"/>
                      <a:pt x="2203" y="14220"/>
                      <a:pt x="2328" y="13787"/>
                    </a:cubicBezTo>
                    <a:cubicBezTo>
                      <a:pt x="2452" y="13354"/>
                      <a:pt x="2700" y="13199"/>
                      <a:pt x="2824" y="13176"/>
                    </a:cubicBezTo>
                    <a:cubicBezTo>
                      <a:pt x="2948" y="13154"/>
                      <a:pt x="2948" y="13265"/>
                      <a:pt x="2948" y="13798"/>
                    </a:cubicBezTo>
                    <a:cubicBezTo>
                      <a:pt x="2948" y="14331"/>
                      <a:pt x="2948" y="15285"/>
                      <a:pt x="2948" y="16251"/>
                    </a:cubicBezTo>
                    <a:cubicBezTo>
                      <a:pt x="2948" y="17217"/>
                      <a:pt x="2948" y="18193"/>
                      <a:pt x="2948" y="18948"/>
                    </a:cubicBezTo>
                    <a:cubicBezTo>
                      <a:pt x="2948" y="19703"/>
                      <a:pt x="2948" y="20236"/>
                      <a:pt x="2948" y="20558"/>
                    </a:cubicBezTo>
                    <a:cubicBezTo>
                      <a:pt x="2948" y="20880"/>
                      <a:pt x="2948" y="20991"/>
                      <a:pt x="2948" y="20991"/>
                    </a:cubicBezTo>
                    <a:cubicBezTo>
                      <a:pt x="2948" y="20991"/>
                      <a:pt x="2948" y="20880"/>
                      <a:pt x="2824" y="20391"/>
                    </a:cubicBezTo>
                    <a:cubicBezTo>
                      <a:pt x="2700" y="19903"/>
                      <a:pt x="2452" y="19037"/>
                      <a:pt x="2452" y="18316"/>
                    </a:cubicBezTo>
                    <a:cubicBezTo>
                      <a:pt x="2452" y="17594"/>
                      <a:pt x="2700" y="17017"/>
                      <a:pt x="3072" y="16640"/>
                    </a:cubicBezTo>
                    <a:cubicBezTo>
                      <a:pt x="3445" y="16262"/>
                      <a:pt x="3941" y="16085"/>
                      <a:pt x="4190" y="16096"/>
                    </a:cubicBezTo>
                    <a:cubicBezTo>
                      <a:pt x="4438" y="16107"/>
                      <a:pt x="4438" y="16307"/>
                      <a:pt x="4190" y="16751"/>
                    </a:cubicBezTo>
                    <a:cubicBezTo>
                      <a:pt x="3941" y="17195"/>
                      <a:pt x="3445" y="17883"/>
                      <a:pt x="3072" y="18649"/>
                    </a:cubicBezTo>
                    <a:cubicBezTo>
                      <a:pt x="2700" y="19414"/>
                      <a:pt x="2452" y="20258"/>
                      <a:pt x="2328" y="20735"/>
                    </a:cubicBezTo>
                    <a:cubicBezTo>
                      <a:pt x="2203" y="21213"/>
                      <a:pt x="2203" y="21324"/>
                      <a:pt x="2203" y="20857"/>
                    </a:cubicBezTo>
                    <a:cubicBezTo>
                      <a:pt x="2203" y="20391"/>
                      <a:pt x="2203" y="19348"/>
                      <a:pt x="2203" y="18482"/>
                    </a:cubicBezTo>
                    <a:cubicBezTo>
                      <a:pt x="2203" y="17616"/>
                      <a:pt x="2203" y="16928"/>
                      <a:pt x="2203" y="16484"/>
                    </a:cubicBezTo>
                    <a:cubicBezTo>
                      <a:pt x="2203" y="16040"/>
                      <a:pt x="2203" y="15840"/>
                      <a:pt x="2328" y="15807"/>
                    </a:cubicBezTo>
                    <a:cubicBezTo>
                      <a:pt x="2452" y="15774"/>
                      <a:pt x="2700" y="15907"/>
                      <a:pt x="2824" y="16451"/>
                    </a:cubicBezTo>
                    <a:cubicBezTo>
                      <a:pt x="2948" y="16995"/>
                      <a:pt x="2948" y="17949"/>
                      <a:pt x="2824" y="18726"/>
                    </a:cubicBezTo>
                    <a:cubicBezTo>
                      <a:pt x="2700" y="19503"/>
                      <a:pt x="2452" y="20103"/>
                      <a:pt x="2328" y="20469"/>
                    </a:cubicBezTo>
                    <a:cubicBezTo>
                      <a:pt x="2203" y="20835"/>
                      <a:pt x="2203" y="20968"/>
                      <a:pt x="2203" y="20968"/>
                    </a:cubicBezTo>
                    <a:cubicBezTo>
                      <a:pt x="2203" y="20968"/>
                      <a:pt x="2203" y="20835"/>
                      <a:pt x="2203" y="20647"/>
                    </a:cubicBezTo>
                    <a:cubicBezTo>
                      <a:pt x="2203" y="20458"/>
                      <a:pt x="2203" y="20214"/>
                      <a:pt x="2203" y="19969"/>
                    </a:cubicBezTo>
                  </a:path>
                </a:pathLst>
              </a:custGeom>
              <a:noFill/>
              <a:ln w="6611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57" name="Line">
                <a:extLst>
                  <a:ext uri="{FF2B5EF4-FFF2-40B4-BE49-F238E27FC236}">
                    <a16:creationId xmlns:a16="http://schemas.microsoft.com/office/drawing/2014/main" id="{F9744BF7-81D8-286E-BB7A-A0CDEF73F58D}"/>
                  </a:ext>
                </a:extLst>
              </p:cNvPr>
              <p:cNvSpPr/>
              <p:nvPr/>
            </p:nvSpPr>
            <p:spPr>
              <a:xfrm>
                <a:off x="59036" y="390249"/>
                <a:ext cx="13886" cy="131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1" h="21513" extrusionOk="0">
                    <a:moveTo>
                      <a:pt x="16681" y="1401"/>
                    </a:moveTo>
                    <a:cubicBezTo>
                      <a:pt x="15184" y="1221"/>
                      <a:pt x="13687" y="1040"/>
                      <a:pt x="12939" y="1018"/>
                    </a:cubicBezTo>
                    <a:cubicBezTo>
                      <a:pt x="12190" y="995"/>
                      <a:pt x="12190" y="1131"/>
                      <a:pt x="12297" y="1548"/>
                    </a:cubicBezTo>
                    <a:cubicBezTo>
                      <a:pt x="12404" y="1965"/>
                      <a:pt x="12618" y="2664"/>
                      <a:pt x="12832" y="3340"/>
                    </a:cubicBezTo>
                    <a:cubicBezTo>
                      <a:pt x="13046" y="4017"/>
                      <a:pt x="13259" y="4670"/>
                      <a:pt x="13580" y="5414"/>
                    </a:cubicBezTo>
                    <a:cubicBezTo>
                      <a:pt x="13901" y="6159"/>
                      <a:pt x="14329" y="6993"/>
                      <a:pt x="14756" y="7850"/>
                    </a:cubicBezTo>
                    <a:cubicBezTo>
                      <a:pt x="15184" y="8706"/>
                      <a:pt x="15612" y="9586"/>
                      <a:pt x="16040" y="10454"/>
                    </a:cubicBezTo>
                    <a:cubicBezTo>
                      <a:pt x="16467" y="11322"/>
                      <a:pt x="16895" y="12179"/>
                      <a:pt x="17323" y="12956"/>
                    </a:cubicBezTo>
                    <a:cubicBezTo>
                      <a:pt x="17750" y="13734"/>
                      <a:pt x="18178" y="14433"/>
                      <a:pt x="18499" y="15222"/>
                    </a:cubicBezTo>
                    <a:cubicBezTo>
                      <a:pt x="18820" y="16012"/>
                      <a:pt x="19034" y="16891"/>
                      <a:pt x="19141" y="17579"/>
                    </a:cubicBezTo>
                    <a:cubicBezTo>
                      <a:pt x="19248" y="18266"/>
                      <a:pt x="19248" y="18762"/>
                      <a:pt x="19034" y="19112"/>
                    </a:cubicBezTo>
                    <a:cubicBezTo>
                      <a:pt x="18820" y="19461"/>
                      <a:pt x="18392" y="19664"/>
                      <a:pt x="18178" y="19664"/>
                    </a:cubicBezTo>
                    <a:cubicBezTo>
                      <a:pt x="17964" y="19664"/>
                      <a:pt x="17964" y="19461"/>
                      <a:pt x="17644" y="18920"/>
                    </a:cubicBezTo>
                    <a:cubicBezTo>
                      <a:pt x="17323" y="18379"/>
                      <a:pt x="16681" y="17500"/>
                      <a:pt x="16253" y="16609"/>
                    </a:cubicBezTo>
                    <a:cubicBezTo>
                      <a:pt x="15826" y="15718"/>
                      <a:pt x="15612" y="14817"/>
                      <a:pt x="15398" y="14027"/>
                    </a:cubicBezTo>
                    <a:cubicBezTo>
                      <a:pt x="15184" y="13238"/>
                      <a:pt x="14970" y="12562"/>
                      <a:pt x="14863" y="11874"/>
                    </a:cubicBezTo>
                    <a:cubicBezTo>
                      <a:pt x="14756" y="11186"/>
                      <a:pt x="14756" y="10488"/>
                      <a:pt x="14650" y="9732"/>
                    </a:cubicBezTo>
                    <a:cubicBezTo>
                      <a:pt x="14543" y="8977"/>
                      <a:pt x="14329" y="8165"/>
                      <a:pt x="14222" y="7342"/>
                    </a:cubicBezTo>
                    <a:cubicBezTo>
                      <a:pt x="14115" y="6519"/>
                      <a:pt x="14115" y="5685"/>
                      <a:pt x="14329" y="4806"/>
                    </a:cubicBezTo>
                    <a:cubicBezTo>
                      <a:pt x="14543" y="3926"/>
                      <a:pt x="14970" y="3002"/>
                      <a:pt x="15291" y="2438"/>
                    </a:cubicBezTo>
                    <a:cubicBezTo>
                      <a:pt x="15612" y="1875"/>
                      <a:pt x="15826" y="1672"/>
                      <a:pt x="16147" y="1401"/>
                    </a:cubicBezTo>
                    <a:cubicBezTo>
                      <a:pt x="16467" y="1131"/>
                      <a:pt x="16895" y="792"/>
                      <a:pt x="17109" y="736"/>
                    </a:cubicBezTo>
                    <a:cubicBezTo>
                      <a:pt x="17323" y="680"/>
                      <a:pt x="17323" y="905"/>
                      <a:pt x="17109" y="1401"/>
                    </a:cubicBezTo>
                    <a:cubicBezTo>
                      <a:pt x="16895" y="1897"/>
                      <a:pt x="16467" y="2664"/>
                      <a:pt x="16253" y="3521"/>
                    </a:cubicBezTo>
                    <a:cubicBezTo>
                      <a:pt x="16040" y="4377"/>
                      <a:pt x="16040" y="5324"/>
                      <a:pt x="16040" y="6170"/>
                    </a:cubicBezTo>
                    <a:cubicBezTo>
                      <a:pt x="16040" y="7015"/>
                      <a:pt x="16040" y="7759"/>
                      <a:pt x="16253" y="8605"/>
                    </a:cubicBezTo>
                    <a:cubicBezTo>
                      <a:pt x="16467" y="9450"/>
                      <a:pt x="16895" y="10397"/>
                      <a:pt x="17323" y="11344"/>
                    </a:cubicBezTo>
                    <a:cubicBezTo>
                      <a:pt x="17750" y="12291"/>
                      <a:pt x="18178" y="13238"/>
                      <a:pt x="18713" y="14129"/>
                    </a:cubicBezTo>
                    <a:cubicBezTo>
                      <a:pt x="19248" y="15019"/>
                      <a:pt x="19889" y="15854"/>
                      <a:pt x="20424" y="16733"/>
                    </a:cubicBezTo>
                    <a:cubicBezTo>
                      <a:pt x="20958" y="17612"/>
                      <a:pt x="21386" y="18537"/>
                      <a:pt x="21493" y="19303"/>
                    </a:cubicBezTo>
                    <a:cubicBezTo>
                      <a:pt x="21600" y="20070"/>
                      <a:pt x="21386" y="20679"/>
                      <a:pt x="21065" y="21040"/>
                    </a:cubicBezTo>
                    <a:cubicBezTo>
                      <a:pt x="20745" y="21400"/>
                      <a:pt x="20317" y="21513"/>
                      <a:pt x="19996" y="21513"/>
                    </a:cubicBezTo>
                    <a:cubicBezTo>
                      <a:pt x="19675" y="21513"/>
                      <a:pt x="19461" y="21400"/>
                      <a:pt x="18820" y="20882"/>
                    </a:cubicBezTo>
                    <a:cubicBezTo>
                      <a:pt x="18178" y="20363"/>
                      <a:pt x="17109" y="19439"/>
                      <a:pt x="16360" y="18627"/>
                    </a:cubicBezTo>
                    <a:cubicBezTo>
                      <a:pt x="15612" y="17815"/>
                      <a:pt x="15184" y="17116"/>
                      <a:pt x="14756" y="16361"/>
                    </a:cubicBezTo>
                    <a:cubicBezTo>
                      <a:pt x="14329" y="15606"/>
                      <a:pt x="13901" y="14794"/>
                      <a:pt x="13580" y="13982"/>
                    </a:cubicBezTo>
                    <a:cubicBezTo>
                      <a:pt x="13259" y="13171"/>
                      <a:pt x="13046" y="12359"/>
                      <a:pt x="12832" y="11457"/>
                    </a:cubicBezTo>
                    <a:cubicBezTo>
                      <a:pt x="12618" y="10555"/>
                      <a:pt x="12404" y="9563"/>
                      <a:pt x="12297" y="8808"/>
                    </a:cubicBezTo>
                    <a:cubicBezTo>
                      <a:pt x="12190" y="8052"/>
                      <a:pt x="12190" y="7534"/>
                      <a:pt x="12190" y="6801"/>
                    </a:cubicBezTo>
                    <a:cubicBezTo>
                      <a:pt x="12190" y="6068"/>
                      <a:pt x="12190" y="5121"/>
                      <a:pt x="12297" y="4298"/>
                    </a:cubicBezTo>
                    <a:cubicBezTo>
                      <a:pt x="12404" y="3475"/>
                      <a:pt x="12618" y="2776"/>
                      <a:pt x="12832" y="2292"/>
                    </a:cubicBezTo>
                    <a:cubicBezTo>
                      <a:pt x="13046" y="1807"/>
                      <a:pt x="13259" y="1536"/>
                      <a:pt x="13580" y="1187"/>
                    </a:cubicBezTo>
                    <a:cubicBezTo>
                      <a:pt x="13901" y="837"/>
                      <a:pt x="14329" y="409"/>
                      <a:pt x="14436" y="251"/>
                    </a:cubicBezTo>
                    <a:cubicBezTo>
                      <a:pt x="14543" y="93"/>
                      <a:pt x="14329" y="206"/>
                      <a:pt x="13687" y="747"/>
                    </a:cubicBezTo>
                    <a:cubicBezTo>
                      <a:pt x="13046" y="1288"/>
                      <a:pt x="11976" y="2258"/>
                      <a:pt x="11335" y="3070"/>
                    </a:cubicBezTo>
                    <a:cubicBezTo>
                      <a:pt x="10693" y="3881"/>
                      <a:pt x="10479" y="4535"/>
                      <a:pt x="10265" y="5245"/>
                    </a:cubicBezTo>
                    <a:cubicBezTo>
                      <a:pt x="10051" y="5956"/>
                      <a:pt x="9838" y="6722"/>
                      <a:pt x="9731" y="7500"/>
                    </a:cubicBezTo>
                    <a:cubicBezTo>
                      <a:pt x="9624" y="8278"/>
                      <a:pt x="9624" y="9067"/>
                      <a:pt x="9838" y="9913"/>
                    </a:cubicBezTo>
                    <a:cubicBezTo>
                      <a:pt x="10051" y="10758"/>
                      <a:pt x="10479" y="11660"/>
                      <a:pt x="10907" y="12551"/>
                    </a:cubicBezTo>
                    <a:cubicBezTo>
                      <a:pt x="11335" y="13441"/>
                      <a:pt x="11762" y="14321"/>
                      <a:pt x="12297" y="15200"/>
                    </a:cubicBezTo>
                    <a:cubicBezTo>
                      <a:pt x="12832" y="16079"/>
                      <a:pt x="13473" y="16959"/>
                      <a:pt x="13794" y="17342"/>
                    </a:cubicBezTo>
                    <a:cubicBezTo>
                      <a:pt x="14115" y="17725"/>
                      <a:pt x="14115" y="17612"/>
                      <a:pt x="13901" y="17094"/>
                    </a:cubicBezTo>
                    <a:cubicBezTo>
                      <a:pt x="13687" y="16575"/>
                      <a:pt x="13259" y="15651"/>
                      <a:pt x="12939" y="14794"/>
                    </a:cubicBezTo>
                    <a:cubicBezTo>
                      <a:pt x="12618" y="13937"/>
                      <a:pt x="12404" y="13148"/>
                      <a:pt x="12083" y="12325"/>
                    </a:cubicBezTo>
                    <a:cubicBezTo>
                      <a:pt x="11762" y="11502"/>
                      <a:pt x="11335" y="10645"/>
                      <a:pt x="11121" y="9958"/>
                    </a:cubicBezTo>
                    <a:cubicBezTo>
                      <a:pt x="10907" y="9270"/>
                      <a:pt x="10907" y="8751"/>
                      <a:pt x="10800" y="8233"/>
                    </a:cubicBezTo>
                    <a:cubicBezTo>
                      <a:pt x="10693" y="7714"/>
                      <a:pt x="10479" y="7196"/>
                      <a:pt x="10372" y="6643"/>
                    </a:cubicBezTo>
                    <a:cubicBezTo>
                      <a:pt x="10265" y="6091"/>
                      <a:pt x="10265" y="5505"/>
                      <a:pt x="10265" y="4772"/>
                    </a:cubicBezTo>
                    <a:cubicBezTo>
                      <a:pt x="10265" y="4039"/>
                      <a:pt x="10265" y="3160"/>
                      <a:pt x="10372" y="2416"/>
                    </a:cubicBezTo>
                    <a:cubicBezTo>
                      <a:pt x="10479" y="1672"/>
                      <a:pt x="10693" y="1063"/>
                      <a:pt x="10800" y="623"/>
                    </a:cubicBezTo>
                    <a:cubicBezTo>
                      <a:pt x="10907" y="184"/>
                      <a:pt x="10907" y="-87"/>
                      <a:pt x="10586" y="26"/>
                    </a:cubicBezTo>
                    <a:cubicBezTo>
                      <a:pt x="10265" y="138"/>
                      <a:pt x="9624" y="635"/>
                      <a:pt x="9089" y="1300"/>
                    </a:cubicBezTo>
                    <a:cubicBezTo>
                      <a:pt x="8554" y="1965"/>
                      <a:pt x="8127" y="2799"/>
                      <a:pt x="7806" y="3667"/>
                    </a:cubicBezTo>
                    <a:cubicBezTo>
                      <a:pt x="7485" y="4535"/>
                      <a:pt x="7271" y="5437"/>
                      <a:pt x="7057" y="6384"/>
                    </a:cubicBezTo>
                    <a:cubicBezTo>
                      <a:pt x="6844" y="7331"/>
                      <a:pt x="6630" y="8323"/>
                      <a:pt x="6523" y="9202"/>
                    </a:cubicBezTo>
                    <a:cubicBezTo>
                      <a:pt x="6416" y="10082"/>
                      <a:pt x="6416" y="10848"/>
                      <a:pt x="6416" y="11694"/>
                    </a:cubicBezTo>
                    <a:cubicBezTo>
                      <a:pt x="6416" y="12539"/>
                      <a:pt x="6416" y="13464"/>
                      <a:pt x="6202" y="14399"/>
                    </a:cubicBezTo>
                    <a:cubicBezTo>
                      <a:pt x="5988" y="15335"/>
                      <a:pt x="5560" y="16282"/>
                      <a:pt x="4491" y="17094"/>
                    </a:cubicBezTo>
                    <a:cubicBezTo>
                      <a:pt x="3422" y="17905"/>
                      <a:pt x="1711" y="18582"/>
                      <a:pt x="0" y="19258"/>
                    </a:cubicBezTo>
                  </a:path>
                </a:pathLst>
              </a:custGeom>
              <a:noFill/>
              <a:ln w="6611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58" name="Line">
                <a:extLst>
                  <a:ext uri="{FF2B5EF4-FFF2-40B4-BE49-F238E27FC236}">
                    <a16:creationId xmlns:a16="http://schemas.microsoft.com/office/drawing/2014/main" id="{5CD25B02-CFFA-83F7-1D93-E3A7ACD917EE}"/>
                  </a:ext>
                </a:extLst>
              </p:cNvPr>
              <p:cNvSpPr/>
              <p:nvPr/>
            </p:nvSpPr>
            <p:spPr>
              <a:xfrm>
                <a:off x="62848" y="318443"/>
                <a:ext cx="83986" cy="211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587" extrusionOk="0">
                    <a:moveTo>
                      <a:pt x="3796" y="5066"/>
                    </a:moveTo>
                    <a:cubicBezTo>
                      <a:pt x="3831" y="4926"/>
                      <a:pt x="3867" y="4785"/>
                      <a:pt x="3955" y="4694"/>
                    </a:cubicBezTo>
                    <a:cubicBezTo>
                      <a:pt x="4043" y="4602"/>
                      <a:pt x="4185" y="4560"/>
                      <a:pt x="4309" y="4581"/>
                    </a:cubicBezTo>
                    <a:cubicBezTo>
                      <a:pt x="4432" y="4602"/>
                      <a:pt x="4538" y="4687"/>
                      <a:pt x="4697" y="4982"/>
                    </a:cubicBezTo>
                    <a:cubicBezTo>
                      <a:pt x="4857" y="5277"/>
                      <a:pt x="5069" y="5783"/>
                      <a:pt x="5263" y="6296"/>
                    </a:cubicBezTo>
                    <a:cubicBezTo>
                      <a:pt x="5458" y="6809"/>
                      <a:pt x="5634" y="7329"/>
                      <a:pt x="5829" y="7821"/>
                    </a:cubicBezTo>
                    <a:cubicBezTo>
                      <a:pt x="6023" y="8313"/>
                      <a:pt x="6235" y="8776"/>
                      <a:pt x="6447" y="9275"/>
                    </a:cubicBezTo>
                    <a:cubicBezTo>
                      <a:pt x="6660" y="9774"/>
                      <a:pt x="6872" y="10308"/>
                      <a:pt x="7084" y="10856"/>
                    </a:cubicBezTo>
                    <a:cubicBezTo>
                      <a:pt x="7296" y="11404"/>
                      <a:pt x="7508" y="11966"/>
                      <a:pt x="7720" y="12479"/>
                    </a:cubicBezTo>
                    <a:cubicBezTo>
                      <a:pt x="7932" y="12992"/>
                      <a:pt x="8144" y="13456"/>
                      <a:pt x="8356" y="13906"/>
                    </a:cubicBezTo>
                    <a:cubicBezTo>
                      <a:pt x="8569" y="14356"/>
                      <a:pt x="8781" y="14791"/>
                      <a:pt x="9010" y="15262"/>
                    </a:cubicBezTo>
                    <a:cubicBezTo>
                      <a:pt x="9240" y="15733"/>
                      <a:pt x="9488" y="16239"/>
                      <a:pt x="9647" y="16639"/>
                    </a:cubicBezTo>
                    <a:cubicBezTo>
                      <a:pt x="9806" y="17040"/>
                      <a:pt x="9877" y="17335"/>
                      <a:pt x="9912" y="17525"/>
                    </a:cubicBezTo>
                    <a:cubicBezTo>
                      <a:pt x="9947" y="17714"/>
                      <a:pt x="9947" y="17799"/>
                      <a:pt x="9894" y="17778"/>
                    </a:cubicBezTo>
                    <a:cubicBezTo>
                      <a:pt x="9841" y="17756"/>
                      <a:pt x="9735" y="17630"/>
                      <a:pt x="9541" y="17293"/>
                    </a:cubicBezTo>
                    <a:cubicBezTo>
                      <a:pt x="9346" y="16955"/>
                      <a:pt x="9063" y="16407"/>
                      <a:pt x="8798" y="15845"/>
                    </a:cubicBezTo>
                    <a:cubicBezTo>
                      <a:pt x="8533" y="15283"/>
                      <a:pt x="8286" y="14707"/>
                      <a:pt x="8074" y="14194"/>
                    </a:cubicBezTo>
                    <a:cubicBezTo>
                      <a:pt x="7861" y="13681"/>
                      <a:pt x="7685" y="13231"/>
                      <a:pt x="7508" y="12775"/>
                    </a:cubicBezTo>
                    <a:cubicBezTo>
                      <a:pt x="7331" y="12318"/>
                      <a:pt x="7154" y="11854"/>
                      <a:pt x="6978" y="11334"/>
                    </a:cubicBezTo>
                    <a:cubicBezTo>
                      <a:pt x="6801" y="10814"/>
                      <a:pt x="6624" y="10238"/>
                      <a:pt x="6483" y="9655"/>
                    </a:cubicBezTo>
                    <a:cubicBezTo>
                      <a:pt x="6341" y="9071"/>
                      <a:pt x="6235" y="8481"/>
                      <a:pt x="6147" y="7947"/>
                    </a:cubicBezTo>
                    <a:cubicBezTo>
                      <a:pt x="6059" y="7413"/>
                      <a:pt x="5988" y="6935"/>
                      <a:pt x="5935" y="6408"/>
                    </a:cubicBezTo>
                    <a:cubicBezTo>
                      <a:pt x="5882" y="5881"/>
                      <a:pt x="5846" y="5305"/>
                      <a:pt x="5829" y="4954"/>
                    </a:cubicBezTo>
                    <a:cubicBezTo>
                      <a:pt x="5811" y="4602"/>
                      <a:pt x="5811" y="4476"/>
                      <a:pt x="5811" y="4448"/>
                    </a:cubicBezTo>
                    <a:cubicBezTo>
                      <a:pt x="5811" y="4420"/>
                      <a:pt x="5811" y="4490"/>
                      <a:pt x="5793" y="4778"/>
                    </a:cubicBezTo>
                    <a:cubicBezTo>
                      <a:pt x="5776" y="5066"/>
                      <a:pt x="5740" y="5572"/>
                      <a:pt x="5723" y="6050"/>
                    </a:cubicBezTo>
                    <a:cubicBezTo>
                      <a:pt x="5705" y="6528"/>
                      <a:pt x="5705" y="6978"/>
                      <a:pt x="5723" y="7469"/>
                    </a:cubicBezTo>
                    <a:cubicBezTo>
                      <a:pt x="5740" y="7961"/>
                      <a:pt x="5776" y="8495"/>
                      <a:pt x="5829" y="9050"/>
                    </a:cubicBezTo>
                    <a:cubicBezTo>
                      <a:pt x="5882" y="9605"/>
                      <a:pt x="5952" y="10182"/>
                      <a:pt x="6023" y="10652"/>
                    </a:cubicBezTo>
                    <a:cubicBezTo>
                      <a:pt x="6094" y="11123"/>
                      <a:pt x="6165" y="11489"/>
                      <a:pt x="6253" y="11826"/>
                    </a:cubicBezTo>
                    <a:cubicBezTo>
                      <a:pt x="6341" y="12163"/>
                      <a:pt x="6447" y="12472"/>
                      <a:pt x="6571" y="12936"/>
                    </a:cubicBezTo>
                    <a:cubicBezTo>
                      <a:pt x="6695" y="13400"/>
                      <a:pt x="6836" y="14018"/>
                      <a:pt x="6960" y="14587"/>
                    </a:cubicBezTo>
                    <a:cubicBezTo>
                      <a:pt x="7084" y="15157"/>
                      <a:pt x="7190" y="15677"/>
                      <a:pt x="7278" y="16204"/>
                    </a:cubicBezTo>
                    <a:cubicBezTo>
                      <a:pt x="7367" y="16731"/>
                      <a:pt x="7437" y="17265"/>
                      <a:pt x="7473" y="17665"/>
                    </a:cubicBezTo>
                    <a:cubicBezTo>
                      <a:pt x="7508" y="18066"/>
                      <a:pt x="7508" y="18333"/>
                      <a:pt x="7508" y="18501"/>
                    </a:cubicBezTo>
                    <a:cubicBezTo>
                      <a:pt x="7508" y="18670"/>
                      <a:pt x="7508" y="18740"/>
                      <a:pt x="7473" y="18733"/>
                    </a:cubicBezTo>
                    <a:cubicBezTo>
                      <a:pt x="7437" y="18726"/>
                      <a:pt x="7367" y="18642"/>
                      <a:pt x="7207" y="18326"/>
                    </a:cubicBezTo>
                    <a:cubicBezTo>
                      <a:pt x="7048" y="18009"/>
                      <a:pt x="6801" y="17461"/>
                      <a:pt x="6624" y="16991"/>
                    </a:cubicBezTo>
                    <a:cubicBezTo>
                      <a:pt x="6447" y="16520"/>
                      <a:pt x="6341" y="16126"/>
                      <a:pt x="6218" y="15691"/>
                    </a:cubicBezTo>
                    <a:cubicBezTo>
                      <a:pt x="6094" y="15255"/>
                      <a:pt x="5952" y="14777"/>
                      <a:pt x="5811" y="14306"/>
                    </a:cubicBezTo>
                    <a:cubicBezTo>
                      <a:pt x="5670" y="13836"/>
                      <a:pt x="5528" y="13372"/>
                      <a:pt x="5387" y="12859"/>
                    </a:cubicBezTo>
                    <a:cubicBezTo>
                      <a:pt x="5245" y="12346"/>
                      <a:pt x="5104" y="11784"/>
                      <a:pt x="4980" y="11348"/>
                    </a:cubicBezTo>
                    <a:cubicBezTo>
                      <a:pt x="4857" y="10912"/>
                      <a:pt x="4751" y="10603"/>
                      <a:pt x="4644" y="10140"/>
                    </a:cubicBezTo>
                    <a:cubicBezTo>
                      <a:pt x="4538" y="9676"/>
                      <a:pt x="4432" y="9057"/>
                      <a:pt x="4344" y="8439"/>
                    </a:cubicBezTo>
                    <a:cubicBezTo>
                      <a:pt x="4256" y="7821"/>
                      <a:pt x="4185" y="7202"/>
                      <a:pt x="4150" y="6830"/>
                    </a:cubicBezTo>
                    <a:cubicBezTo>
                      <a:pt x="4114" y="6458"/>
                      <a:pt x="4114" y="6331"/>
                      <a:pt x="4114" y="6219"/>
                    </a:cubicBezTo>
                    <a:cubicBezTo>
                      <a:pt x="4114" y="6106"/>
                      <a:pt x="4114" y="6008"/>
                      <a:pt x="4114" y="6001"/>
                    </a:cubicBezTo>
                    <a:cubicBezTo>
                      <a:pt x="4114" y="5994"/>
                      <a:pt x="4114" y="6078"/>
                      <a:pt x="4061" y="6401"/>
                    </a:cubicBezTo>
                    <a:cubicBezTo>
                      <a:pt x="4008" y="6725"/>
                      <a:pt x="3902" y="7287"/>
                      <a:pt x="3849" y="7765"/>
                    </a:cubicBezTo>
                    <a:cubicBezTo>
                      <a:pt x="3796" y="8242"/>
                      <a:pt x="3796" y="8636"/>
                      <a:pt x="3796" y="9071"/>
                    </a:cubicBezTo>
                    <a:cubicBezTo>
                      <a:pt x="3796" y="9507"/>
                      <a:pt x="3796" y="9985"/>
                      <a:pt x="3849" y="10484"/>
                    </a:cubicBezTo>
                    <a:cubicBezTo>
                      <a:pt x="3902" y="10983"/>
                      <a:pt x="4008" y="11503"/>
                      <a:pt x="4150" y="12072"/>
                    </a:cubicBezTo>
                    <a:cubicBezTo>
                      <a:pt x="4291" y="12641"/>
                      <a:pt x="4468" y="13259"/>
                      <a:pt x="4627" y="13878"/>
                    </a:cubicBezTo>
                    <a:cubicBezTo>
                      <a:pt x="4786" y="14496"/>
                      <a:pt x="4927" y="15114"/>
                      <a:pt x="5051" y="15677"/>
                    </a:cubicBezTo>
                    <a:cubicBezTo>
                      <a:pt x="5175" y="16239"/>
                      <a:pt x="5281" y="16745"/>
                      <a:pt x="5351" y="17293"/>
                    </a:cubicBezTo>
                    <a:cubicBezTo>
                      <a:pt x="5422" y="17841"/>
                      <a:pt x="5458" y="18431"/>
                      <a:pt x="5440" y="18782"/>
                    </a:cubicBezTo>
                    <a:cubicBezTo>
                      <a:pt x="5422" y="19134"/>
                      <a:pt x="5351" y="19246"/>
                      <a:pt x="5281" y="19267"/>
                    </a:cubicBezTo>
                    <a:cubicBezTo>
                      <a:pt x="5210" y="19288"/>
                      <a:pt x="5139" y="19218"/>
                      <a:pt x="5033" y="18965"/>
                    </a:cubicBezTo>
                    <a:cubicBezTo>
                      <a:pt x="4927" y="18712"/>
                      <a:pt x="4786" y="18276"/>
                      <a:pt x="4644" y="17770"/>
                    </a:cubicBezTo>
                    <a:cubicBezTo>
                      <a:pt x="4503" y="17265"/>
                      <a:pt x="4362" y="16688"/>
                      <a:pt x="4238" y="16133"/>
                    </a:cubicBezTo>
                    <a:cubicBezTo>
                      <a:pt x="4114" y="15578"/>
                      <a:pt x="4008" y="15044"/>
                      <a:pt x="3937" y="14503"/>
                    </a:cubicBezTo>
                    <a:cubicBezTo>
                      <a:pt x="3867" y="13962"/>
                      <a:pt x="3831" y="13414"/>
                      <a:pt x="3849" y="12887"/>
                    </a:cubicBezTo>
                    <a:cubicBezTo>
                      <a:pt x="3867" y="12360"/>
                      <a:pt x="3937" y="11854"/>
                      <a:pt x="3990" y="11559"/>
                    </a:cubicBezTo>
                    <a:cubicBezTo>
                      <a:pt x="4043" y="11264"/>
                      <a:pt x="4079" y="11179"/>
                      <a:pt x="4167" y="11109"/>
                    </a:cubicBezTo>
                    <a:cubicBezTo>
                      <a:pt x="4256" y="11039"/>
                      <a:pt x="4397" y="10983"/>
                      <a:pt x="4503" y="10990"/>
                    </a:cubicBezTo>
                    <a:cubicBezTo>
                      <a:pt x="4609" y="10997"/>
                      <a:pt x="4680" y="11067"/>
                      <a:pt x="4733" y="11362"/>
                    </a:cubicBezTo>
                    <a:cubicBezTo>
                      <a:pt x="4786" y="11657"/>
                      <a:pt x="4821" y="12177"/>
                      <a:pt x="4786" y="12690"/>
                    </a:cubicBezTo>
                    <a:cubicBezTo>
                      <a:pt x="4751" y="13203"/>
                      <a:pt x="4644" y="13709"/>
                      <a:pt x="4556" y="14215"/>
                    </a:cubicBezTo>
                    <a:cubicBezTo>
                      <a:pt x="4468" y="14721"/>
                      <a:pt x="4397" y="15227"/>
                      <a:pt x="4326" y="15768"/>
                    </a:cubicBezTo>
                    <a:cubicBezTo>
                      <a:pt x="4256" y="16309"/>
                      <a:pt x="4185" y="16885"/>
                      <a:pt x="4079" y="17468"/>
                    </a:cubicBezTo>
                    <a:cubicBezTo>
                      <a:pt x="3973" y="18052"/>
                      <a:pt x="3831" y="18642"/>
                      <a:pt x="3708" y="19028"/>
                    </a:cubicBezTo>
                    <a:cubicBezTo>
                      <a:pt x="3584" y="19415"/>
                      <a:pt x="3478" y="19597"/>
                      <a:pt x="3389" y="19759"/>
                    </a:cubicBezTo>
                    <a:cubicBezTo>
                      <a:pt x="3301" y="19921"/>
                      <a:pt x="3230" y="20061"/>
                      <a:pt x="3195" y="20096"/>
                    </a:cubicBezTo>
                    <a:cubicBezTo>
                      <a:pt x="3160" y="20131"/>
                      <a:pt x="3160" y="20061"/>
                      <a:pt x="3107" y="19752"/>
                    </a:cubicBezTo>
                    <a:cubicBezTo>
                      <a:pt x="3054" y="19443"/>
                      <a:pt x="2948" y="18895"/>
                      <a:pt x="2859" y="18375"/>
                    </a:cubicBezTo>
                    <a:cubicBezTo>
                      <a:pt x="2771" y="17855"/>
                      <a:pt x="2700" y="17363"/>
                      <a:pt x="2629" y="16857"/>
                    </a:cubicBezTo>
                    <a:cubicBezTo>
                      <a:pt x="2559" y="16351"/>
                      <a:pt x="2488" y="15831"/>
                      <a:pt x="2417" y="15410"/>
                    </a:cubicBezTo>
                    <a:cubicBezTo>
                      <a:pt x="2347" y="14988"/>
                      <a:pt x="2276" y="14665"/>
                      <a:pt x="2223" y="14419"/>
                    </a:cubicBezTo>
                    <a:cubicBezTo>
                      <a:pt x="2170" y="14173"/>
                      <a:pt x="2134" y="14004"/>
                      <a:pt x="2117" y="13962"/>
                    </a:cubicBezTo>
                    <a:cubicBezTo>
                      <a:pt x="2099" y="13920"/>
                      <a:pt x="2099" y="14004"/>
                      <a:pt x="2046" y="14285"/>
                    </a:cubicBezTo>
                    <a:cubicBezTo>
                      <a:pt x="1993" y="14566"/>
                      <a:pt x="1887" y="15044"/>
                      <a:pt x="1799" y="15522"/>
                    </a:cubicBezTo>
                    <a:cubicBezTo>
                      <a:pt x="1710" y="16000"/>
                      <a:pt x="1640" y="16478"/>
                      <a:pt x="1604" y="16976"/>
                    </a:cubicBezTo>
                    <a:cubicBezTo>
                      <a:pt x="1569" y="17475"/>
                      <a:pt x="1569" y="17995"/>
                      <a:pt x="1533" y="18529"/>
                    </a:cubicBezTo>
                    <a:cubicBezTo>
                      <a:pt x="1498" y="19063"/>
                      <a:pt x="1427" y="19611"/>
                      <a:pt x="1339" y="20026"/>
                    </a:cubicBezTo>
                    <a:cubicBezTo>
                      <a:pt x="1251" y="20441"/>
                      <a:pt x="1145" y="20722"/>
                      <a:pt x="1039" y="20904"/>
                    </a:cubicBezTo>
                    <a:cubicBezTo>
                      <a:pt x="933" y="21087"/>
                      <a:pt x="826" y="21171"/>
                      <a:pt x="738" y="21143"/>
                    </a:cubicBezTo>
                    <a:cubicBezTo>
                      <a:pt x="650" y="21115"/>
                      <a:pt x="579" y="20975"/>
                      <a:pt x="455" y="20623"/>
                    </a:cubicBezTo>
                    <a:cubicBezTo>
                      <a:pt x="332" y="20272"/>
                      <a:pt x="155" y="19710"/>
                      <a:pt x="66" y="19183"/>
                    </a:cubicBezTo>
                    <a:cubicBezTo>
                      <a:pt x="-22" y="18656"/>
                      <a:pt x="-22" y="18164"/>
                      <a:pt x="66" y="17658"/>
                    </a:cubicBezTo>
                    <a:cubicBezTo>
                      <a:pt x="155" y="17152"/>
                      <a:pt x="332" y="16632"/>
                      <a:pt x="438" y="16330"/>
                    </a:cubicBezTo>
                    <a:cubicBezTo>
                      <a:pt x="544" y="16028"/>
                      <a:pt x="579" y="15944"/>
                      <a:pt x="650" y="15859"/>
                    </a:cubicBezTo>
                    <a:cubicBezTo>
                      <a:pt x="720" y="15775"/>
                      <a:pt x="826" y="15691"/>
                      <a:pt x="915" y="15684"/>
                    </a:cubicBezTo>
                    <a:cubicBezTo>
                      <a:pt x="1003" y="15677"/>
                      <a:pt x="1074" y="15747"/>
                      <a:pt x="1180" y="16014"/>
                    </a:cubicBezTo>
                    <a:cubicBezTo>
                      <a:pt x="1286" y="16281"/>
                      <a:pt x="1427" y="16745"/>
                      <a:pt x="1587" y="17243"/>
                    </a:cubicBezTo>
                    <a:cubicBezTo>
                      <a:pt x="1746" y="17742"/>
                      <a:pt x="1922" y="18276"/>
                      <a:pt x="2117" y="18839"/>
                    </a:cubicBezTo>
                    <a:cubicBezTo>
                      <a:pt x="2311" y="19401"/>
                      <a:pt x="2523" y="19991"/>
                      <a:pt x="2682" y="20427"/>
                    </a:cubicBezTo>
                    <a:cubicBezTo>
                      <a:pt x="2842" y="20862"/>
                      <a:pt x="2948" y="21143"/>
                      <a:pt x="3036" y="21326"/>
                    </a:cubicBezTo>
                    <a:cubicBezTo>
                      <a:pt x="3124" y="21509"/>
                      <a:pt x="3195" y="21593"/>
                      <a:pt x="3248" y="21586"/>
                    </a:cubicBezTo>
                    <a:cubicBezTo>
                      <a:pt x="3301" y="21579"/>
                      <a:pt x="3336" y="21481"/>
                      <a:pt x="3319" y="21143"/>
                    </a:cubicBezTo>
                    <a:cubicBezTo>
                      <a:pt x="3301" y="20806"/>
                      <a:pt x="3230" y="20230"/>
                      <a:pt x="3177" y="19717"/>
                    </a:cubicBezTo>
                    <a:cubicBezTo>
                      <a:pt x="3124" y="19204"/>
                      <a:pt x="3089" y="18754"/>
                      <a:pt x="3036" y="18305"/>
                    </a:cubicBezTo>
                    <a:cubicBezTo>
                      <a:pt x="2983" y="17855"/>
                      <a:pt x="2912" y="17405"/>
                      <a:pt x="2842" y="16892"/>
                    </a:cubicBezTo>
                    <a:cubicBezTo>
                      <a:pt x="2771" y="16379"/>
                      <a:pt x="2700" y="15803"/>
                      <a:pt x="2647" y="15360"/>
                    </a:cubicBezTo>
                    <a:cubicBezTo>
                      <a:pt x="2594" y="14918"/>
                      <a:pt x="2559" y="14608"/>
                      <a:pt x="2523" y="14152"/>
                    </a:cubicBezTo>
                    <a:cubicBezTo>
                      <a:pt x="2488" y="13695"/>
                      <a:pt x="2453" y="13091"/>
                      <a:pt x="2453" y="12515"/>
                    </a:cubicBezTo>
                    <a:cubicBezTo>
                      <a:pt x="2453" y="11938"/>
                      <a:pt x="2488" y="11390"/>
                      <a:pt x="2523" y="11081"/>
                    </a:cubicBezTo>
                    <a:cubicBezTo>
                      <a:pt x="2559" y="10772"/>
                      <a:pt x="2594" y="10702"/>
                      <a:pt x="2647" y="10709"/>
                    </a:cubicBezTo>
                    <a:cubicBezTo>
                      <a:pt x="2700" y="10716"/>
                      <a:pt x="2771" y="10800"/>
                      <a:pt x="2877" y="11053"/>
                    </a:cubicBezTo>
                    <a:cubicBezTo>
                      <a:pt x="2983" y="11306"/>
                      <a:pt x="3124" y="11728"/>
                      <a:pt x="3283" y="12191"/>
                    </a:cubicBezTo>
                    <a:cubicBezTo>
                      <a:pt x="3442" y="12655"/>
                      <a:pt x="3619" y="13161"/>
                      <a:pt x="3831" y="13688"/>
                    </a:cubicBezTo>
                    <a:cubicBezTo>
                      <a:pt x="4043" y="14215"/>
                      <a:pt x="4291" y="14763"/>
                      <a:pt x="4574" y="15339"/>
                    </a:cubicBezTo>
                    <a:cubicBezTo>
                      <a:pt x="4857" y="15915"/>
                      <a:pt x="5175" y="16520"/>
                      <a:pt x="5440" y="17068"/>
                    </a:cubicBezTo>
                    <a:cubicBezTo>
                      <a:pt x="5705" y="17616"/>
                      <a:pt x="5917" y="18108"/>
                      <a:pt x="6112" y="18515"/>
                    </a:cubicBezTo>
                    <a:cubicBezTo>
                      <a:pt x="6306" y="18923"/>
                      <a:pt x="6483" y="19246"/>
                      <a:pt x="6589" y="19450"/>
                    </a:cubicBezTo>
                    <a:cubicBezTo>
                      <a:pt x="6695" y="19654"/>
                      <a:pt x="6730" y="19738"/>
                      <a:pt x="6766" y="19710"/>
                    </a:cubicBezTo>
                    <a:cubicBezTo>
                      <a:pt x="6801" y="19682"/>
                      <a:pt x="6836" y="19541"/>
                      <a:pt x="6819" y="19253"/>
                    </a:cubicBezTo>
                    <a:cubicBezTo>
                      <a:pt x="6801" y="18965"/>
                      <a:pt x="6730" y="18529"/>
                      <a:pt x="6642" y="18101"/>
                    </a:cubicBezTo>
                    <a:cubicBezTo>
                      <a:pt x="6553" y="17672"/>
                      <a:pt x="6447" y="17251"/>
                      <a:pt x="6341" y="16815"/>
                    </a:cubicBezTo>
                    <a:cubicBezTo>
                      <a:pt x="6235" y="16379"/>
                      <a:pt x="6129" y="15929"/>
                      <a:pt x="6005" y="15424"/>
                    </a:cubicBezTo>
                    <a:cubicBezTo>
                      <a:pt x="5882" y="14918"/>
                      <a:pt x="5740" y="14356"/>
                      <a:pt x="5634" y="13899"/>
                    </a:cubicBezTo>
                    <a:cubicBezTo>
                      <a:pt x="5528" y="13442"/>
                      <a:pt x="5458" y="13091"/>
                      <a:pt x="5405" y="12760"/>
                    </a:cubicBezTo>
                    <a:cubicBezTo>
                      <a:pt x="5351" y="12430"/>
                      <a:pt x="5316" y="12121"/>
                      <a:pt x="5263" y="11798"/>
                    </a:cubicBezTo>
                    <a:cubicBezTo>
                      <a:pt x="5210" y="11475"/>
                      <a:pt x="5139" y="11137"/>
                      <a:pt x="5069" y="10807"/>
                    </a:cubicBezTo>
                    <a:cubicBezTo>
                      <a:pt x="4998" y="10477"/>
                      <a:pt x="4927" y="10154"/>
                      <a:pt x="4874" y="9697"/>
                    </a:cubicBezTo>
                    <a:cubicBezTo>
                      <a:pt x="4821" y="9240"/>
                      <a:pt x="4786" y="8650"/>
                      <a:pt x="4768" y="8067"/>
                    </a:cubicBezTo>
                    <a:cubicBezTo>
                      <a:pt x="4751" y="7483"/>
                      <a:pt x="4751" y="6907"/>
                      <a:pt x="4768" y="6570"/>
                    </a:cubicBezTo>
                    <a:cubicBezTo>
                      <a:pt x="4786" y="6233"/>
                      <a:pt x="4821" y="6134"/>
                      <a:pt x="4874" y="6043"/>
                    </a:cubicBezTo>
                    <a:cubicBezTo>
                      <a:pt x="4927" y="5952"/>
                      <a:pt x="4998" y="5867"/>
                      <a:pt x="5069" y="5860"/>
                    </a:cubicBezTo>
                    <a:cubicBezTo>
                      <a:pt x="5139" y="5853"/>
                      <a:pt x="5210" y="5924"/>
                      <a:pt x="5351" y="6191"/>
                    </a:cubicBezTo>
                    <a:cubicBezTo>
                      <a:pt x="5493" y="6458"/>
                      <a:pt x="5705" y="6921"/>
                      <a:pt x="5899" y="7413"/>
                    </a:cubicBezTo>
                    <a:cubicBezTo>
                      <a:pt x="6094" y="7905"/>
                      <a:pt x="6271" y="8425"/>
                      <a:pt x="6447" y="8903"/>
                    </a:cubicBezTo>
                    <a:cubicBezTo>
                      <a:pt x="6624" y="9381"/>
                      <a:pt x="6801" y="9816"/>
                      <a:pt x="6995" y="10273"/>
                    </a:cubicBezTo>
                    <a:cubicBezTo>
                      <a:pt x="7190" y="10730"/>
                      <a:pt x="7402" y="11208"/>
                      <a:pt x="7632" y="11692"/>
                    </a:cubicBezTo>
                    <a:cubicBezTo>
                      <a:pt x="7861" y="12177"/>
                      <a:pt x="8109" y="12669"/>
                      <a:pt x="8374" y="13140"/>
                    </a:cubicBezTo>
                    <a:cubicBezTo>
                      <a:pt x="8639" y="13611"/>
                      <a:pt x="8922" y="14060"/>
                      <a:pt x="9258" y="14552"/>
                    </a:cubicBezTo>
                    <a:cubicBezTo>
                      <a:pt x="9594" y="15044"/>
                      <a:pt x="9983" y="15578"/>
                      <a:pt x="10212" y="15880"/>
                    </a:cubicBezTo>
                    <a:cubicBezTo>
                      <a:pt x="10442" y="16182"/>
                      <a:pt x="10513" y="16253"/>
                      <a:pt x="10619" y="16330"/>
                    </a:cubicBezTo>
                    <a:cubicBezTo>
                      <a:pt x="10725" y="16407"/>
                      <a:pt x="10866" y="16492"/>
                      <a:pt x="10902" y="16478"/>
                    </a:cubicBezTo>
                    <a:cubicBezTo>
                      <a:pt x="10937" y="16464"/>
                      <a:pt x="10866" y="16351"/>
                      <a:pt x="10672" y="16028"/>
                    </a:cubicBezTo>
                    <a:cubicBezTo>
                      <a:pt x="10478" y="15705"/>
                      <a:pt x="10159" y="15171"/>
                      <a:pt x="9823" y="14594"/>
                    </a:cubicBezTo>
                    <a:cubicBezTo>
                      <a:pt x="9488" y="14018"/>
                      <a:pt x="9134" y="13400"/>
                      <a:pt x="8851" y="12880"/>
                    </a:cubicBezTo>
                    <a:cubicBezTo>
                      <a:pt x="8569" y="12360"/>
                      <a:pt x="8356" y="11938"/>
                      <a:pt x="8109" y="11461"/>
                    </a:cubicBezTo>
                    <a:cubicBezTo>
                      <a:pt x="7861" y="10983"/>
                      <a:pt x="7579" y="10449"/>
                      <a:pt x="7349" y="9880"/>
                    </a:cubicBezTo>
                    <a:cubicBezTo>
                      <a:pt x="7119" y="9310"/>
                      <a:pt x="6942" y="8706"/>
                      <a:pt x="6801" y="8165"/>
                    </a:cubicBezTo>
                    <a:cubicBezTo>
                      <a:pt x="6660" y="7624"/>
                      <a:pt x="6553" y="7146"/>
                      <a:pt x="6500" y="6675"/>
                    </a:cubicBezTo>
                    <a:cubicBezTo>
                      <a:pt x="6447" y="6205"/>
                      <a:pt x="6447" y="5741"/>
                      <a:pt x="6447" y="5460"/>
                    </a:cubicBezTo>
                    <a:cubicBezTo>
                      <a:pt x="6447" y="5179"/>
                      <a:pt x="6447" y="5080"/>
                      <a:pt x="6536" y="5052"/>
                    </a:cubicBezTo>
                    <a:cubicBezTo>
                      <a:pt x="6624" y="5024"/>
                      <a:pt x="6801" y="5066"/>
                      <a:pt x="6978" y="5277"/>
                    </a:cubicBezTo>
                    <a:cubicBezTo>
                      <a:pt x="7154" y="5488"/>
                      <a:pt x="7331" y="5867"/>
                      <a:pt x="7561" y="6317"/>
                    </a:cubicBezTo>
                    <a:cubicBezTo>
                      <a:pt x="7791" y="6767"/>
                      <a:pt x="8074" y="7287"/>
                      <a:pt x="8427" y="7849"/>
                    </a:cubicBezTo>
                    <a:cubicBezTo>
                      <a:pt x="8781" y="8411"/>
                      <a:pt x="9205" y="9015"/>
                      <a:pt x="9576" y="9556"/>
                    </a:cubicBezTo>
                    <a:cubicBezTo>
                      <a:pt x="9947" y="10097"/>
                      <a:pt x="10265" y="10575"/>
                      <a:pt x="10619" y="11102"/>
                    </a:cubicBezTo>
                    <a:cubicBezTo>
                      <a:pt x="10972" y="11629"/>
                      <a:pt x="11361" y="12205"/>
                      <a:pt x="11679" y="12683"/>
                    </a:cubicBezTo>
                    <a:cubicBezTo>
                      <a:pt x="11998" y="13161"/>
                      <a:pt x="12245" y="13540"/>
                      <a:pt x="12387" y="13793"/>
                    </a:cubicBezTo>
                    <a:cubicBezTo>
                      <a:pt x="12528" y="14046"/>
                      <a:pt x="12563" y="14173"/>
                      <a:pt x="12563" y="14187"/>
                    </a:cubicBezTo>
                    <a:cubicBezTo>
                      <a:pt x="12563" y="14201"/>
                      <a:pt x="12528" y="14103"/>
                      <a:pt x="12387" y="13836"/>
                    </a:cubicBezTo>
                    <a:cubicBezTo>
                      <a:pt x="12245" y="13569"/>
                      <a:pt x="11998" y="13133"/>
                      <a:pt x="11750" y="12662"/>
                    </a:cubicBezTo>
                    <a:cubicBezTo>
                      <a:pt x="11503" y="12191"/>
                      <a:pt x="11255" y="11685"/>
                      <a:pt x="10972" y="11144"/>
                    </a:cubicBezTo>
                    <a:cubicBezTo>
                      <a:pt x="10690" y="10603"/>
                      <a:pt x="10371" y="10027"/>
                      <a:pt x="10053" y="9507"/>
                    </a:cubicBezTo>
                    <a:cubicBezTo>
                      <a:pt x="9735" y="8987"/>
                      <a:pt x="9417" y="8523"/>
                      <a:pt x="9081" y="8060"/>
                    </a:cubicBezTo>
                    <a:cubicBezTo>
                      <a:pt x="8745" y="7596"/>
                      <a:pt x="8392" y="7132"/>
                      <a:pt x="8091" y="6682"/>
                    </a:cubicBezTo>
                    <a:cubicBezTo>
                      <a:pt x="7791" y="6233"/>
                      <a:pt x="7543" y="5797"/>
                      <a:pt x="7367" y="5425"/>
                    </a:cubicBezTo>
                    <a:cubicBezTo>
                      <a:pt x="7190" y="5052"/>
                      <a:pt x="7084" y="4743"/>
                      <a:pt x="7031" y="4532"/>
                    </a:cubicBezTo>
                    <a:cubicBezTo>
                      <a:pt x="6978" y="4321"/>
                      <a:pt x="6978" y="4209"/>
                      <a:pt x="7013" y="4209"/>
                    </a:cubicBezTo>
                    <a:cubicBezTo>
                      <a:pt x="7048" y="4209"/>
                      <a:pt x="7119" y="4321"/>
                      <a:pt x="7296" y="4602"/>
                    </a:cubicBezTo>
                    <a:cubicBezTo>
                      <a:pt x="7473" y="4884"/>
                      <a:pt x="7755" y="5333"/>
                      <a:pt x="8056" y="5811"/>
                    </a:cubicBezTo>
                    <a:cubicBezTo>
                      <a:pt x="8356" y="6289"/>
                      <a:pt x="8675" y="6795"/>
                      <a:pt x="9063" y="7336"/>
                    </a:cubicBezTo>
                    <a:cubicBezTo>
                      <a:pt x="9452" y="7877"/>
                      <a:pt x="9912" y="8453"/>
                      <a:pt x="10336" y="8966"/>
                    </a:cubicBezTo>
                    <a:cubicBezTo>
                      <a:pt x="10760" y="9479"/>
                      <a:pt x="11149" y="9929"/>
                      <a:pt x="11609" y="10442"/>
                    </a:cubicBezTo>
                    <a:cubicBezTo>
                      <a:pt x="12068" y="10955"/>
                      <a:pt x="12599" y="11531"/>
                      <a:pt x="13164" y="12009"/>
                    </a:cubicBezTo>
                    <a:cubicBezTo>
                      <a:pt x="13730" y="12486"/>
                      <a:pt x="14331" y="12866"/>
                      <a:pt x="14702" y="13091"/>
                    </a:cubicBezTo>
                    <a:cubicBezTo>
                      <a:pt x="15073" y="13316"/>
                      <a:pt x="15215" y="13386"/>
                      <a:pt x="15215" y="13365"/>
                    </a:cubicBezTo>
                    <a:cubicBezTo>
                      <a:pt x="15215" y="13344"/>
                      <a:pt x="15073" y="13231"/>
                      <a:pt x="14755" y="12943"/>
                    </a:cubicBezTo>
                    <a:cubicBezTo>
                      <a:pt x="14437" y="12655"/>
                      <a:pt x="13942" y="12191"/>
                      <a:pt x="13465" y="11699"/>
                    </a:cubicBezTo>
                    <a:cubicBezTo>
                      <a:pt x="12987" y="11208"/>
                      <a:pt x="12528" y="10688"/>
                      <a:pt x="12139" y="10217"/>
                    </a:cubicBezTo>
                    <a:cubicBezTo>
                      <a:pt x="11750" y="9746"/>
                      <a:pt x="11432" y="9324"/>
                      <a:pt x="11096" y="8854"/>
                    </a:cubicBezTo>
                    <a:cubicBezTo>
                      <a:pt x="10760" y="8383"/>
                      <a:pt x="10407" y="7863"/>
                      <a:pt x="10036" y="7322"/>
                    </a:cubicBezTo>
                    <a:cubicBezTo>
                      <a:pt x="9664" y="6781"/>
                      <a:pt x="9276" y="6219"/>
                      <a:pt x="8922" y="5692"/>
                    </a:cubicBezTo>
                    <a:cubicBezTo>
                      <a:pt x="8569" y="5165"/>
                      <a:pt x="8250" y="4673"/>
                      <a:pt x="8003" y="4181"/>
                    </a:cubicBezTo>
                    <a:cubicBezTo>
                      <a:pt x="7755" y="3689"/>
                      <a:pt x="7579" y="3197"/>
                      <a:pt x="7490" y="2881"/>
                    </a:cubicBezTo>
                    <a:cubicBezTo>
                      <a:pt x="7402" y="2565"/>
                      <a:pt x="7402" y="2424"/>
                      <a:pt x="7473" y="2417"/>
                    </a:cubicBezTo>
                    <a:cubicBezTo>
                      <a:pt x="7543" y="2410"/>
                      <a:pt x="7685" y="2537"/>
                      <a:pt x="7985" y="2846"/>
                    </a:cubicBezTo>
                    <a:cubicBezTo>
                      <a:pt x="8286" y="3155"/>
                      <a:pt x="8745" y="3647"/>
                      <a:pt x="9223" y="4160"/>
                    </a:cubicBezTo>
                    <a:cubicBezTo>
                      <a:pt x="9700" y="4673"/>
                      <a:pt x="10195" y="5207"/>
                      <a:pt x="10743" y="5755"/>
                    </a:cubicBezTo>
                    <a:cubicBezTo>
                      <a:pt x="11291" y="6303"/>
                      <a:pt x="11892" y="6865"/>
                      <a:pt x="12546" y="7413"/>
                    </a:cubicBezTo>
                    <a:cubicBezTo>
                      <a:pt x="13200" y="7961"/>
                      <a:pt x="13907" y="8495"/>
                      <a:pt x="14543" y="8980"/>
                    </a:cubicBezTo>
                    <a:cubicBezTo>
                      <a:pt x="15179" y="9465"/>
                      <a:pt x="15745" y="9901"/>
                      <a:pt x="16098" y="10182"/>
                    </a:cubicBezTo>
                    <a:cubicBezTo>
                      <a:pt x="16452" y="10463"/>
                      <a:pt x="16593" y="10589"/>
                      <a:pt x="16664" y="10617"/>
                    </a:cubicBezTo>
                    <a:cubicBezTo>
                      <a:pt x="16735" y="10645"/>
                      <a:pt x="16735" y="10575"/>
                      <a:pt x="16523" y="10259"/>
                    </a:cubicBezTo>
                    <a:cubicBezTo>
                      <a:pt x="16311" y="9943"/>
                      <a:pt x="15886" y="9381"/>
                      <a:pt x="15462" y="8819"/>
                    </a:cubicBezTo>
                    <a:cubicBezTo>
                      <a:pt x="15038" y="8256"/>
                      <a:pt x="14614" y="7694"/>
                      <a:pt x="14225" y="7209"/>
                    </a:cubicBezTo>
                    <a:cubicBezTo>
                      <a:pt x="13836" y="6725"/>
                      <a:pt x="13482" y="6317"/>
                      <a:pt x="13111" y="5881"/>
                    </a:cubicBezTo>
                    <a:cubicBezTo>
                      <a:pt x="12740" y="5446"/>
                      <a:pt x="12351" y="4982"/>
                      <a:pt x="11998" y="4532"/>
                    </a:cubicBezTo>
                    <a:cubicBezTo>
                      <a:pt x="11644" y="4083"/>
                      <a:pt x="11326" y="3647"/>
                      <a:pt x="11096" y="3281"/>
                    </a:cubicBezTo>
                    <a:cubicBezTo>
                      <a:pt x="10866" y="2916"/>
                      <a:pt x="10725" y="2621"/>
                      <a:pt x="10707" y="2509"/>
                    </a:cubicBezTo>
                    <a:cubicBezTo>
                      <a:pt x="10690" y="2396"/>
                      <a:pt x="10796" y="2466"/>
                      <a:pt x="11114" y="2754"/>
                    </a:cubicBezTo>
                    <a:cubicBezTo>
                      <a:pt x="11432" y="3043"/>
                      <a:pt x="11962" y="3548"/>
                      <a:pt x="12475" y="4005"/>
                    </a:cubicBezTo>
                    <a:cubicBezTo>
                      <a:pt x="12987" y="4462"/>
                      <a:pt x="13482" y="4870"/>
                      <a:pt x="14013" y="5312"/>
                    </a:cubicBezTo>
                    <a:cubicBezTo>
                      <a:pt x="14543" y="5755"/>
                      <a:pt x="15109" y="6233"/>
                      <a:pt x="15692" y="6725"/>
                    </a:cubicBezTo>
                    <a:cubicBezTo>
                      <a:pt x="16275" y="7216"/>
                      <a:pt x="16876" y="7722"/>
                      <a:pt x="17477" y="8221"/>
                    </a:cubicBezTo>
                    <a:cubicBezTo>
                      <a:pt x="18078" y="8720"/>
                      <a:pt x="18679" y="9212"/>
                      <a:pt x="19086" y="9570"/>
                    </a:cubicBezTo>
                    <a:cubicBezTo>
                      <a:pt x="19492" y="9929"/>
                      <a:pt x="19704" y="10154"/>
                      <a:pt x="19740" y="10224"/>
                    </a:cubicBezTo>
                    <a:cubicBezTo>
                      <a:pt x="19775" y="10294"/>
                      <a:pt x="19634" y="10210"/>
                      <a:pt x="19262" y="9943"/>
                    </a:cubicBezTo>
                    <a:cubicBezTo>
                      <a:pt x="18891" y="9676"/>
                      <a:pt x="18290" y="9226"/>
                      <a:pt x="17672" y="8741"/>
                    </a:cubicBezTo>
                    <a:cubicBezTo>
                      <a:pt x="17053" y="8256"/>
                      <a:pt x="16417" y="7736"/>
                      <a:pt x="15904" y="7294"/>
                    </a:cubicBezTo>
                    <a:cubicBezTo>
                      <a:pt x="15391" y="6851"/>
                      <a:pt x="15003" y="6486"/>
                      <a:pt x="14561" y="6064"/>
                    </a:cubicBezTo>
                    <a:cubicBezTo>
                      <a:pt x="14119" y="5642"/>
                      <a:pt x="13624" y="5165"/>
                      <a:pt x="13164" y="4680"/>
                    </a:cubicBezTo>
                    <a:cubicBezTo>
                      <a:pt x="12705" y="4195"/>
                      <a:pt x="12280" y="3703"/>
                      <a:pt x="11980" y="3317"/>
                    </a:cubicBezTo>
                    <a:cubicBezTo>
                      <a:pt x="11679" y="2930"/>
                      <a:pt x="11503" y="2649"/>
                      <a:pt x="11397" y="2445"/>
                    </a:cubicBezTo>
                    <a:cubicBezTo>
                      <a:pt x="11291" y="2242"/>
                      <a:pt x="11255" y="2115"/>
                      <a:pt x="11326" y="2122"/>
                    </a:cubicBezTo>
                    <a:cubicBezTo>
                      <a:pt x="11397" y="2129"/>
                      <a:pt x="11573" y="2270"/>
                      <a:pt x="11980" y="2586"/>
                    </a:cubicBezTo>
                    <a:cubicBezTo>
                      <a:pt x="12387" y="2902"/>
                      <a:pt x="13023" y="3394"/>
                      <a:pt x="13712" y="3914"/>
                    </a:cubicBezTo>
                    <a:cubicBezTo>
                      <a:pt x="14402" y="4434"/>
                      <a:pt x="15144" y="4982"/>
                      <a:pt x="15816" y="5467"/>
                    </a:cubicBezTo>
                    <a:cubicBezTo>
                      <a:pt x="16487" y="5952"/>
                      <a:pt x="17088" y="6373"/>
                      <a:pt x="17742" y="6802"/>
                    </a:cubicBezTo>
                    <a:cubicBezTo>
                      <a:pt x="18396" y="7230"/>
                      <a:pt x="19103" y="7666"/>
                      <a:pt x="19528" y="7933"/>
                    </a:cubicBezTo>
                    <a:cubicBezTo>
                      <a:pt x="19952" y="8200"/>
                      <a:pt x="20093" y="8299"/>
                      <a:pt x="20252" y="8362"/>
                    </a:cubicBezTo>
                    <a:cubicBezTo>
                      <a:pt x="20411" y="8425"/>
                      <a:pt x="20588" y="8453"/>
                      <a:pt x="20659" y="8425"/>
                    </a:cubicBezTo>
                    <a:cubicBezTo>
                      <a:pt x="20730" y="8397"/>
                      <a:pt x="20694" y="8313"/>
                      <a:pt x="20411" y="8039"/>
                    </a:cubicBezTo>
                    <a:cubicBezTo>
                      <a:pt x="20129" y="7765"/>
                      <a:pt x="19598" y="7301"/>
                      <a:pt x="19033" y="6816"/>
                    </a:cubicBezTo>
                    <a:cubicBezTo>
                      <a:pt x="18467" y="6331"/>
                      <a:pt x="17866" y="5825"/>
                      <a:pt x="17283" y="5354"/>
                    </a:cubicBezTo>
                    <a:cubicBezTo>
                      <a:pt x="16699" y="4884"/>
                      <a:pt x="16134" y="4448"/>
                      <a:pt x="15639" y="3991"/>
                    </a:cubicBezTo>
                    <a:cubicBezTo>
                      <a:pt x="15144" y="3534"/>
                      <a:pt x="14720" y="3057"/>
                      <a:pt x="14472" y="2726"/>
                    </a:cubicBezTo>
                    <a:cubicBezTo>
                      <a:pt x="14225" y="2396"/>
                      <a:pt x="14154" y="2213"/>
                      <a:pt x="14207" y="2171"/>
                    </a:cubicBezTo>
                    <a:cubicBezTo>
                      <a:pt x="14260" y="2129"/>
                      <a:pt x="14437" y="2227"/>
                      <a:pt x="14755" y="2494"/>
                    </a:cubicBezTo>
                    <a:cubicBezTo>
                      <a:pt x="15073" y="2762"/>
                      <a:pt x="15533" y="3197"/>
                      <a:pt x="16063" y="3668"/>
                    </a:cubicBezTo>
                    <a:cubicBezTo>
                      <a:pt x="16593" y="4139"/>
                      <a:pt x="17194" y="4645"/>
                      <a:pt x="17884" y="5129"/>
                    </a:cubicBezTo>
                    <a:cubicBezTo>
                      <a:pt x="18573" y="5614"/>
                      <a:pt x="19351" y="6078"/>
                      <a:pt x="19881" y="6366"/>
                    </a:cubicBezTo>
                    <a:cubicBezTo>
                      <a:pt x="20411" y="6654"/>
                      <a:pt x="20694" y="6767"/>
                      <a:pt x="20924" y="6844"/>
                    </a:cubicBezTo>
                    <a:cubicBezTo>
                      <a:pt x="21154" y="6921"/>
                      <a:pt x="21331" y="6963"/>
                      <a:pt x="21437" y="6935"/>
                    </a:cubicBezTo>
                    <a:cubicBezTo>
                      <a:pt x="21543" y="6907"/>
                      <a:pt x="21578" y="6809"/>
                      <a:pt x="21331" y="6556"/>
                    </a:cubicBezTo>
                    <a:cubicBezTo>
                      <a:pt x="21083" y="6303"/>
                      <a:pt x="20553" y="5895"/>
                      <a:pt x="19952" y="5488"/>
                    </a:cubicBezTo>
                    <a:cubicBezTo>
                      <a:pt x="19351" y="5080"/>
                      <a:pt x="18679" y="4673"/>
                      <a:pt x="18025" y="4272"/>
                    </a:cubicBezTo>
                    <a:cubicBezTo>
                      <a:pt x="17371" y="3872"/>
                      <a:pt x="16735" y="3478"/>
                      <a:pt x="16081" y="3007"/>
                    </a:cubicBezTo>
                    <a:cubicBezTo>
                      <a:pt x="15427" y="2537"/>
                      <a:pt x="14755" y="1989"/>
                      <a:pt x="14402" y="1665"/>
                    </a:cubicBezTo>
                    <a:cubicBezTo>
                      <a:pt x="14048" y="1342"/>
                      <a:pt x="14013" y="1244"/>
                      <a:pt x="14048" y="1244"/>
                    </a:cubicBezTo>
                    <a:cubicBezTo>
                      <a:pt x="14083" y="1244"/>
                      <a:pt x="14189" y="1342"/>
                      <a:pt x="14561" y="1609"/>
                    </a:cubicBezTo>
                    <a:cubicBezTo>
                      <a:pt x="14932" y="1876"/>
                      <a:pt x="15568" y="2312"/>
                      <a:pt x="16275" y="2733"/>
                    </a:cubicBezTo>
                    <a:cubicBezTo>
                      <a:pt x="16982" y="3155"/>
                      <a:pt x="17760" y="3563"/>
                      <a:pt x="18379" y="3794"/>
                    </a:cubicBezTo>
                    <a:cubicBezTo>
                      <a:pt x="18997" y="4026"/>
                      <a:pt x="19457" y="4083"/>
                      <a:pt x="19757" y="4090"/>
                    </a:cubicBezTo>
                    <a:cubicBezTo>
                      <a:pt x="20058" y="4097"/>
                      <a:pt x="20199" y="4054"/>
                      <a:pt x="20199" y="4005"/>
                    </a:cubicBezTo>
                    <a:cubicBezTo>
                      <a:pt x="20199" y="3956"/>
                      <a:pt x="20058" y="3900"/>
                      <a:pt x="19669" y="3696"/>
                    </a:cubicBezTo>
                    <a:cubicBezTo>
                      <a:pt x="19280" y="3492"/>
                      <a:pt x="18644" y="3141"/>
                      <a:pt x="17919" y="2747"/>
                    </a:cubicBezTo>
                    <a:cubicBezTo>
                      <a:pt x="17194" y="2354"/>
                      <a:pt x="16381" y="1918"/>
                      <a:pt x="15763" y="1532"/>
                    </a:cubicBezTo>
                    <a:cubicBezTo>
                      <a:pt x="15144" y="1145"/>
                      <a:pt x="14720" y="808"/>
                      <a:pt x="14455" y="583"/>
                    </a:cubicBezTo>
                    <a:cubicBezTo>
                      <a:pt x="14189" y="358"/>
                      <a:pt x="14083" y="246"/>
                      <a:pt x="14101" y="218"/>
                    </a:cubicBezTo>
                    <a:cubicBezTo>
                      <a:pt x="14119" y="190"/>
                      <a:pt x="14260" y="246"/>
                      <a:pt x="14702" y="485"/>
                    </a:cubicBezTo>
                    <a:cubicBezTo>
                      <a:pt x="15144" y="724"/>
                      <a:pt x="15886" y="1145"/>
                      <a:pt x="16646" y="1532"/>
                    </a:cubicBezTo>
                    <a:cubicBezTo>
                      <a:pt x="17406" y="1918"/>
                      <a:pt x="18184" y="2270"/>
                      <a:pt x="18644" y="2473"/>
                    </a:cubicBezTo>
                    <a:cubicBezTo>
                      <a:pt x="19103" y="2677"/>
                      <a:pt x="19245" y="2733"/>
                      <a:pt x="19475" y="2797"/>
                    </a:cubicBezTo>
                    <a:cubicBezTo>
                      <a:pt x="19704" y="2860"/>
                      <a:pt x="20023" y="2930"/>
                      <a:pt x="20111" y="2937"/>
                    </a:cubicBezTo>
                    <a:cubicBezTo>
                      <a:pt x="20199" y="2944"/>
                      <a:pt x="20058" y="2888"/>
                      <a:pt x="19581" y="2670"/>
                    </a:cubicBezTo>
                    <a:cubicBezTo>
                      <a:pt x="19103" y="2452"/>
                      <a:pt x="18290" y="2073"/>
                      <a:pt x="17566" y="1686"/>
                    </a:cubicBezTo>
                    <a:cubicBezTo>
                      <a:pt x="16841" y="1300"/>
                      <a:pt x="16205" y="906"/>
                      <a:pt x="15798" y="646"/>
                    </a:cubicBezTo>
                    <a:cubicBezTo>
                      <a:pt x="15391" y="386"/>
                      <a:pt x="15215" y="260"/>
                      <a:pt x="15109" y="162"/>
                    </a:cubicBezTo>
                    <a:cubicBezTo>
                      <a:pt x="15003" y="63"/>
                      <a:pt x="14967" y="-7"/>
                      <a:pt x="15003" y="0"/>
                    </a:cubicBezTo>
                    <a:cubicBezTo>
                      <a:pt x="15038" y="7"/>
                      <a:pt x="15144" y="91"/>
                      <a:pt x="15497" y="309"/>
                    </a:cubicBezTo>
                    <a:cubicBezTo>
                      <a:pt x="15851" y="527"/>
                      <a:pt x="16452" y="878"/>
                      <a:pt x="17230" y="1230"/>
                    </a:cubicBezTo>
                    <a:cubicBezTo>
                      <a:pt x="18007" y="1581"/>
                      <a:pt x="18962" y="1932"/>
                      <a:pt x="19510" y="2129"/>
                    </a:cubicBezTo>
                    <a:cubicBezTo>
                      <a:pt x="20058" y="2326"/>
                      <a:pt x="20199" y="2368"/>
                      <a:pt x="20199" y="2361"/>
                    </a:cubicBezTo>
                    <a:cubicBezTo>
                      <a:pt x="20199" y="2354"/>
                      <a:pt x="20058" y="2298"/>
                      <a:pt x="19528" y="2066"/>
                    </a:cubicBezTo>
                    <a:cubicBezTo>
                      <a:pt x="18997" y="1834"/>
                      <a:pt x="18078" y="1426"/>
                      <a:pt x="17530" y="1181"/>
                    </a:cubicBezTo>
                    <a:cubicBezTo>
                      <a:pt x="16982" y="935"/>
                      <a:pt x="16805" y="850"/>
                      <a:pt x="16629" y="759"/>
                    </a:cubicBezTo>
                    <a:cubicBezTo>
                      <a:pt x="16452" y="668"/>
                      <a:pt x="16275" y="569"/>
                      <a:pt x="16275" y="555"/>
                    </a:cubicBezTo>
                    <a:cubicBezTo>
                      <a:pt x="16275" y="541"/>
                      <a:pt x="16452" y="611"/>
                      <a:pt x="16912" y="829"/>
                    </a:cubicBezTo>
                    <a:cubicBezTo>
                      <a:pt x="17371" y="1047"/>
                      <a:pt x="18114" y="1412"/>
                      <a:pt x="18626" y="1665"/>
                    </a:cubicBezTo>
                    <a:cubicBezTo>
                      <a:pt x="19139" y="1918"/>
                      <a:pt x="19422" y="2059"/>
                      <a:pt x="19634" y="2150"/>
                    </a:cubicBezTo>
                    <a:cubicBezTo>
                      <a:pt x="19846" y="2242"/>
                      <a:pt x="19987" y="2284"/>
                      <a:pt x="20005" y="2270"/>
                    </a:cubicBezTo>
                    <a:cubicBezTo>
                      <a:pt x="20023" y="2256"/>
                      <a:pt x="19916" y="2185"/>
                      <a:pt x="19810" y="2115"/>
                    </a:cubicBezTo>
                  </a:path>
                </a:pathLst>
              </a:custGeom>
              <a:noFill/>
              <a:ln w="23288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  <p:sp>
            <p:nvSpPr>
              <p:cNvPr id="59" name="Line">
                <a:extLst>
                  <a:ext uri="{FF2B5EF4-FFF2-40B4-BE49-F238E27FC236}">
                    <a16:creationId xmlns:a16="http://schemas.microsoft.com/office/drawing/2014/main" id="{E1BD22F9-09D6-B830-995B-D9805C073269}"/>
                  </a:ext>
                </a:extLst>
              </p:cNvPr>
              <p:cNvSpPr/>
              <p:nvPr/>
            </p:nvSpPr>
            <p:spPr>
              <a:xfrm>
                <a:off x="119473" y="300717"/>
                <a:ext cx="36566" cy="33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25" extrusionOk="0">
                    <a:moveTo>
                      <a:pt x="3912" y="6877"/>
                    </a:moveTo>
                    <a:cubicBezTo>
                      <a:pt x="5543" y="8640"/>
                      <a:pt x="7173" y="10403"/>
                      <a:pt x="8885" y="12167"/>
                    </a:cubicBezTo>
                    <a:cubicBezTo>
                      <a:pt x="10596" y="13930"/>
                      <a:pt x="12389" y="15693"/>
                      <a:pt x="13408" y="16751"/>
                    </a:cubicBezTo>
                    <a:cubicBezTo>
                      <a:pt x="14427" y="17809"/>
                      <a:pt x="14672" y="18162"/>
                      <a:pt x="14916" y="18514"/>
                    </a:cubicBezTo>
                    <a:cubicBezTo>
                      <a:pt x="15161" y="18867"/>
                      <a:pt x="15405" y="19220"/>
                      <a:pt x="15324" y="19176"/>
                    </a:cubicBezTo>
                    <a:cubicBezTo>
                      <a:pt x="15242" y="19131"/>
                      <a:pt x="14835" y="18691"/>
                      <a:pt x="13612" y="17500"/>
                    </a:cubicBezTo>
                    <a:cubicBezTo>
                      <a:pt x="12389" y="16310"/>
                      <a:pt x="10352" y="14371"/>
                      <a:pt x="8518" y="12431"/>
                    </a:cubicBezTo>
                    <a:cubicBezTo>
                      <a:pt x="6684" y="10491"/>
                      <a:pt x="5054" y="8552"/>
                      <a:pt x="4035" y="7273"/>
                    </a:cubicBezTo>
                    <a:cubicBezTo>
                      <a:pt x="3016" y="5995"/>
                      <a:pt x="2608" y="5378"/>
                      <a:pt x="2771" y="5422"/>
                    </a:cubicBezTo>
                    <a:cubicBezTo>
                      <a:pt x="2934" y="5466"/>
                      <a:pt x="3668" y="6171"/>
                      <a:pt x="5176" y="7538"/>
                    </a:cubicBezTo>
                    <a:cubicBezTo>
                      <a:pt x="6684" y="8904"/>
                      <a:pt x="8966" y="10932"/>
                      <a:pt x="11004" y="12828"/>
                    </a:cubicBezTo>
                    <a:cubicBezTo>
                      <a:pt x="13042" y="14723"/>
                      <a:pt x="14835" y="16487"/>
                      <a:pt x="16017" y="17809"/>
                    </a:cubicBezTo>
                    <a:cubicBezTo>
                      <a:pt x="17198" y="19131"/>
                      <a:pt x="17769" y="20013"/>
                      <a:pt x="18177" y="20630"/>
                    </a:cubicBezTo>
                    <a:cubicBezTo>
                      <a:pt x="18584" y="21247"/>
                      <a:pt x="18829" y="21600"/>
                      <a:pt x="18788" y="21512"/>
                    </a:cubicBezTo>
                    <a:cubicBezTo>
                      <a:pt x="18747" y="21424"/>
                      <a:pt x="18421" y="20895"/>
                      <a:pt x="17198" y="19572"/>
                    </a:cubicBezTo>
                    <a:cubicBezTo>
                      <a:pt x="15976" y="18250"/>
                      <a:pt x="13857" y="16134"/>
                      <a:pt x="11860" y="14018"/>
                    </a:cubicBezTo>
                    <a:cubicBezTo>
                      <a:pt x="9863" y="11902"/>
                      <a:pt x="7988" y="9786"/>
                      <a:pt x="6888" y="8508"/>
                    </a:cubicBezTo>
                    <a:cubicBezTo>
                      <a:pt x="5787" y="7229"/>
                      <a:pt x="5461" y="6789"/>
                      <a:pt x="5502" y="6744"/>
                    </a:cubicBezTo>
                    <a:cubicBezTo>
                      <a:pt x="5543" y="6700"/>
                      <a:pt x="5950" y="7053"/>
                      <a:pt x="7214" y="8331"/>
                    </a:cubicBezTo>
                    <a:cubicBezTo>
                      <a:pt x="8477" y="9610"/>
                      <a:pt x="10596" y="11814"/>
                      <a:pt x="12512" y="13798"/>
                    </a:cubicBezTo>
                    <a:cubicBezTo>
                      <a:pt x="14427" y="15781"/>
                      <a:pt x="16139" y="17544"/>
                      <a:pt x="17158" y="18602"/>
                    </a:cubicBezTo>
                    <a:cubicBezTo>
                      <a:pt x="18177" y="19660"/>
                      <a:pt x="18503" y="20013"/>
                      <a:pt x="18095" y="19704"/>
                    </a:cubicBezTo>
                    <a:cubicBezTo>
                      <a:pt x="17688" y="19396"/>
                      <a:pt x="16546" y="18426"/>
                      <a:pt x="14916" y="16927"/>
                    </a:cubicBezTo>
                    <a:cubicBezTo>
                      <a:pt x="13286" y="15429"/>
                      <a:pt x="11167" y="13401"/>
                      <a:pt x="9292" y="11329"/>
                    </a:cubicBezTo>
                    <a:cubicBezTo>
                      <a:pt x="7417" y="9257"/>
                      <a:pt x="5787" y="7141"/>
                      <a:pt x="4809" y="5907"/>
                    </a:cubicBezTo>
                    <a:cubicBezTo>
                      <a:pt x="3831" y="4673"/>
                      <a:pt x="3505" y="4320"/>
                      <a:pt x="3505" y="4276"/>
                    </a:cubicBezTo>
                    <a:cubicBezTo>
                      <a:pt x="3505" y="4232"/>
                      <a:pt x="3831" y="4496"/>
                      <a:pt x="4565" y="5290"/>
                    </a:cubicBezTo>
                    <a:cubicBezTo>
                      <a:pt x="5298" y="6083"/>
                      <a:pt x="6439" y="7406"/>
                      <a:pt x="7906" y="8949"/>
                    </a:cubicBezTo>
                    <a:cubicBezTo>
                      <a:pt x="9374" y="10491"/>
                      <a:pt x="11167" y="12255"/>
                      <a:pt x="12593" y="13753"/>
                    </a:cubicBezTo>
                    <a:cubicBezTo>
                      <a:pt x="14020" y="15252"/>
                      <a:pt x="15079" y="16487"/>
                      <a:pt x="15772" y="17280"/>
                    </a:cubicBezTo>
                    <a:cubicBezTo>
                      <a:pt x="16465" y="18073"/>
                      <a:pt x="16791" y="18426"/>
                      <a:pt x="16750" y="18514"/>
                    </a:cubicBezTo>
                    <a:cubicBezTo>
                      <a:pt x="16709" y="18602"/>
                      <a:pt x="16302" y="18426"/>
                      <a:pt x="15365" y="17633"/>
                    </a:cubicBezTo>
                    <a:cubicBezTo>
                      <a:pt x="14427" y="16839"/>
                      <a:pt x="12960" y="15429"/>
                      <a:pt x="11167" y="13577"/>
                    </a:cubicBezTo>
                    <a:cubicBezTo>
                      <a:pt x="9374" y="11726"/>
                      <a:pt x="7254" y="9433"/>
                      <a:pt x="5787" y="7758"/>
                    </a:cubicBezTo>
                    <a:cubicBezTo>
                      <a:pt x="4320" y="6083"/>
                      <a:pt x="3505" y="5025"/>
                      <a:pt x="2975" y="4276"/>
                    </a:cubicBezTo>
                    <a:cubicBezTo>
                      <a:pt x="2445" y="3527"/>
                      <a:pt x="2201" y="3086"/>
                      <a:pt x="2242" y="2998"/>
                    </a:cubicBezTo>
                    <a:cubicBezTo>
                      <a:pt x="2282" y="2909"/>
                      <a:pt x="2608" y="3174"/>
                      <a:pt x="3627" y="4144"/>
                    </a:cubicBezTo>
                    <a:cubicBezTo>
                      <a:pt x="4646" y="5113"/>
                      <a:pt x="6358" y="6789"/>
                      <a:pt x="8314" y="8772"/>
                    </a:cubicBezTo>
                    <a:cubicBezTo>
                      <a:pt x="10270" y="10756"/>
                      <a:pt x="12471" y="13048"/>
                      <a:pt x="13694" y="14371"/>
                    </a:cubicBezTo>
                    <a:cubicBezTo>
                      <a:pt x="14916" y="15693"/>
                      <a:pt x="15161" y="16046"/>
                      <a:pt x="15528" y="16531"/>
                    </a:cubicBezTo>
                    <a:cubicBezTo>
                      <a:pt x="15894" y="17016"/>
                      <a:pt x="16383" y="17633"/>
                      <a:pt x="16465" y="17809"/>
                    </a:cubicBezTo>
                    <a:cubicBezTo>
                      <a:pt x="16546" y="17985"/>
                      <a:pt x="16220" y="17721"/>
                      <a:pt x="15242" y="16751"/>
                    </a:cubicBezTo>
                    <a:cubicBezTo>
                      <a:pt x="14264" y="15781"/>
                      <a:pt x="12634" y="14106"/>
                      <a:pt x="10922" y="12167"/>
                    </a:cubicBezTo>
                    <a:cubicBezTo>
                      <a:pt x="9211" y="10227"/>
                      <a:pt x="7417" y="8023"/>
                      <a:pt x="6276" y="6656"/>
                    </a:cubicBezTo>
                    <a:cubicBezTo>
                      <a:pt x="5135" y="5290"/>
                      <a:pt x="4646" y="4761"/>
                      <a:pt x="4116" y="4144"/>
                    </a:cubicBezTo>
                    <a:cubicBezTo>
                      <a:pt x="3586" y="3527"/>
                      <a:pt x="3016" y="2821"/>
                      <a:pt x="2608" y="2292"/>
                    </a:cubicBezTo>
                    <a:cubicBezTo>
                      <a:pt x="2201" y="1763"/>
                      <a:pt x="1956" y="1411"/>
                      <a:pt x="2038" y="1455"/>
                    </a:cubicBezTo>
                    <a:cubicBezTo>
                      <a:pt x="2119" y="1499"/>
                      <a:pt x="2527" y="1940"/>
                      <a:pt x="3505" y="2953"/>
                    </a:cubicBezTo>
                    <a:cubicBezTo>
                      <a:pt x="4483" y="3967"/>
                      <a:pt x="6032" y="5554"/>
                      <a:pt x="7662" y="7273"/>
                    </a:cubicBezTo>
                    <a:cubicBezTo>
                      <a:pt x="9292" y="8993"/>
                      <a:pt x="11004" y="10844"/>
                      <a:pt x="12349" y="12299"/>
                    </a:cubicBezTo>
                    <a:cubicBezTo>
                      <a:pt x="13694" y="13753"/>
                      <a:pt x="14672" y="14811"/>
                      <a:pt x="15609" y="15781"/>
                    </a:cubicBezTo>
                    <a:cubicBezTo>
                      <a:pt x="16546" y="16751"/>
                      <a:pt x="17443" y="17633"/>
                      <a:pt x="18136" y="18250"/>
                    </a:cubicBezTo>
                    <a:cubicBezTo>
                      <a:pt x="18829" y="18867"/>
                      <a:pt x="19318" y="19220"/>
                      <a:pt x="19358" y="19264"/>
                    </a:cubicBezTo>
                    <a:cubicBezTo>
                      <a:pt x="19399" y="19308"/>
                      <a:pt x="18992" y="19043"/>
                      <a:pt x="17973" y="18250"/>
                    </a:cubicBezTo>
                    <a:cubicBezTo>
                      <a:pt x="16954" y="17456"/>
                      <a:pt x="15324" y="16134"/>
                      <a:pt x="14020" y="14944"/>
                    </a:cubicBezTo>
                    <a:cubicBezTo>
                      <a:pt x="12715" y="13753"/>
                      <a:pt x="11737" y="12696"/>
                      <a:pt x="10433" y="11329"/>
                    </a:cubicBezTo>
                    <a:cubicBezTo>
                      <a:pt x="9129" y="9962"/>
                      <a:pt x="7499" y="8287"/>
                      <a:pt x="6398" y="7185"/>
                    </a:cubicBezTo>
                    <a:cubicBezTo>
                      <a:pt x="5298" y="6083"/>
                      <a:pt x="4728" y="5554"/>
                      <a:pt x="4646" y="5466"/>
                    </a:cubicBezTo>
                    <a:cubicBezTo>
                      <a:pt x="4565" y="5378"/>
                      <a:pt x="4972" y="5731"/>
                      <a:pt x="5869" y="6524"/>
                    </a:cubicBezTo>
                    <a:cubicBezTo>
                      <a:pt x="6765" y="7318"/>
                      <a:pt x="8151" y="8552"/>
                      <a:pt x="9700" y="9962"/>
                    </a:cubicBezTo>
                    <a:cubicBezTo>
                      <a:pt x="11248" y="11373"/>
                      <a:pt x="12960" y="12960"/>
                      <a:pt x="14264" y="14238"/>
                    </a:cubicBezTo>
                    <a:cubicBezTo>
                      <a:pt x="15568" y="15517"/>
                      <a:pt x="16465" y="16487"/>
                      <a:pt x="17239" y="17236"/>
                    </a:cubicBezTo>
                    <a:cubicBezTo>
                      <a:pt x="18014" y="17985"/>
                      <a:pt x="18666" y="18514"/>
                      <a:pt x="19236" y="18955"/>
                    </a:cubicBezTo>
                    <a:cubicBezTo>
                      <a:pt x="19807" y="19396"/>
                      <a:pt x="20296" y="19749"/>
                      <a:pt x="20337" y="19837"/>
                    </a:cubicBezTo>
                    <a:cubicBezTo>
                      <a:pt x="20377" y="19925"/>
                      <a:pt x="19970" y="19749"/>
                      <a:pt x="18584" y="18691"/>
                    </a:cubicBezTo>
                    <a:cubicBezTo>
                      <a:pt x="17198" y="17633"/>
                      <a:pt x="14835" y="15693"/>
                      <a:pt x="12878" y="14018"/>
                    </a:cubicBezTo>
                    <a:cubicBezTo>
                      <a:pt x="10922" y="12343"/>
                      <a:pt x="9374" y="10932"/>
                      <a:pt x="8314" y="9918"/>
                    </a:cubicBezTo>
                    <a:cubicBezTo>
                      <a:pt x="7254" y="8904"/>
                      <a:pt x="6684" y="8287"/>
                      <a:pt x="6276" y="7802"/>
                    </a:cubicBezTo>
                    <a:cubicBezTo>
                      <a:pt x="5869" y="7318"/>
                      <a:pt x="5624" y="6965"/>
                      <a:pt x="5706" y="6877"/>
                    </a:cubicBezTo>
                    <a:cubicBezTo>
                      <a:pt x="5787" y="6789"/>
                      <a:pt x="6195" y="6965"/>
                      <a:pt x="7091" y="7582"/>
                    </a:cubicBezTo>
                    <a:cubicBezTo>
                      <a:pt x="7988" y="8199"/>
                      <a:pt x="9374" y="9257"/>
                      <a:pt x="10882" y="10491"/>
                    </a:cubicBezTo>
                    <a:cubicBezTo>
                      <a:pt x="12389" y="11726"/>
                      <a:pt x="14020" y="13136"/>
                      <a:pt x="15365" y="14371"/>
                    </a:cubicBezTo>
                    <a:cubicBezTo>
                      <a:pt x="16709" y="15605"/>
                      <a:pt x="17769" y="16663"/>
                      <a:pt x="18625" y="17456"/>
                    </a:cubicBezTo>
                    <a:cubicBezTo>
                      <a:pt x="19481" y="18250"/>
                      <a:pt x="20133" y="18779"/>
                      <a:pt x="20663" y="19308"/>
                    </a:cubicBezTo>
                    <a:cubicBezTo>
                      <a:pt x="21192" y="19837"/>
                      <a:pt x="21600" y="20366"/>
                      <a:pt x="21600" y="20542"/>
                    </a:cubicBezTo>
                    <a:cubicBezTo>
                      <a:pt x="21600" y="20718"/>
                      <a:pt x="21192" y="20542"/>
                      <a:pt x="20214" y="19881"/>
                    </a:cubicBezTo>
                    <a:cubicBezTo>
                      <a:pt x="19236" y="19220"/>
                      <a:pt x="17688" y="18073"/>
                      <a:pt x="15854" y="16531"/>
                    </a:cubicBezTo>
                    <a:cubicBezTo>
                      <a:pt x="14020" y="14988"/>
                      <a:pt x="11900" y="13048"/>
                      <a:pt x="9903" y="11109"/>
                    </a:cubicBezTo>
                    <a:cubicBezTo>
                      <a:pt x="7906" y="9169"/>
                      <a:pt x="6032" y="7229"/>
                      <a:pt x="4402" y="5378"/>
                    </a:cubicBezTo>
                    <a:cubicBezTo>
                      <a:pt x="2771" y="3527"/>
                      <a:pt x="1386" y="1763"/>
                      <a:pt x="0" y="0"/>
                    </a:cubicBezTo>
                  </a:path>
                </a:pathLst>
              </a:custGeom>
              <a:noFill/>
              <a:ln w="330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sym typeface="Graphik Ligh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6717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graph of a graph&#10;&#10;AI-generated content may be incorrect.">
            <a:extLst>
              <a:ext uri="{FF2B5EF4-FFF2-40B4-BE49-F238E27FC236}">
                <a16:creationId xmlns:a16="http://schemas.microsoft.com/office/drawing/2014/main" id="{0301EA6C-E59E-39FF-B631-B5E1D8E28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92"/>
          <a:stretch>
            <a:fillRect/>
          </a:stretch>
        </p:blipFill>
        <p:spPr>
          <a:xfrm>
            <a:off x="21225" y="1352498"/>
            <a:ext cx="5635382" cy="4499275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C33389C3-06C9-1FE4-19BA-449E36A4A308}"/>
              </a:ext>
            </a:extLst>
          </p:cNvPr>
          <p:cNvSpPr/>
          <p:nvPr/>
        </p:nvSpPr>
        <p:spPr>
          <a:xfrm rot="5400000">
            <a:off x="2527173" y="3022617"/>
            <a:ext cx="3316976" cy="223836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B47D9D1-DA47-DF05-C86B-2B7FEA849A69}"/>
              </a:ext>
            </a:extLst>
          </p:cNvPr>
          <p:cNvSpPr/>
          <p:nvPr/>
        </p:nvSpPr>
        <p:spPr>
          <a:xfrm>
            <a:off x="679227" y="5281575"/>
            <a:ext cx="4878493" cy="570198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5" name="Textplatzhalter 10">
            <a:extLst>
              <a:ext uri="{FF2B5EF4-FFF2-40B4-BE49-F238E27FC236}">
                <a16:creationId xmlns:a16="http://schemas.microsoft.com/office/drawing/2014/main" id="{AB01F3E9-674A-347E-8AA9-E43B12EE357C}"/>
              </a:ext>
            </a:extLst>
          </p:cNvPr>
          <p:cNvSpPr/>
          <p:nvPr/>
        </p:nvSpPr>
        <p:spPr>
          <a:xfrm>
            <a:off x="318379" y="779426"/>
            <a:ext cx="11449050" cy="409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l" defTabSz="914400" rtl="0" eaLnBrk="1" fontAlgn="auto" latinLnBrk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i="1">
                <a:solidFill>
                  <a:srgbClr val="023D6B">
                    <a:satOff val="-70145"/>
                    <a:lumOff val="39313"/>
                  </a:srgbClr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lang="en-US" sz="2200" u="none" strike="noStrike" kern="0" cap="none" spc="0" normalizeH="0" baseline="0" noProof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The</a:t>
            </a:r>
            <a:r>
              <a:rPr kumimoji="0" lang="en-US" sz="2200" u="none" strike="noStrike" kern="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kumimoji="0" lang="en-US" sz="2200" u="none" strike="noStrike" kern="0" cap="none" spc="0" normalizeH="0" baseline="0" noProof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S</a:t>
            </a:r>
            <a:r>
              <a:rPr kumimoji="0" lang="en-US" sz="2200" u="none" strike="noStrike" kern="0" cap="none" spc="0" normalizeH="0" baseline="0" noProof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olid</a:t>
            </a:r>
            <a:r>
              <a:rPr kumimoji="0" lang="en-US" sz="2200" u="none" strike="noStrike" kern="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kumimoji="0" lang="en-US" sz="2200" u="none" strike="noStrike" kern="0" cap="none" spc="0" normalizeH="0" baseline="0" noProof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L</a:t>
            </a:r>
            <a:r>
              <a:rPr kumimoji="0" lang="en-US" sz="2200" u="none" strike="noStrike" kern="0" cap="none" spc="0" normalizeH="0" baseline="0" noProof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iquid</a:t>
            </a:r>
            <a:r>
              <a:rPr kumimoji="0" lang="en-US" sz="2200" u="none" strike="noStrike" kern="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kumimoji="0" lang="en-US" sz="2200" u="none" strike="noStrike" kern="0" cap="none" spc="0" normalizeH="0" baseline="0" noProof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C</a:t>
            </a:r>
            <a:r>
              <a:rPr kumimoji="0" lang="en-US" sz="2200" u="none" strike="noStrike" kern="0" cap="none" spc="0" normalizeH="0" baseline="0" noProof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ontent</a:t>
            </a:r>
            <a:r>
              <a:rPr kumimoji="0" lang="en-US" sz="2200" u="none" strike="noStrike" kern="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kumimoji="0" lang="en-US" sz="2200" u="none" strike="noStrike" kern="0" cap="none" spc="0" normalizeH="0" baseline="0" noProof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Method</a:t>
            </a:r>
            <a:r>
              <a:rPr kumimoji="0" lang="en-US" sz="2200" u="none" strike="noStrike" kern="0" cap="none" spc="0" normalizeH="0" baseline="30000" noProof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1</a:t>
            </a:r>
            <a:r>
              <a:rPr kumimoji="0" lang="en-US" sz="2200" u="none" strike="noStrike" kern="0" cap="none" spc="0" normalizeH="0" baseline="3000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kumimoji="0" lang="en-US" sz="2200" u="none" strike="noStrike" kern="0" cap="none" spc="0" normalizeH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– </a:t>
            </a:r>
            <a:r>
              <a:rPr kumimoji="0" lang="en-US" sz="2200" u="none" strike="noStrike" kern="0" cap="none" spc="0" normalizeH="0" noProof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a simple T</a:t>
            </a:r>
            <a:r>
              <a:rPr kumimoji="0" lang="en-US" sz="2200" u="none" strike="noStrike" kern="0" cap="none" spc="0" normalizeH="0" baseline="-25000" noProof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2</a:t>
            </a:r>
            <a:r>
              <a:rPr kumimoji="0" lang="en-US" sz="2200" u="none" strike="noStrike" kern="0" cap="none" spc="0" normalizeH="0" noProof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 weighted approach</a:t>
            </a:r>
            <a:endParaRPr kumimoji="0" lang="en-US" sz="2200" u="none" strike="noStrike" kern="0" cap="none" spc="0" normalizeH="0" baseline="0" noProof="1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7" name="Time">
            <a:extLst>
              <a:ext uri="{FF2B5EF4-FFF2-40B4-BE49-F238E27FC236}">
                <a16:creationId xmlns:a16="http://schemas.microsoft.com/office/drawing/2014/main" id="{7612CD3E-8798-D848-4C4F-2B63A13139A2}"/>
              </a:ext>
            </a:extLst>
          </p:cNvPr>
          <p:cNvSpPr txBox="1"/>
          <p:nvPr/>
        </p:nvSpPr>
        <p:spPr>
          <a:xfrm>
            <a:off x="2699384" y="5527059"/>
            <a:ext cx="1097280" cy="29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spcBef>
                <a:spcPts val="700"/>
              </a:spcBef>
              <a:defRPr sz="1400">
                <a:solidFill>
                  <a:srgbClr val="7F7F7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noProof="1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kumimoji="0" lang="en-US" sz="1600" b="0" i="0" u="none" strike="noStrike" kern="0" cap="none" spc="0" normalizeH="0" baseline="0" noProof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venir Next Regular"/>
              </a:rPr>
              <a:t>ime in ms</a:t>
            </a:r>
          </a:p>
        </p:txBody>
      </p:sp>
      <p:grpSp>
        <p:nvGrpSpPr>
          <p:cNvPr id="19" name="Group">
            <a:extLst>
              <a:ext uri="{FF2B5EF4-FFF2-40B4-BE49-F238E27FC236}">
                <a16:creationId xmlns:a16="http://schemas.microsoft.com/office/drawing/2014/main" id="{49A42D65-4199-AABB-0341-AE600CD8B74F}"/>
              </a:ext>
            </a:extLst>
          </p:cNvPr>
          <p:cNvGrpSpPr/>
          <p:nvPr/>
        </p:nvGrpSpPr>
        <p:grpSpPr>
          <a:xfrm>
            <a:off x="5709737" y="4284381"/>
            <a:ext cx="5018976" cy="844577"/>
            <a:chOff x="0" y="-1"/>
            <a:chExt cx="5018974" cy="844576"/>
          </a:xfrm>
        </p:grpSpPr>
        <p:grpSp>
          <p:nvGrpSpPr>
            <p:cNvPr id="20" name="Group">
              <a:extLst>
                <a:ext uri="{FF2B5EF4-FFF2-40B4-BE49-F238E27FC236}">
                  <a16:creationId xmlns:a16="http://schemas.microsoft.com/office/drawing/2014/main" id="{45FA6ED1-D272-14BB-B72F-F69C1AF35DEB}"/>
                </a:ext>
              </a:extLst>
            </p:cNvPr>
            <p:cNvGrpSpPr/>
            <p:nvPr/>
          </p:nvGrpSpPr>
          <p:grpSpPr>
            <a:xfrm>
              <a:off x="0" y="-1"/>
              <a:ext cx="3143712" cy="844576"/>
              <a:chOff x="0" y="0"/>
              <a:chExt cx="3143711" cy="844575"/>
            </a:xfrm>
          </p:grpSpPr>
          <p:sp>
            <p:nvSpPr>
              <p:cNvPr id="27" name="Circle">
                <a:extLst>
                  <a:ext uri="{FF2B5EF4-FFF2-40B4-BE49-F238E27FC236}">
                    <a16:creationId xmlns:a16="http://schemas.microsoft.com/office/drawing/2014/main" id="{CBDCE604-50DF-FB9D-D2C3-1F536B5BECBB}"/>
                  </a:ext>
                </a:extLst>
              </p:cNvPr>
              <p:cNvSpPr/>
              <p:nvPr/>
            </p:nvSpPr>
            <p:spPr>
              <a:xfrm>
                <a:off x="0" y="486996"/>
                <a:ext cx="190500" cy="19050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0433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lang="en-US" sz="1800" b="0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Circle">
                <a:extLst>
                  <a:ext uri="{FF2B5EF4-FFF2-40B4-BE49-F238E27FC236}">
                    <a16:creationId xmlns:a16="http://schemas.microsoft.com/office/drawing/2014/main" id="{B8F4C7C2-B0F1-AE3D-FE82-AE2326C6A5AC}"/>
                  </a:ext>
                </a:extLst>
              </p:cNvPr>
              <p:cNvSpPr/>
              <p:nvPr/>
            </p:nvSpPr>
            <p:spPr>
              <a:xfrm>
                <a:off x="0" y="74938"/>
                <a:ext cx="190500" cy="19050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FF26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lang="en-US" sz="1800" b="0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0" name="PD   -  Total Proton Density">
                    <a:extLst>
                      <a:ext uri="{FF2B5EF4-FFF2-40B4-BE49-F238E27FC236}">
                        <a16:creationId xmlns:a16="http://schemas.microsoft.com/office/drawing/2014/main" id="{E29378B7-5A9F-4A05-0D86-8EFD201502B0}"/>
                      </a:ext>
                    </a:extLst>
                  </p:cNvPr>
                  <p:cNvSpPr txBox="1"/>
                  <p:nvPr/>
                </p:nvSpPr>
                <p:spPr>
                  <a:xfrm>
                    <a:off x="240958" y="0"/>
                    <a:ext cx="2902753" cy="40947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m="http://schemas.openxmlformats.org/officeDocument/2006/math" xmlns="" val="1"/>
                    </a:ext>
                  </a:ex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marL="0" marR="0" lvl="0" indent="0" algn="l" defTabSz="457200" rtl="0" eaLnBrk="1" fontAlgn="auto" latinLnBrk="0" hangingPunct="0">
                      <a:lnSpc>
                        <a:spcPct val="100000"/>
                      </a:lnSpc>
                      <a:spcBef>
                        <a:spcPts val="7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500">
                        <a:solidFill>
                          <a:srgbClr val="FF2600"/>
                        </a:solidFill>
                        <a:latin typeface="Avenir Next Regular"/>
                        <a:ea typeface="Avenir Next Regular"/>
                        <a:cs typeface="Avenir Next Regular"/>
                        <a:sym typeface="Avenir Next Regular"/>
                      </a:defRPr>
                    </a:pPr>
                    <a14:m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kern="0" cap="none" spc="0" normalizeH="0" baseline="0" noProof="1" dirty="0" smtClean="0">
                                <a:ln>
                                  <a:noFill/>
                                </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venir Next Regular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kern="0" cap="none" spc="0" normalizeH="0" baseline="0" noProof="1" dirty="0" smtClean="0">
                                <a:ln>
                                  <a:noFill/>
                                </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venir Next Regular"/>
                              </a:rPr>
                              <m:t>𝑃𝐷</m:t>
                            </m:r>
                          </m:e>
                          <m:sub>
                            <m:r>
                              <a:rPr kumimoji="0" lang="en-US" sz="1600" b="0" i="1" u="none" strike="noStrike" kern="0" cap="none" spc="0" normalizeH="0" baseline="0" noProof="1" dirty="0" smtClean="0">
                                <a:ln>
                                  <a:noFill/>
                                </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venir Next Regular"/>
                              </a:rPr>
                              <m:t>𝑡𝑜𝑡</m:t>
                            </m:r>
                          </m:sub>
                        </m:sSub>
                      </m:oMath>
                    </a14:m>
                    <a:r>
                      <a:rPr kumimoji="0" lang="en-US" sz="1600" b="0" i="0" u="none" strike="noStrike" kern="0" cap="none" spc="0" normalizeH="0" baseline="0" noProof="1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venir Next Regular"/>
                      </a:rPr>
                      <a:t>  -  Total Proton Density</a:t>
                    </a:r>
                  </a:p>
                </p:txBody>
              </p:sp>
            </mc:Choice>
            <mc:Fallback>
              <p:sp>
                <p:nvSpPr>
                  <p:cNvPr id="30" name="PD   -  Total Proton Density">
                    <a:extLst>
                      <a:ext uri="{FF2B5EF4-FFF2-40B4-BE49-F238E27FC236}">
                        <a16:creationId xmlns:a16="http://schemas.microsoft.com/office/drawing/2014/main" id="{E29378B7-5A9F-4A05-0D86-8EFD201502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0958" y="0"/>
                    <a:ext cx="2902753" cy="40947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840" t="-4478" b="-1493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1" name="PD   -  Liquid Proton Density">
                    <a:extLst>
                      <a:ext uri="{FF2B5EF4-FFF2-40B4-BE49-F238E27FC236}">
                        <a16:creationId xmlns:a16="http://schemas.microsoft.com/office/drawing/2014/main" id="{53F753E1-E77C-9AA9-4642-31C77FA5E460}"/>
                      </a:ext>
                    </a:extLst>
                  </p:cNvPr>
                  <p:cNvSpPr txBox="1"/>
                  <p:nvPr/>
                </p:nvSpPr>
                <p:spPr>
                  <a:xfrm>
                    <a:off x="240958" y="413854"/>
                    <a:ext cx="2902753" cy="43072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m="http://schemas.openxmlformats.org/officeDocument/2006/math" xmlns="" val="1"/>
                    </a:ext>
                  </a:ex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marL="0" marR="0" lvl="0" indent="0" algn="l" defTabSz="457200" rtl="0" eaLnBrk="1" fontAlgn="auto" latinLnBrk="0" hangingPunct="0">
                      <a:lnSpc>
                        <a:spcPct val="100000"/>
                      </a:lnSpc>
                      <a:spcBef>
                        <a:spcPts val="7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500">
                        <a:solidFill>
                          <a:srgbClr val="0433FF"/>
                        </a:solidFill>
                        <a:latin typeface="Avenir Next Regular"/>
                        <a:ea typeface="Avenir Next Regular"/>
                        <a:cs typeface="Avenir Next Regular"/>
                        <a:sym typeface="Avenir Next Regular"/>
                      </a:defRPr>
                    </a:pPr>
                    <a14:m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kern="0" cap="none" spc="0" normalizeH="0" baseline="0" noProof="1" dirty="0" smtClean="0">
                                <a:ln>
                                  <a:noFill/>
                                </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venir Next Regular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kern="0" cap="none" spc="0" normalizeH="0" baseline="0" noProof="1" dirty="0" smtClean="0">
                                <a:ln>
                                  <a:noFill/>
                                </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venir Next Regular"/>
                              </a:rPr>
                              <m:t>𝑃𝐷</m:t>
                            </m:r>
                          </m:e>
                          <m:sub>
                            <m:r>
                              <a:rPr kumimoji="0" lang="en-US" sz="1600" b="0" i="1" u="none" strike="noStrike" kern="0" cap="none" spc="0" normalizeH="0" baseline="0" noProof="1" dirty="0" smtClean="0">
                                <a:ln>
                                  <a:noFill/>
                                </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venir Next Regular"/>
                              </a:rPr>
                              <m:t>𝑙𝑖𝑞</m:t>
                            </m:r>
                          </m:sub>
                        </m:sSub>
                      </m:oMath>
                    </a14:m>
                    <a:r>
                      <a:rPr kumimoji="0" lang="en-US" sz="1600" b="0" i="0" u="none" strike="noStrike" kern="0" cap="none" spc="0" normalizeH="0" baseline="0" noProof="1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venir Next Regular"/>
                      </a:rPr>
                      <a:t>  -  Liquid Proton Density</a:t>
                    </a:r>
                  </a:p>
                </p:txBody>
              </p:sp>
            </mc:Choice>
            <mc:Fallback>
              <p:sp>
                <p:nvSpPr>
                  <p:cNvPr id="31" name="PD   -  Liquid Proton Density">
                    <a:extLst>
                      <a:ext uri="{FF2B5EF4-FFF2-40B4-BE49-F238E27FC236}">
                        <a16:creationId xmlns:a16="http://schemas.microsoft.com/office/drawing/2014/main" id="{53F753E1-E77C-9AA9-4642-31C77FA5E46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0958" y="413854"/>
                    <a:ext cx="2902753" cy="43072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840" t="-2857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1" name="Line">
              <a:extLst>
                <a:ext uri="{FF2B5EF4-FFF2-40B4-BE49-F238E27FC236}">
                  <a16:creationId xmlns:a16="http://schemas.microsoft.com/office/drawing/2014/main" id="{307F52F7-AA7F-372B-5EC1-4D44C99207C9}"/>
                </a:ext>
              </a:extLst>
            </p:cNvPr>
            <p:cNvSpPr/>
            <p:nvPr/>
          </p:nvSpPr>
          <p:spPr>
            <a:xfrm>
              <a:off x="3088235" y="203337"/>
              <a:ext cx="543118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 kumimoji="0" lang="en-US" sz="18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2" name="Line">
              <a:extLst>
                <a:ext uri="{FF2B5EF4-FFF2-40B4-BE49-F238E27FC236}">
                  <a16:creationId xmlns:a16="http://schemas.microsoft.com/office/drawing/2014/main" id="{36DBB8A9-EFBF-38AE-B2EE-C8E24013BC64}"/>
                </a:ext>
              </a:extLst>
            </p:cNvPr>
            <p:cNvSpPr/>
            <p:nvPr/>
          </p:nvSpPr>
          <p:spPr>
            <a:xfrm>
              <a:off x="3088235" y="625800"/>
              <a:ext cx="543118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 kumimoji="0" lang="en-US" sz="18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4" name="Fresh Weight">
              <a:extLst>
                <a:ext uri="{FF2B5EF4-FFF2-40B4-BE49-F238E27FC236}">
                  <a16:creationId xmlns:a16="http://schemas.microsoft.com/office/drawing/2014/main" id="{EDC895DA-C382-53F2-05CF-3EE5D96B4E2F}"/>
                </a:ext>
              </a:extLst>
            </p:cNvPr>
            <p:cNvSpPr txBox="1"/>
            <p:nvPr/>
          </p:nvSpPr>
          <p:spPr>
            <a:xfrm>
              <a:off x="3773706" y="30617"/>
              <a:ext cx="1190388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spcBef>
                  <a:spcPts val="700"/>
                </a:spcBef>
                <a:defRPr sz="1500">
                  <a:solidFill>
                    <a:srgbClr val="535353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Avenir Next Regular"/>
                </a:rPr>
                <a:t>Fresh Weight</a:t>
              </a:r>
            </a:p>
          </p:txBody>
        </p:sp>
        <p:sp>
          <p:nvSpPr>
            <p:cNvPr id="25" name="Water Weight">
              <a:extLst>
                <a:ext uri="{FF2B5EF4-FFF2-40B4-BE49-F238E27FC236}">
                  <a16:creationId xmlns:a16="http://schemas.microsoft.com/office/drawing/2014/main" id="{F5CDA11F-FE97-B76C-2F52-9959F4AD3C91}"/>
                </a:ext>
              </a:extLst>
            </p:cNvPr>
            <p:cNvSpPr txBox="1"/>
            <p:nvPr/>
          </p:nvSpPr>
          <p:spPr>
            <a:xfrm>
              <a:off x="3766070" y="453080"/>
              <a:ext cx="1252904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spcBef>
                  <a:spcPts val="700"/>
                </a:spcBef>
                <a:defRPr sz="1500">
                  <a:solidFill>
                    <a:srgbClr val="535353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Avenir Next Regular"/>
                </a:rPr>
                <a:t>Water Weight</a:t>
              </a:r>
            </a:p>
          </p:txBody>
        </p:sp>
      </p:grpSp>
      <p:sp>
        <p:nvSpPr>
          <p:cNvPr id="37" name="Titel 1">
            <a:extLst>
              <a:ext uri="{FF2B5EF4-FFF2-40B4-BE49-F238E27FC236}">
                <a16:creationId xmlns:a16="http://schemas.microsoft.com/office/drawing/2014/main" id="{32A69905-AF33-CB52-F41A-C5D3C1AF8A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8379" y="385584"/>
            <a:ext cx="11449050" cy="484625"/>
          </a:xfrm>
          <a:prstGeom prst="rect">
            <a:avLst/>
          </a:prstGeom>
        </p:spPr>
        <p:txBody>
          <a:bodyPr>
            <a:noAutofit/>
          </a:bodyPr>
          <a:lstStyle>
            <a:lvl1pPr defTabSz="649223">
              <a:defRPr sz="2840" spc="142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en-US" sz="2400" spc="220" noProof="1">
                <a:latin typeface="Calibri"/>
                <a:cs typeface="Calibri"/>
                <a:sym typeface="Calibri"/>
              </a:rPr>
              <a:t>How can we extract the information stored in nmr data?</a:t>
            </a:r>
          </a:p>
        </p:txBody>
      </p:sp>
      <p:sp>
        <p:nvSpPr>
          <p:cNvPr id="2" name="[1] C.W. Windt, et al.  A mobile NMR sensor and relaxometric method to non-destructively monitor water and dry matter content in plants, Frontiers in Plant Science, 12 (2021)">
            <a:extLst>
              <a:ext uri="{FF2B5EF4-FFF2-40B4-BE49-F238E27FC236}">
                <a16:creationId xmlns:a16="http://schemas.microsoft.com/office/drawing/2014/main" id="{9C2BA5EF-FE79-9003-33D4-566D141284A4}"/>
              </a:ext>
            </a:extLst>
          </p:cNvPr>
          <p:cNvSpPr txBox="1"/>
          <p:nvPr/>
        </p:nvSpPr>
        <p:spPr>
          <a:xfrm>
            <a:off x="308962" y="5982959"/>
            <a:ext cx="4756191" cy="4191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2859" tIns="22859" rIns="22859" bIns="22859" numCol="1" anchor="t">
            <a:noAutofit/>
          </a:bodyPr>
          <a:lstStyle>
            <a:lvl1pPr algn="ctr" defTabSz="228600">
              <a:spcBef>
                <a:spcPts val="500"/>
              </a:spcBef>
              <a:defRPr sz="900">
                <a:solidFill>
                  <a:srgbClr val="7F7F7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 marL="0" marR="0" lvl="0" indent="0" algn="just" defTabSz="228600" rtl="0" eaLnBrk="1" fontAlgn="auto" latinLnBrk="0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venir Light"/>
                <a:sym typeface="Avenir Light"/>
              </a:rPr>
              <a:t>[1] C.W. Windt, et al.  A mobile NMR sensor and relaxometric method to non-destructively monitor water and dry matter content in plants, Frontiers in Plant Science, 12 (2021)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D95DFF4-B6B1-5B6B-8A71-9EDD014CD4A7}"/>
              </a:ext>
            </a:extLst>
          </p:cNvPr>
          <p:cNvSpPr txBox="1">
            <a:spLocks/>
          </p:cNvSpPr>
          <p:nvPr/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23D6B"/>
                </a:solidFill>
                <a:latin typeface="Arial"/>
              </a:rPr>
              <a:t>Page </a:t>
            </a:r>
            <a:fld id="{A52F4D17-1AD6-42D9-B93A-EB002C62F438}" type="slidenum">
              <a:rPr lang="en-US" smtClean="0">
                <a:solidFill>
                  <a:srgbClr val="023D6B"/>
                </a:solidFill>
                <a:latin typeface="Arial"/>
              </a:rPr>
              <a:pPr/>
              <a:t>4</a:t>
            </a:fld>
            <a:endParaRPr lang="en-US" dirty="0">
              <a:solidFill>
                <a:srgbClr val="023D6B"/>
              </a:solidFill>
              <a:latin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B640479-AA86-267E-0F8B-77DC71BC0271}"/>
              </a:ext>
            </a:extLst>
          </p:cNvPr>
          <p:cNvSpPr txBox="1"/>
          <p:nvPr/>
        </p:nvSpPr>
        <p:spPr>
          <a:xfrm>
            <a:off x="981903" y="5260875"/>
            <a:ext cx="223836" cy="307775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0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4E87F6E-0B4B-AA52-B8B8-893D3238B5A9}"/>
              </a:ext>
            </a:extLst>
          </p:cNvPr>
          <p:cNvSpPr txBox="1"/>
          <p:nvPr/>
        </p:nvSpPr>
        <p:spPr>
          <a:xfrm>
            <a:off x="2166416" y="5260875"/>
            <a:ext cx="565524" cy="307775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400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E6C7B96-D1C2-7DF5-661A-591F352B9D67}"/>
              </a:ext>
            </a:extLst>
          </p:cNvPr>
          <p:cNvSpPr txBox="1"/>
          <p:nvPr/>
        </p:nvSpPr>
        <p:spPr>
          <a:xfrm>
            <a:off x="3577025" y="5260875"/>
            <a:ext cx="457774" cy="307775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800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4BDB05F-E2A3-7D3C-7EC9-EB18B6B5BE84}"/>
              </a:ext>
            </a:extLst>
          </p:cNvPr>
          <p:cNvSpPr txBox="1"/>
          <p:nvPr/>
        </p:nvSpPr>
        <p:spPr>
          <a:xfrm>
            <a:off x="4841876" y="5260875"/>
            <a:ext cx="645181" cy="307775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1200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D20FD07-2182-3D49-6386-9CBF161BD5F8}"/>
              </a:ext>
            </a:extLst>
          </p:cNvPr>
          <p:cNvSpPr/>
          <p:nvPr/>
        </p:nvSpPr>
        <p:spPr>
          <a:xfrm>
            <a:off x="105021" y="1578694"/>
            <a:ext cx="670691" cy="400238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543C85E-1B5A-F2D4-2A14-282789D56BC2}"/>
              </a:ext>
            </a:extLst>
          </p:cNvPr>
          <p:cNvSpPr txBox="1"/>
          <p:nvPr/>
        </p:nvSpPr>
        <p:spPr>
          <a:xfrm>
            <a:off x="574314" y="4908207"/>
            <a:ext cx="223836" cy="307775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0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89F7958-8D98-4C8E-A390-110B25D0196F}"/>
              </a:ext>
            </a:extLst>
          </p:cNvPr>
          <p:cNvSpPr txBox="1"/>
          <p:nvPr/>
        </p:nvSpPr>
        <p:spPr>
          <a:xfrm>
            <a:off x="366732" y="3746967"/>
            <a:ext cx="43141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0.1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3E8544F-3F48-5663-807A-36C04ECA5AAD}"/>
              </a:ext>
            </a:extLst>
          </p:cNvPr>
          <p:cNvSpPr txBox="1"/>
          <p:nvPr/>
        </p:nvSpPr>
        <p:spPr>
          <a:xfrm>
            <a:off x="418452" y="2562341"/>
            <a:ext cx="43141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rPr>
              <a:t>0.2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9" name="NMR signal amplitude">
            <a:extLst>
              <a:ext uri="{FF2B5EF4-FFF2-40B4-BE49-F238E27FC236}">
                <a16:creationId xmlns:a16="http://schemas.microsoft.com/office/drawing/2014/main" id="{3A7BFB13-272C-6F62-A234-868F64D3A30E}"/>
              </a:ext>
            </a:extLst>
          </p:cNvPr>
          <p:cNvSpPr txBox="1"/>
          <p:nvPr/>
        </p:nvSpPr>
        <p:spPr>
          <a:xfrm rot="16200000">
            <a:off x="-953455" y="2980199"/>
            <a:ext cx="2681475" cy="431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spcBef>
                <a:spcPts val="700"/>
              </a:spcBef>
              <a:defRPr sz="1400">
                <a:solidFill>
                  <a:srgbClr val="7F7F7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venir Next Regular"/>
              </a:rPr>
              <a:t>NMR signal amplitude in a.u.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4E396F1-EC12-2934-AA0E-031F0D16E66E}"/>
              </a:ext>
            </a:extLst>
          </p:cNvPr>
          <p:cNvGrpSpPr/>
          <p:nvPr/>
        </p:nvGrpSpPr>
        <p:grpSpPr>
          <a:xfrm>
            <a:off x="8152411" y="1543672"/>
            <a:ext cx="2515589" cy="2481737"/>
            <a:chOff x="8152411" y="1543672"/>
            <a:chExt cx="2515589" cy="2481737"/>
          </a:xfrm>
        </p:grpSpPr>
        <p:sp>
          <p:nvSpPr>
            <p:cNvPr id="34" name="Mean value 0-25 ms interval CPMG">
              <a:extLst>
                <a:ext uri="{FF2B5EF4-FFF2-40B4-BE49-F238E27FC236}">
                  <a16:creationId xmlns:a16="http://schemas.microsoft.com/office/drawing/2014/main" id="{AF0535B2-5816-1D83-128D-4A5327FD0EEC}"/>
                </a:ext>
              </a:extLst>
            </p:cNvPr>
            <p:cNvSpPr txBox="1"/>
            <p:nvPr/>
          </p:nvSpPr>
          <p:spPr>
            <a:xfrm>
              <a:off x="8722096" y="3440634"/>
              <a:ext cx="1689495" cy="5847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spAutoFit/>
            </a:bodyPr>
            <a:lstStyle>
              <a:lvl1pPr algn="ctr">
                <a:spcBef>
                  <a:spcPts val="700"/>
                </a:spcBef>
                <a:defRPr sz="1200">
                  <a:solidFill>
                    <a:srgbClr val="535353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kern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Mean value 0-25 ms interval CPMG</a:t>
              </a:r>
            </a:p>
          </p:txBody>
        </p:sp>
        <p:pic>
          <p:nvPicPr>
            <p:cNvPr id="40" name="Picture 39" descr="A graph of a graph&#10;&#10;AI-generated content may be incorrect.">
              <a:extLst>
                <a:ext uri="{FF2B5EF4-FFF2-40B4-BE49-F238E27FC236}">
                  <a16:creationId xmlns:a16="http://schemas.microsoft.com/office/drawing/2014/main" id="{67BE3625-4F2C-1DFE-F83D-2C17FD3AF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24" t="45778" r="-1935" b="8038"/>
            <a:stretch>
              <a:fillRect/>
            </a:stretch>
          </p:blipFill>
          <p:spPr>
            <a:xfrm>
              <a:off x="8262325" y="1543672"/>
              <a:ext cx="2405675" cy="1827431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1029701-3AF1-F3B9-50D1-666EDAB27C31}"/>
                </a:ext>
              </a:extLst>
            </p:cNvPr>
            <p:cNvSpPr/>
            <p:nvPr/>
          </p:nvSpPr>
          <p:spPr>
            <a:xfrm rot="16200000">
              <a:off x="7858252" y="2261751"/>
              <a:ext cx="1111393" cy="361051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EA8AB5A-0B2E-F1BF-3855-AC8A5E820306}"/>
                </a:ext>
              </a:extLst>
            </p:cNvPr>
            <p:cNvSpPr/>
            <p:nvPr/>
          </p:nvSpPr>
          <p:spPr>
            <a:xfrm>
              <a:off x="8594474" y="1642646"/>
              <a:ext cx="492491" cy="21713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49" name="CPMG">
              <a:extLst>
                <a:ext uri="{FF2B5EF4-FFF2-40B4-BE49-F238E27FC236}">
                  <a16:creationId xmlns:a16="http://schemas.microsoft.com/office/drawing/2014/main" id="{9E6B1434-FA5F-D8AA-307E-0F4DDAAD126B}"/>
                </a:ext>
              </a:extLst>
            </p:cNvPr>
            <p:cNvSpPr txBox="1"/>
            <p:nvPr/>
          </p:nvSpPr>
          <p:spPr>
            <a:xfrm>
              <a:off x="9081525" y="1703540"/>
              <a:ext cx="771382" cy="2969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spcBef>
                  <a:spcPts val="700"/>
                </a:spcBef>
                <a:defRPr sz="1400">
                  <a:solidFill>
                    <a:srgbClr val="0433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1">
                  <a:ln>
                    <a:noFill/>
                  </a:ln>
                  <a:solidFill>
                    <a:srgbClr val="4169E1"/>
                  </a:solidFill>
                  <a:effectLst/>
                  <a:uLnTx/>
                  <a:uFillTx/>
                  <a:latin typeface="Avenir Next Regular"/>
                  <a:sym typeface="Avenir Next Regular"/>
                </a:rPr>
                <a:t>CPMG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4034D48-A6AD-9C30-3BCC-B97B4B3D9453}"/>
                </a:ext>
              </a:extLst>
            </p:cNvPr>
            <p:cNvSpPr/>
            <p:nvPr/>
          </p:nvSpPr>
          <p:spPr>
            <a:xfrm>
              <a:off x="8558926" y="3205929"/>
              <a:ext cx="1597085" cy="18040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3B0479C-0379-DE3C-B929-D125D55E85DD}"/>
                </a:ext>
              </a:extLst>
            </p:cNvPr>
            <p:cNvSpPr txBox="1"/>
            <p:nvPr/>
          </p:nvSpPr>
          <p:spPr>
            <a:xfrm>
              <a:off x="8563392" y="3142094"/>
              <a:ext cx="223836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 Light" panose="020F0302020204030204" pitchFamily="34" charset="0"/>
                  <a:ea typeface="+mj-ea"/>
                  <a:cs typeface="Calibri Light" panose="020F0302020204030204" pitchFamily="34" charset="0"/>
                  <a:sym typeface="Arial"/>
                </a:rPr>
                <a:t>0</a:t>
              </a:r>
              <a:endPara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C887841-3A3A-EED7-79FD-B7904548C349}"/>
                </a:ext>
              </a:extLst>
            </p:cNvPr>
            <p:cNvSpPr txBox="1"/>
            <p:nvPr/>
          </p:nvSpPr>
          <p:spPr>
            <a:xfrm>
              <a:off x="9787190" y="3132859"/>
              <a:ext cx="371182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 Light" panose="020F0302020204030204" pitchFamily="34" charset="0"/>
                  <a:ea typeface="+mj-ea"/>
                  <a:cs typeface="Calibri Light" panose="020F0302020204030204" pitchFamily="34" charset="0"/>
                  <a:sym typeface="Arial"/>
                </a:rPr>
                <a:t>20</a:t>
              </a:r>
              <a:endPara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380D4BF-89A7-E60B-107D-4789A54BF11D}"/>
                </a:ext>
              </a:extLst>
            </p:cNvPr>
            <p:cNvSpPr txBox="1"/>
            <p:nvPr/>
          </p:nvSpPr>
          <p:spPr>
            <a:xfrm>
              <a:off x="8181394" y="2145739"/>
              <a:ext cx="436863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 Light" panose="020F0302020204030204" pitchFamily="34" charset="0"/>
                  <a:ea typeface="+mj-ea"/>
                  <a:cs typeface="Calibri Light" panose="020F0302020204030204" pitchFamily="34" charset="0"/>
                  <a:sym typeface="Arial"/>
                </a:rPr>
                <a:t>0.20</a:t>
              </a:r>
              <a:endPara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CFF1C12-9C86-D203-535A-B359F14FD44F}"/>
                </a:ext>
              </a:extLst>
            </p:cNvPr>
            <p:cNvSpPr txBox="1"/>
            <p:nvPr/>
          </p:nvSpPr>
          <p:spPr>
            <a:xfrm>
              <a:off x="8152411" y="2628285"/>
              <a:ext cx="465846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 Light" panose="020F0302020204030204" pitchFamily="34" charset="0"/>
                  <a:ea typeface="+mj-ea"/>
                  <a:cs typeface="Calibri Light" panose="020F0302020204030204" pitchFamily="34" charset="0"/>
                  <a:sym typeface="Arial"/>
                </a:rPr>
                <a:t>0.15</a:t>
              </a:r>
              <a:endPara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E711B60-A271-2C5B-4007-8ECF2B664874}"/>
              </a:ext>
            </a:extLst>
          </p:cNvPr>
          <p:cNvGrpSpPr/>
          <p:nvPr/>
        </p:nvGrpSpPr>
        <p:grpSpPr>
          <a:xfrm>
            <a:off x="5538150" y="1557341"/>
            <a:ext cx="2486098" cy="2432471"/>
            <a:chOff x="5538150" y="1557341"/>
            <a:chExt cx="2486098" cy="243247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Mono-exponential fit first 75  s FID">
                  <a:extLst>
                    <a:ext uri="{FF2B5EF4-FFF2-40B4-BE49-F238E27FC236}">
                      <a16:creationId xmlns:a16="http://schemas.microsoft.com/office/drawing/2014/main" id="{DFA6B8EE-2E07-1087-A0F8-E03E70D9D216}"/>
                    </a:ext>
                  </a:extLst>
                </p:cNvPr>
                <p:cNvSpPr txBox="1"/>
                <p:nvPr/>
              </p:nvSpPr>
              <p:spPr>
                <a:xfrm>
                  <a:off x="5997465" y="3405037"/>
                  <a:ext cx="1624118" cy="584775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45719" rIns="45719">
                  <a:spAutoFit/>
                </a:bodyPr>
                <a:lstStyle/>
                <a:p>
                  <a:pPr marL="0" marR="0" lvl="0" indent="0" algn="ctr" defTabSz="457200" rtl="0" eaLnBrk="1" fontAlgn="auto" latinLnBrk="0" hangingPunct="0">
                    <a:lnSpc>
                      <a:spcPct val="100000"/>
                    </a:lnSpc>
                    <a:spcBef>
                      <a:spcPts val="7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200">
                      <a:solidFill>
                        <a:srgbClr val="535353"/>
                      </a:solidFill>
                      <a:latin typeface="Avenir Next Regular"/>
                      <a:ea typeface="Avenir Next Regular"/>
                      <a:cs typeface="Avenir Next Regular"/>
                      <a:sym typeface="Avenir Next Regular"/>
                    </a:defRPr>
                  </a:pPr>
                  <a:r>
                    <a:rPr kumimoji="0" lang="en-US" sz="1600" b="0" i="0" u="none" strike="noStrike" kern="0" cap="none" spc="0" normalizeH="0" baseline="0" noProof="1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latin typeface="Calibri Light" panose="020F0302020204030204" pitchFamily="34" charset="0"/>
                      <a:ea typeface="Calibri Light" panose="020F0302020204030204" pitchFamily="34" charset="0"/>
                      <a:cs typeface="Calibri Light" panose="020F0302020204030204" pitchFamily="34" charset="0"/>
                      <a:sym typeface="Avenir Next Regular"/>
                    </a:rPr>
                    <a:t>Mono-exponential fit first 75 </a:t>
                  </a:r>
                  <a14:m>
                    <m:oMath xmlns:m="http://schemas.openxmlformats.org/officeDocument/2006/math">
                      <m:r>
                        <a:rPr kumimoji="0" lang="en-US" sz="1600" b="0" i="1" u="none" strike="noStrike" kern="0" cap="none" spc="0" normalizeH="0" baseline="0" noProof="1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venir Next Regular"/>
                        </a:rPr>
                        <m:t>𝜇</m:t>
                      </m:r>
                    </m:oMath>
                  </a14:m>
                  <a:r>
                    <a:rPr kumimoji="0" lang="en-US" sz="1600" b="0" i="0" u="none" strike="noStrike" kern="0" cap="none" spc="0" normalizeH="0" baseline="0" noProof="1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latin typeface="Calibri Light" panose="020F0302020204030204" pitchFamily="34" charset="0"/>
                      <a:ea typeface="Calibri Light" panose="020F0302020204030204" pitchFamily="34" charset="0"/>
                      <a:cs typeface="Calibri Light" panose="020F0302020204030204" pitchFamily="34" charset="0"/>
                      <a:sym typeface="Avenir Next Regular"/>
                    </a:rPr>
                    <a:t>s FID </a:t>
                  </a:r>
                </a:p>
              </p:txBody>
            </p:sp>
          </mc:Choice>
          <mc:Fallback>
            <p:sp>
              <p:nvSpPr>
                <p:cNvPr id="33" name="Mono-exponential fit first 75  s FID">
                  <a:extLst>
                    <a:ext uri="{FF2B5EF4-FFF2-40B4-BE49-F238E27FC236}">
                      <a16:creationId xmlns:a16="http://schemas.microsoft.com/office/drawing/2014/main" id="{DFA6B8EE-2E07-1087-A0F8-E03E70D9D2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7465" y="3405037"/>
                  <a:ext cx="1624118" cy="584775"/>
                </a:xfrm>
                <a:prstGeom prst="rect">
                  <a:avLst/>
                </a:prstGeom>
                <a:blipFill>
                  <a:blip r:embed="rId7"/>
                  <a:stretch>
                    <a:fillRect l="-3759" t="-3158" r="-7895" b="-13684"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9" name="Picture 38" descr="A graph of a graph&#10;&#10;AI-generated content may be incorrect.">
              <a:extLst>
                <a:ext uri="{FF2B5EF4-FFF2-40B4-BE49-F238E27FC236}">
                  <a16:creationId xmlns:a16="http://schemas.microsoft.com/office/drawing/2014/main" id="{A82084B4-2850-E2B6-987F-8749E53FB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92" t="-944" r="-1003" b="52404"/>
            <a:stretch>
              <a:fillRect/>
            </a:stretch>
          </p:blipFill>
          <p:spPr>
            <a:xfrm>
              <a:off x="5618573" y="1557341"/>
              <a:ext cx="2405675" cy="1920685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217887F-EBC6-2301-CC4F-A5881AD67202}"/>
                </a:ext>
              </a:extLst>
            </p:cNvPr>
            <p:cNvSpPr/>
            <p:nvPr/>
          </p:nvSpPr>
          <p:spPr>
            <a:xfrm>
              <a:off x="5939998" y="3183088"/>
              <a:ext cx="1597085" cy="18040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24EC568-2D06-5B68-130B-B95345E3A427}"/>
                </a:ext>
              </a:extLst>
            </p:cNvPr>
            <p:cNvSpPr/>
            <p:nvPr/>
          </p:nvSpPr>
          <p:spPr>
            <a:xfrm rot="16200000">
              <a:off x="5124447" y="2410741"/>
              <a:ext cx="1276117" cy="37525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3216AF3-B40F-1CCF-DD78-7CB1A1758D57}"/>
                </a:ext>
              </a:extLst>
            </p:cNvPr>
            <p:cNvSpPr/>
            <p:nvPr/>
          </p:nvSpPr>
          <p:spPr>
            <a:xfrm>
              <a:off x="6030647" y="1630382"/>
              <a:ext cx="492491" cy="21713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48" name="FID">
              <a:extLst>
                <a:ext uri="{FF2B5EF4-FFF2-40B4-BE49-F238E27FC236}">
                  <a16:creationId xmlns:a16="http://schemas.microsoft.com/office/drawing/2014/main" id="{250372D9-14A9-6250-5680-8B5BEAFB58A8}"/>
                </a:ext>
              </a:extLst>
            </p:cNvPr>
            <p:cNvSpPr txBox="1"/>
            <p:nvPr/>
          </p:nvSpPr>
          <p:spPr>
            <a:xfrm>
              <a:off x="6425428" y="1708220"/>
              <a:ext cx="771382" cy="2969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spcBef>
                  <a:spcPts val="700"/>
                </a:spcBef>
                <a:defRPr sz="1400">
                  <a:solidFill>
                    <a:srgbClr val="FF2600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1">
                  <a:ln>
                    <a:noFill/>
                  </a:ln>
                  <a:solidFill>
                    <a:srgbClr val="DC143C"/>
                  </a:solidFill>
                  <a:effectLst/>
                  <a:uLnTx/>
                  <a:uFillTx/>
                  <a:latin typeface="Avenir Next Regular"/>
                  <a:sym typeface="Avenir Next Regular"/>
                </a:rPr>
                <a:t>FID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FBA35C6-1047-C79C-5BA7-BD971F4719E7}"/>
                </a:ext>
              </a:extLst>
            </p:cNvPr>
            <p:cNvSpPr txBox="1"/>
            <p:nvPr/>
          </p:nvSpPr>
          <p:spPr>
            <a:xfrm>
              <a:off x="6013571" y="3148070"/>
              <a:ext cx="223836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 Light" panose="020F0302020204030204" pitchFamily="34" charset="0"/>
                  <a:ea typeface="+mj-ea"/>
                  <a:cs typeface="Calibri Light" panose="020F0302020204030204" pitchFamily="34" charset="0"/>
                  <a:sym typeface="Arial"/>
                </a:rPr>
                <a:t>0</a:t>
              </a:r>
              <a:endPara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DB70827-1AFF-9DDB-6F4A-2AA93EA31348}"/>
                </a:ext>
              </a:extLst>
            </p:cNvPr>
            <p:cNvSpPr txBox="1"/>
            <p:nvPr/>
          </p:nvSpPr>
          <p:spPr>
            <a:xfrm>
              <a:off x="6977601" y="3142242"/>
              <a:ext cx="465846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 Light" panose="020F0302020204030204" pitchFamily="34" charset="0"/>
                  <a:ea typeface="+mj-ea"/>
                  <a:cs typeface="Calibri Light" panose="020F0302020204030204" pitchFamily="34" charset="0"/>
                  <a:sym typeface="Arial"/>
                </a:rPr>
                <a:t>0.05</a:t>
              </a:r>
              <a:endPara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F1BCA45-CC6A-BC4F-B68D-CE504778FD1C}"/>
                </a:ext>
              </a:extLst>
            </p:cNvPr>
            <p:cNvSpPr txBox="1"/>
            <p:nvPr/>
          </p:nvSpPr>
          <p:spPr>
            <a:xfrm>
              <a:off x="5538150" y="2133748"/>
              <a:ext cx="465846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 Light" panose="020F0302020204030204" pitchFamily="34" charset="0"/>
                  <a:ea typeface="+mj-ea"/>
                  <a:cs typeface="Calibri Light" panose="020F0302020204030204" pitchFamily="34" charset="0"/>
                  <a:sym typeface="Arial"/>
                </a:rPr>
                <a:t>0.26</a:t>
              </a:r>
              <a:endPara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113E235-7A9A-6338-0BCE-76A2D1FED76A}"/>
                </a:ext>
              </a:extLst>
            </p:cNvPr>
            <p:cNvSpPr txBox="1"/>
            <p:nvPr/>
          </p:nvSpPr>
          <p:spPr>
            <a:xfrm>
              <a:off x="5550294" y="2944840"/>
              <a:ext cx="465846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 Light" panose="020F0302020204030204" pitchFamily="34" charset="0"/>
                  <a:ea typeface="+mj-ea"/>
                  <a:cs typeface="Calibri Light" panose="020F0302020204030204" pitchFamily="34" charset="0"/>
                  <a:sym typeface="Arial"/>
                </a:rPr>
                <a:t>0.22</a:t>
              </a:r>
              <a:endPara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Arial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6DC2B79D-3666-A76C-2F24-4A42FFE268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70267" y="1855170"/>
              <a:ext cx="128016" cy="128016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chemeClr val="accent6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058404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6A0FF-2D01-ED57-F12E-AA08D9362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>
            <a:extLst>
              <a:ext uri="{FF2B5EF4-FFF2-40B4-BE49-F238E27FC236}">
                <a16:creationId xmlns:a16="http://schemas.microsoft.com/office/drawing/2014/main" id="{C4CB6FEB-43B5-77BC-972C-D827631B04E9}"/>
              </a:ext>
            </a:extLst>
          </p:cNvPr>
          <p:cNvGrpSpPr>
            <a:grpSpLocks noChangeAspect="1"/>
          </p:cNvGrpSpPr>
          <p:nvPr/>
        </p:nvGrpSpPr>
        <p:grpSpPr>
          <a:xfrm>
            <a:off x="-92967" y="1689931"/>
            <a:ext cx="7625350" cy="4662604"/>
            <a:chOff x="47328" y="1610355"/>
            <a:chExt cx="7780006" cy="475717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590C79C3-2918-D784-6F78-F9022B68C7AA}"/>
                </a:ext>
              </a:extLst>
            </p:cNvPr>
            <p:cNvGrpSpPr/>
            <p:nvPr/>
          </p:nvGrpSpPr>
          <p:grpSpPr>
            <a:xfrm>
              <a:off x="47328" y="1610355"/>
              <a:ext cx="7780006" cy="4757170"/>
              <a:chOff x="1748467" y="1288293"/>
              <a:chExt cx="7780006" cy="4757170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FC66F230-0D42-9E50-7EF2-D77011DA6322}"/>
                  </a:ext>
                </a:extLst>
              </p:cNvPr>
              <p:cNvGrpSpPr/>
              <p:nvPr/>
            </p:nvGrpSpPr>
            <p:grpSpPr>
              <a:xfrm>
                <a:off x="1748467" y="1288293"/>
                <a:ext cx="7780006" cy="4757170"/>
                <a:chOff x="13049374" y="23182782"/>
                <a:chExt cx="8293960" cy="5071434"/>
              </a:xfrm>
            </p:grpSpPr>
            <p:pic>
              <p:nvPicPr>
                <p:cNvPr id="7" name="Picture 6" descr="A graph with a line going up&#10;&#10;AI-generated content may be incorrect.">
                  <a:extLst>
                    <a:ext uri="{FF2B5EF4-FFF2-40B4-BE49-F238E27FC236}">
                      <a16:creationId xmlns:a16="http://schemas.microsoft.com/office/drawing/2014/main" id="{3CC3466D-6AB2-3ED3-B9AF-44B183F0A9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049374" y="23256669"/>
                  <a:ext cx="8163149" cy="4997547"/>
                </a:xfrm>
                <a:prstGeom prst="rect">
                  <a:avLst/>
                </a:prstGeom>
              </p:spPr>
            </p:pic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8479DE3B-69A6-51DF-3E2E-11BB99439C48}"/>
                    </a:ext>
                  </a:extLst>
                </p:cNvPr>
                <p:cNvSpPr/>
                <p:nvPr/>
              </p:nvSpPr>
              <p:spPr>
                <a:xfrm>
                  <a:off x="13180185" y="26861621"/>
                  <a:ext cx="8163149" cy="127233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02782324-9976-F91D-D1CF-EE87B4AB794B}"/>
                    </a:ext>
                  </a:extLst>
                </p:cNvPr>
                <p:cNvSpPr/>
                <p:nvPr/>
              </p:nvSpPr>
              <p:spPr>
                <a:xfrm>
                  <a:off x="13193874" y="23182782"/>
                  <a:ext cx="1002930" cy="392751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Time">
                  <a:extLst>
                    <a:ext uri="{FF2B5EF4-FFF2-40B4-BE49-F238E27FC236}">
                      <a16:creationId xmlns:a16="http://schemas.microsoft.com/office/drawing/2014/main" id="{37CD12B9-CA70-86E0-FB2A-A0EC25B82D34}"/>
                    </a:ext>
                  </a:extLst>
                </p:cNvPr>
                <p:cNvSpPr txBox="1"/>
                <p:nvPr/>
              </p:nvSpPr>
              <p:spPr>
                <a:xfrm>
                  <a:off x="13555815" y="23359478"/>
                  <a:ext cx="675231" cy="388402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lIns="45719" rIns="45719"/>
                <a:lstStyle>
                  <a:lvl1pPr>
                    <a:spcBef>
                      <a:spcPts val="700"/>
                    </a:spcBef>
                    <a:defRPr sz="1400">
                      <a:solidFill>
                        <a:srgbClr val="7F7F7F"/>
                      </a:solidFill>
                      <a:latin typeface="Avenir Next Regular"/>
                      <a:ea typeface="Avenir Next Regular"/>
                      <a:cs typeface="Avenir Next Regular"/>
                      <a:sym typeface="Avenir Next Regular"/>
                    </a:defRPr>
                  </a:lvl1pPr>
                </a:lstStyle>
                <a:p>
                  <a:pPr marL="0" marR="0" lvl="0" indent="0" algn="r" defTabSz="457200" rtl="0" eaLnBrk="1" fontAlgn="auto" latinLnBrk="0" hangingPunct="0">
                    <a:lnSpc>
                      <a:spcPct val="100000"/>
                    </a:lnSpc>
                    <a:spcBef>
                      <a:spcPts val="7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600" kern="0" noProof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250</a:t>
                  </a:r>
                  <a:endParaRPr kumimoji="0" lang="en-US" sz="2400" i="1" u="none" strike="noStrike" kern="0" cap="none" spc="0" normalizeH="0" baseline="0" noProof="1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Calibri Light" panose="020F0302020204030204" pitchFamily="34" charset="0"/>
                    <a:cs typeface="Calibri Light" panose="020F0302020204030204" pitchFamily="34" charset="0"/>
                    <a:sym typeface="Avenir Next Regular"/>
                  </a:endParaRPr>
                </a:p>
              </p:txBody>
            </p:sp>
            <p:sp>
              <p:nvSpPr>
                <p:cNvPr id="12" name="Time">
                  <a:extLst>
                    <a:ext uri="{FF2B5EF4-FFF2-40B4-BE49-F238E27FC236}">
                      <a16:creationId xmlns:a16="http://schemas.microsoft.com/office/drawing/2014/main" id="{7425C87E-6187-4094-6308-760ECD6EDD0A}"/>
                    </a:ext>
                  </a:extLst>
                </p:cNvPr>
                <p:cNvSpPr txBox="1"/>
                <p:nvPr/>
              </p:nvSpPr>
              <p:spPr>
                <a:xfrm>
                  <a:off x="13520573" y="24871778"/>
                  <a:ext cx="675231" cy="388402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lIns="45719" rIns="45719"/>
                <a:lstStyle>
                  <a:lvl1pPr>
                    <a:spcBef>
                      <a:spcPts val="700"/>
                    </a:spcBef>
                    <a:defRPr sz="1400">
                      <a:solidFill>
                        <a:srgbClr val="7F7F7F"/>
                      </a:solidFill>
                      <a:latin typeface="Avenir Next Regular"/>
                      <a:ea typeface="Avenir Next Regular"/>
                      <a:cs typeface="Avenir Next Regular"/>
                      <a:sym typeface="Avenir Next Regular"/>
                    </a:defRPr>
                  </a:lvl1pPr>
                </a:lstStyle>
                <a:p>
                  <a:pPr marL="0" marR="0" lvl="0" indent="0" algn="r" defTabSz="457200" rtl="0" eaLnBrk="1" fontAlgn="auto" latinLnBrk="0" hangingPunct="0">
                    <a:lnSpc>
                      <a:spcPct val="100000"/>
                    </a:lnSpc>
                    <a:spcBef>
                      <a:spcPts val="7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600" kern="0" noProof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150</a:t>
                  </a:r>
                  <a:endParaRPr kumimoji="0" lang="en-US" sz="2400" i="1" u="none" strike="noStrike" kern="0" cap="none" spc="0" normalizeH="0" baseline="0" noProof="1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Calibri Light" panose="020F0302020204030204" pitchFamily="34" charset="0"/>
                    <a:cs typeface="Calibri Light" panose="020F0302020204030204" pitchFamily="34" charset="0"/>
                    <a:sym typeface="Avenir Next Regular"/>
                  </a:endParaRPr>
                </a:p>
              </p:txBody>
            </p:sp>
            <p:sp>
              <p:nvSpPr>
                <p:cNvPr id="13" name="Time">
                  <a:extLst>
                    <a:ext uri="{FF2B5EF4-FFF2-40B4-BE49-F238E27FC236}">
                      <a16:creationId xmlns:a16="http://schemas.microsoft.com/office/drawing/2014/main" id="{98D7BB8C-3F66-B791-1115-ACF8A7BFF63B}"/>
                    </a:ext>
                  </a:extLst>
                </p:cNvPr>
                <p:cNvSpPr txBox="1"/>
                <p:nvPr/>
              </p:nvSpPr>
              <p:spPr>
                <a:xfrm>
                  <a:off x="13520573" y="26384078"/>
                  <a:ext cx="675231" cy="388402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lIns="45719" rIns="45719"/>
                <a:lstStyle>
                  <a:lvl1pPr>
                    <a:spcBef>
                      <a:spcPts val="700"/>
                    </a:spcBef>
                    <a:defRPr sz="1400">
                      <a:solidFill>
                        <a:srgbClr val="7F7F7F"/>
                      </a:solidFill>
                      <a:latin typeface="Avenir Next Regular"/>
                      <a:ea typeface="Avenir Next Regular"/>
                      <a:cs typeface="Avenir Next Regular"/>
                      <a:sym typeface="Avenir Next Regular"/>
                    </a:defRPr>
                  </a:lvl1pPr>
                </a:lstStyle>
                <a:p>
                  <a:pPr marL="0" marR="0" lvl="0" indent="0" algn="r" defTabSz="457200" rtl="0" eaLnBrk="1" fontAlgn="auto" latinLnBrk="0" hangingPunct="0">
                    <a:lnSpc>
                      <a:spcPct val="100000"/>
                    </a:lnSpc>
                    <a:spcBef>
                      <a:spcPts val="7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600" kern="0" noProof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50</a:t>
                  </a:r>
                  <a:endParaRPr kumimoji="0" lang="en-US" sz="2400" i="1" u="none" strike="noStrike" kern="0" cap="none" spc="0" normalizeH="0" baseline="0" noProof="1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Calibri Light" panose="020F0302020204030204" pitchFamily="34" charset="0"/>
                    <a:cs typeface="Calibri Light" panose="020F0302020204030204" pitchFamily="34" charset="0"/>
                    <a:sym typeface="Avenir Next Regular"/>
                  </a:endParaRPr>
                </a:p>
              </p:txBody>
            </p:sp>
            <p:sp>
              <p:nvSpPr>
                <p:cNvPr id="14" name="Time">
                  <a:extLst>
                    <a:ext uri="{FF2B5EF4-FFF2-40B4-BE49-F238E27FC236}">
                      <a16:creationId xmlns:a16="http://schemas.microsoft.com/office/drawing/2014/main" id="{29EAFD99-1F63-EA59-7515-61FD0FA5C744}"/>
                    </a:ext>
                  </a:extLst>
                </p:cNvPr>
                <p:cNvSpPr txBox="1"/>
                <p:nvPr/>
              </p:nvSpPr>
              <p:spPr>
                <a:xfrm rot="16200000">
                  <a:off x="12417559" y="24845253"/>
                  <a:ext cx="2465706" cy="388402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lIns="45719" rIns="45719"/>
                <a:lstStyle>
                  <a:lvl1pPr>
                    <a:spcBef>
                      <a:spcPts val="700"/>
                    </a:spcBef>
                    <a:defRPr sz="1400">
                      <a:solidFill>
                        <a:srgbClr val="7F7F7F"/>
                      </a:solidFill>
                      <a:latin typeface="Avenir Next Regular"/>
                      <a:ea typeface="Avenir Next Regular"/>
                      <a:cs typeface="Avenir Next Regular"/>
                      <a:sym typeface="Avenir Next Regular"/>
                    </a:defRPr>
                  </a:lvl1pPr>
                </a:lstStyle>
                <a:p>
                  <a:pPr marL="0" marR="0" lvl="0" indent="0" algn="ctr" defTabSz="457200" rtl="0" eaLnBrk="1" fontAlgn="auto" latinLnBrk="0" hangingPunct="0">
                    <a:lnSpc>
                      <a:spcPct val="100000"/>
                    </a:lnSpc>
                    <a:spcBef>
                      <a:spcPts val="7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600" kern="0" noProof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Proton Density in a.u.</a:t>
                  </a:r>
                  <a:endParaRPr kumimoji="0" lang="en-US" sz="2000" i="1" u="none" strike="noStrike" kern="0" cap="none" spc="0" normalizeH="0" baseline="0" noProof="1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Calibri Light" panose="020F0302020204030204" pitchFamily="34" charset="0"/>
                    <a:cs typeface="Calibri Light" panose="020F0302020204030204" pitchFamily="34" charset="0"/>
                    <a:sym typeface="Avenir Next Regular"/>
                  </a:endParaRPr>
                </a:p>
              </p:txBody>
            </p:sp>
            <p:sp>
              <p:nvSpPr>
                <p:cNvPr id="19" name="Rounded Rectangle 18">
                  <a:extLst>
                    <a:ext uri="{FF2B5EF4-FFF2-40B4-BE49-F238E27FC236}">
                      <a16:creationId xmlns:a16="http://schemas.microsoft.com/office/drawing/2014/main" id="{C9435D95-660F-CB8B-F02C-F35890F25A56}"/>
                    </a:ext>
                  </a:extLst>
                </p:cNvPr>
                <p:cNvSpPr/>
                <p:nvPr/>
              </p:nvSpPr>
              <p:spPr>
                <a:xfrm>
                  <a:off x="19602102" y="23434439"/>
                  <a:ext cx="1440159" cy="775754"/>
                </a:xfrm>
                <a:prstGeom prst="roundRect">
                  <a:avLst>
                    <a:gd name="adj" fmla="val 6022"/>
                  </a:avLst>
                </a:prstGeom>
                <a:solidFill>
                  <a:srgbClr val="FFFFFF"/>
                </a:solidFill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846B9FA0-C6F8-00B5-C797-F5C1CCB3C3A7}"/>
                    </a:ext>
                  </a:extLst>
                </p:cNvPr>
                <p:cNvCxnSpPr/>
                <p:nvPr/>
              </p:nvCxnSpPr>
              <p:spPr>
                <a:xfrm>
                  <a:off x="19674110" y="23634129"/>
                  <a:ext cx="432048" cy="0"/>
                </a:xfrm>
                <a:prstGeom prst="line">
                  <a:avLst/>
                </a:prstGeom>
                <a:ln w="38100">
                  <a:solidFill>
                    <a:srgbClr val="FF5E0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AB194C3C-D17B-0EC0-92ED-5273D4DE56B8}"/>
                    </a:ext>
                  </a:extLst>
                </p:cNvPr>
                <p:cNvCxnSpPr/>
                <p:nvPr/>
              </p:nvCxnSpPr>
              <p:spPr>
                <a:xfrm>
                  <a:off x="19674110" y="23989445"/>
                  <a:ext cx="432048" cy="0"/>
                </a:xfrm>
                <a:prstGeom prst="line">
                  <a:avLst/>
                </a:prstGeom>
                <a:ln w="38100">
                  <a:solidFill>
                    <a:srgbClr val="6495ED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Time">
                  <a:extLst>
                    <a:ext uri="{FF2B5EF4-FFF2-40B4-BE49-F238E27FC236}">
                      <a16:creationId xmlns:a16="http://schemas.microsoft.com/office/drawing/2014/main" id="{926694B7-3FBD-2BBE-3CDF-BE8649EC34E2}"/>
                    </a:ext>
                  </a:extLst>
                </p:cNvPr>
                <p:cNvSpPr txBox="1"/>
                <p:nvPr/>
              </p:nvSpPr>
              <p:spPr>
                <a:xfrm>
                  <a:off x="20106158" y="23478524"/>
                  <a:ext cx="636680" cy="388402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lIns="45719" rIns="45719"/>
                <a:lstStyle>
                  <a:lvl1pPr>
                    <a:spcBef>
                      <a:spcPts val="700"/>
                    </a:spcBef>
                    <a:defRPr sz="1400">
                      <a:solidFill>
                        <a:srgbClr val="7F7F7F"/>
                      </a:solidFill>
                      <a:latin typeface="Avenir Next Regular"/>
                      <a:ea typeface="Avenir Next Regular"/>
                      <a:cs typeface="Avenir Next Regular"/>
                      <a:sym typeface="Avenir Next Regular"/>
                    </a:defRPr>
                  </a:lvl1pPr>
                </a:lstStyle>
                <a:p>
                  <a:pPr marL="0" marR="0" lvl="0" indent="0" algn="ctr" defTabSz="457200" rtl="0" eaLnBrk="1" fontAlgn="auto" latinLnBrk="0" hangingPunct="0">
                    <a:lnSpc>
                      <a:spcPct val="100000"/>
                    </a:lnSpc>
                    <a:spcBef>
                      <a:spcPts val="7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600" kern="0" noProof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PD</a:t>
                  </a:r>
                  <a:r>
                    <a:rPr lang="en-US" sz="1600" kern="0" baseline="-25000" noProof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tot</a:t>
                  </a:r>
                  <a:endParaRPr kumimoji="0" lang="en-US" sz="2000" i="1" u="none" strike="noStrike" kern="0" cap="none" spc="0" normalizeH="0" baseline="-25000" noProof="1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Calibri Light" panose="020F0302020204030204" pitchFamily="34" charset="0"/>
                    <a:cs typeface="Calibri Light" panose="020F0302020204030204" pitchFamily="34" charset="0"/>
                    <a:sym typeface="Avenir Next Regular"/>
                  </a:endParaRPr>
                </a:p>
              </p:txBody>
            </p:sp>
            <p:sp>
              <p:nvSpPr>
                <p:cNvPr id="40" name="Time">
                  <a:extLst>
                    <a:ext uri="{FF2B5EF4-FFF2-40B4-BE49-F238E27FC236}">
                      <a16:creationId xmlns:a16="http://schemas.microsoft.com/office/drawing/2014/main" id="{50FDDB47-FF76-0C5B-0C0F-08CA5C8FB3FF}"/>
                    </a:ext>
                  </a:extLst>
                </p:cNvPr>
                <p:cNvSpPr txBox="1"/>
                <p:nvPr/>
              </p:nvSpPr>
              <p:spPr>
                <a:xfrm>
                  <a:off x="20106860" y="23817096"/>
                  <a:ext cx="636680" cy="388402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lIns="45719" rIns="45719"/>
                <a:lstStyle>
                  <a:lvl1pPr>
                    <a:spcBef>
                      <a:spcPts val="700"/>
                    </a:spcBef>
                    <a:defRPr sz="1400">
                      <a:solidFill>
                        <a:srgbClr val="7F7F7F"/>
                      </a:solidFill>
                      <a:latin typeface="Avenir Next Regular"/>
                      <a:ea typeface="Avenir Next Regular"/>
                      <a:cs typeface="Avenir Next Regular"/>
                      <a:sym typeface="Avenir Next Regular"/>
                    </a:defRPr>
                  </a:lvl1pPr>
                </a:lstStyle>
                <a:p>
                  <a:pPr marL="0" marR="0" lvl="0" indent="0" algn="ctr" defTabSz="457200" rtl="0" eaLnBrk="1" fontAlgn="auto" latinLnBrk="0" hangingPunct="0">
                    <a:lnSpc>
                      <a:spcPct val="100000"/>
                    </a:lnSpc>
                    <a:spcBef>
                      <a:spcPts val="7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600" kern="0" noProof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PD</a:t>
                  </a:r>
                  <a:r>
                    <a:rPr lang="en-US" sz="1600" kern="0" baseline="-25000" noProof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liq</a:t>
                  </a:r>
                  <a:endParaRPr kumimoji="0" lang="en-US" sz="2000" i="1" u="none" strike="noStrike" kern="0" cap="none" spc="0" normalizeH="0" baseline="-25000" noProof="1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Calibri Light" panose="020F0302020204030204" pitchFamily="34" charset="0"/>
                    <a:cs typeface="Calibri Light" panose="020F0302020204030204" pitchFamily="34" charset="0"/>
                    <a:sym typeface="Avenir Next Regular"/>
                  </a:endParaRP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1D1D2B14-6E3B-88E8-1CD6-3A1294828662}"/>
                    </a:ext>
                  </a:extLst>
                </p:cNvPr>
                <p:cNvSpPr/>
                <p:nvPr/>
              </p:nvSpPr>
              <p:spPr>
                <a:xfrm>
                  <a:off x="14941560" y="26802481"/>
                  <a:ext cx="253333" cy="5147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5ED0E6C-1809-55F2-AD17-F3F3B0442143}"/>
                  </a:ext>
                </a:extLst>
              </p:cNvPr>
              <p:cNvSpPr txBox="1"/>
              <p:nvPr/>
            </p:nvSpPr>
            <p:spPr>
              <a:xfrm rot="18658905">
                <a:off x="2669877" y="4806004"/>
                <a:ext cx="827221" cy="332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US" sz="16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day 1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0F5A1E1-A011-0A97-EB99-4555B35D5DA5}"/>
                  </a:ext>
                </a:extLst>
              </p:cNvPr>
              <p:cNvSpPr txBox="1"/>
              <p:nvPr/>
            </p:nvSpPr>
            <p:spPr>
              <a:xfrm rot="18658905">
                <a:off x="3452882" y="4822368"/>
                <a:ext cx="827221" cy="332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:r>
                  <a:rPr lang="en-US" sz="16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day 3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3B69B3F-1D05-6495-D6E8-72B3494A4966}"/>
                  </a:ext>
                </a:extLst>
              </p:cNvPr>
              <p:cNvSpPr txBox="1"/>
              <p:nvPr/>
            </p:nvSpPr>
            <p:spPr>
              <a:xfrm rot="18658905">
                <a:off x="4172086" y="4806006"/>
                <a:ext cx="827221" cy="332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:r>
                  <a:rPr lang="en-US" sz="16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day 5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7D13487-7A9F-7FE4-67E6-B321E370177D}"/>
                  </a:ext>
                </a:extLst>
              </p:cNvPr>
              <p:cNvSpPr txBox="1"/>
              <p:nvPr/>
            </p:nvSpPr>
            <p:spPr>
              <a:xfrm rot="18658905">
                <a:off x="4922909" y="4824408"/>
                <a:ext cx="827221" cy="332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:r>
                  <a:rPr lang="en-US" sz="16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day 7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78E8E41-C997-0846-AEB4-BBDFBEF9D0F8}"/>
                  </a:ext>
                </a:extLst>
              </p:cNvPr>
              <p:cNvSpPr txBox="1"/>
              <p:nvPr/>
            </p:nvSpPr>
            <p:spPr>
              <a:xfrm rot="18658905">
                <a:off x="5661346" y="4831598"/>
                <a:ext cx="827221" cy="332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:r>
                  <a:rPr lang="en-US" sz="16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day 9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AFAB026-DB29-8426-512D-7FCA284BBB60}"/>
                  </a:ext>
                </a:extLst>
              </p:cNvPr>
              <p:cNvSpPr txBox="1"/>
              <p:nvPr/>
            </p:nvSpPr>
            <p:spPr>
              <a:xfrm rot="18658905">
                <a:off x="6371771" y="4831598"/>
                <a:ext cx="914536" cy="332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:r>
                  <a:rPr lang="en-US" sz="16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day 11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2EF7753-F288-874C-FB80-7AE38AC06EDC}"/>
                  </a:ext>
                </a:extLst>
              </p:cNvPr>
              <p:cNvSpPr txBox="1"/>
              <p:nvPr/>
            </p:nvSpPr>
            <p:spPr>
              <a:xfrm rot="18658905">
                <a:off x="7099622" y="4831596"/>
                <a:ext cx="948222" cy="332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:r>
                  <a:rPr lang="en-US" sz="16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day 13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9478F4A-BB20-B4D6-0DC4-5C2DC074E73D}"/>
                  </a:ext>
                </a:extLst>
              </p:cNvPr>
              <p:cNvSpPr txBox="1"/>
              <p:nvPr/>
            </p:nvSpPr>
            <p:spPr>
              <a:xfrm>
                <a:off x="5638494" y="5343770"/>
                <a:ext cx="827221" cy="332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US" sz="1600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  <a:sym typeface="Avenir Next Regular"/>
                  </a:rPr>
                  <a:t>time</a:t>
                </a:r>
              </a:p>
            </p:txBody>
          </p: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C33BCEB7-925B-E45B-E843-117CC6AAA7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96332" y="5504823"/>
                <a:ext cx="331757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86CB845-FDC7-366D-E91C-8F904D2908B4}"/>
                </a:ext>
              </a:extLst>
            </p:cNvPr>
            <p:cNvSpPr txBox="1"/>
            <p:nvPr/>
          </p:nvSpPr>
          <p:spPr>
            <a:xfrm rot="18658905">
              <a:off x="6136747" y="5193392"/>
              <a:ext cx="948222" cy="332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n-US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day 15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54B7ED4-A226-F4F5-8CC8-A478ADE1EF45}"/>
                </a:ext>
              </a:extLst>
            </p:cNvPr>
            <p:cNvSpPr txBox="1"/>
            <p:nvPr/>
          </p:nvSpPr>
          <p:spPr>
            <a:xfrm rot="18658905">
              <a:off x="6842008" y="5210563"/>
              <a:ext cx="948222" cy="332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n-US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day 17</a:t>
              </a:r>
            </a:p>
          </p:txBody>
        </p:sp>
      </p:grpSp>
      <p:sp>
        <p:nvSpPr>
          <p:cNvPr id="64" name="Titel 1">
            <a:extLst>
              <a:ext uri="{FF2B5EF4-FFF2-40B4-BE49-F238E27FC236}">
                <a16:creationId xmlns:a16="http://schemas.microsoft.com/office/drawing/2014/main" id="{1FECB698-A75E-E10C-3D2D-B57CFAB07AC1}"/>
              </a:ext>
            </a:extLst>
          </p:cNvPr>
          <p:cNvSpPr txBox="1">
            <a:spLocks/>
          </p:cNvSpPr>
          <p:nvPr/>
        </p:nvSpPr>
        <p:spPr>
          <a:xfrm>
            <a:off x="318379" y="385584"/>
            <a:ext cx="11449050" cy="484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649223" rtl="0" latinLnBrk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0" b="1" i="0" u="none" strike="noStrike" cap="all" spc="142" baseline="0">
                <a:solidFill>
                  <a:schemeClr val="accent1"/>
                </a:solidFill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  <a:lvl2pPr marL="0" marR="0" indent="0" algn="l" defTabSz="914400" rtl="0" latinLnBrk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all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914400" rtl="0" latinLnBrk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all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914400" rtl="0" latinLnBrk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all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914400" rtl="0" latinLnBrk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all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0" algn="l" defTabSz="914400" rtl="0" latinLnBrk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all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0" algn="l" defTabSz="914400" rtl="0" latinLnBrk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all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0" algn="l" defTabSz="914400" rtl="0" latinLnBrk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all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0" algn="l" defTabSz="914400" rtl="0" latinLnBrk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all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r>
              <a:rPr lang="en-US" sz="2400" kern="0" spc="220" noProof="1">
                <a:solidFill>
                  <a:schemeClr val="tx2"/>
                </a:solidFill>
                <a:latin typeface="Calibri"/>
                <a:cs typeface="Calibri"/>
                <a:sym typeface="Calibri"/>
              </a:rPr>
              <a:t>Simple approach allows to monitor long-term dynamics in total and liquid proton density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224186D3-0C3E-F9E2-FD5D-BA0FC0BA09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325"/>
          <a:stretch>
            <a:fillRect/>
          </a:stretch>
        </p:blipFill>
        <p:spPr>
          <a:xfrm>
            <a:off x="7860583" y="950384"/>
            <a:ext cx="4050345" cy="2511625"/>
          </a:xfrm>
          <a:prstGeom prst="rect">
            <a:avLst/>
          </a:prstGeom>
          <a:ln w="12700">
            <a:noFill/>
          </a:ln>
        </p:spPr>
      </p:pic>
      <p:sp>
        <p:nvSpPr>
          <p:cNvPr id="67" name="Slide Number Placeholder 5">
            <a:extLst>
              <a:ext uri="{FF2B5EF4-FFF2-40B4-BE49-F238E27FC236}">
                <a16:creationId xmlns:a16="http://schemas.microsoft.com/office/drawing/2014/main" id="{9FEBAC6F-D454-E384-4841-D5E43E6682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818290" y="6381328"/>
            <a:ext cx="720000" cy="221109"/>
          </a:xfrm>
        </p:spPr>
        <p:txBody>
          <a:bodyPr/>
          <a:lstStyle/>
          <a:p>
            <a:r>
              <a:rPr lang="en-US" dirty="0"/>
              <a:t>Page </a:t>
            </a:r>
            <a:fld id="{A52F4D17-1AD6-42D9-B93A-EB002C62F438}" type="slidenum">
              <a:rPr lang="en-US" smtClean="0"/>
              <a:pPr/>
              <a:t>5</a:t>
            </a:fld>
            <a:endParaRPr lang="en-US" noProof="0" dirty="0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C470DE0-A044-38D0-BB8E-4AD7591BF885}"/>
              </a:ext>
            </a:extLst>
          </p:cNvPr>
          <p:cNvGrpSpPr/>
          <p:nvPr/>
        </p:nvGrpSpPr>
        <p:grpSpPr>
          <a:xfrm>
            <a:off x="7539283" y="3522826"/>
            <a:ext cx="4876406" cy="2410942"/>
            <a:chOff x="7539283" y="3522826"/>
            <a:chExt cx="4876406" cy="2410942"/>
          </a:xfrm>
        </p:grpSpPr>
        <p:pic>
          <p:nvPicPr>
            <p:cNvPr id="83" name="Picture 82" descr="A graph of a graph&#10;&#10;AI-generated content may be incorrect.">
              <a:extLst>
                <a:ext uri="{FF2B5EF4-FFF2-40B4-BE49-F238E27FC236}">
                  <a16:creationId xmlns:a16="http://schemas.microsoft.com/office/drawing/2014/main" id="{7BCFEF73-7C16-F6E8-DE83-923438E81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24" t="45778" r="-1935" b="8038"/>
            <a:stretch>
              <a:fillRect/>
            </a:stretch>
          </p:blipFill>
          <p:spPr>
            <a:xfrm>
              <a:off x="9858381" y="3522826"/>
              <a:ext cx="2316194" cy="175945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4" name="PD   -  Total Proton Density">
                  <a:extLst>
                    <a:ext uri="{FF2B5EF4-FFF2-40B4-BE49-F238E27FC236}">
                      <a16:creationId xmlns:a16="http://schemas.microsoft.com/office/drawing/2014/main" id="{FB90DBE6-236F-FAA1-2C69-85717F3727CE}"/>
                    </a:ext>
                  </a:extLst>
                </p:cNvPr>
                <p:cNvSpPr txBox="1"/>
                <p:nvPr/>
              </p:nvSpPr>
              <p:spPr>
                <a:xfrm>
                  <a:off x="7876660" y="5524290"/>
                  <a:ext cx="432048" cy="40947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hangingPunct="0">
                    <a:spcBef>
                      <a:spcPts val="700"/>
                    </a:spcBef>
                    <a:defRPr sz="1500">
                      <a:solidFill>
                        <a:srgbClr val="FF2600"/>
                      </a:solidFill>
                      <a:latin typeface="Avenir Next Regular"/>
                      <a:ea typeface="Avenir Next Regular"/>
                      <a:cs typeface="Avenir Next Regular"/>
                      <a:sym typeface="Avenir Next Regular"/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kern="0" noProof="1" dirty="0" smtClean="0">
                                <a:solidFill>
                                  <a:srgbClr val="525252"/>
                                </a:solidFill>
                                <a:latin typeface="Cambria Math" panose="02040503050406030204" pitchFamily="18" charset="0"/>
                                <a:ea typeface="Avenir Next Regular"/>
                                <a:cs typeface="Avenir Next Regular"/>
                                <a:sym typeface="Avenir Next Regular"/>
                              </a:rPr>
                            </m:ctrlPr>
                          </m:sSubPr>
                          <m:e>
                            <m:r>
                              <a:rPr lang="en-US" sz="1400" i="1" kern="0" noProof="1" dirty="0" smtClean="0">
                                <a:solidFill>
                                  <a:srgbClr val="525252"/>
                                </a:solidFill>
                                <a:latin typeface="Cambria Math" panose="02040503050406030204" pitchFamily="18" charset="0"/>
                                <a:ea typeface="Avenir Next Regular"/>
                                <a:cs typeface="Avenir Next Regular"/>
                                <a:sym typeface="Avenir Next Regular"/>
                              </a:rPr>
                              <m:t>𝑃𝐷</m:t>
                            </m:r>
                          </m:e>
                          <m:sub>
                            <m:r>
                              <a:rPr lang="en-US" sz="1400" i="1" kern="0" noProof="1" dirty="0" smtClean="0">
                                <a:solidFill>
                                  <a:srgbClr val="525252"/>
                                </a:solidFill>
                                <a:latin typeface="Cambria Math" panose="02040503050406030204" pitchFamily="18" charset="0"/>
                                <a:ea typeface="Avenir Next Regular"/>
                                <a:cs typeface="Avenir Next Regular"/>
                                <a:sym typeface="Avenir Next Regular"/>
                              </a:rPr>
                              <m:t>𝑡𝑜𝑡</m:t>
                            </m:r>
                          </m:sub>
                        </m:sSub>
                        <m:r>
                          <a:rPr lang="en-US" sz="1400" i="1" kern="0" noProof="1" dirty="0" smtClean="0">
                            <a:solidFill>
                              <a:srgbClr val="525252"/>
                            </a:solidFill>
                            <a:latin typeface="Cambria Math" panose="02040503050406030204" pitchFamily="18" charset="0"/>
                            <a:ea typeface="Avenir Next Regular"/>
                            <a:cs typeface="Avenir Next Regular"/>
                            <a:sym typeface="Avenir Next Regular"/>
                          </a:rPr>
                          <m:t>:</m:t>
                        </m:r>
                      </m:oMath>
                    </m:oMathPara>
                  </a14:m>
                  <a:endParaRPr lang="en-US" sz="1600" kern="0" noProof="1">
                    <a:solidFill>
                      <a:srgbClr val="535353"/>
                    </a:solidFill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mc:Choice>
          <mc:Fallback>
            <p:sp>
              <p:nvSpPr>
                <p:cNvPr id="84" name="PD   -  Total Proton Density">
                  <a:extLst>
                    <a:ext uri="{FF2B5EF4-FFF2-40B4-BE49-F238E27FC236}">
                      <a16:creationId xmlns:a16="http://schemas.microsoft.com/office/drawing/2014/main" id="{FB90DBE6-236F-FAA1-2C69-85717F3727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6660" y="5524290"/>
                  <a:ext cx="432048" cy="409478"/>
                </a:xfrm>
                <a:prstGeom prst="rect">
                  <a:avLst/>
                </a:prstGeom>
                <a:blipFill>
                  <a:blip r:embed="rId6"/>
                  <a:stretch>
                    <a:fillRect l="-2817" r="-30986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PD   -  Total Proton Density">
              <a:extLst>
                <a:ext uri="{FF2B5EF4-FFF2-40B4-BE49-F238E27FC236}">
                  <a16:creationId xmlns:a16="http://schemas.microsoft.com/office/drawing/2014/main" id="{0A587164-65CC-5F7D-96AE-97942FA1824F}"/>
                </a:ext>
              </a:extLst>
            </p:cNvPr>
            <p:cNvSpPr txBox="1"/>
            <p:nvPr/>
          </p:nvSpPr>
          <p:spPr>
            <a:xfrm>
              <a:off x="8430372" y="5558544"/>
              <a:ext cx="1564268" cy="2640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hangingPunct="0">
                <a:spcBef>
                  <a:spcPts val="700"/>
                </a:spcBef>
                <a:defRPr sz="1500">
                  <a:solidFill>
                    <a:srgbClr val="FF2600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  <a:r>
                <a:rPr lang="en-US" sz="1200" kern="0" noProof="1">
                  <a:solidFill>
                    <a:srgbClr val="535353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Avenir Next Regular"/>
                </a:rPr>
                <a:t>Total Proton Density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6" name="PD   -  Total Proton Density">
                  <a:extLst>
                    <a:ext uri="{FF2B5EF4-FFF2-40B4-BE49-F238E27FC236}">
                      <a16:creationId xmlns:a16="http://schemas.microsoft.com/office/drawing/2014/main" id="{6F210097-17B5-2522-CBF0-9B81DC6301F5}"/>
                    </a:ext>
                  </a:extLst>
                </p:cNvPr>
                <p:cNvSpPr txBox="1"/>
                <p:nvPr/>
              </p:nvSpPr>
              <p:spPr>
                <a:xfrm>
                  <a:off x="10197648" y="5514615"/>
                  <a:ext cx="432048" cy="40947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hangingPunct="0">
                    <a:spcBef>
                      <a:spcPts val="700"/>
                    </a:spcBef>
                    <a:defRPr sz="1500">
                      <a:solidFill>
                        <a:srgbClr val="FF2600"/>
                      </a:solidFill>
                      <a:latin typeface="Avenir Next Regular"/>
                      <a:ea typeface="Avenir Next Regular"/>
                      <a:cs typeface="Avenir Next Regular"/>
                      <a:sym typeface="Avenir Next Regular"/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kern="0" noProof="1" dirty="0" smtClean="0">
                                <a:solidFill>
                                  <a:srgbClr val="525252"/>
                                </a:solidFill>
                                <a:latin typeface="Cambria Math" panose="02040503050406030204" pitchFamily="18" charset="0"/>
                                <a:ea typeface="Avenir Next Regular"/>
                                <a:cs typeface="Avenir Next Regular"/>
                                <a:sym typeface="Avenir Next Regular"/>
                              </a:rPr>
                            </m:ctrlPr>
                          </m:sSubPr>
                          <m:e>
                            <m:r>
                              <a:rPr lang="en-US" sz="1400" i="1" kern="0" noProof="1" dirty="0" smtClean="0">
                                <a:solidFill>
                                  <a:srgbClr val="525252"/>
                                </a:solidFill>
                                <a:latin typeface="Cambria Math" panose="02040503050406030204" pitchFamily="18" charset="0"/>
                                <a:ea typeface="Avenir Next Regular"/>
                                <a:cs typeface="Avenir Next Regular"/>
                                <a:sym typeface="Avenir Next Regular"/>
                              </a:rPr>
                              <m:t>𝑃𝐷</m:t>
                            </m:r>
                          </m:e>
                          <m:sub>
                            <m:r>
                              <a:rPr lang="en-US" sz="1400" i="1" kern="0" noProof="1" dirty="0" smtClean="0">
                                <a:solidFill>
                                  <a:srgbClr val="525252"/>
                                </a:solidFill>
                                <a:latin typeface="Cambria Math" panose="02040503050406030204" pitchFamily="18" charset="0"/>
                                <a:ea typeface="Avenir Next Regular"/>
                                <a:cs typeface="Avenir Next Regular"/>
                                <a:sym typeface="Avenir Next Regular"/>
                              </a:rPr>
                              <m:t>𝑙𝑖𝑞</m:t>
                            </m:r>
                          </m:sub>
                        </m:sSub>
                        <m:r>
                          <a:rPr lang="en-US" sz="1400" i="1" kern="0" noProof="1" dirty="0" smtClean="0">
                            <a:solidFill>
                              <a:srgbClr val="525252"/>
                            </a:solidFill>
                            <a:latin typeface="Cambria Math" panose="02040503050406030204" pitchFamily="18" charset="0"/>
                            <a:ea typeface="Avenir Next Regular"/>
                            <a:cs typeface="Avenir Next Regular"/>
                            <a:sym typeface="Avenir Next Regular"/>
                          </a:rPr>
                          <m:t>:</m:t>
                        </m:r>
                      </m:oMath>
                    </m:oMathPara>
                  </a14:m>
                  <a:endParaRPr lang="en-US" sz="1600" kern="0" noProof="1">
                    <a:solidFill>
                      <a:srgbClr val="535353"/>
                    </a:solidFill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mc:Choice>
          <mc:Fallback>
            <p:sp>
              <p:nvSpPr>
                <p:cNvPr id="86" name="PD   -  Total Proton Density">
                  <a:extLst>
                    <a:ext uri="{FF2B5EF4-FFF2-40B4-BE49-F238E27FC236}">
                      <a16:creationId xmlns:a16="http://schemas.microsoft.com/office/drawing/2014/main" id="{6F210097-17B5-2522-CBF0-9B81DC6301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97648" y="5514615"/>
                  <a:ext cx="432048" cy="409478"/>
                </a:xfrm>
                <a:prstGeom prst="rect">
                  <a:avLst/>
                </a:prstGeom>
                <a:blipFill>
                  <a:blip r:embed="rId7"/>
                  <a:stretch>
                    <a:fillRect l="-4225" r="-23944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PD   -  Total Proton Density">
              <a:extLst>
                <a:ext uri="{FF2B5EF4-FFF2-40B4-BE49-F238E27FC236}">
                  <a16:creationId xmlns:a16="http://schemas.microsoft.com/office/drawing/2014/main" id="{EA0BE038-4F31-0D62-34CE-76CEAD8EC437}"/>
                </a:ext>
              </a:extLst>
            </p:cNvPr>
            <p:cNvSpPr txBox="1"/>
            <p:nvPr/>
          </p:nvSpPr>
          <p:spPr>
            <a:xfrm>
              <a:off x="10698124" y="5545284"/>
              <a:ext cx="1717565" cy="2390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hangingPunct="0">
                <a:spcBef>
                  <a:spcPts val="700"/>
                </a:spcBef>
                <a:defRPr sz="1500">
                  <a:solidFill>
                    <a:srgbClr val="FF2600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  <a:r>
                <a:rPr lang="en-US" sz="1200" kern="0" noProof="1">
                  <a:solidFill>
                    <a:srgbClr val="535353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Avenir Next Regular"/>
                </a:rPr>
                <a:t>Liquid  Proton Density</a:t>
              </a:r>
            </a:p>
          </p:txBody>
        </p:sp>
        <p:pic>
          <p:nvPicPr>
            <p:cNvPr id="88" name="Picture 87" descr="A graph of a graph&#10;&#10;AI-generated content may be incorrect.">
              <a:extLst>
                <a:ext uri="{FF2B5EF4-FFF2-40B4-BE49-F238E27FC236}">
                  <a16:creationId xmlns:a16="http://schemas.microsoft.com/office/drawing/2014/main" id="{EF261897-E7D8-8D3B-EE95-BC9F4A5DB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92" t="-944" r="-1003" b="52404"/>
            <a:stretch>
              <a:fillRect/>
            </a:stretch>
          </p:blipFill>
          <p:spPr>
            <a:xfrm>
              <a:off x="7539283" y="3525683"/>
              <a:ext cx="2296647" cy="1833637"/>
            </a:xfrm>
            <a:prstGeom prst="rect">
              <a:avLst/>
            </a:prstGeom>
          </p:spPr>
        </p:pic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10A5370-5965-7BA5-0E9E-BDF0219ADE6F}"/>
                </a:ext>
              </a:extLst>
            </p:cNvPr>
            <p:cNvSpPr/>
            <p:nvPr/>
          </p:nvSpPr>
          <p:spPr>
            <a:xfrm>
              <a:off x="7682220" y="5118815"/>
              <a:ext cx="4076806" cy="190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4B032A7-843F-D456-4A97-883A5E9B2E9B}"/>
                </a:ext>
              </a:extLst>
            </p:cNvPr>
            <p:cNvSpPr/>
            <p:nvPr/>
          </p:nvSpPr>
          <p:spPr>
            <a:xfrm flipH="1" flipV="1">
              <a:off x="7539472" y="3891714"/>
              <a:ext cx="321300" cy="1353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9E1A44D2-0D52-4E3A-3E36-03549459B8EE}"/>
                </a:ext>
              </a:extLst>
            </p:cNvPr>
            <p:cNvSpPr/>
            <p:nvPr/>
          </p:nvSpPr>
          <p:spPr>
            <a:xfrm flipV="1">
              <a:off x="9789064" y="3956681"/>
              <a:ext cx="321299" cy="10091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3D9FF782-0857-0749-51BB-7EE4F9E018D5}"/>
                </a:ext>
              </a:extLst>
            </p:cNvPr>
            <p:cNvSpPr/>
            <p:nvPr/>
          </p:nvSpPr>
          <p:spPr>
            <a:xfrm>
              <a:off x="7889218" y="3596389"/>
              <a:ext cx="3937758" cy="22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/>
            </a:p>
          </p:txBody>
        </p:sp>
        <p:sp>
          <p:nvSpPr>
            <p:cNvPr id="93" name="Mean value 0-25 ms interval CPMG">
              <a:extLst>
                <a:ext uri="{FF2B5EF4-FFF2-40B4-BE49-F238E27FC236}">
                  <a16:creationId xmlns:a16="http://schemas.microsoft.com/office/drawing/2014/main" id="{971D7B21-9A43-CC8C-BF82-B7645C1EE3E0}"/>
                </a:ext>
              </a:extLst>
            </p:cNvPr>
            <p:cNvSpPr txBox="1"/>
            <p:nvPr/>
          </p:nvSpPr>
          <p:spPr>
            <a:xfrm>
              <a:off x="10195214" y="5130063"/>
              <a:ext cx="1689495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spAutoFit/>
            </a:bodyPr>
            <a:lstStyle>
              <a:lvl1pPr algn="ctr">
                <a:spcBef>
                  <a:spcPts val="700"/>
                </a:spcBef>
                <a:defRPr sz="1200">
                  <a:solidFill>
                    <a:srgbClr val="535353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1">
                  <a:ln>
                    <a:noFill/>
                  </a:ln>
                  <a:solidFill>
                    <a:srgbClr val="535353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Avenir Next Regular"/>
                </a:rPr>
                <a:t>Mean value 0-25 ms interval CPMG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4" name="Mono-exponential fit first 75  s FID">
                  <a:extLst>
                    <a:ext uri="{FF2B5EF4-FFF2-40B4-BE49-F238E27FC236}">
                      <a16:creationId xmlns:a16="http://schemas.microsoft.com/office/drawing/2014/main" id="{72C79F3A-660C-8BB2-3F20-21F4C7637B54}"/>
                    </a:ext>
                  </a:extLst>
                </p:cNvPr>
                <p:cNvSpPr txBox="1"/>
                <p:nvPr/>
              </p:nvSpPr>
              <p:spPr>
                <a:xfrm>
                  <a:off x="8054802" y="5106844"/>
                  <a:ext cx="1436928" cy="461665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lIns="45719" rIns="45719">
                  <a:spAutoFit/>
                </a:bodyPr>
                <a:lstStyle/>
                <a:p>
                  <a:pPr algn="ctr" hangingPunct="0">
                    <a:spcBef>
                      <a:spcPts val="700"/>
                    </a:spcBef>
                    <a:defRPr sz="1200">
                      <a:solidFill>
                        <a:srgbClr val="535353"/>
                      </a:solidFill>
                      <a:latin typeface="Avenir Next Regular"/>
                      <a:ea typeface="Avenir Next Regular"/>
                      <a:cs typeface="Avenir Next Regular"/>
                      <a:sym typeface="Avenir Next Regular"/>
                    </a:defRPr>
                  </a:pPr>
                  <a:r>
                    <a:rPr lang="en-US" sz="1200" kern="0" noProof="1">
                      <a:solidFill>
                        <a:srgbClr val="535353"/>
                      </a:solidFill>
                      <a:latin typeface="Calibri Light" panose="020F0302020204030204" pitchFamily="34" charset="0"/>
                      <a:ea typeface="Calibri Light" panose="020F0302020204030204" pitchFamily="34" charset="0"/>
                      <a:cs typeface="Calibri Light" panose="020F0302020204030204" pitchFamily="34" charset="0"/>
                      <a:sym typeface="Avenir Next Regular"/>
                    </a:rPr>
                    <a:t>Mono-exponential fit first 75 </a:t>
                  </a:r>
                  <a14:m>
                    <m:oMath xmlns:m="http://schemas.openxmlformats.org/officeDocument/2006/math">
                      <m:r>
                        <a:rPr lang="en-US" sz="1200" i="1" kern="0" noProof="1" dirty="0" smtClean="0">
                          <a:solidFill>
                            <a:srgbClr val="525252"/>
                          </a:solidFill>
                          <a:latin typeface="Cambria Math" panose="02040503050406030204" pitchFamily="18" charset="0"/>
                          <a:ea typeface="Avenir Next Regular"/>
                          <a:cs typeface="Avenir Next Regular"/>
                          <a:sym typeface="Avenir Next Regular"/>
                        </a:rPr>
                        <m:t>𝜇</m:t>
                      </m:r>
                    </m:oMath>
                  </a14:m>
                  <a:r>
                    <a:rPr lang="en-US" sz="1200" kern="0" noProof="1">
                      <a:solidFill>
                        <a:srgbClr val="535353"/>
                      </a:solidFill>
                      <a:latin typeface="Calibri Light" panose="020F0302020204030204" pitchFamily="34" charset="0"/>
                      <a:ea typeface="Calibri Light" panose="020F0302020204030204" pitchFamily="34" charset="0"/>
                      <a:cs typeface="Calibri Light" panose="020F0302020204030204" pitchFamily="34" charset="0"/>
                      <a:sym typeface="Avenir Next Regular"/>
                    </a:rPr>
                    <a:t>s FID </a:t>
                  </a:r>
                </a:p>
              </p:txBody>
            </p:sp>
          </mc:Choice>
          <mc:Fallback>
            <p:sp>
              <p:nvSpPr>
                <p:cNvPr id="94" name="Mono-exponential fit first 75  s FID">
                  <a:extLst>
                    <a:ext uri="{FF2B5EF4-FFF2-40B4-BE49-F238E27FC236}">
                      <a16:creationId xmlns:a16="http://schemas.microsoft.com/office/drawing/2014/main" id="{72C79F3A-660C-8BB2-3F20-21F4C7637B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4802" y="5106844"/>
                  <a:ext cx="1436928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1695" t="-1333" r="-3814" b="-10667"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5" name="FID">
              <a:extLst>
                <a:ext uri="{FF2B5EF4-FFF2-40B4-BE49-F238E27FC236}">
                  <a16:creationId xmlns:a16="http://schemas.microsoft.com/office/drawing/2014/main" id="{72615686-C826-56E9-C0C0-C290012A51FC}"/>
                </a:ext>
              </a:extLst>
            </p:cNvPr>
            <p:cNvSpPr txBox="1"/>
            <p:nvPr/>
          </p:nvSpPr>
          <p:spPr>
            <a:xfrm>
              <a:off x="8440584" y="3667962"/>
              <a:ext cx="771382" cy="2969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spcBef>
                  <a:spcPts val="700"/>
                </a:spcBef>
                <a:defRPr sz="1400">
                  <a:solidFill>
                    <a:srgbClr val="FF2600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1">
                  <a:ln>
                    <a:noFill/>
                  </a:ln>
                  <a:solidFill>
                    <a:srgbClr val="DC143C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Avenir Next Regular"/>
                </a:rPr>
                <a:t>FID</a:t>
              </a:r>
              <a:endParaRPr kumimoji="0" lang="en-US" sz="1400" b="0" i="0" u="none" strike="noStrike" kern="0" cap="none" spc="0" normalizeH="0" baseline="0" noProof="1">
                <a:ln>
                  <a:noFill/>
                </a:ln>
                <a:solidFill>
                  <a:srgbClr val="DC143C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venir Next Regular"/>
              </a:endParaRPr>
            </a:p>
          </p:txBody>
        </p:sp>
        <p:sp>
          <p:nvSpPr>
            <p:cNvPr id="96" name="CPMG">
              <a:extLst>
                <a:ext uri="{FF2B5EF4-FFF2-40B4-BE49-F238E27FC236}">
                  <a16:creationId xmlns:a16="http://schemas.microsoft.com/office/drawing/2014/main" id="{E8D6132E-1CBE-2E93-2727-463AD14630CA}"/>
                </a:ext>
              </a:extLst>
            </p:cNvPr>
            <p:cNvSpPr txBox="1"/>
            <p:nvPr/>
          </p:nvSpPr>
          <p:spPr>
            <a:xfrm>
              <a:off x="10756778" y="3681529"/>
              <a:ext cx="771382" cy="2969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spcBef>
                  <a:spcPts val="700"/>
                </a:spcBef>
                <a:defRPr sz="1400">
                  <a:solidFill>
                    <a:srgbClr val="0433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1">
                  <a:ln>
                    <a:noFill/>
                  </a:ln>
                  <a:solidFill>
                    <a:srgbClr val="4169E1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Avenir Next Regular"/>
                </a:rPr>
                <a:t>CPMG</a:t>
              </a:r>
            </a:p>
          </p:txBody>
        </p:sp>
      </p:grpSp>
      <p:sp>
        <p:nvSpPr>
          <p:cNvPr id="2" name="Textplatzhalter 10">
            <a:extLst>
              <a:ext uri="{FF2B5EF4-FFF2-40B4-BE49-F238E27FC236}">
                <a16:creationId xmlns:a16="http://schemas.microsoft.com/office/drawing/2014/main" id="{C4D02671-D18B-E23E-0917-CC299A7EE0D9}"/>
              </a:ext>
            </a:extLst>
          </p:cNvPr>
          <p:cNvSpPr/>
          <p:nvPr/>
        </p:nvSpPr>
        <p:spPr>
          <a:xfrm>
            <a:off x="321289" y="1384491"/>
            <a:ext cx="5896412" cy="409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l" defTabSz="914400" rtl="0" eaLnBrk="1" fontAlgn="auto" latinLnBrk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i="1">
                <a:solidFill>
                  <a:srgbClr val="023D6B">
                    <a:satOff val="-70145"/>
                    <a:lumOff val="39313"/>
                  </a:srgbClr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lang="en-US" sz="2200" u="none" strike="noStrike" kern="0" cap="none" spc="0" normalizeH="0" baseline="0" noProof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Long term measurement of a developing bean pod</a:t>
            </a:r>
            <a:endParaRPr kumimoji="0" lang="en-US" sz="2200" u="none" strike="noStrike" kern="0" cap="none" spc="0" normalizeH="0" baseline="0" noProof="1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5655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C8C82-642C-FAAE-9B8D-6CD2A6933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>
            <a:extLst>
              <a:ext uri="{FF2B5EF4-FFF2-40B4-BE49-F238E27FC236}">
                <a16:creationId xmlns:a16="http://schemas.microsoft.com/office/drawing/2014/main" id="{CF6104A2-00EF-E369-A17B-4688E6140E2C}"/>
              </a:ext>
            </a:extLst>
          </p:cNvPr>
          <p:cNvGrpSpPr>
            <a:grpSpLocks noChangeAspect="1"/>
          </p:cNvGrpSpPr>
          <p:nvPr/>
        </p:nvGrpSpPr>
        <p:grpSpPr>
          <a:xfrm>
            <a:off x="-92967" y="1689931"/>
            <a:ext cx="7625350" cy="4662604"/>
            <a:chOff x="47328" y="1610355"/>
            <a:chExt cx="7780006" cy="475717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991AF3F8-9A81-1670-1043-93DA512A1E11}"/>
                </a:ext>
              </a:extLst>
            </p:cNvPr>
            <p:cNvGrpSpPr/>
            <p:nvPr/>
          </p:nvGrpSpPr>
          <p:grpSpPr>
            <a:xfrm>
              <a:off x="47328" y="1610355"/>
              <a:ext cx="7780006" cy="4757170"/>
              <a:chOff x="1748467" y="1288293"/>
              <a:chExt cx="7780006" cy="4757170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A61ABA6D-A43A-43DD-7ACD-3EE1008C735A}"/>
                  </a:ext>
                </a:extLst>
              </p:cNvPr>
              <p:cNvGrpSpPr/>
              <p:nvPr/>
            </p:nvGrpSpPr>
            <p:grpSpPr>
              <a:xfrm>
                <a:off x="1748467" y="1288293"/>
                <a:ext cx="7780006" cy="4757170"/>
                <a:chOff x="13049374" y="23182782"/>
                <a:chExt cx="8293960" cy="5071434"/>
              </a:xfrm>
            </p:grpSpPr>
            <p:pic>
              <p:nvPicPr>
                <p:cNvPr id="7" name="Picture 6" descr="A graph with a line going up&#10;&#10;AI-generated content may be incorrect.">
                  <a:extLst>
                    <a:ext uri="{FF2B5EF4-FFF2-40B4-BE49-F238E27FC236}">
                      <a16:creationId xmlns:a16="http://schemas.microsoft.com/office/drawing/2014/main" id="{D6B305DF-7CED-E008-437B-CF9A9F1A7E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049374" y="23256669"/>
                  <a:ext cx="8163149" cy="4997547"/>
                </a:xfrm>
                <a:prstGeom prst="rect">
                  <a:avLst/>
                </a:prstGeom>
              </p:spPr>
            </p:pic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CF1E55C7-73EA-A49D-C85A-1A1C00E3934D}"/>
                    </a:ext>
                  </a:extLst>
                </p:cNvPr>
                <p:cNvSpPr/>
                <p:nvPr/>
              </p:nvSpPr>
              <p:spPr>
                <a:xfrm>
                  <a:off x="13180185" y="26861621"/>
                  <a:ext cx="8163149" cy="127233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93389B7-D3FC-D94D-FCDA-FC47C78F82D0}"/>
                    </a:ext>
                  </a:extLst>
                </p:cNvPr>
                <p:cNvSpPr/>
                <p:nvPr/>
              </p:nvSpPr>
              <p:spPr>
                <a:xfrm>
                  <a:off x="13193874" y="23182782"/>
                  <a:ext cx="1002930" cy="392751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Time">
                  <a:extLst>
                    <a:ext uri="{FF2B5EF4-FFF2-40B4-BE49-F238E27FC236}">
                      <a16:creationId xmlns:a16="http://schemas.microsoft.com/office/drawing/2014/main" id="{2F9413E0-050B-8345-8F54-924FC69C49D8}"/>
                    </a:ext>
                  </a:extLst>
                </p:cNvPr>
                <p:cNvSpPr txBox="1"/>
                <p:nvPr/>
              </p:nvSpPr>
              <p:spPr>
                <a:xfrm>
                  <a:off x="13555815" y="23359478"/>
                  <a:ext cx="675231" cy="388402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lIns="45719" rIns="45719"/>
                <a:lstStyle>
                  <a:lvl1pPr>
                    <a:spcBef>
                      <a:spcPts val="700"/>
                    </a:spcBef>
                    <a:defRPr sz="1400">
                      <a:solidFill>
                        <a:srgbClr val="7F7F7F"/>
                      </a:solidFill>
                      <a:latin typeface="Avenir Next Regular"/>
                      <a:ea typeface="Avenir Next Regular"/>
                      <a:cs typeface="Avenir Next Regular"/>
                      <a:sym typeface="Avenir Next Regular"/>
                    </a:defRPr>
                  </a:lvl1pPr>
                </a:lstStyle>
                <a:p>
                  <a:pPr marL="0" marR="0" lvl="0" indent="0" algn="r" defTabSz="457200" rtl="0" eaLnBrk="1" fontAlgn="auto" latinLnBrk="0" hangingPunct="0">
                    <a:lnSpc>
                      <a:spcPct val="100000"/>
                    </a:lnSpc>
                    <a:spcBef>
                      <a:spcPts val="7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600" kern="0" noProof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250</a:t>
                  </a:r>
                  <a:endParaRPr kumimoji="0" lang="en-US" sz="2400" i="1" u="none" strike="noStrike" kern="0" cap="none" spc="0" normalizeH="0" baseline="0" noProof="1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Calibri Light" panose="020F0302020204030204" pitchFamily="34" charset="0"/>
                    <a:cs typeface="Calibri Light" panose="020F0302020204030204" pitchFamily="34" charset="0"/>
                    <a:sym typeface="Avenir Next Regular"/>
                  </a:endParaRPr>
                </a:p>
              </p:txBody>
            </p:sp>
            <p:sp>
              <p:nvSpPr>
                <p:cNvPr id="12" name="Time">
                  <a:extLst>
                    <a:ext uri="{FF2B5EF4-FFF2-40B4-BE49-F238E27FC236}">
                      <a16:creationId xmlns:a16="http://schemas.microsoft.com/office/drawing/2014/main" id="{4D4A0FA1-DF45-3630-D492-688DD963AD0E}"/>
                    </a:ext>
                  </a:extLst>
                </p:cNvPr>
                <p:cNvSpPr txBox="1"/>
                <p:nvPr/>
              </p:nvSpPr>
              <p:spPr>
                <a:xfrm>
                  <a:off x="13520573" y="24871778"/>
                  <a:ext cx="675231" cy="388402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lIns="45719" rIns="45719"/>
                <a:lstStyle>
                  <a:lvl1pPr>
                    <a:spcBef>
                      <a:spcPts val="700"/>
                    </a:spcBef>
                    <a:defRPr sz="1400">
                      <a:solidFill>
                        <a:srgbClr val="7F7F7F"/>
                      </a:solidFill>
                      <a:latin typeface="Avenir Next Regular"/>
                      <a:ea typeface="Avenir Next Regular"/>
                      <a:cs typeface="Avenir Next Regular"/>
                      <a:sym typeface="Avenir Next Regular"/>
                    </a:defRPr>
                  </a:lvl1pPr>
                </a:lstStyle>
                <a:p>
                  <a:pPr marL="0" marR="0" lvl="0" indent="0" algn="r" defTabSz="457200" rtl="0" eaLnBrk="1" fontAlgn="auto" latinLnBrk="0" hangingPunct="0">
                    <a:lnSpc>
                      <a:spcPct val="100000"/>
                    </a:lnSpc>
                    <a:spcBef>
                      <a:spcPts val="7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600" kern="0" noProof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150</a:t>
                  </a:r>
                  <a:endParaRPr kumimoji="0" lang="en-US" sz="2400" i="1" u="none" strike="noStrike" kern="0" cap="none" spc="0" normalizeH="0" baseline="0" noProof="1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Calibri Light" panose="020F0302020204030204" pitchFamily="34" charset="0"/>
                    <a:cs typeface="Calibri Light" panose="020F0302020204030204" pitchFamily="34" charset="0"/>
                    <a:sym typeface="Avenir Next Regular"/>
                  </a:endParaRPr>
                </a:p>
              </p:txBody>
            </p:sp>
            <p:sp>
              <p:nvSpPr>
                <p:cNvPr id="13" name="Time">
                  <a:extLst>
                    <a:ext uri="{FF2B5EF4-FFF2-40B4-BE49-F238E27FC236}">
                      <a16:creationId xmlns:a16="http://schemas.microsoft.com/office/drawing/2014/main" id="{AE94958C-BBE4-156D-DF9B-2A2BD34C51C8}"/>
                    </a:ext>
                  </a:extLst>
                </p:cNvPr>
                <p:cNvSpPr txBox="1"/>
                <p:nvPr/>
              </p:nvSpPr>
              <p:spPr>
                <a:xfrm>
                  <a:off x="13520573" y="26384078"/>
                  <a:ext cx="675231" cy="388402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lIns="45719" rIns="45719"/>
                <a:lstStyle>
                  <a:lvl1pPr>
                    <a:spcBef>
                      <a:spcPts val="700"/>
                    </a:spcBef>
                    <a:defRPr sz="1400">
                      <a:solidFill>
                        <a:srgbClr val="7F7F7F"/>
                      </a:solidFill>
                      <a:latin typeface="Avenir Next Regular"/>
                      <a:ea typeface="Avenir Next Regular"/>
                      <a:cs typeface="Avenir Next Regular"/>
                      <a:sym typeface="Avenir Next Regular"/>
                    </a:defRPr>
                  </a:lvl1pPr>
                </a:lstStyle>
                <a:p>
                  <a:pPr marL="0" marR="0" lvl="0" indent="0" algn="r" defTabSz="457200" rtl="0" eaLnBrk="1" fontAlgn="auto" latinLnBrk="0" hangingPunct="0">
                    <a:lnSpc>
                      <a:spcPct val="100000"/>
                    </a:lnSpc>
                    <a:spcBef>
                      <a:spcPts val="7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600" kern="0" noProof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50</a:t>
                  </a:r>
                  <a:endParaRPr kumimoji="0" lang="en-US" sz="2400" i="1" u="none" strike="noStrike" kern="0" cap="none" spc="0" normalizeH="0" baseline="0" noProof="1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Calibri Light" panose="020F0302020204030204" pitchFamily="34" charset="0"/>
                    <a:cs typeface="Calibri Light" panose="020F0302020204030204" pitchFamily="34" charset="0"/>
                    <a:sym typeface="Avenir Next Regular"/>
                  </a:endParaRPr>
                </a:p>
              </p:txBody>
            </p:sp>
            <p:sp>
              <p:nvSpPr>
                <p:cNvPr id="14" name="Time">
                  <a:extLst>
                    <a:ext uri="{FF2B5EF4-FFF2-40B4-BE49-F238E27FC236}">
                      <a16:creationId xmlns:a16="http://schemas.microsoft.com/office/drawing/2014/main" id="{E6FECCB7-5F14-AD73-F16B-F1D0BF89543B}"/>
                    </a:ext>
                  </a:extLst>
                </p:cNvPr>
                <p:cNvSpPr txBox="1"/>
                <p:nvPr/>
              </p:nvSpPr>
              <p:spPr>
                <a:xfrm rot="16200000">
                  <a:off x="12417559" y="24845253"/>
                  <a:ext cx="2465706" cy="388402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lIns="45719" rIns="45719"/>
                <a:lstStyle>
                  <a:lvl1pPr>
                    <a:spcBef>
                      <a:spcPts val="700"/>
                    </a:spcBef>
                    <a:defRPr sz="1400">
                      <a:solidFill>
                        <a:srgbClr val="7F7F7F"/>
                      </a:solidFill>
                      <a:latin typeface="Avenir Next Regular"/>
                      <a:ea typeface="Avenir Next Regular"/>
                      <a:cs typeface="Avenir Next Regular"/>
                      <a:sym typeface="Avenir Next Regular"/>
                    </a:defRPr>
                  </a:lvl1pPr>
                </a:lstStyle>
                <a:p>
                  <a:pPr marL="0" marR="0" lvl="0" indent="0" algn="ctr" defTabSz="457200" rtl="0" eaLnBrk="1" fontAlgn="auto" latinLnBrk="0" hangingPunct="0">
                    <a:lnSpc>
                      <a:spcPct val="100000"/>
                    </a:lnSpc>
                    <a:spcBef>
                      <a:spcPts val="7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600" kern="0" noProof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Proton Density in a.u.</a:t>
                  </a:r>
                  <a:endParaRPr kumimoji="0" lang="en-US" sz="2000" i="1" u="none" strike="noStrike" kern="0" cap="none" spc="0" normalizeH="0" baseline="0" noProof="1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Calibri Light" panose="020F0302020204030204" pitchFamily="34" charset="0"/>
                    <a:cs typeface="Calibri Light" panose="020F0302020204030204" pitchFamily="34" charset="0"/>
                    <a:sym typeface="Avenir Next Regular"/>
                  </a:endParaRPr>
                </a:p>
              </p:txBody>
            </p:sp>
            <p:sp>
              <p:nvSpPr>
                <p:cNvPr id="19" name="Rounded Rectangle 18">
                  <a:extLst>
                    <a:ext uri="{FF2B5EF4-FFF2-40B4-BE49-F238E27FC236}">
                      <a16:creationId xmlns:a16="http://schemas.microsoft.com/office/drawing/2014/main" id="{4DE1FBC4-594E-34D2-B43F-8D695BDF14EC}"/>
                    </a:ext>
                  </a:extLst>
                </p:cNvPr>
                <p:cNvSpPr/>
                <p:nvPr/>
              </p:nvSpPr>
              <p:spPr>
                <a:xfrm>
                  <a:off x="19602102" y="23434439"/>
                  <a:ext cx="1440159" cy="775754"/>
                </a:xfrm>
                <a:prstGeom prst="roundRect">
                  <a:avLst>
                    <a:gd name="adj" fmla="val 6022"/>
                  </a:avLst>
                </a:prstGeom>
                <a:solidFill>
                  <a:srgbClr val="FFFFFF"/>
                </a:solidFill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AE2C4A9C-A326-C6E2-706E-14FAAFE5D28B}"/>
                    </a:ext>
                  </a:extLst>
                </p:cNvPr>
                <p:cNvCxnSpPr/>
                <p:nvPr/>
              </p:nvCxnSpPr>
              <p:spPr>
                <a:xfrm>
                  <a:off x="19674110" y="23634129"/>
                  <a:ext cx="432048" cy="0"/>
                </a:xfrm>
                <a:prstGeom prst="line">
                  <a:avLst/>
                </a:prstGeom>
                <a:ln w="38100">
                  <a:solidFill>
                    <a:srgbClr val="FF5E0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BBCA971A-80A7-D0DD-C879-EA799C5C7BE0}"/>
                    </a:ext>
                  </a:extLst>
                </p:cNvPr>
                <p:cNvCxnSpPr/>
                <p:nvPr/>
              </p:nvCxnSpPr>
              <p:spPr>
                <a:xfrm>
                  <a:off x="19674110" y="23989445"/>
                  <a:ext cx="432048" cy="0"/>
                </a:xfrm>
                <a:prstGeom prst="line">
                  <a:avLst/>
                </a:prstGeom>
                <a:ln w="38100">
                  <a:solidFill>
                    <a:srgbClr val="6495ED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Time">
                  <a:extLst>
                    <a:ext uri="{FF2B5EF4-FFF2-40B4-BE49-F238E27FC236}">
                      <a16:creationId xmlns:a16="http://schemas.microsoft.com/office/drawing/2014/main" id="{FAD1AA2D-D805-60B9-EE65-37CE4803AA8C}"/>
                    </a:ext>
                  </a:extLst>
                </p:cNvPr>
                <p:cNvSpPr txBox="1"/>
                <p:nvPr/>
              </p:nvSpPr>
              <p:spPr>
                <a:xfrm>
                  <a:off x="20106158" y="23478524"/>
                  <a:ext cx="636680" cy="388402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lIns="45719" rIns="45719"/>
                <a:lstStyle>
                  <a:lvl1pPr>
                    <a:spcBef>
                      <a:spcPts val="700"/>
                    </a:spcBef>
                    <a:defRPr sz="1400">
                      <a:solidFill>
                        <a:srgbClr val="7F7F7F"/>
                      </a:solidFill>
                      <a:latin typeface="Avenir Next Regular"/>
                      <a:ea typeface="Avenir Next Regular"/>
                      <a:cs typeface="Avenir Next Regular"/>
                      <a:sym typeface="Avenir Next Regular"/>
                    </a:defRPr>
                  </a:lvl1pPr>
                </a:lstStyle>
                <a:p>
                  <a:pPr marL="0" marR="0" lvl="0" indent="0" algn="ctr" defTabSz="457200" rtl="0" eaLnBrk="1" fontAlgn="auto" latinLnBrk="0" hangingPunct="0">
                    <a:lnSpc>
                      <a:spcPct val="100000"/>
                    </a:lnSpc>
                    <a:spcBef>
                      <a:spcPts val="7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600" kern="0" noProof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PD</a:t>
                  </a:r>
                  <a:r>
                    <a:rPr lang="en-US" sz="1600" kern="0" baseline="-25000" noProof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tot</a:t>
                  </a:r>
                  <a:endParaRPr kumimoji="0" lang="en-US" sz="2000" i="1" u="none" strike="noStrike" kern="0" cap="none" spc="0" normalizeH="0" baseline="-25000" noProof="1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Calibri Light" panose="020F0302020204030204" pitchFamily="34" charset="0"/>
                    <a:cs typeface="Calibri Light" panose="020F0302020204030204" pitchFamily="34" charset="0"/>
                    <a:sym typeface="Avenir Next Regular"/>
                  </a:endParaRPr>
                </a:p>
              </p:txBody>
            </p:sp>
            <p:sp>
              <p:nvSpPr>
                <p:cNvPr id="40" name="Time">
                  <a:extLst>
                    <a:ext uri="{FF2B5EF4-FFF2-40B4-BE49-F238E27FC236}">
                      <a16:creationId xmlns:a16="http://schemas.microsoft.com/office/drawing/2014/main" id="{CC60EB11-9F18-E29A-E9C5-23C283B0F4CB}"/>
                    </a:ext>
                  </a:extLst>
                </p:cNvPr>
                <p:cNvSpPr txBox="1"/>
                <p:nvPr/>
              </p:nvSpPr>
              <p:spPr>
                <a:xfrm>
                  <a:off x="20106860" y="23817096"/>
                  <a:ext cx="636680" cy="388402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lIns="45719" rIns="45719"/>
                <a:lstStyle>
                  <a:lvl1pPr>
                    <a:spcBef>
                      <a:spcPts val="700"/>
                    </a:spcBef>
                    <a:defRPr sz="1400">
                      <a:solidFill>
                        <a:srgbClr val="7F7F7F"/>
                      </a:solidFill>
                      <a:latin typeface="Avenir Next Regular"/>
                      <a:ea typeface="Avenir Next Regular"/>
                      <a:cs typeface="Avenir Next Regular"/>
                      <a:sym typeface="Avenir Next Regular"/>
                    </a:defRPr>
                  </a:lvl1pPr>
                </a:lstStyle>
                <a:p>
                  <a:pPr marL="0" marR="0" lvl="0" indent="0" algn="ctr" defTabSz="457200" rtl="0" eaLnBrk="1" fontAlgn="auto" latinLnBrk="0" hangingPunct="0">
                    <a:lnSpc>
                      <a:spcPct val="100000"/>
                    </a:lnSpc>
                    <a:spcBef>
                      <a:spcPts val="7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600" kern="0" noProof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PD</a:t>
                  </a:r>
                  <a:r>
                    <a:rPr lang="en-US" sz="1600" kern="0" baseline="-25000" noProof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liq</a:t>
                  </a:r>
                  <a:endParaRPr kumimoji="0" lang="en-US" sz="2000" i="1" u="none" strike="noStrike" kern="0" cap="none" spc="0" normalizeH="0" baseline="-25000" noProof="1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Calibri Light" panose="020F0302020204030204" pitchFamily="34" charset="0"/>
                    <a:cs typeface="Calibri Light" panose="020F0302020204030204" pitchFamily="34" charset="0"/>
                    <a:sym typeface="Avenir Next Regular"/>
                  </a:endParaRP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325D65DD-3FB5-EEF3-8923-9DF732C5A0F0}"/>
                    </a:ext>
                  </a:extLst>
                </p:cNvPr>
                <p:cNvSpPr/>
                <p:nvPr/>
              </p:nvSpPr>
              <p:spPr>
                <a:xfrm>
                  <a:off x="14941560" y="26802481"/>
                  <a:ext cx="253333" cy="5147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AF81FF7-82BB-0B6D-10C2-32601C8F960F}"/>
                  </a:ext>
                </a:extLst>
              </p:cNvPr>
              <p:cNvSpPr txBox="1"/>
              <p:nvPr/>
            </p:nvSpPr>
            <p:spPr>
              <a:xfrm rot="18658905">
                <a:off x="2669877" y="4806004"/>
                <a:ext cx="827221" cy="332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US" sz="16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day 1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DB6000-FCD9-832A-0855-AE734F53A736}"/>
                  </a:ext>
                </a:extLst>
              </p:cNvPr>
              <p:cNvSpPr txBox="1"/>
              <p:nvPr/>
            </p:nvSpPr>
            <p:spPr>
              <a:xfrm rot="18658905">
                <a:off x="3452882" y="4822368"/>
                <a:ext cx="827221" cy="332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:r>
                  <a:rPr lang="en-US" sz="16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day 3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90F7E70-0FC4-E7B8-E2B8-BA9B7BE8B1A9}"/>
                  </a:ext>
                </a:extLst>
              </p:cNvPr>
              <p:cNvSpPr txBox="1"/>
              <p:nvPr/>
            </p:nvSpPr>
            <p:spPr>
              <a:xfrm rot="18658905">
                <a:off x="4172086" y="4806006"/>
                <a:ext cx="827221" cy="332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:r>
                  <a:rPr lang="en-US" sz="16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day 5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A74F5EC-A094-1D70-25E2-261CDE151B45}"/>
                  </a:ext>
                </a:extLst>
              </p:cNvPr>
              <p:cNvSpPr txBox="1"/>
              <p:nvPr/>
            </p:nvSpPr>
            <p:spPr>
              <a:xfrm rot="18658905">
                <a:off x="4922909" y="4824408"/>
                <a:ext cx="827221" cy="332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:r>
                  <a:rPr lang="en-US" sz="16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day 7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2E729CB7-C5F9-F1FC-1FB5-6172F23BE010}"/>
                  </a:ext>
                </a:extLst>
              </p:cNvPr>
              <p:cNvSpPr txBox="1"/>
              <p:nvPr/>
            </p:nvSpPr>
            <p:spPr>
              <a:xfrm rot="18658905">
                <a:off x="5661346" y="4831598"/>
                <a:ext cx="827221" cy="332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:r>
                  <a:rPr lang="en-US" sz="16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day 9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5A1CE35-8457-777F-4C0B-409F8DCF327E}"/>
                  </a:ext>
                </a:extLst>
              </p:cNvPr>
              <p:cNvSpPr txBox="1"/>
              <p:nvPr/>
            </p:nvSpPr>
            <p:spPr>
              <a:xfrm rot="18658905">
                <a:off x="6371771" y="4831598"/>
                <a:ext cx="914536" cy="332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:r>
                  <a:rPr lang="en-US" sz="16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day 11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3A40063-E993-A756-3652-FD47D56C527E}"/>
                  </a:ext>
                </a:extLst>
              </p:cNvPr>
              <p:cNvSpPr txBox="1"/>
              <p:nvPr/>
            </p:nvSpPr>
            <p:spPr>
              <a:xfrm rot="18658905">
                <a:off x="7099622" y="4831596"/>
                <a:ext cx="948222" cy="332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:r>
                  <a:rPr lang="en-US" sz="16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day 13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3CA133F-05B3-2974-A05D-9A7050A26630}"/>
                  </a:ext>
                </a:extLst>
              </p:cNvPr>
              <p:cNvSpPr txBox="1"/>
              <p:nvPr/>
            </p:nvSpPr>
            <p:spPr>
              <a:xfrm>
                <a:off x="5638494" y="5343770"/>
                <a:ext cx="827221" cy="332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US" sz="1600" kern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  <a:sym typeface="Avenir Next Regular"/>
                  </a:rPr>
                  <a:t>time</a:t>
                </a:r>
              </a:p>
            </p:txBody>
          </p: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B27C10F2-8ABC-B2A6-20E3-1E0C624460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96332" y="5504823"/>
                <a:ext cx="331757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7099F86-C08B-7D11-9EFA-45791FC87D88}"/>
                </a:ext>
              </a:extLst>
            </p:cNvPr>
            <p:cNvSpPr txBox="1"/>
            <p:nvPr/>
          </p:nvSpPr>
          <p:spPr>
            <a:xfrm rot="18658905">
              <a:off x="6136747" y="5193392"/>
              <a:ext cx="948222" cy="332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n-US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day 15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1ABEB44-CD73-372A-5085-CF07A0BB4C2A}"/>
                </a:ext>
              </a:extLst>
            </p:cNvPr>
            <p:cNvSpPr txBox="1"/>
            <p:nvPr/>
          </p:nvSpPr>
          <p:spPr>
            <a:xfrm rot="18658905">
              <a:off x="6842008" y="5210563"/>
              <a:ext cx="948222" cy="332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n-US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day 17</a:t>
              </a:r>
            </a:p>
          </p:txBody>
        </p:sp>
      </p:grpSp>
      <p:sp>
        <p:nvSpPr>
          <p:cNvPr id="64" name="Titel 1">
            <a:extLst>
              <a:ext uri="{FF2B5EF4-FFF2-40B4-BE49-F238E27FC236}">
                <a16:creationId xmlns:a16="http://schemas.microsoft.com/office/drawing/2014/main" id="{CF3B3C57-AF1B-6802-444B-E042663AF341}"/>
              </a:ext>
            </a:extLst>
          </p:cNvPr>
          <p:cNvSpPr txBox="1">
            <a:spLocks/>
          </p:cNvSpPr>
          <p:nvPr/>
        </p:nvSpPr>
        <p:spPr>
          <a:xfrm>
            <a:off x="318379" y="385584"/>
            <a:ext cx="11449050" cy="484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649223" rtl="0" latinLnBrk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0" b="1" i="0" u="none" strike="noStrike" cap="all" spc="142" baseline="0">
                <a:solidFill>
                  <a:schemeClr val="accent1"/>
                </a:solidFill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  <a:lvl2pPr marL="0" marR="0" indent="0" algn="l" defTabSz="914400" rtl="0" latinLnBrk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all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914400" rtl="0" latinLnBrk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all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914400" rtl="0" latinLnBrk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all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914400" rtl="0" latinLnBrk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all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0" algn="l" defTabSz="914400" rtl="0" latinLnBrk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all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0" algn="l" defTabSz="914400" rtl="0" latinLnBrk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all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0" algn="l" defTabSz="914400" rtl="0" latinLnBrk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all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0" algn="l" defTabSz="914400" rtl="0" latinLnBrk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all" spc="0" baseline="0"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r>
              <a:rPr lang="en-US" sz="2400" kern="0" spc="220" noProof="1">
                <a:solidFill>
                  <a:schemeClr val="tx2"/>
                </a:solidFill>
                <a:latin typeface="Calibri"/>
                <a:cs typeface="Calibri"/>
                <a:sym typeface="Calibri"/>
              </a:rPr>
              <a:t>Simple approach allows to monitor long-term dynamics in total and liquid proton density</a:t>
            </a:r>
          </a:p>
        </p:txBody>
      </p:sp>
      <p:sp>
        <p:nvSpPr>
          <p:cNvPr id="66" name="Textplatzhalter 10">
            <a:extLst>
              <a:ext uri="{FF2B5EF4-FFF2-40B4-BE49-F238E27FC236}">
                <a16:creationId xmlns:a16="http://schemas.microsoft.com/office/drawing/2014/main" id="{07B5E5CC-3DE5-ACA6-5D14-F1C299AAEE1F}"/>
              </a:ext>
            </a:extLst>
          </p:cNvPr>
          <p:cNvSpPr/>
          <p:nvPr/>
        </p:nvSpPr>
        <p:spPr>
          <a:xfrm>
            <a:off x="321289" y="1384491"/>
            <a:ext cx="5896412" cy="409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l" defTabSz="914400" rtl="0" eaLnBrk="1" fontAlgn="auto" latinLnBrk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i="1">
                <a:solidFill>
                  <a:srgbClr val="023D6B">
                    <a:satOff val="-70145"/>
                    <a:lumOff val="39313"/>
                  </a:srgbClr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lang="en-US" sz="2200" u="none" strike="noStrike" kern="0" cap="none" spc="0" normalizeH="0" baseline="0" noProof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Long term measurement of a developing bean pod</a:t>
            </a:r>
            <a:endParaRPr kumimoji="0" lang="en-US" sz="2200" u="none" strike="noStrike" kern="0" cap="none" spc="0" normalizeH="0" baseline="0" noProof="1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67" name="Slide Number Placeholder 5">
            <a:extLst>
              <a:ext uri="{FF2B5EF4-FFF2-40B4-BE49-F238E27FC236}">
                <a16:creationId xmlns:a16="http://schemas.microsoft.com/office/drawing/2014/main" id="{33298B86-1B1A-005E-1D02-4B10A995F1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818290" y="6381328"/>
            <a:ext cx="720000" cy="221109"/>
          </a:xfrm>
        </p:spPr>
        <p:txBody>
          <a:bodyPr/>
          <a:lstStyle/>
          <a:p>
            <a:r>
              <a:rPr lang="en-US" dirty="0"/>
              <a:t>Page </a:t>
            </a:r>
            <a:fld id="{A52F4D17-1AD6-42D9-B93A-EB002C62F438}" type="slidenum">
              <a:rPr lang="en-US" smtClean="0"/>
              <a:pPr/>
              <a:t>6</a:t>
            </a:fld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5FB185E-19CB-3C66-04CA-12549892D269}"/>
                  </a:ext>
                </a:extLst>
              </p:cNvPr>
              <p:cNvSpPr txBox="1"/>
              <p:nvPr/>
            </p:nvSpPr>
            <p:spPr>
              <a:xfrm>
                <a:off x="7812163" y="2971599"/>
                <a:ext cx="1776577" cy="2339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𝐹𝑊</m:t>
                      </m:r>
                      <m:r>
                        <a:rPr lang="en-US" sz="16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6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6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1600" b="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5FB185E-19CB-3C66-04CA-12549892D2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2163" y="2971599"/>
                <a:ext cx="1776577" cy="233910"/>
              </a:xfrm>
              <a:prstGeom prst="rect">
                <a:avLst/>
              </a:prstGeom>
              <a:blipFill>
                <a:blip r:embed="rId8"/>
                <a:stretch>
                  <a:fillRect l="-2128" r="-1418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Mono-exponential fit first 75  s FID">
            <a:extLst>
              <a:ext uri="{FF2B5EF4-FFF2-40B4-BE49-F238E27FC236}">
                <a16:creationId xmlns:a16="http://schemas.microsoft.com/office/drawing/2014/main" id="{CF96711D-F148-2B00-F01F-4271774F12BE}"/>
              </a:ext>
            </a:extLst>
          </p:cNvPr>
          <p:cNvSpPr txBox="1"/>
          <p:nvPr/>
        </p:nvSpPr>
        <p:spPr>
          <a:xfrm>
            <a:off x="7762809" y="2524559"/>
            <a:ext cx="187528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535353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kumimoji="0" lang="en-US" sz="1600" b="1" i="0" u="none" strike="noStrike" kern="0" cap="none" spc="0" normalizeH="0" baseline="0" noProof="1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Calibri Light" panose="020F0302020204030204" pitchFamily="34" charset="0"/>
                <a:ea typeface="Avenir Next Regular"/>
                <a:cs typeface="Calibri Light" panose="020F0302020204030204" pitchFamily="34" charset="0"/>
                <a:sym typeface="Avenir Next Regular"/>
              </a:rPr>
              <a:t>Fresh Weight (FW):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A2B2A15-DA75-E631-0E28-96FCCD6A6BFF}"/>
              </a:ext>
            </a:extLst>
          </p:cNvPr>
          <p:cNvSpPr/>
          <p:nvPr/>
        </p:nvSpPr>
        <p:spPr>
          <a:xfrm>
            <a:off x="7699701" y="2453170"/>
            <a:ext cx="2089363" cy="856192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9DB1FB7-56BF-0D37-8405-BF8127805DC0}"/>
                  </a:ext>
                </a:extLst>
              </p:cNvPr>
              <p:cNvSpPr txBox="1"/>
              <p:nvPr/>
            </p:nvSpPr>
            <p:spPr>
              <a:xfrm>
                <a:off x="10054764" y="2967589"/>
                <a:ext cx="1823576" cy="251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𝑊𝑊</m:t>
                      </m:r>
                      <m:r>
                        <a:rPr lang="en-US" sz="16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16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6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𝑙𝑖𝑞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1600" b="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9DB1FB7-56BF-0D37-8405-BF8127805D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4764" y="2967589"/>
                <a:ext cx="1823576" cy="251928"/>
              </a:xfrm>
              <a:prstGeom prst="rect">
                <a:avLst/>
              </a:prstGeom>
              <a:blipFill>
                <a:blip r:embed="rId9"/>
                <a:stretch>
                  <a:fillRect l="-1379" r="-1379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Mono-exponential fit first 75  s FID">
            <a:extLst>
              <a:ext uri="{FF2B5EF4-FFF2-40B4-BE49-F238E27FC236}">
                <a16:creationId xmlns:a16="http://schemas.microsoft.com/office/drawing/2014/main" id="{98B02619-3092-7054-391E-EEBF7CD4801A}"/>
              </a:ext>
            </a:extLst>
          </p:cNvPr>
          <p:cNvSpPr txBox="1"/>
          <p:nvPr/>
        </p:nvSpPr>
        <p:spPr>
          <a:xfrm>
            <a:off x="9918839" y="2518870"/>
            <a:ext cx="208936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535353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kumimoji="0" lang="en-US" sz="1600" b="1" i="0" u="none" strike="noStrike" kern="0" cap="none" spc="0" normalizeH="0" baseline="0" noProof="1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Calibri Light" panose="020F0302020204030204" pitchFamily="34" charset="0"/>
                <a:ea typeface="Avenir Next Regular"/>
                <a:cs typeface="Calibri Light" panose="020F0302020204030204" pitchFamily="34" charset="0"/>
                <a:sym typeface="Avenir Next Regular"/>
              </a:rPr>
              <a:t>Water Weight (WW): 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001AF9A-0385-ED05-AD4E-5A7E997D1F74}"/>
              </a:ext>
            </a:extLst>
          </p:cNvPr>
          <p:cNvSpPr/>
          <p:nvPr/>
        </p:nvSpPr>
        <p:spPr>
          <a:xfrm>
            <a:off x="9942302" y="2449160"/>
            <a:ext cx="2089363" cy="856192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B9F1693-775D-D81B-9D1C-482CCBA823EA}"/>
              </a:ext>
            </a:extLst>
          </p:cNvPr>
          <p:cNvCxnSpPr>
            <a:cxnSpLocks/>
            <a:stCxn id="4" idx="0"/>
          </p:cNvCxnSpPr>
          <p:nvPr/>
        </p:nvCxnSpPr>
        <p:spPr>
          <a:xfrm flipH="1" flipV="1">
            <a:off x="8744382" y="2198854"/>
            <a:ext cx="1" cy="2543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68A5A09-9AAF-460D-204E-E67F6F22275A}"/>
              </a:ext>
            </a:extLst>
          </p:cNvPr>
          <p:cNvCxnSpPr>
            <a:cxnSpLocks/>
          </p:cNvCxnSpPr>
          <p:nvPr/>
        </p:nvCxnSpPr>
        <p:spPr>
          <a:xfrm flipV="1">
            <a:off x="10998938" y="2198696"/>
            <a:ext cx="0" cy="25034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9C0A52A-7D9E-6D68-205C-09B9AEC08A87}"/>
              </a:ext>
            </a:extLst>
          </p:cNvPr>
          <p:cNvCxnSpPr>
            <a:cxnSpLocks/>
          </p:cNvCxnSpPr>
          <p:nvPr/>
        </p:nvCxnSpPr>
        <p:spPr>
          <a:xfrm flipH="1">
            <a:off x="8734822" y="2198854"/>
            <a:ext cx="226411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347F7EB-8A4D-DEE3-CFDD-14D726678014}"/>
              </a:ext>
            </a:extLst>
          </p:cNvPr>
          <p:cNvCxnSpPr>
            <a:cxnSpLocks/>
          </p:cNvCxnSpPr>
          <p:nvPr/>
        </p:nvCxnSpPr>
        <p:spPr>
          <a:xfrm flipH="1" flipV="1">
            <a:off x="9612718" y="1951152"/>
            <a:ext cx="1" cy="254316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9DD77D2-4E29-8D58-BB05-8A254752B304}"/>
              </a:ext>
            </a:extLst>
          </p:cNvPr>
          <p:cNvCxnSpPr>
            <a:cxnSpLocks/>
          </p:cNvCxnSpPr>
          <p:nvPr/>
        </p:nvCxnSpPr>
        <p:spPr>
          <a:xfrm flipV="1">
            <a:off x="10076274" y="1955121"/>
            <a:ext cx="0" cy="250347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C9934FAD-4874-DBFA-3CB2-96958C898E2B}"/>
              </a:ext>
            </a:extLst>
          </p:cNvPr>
          <p:cNvSpPr/>
          <p:nvPr/>
        </p:nvSpPr>
        <p:spPr>
          <a:xfrm>
            <a:off x="7682220" y="1109320"/>
            <a:ext cx="2089363" cy="856192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43" name="Mono-exponential fit first 75  s FID">
            <a:extLst>
              <a:ext uri="{FF2B5EF4-FFF2-40B4-BE49-F238E27FC236}">
                <a16:creationId xmlns:a16="http://schemas.microsoft.com/office/drawing/2014/main" id="{252C9E0E-B973-B145-0485-96219EF6B263}"/>
              </a:ext>
            </a:extLst>
          </p:cNvPr>
          <p:cNvSpPr txBox="1"/>
          <p:nvPr/>
        </p:nvSpPr>
        <p:spPr>
          <a:xfrm>
            <a:off x="7789257" y="1162283"/>
            <a:ext cx="187528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535353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kumimoji="0" lang="en-US" sz="1600" b="1" i="0" u="none" strike="noStrike" kern="0" cap="none" spc="0" normalizeH="0" baseline="0" noProof="1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Calibri Light" panose="020F0302020204030204" pitchFamily="34" charset="0"/>
                <a:ea typeface="Avenir Next Regular"/>
                <a:cs typeface="Calibri Light" panose="020F0302020204030204" pitchFamily="34" charset="0"/>
                <a:sym typeface="Avenir Next Regular"/>
              </a:rPr>
              <a:t>Dry Weight (DW):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0B6E491-6CEC-3704-6DAE-F4E07ECE2ED9}"/>
                  </a:ext>
                </a:extLst>
              </p:cNvPr>
              <p:cNvSpPr txBox="1"/>
              <p:nvPr/>
            </p:nvSpPr>
            <p:spPr>
              <a:xfrm>
                <a:off x="7871677" y="1590714"/>
                <a:ext cx="1631857" cy="2339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𝐷𝑊</m:t>
                      </m:r>
                      <m:r>
                        <a:rPr lang="en-US" sz="16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𝐹𝑊</m:t>
                      </m:r>
                      <m:r>
                        <a:rPr lang="en-US" sz="16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6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𝑊𝑊</m:t>
                      </m:r>
                    </m:oMath>
                  </m:oMathPara>
                </a14:m>
                <a:endParaRPr lang="en-US" sz="16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0B6E491-6CEC-3704-6DAE-F4E07ECE2E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1677" y="1590714"/>
                <a:ext cx="1631857" cy="233910"/>
              </a:xfrm>
              <a:prstGeom prst="rect">
                <a:avLst/>
              </a:prstGeom>
              <a:blipFill>
                <a:blip r:embed="rId10"/>
                <a:stretch>
                  <a:fillRect l="-2308" r="-2308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F6EE4DE3-7BEA-D3E5-AFBC-F3856B503DC1}"/>
              </a:ext>
            </a:extLst>
          </p:cNvPr>
          <p:cNvSpPr/>
          <p:nvPr/>
        </p:nvSpPr>
        <p:spPr>
          <a:xfrm>
            <a:off x="9896884" y="1106278"/>
            <a:ext cx="2089363" cy="856192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54" name="Mono-exponential fit first 75  s FID">
            <a:extLst>
              <a:ext uri="{FF2B5EF4-FFF2-40B4-BE49-F238E27FC236}">
                <a16:creationId xmlns:a16="http://schemas.microsoft.com/office/drawing/2014/main" id="{EED4229C-E6B1-46AF-6D9D-2CFB948DE17B}"/>
              </a:ext>
            </a:extLst>
          </p:cNvPr>
          <p:cNvSpPr txBox="1"/>
          <p:nvPr/>
        </p:nvSpPr>
        <p:spPr>
          <a:xfrm>
            <a:off x="10003921" y="1159241"/>
            <a:ext cx="187528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535353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kumimoji="0" lang="en-US" sz="1600" b="1" i="0" u="none" strike="noStrike" kern="0" cap="none" spc="0" normalizeH="0" baseline="0" noProof="1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Calibri Light" panose="020F0302020204030204" pitchFamily="34" charset="0"/>
                <a:ea typeface="Avenir Next Regular"/>
                <a:cs typeface="Calibri Light" panose="020F0302020204030204" pitchFamily="34" charset="0"/>
                <a:sym typeface="Avenir Next Regular"/>
              </a:rPr>
              <a:t>Water Content (WC)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31FDD66B-7643-E4B2-D744-472A31268831}"/>
                  </a:ext>
                </a:extLst>
              </p:cNvPr>
              <p:cNvSpPr txBox="1"/>
              <p:nvPr/>
            </p:nvSpPr>
            <p:spPr>
              <a:xfrm>
                <a:off x="10295128" y="1475468"/>
                <a:ext cx="1172776" cy="4376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𝑊𝐶</m:t>
                      </m:r>
                      <m:r>
                        <a:rPr lang="en-US" sz="16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𝑊𝑊</m:t>
                          </m:r>
                        </m:num>
                        <m:den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𝐹𝑊</m:t>
                          </m:r>
                        </m:den>
                      </m:f>
                    </m:oMath>
                  </m:oMathPara>
                </a14:m>
                <a:endParaRPr lang="en-US" sz="16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31FDD66B-7643-E4B2-D744-472A312688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5128" y="1475468"/>
                <a:ext cx="1172776" cy="437684"/>
              </a:xfrm>
              <a:prstGeom prst="rect">
                <a:avLst/>
              </a:prstGeom>
              <a:blipFill>
                <a:blip r:embed="rId11"/>
                <a:stretch>
                  <a:fillRect t="-5714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1C9EFCD8-F674-CDD3-A933-32BDAC27223F}"/>
              </a:ext>
            </a:extLst>
          </p:cNvPr>
          <p:cNvGrpSpPr/>
          <p:nvPr/>
        </p:nvGrpSpPr>
        <p:grpSpPr>
          <a:xfrm>
            <a:off x="7539283" y="3522826"/>
            <a:ext cx="4876406" cy="2410942"/>
            <a:chOff x="7539283" y="3522826"/>
            <a:chExt cx="4876406" cy="2410942"/>
          </a:xfrm>
        </p:grpSpPr>
        <p:pic>
          <p:nvPicPr>
            <p:cNvPr id="29" name="Picture 28" descr="A graph of a graph&#10;&#10;AI-generated content may be incorrect.">
              <a:extLst>
                <a:ext uri="{FF2B5EF4-FFF2-40B4-BE49-F238E27FC236}">
                  <a16:creationId xmlns:a16="http://schemas.microsoft.com/office/drawing/2014/main" id="{BF20A640-0227-ECC6-DA0F-9B0748B5F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24" t="45778" r="-1935" b="8038"/>
            <a:stretch>
              <a:fillRect/>
            </a:stretch>
          </p:blipFill>
          <p:spPr>
            <a:xfrm>
              <a:off x="9858381" y="3522826"/>
              <a:ext cx="2316194" cy="175945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PD   -  Total Proton Density">
                  <a:extLst>
                    <a:ext uri="{FF2B5EF4-FFF2-40B4-BE49-F238E27FC236}">
                      <a16:creationId xmlns:a16="http://schemas.microsoft.com/office/drawing/2014/main" id="{C929CDD5-843E-CF9C-A241-675C25A28443}"/>
                    </a:ext>
                  </a:extLst>
                </p:cNvPr>
                <p:cNvSpPr txBox="1"/>
                <p:nvPr/>
              </p:nvSpPr>
              <p:spPr>
                <a:xfrm>
                  <a:off x="7876660" y="5524290"/>
                  <a:ext cx="432048" cy="40947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hangingPunct="0">
                    <a:spcBef>
                      <a:spcPts val="700"/>
                    </a:spcBef>
                    <a:defRPr sz="1500">
                      <a:solidFill>
                        <a:srgbClr val="FF2600"/>
                      </a:solidFill>
                      <a:latin typeface="Avenir Next Regular"/>
                      <a:ea typeface="Avenir Next Regular"/>
                      <a:cs typeface="Avenir Next Regular"/>
                      <a:sym typeface="Avenir Next Regular"/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kern="0" noProof="1" dirty="0" smtClean="0">
                                <a:solidFill>
                                  <a:srgbClr val="525252"/>
                                </a:solidFill>
                                <a:latin typeface="Cambria Math" panose="02040503050406030204" pitchFamily="18" charset="0"/>
                                <a:ea typeface="Avenir Next Regular"/>
                                <a:cs typeface="Avenir Next Regular"/>
                                <a:sym typeface="Avenir Next Regular"/>
                              </a:rPr>
                            </m:ctrlPr>
                          </m:sSubPr>
                          <m:e>
                            <m:r>
                              <a:rPr lang="en-US" sz="1400" i="1" kern="0" noProof="1" dirty="0" smtClean="0">
                                <a:solidFill>
                                  <a:srgbClr val="525252"/>
                                </a:solidFill>
                                <a:latin typeface="Cambria Math" panose="02040503050406030204" pitchFamily="18" charset="0"/>
                                <a:ea typeface="Avenir Next Regular"/>
                                <a:cs typeface="Avenir Next Regular"/>
                                <a:sym typeface="Avenir Next Regular"/>
                              </a:rPr>
                              <m:t>𝑃𝐷</m:t>
                            </m:r>
                          </m:e>
                          <m:sub>
                            <m:r>
                              <a:rPr lang="en-US" sz="1400" i="1" kern="0" noProof="1" dirty="0" smtClean="0">
                                <a:solidFill>
                                  <a:srgbClr val="525252"/>
                                </a:solidFill>
                                <a:latin typeface="Cambria Math" panose="02040503050406030204" pitchFamily="18" charset="0"/>
                                <a:ea typeface="Avenir Next Regular"/>
                                <a:cs typeface="Avenir Next Regular"/>
                                <a:sym typeface="Avenir Next Regular"/>
                              </a:rPr>
                              <m:t>𝑡𝑜𝑡</m:t>
                            </m:r>
                          </m:sub>
                        </m:sSub>
                        <m:r>
                          <a:rPr lang="en-US" sz="1400" i="1" kern="0" noProof="1" dirty="0" smtClean="0">
                            <a:solidFill>
                              <a:srgbClr val="525252"/>
                            </a:solidFill>
                            <a:latin typeface="Cambria Math" panose="02040503050406030204" pitchFamily="18" charset="0"/>
                            <a:ea typeface="Avenir Next Regular"/>
                            <a:cs typeface="Avenir Next Regular"/>
                            <a:sym typeface="Avenir Next Regular"/>
                          </a:rPr>
                          <m:t>:</m:t>
                        </m:r>
                      </m:oMath>
                    </m:oMathPara>
                  </a14:m>
                  <a:endParaRPr lang="en-US" sz="1600" kern="0" noProof="1">
                    <a:solidFill>
                      <a:srgbClr val="535353"/>
                    </a:solidFill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mc:Choice>
          <mc:Fallback>
            <p:sp>
              <p:nvSpPr>
                <p:cNvPr id="32" name="PD   -  Total Proton Density">
                  <a:extLst>
                    <a:ext uri="{FF2B5EF4-FFF2-40B4-BE49-F238E27FC236}">
                      <a16:creationId xmlns:a16="http://schemas.microsoft.com/office/drawing/2014/main" id="{C929CDD5-843E-CF9C-A241-675C25A284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6660" y="5524290"/>
                  <a:ext cx="432048" cy="409478"/>
                </a:xfrm>
                <a:prstGeom prst="rect">
                  <a:avLst/>
                </a:prstGeom>
                <a:blipFill>
                  <a:blip r:embed="rId13"/>
                  <a:stretch>
                    <a:fillRect l="-2817" r="-30986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PD   -  Total Proton Density">
              <a:extLst>
                <a:ext uri="{FF2B5EF4-FFF2-40B4-BE49-F238E27FC236}">
                  <a16:creationId xmlns:a16="http://schemas.microsoft.com/office/drawing/2014/main" id="{2FE1C406-50AF-7B0E-8A16-2443E40DE40D}"/>
                </a:ext>
              </a:extLst>
            </p:cNvPr>
            <p:cNvSpPr txBox="1"/>
            <p:nvPr/>
          </p:nvSpPr>
          <p:spPr>
            <a:xfrm>
              <a:off x="8430372" y="5558544"/>
              <a:ext cx="1564268" cy="2640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hangingPunct="0">
                <a:spcBef>
                  <a:spcPts val="700"/>
                </a:spcBef>
                <a:defRPr sz="1500">
                  <a:solidFill>
                    <a:srgbClr val="FF2600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  <a:r>
                <a:rPr lang="en-US" sz="1200" kern="0" noProof="1">
                  <a:solidFill>
                    <a:srgbClr val="535353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Avenir Next Regular"/>
                </a:rPr>
                <a:t>Total Proton Density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PD   -  Total Proton Density">
                  <a:extLst>
                    <a:ext uri="{FF2B5EF4-FFF2-40B4-BE49-F238E27FC236}">
                      <a16:creationId xmlns:a16="http://schemas.microsoft.com/office/drawing/2014/main" id="{1B26DBAB-7B4E-4E2B-B0D9-763D3BEAE930}"/>
                    </a:ext>
                  </a:extLst>
                </p:cNvPr>
                <p:cNvSpPr txBox="1"/>
                <p:nvPr/>
              </p:nvSpPr>
              <p:spPr>
                <a:xfrm>
                  <a:off x="10197648" y="5514615"/>
                  <a:ext cx="432048" cy="40947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hangingPunct="0">
                    <a:spcBef>
                      <a:spcPts val="700"/>
                    </a:spcBef>
                    <a:defRPr sz="1500">
                      <a:solidFill>
                        <a:srgbClr val="FF2600"/>
                      </a:solidFill>
                      <a:latin typeface="Avenir Next Regular"/>
                      <a:ea typeface="Avenir Next Regular"/>
                      <a:cs typeface="Avenir Next Regular"/>
                      <a:sym typeface="Avenir Next Regular"/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kern="0" noProof="1" dirty="0" smtClean="0">
                                <a:solidFill>
                                  <a:srgbClr val="525252"/>
                                </a:solidFill>
                                <a:latin typeface="Cambria Math" panose="02040503050406030204" pitchFamily="18" charset="0"/>
                                <a:ea typeface="Avenir Next Regular"/>
                                <a:cs typeface="Avenir Next Regular"/>
                                <a:sym typeface="Avenir Next Regular"/>
                              </a:rPr>
                            </m:ctrlPr>
                          </m:sSubPr>
                          <m:e>
                            <m:r>
                              <a:rPr lang="en-US" sz="1400" i="1" kern="0" noProof="1" dirty="0" smtClean="0">
                                <a:solidFill>
                                  <a:srgbClr val="525252"/>
                                </a:solidFill>
                                <a:latin typeface="Cambria Math" panose="02040503050406030204" pitchFamily="18" charset="0"/>
                                <a:ea typeface="Avenir Next Regular"/>
                                <a:cs typeface="Avenir Next Regular"/>
                                <a:sym typeface="Avenir Next Regular"/>
                              </a:rPr>
                              <m:t>𝑃𝐷</m:t>
                            </m:r>
                          </m:e>
                          <m:sub>
                            <m:r>
                              <a:rPr lang="en-US" sz="1400" i="1" kern="0" noProof="1" dirty="0" smtClean="0">
                                <a:solidFill>
                                  <a:srgbClr val="525252"/>
                                </a:solidFill>
                                <a:latin typeface="Cambria Math" panose="02040503050406030204" pitchFamily="18" charset="0"/>
                                <a:ea typeface="Avenir Next Regular"/>
                                <a:cs typeface="Avenir Next Regular"/>
                                <a:sym typeface="Avenir Next Regular"/>
                              </a:rPr>
                              <m:t>𝑙𝑖𝑞</m:t>
                            </m:r>
                          </m:sub>
                        </m:sSub>
                        <m:r>
                          <a:rPr lang="en-US" sz="1400" i="1" kern="0" noProof="1" dirty="0" smtClean="0">
                            <a:solidFill>
                              <a:srgbClr val="525252"/>
                            </a:solidFill>
                            <a:latin typeface="Cambria Math" panose="02040503050406030204" pitchFamily="18" charset="0"/>
                            <a:ea typeface="Avenir Next Regular"/>
                            <a:cs typeface="Avenir Next Regular"/>
                            <a:sym typeface="Avenir Next Regular"/>
                          </a:rPr>
                          <m:t>:</m:t>
                        </m:r>
                      </m:oMath>
                    </m:oMathPara>
                  </a14:m>
                  <a:endParaRPr lang="en-US" sz="1600" kern="0" noProof="1">
                    <a:solidFill>
                      <a:srgbClr val="535353"/>
                    </a:solidFill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mc:Choice>
          <mc:Fallback>
            <p:sp>
              <p:nvSpPr>
                <p:cNvPr id="34" name="PD   -  Total Proton Density">
                  <a:extLst>
                    <a:ext uri="{FF2B5EF4-FFF2-40B4-BE49-F238E27FC236}">
                      <a16:creationId xmlns:a16="http://schemas.microsoft.com/office/drawing/2014/main" id="{1B26DBAB-7B4E-4E2B-B0D9-763D3BEAE9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97648" y="5514615"/>
                  <a:ext cx="432048" cy="409478"/>
                </a:xfrm>
                <a:prstGeom prst="rect">
                  <a:avLst/>
                </a:prstGeom>
                <a:blipFill>
                  <a:blip r:embed="rId8"/>
                  <a:stretch>
                    <a:fillRect l="-4225" r="-23944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PD   -  Total Proton Density">
              <a:extLst>
                <a:ext uri="{FF2B5EF4-FFF2-40B4-BE49-F238E27FC236}">
                  <a16:creationId xmlns:a16="http://schemas.microsoft.com/office/drawing/2014/main" id="{AE9A12E6-EFB6-4E98-70DB-EF0E5F0B690C}"/>
                </a:ext>
              </a:extLst>
            </p:cNvPr>
            <p:cNvSpPr txBox="1"/>
            <p:nvPr/>
          </p:nvSpPr>
          <p:spPr>
            <a:xfrm>
              <a:off x="10698124" y="5545284"/>
              <a:ext cx="1717565" cy="2390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hangingPunct="0">
                <a:spcBef>
                  <a:spcPts val="700"/>
                </a:spcBef>
                <a:defRPr sz="1500">
                  <a:solidFill>
                    <a:srgbClr val="FF2600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  <a:r>
                <a:rPr lang="en-US" sz="1200" kern="0" noProof="1">
                  <a:solidFill>
                    <a:srgbClr val="535353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Avenir Next Regular"/>
                </a:rPr>
                <a:t>Liquid  Proton Density</a:t>
              </a:r>
            </a:p>
          </p:txBody>
        </p:sp>
        <p:pic>
          <p:nvPicPr>
            <p:cNvPr id="36" name="Picture 35" descr="A graph of a graph&#10;&#10;AI-generated content may be incorrect.">
              <a:extLst>
                <a:ext uri="{FF2B5EF4-FFF2-40B4-BE49-F238E27FC236}">
                  <a16:creationId xmlns:a16="http://schemas.microsoft.com/office/drawing/2014/main" id="{E7D4079B-16AB-14EB-131A-3E4804AC1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92" t="-944" r="-1003" b="52404"/>
            <a:stretch>
              <a:fillRect/>
            </a:stretch>
          </p:blipFill>
          <p:spPr>
            <a:xfrm>
              <a:off x="7539283" y="3525683"/>
              <a:ext cx="2296647" cy="1833637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5A2AD67-0A15-196B-759F-412F8EF4D72C}"/>
                </a:ext>
              </a:extLst>
            </p:cNvPr>
            <p:cNvSpPr/>
            <p:nvPr/>
          </p:nvSpPr>
          <p:spPr>
            <a:xfrm>
              <a:off x="7682220" y="5118815"/>
              <a:ext cx="4076806" cy="190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4E4D0AE-863E-0833-4E36-BBB1C66C595B}"/>
                </a:ext>
              </a:extLst>
            </p:cNvPr>
            <p:cNvSpPr/>
            <p:nvPr/>
          </p:nvSpPr>
          <p:spPr>
            <a:xfrm flipH="1" flipV="1">
              <a:off x="7539472" y="3891714"/>
              <a:ext cx="321300" cy="1353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890FE350-1A62-A72B-F356-4077D197484B}"/>
                </a:ext>
              </a:extLst>
            </p:cNvPr>
            <p:cNvSpPr/>
            <p:nvPr/>
          </p:nvSpPr>
          <p:spPr>
            <a:xfrm flipV="1">
              <a:off x="9789064" y="3956681"/>
              <a:ext cx="321299" cy="10091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71A8CAE-023A-4900-7D50-05AF50AF93C2}"/>
                </a:ext>
              </a:extLst>
            </p:cNvPr>
            <p:cNvSpPr/>
            <p:nvPr/>
          </p:nvSpPr>
          <p:spPr>
            <a:xfrm>
              <a:off x="7889218" y="3596389"/>
              <a:ext cx="3937758" cy="22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/>
            </a:p>
          </p:txBody>
        </p:sp>
        <p:sp>
          <p:nvSpPr>
            <p:cNvPr id="68" name="Mean value 0-25 ms interval CPMG">
              <a:extLst>
                <a:ext uri="{FF2B5EF4-FFF2-40B4-BE49-F238E27FC236}">
                  <a16:creationId xmlns:a16="http://schemas.microsoft.com/office/drawing/2014/main" id="{2B939A7B-E67E-5B08-F70A-B0B94FC32F9E}"/>
                </a:ext>
              </a:extLst>
            </p:cNvPr>
            <p:cNvSpPr txBox="1"/>
            <p:nvPr/>
          </p:nvSpPr>
          <p:spPr>
            <a:xfrm>
              <a:off x="10195214" y="5130063"/>
              <a:ext cx="1689495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spAutoFit/>
            </a:bodyPr>
            <a:lstStyle>
              <a:lvl1pPr algn="ctr">
                <a:spcBef>
                  <a:spcPts val="700"/>
                </a:spcBef>
                <a:defRPr sz="1200">
                  <a:solidFill>
                    <a:srgbClr val="535353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1">
                  <a:ln>
                    <a:noFill/>
                  </a:ln>
                  <a:solidFill>
                    <a:srgbClr val="535353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Avenir Next Regular"/>
                </a:rPr>
                <a:t>Mean value 0-25 ms interval CPMG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9" name="Mono-exponential fit first 75  s FID">
                  <a:extLst>
                    <a:ext uri="{FF2B5EF4-FFF2-40B4-BE49-F238E27FC236}">
                      <a16:creationId xmlns:a16="http://schemas.microsoft.com/office/drawing/2014/main" id="{C18A5E44-D3ED-8976-AA70-96922070B66C}"/>
                    </a:ext>
                  </a:extLst>
                </p:cNvPr>
                <p:cNvSpPr txBox="1"/>
                <p:nvPr/>
              </p:nvSpPr>
              <p:spPr>
                <a:xfrm>
                  <a:off x="8054802" y="5106844"/>
                  <a:ext cx="1436928" cy="461665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lIns="45719" rIns="45719">
                  <a:spAutoFit/>
                </a:bodyPr>
                <a:lstStyle/>
                <a:p>
                  <a:pPr algn="ctr" hangingPunct="0">
                    <a:spcBef>
                      <a:spcPts val="700"/>
                    </a:spcBef>
                    <a:defRPr sz="1200">
                      <a:solidFill>
                        <a:srgbClr val="535353"/>
                      </a:solidFill>
                      <a:latin typeface="Avenir Next Regular"/>
                      <a:ea typeface="Avenir Next Regular"/>
                      <a:cs typeface="Avenir Next Regular"/>
                      <a:sym typeface="Avenir Next Regular"/>
                    </a:defRPr>
                  </a:pPr>
                  <a:r>
                    <a:rPr lang="en-US" sz="1200" kern="0" noProof="1">
                      <a:solidFill>
                        <a:srgbClr val="535353"/>
                      </a:solidFill>
                      <a:latin typeface="Calibri Light" panose="020F0302020204030204" pitchFamily="34" charset="0"/>
                      <a:ea typeface="Calibri Light" panose="020F0302020204030204" pitchFamily="34" charset="0"/>
                      <a:cs typeface="Calibri Light" panose="020F0302020204030204" pitchFamily="34" charset="0"/>
                      <a:sym typeface="Avenir Next Regular"/>
                    </a:rPr>
                    <a:t>Mono-exponential fit first 75 </a:t>
                  </a:r>
                  <a14:m>
                    <m:oMath xmlns:m="http://schemas.openxmlformats.org/officeDocument/2006/math">
                      <m:r>
                        <a:rPr lang="en-US" sz="1200" i="1" kern="0" noProof="1" dirty="0" smtClean="0">
                          <a:solidFill>
                            <a:srgbClr val="525252"/>
                          </a:solidFill>
                          <a:latin typeface="Cambria Math" panose="02040503050406030204" pitchFamily="18" charset="0"/>
                          <a:ea typeface="Avenir Next Regular"/>
                          <a:cs typeface="Avenir Next Regular"/>
                          <a:sym typeface="Avenir Next Regular"/>
                        </a:rPr>
                        <m:t>𝜇</m:t>
                      </m:r>
                    </m:oMath>
                  </a14:m>
                  <a:r>
                    <a:rPr lang="en-US" sz="1200" kern="0" noProof="1">
                      <a:solidFill>
                        <a:srgbClr val="535353"/>
                      </a:solidFill>
                      <a:latin typeface="Calibri Light" panose="020F0302020204030204" pitchFamily="34" charset="0"/>
                      <a:ea typeface="Calibri Light" panose="020F0302020204030204" pitchFamily="34" charset="0"/>
                      <a:cs typeface="Calibri Light" panose="020F0302020204030204" pitchFamily="34" charset="0"/>
                      <a:sym typeface="Avenir Next Regular"/>
                    </a:rPr>
                    <a:t>s FID </a:t>
                  </a:r>
                </a:p>
              </p:txBody>
            </p:sp>
          </mc:Choice>
          <mc:Fallback>
            <p:sp>
              <p:nvSpPr>
                <p:cNvPr id="69" name="Mono-exponential fit first 75  s FID">
                  <a:extLst>
                    <a:ext uri="{FF2B5EF4-FFF2-40B4-BE49-F238E27FC236}">
                      <a16:creationId xmlns:a16="http://schemas.microsoft.com/office/drawing/2014/main" id="{C18A5E44-D3ED-8976-AA70-96922070B6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4802" y="5106844"/>
                  <a:ext cx="1436928" cy="461665"/>
                </a:xfrm>
                <a:prstGeom prst="rect">
                  <a:avLst/>
                </a:prstGeom>
                <a:blipFill>
                  <a:blip r:embed="rId9"/>
                  <a:stretch>
                    <a:fillRect l="-1695" t="-1333" r="-3814" b="-10667"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0" name="FID">
              <a:extLst>
                <a:ext uri="{FF2B5EF4-FFF2-40B4-BE49-F238E27FC236}">
                  <a16:creationId xmlns:a16="http://schemas.microsoft.com/office/drawing/2014/main" id="{18C87C43-3584-8C31-F610-1D96F40556C6}"/>
                </a:ext>
              </a:extLst>
            </p:cNvPr>
            <p:cNvSpPr txBox="1"/>
            <p:nvPr/>
          </p:nvSpPr>
          <p:spPr>
            <a:xfrm>
              <a:off x="8440584" y="3667962"/>
              <a:ext cx="771382" cy="2969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spcBef>
                  <a:spcPts val="700"/>
                </a:spcBef>
                <a:defRPr sz="1400">
                  <a:solidFill>
                    <a:srgbClr val="FF2600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1">
                  <a:ln>
                    <a:noFill/>
                  </a:ln>
                  <a:solidFill>
                    <a:srgbClr val="DC143C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Avenir Next Regular"/>
                </a:rPr>
                <a:t>FID</a:t>
              </a:r>
              <a:endParaRPr kumimoji="0" lang="en-US" sz="1400" b="0" i="0" u="none" strike="noStrike" kern="0" cap="none" spc="0" normalizeH="0" baseline="0" noProof="1">
                <a:ln>
                  <a:noFill/>
                </a:ln>
                <a:solidFill>
                  <a:srgbClr val="DC143C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venir Next Regular"/>
              </a:endParaRPr>
            </a:p>
          </p:txBody>
        </p:sp>
        <p:sp>
          <p:nvSpPr>
            <p:cNvPr id="71" name="CPMG">
              <a:extLst>
                <a:ext uri="{FF2B5EF4-FFF2-40B4-BE49-F238E27FC236}">
                  <a16:creationId xmlns:a16="http://schemas.microsoft.com/office/drawing/2014/main" id="{67DD3423-81F6-60A6-B1D9-8B666344AEEB}"/>
                </a:ext>
              </a:extLst>
            </p:cNvPr>
            <p:cNvSpPr txBox="1"/>
            <p:nvPr/>
          </p:nvSpPr>
          <p:spPr>
            <a:xfrm>
              <a:off x="10756778" y="3681529"/>
              <a:ext cx="771382" cy="2969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spcBef>
                  <a:spcPts val="700"/>
                </a:spcBef>
                <a:defRPr sz="1400">
                  <a:solidFill>
                    <a:srgbClr val="0433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1">
                  <a:ln>
                    <a:noFill/>
                  </a:ln>
                  <a:solidFill>
                    <a:srgbClr val="4169E1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Avenir Next Regular"/>
                </a:rPr>
                <a:t>CPMG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5276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87CEF-5570-EE0E-AA38-73E28210E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CB0D01E1-FD2D-30E9-4ACF-B096E469498D}"/>
              </a:ext>
            </a:extLst>
          </p:cNvPr>
          <p:cNvGrpSpPr/>
          <p:nvPr/>
        </p:nvGrpSpPr>
        <p:grpSpPr>
          <a:xfrm>
            <a:off x="611802" y="2468759"/>
            <a:ext cx="4331964" cy="860202"/>
            <a:chOff x="7699701" y="2449160"/>
            <a:chExt cx="4331964" cy="8602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8F55A49F-F79D-400F-1820-CF39E673F8F6}"/>
                    </a:ext>
                  </a:extLst>
                </p:cNvPr>
                <p:cNvSpPr txBox="1"/>
                <p:nvPr/>
              </p:nvSpPr>
              <p:spPr>
                <a:xfrm>
                  <a:off x="7812163" y="2971599"/>
                  <a:ext cx="1776577" cy="2339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𝐹𝑊</m:t>
                        </m:r>
                        <m:r>
                          <a:rPr lang="en-US" sz="16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16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16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𝑡𝑜𝑡</m:t>
                            </m:r>
                          </m:sub>
                        </m:sSub>
                        <m:r>
                          <a:rPr lang="en-US" sz="16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6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sz="1600" b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8F55A49F-F79D-400F-1820-CF39E673F8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2163" y="2971599"/>
                  <a:ext cx="1776577" cy="233910"/>
                </a:xfrm>
                <a:prstGeom prst="rect">
                  <a:avLst/>
                </a:prstGeom>
                <a:blipFill>
                  <a:blip r:embed="rId3"/>
                  <a:stretch>
                    <a:fillRect l="-2143" r="-2143" b="-157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Mono-exponential fit first 75  s FID">
              <a:extLst>
                <a:ext uri="{FF2B5EF4-FFF2-40B4-BE49-F238E27FC236}">
                  <a16:creationId xmlns:a16="http://schemas.microsoft.com/office/drawing/2014/main" id="{CAC19D42-26F8-4762-3A24-0FC0DD1FA589}"/>
                </a:ext>
              </a:extLst>
            </p:cNvPr>
            <p:cNvSpPr txBox="1"/>
            <p:nvPr/>
          </p:nvSpPr>
          <p:spPr>
            <a:xfrm>
              <a:off x="7762809" y="2524559"/>
              <a:ext cx="1875287" cy="3385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solidFill>
                    <a:srgbClr val="535353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  <a:r>
                <a:rPr kumimoji="0" lang="en-US" sz="1600" b="1" i="0" u="none" strike="noStrike" kern="0" cap="none" spc="0" normalizeH="0" baseline="0" noProof="1">
                  <a:ln>
                    <a:noFill/>
                  </a:ln>
                  <a:solidFill>
                    <a:srgbClr val="535353"/>
                  </a:solidFill>
                  <a:effectLst/>
                  <a:uLnTx/>
                  <a:uFillTx/>
                  <a:latin typeface="Calibri Light" panose="020F0302020204030204" pitchFamily="34" charset="0"/>
                  <a:ea typeface="Avenir Next Regular"/>
                  <a:cs typeface="Calibri Light" panose="020F0302020204030204" pitchFamily="34" charset="0"/>
                  <a:sym typeface="Avenir Next Regular"/>
                </a:rPr>
                <a:t>Fresh Weight (FW): </a:t>
              </a: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ECD407BA-DC4C-4EE6-AF78-FC9C3035740A}"/>
                </a:ext>
              </a:extLst>
            </p:cNvPr>
            <p:cNvSpPr/>
            <p:nvPr/>
          </p:nvSpPr>
          <p:spPr>
            <a:xfrm>
              <a:off x="7699701" y="2453170"/>
              <a:ext cx="2089363" cy="856192"/>
            </a:xfrm>
            <a:prstGeom prst="round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376101A6-F3E1-B77A-3747-196FF29487BC}"/>
                    </a:ext>
                  </a:extLst>
                </p:cNvPr>
                <p:cNvSpPr txBox="1"/>
                <p:nvPr/>
              </p:nvSpPr>
              <p:spPr>
                <a:xfrm>
                  <a:off x="10054764" y="2967589"/>
                  <a:ext cx="1823576" cy="25192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𝑊𝑊</m:t>
                        </m:r>
                        <m:r>
                          <a:rPr lang="en-US" sz="16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16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16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𝑙𝑖𝑞</m:t>
                            </m:r>
                          </m:sub>
                        </m:sSub>
                        <m:r>
                          <a:rPr lang="en-US" sz="16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6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US" sz="1600" b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376101A6-F3E1-B77A-3747-196FF29487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4764" y="2967589"/>
                  <a:ext cx="1823576" cy="251928"/>
                </a:xfrm>
                <a:prstGeom prst="rect">
                  <a:avLst/>
                </a:prstGeom>
                <a:blipFill>
                  <a:blip r:embed="rId4"/>
                  <a:stretch>
                    <a:fillRect l="-2069" r="-1379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Mono-exponential fit first 75  s FID">
              <a:extLst>
                <a:ext uri="{FF2B5EF4-FFF2-40B4-BE49-F238E27FC236}">
                  <a16:creationId xmlns:a16="http://schemas.microsoft.com/office/drawing/2014/main" id="{D7EB040A-F6D6-C512-4363-416D089DE713}"/>
                </a:ext>
              </a:extLst>
            </p:cNvPr>
            <p:cNvSpPr txBox="1"/>
            <p:nvPr/>
          </p:nvSpPr>
          <p:spPr>
            <a:xfrm>
              <a:off x="9918839" y="2518870"/>
              <a:ext cx="2089363" cy="3385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solidFill>
                    <a:srgbClr val="535353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  <a:r>
                <a:rPr kumimoji="0" lang="en-US" sz="1600" b="1" i="0" u="none" strike="noStrike" kern="0" cap="none" spc="0" normalizeH="0" baseline="0" noProof="1">
                  <a:ln>
                    <a:noFill/>
                  </a:ln>
                  <a:solidFill>
                    <a:srgbClr val="535353"/>
                  </a:solidFill>
                  <a:effectLst/>
                  <a:uLnTx/>
                  <a:uFillTx/>
                  <a:latin typeface="Calibri Light" panose="020F0302020204030204" pitchFamily="34" charset="0"/>
                  <a:ea typeface="Avenir Next Regular"/>
                  <a:cs typeface="Calibri Light" panose="020F0302020204030204" pitchFamily="34" charset="0"/>
                  <a:sym typeface="Avenir Next Regular"/>
                </a:rPr>
                <a:t>Water Weight (WW): </a:t>
              </a:r>
            </a:p>
          </p:txBody>
        </p:sp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784559D1-C62A-A2BD-A4FF-4A02DB5BF405}"/>
                </a:ext>
              </a:extLst>
            </p:cNvPr>
            <p:cNvSpPr/>
            <p:nvPr/>
          </p:nvSpPr>
          <p:spPr>
            <a:xfrm>
              <a:off x="9942302" y="2449160"/>
              <a:ext cx="2089363" cy="856192"/>
            </a:xfrm>
            <a:prstGeom prst="round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/>
            </a:p>
          </p:txBody>
        </p:sp>
      </p:grpSp>
      <p:pic>
        <p:nvPicPr>
          <p:cNvPr id="19" name="Picture 18" descr="A graph of a graph&#10;&#10;AI-generated content may be incorrect.">
            <a:extLst>
              <a:ext uri="{FF2B5EF4-FFF2-40B4-BE49-F238E27FC236}">
                <a16:creationId xmlns:a16="http://schemas.microsoft.com/office/drawing/2014/main" id="{B7DCD045-D52B-38FE-4E1A-36E384BAC7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92" t="-944" r="-1003" b="52404"/>
          <a:stretch>
            <a:fillRect/>
          </a:stretch>
        </p:blipFill>
        <p:spPr>
          <a:xfrm>
            <a:off x="5625332" y="1745256"/>
            <a:ext cx="2405675" cy="1920685"/>
          </a:xfrm>
          <a:prstGeom prst="rect">
            <a:avLst/>
          </a:prstGeom>
        </p:spPr>
      </p:pic>
      <p:pic>
        <p:nvPicPr>
          <p:cNvPr id="20" name="Picture 19" descr="A graph of a graph&#10;&#10;AI-generated content may be incorrect.">
            <a:extLst>
              <a:ext uri="{FF2B5EF4-FFF2-40B4-BE49-F238E27FC236}">
                <a16:creationId xmlns:a16="http://schemas.microsoft.com/office/drawing/2014/main" id="{50ED3E6C-E7B7-B889-4EAC-833AC7086F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4" t="45778" r="-1935" b="8038"/>
          <a:stretch>
            <a:fillRect/>
          </a:stretch>
        </p:blipFill>
        <p:spPr>
          <a:xfrm>
            <a:off x="7845707" y="1745256"/>
            <a:ext cx="2405675" cy="182743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A799BD0-61C3-B1BF-8FB0-6A0AA92BB310}"/>
              </a:ext>
            </a:extLst>
          </p:cNvPr>
          <p:cNvSpPr/>
          <p:nvPr/>
        </p:nvSpPr>
        <p:spPr>
          <a:xfrm>
            <a:off x="5612849" y="1896957"/>
            <a:ext cx="377058" cy="1920685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C504C8B-F0C0-615E-68E6-537A63C4904C}"/>
              </a:ext>
            </a:extLst>
          </p:cNvPr>
          <p:cNvSpPr/>
          <p:nvPr/>
        </p:nvSpPr>
        <p:spPr>
          <a:xfrm>
            <a:off x="7862787" y="1863041"/>
            <a:ext cx="271291" cy="175471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A57ADB4-E525-CBFA-D65F-0DF329C9760A}"/>
              </a:ext>
            </a:extLst>
          </p:cNvPr>
          <p:cNvSpPr/>
          <p:nvPr/>
        </p:nvSpPr>
        <p:spPr>
          <a:xfrm>
            <a:off x="6028805" y="1786876"/>
            <a:ext cx="509485" cy="240389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0E955DE-DC6D-148B-DDAA-A664BA3EDB83}"/>
              </a:ext>
            </a:extLst>
          </p:cNvPr>
          <p:cNvSpPr/>
          <p:nvPr/>
        </p:nvSpPr>
        <p:spPr>
          <a:xfrm>
            <a:off x="8182831" y="1789981"/>
            <a:ext cx="509485" cy="240389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A6860A-1C72-04E1-46B2-6231587475DF}"/>
              </a:ext>
            </a:extLst>
          </p:cNvPr>
          <p:cNvSpPr/>
          <p:nvPr/>
        </p:nvSpPr>
        <p:spPr>
          <a:xfrm>
            <a:off x="5713833" y="3359959"/>
            <a:ext cx="4634127" cy="578517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6B5F93F-4F5B-B9C1-FDD0-797DC98889BE}"/>
              </a:ext>
            </a:extLst>
          </p:cNvPr>
          <p:cNvGrpSpPr/>
          <p:nvPr/>
        </p:nvGrpSpPr>
        <p:grpSpPr>
          <a:xfrm>
            <a:off x="388482" y="5258895"/>
            <a:ext cx="5297968" cy="584773"/>
            <a:chOff x="388482" y="5258895"/>
            <a:chExt cx="5297968" cy="584773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91B4E2F-440A-ED05-AF1E-47958F90DA4E}"/>
                </a:ext>
              </a:extLst>
            </p:cNvPr>
            <p:cNvSpPr txBox="1"/>
            <p:nvPr/>
          </p:nvSpPr>
          <p:spPr>
            <a:xfrm>
              <a:off x="1023948" y="5258895"/>
              <a:ext cx="4662502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hangingPunct="0"/>
              <a:r>
                <a:rPr lang="en-US" sz="1600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Arial"/>
                </a:rPr>
                <a:t>How consistent are the correlations between the proton densities and the weight parameters?</a:t>
              </a: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75EDF526-DC3A-5305-D0F5-C85C7329CFDF}"/>
                </a:ext>
              </a:extLst>
            </p:cNvPr>
            <p:cNvGrpSpPr/>
            <p:nvPr/>
          </p:nvGrpSpPr>
          <p:grpSpPr>
            <a:xfrm>
              <a:off x="388482" y="5275433"/>
              <a:ext cx="433307" cy="523218"/>
              <a:chOff x="417331" y="5188172"/>
              <a:chExt cx="433307" cy="523218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B057BD42-F43D-888B-B5C6-61929C13F1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7331" y="5234580"/>
                <a:ext cx="433307" cy="433307"/>
              </a:xfrm>
              <a:prstGeom prst="ellipse">
                <a:avLst/>
              </a:prstGeom>
              <a:solidFill>
                <a:schemeClr val="tx2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E37733CA-FEFD-3ED8-038A-F5D35C3052E3}"/>
                  </a:ext>
                </a:extLst>
              </p:cNvPr>
              <p:cNvSpPr txBox="1"/>
              <p:nvPr/>
            </p:nvSpPr>
            <p:spPr>
              <a:xfrm>
                <a:off x="457362" y="5188172"/>
                <a:ext cx="360040" cy="523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1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Arial"/>
                  </a:rPr>
                  <a:t>?</a:t>
                </a:r>
              </a:p>
            </p:txBody>
          </p:sp>
        </p:grpSp>
      </p:grpSp>
      <p:sp>
        <p:nvSpPr>
          <p:cNvPr id="5" name="Textplatzhalter 10">
            <a:extLst>
              <a:ext uri="{FF2B5EF4-FFF2-40B4-BE49-F238E27FC236}">
                <a16:creationId xmlns:a16="http://schemas.microsoft.com/office/drawing/2014/main" id="{DAFCAB22-0B1C-5CAB-3692-6DCABBB253FF}"/>
              </a:ext>
            </a:extLst>
          </p:cNvPr>
          <p:cNvSpPr/>
          <p:nvPr/>
        </p:nvSpPr>
        <p:spPr>
          <a:xfrm>
            <a:off x="318379" y="779426"/>
            <a:ext cx="11449050" cy="409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l" defTabSz="914400" rtl="0" eaLnBrk="1" fontAlgn="auto" latinLnBrk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i="1">
                <a:solidFill>
                  <a:srgbClr val="023D6B">
                    <a:satOff val="-70145"/>
                    <a:lumOff val="39313"/>
                  </a:srgbClr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lang="en-US" sz="2200" b="0" i="1" u="none" strike="noStrike" kern="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But based on empirical</a:t>
            </a:r>
            <a:r>
              <a:rPr kumimoji="0" lang="en-US" sz="2200" b="0" i="1" u="none" strike="noStrike" kern="0" cap="none" spc="0" normalizeH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observations</a:t>
            </a:r>
            <a:endParaRPr kumimoji="0" lang="en-US" sz="2200" b="0" i="1" u="none" strike="noStrike" kern="0" cap="none" spc="0" normalizeH="0" baseline="0" noProof="1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Mono-exponential fit first 75  s FID">
                <a:extLst>
                  <a:ext uri="{FF2B5EF4-FFF2-40B4-BE49-F238E27FC236}">
                    <a16:creationId xmlns:a16="http://schemas.microsoft.com/office/drawing/2014/main" id="{DE25F5EA-E2ED-64C4-19FE-E909A25D03A1}"/>
                  </a:ext>
                </a:extLst>
              </p:cNvPr>
              <p:cNvSpPr txBox="1"/>
              <p:nvPr/>
            </p:nvSpPr>
            <p:spPr>
              <a:xfrm>
                <a:off x="6064772" y="3404806"/>
                <a:ext cx="1624260" cy="49244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45719" rIns="45719">
                <a:spAutoFit/>
              </a:bodyPr>
              <a:lstStyle/>
              <a:p>
                <a:pPr marL="0" marR="0" lvl="0" indent="0" algn="ctr" defTabSz="457200" rtl="0" eaLnBrk="1" fontAlgn="auto" latinLnBrk="0" hangingPunct="0">
                  <a:lnSpc>
                    <a:spcPct val="100000"/>
                  </a:lnSpc>
                  <a:spcBef>
                    <a:spcPts val="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>
                    <a:solidFill>
                      <a:srgbClr val="535353"/>
                    </a:solidFill>
                    <a:latin typeface="Avenir Next Regular"/>
                    <a:ea typeface="Avenir Next Regular"/>
                    <a:cs typeface="Avenir Next Regular"/>
                    <a:sym typeface="Avenir Next Regular"/>
                  </a:defRPr>
                </a:pPr>
                <a:r>
                  <a:rPr kumimoji="0" lang="en-US" sz="1300" b="0" i="0" u="none" strike="noStrike" kern="0" cap="none" spc="0" normalizeH="0" baseline="0" noProof="1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  <a:sym typeface="Avenir Next Regular"/>
                  </a:rPr>
                  <a:t>Mono-exponential fit first 75 </a:t>
                </a:r>
                <a14:m>
                  <m:oMath xmlns:m="http://schemas.openxmlformats.org/officeDocument/2006/math">
                    <m:r>
                      <a:rPr kumimoji="0" lang="en-US" sz="1300" b="0" i="1" u="none" strike="noStrike" kern="0" cap="none" spc="0" normalizeH="0" baseline="0" noProof="1" dirty="0" smtClean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venir Next Regular"/>
                      </a:rPr>
                      <m:t>𝜇</m:t>
                    </m:r>
                  </m:oMath>
                </a14:m>
                <a:r>
                  <a:rPr kumimoji="0" lang="en-US" sz="1300" b="0" i="0" u="none" strike="noStrike" kern="0" cap="none" spc="0" normalizeH="0" baseline="0" noProof="1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  <a:sym typeface="Avenir Next Regular"/>
                  </a:rPr>
                  <a:t>s FID </a:t>
                </a:r>
              </a:p>
            </p:txBody>
          </p:sp>
        </mc:Choice>
        <mc:Fallback>
          <p:sp>
            <p:nvSpPr>
              <p:cNvPr id="33" name="Mono-exponential fit first 75  s FID">
                <a:extLst>
                  <a:ext uri="{FF2B5EF4-FFF2-40B4-BE49-F238E27FC236}">
                    <a16:creationId xmlns:a16="http://schemas.microsoft.com/office/drawing/2014/main" id="{DE25F5EA-E2ED-64C4-19FE-E909A25D03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4772" y="3404806"/>
                <a:ext cx="1624260" cy="492443"/>
              </a:xfrm>
              <a:prstGeom prst="rect">
                <a:avLst/>
              </a:prstGeom>
              <a:blipFill>
                <a:blip r:embed="rId6"/>
                <a:stretch>
                  <a:fillRect t="-1250" r="-1880" b="-1125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Mean value 0-25 ms interval CPMG">
            <a:extLst>
              <a:ext uri="{FF2B5EF4-FFF2-40B4-BE49-F238E27FC236}">
                <a16:creationId xmlns:a16="http://schemas.microsoft.com/office/drawing/2014/main" id="{861A2B02-F09E-A358-50A4-99D90EAA84CB}"/>
              </a:ext>
            </a:extLst>
          </p:cNvPr>
          <p:cNvSpPr txBox="1"/>
          <p:nvPr/>
        </p:nvSpPr>
        <p:spPr>
          <a:xfrm>
            <a:off x="8182831" y="3404806"/>
            <a:ext cx="1689495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700"/>
              </a:spcBef>
              <a:defRPr sz="1200">
                <a:solidFill>
                  <a:srgbClr val="535353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venir Next Regular"/>
              </a:rPr>
              <a:t>Mean value 0-25 ms interval CPMG</a:t>
            </a:r>
          </a:p>
        </p:txBody>
      </p:sp>
      <p:sp>
        <p:nvSpPr>
          <p:cNvPr id="37" name="Titel 1">
            <a:extLst>
              <a:ext uri="{FF2B5EF4-FFF2-40B4-BE49-F238E27FC236}">
                <a16:creationId xmlns:a16="http://schemas.microsoft.com/office/drawing/2014/main" id="{926F7F9E-5047-4122-EF8F-BBBD37FD67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8379" y="385584"/>
            <a:ext cx="11449050" cy="484625"/>
          </a:xfrm>
          <a:prstGeom prst="rect">
            <a:avLst/>
          </a:prstGeom>
        </p:spPr>
        <p:txBody>
          <a:bodyPr>
            <a:noAutofit/>
          </a:bodyPr>
          <a:lstStyle>
            <a:lvl1pPr defTabSz="649223">
              <a:defRPr sz="2840" spc="142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en-US" sz="2400" spc="220" noProof="1">
                <a:latin typeface="Calibri"/>
                <a:cs typeface="Calibri"/>
                <a:sym typeface="Calibri"/>
              </a:rPr>
              <a:t>So far, SLC method yields good and linear results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8A3E1FD-922E-C1C8-733E-C581FF5ADB3D}"/>
              </a:ext>
            </a:extLst>
          </p:cNvPr>
          <p:cNvSpPr txBox="1">
            <a:spLocks/>
          </p:cNvSpPr>
          <p:nvPr/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77DF9AE-C93D-E733-032F-E6D564A243EC}"/>
              </a:ext>
            </a:extLst>
          </p:cNvPr>
          <p:cNvGrpSpPr/>
          <p:nvPr/>
        </p:nvGrpSpPr>
        <p:grpSpPr>
          <a:xfrm>
            <a:off x="5678774" y="4368869"/>
            <a:ext cx="5332879" cy="584773"/>
            <a:chOff x="5678774" y="4368869"/>
            <a:chExt cx="5332879" cy="584773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6A22697E-0FBE-F32B-4D07-E0B736D414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8774" y="4417827"/>
              <a:ext cx="457200" cy="45720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8637D4E-B205-FC9B-E160-DDF944B4F9C3}"/>
                </a:ext>
              </a:extLst>
            </p:cNvPr>
            <p:cNvSpPr txBox="1"/>
            <p:nvPr/>
          </p:nvSpPr>
          <p:spPr>
            <a:xfrm>
              <a:off x="5727354" y="4384818"/>
              <a:ext cx="360040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rPr>
                <a:t>?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6417A2-4FBA-0616-3C1A-69814514E298}"/>
                </a:ext>
              </a:extLst>
            </p:cNvPr>
            <p:cNvSpPr txBox="1"/>
            <p:nvPr/>
          </p:nvSpPr>
          <p:spPr>
            <a:xfrm>
              <a:off x="6331133" y="4368869"/>
              <a:ext cx="4680520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hangingPunct="0"/>
              <a:r>
                <a:rPr lang="en-US" sz="1600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Arial"/>
                </a:rPr>
                <a:t>How good are the estimations of </a:t>
              </a:r>
              <a:r>
                <a:rPr lang="en-US" sz="1600" kern="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Arial"/>
                </a:rPr>
                <a:t>PD</a:t>
              </a:r>
              <a:r>
                <a:rPr lang="en-US" sz="1600" kern="0" baseline="-250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Arial"/>
                </a:rPr>
                <a:t>tot</a:t>
              </a:r>
              <a:r>
                <a:rPr lang="en-US" sz="1600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Arial"/>
                </a:rPr>
                <a:t> based on mono-exponential fit?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D9E05E9-E236-FC8C-2FD3-C5D9A1C29E1F}"/>
              </a:ext>
            </a:extLst>
          </p:cNvPr>
          <p:cNvGrpSpPr/>
          <p:nvPr/>
        </p:nvGrpSpPr>
        <p:grpSpPr>
          <a:xfrm>
            <a:off x="5671098" y="5227899"/>
            <a:ext cx="5353157" cy="584773"/>
            <a:chOff x="5651012" y="5055546"/>
            <a:chExt cx="5353157" cy="584773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FCB427BA-4517-0657-2389-D0C29DA840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1012" y="5104363"/>
              <a:ext cx="457200" cy="4572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90F71D8-C807-4113-45D9-8B061A10CE76}"/>
                </a:ext>
              </a:extLst>
            </p:cNvPr>
            <p:cNvSpPr txBox="1"/>
            <p:nvPr/>
          </p:nvSpPr>
          <p:spPr>
            <a:xfrm>
              <a:off x="5707268" y="5071354"/>
              <a:ext cx="360040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rPr>
                <a:t>?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EBFBDFA-4054-4475-705A-FCBA494CD006}"/>
                </a:ext>
              </a:extLst>
            </p:cNvPr>
            <p:cNvSpPr txBox="1"/>
            <p:nvPr/>
          </p:nvSpPr>
          <p:spPr>
            <a:xfrm>
              <a:off x="6334800" y="5055546"/>
              <a:ext cx="4669369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hangingPunct="0"/>
              <a:r>
                <a:rPr lang="en-US" sz="1600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Arial"/>
                </a:rPr>
                <a:t>What is the influence of the CPMG averaging interval on the estimate of the liquid proton fraction? </a:t>
              </a: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9A8DAA11-D269-2F5D-23DA-C47530FFCB04}"/>
              </a:ext>
            </a:extLst>
          </p:cNvPr>
          <p:cNvSpPr>
            <a:spLocks noChangeAspect="1"/>
          </p:cNvSpPr>
          <p:nvPr/>
        </p:nvSpPr>
        <p:spPr>
          <a:xfrm>
            <a:off x="5600477" y="1537774"/>
            <a:ext cx="2509289" cy="2508022"/>
          </a:xfrm>
          <a:prstGeom prst="ellipse">
            <a:avLst/>
          </a:prstGeom>
          <a:noFill/>
          <a:ln w="38100" cap="flat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10A9A6C-1820-9A93-634D-6D55C3E4C110}"/>
              </a:ext>
            </a:extLst>
          </p:cNvPr>
          <p:cNvSpPr>
            <a:spLocks noChangeAspect="1"/>
          </p:cNvSpPr>
          <p:nvPr/>
        </p:nvSpPr>
        <p:spPr>
          <a:xfrm>
            <a:off x="7742093" y="1513591"/>
            <a:ext cx="2509289" cy="2508022"/>
          </a:xfrm>
          <a:prstGeom prst="ellipse">
            <a:avLst/>
          </a:prstGeom>
          <a:noFill/>
          <a:ln w="38100" cap="flat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1" name="FID">
            <a:extLst>
              <a:ext uri="{FF2B5EF4-FFF2-40B4-BE49-F238E27FC236}">
                <a16:creationId xmlns:a16="http://schemas.microsoft.com/office/drawing/2014/main" id="{2E168AC5-7F92-7687-771A-67EB09AB06A8}"/>
              </a:ext>
            </a:extLst>
          </p:cNvPr>
          <p:cNvSpPr txBox="1"/>
          <p:nvPr/>
        </p:nvSpPr>
        <p:spPr>
          <a:xfrm>
            <a:off x="6572593" y="1973088"/>
            <a:ext cx="771382" cy="296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t">
            <a:noAutofit/>
          </a:bodyPr>
          <a:lstStyle>
            <a:lvl1pPr algn="ctr">
              <a:spcBef>
                <a:spcPts val="700"/>
              </a:spcBef>
              <a:defRPr sz="1400">
                <a:solidFill>
                  <a:srgbClr val="FF26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1">
                <a:ln>
                  <a:noFill/>
                </a:ln>
                <a:solidFill>
                  <a:srgbClr val="DC143C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venir Next Regular"/>
              </a:rPr>
              <a:t>FID</a:t>
            </a:r>
          </a:p>
        </p:txBody>
      </p:sp>
      <p:sp>
        <p:nvSpPr>
          <p:cNvPr id="22" name="CPMG">
            <a:extLst>
              <a:ext uri="{FF2B5EF4-FFF2-40B4-BE49-F238E27FC236}">
                <a16:creationId xmlns:a16="http://schemas.microsoft.com/office/drawing/2014/main" id="{991CAA2E-A4EE-35CE-9245-166669BAA66A}"/>
              </a:ext>
            </a:extLst>
          </p:cNvPr>
          <p:cNvSpPr txBox="1"/>
          <p:nvPr/>
        </p:nvSpPr>
        <p:spPr>
          <a:xfrm>
            <a:off x="8814855" y="1973089"/>
            <a:ext cx="771382" cy="296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t">
            <a:noAutofit/>
          </a:bodyPr>
          <a:lstStyle>
            <a:lvl1pPr algn="ctr">
              <a:spcBef>
                <a:spcPts val="700"/>
              </a:spcBef>
              <a:defRPr sz="1400">
                <a:solidFill>
                  <a:srgbClr val="0433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1">
                <a:ln>
                  <a:noFill/>
                </a:ln>
                <a:solidFill>
                  <a:srgbClr val="4169E1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venir Next Regular"/>
              </a:rPr>
              <a:t>CPMG</a:t>
            </a:r>
          </a:p>
        </p:txBody>
      </p:sp>
    </p:spTree>
    <p:extLst>
      <p:ext uri="{BB962C8B-B14F-4D97-AF65-F5344CB8AC3E}">
        <p14:creationId xmlns:p14="http://schemas.microsoft.com/office/powerpoint/2010/main" val="23956780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07407E-6 L 0.17396 -0.00255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98" y="-13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-0.50794 0.01968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4" y="97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78"/>
                                        </p:tgtEl>
                                      </p:cBhvr>
                                      <p:by x="2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78" grpId="0" animBg="1"/>
      <p:bldP spid="78" grpId="1" animBg="1"/>
      <p:bldP spid="78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F6B52-7BD4-77D9-51A3-3C40EEC01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8BC4C270-FE1C-5D97-2449-E650FEA2122B}"/>
              </a:ext>
            </a:extLst>
          </p:cNvPr>
          <p:cNvSpPr/>
          <p:nvPr/>
        </p:nvSpPr>
        <p:spPr>
          <a:xfrm>
            <a:off x="6178290" y="1628800"/>
            <a:ext cx="5589139" cy="4032448"/>
          </a:xfrm>
          <a:prstGeom prst="roundRect">
            <a:avLst>
              <a:gd name="adj" fmla="val 10887"/>
            </a:avLst>
          </a:prstGeom>
          <a:solidFill>
            <a:srgbClr val="FFFFFF"/>
          </a:solidFill>
          <a:ln w="28575" cap="flat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B6D988-81B0-C29D-8059-43A601211148}"/>
              </a:ext>
            </a:extLst>
          </p:cNvPr>
          <p:cNvGrpSpPr/>
          <p:nvPr/>
        </p:nvGrpSpPr>
        <p:grpSpPr>
          <a:xfrm>
            <a:off x="377829" y="4355444"/>
            <a:ext cx="5297968" cy="584773"/>
            <a:chOff x="388482" y="5258895"/>
            <a:chExt cx="5297968" cy="584773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4B0B3BB-1010-C514-C914-F616DC2CF6F0}"/>
                </a:ext>
              </a:extLst>
            </p:cNvPr>
            <p:cNvSpPr txBox="1"/>
            <p:nvPr/>
          </p:nvSpPr>
          <p:spPr>
            <a:xfrm>
              <a:off x="1023948" y="5258895"/>
              <a:ext cx="4662502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hangingPunct="0"/>
              <a:r>
                <a:rPr lang="en-US" sz="1600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Arial"/>
                </a:rPr>
                <a:t>How consistent are the correlations between the proton densities and the weight parameters?</a:t>
              </a: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BFD85B40-C4AF-E592-02C6-D80B5D6A7CC9}"/>
                </a:ext>
              </a:extLst>
            </p:cNvPr>
            <p:cNvGrpSpPr/>
            <p:nvPr/>
          </p:nvGrpSpPr>
          <p:grpSpPr>
            <a:xfrm>
              <a:off x="388482" y="5275433"/>
              <a:ext cx="433307" cy="523218"/>
              <a:chOff x="417331" y="5188172"/>
              <a:chExt cx="433307" cy="523218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47E079AB-A9F3-5CF9-2EA0-B2FB77B3F9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7331" y="5234580"/>
                <a:ext cx="433307" cy="433307"/>
              </a:xfrm>
              <a:prstGeom prst="ellipse">
                <a:avLst/>
              </a:prstGeom>
              <a:solidFill>
                <a:schemeClr val="tx2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C6EFD90-E344-A69D-2377-9DF729CEA54C}"/>
                  </a:ext>
                </a:extLst>
              </p:cNvPr>
              <p:cNvSpPr txBox="1"/>
              <p:nvPr/>
            </p:nvSpPr>
            <p:spPr>
              <a:xfrm>
                <a:off x="457362" y="5188172"/>
                <a:ext cx="360040" cy="523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1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Arial"/>
                  </a:rPr>
                  <a:t>?</a:t>
                </a:r>
              </a:p>
            </p:txBody>
          </p:sp>
        </p:grpSp>
      </p:grpSp>
      <p:sp>
        <p:nvSpPr>
          <p:cNvPr id="5" name="Textplatzhalter 10">
            <a:extLst>
              <a:ext uri="{FF2B5EF4-FFF2-40B4-BE49-F238E27FC236}">
                <a16:creationId xmlns:a16="http://schemas.microsoft.com/office/drawing/2014/main" id="{BDDDB34D-8EA8-E021-42C7-DAA850011118}"/>
              </a:ext>
            </a:extLst>
          </p:cNvPr>
          <p:cNvSpPr/>
          <p:nvPr/>
        </p:nvSpPr>
        <p:spPr>
          <a:xfrm>
            <a:off x="318379" y="779426"/>
            <a:ext cx="11449050" cy="409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l" defTabSz="914400" rtl="0" eaLnBrk="1" fontAlgn="auto" latinLnBrk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i="1">
                <a:solidFill>
                  <a:srgbClr val="023D6B">
                    <a:satOff val="-70145"/>
                    <a:lumOff val="39313"/>
                  </a:srgbClr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lang="en-US" sz="2200" b="0" i="1" u="none" strike="noStrike" kern="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But based on empirical</a:t>
            </a:r>
            <a:r>
              <a:rPr kumimoji="0" lang="en-US" sz="2200" b="0" i="1" u="none" strike="noStrike" kern="0" cap="none" spc="0" normalizeH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observations</a:t>
            </a:r>
            <a:endParaRPr kumimoji="0" lang="en-US" sz="2200" b="0" i="1" u="none" strike="noStrike" kern="0" cap="none" spc="0" normalizeH="0" baseline="0" noProof="1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37" name="Titel 1">
            <a:extLst>
              <a:ext uri="{FF2B5EF4-FFF2-40B4-BE49-F238E27FC236}">
                <a16:creationId xmlns:a16="http://schemas.microsoft.com/office/drawing/2014/main" id="{7514EA88-D788-1A84-6071-92E06F1BD2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8379" y="385584"/>
            <a:ext cx="11449050" cy="484625"/>
          </a:xfrm>
          <a:prstGeom prst="rect">
            <a:avLst/>
          </a:prstGeom>
        </p:spPr>
        <p:txBody>
          <a:bodyPr>
            <a:noAutofit/>
          </a:bodyPr>
          <a:lstStyle>
            <a:lvl1pPr defTabSz="649223">
              <a:defRPr sz="2840" spc="142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en-US" sz="2400" spc="220" noProof="1">
                <a:latin typeface="Calibri"/>
                <a:cs typeface="Calibri"/>
                <a:sym typeface="Calibri"/>
              </a:rPr>
              <a:t>So far, SLC method yields good and linear results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B7B52F5-5447-5088-1C89-A2F88B5D8CCC}"/>
              </a:ext>
            </a:extLst>
          </p:cNvPr>
          <p:cNvSpPr txBox="1">
            <a:spLocks/>
          </p:cNvSpPr>
          <p:nvPr/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</a:rPr>
              <a:t>Page </a:t>
            </a: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6301304-48D8-C3E6-0B7E-F723E1471EBD}"/>
              </a:ext>
            </a:extLst>
          </p:cNvPr>
          <p:cNvGrpSpPr/>
          <p:nvPr/>
        </p:nvGrpSpPr>
        <p:grpSpPr>
          <a:xfrm>
            <a:off x="318379" y="1992625"/>
            <a:ext cx="5332879" cy="584773"/>
            <a:chOff x="5678774" y="4368869"/>
            <a:chExt cx="5332879" cy="584773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E862C47-7688-50FE-FA00-AC43F4544E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8774" y="4417827"/>
              <a:ext cx="457200" cy="45720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1372931-1194-AB5E-78D9-47A20EE6B5ED}"/>
                </a:ext>
              </a:extLst>
            </p:cNvPr>
            <p:cNvSpPr txBox="1"/>
            <p:nvPr/>
          </p:nvSpPr>
          <p:spPr>
            <a:xfrm>
              <a:off x="5727354" y="4384818"/>
              <a:ext cx="360040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rPr>
                <a:t>?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A79A9C4-726C-B1ED-A4FA-8A82307D11E6}"/>
                </a:ext>
              </a:extLst>
            </p:cNvPr>
            <p:cNvSpPr txBox="1"/>
            <p:nvPr/>
          </p:nvSpPr>
          <p:spPr>
            <a:xfrm>
              <a:off x="6331133" y="4368869"/>
              <a:ext cx="4680520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hangingPunct="0"/>
              <a:r>
                <a:rPr lang="en-US" sz="1600" kern="0" dirty="0">
                  <a:solidFill>
                    <a:srgbClr val="535353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Arial"/>
                </a:rPr>
                <a:t>How good are the estimations of </a:t>
              </a:r>
              <a:r>
                <a:rPr lang="en-US" sz="1600" kern="0" dirty="0" err="1">
                  <a:solidFill>
                    <a:srgbClr val="535353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Arial"/>
                </a:rPr>
                <a:t>PD</a:t>
              </a:r>
              <a:r>
                <a:rPr lang="en-US" sz="1600" kern="0" baseline="-25000" dirty="0" err="1">
                  <a:solidFill>
                    <a:srgbClr val="535353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Arial"/>
                </a:rPr>
                <a:t>tot</a:t>
              </a:r>
              <a:r>
                <a:rPr lang="en-US" sz="1600" kern="0" dirty="0">
                  <a:solidFill>
                    <a:srgbClr val="535353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Arial"/>
                </a:rPr>
                <a:t> based on </a:t>
              </a:r>
              <a:r>
                <a:rPr lang="en-US" sz="1600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Arial"/>
                </a:rPr>
                <a:t>mono-exponential</a:t>
              </a:r>
              <a:r>
                <a:rPr lang="en-US" sz="1600" kern="0" dirty="0">
                  <a:solidFill>
                    <a:srgbClr val="535353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Arial"/>
                </a:rPr>
                <a:t> fit?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07351E2-AD00-2B9A-31FA-E0BA91AAFE30}"/>
              </a:ext>
            </a:extLst>
          </p:cNvPr>
          <p:cNvGrpSpPr/>
          <p:nvPr/>
        </p:nvGrpSpPr>
        <p:grpSpPr>
          <a:xfrm>
            <a:off x="321573" y="3144552"/>
            <a:ext cx="5353157" cy="584773"/>
            <a:chOff x="5651012" y="5055546"/>
            <a:chExt cx="5353157" cy="584773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0AD08B1B-AA67-4EE6-90C8-056580D7A3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1012" y="5104363"/>
              <a:ext cx="457200" cy="4572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7081C93-A887-B512-746D-B7B0FD57F798}"/>
                </a:ext>
              </a:extLst>
            </p:cNvPr>
            <p:cNvSpPr txBox="1"/>
            <p:nvPr/>
          </p:nvSpPr>
          <p:spPr>
            <a:xfrm>
              <a:off x="5707268" y="5071354"/>
              <a:ext cx="360040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rPr>
                <a:t>?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FE7255B-055E-D294-28E3-64C41B268114}"/>
                </a:ext>
              </a:extLst>
            </p:cNvPr>
            <p:cNvSpPr txBox="1"/>
            <p:nvPr/>
          </p:nvSpPr>
          <p:spPr>
            <a:xfrm>
              <a:off x="6334800" y="5055546"/>
              <a:ext cx="4669369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hangingPunct="0"/>
              <a:r>
                <a:rPr lang="en-US" sz="1600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Arial"/>
                </a:rPr>
                <a:t>What is the influence of the CPMG averaging interval on the estimate of the liquid proton fraction? </a:t>
              </a:r>
            </a:p>
          </p:txBody>
        </p:sp>
      </p:grpSp>
      <p:grpSp>
        <p:nvGrpSpPr>
          <p:cNvPr id="20" name="Group">
            <a:extLst>
              <a:ext uri="{FF2B5EF4-FFF2-40B4-BE49-F238E27FC236}">
                <a16:creationId xmlns:a16="http://schemas.microsoft.com/office/drawing/2014/main" id="{3EC205FF-99E4-3F8F-737B-D1DE5C258439}"/>
              </a:ext>
            </a:extLst>
          </p:cNvPr>
          <p:cNvGrpSpPr>
            <a:grpSpLocks noChangeAspect="1"/>
          </p:cNvGrpSpPr>
          <p:nvPr/>
        </p:nvGrpSpPr>
        <p:grpSpPr>
          <a:xfrm>
            <a:off x="6629624" y="2782595"/>
            <a:ext cx="1467604" cy="2418068"/>
            <a:chOff x="0" y="0"/>
            <a:chExt cx="1053236" cy="1735345"/>
          </a:xfrm>
        </p:grpSpPr>
        <p:sp>
          <p:nvSpPr>
            <p:cNvPr id="24" name="Sapling">
              <a:extLst>
                <a:ext uri="{FF2B5EF4-FFF2-40B4-BE49-F238E27FC236}">
                  <a16:creationId xmlns:a16="http://schemas.microsoft.com/office/drawing/2014/main" id="{D5D29036-F320-A76B-8D0B-B969FAAF2A93}"/>
                </a:ext>
              </a:extLst>
            </p:cNvPr>
            <p:cNvSpPr/>
            <p:nvPr/>
          </p:nvSpPr>
          <p:spPr>
            <a:xfrm>
              <a:off x="-1" y="0"/>
              <a:ext cx="1053238" cy="1735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extrusionOk="0">
                  <a:moveTo>
                    <a:pt x="11199" y="0"/>
                  </a:moveTo>
                  <a:cubicBezTo>
                    <a:pt x="11199" y="0"/>
                    <a:pt x="4417" y="3031"/>
                    <a:pt x="10035" y="4898"/>
                  </a:cubicBezTo>
                  <a:cubicBezTo>
                    <a:pt x="9510" y="6131"/>
                    <a:pt x="9363" y="7938"/>
                    <a:pt x="9409" y="9496"/>
                  </a:cubicBezTo>
                  <a:lnTo>
                    <a:pt x="8674" y="8999"/>
                  </a:lnTo>
                  <a:cubicBezTo>
                    <a:pt x="8753" y="8469"/>
                    <a:pt x="8637" y="7236"/>
                    <a:pt x="6085" y="6596"/>
                  </a:cubicBezTo>
                  <a:cubicBezTo>
                    <a:pt x="4779" y="6269"/>
                    <a:pt x="1583" y="5708"/>
                    <a:pt x="1583" y="5708"/>
                  </a:cubicBezTo>
                  <a:cubicBezTo>
                    <a:pt x="1583" y="5708"/>
                    <a:pt x="2192" y="9914"/>
                    <a:pt x="8277" y="9288"/>
                  </a:cubicBezTo>
                  <a:lnTo>
                    <a:pt x="9442" y="10173"/>
                  </a:lnTo>
                  <a:cubicBezTo>
                    <a:pt x="9506" y="11142"/>
                    <a:pt x="9642" y="11948"/>
                    <a:pt x="9794" y="12354"/>
                  </a:cubicBezTo>
                  <a:cubicBezTo>
                    <a:pt x="9962" y="12802"/>
                    <a:pt x="9961" y="13514"/>
                    <a:pt x="9880" y="14272"/>
                  </a:cubicBezTo>
                  <a:cubicBezTo>
                    <a:pt x="9466" y="14005"/>
                    <a:pt x="8793" y="13598"/>
                    <a:pt x="8103" y="13290"/>
                  </a:cubicBezTo>
                  <a:cubicBezTo>
                    <a:pt x="8027" y="12682"/>
                    <a:pt x="7456" y="11412"/>
                    <a:pt x="4177" y="10704"/>
                  </a:cubicBezTo>
                  <a:cubicBezTo>
                    <a:pt x="2433" y="10327"/>
                    <a:pt x="0" y="9337"/>
                    <a:pt x="0" y="9337"/>
                  </a:cubicBezTo>
                  <a:cubicBezTo>
                    <a:pt x="0" y="9337"/>
                    <a:pt x="-91" y="14725"/>
                    <a:pt x="7643" y="13699"/>
                  </a:cubicBezTo>
                  <a:lnTo>
                    <a:pt x="9774" y="15048"/>
                  </a:lnTo>
                  <a:cubicBezTo>
                    <a:pt x="9613" y="16048"/>
                    <a:pt x="9368" y="17001"/>
                    <a:pt x="9248" y="17425"/>
                  </a:cubicBezTo>
                  <a:cubicBezTo>
                    <a:pt x="9002" y="18288"/>
                    <a:pt x="9059" y="20480"/>
                    <a:pt x="9040" y="20890"/>
                  </a:cubicBezTo>
                  <a:cubicBezTo>
                    <a:pt x="9025" y="21202"/>
                    <a:pt x="8408" y="21321"/>
                    <a:pt x="8408" y="21321"/>
                  </a:cubicBezTo>
                  <a:cubicBezTo>
                    <a:pt x="8040" y="21377"/>
                    <a:pt x="8034" y="21600"/>
                    <a:pt x="8408" y="21600"/>
                  </a:cubicBezTo>
                  <a:cubicBezTo>
                    <a:pt x="8609" y="21600"/>
                    <a:pt x="11920" y="21600"/>
                    <a:pt x="12073" y="21600"/>
                  </a:cubicBezTo>
                  <a:cubicBezTo>
                    <a:pt x="12436" y="21600"/>
                    <a:pt x="12487" y="21364"/>
                    <a:pt x="12073" y="21321"/>
                  </a:cubicBezTo>
                  <a:cubicBezTo>
                    <a:pt x="11522" y="21262"/>
                    <a:pt x="11131" y="21121"/>
                    <a:pt x="11041" y="20813"/>
                  </a:cubicBezTo>
                  <a:cubicBezTo>
                    <a:pt x="10952" y="20504"/>
                    <a:pt x="10394" y="18575"/>
                    <a:pt x="10639" y="17569"/>
                  </a:cubicBezTo>
                  <a:cubicBezTo>
                    <a:pt x="10677" y="17413"/>
                    <a:pt x="10715" y="17216"/>
                    <a:pt x="10750" y="16989"/>
                  </a:cubicBezTo>
                  <a:cubicBezTo>
                    <a:pt x="11060" y="16769"/>
                    <a:pt x="11717" y="16311"/>
                    <a:pt x="12305" y="15945"/>
                  </a:cubicBezTo>
                  <a:cubicBezTo>
                    <a:pt x="13447" y="16166"/>
                    <a:pt x="15980" y="16464"/>
                    <a:pt x="18119" y="15364"/>
                  </a:cubicBezTo>
                  <a:cubicBezTo>
                    <a:pt x="19247" y="14783"/>
                    <a:pt x="21509" y="13280"/>
                    <a:pt x="21509" y="13280"/>
                  </a:cubicBezTo>
                  <a:cubicBezTo>
                    <a:pt x="21509" y="13280"/>
                    <a:pt x="12547" y="12190"/>
                    <a:pt x="11737" y="15573"/>
                  </a:cubicBezTo>
                  <a:lnTo>
                    <a:pt x="10864" y="16043"/>
                  </a:lnTo>
                  <a:cubicBezTo>
                    <a:pt x="10971" y="14873"/>
                    <a:pt x="10991" y="13415"/>
                    <a:pt x="10775" y="12417"/>
                  </a:cubicBezTo>
                  <a:lnTo>
                    <a:pt x="12355" y="11579"/>
                  </a:lnTo>
                  <a:cubicBezTo>
                    <a:pt x="18672" y="12159"/>
                    <a:pt x="20026" y="7835"/>
                    <a:pt x="20026" y="7835"/>
                  </a:cubicBezTo>
                  <a:cubicBezTo>
                    <a:pt x="20026" y="7835"/>
                    <a:pt x="17651" y="8235"/>
                    <a:pt x="15906" y="8612"/>
                  </a:cubicBezTo>
                  <a:cubicBezTo>
                    <a:pt x="12429" y="9363"/>
                    <a:pt x="11998" y="10745"/>
                    <a:pt x="11973" y="11300"/>
                  </a:cubicBezTo>
                  <a:lnTo>
                    <a:pt x="10634" y="11780"/>
                  </a:lnTo>
                  <a:cubicBezTo>
                    <a:pt x="10426" y="10763"/>
                    <a:pt x="10298" y="9630"/>
                    <a:pt x="10271" y="8492"/>
                  </a:cubicBezTo>
                  <a:lnTo>
                    <a:pt x="11654" y="7417"/>
                  </a:lnTo>
                  <a:cubicBezTo>
                    <a:pt x="16996" y="7894"/>
                    <a:pt x="18144" y="4232"/>
                    <a:pt x="18144" y="4232"/>
                  </a:cubicBezTo>
                  <a:cubicBezTo>
                    <a:pt x="18144" y="4232"/>
                    <a:pt x="16125" y="4573"/>
                    <a:pt x="14642" y="4893"/>
                  </a:cubicBezTo>
                  <a:cubicBezTo>
                    <a:pt x="11810" y="5505"/>
                    <a:pt x="11357" y="6610"/>
                    <a:pt x="11305" y="7117"/>
                  </a:cubicBezTo>
                  <a:cubicBezTo>
                    <a:pt x="10911" y="7336"/>
                    <a:pt x="10530" y="7612"/>
                    <a:pt x="10265" y="7818"/>
                  </a:cubicBezTo>
                  <a:cubicBezTo>
                    <a:pt x="10277" y="6831"/>
                    <a:pt x="10367" y="5857"/>
                    <a:pt x="10551" y="4967"/>
                  </a:cubicBezTo>
                  <a:cubicBezTo>
                    <a:pt x="11084" y="4744"/>
                    <a:pt x="13013" y="3792"/>
                    <a:pt x="11865" y="2105"/>
                  </a:cubicBezTo>
                  <a:cubicBezTo>
                    <a:pt x="11342" y="1337"/>
                    <a:pt x="11199" y="0"/>
                    <a:pt x="11199" y="0"/>
                  </a:cubicBezTo>
                  <a:close/>
                </a:path>
              </a:pathLst>
            </a:custGeom>
            <a:solidFill>
              <a:srgbClr val="49705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 kumimoji="0" lang="en-US" sz="32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ik-Light"/>
                <a:ea typeface="Graphik-Light"/>
                <a:cs typeface="Graphik-Light"/>
                <a:sym typeface="Graphik Light"/>
              </a:endParaRPr>
            </a:p>
          </p:txBody>
        </p:sp>
        <p:grpSp>
          <p:nvGrpSpPr>
            <p:cNvPr id="25" name="Drawing">
              <a:extLst>
                <a:ext uri="{FF2B5EF4-FFF2-40B4-BE49-F238E27FC236}">
                  <a16:creationId xmlns:a16="http://schemas.microsoft.com/office/drawing/2014/main" id="{00A21C1F-E2D2-7CAF-86BD-B7519C346F87}"/>
                </a:ext>
              </a:extLst>
            </p:cNvPr>
            <p:cNvGrpSpPr/>
            <p:nvPr/>
          </p:nvGrpSpPr>
          <p:grpSpPr>
            <a:xfrm>
              <a:off x="63717" y="91421"/>
              <a:ext cx="827525" cy="1170114"/>
              <a:chOff x="0" y="0"/>
              <a:chExt cx="827524" cy="1170113"/>
            </a:xfrm>
          </p:grpSpPr>
          <p:sp>
            <p:nvSpPr>
              <p:cNvPr id="27" name="Line">
                <a:extLst>
                  <a:ext uri="{FF2B5EF4-FFF2-40B4-BE49-F238E27FC236}">
                    <a16:creationId xmlns:a16="http://schemas.microsoft.com/office/drawing/2014/main" id="{2D7212F6-7230-1139-281B-40FDB444B608}"/>
                  </a:ext>
                </a:extLst>
              </p:cNvPr>
              <p:cNvSpPr/>
              <p:nvPr/>
            </p:nvSpPr>
            <p:spPr>
              <a:xfrm>
                <a:off x="529830" y="1058278"/>
                <a:ext cx="240328" cy="111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48" y="21345"/>
                      <a:pt x="95" y="21089"/>
                      <a:pt x="214" y="20808"/>
                    </a:cubicBezTo>
                    <a:cubicBezTo>
                      <a:pt x="333" y="20528"/>
                      <a:pt x="523" y="20221"/>
                      <a:pt x="760" y="19813"/>
                    </a:cubicBezTo>
                    <a:cubicBezTo>
                      <a:pt x="998" y="19404"/>
                      <a:pt x="1283" y="18894"/>
                      <a:pt x="1556" y="18383"/>
                    </a:cubicBezTo>
                    <a:cubicBezTo>
                      <a:pt x="1830" y="17872"/>
                      <a:pt x="2091" y="17362"/>
                      <a:pt x="2448" y="16800"/>
                    </a:cubicBezTo>
                    <a:cubicBezTo>
                      <a:pt x="2804" y="16238"/>
                      <a:pt x="3255" y="15626"/>
                      <a:pt x="3766" y="14936"/>
                    </a:cubicBezTo>
                    <a:cubicBezTo>
                      <a:pt x="4277" y="14247"/>
                      <a:pt x="4848" y="13481"/>
                      <a:pt x="5382" y="12843"/>
                    </a:cubicBezTo>
                    <a:cubicBezTo>
                      <a:pt x="5917" y="12204"/>
                      <a:pt x="6416" y="11694"/>
                      <a:pt x="6891" y="11209"/>
                    </a:cubicBezTo>
                    <a:cubicBezTo>
                      <a:pt x="7366" y="10723"/>
                      <a:pt x="7818" y="10264"/>
                      <a:pt x="8305" y="9830"/>
                    </a:cubicBezTo>
                    <a:cubicBezTo>
                      <a:pt x="8792" y="9396"/>
                      <a:pt x="9315" y="8987"/>
                      <a:pt x="9838" y="8553"/>
                    </a:cubicBezTo>
                    <a:cubicBezTo>
                      <a:pt x="10360" y="8119"/>
                      <a:pt x="10883" y="7660"/>
                      <a:pt x="11406" y="7277"/>
                    </a:cubicBezTo>
                    <a:cubicBezTo>
                      <a:pt x="11929" y="6894"/>
                      <a:pt x="12451" y="6587"/>
                      <a:pt x="13046" y="6179"/>
                    </a:cubicBezTo>
                    <a:cubicBezTo>
                      <a:pt x="13640" y="5770"/>
                      <a:pt x="14305" y="5260"/>
                      <a:pt x="14887" y="4826"/>
                    </a:cubicBezTo>
                    <a:cubicBezTo>
                      <a:pt x="15469" y="4391"/>
                      <a:pt x="15968" y="4034"/>
                      <a:pt x="16479" y="3677"/>
                    </a:cubicBezTo>
                    <a:cubicBezTo>
                      <a:pt x="16990" y="3319"/>
                      <a:pt x="17513" y="2962"/>
                      <a:pt x="18012" y="2630"/>
                    </a:cubicBezTo>
                    <a:cubicBezTo>
                      <a:pt x="18511" y="2298"/>
                      <a:pt x="18986" y="1991"/>
                      <a:pt x="19580" y="1557"/>
                    </a:cubicBezTo>
                    <a:cubicBezTo>
                      <a:pt x="20174" y="1123"/>
                      <a:pt x="20887" y="562"/>
                      <a:pt x="21600" y="0"/>
                    </a:cubicBezTo>
                  </a:path>
                </a:pathLst>
              </a:custGeom>
              <a:noFill/>
              <a:ln w="1491" cap="rnd">
                <a:solidFill>
                  <a:srgbClr val="CDE8B5">
                    <a:alpha val="39000"/>
                  </a:srgb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defTabSz="35560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ea typeface="Graphik-Light"/>
                  <a:cs typeface="Graphik-Light"/>
                  <a:sym typeface="Graphik Light"/>
                </a:endParaRPr>
              </a:p>
            </p:txBody>
          </p:sp>
          <p:sp>
            <p:nvSpPr>
              <p:cNvPr id="28" name="Line">
                <a:extLst>
                  <a:ext uri="{FF2B5EF4-FFF2-40B4-BE49-F238E27FC236}">
                    <a16:creationId xmlns:a16="http://schemas.microsoft.com/office/drawing/2014/main" id="{EB727D7D-D0F4-E621-E22A-C0B7C0F109CF}"/>
                  </a:ext>
                </a:extLst>
              </p:cNvPr>
              <p:cNvSpPr/>
              <p:nvPr/>
            </p:nvSpPr>
            <p:spPr>
              <a:xfrm>
                <a:off x="0" y="754497"/>
                <a:ext cx="301401" cy="22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71" y="410"/>
                      <a:pt x="341" y="820"/>
                      <a:pt x="540" y="1256"/>
                    </a:cubicBezTo>
                    <a:cubicBezTo>
                      <a:pt x="739" y="1691"/>
                      <a:pt x="966" y="2152"/>
                      <a:pt x="1232" y="2639"/>
                    </a:cubicBezTo>
                    <a:cubicBezTo>
                      <a:pt x="1497" y="3126"/>
                      <a:pt x="1800" y="3638"/>
                      <a:pt x="2094" y="4087"/>
                    </a:cubicBezTo>
                    <a:cubicBezTo>
                      <a:pt x="2387" y="4535"/>
                      <a:pt x="2672" y="4920"/>
                      <a:pt x="2965" y="5330"/>
                    </a:cubicBezTo>
                    <a:cubicBezTo>
                      <a:pt x="3259" y="5740"/>
                      <a:pt x="3562" y="6175"/>
                      <a:pt x="3922" y="6611"/>
                    </a:cubicBezTo>
                    <a:cubicBezTo>
                      <a:pt x="4282" y="7046"/>
                      <a:pt x="4699" y="7482"/>
                      <a:pt x="5097" y="7892"/>
                    </a:cubicBezTo>
                    <a:cubicBezTo>
                      <a:pt x="5495" y="8302"/>
                      <a:pt x="5874" y="8686"/>
                      <a:pt x="6309" y="9083"/>
                    </a:cubicBezTo>
                    <a:cubicBezTo>
                      <a:pt x="6745" y="9480"/>
                      <a:pt x="7238" y="9890"/>
                      <a:pt x="7749" y="10313"/>
                    </a:cubicBezTo>
                    <a:cubicBezTo>
                      <a:pt x="8261" y="10736"/>
                      <a:pt x="8792" y="11172"/>
                      <a:pt x="9284" y="11530"/>
                    </a:cubicBezTo>
                    <a:cubicBezTo>
                      <a:pt x="9777" y="11889"/>
                      <a:pt x="10232" y="12171"/>
                      <a:pt x="10667" y="12453"/>
                    </a:cubicBezTo>
                    <a:cubicBezTo>
                      <a:pt x="11103" y="12735"/>
                      <a:pt x="11520" y="13016"/>
                      <a:pt x="11899" y="13260"/>
                    </a:cubicBezTo>
                    <a:cubicBezTo>
                      <a:pt x="12278" y="13503"/>
                      <a:pt x="12619" y="13708"/>
                      <a:pt x="12988" y="13939"/>
                    </a:cubicBezTo>
                    <a:cubicBezTo>
                      <a:pt x="13358" y="14169"/>
                      <a:pt x="13756" y="14426"/>
                      <a:pt x="14201" y="14695"/>
                    </a:cubicBezTo>
                    <a:cubicBezTo>
                      <a:pt x="14646" y="14964"/>
                      <a:pt x="15139" y="15246"/>
                      <a:pt x="15518" y="15476"/>
                    </a:cubicBezTo>
                    <a:cubicBezTo>
                      <a:pt x="15897" y="15707"/>
                      <a:pt x="16162" y="15886"/>
                      <a:pt x="16494" y="16142"/>
                    </a:cubicBezTo>
                    <a:cubicBezTo>
                      <a:pt x="16825" y="16399"/>
                      <a:pt x="17223" y="16732"/>
                      <a:pt x="17621" y="17078"/>
                    </a:cubicBezTo>
                    <a:cubicBezTo>
                      <a:pt x="18019" y="17423"/>
                      <a:pt x="18417" y="17782"/>
                      <a:pt x="18872" y="18243"/>
                    </a:cubicBezTo>
                    <a:cubicBezTo>
                      <a:pt x="19326" y="18705"/>
                      <a:pt x="19838" y="19268"/>
                      <a:pt x="20255" y="19755"/>
                    </a:cubicBezTo>
                    <a:cubicBezTo>
                      <a:pt x="20672" y="20242"/>
                      <a:pt x="20994" y="20652"/>
                      <a:pt x="21202" y="20947"/>
                    </a:cubicBezTo>
                    <a:cubicBezTo>
                      <a:pt x="21411" y="21241"/>
                      <a:pt x="21505" y="21421"/>
                      <a:pt x="21600" y="21600"/>
                    </a:cubicBezTo>
                  </a:path>
                </a:pathLst>
              </a:custGeom>
              <a:noFill/>
              <a:ln w="1491" cap="rnd">
                <a:solidFill>
                  <a:srgbClr val="CDE8B5">
                    <a:alpha val="39000"/>
                  </a:srgb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defTabSz="35560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ea typeface="Graphik-Light"/>
                  <a:cs typeface="Graphik-Light"/>
                  <a:sym typeface="Graphik Light"/>
                </a:endParaRPr>
              </a:p>
            </p:txBody>
          </p:sp>
          <p:sp>
            <p:nvSpPr>
              <p:cNvPr id="30" name="Line">
                <a:extLst>
                  <a:ext uri="{FF2B5EF4-FFF2-40B4-BE49-F238E27FC236}">
                    <a16:creationId xmlns:a16="http://schemas.microsoft.com/office/drawing/2014/main" id="{E36EBC7F-69F2-D87E-A24C-5E2759DE7B98}"/>
                  </a:ext>
                </a:extLst>
              </p:cNvPr>
              <p:cNvSpPr/>
              <p:nvPr/>
            </p:nvSpPr>
            <p:spPr>
              <a:xfrm>
                <a:off x="542689" y="613750"/>
                <a:ext cx="284836" cy="2004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216" y="21539"/>
                      <a:pt x="431" y="21477"/>
                      <a:pt x="808" y="21202"/>
                    </a:cubicBezTo>
                    <a:cubicBezTo>
                      <a:pt x="1186" y="20926"/>
                      <a:pt x="1725" y="20436"/>
                      <a:pt x="2242" y="20007"/>
                    </a:cubicBezTo>
                    <a:cubicBezTo>
                      <a:pt x="2759" y="19578"/>
                      <a:pt x="3255" y="19210"/>
                      <a:pt x="3675" y="18873"/>
                    </a:cubicBezTo>
                    <a:cubicBezTo>
                      <a:pt x="4096" y="18536"/>
                      <a:pt x="4441" y="18230"/>
                      <a:pt x="4915" y="17831"/>
                    </a:cubicBezTo>
                    <a:cubicBezTo>
                      <a:pt x="5389" y="17433"/>
                      <a:pt x="5993" y="16943"/>
                      <a:pt x="6564" y="16453"/>
                    </a:cubicBezTo>
                    <a:cubicBezTo>
                      <a:pt x="7135" y="15963"/>
                      <a:pt x="7674" y="15472"/>
                      <a:pt x="8138" y="15059"/>
                    </a:cubicBezTo>
                    <a:cubicBezTo>
                      <a:pt x="8601" y="14645"/>
                      <a:pt x="8989" y="14308"/>
                      <a:pt x="9410" y="13910"/>
                    </a:cubicBezTo>
                    <a:cubicBezTo>
                      <a:pt x="9830" y="13511"/>
                      <a:pt x="10283" y="13052"/>
                      <a:pt x="10735" y="12592"/>
                    </a:cubicBezTo>
                    <a:cubicBezTo>
                      <a:pt x="11188" y="12133"/>
                      <a:pt x="11641" y="11673"/>
                      <a:pt x="12093" y="11183"/>
                    </a:cubicBezTo>
                    <a:cubicBezTo>
                      <a:pt x="12546" y="10693"/>
                      <a:pt x="12999" y="10172"/>
                      <a:pt x="13451" y="9666"/>
                    </a:cubicBezTo>
                    <a:cubicBezTo>
                      <a:pt x="13904" y="9161"/>
                      <a:pt x="14357" y="8671"/>
                      <a:pt x="14820" y="8134"/>
                    </a:cubicBezTo>
                    <a:cubicBezTo>
                      <a:pt x="15284" y="7598"/>
                      <a:pt x="15758" y="7016"/>
                      <a:pt x="16200" y="6465"/>
                    </a:cubicBezTo>
                    <a:cubicBezTo>
                      <a:pt x="16642" y="5913"/>
                      <a:pt x="17051" y="5392"/>
                      <a:pt x="17440" y="4917"/>
                    </a:cubicBezTo>
                    <a:cubicBezTo>
                      <a:pt x="17828" y="4443"/>
                      <a:pt x="18194" y="4014"/>
                      <a:pt x="18625" y="3493"/>
                    </a:cubicBezTo>
                    <a:cubicBezTo>
                      <a:pt x="19056" y="2972"/>
                      <a:pt x="19552" y="2359"/>
                      <a:pt x="20059" y="1762"/>
                    </a:cubicBezTo>
                    <a:cubicBezTo>
                      <a:pt x="20565" y="1164"/>
                      <a:pt x="21083" y="582"/>
                      <a:pt x="21600" y="0"/>
                    </a:cubicBezTo>
                  </a:path>
                </a:pathLst>
              </a:custGeom>
              <a:noFill/>
              <a:ln w="1491" cap="rnd">
                <a:solidFill>
                  <a:srgbClr val="CDE8B5">
                    <a:alpha val="39000"/>
                  </a:srgb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defTabSz="35560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ea typeface="Graphik-Light"/>
                  <a:cs typeface="Graphik-Light"/>
                  <a:sym typeface="Graphik Light"/>
                </a:endParaRPr>
              </a:p>
            </p:txBody>
          </p:sp>
          <p:sp>
            <p:nvSpPr>
              <p:cNvPr id="31" name="Line">
                <a:extLst>
                  <a:ext uri="{FF2B5EF4-FFF2-40B4-BE49-F238E27FC236}">
                    <a16:creationId xmlns:a16="http://schemas.microsoft.com/office/drawing/2014/main" id="{BBC53968-EFA7-BC2D-559A-C25D97C4702B}"/>
                  </a:ext>
                </a:extLst>
              </p:cNvPr>
              <p:cNvSpPr/>
              <p:nvPr/>
            </p:nvSpPr>
            <p:spPr>
              <a:xfrm>
                <a:off x="73317" y="429959"/>
                <a:ext cx="249713" cy="1969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270" y="600"/>
                      <a:pt x="541" y="1200"/>
                      <a:pt x="980" y="1971"/>
                    </a:cubicBezTo>
                    <a:cubicBezTo>
                      <a:pt x="1420" y="2743"/>
                      <a:pt x="2028" y="3686"/>
                      <a:pt x="2721" y="4629"/>
                    </a:cubicBezTo>
                    <a:cubicBezTo>
                      <a:pt x="3414" y="5571"/>
                      <a:pt x="4192" y="6514"/>
                      <a:pt x="4783" y="7221"/>
                    </a:cubicBezTo>
                    <a:cubicBezTo>
                      <a:pt x="5375" y="7929"/>
                      <a:pt x="5780" y="8400"/>
                      <a:pt x="6372" y="9000"/>
                    </a:cubicBezTo>
                    <a:cubicBezTo>
                      <a:pt x="6963" y="9600"/>
                      <a:pt x="7741" y="10329"/>
                      <a:pt x="8485" y="10971"/>
                    </a:cubicBezTo>
                    <a:cubicBezTo>
                      <a:pt x="9228" y="11614"/>
                      <a:pt x="9938" y="12171"/>
                      <a:pt x="10715" y="12750"/>
                    </a:cubicBezTo>
                    <a:cubicBezTo>
                      <a:pt x="11493" y="13329"/>
                      <a:pt x="12338" y="13929"/>
                      <a:pt x="13082" y="14464"/>
                    </a:cubicBezTo>
                    <a:cubicBezTo>
                      <a:pt x="13825" y="15000"/>
                      <a:pt x="14468" y="15471"/>
                      <a:pt x="15110" y="15943"/>
                    </a:cubicBezTo>
                    <a:cubicBezTo>
                      <a:pt x="15752" y="16414"/>
                      <a:pt x="16394" y="16886"/>
                      <a:pt x="17206" y="17529"/>
                    </a:cubicBezTo>
                    <a:cubicBezTo>
                      <a:pt x="18017" y="18171"/>
                      <a:pt x="18997" y="18986"/>
                      <a:pt x="19758" y="19693"/>
                    </a:cubicBezTo>
                    <a:cubicBezTo>
                      <a:pt x="20518" y="20400"/>
                      <a:pt x="21059" y="21000"/>
                      <a:pt x="21600" y="21600"/>
                    </a:cubicBezTo>
                  </a:path>
                </a:pathLst>
              </a:custGeom>
              <a:noFill/>
              <a:ln w="1491" cap="rnd">
                <a:solidFill>
                  <a:srgbClr val="CDE8B5">
                    <a:alpha val="39000"/>
                  </a:srgb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defTabSz="35560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ea typeface="Graphik-Light"/>
                  <a:cs typeface="Graphik-Light"/>
                  <a:sym typeface="Graphik Light"/>
                </a:endParaRPr>
              </a:p>
            </p:txBody>
          </p:sp>
          <p:sp>
            <p:nvSpPr>
              <p:cNvPr id="43" name="Line">
                <a:extLst>
                  <a:ext uri="{FF2B5EF4-FFF2-40B4-BE49-F238E27FC236}">
                    <a16:creationId xmlns:a16="http://schemas.microsoft.com/office/drawing/2014/main" id="{7343C859-91BD-7963-256B-617C00146C8C}"/>
                  </a:ext>
                </a:extLst>
              </p:cNvPr>
              <p:cNvSpPr/>
              <p:nvPr/>
            </p:nvSpPr>
            <p:spPr>
              <a:xfrm>
                <a:off x="506101" y="309756"/>
                <a:ext cx="244273" cy="176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extrusionOk="0">
                    <a:moveTo>
                      <a:pt x="35" y="21600"/>
                    </a:moveTo>
                    <a:cubicBezTo>
                      <a:pt x="7" y="21406"/>
                      <a:pt x="-21" y="21213"/>
                      <a:pt x="21" y="21058"/>
                    </a:cubicBezTo>
                    <a:cubicBezTo>
                      <a:pt x="63" y="20903"/>
                      <a:pt x="175" y="20787"/>
                      <a:pt x="594" y="20303"/>
                    </a:cubicBezTo>
                    <a:cubicBezTo>
                      <a:pt x="1013" y="19819"/>
                      <a:pt x="1739" y="18968"/>
                      <a:pt x="2396" y="18252"/>
                    </a:cubicBezTo>
                    <a:cubicBezTo>
                      <a:pt x="3053" y="17535"/>
                      <a:pt x="3640" y="16955"/>
                      <a:pt x="4198" y="16432"/>
                    </a:cubicBezTo>
                    <a:cubicBezTo>
                      <a:pt x="4757" y="15910"/>
                      <a:pt x="5288" y="15445"/>
                      <a:pt x="5917" y="14961"/>
                    </a:cubicBezTo>
                    <a:cubicBezTo>
                      <a:pt x="6546" y="14477"/>
                      <a:pt x="7272" y="13974"/>
                      <a:pt x="8013" y="13432"/>
                    </a:cubicBezTo>
                    <a:cubicBezTo>
                      <a:pt x="8753" y="12890"/>
                      <a:pt x="9508" y="12310"/>
                      <a:pt x="10304" y="11690"/>
                    </a:cubicBezTo>
                    <a:cubicBezTo>
                      <a:pt x="11100" y="11071"/>
                      <a:pt x="11939" y="10413"/>
                      <a:pt x="12665" y="9832"/>
                    </a:cubicBezTo>
                    <a:cubicBezTo>
                      <a:pt x="13392" y="9252"/>
                      <a:pt x="14006" y="8748"/>
                      <a:pt x="14621" y="8206"/>
                    </a:cubicBezTo>
                    <a:cubicBezTo>
                      <a:pt x="15236" y="7665"/>
                      <a:pt x="15851" y="7084"/>
                      <a:pt x="16465" y="6465"/>
                    </a:cubicBezTo>
                    <a:cubicBezTo>
                      <a:pt x="17080" y="5845"/>
                      <a:pt x="17695" y="5187"/>
                      <a:pt x="18170" y="4645"/>
                    </a:cubicBezTo>
                    <a:cubicBezTo>
                      <a:pt x="18645" y="4103"/>
                      <a:pt x="18980" y="3677"/>
                      <a:pt x="19385" y="3155"/>
                    </a:cubicBezTo>
                    <a:cubicBezTo>
                      <a:pt x="19791" y="2632"/>
                      <a:pt x="20266" y="2013"/>
                      <a:pt x="20643" y="1471"/>
                    </a:cubicBezTo>
                    <a:cubicBezTo>
                      <a:pt x="21020" y="929"/>
                      <a:pt x="21300" y="465"/>
                      <a:pt x="21579" y="0"/>
                    </a:cubicBezTo>
                  </a:path>
                </a:pathLst>
              </a:custGeom>
              <a:noFill/>
              <a:ln w="1491" cap="rnd">
                <a:solidFill>
                  <a:srgbClr val="CDE8B5">
                    <a:alpha val="39000"/>
                  </a:srgb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defTabSz="35560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ea typeface="Graphik-Light"/>
                  <a:cs typeface="Graphik-Light"/>
                  <a:sym typeface="Graphik Light"/>
                </a:endParaRPr>
              </a:p>
            </p:txBody>
          </p:sp>
          <p:sp>
            <p:nvSpPr>
              <p:cNvPr id="47" name="Line">
                <a:extLst>
                  <a:ext uri="{FF2B5EF4-FFF2-40B4-BE49-F238E27FC236}">
                    <a16:creationId xmlns:a16="http://schemas.microsoft.com/office/drawing/2014/main" id="{9699877B-DCE8-B4C5-AE97-A5848EB1645F}"/>
                  </a:ext>
                </a:extLst>
              </p:cNvPr>
              <p:cNvSpPr/>
              <p:nvPr/>
            </p:nvSpPr>
            <p:spPr>
              <a:xfrm>
                <a:off x="415105" y="0"/>
                <a:ext cx="28590" cy="277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1" h="21600" extrusionOk="0">
                    <a:moveTo>
                      <a:pt x="21381" y="0"/>
                    </a:moveTo>
                    <a:cubicBezTo>
                      <a:pt x="16256" y="952"/>
                      <a:pt x="11130" y="1905"/>
                      <a:pt x="8018" y="2762"/>
                    </a:cubicBezTo>
                    <a:cubicBezTo>
                      <a:pt x="4906" y="3619"/>
                      <a:pt x="3808" y="4381"/>
                      <a:pt x="2710" y="5143"/>
                    </a:cubicBezTo>
                    <a:cubicBezTo>
                      <a:pt x="1611" y="5905"/>
                      <a:pt x="513" y="6667"/>
                      <a:pt x="147" y="7429"/>
                    </a:cubicBezTo>
                    <a:cubicBezTo>
                      <a:pt x="-219" y="8190"/>
                      <a:pt x="147" y="8952"/>
                      <a:pt x="696" y="9638"/>
                    </a:cubicBezTo>
                    <a:cubicBezTo>
                      <a:pt x="1245" y="10324"/>
                      <a:pt x="1978" y="10933"/>
                      <a:pt x="2893" y="11638"/>
                    </a:cubicBezTo>
                    <a:cubicBezTo>
                      <a:pt x="3808" y="12343"/>
                      <a:pt x="4906" y="13143"/>
                      <a:pt x="6005" y="13829"/>
                    </a:cubicBezTo>
                    <a:cubicBezTo>
                      <a:pt x="7103" y="14514"/>
                      <a:pt x="8201" y="15086"/>
                      <a:pt x="8934" y="15752"/>
                    </a:cubicBezTo>
                    <a:cubicBezTo>
                      <a:pt x="9666" y="16419"/>
                      <a:pt x="10032" y="17181"/>
                      <a:pt x="10398" y="17962"/>
                    </a:cubicBezTo>
                    <a:cubicBezTo>
                      <a:pt x="10764" y="18743"/>
                      <a:pt x="11130" y="19543"/>
                      <a:pt x="11496" y="20152"/>
                    </a:cubicBezTo>
                    <a:cubicBezTo>
                      <a:pt x="11862" y="20762"/>
                      <a:pt x="12228" y="21181"/>
                      <a:pt x="12595" y="21600"/>
                    </a:cubicBezTo>
                  </a:path>
                </a:pathLst>
              </a:custGeom>
              <a:noFill/>
              <a:ln w="1491" cap="rnd">
                <a:solidFill>
                  <a:srgbClr val="CDE8B5">
                    <a:alpha val="39000"/>
                  </a:srgb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defTabSz="35560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>
                    <a:solidFill>
                      <a:srgbClr val="53585F"/>
                    </a:solidFill>
                    <a:latin typeface="Graphik-Light"/>
                    <a:ea typeface="Graphik-Light"/>
                    <a:cs typeface="Graphik-Light"/>
                    <a:sym typeface="Graphik Light"/>
                  </a:defRPr>
                </a:pPr>
                <a:endParaRPr kumimoji="0" lang="en-US" sz="4000" b="0" i="0" u="none" strike="noStrike" kern="0" cap="none" spc="0" normalizeH="0" baseline="0" noProof="1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Graphik-Light"/>
                  <a:ea typeface="Graphik-Light"/>
                  <a:cs typeface="Graphik-Light"/>
                  <a:sym typeface="Graphik Light"/>
                </a:endParaRPr>
              </a:p>
            </p:txBody>
          </p:sp>
        </p:grpSp>
      </p:grpSp>
      <p:sp>
        <p:nvSpPr>
          <p:cNvPr id="22" name="Line">
            <a:extLst>
              <a:ext uri="{FF2B5EF4-FFF2-40B4-BE49-F238E27FC236}">
                <a16:creationId xmlns:a16="http://schemas.microsoft.com/office/drawing/2014/main" id="{F228641A-9988-B1DA-CA15-5F92F72C4AE6}"/>
              </a:ext>
            </a:extLst>
          </p:cNvPr>
          <p:cNvSpPr/>
          <p:nvPr/>
        </p:nvSpPr>
        <p:spPr>
          <a:xfrm flipH="1" flipV="1">
            <a:off x="7306211" y="3509758"/>
            <a:ext cx="152985" cy="238546"/>
          </a:xfrm>
          <a:prstGeom prst="line">
            <a:avLst/>
          </a:prstGeom>
          <a:noFill/>
          <a:ln w="38100" cap="flat">
            <a:solidFill>
              <a:srgbClr val="DF0F44"/>
            </a:solidFill>
            <a:prstDash val="sysDot"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3" name="Scissors">
            <a:extLst>
              <a:ext uri="{FF2B5EF4-FFF2-40B4-BE49-F238E27FC236}">
                <a16:creationId xmlns:a16="http://schemas.microsoft.com/office/drawing/2014/main" id="{0A67AF00-4794-609A-DE77-EE57F3BCA9A4}"/>
              </a:ext>
            </a:extLst>
          </p:cNvPr>
          <p:cNvSpPr/>
          <p:nvPr/>
        </p:nvSpPr>
        <p:spPr>
          <a:xfrm flipH="1">
            <a:off x="7446282" y="3073306"/>
            <a:ext cx="379590" cy="3436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6" h="21600" extrusionOk="0">
                <a:moveTo>
                  <a:pt x="7558" y="0"/>
                </a:moveTo>
                <a:cubicBezTo>
                  <a:pt x="6594" y="0"/>
                  <a:pt x="5708" y="535"/>
                  <a:pt x="5187" y="1430"/>
                </a:cubicBezTo>
                <a:cubicBezTo>
                  <a:pt x="4779" y="2130"/>
                  <a:pt x="4642" y="2965"/>
                  <a:pt x="4801" y="3782"/>
                </a:cubicBezTo>
                <a:cubicBezTo>
                  <a:pt x="4959" y="4599"/>
                  <a:pt x="5393" y="5298"/>
                  <a:pt x="6024" y="5750"/>
                </a:cubicBezTo>
                <a:cubicBezTo>
                  <a:pt x="6171" y="5856"/>
                  <a:pt x="6329" y="5946"/>
                  <a:pt x="6494" y="6021"/>
                </a:cubicBezTo>
                <a:lnTo>
                  <a:pt x="6531" y="6043"/>
                </a:lnTo>
                <a:lnTo>
                  <a:pt x="8917" y="7674"/>
                </a:lnTo>
                <a:lnTo>
                  <a:pt x="9567" y="10332"/>
                </a:lnTo>
                <a:lnTo>
                  <a:pt x="7116" y="10766"/>
                </a:lnTo>
                <a:lnTo>
                  <a:pt x="4762" y="8996"/>
                </a:lnTo>
                <a:cubicBezTo>
                  <a:pt x="4633" y="8859"/>
                  <a:pt x="4494" y="8735"/>
                  <a:pt x="4347" y="8630"/>
                </a:cubicBezTo>
                <a:cubicBezTo>
                  <a:pt x="3876" y="8292"/>
                  <a:pt x="3345" y="8133"/>
                  <a:pt x="2821" y="8133"/>
                </a:cubicBezTo>
                <a:cubicBezTo>
                  <a:pt x="1896" y="8133"/>
                  <a:pt x="989" y="8636"/>
                  <a:pt x="451" y="9560"/>
                </a:cubicBezTo>
                <a:cubicBezTo>
                  <a:pt x="43" y="10260"/>
                  <a:pt x="-94" y="11096"/>
                  <a:pt x="64" y="11913"/>
                </a:cubicBezTo>
                <a:cubicBezTo>
                  <a:pt x="223" y="12730"/>
                  <a:pt x="658" y="13429"/>
                  <a:pt x="1289" y="13881"/>
                </a:cubicBezTo>
                <a:cubicBezTo>
                  <a:pt x="2594" y="14816"/>
                  <a:pt x="4341" y="14400"/>
                  <a:pt x="5184" y="12953"/>
                </a:cubicBezTo>
                <a:cubicBezTo>
                  <a:pt x="5255" y="12830"/>
                  <a:pt x="5321" y="12696"/>
                  <a:pt x="5379" y="12558"/>
                </a:cubicBezTo>
                <a:lnTo>
                  <a:pt x="5506" y="12248"/>
                </a:lnTo>
                <a:lnTo>
                  <a:pt x="5755" y="12448"/>
                </a:lnTo>
                <a:cubicBezTo>
                  <a:pt x="6327" y="12907"/>
                  <a:pt x="7269" y="12731"/>
                  <a:pt x="7279" y="12729"/>
                </a:cubicBezTo>
                <a:lnTo>
                  <a:pt x="7316" y="12726"/>
                </a:lnTo>
                <a:lnTo>
                  <a:pt x="12082" y="12582"/>
                </a:lnTo>
                <a:lnTo>
                  <a:pt x="12682" y="12569"/>
                </a:lnTo>
                <a:lnTo>
                  <a:pt x="12680" y="12563"/>
                </a:lnTo>
                <a:lnTo>
                  <a:pt x="21506" y="12295"/>
                </a:lnTo>
                <a:cubicBezTo>
                  <a:pt x="20790" y="11514"/>
                  <a:pt x="20217" y="11228"/>
                  <a:pt x="20211" y="11225"/>
                </a:cubicBezTo>
                <a:lnTo>
                  <a:pt x="20169" y="11199"/>
                </a:lnTo>
                <a:cubicBezTo>
                  <a:pt x="19557" y="10730"/>
                  <a:pt x="18046" y="10594"/>
                  <a:pt x="17516" y="10582"/>
                </a:cubicBezTo>
                <a:lnTo>
                  <a:pt x="12692" y="10205"/>
                </a:lnTo>
                <a:lnTo>
                  <a:pt x="11802" y="10233"/>
                </a:lnTo>
                <a:lnTo>
                  <a:pt x="10602" y="7052"/>
                </a:lnTo>
                <a:cubicBezTo>
                  <a:pt x="10511" y="6749"/>
                  <a:pt x="10178" y="5898"/>
                  <a:pt x="9735" y="5603"/>
                </a:cubicBezTo>
                <a:lnTo>
                  <a:pt x="9476" y="5432"/>
                </a:lnTo>
                <a:lnTo>
                  <a:pt x="9675" y="5180"/>
                </a:lnTo>
                <a:cubicBezTo>
                  <a:pt x="9764" y="5066"/>
                  <a:pt x="9846" y="4944"/>
                  <a:pt x="9918" y="4820"/>
                </a:cubicBezTo>
                <a:cubicBezTo>
                  <a:pt x="10761" y="3373"/>
                  <a:pt x="10386" y="1435"/>
                  <a:pt x="9082" y="500"/>
                </a:cubicBezTo>
                <a:cubicBezTo>
                  <a:pt x="8626" y="173"/>
                  <a:pt x="8099" y="0"/>
                  <a:pt x="7558" y="0"/>
                </a:cubicBezTo>
                <a:close/>
                <a:moveTo>
                  <a:pt x="7556" y="939"/>
                </a:moveTo>
                <a:cubicBezTo>
                  <a:pt x="7935" y="939"/>
                  <a:pt x="8304" y="1059"/>
                  <a:pt x="8623" y="1288"/>
                </a:cubicBezTo>
                <a:cubicBezTo>
                  <a:pt x="9065" y="1605"/>
                  <a:pt x="9367" y="2094"/>
                  <a:pt x="9478" y="2666"/>
                </a:cubicBezTo>
                <a:cubicBezTo>
                  <a:pt x="9589" y="3237"/>
                  <a:pt x="9493" y="3822"/>
                  <a:pt x="9208" y="4311"/>
                </a:cubicBezTo>
                <a:cubicBezTo>
                  <a:pt x="8843" y="4937"/>
                  <a:pt x="8223" y="5311"/>
                  <a:pt x="7549" y="5311"/>
                </a:cubicBezTo>
                <a:cubicBezTo>
                  <a:pt x="7170" y="5311"/>
                  <a:pt x="6801" y="5191"/>
                  <a:pt x="6482" y="4962"/>
                </a:cubicBezTo>
                <a:cubicBezTo>
                  <a:pt x="6041" y="4645"/>
                  <a:pt x="5736" y="4156"/>
                  <a:pt x="5626" y="3584"/>
                </a:cubicBezTo>
                <a:cubicBezTo>
                  <a:pt x="5515" y="3013"/>
                  <a:pt x="5612" y="2428"/>
                  <a:pt x="5898" y="1939"/>
                </a:cubicBezTo>
                <a:cubicBezTo>
                  <a:pt x="6262" y="1313"/>
                  <a:pt x="6882" y="939"/>
                  <a:pt x="7556" y="939"/>
                </a:cubicBezTo>
                <a:close/>
                <a:moveTo>
                  <a:pt x="2791" y="9070"/>
                </a:moveTo>
                <a:cubicBezTo>
                  <a:pt x="3178" y="9063"/>
                  <a:pt x="3555" y="9181"/>
                  <a:pt x="3887" y="9419"/>
                </a:cubicBezTo>
                <a:cubicBezTo>
                  <a:pt x="4800" y="10073"/>
                  <a:pt x="5063" y="11429"/>
                  <a:pt x="4473" y="12442"/>
                </a:cubicBezTo>
                <a:cubicBezTo>
                  <a:pt x="4096" y="13089"/>
                  <a:pt x="3462" y="13443"/>
                  <a:pt x="2815" y="13443"/>
                </a:cubicBezTo>
                <a:cubicBezTo>
                  <a:pt x="2448" y="13443"/>
                  <a:pt x="2078" y="13329"/>
                  <a:pt x="1748" y="13093"/>
                </a:cubicBezTo>
                <a:cubicBezTo>
                  <a:pt x="835" y="12438"/>
                  <a:pt x="572" y="11082"/>
                  <a:pt x="1162" y="10069"/>
                </a:cubicBezTo>
                <a:cubicBezTo>
                  <a:pt x="1447" y="9579"/>
                  <a:pt x="1888" y="9242"/>
                  <a:pt x="2403" y="9119"/>
                </a:cubicBezTo>
                <a:cubicBezTo>
                  <a:pt x="2532" y="9088"/>
                  <a:pt x="2662" y="9073"/>
                  <a:pt x="2791" y="9070"/>
                </a:cubicBezTo>
                <a:close/>
                <a:moveTo>
                  <a:pt x="10915" y="10738"/>
                </a:moveTo>
                <a:cubicBezTo>
                  <a:pt x="10966" y="10732"/>
                  <a:pt x="11019" y="10734"/>
                  <a:pt x="11071" y="10744"/>
                </a:cubicBezTo>
                <a:cubicBezTo>
                  <a:pt x="11140" y="10758"/>
                  <a:pt x="11209" y="10786"/>
                  <a:pt x="11272" y="10832"/>
                </a:cubicBezTo>
                <a:cubicBezTo>
                  <a:pt x="11525" y="11013"/>
                  <a:pt x="11597" y="11385"/>
                  <a:pt x="11434" y="11665"/>
                </a:cubicBezTo>
                <a:cubicBezTo>
                  <a:pt x="11271" y="11945"/>
                  <a:pt x="10933" y="12026"/>
                  <a:pt x="10681" y="11846"/>
                </a:cubicBezTo>
                <a:cubicBezTo>
                  <a:pt x="10429" y="11665"/>
                  <a:pt x="10357" y="11291"/>
                  <a:pt x="10520" y="11011"/>
                </a:cubicBezTo>
                <a:cubicBezTo>
                  <a:pt x="10611" y="10853"/>
                  <a:pt x="10759" y="10759"/>
                  <a:pt x="10915" y="10738"/>
                </a:cubicBezTo>
                <a:close/>
                <a:moveTo>
                  <a:pt x="12892" y="13124"/>
                </a:moveTo>
                <a:lnTo>
                  <a:pt x="10607" y="13169"/>
                </a:lnTo>
                <a:lnTo>
                  <a:pt x="10748" y="13544"/>
                </a:lnTo>
                <a:lnTo>
                  <a:pt x="13033" y="18256"/>
                </a:lnTo>
                <a:cubicBezTo>
                  <a:pt x="13267" y="18800"/>
                  <a:pt x="14000" y="20272"/>
                  <a:pt x="14636" y="20698"/>
                </a:cubicBezTo>
                <a:lnTo>
                  <a:pt x="14676" y="20730"/>
                </a:lnTo>
                <a:cubicBezTo>
                  <a:pt x="14681" y="20735"/>
                  <a:pt x="15151" y="21197"/>
                  <a:pt x="16088" y="21600"/>
                </a:cubicBezTo>
                <a:lnTo>
                  <a:pt x="12892" y="13124"/>
                </a:lnTo>
                <a:close/>
              </a:path>
            </a:pathLst>
          </a:custGeom>
          <a:solidFill>
            <a:srgbClr val="DF0F44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51" name="Right Bracket 50">
            <a:extLst>
              <a:ext uri="{FF2B5EF4-FFF2-40B4-BE49-F238E27FC236}">
                <a16:creationId xmlns:a16="http://schemas.microsoft.com/office/drawing/2014/main" id="{E345305E-6B96-62D6-D190-DA9830D083A5}"/>
              </a:ext>
            </a:extLst>
          </p:cNvPr>
          <p:cNvSpPr/>
          <p:nvPr/>
        </p:nvSpPr>
        <p:spPr>
          <a:xfrm>
            <a:off x="5489776" y="1812188"/>
            <a:ext cx="267492" cy="3575815"/>
          </a:xfrm>
          <a:prstGeom prst="rightBracket">
            <a:avLst/>
          </a:prstGeom>
          <a:noFill/>
          <a:ln w="28575" cap="flat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ED13D20-516D-F01A-838C-1465520A7F97}"/>
              </a:ext>
            </a:extLst>
          </p:cNvPr>
          <p:cNvCxnSpPr>
            <a:cxnSpLocks/>
            <a:stCxn id="51" idx="2"/>
          </p:cNvCxnSpPr>
          <p:nvPr/>
        </p:nvCxnSpPr>
        <p:spPr>
          <a:xfrm flipV="1">
            <a:off x="5757268" y="3600095"/>
            <a:ext cx="421022" cy="1"/>
          </a:xfrm>
          <a:prstGeom prst="line">
            <a:avLst/>
          </a:prstGeom>
          <a:noFill/>
          <a:ln w="28575" cap="flat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6A3F0722-3E91-FB83-B0B3-EAB37FCC8499}"/>
              </a:ext>
            </a:extLst>
          </p:cNvPr>
          <p:cNvSpPr txBox="1"/>
          <p:nvPr/>
        </p:nvSpPr>
        <p:spPr>
          <a:xfrm>
            <a:off x="6505917" y="1971871"/>
            <a:ext cx="5025635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6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Acquire reference measurements for leaves of 12  different plant species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637438C-5B11-59B7-F5A1-A12F90792A96}"/>
              </a:ext>
            </a:extLst>
          </p:cNvPr>
          <p:cNvSpPr txBox="1"/>
          <p:nvPr/>
        </p:nvSpPr>
        <p:spPr>
          <a:xfrm>
            <a:off x="7129476" y="1442025"/>
            <a:ext cx="3686765" cy="36933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Library of reference measurements</a:t>
            </a:r>
          </a:p>
        </p:txBody>
      </p:sp>
      <p:pic>
        <p:nvPicPr>
          <p:cNvPr id="21" name="Picture 173" descr="Picture 173">
            <a:extLst>
              <a:ext uri="{FF2B5EF4-FFF2-40B4-BE49-F238E27FC236}">
                <a16:creationId xmlns:a16="http://schemas.microsoft.com/office/drawing/2014/main" id="{0173CDB0-D5E0-E201-A75B-5D798EA22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995" y="2879128"/>
            <a:ext cx="2234878" cy="137769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36E6A32B-1827-0995-BD1A-AB15E02A05A2}"/>
              </a:ext>
            </a:extLst>
          </p:cNvPr>
          <p:cNvGrpSpPr/>
          <p:nvPr/>
        </p:nvGrpSpPr>
        <p:grpSpPr>
          <a:xfrm>
            <a:off x="8664368" y="2413791"/>
            <a:ext cx="3138762" cy="3021702"/>
            <a:chOff x="1763193" y="1764173"/>
            <a:chExt cx="3138762" cy="3021702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7BBACA8-2585-55D2-EC76-0EFF4942A83C}"/>
                </a:ext>
              </a:extLst>
            </p:cNvPr>
            <p:cNvSpPr txBox="1"/>
            <p:nvPr/>
          </p:nvSpPr>
          <p:spPr>
            <a:xfrm>
              <a:off x="1763193" y="3572587"/>
              <a:ext cx="3138762" cy="1077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Temperature compensated Samarium Cobalt</a:t>
              </a:r>
            </a:p>
            <a:p>
              <a:pPr algn="ctr"/>
              <a:endPara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/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233 </a:t>
              </a:r>
              <a:r>
                <a:rPr lang="en-US" sz="1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mT</a:t>
              </a: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(9.94 MHz)</a:t>
              </a: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E4DB8F8E-2882-C034-74B0-AE0B5B00CF6E}"/>
                </a:ext>
              </a:extLst>
            </p:cNvPr>
            <p:cNvSpPr/>
            <p:nvPr/>
          </p:nvSpPr>
          <p:spPr>
            <a:xfrm>
              <a:off x="1845030" y="1975726"/>
              <a:ext cx="2799665" cy="2810149"/>
            </a:xfrm>
            <a:prstGeom prst="roundRect">
              <a:avLst>
                <a:gd name="adj" fmla="val 9944"/>
              </a:avLst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AD5306B-7602-F9A5-8586-81AC73CF96B7}"/>
                </a:ext>
              </a:extLst>
            </p:cNvPr>
            <p:cNvSpPr txBox="1"/>
            <p:nvPr/>
          </p:nvSpPr>
          <p:spPr>
            <a:xfrm>
              <a:off x="2337403" y="1764173"/>
              <a:ext cx="1814918" cy="338554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NMR Sensor</a:t>
              </a:r>
              <a:r>
                <a:rPr lang="en-US" sz="1600" b="1" baseline="30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1</a:t>
              </a:r>
              <a:endPara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75" name="[1] C.W. Windt, et al.  A mobile NMR sensor and relaxometric method to non-destructively monitor water and dry matter content in plants, Frontiers in Plant Science, 12 (2021)">
            <a:extLst>
              <a:ext uri="{FF2B5EF4-FFF2-40B4-BE49-F238E27FC236}">
                <a16:creationId xmlns:a16="http://schemas.microsoft.com/office/drawing/2014/main" id="{920E3419-9A7A-3DB6-4EDD-94EF2743BE19}"/>
              </a:ext>
            </a:extLst>
          </p:cNvPr>
          <p:cNvSpPr txBox="1"/>
          <p:nvPr/>
        </p:nvSpPr>
        <p:spPr>
          <a:xfrm>
            <a:off x="308962" y="5982959"/>
            <a:ext cx="4756191" cy="4191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2859" tIns="22859" rIns="22859" bIns="22859" numCol="1" anchor="t">
            <a:noAutofit/>
          </a:bodyPr>
          <a:lstStyle>
            <a:lvl1pPr algn="ctr" defTabSz="228600">
              <a:spcBef>
                <a:spcPts val="500"/>
              </a:spcBef>
              <a:defRPr sz="900">
                <a:solidFill>
                  <a:srgbClr val="7F7F7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 marL="0" marR="0" lvl="0" indent="0" algn="just" defTabSz="228600" rtl="0" eaLnBrk="1" fontAlgn="auto" latinLnBrk="0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venir Light"/>
                <a:sym typeface="Avenir Light"/>
              </a:rPr>
              <a:t>[1] C.W. Windt, et al.  A mobile NMR sensor and relaxometric method to non-destructively monitor water and dry matter content in plants, Frontiers in Plant Science, 12 (2021)</a:t>
            </a:r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FA56AE78-B066-DB4A-01F4-E397130FB006}"/>
              </a:ext>
            </a:extLst>
          </p:cNvPr>
          <p:cNvSpPr/>
          <p:nvPr/>
        </p:nvSpPr>
        <p:spPr>
          <a:xfrm rot="15996928">
            <a:off x="8661702" y="1971996"/>
            <a:ext cx="613676" cy="2234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91" h="21600" extrusionOk="0">
                <a:moveTo>
                  <a:pt x="8497" y="0"/>
                </a:moveTo>
                <a:cubicBezTo>
                  <a:pt x="15996" y="2263"/>
                  <a:pt x="20527" y="5595"/>
                  <a:pt x="20957" y="9164"/>
                </a:cubicBezTo>
                <a:cubicBezTo>
                  <a:pt x="21600" y="14505"/>
                  <a:pt x="13277" y="19444"/>
                  <a:pt x="0" y="21600"/>
                </a:cubicBezTo>
              </a:path>
            </a:pathLst>
          </a:custGeom>
          <a:noFill/>
          <a:ln w="38100" cap="flat">
            <a:solidFill>
              <a:schemeClr val="accent6"/>
            </a:solidFill>
            <a:prstDash val="solid"/>
            <a:miter lim="800000"/>
            <a:tailEnd type="triangle" w="med" len="med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3701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8CC5A-01A6-96B1-3158-CA928F63F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aph of different colored dots&#10;&#10;AI-generated content may be incorrect.">
            <a:extLst>
              <a:ext uri="{FF2B5EF4-FFF2-40B4-BE49-F238E27FC236}">
                <a16:creationId xmlns:a16="http://schemas.microsoft.com/office/drawing/2014/main" id="{F4AEA60D-7B1A-1B5C-D6C9-9D270D8F7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22" y="1412214"/>
            <a:ext cx="4424799" cy="4424799"/>
          </a:xfrm>
          <a:prstGeom prst="rect">
            <a:avLst/>
          </a:prstGeom>
        </p:spPr>
      </p:pic>
      <p:pic>
        <p:nvPicPr>
          <p:cNvPr id="20" name="Picture 19" descr="A screenshot of a screen with multiple colored dots&#10;&#10;AI-generated content may be incorrect.">
            <a:extLst>
              <a:ext uri="{FF2B5EF4-FFF2-40B4-BE49-F238E27FC236}">
                <a16:creationId xmlns:a16="http://schemas.microsoft.com/office/drawing/2014/main" id="{9091831A-FC84-8C80-C1F4-B9C2C34604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590" y="1484784"/>
            <a:ext cx="4149645" cy="4149645"/>
          </a:xfrm>
          <a:prstGeom prst="rect">
            <a:avLst/>
          </a:prstGeom>
        </p:spPr>
      </p:pic>
      <p:grpSp>
        <p:nvGrpSpPr>
          <p:cNvPr id="23" name="Group">
            <a:extLst>
              <a:ext uri="{FF2B5EF4-FFF2-40B4-BE49-F238E27FC236}">
                <a16:creationId xmlns:a16="http://schemas.microsoft.com/office/drawing/2014/main" id="{5309D401-C864-AD89-63B7-D63AEF69B0E3}"/>
              </a:ext>
            </a:extLst>
          </p:cNvPr>
          <p:cNvGrpSpPr/>
          <p:nvPr/>
        </p:nvGrpSpPr>
        <p:grpSpPr>
          <a:xfrm>
            <a:off x="321961" y="2780049"/>
            <a:ext cx="3214982" cy="2551821"/>
            <a:chOff x="105739" y="91421"/>
            <a:chExt cx="3214980" cy="2551820"/>
          </a:xfrm>
        </p:grpSpPr>
        <p:grpSp>
          <p:nvGrpSpPr>
            <p:cNvPr id="24" name="Group">
              <a:extLst>
                <a:ext uri="{FF2B5EF4-FFF2-40B4-BE49-F238E27FC236}">
                  <a16:creationId xmlns:a16="http://schemas.microsoft.com/office/drawing/2014/main" id="{49B8E42A-8673-108F-7700-E0E75DB6C4F6}"/>
                </a:ext>
              </a:extLst>
            </p:cNvPr>
            <p:cNvGrpSpPr/>
            <p:nvPr/>
          </p:nvGrpSpPr>
          <p:grpSpPr>
            <a:xfrm>
              <a:off x="105739" y="91421"/>
              <a:ext cx="2652546" cy="2381162"/>
              <a:chOff x="-649729" y="91421"/>
              <a:chExt cx="2652542" cy="2381161"/>
            </a:xfrm>
          </p:grpSpPr>
          <p:grpSp>
            <p:nvGrpSpPr>
              <p:cNvPr id="27" name="Group">
                <a:extLst>
                  <a:ext uri="{FF2B5EF4-FFF2-40B4-BE49-F238E27FC236}">
                    <a16:creationId xmlns:a16="http://schemas.microsoft.com/office/drawing/2014/main" id="{D57F60F4-9FE1-EC4D-E28B-9EAA99859488}"/>
                  </a:ext>
                </a:extLst>
              </p:cNvPr>
              <p:cNvGrpSpPr/>
              <p:nvPr/>
            </p:nvGrpSpPr>
            <p:grpSpPr>
              <a:xfrm>
                <a:off x="-649729" y="91421"/>
                <a:ext cx="1397796" cy="2381161"/>
                <a:chOff x="-890382" y="91421"/>
                <a:chExt cx="1397794" cy="2381160"/>
              </a:xfrm>
            </p:grpSpPr>
            <p:sp>
              <p:nvSpPr>
                <p:cNvPr id="31" name="Sapling">
                  <a:extLst>
                    <a:ext uri="{FF2B5EF4-FFF2-40B4-BE49-F238E27FC236}">
                      <a16:creationId xmlns:a16="http://schemas.microsoft.com/office/drawing/2014/main" id="{F10D86DF-25BD-3C20-2087-ABDB0FCD5AD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-890382" y="804268"/>
                  <a:ext cx="1012554" cy="16683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extrusionOk="0">
                      <a:moveTo>
                        <a:pt x="11199" y="0"/>
                      </a:moveTo>
                      <a:cubicBezTo>
                        <a:pt x="11199" y="0"/>
                        <a:pt x="4417" y="3031"/>
                        <a:pt x="10035" y="4898"/>
                      </a:cubicBezTo>
                      <a:cubicBezTo>
                        <a:pt x="9510" y="6131"/>
                        <a:pt x="9363" y="7938"/>
                        <a:pt x="9409" y="9496"/>
                      </a:cubicBezTo>
                      <a:lnTo>
                        <a:pt x="8674" y="8999"/>
                      </a:lnTo>
                      <a:cubicBezTo>
                        <a:pt x="8753" y="8469"/>
                        <a:pt x="8637" y="7236"/>
                        <a:pt x="6085" y="6596"/>
                      </a:cubicBezTo>
                      <a:cubicBezTo>
                        <a:pt x="4779" y="6269"/>
                        <a:pt x="1583" y="5708"/>
                        <a:pt x="1583" y="5708"/>
                      </a:cubicBezTo>
                      <a:cubicBezTo>
                        <a:pt x="1583" y="5708"/>
                        <a:pt x="2192" y="9914"/>
                        <a:pt x="8277" y="9288"/>
                      </a:cubicBezTo>
                      <a:lnTo>
                        <a:pt x="9442" y="10173"/>
                      </a:lnTo>
                      <a:cubicBezTo>
                        <a:pt x="9506" y="11142"/>
                        <a:pt x="9642" y="11948"/>
                        <a:pt x="9794" y="12354"/>
                      </a:cubicBezTo>
                      <a:cubicBezTo>
                        <a:pt x="9962" y="12802"/>
                        <a:pt x="9961" y="13514"/>
                        <a:pt x="9880" y="14272"/>
                      </a:cubicBezTo>
                      <a:cubicBezTo>
                        <a:pt x="9466" y="14005"/>
                        <a:pt x="8793" y="13598"/>
                        <a:pt x="8103" y="13290"/>
                      </a:cubicBezTo>
                      <a:cubicBezTo>
                        <a:pt x="8027" y="12682"/>
                        <a:pt x="7456" y="11412"/>
                        <a:pt x="4177" y="10704"/>
                      </a:cubicBezTo>
                      <a:cubicBezTo>
                        <a:pt x="2433" y="10327"/>
                        <a:pt x="0" y="9337"/>
                        <a:pt x="0" y="9337"/>
                      </a:cubicBezTo>
                      <a:cubicBezTo>
                        <a:pt x="0" y="9337"/>
                        <a:pt x="-91" y="14725"/>
                        <a:pt x="7643" y="13699"/>
                      </a:cubicBezTo>
                      <a:lnTo>
                        <a:pt x="9774" y="15048"/>
                      </a:lnTo>
                      <a:cubicBezTo>
                        <a:pt x="9613" y="16048"/>
                        <a:pt x="9368" y="17001"/>
                        <a:pt x="9248" y="17425"/>
                      </a:cubicBezTo>
                      <a:cubicBezTo>
                        <a:pt x="9002" y="18288"/>
                        <a:pt x="9059" y="20480"/>
                        <a:pt x="9040" y="20890"/>
                      </a:cubicBezTo>
                      <a:cubicBezTo>
                        <a:pt x="9025" y="21202"/>
                        <a:pt x="8408" y="21321"/>
                        <a:pt x="8408" y="21321"/>
                      </a:cubicBezTo>
                      <a:cubicBezTo>
                        <a:pt x="8040" y="21377"/>
                        <a:pt x="8034" y="21600"/>
                        <a:pt x="8408" y="21600"/>
                      </a:cubicBezTo>
                      <a:cubicBezTo>
                        <a:pt x="8609" y="21600"/>
                        <a:pt x="11920" y="21600"/>
                        <a:pt x="12073" y="21600"/>
                      </a:cubicBezTo>
                      <a:cubicBezTo>
                        <a:pt x="12436" y="21600"/>
                        <a:pt x="12487" y="21364"/>
                        <a:pt x="12073" y="21321"/>
                      </a:cubicBezTo>
                      <a:cubicBezTo>
                        <a:pt x="11522" y="21262"/>
                        <a:pt x="11131" y="21121"/>
                        <a:pt x="11041" y="20813"/>
                      </a:cubicBezTo>
                      <a:cubicBezTo>
                        <a:pt x="10952" y="20504"/>
                        <a:pt x="10394" y="18575"/>
                        <a:pt x="10639" y="17569"/>
                      </a:cubicBezTo>
                      <a:cubicBezTo>
                        <a:pt x="10677" y="17413"/>
                        <a:pt x="10715" y="17216"/>
                        <a:pt x="10750" y="16989"/>
                      </a:cubicBezTo>
                      <a:cubicBezTo>
                        <a:pt x="11060" y="16769"/>
                        <a:pt x="11717" y="16311"/>
                        <a:pt x="12305" y="15945"/>
                      </a:cubicBezTo>
                      <a:cubicBezTo>
                        <a:pt x="13447" y="16166"/>
                        <a:pt x="15980" y="16464"/>
                        <a:pt x="18119" y="15364"/>
                      </a:cubicBezTo>
                      <a:cubicBezTo>
                        <a:pt x="19247" y="14783"/>
                        <a:pt x="21509" y="13280"/>
                        <a:pt x="21509" y="13280"/>
                      </a:cubicBezTo>
                      <a:cubicBezTo>
                        <a:pt x="21509" y="13280"/>
                        <a:pt x="12547" y="12190"/>
                        <a:pt x="11737" y="15573"/>
                      </a:cubicBezTo>
                      <a:lnTo>
                        <a:pt x="10864" y="16043"/>
                      </a:lnTo>
                      <a:cubicBezTo>
                        <a:pt x="10971" y="14873"/>
                        <a:pt x="10991" y="13415"/>
                        <a:pt x="10775" y="12417"/>
                      </a:cubicBezTo>
                      <a:lnTo>
                        <a:pt x="12355" y="11579"/>
                      </a:lnTo>
                      <a:cubicBezTo>
                        <a:pt x="18672" y="12159"/>
                        <a:pt x="20026" y="7835"/>
                        <a:pt x="20026" y="7835"/>
                      </a:cubicBezTo>
                      <a:cubicBezTo>
                        <a:pt x="20026" y="7835"/>
                        <a:pt x="17651" y="8235"/>
                        <a:pt x="15906" y="8612"/>
                      </a:cubicBezTo>
                      <a:cubicBezTo>
                        <a:pt x="12429" y="9363"/>
                        <a:pt x="11998" y="10745"/>
                        <a:pt x="11973" y="11300"/>
                      </a:cubicBezTo>
                      <a:lnTo>
                        <a:pt x="10634" y="11780"/>
                      </a:lnTo>
                      <a:cubicBezTo>
                        <a:pt x="10426" y="10763"/>
                        <a:pt x="10298" y="9630"/>
                        <a:pt x="10271" y="8492"/>
                      </a:cubicBezTo>
                      <a:lnTo>
                        <a:pt x="11654" y="7417"/>
                      </a:lnTo>
                      <a:cubicBezTo>
                        <a:pt x="16996" y="7894"/>
                        <a:pt x="18144" y="4232"/>
                        <a:pt x="18144" y="4232"/>
                      </a:cubicBezTo>
                      <a:cubicBezTo>
                        <a:pt x="18144" y="4232"/>
                        <a:pt x="16125" y="4573"/>
                        <a:pt x="14642" y="4893"/>
                      </a:cubicBezTo>
                      <a:cubicBezTo>
                        <a:pt x="11810" y="5505"/>
                        <a:pt x="11357" y="6610"/>
                        <a:pt x="11305" y="7117"/>
                      </a:cubicBezTo>
                      <a:cubicBezTo>
                        <a:pt x="10911" y="7336"/>
                        <a:pt x="10530" y="7612"/>
                        <a:pt x="10265" y="7818"/>
                      </a:cubicBezTo>
                      <a:cubicBezTo>
                        <a:pt x="10277" y="6831"/>
                        <a:pt x="10367" y="5857"/>
                        <a:pt x="10551" y="4967"/>
                      </a:cubicBezTo>
                      <a:cubicBezTo>
                        <a:pt x="11084" y="4744"/>
                        <a:pt x="13013" y="3792"/>
                        <a:pt x="11865" y="2105"/>
                      </a:cubicBezTo>
                      <a:cubicBezTo>
                        <a:pt x="11342" y="1337"/>
                        <a:pt x="11199" y="0"/>
                        <a:pt x="11199" y="0"/>
                      </a:cubicBezTo>
                      <a:close/>
                    </a:path>
                  </a:pathLst>
                </a:custGeom>
                <a:solidFill>
                  <a:srgbClr val="49705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0" marR="0" lvl="0" indent="0" algn="ctr" defTabSz="8255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200">
                      <a:solidFill>
                        <a:srgbClr val="FFFFFF"/>
                      </a:solidFill>
                      <a:latin typeface="Graphik-Light"/>
                      <a:ea typeface="Graphik-Light"/>
                      <a:cs typeface="Graphik-Light"/>
                      <a:sym typeface="Graphik Light"/>
                    </a:defRPr>
                  </a:pPr>
                  <a:endParaRPr kumimoji="0" lang="en-US" sz="3200" b="0" i="0" u="none" strike="noStrike" kern="0" cap="none" spc="0" normalizeH="0" baseline="0" noProof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raphik-Light"/>
                    <a:ea typeface="Graphik-Light"/>
                    <a:cs typeface="Graphik-Light"/>
                    <a:sym typeface="Graphik Light"/>
                  </a:endParaRPr>
                </a:p>
              </p:txBody>
            </p:sp>
            <p:sp>
              <p:nvSpPr>
                <p:cNvPr id="38" name="Line">
                  <a:extLst>
                    <a:ext uri="{FF2B5EF4-FFF2-40B4-BE49-F238E27FC236}">
                      <a16:creationId xmlns:a16="http://schemas.microsoft.com/office/drawing/2014/main" id="{3387127C-96FC-2A3A-F44A-2A99DD7B43D0}"/>
                    </a:ext>
                  </a:extLst>
                </p:cNvPr>
                <p:cNvSpPr/>
                <p:nvPr/>
              </p:nvSpPr>
              <p:spPr>
                <a:xfrm>
                  <a:off x="478822" y="91421"/>
                  <a:ext cx="28590" cy="277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1" h="21600" extrusionOk="0">
                      <a:moveTo>
                        <a:pt x="21381" y="0"/>
                      </a:moveTo>
                      <a:cubicBezTo>
                        <a:pt x="16256" y="952"/>
                        <a:pt x="11130" y="1905"/>
                        <a:pt x="8018" y="2762"/>
                      </a:cubicBezTo>
                      <a:cubicBezTo>
                        <a:pt x="4906" y="3619"/>
                        <a:pt x="3808" y="4381"/>
                        <a:pt x="2710" y="5143"/>
                      </a:cubicBezTo>
                      <a:cubicBezTo>
                        <a:pt x="1611" y="5905"/>
                        <a:pt x="513" y="6667"/>
                        <a:pt x="147" y="7429"/>
                      </a:cubicBezTo>
                      <a:cubicBezTo>
                        <a:pt x="-219" y="8190"/>
                        <a:pt x="147" y="8952"/>
                        <a:pt x="696" y="9638"/>
                      </a:cubicBezTo>
                      <a:cubicBezTo>
                        <a:pt x="1245" y="10324"/>
                        <a:pt x="1978" y="10933"/>
                        <a:pt x="2893" y="11638"/>
                      </a:cubicBezTo>
                      <a:cubicBezTo>
                        <a:pt x="3808" y="12343"/>
                        <a:pt x="4906" y="13143"/>
                        <a:pt x="6005" y="13829"/>
                      </a:cubicBezTo>
                      <a:cubicBezTo>
                        <a:pt x="7103" y="14514"/>
                        <a:pt x="8201" y="15086"/>
                        <a:pt x="8934" y="15752"/>
                      </a:cubicBezTo>
                      <a:cubicBezTo>
                        <a:pt x="9666" y="16419"/>
                        <a:pt x="10032" y="17181"/>
                        <a:pt x="10398" y="17962"/>
                      </a:cubicBezTo>
                      <a:cubicBezTo>
                        <a:pt x="10764" y="18743"/>
                        <a:pt x="11130" y="19543"/>
                        <a:pt x="11496" y="20152"/>
                      </a:cubicBezTo>
                      <a:cubicBezTo>
                        <a:pt x="11862" y="20762"/>
                        <a:pt x="12228" y="21181"/>
                        <a:pt x="12595" y="21600"/>
                      </a:cubicBezTo>
                    </a:path>
                  </a:pathLst>
                </a:custGeom>
                <a:noFill/>
                <a:ln w="1491" cap="rnd">
                  <a:solidFill>
                    <a:srgbClr val="CDE8B5">
                      <a:alpha val="39000"/>
                    </a:srgbClr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marL="0" marR="0" lvl="0" indent="0" defTabSz="355600" eaLnBrk="1" fontAlgn="auto" latinLnBrk="0" hangingPunct="0">
                    <a:lnSpc>
                      <a:spcPct val="100000"/>
                    </a:lnSpc>
                    <a:spcBef>
                      <a:spcPts val="47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4000">
                      <a:solidFill>
                        <a:srgbClr val="53585F"/>
                      </a:solidFill>
                      <a:latin typeface="Graphik-Light"/>
                      <a:ea typeface="Graphik-Light"/>
                      <a:cs typeface="Graphik-Light"/>
                      <a:sym typeface="Graphik Light"/>
                    </a:defRPr>
                  </a:pPr>
                  <a:endParaRPr kumimoji="0" lang="en-US" sz="4000" b="0" i="0" u="none" strike="noStrike" kern="0" cap="none" spc="0" normalizeH="0" baseline="0" noProof="1">
                    <a:ln>
                      <a:noFill/>
                    </a:ln>
                    <a:solidFill>
                      <a:srgbClr val="53585F"/>
                    </a:solidFill>
                    <a:effectLst/>
                    <a:uLnTx/>
                    <a:uFillTx/>
                    <a:latin typeface="Graphik-Light"/>
                    <a:ea typeface="Graphik-Light"/>
                    <a:cs typeface="Graphik-Light"/>
                    <a:sym typeface="Graphik Light"/>
                  </a:endParaRPr>
                </a:p>
              </p:txBody>
            </p:sp>
          </p:grpSp>
          <p:pic>
            <p:nvPicPr>
              <p:cNvPr id="28" name="Picture 173" descr="Picture 173">
                <a:extLst>
                  <a:ext uri="{FF2B5EF4-FFF2-40B4-BE49-F238E27FC236}">
                    <a16:creationId xmlns:a16="http://schemas.microsoft.com/office/drawing/2014/main" id="{9FB5891F-A9AC-C641-6035-1ACD74741D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8746" y="1495765"/>
                <a:ext cx="1334067" cy="8223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9" name="Line">
                <a:extLst>
                  <a:ext uri="{FF2B5EF4-FFF2-40B4-BE49-F238E27FC236}">
                    <a16:creationId xmlns:a16="http://schemas.microsoft.com/office/drawing/2014/main" id="{65DD56E2-541D-4472-9EB7-8CF8471B8D56}"/>
                  </a:ext>
                </a:extLst>
              </p:cNvPr>
              <p:cNvSpPr/>
              <p:nvPr/>
            </p:nvSpPr>
            <p:spPr>
              <a:xfrm flipH="1" flipV="1">
                <a:off x="-219270" y="1232926"/>
                <a:ext cx="169686" cy="264588"/>
              </a:xfrm>
              <a:prstGeom prst="line">
                <a:avLst/>
              </a:prstGeom>
              <a:noFill/>
              <a:ln w="28575" cap="flat">
                <a:solidFill>
                  <a:srgbClr val="DF0F44"/>
                </a:solidFill>
                <a:prstDash val="sysDot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0" name="Scissors">
                <a:extLst>
                  <a:ext uri="{FF2B5EF4-FFF2-40B4-BE49-F238E27FC236}">
                    <a16:creationId xmlns:a16="http://schemas.microsoft.com/office/drawing/2014/main" id="{DB00B955-B2E0-B46C-BB22-31D9123870C0}"/>
                  </a:ext>
                </a:extLst>
              </p:cNvPr>
              <p:cNvSpPr/>
              <p:nvPr/>
            </p:nvSpPr>
            <p:spPr>
              <a:xfrm>
                <a:off x="-616306" y="942453"/>
                <a:ext cx="421029" cy="381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6" h="21600" extrusionOk="0">
                    <a:moveTo>
                      <a:pt x="7558" y="0"/>
                    </a:moveTo>
                    <a:cubicBezTo>
                      <a:pt x="6594" y="0"/>
                      <a:pt x="5708" y="535"/>
                      <a:pt x="5187" y="1430"/>
                    </a:cubicBezTo>
                    <a:cubicBezTo>
                      <a:pt x="4779" y="2130"/>
                      <a:pt x="4642" y="2965"/>
                      <a:pt x="4801" y="3782"/>
                    </a:cubicBezTo>
                    <a:cubicBezTo>
                      <a:pt x="4959" y="4599"/>
                      <a:pt x="5393" y="5298"/>
                      <a:pt x="6024" y="5750"/>
                    </a:cubicBezTo>
                    <a:cubicBezTo>
                      <a:pt x="6171" y="5856"/>
                      <a:pt x="6329" y="5946"/>
                      <a:pt x="6494" y="6021"/>
                    </a:cubicBezTo>
                    <a:lnTo>
                      <a:pt x="6531" y="6043"/>
                    </a:lnTo>
                    <a:lnTo>
                      <a:pt x="8917" y="7674"/>
                    </a:lnTo>
                    <a:lnTo>
                      <a:pt x="9567" y="10332"/>
                    </a:lnTo>
                    <a:lnTo>
                      <a:pt x="7116" y="10766"/>
                    </a:lnTo>
                    <a:lnTo>
                      <a:pt x="4762" y="8996"/>
                    </a:lnTo>
                    <a:cubicBezTo>
                      <a:pt x="4633" y="8859"/>
                      <a:pt x="4494" y="8735"/>
                      <a:pt x="4347" y="8630"/>
                    </a:cubicBezTo>
                    <a:cubicBezTo>
                      <a:pt x="3876" y="8292"/>
                      <a:pt x="3345" y="8133"/>
                      <a:pt x="2821" y="8133"/>
                    </a:cubicBezTo>
                    <a:cubicBezTo>
                      <a:pt x="1896" y="8133"/>
                      <a:pt x="989" y="8636"/>
                      <a:pt x="451" y="9560"/>
                    </a:cubicBezTo>
                    <a:cubicBezTo>
                      <a:pt x="43" y="10260"/>
                      <a:pt x="-94" y="11096"/>
                      <a:pt x="64" y="11913"/>
                    </a:cubicBezTo>
                    <a:cubicBezTo>
                      <a:pt x="223" y="12730"/>
                      <a:pt x="658" y="13429"/>
                      <a:pt x="1289" y="13881"/>
                    </a:cubicBezTo>
                    <a:cubicBezTo>
                      <a:pt x="2594" y="14816"/>
                      <a:pt x="4341" y="14400"/>
                      <a:pt x="5184" y="12953"/>
                    </a:cubicBezTo>
                    <a:cubicBezTo>
                      <a:pt x="5255" y="12830"/>
                      <a:pt x="5321" y="12696"/>
                      <a:pt x="5379" y="12558"/>
                    </a:cubicBezTo>
                    <a:lnTo>
                      <a:pt x="5506" y="12248"/>
                    </a:lnTo>
                    <a:lnTo>
                      <a:pt x="5755" y="12448"/>
                    </a:lnTo>
                    <a:cubicBezTo>
                      <a:pt x="6327" y="12907"/>
                      <a:pt x="7269" y="12731"/>
                      <a:pt x="7279" y="12729"/>
                    </a:cubicBezTo>
                    <a:lnTo>
                      <a:pt x="7316" y="12726"/>
                    </a:lnTo>
                    <a:lnTo>
                      <a:pt x="12082" y="12582"/>
                    </a:lnTo>
                    <a:lnTo>
                      <a:pt x="12682" y="12569"/>
                    </a:lnTo>
                    <a:lnTo>
                      <a:pt x="12680" y="12563"/>
                    </a:lnTo>
                    <a:lnTo>
                      <a:pt x="21506" y="12295"/>
                    </a:lnTo>
                    <a:cubicBezTo>
                      <a:pt x="20790" y="11514"/>
                      <a:pt x="20217" y="11228"/>
                      <a:pt x="20211" y="11225"/>
                    </a:cubicBezTo>
                    <a:lnTo>
                      <a:pt x="20169" y="11199"/>
                    </a:lnTo>
                    <a:cubicBezTo>
                      <a:pt x="19557" y="10730"/>
                      <a:pt x="18046" y="10594"/>
                      <a:pt x="17516" y="10582"/>
                    </a:cubicBezTo>
                    <a:lnTo>
                      <a:pt x="12692" y="10205"/>
                    </a:lnTo>
                    <a:lnTo>
                      <a:pt x="11802" y="10233"/>
                    </a:lnTo>
                    <a:lnTo>
                      <a:pt x="10602" y="7052"/>
                    </a:lnTo>
                    <a:cubicBezTo>
                      <a:pt x="10511" y="6749"/>
                      <a:pt x="10178" y="5898"/>
                      <a:pt x="9735" y="5603"/>
                    </a:cubicBezTo>
                    <a:lnTo>
                      <a:pt x="9476" y="5432"/>
                    </a:lnTo>
                    <a:lnTo>
                      <a:pt x="9675" y="5180"/>
                    </a:lnTo>
                    <a:cubicBezTo>
                      <a:pt x="9764" y="5066"/>
                      <a:pt x="9846" y="4944"/>
                      <a:pt x="9918" y="4820"/>
                    </a:cubicBezTo>
                    <a:cubicBezTo>
                      <a:pt x="10761" y="3373"/>
                      <a:pt x="10386" y="1435"/>
                      <a:pt x="9082" y="500"/>
                    </a:cubicBezTo>
                    <a:cubicBezTo>
                      <a:pt x="8626" y="173"/>
                      <a:pt x="8099" y="0"/>
                      <a:pt x="7558" y="0"/>
                    </a:cubicBezTo>
                    <a:close/>
                    <a:moveTo>
                      <a:pt x="7556" y="939"/>
                    </a:moveTo>
                    <a:cubicBezTo>
                      <a:pt x="7935" y="939"/>
                      <a:pt x="8304" y="1059"/>
                      <a:pt x="8623" y="1288"/>
                    </a:cubicBezTo>
                    <a:cubicBezTo>
                      <a:pt x="9065" y="1605"/>
                      <a:pt x="9367" y="2094"/>
                      <a:pt x="9478" y="2666"/>
                    </a:cubicBezTo>
                    <a:cubicBezTo>
                      <a:pt x="9589" y="3237"/>
                      <a:pt x="9493" y="3822"/>
                      <a:pt x="9208" y="4311"/>
                    </a:cubicBezTo>
                    <a:cubicBezTo>
                      <a:pt x="8843" y="4937"/>
                      <a:pt x="8223" y="5311"/>
                      <a:pt x="7549" y="5311"/>
                    </a:cubicBezTo>
                    <a:cubicBezTo>
                      <a:pt x="7170" y="5311"/>
                      <a:pt x="6801" y="5191"/>
                      <a:pt x="6482" y="4962"/>
                    </a:cubicBezTo>
                    <a:cubicBezTo>
                      <a:pt x="6041" y="4645"/>
                      <a:pt x="5736" y="4156"/>
                      <a:pt x="5626" y="3584"/>
                    </a:cubicBezTo>
                    <a:cubicBezTo>
                      <a:pt x="5515" y="3013"/>
                      <a:pt x="5612" y="2428"/>
                      <a:pt x="5898" y="1939"/>
                    </a:cubicBezTo>
                    <a:cubicBezTo>
                      <a:pt x="6262" y="1313"/>
                      <a:pt x="6882" y="939"/>
                      <a:pt x="7556" y="939"/>
                    </a:cubicBezTo>
                    <a:close/>
                    <a:moveTo>
                      <a:pt x="2791" y="9070"/>
                    </a:moveTo>
                    <a:cubicBezTo>
                      <a:pt x="3178" y="9063"/>
                      <a:pt x="3555" y="9181"/>
                      <a:pt x="3887" y="9419"/>
                    </a:cubicBezTo>
                    <a:cubicBezTo>
                      <a:pt x="4800" y="10073"/>
                      <a:pt x="5063" y="11429"/>
                      <a:pt x="4473" y="12442"/>
                    </a:cubicBezTo>
                    <a:cubicBezTo>
                      <a:pt x="4096" y="13089"/>
                      <a:pt x="3462" y="13443"/>
                      <a:pt x="2815" y="13443"/>
                    </a:cubicBezTo>
                    <a:cubicBezTo>
                      <a:pt x="2448" y="13443"/>
                      <a:pt x="2078" y="13329"/>
                      <a:pt x="1748" y="13093"/>
                    </a:cubicBezTo>
                    <a:cubicBezTo>
                      <a:pt x="835" y="12438"/>
                      <a:pt x="572" y="11082"/>
                      <a:pt x="1162" y="10069"/>
                    </a:cubicBezTo>
                    <a:cubicBezTo>
                      <a:pt x="1447" y="9579"/>
                      <a:pt x="1888" y="9242"/>
                      <a:pt x="2403" y="9119"/>
                    </a:cubicBezTo>
                    <a:cubicBezTo>
                      <a:pt x="2532" y="9088"/>
                      <a:pt x="2662" y="9073"/>
                      <a:pt x="2791" y="9070"/>
                    </a:cubicBezTo>
                    <a:close/>
                    <a:moveTo>
                      <a:pt x="10915" y="10738"/>
                    </a:moveTo>
                    <a:cubicBezTo>
                      <a:pt x="10966" y="10732"/>
                      <a:pt x="11019" y="10734"/>
                      <a:pt x="11071" y="10744"/>
                    </a:cubicBezTo>
                    <a:cubicBezTo>
                      <a:pt x="11140" y="10758"/>
                      <a:pt x="11209" y="10786"/>
                      <a:pt x="11272" y="10832"/>
                    </a:cubicBezTo>
                    <a:cubicBezTo>
                      <a:pt x="11525" y="11013"/>
                      <a:pt x="11597" y="11385"/>
                      <a:pt x="11434" y="11665"/>
                    </a:cubicBezTo>
                    <a:cubicBezTo>
                      <a:pt x="11271" y="11945"/>
                      <a:pt x="10933" y="12026"/>
                      <a:pt x="10681" y="11846"/>
                    </a:cubicBezTo>
                    <a:cubicBezTo>
                      <a:pt x="10429" y="11665"/>
                      <a:pt x="10357" y="11291"/>
                      <a:pt x="10520" y="11011"/>
                    </a:cubicBezTo>
                    <a:cubicBezTo>
                      <a:pt x="10611" y="10853"/>
                      <a:pt x="10759" y="10759"/>
                      <a:pt x="10915" y="10738"/>
                    </a:cubicBezTo>
                    <a:close/>
                    <a:moveTo>
                      <a:pt x="12892" y="13124"/>
                    </a:moveTo>
                    <a:lnTo>
                      <a:pt x="10607" y="13169"/>
                    </a:lnTo>
                    <a:lnTo>
                      <a:pt x="10748" y="13544"/>
                    </a:lnTo>
                    <a:lnTo>
                      <a:pt x="13033" y="18256"/>
                    </a:lnTo>
                    <a:cubicBezTo>
                      <a:pt x="13267" y="18800"/>
                      <a:pt x="14000" y="20272"/>
                      <a:pt x="14636" y="20698"/>
                    </a:cubicBezTo>
                    <a:lnTo>
                      <a:pt x="14676" y="20730"/>
                    </a:lnTo>
                    <a:cubicBezTo>
                      <a:pt x="14681" y="20735"/>
                      <a:pt x="15151" y="21197"/>
                      <a:pt x="16088" y="21600"/>
                    </a:cubicBezTo>
                    <a:lnTo>
                      <a:pt x="12892" y="13124"/>
                    </a:lnTo>
                    <a:close/>
                  </a:path>
                </a:pathLst>
              </a:custGeom>
              <a:solidFill>
                <a:srgbClr val="DF0F4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sp>
          <p:nvSpPr>
            <p:cNvPr id="26" name="NMR sensor1">
              <a:extLst>
                <a:ext uri="{FF2B5EF4-FFF2-40B4-BE49-F238E27FC236}">
                  <a16:creationId xmlns:a16="http://schemas.microsoft.com/office/drawing/2014/main" id="{0B9186D2-CBC0-78A1-24C1-FACCFF3283C2}"/>
                </a:ext>
              </a:extLst>
            </p:cNvPr>
            <p:cNvSpPr txBox="1"/>
            <p:nvPr/>
          </p:nvSpPr>
          <p:spPr>
            <a:xfrm>
              <a:off x="1017902" y="2304689"/>
              <a:ext cx="2302817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0" marR="0" lvl="0" indent="0" algn="ctr" defTabSz="355600" eaLnBrk="1" fontAlgn="auto" latinLnBrk="0" hangingPunct="0">
                <a:lnSpc>
                  <a:spcPct val="100000"/>
                </a:lnSpc>
                <a:spcBef>
                  <a:spcPts val="4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500">
                  <a:solidFill>
                    <a:srgbClr val="53585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r>
                <a:rPr kumimoji="0" lang="en-US" sz="1600" b="0" i="0" u="none" strike="noStrike" kern="0" cap="none" spc="0" normalizeH="0" baseline="0" noProof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Graphik"/>
                </a:rPr>
                <a:t>NMR sensor</a:t>
              </a:r>
              <a:r>
                <a:rPr kumimoji="0" lang="en-US" sz="1600" b="0" i="0" u="none" strike="noStrike" kern="0" cap="none" spc="0" normalizeH="0" baseline="31999" noProof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Graphik"/>
                </a:rPr>
                <a:t>1</a:t>
              </a:r>
            </a:p>
          </p:txBody>
        </p:sp>
      </p:grpSp>
      <p:sp>
        <p:nvSpPr>
          <p:cNvPr id="39" name="Slide Number Placeholder 5">
            <a:extLst>
              <a:ext uri="{FF2B5EF4-FFF2-40B4-BE49-F238E27FC236}">
                <a16:creationId xmlns:a16="http://schemas.microsoft.com/office/drawing/2014/main" id="{593A0F06-E764-8D58-5549-F4BD698CD0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818290" y="6381328"/>
            <a:ext cx="720000" cy="221109"/>
          </a:xfrm>
        </p:spPr>
        <p:txBody>
          <a:bodyPr/>
          <a:lstStyle/>
          <a:p>
            <a:r>
              <a:rPr lang="en-US" dirty="0"/>
              <a:t>Page </a:t>
            </a:r>
            <a:fld id="{A52F4D17-1AD6-42D9-B93A-EB002C62F438}" type="slidenum">
              <a:rPr lang="en-US" smtClean="0"/>
              <a:pPr/>
              <a:t>9</a:t>
            </a:fld>
            <a:endParaRPr lang="en-US" noProof="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4FF0DAD-6E90-9D2B-BC6C-7B664DAF2A01}"/>
              </a:ext>
            </a:extLst>
          </p:cNvPr>
          <p:cNvSpPr/>
          <p:nvPr/>
        </p:nvSpPr>
        <p:spPr>
          <a:xfrm>
            <a:off x="3138762" y="1988840"/>
            <a:ext cx="580974" cy="258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1423468-070B-8F2F-D3AE-504CD893BB11}"/>
              </a:ext>
            </a:extLst>
          </p:cNvPr>
          <p:cNvSpPr/>
          <p:nvPr/>
        </p:nvSpPr>
        <p:spPr>
          <a:xfrm>
            <a:off x="3287687" y="2931142"/>
            <a:ext cx="432049" cy="227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252E39B-6462-2097-A9C8-5726C1F5315A}"/>
              </a:ext>
            </a:extLst>
          </p:cNvPr>
          <p:cNvSpPr/>
          <p:nvPr/>
        </p:nvSpPr>
        <p:spPr>
          <a:xfrm>
            <a:off x="3167861" y="3873444"/>
            <a:ext cx="580974" cy="258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B7D1FB0-7BF0-15CC-4324-0FB2F7962BDB}"/>
              </a:ext>
            </a:extLst>
          </p:cNvPr>
          <p:cNvSpPr/>
          <p:nvPr/>
        </p:nvSpPr>
        <p:spPr>
          <a:xfrm>
            <a:off x="3167861" y="4788940"/>
            <a:ext cx="580974" cy="258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BD22829-C59F-3649-6F1D-1A23850D1B20}"/>
              </a:ext>
            </a:extLst>
          </p:cNvPr>
          <p:cNvSpPr txBox="1">
            <a:spLocks/>
          </p:cNvSpPr>
          <p:nvPr/>
        </p:nvSpPr>
        <p:spPr>
          <a:xfrm>
            <a:off x="479376" y="396139"/>
            <a:ext cx="11640656" cy="5618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200" b="1" kern="1200" cap="all" spc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49223">
              <a:lnSpc>
                <a:spcPct val="75000"/>
              </a:lnSpc>
              <a:spcBef>
                <a:spcPts val="0"/>
              </a:spcBef>
            </a:pPr>
            <a:r>
              <a:rPr lang="en-US" sz="2400" kern="0" spc="220" dirty="0">
                <a:latin typeface="Calibri"/>
                <a:cs typeface="Calibri"/>
                <a:sym typeface="Calibri"/>
              </a:rPr>
              <a:t>Assumption of mono-exponential signal extrapolation FID</a:t>
            </a:r>
          </a:p>
        </p:txBody>
      </p:sp>
      <p:sp>
        <p:nvSpPr>
          <p:cNvPr id="6" name="Textplatzhalter 10">
            <a:extLst>
              <a:ext uri="{FF2B5EF4-FFF2-40B4-BE49-F238E27FC236}">
                <a16:creationId xmlns:a16="http://schemas.microsoft.com/office/drawing/2014/main" id="{F78B63D0-DA14-4AE8-77B5-BC5EE0931857}"/>
              </a:ext>
            </a:extLst>
          </p:cNvPr>
          <p:cNvSpPr/>
          <p:nvPr/>
        </p:nvSpPr>
        <p:spPr>
          <a:xfrm>
            <a:off x="479375" y="779426"/>
            <a:ext cx="11288053" cy="409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l" defTabSz="914400" rtl="0" eaLnBrk="1" fontAlgn="auto" latinLnBrk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i="1">
                <a:solidFill>
                  <a:srgbClr val="023D6B">
                    <a:satOff val="-70145"/>
                    <a:lumOff val="39313"/>
                  </a:srgbClr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lang="en-US" sz="2200" u="none" strike="noStrike" kern="0" cap="none" spc="0" normalizeH="0" baseline="0" noProof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Correlation constant over whole range of fresh weight measured</a:t>
            </a:r>
            <a:endParaRPr kumimoji="0" lang="en-US" sz="2200" u="none" strike="noStrike" kern="0" cap="none" spc="0" normalizeH="0" baseline="0" noProof="1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DD3B15-CE1C-1F9F-7249-276BFB1DC41F}"/>
              </a:ext>
            </a:extLst>
          </p:cNvPr>
          <p:cNvSpPr/>
          <p:nvPr/>
        </p:nvSpPr>
        <p:spPr>
          <a:xfrm>
            <a:off x="3912726" y="1574423"/>
            <a:ext cx="1541635" cy="1104555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j-ea"/>
              <a:cs typeface="Arial"/>
              <a:sym typeface="Arial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A864829-2DCB-75FF-EEF1-01400DC9D82B}"/>
              </a:ext>
            </a:extLst>
          </p:cNvPr>
          <p:cNvGrpSpPr>
            <a:grpSpLocks noChangeAspect="1"/>
          </p:cNvGrpSpPr>
          <p:nvPr/>
        </p:nvGrpSpPr>
        <p:grpSpPr>
          <a:xfrm>
            <a:off x="238405" y="1286958"/>
            <a:ext cx="2386638" cy="2092421"/>
            <a:chOff x="5574881" y="1557341"/>
            <a:chExt cx="2449367" cy="2147416"/>
          </a:xfrm>
        </p:grpSpPr>
        <p:pic>
          <p:nvPicPr>
            <p:cNvPr id="63" name="Picture 62" descr="A graph of a graph&#10;&#10;AI-generated content may be incorrect.">
              <a:extLst>
                <a:ext uri="{FF2B5EF4-FFF2-40B4-BE49-F238E27FC236}">
                  <a16:creationId xmlns:a16="http://schemas.microsoft.com/office/drawing/2014/main" id="{BF3A9D89-7C4E-5E8A-5BB4-F1B46CDEE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92" t="-944" r="-1003" b="52404"/>
            <a:stretch>
              <a:fillRect/>
            </a:stretch>
          </p:blipFill>
          <p:spPr>
            <a:xfrm>
              <a:off x="5618573" y="1557341"/>
              <a:ext cx="2405675" cy="1920685"/>
            </a:xfrm>
            <a:prstGeom prst="rect">
              <a:avLst/>
            </a:prstGeom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02FD86F-94BA-6525-D155-36DB1D9E5A5D}"/>
                </a:ext>
              </a:extLst>
            </p:cNvPr>
            <p:cNvSpPr/>
            <p:nvPr/>
          </p:nvSpPr>
          <p:spPr>
            <a:xfrm>
              <a:off x="5939998" y="3183086"/>
              <a:ext cx="1922777" cy="2949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prstDash val="solid"/>
              <a:miter lim="800000"/>
            </a:ln>
            <a:effectLst/>
            <a:sp3d/>
          </p:spPr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Arial"/>
                <a:sym typeface="Arial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1C9BE84-9968-2C75-07A4-5A9700AC9607}"/>
                </a:ext>
              </a:extLst>
            </p:cNvPr>
            <p:cNvSpPr/>
            <p:nvPr/>
          </p:nvSpPr>
          <p:spPr>
            <a:xfrm rot="16200000">
              <a:off x="5124447" y="2410741"/>
              <a:ext cx="1276117" cy="37525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prstDash val="solid"/>
              <a:miter lim="800000"/>
            </a:ln>
            <a:effectLst/>
            <a:sp3d/>
          </p:spPr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Arial"/>
                <a:sym typeface="Arial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B016925-8FB0-5E87-1ED4-EA970450C10A}"/>
                </a:ext>
              </a:extLst>
            </p:cNvPr>
            <p:cNvSpPr/>
            <p:nvPr/>
          </p:nvSpPr>
          <p:spPr>
            <a:xfrm>
              <a:off x="6030647" y="1630382"/>
              <a:ext cx="492491" cy="2171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prstDash val="solid"/>
              <a:miter lim="800000"/>
            </a:ln>
            <a:effectLst/>
            <a:sp3d/>
          </p:spPr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Arial"/>
                <a:sym typeface="Arial"/>
              </a:endParaRPr>
            </a:p>
          </p:txBody>
        </p:sp>
        <p:sp>
          <p:nvSpPr>
            <p:cNvPr id="67" name="FID">
              <a:extLst>
                <a:ext uri="{FF2B5EF4-FFF2-40B4-BE49-F238E27FC236}">
                  <a16:creationId xmlns:a16="http://schemas.microsoft.com/office/drawing/2014/main" id="{0A4B5B98-180D-B01A-7529-56B91AD16729}"/>
                </a:ext>
              </a:extLst>
            </p:cNvPr>
            <p:cNvSpPr txBox="1"/>
            <p:nvPr/>
          </p:nvSpPr>
          <p:spPr>
            <a:xfrm>
              <a:off x="6708871" y="1798829"/>
              <a:ext cx="771382" cy="2969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spcBef>
                  <a:spcPts val="700"/>
                </a:spcBef>
                <a:defRPr sz="1400">
                  <a:solidFill>
                    <a:srgbClr val="FF2600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1">
                  <a:ln>
                    <a:noFill/>
                  </a:ln>
                  <a:solidFill>
                    <a:srgbClr val="DC143C"/>
                  </a:solidFill>
                  <a:effectLst/>
                  <a:uLnTx/>
                  <a:uFillTx/>
                  <a:latin typeface="Avenir Next Regular"/>
                  <a:sym typeface="Avenir Next Regular"/>
                </a:rPr>
                <a:t>FID</a:t>
              </a: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AAC062B1-CBFD-B6C9-31C4-C7F2018D59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70267" y="1855170"/>
              <a:ext cx="128016" cy="128016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DF0F44"/>
              </a:solidFill>
              <a:prstDash val="solid"/>
              <a:miter lim="800000"/>
            </a:ln>
            <a:effectLst/>
            <a:sp3d/>
          </p:spPr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Arial"/>
                <a:sym typeface="Arial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2" name="Mono-exponential fit first 75  s FID">
                  <a:extLst>
                    <a:ext uri="{FF2B5EF4-FFF2-40B4-BE49-F238E27FC236}">
                      <a16:creationId xmlns:a16="http://schemas.microsoft.com/office/drawing/2014/main" id="{A4EB0BBA-9FA5-158D-E278-A7ACBB26C0F8}"/>
                    </a:ext>
                  </a:extLst>
                </p:cNvPr>
                <p:cNvSpPr txBox="1"/>
                <p:nvPr/>
              </p:nvSpPr>
              <p:spPr>
                <a:xfrm>
                  <a:off x="6002756" y="3199371"/>
                  <a:ext cx="1940756" cy="505386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45719" rIns="45719">
                  <a:spAutoFit/>
                </a:bodyPr>
                <a:lstStyle/>
                <a:p>
                  <a:pPr marL="0" marR="0" lvl="0" indent="0" algn="ctr" defTabSz="914400" eaLnBrk="1" fontAlgn="auto" latinLnBrk="0" hangingPunct="0">
                    <a:lnSpc>
                      <a:spcPct val="100000"/>
                    </a:lnSpc>
                    <a:spcBef>
                      <a:spcPts val="7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200">
                      <a:solidFill>
                        <a:srgbClr val="535353"/>
                      </a:solidFill>
                      <a:latin typeface="Avenir Next Regular"/>
                      <a:ea typeface="Avenir Next Regular"/>
                      <a:cs typeface="Avenir Next Regular"/>
                      <a:sym typeface="Avenir Next Regular"/>
                    </a:defRPr>
                  </a:pPr>
                  <a:r>
                    <a:rPr kumimoji="0" lang="en-US" sz="1300" b="0" i="0" u="none" strike="noStrike" kern="0" cap="none" spc="0" normalizeH="0" baseline="0" noProof="1">
                      <a:ln>
                        <a:noFill/>
                      </a:ln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effectLst/>
                      <a:uLnTx/>
                      <a:uFillTx/>
                      <a:latin typeface="Calibri Light" panose="020F0302020204030204" pitchFamily="34" charset="0"/>
                      <a:ea typeface="Calibri Light" panose="020F0302020204030204" pitchFamily="34" charset="0"/>
                      <a:cs typeface="Calibri Light" panose="020F0302020204030204" pitchFamily="34" charset="0"/>
                      <a:sym typeface="Avenir Next Regular"/>
                    </a:rPr>
                    <a:t>Mono-exponential fit first 75 </a:t>
                  </a:r>
                  <a14:m>
                    <m:oMath xmlns:m="http://schemas.openxmlformats.org/officeDocument/2006/math">
                      <m:r>
                        <a:rPr kumimoji="0" lang="en-US" sz="1300" b="0" i="1" u="none" strike="noStrike" kern="0" cap="none" spc="0" normalizeH="0" baseline="0" noProof="1" dirty="0" smtClean="0">
                          <a:ln>
                            <a:noFill/>
                          </a:ln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venir Next Regular"/>
                          <a:cs typeface="Avenir Next Regular"/>
                          <a:sym typeface="Avenir Next Regular"/>
                        </a:rPr>
                        <m:t>𝜇</m:t>
                      </m:r>
                    </m:oMath>
                  </a14:m>
                  <a:r>
                    <a:rPr kumimoji="0" lang="en-US" sz="1300" b="0" i="0" u="none" strike="noStrike" kern="0" cap="none" spc="0" normalizeH="0" baseline="0" noProof="1">
                      <a:ln>
                        <a:noFill/>
                      </a:ln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effectLst/>
                      <a:uLnTx/>
                      <a:uFillTx/>
                      <a:latin typeface="Calibri Light" panose="020F0302020204030204" pitchFamily="34" charset="0"/>
                      <a:ea typeface="Calibri Light" panose="020F0302020204030204" pitchFamily="34" charset="0"/>
                      <a:cs typeface="Calibri Light" panose="020F0302020204030204" pitchFamily="34" charset="0"/>
                      <a:sym typeface="Avenir Next Regular"/>
                    </a:rPr>
                    <a:t>s FID </a:t>
                  </a:r>
                </a:p>
              </p:txBody>
            </p:sp>
          </mc:Choice>
          <mc:Fallback>
            <p:sp>
              <p:nvSpPr>
                <p:cNvPr id="62" name="Mono-exponential fit first 75  s FID">
                  <a:extLst>
                    <a:ext uri="{FF2B5EF4-FFF2-40B4-BE49-F238E27FC236}">
                      <a16:creationId xmlns:a16="http://schemas.microsoft.com/office/drawing/2014/main" id="{A4EB0BBA-9FA5-158D-E278-A7ACBB26C0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02756" y="3199371"/>
                  <a:ext cx="1940756" cy="505386"/>
                </a:xfrm>
                <a:prstGeom prst="rect">
                  <a:avLst/>
                </a:prstGeom>
                <a:blipFill>
                  <a:blip r:embed="rId7"/>
                  <a:stretch>
                    <a:fillRect l="-323" t="-1250" r="-2581" b="-11250"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4" name="Arc 73">
            <a:extLst>
              <a:ext uri="{FF2B5EF4-FFF2-40B4-BE49-F238E27FC236}">
                <a16:creationId xmlns:a16="http://schemas.microsoft.com/office/drawing/2014/main" id="{DCD0A448-F0D6-8161-8314-E66455029942}"/>
              </a:ext>
            </a:extLst>
          </p:cNvPr>
          <p:cNvSpPr/>
          <p:nvPr/>
        </p:nvSpPr>
        <p:spPr>
          <a:xfrm>
            <a:off x="958230" y="3540397"/>
            <a:ext cx="1339546" cy="1555610"/>
          </a:xfrm>
          <a:prstGeom prst="arc">
            <a:avLst>
              <a:gd name="adj1" fmla="val 13205579"/>
              <a:gd name="adj2" fmla="val 20784361"/>
            </a:avLst>
          </a:prstGeom>
          <a:ln w="19050">
            <a:solidFill>
              <a:srgbClr val="DC143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Mono-exponential fit first 75  s FID">
            <a:extLst>
              <a:ext uri="{FF2B5EF4-FFF2-40B4-BE49-F238E27FC236}">
                <a16:creationId xmlns:a16="http://schemas.microsoft.com/office/drawing/2014/main" id="{9F8FA024-DF11-FA04-C2C0-48D17FF7BBCD}"/>
              </a:ext>
            </a:extLst>
          </p:cNvPr>
          <p:cNvSpPr txBox="1"/>
          <p:nvPr/>
        </p:nvSpPr>
        <p:spPr>
          <a:xfrm>
            <a:off x="10738683" y="1555996"/>
            <a:ext cx="732213" cy="33855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535353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kumimoji="0" lang="en-US" sz="1600" b="0" i="0" u="none" strike="noStrike" kern="0" cap="none" spc="0" normalizeH="0" baseline="0" noProof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venir Next Regular"/>
              </a:rPr>
              <a:t>Beech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894EDC-C76F-82C8-9A94-4B80299FF9AE}"/>
              </a:ext>
            </a:extLst>
          </p:cNvPr>
          <p:cNvSpPr/>
          <p:nvPr/>
        </p:nvSpPr>
        <p:spPr>
          <a:xfrm>
            <a:off x="10738683" y="2886936"/>
            <a:ext cx="615117" cy="232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B3372B-135E-688E-5D61-12B7CF2609EA}"/>
              </a:ext>
            </a:extLst>
          </p:cNvPr>
          <p:cNvSpPr/>
          <p:nvPr/>
        </p:nvSpPr>
        <p:spPr>
          <a:xfrm>
            <a:off x="10900400" y="2886936"/>
            <a:ext cx="615117" cy="149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4" name="Mono-exponential fit first 75  s FID">
            <a:extLst>
              <a:ext uri="{FF2B5EF4-FFF2-40B4-BE49-F238E27FC236}">
                <a16:creationId xmlns:a16="http://schemas.microsoft.com/office/drawing/2014/main" id="{892CB305-D716-1386-9377-1DBEB4757239}"/>
              </a:ext>
            </a:extLst>
          </p:cNvPr>
          <p:cNvSpPr txBox="1"/>
          <p:nvPr/>
        </p:nvSpPr>
        <p:spPr>
          <a:xfrm>
            <a:off x="10756882" y="2781363"/>
            <a:ext cx="732213" cy="33855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535353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kumimoji="0" lang="en-US" sz="1600" b="0" i="0" u="none" strike="noStrike" kern="0" cap="none" spc="0" normalizeH="0" baseline="0" noProof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venir Next Regular"/>
              </a:rPr>
              <a:t>Poplar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E54AACD-9D47-E202-D68E-E2553C3384B2}"/>
              </a:ext>
            </a:extLst>
          </p:cNvPr>
          <p:cNvGrpSpPr/>
          <p:nvPr/>
        </p:nvGrpSpPr>
        <p:grpSpPr>
          <a:xfrm>
            <a:off x="3957876" y="1610188"/>
            <a:ext cx="1916026" cy="1142877"/>
            <a:chOff x="3957876" y="1610188"/>
            <a:chExt cx="1916026" cy="114287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4C5761B-9918-FF47-A315-58651A1A92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77041" y="1748578"/>
              <a:ext cx="187312" cy="182880"/>
            </a:xfrm>
            <a:prstGeom prst="ellipse">
              <a:avLst/>
            </a:prstGeom>
            <a:solidFill>
              <a:srgbClr val="B12260"/>
            </a:solidFill>
            <a:ln w="12700" cap="flat">
              <a:noFill/>
              <a:prstDash val="solid"/>
              <a:miter lim="800000"/>
            </a:ln>
            <a:effectLst/>
            <a:sp3d/>
          </p:spPr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Arial"/>
                <a:sym typeface="Arial"/>
              </a:endParaRPr>
            </a:p>
          </p:txBody>
        </p:sp>
        <p:sp>
          <p:nvSpPr>
            <p:cNvPr id="9" name="Mono-exponential fit first 75  s FID">
              <a:extLst>
                <a:ext uri="{FF2B5EF4-FFF2-40B4-BE49-F238E27FC236}">
                  <a16:creationId xmlns:a16="http://schemas.microsoft.com/office/drawing/2014/main" id="{3A5522AD-E537-EAAA-2939-786283E764AA}"/>
                </a:ext>
              </a:extLst>
            </p:cNvPr>
            <p:cNvSpPr txBox="1"/>
            <p:nvPr/>
          </p:nvSpPr>
          <p:spPr>
            <a:xfrm>
              <a:off x="4332267" y="1649519"/>
              <a:ext cx="1541635" cy="338554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solidFill>
                    <a:srgbClr val="535353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  <a:r>
                <a:rPr kumimoji="0" lang="en-US" sz="1600" b="0" i="0" u="none" strike="noStrike" kern="0" cap="none" spc="0" normalizeH="0" baseline="0" noProof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Avenir Next Regular"/>
                </a:rPr>
                <a:t>Beech leaves</a:t>
              </a:r>
            </a:p>
          </p:txBody>
        </p:sp>
        <p:sp>
          <p:nvSpPr>
            <p:cNvPr id="10" name="Mono-exponential fit first 75  s FID">
              <a:extLst>
                <a:ext uri="{FF2B5EF4-FFF2-40B4-BE49-F238E27FC236}">
                  <a16:creationId xmlns:a16="http://schemas.microsoft.com/office/drawing/2014/main" id="{737DA9EE-1520-1BD4-1D5F-18C5A52E2C3F}"/>
                </a:ext>
              </a:extLst>
            </p:cNvPr>
            <p:cNvSpPr txBox="1"/>
            <p:nvPr/>
          </p:nvSpPr>
          <p:spPr>
            <a:xfrm>
              <a:off x="4349058" y="2023398"/>
              <a:ext cx="1315074" cy="3385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solidFill>
                    <a:srgbClr val="535353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  <a:r>
                <a:rPr kumimoji="0" lang="en-US" sz="1600" b="0" i="0" u="none" strike="noStrike" kern="0" cap="none" spc="0" normalizeH="0" baseline="0" noProof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Avenir Next Regular"/>
                </a:rPr>
                <a:t>Poplar leaves</a:t>
              </a:r>
            </a:p>
          </p:txBody>
        </p:sp>
        <p:sp>
          <p:nvSpPr>
            <p:cNvPr id="12" name="Mono-exponential fit first 75  s FID">
              <a:extLst>
                <a:ext uri="{FF2B5EF4-FFF2-40B4-BE49-F238E27FC236}">
                  <a16:creationId xmlns:a16="http://schemas.microsoft.com/office/drawing/2014/main" id="{F932F780-C0F6-42C6-0014-420A60F7C50E}"/>
                </a:ext>
              </a:extLst>
            </p:cNvPr>
            <p:cNvSpPr txBox="1"/>
            <p:nvPr/>
          </p:nvSpPr>
          <p:spPr>
            <a:xfrm>
              <a:off x="4332267" y="2381483"/>
              <a:ext cx="1315786" cy="3385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solidFill>
                    <a:srgbClr val="535353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  <a:r>
                <a:rPr kumimoji="0" lang="en-US" sz="1600" b="0" i="0" u="none" strike="noStrike" kern="0" cap="none" spc="0" normalizeH="0" baseline="0" noProof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Avenir Next Regular"/>
                </a:rPr>
                <a:t>Wheat leaves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48DA000-9ABF-6289-AC12-0282D1B4A6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74553" y="2090187"/>
              <a:ext cx="187312" cy="182880"/>
            </a:xfrm>
            <a:prstGeom prst="ellipse">
              <a:avLst/>
            </a:prstGeom>
            <a:solidFill>
              <a:srgbClr val="7FCBB3"/>
            </a:solidFill>
            <a:ln w="12700" cap="flat">
              <a:noFill/>
              <a:prstDash val="solid"/>
              <a:miter lim="800000"/>
            </a:ln>
            <a:effectLst/>
            <a:sp3d/>
          </p:spPr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Arial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CF9FDF9-A9C3-E205-4BD3-5489EBAE32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74553" y="2429997"/>
              <a:ext cx="187312" cy="182880"/>
            </a:xfrm>
            <a:prstGeom prst="ellipse">
              <a:avLst/>
            </a:prstGeom>
            <a:solidFill>
              <a:srgbClr val="E0B248"/>
            </a:solidFill>
            <a:ln w="12700" cap="flat">
              <a:noFill/>
              <a:prstDash val="solid"/>
              <a:miter lim="800000"/>
            </a:ln>
            <a:effectLst/>
            <a:sp3d/>
          </p:spPr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Arial"/>
                <a:sym typeface="Arial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DBF61DD-E578-11D1-9A18-F7AE65A635DE}"/>
                </a:ext>
              </a:extLst>
            </p:cNvPr>
            <p:cNvSpPr/>
            <p:nvPr/>
          </p:nvSpPr>
          <p:spPr>
            <a:xfrm>
              <a:off x="3957876" y="1610188"/>
              <a:ext cx="1772064" cy="1142877"/>
            </a:xfrm>
            <a:prstGeom prst="roundRect">
              <a:avLst>
                <a:gd name="adj" fmla="val 10077"/>
              </a:avLst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CF07AD2D-8A23-3E38-012C-BFE0A16CEB62}"/>
              </a:ext>
            </a:extLst>
          </p:cNvPr>
          <p:cNvSpPr/>
          <p:nvPr/>
        </p:nvSpPr>
        <p:spPr>
          <a:xfrm>
            <a:off x="10756882" y="4131508"/>
            <a:ext cx="682697" cy="2118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6" name="Mono-exponential fit first 75  s FID">
            <a:extLst>
              <a:ext uri="{FF2B5EF4-FFF2-40B4-BE49-F238E27FC236}">
                <a16:creationId xmlns:a16="http://schemas.microsoft.com/office/drawing/2014/main" id="{4DC4840B-7A9E-E188-E728-6A7AA60D22CD}"/>
              </a:ext>
            </a:extLst>
          </p:cNvPr>
          <p:cNvSpPr txBox="1"/>
          <p:nvPr/>
        </p:nvSpPr>
        <p:spPr>
          <a:xfrm>
            <a:off x="10757318" y="4015117"/>
            <a:ext cx="732213" cy="33855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535353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kumimoji="0" lang="en-US" sz="1600" b="0" i="0" u="none" strike="noStrike" kern="0" cap="none" spc="0" normalizeH="0" baseline="0" noProof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venir Next Regular"/>
              </a:rPr>
              <a:t>Wheat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522916-DCEA-4D29-2B12-53133E5A26E1}"/>
              </a:ext>
            </a:extLst>
          </p:cNvPr>
          <p:cNvSpPr txBox="1"/>
          <p:nvPr/>
        </p:nvSpPr>
        <p:spPr>
          <a:xfrm>
            <a:off x="4778145" y="5468334"/>
            <a:ext cx="1348421" cy="3554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PD</a:t>
            </a:r>
            <a:r>
              <a:rPr lang="en-US" baseline="-250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tot</a:t>
            </a:r>
            <a:r>
              <a:rPr lang="en-US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in </a:t>
            </a:r>
            <a:r>
              <a:rPr lang="en-US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a.u</a:t>
            </a:r>
            <a:r>
              <a:rPr lang="en-US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27F83A-2E4E-0BFD-C59B-161B8B2E09C6}"/>
              </a:ext>
            </a:extLst>
          </p:cNvPr>
          <p:cNvSpPr txBox="1"/>
          <p:nvPr/>
        </p:nvSpPr>
        <p:spPr>
          <a:xfrm rot="16200000">
            <a:off x="2000145" y="3054268"/>
            <a:ext cx="2230636" cy="3554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Fresh Weight in 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52C79F-0694-F82F-C15E-4BEA66C85F33}"/>
              </a:ext>
            </a:extLst>
          </p:cNvPr>
          <p:cNvSpPr txBox="1"/>
          <p:nvPr/>
        </p:nvSpPr>
        <p:spPr>
          <a:xfrm rot="16200000">
            <a:off x="6678847" y="3242013"/>
            <a:ext cx="2230636" cy="3554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Residuals in 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F48A39-0D9B-9FCB-5EBB-E9C2DC6BC30C}"/>
              </a:ext>
            </a:extLst>
          </p:cNvPr>
          <p:cNvSpPr txBox="1"/>
          <p:nvPr/>
        </p:nvSpPr>
        <p:spPr>
          <a:xfrm>
            <a:off x="9411369" y="5284083"/>
            <a:ext cx="1348421" cy="3554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PD</a:t>
            </a:r>
            <a:r>
              <a:rPr lang="en-US" baseline="-250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tot</a:t>
            </a:r>
            <a:r>
              <a:rPr lang="en-US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in </a:t>
            </a:r>
            <a:r>
              <a:rPr lang="en-US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a.u</a:t>
            </a:r>
            <a:r>
              <a:rPr lang="en-US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8694346"/>
      </p:ext>
    </p:extLst>
  </p:cSld>
  <p:clrMapOvr>
    <a:masterClrMapping/>
  </p:clrMapOvr>
</p:sld>
</file>

<file path=ppt/theme/theme1.xml><?xml version="1.0" encoding="utf-8"?>
<a:theme xmlns:a="http://schemas.openxmlformats.org/drawingml/2006/main" name="Jülich">
  <a:themeElements>
    <a:clrScheme name="CD-Farben Forschungszentrum Jülich">
      <a:dk1>
        <a:srgbClr val="000000"/>
      </a:dk1>
      <a:lt1>
        <a:srgbClr val="FFFFFF"/>
      </a:lt1>
      <a:dk2>
        <a:srgbClr val="023D6B"/>
      </a:dk2>
      <a:lt2>
        <a:srgbClr val="EBEBEB"/>
      </a:lt2>
      <a:accent1>
        <a:srgbClr val="ADBDE3"/>
      </a:accent1>
      <a:accent2>
        <a:srgbClr val="EB5F73"/>
      </a:accent2>
      <a:accent3>
        <a:srgbClr val="AF82B9"/>
      </a:accent3>
      <a:accent4>
        <a:srgbClr val="FAB45A"/>
      </a:accent4>
      <a:accent5>
        <a:srgbClr val="FAEB5A"/>
      </a:accent5>
      <a:accent6>
        <a:srgbClr val="B9D25F"/>
      </a:accent6>
      <a:hlink>
        <a:srgbClr val="ADBDE3"/>
      </a:hlink>
      <a:folHlink>
        <a:srgbClr val="023D6B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uelich_PowerPoint_16x9_en.potx" id="{29595BB3-892E-4A2B-BFFC-905C8F8D5303}" vid="{E1FF22B7-866D-4E77-AF2B-40B5522CEB0B}"/>
    </a:ext>
  </a:extLst>
</a:theme>
</file>

<file path=ppt/theme/theme2.xml><?xml version="1.0" encoding="utf-8"?>
<a:theme xmlns:a="http://schemas.openxmlformats.org/drawingml/2006/main" name="1_Jülich">
  <a:themeElements>
    <a:clrScheme name="Jülich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FF"/>
      </a:hlink>
      <a:folHlink>
        <a:srgbClr val="FF00FF"/>
      </a:folHlink>
    </a:clrScheme>
    <a:fontScheme name="Jülich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Jülich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2018-02-28_ppt_16x9</Template>
  <TotalTime>0</TotalTime>
  <Words>1952</Words>
  <Application>Microsoft Office PowerPoint</Application>
  <PresentationFormat>Widescreen</PresentationFormat>
  <Paragraphs>502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Cambria Math</vt:lpstr>
      <vt:lpstr>Avenir Next Regular</vt:lpstr>
      <vt:lpstr>Graphik</vt:lpstr>
      <vt:lpstr>Calibri</vt:lpstr>
      <vt:lpstr>Times New Roman</vt:lpstr>
      <vt:lpstr>Arial</vt:lpstr>
      <vt:lpstr>Helvetica Neue Medium</vt:lpstr>
      <vt:lpstr>Calibri Light</vt:lpstr>
      <vt:lpstr>Helvetica</vt:lpstr>
      <vt:lpstr>Graphik-Light</vt:lpstr>
      <vt:lpstr>Avenir Light</vt:lpstr>
      <vt:lpstr>Jülich</vt:lpstr>
      <vt:lpstr>1_Jülich</vt:lpstr>
      <vt:lpstr>establishing ground RULES FOR SENSOR-LIKE APPLICATION OF NMR RELAXOMETRY FOR THE STUDY OF WATER AND DRY MATTER DYNAMICS IN LIVING PLANTS </vt:lpstr>
      <vt:lpstr>HOW CAN WE USE time domain NMR TO MONITOR WATER AND DRY MATTER DYNAMICS IN PLANTS?</vt:lpstr>
      <vt:lpstr>HOW CAN WE USE TIME DOMAIN NMR for sensor-like measurements TO MONITOR WATER AND DRY MATTER DYNAMICS IN PLANTS?</vt:lpstr>
      <vt:lpstr>How can we extract the information stored in nmr data?</vt:lpstr>
      <vt:lpstr>PowerPoint Presentation</vt:lpstr>
      <vt:lpstr>PowerPoint Presentation</vt:lpstr>
      <vt:lpstr>So far, SLC method yields good and linear results</vt:lpstr>
      <vt:lpstr>So far, SLC method yields good and linear results</vt:lpstr>
      <vt:lpstr>PowerPoint Presentation</vt:lpstr>
      <vt:lpstr>PowerPoint Presentation</vt:lpstr>
      <vt:lpstr>PowerPoint Presentation</vt:lpstr>
      <vt:lpstr>Effect of CPMG averaging Interval on the estimate of the liquid proton fraction</vt:lpstr>
      <vt:lpstr>Effect of CPMG averaging Interval on the estimate of the liquid proton fraction</vt:lpstr>
      <vt:lpstr>PowerPoint Presentation</vt:lpstr>
      <vt:lpstr>PowerPoint Presentation</vt:lpstr>
      <vt:lpstr>Deviations can partly cancel each other out when determining sample Dry matter or sample water content</vt:lpstr>
      <vt:lpstr>Benchmark Library of Reference Measurements – leaf samples</vt:lpstr>
      <vt:lpstr>Benchmark Library of Reference Measurements – leaf samples</vt:lpstr>
      <vt:lpstr>Benchmark Library of Reference Measurements – leaf samples</vt:lpstr>
      <vt:lpstr>Summary and conclusion</vt:lpstr>
      <vt:lpstr>Outlook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of presentation</dc:title>
  <dc:creator/>
  <cp:lastModifiedBy>Woertche, Antonia</cp:lastModifiedBy>
  <cp:revision>42</cp:revision>
  <dcterms:created xsi:type="dcterms:W3CDTF">2019-11-11T19:50:09Z</dcterms:created>
  <dcterms:modified xsi:type="dcterms:W3CDTF">2025-08-21T04:46:07Z</dcterms:modified>
</cp:coreProperties>
</file>